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08" r:id="rId2"/>
    <p:sldId id="256" r:id="rId3"/>
    <p:sldId id="490" r:id="rId4"/>
    <p:sldId id="489" r:id="rId5"/>
    <p:sldId id="497" r:id="rId6"/>
    <p:sldId id="292" r:id="rId7"/>
    <p:sldId id="293" r:id="rId8"/>
    <p:sldId id="298" r:id="rId9"/>
    <p:sldId id="260" r:id="rId10"/>
    <p:sldId id="281" r:id="rId11"/>
    <p:sldId id="285" r:id="rId12"/>
    <p:sldId id="492" r:id="rId13"/>
    <p:sldId id="269" r:id="rId14"/>
    <p:sldId id="286" r:id="rId15"/>
    <p:sldId id="287" r:id="rId16"/>
    <p:sldId id="264" r:id="rId17"/>
    <p:sldId id="265" r:id="rId18"/>
    <p:sldId id="259" r:id="rId19"/>
    <p:sldId id="261" r:id="rId20"/>
    <p:sldId id="262" r:id="rId21"/>
    <p:sldId id="263" r:id="rId22"/>
    <p:sldId id="291" r:id="rId23"/>
    <p:sldId id="299" r:id="rId24"/>
    <p:sldId id="276" r:id="rId25"/>
    <p:sldId id="282" r:id="rId26"/>
    <p:sldId id="294" r:id="rId27"/>
    <p:sldId id="295" r:id="rId28"/>
    <p:sldId id="296" r:id="rId29"/>
    <p:sldId id="297" r:id="rId30"/>
    <p:sldId id="288" r:id="rId31"/>
    <p:sldId id="271" r:id="rId32"/>
    <p:sldId id="274" r:id="rId33"/>
    <p:sldId id="272" r:id="rId34"/>
    <p:sldId id="275" r:id="rId35"/>
    <p:sldId id="273" r:id="rId36"/>
    <p:sldId id="300" r:id="rId37"/>
    <p:sldId id="277" r:id="rId38"/>
    <p:sldId id="283" r:id="rId39"/>
    <p:sldId id="279" r:id="rId40"/>
    <p:sldId id="278" r:id="rId41"/>
    <p:sldId id="290" r:id="rId42"/>
    <p:sldId id="289" r:id="rId43"/>
    <p:sldId id="307" r:id="rId44"/>
    <p:sldId id="303" r:id="rId45"/>
    <p:sldId id="302" r:id="rId46"/>
    <p:sldId id="304" r:id="rId47"/>
    <p:sldId id="305" r:id="rId48"/>
    <p:sldId id="306" r:id="rId49"/>
    <p:sldId id="301" r:id="rId50"/>
    <p:sldId id="28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5606FC-C997-4ED8-8CDB-AFC40EC67127}" type="datetimeFigureOut">
              <a:rPr lang="en-US" smtClean="0"/>
              <a:t>2/10/2025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BF02A-0D4B-446E-9FB2-61DAA0645A8B}" type="slidenum">
              <a:rPr lang="en-US" smtClean="0"/>
              <a:t>‹#›</a:t>
            </a:fld>
            <a:endParaRPr lang="en-US"/>
          </a:p>
        </p:txBody>
      </p:sp>
    </p:spTree>
    <p:extLst>
      <p:ext uri="{BB962C8B-B14F-4D97-AF65-F5344CB8AC3E}">
        <p14:creationId xmlns:p14="http://schemas.microsoft.com/office/powerpoint/2010/main" val="4262840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2BDFCCB3-BF98-4933-B151-9C70F46F318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fld id="{FE440ABA-1653-483A-8FDA-642750D41BE9}" type="slidenum">
              <a:rPr lang="en-US" altLang="en-US" sz="1200" i="0" smtClean="0">
                <a:latin typeface="Arial" panose="020B0604020202020204" pitchFamily="34" charset="0"/>
              </a:rPr>
              <a:pPr/>
              <a:t>4</a:t>
            </a:fld>
            <a:endParaRPr lang="en-US" altLang="en-US" sz="1200" i="0">
              <a:latin typeface="Arial" panose="020B0604020202020204" pitchFamily="34" charset="0"/>
            </a:endParaRPr>
          </a:p>
        </p:txBody>
      </p:sp>
      <p:sp>
        <p:nvSpPr>
          <p:cNvPr id="5123" name="Rectangle 2">
            <a:extLst>
              <a:ext uri="{FF2B5EF4-FFF2-40B4-BE49-F238E27FC236}">
                <a16:creationId xmlns:a16="http://schemas.microsoft.com/office/drawing/2014/main" id="{74F12BF3-10AE-42BD-B69C-4C8113D03E2D}"/>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30004C2F-B9F2-4FEF-B562-67821BF3BC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3B60E-0926-B85A-C987-12BAA3D8E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E6B9AE-5664-1967-4E93-7D69B64E1D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CEFF3B-007E-E97B-444C-F829F5965AE7}"/>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5" name="Footer Placeholder 4">
            <a:extLst>
              <a:ext uri="{FF2B5EF4-FFF2-40B4-BE49-F238E27FC236}">
                <a16:creationId xmlns:a16="http://schemas.microsoft.com/office/drawing/2014/main" id="{5EFA826B-20C4-FE1D-FCF3-7830DBCDE0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B5ED5-63EF-879C-289A-0501E16D52C3}"/>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1115486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65174-18CA-F65E-DF10-EB08DAD2DC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C1666D-1E97-F744-EAC8-C07BD08D87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B6AE75-7150-E1D7-A4F5-8BAC40CC1184}"/>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5" name="Footer Placeholder 4">
            <a:extLst>
              <a:ext uri="{FF2B5EF4-FFF2-40B4-BE49-F238E27FC236}">
                <a16:creationId xmlns:a16="http://schemas.microsoft.com/office/drawing/2014/main" id="{29F9F5F8-1BC7-55A6-D4E1-E89F5F65E1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06087-F3A1-61F3-0F31-FFE6108C685B}"/>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3271487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AAA49D-520B-E234-C7A4-7196CB76DE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9A083C-8918-45C0-BC62-89619F6A16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B258F-D122-33EB-6E4E-6A429DE722FC}"/>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5" name="Footer Placeholder 4">
            <a:extLst>
              <a:ext uri="{FF2B5EF4-FFF2-40B4-BE49-F238E27FC236}">
                <a16:creationId xmlns:a16="http://schemas.microsoft.com/office/drawing/2014/main" id="{19284148-03CE-EA70-BF94-B02D787F0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8A15D-CE8E-B887-E6F4-3C5734A674CD}"/>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3953776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A3CD-9D56-B1B2-01C4-E39E528EF2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C15800-D4CB-F71D-1081-20A60F8D3D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D2A5B-F8B2-148C-8860-C847DDC7E2F6}"/>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5" name="Footer Placeholder 4">
            <a:extLst>
              <a:ext uri="{FF2B5EF4-FFF2-40B4-BE49-F238E27FC236}">
                <a16:creationId xmlns:a16="http://schemas.microsoft.com/office/drawing/2014/main" id="{84DF203D-215A-EEC5-EDFA-F4C2D3BBE6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65773-DCE5-A318-C54F-0DB37463E682}"/>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1232529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1673D-5121-5B48-8254-4CF222ED8A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9B80ED-9914-4F44-9CFC-5F46A2329F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727481-3515-B0EE-7187-24B26AB96A42}"/>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5" name="Footer Placeholder 4">
            <a:extLst>
              <a:ext uri="{FF2B5EF4-FFF2-40B4-BE49-F238E27FC236}">
                <a16:creationId xmlns:a16="http://schemas.microsoft.com/office/drawing/2014/main" id="{AD90F6A6-A661-1CE2-A51D-0060595F2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985C6-915C-BF33-99B4-74811BCF1377}"/>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179257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806AA-A593-97ED-1208-871581DF9D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F87C76-98AD-3668-C75A-7E05D90DD7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128DEA-BCE5-8D14-726B-EE6BC11072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4B920E-9260-7EB5-C620-2A18CA124E2A}"/>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6" name="Footer Placeholder 5">
            <a:extLst>
              <a:ext uri="{FF2B5EF4-FFF2-40B4-BE49-F238E27FC236}">
                <a16:creationId xmlns:a16="http://schemas.microsoft.com/office/drawing/2014/main" id="{E39A2EA3-A5BE-F553-48A1-8085F9575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498C04-67E6-9DC5-54CB-994461A6C7B5}"/>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4138348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75BBB-7835-7C63-CA3F-4D838D0AF2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08015-BED6-E883-4D93-D5EBB89B57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DF7746-7D8E-79E8-928D-F1FA34EF31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72524C-694C-3B6B-D95B-DD4BC86469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E46A50-DF7B-6B5F-B425-C55148B7D8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8B088-DA9C-CB3E-B84C-4FE16A96C0D2}"/>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8" name="Footer Placeholder 7">
            <a:extLst>
              <a:ext uri="{FF2B5EF4-FFF2-40B4-BE49-F238E27FC236}">
                <a16:creationId xmlns:a16="http://schemas.microsoft.com/office/drawing/2014/main" id="{22FA742D-CC9D-55CD-EEAD-30C3C8BE0E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BD6E71-4DDD-6570-1D68-56F664B3D7F7}"/>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2363300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B804-D37D-1091-A0E1-2CE414B1A5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CBDE15-80D5-AEFE-A2E3-74204E633414}"/>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4" name="Footer Placeholder 3">
            <a:extLst>
              <a:ext uri="{FF2B5EF4-FFF2-40B4-BE49-F238E27FC236}">
                <a16:creationId xmlns:a16="http://schemas.microsoft.com/office/drawing/2014/main" id="{2DF82CFD-215B-57FE-2A08-037276A767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5FF7E82-819B-AB75-B138-A39296723BAF}"/>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3596043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AB931F-3542-9F47-83E2-334EA0470101}"/>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3" name="Footer Placeholder 2">
            <a:extLst>
              <a:ext uri="{FF2B5EF4-FFF2-40B4-BE49-F238E27FC236}">
                <a16:creationId xmlns:a16="http://schemas.microsoft.com/office/drawing/2014/main" id="{3F59DBFF-77AC-2051-D97A-2F912076C2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A61D97-C0FC-44E2-C421-D6D2453EAA9C}"/>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1240534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48FC9-F35D-D3FF-F20A-83DE960860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E4EB03-6233-42E6-EF33-A702EA762B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5A1B90-0763-703B-0441-2AA4B5B60C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320722-A415-8F29-BFF4-41439617903B}"/>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6" name="Footer Placeholder 5">
            <a:extLst>
              <a:ext uri="{FF2B5EF4-FFF2-40B4-BE49-F238E27FC236}">
                <a16:creationId xmlns:a16="http://schemas.microsoft.com/office/drawing/2014/main" id="{05BA9B8D-8421-1376-C78D-5CA2A4D38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DF48C-314C-D08F-C9C7-CF4E99957440}"/>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1770957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87C61-F3FE-499D-A3C4-E5114B70B7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B27301-03E6-4F71-BC82-0969C1E668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A77438-5B3D-0CE0-86AC-32DEC00907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653D80-11EA-1D29-69C1-676327665B87}"/>
              </a:ext>
            </a:extLst>
          </p:cNvPr>
          <p:cNvSpPr>
            <a:spLocks noGrp="1"/>
          </p:cNvSpPr>
          <p:nvPr>
            <p:ph type="dt" sz="half" idx="10"/>
          </p:nvPr>
        </p:nvSpPr>
        <p:spPr/>
        <p:txBody>
          <a:bodyPr/>
          <a:lstStyle/>
          <a:p>
            <a:fld id="{3CD7B9DE-173A-453D-A12C-A2C8FEC7D3DD}" type="datetimeFigureOut">
              <a:rPr lang="en-US" smtClean="0"/>
              <a:t>2/10/2025</a:t>
            </a:fld>
            <a:endParaRPr lang="en-US"/>
          </a:p>
        </p:txBody>
      </p:sp>
      <p:sp>
        <p:nvSpPr>
          <p:cNvPr id="6" name="Footer Placeholder 5">
            <a:extLst>
              <a:ext uri="{FF2B5EF4-FFF2-40B4-BE49-F238E27FC236}">
                <a16:creationId xmlns:a16="http://schemas.microsoft.com/office/drawing/2014/main" id="{3526D62C-377B-0F49-62E4-9091AFD9B1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4AA80-448F-A4FD-F5C2-F2B9F338E4AE}"/>
              </a:ext>
            </a:extLst>
          </p:cNvPr>
          <p:cNvSpPr>
            <a:spLocks noGrp="1"/>
          </p:cNvSpPr>
          <p:nvPr>
            <p:ph type="sldNum" sz="quarter" idx="12"/>
          </p:nvPr>
        </p:nvSpPr>
        <p:spPr/>
        <p:txBody>
          <a:bodyPr/>
          <a:lstStyle/>
          <a:p>
            <a:fld id="{40E6314D-DDAD-4FBF-A6D6-4AF979D17ED8}" type="slidenum">
              <a:rPr lang="en-US" smtClean="0"/>
              <a:t>‹#›</a:t>
            </a:fld>
            <a:endParaRPr lang="en-US"/>
          </a:p>
        </p:txBody>
      </p:sp>
    </p:spTree>
    <p:extLst>
      <p:ext uri="{BB962C8B-B14F-4D97-AF65-F5344CB8AC3E}">
        <p14:creationId xmlns:p14="http://schemas.microsoft.com/office/powerpoint/2010/main" val="3519077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81E64-6965-F069-BED3-F3B7BB0FB7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40160B-7541-8727-F059-55E40B850C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D5315-377C-25D8-2A71-6C02F7795C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D7B9DE-173A-453D-A12C-A2C8FEC7D3DD}" type="datetimeFigureOut">
              <a:rPr lang="en-US" smtClean="0"/>
              <a:t>2/10/2025</a:t>
            </a:fld>
            <a:endParaRPr lang="en-US"/>
          </a:p>
        </p:txBody>
      </p:sp>
      <p:sp>
        <p:nvSpPr>
          <p:cNvPr id="5" name="Footer Placeholder 4">
            <a:extLst>
              <a:ext uri="{FF2B5EF4-FFF2-40B4-BE49-F238E27FC236}">
                <a16:creationId xmlns:a16="http://schemas.microsoft.com/office/drawing/2014/main" id="{6BA653E4-FAF5-7C53-8AB3-FE5BDF8EDA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F9000E-E392-4456-086D-A763AA9A68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6314D-DDAD-4FBF-A6D6-4AF979D17ED8}" type="slidenum">
              <a:rPr lang="en-US" smtClean="0"/>
              <a:t>‹#›</a:t>
            </a:fld>
            <a:endParaRPr lang="en-US"/>
          </a:p>
        </p:txBody>
      </p:sp>
    </p:spTree>
    <p:extLst>
      <p:ext uri="{BB962C8B-B14F-4D97-AF65-F5344CB8AC3E}">
        <p14:creationId xmlns:p14="http://schemas.microsoft.com/office/powerpoint/2010/main" val="644526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smillah Wallpapers - Top Free Bismillah Backgrounds - WallpaperAccess">
            <a:extLst>
              <a:ext uri="{FF2B5EF4-FFF2-40B4-BE49-F238E27FC236}">
                <a16:creationId xmlns:a16="http://schemas.microsoft.com/office/drawing/2014/main" id="{43253CFB-22C6-CE84-0098-671ADF524B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2456" y="831996"/>
            <a:ext cx="8059291" cy="5037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07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7CD23-A94B-D471-7C7C-100D669D47DE}"/>
              </a:ext>
            </a:extLst>
          </p:cNvPr>
          <p:cNvSpPr>
            <a:spLocks noGrp="1"/>
          </p:cNvSpPr>
          <p:nvPr>
            <p:ph type="title"/>
          </p:nvPr>
        </p:nvSpPr>
        <p:spPr/>
        <p:txBody>
          <a:bodyPr/>
          <a:lstStyle/>
          <a:p>
            <a:r>
              <a:rPr lang="en-US" dirty="0">
                <a:solidFill>
                  <a:schemeClr val="bg1"/>
                </a:solidFill>
              </a:rPr>
              <a:t>IMAGING MODALITIES:</a:t>
            </a:r>
          </a:p>
        </p:txBody>
      </p:sp>
      <p:sp>
        <p:nvSpPr>
          <p:cNvPr id="3" name="Content Placeholder 2">
            <a:extLst>
              <a:ext uri="{FF2B5EF4-FFF2-40B4-BE49-F238E27FC236}">
                <a16:creationId xmlns:a16="http://schemas.microsoft.com/office/drawing/2014/main" id="{D340AEE2-58FB-39E4-0B73-E973BC43E42A}"/>
              </a:ext>
            </a:extLst>
          </p:cNvPr>
          <p:cNvSpPr>
            <a:spLocks noGrp="1"/>
          </p:cNvSpPr>
          <p:nvPr>
            <p:ph idx="1"/>
          </p:nvPr>
        </p:nvSpPr>
        <p:spPr/>
        <p:txBody>
          <a:bodyPr/>
          <a:lstStyle/>
          <a:p>
            <a:pPr marL="0" indent="0">
              <a:buNone/>
            </a:pPr>
            <a:r>
              <a:rPr lang="en-US" dirty="0">
                <a:solidFill>
                  <a:schemeClr val="bg1"/>
                </a:solidFill>
              </a:rPr>
              <a:t>Ultrasound (B Scan)</a:t>
            </a:r>
          </a:p>
          <a:p>
            <a:pPr marL="0" indent="0">
              <a:buNone/>
            </a:pPr>
            <a:r>
              <a:rPr lang="en-US" dirty="0">
                <a:solidFill>
                  <a:schemeClr val="bg1"/>
                </a:solidFill>
              </a:rPr>
              <a:t>X ray orbit (</a:t>
            </a:r>
            <a:r>
              <a:rPr lang="en-US" dirty="0" err="1">
                <a:solidFill>
                  <a:schemeClr val="bg1"/>
                </a:solidFill>
              </a:rPr>
              <a:t>occiptomental</a:t>
            </a:r>
            <a:r>
              <a:rPr lang="en-US" dirty="0">
                <a:solidFill>
                  <a:schemeClr val="bg1"/>
                </a:solidFill>
              </a:rPr>
              <a:t> view)</a:t>
            </a:r>
          </a:p>
          <a:p>
            <a:pPr marL="0" indent="0">
              <a:buNone/>
            </a:pPr>
            <a:r>
              <a:rPr lang="en-US" dirty="0">
                <a:solidFill>
                  <a:schemeClr val="bg1"/>
                </a:solidFill>
              </a:rPr>
              <a:t>CT orbit</a:t>
            </a:r>
          </a:p>
          <a:p>
            <a:pPr marL="0" indent="0">
              <a:buNone/>
            </a:pPr>
            <a:r>
              <a:rPr lang="en-US" dirty="0">
                <a:solidFill>
                  <a:schemeClr val="bg1"/>
                </a:solidFill>
              </a:rPr>
              <a:t>MRI orbit</a:t>
            </a:r>
          </a:p>
        </p:txBody>
      </p:sp>
      <p:pic>
        <p:nvPicPr>
          <p:cNvPr id="4" name="Picture 2" descr="The Five Senses World Child Understanding, organ transparent background PNG  clipart | HiClipart">
            <a:extLst>
              <a:ext uri="{FF2B5EF4-FFF2-40B4-BE49-F238E27FC236}">
                <a16:creationId xmlns:a16="http://schemas.microsoft.com/office/drawing/2014/main" id="{F9EBF3A9-0F35-4693-4312-117608312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116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3E8A-62D4-D712-DF26-95BBC171E43F}"/>
              </a:ext>
            </a:extLst>
          </p:cNvPr>
          <p:cNvSpPr>
            <a:spLocks noGrp="1"/>
          </p:cNvSpPr>
          <p:nvPr>
            <p:ph type="title"/>
          </p:nvPr>
        </p:nvSpPr>
        <p:spPr/>
        <p:txBody>
          <a:bodyPr/>
          <a:lstStyle/>
          <a:p>
            <a:r>
              <a:rPr lang="en-US" dirty="0">
                <a:solidFill>
                  <a:schemeClr val="bg1"/>
                </a:solidFill>
              </a:rPr>
              <a:t>B SCAN</a:t>
            </a:r>
          </a:p>
        </p:txBody>
      </p:sp>
      <p:pic>
        <p:nvPicPr>
          <p:cNvPr id="5" name="Content Placeholder 4">
            <a:extLst>
              <a:ext uri="{FF2B5EF4-FFF2-40B4-BE49-F238E27FC236}">
                <a16:creationId xmlns:a16="http://schemas.microsoft.com/office/drawing/2014/main" id="{3909F30E-4978-69B4-BB15-4D3CB26DBA41}"/>
              </a:ext>
            </a:extLst>
          </p:cNvPr>
          <p:cNvPicPr>
            <a:picLocks noGrp="1" noChangeAspect="1"/>
          </p:cNvPicPr>
          <p:nvPr>
            <p:ph idx="1"/>
          </p:nvPr>
        </p:nvPicPr>
        <p:blipFill rotWithShape="1">
          <a:blip r:embed="rId2"/>
          <a:srcRect b="36885"/>
          <a:stretch/>
        </p:blipFill>
        <p:spPr>
          <a:xfrm>
            <a:off x="2488422" y="1482628"/>
            <a:ext cx="7648436" cy="5104107"/>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0FAFC56B-13E1-FE6B-2AF1-F0FA56EF4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211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0A35-942E-E72F-E6FC-2D102033FF23}"/>
              </a:ext>
            </a:extLst>
          </p:cNvPr>
          <p:cNvSpPr>
            <a:spLocks noGrp="1"/>
          </p:cNvSpPr>
          <p:nvPr>
            <p:ph type="ctrTitle"/>
          </p:nvPr>
        </p:nvSpPr>
        <p:spPr/>
        <p:txBody>
          <a:bodyPr/>
          <a:lstStyle/>
          <a:p>
            <a:r>
              <a:rPr lang="en-US" dirty="0">
                <a:solidFill>
                  <a:schemeClr val="bg2"/>
                </a:solidFill>
              </a:rPr>
              <a:t>VERTICAL INTEGRATION</a:t>
            </a:r>
            <a:r>
              <a:rPr lang="en-US" dirty="0"/>
              <a:t>VV</a:t>
            </a:r>
          </a:p>
        </p:txBody>
      </p:sp>
    </p:spTree>
    <p:extLst>
      <p:ext uri="{BB962C8B-B14F-4D97-AF65-F5344CB8AC3E}">
        <p14:creationId xmlns:p14="http://schemas.microsoft.com/office/powerpoint/2010/main" val="2133283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1D78-84F4-7C66-40B4-07E8B587600F}"/>
              </a:ext>
            </a:extLst>
          </p:cNvPr>
          <p:cNvSpPr>
            <a:spLocks noGrp="1"/>
          </p:cNvSpPr>
          <p:nvPr>
            <p:ph type="title"/>
          </p:nvPr>
        </p:nvSpPr>
        <p:spPr/>
        <p:txBody>
          <a:bodyPr/>
          <a:lstStyle/>
          <a:p>
            <a:r>
              <a:rPr lang="en-US" dirty="0">
                <a:solidFill>
                  <a:schemeClr val="bg1"/>
                </a:solidFill>
              </a:rPr>
              <a:t>INDICATIONS OF X RAY AND CT ORBITS</a:t>
            </a:r>
          </a:p>
        </p:txBody>
      </p:sp>
      <p:pic>
        <p:nvPicPr>
          <p:cNvPr id="2050" name="Picture 2">
            <a:extLst>
              <a:ext uri="{FF2B5EF4-FFF2-40B4-BE49-F238E27FC236}">
                <a16:creationId xmlns:a16="http://schemas.microsoft.com/office/drawing/2014/main" id="{C22FE7FA-CA38-1604-FB3B-45245DC0A95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2937" y="1565470"/>
            <a:ext cx="4292054" cy="42920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A6C586F-A325-7362-85C4-1A6A61CC0D48}"/>
              </a:ext>
            </a:extLst>
          </p:cNvPr>
          <p:cNvSpPr txBox="1"/>
          <p:nvPr/>
        </p:nvSpPr>
        <p:spPr>
          <a:xfrm>
            <a:off x="1196672" y="1802206"/>
            <a:ext cx="4898003" cy="3539430"/>
          </a:xfrm>
          <a:prstGeom prst="rect">
            <a:avLst/>
          </a:prstGeom>
          <a:noFill/>
        </p:spPr>
        <p:txBody>
          <a:bodyPr wrap="square" rtlCol="0">
            <a:spAutoFit/>
          </a:bodyPr>
          <a:lstStyle/>
          <a:p>
            <a:pPr algn="l">
              <a:buFont typeface="Arial" panose="020B0604020202020204" pitchFamily="34" charset="0"/>
              <a:buChar char="•"/>
            </a:pPr>
            <a:r>
              <a:rPr lang="en-US" sz="3200" b="0" i="0" dirty="0">
                <a:solidFill>
                  <a:schemeClr val="bg1"/>
                </a:solidFill>
                <a:effectLst/>
                <a:latin typeface="arial" panose="020B0604020202020204" pitchFamily="34" charset="0"/>
              </a:rPr>
              <a:t>Abscess (infection) of the eye area.</a:t>
            </a:r>
          </a:p>
          <a:p>
            <a:pPr algn="l">
              <a:buFont typeface="Arial" panose="020B0604020202020204" pitchFamily="34" charset="0"/>
              <a:buChar char="•"/>
            </a:pPr>
            <a:endParaRPr lang="en-US" sz="3200" b="0" i="0" dirty="0">
              <a:solidFill>
                <a:schemeClr val="bg1"/>
              </a:solidFill>
              <a:effectLst/>
              <a:latin typeface="arial" panose="020B0604020202020204" pitchFamily="34" charset="0"/>
            </a:endParaRPr>
          </a:p>
          <a:p>
            <a:pPr algn="l">
              <a:buFont typeface="Arial" panose="020B0604020202020204" pitchFamily="34" charset="0"/>
              <a:buChar char="•"/>
            </a:pPr>
            <a:r>
              <a:rPr lang="en-US" sz="3200" b="0" i="0" dirty="0">
                <a:solidFill>
                  <a:schemeClr val="bg1"/>
                </a:solidFill>
                <a:effectLst/>
                <a:latin typeface="arial" panose="020B0604020202020204" pitchFamily="34" charset="0"/>
              </a:rPr>
              <a:t>Broken eye socket bone.</a:t>
            </a:r>
          </a:p>
          <a:p>
            <a:pPr algn="l">
              <a:buFont typeface="Arial" panose="020B0604020202020204" pitchFamily="34" charset="0"/>
              <a:buChar char="•"/>
            </a:pPr>
            <a:endParaRPr lang="en-US" sz="3200" b="0" i="0" dirty="0">
              <a:solidFill>
                <a:schemeClr val="bg1"/>
              </a:solidFill>
              <a:effectLst/>
              <a:latin typeface="arial" panose="020B0604020202020204" pitchFamily="34" charset="0"/>
            </a:endParaRPr>
          </a:p>
          <a:p>
            <a:pPr algn="l">
              <a:buFont typeface="Arial" panose="020B0604020202020204" pitchFamily="34" charset="0"/>
              <a:buChar char="•"/>
            </a:pPr>
            <a:r>
              <a:rPr lang="en-US" sz="3200" b="0" i="0" dirty="0">
                <a:solidFill>
                  <a:schemeClr val="bg1"/>
                </a:solidFill>
                <a:effectLst/>
                <a:latin typeface="arial" panose="020B0604020202020204" pitchFamily="34" charset="0"/>
              </a:rPr>
              <a:t>Foreign object in the eye socket.</a:t>
            </a:r>
          </a:p>
        </p:txBody>
      </p:sp>
      <p:sp>
        <p:nvSpPr>
          <p:cNvPr id="7" name="TextBox 6">
            <a:extLst>
              <a:ext uri="{FF2B5EF4-FFF2-40B4-BE49-F238E27FC236}">
                <a16:creationId xmlns:a16="http://schemas.microsoft.com/office/drawing/2014/main" id="{3D505039-1D51-3078-F2C7-17ACEB1B8409}"/>
              </a:ext>
            </a:extLst>
          </p:cNvPr>
          <p:cNvSpPr txBox="1"/>
          <p:nvPr/>
        </p:nvSpPr>
        <p:spPr>
          <a:xfrm>
            <a:off x="7680960" y="5999872"/>
            <a:ext cx="2255361" cy="369332"/>
          </a:xfrm>
          <a:prstGeom prst="rect">
            <a:avLst/>
          </a:prstGeom>
          <a:noFill/>
        </p:spPr>
        <p:txBody>
          <a:bodyPr wrap="none" rtlCol="0">
            <a:spAutoFit/>
          </a:bodyPr>
          <a:lstStyle/>
          <a:p>
            <a:r>
              <a:rPr lang="en-US" dirty="0">
                <a:solidFill>
                  <a:schemeClr val="bg1"/>
                </a:solidFill>
              </a:rPr>
              <a:t>OCCIPOMENTAL VIEW</a:t>
            </a:r>
            <a:endParaRPr lang="en-US" dirty="0"/>
          </a:p>
        </p:txBody>
      </p:sp>
      <p:pic>
        <p:nvPicPr>
          <p:cNvPr id="3" name="Picture 2" descr="The Five Senses World Child Understanding, organ transparent background PNG  clipart | HiClipart">
            <a:extLst>
              <a:ext uri="{FF2B5EF4-FFF2-40B4-BE49-F238E27FC236}">
                <a16:creationId xmlns:a16="http://schemas.microsoft.com/office/drawing/2014/main" id="{636EAA8B-C84C-1F9E-D403-30368321C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89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DE2B5-46EC-53F0-E4DA-A846A7C07269}"/>
              </a:ext>
            </a:extLst>
          </p:cNvPr>
          <p:cNvSpPr>
            <a:spLocks noGrp="1"/>
          </p:cNvSpPr>
          <p:nvPr>
            <p:ph type="title"/>
          </p:nvPr>
        </p:nvSpPr>
        <p:spPr/>
        <p:txBody>
          <a:bodyPr/>
          <a:lstStyle/>
          <a:p>
            <a:r>
              <a:rPr lang="en-US" dirty="0">
                <a:solidFill>
                  <a:schemeClr val="bg1"/>
                </a:solidFill>
              </a:rPr>
              <a:t>ORBITAL BLOW OUT FRACTURE</a:t>
            </a:r>
          </a:p>
        </p:txBody>
      </p:sp>
      <p:pic>
        <p:nvPicPr>
          <p:cNvPr id="4" name="Content Placeholder 3">
            <a:extLst>
              <a:ext uri="{FF2B5EF4-FFF2-40B4-BE49-F238E27FC236}">
                <a16:creationId xmlns:a16="http://schemas.microsoft.com/office/drawing/2014/main" id="{8EFAB9FB-1FB0-4FC5-2DD6-D2D84D033869}"/>
              </a:ext>
            </a:extLst>
          </p:cNvPr>
          <p:cNvPicPr>
            <a:picLocks noGrp="1" noChangeAspect="1"/>
          </p:cNvPicPr>
          <p:nvPr>
            <p:ph idx="1"/>
          </p:nvPr>
        </p:nvPicPr>
        <p:blipFill>
          <a:blip r:embed="rId2"/>
          <a:stretch>
            <a:fillRect/>
          </a:stretch>
        </p:blipFill>
        <p:spPr>
          <a:xfrm>
            <a:off x="1412158" y="1938626"/>
            <a:ext cx="9367684" cy="4182002"/>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F4EE5F9E-D069-DB17-D944-5F174C602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445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76DE7-4FEB-870A-1C7C-BD693BC2A16C}"/>
              </a:ext>
            </a:extLst>
          </p:cNvPr>
          <p:cNvSpPr>
            <a:spLocks noGrp="1"/>
          </p:cNvSpPr>
          <p:nvPr>
            <p:ph type="title"/>
          </p:nvPr>
        </p:nvSpPr>
        <p:spPr/>
        <p:txBody>
          <a:bodyPr/>
          <a:lstStyle/>
          <a:p>
            <a:r>
              <a:rPr lang="en-US" dirty="0">
                <a:solidFill>
                  <a:schemeClr val="bg1"/>
                </a:solidFill>
              </a:rPr>
              <a:t>ORBITAL FOREIGN BODY</a:t>
            </a:r>
          </a:p>
        </p:txBody>
      </p:sp>
      <p:pic>
        <p:nvPicPr>
          <p:cNvPr id="4" name="Content Placeholder 3">
            <a:extLst>
              <a:ext uri="{FF2B5EF4-FFF2-40B4-BE49-F238E27FC236}">
                <a16:creationId xmlns:a16="http://schemas.microsoft.com/office/drawing/2014/main" id="{84B25917-0A72-0825-DC2F-E6BE75BE22E6}"/>
              </a:ext>
            </a:extLst>
          </p:cNvPr>
          <p:cNvPicPr>
            <a:picLocks noGrp="1" noChangeAspect="1"/>
          </p:cNvPicPr>
          <p:nvPr>
            <p:ph idx="1"/>
          </p:nvPr>
        </p:nvPicPr>
        <p:blipFill>
          <a:blip r:embed="rId2"/>
          <a:stretch>
            <a:fillRect/>
          </a:stretch>
        </p:blipFill>
        <p:spPr>
          <a:xfrm>
            <a:off x="3725969" y="1690688"/>
            <a:ext cx="5243089" cy="4995420"/>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8C5781F3-BC39-A0F9-F16A-C70482FBE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963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C79-8227-24D4-5CDB-E2883F8E760F}"/>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4CCBF4A7-9D2F-A70D-EB22-2A260480B3B9}"/>
              </a:ext>
            </a:extLst>
          </p:cNvPr>
          <p:cNvPicPr>
            <a:picLocks noGrp="1" noChangeAspect="1"/>
          </p:cNvPicPr>
          <p:nvPr>
            <p:ph idx="1"/>
          </p:nvPr>
        </p:nvPicPr>
        <p:blipFill>
          <a:blip r:embed="rId2"/>
          <a:stretch>
            <a:fillRect/>
          </a:stretch>
        </p:blipFill>
        <p:spPr>
          <a:xfrm>
            <a:off x="1727925" y="941466"/>
            <a:ext cx="8918303" cy="5272808"/>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B7EC1A8E-52B6-5F1A-82B7-2FEAD2178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479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D5E3F-8974-7000-FCB3-242ECBCB030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C325F5F-CC5A-361A-7BCA-83918AB5C339}"/>
              </a:ext>
            </a:extLst>
          </p:cNvPr>
          <p:cNvPicPr>
            <a:picLocks noGrp="1" noChangeAspect="1"/>
          </p:cNvPicPr>
          <p:nvPr>
            <p:ph idx="1"/>
          </p:nvPr>
        </p:nvPicPr>
        <p:blipFill>
          <a:blip r:embed="rId2"/>
          <a:stretch>
            <a:fillRect/>
          </a:stretch>
        </p:blipFill>
        <p:spPr>
          <a:xfrm>
            <a:off x="1976008" y="1153931"/>
            <a:ext cx="8464948" cy="4724761"/>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32EBC6C5-C2A9-E2D5-D06A-C951DEAE5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731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C6BA7FA-1485-A428-BB6C-A44708256E73}"/>
              </a:ext>
            </a:extLst>
          </p:cNvPr>
          <p:cNvPicPr>
            <a:picLocks noGrp="1" noChangeAspect="1"/>
          </p:cNvPicPr>
          <p:nvPr>
            <p:ph idx="1"/>
          </p:nvPr>
        </p:nvPicPr>
        <p:blipFill rotWithShape="1">
          <a:blip r:embed="rId2"/>
          <a:srcRect l="1723" t="5073" r="1891" b="4619"/>
          <a:stretch/>
        </p:blipFill>
        <p:spPr>
          <a:xfrm>
            <a:off x="1873857" y="913765"/>
            <a:ext cx="8669735" cy="5335960"/>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63C0F650-38E3-0491-FF19-D8F4B9C6D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357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2392-ED1D-C42D-5F9D-528463831A55}"/>
              </a:ext>
            </a:extLst>
          </p:cNvPr>
          <p:cNvSpPr>
            <a:spLocks noGrp="1"/>
          </p:cNvSpPr>
          <p:nvPr>
            <p:ph type="title"/>
          </p:nvPr>
        </p:nvSpPr>
        <p:spPr/>
        <p:txBody>
          <a:bodyPr/>
          <a:lstStyle/>
          <a:p>
            <a:r>
              <a:rPr lang="en-US" dirty="0">
                <a:solidFill>
                  <a:schemeClr val="bg1"/>
                </a:solidFill>
              </a:rPr>
              <a:t>OPTIC NERVES</a:t>
            </a:r>
          </a:p>
        </p:txBody>
      </p:sp>
      <p:pic>
        <p:nvPicPr>
          <p:cNvPr id="4" name="Content Placeholder 3">
            <a:extLst>
              <a:ext uri="{FF2B5EF4-FFF2-40B4-BE49-F238E27FC236}">
                <a16:creationId xmlns:a16="http://schemas.microsoft.com/office/drawing/2014/main" id="{1054D80D-E30C-A458-9DCC-FE879B053DB8}"/>
              </a:ext>
            </a:extLst>
          </p:cNvPr>
          <p:cNvPicPr>
            <a:picLocks noGrp="1" noChangeAspect="1"/>
          </p:cNvPicPr>
          <p:nvPr>
            <p:ph idx="1"/>
          </p:nvPr>
        </p:nvPicPr>
        <p:blipFill>
          <a:blip r:embed="rId2"/>
          <a:stretch>
            <a:fillRect/>
          </a:stretch>
        </p:blipFill>
        <p:spPr>
          <a:xfrm>
            <a:off x="2461077" y="1633623"/>
            <a:ext cx="7621176" cy="4859252"/>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4EB53DE2-FB54-ED0B-A0E9-D481D53E5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955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CCD4A-6881-1F0E-D03D-AB18E0CD2244}"/>
              </a:ext>
            </a:extLst>
          </p:cNvPr>
          <p:cNvSpPr>
            <a:spLocks noGrp="1"/>
          </p:cNvSpPr>
          <p:nvPr>
            <p:ph type="ctrTitle"/>
          </p:nvPr>
        </p:nvSpPr>
        <p:spPr>
          <a:xfrm>
            <a:off x="1444487" y="1472220"/>
            <a:ext cx="8953126" cy="1344722"/>
          </a:xfrm>
        </p:spPr>
        <p:txBody>
          <a:bodyPr>
            <a:normAutofit fontScale="90000"/>
          </a:bodyPr>
          <a:lstStyle/>
          <a:p>
            <a:r>
              <a:rPr lang="en-US" b="1" dirty="0">
                <a:solidFill>
                  <a:schemeClr val="bg1"/>
                </a:solidFill>
              </a:rPr>
              <a:t>SPECIAL SENSES- GENERAL RADIOLOGY CONCEPTS OVERVIEW</a:t>
            </a:r>
          </a:p>
        </p:txBody>
      </p:sp>
      <p:sp>
        <p:nvSpPr>
          <p:cNvPr id="3" name="Subtitle 2">
            <a:extLst>
              <a:ext uri="{FF2B5EF4-FFF2-40B4-BE49-F238E27FC236}">
                <a16:creationId xmlns:a16="http://schemas.microsoft.com/office/drawing/2014/main" id="{A85E0BED-D030-C8B4-A6BB-06F615573BCB}"/>
              </a:ext>
            </a:extLst>
          </p:cNvPr>
          <p:cNvSpPr>
            <a:spLocks noGrp="1"/>
          </p:cNvSpPr>
          <p:nvPr>
            <p:ph type="subTitle" idx="1"/>
          </p:nvPr>
        </p:nvSpPr>
        <p:spPr>
          <a:xfrm>
            <a:off x="1253613" y="2631274"/>
            <a:ext cx="1844429" cy="3755878"/>
          </a:xfrm>
        </p:spPr>
        <p:txBody>
          <a:bodyPr>
            <a:normAutofit/>
          </a:bodyPr>
          <a:lstStyle/>
          <a:p>
            <a:r>
              <a:rPr lang="en-US" dirty="0">
                <a:solidFill>
                  <a:schemeClr val="bg1"/>
                </a:solidFill>
              </a:rPr>
              <a:t>DR SABA</a:t>
            </a:r>
          </a:p>
          <a:p>
            <a:r>
              <a:rPr lang="en-US" dirty="0">
                <a:solidFill>
                  <a:schemeClr val="bg1"/>
                </a:solidFill>
              </a:rPr>
              <a:t>SR HFH RADIOLOGY</a:t>
            </a:r>
          </a:p>
          <a:p>
            <a:r>
              <a:rPr lang="en-US" dirty="0">
                <a:solidFill>
                  <a:schemeClr val="bg1"/>
                </a:solidFill>
              </a:rPr>
              <a:t>DR MADIHA</a:t>
            </a:r>
          </a:p>
          <a:p>
            <a:r>
              <a:rPr lang="en-US" dirty="0">
                <a:solidFill>
                  <a:schemeClr val="bg1"/>
                </a:solidFill>
              </a:rPr>
              <a:t>SR BBH RADIOLOGY</a:t>
            </a:r>
          </a:p>
        </p:txBody>
      </p:sp>
      <p:pic>
        <p:nvPicPr>
          <p:cNvPr id="4" name="Picture 3">
            <a:extLst>
              <a:ext uri="{FF2B5EF4-FFF2-40B4-BE49-F238E27FC236}">
                <a16:creationId xmlns:a16="http://schemas.microsoft.com/office/drawing/2014/main" id="{8AD0C36B-139E-1F8E-AE24-34456AEC6129}"/>
              </a:ext>
            </a:extLst>
          </p:cNvPr>
          <p:cNvPicPr>
            <a:picLocks noChangeAspect="1"/>
          </p:cNvPicPr>
          <p:nvPr/>
        </p:nvPicPr>
        <p:blipFill rotWithShape="1">
          <a:blip r:embed="rId2"/>
          <a:srcRect l="50000" t="36578" r="11506" b="14194"/>
          <a:stretch/>
        </p:blipFill>
        <p:spPr>
          <a:xfrm>
            <a:off x="3713583" y="3167441"/>
            <a:ext cx="4079408" cy="3376068"/>
          </a:xfrm>
          <a:prstGeom prst="rect">
            <a:avLst/>
          </a:prstGeom>
        </p:spPr>
      </p:pic>
      <p:pic>
        <p:nvPicPr>
          <p:cNvPr id="5" name="Picture 4" descr="The Five Senses World Child Understanding, organ transparent background PNG  clipart | HiClipart">
            <a:extLst>
              <a:ext uri="{FF2B5EF4-FFF2-40B4-BE49-F238E27FC236}">
                <a16:creationId xmlns:a16="http://schemas.microsoft.com/office/drawing/2014/main" id="{C630C4D2-FC4E-5FE6-53E4-FF091AE92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837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CDC0F-0C0F-736C-93EA-EB8438499C5C}"/>
              </a:ext>
            </a:extLst>
          </p:cNvPr>
          <p:cNvSpPr>
            <a:spLocks noGrp="1"/>
          </p:cNvSpPr>
          <p:nvPr>
            <p:ph type="title"/>
          </p:nvPr>
        </p:nvSpPr>
        <p:spPr/>
        <p:txBody>
          <a:bodyPr/>
          <a:lstStyle/>
          <a:p>
            <a:r>
              <a:rPr lang="en-US" dirty="0">
                <a:solidFill>
                  <a:schemeClr val="bg1"/>
                </a:solidFill>
              </a:rPr>
              <a:t>OPTIC CHIASM</a:t>
            </a:r>
          </a:p>
        </p:txBody>
      </p:sp>
      <p:pic>
        <p:nvPicPr>
          <p:cNvPr id="4" name="Content Placeholder 3">
            <a:extLst>
              <a:ext uri="{FF2B5EF4-FFF2-40B4-BE49-F238E27FC236}">
                <a16:creationId xmlns:a16="http://schemas.microsoft.com/office/drawing/2014/main" id="{646508FA-5F7D-F2BA-FFDF-88DAD6F34005}"/>
              </a:ext>
            </a:extLst>
          </p:cNvPr>
          <p:cNvPicPr>
            <a:picLocks noGrp="1" noChangeAspect="1"/>
          </p:cNvPicPr>
          <p:nvPr>
            <p:ph idx="1"/>
          </p:nvPr>
        </p:nvPicPr>
        <p:blipFill>
          <a:blip r:embed="rId2"/>
          <a:stretch>
            <a:fillRect/>
          </a:stretch>
        </p:blipFill>
        <p:spPr>
          <a:xfrm>
            <a:off x="1462236" y="1310674"/>
            <a:ext cx="4699667" cy="4699667"/>
          </a:xfrm>
          <a:prstGeom prst="rect">
            <a:avLst/>
          </a:prstGeom>
        </p:spPr>
      </p:pic>
      <p:pic>
        <p:nvPicPr>
          <p:cNvPr id="5" name="Picture 4">
            <a:extLst>
              <a:ext uri="{FF2B5EF4-FFF2-40B4-BE49-F238E27FC236}">
                <a16:creationId xmlns:a16="http://schemas.microsoft.com/office/drawing/2014/main" id="{27FC0D49-C24B-AB4D-BA63-BCD6B1122FFF}"/>
              </a:ext>
            </a:extLst>
          </p:cNvPr>
          <p:cNvPicPr>
            <a:picLocks noChangeAspect="1"/>
          </p:cNvPicPr>
          <p:nvPr/>
        </p:nvPicPr>
        <p:blipFill rotWithShape="1">
          <a:blip r:embed="rId3"/>
          <a:srcRect l="50535" b="6042"/>
          <a:stretch/>
        </p:blipFill>
        <p:spPr>
          <a:xfrm>
            <a:off x="6161903" y="1310674"/>
            <a:ext cx="4699667" cy="4754026"/>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D2221A8A-8888-BB70-7E13-5E63F1108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195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E9F6-9468-B82D-C72D-98A4C955F25D}"/>
              </a:ext>
            </a:extLst>
          </p:cNvPr>
          <p:cNvSpPr>
            <a:spLocks noGrp="1"/>
          </p:cNvSpPr>
          <p:nvPr>
            <p:ph type="title"/>
          </p:nvPr>
        </p:nvSpPr>
        <p:spPr/>
        <p:txBody>
          <a:bodyPr/>
          <a:lstStyle/>
          <a:p>
            <a:r>
              <a:rPr lang="en-US" dirty="0">
                <a:solidFill>
                  <a:schemeClr val="bg1"/>
                </a:solidFill>
              </a:rPr>
              <a:t>OPTIC RADIATION</a:t>
            </a:r>
          </a:p>
        </p:txBody>
      </p:sp>
      <p:pic>
        <p:nvPicPr>
          <p:cNvPr id="4" name="Content Placeholder 3">
            <a:extLst>
              <a:ext uri="{FF2B5EF4-FFF2-40B4-BE49-F238E27FC236}">
                <a16:creationId xmlns:a16="http://schemas.microsoft.com/office/drawing/2014/main" id="{CBE65462-C4B5-C8CA-4C1E-4FB0B7470D18}"/>
              </a:ext>
            </a:extLst>
          </p:cNvPr>
          <p:cNvPicPr>
            <a:picLocks noGrp="1" noChangeAspect="1"/>
          </p:cNvPicPr>
          <p:nvPr>
            <p:ph idx="1"/>
          </p:nvPr>
        </p:nvPicPr>
        <p:blipFill rotWithShape="1">
          <a:blip r:embed="rId2"/>
          <a:srcRect l="4160" t="23121" r="4233" b="4121"/>
          <a:stretch/>
        </p:blipFill>
        <p:spPr>
          <a:xfrm>
            <a:off x="2432756" y="1451979"/>
            <a:ext cx="8158381" cy="5104506"/>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7652CB3A-C2ED-03F9-0D8B-828E2F6E5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931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873C-EA0B-DE4F-A213-4E58A8C29DCE}"/>
              </a:ext>
            </a:extLst>
          </p:cNvPr>
          <p:cNvSpPr>
            <a:spLocks noGrp="1"/>
          </p:cNvSpPr>
          <p:nvPr>
            <p:ph type="title"/>
          </p:nvPr>
        </p:nvSpPr>
        <p:spPr/>
        <p:txBody>
          <a:bodyPr/>
          <a:lstStyle/>
          <a:p>
            <a:r>
              <a:rPr lang="en-US" dirty="0">
                <a:solidFill>
                  <a:schemeClr val="bg1"/>
                </a:solidFill>
              </a:rPr>
              <a:t>OPTIC NERVE GLIOMA</a:t>
            </a:r>
          </a:p>
        </p:txBody>
      </p:sp>
      <p:pic>
        <p:nvPicPr>
          <p:cNvPr id="5122" name="Picture 2" descr="Radiology Quiz 66389 | Radiopaedia.orgViewing playlist: Orbits |  Radiopaedia.org">
            <a:extLst>
              <a:ext uri="{FF2B5EF4-FFF2-40B4-BE49-F238E27FC236}">
                <a16:creationId xmlns:a16="http://schemas.microsoft.com/office/drawing/2014/main" id="{9BFFF2A2-FE7B-AAFB-B53C-54824D6ACD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6458" y="1690688"/>
            <a:ext cx="4259084" cy="48697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Five Senses World Child Understanding, organ transparent background PNG  clipart | HiClipart">
            <a:extLst>
              <a:ext uri="{FF2B5EF4-FFF2-40B4-BE49-F238E27FC236}">
                <a16:creationId xmlns:a16="http://schemas.microsoft.com/office/drawing/2014/main" id="{54E7CFE2-DB72-0C7B-78F7-16DFE3721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50639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147B-3A9D-6B75-BBFA-E6DC551FD034}"/>
              </a:ext>
            </a:extLst>
          </p:cNvPr>
          <p:cNvSpPr>
            <a:spLocks noGrp="1"/>
          </p:cNvSpPr>
          <p:nvPr>
            <p:ph type="title"/>
          </p:nvPr>
        </p:nvSpPr>
        <p:spPr>
          <a:xfrm>
            <a:off x="838199" y="1662080"/>
            <a:ext cx="10515600" cy="1325563"/>
          </a:xfrm>
        </p:spPr>
        <p:txBody>
          <a:bodyPr/>
          <a:lstStyle/>
          <a:p>
            <a:pPr algn="ctr"/>
            <a:r>
              <a:rPr lang="en-US" dirty="0">
                <a:solidFill>
                  <a:schemeClr val="bg1"/>
                </a:solidFill>
              </a:rPr>
              <a:t>AUDITORY PATHWAY</a:t>
            </a:r>
            <a:endParaRPr lang="en-US" dirty="0"/>
          </a:p>
        </p:txBody>
      </p:sp>
      <p:pic>
        <p:nvPicPr>
          <p:cNvPr id="35842" name="Picture 2" descr="Auditory Pathway Stock Illustrations – 14 Auditory Pathway Stock  Illustrations, Vectors &amp; Clipart - Dreamstime">
            <a:extLst>
              <a:ext uri="{FF2B5EF4-FFF2-40B4-BE49-F238E27FC236}">
                <a16:creationId xmlns:a16="http://schemas.microsoft.com/office/drawing/2014/main" id="{006BC58A-A5C6-B0A2-90FC-1E77458C92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8167" y="3151188"/>
            <a:ext cx="2895665" cy="28956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he Five Senses World Child Understanding, organ transparent background PNG  clipart | HiClipart">
            <a:extLst>
              <a:ext uri="{FF2B5EF4-FFF2-40B4-BE49-F238E27FC236}">
                <a16:creationId xmlns:a16="http://schemas.microsoft.com/office/drawing/2014/main" id="{F6CE1534-4C02-5E8B-41F6-620B0B620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746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C601E-33E8-A281-F263-00941174464C}"/>
              </a:ext>
            </a:extLst>
          </p:cNvPr>
          <p:cNvSpPr>
            <a:spLocks noGrp="1"/>
          </p:cNvSpPr>
          <p:nvPr>
            <p:ph type="title"/>
          </p:nvPr>
        </p:nvSpPr>
        <p:spPr/>
        <p:txBody>
          <a:bodyPr/>
          <a:lstStyle/>
          <a:p>
            <a:r>
              <a:rPr lang="en-US" dirty="0">
                <a:solidFill>
                  <a:schemeClr val="bg1"/>
                </a:solidFill>
              </a:rPr>
              <a:t>AUDITORY PATHWAY</a:t>
            </a:r>
          </a:p>
        </p:txBody>
      </p:sp>
      <p:pic>
        <p:nvPicPr>
          <p:cNvPr id="4" name="Content Placeholder 3">
            <a:extLst>
              <a:ext uri="{FF2B5EF4-FFF2-40B4-BE49-F238E27FC236}">
                <a16:creationId xmlns:a16="http://schemas.microsoft.com/office/drawing/2014/main" id="{7D9684F9-32EC-FA35-EC39-624F6F2F0DC6}"/>
              </a:ext>
            </a:extLst>
          </p:cNvPr>
          <p:cNvPicPr>
            <a:picLocks noGrp="1" noChangeAspect="1"/>
          </p:cNvPicPr>
          <p:nvPr>
            <p:ph idx="1"/>
          </p:nvPr>
        </p:nvPicPr>
        <p:blipFill>
          <a:blip r:embed="rId2"/>
          <a:stretch>
            <a:fillRect/>
          </a:stretch>
        </p:blipFill>
        <p:spPr>
          <a:xfrm>
            <a:off x="1577034" y="1825625"/>
            <a:ext cx="9037931" cy="4351338"/>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9A9EFDF5-0E61-124F-AC5A-FF189FFBD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576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A666-09AF-519B-39A6-416D8369B5D5}"/>
              </a:ext>
            </a:extLst>
          </p:cNvPr>
          <p:cNvSpPr>
            <a:spLocks noGrp="1"/>
          </p:cNvSpPr>
          <p:nvPr>
            <p:ph type="title"/>
          </p:nvPr>
        </p:nvSpPr>
        <p:spPr/>
        <p:txBody>
          <a:bodyPr/>
          <a:lstStyle/>
          <a:p>
            <a:r>
              <a:rPr lang="en-US" dirty="0">
                <a:solidFill>
                  <a:schemeClr val="bg1"/>
                </a:solidFill>
              </a:rPr>
              <a:t>IMAGING MODALITIES</a:t>
            </a:r>
          </a:p>
        </p:txBody>
      </p:sp>
      <p:sp>
        <p:nvSpPr>
          <p:cNvPr id="3" name="Content Placeholder 2">
            <a:extLst>
              <a:ext uri="{FF2B5EF4-FFF2-40B4-BE49-F238E27FC236}">
                <a16:creationId xmlns:a16="http://schemas.microsoft.com/office/drawing/2014/main" id="{1474C936-3934-250E-AA61-43C223BB211F}"/>
              </a:ext>
            </a:extLst>
          </p:cNvPr>
          <p:cNvSpPr>
            <a:spLocks noGrp="1"/>
          </p:cNvSpPr>
          <p:nvPr>
            <p:ph idx="1"/>
          </p:nvPr>
        </p:nvSpPr>
        <p:spPr/>
        <p:txBody>
          <a:bodyPr/>
          <a:lstStyle/>
          <a:p>
            <a:r>
              <a:rPr lang="en-US" dirty="0">
                <a:solidFill>
                  <a:schemeClr val="bg1"/>
                </a:solidFill>
              </a:rPr>
              <a:t>X RAY </a:t>
            </a:r>
          </a:p>
          <a:p>
            <a:r>
              <a:rPr lang="en-US" dirty="0">
                <a:solidFill>
                  <a:schemeClr val="bg1"/>
                </a:solidFill>
              </a:rPr>
              <a:t>CT TEMPORAL BONE</a:t>
            </a:r>
          </a:p>
          <a:p>
            <a:r>
              <a:rPr lang="en-US" dirty="0">
                <a:solidFill>
                  <a:schemeClr val="bg1"/>
                </a:solidFill>
              </a:rPr>
              <a:t>MRI</a:t>
            </a:r>
          </a:p>
        </p:txBody>
      </p:sp>
      <p:pic>
        <p:nvPicPr>
          <p:cNvPr id="4" name="Picture 2" descr="The Five Senses World Child Understanding, organ transparent background PNG  clipart | HiClipart">
            <a:extLst>
              <a:ext uri="{FF2B5EF4-FFF2-40B4-BE49-F238E27FC236}">
                <a16:creationId xmlns:a16="http://schemas.microsoft.com/office/drawing/2014/main" id="{E4EC25BB-7AFA-5F90-FCBA-582F11233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405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2DE67-9BBE-6942-0C27-1F10B19EE518}"/>
              </a:ext>
            </a:extLst>
          </p:cNvPr>
          <p:cNvSpPr>
            <a:spLocks noGrp="1"/>
          </p:cNvSpPr>
          <p:nvPr>
            <p:ph type="title"/>
          </p:nvPr>
        </p:nvSpPr>
        <p:spPr/>
        <p:txBody>
          <a:bodyPr/>
          <a:lstStyle/>
          <a:p>
            <a:r>
              <a:rPr lang="en-US" dirty="0">
                <a:solidFill>
                  <a:schemeClr val="bg1"/>
                </a:solidFill>
              </a:rPr>
              <a:t>ANATOMY OF TEMPORAL BONE</a:t>
            </a:r>
          </a:p>
        </p:txBody>
      </p:sp>
      <p:sp>
        <p:nvSpPr>
          <p:cNvPr id="3" name="Content Placeholder 2">
            <a:extLst>
              <a:ext uri="{FF2B5EF4-FFF2-40B4-BE49-F238E27FC236}">
                <a16:creationId xmlns:a16="http://schemas.microsoft.com/office/drawing/2014/main" id="{CA9116E5-9563-DAD8-B5E5-A6F6B8373DE5}"/>
              </a:ext>
            </a:extLst>
          </p:cNvPr>
          <p:cNvSpPr>
            <a:spLocks noGrp="1"/>
          </p:cNvSpPr>
          <p:nvPr>
            <p:ph idx="1"/>
          </p:nvPr>
        </p:nvSpPr>
        <p:spPr/>
        <p:txBody>
          <a:bodyPr/>
          <a:lstStyle/>
          <a:p>
            <a:pPr marL="0" indent="0">
              <a:buNone/>
            </a:pPr>
            <a:r>
              <a:rPr lang="en-US" dirty="0">
                <a:solidFill>
                  <a:schemeClr val="bg1"/>
                </a:solidFill>
              </a:rPr>
              <a:t>The temporal bone is located on the sides and base of cranium and lateral to temporal lobe of cerebrum.</a:t>
            </a:r>
          </a:p>
        </p:txBody>
      </p:sp>
      <p:pic>
        <p:nvPicPr>
          <p:cNvPr id="4" name="Picture 3">
            <a:extLst>
              <a:ext uri="{FF2B5EF4-FFF2-40B4-BE49-F238E27FC236}">
                <a16:creationId xmlns:a16="http://schemas.microsoft.com/office/drawing/2014/main" id="{46848E6F-38C0-1274-5B9A-5DC51A5B6531}"/>
              </a:ext>
            </a:extLst>
          </p:cNvPr>
          <p:cNvPicPr>
            <a:picLocks noChangeAspect="1"/>
          </p:cNvPicPr>
          <p:nvPr/>
        </p:nvPicPr>
        <p:blipFill>
          <a:blip r:embed="rId2"/>
          <a:stretch>
            <a:fillRect/>
          </a:stretch>
        </p:blipFill>
        <p:spPr>
          <a:xfrm>
            <a:off x="6275439" y="2365785"/>
            <a:ext cx="4127090" cy="4127090"/>
          </a:xfrm>
          <a:prstGeom prst="rect">
            <a:avLst/>
          </a:prstGeom>
        </p:spPr>
      </p:pic>
      <p:pic>
        <p:nvPicPr>
          <p:cNvPr id="5" name="Picture 2" descr="The Five Senses World Child Understanding, organ transparent background PNG  clipart | HiClipart">
            <a:extLst>
              <a:ext uri="{FF2B5EF4-FFF2-40B4-BE49-F238E27FC236}">
                <a16:creationId xmlns:a16="http://schemas.microsoft.com/office/drawing/2014/main" id="{3BDE0E09-CEF5-A097-6A22-B9DCFA1024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124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9DDAF-69E0-E45B-E4BA-71D1CE04B5CA}"/>
              </a:ext>
            </a:extLst>
          </p:cNvPr>
          <p:cNvSpPr>
            <a:spLocks noGrp="1"/>
          </p:cNvSpPr>
          <p:nvPr>
            <p:ph type="title"/>
          </p:nvPr>
        </p:nvSpPr>
        <p:spPr/>
        <p:txBody>
          <a:bodyPr>
            <a:normAutofit/>
          </a:bodyPr>
          <a:lstStyle/>
          <a:p>
            <a:pPr algn="ctr"/>
            <a:r>
              <a:rPr lang="en-US" sz="3600" dirty="0">
                <a:solidFill>
                  <a:schemeClr val="bg1"/>
                </a:solidFill>
              </a:rPr>
              <a:t>TEMPORAL BONE IMAGING TECHNIQUES</a:t>
            </a:r>
          </a:p>
        </p:txBody>
      </p:sp>
      <p:sp>
        <p:nvSpPr>
          <p:cNvPr id="3" name="Content Placeholder 2">
            <a:extLst>
              <a:ext uri="{FF2B5EF4-FFF2-40B4-BE49-F238E27FC236}">
                <a16:creationId xmlns:a16="http://schemas.microsoft.com/office/drawing/2014/main" id="{0CB72B0D-2A8C-BF23-6688-9705694567A8}"/>
              </a:ext>
            </a:extLst>
          </p:cNvPr>
          <p:cNvSpPr>
            <a:spLocks noGrp="1"/>
          </p:cNvSpPr>
          <p:nvPr>
            <p:ph idx="1"/>
          </p:nvPr>
        </p:nvSpPr>
        <p:spPr/>
        <p:txBody>
          <a:bodyPr>
            <a:normAutofit/>
          </a:bodyPr>
          <a:lstStyle/>
          <a:p>
            <a:r>
              <a:rPr lang="en-US" dirty="0">
                <a:solidFill>
                  <a:schemeClr val="bg1"/>
                </a:solidFill>
              </a:rPr>
              <a:t>CT and MRI are currently the most widely used imaging techniques</a:t>
            </a:r>
          </a:p>
          <a:p>
            <a:endParaRPr lang="en-US" dirty="0">
              <a:solidFill>
                <a:schemeClr val="bg1"/>
              </a:solidFill>
            </a:endParaRPr>
          </a:p>
          <a:p>
            <a:r>
              <a:rPr lang="en-US" dirty="0">
                <a:solidFill>
                  <a:schemeClr val="bg1"/>
                </a:solidFill>
              </a:rPr>
              <a:t>Each imaging modality has its own advantages and disadvantages, and often more than one investigation is necessary for a complete evaluation.</a:t>
            </a:r>
          </a:p>
          <a:p>
            <a:pPr marL="0" indent="0">
              <a:buNone/>
            </a:pPr>
            <a:endParaRPr lang="en-US" dirty="0">
              <a:solidFill>
                <a:schemeClr val="bg1"/>
              </a:solidFill>
            </a:endParaRPr>
          </a:p>
        </p:txBody>
      </p:sp>
      <p:pic>
        <p:nvPicPr>
          <p:cNvPr id="4" name="Picture 2" descr="The Five Senses World Child Understanding, organ transparent background PNG  clipart | HiClipart">
            <a:extLst>
              <a:ext uri="{FF2B5EF4-FFF2-40B4-BE49-F238E27FC236}">
                <a16:creationId xmlns:a16="http://schemas.microsoft.com/office/drawing/2014/main" id="{5152737B-8C76-2290-8DF3-B5AB78D83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917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16E6F5-26AB-5C57-24ED-17F66D5F94B5}"/>
              </a:ext>
            </a:extLst>
          </p:cNvPr>
          <p:cNvSpPr>
            <a:spLocks noGrp="1"/>
          </p:cNvSpPr>
          <p:nvPr>
            <p:ph idx="1"/>
          </p:nvPr>
        </p:nvSpPr>
        <p:spPr/>
        <p:txBody>
          <a:bodyPr/>
          <a:lstStyle/>
          <a:p>
            <a:pPr marL="0" indent="0">
              <a:buNone/>
            </a:pPr>
            <a:r>
              <a:rPr lang="en-US" dirty="0">
                <a:solidFill>
                  <a:schemeClr val="bg1"/>
                </a:solidFill>
              </a:rPr>
              <a:t>CT:</a:t>
            </a:r>
          </a:p>
          <a:p>
            <a:r>
              <a:rPr lang="en-US" dirty="0">
                <a:solidFill>
                  <a:schemeClr val="bg1"/>
                </a:solidFill>
              </a:rPr>
              <a:t>Excellent for assessing the osseous structures.</a:t>
            </a:r>
          </a:p>
          <a:p>
            <a:r>
              <a:rPr lang="en-US" dirty="0">
                <a:solidFill>
                  <a:schemeClr val="bg1"/>
                </a:solidFill>
              </a:rPr>
              <a:t>Not ideal for assessing the soft tissue contents of the </a:t>
            </a:r>
            <a:r>
              <a:rPr lang="en-US" dirty="0" err="1">
                <a:solidFill>
                  <a:schemeClr val="bg1"/>
                </a:solidFill>
              </a:rPr>
              <a:t>otic</a:t>
            </a:r>
            <a:r>
              <a:rPr lang="en-US" dirty="0">
                <a:solidFill>
                  <a:schemeClr val="bg1"/>
                </a:solidFill>
              </a:rPr>
              <a:t> capsule, brain or vessels.</a:t>
            </a:r>
          </a:p>
          <a:p>
            <a:pPr marL="0" indent="0">
              <a:buNone/>
            </a:pPr>
            <a:r>
              <a:rPr lang="en-US" dirty="0">
                <a:solidFill>
                  <a:schemeClr val="bg1"/>
                </a:solidFill>
              </a:rPr>
              <a:t>MRI:</a:t>
            </a:r>
          </a:p>
          <a:p>
            <a:r>
              <a:rPr lang="en-US" dirty="0">
                <a:solidFill>
                  <a:schemeClr val="bg1"/>
                </a:solidFill>
              </a:rPr>
              <a:t>Characterizing brain, CSF and cranial nerves.</a:t>
            </a:r>
          </a:p>
          <a:p>
            <a:endParaRPr lang="en-US" dirty="0"/>
          </a:p>
        </p:txBody>
      </p:sp>
      <p:pic>
        <p:nvPicPr>
          <p:cNvPr id="4" name="Picture 2" descr="The Five Senses World Child Understanding, organ transparent background PNG  clipart | HiClipart">
            <a:extLst>
              <a:ext uri="{FF2B5EF4-FFF2-40B4-BE49-F238E27FC236}">
                <a16:creationId xmlns:a16="http://schemas.microsoft.com/office/drawing/2014/main" id="{5EF6225F-00D3-B930-5115-3CBB0DC1BD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556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4F3E5-1302-FCBE-A96A-441F66EE2D41}"/>
              </a:ext>
            </a:extLst>
          </p:cNvPr>
          <p:cNvSpPr>
            <a:spLocks noGrp="1"/>
          </p:cNvSpPr>
          <p:nvPr>
            <p:ph type="title"/>
          </p:nvPr>
        </p:nvSpPr>
        <p:spPr/>
        <p:txBody>
          <a:bodyPr>
            <a:normAutofit/>
          </a:bodyPr>
          <a:lstStyle/>
          <a:p>
            <a:pPr algn="ctr"/>
            <a:r>
              <a:rPr lang="en-US" dirty="0"/>
              <a:t>MIDDLE EAR CAVITY</a:t>
            </a:r>
          </a:p>
        </p:txBody>
      </p:sp>
      <p:sp>
        <p:nvSpPr>
          <p:cNvPr id="3" name="Content Placeholder 2">
            <a:extLst>
              <a:ext uri="{FF2B5EF4-FFF2-40B4-BE49-F238E27FC236}">
                <a16:creationId xmlns:a16="http://schemas.microsoft.com/office/drawing/2014/main" id="{B1A41215-2A08-B11D-53E9-390D3B8928E0}"/>
              </a:ext>
            </a:extLst>
          </p:cNvPr>
          <p:cNvSpPr>
            <a:spLocks noGrp="1"/>
          </p:cNvSpPr>
          <p:nvPr>
            <p:ph idx="1"/>
          </p:nvPr>
        </p:nvSpPr>
        <p:spPr/>
        <p:txBody>
          <a:bodyPr>
            <a:normAutofit fontScale="85000" lnSpcReduction="20000"/>
          </a:bodyPr>
          <a:lstStyle/>
          <a:p>
            <a:pPr marL="0" indent="0">
              <a:buNone/>
            </a:pPr>
            <a:r>
              <a:rPr lang="en-US" dirty="0">
                <a:solidFill>
                  <a:schemeClr val="bg1"/>
                </a:solidFill>
              </a:rPr>
              <a:t>Air space within the petrous part of temporal bone between eustachian canal anteriorly and mastoid air cells posteriorly</a:t>
            </a:r>
          </a:p>
          <a:p>
            <a:pPr marL="0" indent="0">
              <a:buNone/>
            </a:pPr>
            <a:endParaRPr lang="en-US" dirty="0">
              <a:solidFill>
                <a:schemeClr val="bg1"/>
              </a:solidFill>
            </a:endParaRPr>
          </a:p>
          <a:p>
            <a:r>
              <a:rPr lang="en-US" sz="2600" dirty="0">
                <a:solidFill>
                  <a:schemeClr val="bg1"/>
                </a:solidFill>
              </a:rPr>
              <a:t>Laterally- tympanic membrane</a:t>
            </a:r>
          </a:p>
          <a:p>
            <a:r>
              <a:rPr lang="en-US" sz="2600" dirty="0">
                <a:solidFill>
                  <a:schemeClr val="bg1"/>
                </a:solidFill>
              </a:rPr>
              <a:t>Medially- </a:t>
            </a:r>
            <a:r>
              <a:rPr lang="en-US" sz="2600" dirty="0" err="1">
                <a:solidFill>
                  <a:schemeClr val="bg1"/>
                </a:solidFill>
              </a:rPr>
              <a:t>otic</a:t>
            </a:r>
            <a:r>
              <a:rPr lang="en-US" sz="2600" dirty="0">
                <a:solidFill>
                  <a:schemeClr val="bg1"/>
                </a:solidFill>
              </a:rPr>
              <a:t> capsule and cochlear promontory</a:t>
            </a:r>
          </a:p>
          <a:p>
            <a:r>
              <a:rPr lang="en-US" sz="2600" dirty="0">
                <a:solidFill>
                  <a:schemeClr val="bg1"/>
                </a:solidFill>
              </a:rPr>
              <a:t>Superiorly- tegmen tympani</a:t>
            </a:r>
          </a:p>
          <a:p>
            <a:r>
              <a:rPr lang="en-US" sz="2600" dirty="0">
                <a:solidFill>
                  <a:schemeClr val="bg1"/>
                </a:solidFill>
              </a:rPr>
              <a:t>Inferiorly- jugular floor</a:t>
            </a:r>
          </a:p>
          <a:p>
            <a:pPr marL="0" indent="0">
              <a:buNone/>
            </a:pPr>
            <a:endParaRPr lang="en-US" sz="2600" dirty="0">
              <a:solidFill>
                <a:schemeClr val="bg1"/>
              </a:solidFill>
            </a:endParaRPr>
          </a:p>
          <a:p>
            <a:pPr marL="0" indent="0">
              <a:buNone/>
            </a:pPr>
            <a:r>
              <a:rPr lang="en-US" sz="2600" dirty="0">
                <a:solidFill>
                  <a:schemeClr val="bg1"/>
                </a:solidFill>
              </a:rPr>
              <a:t>Subdivided into;</a:t>
            </a:r>
          </a:p>
          <a:p>
            <a:r>
              <a:rPr lang="en-US" sz="2600" dirty="0">
                <a:solidFill>
                  <a:schemeClr val="bg1"/>
                </a:solidFill>
              </a:rPr>
              <a:t>Epitympanum</a:t>
            </a:r>
          </a:p>
          <a:p>
            <a:r>
              <a:rPr lang="en-US" sz="2600" dirty="0">
                <a:solidFill>
                  <a:schemeClr val="bg1"/>
                </a:solidFill>
              </a:rPr>
              <a:t>Mesotympanum</a:t>
            </a:r>
          </a:p>
          <a:p>
            <a:r>
              <a:rPr lang="en-US" sz="2600" dirty="0">
                <a:solidFill>
                  <a:schemeClr val="bg1"/>
                </a:solidFill>
              </a:rPr>
              <a:t>hypotympanum</a:t>
            </a:r>
          </a:p>
          <a:p>
            <a:endParaRPr lang="en-US" dirty="0">
              <a:solidFill>
                <a:schemeClr val="bg1"/>
              </a:solidFill>
            </a:endParaRPr>
          </a:p>
        </p:txBody>
      </p:sp>
      <p:pic>
        <p:nvPicPr>
          <p:cNvPr id="4" name="Picture 3">
            <a:extLst>
              <a:ext uri="{FF2B5EF4-FFF2-40B4-BE49-F238E27FC236}">
                <a16:creationId xmlns:a16="http://schemas.microsoft.com/office/drawing/2014/main" id="{79986292-4CA1-E251-BBA7-AC19C6FCEA26}"/>
              </a:ext>
            </a:extLst>
          </p:cNvPr>
          <p:cNvPicPr>
            <a:picLocks noChangeAspect="1"/>
          </p:cNvPicPr>
          <p:nvPr/>
        </p:nvPicPr>
        <p:blipFill rotWithShape="1">
          <a:blip r:embed="rId2"/>
          <a:srcRect l="36106" t="44531" r="44718" b="28317"/>
          <a:stretch/>
        </p:blipFill>
        <p:spPr>
          <a:xfrm>
            <a:off x="7613780" y="2750991"/>
            <a:ext cx="4245428" cy="2911151"/>
          </a:xfrm>
          <a:prstGeom prst="rect">
            <a:avLst/>
          </a:prstGeom>
        </p:spPr>
      </p:pic>
      <p:sp>
        <p:nvSpPr>
          <p:cNvPr id="5" name="Title 1">
            <a:extLst>
              <a:ext uri="{FF2B5EF4-FFF2-40B4-BE49-F238E27FC236}">
                <a16:creationId xmlns:a16="http://schemas.microsoft.com/office/drawing/2014/main" id="{BA19C93F-EF03-0BEA-BA2A-A04B2A2491BC}"/>
              </a:ext>
            </a:extLst>
          </p:cNvPr>
          <p:cNvSpPr txBox="1">
            <a:spLocks/>
          </p:cNvSpPr>
          <p:nvPr/>
        </p:nvSpPr>
        <p:spPr>
          <a:xfrm>
            <a:off x="838200" y="3184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mn-lt"/>
              </a:rPr>
              <a:t>MIDDLE EAR CAVITY</a:t>
            </a:r>
          </a:p>
        </p:txBody>
      </p:sp>
      <p:pic>
        <p:nvPicPr>
          <p:cNvPr id="6" name="Picture 2" descr="The Five Senses World Child Understanding, organ transparent background PNG  clipart | HiClipart">
            <a:extLst>
              <a:ext uri="{FF2B5EF4-FFF2-40B4-BE49-F238E27FC236}">
                <a16:creationId xmlns:a16="http://schemas.microsoft.com/office/drawing/2014/main" id="{DFBACC47-0910-89D0-FDEE-8F909E338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830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73FAAFE-C94F-60BE-842D-AC5640E7FF91}"/>
              </a:ext>
            </a:extLst>
          </p:cNvPr>
          <p:cNvGraphicFramePr>
            <a:graphicFrameLocks noGrp="1"/>
          </p:cNvGraphicFramePr>
          <p:nvPr>
            <p:ph idx="4294967295"/>
          </p:nvPr>
        </p:nvGraphicFramePr>
        <p:xfrm>
          <a:off x="1981200" y="685800"/>
          <a:ext cx="8153400" cy="5334000"/>
        </p:xfrm>
        <a:graphic>
          <a:graphicData uri="http://schemas.openxmlformats.org/drawingml/2006/table">
            <a:tbl>
              <a:tblPr firstRow="1" firstCol="1" lastRow="1" lastCol="1" bandRow="1" bandCol="1">
                <a:tableStyleId>{5C22544A-7EE6-4342-B048-85BDC9FD1C3A}</a:tableStyleId>
              </a:tblPr>
              <a:tblGrid>
                <a:gridCol w="2895600">
                  <a:extLst>
                    <a:ext uri="{9D8B030D-6E8A-4147-A177-3AD203B41FA5}">
                      <a16:colId xmlns:a16="http://schemas.microsoft.com/office/drawing/2014/main" val="3632687120"/>
                    </a:ext>
                  </a:extLst>
                </a:gridCol>
                <a:gridCol w="5257800">
                  <a:extLst>
                    <a:ext uri="{9D8B030D-6E8A-4147-A177-3AD203B41FA5}">
                      <a16:colId xmlns:a16="http://schemas.microsoft.com/office/drawing/2014/main" val="3367407484"/>
                    </a:ext>
                  </a:extLst>
                </a:gridCol>
              </a:tblGrid>
              <a:tr h="5334000">
                <a:tc>
                  <a:txBody>
                    <a:bodyPr/>
                    <a:lstStyle/>
                    <a:p>
                      <a:pPr marL="0" marR="0" algn="l">
                        <a:spcBef>
                          <a:spcPts val="0"/>
                        </a:spcBef>
                        <a:spcAft>
                          <a:spcPts val="0"/>
                        </a:spcAft>
                      </a:pPr>
                      <a:r>
                        <a:rPr lang="en-US" sz="900" dirty="0">
                          <a:effectLst/>
                        </a:rPr>
                        <a:t> </a:t>
                      </a:r>
                      <a:endParaRPr lang="en-US" sz="1100" dirty="0">
                        <a:effectLst/>
                      </a:endParaRPr>
                    </a:p>
                    <a:p>
                      <a:pPr marL="0" marR="0" algn="l">
                        <a:spcBef>
                          <a:spcPts val="0"/>
                        </a:spcBef>
                        <a:spcAft>
                          <a:spcPts val="0"/>
                        </a:spcAft>
                      </a:pPr>
                      <a:r>
                        <a:rPr lang="en-US" sz="900" dirty="0">
                          <a:effectLst/>
                        </a:rPr>
                        <a:t> </a:t>
                      </a:r>
                      <a:endParaRPr lang="en-US" sz="1100" dirty="0">
                        <a:effectLst/>
                      </a:endParaRPr>
                    </a:p>
                    <a:p>
                      <a:pPr marL="0" marR="0" algn="l">
                        <a:spcBef>
                          <a:spcPts val="0"/>
                        </a:spcBef>
                        <a:spcAft>
                          <a:spcPts val="0"/>
                        </a:spcAft>
                      </a:pPr>
                      <a:r>
                        <a:rPr lang="en-US" sz="900" dirty="0">
                          <a:effectLst/>
                        </a:rPr>
                        <a:t> </a:t>
                      </a:r>
                      <a:endParaRPr lang="en-US" sz="1100" dirty="0">
                        <a:effectLst/>
                      </a:endParaRPr>
                    </a:p>
                    <a:p>
                      <a:pPr marL="0" marR="0" algn="l">
                        <a:spcBef>
                          <a:spcPts val="0"/>
                        </a:spcBef>
                        <a:spcAft>
                          <a:spcPts val="0"/>
                        </a:spcAft>
                      </a:pPr>
                      <a:r>
                        <a:rPr lang="en-US" sz="900" dirty="0">
                          <a:effectLst/>
                        </a:rPr>
                        <a:t> </a:t>
                      </a:r>
                      <a:endParaRPr lang="en-US" sz="1100" dirty="0">
                        <a:effectLst/>
                      </a:endParaRPr>
                    </a:p>
                    <a:p>
                      <a:pPr marL="0" marR="0" algn="l">
                        <a:spcBef>
                          <a:spcPts val="0"/>
                        </a:spcBef>
                        <a:spcAft>
                          <a:spcPts val="0"/>
                        </a:spcAft>
                      </a:pPr>
                      <a:r>
                        <a:rPr lang="en-US" sz="900" dirty="0">
                          <a:effectLst/>
                        </a:rPr>
                        <a:t> </a:t>
                      </a:r>
                      <a:endParaRPr lang="en-US" sz="1100" dirty="0">
                        <a:effectLst/>
                      </a:endParaRPr>
                    </a:p>
                    <a:p>
                      <a:pPr marL="0" marR="0" algn="l">
                        <a:spcBef>
                          <a:spcPts val="0"/>
                        </a:spcBef>
                        <a:spcAft>
                          <a:spcPts val="0"/>
                        </a:spcAft>
                      </a:pPr>
                      <a:r>
                        <a:rPr lang="en-US" sz="900" dirty="0">
                          <a:effectLst/>
                        </a:rPr>
                        <a:t> </a:t>
                      </a:r>
                      <a:endParaRPr lang="en-US" sz="1100" dirty="0">
                        <a:effectLst/>
                      </a:endParaRPr>
                    </a:p>
                    <a:p>
                      <a:pPr marL="0" marR="0" algn="l">
                        <a:spcBef>
                          <a:spcPts val="55"/>
                        </a:spcBef>
                        <a:spcAft>
                          <a:spcPts val="0"/>
                        </a:spcAft>
                      </a:pPr>
                      <a:r>
                        <a:rPr lang="en-US" sz="500" dirty="0">
                          <a:effectLst/>
                        </a:rPr>
                        <a:t> </a:t>
                      </a:r>
                      <a:endParaRPr lang="en-US" sz="1100" dirty="0">
                        <a:effectLst/>
                      </a:endParaRPr>
                    </a:p>
                    <a:p>
                      <a:pPr marL="0" marR="0" algn="l">
                        <a:spcBef>
                          <a:spcPts val="10"/>
                        </a:spcBef>
                        <a:spcAft>
                          <a:spcPts val="0"/>
                        </a:spcAft>
                      </a:pPr>
                      <a:r>
                        <a:rPr lang="en-US" sz="700" dirty="0">
                          <a:effectLst/>
                        </a:rPr>
                        <a:t> </a:t>
                      </a:r>
                      <a:endParaRPr lang="en-US" sz="1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tc>
                <a:tc>
                  <a:txBody>
                    <a:bodyPr/>
                    <a:lstStyle/>
                    <a:p>
                      <a:pPr marL="0" marR="0" algn="l">
                        <a:lnSpc>
                          <a:spcPts val="1555"/>
                        </a:lnSpc>
                        <a:spcBef>
                          <a:spcPts val="0"/>
                        </a:spcBef>
                        <a:spcAft>
                          <a:spcPts val="0"/>
                        </a:spcAft>
                      </a:pPr>
                      <a:r>
                        <a:rPr lang="en-US" sz="1400" b="1" u="sng" dirty="0">
                          <a:solidFill>
                            <a:schemeClr val="tx1">
                              <a:lumMod val="95000"/>
                              <a:lumOff val="5000"/>
                            </a:schemeClr>
                          </a:solidFill>
                          <a:effectLst/>
                        </a:rPr>
                        <a:t>Mission</a:t>
                      </a:r>
                      <a:r>
                        <a:rPr lang="en-US" sz="1400" b="1" u="sng" spc="-20" dirty="0">
                          <a:solidFill>
                            <a:schemeClr val="tx1">
                              <a:lumMod val="95000"/>
                              <a:lumOff val="5000"/>
                            </a:schemeClr>
                          </a:solidFill>
                          <a:effectLst/>
                        </a:rPr>
                        <a:t> </a:t>
                      </a:r>
                      <a:r>
                        <a:rPr lang="en-US" sz="1400" b="1" u="sng" dirty="0">
                          <a:solidFill>
                            <a:schemeClr val="tx1">
                              <a:lumMod val="95000"/>
                              <a:lumOff val="5000"/>
                            </a:schemeClr>
                          </a:solidFill>
                          <a:effectLst/>
                        </a:rPr>
                        <a:t>Statement</a:t>
                      </a:r>
                    </a:p>
                    <a:p>
                      <a:pPr marL="0" marR="125730" algn="just">
                        <a:lnSpc>
                          <a:spcPct val="150000"/>
                        </a:lnSpc>
                        <a:spcBef>
                          <a:spcPts val="15"/>
                        </a:spcBef>
                        <a:spcAft>
                          <a:spcPts val="0"/>
                        </a:spcAft>
                      </a:pPr>
                      <a:r>
                        <a:rPr lang="en-US" sz="1200" dirty="0">
                          <a:solidFill>
                            <a:schemeClr val="tx1">
                              <a:lumMod val="95000"/>
                              <a:lumOff val="5000"/>
                            </a:schemeClr>
                          </a:solidFill>
                          <a:effectLst/>
                        </a:rPr>
                        <a:t>To impart evidence-based research-oriented health professional education in order to provide best possible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patient</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care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and</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inculcate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the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values</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of</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mutual</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respect,</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ethical</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practice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of</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healthcare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and</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social</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accountability.</a:t>
                      </a:r>
                    </a:p>
                    <a:p>
                      <a:pPr marL="0" marR="125730" algn="just">
                        <a:lnSpc>
                          <a:spcPct val="150000"/>
                        </a:lnSpc>
                        <a:spcBef>
                          <a:spcPts val="15"/>
                        </a:spcBef>
                        <a:spcAft>
                          <a:spcPts val="0"/>
                        </a:spcAft>
                      </a:pPr>
                      <a:endParaRPr lang="en-US" sz="1200" dirty="0">
                        <a:solidFill>
                          <a:schemeClr val="tx1">
                            <a:lumMod val="95000"/>
                            <a:lumOff val="5000"/>
                          </a:schemeClr>
                        </a:solidFill>
                        <a:effectLst/>
                      </a:endParaRPr>
                    </a:p>
                    <a:p>
                      <a:pPr marL="0" marR="0" algn="l">
                        <a:lnSpc>
                          <a:spcPts val="1605"/>
                        </a:lnSpc>
                        <a:spcBef>
                          <a:spcPts val="0"/>
                        </a:spcBef>
                        <a:spcAft>
                          <a:spcPts val="0"/>
                        </a:spcAft>
                      </a:pPr>
                      <a:r>
                        <a:rPr lang="en-US" sz="1400" u="sng" dirty="0">
                          <a:solidFill>
                            <a:schemeClr val="tx1">
                              <a:lumMod val="95000"/>
                              <a:lumOff val="5000"/>
                            </a:schemeClr>
                          </a:solidFill>
                          <a:effectLst/>
                        </a:rPr>
                        <a:t>Vision</a:t>
                      </a:r>
                      <a:r>
                        <a:rPr lang="en-US" sz="1400" u="sng" spc="-25" dirty="0">
                          <a:solidFill>
                            <a:schemeClr val="tx1">
                              <a:lumMod val="95000"/>
                              <a:lumOff val="5000"/>
                            </a:schemeClr>
                          </a:solidFill>
                          <a:effectLst/>
                        </a:rPr>
                        <a:t> </a:t>
                      </a:r>
                      <a:r>
                        <a:rPr lang="en-US" sz="1400" u="sng" dirty="0">
                          <a:solidFill>
                            <a:schemeClr val="tx1">
                              <a:lumMod val="95000"/>
                              <a:lumOff val="5000"/>
                            </a:schemeClr>
                          </a:solidFill>
                          <a:effectLst/>
                        </a:rPr>
                        <a:t>and</a:t>
                      </a:r>
                      <a:r>
                        <a:rPr lang="en-US" sz="1400" u="sng" spc="-15" dirty="0">
                          <a:solidFill>
                            <a:schemeClr val="tx1">
                              <a:lumMod val="95000"/>
                              <a:lumOff val="5000"/>
                            </a:schemeClr>
                          </a:solidFill>
                          <a:effectLst/>
                        </a:rPr>
                        <a:t> </a:t>
                      </a:r>
                      <a:r>
                        <a:rPr lang="en-US" sz="1400" u="sng" dirty="0">
                          <a:solidFill>
                            <a:schemeClr val="tx1">
                              <a:lumMod val="95000"/>
                              <a:lumOff val="5000"/>
                            </a:schemeClr>
                          </a:solidFill>
                          <a:effectLst/>
                        </a:rPr>
                        <a:t>Values</a:t>
                      </a:r>
                    </a:p>
                    <a:p>
                      <a:pPr marL="0" marR="172720" algn="l">
                        <a:lnSpc>
                          <a:spcPct val="150000"/>
                        </a:lnSpc>
                        <a:spcBef>
                          <a:spcPts val="0"/>
                        </a:spcBef>
                        <a:spcAft>
                          <a:spcPts val="0"/>
                        </a:spcAft>
                      </a:pPr>
                      <a:r>
                        <a:rPr lang="en-US" sz="1200" dirty="0">
                          <a:solidFill>
                            <a:schemeClr val="tx1">
                              <a:lumMod val="95000"/>
                              <a:lumOff val="5000"/>
                            </a:schemeClr>
                          </a:solidFill>
                          <a:effectLst/>
                        </a:rPr>
                        <a:t>Highly recognized and accredited center of excellence in Medical Education, using evidence-based training</a:t>
                      </a:r>
                      <a:r>
                        <a:rPr lang="en-US" sz="1200" spc="-260" dirty="0">
                          <a:solidFill>
                            <a:schemeClr val="tx1">
                              <a:lumMod val="95000"/>
                              <a:lumOff val="5000"/>
                            </a:schemeClr>
                          </a:solidFill>
                          <a:effectLst/>
                        </a:rPr>
                        <a:t> </a:t>
                      </a:r>
                      <a:r>
                        <a:rPr lang="en-US" sz="1200" dirty="0">
                          <a:solidFill>
                            <a:schemeClr val="tx1">
                              <a:lumMod val="95000"/>
                              <a:lumOff val="5000"/>
                            </a:schemeClr>
                          </a:solidFill>
                          <a:effectLst/>
                        </a:rPr>
                        <a:t>techniques for development of highly competent health professionals, who are lifelong experiential learner</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and</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are socially</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accountable.</a:t>
                      </a:r>
                    </a:p>
                    <a:p>
                      <a:pPr marL="0" marR="172720" algn="l">
                        <a:lnSpc>
                          <a:spcPct val="150000"/>
                        </a:lnSpc>
                        <a:spcBef>
                          <a:spcPts val="0"/>
                        </a:spcBef>
                        <a:spcAft>
                          <a:spcPts val="0"/>
                        </a:spcAft>
                      </a:pPr>
                      <a:endParaRPr lang="en-US" sz="1200" dirty="0">
                        <a:solidFill>
                          <a:schemeClr val="tx1">
                            <a:lumMod val="95000"/>
                            <a:lumOff val="5000"/>
                          </a:schemeClr>
                        </a:solidFill>
                        <a:effectLst/>
                      </a:endParaRPr>
                    </a:p>
                    <a:p>
                      <a:pPr marL="0" marR="0" algn="l">
                        <a:lnSpc>
                          <a:spcPts val="1600"/>
                        </a:lnSpc>
                        <a:spcBef>
                          <a:spcPts val="0"/>
                        </a:spcBef>
                        <a:spcAft>
                          <a:spcPts val="0"/>
                        </a:spcAft>
                      </a:pPr>
                      <a:r>
                        <a:rPr lang="en-US" sz="1400" u="sng" dirty="0">
                          <a:solidFill>
                            <a:schemeClr val="tx1">
                              <a:lumMod val="95000"/>
                              <a:lumOff val="5000"/>
                            </a:schemeClr>
                          </a:solidFill>
                          <a:effectLst/>
                        </a:rPr>
                        <a:t>Goals</a:t>
                      </a:r>
                      <a:r>
                        <a:rPr lang="en-US" sz="1400" u="sng" spc="-10" dirty="0">
                          <a:solidFill>
                            <a:schemeClr val="tx1">
                              <a:lumMod val="95000"/>
                              <a:lumOff val="5000"/>
                            </a:schemeClr>
                          </a:solidFill>
                          <a:effectLst/>
                        </a:rPr>
                        <a:t> </a:t>
                      </a:r>
                      <a:r>
                        <a:rPr lang="en-US" sz="1400" u="sng" dirty="0">
                          <a:solidFill>
                            <a:schemeClr val="tx1">
                              <a:lumMod val="95000"/>
                              <a:lumOff val="5000"/>
                            </a:schemeClr>
                          </a:solidFill>
                          <a:effectLst/>
                        </a:rPr>
                        <a:t>of</a:t>
                      </a:r>
                      <a:r>
                        <a:rPr lang="en-US" sz="1400" u="sng" spc="-15" dirty="0">
                          <a:solidFill>
                            <a:schemeClr val="tx1">
                              <a:lumMod val="95000"/>
                              <a:lumOff val="5000"/>
                            </a:schemeClr>
                          </a:solidFill>
                          <a:effectLst/>
                        </a:rPr>
                        <a:t> </a:t>
                      </a:r>
                      <a:r>
                        <a:rPr lang="en-US" sz="1400" u="sng" dirty="0">
                          <a:solidFill>
                            <a:schemeClr val="tx1">
                              <a:lumMod val="95000"/>
                              <a:lumOff val="5000"/>
                            </a:schemeClr>
                          </a:solidFill>
                          <a:effectLst/>
                        </a:rPr>
                        <a:t>the</a:t>
                      </a:r>
                      <a:r>
                        <a:rPr lang="en-US" sz="1400" u="sng" spc="-10" dirty="0">
                          <a:solidFill>
                            <a:schemeClr val="tx1">
                              <a:lumMod val="95000"/>
                              <a:lumOff val="5000"/>
                            </a:schemeClr>
                          </a:solidFill>
                          <a:effectLst/>
                        </a:rPr>
                        <a:t> </a:t>
                      </a:r>
                      <a:r>
                        <a:rPr lang="en-US" sz="1400" u="sng" dirty="0">
                          <a:solidFill>
                            <a:schemeClr val="tx1">
                              <a:lumMod val="95000"/>
                              <a:lumOff val="5000"/>
                            </a:schemeClr>
                          </a:solidFill>
                          <a:effectLst/>
                        </a:rPr>
                        <a:t>Undergraduate</a:t>
                      </a:r>
                      <a:r>
                        <a:rPr lang="en-US" sz="1400" u="sng" spc="-25" dirty="0">
                          <a:solidFill>
                            <a:schemeClr val="tx1">
                              <a:lumMod val="95000"/>
                              <a:lumOff val="5000"/>
                            </a:schemeClr>
                          </a:solidFill>
                          <a:effectLst/>
                        </a:rPr>
                        <a:t> </a:t>
                      </a:r>
                      <a:r>
                        <a:rPr lang="en-US" sz="1400" u="sng" dirty="0">
                          <a:solidFill>
                            <a:schemeClr val="tx1">
                              <a:lumMod val="95000"/>
                              <a:lumOff val="5000"/>
                            </a:schemeClr>
                          </a:solidFill>
                          <a:effectLst/>
                        </a:rPr>
                        <a:t>Integrated</a:t>
                      </a:r>
                      <a:r>
                        <a:rPr lang="en-US" sz="1400" u="sng" spc="-30" dirty="0">
                          <a:solidFill>
                            <a:schemeClr val="tx1">
                              <a:lumMod val="95000"/>
                              <a:lumOff val="5000"/>
                            </a:schemeClr>
                          </a:solidFill>
                          <a:effectLst/>
                        </a:rPr>
                        <a:t> </a:t>
                      </a:r>
                      <a:r>
                        <a:rPr lang="en-US" sz="1400" u="sng" dirty="0">
                          <a:solidFill>
                            <a:schemeClr val="tx1">
                              <a:lumMod val="95000"/>
                              <a:lumOff val="5000"/>
                            </a:schemeClr>
                          </a:solidFill>
                          <a:effectLst/>
                        </a:rPr>
                        <a:t>Modular</a:t>
                      </a:r>
                      <a:r>
                        <a:rPr lang="en-US" sz="1400" u="sng" spc="-10" dirty="0">
                          <a:solidFill>
                            <a:schemeClr val="tx1">
                              <a:lumMod val="95000"/>
                              <a:lumOff val="5000"/>
                            </a:schemeClr>
                          </a:solidFill>
                          <a:effectLst/>
                        </a:rPr>
                        <a:t> </a:t>
                      </a:r>
                      <a:r>
                        <a:rPr lang="en-US" sz="1400" u="sng" dirty="0">
                          <a:solidFill>
                            <a:schemeClr val="tx1">
                              <a:lumMod val="95000"/>
                              <a:lumOff val="5000"/>
                            </a:schemeClr>
                          </a:solidFill>
                          <a:effectLst/>
                        </a:rPr>
                        <a:t>Curriculum</a:t>
                      </a:r>
                    </a:p>
                    <a:p>
                      <a:pPr marL="0" marR="30480" algn="l">
                        <a:lnSpc>
                          <a:spcPct val="150000"/>
                        </a:lnSpc>
                        <a:spcBef>
                          <a:spcPts val="820"/>
                        </a:spcBef>
                        <a:spcAft>
                          <a:spcPts val="0"/>
                        </a:spcAft>
                      </a:pPr>
                      <a:r>
                        <a:rPr lang="en-US" sz="1200" dirty="0">
                          <a:solidFill>
                            <a:schemeClr val="tx1">
                              <a:lumMod val="95000"/>
                              <a:lumOff val="5000"/>
                            </a:schemeClr>
                          </a:solidFill>
                          <a:effectLst/>
                        </a:rPr>
                        <a:t>To</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provide</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you</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with</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quality</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medical</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education</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in</a:t>
                      </a:r>
                      <a:r>
                        <a:rPr lang="en-US" sz="1200" spc="-260" dirty="0">
                          <a:solidFill>
                            <a:schemeClr val="tx1">
                              <a:lumMod val="95000"/>
                              <a:lumOff val="5000"/>
                            </a:schemeClr>
                          </a:solidFill>
                          <a:effectLst/>
                        </a:rPr>
                        <a:t>  </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environment</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designed to:</a:t>
                      </a:r>
                    </a:p>
                    <a:p>
                      <a:pPr marL="0" marR="0" algn="l">
                        <a:spcBef>
                          <a:spcPts val="0"/>
                        </a:spcBef>
                        <a:spcAft>
                          <a:spcPts val="0"/>
                        </a:spcAft>
                        <a:tabLst>
                          <a:tab pos="892175" algn="l"/>
                          <a:tab pos="892810" algn="l"/>
                        </a:tabLst>
                      </a:pPr>
                      <a:r>
                        <a:rPr lang="en-US" sz="1200" dirty="0">
                          <a:solidFill>
                            <a:schemeClr val="tx1">
                              <a:lumMod val="95000"/>
                              <a:lumOff val="5000"/>
                            </a:schemeClr>
                          </a:solidFill>
                          <a:effectLst/>
                        </a:rPr>
                        <a:t>Provide</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thorough</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grounding</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in</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the</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basic</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theoretical</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concepts</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underpinning</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the</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practice</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of</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medicine.</a:t>
                      </a:r>
                    </a:p>
                    <a:p>
                      <a:pPr marL="0" marR="127635" algn="l">
                        <a:lnSpc>
                          <a:spcPct val="150000"/>
                        </a:lnSpc>
                        <a:spcBef>
                          <a:spcPts val="630"/>
                        </a:spcBef>
                        <a:spcAft>
                          <a:spcPts val="0"/>
                        </a:spcAft>
                        <a:tabLst>
                          <a:tab pos="892175" algn="l"/>
                          <a:tab pos="892810" algn="l"/>
                        </a:tabLst>
                      </a:pPr>
                      <a:r>
                        <a:rPr lang="en-US" sz="1200" dirty="0">
                          <a:solidFill>
                            <a:schemeClr val="tx1">
                              <a:lumMod val="95000"/>
                              <a:lumOff val="5000"/>
                            </a:schemeClr>
                          </a:solidFill>
                          <a:effectLst/>
                        </a:rPr>
                        <a:t>Develop</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and polish</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the skills</a:t>
                      </a:r>
                      <a:r>
                        <a:rPr lang="en-US" sz="1200" spc="30" dirty="0">
                          <a:solidFill>
                            <a:schemeClr val="tx1">
                              <a:lumMod val="95000"/>
                              <a:lumOff val="5000"/>
                            </a:schemeClr>
                          </a:solidFill>
                          <a:effectLst/>
                        </a:rPr>
                        <a:t> </a:t>
                      </a:r>
                      <a:r>
                        <a:rPr lang="en-US" sz="1200" dirty="0">
                          <a:solidFill>
                            <a:schemeClr val="tx1">
                              <a:lumMod val="95000"/>
                              <a:lumOff val="5000"/>
                            </a:schemeClr>
                          </a:solidFill>
                          <a:effectLst/>
                        </a:rPr>
                        <a:t>required</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for</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providing medical</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services</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at</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all</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levels</a:t>
                      </a:r>
                      <a:r>
                        <a:rPr lang="en-US" sz="1200" spc="5" dirty="0">
                          <a:solidFill>
                            <a:schemeClr val="tx1">
                              <a:lumMod val="95000"/>
                              <a:lumOff val="5000"/>
                            </a:schemeClr>
                          </a:solidFill>
                          <a:effectLst/>
                        </a:rPr>
                        <a:t> </a:t>
                      </a:r>
                      <a:r>
                        <a:rPr lang="en-US" sz="1200" dirty="0">
                          <a:solidFill>
                            <a:schemeClr val="tx1">
                              <a:lumMod val="95000"/>
                              <a:lumOff val="5000"/>
                            </a:schemeClr>
                          </a:solidFill>
                          <a:effectLst/>
                        </a:rPr>
                        <a:t>of</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the</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Health</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care</a:t>
                      </a:r>
                      <a:r>
                        <a:rPr lang="en-US" sz="1200" spc="-260" dirty="0">
                          <a:solidFill>
                            <a:schemeClr val="tx1">
                              <a:lumMod val="95000"/>
                              <a:lumOff val="5000"/>
                            </a:schemeClr>
                          </a:solidFill>
                          <a:effectLst/>
                        </a:rPr>
                        <a:t> </a:t>
                      </a:r>
                      <a:r>
                        <a:rPr lang="en-US" sz="1200" dirty="0">
                          <a:solidFill>
                            <a:schemeClr val="tx1">
                              <a:lumMod val="95000"/>
                              <a:lumOff val="5000"/>
                            </a:schemeClr>
                          </a:solidFill>
                          <a:effectLst/>
                        </a:rPr>
                        <a:t>delivery</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system.</a:t>
                      </a:r>
                    </a:p>
                    <a:p>
                      <a:pPr marL="0" marR="128270" algn="l">
                        <a:lnSpc>
                          <a:spcPct val="150000"/>
                        </a:lnSpc>
                        <a:spcBef>
                          <a:spcPts val="0"/>
                        </a:spcBef>
                        <a:spcAft>
                          <a:spcPts val="0"/>
                        </a:spcAft>
                        <a:tabLst>
                          <a:tab pos="892175" algn="l"/>
                          <a:tab pos="892810" algn="l"/>
                        </a:tabLst>
                      </a:pPr>
                      <a:r>
                        <a:rPr lang="en-US" sz="1200" dirty="0">
                          <a:solidFill>
                            <a:schemeClr val="tx1">
                              <a:lumMod val="95000"/>
                              <a:lumOff val="5000"/>
                            </a:schemeClr>
                          </a:solidFill>
                          <a:effectLst/>
                        </a:rPr>
                        <a:t>Help</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you</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attain</a:t>
                      </a:r>
                      <a:r>
                        <a:rPr lang="en-US" sz="1200" spc="10" dirty="0">
                          <a:solidFill>
                            <a:schemeClr val="tx1">
                              <a:lumMod val="95000"/>
                              <a:lumOff val="5000"/>
                            </a:schemeClr>
                          </a:solidFill>
                          <a:effectLst/>
                        </a:rPr>
                        <a:t> </a:t>
                      </a:r>
                      <a:r>
                        <a:rPr lang="en-US" sz="1200" dirty="0">
                          <a:solidFill>
                            <a:schemeClr val="tx1">
                              <a:lumMod val="95000"/>
                              <a:lumOff val="5000"/>
                            </a:schemeClr>
                          </a:solidFill>
                          <a:effectLst/>
                        </a:rPr>
                        <a:t>and</a:t>
                      </a:r>
                      <a:r>
                        <a:rPr lang="en-US" sz="1200" spc="30" dirty="0">
                          <a:solidFill>
                            <a:schemeClr val="tx1">
                              <a:lumMod val="95000"/>
                              <a:lumOff val="5000"/>
                            </a:schemeClr>
                          </a:solidFill>
                          <a:effectLst/>
                        </a:rPr>
                        <a:t> </a:t>
                      </a:r>
                      <a:r>
                        <a:rPr lang="en-US" sz="1200" dirty="0">
                          <a:solidFill>
                            <a:schemeClr val="tx1">
                              <a:lumMod val="95000"/>
                              <a:lumOff val="5000"/>
                            </a:schemeClr>
                          </a:solidFill>
                          <a:effectLst/>
                        </a:rPr>
                        <a:t>maintain</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the</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highest</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possible</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levels</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of</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ethical</a:t>
                      </a:r>
                      <a:r>
                        <a:rPr lang="en-US" sz="1200" spc="35" dirty="0">
                          <a:solidFill>
                            <a:schemeClr val="tx1">
                              <a:lumMod val="95000"/>
                              <a:lumOff val="5000"/>
                            </a:schemeClr>
                          </a:solidFill>
                          <a:effectLst/>
                        </a:rPr>
                        <a:t> </a:t>
                      </a:r>
                      <a:r>
                        <a:rPr lang="en-US" sz="1200" dirty="0">
                          <a:solidFill>
                            <a:schemeClr val="tx1">
                              <a:lumMod val="95000"/>
                              <a:lumOff val="5000"/>
                            </a:schemeClr>
                          </a:solidFill>
                          <a:effectLst/>
                        </a:rPr>
                        <a:t>and</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professional</a:t>
                      </a:r>
                      <a:r>
                        <a:rPr lang="en-US" sz="1200" spc="30" dirty="0">
                          <a:solidFill>
                            <a:schemeClr val="tx1">
                              <a:lumMod val="95000"/>
                              <a:lumOff val="5000"/>
                            </a:schemeClr>
                          </a:solidFill>
                          <a:effectLst/>
                        </a:rPr>
                        <a:t> </a:t>
                      </a:r>
                      <a:r>
                        <a:rPr lang="en-US" sz="1200" dirty="0">
                          <a:solidFill>
                            <a:schemeClr val="tx1">
                              <a:lumMod val="95000"/>
                              <a:lumOff val="5000"/>
                            </a:schemeClr>
                          </a:solidFill>
                          <a:effectLst/>
                        </a:rPr>
                        <a:t>conduct</a:t>
                      </a:r>
                      <a:r>
                        <a:rPr lang="en-US" sz="1200" spc="20" dirty="0">
                          <a:solidFill>
                            <a:schemeClr val="tx1">
                              <a:lumMod val="95000"/>
                              <a:lumOff val="5000"/>
                            </a:schemeClr>
                          </a:solidFill>
                          <a:effectLst/>
                        </a:rPr>
                        <a:t> </a:t>
                      </a:r>
                      <a:r>
                        <a:rPr lang="en-US" sz="1200" dirty="0">
                          <a:solidFill>
                            <a:schemeClr val="tx1">
                              <a:lumMod val="95000"/>
                              <a:lumOff val="5000"/>
                            </a:schemeClr>
                          </a:solidFill>
                          <a:effectLst/>
                        </a:rPr>
                        <a:t>in</a:t>
                      </a:r>
                      <a:r>
                        <a:rPr lang="en-US" sz="1200" spc="25" dirty="0">
                          <a:solidFill>
                            <a:schemeClr val="tx1">
                              <a:lumMod val="95000"/>
                              <a:lumOff val="5000"/>
                            </a:schemeClr>
                          </a:solidFill>
                          <a:effectLst/>
                        </a:rPr>
                        <a:t> </a:t>
                      </a:r>
                      <a:r>
                        <a:rPr lang="en-US" sz="1200" dirty="0">
                          <a:solidFill>
                            <a:schemeClr val="tx1">
                              <a:lumMod val="95000"/>
                              <a:lumOff val="5000"/>
                            </a:schemeClr>
                          </a:solidFill>
                          <a:effectLst/>
                        </a:rPr>
                        <a:t>your</a:t>
                      </a:r>
                      <a:r>
                        <a:rPr lang="en-US" sz="1200" spc="-260" dirty="0">
                          <a:solidFill>
                            <a:schemeClr val="tx1">
                              <a:lumMod val="95000"/>
                              <a:lumOff val="5000"/>
                            </a:schemeClr>
                          </a:solidFill>
                          <a:effectLst/>
                        </a:rPr>
                        <a:t> </a:t>
                      </a:r>
                      <a:r>
                        <a:rPr lang="en-US" sz="1200" dirty="0">
                          <a:solidFill>
                            <a:schemeClr val="tx1">
                              <a:lumMod val="95000"/>
                              <a:lumOff val="5000"/>
                            </a:schemeClr>
                          </a:solidFill>
                          <a:effectLst/>
                        </a:rPr>
                        <a:t>future</a:t>
                      </a:r>
                      <a:r>
                        <a:rPr lang="en-US" sz="1200" spc="-15" dirty="0">
                          <a:solidFill>
                            <a:schemeClr val="tx1">
                              <a:lumMod val="95000"/>
                              <a:lumOff val="5000"/>
                            </a:schemeClr>
                          </a:solidFill>
                          <a:effectLst/>
                        </a:rPr>
                        <a:t> </a:t>
                      </a:r>
                      <a:r>
                        <a:rPr lang="en-US" sz="1200" dirty="0">
                          <a:solidFill>
                            <a:schemeClr val="tx1">
                              <a:lumMod val="95000"/>
                              <a:lumOff val="5000"/>
                            </a:schemeClr>
                          </a:solidFill>
                          <a:effectLst/>
                        </a:rPr>
                        <a:t>life.</a:t>
                      </a:r>
                    </a:p>
                  </a:txBody>
                  <a:tcPr marL="0" marR="0" marT="0" marB="0"/>
                </a:tc>
                <a:extLst>
                  <a:ext uri="{0D108BD9-81ED-4DB2-BD59-A6C34878D82A}">
                    <a16:rowId xmlns:a16="http://schemas.microsoft.com/office/drawing/2014/main" val="1314889248"/>
                  </a:ext>
                </a:extLst>
              </a:tr>
            </a:tbl>
          </a:graphicData>
        </a:graphic>
      </p:graphicFrame>
      <p:sp>
        <p:nvSpPr>
          <p:cNvPr id="6" name="TextBox 5">
            <a:extLst>
              <a:ext uri="{FF2B5EF4-FFF2-40B4-BE49-F238E27FC236}">
                <a16:creationId xmlns:a16="http://schemas.microsoft.com/office/drawing/2014/main" id="{F06268F9-296C-4475-960E-EC6EE5F00DA7}"/>
              </a:ext>
            </a:extLst>
          </p:cNvPr>
          <p:cNvSpPr txBox="1"/>
          <p:nvPr/>
        </p:nvSpPr>
        <p:spPr>
          <a:xfrm>
            <a:off x="1828800" y="2945250"/>
            <a:ext cx="3276600" cy="2339102"/>
          </a:xfrm>
          <a:prstGeom prst="rect">
            <a:avLst/>
          </a:prstGeom>
          <a:noFill/>
        </p:spPr>
        <p:txBody>
          <a:bodyPr wrap="square">
            <a:spAutoFit/>
          </a:bodyPr>
          <a:lstStyle/>
          <a:p>
            <a:pPr algn="ctr" eaLnBrk="1" hangingPunct="1">
              <a:defRPr/>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TRUTH, WISDOM &amp; SERVICE</a:t>
            </a:r>
          </a:p>
          <a:p>
            <a:pPr algn="ctr" eaLnBrk="1" hangingPunct="1">
              <a:defRPr/>
            </a:pPr>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“OUT MOTTO”</a:t>
            </a:r>
            <a:endParaRPr lang="en-US" b="1" dirty="0">
              <a:solidFill>
                <a:srgbClr val="FF0000"/>
              </a:solidFill>
              <a:latin typeface="+mj-lt"/>
            </a:endParaRPr>
          </a:p>
          <a:p>
            <a:pPr algn="ctr" eaLnBrk="1" hangingPunct="1">
              <a:defRPr/>
            </a:pPr>
            <a:endParaRPr lang="en-US" b="1" dirty="0">
              <a:latin typeface="+mj-lt"/>
            </a:endParaRPr>
          </a:p>
        </p:txBody>
      </p:sp>
      <p:pic>
        <p:nvPicPr>
          <p:cNvPr id="5" name="Picture 3">
            <a:extLst>
              <a:ext uri="{FF2B5EF4-FFF2-40B4-BE49-F238E27FC236}">
                <a16:creationId xmlns:a16="http://schemas.microsoft.com/office/drawing/2014/main" id="{6DB9EC50-5FA7-B440-5F17-0861287C0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1080"/>
          <a:stretch>
            <a:fillRect/>
          </a:stretch>
        </p:blipFill>
        <p:spPr bwMode="auto">
          <a:xfrm>
            <a:off x="2362201" y="730810"/>
            <a:ext cx="2081733" cy="2012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924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33A8AA0-875E-5511-277D-75AA651352CC}"/>
              </a:ext>
            </a:extLst>
          </p:cNvPr>
          <p:cNvPicPr>
            <a:picLocks noGrp="1" noChangeAspect="1"/>
          </p:cNvPicPr>
          <p:nvPr>
            <p:ph idx="1"/>
          </p:nvPr>
        </p:nvPicPr>
        <p:blipFill rotWithShape="1">
          <a:blip r:embed="rId2"/>
          <a:srcRect r="6098" b="43280"/>
          <a:stretch/>
        </p:blipFill>
        <p:spPr>
          <a:xfrm>
            <a:off x="553246" y="771276"/>
            <a:ext cx="10941141" cy="4956644"/>
          </a:xfrm>
          <a:prstGeom prst="rect">
            <a:avLst/>
          </a:prstGeom>
        </p:spPr>
      </p:pic>
      <p:pic>
        <p:nvPicPr>
          <p:cNvPr id="2" name="Picture 2" descr="The Five Senses World Child Understanding, organ transparent background PNG  clipart | HiClipart">
            <a:extLst>
              <a:ext uri="{FF2B5EF4-FFF2-40B4-BE49-F238E27FC236}">
                <a16:creationId xmlns:a16="http://schemas.microsoft.com/office/drawing/2014/main" id="{87AFD8B9-C7C4-8785-B3D3-9401029C2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613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C3B35EB-7633-1EFE-14EC-90012E48D31A}"/>
              </a:ext>
            </a:extLst>
          </p:cNvPr>
          <p:cNvPicPr>
            <a:picLocks noGrp="1" noChangeAspect="1"/>
          </p:cNvPicPr>
          <p:nvPr>
            <p:ph idx="1"/>
          </p:nvPr>
        </p:nvPicPr>
        <p:blipFill>
          <a:blip r:embed="rId2"/>
          <a:stretch>
            <a:fillRect/>
          </a:stretch>
        </p:blipFill>
        <p:spPr>
          <a:xfrm>
            <a:off x="2044977" y="847251"/>
            <a:ext cx="7758982" cy="5353698"/>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302F76EE-536D-50F4-8C0C-B0010FC64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837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BDE6A-4C78-D843-8BB6-39ABB2630167}"/>
              </a:ext>
            </a:extLst>
          </p:cNvPr>
          <p:cNvSpPr>
            <a:spLocks noGrp="1"/>
          </p:cNvSpPr>
          <p:nvPr>
            <p:ph type="title"/>
          </p:nvPr>
        </p:nvSpPr>
        <p:spPr>
          <a:xfrm>
            <a:off x="838200" y="318472"/>
            <a:ext cx="10515600" cy="1325563"/>
          </a:xfrm>
        </p:spPr>
        <p:txBody>
          <a:bodyPr>
            <a:normAutofit/>
          </a:bodyPr>
          <a:lstStyle/>
          <a:p>
            <a:pPr algn="ctr"/>
            <a:r>
              <a:rPr lang="en-US" sz="3600" dirty="0">
                <a:solidFill>
                  <a:schemeClr val="bg1"/>
                </a:solidFill>
              </a:rPr>
              <a:t>MIDDLE EAR OSSICLES</a:t>
            </a:r>
          </a:p>
        </p:txBody>
      </p:sp>
      <p:pic>
        <p:nvPicPr>
          <p:cNvPr id="4" name="Content Placeholder 3">
            <a:extLst>
              <a:ext uri="{FF2B5EF4-FFF2-40B4-BE49-F238E27FC236}">
                <a16:creationId xmlns:a16="http://schemas.microsoft.com/office/drawing/2014/main" id="{19DC82D1-6053-FC8A-105A-078BDEEF21D9}"/>
              </a:ext>
            </a:extLst>
          </p:cNvPr>
          <p:cNvPicPr>
            <a:picLocks noGrp="1" noChangeAspect="1"/>
          </p:cNvPicPr>
          <p:nvPr>
            <p:ph idx="1"/>
          </p:nvPr>
        </p:nvPicPr>
        <p:blipFill rotWithShape="1">
          <a:blip r:embed="rId2"/>
          <a:srcRect l="5879" t="14419" r="9618" b="13587"/>
          <a:stretch/>
        </p:blipFill>
        <p:spPr>
          <a:xfrm>
            <a:off x="1804945" y="1789043"/>
            <a:ext cx="8865705" cy="3482671"/>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C0D5E702-F5F6-20AD-A1EB-835A0DD67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087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828626-D3C8-A58F-71B6-7A591EE6041C}"/>
              </a:ext>
            </a:extLst>
          </p:cNvPr>
          <p:cNvPicPr>
            <a:picLocks noGrp="1" noChangeAspect="1"/>
          </p:cNvPicPr>
          <p:nvPr>
            <p:ph idx="1"/>
          </p:nvPr>
        </p:nvPicPr>
        <p:blipFill>
          <a:blip r:embed="rId2"/>
          <a:stretch>
            <a:fillRect/>
          </a:stretch>
        </p:blipFill>
        <p:spPr>
          <a:xfrm>
            <a:off x="2466435" y="550051"/>
            <a:ext cx="7769004" cy="5501580"/>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1CF21DD1-1454-A569-9C16-A316025EF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204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8310-3E56-41AC-C678-A4F05A16149D}"/>
              </a:ext>
            </a:extLst>
          </p:cNvPr>
          <p:cNvSpPr>
            <a:spLocks noGrp="1"/>
          </p:cNvSpPr>
          <p:nvPr>
            <p:ph type="title"/>
          </p:nvPr>
        </p:nvSpPr>
        <p:spPr/>
        <p:txBody>
          <a:bodyPr>
            <a:normAutofit/>
          </a:bodyPr>
          <a:lstStyle/>
          <a:p>
            <a:pPr algn="ctr"/>
            <a:r>
              <a:rPr lang="en-US" sz="4000" dirty="0">
                <a:solidFill>
                  <a:schemeClr val="bg1"/>
                </a:solidFill>
              </a:rPr>
              <a:t>VESTIBULOCOCHLEAR NERVE</a:t>
            </a:r>
          </a:p>
        </p:txBody>
      </p:sp>
      <p:pic>
        <p:nvPicPr>
          <p:cNvPr id="4" name="Content Placeholder 3">
            <a:extLst>
              <a:ext uri="{FF2B5EF4-FFF2-40B4-BE49-F238E27FC236}">
                <a16:creationId xmlns:a16="http://schemas.microsoft.com/office/drawing/2014/main" id="{4699D185-5279-5B2E-4D5B-C33F8BA8B65E}"/>
              </a:ext>
            </a:extLst>
          </p:cNvPr>
          <p:cNvPicPr>
            <a:picLocks noGrp="1" noChangeAspect="1"/>
          </p:cNvPicPr>
          <p:nvPr>
            <p:ph idx="1"/>
          </p:nvPr>
        </p:nvPicPr>
        <p:blipFill>
          <a:blip r:embed="rId2"/>
          <a:stretch>
            <a:fillRect/>
          </a:stretch>
        </p:blipFill>
        <p:spPr>
          <a:xfrm>
            <a:off x="2187560" y="1374261"/>
            <a:ext cx="7816879" cy="5262481"/>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6F326A3A-38B4-F7A3-4440-BF2F8E19D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27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06B199E-ABB5-84EF-6F43-3C8527526B8C}"/>
              </a:ext>
            </a:extLst>
          </p:cNvPr>
          <p:cNvPicPr>
            <a:picLocks noGrp="1" noChangeAspect="1"/>
          </p:cNvPicPr>
          <p:nvPr>
            <p:ph idx="1"/>
          </p:nvPr>
        </p:nvPicPr>
        <p:blipFill>
          <a:blip r:embed="rId2"/>
          <a:stretch>
            <a:fillRect/>
          </a:stretch>
        </p:blipFill>
        <p:spPr>
          <a:xfrm>
            <a:off x="1377853" y="1027906"/>
            <a:ext cx="9436293" cy="4615259"/>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7DBC3353-456C-E6BC-2D77-E77A014E4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721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B4F19-A270-14BC-4E11-C9CAF3CD0ECE}"/>
              </a:ext>
            </a:extLst>
          </p:cNvPr>
          <p:cNvSpPr>
            <a:spLocks noGrp="1"/>
          </p:cNvSpPr>
          <p:nvPr>
            <p:ph type="title"/>
          </p:nvPr>
        </p:nvSpPr>
        <p:spPr>
          <a:xfrm>
            <a:off x="838200" y="1195549"/>
            <a:ext cx="10515600" cy="1325563"/>
          </a:xfrm>
        </p:spPr>
        <p:txBody>
          <a:bodyPr/>
          <a:lstStyle/>
          <a:p>
            <a:pPr algn="ctr"/>
            <a:r>
              <a:rPr lang="en-US" dirty="0">
                <a:solidFill>
                  <a:schemeClr val="bg1"/>
                </a:solidFill>
              </a:rPr>
              <a:t>OLFACTORY PATHWAY</a:t>
            </a:r>
          </a:p>
        </p:txBody>
      </p:sp>
      <p:pic>
        <p:nvPicPr>
          <p:cNvPr id="36866" name="Picture 2" descr="Olfactory System: Anatomy and Physiology, Pathways, Animation. - YouTube">
            <a:extLst>
              <a:ext uri="{FF2B5EF4-FFF2-40B4-BE49-F238E27FC236}">
                <a16:creationId xmlns:a16="http://schemas.microsoft.com/office/drawing/2014/main" id="{463C8B9B-6D50-1E39-0DCE-1F1FEFD404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67454" y="2647112"/>
            <a:ext cx="4430097" cy="2480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he Five Senses World Child Understanding, organ transparent background PNG  clipart | HiClipart">
            <a:extLst>
              <a:ext uri="{FF2B5EF4-FFF2-40B4-BE49-F238E27FC236}">
                <a16:creationId xmlns:a16="http://schemas.microsoft.com/office/drawing/2014/main" id="{20FF6B46-F1C7-EAB4-8436-82590E732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5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5254EF6-F601-F718-9FD8-ED1E441E6523}"/>
              </a:ext>
            </a:extLst>
          </p:cNvPr>
          <p:cNvPicPr>
            <a:picLocks noGrp="1" noChangeAspect="1"/>
          </p:cNvPicPr>
          <p:nvPr>
            <p:ph idx="1"/>
          </p:nvPr>
        </p:nvPicPr>
        <p:blipFill>
          <a:blip r:embed="rId2"/>
          <a:stretch>
            <a:fillRect/>
          </a:stretch>
        </p:blipFill>
        <p:spPr>
          <a:xfrm>
            <a:off x="3463131" y="831997"/>
            <a:ext cx="5550240" cy="5550240"/>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0E06848B-4778-1FBF-370B-C07833575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227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F155-FF53-867F-63F5-7B4644C663F8}"/>
              </a:ext>
            </a:extLst>
          </p:cNvPr>
          <p:cNvSpPr>
            <a:spLocks noGrp="1"/>
          </p:cNvSpPr>
          <p:nvPr>
            <p:ph type="title"/>
          </p:nvPr>
        </p:nvSpPr>
        <p:spPr>
          <a:xfrm>
            <a:off x="838200" y="663705"/>
            <a:ext cx="10515600" cy="1325563"/>
          </a:xfrm>
        </p:spPr>
        <p:txBody>
          <a:bodyPr/>
          <a:lstStyle/>
          <a:p>
            <a:r>
              <a:rPr lang="en-US" dirty="0">
                <a:solidFill>
                  <a:schemeClr val="bg1"/>
                </a:solidFill>
              </a:rPr>
              <a:t>IMAGING MODALITIES</a:t>
            </a:r>
          </a:p>
        </p:txBody>
      </p:sp>
      <p:sp>
        <p:nvSpPr>
          <p:cNvPr id="3" name="Content Placeholder 2">
            <a:extLst>
              <a:ext uri="{FF2B5EF4-FFF2-40B4-BE49-F238E27FC236}">
                <a16:creationId xmlns:a16="http://schemas.microsoft.com/office/drawing/2014/main" id="{DED9EAE6-DF40-24C2-B38E-80903EA80EC8}"/>
              </a:ext>
            </a:extLst>
          </p:cNvPr>
          <p:cNvSpPr>
            <a:spLocks noGrp="1"/>
          </p:cNvSpPr>
          <p:nvPr>
            <p:ph idx="1"/>
          </p:nvPr>
        </p:nvSpPr>
        <p:spPr>
          <a:xfrm>
            <a:off x="1388706" y="2141537"/>
            <a:ext cx="10515600" cy="4351338"/>
          </a:xfrm>
        </p:spPr>
        <p:txBody>
          <a:bodyPr/>
          <a:lstStyle/>
          <a:p>
            <a:r>
              <a:rPr lang="en-US" dirty="0">
                <a:solidFill>
                  <a:schemeClr val="bg1"/>
                </a:solidFill>
              </a:rPr>
              <a:t>X RAY </a:t>
            </a:r>
          </a:p>
          <a:p>
            <a:r>
              <a:rPr lang="en-US" dirty="0">
                <a:solidFill>
                  <a:schemeClr val="bg1"/>
                </a:solidFill>
              </a:rPr>
              <a:t>CT PNS</a:t>
            </a:r>
          </a:p>
          <a:p>
            <a:r>
              <a:rPr lang="en-US" dirty="0">
                <a:solidFill>
                  <a:schemeClr val="bg1"/>
                </a:solidFill>
              </a:rPr>
              <a:t>MRI</a:t>
            </a:r>
          </a:p>
          <a:p>
            <a:endParaRPr lang="en-US" dirty="0"/>
          </a:p>
        </p:txBody>
      </p:sp>
      <p:pic>
        <p:nvPicPr>
          <p:cNvPr id="4" name="Picture 2" descr="The Five Senses World Child Understanding, organ transparent background PNG  clipart | HiClipart">
            <a:extLst>
              <a:ext uri="{FF2B5EF4-FFF2-40B4-BE49-F238E27FC236}">
                <a16:creationId xmlns:a16="http://schemas.microsoft.com/office/drawing/2014/main" id="{D49B3378-604A-EF2D-9C36-4D5AB816A2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59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21E16-341D-5D8C-CB44-ED0EA900E28B}"/>
              </a:ext>
            </a:extLst>
          </p:cNvPr>
          <p:cNvSpPr>
            <a:spLocks noGrp="1"/>
          </p:cNvSpPr>
          <p:nvPr>
            <p:ph type="title"/>
          </p:nvPr>
        </p:nvSpPr>
        <p:spPr>
          <a:xfrm>
            <a:off x="838200" y="318472"/>
            <a:ext cx="10515600" cy="1325563"/>
          </a:xfrm>
        </p:spPr>
        <p:txBody>
          <a:bodyPr/>
          <a:lstStyle/>
          <a:p>
            <a:r>
              <a:rPr lang="en-US" dirty="0">
                <a:solidFill>
                  <a:schemeClr val="bg1"/>
                </a:solidFill>
              </a:rPr>
              <a:t>X RAY AND CT PNS</a:t>
            </a:r>
          </a:p>
        </p:txBody>
      </p:sp>
      <p:pic>
        <p:nvPicPr>
          <p:cNvPr id="4" name="Content Placeholder 3">
            <a:extLst>
              <a:ext uri="{FF2B5EF4-FFF2-40B4-BE49-F238E27FC236}">
                <a16:creationId xmlns:a16="http://schemas.microsoft.com/office/drawing/2014/main" id="{6CDCB4A7-FCED-3684-C3A6-C3D9C50A042A}"/>
              </a:ext>
            </a:extLst>
          </p:cNvPr>
          <p:cNvPicPr>
            <a:picLocks noGrp="1" noChangeAspect="1"/>
          </p:cNvPicPr>
          <p:nvPr>
            <p:ph idx="1"/>
          </p:nvPr>
        </p:nvPicPr>
        <p:blipFill>
          <a:blip r:embed="rId2"/>
          <a:stretch>
            <a:fillRect/>
          </a:stretch>
        </p:blipFill>
        <p:spPr>
          <a:xfrm>
            <a:off x="5809327" y="1487793"/>
            <a:ext cx="5370207" cy="5370207"/>
          </a:xfrm>
          <a:prstGeom prst="rect">
            <a:avLst/>
          </a:prstGeom>
        </p:spPr>
      </p:pic>
      <p:pic>
        <p:nvPicPr>
          <p:cNvPr id="3074" name="Picture 2" descr="PARANASAL SINUSES RADIGRAPHY PNS X RAYS WATERS VIEW - YouTube">
            <a:extLst>
              <a:ext uri="{FF2B5EF4-FFF2-40B4-BE49-F238E27FC236}">
                <a16:creationId xmlns:a16="http://schemas.microsoft.com/office/drawing/2014/main" id="{340591E1-A121-FC86-B051-A9A852C687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32" t="7456" r="32177" b="3942"/>
          <a:stretch/>
        </p:blipFill>
        <p:spPr bwMode="auto">
          <a:xfrm>
            <a:off x="1883435" y="1905007"/>
            <a:ext cx="3925892" cy="47386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Five Senses World Child Understanding, organ transparent background PNG  clipart | HiClipart">
            <a:extLst>
              <a:ext uri="{FF2B5EF4-FFF2-40B4-BE49-F238E27FC236}">
                <a16:creationId xmlns:a16="http://schemas.microsoft.com/office/drawing/2014/main" id="{3CDFE18D-46B3-2015-4798-AA5D941BF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161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a:extLst>
              <a:ext uri="{FF2B5EF4-FFF2-40B4-BE49-F238E27FC236}">
                <a16:creationId xmlns:a16="http://schemas.microsoft.com/office/drawing/2014/main" id="{E3C66F66-F793-4183-8390-36C8971AE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1080"/>
          <a:stretch>
            <a:fillRect/>
          </a:stretch>
        </p:blipFill>
        <p:spPr bwMode="auto">
          <a:xfrm>
            <a:off x="1981201" y="457200"/>
            <a:ext cx="118238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6" descr="Muhammad UMAR | Vice Chancellor and Chief Executive Officer (CEO) | MBBS,  FCPS, FACG, AGAF, FRCP (London), FRCP (Glasg) | Rawalpindi Medical  University, Rawalpindi, Pakistan, Rawalpindi | RMC | Gastroenterology &amp;  Hepatology | Research profile">
            <a:extLst>
              <a:ext uri="{FF2B5EF4-FFF2-40B4-BE49-F238E27FC236}">
                <a16:creationId xmlns:a16="http://schemas.microsoft.com/office/drawing/2014/main" id="{991F809E-1405-41F2-8AA2-65D0D9CCBB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00" y="76200"/>
            <a:ext cx="1992802" cy="199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4">
            <a:extLst>
              <a:ext uri="{FF2B5EF4-FFF2-40B4-BE49-F238E27FC236}">
                <a16:creationId xmlns:a16="http://schemas.microsoft.com/office/drawing/2014/main" id="{3966C2DD-80A7-3515-9BE3-2D0FCB44B4F5}"/>
              </a:ext>
            </a:extLst>
          </p:cNvPr>
          <p:cNvSpPr txBox="1">
            <a:spLocks/>
          </p:cNvSpPr>
          <p:nvPr/>
        </p:nvSpPr>
        <p:spPr>
          <a:xfrm>
            <a:off x="2286001" y="1943782"/>
            <a:ext cx="7750629" cy="4609419"/>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spcBef>
                <a:spcPts val="0"/>
              </a:spcBef>
              <a:buFont typeface="+mj-lt"/>
              <a:buAutoNum type="arabicPeriod"/>
              <a:defRPr/>
            </a:pPr>
            <a:r>
              <a:rPr lang="en-US" sz="9600" dirty="0">
                <a:solidFill>
                  <a:prstClr val="white"/>
                </a:solidFill>
                <a:latin typeface="Calibri"/>
              </a:rPr>
              <a:t>Introductory slides</a:t>
            </a:r>
          </a:p>
          <a:p>
            <a:pPr marL="971550" lvl="1" indent="-514350">
              <a:spcBef>
                <a:spcPts val="0"/>
              </a:spcBef>
              <a:buFont typeface="+mj-lt"/>
              <a:buAutoNum type="romanLcPeriod"/>
              <a:defRPr/>
            </a:pPr>
            <a:r>
              <a:rPr lang="en-US" sz="9600" dirty="0">
                <a:solidFill>
                  <a:prstClr val="white"/>
                </a:solidFill>
                <a:latin typeface="Calibri"/>
              </a:rPr>
              <a:t>Bismillah					1</a:t>
            </a:r>
          </a:p>
          <a:p>
            <a:pPr marL="971550" lvl="1" indent="-514350">
              <a:spcBef>
                <a:spcPts val="0"/>
              </a:spcBef>
              <a:buFont typeface="+mj-lt"/>
              <a:buAutoNum type="romanLcPeriod"/>
              <a:defRPr/>
            </a:pPr>
            <a:r>
              <a:rPr lang="en-US" sz="9600" dirty="0">
                <a:solidFill>
                  <a:prstClr val="white"/>
                </a:solidFill>
                <a:latin typeface="Calibri"/>
              </a:rPr>
              <a:t>Introduction					1</a:t>
            </a:r>
          </a:p>
          <a:p>
            <a:pPr marL="971550" lvl="1" indent="-514350">
              <a:spcBef>
                <a:spcPts val="0"/>
              </a:spcBef>
              <a:buFont typeface="+mj-lt"/>
              <a:buAutoNum type="romanLcPeriod"/>
              <a:defRPr/>
            </a:pPr>
            <a:r>
              <a:rPr lang="en-US" sz="9600" dirty="0">
                <a:solidFill>
                  <a:prstClr val="white"/>
                </a:solidFill>
                <a:latin typeface="Calibri"/>
              </a:rPr>
              <a:t>Mission vision					1</a:t>
            </a:r>
          </a:p>
          <a:p>
            <a:pPr marL="971550" lvl="1" indent="-514350">
              <a:spcBef>
                <a:spcPts val="0"/>
              </a:spcBef>
              <a:buFont typeface="+mj-lt"/>
              <a:buAutoNum type="romanLcPeriod"/>
              <a:defRPr/>
            </a:pPr>
            <a:r>
              <a:rPr lang="en-US" sz="9600" dirty="0">
                <a:solidFill>
                  <a:prstClr val="white"/>
                </a:solidFill>
                <a:latin typeface="Calibri"/>
              </a:rPr>
              <a:t>Dr. Umar model of LGIS				1</a:t>
            </a:r>
          </a:p>
          <a:p>
            <a:pPr marL="971550" lvl="1" indent="-514350">
              <a:spcBef>
                <a:spcPts val="0"/>
              </a:spcBef>
              <a:buFont typeface="+mj-lt"/>
              <a:buAutoNum type="romanLcPeriod"/>
              <a:defRPr/>
            </a:pPr>
            <a:r>
              <a:rPr lang="en-US" sz="9600" dirty="0">
                <a:solidFill>
                  <a:prstClr val="white"/>
                </a:solidFill>
                <a:latin typeface="Calibri"/>
              </a:rPr>
              <a:t>Gain attention slides 				2</a:t>
            </a:r>
          </a:p>
          <a:p>
            <a:pPr marL="514350" indent="-514350">
              <a:spcBef>
                <a:spcPts val="0"/>
              </a:spcBef>
              <a:buFont typeface="+mj-lt"/>
              <a:buAutoNum type="arabicPeriod"/>
              <a:defRPr/>
            </a:pPr>
            <a:r>
              <a:rPr lang="en-US" sz="9600" dirty="0">
                <a:solidFill>
                  <a:prstClr val="white"/>
                </a:solidFill>
                <a:latin typeface="Calibri"/>
              </a:rPr>
              <a:t>Learning objectives					1</a:t>
            </a:r>
          </a:p>
          <a:p>
            <a:pPr marL="514350" indent="-514350">
              <a:spcBef>
                <a:spcPts val="0"/>
              </a:spcBef>
              <a:buFont typeface="+mj-lt"/>
              <a:buAutoNum type="arabicPeriod"/>
              <a:defRPr/>
            </a:pPr>
            <a:r>
              <a:rPr lang="en-US" sz="9600" dirty="0">
                <a:solidFill>
                  <a:prstClr val="white"/>
                </a:solidFill>
                <a:latin typeface="Calibri"/>
              </a:rPr>
              <a:t>Core Concept					7</a:t>
            </a:r>
          </a:p>
          <a:p>
            <a:pPr marL="514350" indent="-514350">
              <a:spcBef>
                <a:spcPts val="0"/>
              </a:spcBef>
              <a:buFont typeface="+mj-lt"/>
              <a:buAutoNum type="arabicPeriod"/>
              <a:defRPr/>
            </a:pPr>
            <a:r>
              <a:rPr lang="en-US" sz="9600" dirty="0">
                <a:solidFill>
                  <a:prstClr val="white"/>
                </a:solidFill>
                <a:latin typeface="Calibri"/>
              </a:rPr>
              <a:t>Horizontal Integration				10</a:t>
            </a:r>
          </a:p>
          <a:p>
            <a:pPr marL="514350" indent="-514350">
              <a:spcBef>
                <a:spcPts val="0"/>
              </a:spcBef>
              <a:buFont typeface="+mj-lt"/>
              <a:buAutoNum type="arabicPeriod"/>
              <a:defRPr/>
            </a:pPr>
            <a:r>
              <a:rPr lang="en-US" sz="9600" dirty="0">
                <a:solidFill>
                  <a:prstClr val="white"/>
                </a:solidFill>
                <a:latin typeface="Calibri"/>
              </a:rPr>
              <a:t>Vertical integration				16</a:t>
            </a:r>
          </a:p>
          <a:p>
            <a:pPr marL="514350" indent="-514350">
              <a:spcBef>
                <a:spcPts val="0"/>
              </a:spcBef>
              <a:buFont typeface="+mj-lt"/>
              <a:buAutoNum type="arabicPeriod"/>
              <a:defRPr/>
            </a:pPr>
            <a:r>
              <a:rPr lang="en-US" sz="9600" dirty="0">
                <a:solidFill>
                  <a:prstClr val="white"/>
                </a:solidFill>
                <a:latin typeface="Calibri"/>
              </a:rPr>
              <a:t>Recent Articles					2</a:t>
            </a:r>
          </a:p>
          <a:p>
            <a:pPr marL="514350" indent="-514350">
              <a:spcBef>
                <a:spcPts val="0"/>
              </a:spcBef>
              <a:buFont typeface="+mj-lt"/>
              <a:buAutoNum type="arabicPeriod"/>
              <a:defRPr/>
            </a:pPr>
            <a:r>
              <a:rPr lang="en-US" sz="9600" dirty="0">
                <a:solidFill>
                  <a:prstClr val="white"/>
                </a:solidFill>
                <a:latin typeface="Calibri"/>
              </a:rPr>
              <a:t>Assessment				                   5</a:t>
            </a:r>
          </a:p>
          <a:p>
            <a:pPr marL="514350" indent="-514350">
              <a:spcBef>
                <a:spcPts val="0"/>
              </a:spcBef>
              <a:buFont typeface="+mj-lt"/>
              <a:buAutoNum type="arabicPeriod"/>
              <a:defRPr/>
            </a:pPr>
            <a:r>
              <a:rPr lang="en-US" sz="9600" dirty="0">
                <a:solidFill>
                  <a:prstClr val="white"/>
                </a:solidFill>
                <a:latin typeface="Calibri"/>
              </a:rPr>
              <a:t>Take home message				1</a:t>
            </a:r>
          </a:p>
        </p:txBody>
      </p:sp>
      <p:sp>
        <p:nvSpPr>
          <p:cNvPr id="4" name="TextBox 3">
            <a:extLst>
              <a:ext uri="{FF2B5EF4-FFF2-40B4-BE49-F238E27FC236}">
                <a16:creationId xmlns:a16="http://schemas.microsoft.com/office/drawing/2014/main" id="{CB8486D1-578D-5D88-1F0E-575D8B68EBE6}"/>
              </a:ext>
            </a:extLst>
          </p:cNvPr>
          <p:cNvSpPr txBox="1"/>
          <p:nvPr/>
        </p:nvSpPr>
        <p:spPr>
          <a:xfrm>
            <a:off x="3352800" y="59204"/>
            <a:ext cx="4876800" cy="1938992"/>
          </a:xfrm>
          <a:prstGeom prst="rect">
            <a:avLst/>
          </a:prstGeom>
          <a:noFill/>
        </p:spPr>
        <p:txBody>
          <a:bodyPr wrap="square">
            <a:spAutoFit/>
          </a:bodyPr>
          <a:lstStyle/>
          <a:p>
            <a:pPr algn="ctr"/>
            <a:r>
              <a:rPr lang="en-US" sz="4000" b="1" dirty="0">
                <a:solidFill>
                  <a:srgbClr val="FFC000"/>
                </a:solidFill>
                <a:latin typeface="Calibri" panose="020F0502020204030204" pitchFamily="34" charset="0"/>
                <a:ea typeface="Calibri" panose="020F0502020204030204" pitchFamily="34" charset="0"/>
                <a:cs typeface="Calibri" panose="020F0502020204030204" pitchFamily="34" charset="0"/>
              </a:rPr>
              <a:t>NUMBER OF SLIDES ACCORDING TO DR UMAR LGIS MODEL</a:t>
            </a:r>
            <a:endParaRPr lang="en-US" sz="40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3143D-34D0-91A3-9921-188E695775A9}"/>
              </a:ext>
            </a:extLst>
          </p:cNvPr>
          <p:cNvSpPr>
            <a:spLocks noGrp="1"/>
          </p:cNvSpPr>
          <p:nvPr>
            <p:ph type="title"/>
          </p:nvPr>
        </p:nvSpPr>
        <p:spPr/>
        <p:txBody>
          <a:bodyPr/>
          <a:lstStyle/>
          <a:p>
            <a:r>
              <a:rPr lang="en-US" dirty="0">
                <a:solidFill>
                  <a:schemeClr val="bg1"/>
                </a:solidFill>
              </a:rPr>
              <a:t>OLFACTORY NERVES IN OLFACTORY GROOVE</a:t>
            </a:r>
          </a:p>
        </p:txBody>
      </p:sp>
      <p:pic>
        <p:nvPicPr>
          <p:cNvPr id="4" name="Content Placeholder 3">
            <a:extLst>
              <a:ext uri="{FF2B5EF4-FFF2-40B4-BE49-F238E27FC236}">
                <a16:creationId xmlns:a16="http://schemas.microsoft.com/office/drawing/2014/main" id="{F4657E1A-8652-9E07-63A2-D8EB11324217}"/>
              </a:ext>
            </a:extLst>
          </p:cNvPr>
          <p:cNvPicPr>
            <a:picLocks noGrp="1" noChangeAspect="1"/>
          </p:cNvPicPr>
          <p:nvPr>
            <p:ph idx="1"/>
          </p:nvPr>
        </p:nvPicPr>
        <p:blipFill rotWithShape="1">
          <a:blip r:embed="rId2"/>
          <a:srcRect t="6256" r="666"/>
          <a:stretch/>
        </p:blipFill>
        <p:spPr>
          <a:xfrm>
            <a:off x="2715275" y="1765190"/>
            <a:ext cx="5927793" cy="5092810"/>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E576D53D-8D2D-D967-6F5F-528517816D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607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7E470-B70A-4025-516F-E69F31A5EBB8}"/>
              </a:ext>
            </a:extLst>
          </p:cNvPr>
          <p:cNvSpPr>
            <a:spLocks noGrp="1"/>
          </p:cNvSpPr>
          <p:nvPr>
            <p:ph type="title"/>
          </p:nvPr>
        </p:nvSpPr>
        <p:spPr/>
        <p:txBody>
          <a:bodyPr/>
          <a:lstStyle/>
          <a:p>
            <a:r>
              <a:rPr lang="en-US" dirty="0">
                <a:solidFill>
                  <a:schemeClr val="bg1"/>
                </a:solidFill>
              </a:rPr>
              <a:t>OLFACTORY GROOVE MENINGIOMA</a:t>
            </a:r>
          </a:p>
        </p:txBody>
      </p:sp>
      <p:pic>
        <p:nvPicPr>
          <p:cNvPr id="4" name="Content Placeholder 3">
            <a:extLst>
              <a:ext uri="{FF2B5EF4-FFF2-40B4-BE49-F238E27FC236}">
                <a16:creationId xmlns:a16="http://schemas.microsoft.com/office/drawing/2014/main" id="{C27A15C9-F32C-74F7-8EC4-D528618F3137}"/>
              </a:ext>
            </a:extLst>
          </p:cNvPr>
          <p:cNvPicPr>
            <a:picLocks noGrp="1" noChangeAspect="1"/>
          </p:cNvPicPr>
          <p:nvPr>
            <p:ph idx="1"/>
          </p:nvPr>
        </p:nvPicPr>
        <p:blipFill>
          <a:blip r:embed="rId2"/>
          <a:stretch>
            <a:fillRect/>
          </a:stretch>
        </p:blipFill>
        <p:spPr>
          <a:xfrm>
            <a:off x="1430633" y="1943418"/>
            <a:ext cx="9330733" cy="4549457"/>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6A758428-8AA2-D426-EB53-A859599C4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06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ADD8F-6920-7687-3191-6D5739B773A9}"/>
              </a:ext>
            </a:extLst>
          </p:cNvPr>
          <p:cNvSpPr>
            <a:spLocks noGrp="1"/>
          </p:cNvSpPr>
          <p:nvPr>
            <p:ph type="title"/>
          </p:nvPr>
        </p:nvSpPr>
        <p:spPr/>
        <p:txBody>
          <a:bodyPr/>
          <a:lstStyle/>
          <a:p>
            <a:r>
              <a:rPr lang="en-US" dirty="0">
                <a:solidFill>
                  <a:schemeClr val="bg1"/>
                </a:solidFill>
              </a:rPr>
              <a:t>OLFACTORY NEUROBLASTOMA</a:t>
            </a:r>
          </a:p>
        </p:txBody>
      </p:sp>
      <p:pic>
        <p:nvPicPr>
          <p:cNvPr id="4" name="Content Placeholder 3">
            <a:extLst>
              <a:ext uri="{FF2B5EF4-FFF2-40B4-BE49-F238E27FC236}">
                <a16:creationId xmlns:a16="http://schemas.microsoft.com/office/drawing/2014/main" id="{27360554-9699-D3B4-B725-85651AB53C80}"/>
              </a:ext>
            </a:extLst>
          </p:cNvPr>
          <p:cNvPicPr>
            <a:picLocks noGrp="1" noChangeAspect="1"/>
          </p:cNvPicPr>
          <p:nvPr>
            <p:ph idx="1"/>
          </p:nvPr>
        </p:nvPicPr>
        <p:blipFill rotWithShape="1">
          <a:blip r:embed="rId2"/>
          <a:srcRect l="51931" b="1816"/>
          <a:stretch/>
        </p:blipFill>
        <p:spPr>
          <a:xfrm>
            <a:off x="5725643" y="2065615"/>
            <a:ext cx="3729162" cy="3820548"/>
          </a:xfrm>
          <a:prstGeom prst="rect">
            <a:avLst/>
          </a:prstGeom>
        </p:spPr>
      </p:pic>
      <p:pic>
        <p:nvPicPr>
          <p:cNvPr id="4098" name="Picture 2" descr="Olfactory neuroblastoma | Radiology Reference Article | Radiopaedia.org">
            <a:extLst>
              <a:ext uri="{FF2B5EF4-FFF2-40B4-BE49-F238E27FC236}">
                <a16:creationId xmlns:a16="http://schemas.microsoft.com/office/drawing/2014/main" id="{50FB63EB-D320-5013-727E-C4A26AE8A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093" y="2065615"/>
            <a:ext cx="3729161" cy="38382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Five Senses World Child Understanding, organ transparent background PNG  clipart | HiClipart">
            <a:extLst>
              <a:ext uri="{FF2B5EF4-FFF2-40B4-BE49-F238E27FC236}">
                <a16:creationId xmlns:a16="http://schemas.microsoft.com/office/drawing/2014/main" id="{9BE8CFAC-ABCF-9C31-534B-7CB0BCED8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163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6A6F-A35C-62ED-97D2-26B6D40FCC5C}"/>
              </a:ext>
            </a:extLst>
          </p:cNvPr>
          <p:cNvSpPr>
            <a:spLocks noGrp="1"/>
          </p:cNvSpPr>
          <p:nvPr>
            <p:ph type="title"/>
          </p:nvPr>
        </p:nvSpPr>
        <p:spPr/>
        <p:txBody>
          <a:bodyPr>
            <a:normAutofit/>
          </a:bodyPr>
          <a:lstStyle/>
          <a:p>
            <a:pPr algn="ctr"/>
            <a:r>
              <a:rPr lang="en-US" sz="4000" dirty="0">
                <a:solidFill>
                  <a:schemeClr val="bg1"/>
                </a:solidFill>
              </a:rPr>
              <a:t>RELEVANT JOURNAL ARTICLE</a:t>
            </a:r>
          </a:p>
        </p:txBody>
      </p:sp>
      <p:sp>
        <p:nvSpPr>
          <p:cNvPr id="3" name="Content Placeholder 2">
            <a:extLst>
              <a:ext uri="{FF2B5EF4-FFF2-40B4-BE49-F238E27FC236}">
                <a16:creationId xmlns:a16="http://schemas.microsoft.com/office/drawing/2014/main" id="{CF1F393F-BE94-7C17-9BE4-483E98C9B1A8}"/>
              </a:ext>
            </a:extLst>
          </p:cNvPr>
          <p:cNvSpPr>
            <a:spLocks noGrp="1"/>
          </p:cNvSpPr>
          <p:nvPr>
            <p:ph idx="1"/>
          </p:nvPr>
        </p:nvSpPr>
        <p:spPr/>
        <p:txBody>
          <a:bodyPr/>
          <a:lstStyle/>
          <a:p>
            <a:r>
              <a:rPr lang="en-US" dirty="0" err="1">
                <a:solidFill>
                  <a:schemeClr val="bg1"/>
                </a:solidFill>
              </a:rPr>
              <a:t>Biousse</a:t>
            </a:r>
            <a:r>
              <a:rPr lang="en-US" dirty="0">
                <a:solidFill>
                  <a:schemeClr val="bg1"/>
                </a:solidFill>
              </a:rPr>
              <a:t> V, </a:t>
            </a:r>
            <a:r>
              <a:rPr lang="en-US" dirty="0" err="1">
                <a:solidFill>
                  <a:schemeClr val="bg1"/>
                </a:solidFill>
              </a:rPr>
              <a:t>Danesh</a:t>
            </a:r>
            <a:r>
              <a:rPr lang="en-US" dirty="0">
                <a:solidFill>
                  <a:schemeClr val="bg1"/>
                </a:solidFill>
              </a:rPr>
              <a:t>-Meyer HV, </a:t>
            </a:r>
            <a:r>
              <a:rPr lang="en-US" dirty="0" err="1">
                <a:solidFill>
                  <a:schemeClr val="bg1"/>
                </a:solidFill>
              </a:rPr>
              <a:t>Saindane</a:t>
            </a:r>
            <a:r>
              <a:rPr lang="en-US" dirty="0">
                <a:solidFill>
                  <a:schemeClr val="bg1"/>
                </a:solidFill>
              </a:rPr>
              <a:t> AM, </a:t>
            </a:r>
            <a:r>
              <a:rPr lang="en-US" dirty="0" err="1">
                <a:solidFill>
                  <a:schemeClr val="bg1"/>
                </a:solidFill>
              </a:rPr>
              <a:t>Lamirel</a:t>
            </a:r>
            <a:r>
              <a:rPr lang="en-US" dirty="0">
                <a:solidFill>
                  <a:schemeClr val="bg1"/>
                </a:solidFill>
              </a:rPr>
              <a:t> C, Newman NJ. Imaging of the optic nerve: technological advances and future prospects. The Lancet Neurology. 2022 Dec 1;21(12):1135-50.</a:t>
            </a:r>
          </a:p>
          <a:p>
            <a:endParaRPr lang="en-US" dirty="0">
              <a:solidFill>
                <a:schemeClr val="bg1"/>
              </a:solidFill>
            </a:endParaRPr>
          </a:p>
          <a:p>
            <a:r>
              <a:rPr lang="en-US" dirty="0">
                <a:solidFill>
                  <a:schemeClr val="bg1"/>
                </a:solidFill>
              </a:rPr>
              <a:t>Benson JC, Lane JI. Temporal Bone Anatomy. Neuroimaging Clinics. 2022 Nov 1;32(4):763-75.</a:t>
            </a:r>
          </a:p>
        </p:txBody>
      </p:sp>
      <p:pic>
        <p:nvPicPr>
          <p:cNvPr id="4" name="Picture 3" descr="The Five Senses World Child Understanding, organ transparent background PNG  clipart | HiClipart">
            <a:extLst>
              <a:ext uri="{FF2B5EF4-FFF2-40B4-BE49-F238E27FC236}">
                <a16:creationId xmlns:a16="http://schemas.microsoft.com/office/drawing/2014/main" id="{C87432EA-CDFA-32CC-AB84-0B4A5328F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678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4023174A-425F-194C-CF99-1258F8751120}"/>
              </a:ext>
            </a:extLst>
          </p:cNvPr>
          <p:cNvPicPr>
            <a:picLocks noGrp="1" noChangeAspect="1"/>
          </p:cNvPicPr>
          <p:nvPr>
            <p:ph idx="1"/>
          </p:nvPr>
        </p:nvPicPr>
        <p:blipFill>
          <a:blip r:embed="rId2"/>
          <a:stretch>
            <a:fillRect/>
          </a:stretch>
        </p:blipFill>
        <p:spPr>
          <a:xfrm>
            <a:off x="2228144" y="1489723"/>
            <a:ext cx="7735712" cy="4351338"/>
          </a:xfrm>
          <a:prstGeom prst="rect">
            <a:avLst/>
          </a:prstGeom>
        </p:spPr>
      </p:pic>
      <p:pic>
        <p:nvPicPr>
          <p:cNvPr id="5" name="Picture 4" descr="The Five Senses World Child Understanding, organ transparent background PNG  clipart | HiClipart">
            <a:extLst>
              <a:ext uri="{FF2B5EF4-FFF2-40B4-BE49-F238E27FC236}">
                <a16:creationId xmlns:a16="http://schemas.microsoft.com/office/drawing/2014/main" id="{DD2EB554-FB72-8D55-B109-02747894B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917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DE12B-3EE1-510B-5BD9-9D9DBA5903BA}"/>
              </a:ext>
            </a:extLst>
          </p:cNvPr>
          <p:cNvSpPr>
            <a:spLocks noGrp="1"/>
          </p:cNvSpPr>
          <p:nvPr>
            <p:ph type="title"/>
          </p:nvPr>
        </p:nvSpPr>
        <p:spPr>
          <a:xfrm>
            <a:off x="188557" y="1503460"/>
            <a:ext cx="3750906" cy="3413773"/>
          </a:xfrm>
        </p:spPr>
        <p:txBody>
          <a:bodyPr>
            <a:normAutofit fontScale="90000"/>
          </a:bodyPr>
          <a:lstStyle/>
          <a:p>
            <a:r>
              <a:rPr lang="en-US" dirty="0">
                <a:solidFill>
                  <a:schemeClr val="bg1"/>
                </a:solidFill>
              </a:rPr>
              <a:t>Identify the study:</a:t>
            </a:r>
            <a:br>
              <a:rPr lang="en-US" dirty="0">
                <a:solidFill>
                  <a:schemeClr val="bg1"/>
                </a:solidFill>
              </a:rPr>
            </a:br>
            <a:br>
              <a:rPr lang="en-US" dirty="0">
                <a:solidFill>
                  <a:schemeClr val="bg1"/>
                </a:solidFill>
              </a:rPr>
            </a:br>
            <a:r>
              <a:rPr lang="en-US" dirty="0">
                <a:solidFill>
                  <a:schemeClr val="bg1"/>
                </a:solidFill>
              </a:rPr>
              <a:t>Identify labelled structures:</a:t>
            </a:r>
            <a:br>
              <a:rPr lang="en-US" dirty="0">
                <a:solidFill>
                  <a:schemeClr val="bg1"/>
                </a:solidFill>
              </a:rPr>
            </a:br>
            <a:br>
              <a:rPr lang="en-US" dirty="0">
                <a:solidFill>
                  <a:schemeClr val="bg1"/>
                </a:solidFill>
              </a:rPr>
            </a:br>
            <a:r>
              <a:rPr lang="en-US" dirty="0">
                <a:solidFill>
                  <a:schemeClr val="bg1"/>
                </a:solidFill>
              </a:rPr>
              <a:t>	</a:t>
            </a:r>
          </a:p>
        </p:txBody>
      </p:sp>
      <p:pic>
        <p:nvPicPr>
          <p:cNvPr id="37890" name="Picture 2" descr="Normal MRI orbits: adult | Radiology Case | Radiopaedia.org">
            <a:extLst>
              <a:ext uri="{FF2B5EF4-FFF2-40B4-BE49-F238E27FC236}">
                <a16:creationId xmlns:a16="http://schemas.microsoft.com/office/drawing/2014/main" id="{0E18796A-00D1-C0BA-E2D4-A3BAD39B80A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71272" y="1015093"/>
            <a:ext cx="4210050" cy="421005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8C4FF4CB-6E27-4626-A388-F2FCB480BF49}"/>
              </a:ext>
            </a:extLst>
          </p:cNvPr>
          <p:cNvCxnSpPr>
            <a:cxnSpLocks/>
          </p:cNvCxnSpPr>
          <p:nvPr/>
        </p:nvCxnSpPr>
        <p:spPr>
          <a:xfrm flipV="1">
            <a:off x="7585788" y="2771192"/>
            <a:ext cx="2556588" cy="2394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84F942E-29CB-1586-06CC-0A0F78A0DA9F}"/>
              </a:ext>
            </a:extLst>
          </p:cNvPr>
          <p:cNvCxnSpPr>
            <a:cxnSpLocks/>
          </p:cNvCxnSpPr>
          <p:nvPr/>
        </p:nvCxnSpPr>
        <p:spPr>
          <a:xfrm>
            <a:off x="7585788" y="3303037"/>
            <a:ext cx="2565918" cy="933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9" name="Straight Arrow Connector 8">
            <a:extLst>
              <a:ext uri="{FF2B5EF4-FFF2-40B4-BE49-F238E27FC236}">
                <a16:creationId xmlns:a16="http://schemas.microsoft.com/office/drawing/2014/main" id="{6CFBC907-ADDB-673B-F380-2B4259F80A00}"/>
              </a:ext>
            </a:extLst>
          </p:cNvPr>
          <p:cNvCxnSpPr>
            <a:cxnSpLocks/>
          </p:cNvCxnSpPr>
          <p:nvPr/>
        </p:nvCxnSpPr>
        <p:spPr>
          <a:xfrm flipH="1">
            <a:off x="4254760" y="3101456"/>
            <a:ext cx="2239346"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3" name="TextBox 12">
            <a:extLst>
              <a:ext uri="{FF2B5EF4-FFF2-40B4-BE49-F238E27FC236}">
                <a16:creationId xmlns:a16="http://schemas.microsoft.com/office/drawing/2014/main" id="{731194F0-613D-CFF1-AFD4-116A85E4CDB2}"/>
              </a:ext>
            </a:extLst>
          </p:cNvPr>
          <p:cNvSpPr txBox="1"/>
          <p:nvPr/>
        </p:nvSpPr>
        <p:spPr>
          <a:xfrm>
            <a:off x="10213131" y="2586526"/>
            <a:ext cx="45719" cy="369332"/>
          </a:xfrm>
          <a:prstGeom prst="rect">
            <a:avLst/>
          </a:prstGeom>
          <a:noFill/>
        </p:spPr>
        <p:txBody>
          <a:bodyPr wrap="square" rtlCol="0">
            <a:spAutoFit/>
          </a:bodyPr>
          <a:lstStyle/>
          <a:p>
            <a:r>
              <a:rPr lang="en-US" dirty="0">
                <a:solidFill>
                  <a:schemeClr val="bg1"/>
                </a:solidFill>
              </a:rPr>
              <a:t>A</a:t>
            </a:r>
          </a:p>
        </p:txBody>
      </p:sp>
      <p:sp>
        <p:nvSpPr>
          <p:cNvPr id="15" name="TextBox 14">
            <a:extLst>
              <a:ext uri="{FF2B5EF4-FFF2-40B4-BE49-F238E27FC236}">
                <a16:creationId xmlns:a16="http://schemas.microsoft.com/office/drawing/2014/main" id="{84E1F136-FEB1-FE6A-16B6-1861DC4BEC58}"/>
              </a:ext>
            </a:extLst>
          </p:cNvPr>
          <p:cNvSpPr txBox="1"/>
          <p:nvPr/>
        </p:nvSpPr>
        <p:spPr>
          <a:xfrm>
            <a:off x="10234671" y="3120118"/>
            <a:ext cx="45719" cy="369332"/>
          </a:xfrm>
          <a:prstGeom prst="rect">
            <a:avLst/>
          </a:prstGeom>
          <a:noFill/>
        </p:spPr>
        <p:txBody>
          <a:bodyPr wrap="square" rtlCol="0">
            <a:spAutoFit/>
          </a:bodyPr>
          <a:lstStyle/>
          <a:p>
            <a:r>
              <a:rPr lang="en-US" dirty="0">
                <a:solidFill>
                  <a:schemeClr val="bg1"/>
                </a:solidFill>
              </a:rPr>
              <a:t>B</a:t>
            </a:r>
          </a:p>
        </p:txBody>
      </p:sp>
      <p:sp>
        <p:nvSpPr>
          <p:cNvPr id="16" name="TextBox 15">
            <a:extLst>
              <a:ext uri="{FF2B5EF4-FFF2-40B4-BE49-F238E27FC236}">
                <a16:creationId xmlns:a16="http://schemas.microsoft.com/office/drawing/2014/main" id="{D12C38B6-0330-F040-94C0-9A32D1000D33}"/>
              </a:ext>
            </a:extLst>
          </p:cNvPr>
          <p:cNvSpPr txBox="1"/>
          <p:nvPr/>
        </p:nvSpPr>
        <p:spPr>
          <a:xfrm>
            <a:off x="4050887" y="2916790"/>
            <a:ext cx="45719" cy="369332"/>
          </a:xfrm>
          <a:prstGeom prst="rect">
            <a:avLst/>
          </a:prstGeom>
          <a:noFill/>
        </p:spPr>
        <p:txBody>
          <a:bodyPr wrap="square" rtlCol="0">
            <a:spAutoFit/>
          </a:bodyPr>
          <a:lstStyle/>
          <a:p>
            <a:r>
              <a:rPr lang="en-US" dirty="0">
                <a:solidFill>
                  <a:schemeClr val="bg1"/>
                </a:solidFill>
              </a:rPr>
              <a:t>C</a:t>
            </a:r>
          </a:p>
        </p:txBody>
      </p:sp>
      <p:pic>
        <p:nvPicPr>
          <p:cNvPr id="17" name="Picture 16" descr="The Five Senses World Child Understanding, organ transparent background PNG  clipart | HiClipart">
            <a:extLst>
              <a:ext uri="{FF2B5EF4-FFF2-40B4-BE49-F238E27FC236}">
                <a16:creationId xmlns:a16="http://schemas.microsoft.com/office/drawing/2014/main" id="{5080DBA2-1D2B-16AC-6AB3-A4A21468E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345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lown out • LITFL Medical Blog • Ophthalmology Befuddler">
            <a:extLst>
              <a:ext uri="{FF2B5EF4-FFF2-40B4-BE49-F238E27FC236}">
                <a16:creationId xmlns:a16="http://schemas.microsoft.com/office/drawing/2014/main" id="{724A8461-711E-6772-1105-70911CEC6BB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90341" y="1527046"/>
            <a:ext cx="363809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he Five Senses World Child Understanding, organ transparent background PNG  clipart | HiClipart">
            <a:extLst>
              <a:ext uri="{FF2B5EF4-FFF2-40B4-BE49-F238E27FC236}">
                <a16:creationId xmlns:a16="http://schemas.microsoft.com/office/drawing/2014/main" id="{4F2C1041-2A29-D118-6B4F-E0841B137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0867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80D8-62EC-9E48-69B1-064881E16101}"/>
              </a:ext>
            </a:extLst>
          </p:cNvPr>
          <p:cNvSpPr>
            <a:spLocks noGrp="1"/>
          </p:cNvSpPr>
          <p:nvPr>
            <p:ph type="title"/>
          </p:nvPr>
        </p:nvSpPr>
        <p:spPr/>
        <p:txBody>
          <a:bodyPr/>
          <a:lstStyle/>
          <a:p>
            <a:r>
              <a:rPr lang="en-US" dirty="0">
                <a:solidFill>
                  <a:schemeClr val="bg1"/>
                </a:solidFill>
              </a:rPr>
              <a:t>Case scenario:</a:t>
            </a:r>
          </a:p>
        </p:txBody>
      </p:sp>
      <p:sp>
        <p:nvSpPr>
          <p:cNvPr id="4" name="TextBox 3">
            <a:extLst>
              <a:ext uri="{FF2B5EF4-FFF2-40B4-BE49-F238E27FC236}">
                <a16:creationId xmlns:a16="http://schemas.microsoft.com/office/drawing/2014/main" id="{E1514ABC-B7C4-9F44-9D0E-4ADA8E078E43}"/>
              </a:ext>
            </a:extLst>
          </p:cNvPr>
          <p:cNvSpPr txBox="1"/>
          <p:nvPr/>
        </p:nvSpPr>
        <p:spPr>
          <a:xfrm flipH="1">
            <a:off x="838199" y="1582340"/>
            <a:ext cx="5149248" cy="4093428"/>
          </a:xfrm>
          <a:prstGeom prst="rect">
            <a:avLst/>
          </a:prstGeom>
          <a:noFill/>
        </p:spPr>
        <p:txBody>
          <a:bodyPr wrap="square" rtlCol="0">
            <a:spAutoFit/>
          </a:bodyPr>
          <a:lstStyle/>
          <a:p>
            <a:r>
              <a:rPr lang="en-US" sz="2000" dirty="0">
                <a:solidFill>
                  <a:schemeClr val="bg1"/>
                </a:solidFill>
              </a:rPr>
              <a:t>50-year-old man whose face was injured on the right side while he was working with an agricultural machine. On admission, he was fully conscious and did not have any neurological deficits. He had tearing, photophobia and "foreign body" sensation on right side with no loss of vision or ocular motility, but had a laceration of the lateral side of his right upper eyelid.</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Identify the study</a:t>
            </a:r>
          </a:p>
          <a:p>
            <a:pPr marL="285750" indent="-285750">
              <a:buFont typeface="Arial" panose="020B0604020202020204" pitchFamily="34" charset="0"/>
              <a:buChar char="•"/>
            </a:pPr>
            <a:r>
              <a:rPr lang="en-US" sz="2000" dirty="0">
                <a:solidFill>
                  <a:schemeClr val="bg1"/>
                </a:solidFill>
              </a:rPr>
              <a:t>Describe the findings</a:t>
            </a:r>
          </a:p>
          <a:p>
            <a:pPr marL="285750" indent="-285750">
              <a:buFont typeface="Arial" panose="020B0604020202020204" pitchFamily="34" charset="0"/>
              <a:buChar char="•"/>
            </a:pPr>
            <a:r>
              <a:rPr lang="en-US" sz="2000" dirty="0">
                <a:solidFill>
                  <a:schemeClr val="bg1"/>
                </a:solidFill>
              </a:rPr>
              <a:t>Further imaging if required</a:t>
            </a:r>
            <a:endParaRPr lang="en-US" dirty="0">
              <a:solidFill>
                <a:schemeClr val="bg1"/>
              </a:solidFill>
            </a:endParaRPr>
          </a:p>
        </p:txBody>
      </p:sp>
      <p:pic>
        <p:nvPicPr>
          <p:cNvPr id="39940" name="Picture 4" descr="Orbital x ray reveals an intraocular foreign body (written consent from...  | Download Scientific Diagram">
            <a:extLst>
              <a:ext uri="{FF2B5EF4-FFF2-40B4-BE49-F238E27FC236}">
                <a16:creationId xmlns:a16="http://schemas.microsoft.com/office/drawing/2014/main" id="{9F860DD3-D22B-52CB-7506-59A50F245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6397" y="1232508"/>
            <a:ext cx="4392983" cy="43929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he Five Senses World Child Understanding, organ transparent background PNG  clipart | HiClipart">
            <a:extLst>
              <a:ext uri="{FF2B5EF4-FFF2-40B4-BE49-F238E27FC236}">
                <a16:creationId xmlns:a16="http://schemas.microsoft.com/office/drawing/2014/main" id="{980D56A3-B5F2-261E-8AEA-2C108C9AB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746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5C7A0-BFEE-2BCE-8293-99B010B3F27A}"/>
              </a:ext>
            </a:extLst>
          </p:cNvPr>
          <p:cNvSpPr>
            <a:spLocks noGrp="1"/>
          </p:cNvSpPr>
          <p:nvPr>
            <p:ph type="title"/>
          </p:nvPr>
        </p:nvSpPr>
        <p:spPr/>
        <p:txBody>
          <a:bodyPr/>
          <a:lstStyle/>
          <a:p>
            <a:pPr algn="ctr"/>
            <a:r>
              <a:rPr lang="en-US" dirty="0">
                <a:solidFill>
                  <a:schemeClr val="bg1"/>
                </a:solidFill>
              </a:rPr>
              <a:t>ANSWER KEY</a:t>
            </a:r>
          </a:p>
        </p:txBody>
      </p:sp>
      <p:sp>
        <p:nvSpPr>
          <p:cNvPr id="3" name="Content Placeholder 2">
            <a:extLst>
              <a:ext uri="{FF2B5EF4-FFF2-40B4-BE49-F238E27FC236}">
                <a16:creationId xmlns:a16="http://schemas.microsoft.com/office/drawing/2014/main" id="{36DBB98E-F214-4B60-52F8-68BD288D927A}"/>
              </a:ext>
            </a:extLst>
          </p:cNvPr>
          <p:cNvSpPr>
            <a:spLocks noGrp="1"/>
          </p:cNvSpPr>
          <p:nvPr>
            <p:ph idx="1"/>
          </p:nvPr>
        </p:nvSpPr>
        <p:spPr/>
        <p:txBody>
          <a:bodyPr>
            <a:normAutofit lnSpcReduction="10000"/>
          </a:bodyPr>
          <a:lstStyle/>
          <a:p>
            <a:pPr marL="0" indent="0">
              <a:buNone/>
            </a:pPr>
            <a:r>
              <a:rPr lang="en-US" dirty="0">
                <a:solidFill>
                  <a:schemeClr val="bg1"/>
                </a:solidFill>
              </a:rPr>
              <a:t>IDENTIFY THE STUDY?</a:t>
            </a:r>
          </a:p>
          <a:p>
            <a:r>
              <a:rPr lang="en-US" dirty="0">
                <a:solidFill>
                  <a:schemeClr val="bg1"/>
                </a:solidFill>
              </a:rPr>
              <a:t>X RAY ORBIT</a:t>
            </a:r>
          </a:p>
          <a:p>
            <a:pPr marL="0" indent="0">
              <a:buNone/>
            </a:pPr>
            <a:r>
              <a:rPr lang="en-US" dirty="0">
                <a:solidFill>
                  <a:schemeClr val="bg1"/>
                </a:solidFill>
              </a:rPr>
              <a:t>DESCRIBE THE FINDINGS?</a:t>
            </a:r>
          </a:p>
          <a:p>
            <a:r>
              <a:rPr lang="en-US" dirty="0">
                <a:solidFill>
                  <a:schemeClr val="bg1"/>
                </a:solidFill>
              </a:rPr>
              <a:t>Orbital x ray reveals a metallic density intraocular foreign body in superolateral part of right orbit</a:t>
            </a:r>
          </a:p>
          <a:p>
            <a:r>
              <a:rPr lang="en-US" dirty="0">
                <a:solidFill>
                  <a:schemeClr val="bg1"/>
                </a:solidFill>
              </a:rPr>
              <a:t>No fracture noted</a:t>
            </a:r>
          </a:p>
          <a:p>
            <a:pPr marL="0" indent="0">
              <a:buNone/>
            </a:pPr>
            <a:r>
              <a:rPr lang="en-US" dirty="0">
                <a:solidFill>
                  <a:schemeClr val="bg1"/>
                </a:solidFill>
              </a:rPr>
              <a:t>FURTHER IMAGING IF REQUIRED?</a:t>
            </a:r>
          </a:p>
          <a:p>
            <a:r>
              <a:rPr lang="en-US" dirty="0">
                <a:solidFill>
                  <a:schemeClr val="bg1"/>
                </a:solidFill>
              </a:rPr>
              <a:t>CT orbits, as it provides superior localization of small foreign bodies, the anatomy of the surrounding structures, and any associated injuries. </a:t>
            </a:r>
          </a:p>
        </p:txBody>
      </p:sp>
      <p:pic>
        <p:nvPicPr>
          <p:cNvPr id="4" name="Picture 3" descr="The Five Senses World Child Understanding, organ transparent background PNG  clipart | HiClipart">
            <a:extLst>
              <a:ext uri="{FF2B5EF4-FFF2-40B4-BE49-F238E27FC236}">
                <a16:creationId xmlns:a16="http://schemas.microsoft.com/office/drawing/2014/main" id="{8F625E92-966D-CA4A-4B8A-49C2AD3CDC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994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735C-A85C-7228-5D07-153282E4D1FF}"/>
              </a:ext>
            </a:extLst>
          </p:cNvPr>
          <p:cNvSpPr>
            <a:spLocks noGrp="1"/>
          </p:cNvSpPr>
          <p:nvPr>
            <p:ph type="title"/>
          </p:nvPr>
        </p:nvSpPr>
        <p:spPr>
          <a:xfrm>
            <a:off x="933685" y="1253072"/>
            <a:ext cx="10515600" cy="1325563"/>
          </a:xfrm>
        </p:spPr>
        <p:txBody>
          <a:bodyPr/>
          <a:lstStyle/>
          <a:p>
            <a:pPr algn="ctr"/>
            <a:r>
              <a:rPr lang="en-US" dirty="0">
                <a:solidFill>
                  <a:schemeClr val="bg1"/>
                </a:solidFill>
              </a:rPr>
              <a:t>TAKE HOME MESSAGE</a:t>
            </a:r>
          </a:p>
        </p:txBody>
      </p:sp>
      <p:sp>
        <p:nvSpPr>
          <p:cNvPr id="3" name="Content Placeholder 2">
            <a:extLst>
              <a:ext uri="{FF2B5EF4-FFF2-40B4-BE49-F238E27FC236}">
                <a16:creationId xmlns:a16="http://schemas.microsoft.com/office/drawing/2014/main" id="{21715989-99AF-F467-ACC7-A9FCD119FAA9}"/>
              </a:ext>
            </a:extLst>
          </p:cNvPr>
          <p:cNvSpPr>
            <a:spLocks noGrp="1"/>
          </p:cNvSpPr>
          <p:nvPr>
            <p:ph idx="1"/>
          </p:nvPr>
        </p:nvSpPr>
        <p:spPr>
          <a:xfrm>
            <a:off x="933685" y="2898646"/>
            <a:ext cx="10515600" cy="4351338"/>
          </a:xfrm>
        </p:spPr>
        <p:txBody>
          <a:bodyPr/>
          <a:lstStyle/>
          <a:p>
            <a:pPr marL="0" indent="0" algn="ctr">
              <a:buNone/>
            </a:pPr>
            <a:r>
              <a:rPr lang="en-US" dirty="0">
                <a:solidFill>
                  <a:schemeClr val="bg1"/>
                </a:solidFill>
              </a:rPr>
              <a:t>“Each imaging modality has its own indications, advantages and disadvantages, and often more than one investigation is necessary for a complete evaluation.”</a:t>
            </a:r>
            <a:endParaRPr lang="en-US" dirty="0"/>
          </a:p>
        </p:txBody>
      </p:sp>
      <p:pic>
        <p:nvPicPr>
          <p:cNvPr id="4" name="Picture 3" descr="The Five Senses World Child Understanding, organ transparent background PNG  clipart | HiClipart">
            <a:extLst>
              <a:ext uri="{FF2B5EF4-FFF2-40B4-BE49-F238E27FC236}">
                <a16:creationId xmlns:a16="http://schemas.microsoft.com/office/drawing/2014/main" id="{BCD79382-0DD3-427F-EE06-D792EF357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363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50540" y="-105050"/>
            <a:ext cx="6978015" cy="1869614"/>
          </a:xfrm>
          <a:prstGeom prst="rect">
            <a:avLst/>
          </a:prstGeom>
        </p:spPr>
        <p:txBody>
          <a:bodyPr vert="horz" wrap="square" lIns="0" tIns="3175" rIns="0" bIns="0" rtlCol="0" anchor="ctr">
            <a:spAutoFit/>
          </a:bodyPr>
          <a:lstStyle/>
          <a:p>
            <a:pPr marL="12700" marR="5080">
              <a:lnSpc>
                <a:spcPct val="101899"/>
              </a:lnSpc>
              <a:spcBef>
                <a:spcPts val="25"/>
              </a:spcBef>
            </a:pPr>
            <a:r>
              <a:rPr lang="en-US" spc="-100" dirty="0">
                <a:solidFill>
                  <a:schemeClr val="bg1"/>
                </a:solidFill>
              </a:rPr>
              <a:t>PROF.UMER MODEL OF INTEGRATED LECTURE</a:t>
            </a:r>
            <a:r>
              <a:rPr sz="3200" spc="-100" dirty="0"/>
              <a:t>ROF</a:t>
            </a:r>
            <a:r>
              <a:rPr sz="3200" spc="-235" dirty="0"/>
              <a:t> </a:t>
            </a:r>
            <a:r>
              <a:rPr sz="3200" spc="-175" dirty="0"/>
              <a:t>UMER</a:t>
            </a:r>
            <a:r>
              <a:rPr sz="3200" spc="-235" dirty="0"/>
              <a:t> </a:t>
            </a:r>
            <a:r>
              <a:rPr sz="3200" spc="-50" dirty="0"/>
              <a:t>MODEL</a:t>
            </a:r>
            <a:r>
              <a:rPr sz="3200" spc="-240" dirty="0"/>
              <a:t> </a:t>
            </a:r>
            <a:r>
              <a:rPr sz="3200" dirty="0"/>
              <a:t>OF</a:t>
            </a:r>
            <a:r>
              <a:rPr sz="3200" spc="-229" dirty="0"/>
              <a:t> </a:t>
            </a:r>
            <a:r>
              <a:rPr sz="3200" spc="-265" dirty="0"/>
              <a:t>INTEGRATED </a:t>
            </a:r>
            <a:r>
              <a:rPr sz="3200" spc="-270" dirty="0"/>
              <a:t>LECTURE</a:t>
            </a:r>
            <a:endParaRPr sz="3200" dirty="0"/>
          </a:p>
        </p:txBody>
      </p:sp>
      <p:pic>
        <p:nvPicPr>
          <p:cNvPr id="3" name="object 3"/>
          <p:cNvPicPr/>
          <p:nvPr/>
        </p:nvPicPr>
        <p:blipFill>
          <a:blip r:embed="rId2" cstate="print"/>
          <a:stretch>
            <a:fillRect/>
          </a:stretch>
        </p:blipFill>
        <p:spPr>
          <a:xfrm>
            <a:off x="3050539" y="1752600"/>
            <a:ext cx="6284529" cy="427037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BC\Downloads\download (5).jpg">
            <a:extLst>
              <a:ext uri="{FF2B5EF4-FFF2-40B4-BE49-F238E27FC236}">
                <a16:creationId xmlns:a16="http://schemas.microsoft.com/office/drawing/2014/main" id="{B55FCCD3-05FF-AE27-06AF-9CE8278CDDB3}"/>
              </a:ext>
            </a:extLst>
          </p:cNvPr>
          <p:cNvPicPr>
            <a:picLocks noChangeAspect="1" noChangeArrowheads="1"/>
          </p:cNvPicPr>
          <p:nvPr/>
        </p:nvPicPr>
        <p:blipFill>
          <a:blip r:embed="rId2"/>
          <a:srcRect/>
          <a:stretch>
            <a:fillRect/>
          </a:stretch>
        </p:blipFill>
        <p:spPr bwMode="auto">
          <a:xfrm>
            <a:off x="4201886" y="1690688"/>
            <a:ext cx="3200400" cy="3639671"/>
          </a:xfrm>
          <a:prstGeom prst="rect">
            <a:avLst/>
          </a:prstGeom>
          <a:noFill/>
        </p:spPr>
      </p:pic>
      <p:pic>
        <p:nvPicPr>
          <p:cNvPr id="6" name="Picture 5" descr="The Five Senses World Child Understanding, organ transparent background PNG  clipart | HiClipart">
            <a:extLst>
              <a:ext uri="{FF2B5EF4-FFF2-40B4-BE49-F238E27FC236}">
                <a16:creationId xmlns:a16="http://schemas.microsoft.com/office/drawing/2014/main" id="{FC89D889-FB11-354F-9748-38B0A5231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32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C286A-BCB6-F0C1-9187-F9F9950B0B0C}"/>
              </a:ext>
            </a:extLst>
          </p:cNvPr>
          <p:cNvSpPr>
            <a:spLocks noGrp="1"/>
          </p:cNvSpPr>
          <p:nvPr>
            <p:ph type="title"/>
          </p:nvPr>
        </p:nvSpPr>
        <p:spPr>
          <a:xfrm>
            <a:off x="838200" y="318472"/>
            <a:ext cx="10515600" cy="1325563"/>
          </a:xfrm>
        </p:spPr>
        <p:txBody>
          <a:bodyPr/>
          <a:lstStyle/>
          <a:p>
            <a:r>
              <a:rPr lang="en-US" dirty="0">
                <a:solidFill>
                  <a:schemeClr val="bg1"/>
                </a:solidFill>
              </a:rPr>
              <a:t>LEARNING OBJECTIVES</a:t>
            </a:r>
          </a:p>
        </p:txBody>
      </p:sp>
      <p:sp>
        <p:nvSpPr>
          <p:cNvPr id="3" name="Content Placeholder 2">
            <a:extLst>
              <a:ext uri="{FF2B5EF4-FFF2-40B4-BE49-F238E27FC236}">
                <a16:creationId xmlns:a16="http://schemas.microsoft.com/office/drawing/2014/main" id="{099465E4-E8B4-49B5-7D31-084078D426FD}"/>
              </a:ext>
            </a:extLst>
          </p:cNvPr>
          <p:cNvSpPr>
            <a:spLocks noGrp="1"/>
          </p:cNvSpPr>
          <p:nvPr>
            <p:ph idx="1"/>
          </p:nvPr>
        </p:nvSpPr>
        <p:spPr/>
        <p:txBody>
          <a:bodyPr>
            <a:normAutofit lnSpcReduction="10000"/>
          </a:bodyPr>
          <a:lstStyle/>
          <a:p>
            <a:pPr marL="0" indent="0">
              <a:buNone/>
            </a:pPr>
            <a:r>
              <a:rPr lang="en-US" dirty="0">
                <a:solidFill>
                  <a:schemeClr val="bg1"/>
                </a:solidFill>
              </a:rPr>
              <a:t>At the end of this lecture, students should be able to;</a:t>
            </a:r>
          </a:p>
          <a:p>
            <a:endParaRPr lang="en-US" dirty="0">
              <a:solidFill>
                <a:schemeClr val="bg1"/>
              </a:solidFill>
            </a:endParaRPr>
          </a:p>
          <a:p>
            <a:r>
              <a:rPr lang="en-US" dirty="0">
                <a:solidFill>
                  <a:schemeClr val="bg1"/>
                </a:solidFill>
              </a:rPr>
              <a:t>Understand the concept of role of medical imaging regarding special senses</a:t>
            </a:r>
          </a:p>
          <a:p>
            <a:r>
              <a:rPr lang="en-US" dirty="0">
                <a:solidFill>
                  <a:schemeClr val="bg1"/>
                </a:solidFill>
              </a:rPr>
              <a:t>Understand and identify basic radiological anatomy</a:t>
            </a:r>
          </a:p>
          <a:p>
            <a:r>
              <a:rPr lang="en-US" dirty="0">
                <a:solidFill>
                  <a:schemeClr val="bg1"/>
                </a:solidFill>
              </a:rPr>
              <a:t>Introduction to Various imaging modalities  and their specific role</a:t>
            </a:r>
          </a:p>
          <a:p>
            <a:r>
              <a:rPr lang="en-US" dirty="0">
                <a:solidFill>
                  <a:schemeClr val="bg1"/>
                </a:solidFill>
              </a:rPr>
              <a:t>Approach  to imaging </a:t>
            </a:r>
          </a:p>
          <a:p>
            <a:r>
              <a:rPr lang="en-US" dirty="0">
                <a:solidFill>
                  <a:schemeClr val="bg1"/>
                </a:solidFill>
              </a:rPr>
              <a:t>Introduction to some common pathologies</a:t>
            </a:r>
          </a:p>
          <a:p>
            <a:r>
              <a:rPr lang="en-US" dirty="0">
                <a:solidFill>
                  <a:schemeClr val="bg1"/>
                </a:solidFill>
              </a:rPr>
              <a:t>Read relevant research article</a:t>
            </a:r>
          </a:p>
          <a:p>
            <a:endParaRPr lang="en-US" dirty="0">
              <a:solidFill>
                <a:schemeClr val="bg1"/>
              </a:solidFill>
            </a:endParaRPr>
          </a:p>
        </p:txBody>
      </p:sp>
      <p:pic>
        <p:nvPicPr>
          <p:cNvPr id="4" name="Picture 3">
            <a:extLst>
              <a:ext uri="{FF2B5EF4-FFF2-40B4-BE49-F238E27FC236}">
                <a16:creationId xmlns:a16="http://schemas.microsoft.com/office/drawing/2014/main" id="{7FBB0E25-EB97-5B9B-FCF7-9E62B4B6A49F}"/>
              </a:ext>
            </a:extLst>
          </p:cNvPr>
          <p:cNvPicPr>
            <a:picLocks noChangeAspect="1"/>
          </p:cNvPicPr>
          <p:nvPr/>
        </p:nvPicPr>
        <p:blipFill rotWithShape="1">
          <a:blip r:embed="rId2"/>
          <a:srcRect t="21622" r="14320"/>
          <a:stretch/>
        </p:blipFill>
        <p:spPr>
          <a:xfrm>
            <a:off x="6476168" y="191861"/>
            <a:ext cx="2070673" cy="1672825"/>
          </a:xfrm>
          <a:prstGeom prst="rect">
            <a:avLst/>
          </a:prstGeom>
        </p:spPr>
      </p:pic>
      <p:pic>
        <p:nvPicPr>
          <p:cNvPr id="1026" name="Picture 2" descr="The Five Senses World Child Understanding, organ transparent background PNG  clipart | HiClipart">
            <a:extLst>
              <a:ext uri="{FF2B5EF4-FFF2-40B4-BE49-F238E27FC236}">
                <a16:creationId xmlns:a16="http://schemas.microsoft.com/office/drawing/2014/main" id="{E1E34F10-5915-A279-0649-E3D87BEA1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646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1C08-A31C-B20D-8D04-B5D607BFEC40}"/>
              </a:ext>
            </a:extLst>
          </p:cNvPr>
          <p:cNvSpPr>
            <a:spLocks noGrp="1"/>
          </p:cNvSpPr>
          <p:nvPr>
            <p:ph type="title"/>
          </p:nvPr>
        </p:nvSpPr>
        <p:spPr/>
        <p:txBody>
          <a:bodyPr/>
          <a:lstStyle/>
          <a:p>
            <a:pPr algn="ctr"/>
            <a:r>
              <a:rPr lang="en-US" dirty="0"/>
              <a:t> </a:t>
            </a:r>
            <a:r>
              <a:rPr lang="en-US" sz="3200" dirty="0">
                <a:solidFill>
                  <a:schemeClr val="bg1"/>
                </a:solidFill>
              </a:rPr>
              <a:t>What are special senses?</a:t>
            </a:r>
            <a:br>
              <a:rPr lang="en-US" sz="3200" dirty="0">
                <a:solidFill>
                  <a:schemeClr val="bg1"/>
                </a:solidFill>
              </a:rPr>
            </a:br>
            <a:r>
              <a:rPr lang="en-US" sz="3200" dirty="0">
                <a:solidFill>
                  <a:schemeClr val="bg1"/>
                </a:solidFill>
              </a:rPr>
              <a:t>CORE CONCEPT</a:t>
            </a:r>
            <a:endParaRPr lang="en-US" dirty="0"/>
          </a:p>
        </p:txBody>
      </p:sp>
      <p:pic>
        <p:nvPicPr>
          <p:cNvPr id="4" name="Content Placeholder 5">
            <a:extLst>
              <a:ext uri="{FF2B5EF4-FFF2-40B4-BE49-F238E27FC236}">
                <a16:creationId xmlns:a16="http://schemas.microsoft.com/office/drawing/2014/main" id="{B8B2C9FA-4500-F984-01D0-404B57C9F560}"/>
              </a:ext>
            </a:extLst>
          </p:cNvPr>
          <p:cNvPicPr>
            <a:picLocks noGrp="1" noChangeAspect="1"/>
          </p:cNvPicPr>
          <p:nvPr>
            <p:ph idx="1"/>
          </p:nvPr>
        </p:nvPicPr>
        <p:blipFill>
          <a:blip r:embed="rId2"/>
          <a:stretch>
            <a:fillRect/>
          </a:stretch>
        </p:blipFill>
        <p:spPr>
          <a:xfrm>
            <a:off x="4797524" y="1825625"/>
            <a:ext cx="2596952" cy="4351338"/>
          </a:xfrm>
          <a:prstGeom prst="rect">
            <a:avLst/>
          </a:prstGeom>
        </p:spPr>
      </p:pic>
      <p:pic>
        <p:nvPicPr>
          <p:cNvPr id="5" name="Picture 2" descr="The Five Senses World Child Understanding, organ transparent background PNG  clipart | HiClipart">
            <a:extLst>
              <a:ext uri="{FF2B5EF4-FFF2-40B4-BE49-F238E27FC236}">
                <a16:creationId xmlns:a16="http://schemas.microsoft.com/office/drawing/2014/main" id="{59B4D265-8362-F13B-17D9-9AE23E61C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92302"/>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102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6DCFC-EE5A-7D85-602E-AB56DE4BDF2D}"/>
              </a:ext>
            </a:extLst>
          </p:cNvPr>
          <p:cNvSpPr>
            <a:spLocks noGrp="1"/>
          </p:cNvSpPr>
          <p:nvPr>
            <p:ph type="title"/>
          </p:nvPr>
        </p:nvSpPr>
        <p:spPr>
          <a:xfrm>
            <a:off x="838200" y="1624758"/>
            <a:ext cx="10515600" cy="1325563"/>
          </a:xfrm>
        </p:spPr>
        <p:txBody>
          <a:bodyPr/>
          <a:lstStyle/>
          <a:p>
            <a:pPr algn="ctr"/>
            <a:r>
              <a:rPr lang="en-US" dirty="0">
                <a:solidFill>
                  <a:schemeClr val="bg1"/>
                </a:solidFill>
              </a:rPr>
              <a:t>VISUAL PATHWAY</a:t>
            </a:r>
            <a:br>
              <a:rPr lang="en-US" dirty="0">
                <a:solidFill>
                  <a:schemeClr val="bg1"/>
                </a:solidFill>
              </a:rPr>
            </a:br>
            <a:r>
              <a:rPr lang="en-US" dirty="0">
                <a:solidFill>
                  <a:schemeClr val="bg1"/>
                </a:solidFill>
              </a:rPr>
              <a:t>HORIZONTAL INTEGRATION</a:t>
            </a:r>
            <a:endParaRPr lang="en-US" dirty="0"/>
          </a:p>
        </p:txBody>
      </p:sp>
      <p:pic>
        <p:nvPicPr>
          <p:cNvPr id="2050" name="Picture 2" descr="Visual Pathways | Brain gif, Brain art, Science art">
            <a:extLst>
              <a:ext uri="{FF2B5EF4-FFF2-40B4-BE49-F238E27FC236}">
                <a16:creationId xmlns:a16="http://schemas.microsoft.com/office/drawing/2014/main" id="{00187C12-EA6F-D381-F0A5-FE5A05A970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4384" y="2802471"/>
            <a:ext cx="2623231" cy="26232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he Five Senses World Child Understanding, organ transparent background PNG  clipart | HiClipart">
            <a:extLst>
              <a:ext uri="{FF2B5EF4-FFF2-40B4-BE49-F238E27FC236}">
                <a16:creationId xmlns:a16="http://schemas.microsoft.com/office/drawing/2014/main" id="{71FEA2AC-ADF8-D4A0-2660-6D047B3C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26987"/>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043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5051-DF70-6EFC-FF68-D594896D4918}"/>
              </a:ext>
            </a:extLst>
          </p:cNvPr>
          <p:cNvSpPr>
            <a:spLocks noGrp="1"/>
          </p:cNvSpPr>
          <p:nvPr>
            <p:ph type="title"/>
          </p:nvPr>
        </p:nvSpPr>
        <p:spPr/>
        <p:txBody>
          <a:bodyPr/>
          <a:lstStyle/>
          <a:p>
            <a:pPr algn="ctr"/>
            <a:r>
              <a:rPr lang="en-US" dirty="0">
                <a:solidFill>
                  <a:schemeClr val="bg1"/>
                </a:solidFill>
              </a:rPr>
              <a:t>VISUAL PATHWAY</a:t>
            </a:r>
          </a:p>
        </p:txBody>
      </p:sp>
      <p:pic>
        <p:nvPicPr>
          <p:cNvPr id="4" name="Content Placeholder 3">
            <a:extLst>
              <a:ext uri="{FF2B5EF4-FFF2-40B4-BE49-F238E27FC236}">
                <a16:creationId xmlns:a16="http://schemas.microsoft.com/office/drawing/2014/main" id="{1E2E4B18-8FA6-D6A1-3166-4F88168A3B37}"/>
              </a:ext>
            </a:extLst>
          </p:cNvPr>
          <p:cNvPicPr>
            <a:picLocks noGrp="1" noChangeAspect="1"/>
          </p:cNvPicPr>
          <p:nvPr>
            <p:ph idx="1"/>
          </p:nvPr>
        </p:nvPicPr>
        <p:blipFill rotWithShape="1">
          <a:blip r:embed="rId2"/>
          <a:srcRect l="22933" t="73" r="24856" b="2991"/>
          <a:stretch/>
        </p:blipFill>
        <p:spPr>
          <a:xfrm>
            <a:off x="3747372" y="1459605"/>
            <a:ext cx="4458373" cy="5033270"/>
          </a:xfrm>
          <a:prstGeom prst="rect">
            <a:avLst/>
          </a:prstGeom>
        </p:spPr>
      </p:pic>
      <p:pic>
        <p:nvPicPr>
          <p:cNvPr id="3" name="Picture 2" descr="The Five Senses World Child Understanding, organ transparent background PNG  clipart | HiClipart">
            <a:extLst>
              <a:ext uri="{FF2B5EF4-FFF2-40B4-BE49-F238E27FC236}">
                <a16:creationId xmlns:a16="http://schemas.microsoft.com/office/drawing/2014/main" id="{9956A158-29E3-2FA2-4BAC-FE793A927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5822" y="73640"/>
            <a:ext cx="1106927" cy="90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515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865</Words>
  <Application>Microsoft Office PowerPoint</Application>
  <PresentationFormat>Widescreen</PresentationFormat>
  <Paragraphs>139</Paragraphs>
  <Slides>50</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Arial</vt:lpstr>
      <vt:lpstr>Calibri</vt:lpstr>
      <vt:lpstr>Calibri Light</vt:lpstr>
      <vt:lpstr>Tahoma</vt:lpstr>
      <vt:lpstr>Times New Roman</vt:lpstr>
      <vt:lpstr>Office Theme</vt:lpstr>
      <vt:lpstr>PowerPoint Presentation</vt:lpstr>
      <vt:lpstr>SPECIAL SENSES- GENERAL RADIOLOGY CONCEPTS OVERVIEW</vt:lpstr>
      <vt:lpstr>PowerPoint Presentation</vt:lpstr>
      <vt:lpstr>PowerPoint Presentation</vt:lpstr>
      <vt:lpstr>PROF.UMER MODEL OF INTEGRATED LECTUREROF UMER MODEL OF INTEGRATED LECTURE</vt:lpstr>
      <vt:lpstr>LEARNING OBJECTIVES</vt:lpstr>
      <vt:lpstr> What are special senses? CORE CONCEPT</vt:lpstr>
      <vt:lpstr>VISUAL PATHWAY HORIZONTAL INTEGRATION</vt:lpstr>
      <vt:lpstr>VISUAL PATHWAY</vt:lpstr>
      <vt:lpstr>IMAGING MODALITIES:</vt:lpstr>
      <vt:lpstr>B SCAN</vt:lpstr>
      <vt:lpstr>VERTICAL INTEGRATIONVV</vt:lpstr>
      <vt:lpstr>INDICATIONS OF X RAY AND CT ORBITS</vt:lpstr>
      <vt:lpstr>ORBITAL BLOW OUT FRACTURE</vt:lpstr>
      <vt:lpstr>ORBITAL FOREIGN BODY</vt:lpstr>
      <vt:lpstr>PowerPoint Presentation</vt:lpstr>
      <vt:lpstr>PowerPoint Presentation</vt:lpstr>
      <vt:lpstr>PowerPoint Presentation</vt:lpstr>
      <vt:lpstr>OPTIC NERVES</vt:lpstr>
      <vt:lpstr>OPTIC CHIASM</vt:lpstr>
      <vt:lpstr>OPTIC RADIATION</vt:lpstr>
      <vt:lpstr>OPTIC NERVE GLIOMA</vt:lpstr>
      <vt:lpstr>AUDITORY PATHWAY</vt:lpstr>
      <vt:lpstr>AUDITORY PATHWAY</vt:lpstr>
      <vt:lpstr>IMAGING MODALITIES</vt:lpstr>
      <vt:lpstr>ANATOMY OF TEMPORAL BONE</vt:lpstr>
      <vt:lpstr>TEMPORAL BONE IMAGING TECHNIQUES</vt:lpstr>
      <vt:lpstr>PowerPoint Presentation</vt:lpstr>
      <vt:lpstr>MIDDLE EAR CAVITY</vt:lpstr>
      <vt:lpstr>PowerPoint Presentation</vt:lpstr>
      <vt:lpstr>PowerPoint Presentation</vt:lpstr>
      <vt:lpstr>MIDDLE EAR OSSICLES</vt:lpstr>
      <vt:lpstr>PowerPoint Presentation</vt:lpstr>
      <vt:lpstr>VESTIBULOCOCHLEAR NERVE</vt:lpstr>
      <vt:lpstr>PowerPoint Presentation</vt:lpstr>
      <vt:lpstr>OLFACTORY PATHWAY</vt:lpstr>
      <vt:lpstr>PowerPoint Presentation</vt:lpstr>
      <vt:lpstr>IMAGING MODALITIES</vt:lpstr>
      <vt:lpstr>X RAY AND CT PNS</vt:lpstr>
      <vt:lpstr>OLFACTORY NERVES IN OLFACTORY GROOVE</vt:lpstr>
      <vt:lpstr>OLFACTORY GROOVE MENINGIOMA</vt:lpstr>
      <vt:lpstr>OLFACTORY NEUROBLASTOMA</vt:lpstr>
      <vt:lpstr>RELEVANT JOURNAL ARTICLE</vt:lpstr>
      <vt:lpstr>PowerPoint Presentation</vt:lpstr>
      <vt:lpstr>Identify the study:  Identify labelled structures:   </vt:lpstr>
      <vt:lpstr>PowerPoint Presentation</vt:lpstr>
      <vt:lpstr>Case scenario:</vt:lpstr>
      <vt:lpstr>ANSWER KEY</vt:lpstr>
      <vt:lpstr>TAKE HOME MESSAGE</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riffat hassan</dc:creator>
  <cp:lastModifiedBy>User</cp:lastModifiedBy>
  <cp:revision>20</cp:revision>
  <dcterms:created xsi:type="dcterms:W3CDTF">2022-09-20T07:32:17Z</dcterms:created>
  <dcterms:modified xsi:type="dcterms:W3CDTF">2025-02-11T04:26:46Z</dcterms:modified>
</cp:coreProperties>
</file>