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5"/>
  </p:notesMasterIdLst>
  <p:handoutMasterIdLst>
    <p:handoutMasterId r:id="rId36"/>
  </p:handoutMasterIdLst>
  <p:sldIdLst>
    <p:sldId id="551" r:id="rId2"/>
    <p:sldId id="341" r:id="rId3"/>
    <p:sldId id="655" r:id="rId4"/>
    <p:sldId id="405" r:id="rId5"/>
    <p:sldId id="512" r:id="rId6"/>
    <p:sldId id="658" r:id="rId7"/>
    <p:sldId id="659" r:id="rId8"/>
    <p:sldId id="660" r:id="rId9"/>
    <p:sldId id="381" r:id="rId10"/>
    <p:sldId id="773" r:id="rId11"/>
    <p:sldId id="753" r:id="rId12"/>
    <p:sldId id="770" r:id="rId13"/>
    <p:sldId id="771" r:id="rId14"/>
    <p:sldId id="774" r:id="rId15"/>
    <p:sldId id="598" r:id="rId16"/>
    <p:sldId id="767" r:id="rId17"/>
    <p:sldId id="597" r:id="rId18"/>
    <p:sldId id="754" r:id="rId19"/>
    <p:sldId id="755" r:id="rId20"/>
    <p:sldId id="749" r:id="rId21"/>
    <p:sldId id="752" r:id="rId22"/>
    <p:sldId id="751" r:id="rId23"/>
    <p:sldId id="758" r:id="rId24"/>
    <p:sldId id="759" r:id="rId25"/>
    <p:sldId id="768" r:id="rId26"/>
    <p:sldId id="556" r:id="rId27"/>
    <p:sldId id="648" r:id="rId28"/>
    <p:sldId id="719" r:id="rId29"/>
    <p:sldId id="762" r:id="rId30"/>
    <p:sldId id="763" r:id="rId31"/>
    <p:sldId id="769" r:id="rId32"/>
    <p:sldId id="765" r:id="rId33"/>
    <p:sldId id="64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4906" autoAdjust="0"/>
  </p:normalViewPr>
  <p:slideViewPr>
    <p:cSldViewPr>
      <p:cViewPr varScale="1">
        <p:scale>
          <a:sx n="85" d="100"/>
          <a:sy n="85" d="100"/>
        </p:scale>
        <p:origin x="2136" y="17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dirty="0"/>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dirty="0"/>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dirty="0"/>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4A9FFF58-7BC4-4C65-9759-C9C669FC2B76}" type="presOf" srcId="{DACAB5BA-B8B4-4D66-8B11-1D02259E020B}" destId="{B6B6B41B-120B-4968-AB6A-FC6E7C8EF3C0}" srcOrd="1"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dirty="0"/>
        </a:p>
      </dgm:t>
    </dgm:pt>
    <dgm:pt modelId="{121F74F1-FDD4-4EA8-A5BE-6B67F4871C5A}">
      <dgm:prSet phldrT="[Text]" custT="1"/>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dirty="0"/>
        </a:p>
      </dgm:t>
    </dgm:pt>
    <dgm:pt modelId="{4AEA9772-498B-4A7D-8FBC-65C72E5384FE}">
      <dgm:prSet phldrT="[Text]"/>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dirty="0"/>
        </a:p>
      </dgm:t>
    </dgm:pt>
    <dgm:pt modelId="{45F05D4F-6A7F-4BA7-940D-874B1B917549}">
      <dgm:prSet phldrT="[Text]" custT="1"/>
      <dgm:spPr/>
      <dgm:t>
        <a:bodyPr/>
        <a:lstStyle/>
        <a:p>
          <a:endParaRPr lang="en-US" sz="1050" b="1" dirty="0">
            <a:solidFill>
              <a:schemeClr val="tx1"/>
            </a:solidFill>
          </a:endParaRPr>
        </a:p>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20%</a:t>
          </a:r>
        </a:p>
        <a:p>
          <a:pPr marL="0" lvl="0" indent="0" algn="ctr" defTabSz="488950">
            <a:lnSpc>
              <a:spcPct val="90000"/>
            </a:lnSpc>
            <a:spcBef>
              <a:spcPct val="0"/>
            </a:spcBef>
            <a:spcAft>
              <a:spcPct val="35000"/>
            </a:spcAft>
            <a:buNone/>
          </a:pPr>
          <a:r>
            <a:rPr lang="en-US" sz="1100" b="1" kern="1200" dirty="0">
              <a:solidFill>
                <a:schemeClr val="tx1"/>
              </a:solidFill>
            </a:rPr>
            <a:t>HORIZONTAL</a:t>
          </a:r>
        </a:p>
        <a:p>
          <a:pPr marL="0" lvl="0" indent="0" algn="ctr" defTabSz="488950">
            <a:lnSpc>
              <a:spcPct val="90000"/>
            </a:lnSpc>
            <a:spcBef>
              <a:spcPct val="0"/>
            </a:spcBef>
            <a:spcAft>
              <a:spcPct val="35000"/>
            </a:spcAft>
            <a:buNone/>
          </a:pPr>
          <a:r>
            <a:rPr lang="en-US" sz="1100" b="1" kern="1200" dirty="0">
              <a:solidFill>
                <a:schemeClr val="tx1"/>
              </a:solidFill>
            </a:rPr>
            <a:t>INTEGRATION</a:t>
          </a:r>
        </a:p>
        <a:p>
          <a:pPr marL="0" lvl="0" indent="0" algn="ctr" defTabSz="488950">
            <a:lnSpc>
              <a:spcPct val="90000"/>
            </a:lnSpc>
            <a:spcBef>
              <a:spcPct val="0"/>
            </a:spcBef>
            <a:spcAft>
              <a:spcPct val="35000"/>
            </a:spcAft>
            <a:buNone/>
          </a:pPr>
          <a:r>
            <a:rPr lang="en-US" sz="1100" b="1" kern="1200" dirty="0">
              <a:solidFill>
                <a:schemeClr val="tx1"/>
              </a:solidFill>
            </a:rPr>
            <a:t>Physiology</a:t>
          </a:r>
        </a:p>
        <a:p>
          <a:pPr marL="0" lvl="0" indent="0" algn="ctr" defTabSz="488950">
            <a:lnSpc>
              <a:spcPct val="90000"/>
            </a:lnSpc>
            <a:spcBef>
              <a:spcPct val="0"/>
            </a:spcBef>
            <a:spcAft>
              <a:spcPct val="35000"/>
            </a:spcAft>
            <a:buNone/>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a:t>
          </a:r>
        </a:p>
        <a:p>
          <a:pPr marL="0" lvl="0" indent="0" algn="ctr" defTabSz="533400">
            <a:lnSpc>
              <a:spcPct val="90000"/>
            </a:lnSpc>
            <a:spcBef>
              <a:spcPct val="0"/>
            </a:spcBef>
            <a:spcAft>
              <a:spcPct val="35000"/>
            </a:spcAft>
            <a:buNone/>
          </a:pPr>
          <a:r>
            <a:rPr lang="en-US" sz="1200" b="1" kern="1200" dirty="0">
              <a:solidFill>
                <a:schemeClr val="tx1"/>
              </a:solidFill>
            </a:rPr>
            <a:t>VERTICAL INTEGRATION</a:t>
          </a:r>
        </a:p>
        <a:p>
          <a:pPr marL="0" lvl="0" indent="0" algn="ctr" defTabSz="533400">
            <a:lnSpc>
              <a:spcPct val="90000"/>
            </a:lnSpc>
            <a:spcBef>
              <a:spcPct val="0"/>
            </a:spcBef>
            <a:spcAft>
              <a:spcPct val="35000"/>
            </a:spcAft>
            <a:buNone/>
          </a:pPr>
          <a:r>
            <a:rPr lang="en-US" sz="1200" b="1" kern="1200" dirty="0">
              <a:solidFill>
                <a:schemeClr val="tx1"/>
              </a:solidFill>
            </a:rPr>
            <a:t>Pathology</a:t>
          </a:r>
        </a:p>
        <a:p>
          <a:pPr marL="0" lvl="0" indent="0" algn="ctr" defTabSz="533400">
            <a:lnSpc>
              <a:spcPct val="90000"/>
            </a:lnSpc>
            <a:spcBef>
              <a:spcPct val="0"/>
            </a:spcBef>
            <a:spcAft>
              <a:spcPct val="35000"/>
            </a:spcAft>
            <a:buNone/>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7%</a:t>
          </a:r>
        </a:p>
        <a:p>
          <a:pPr marL="0" lvl="0" indent="0" algn="ctr" defTabSz="488950">
            <a:lnSpc>
              <a:spcPct val="90000"/>
            </a:lnSpc>
            <a:spcBef>
              <a:spcPct val="0"/>
            </a:spcBef>
            <a:spcAft>
              <a:spcPct val="35000"/>
            </a:spcAft>
            <a:buNone/>
          </a:pPr>
          <a:r>
            <a:rPr lang="en-US" sz="1100" b="1" kern="1200" dirty="0">
              <a:solidFill>
                <a:schemeClr val="tx1"/>
              </a:solidFill>
            </a:rPr>
            <a:t>VERTICAL INTEGRATION</a:t>
          </a:r>
        </a:p>
        <a:p>
          <a:pPr marL="0" lvl="0" indent="0" algn="ctr" defTabSz="488950">
            <a:lnSpc>
              <a:spcPct val="90000"/>
            </a:lnSpc>
            <a:spcBef>
              <a:spcPct val="0"/>
            </a:spcBef>
            <a:spcAft>
              <a:spcPct val="35000"/>
            </a:spcAft>
            <a:buNone/>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tx1"/>
              </a:solidFill>
            </a:rPr>
            <a:t>5%</a:t>
          </a:r>
        </a:p>
        <a:p>
          <a:pPr marL="0" lvl="0" indent="0" algn="ctr" defTabSz="466725">
            <a:lnSpc>
              <a:spcPct val="90000"/>
            </a:lnSpc>
            <a:spcBef>
              <a:spcPct val="0"/>
            </a:spcBef>
            <a:spcAft>
              <a:spcPct val="35000"/>
            </a:spcAft>
            <a:buNone/>
          </a:pPr>
          <a:r>
            <a:rPr lang="en-US" sz="1050" b="1" kern="1200" dirty="0">
              <a:solidFill>
                <a:schemeClr val="tx1"/>
              </a:solidFill>
            </a:rPr>
            <a:t>VERTICAL INTEGRATION</a:t>
          </a:r>
        </a:p>
        <a:p>
          <a:pPr marL="0" lvl="0" indent="0" algn="ctr" defTabSz="466725">
            <a:lnSpc>
              <a:spcPct val="90000"/>
            </a:lnSpc>
            <a:spcBef>
              <a:spcPct val="0"/>
            </a:spcBef>
            <a:spcAft>
              <a:spcPct val="35000"/>
            </a:spcAft>
            <a:buNone/>
          </a:pPr>
          <a:r>
            <a:rPr lang="en-US" sz="1050" b="1" kern="1200" dirty="0">
              <a:solidFill>
                <a:schemeClr val="tx1"/>
              </a:solidFill>
            </a:rPr>
            <a:t>Research, professionalism</a:t>
          </a:r>
        </a:p>
        <a:p>
          <a:pPr marL="0" lvl="0" indent="0" algn="ctr" defTabSz="466725">
            <a:lnSpc>
              <a:spcPct val="90000"/>
            </a:lnSpc>
            <a:spcBef>
              <a:spcPct val="0"/>
            </a:spcBef>
            <a:spcAft>
              <a:spcPct val="35000"/>
            </a:spcAft>
            <a:buNone/>
          </a:pPr>
          <a:r>
            <a:rPr lang="en-US" sz="1050" b="1" kern="1200" dirty="0">
              <a:solidFill>
                <a:schemeClr val="tx1"/>
              </a:solidFill>
            </a:rPr>
            <a:t>Ethics </a:t>
          </a:r>
        </a:p>
        <a:p>
          <a:pPr marL="0" lvl="0" indent="0" algn="ctr" defTabSz="466725">
            <a:lnSpc>
              <a:spcPct val="90000"/>
            </a:lnSpc>
            <a:spcBef>
              <a:spcPct val="0"/>
            </a:spcBef>
            <a:spcAft>
              <a:spcPct val="35000"/>
            </a:spcAft>
            <a:buNone/>
          </a:pPr>
          <a:r>
            <a:rPr lang="en-US" sz="1050" b="1" kern="1200" dirty="0">
              <a:solidFill>
                <a:schemeClr val="tx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88884" y="2956204"/>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2/12/25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2/12/25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dirty="0"/>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BE924B-647E-4C04-8932-E515AB078F82}"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5</a:t>
            </a:fld>
            <a:endParaRPr lang="en-US" dirty="0"/>
          </a:p>
        </p:txBody>
      </p:sp>
    </p:spTree>
    <p:extLst>
      <p:ext uri="{BB962C8B-B14F-4D97-AF65-F5344CB8AC3E}">
        <p14:creationId xmlns:p14="http://schemas.microsoft.com/office/powerpoint/2010/main" val="338235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3824D-EB67-4C51-9E04-B2242536CE50}" type="slidenum">
              <a:rPr lang="en-US" smtClean="0"/>
              <a:pPr/>
              <a:t>8</a:t>
            </a:fld>
            <a:endParaRPr lang="en-US" dirty="0"/>
          </a:p>
        </p:txBody>
      </p:sp>
    </p:spTree>
    <p:extLst>
      <p:ext uri="{BB962C8B-B14F-4D97-AF65-F5344CB8AC3E}">
        <p14:creationId xmlns:p14="http://schemas.microsoft.com/office/powerpoint/2010/main" val="47414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F60BA68-FEC8-456E-BAF1-55AD8A720628}" type="datetime1">
              <a:rPr lang="en-US" smtClean="0"/>
              <a:pPr>
                <a:defRPr/>
              </a:pPr>
              <a:t>2/12/25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3E58766-D66E-4F6B-8BB6-B3F5A3DF15CC}" type="datetime1">
              <a:rPr lang="en-US" smtClean="0"/>
              <a:pPr>
                <a:defRPr/>
              </a:pPr>
              <a:t>2/12/25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C5360F5-C263-40E1-AC73-ACA511DC5CBD}" type="datetime1">
              <a:rPr lang="en-US" smtClean="0"/>
              <a:pPr>
                <a:defRPr/>
              </a:pPr>
              <a:t>2/12/25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85EE59E-B2D2-4B20-A627-E8C8424310EB}" type="datetime1">
              <a:rPr lang="en-US" smtClean="0"/>
              <a:pPr>
                <a:defRPr/>
              </a:pPr>
              <a:t>2/12/25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19BD775-DFCA-4354-B9EA-B1017ED3B6EC}" type="datetime1">
              <a:rPr lang="en-US" smtClean="0"/>
              <a:pPr>
                <a:defRPr/>
              </a:pPr>
              <a:t>2/12/25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A90E28F-C34E-42A0-848C-E39B517F02A1}" type="datetime1">
              <a:rPr lang="en-US" smtClean="0"/>
              <a:pPr>
                <a:defRPr/>
              </a:pPr>
              <a:t>2/12/25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D637F22-7DFF-4A9A-AB10-AF29020C4803}" type="datetime1">
              <a:rPr lang="en-US" smtClean="0"/>
              <a:pPr>
                <a:defRPr/>
              </a:pPr>
              <a:t>2/12/25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CD4417C-E3A5-48E9-93FA-1AD453280024}" type="datetime1">
              <a:rPr lang="en-US" smtClean="0"/>
              <a:pPr>
                <a:defRPr/>
              </a:pPr>
              <a:t>2/12/25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31DDCA-F25F-4928-AC5D-C7FC2D97C395}" type="datetime1">
              <a:rPr lang="en-US" smtClean="0"/>
              <a:pPr>
                <a:defRPr/>
              </a:pPr>
              <a:t>2/12/25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8028E07-6EED-4377-A471-F4EB73A7448D}" type="datetime1">
              <a:rPr lang="en-US" smtClean="0"/>
              <a:pPr>
                <a:defRPr/>
              </a:pPr>
              <a:t>2/12/25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FC05DFB-0D14-4A82-98E2-FD7A065B5719}" type="datetime1">
              <a:rPr lang="en-US" smtClean="0"/>
              <a:pPr>
                <a:defRPr/>
              </a:pPr>
              <a:t>2/12/25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6A0A36-B74A-43D0-80E4-921AC9413412}" type="datetime1">
              <a:rPr lang="en-US" smtClean="0"/>
              <a:pPr>
                <a:defRPr/>
              </a:pPr>
              <a:t>2/12/25</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dirty="0"/>
          </a:p>
        </p:txBody>
      </p:sp>
      <p:sp>
        <p:nvSpPr>
          <p:cNvPr id="7" name="Rectangle 6"/>
          <p:cNvSpPr/>
          <p:nvPr userDrawn="1"/>
        </p:nvSpPr>
        <p:spPr>
          <a:xfrm>
            <a:off x="0" y="1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rgbClr val="FFFFFF"/>
              </a:solidFill>
            </a:endParaRPr>
          </a:p>
        </p:txBody>
      </p:sp>
      <p:sp>
        <p:nvSpPr>
          <p:cNvPr id="8" name="Rectangle 10"/>
          <p:cNvSpPr>
            <a:spLocks noChangeArrowheads="1"/>
          </p:cNvSpPr>
          <p:nvPr userDrawn="1"/>
        </p:nvSpPr>
        <p:spPr bwMode="auto">
          <a:xfrm>
            <a:off x="5596171" y="2858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dirty="0">
                <a:solidFill>
                  <a:srgbClr val="FFFFFF"/>
                </a:solidFill>
              </a:rPr>
              <a:t>The Rawalpindi Medical University</a:t>
            </a:r>
            <a:endParaRPr lang="en-US" altLang="en-US" sz="1200" dirty="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52"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07%2Fs00441-020-03381-9" TargetMode="External"/><Relationship Id="rId2" Type="http://schemas.openxmlformats.org/officeDocument/2006/relationships/hyperlink" Target="http://www.ncbi.nlm.nih.gov/pmc/articles/PMC7835667/" TargetMode="External"/><Relationship Id="rId1" Type="http://schemas.openxmlformats.org/officeDocument/2006/relationships/slideLayout" Target="../slideLayouts/slideLayout2.xml"/><Relationship Id="rId4" Type="http://schemas.openxmlformats.org/officeDocument/2006/relationships/hyperlink" Target="https://youtu.be/3RJ553NIaMQ?si=Mkz-kEzael9qOJ3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F9DE30-19EB-726F-813E-BF39A6B68036}"/>
              </a:ext>
            </a:extLst>
          </p:cNvPr>
          <p:cNvSpPr>
            <a:spLocks noGrp="1"/>
          </p:cNvSpPr>
          <p:nvPr>
            <p:ph type="sldNum" sz="quarter" idx="12"/>
          </p:nvPr>
        </p:nvSpPr>
        <p:spPr/>
        <p:txBody>
          <a:bodyPr/>
          <a:lstStyle/>
          <a:p>
            <a:pPr>
              <a:defRPr/>
            </a:pPr>
            <a:fld id="{D829B39B-E19B-4684-B84C-73DF500C59FE}" type="slidenum">
              <a:rPr lang="en-US" smtClean="0"/>
              <a:pPr>
                <a:defRPr/>
              </a:pPr>
              <a:t>10</a:t>
            </a:fld>
            <a:endParaRPr lang="en-US" dirty="0"/>
          </a:p>
        </p:txBody>
      </p:sp>
      <p:pic>
        <p:nvPicPr>
          <p:cNvPr id="4" name="Picture 3">
            <a:extLst>
              <a:ext uri="{FF2B5EF4-FFF2-40B4-BE49-F238E27FC236}">
                <a16:creationId xmlns:a16="http://schemas.microsoft.com/office/drawing/2014/main" id="{6A0966B4-8526-95D4-917E-8665418703BD}"/>
              </a:ext>
            </a:extLst>
          </p:cNvPr>
          <p:cNvPicPr>
            <a:picLocks noChangeAspect="1"/>
          </p:cNvPicPr>
          <p:nvPr/>
        </p:nvPicPr>
        <p:blipFill>
          <a:blip r:embed="rId2"/>
          <a:stretch>
            <a:fillRect/>
          </a:stretch>
        </p:blipFill>
        <p:spPr>
          <a:xfrm>
            <a:off x="2057400" y="1204912"/>
            <a:ext cx="5029200" cy="4448175"/>
          </a:xfrm>
          <a:prstGeom prst="rect">
            <a:avLst/>
          </a:prstGeom>
        </p:spPr>
      </p:pic>
      <p:sp>
        <p:nvSpPr>
          <p:cNvPr id="5" name="Oval 4">
            <a:extLst>
              <a:ext uri="{FF2B5EF4-FFF2-40B4-BE49-F238E27FC236}">
                <a16:creationId xmlns:a16="http://schemas.microsoft.com/office/drawing/2014/main" id="{1DD1D734-4E3D-8F2E-9AF6-736D6BE4510F}"/>
              </a:ext>
            </a:extLst>
          </p:cNvPr>
          <p:cNvSpPr/>
          <p:nvPr/>
        </p:nvSpPr>
        <p:spPr>
          <a:xfrm>
            <a:off x="0" y="25166"/>
            <a:ext cx="2286000"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sp>
        <p:nvSpPr>
          <p:cNvPr id="6" name="Rectangle 5">
            <a:extLst>
              <a:ext uri="{FF2B5EF4-FFF2-40B4-BE49-F238E27FC236}">
                <a16:creationId xmlns:a16="http://schemas.microsoft.com/office/drawing/2014/main" id="{9427D39B-43AC-BA92-3609-7DBA2E63F46E}"/>
              </a:ext>
            </a:extLst>
          </p:cNvPr>
          <p:cNvSpPr/>
          <p:nvPr/>
        </p:nvSpPr>
        <p:spPr>
          <a:xfrm>
            <a:off x="0" y="6356360"/>
            <a:ext cx="9144000" cy="50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Reference : Guyton and Hall textbook of physiology page 679</a:t>
            </a:r>
            <a:endParaRPr lang="en-PK" dirty="0"/>
          </a:p>
        </p:txBody>
      </p:sp>
    </p:spTree>
    <p:extLst>
      <p:ext uri="{BB962C8B-B14F-4D97-AF65-F5344CB8AC3E}">
        <p14:creationId xmlns:p14="http://schemas.microsoft.com/office/powerpoint/2010/main" val="24558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b="1" dirty="0">
                <a:solidFill>
                  <a:schemeClr val="tx1"/>
                </a:solidFill>
              </a:rPr>
              <a:t>Core </a:t>
            </a:r>
            <a:r>
              <a:rPr lang="en-US" sz="4000" b="1" dirty="0">
                <a:solidFill>
                  <a:schemeClr val="tx1"/>
                </a:solidFill>
              </a:rPr>
              <a:t>Knowledge</a:t>
            </a:r>
            <a:endParaRPr lang="en-US" sz="4400" b="1" dirty="0">
              <a:solidFill>
                <a:schemeClr val="tx1"/>
              </a:solidFill>
            </a:endParaRPr>
          </a:p>
        </p:txBody>
      </p:sp>
    </p:spTree>
    <p:extLst>
      <p:ext uri="{BB962C8B-B14F-4D97-AF65-F5344CB8AC3E}">
        <p14:creationId xmlns:p14="http://schemas.microsoft.com/office/powerpoint/2010/main" val="30591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7F44-0AA9-B1F4-6303-B202A6449AF7}"/>
              </a:ext>
            </a:extLst>
          </p:cNvPr>
          <p:cNvSpPr>
            <a:spLocks noGrp="1"/>
          </p:cNvSpPr>
          <p:nvPr>
            <p:ph type="title"/>
          </p:nvPr>
        </p:nvSpPr>
        <p:spPr>
          <a:xfrm>
            <a:off x="457200" y="457200"/>
            <a:ext cx="8229600" cy="1143000"/>
          </a:xfrm>
        </p:spPr>
        <p:txBody>
          <a:bodyPr>
            <a:normAutofit fontScale="90000"/>
          </a:bodyPr>
          <a:lstStyle/>
          <a:p>
            <a:r>
              <a:rPr lang="en-US" dirty="0"/>
              <a:t>Relationship between smell and taste</a:t>
            </a:r>
            <a:endParaRPr lang="en-PK" dirty="0"/>
          </a:p>
        </p:txBody>
      </p:sp>
      <p:sp>
        <p:nvSpPr>
          <p:cNvPr id="3" name="Content Placeholder 2">
            <a:extLst>
              <a:ext uri="{FF2B5EF4-FFF2-40B4-BE49-F238E27FC236}">
                <a16:creationId xmlns:a16="http://schemas.microsoft.com/office/drawing/2014/main" id="{E48ABEE3-C2BA-ED7B-0C7C-A47E45219996}"/>
              </a:ext>
            </a:extLst>
          </p:cNvPr>
          <p:cNvSpPr>
            <a:spLocks noGrp="1"/>
          </p:cNvSpPr>
          <p:nvPr>
            <p:ph idx="1"/>
          </p:nvPr>
        </p:nvSpPr>
        <p:spPr>
          <a:xfrm>
            <a:off x="228600" y="2012959"/>
            <a:ext cx="8229600" cy="4525963"/>
          </a:xfrm>
        </p:spPr>
        <p:txBody>
          <a:bodyPr/>
          <a:lstStyle/>
          <a:p>
            <a:r>
              <a:rPr lang="en-US" dirty="0"/>
              <a:t>Both smell and taste receptors are chemoreceptors that are stimulated by molecules in solution in mucus in the nose and saliva in the mouth</a:t>
            </a:r>
            <a:endParaRPr lang="en-PK" dirty="0"/>
          </a:p>
        </p:txBody>
      </p:sp>
      <p:sp>
        <p:nvSpPr>
          <p:cNvPr id="4" name="Slide Number Placeholder 3">
            <a:extLst>
              <a:ext uri="{FF2B5EF4-FFF2-40B4-BE49-F238E27FC236}">
                <a16:creationId xmlns:a16="http://schemas.microsoft.com/office/drawing/2014/main" id="{0EBE1FE2-4155-56DA-E105-1662D34244F2}"/>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dirty="0"/>
          </a:p>
        </p:txBody>
      </p:sp>
      <p:sp>
        <p:nvSpPr>
          <p:cNvPr id="5" name="Rounded Rectangle 6">
            <a:extLst>
              <a:ext uri="{FF2B5EF4-FFF2-40B4-BE49-F238E27FC236}">
                <a16:creationId xmlns:a16="http://schemas.microsoft.com/office/drawing/2014/main" id="{3AF373EC-154D-60AD-E738-2FC61AAA8A6B}"/>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310741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7F44-0AA9-B1F4-6303-B202A6449AF7}"/>
              </a:ext>
            </a:extLst>
          </p:cNvPr>
          <p:cNvSpPr>
            <a:spLocks noGrp="1"/>
          </p:cNvSpPr>
          <p:nvPr>
            <p:ph type="title"/>
          </p:nvPr>
        </p:nvSpPr>
        <p:spPr>
          <a:xfrm>
            <a:off x="457200" y="533400"/>
            <a:ext cx="8229600" cy="1143000"/>
          </a:xfrm>
        </p:spPr>
        <p:txBody>
          <a:bodyPr/>
          <a:lstStyle/>
          <a:p>
            <a:r>
              <a:rPr lang="en-US" dirty="0"/>
              <a:t>Primary sensations of smell</a:t>
            </a:r>
            <a:endParaRPr lang="en-PK" dirty="0"/>
          </a:p>
        </p:txBody>
      </p:sp>
      <p:sp>
        <p:nvSpPr>
          <p:cNvPr id="3" name="Content Placeholder 2">
            <a:extLst>
              <a:ext uri="{FF2B5EF4-FFF2-40B4-BE49-F238E27FC236}">
                <a16:creationId xmlns:a16="http://schemas.microsoft.com/office/drawing/2014/main" id="{E48ABEE3-C2BA-ED7B-0C7C-A47E45219996}"/>
              </a:ext>
            </a:extLst>
          </p:cNvPr>
          <p:cNvSpPr>
            <a:spLocks noGrp="1"/>
          </p:cNvSpPr>
          <p:nvPr>
            <p:ph idx="1"/>
          </p:nvPr>
        </p:nvSpPr>
        <p:spPr>
          <a:xfrm>
            <a:off x="457200" y="1830397"/>
            <a:ext cx="8229600" cy="4525963"/>
          </a:xfrm>
        </p:spPr>
        <p:txBody>
          <a:bodyPr/>
          <a:lstStyle/>
          <a:p>
            <a:pPr marL="514350" indent="-514350">
              <a:buFont typeface="+mj-lt"/>
              <a:buAutoNum type="arabicPeriod"/>
            </a:pPr>
            <a:r>
              <a:rPr lang="en-US" dirty="0"/>
              <a:t>Camphoraceous</a:t>
            </a:r>
          </a:p>
          <a:p>
            <a:pPr marL="514350" indent="-514350">
              <a:buFont typeface="+mj-lt"/>
              <a:buAutoNum type="arabicPeriod"/>
            </a:pPr>
            <a:r>
              <a:rPr lang="en-US" dirty="0"/>
              <a:t>Musky</a:t>
            </a:r>
          </a:p>
          <a:p>
            <a:pPr marL="514350" indent="-514350">
              <a:buFont typeface="+mj-lt"/>
              <a:buAutoNum type="arabicPeriod"/>
            </a:pPr>
            <a:r>
              <a:rPr lang="en-US" dirty="0"/>
              <a:t>Floral</a:t>
            </a:r>
          </a:p>
          <a:p>
            <a:pPr marL="514350" indent="-514350">
              <a:buFont typeface="+mj-lt"/>
              <a:buAutoNum type="arabicPeriod"/>
            </a:pPr>
            <a:r>
              <a:rPr lang="en-US" dirty="0" err="1"/>
              <a:t>Pepperminty</a:t>
            </a:r>
            <a:endParaRPr lang="en-US" dirty="0"/>
          </a:p>
          <a:p>
            <a:pPr marL="514350" indent="-514350">
              <a:buFont typeface="+mj-lt"/>
              <a:buAutoNum type="arabicPeriod"/>
            </a:pPr>
            <a:r>
              <a:rPr lang="en-US" dirty="0"/>
              <a:t>Ethereal</a:t>
            </a:r>
          </a:p>
          <a:p>
            <a:pPr marL="514350" indent="-514350">
              <a:buFont typeface="+mj-lt"/>
              <a:buAutoNum type="arabicPeriod"/>
            </a:pPr>
            <a:r>
              <a:rPr lang="en-US" dirty="0"/>
              <a:t>Pungent</a:t>
            </a:r>
          </a:p>
          <a:p>
            <a:pPr marL="514350" indent="-514350">
              <a:buFont typeface="+mj-lt"/>
              <a:buAutoNum type="arabicPeriod"/>
            </a:pPr>
            <a:r>
              <a:rPr lang="en-US" dirty="0"/>
              <a:t>putrid</a:t>
            </a:r>
            <a:endParaRPr lang="en-PK" dirty="0"/>
          </a:p>
        </p:txBody>
      </p:sp>
      <p:sp>
        <p:nvSpPr>
          <p:cNvPr id="4" name="Slide Number Placeholder 3">
            <a:extLst>
              <a:ext uri="{FF2B5EF4-FFF2-40B4-BE49-F238E27FC236}">
                <a16:creationId xmlns:a16="http://schemas.microsoft.com/office/drawing/2014/main" id="{0EBE1FE2-4155-56DA-E105-1662D34244F2}"/>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dirty="0"/>
          </a:p>
        </p:txBody>
      </p:sp>
      <p:sp>
        <p:nvSpPr>
          <p:cNvPr id="6" name="Rounded Rectangle 6">
            <a:extLst>
              <a:ext uri="{FF2B5EF4-FFF2-40B4-BE49-F238E27FC236}">
                <a16:creationId xmlns:a16="http://schemas.microsoft.com/office/drawing/2014/main" id="{B01816C8-948A-4B81-349D-8C0CB3D91DD0}"/>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393632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2D1B-97FF-8037-2E0F-2423CE891F9E}"/>
              </a:ext>
            </a:extLst>
          </p:cNvPr>
          <p:cNvSpPr>
            <a:spLocks noGrp="1"/>
          </p:cNvSpPr>
          <p:nvPr>
            <p:ph type="title"/>
          </p:nvPr>
        </p:nvSpPr>
        <p:spPr>
          <a:xfrm>
            <a:off x="315686" y="685800"/>
            <a:ext cx="8229600" cy="1143000"/>
          </a:xfrm>
        </p:spPr>
        <p:txBody>
          <a:bodyPr/>
          <a:lstStyle/>
          <a:p>
            <a:r>
              <a:rPr lang="en-US" dirty="0"/>
              <a:t>Olfactory adaptation</a:t>
            </a:r>
            <a:endParaRPr lang="en-PK" dirty="0"/>
          </a:p>
        </p:txBody>
      </p:sp>
      <p:sp>
        <p:nvSpPr>
          <p:cNvPr id="3" name="Content Placeholder 2">
            <a:extLst>
              <a:ext uri="{FF2B5EF4-FFF2-40B4-BE49-F238E27FC236}">
                <a16:creationId xmlns:a16="http://schemas.microsoft.com/office/drawing/2014/main" id="{A159C6E5-B30D-FBF5-FF5B-B5B952013542}"/>
              </a:ext>
            </a:extLst>
          </p:cNvPr>
          <p:cNvSpPr>
            <a:spLocks noGrp="1"/>
          </p:cNvSpPr>
          <p:nvPr>
            <p:ph idx="1"/>
          </p:nvPr>
        </p:nvSpPr>
        <p:spPr>
          <a:xfrm>
            <a:off x="304800" y="2514600"/>
            <a:ext cx="8229600" cy="4525963"/>
          </a:xfrm>
        </p:spPr>
        <p:txBody>
          <a:bodyPr/>
          <a:lstStyle/>
          <a:p>
            <a:r>
              <a:rPr lang="en-US" dirty="0"/>
              <a:t>Also known as olfactory fatigue</a:t>
            </a:r>
          </a:p>
          <a:p>
            <a:r>
              <a:rPr lang="en-US" dirty="0"/>
              <a:t>It means  that the olfactory sensation decreases with continued exposure to an odorant</a:t>
            </a:r>
          </a:p>
        </p:txBody>
      </p:sp>
      <p:sp>
        <p:nvSpPr>
          <p:cNvPr id="4" name="Slide Number Placeholder 3">
            <a:extLst>
              <a:ext uri="{FF2B5EF4-FFF2-40B4-BE49-F238E27FC236}">
                <a16:creationId xmlns:a16="http://schemas.microsoft.com/office/drawing/2014/main" id="{20937B0A-4D75-8540-EBB1-9A1CFEBD56A0}"/>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dirty="0"/>
          </a:p>
        </p:txBody>
      </p:sp>
      <p:sp>
        <p:nvSpPr>
          <p:cNvPr id="6" name="Rounded Rectangle 6">
            <a:extLst>
              <a:ext uri="{FF2B5EF4-FFF2-40B4-BE49-F238E27FC236}">
                <a16:creationId xmlns:a16="http://schemas.microsoft.com/office/drawing/2014/main" id="{35506679-913D-6237-448D-A80456A48046}"/>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20961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232" t="42708" r="25402" b="8333"/>
          <a:stretch/>
        </p:blipFill>
        <p:spPr>
          <a:xfrm>
            <a:off x="381000" y="817084"/>
            <a:ext cx="8534400" cy="5402761"/>
          </a:xfrm>
          <a:prstGeom prst="rect">
            <a:avLst/>
          </a:prstGeom>
        </p:spPr>
      </p:pic>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Oval 2"/>
          <p:cNvSpPr/>
          <p:nvPr/>
        </p:nvSpPr>
        <p:spPr>
          <a:xfrm>
            <a:off x="0" y="25166"/>
            <a:ext cx="2286000"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Horizontal integration with anatomy</a:t>
            </a:r>
          </a:p>
        </p:txBody>
      </p:sp>
      <p:sp>
        <p:nvSpPr>
          <p:cNvPr id="6" name="Rectangle 5"/>
          <p:cNvSpPr/>
          <p:nvPr/>
        </p:nvSpPr>
        <p:spPr>
          <a:xfrm>
            <a:off x="1752600" y="6126164"/>
            <a:ext cx="5486400" cy="73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Refernece</a:t>
            </a:r>
            <a:r>
              <a:rPr lang="en-US" sz="2000" dirty="0"/>
              <a:t> from Sherwood 9</a:t>
            </a:r>
            <a:r>
              <a:rPr lang="en-US" sz="2000" baseline="30000" dirty="0"/>
              <a:t>th </a:t>
            </a:r>
            <a:r>
              <a:rPr lang="en-US" sz="2000" dirty="0"/>
              <a:t> Edition </a:t>
            </a:r>
            <a:r>
              <a:rPr lang="en-US" sz="2000" dirty="0" err="1"/>
              <a:t>Pg</a:t>
            </a:r>
            <a:r>
              <a:rPr lang="en-US" sz="2000" dirty="0"/>
              <a:t># 228</a:t>
            </a:r>
          </a:p>
        </p:txBody>
      </p:sp>
    </p:spTree>
    <p:extLst>
      <p:ext uri="{BB962C8B-B14F-4D97-AF65-F5344CB8AC3E}">
        <p14:creationId xmlns:p14="http://schemas.microsoft.com/office/powerpoint/2010/main" val="8326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317C-1219-B12A-0B84-0F518B014CEC}"/>
              </a:ext>
            </a:extLst>
          </p:cNvPr>
          <p:cNvSpPr>
            <a:spLocks noGrp="1"/>
          </p:cNvSpPr>
          <p:nvPr>
            <p:ph type="title"/>
          </p:nvPr>
        </p:nvSpPr>
        <p:spPr/>
        <p:txBody>
          <a:bodyPr/>
          <a:lstStyle/>
          <a:p>
            <a:endParaRPr lang="en-PK"/>
          </a:p>
        </p:txBody>
      </p:sp>
      <p:sp>
        <p:nvSpPr>
          <p:cNvPr id="3" name="Text Placeholder 2">
            <a:extLst>
              <a:ext uri="{FF2B5EF4-FFF2-40B4-BE49-F238E27FC236}">
                <a16:creationId xmlns:a16="http://schemas.microsoft.com/office/drawing/2014/main" id="{11BC5207-2B96-F16B-479C-18CBEF0F52C7}"/>
              </a:ext>
            </a:extLst>
          </p:cNvPr>
          <p:cNvSpPr>
            <a:spLocks noGrp="1"/>
          </p:cNvSpPr>
          <p:nvPr>
            <p:ph type="body" idx="1"/>
          </p:nvPr>
        </p:nvSpPr>
        <p:spPr/>
        <p:txBody>
          <a:bodyPr/>
          <a:lstStyle/>
          <a:p>
            <a:endParaRPr lang="en-PK"/>
          </a:p>
        </p:txBody>
      </p:sp>
      <p:sp>
        <p:nvSpPr>
          <p:cNvPr id="4" name="Slide Number Placeholder 3">
            <a:extLst>
              <a:ext uri="{FF2B5EF4-FFF2-40B4-BE49-F238E27FC236}">
                <a16:creationId xmlns:a16="http://schemas.microsoft.com/office/drawing/2014/main" id="{CCD4A6FF-9008-9EC4-77CD-758C39997376}"/>
              </a:ext>
            </a:extLst>
          </p:cNvPr>
          <p:cNvSpPr>
            <a:spLocks noGrp="1"/>
          </p:cNvSpPr>
          <p:nvPr>
            <p:ph type="sldNum" sz="quarter" idx="12"/>
          </p:nvPr>
        </p:nvSpPr>
        <p:spPr/>
        <p:txBody>
          <a:bodyPr/>
          <a:lstStyle/>
          <a:p>
            <a:pPr>
              <a:defRPr/>
            </a:pPr>
            <a:fld id="{EBDFF78F-8FAE-45F5-87F9-E0C692719B1F}" type="slidenum">
              <a:rPr lang="en-US" smtClean="0"/>
              <a:pPr>
                <a:defRPr/>
              </a:pPr>
              <a:t>16</a:t>
            </a:fld>
            <a:endParaRPr lang="en-US" dirty="0"/>
          </a:p>
        </p:txBody>
      </p:sp>
      <p:pic>
        <p:nvPicPr>
          <p:cNvPr id="6" name="Picture 5">
            <a:extLst>
              <a:ext uri="{FF2B5EF4-FFF2-40B4-BE49-F238E27FC236}">
                <a16:creationId xmlns:a16="http://schemas.microsoft.com/office/drawing/2014/main" id="{B248FAF2-221B-19F2-4158-2D289947D0CF}"/>
              </a:ext>
            </a:extLst>
          </p:cNvPr>
          <p:cNvPicPr>
            <a:picLocks noChangeAspect="1"/>
          </p:cNvPicPr>
          <p:nvPr/>
        </p:nvPicPr>
        <p:blipFill>
          <a:blip r:embed="rId2"/>
          <a:stretch>
            <a:fillRect/>
          </a:stretch>
        </p:blipFill>
        <p:spPr>
          <a:xfrm>
            <a:off x="1374680" y="609600"/>
            <a:ext cx="6854919" cy="5746760"/>
          </a:xfrm>
          <a:prstGeom prst="rect">
            <a:avLst/>
          </a:prstGeom>
        </p:spPr>
      </p:pic>
      <p:sp>
        <p:nvSpPr>
          <p:cNvPr id="7" name="Rectangle 6">
            <a:extLst>
              <a:ext uri="{FF2B5EF4-FFF2-40B4-BE49-F238E27FC236}">
                <a16:creationId xmlns:a16="http://schemas.microsoft.com/office/drawing/2014/main" id="{9284D733-C09D-2805-0A6D-674DECCDD7F4}"/>
              </a:ext>
            </a:extLst>
          </p:cNvPr>
          <p:cNvSpPr/>
          <p:nvPr/>
        </p:nvSpPr>
        <p:spPr>
          <a:xfrm>
            <a:off x="0" y="6356360"/>
            <a:ext cx="9144000" cy="50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Reference : Guyton and Hall textbook of physiology page 681</a:t>
            </a:r>
            <a:endParaRPr lang="en-PK" dirty="0"/>
          </a:p>
        </p:txBody>
      </p:sp>
      <p:sp>
        <p:nvSpPr>
          <p:cNvPr id="5" name="Rounded Rectangle 6">
            <a:extLst>
              <a:ext uri="{FF2B5EF4-FFF2-40B4-BE49-F238E27FC236}">
                <a16:creationId xmlns:a16="http://schemas.microsoft.com/office/drawing/2014/main" id="{76D3919B-DEDD-D9A2-DEE5-B7349A4EB15A}"/>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123697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17</a:t>
            </a:fld>
            <a:endParaRPr lang="en-US" dirty="0">
              <a:solidFill>
                <a:prstClr val="black">
                  <a:tint val="75000"/>
                </a:prstClr>
              </a:solidFill>
            </a:endParaRPr>
          </a:p>
        </p:txBody>
      </p:sp>
      <p:pic>
        <p:nvPicPr>
          <p:cNvPr id="3" name="Picture 2"/>
          <p:cNvPicPr>
            <a:picLocks noChangeAspect="1"/>
          </p:cNvPicPr>
          <p:nvPr/>
        </p:nvPicPr>
        <p:blipFill rotWithShape="1">
          <a:blip r:embed="rId2"/>
          <a:srcRect l="28915" t="29166" r="44730" b="17708"/>
          <a:stretch/>
        </p:blipFill>
        <p:spPr>
          <a:xfrm>
            <a:off x="838200" y="745535"/>
            <a:ext cx="7010400" cy="5610816"/>
          </a:xfrm>
          <a:prstGeom prst="rect">
            <a:avLst/>
          </a:prstGeom>
        </p:spPr>
      </p:pic>
      <p:sp>
        <p:nvSpPr>
          <p:cNvPr id="5" name="Rectangle 4"/>
          <p:cNvSpPr/>
          <p:nvPr/>
        </p:nvSpPr>
        <p:spPr>
          <a:xfrm>
            <a:off x="1752600" y="6356350"/>
            <a:ext cx="54864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Refernece</a:t>
            </a:r>
            <a:r>
              <a:rPr lang="en-US" sz="2000" dirty="0"/>
              <a:t> from Sherwood 9</a:t>
            </a:r>
            <a:r>
              <a:rPr lang="en-US" sz="2000" baseline="30000" dirty="0"/>
              <a:t>th </a:t>
            </a:r>
            <a:r>
              <a:rPr lang="en-US" sz="2000" dirty="0"/>
              <a:t> Edition </a:t>
            </a:r>
            <a:r>
              <a:rPr lang="en-US" sz="2000" dirty="0" err="1"/>
              <a:t>Pg</a:t>
            </a:r>
            <a:r>
              <a:rPr lang="en-US" sz="2000" dirty="0"/>
              <a:t># 227</a:t>
            </a:r>
          </a:p>
        </p:txBody>
      </p:sp>
      <p:sp>
        <p:nvSpPr>
          <p:cNvPr id="4" name="Rounded Rectangle 6">
            <a:extLst>
              <a:ext uri="{FF2B5EF4-FFF2-40B4-BE49-F238E27FC236}">
                <a16:creationId xmlns:a16="http://schemas.microsoft.com/office/drawing/2014/main" id="{7ADE1FB1-7476-35D1-61EB-B8E9D1343249}"/>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240616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4111-7D91-0022-103B-12592626D92C}"/>
              </a:ext>
            </a:extLst>
          </p:cNvPr>
          <p:cNvSpPr>
            <a:spLocks noGrp="1"/>
          </p:cNvSpPr>
          <p:nvPr>
            <p:ph type="title"/>
          </p:nvPr>
        </p:nvSpPr>
        <p:spPr/>
        <p:txBody>
          <a:bodyPr/>
          <a:lstStyle/>
          <a:p>
            <a:r>
              <a:rPr lang="en-US" dirty="0"/>
              <a:t>Apparatus</a:t>
            </a:r>
            <a:endParaRPr lang="en-PK" dirty="0"/>
          </a:p>
        </p:txBody>
      </p:sp>
      <p:sp>
        <p:nvSpPr>
          <p:cNvPr id="3" name="Content Placeholder 2">
            <a:extLst>
              <a:ext uri="{FF2B5EF4-FFF2-40B4-BE49-F238E27FC236}">
                <a16:creationId xmlns:a16="http://schemas.microsoft.com/office/drawing/2014/main" id="{16649F5A-8BD8-E400-FF98-72DAB10F88D1}"/>
              </a:ext>
            </a:extLst>
          </p:cNvPr>
          <p:cNvSpPr>
            <a:spLocks noGrp="1"/>
          </p:cNvSpPr>
          <p:nvPr>
            <p:ph idx="1"/>
          </p:nvPr>
        </p:nvSpPr>
        <p:spPr/>
        <p:txBody>
          <a:bodyPr/>
          <a:lstStyle/>
          <a:p>
            <a:pPr marL="0" indent="0">
              <a:buNone/>
            </a:pPr>
            <a:r>
              <a:rPr lang="en-US" dirty="0"/>
              <a:t>Aromatic substances like clove oil, orange </a:t>
            </a:r>
            <a:r>
              <a:rPr lang="en-US" dirty="0" err="1"/>
              <a:t>extract,fresh</a:t>
            </a:r>
            <a:r>
              <a:rPr lang="en-US" dirty="0"/>
              <a:t> instant coffee and peppermint extract</a:t>
            </a:r>
            <a:endParaRPr lang="en-PK" dirty="0"/>
          </a:p>
        </p:txBody>
      </p:sp>
      <p:sp>
        <p:nvSpPr>
          <p:cNvPr id="4" name="Slide Number Placeholder 3">
            <a:extLst>
              <a:ext uri="{FF2B5EF4-FFF2-40B4-BE49-F238E27FC236}">
                <a16:creationId xmlns:a16="http://schemas.microsoft.com/office/drawing/2014/main" id="{971D341A-0DFA-A476-F459-04D1A74CB7ED}"/>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pic>
        <p:nvPicPr>
          <p:cNvPr id="1026" name="Picture 2" descr="Smell Disorders Doctor Philadelphia">
            <a:extLst>
              <a:ext uri="{FF2B5EF4-FFF2-40B4-BE49-F238E27FC236}">
                <a16:creationId xmlns:a16="http://schemas.microsoft.com/office/drawing/2014/main" id="{1C341DF0-52D5-2BB8-D8C4-F605BE767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91649"/>
            <a:ext cx="4435992" cy="2951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B1E42B-43DB-24CF-A725-B6D7F56785E0}"/>
              </a:ext>
            </a:extLst>
          </p:cNvPr>
          <p:cNvSpPr/>
          <p:nvPr/>
        </p:nvSpPr>
        <p:spPr>
          <a:xfrm>
            <a:off x="3886200" y="6126169"/>
            <a:ext cx="4114800"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Image from google</a:t>
            </a:r>
            <a:endParaRPr lang="en-PK" dirty="0"/>
          </a:p>
        </p:txBody>
      </p:sp>
      <p:sp>
        <p:nvSpPr>
          <p:cNvPr id="7" name="Rounded Rectangle 6">
            <a:extLst>
              <a:ext uri="{FF2B5EF4-FFF2-40B4-BE49-F238E27FC236}">
                <a16:creationId xmlns:a16="http://schemas.microsoft.com/office/drawing/2014/main" id="{8C50638E-2249-FC7F-2482-3C08E1292424}"/>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389080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FC9-865B-9124-42A7-5D1B3F533A62}"/>
              </a:ext>
            </a:extLst>
          </p:cNvPr>
          <p:cNvSpPr>
            <a:spLocks noGrp="1"/>
          </p:cNvSpPr>
          <p:nvPr>
            <p:ph type="title"/>
          </p:nvPr>
        </p:nvSpPr>
        <p:spPr/>
        <p:txBody>
          <a:bodyPr/>
          <a:lstStyle/>
          <a:p>
            <a:r>
              <a:rPr lang="en-US" dirty="0"/>
              <a:t>Procedure</a:t>
            </a:r>
            <a:endParaRPr lang="en-PK" dirty="0"/>
          </a:p>
        </p:txBody>
      </p:sp>
      <p:sp>
        <p:nvSpPr>
          <p:cNvPr id="3" name="Content Placeholder 2">
            <a:extLst>
              <a:ext uri="{FF2B5EF4-FFF2-40B4-BE49-F238E27FC236}">
                <a16:creationId xmlns:a16="http://schemas.microsoft.com/office/drawing/2014/main" id="{9764A329-AA7D-4D3E-E969-D687727C8641}"/>
              </a:ext>
            </a:extLst>
          </p:cNvPr>
          <p:cNvSpPr>
            <a:spLocks noGrp="1"/>
          </p:cNvSpPr>
          <p:nvPr>
            <p:ph idx="1"/>
          </p:nvPr>
        </p:nvSpPr>
        <p:spPr/>
        <p:txBody>
          <a:bodyPr/>
          <a:lstStyle/>
          <a:p>
            <a:pPr marL="514350" indent="-514350">
              <a:buFont typeface="+mj-lt"/>
              <a:buAutoNum type="arabicPeriod"/>
            </a:pPr>
            <a:r>
              <a:rPr lang="en-US" dirty="0"/>
              <a:t>Ask the subject to sit and close his eyes</a:t>
            </a:r>
          </a:p>
          <a:p>
            <a:pPr marL="514350" indent="-514350">
              <a:buFont typeface="+mj-lt"/>
              <a:buAutoNum type="arabicPeriod"/>
            </a:pPr>
            <a:r>
              <a:rPr lang="en-US" dirty="0"/>
              <a:t>Ask the subject to occlude one of his/her nostrils</a:t>
            </a:r>
          </a:p>
          <a:p>
            <a:pPr marL="514350" indent="-514350">
              <a:buFont typeface="+mj-lt"/>
              <a:buAutoNum type="arabicPeriod"/>
            </a:pPr>
            <a:r>
              <a:rPr lang="en-US" dirty="0"/>
              <a:t>Then, ask the subject to smell and distinguish the odors of each of the test substances one by one</a:t>
            </a:r>
          </a:p>
          <a:p>
            <a:pPr marL="514350" indent="-514350">
              <a:buFont typeface="+mj-lt"/>
              <a:buAutoNum type="arabicPeriod"/>
            </a:pPr>
            <a:r>
              <a:rPr lang="en-US" dirty="0"/>
              <a:t>Repeat the same procedure for the other nostril</a:t>
            </a:r>
            <a:endParaRPr lang="en-PK" dirty="0"/>
          </a:p>
        </p:txBody>
      </p:sp>
      <p:sp>
        <p:nvSpPr>
          <p:cNvPr id="4" name="Slide Number Placeholder 3">
            <a:extLst>
              <a:ext uri="{FF2B5EF4-FFF2-40B4-BE49-F238E27FC236}">
                <a16:creationId xmlns:a16="http://schemas.microsoft.com/office/drawing/2014/main" id="{0C3C78EE-5967-5D6C-B9DA-A539F57DA118}"/>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sp>
        <p:nvSpPr>
          <p:cNvPr id="6" name="Rounded Rectangle 6">
            <a:extLst>
              <a:ext uri="{FF2B5EF4-FFF2-40B4-BE49-F238E27FC236}">
                <a16:creationId xmlns:a16="http://schemas.microsoft.com/office/drawing/2014/main" id="{27CFE612-5A84-98FB-3A72-83E8DED618B1}"/>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407268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286000"/>
            <a:ext cx="9067800" cy="18764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0" y="2133600"/>
            <a:ext cx="9144000" cy="3124200"/>
          </a:xfrm>
        </p:spPr>
        <p:txBody>
          <a:bodyPr rtlCol="0">
            <a:noAutofit/>
          </a:bodyPr>
          <a:lstStyle/>
          <a:p>
            <a:r>
              <a:rPr lang="en-US" sz="3200" b="1" dirty="0"/>
              <a:t>GIT MODULE</a:t>
            </a:r>
            <a:br>
              <a:rPr lang="en-US" sz="3200" dirty="0">
                <a:solidFill>
                  <a:schemeClr val="bg1"/>
                </a:solidFill>
              </a:rPr>
            </a:br>
            <a:r>
              <a:rPr lang="en-US" sz="3200" b="1" dirty="0"/>
              <a:t>SKILL LAB /Physiology Practical</a:t>
            </a:r>
            <a:br>
              <a:rPr lang="en-US" sz="3200" b="1" dirty="0"/>
            </a:br>
            <a:r>
              <a:rPr lang="en-US" sz="3200" b="1" dirty="0"/>
              <a:t>2nd Year MBBS 2025</a:t>
            </a:r>
            <a:br>
              <a:rPr lang="en-US" sz="3200" b="1" dirty="0"/>
            </a:br>
            <a:r>
              <a:rPr lang="en-GB" sz="3200" b="1" u="sng" dirty="0"/>
              <a:t>SENSE OF SMELL</a:t>
            </a:r>
            <a:br>
              <a:rPr lang="en-US" sz="3200" dirty="0"/>
            </a:br>
            <a:br>
              <a:rPr lang="en-US" sz="3200" dirty="0">
                <a:solidFill>
                  <a:schemeClr val="bg1"/>
                </a:solidFill>
              </a:rPr>
            </a:br>
            <a:r>
              <a:rPr lang="en-US" sz="2800" b="1" dirty="0">
                <a:solidFill>
                  <a:schemeClr val="accent4">
                    <a:lumMod val="75000"/>
                  </a:schemeClr>
                </a:solidFill>
              </a:rPr>
              <a:t> </a:t>
            </a:r>
            <a:endParaRPr lang="en-US" sz="3200" b="1" dirty="0">
              <a:solidFill>
                <a:schemeClr val="accent4">
                  <a:lumMod val="75000"/>
                </a:schemeClr>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cstate="print"/>
          <a:srcRect l="4787" t="7561" r="11351" b="8025"/>
          <a:stretch>
            <a:fillRect/>
          </a:stretch>
        </p:blipFill>
        <p:spPr bwMode="auto">
          <a:xfrm>
            <a:off x="3810005" y="228610"/>
            <a:ext cx="1711325" cy="17240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1E3BFE8B-3643-4A16-B7A8-DC2B2F6255B3}" type="slidenum">
              <a:rPr lang="en-US" smtClean="0"/>
              <a:pPr>
                <a:defRPr/>
              </a:pPr>
              <a:t>2</a:t>
            </a:fld>
            <a:endParaRPr lang="en-US" dirty="0"/>
          </a:p>
        </p:txBody>
      </p:sp>
      <p:sp>
        <p:nvSpPr>
          <p:cNvPr id="8" name="Subtitle 7"/>
          <p:cNvSpPr>
            <a:spLocks noGrp="1"/>
          </p:cNvSpPr>
          <p:nvPr>
            <p:ph type="subTitle" idx="1"/>
          </p:nvPr>
        </p:nvSpPr>
        <p:spPr>
          <a:xfrm>
            <a:off x="-26233" y="5751747"/>
            <a:ext cx="4800600" cy="533410"/>
          </a:xfrm>
        </p:spPr>
        <p:txBody>
          <a:bodyPr>
            <a:normAutofit/>
          </a:bodyPr>
          <a:lstStyle/>
          <a:p>
            <a:r>
              <a:rPr lang="en-US" sz="2400" dirty="0">
                <a:solidFill>
                  <a:schemeClr val="tx1"/>
                </a:solidFill>
              </a:rPr>
              <a:t>Dr. Ali Zain</a:t>
            </a:r>
          </a:p>
        </p:txBody>
      </p:sp>
      <p:sp>
        <p:nvSpPr>
          <p:cNvPr id="2" name="TextBox 1">
            <a:extLst>
              <a:ext uri="{FF2B5EF4-FFF2-40B4-BE49-F238E27FC236}">
                <a16:creationId xmlns:a16="http://schemas.microsoft.com/office/drawing/2014/main" id="{3EFF41E2-776B-09E3-BC8E-5B976822E190}"/>
              </a:ext>
            </a:extLst>
          </p:cNvPr>
          <p:cNvSpPr txBox="1"/>
          <p:nvPr/>
        </p:nvSpPr>
        <p:spPr>
          <a:xfrm>
            <a:off x="6019800" y="5910828"/>
            <a:ext cx="2950029" cy="369332"/>
          </a:xfrm>
          <a:prstGeom prst="rect">
            <a:avLst/>
          </a:prstGeom>
          <a:noFill/>
        </p:spPr>
        <p:txBody>
          <a:bodyPr wrap="square" rtlCol="0">
            <a:spAutoFit/>
          </a:bodyPr>
          <a:lstStyle/>
          <a:p>
            <a:r>
              <a:rPr lang="en-US" dirty="0"/>
              <a:t>Date : 00-00-0000</a:t>
            </a:r>
            <a:endParaRPr lang="en-PK"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1933-9455-7A57-87F4-94004A99A038}"/>
              </a:ext>
            </a:extLst>
          </p:cNvPr>
          <p:cNvSpPr>
            <a:spLocks noGrp="1"/>
          </p:cNvSpPr>
          <p:nvPr>
            <p:ph type="title"/>
          </p:nvPr>
        </p:nvSpPr>
        <p:spPr/>
        <p:txBody>
          <a:bodyPr/>
          <a:lstStyle/>
          <a:p>
            <a:r>
              <a:rPr lang="en-US" dirty="0"/>
              <a:t>Precautions</a:t>
            </a:r>
            <a:endParaRPr lang="en-PK" dirty="0"/>
          </a:p>
        </p:txBody>
      </p:sp>
      <p:sp>
        <p:nvSpPr>
          <p:cNvPr id="3" name="Content Placeholder 2">
            <a:extLst>
              <a:ext uri="{FF2B5EF4-FFF2-40B4-BE49-F238E27FC236}">
                <a16:creationId xmlns:a16="http://schemas.microsoft.com/office/drawing/2014/main" id="{BE25C488-50EC-3039-52E8-194BEE1CB33A}"/>
              </a:ext>
            </a:extLst>
          </p:cNvPr>
          <p:cNvSpPr>
            <a:spLocks noGrp="1"/>
          </p:cNvSpPr>
          <p:nvPr>
            <p:ph idx="1"/>
          </p:nvPr>
        </p:nvSpPr>
        <p:spPr>
          <a:xfrm>
            <a:off x="457200" y="2057399"/>
            <a:ext cx="8229600" cy="4525963"/>
          </a:xfrm>
        </p:spPr>
        <p:txBody>
          <a:bodyPr/>
          <a:lstStyle/>
          <a:p>
            <a:pPr marL="514350" indent="-514350">
              <a:buFont typeface="+mj-lt"/>
              <a:buAutoNum type="arabicPeriod"/>
            </a:pPr>
            <a:r>
              <a:rPr lang="en-US" dirty="0"/>
              <a:t>Ensure that the subject’s nasal passages are intact</a:t>
            </a:r>
          </a:p>
          <a:p>
            <a:pPr marL="514350" indent="-514350">
              <a:buFont typeface="+mj-lt"/>
              <a:buAutoNum type="arabicPeriod"/>
            </a:pPr>
            <a:r>
              <a:rPr lang="en-US" dirty="0"/>
              <a:t>Use the less irritating odor first</a:t>
            </a:r>
          </a:p>
          <a:p>
            <a:pPr marL="514350" indent="-514350">
              <a:buFont typeface="+mj-lt"/>
              <a:buAutoNum type="arabicPeriod"/>
            </a:pPr>
            <a:r>
              <a:rPr lang="en-US" dirty="0"/>
              <a:t>Use the most irritating odor at the end</a:t>
            </a:r>
          </a:p>
          <a:p>
            <a:pPr marL="514350" indent="-514350">
              <a:buFont typeface="+mj-lt"/>
              <a:buAutoNum type="arabicPeriod"/>
            </a:pPr>
            <a:r>
              <a:rPr lang="en-US" dirty="0"/>
              <a:t>Test each nostril separately</a:t>
            </a:r>
            <a:endParaRPr lang="en-PK" dirty="0"/>
          </a:p>
        </p:txBody>
      </p:sp>
      <p:sp>
        <p:nvSpPr>
          <p:cNvPr id="4" name="Slide Number Placeholder 3">
            <a:extLst>
              <a:ext uri="{FF2B5EF4-FFF2-40B4-BE49-F238E27FC236}">
                <a16:creationId xmlns:a16="http://schemas.microsoft.com/office/drawing/2014/main" id="{E2FEC30A-603E-B65F-B06E-BD4D468C560B}"/>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
        <p:nvSpPr>
          <p:cNvPr id="6" name="Rounded Rectangle 6">
            <a:extLst>
              <a:ext uri="{FF2B5EF4-FFF2-40B4-BE49-F238E27FC236}">
                <a16:creationId xmlns:a16="http://schemas.microsoft.com/office/drawing/2014/main" id="{F31EBF2F-40EA-605C-DF3B-6702B541172D}"/>
              </a:ext>
            </a:extLst>
          </p:cNvPr>
          <p:cNvSpPr/>
          <p:nvPr/>
        </p:nvSpPr>
        <p:spPr>
          <a:xfrm>
            <a:off x="0" y="21771"/>
            <a:ext cx="2057400" cy="66402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Core knowledge </a:t>
            </a:r>
          </a:p>
        </p:txBody>
      </p:sp>
    </p:spTree>
    <p:extLst>
      <p:ext uri="{BB962C8B-B14F-4D97-AF65-F5344CB8AC3E}">
        <p14:creationId xmlns:p14="http://schemas.microsoft.com/office/powerpoint/2010/main" val="158680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b="1" dirty="0">
                <a:solidFill>
                  <a:schemeClr val="tx1"/>
                </a:solidFill>
              </a:rPr>
              <a:t>Vertical integration</a:t>
            </a:r>
          </a:p>
        </p:txBody>
      </p:sp>
      <p:sp>
        <p:nvSpPr>
          <p:cNvPr id="3" name="TextBox 2">
            <a:extLst>
              <a:ext uri="{FF2B5EF4-FFF2-40B4-BE49-F238E27FC236}">
                <a16:creationId xmlns:a16="http://schemas.microsoft.com/office/drawing/2014/main" id="{A7EDD649-842E-4430-FCB0-FFB3F8E26F02}"/>
              </a:ext>
            </a:extLst>
          </p:cNvPr>
          <p:cNvSpPr txBox="1"/>
          <p:nvPr/>
        </p:nvSpPr>
        <p:spPr>
          <a:xfrm>
            <a:off x="0" y="0"/>
            <a:ext cx="4583874" cy="369332"/>
          </a:xfrm>
          <a:prstGeom prst="rect">
            <a:avLst/>
          </a:prstGeom>
          <a:noFill/>
        </p:spPr>
        <p:txBody>
          <a:bodyPr wrap="square">
            <a:spAutoFit/>
          </a:bodyPr>
          <a:lstStyle/>
          <a:p>
            <a:r>
              <a:rPr lang="en-US" sz="1800" dirty="0">
                <a:solidFill>
                  <a:schemeClr val="bg1"/>
                </a:solidFill>
              </a:rPr>
              <a:t>Vertical integration</a:t>
            </a:r>
          </a:p>
        </p:txBody>
      </p:sp>
    </p:spTree>
    <p:extLst>
      <p:ext uri="{BB962C8B-B14F-4D97-AF65-F5344CB8AC3E}">
        <p14:creationId xmlns:p14="http://schemas.microsoft.com/office/powerpoint/2010/main" val="74869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A2AE-BADF-5FDF-4B8B-8663DC2D5D5E}"/>
              </a:ext>
            </a:extLst>
          </p:cNvPr>
          <p:cNvSpPr>
            <a:spLocks noGrp="1"/>
          </p:cNvSpPr>
          <p:nvPr>
            <p:ph type="title"/>
          </p:nvPr>
        </p:nvSpPr>
        <p:spPr/>
        <p:txBody>
          <a:bodyPr/>
          <a:lstStyle/>
          <a:p>
            <a:endParaRPr lang="en-PK" dirty="0"/>
          </a:p>
        </p:txBody>
      </p:sp>
      <p:sp>
        <p:nvSpPr>
          <p:cNvPr id="3" name="Content Placeholder 2">
            <a:extLst>
              <a:ext uri="{FF2B5EF4-FFF2-40B4-BE49-F238E27FC236}">
                <a16:creationId xmlns:a16="http://schemas.microsoft.com/office/drawing/2014/main" id="{6AD63236-1A01-D244-CFDF-E2B0F4CEBE2E}"/>
              </a:ext>
            </a:extLst>
          </p:cNvPr>
          <p:cNvSpPr>
            <a:spLocks noGrp="1"/>
          </p:cNvSpPr>
          <p:nvPr>
            <p:ph idx="1"/>
          </p:nvPr>
        </p:nvSpPr>
        <p:spPr>
          <a:xfrm>
            <a:off x="457200" y="2514600"/>
            <a:ext cx="8229600" cy="4525963"/>
          </a:xfrm>
        </p:spPr>
        <p:txBody>
          <a:bodyPr>
            <a:normAutofit/>
          </a:bodyPr>
          <a:lstStyle/>
          <a:p>
            <a:pPr marL="457200" indent="-457200">
              <a:buFont typeface="+mj-lt"/>
              <a:buAutoNum type="arabicPeriod"/>
            </a:pPr>
            <a:r>
              <a:rPr lang="en-US" b="1" dirty="0"/>
              <a:t>Anosmia</a:t>
            </a:r>
            <a:r>
              <a:rPr lang="en-US" dirty="0"/>
              <a:t> : complete absence of sense of smell</a:t>
            </a:r>
          </a:p>
          <a:p>
            <a:pPr marL="457200" indent="-457200">
              <a:buFont typeface="+mj-lt"/>
              <a:buAutoNum type="arabicPeriod"/>
            </a:pPr>
            <a:r>
              <a:rPr lang="en-US" b="1" dirty="0"/>
              <a:t>Parosmia</a:t>
            </a:r>
            <a:r>
              <a:rPr lang="en-US" dirty="0"/>
              <a:t> : alteration of small sensation</a:t>
            </a:r>
          </a:p>
          <a:p>
            <a:pPr marL="457200" indent="-457200">
              <a:buFont typeface="+mj-lt"/>
              <a:buAutoNum type="arabicPeriod"/>
            </a:pPr>
            <a:r>
              <a:rPr lang="en-US" b="1" dirty="0"/>
              <a:t>Hyposmia</a:t>
            </a:r>
            <a:r>
              <a:rPr lang="en-US" dirty="0"/>
              <a:t> : decreased sense of smell</a:t>
            </a:r>
            <a:endParaRPr lang="en-PK" dirty="0"/>
          </a:p>
        </p:txBody>
      </p:sp>
      <p:sp>
        <p:nvSpPr>
          <p:cNvPr id="4" name="Slide Number Placeholder 3">
            <a:extLst>
              <a:ext uri="{FF2B5EF4-FFF2-40B4-BE49-F238E27FC236}">
                <a16:creationId xmlns:a16="http://schemas.microsoft.com/office/drawing/2014/main" id="{61B7123B-739C-8DC4-089F-BDE6351AC11E}"/>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
        <p:nvSpPr>
          <p:cNvPr id="5" name="Rounded Rectangle 6">
            <a:extLst>
              <a:ext uri="{FF2B5EF4-FFF2-40B4-BE49-F238E27FC236}">
                <a16:creationId xmlns:a16="http://schemas.microsoft.com/office/drawing/2014/main" id="{1600C8BD-26A5-0327-465A-1086361F5664}"/>
              </a:ext>
            </a:extLst>
          </p:cNvPr>
          <p:cNvSpPr/>
          <p:nvPr/>
        </p:nvSpPr>
        <p:spPr>
          <a:xfrm>
            <a:off x="0" y="0"/>
            <a:ext cx="2438400" cy="1143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Vertical Integration with ENT </a:t>
            </a:r>
          </a:p>
        </p:txBody>
      </p:sp>
    </p:spTree>
    <p:extLst>
      <p:ext uri="{BB962C8B-B14F-4D97-AF65-F5344CB8AC3E}">
        <p14:creationId xmlns:p14="http://schemas.microsoft.com/office/powerpoint/2010/main" val="343007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F517-6EA2-D9EF-21E7-E709DA6F8A2F}"/>
              </a:ext>
            </a:extLst>
          </p:cNvPr>
          <p:cNvSpPr>
            <a:spLocks noGrp="1"/>
          </p:cNvSpPr>
          <p:nvPr>
            <p:ph type="title"/>
          </p:nvPr>
        </p:nvSpPr>
        <p:spPr>
          <a:xfrm>
            <a:off x="152400" y="2857500"/>
            <a:ext cx="8229600" cy="1143000"/>
          </a:xfrm>
        </p:spPr>
        <p:txBody>
          <a:bodyPr/>
          <a:lstStyle/>
          <a:p>
            <a:r>
              <a:rPr lang="en-US" b="1" dirty="0"/>
              <a:t>Brain storming</a:t>
            </a:r>
            <a:endParaRPr lang="en-PK" b="1" dirty="0"/>
          </a:p>
        </p:txBody>
      </p:sp>
      <p:sp>
        <p:nvSpPr>
          <p:cNvPr id="4" name="Slide Number Placeholder 3">
            <a:extLst>
              <a:ext uri="{FF2B5EF4-FFF2-40B4-BE49-F238E27FC236}">
                <a16:creationId xmlns:a16="http://schemas.microsoft.com/office/drawing/2014/main" id="{63C50A94-BB30-C86D-A67F-422D156970F6}"/>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spTree>
    <p:extLst>
      <p:ext uri="{BB962C8B-B14F-4D97-AF65-F5344CB8AC3E}">
        <p14:creationId xmlns:p14="http://schemas.microsoft.com/office/powerpoint/2010/main" val="105746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A9BC-5747-D95E-8999-1DD03780CB43}"/>
              </a:ext>
            </a:extLst>
          </p:cNvPr>
          <p:cNvSpPr>
            <a:spLocks noGrp="1"/>
          </p:cNvSpPr>
          <p:nvPr>
            <p:ph type="title"/>
          </p:nvPr>
        </p:nvSpPr>
        <p:spPr>
          <a:xfrm>
            <a:off x="228600" y="838200"/>
            <a:ext cx="8229600" cy="1143000"/>
          </a:xfrm>
        </p:spPr>
        <p:txBody>
          <a:bodyPr/>
          <a:lstStyle/>
          <a:p>
            <a:r>
              <a:rPr lang="en-US" dirty="0"/>
              <a:t>Question</a:t>
            </a:r>
            <a:endParaRPr lang="en-PK" dirty="0"/>
          </a:p>
        </p:txBody>
      </p:sp>
      <p:sp>
        <p:nvSpPr>
          <p:cNvPr id="3" name="Content Placeholder 2">
            <a:extLst>
              <a:ext uri="{FF2B5EF4-FFF2-40B4-BE49-F238E27FC236}">
                <a16:creationId xmlns:a16="http://schemas.microsoft.com/office/drawing/2014/main" id="{40047595-3160-AC22-0176-99DB4F5ABC26}"/>
              </a:ext>
            </a:extLst>
          </p:cNvPr>
          <p:cNvSpPr>
            <a:spLocks noGrp="1"/>
          </p:cNvSpPr>
          <p:nvPr>
            <p:ph idx="1"/>
          </p:nvPr>
        </p:nvSpPr>
        <p:spPr>
          <a:xfrm>
            <a:off x="457200" y="2195522"/>
            <a:ext cx="8229600" cy="4525963"/>
          </a:xfrm>
        </p:spPr>
        <p:txBody>
          <a:bodyPr/>
          <a:lstStyle/>
          <a:p>
            <a:r>
              <a:rPr lang="en-US" dirty="0"/>
              <a:t>A 35-year-old patient presents with symptoms of </a:t>
            </a:r>
            <a:r>
              <a:rPr lang="en-US" dirty="0" err="1"/>
              <a:t>fever,sore</a:t>
            </a:r>
            <a:r>
              <a:rPr lang="en-US" dirty="0"/>
              <a:t> throat and productive cough. On examination, his temperature was 102F. He also complains of loss of sense of smell . What is the term used for loss of sense of smell?</a:t>
            </a:r>
            <a:endParaRPr lang="en-PK" dirty="0"/>
          </a:p>
        </p:txBody>
      </p:sp>
      <p:sp>
        <p:nvSpPr>
          <p:cNvPr id="4" name="Slide Number Placeholder 3">
            <a:extLst>
              <a:ext uri="{FF2B5EF4-FFF2-40B4-BE49-F238E27FC236}">
                <a16:creationId xmlns:a16="http://schemas.microsoft.com/office/drawing/2014/main" id="{ECF6866C-D24F-EE4E-D3C7-0E7AF769272E}"/>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5" name="Rectangle: Rounded Corners 4">
            <a:extLst>
              <a:ext uri="{FF2B5EF4-FFF2-40B4-BE49-F238E27FC236}">
                <a16:creationId xmlns:a16="http://schemas.microsoft.com/office/drawing/2014/main" id="{FF704C29-20BA-0269-C653-BB2BC08E7A1E}"/>
              </a:ext>
            </a:extLst>
          </p:cNvPr>
          <p:cNvSpPr/>
          <p:nvPr/>
        </p:nvSpPr>
        <p:spPr>
          <a:xfrm>
            <a:off x="0" y="0"/>
            <a:ext cx="1981200" cy="83820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Brainstorming/</a:t>
            </a:r>
          </a:p>
          <a:p>
            <a:pPr algn="ctr"/>
            <a:r>
              <a:rPr lang="en-US" dirty="0"/>
              <a:t>recall</a:t>
            </a:r>
            <a:endParaRPr lang="en-PK" dirty="0"/>
          </a:p>
        </p:txBody>
      </p:sp>
    </p:spTree>
    <p:extLst>
      <p:ext uri="{BB962C8B-B14F-4D97-AF65-F5344CB8AC3E}">
        <p14:creationId xmlns:p14="http://schemas.microsoft.com/office/powerpoint/2010/main" val="1864207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A9BC-5747-D95E-8999-1DD03780CB43}"/>
              </a:ext>
            </a:extLst>
          </p:cNvPr>
          <p:cNvSpPr>
            <a:spLocks noGrp="1"/>
          </p:cNvSpPr>
          <p:nvPr>
            <p:ph type="title"/>
          </p:nvPr>
        </p:nvSpPr>
        <p:spPr>
          <a:xfrm>
            <a:off x="228600" y="838200"/>
            <a:ext cx="8229600" cy="1143000"/>
          </a:xfrm>
        </p:spPr>
        <p:txBody>
          <a:bodyPr/>
          <a:lstStyle/>
          <a:p>
            <a:r>
              <a:rPr lang="en-US" dirty="0"/>
              <a:t>Question</a:t>
            </a:r>
            <a:endParaRPr lang="en-PK" dirty="0"/>
          </a:p>
        </p:txBody>
      </p:sp>
      <p:sp>
        <p:nvSpPr>
          <p:cNvPr id="3" name="Content Placeholder 2">
            <a:extLst>
              <a:ext uri="{FF2B5EF4-FFF2-40B4-BE49-F238E27FC236}">
                <a16:creationId xmlns:a16="http://schemas.microsoft.com/office/drawing/2014/main" id="{40047595-3160-AC22-0176-99DB4F5ABC26}"/>
              </a:ext>
            </a:extLst>
          </p:cNvPr>
          <p:cNvSpPr>
            <a:spLocks noGrp="1"/>
          </p:cNvSpPr>
          <p:nvPr>
            <p:ph idx="1"/>
          </p:nvPr>
        </p:nvSpPr>
        <p:spPr>
          <a:xfrm>
            <a:off x="457200" y="2195522"/>
            <a:ext cx="8229600" cy="4525963"/>
          </a:xfrm>
        </p:spPr>
        <p:txBody>
          <a:bodyPr/>
          <a:lstStyle/>
          <a:p>
            <a:r>
              <a:rPr lang="en-US" dirty="0"/>
              <a:t>A 35-year-old patient presents with symptoms of </a:t>
            </a:r>
            <a:r>
              <a:rPr lang="en-US" dirty="0" err="1"/>
              <a:t>fever,sore</a:t>
            </a:r>
            <a:r>
              <a:rPr lang="en-US" dirty="0"/>
              <a:t> throat and productive cough. On examination, his temperature was 102F. He also complains of loss of sense of smell . What is the term used for loss of sense of smell?</a:t>
            </a:r>
          </a:p>
          <a:p>
            <a:endParaRPr lang="en-US" dirty="0"/>
          </a:p>
          <a:p>
            <a:endParaRPr lang="en-US" dirty="0"/>
          </a:p>
          <a:p>
            <a:r>
              <a:rPr lang="en-US" dirty="0"/>
              <a:t>                    Answer : </a:t>
            </a:r>
            <a:r>
              <a:rPr lang="en-US" b="1" dirty="0"/>
              <a:t>Anosmia</a:t>
            </a:r>
            <a:endParaRPr lang="en-PK" b="1" dirty="0"/>
          </a:p>
        </p:txBody>
      </p:sp>
      <p:sp>
        <p:nvSpPr>
          <p:cNvPr id="4" name="Slide Number Placeholder 3">
            <a:extLst>
              <a:ext uri="{FF2B5EF4-FFF2-40B4-BE49-F238E27FC236}">
                <a16:creationId xmlns:a16="http://schemas.microsoft.com/office/drawing/2014/main" id="{ECF6866C-D24F-EE4E-D3C7-0E7AF769272E}"/>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5" name="Rectangle: Rounded Corners 4">
            <a:extLst>
              <a:ext uri="{FF2B5EF4-FFF2-40B4-BE49-F238E27FC236}">
                <a16:creationId xmlns:a16="http://schemas.microsoft.com/office/drawing/2014/main" id="{FF704C29-20BA-0269-C653-BB2BC08E7A1E}"/>
              </a:ext>
            </a:extLst>
          </p:cNvPr>
          <p:cNvSpPr/>
          <p:nvPr/>
        </p:nvSpPr>
        <p:spPr>
          <a:xfrm>
            <a:off x="0" y="0"/>
            <a:ext cx="1981200" cy="83820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Brainstorming/</a:t>
            </a:r>
          </a:p>
          <a:p>
            <a:pPr algn="ctr"/>
            <a:r>
              <a:rPr lang="en-US" dirty="0"/>
              <a:t>recall</a:t>
            </a:r>
            <a:endParaRPr lang="en-PK" dirty="0"/>
          </a:p>
        </p:txBody>
      </p:sp>
    </p:spTree>
    <p:extLst>
      <p:ext uri="{BB962C8B-B14F-4D97-AF65-F5344CB8AC3E}">
        <p14:creationId xmlns:p14="http://schemas.microsoft.com/office/powerpoint/2010/main" val="424666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015" y="2057410"/>
            <a:ext cx="7772400" cy="1500187"/>
          </a:xfrm>
        </p:spPr>
        <p:txBody>
          <a:bodyPr>
            <a:normAutofit/>
          </a:bodyPr>
          <a:lstStyle/>
          <a:p>
            <a:pPr algn="ctr"/>
            <a:r>
              <a:rPr lang="en-US" sz="6600" b="1" dirty="0">
                <a:solidFill>
                  <a:schemeClr val="tx1"/>
                </a:solidFill>
              </a:rPr>
              <a:t>Bioethics </a:t>
            </a:r>
          </a:p>
        </p:txBody>
      </p:sp>
      <p:sp>
        <p:nvSpPr>
          <p:cNvPr id="4" name="Slide Number Placeholder 3"/>
          <p:cNvSpPr>
            <a:spLocks noGrp="1"/>
          </p:cNvSpPr>
          <p:nvPr>
            <p:ph type="sldNum" sz="quarter" idx="12"/>
          </p:nvPr>
        </p:nvSpPr>
        <p:spPr/>
        <p:txBody>
          <a:bodyPr/>
          <a:lstStyle/>
          <a:p>
            <a:pPr>
              <a:defRPr/>
            </a:pPr>
            <a:fld id="{EBDFF78F-8FAE-45F5-87F9-E0C692719B1F}" type="slidenum">
              <a:rPr lang="en-US" smtClean="0"/>
              <a:pPr>
                <a:defRPr/>
              </a:pPr>
              <a:t>26</a:t>
            </a:fld>
            <a:endParaRPr lang="en-US" dirty="0"/>
          </a:p>
        </p:txBody>
      </p:sp>
    </p:spTree>
    <p:extLst>
      <p:ext uri="{BB962C8B-B14F-4D97-AF65-F5344CB8AC3E}">
        <p14:creationId xmlns:p14="http://schemas.microsoft.com/office/powerpoint/2010/main" val="50642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mn-lt"/>
                <a:cs typeface="Times New Roman" pitchFamily="18" charset="0"/>
              </a:rPr>
              <a:t>     The four principles of Beauchamp and Childress </a:t>
            </a:r>
          </a:p>
        </p:txBody>
      </p:sp>
      <p:sp>
        <p:nvSpPr>
          <p:cNvPr id="3" name="Content Placeholder 2"/>
          <p:cNvSpPr>
            <a:spLocks noGrp="1"/>
          </p:cNvSpPr>
          <p:nvPr>
            <p:ph sz="half" idx="2"/>
          </p:nvPr>
        </p:nvSpPr>
        <p:spPr>
          <a:xfrm>
            <a:off x="0" y="4735512"/>
            <a:ext cx="8458200" cy="2122488"/>
          </a:xfrm>
        </p:spPr>
        <p:txBody>
          <a:bodyPr>
            <a:normAutofit fontScale="40000" lnSpcReduction="20000"/>
          </a:bodyPr>
          <a:lstStyle/>
          <a:p>
            <a:endParaRPr lang="en-US" sz="1800" dirty="0">
              <a:latin typeface="+mn-lt"/>
              <a:cs typeface="Times New Roman" pitchFamily="18" charset="0"/>
            </a:endParaRPr>
          </a:p>
          <a:p>
            <a:endParaRPr lang="en-US" sz="1800" dirty="0">
              <a:latin typeface="+mn-lt"/>
              <a:cs typeface="Times New Roman" pitchFamily="18" charset="0"/>
            </a:endParaRPr>
          </a:p>
          <a:p>
            <a:endParaRPr lang="en-US" sz="1800" dirty="0">
              <a:latin typeface="+mn-lt"/>
              <a:cs typeface="Times New Roman" pitchFamily="18" charset="0"/>
            </a:endParaRPr>
          </a:p>
          <a:p>
            <a:endParaRPr lang="en-US" sz="1800" dirty="0">
              <a:latin typeface="+mn-lt"/>
              <a:cs typeface="Times New Roman" pitchFamily="18" charset="0"/>
            </a:endParaRPr>
          </a:p>
          <a:p>
            <a:endParaRPr lang="en-US" sz="1800" dirty="0">
              <a:latin typeface="+mn-lt"/>
              <a:cs typeface="Times New Roman" pitchFamily="18" charset="0"/>
            </a:endParaRPr>
          </a:p>
          <a:p>
            <a:endParaRPr lang="en-US" sz="1800" dirty="0">
              <a:latin typeface="+mn-lt"/>
              <a:cs typeface="Times New Roman" pitchFamily="18" charset="0"/>
            </a:endParaRPr>
          </a:p>
          <a:p>
            <a:endParaRPr lang="en-US" sz="1800" dirty="0">
              <a:latin typeface="+mn-lt"/>
              <a:cs typeface="Times New Roman" pitchFamily="18" charset="0"/>
            </a:endParaRPr>
          </a:p>
          <a:p>
            <a:r>
              <a:rPr lang="en-US" sz="5100" dirty="0">
                <a:latin typeface="+mn-lt"/>
                <a:cs typeface="Times New Roman" pitchFamily="18" charset="0"/>
              </a:rPr>
              <a:t>The four principles of Beauchamp and Childress have been extremely influential in the field of medical ethics, and are fundamental for understanding the current approach to ethical assessment in health care.</a:t>
            </a:r>
          </a:p>
        </p:txBody>
      </p:sp>
      <p:pic>
        <p:nvPicPr>
          <p:cNvPr id="6" name="Picture 2" descr="Medical Ethics: Ethical Dilemmas in Healthcare - Education Projects Group">
            <a:extLst>
              <a:ext uri="{FF2B5EF4-FFF2-40B4-BE49-F238E27FC236}">
                <a16:creationId xmlns:a16="http://schemas.microsoft.com/office/drawing/2014/main" id="{8BDFA99C-43B7-1F82-791D-03FA92C4F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95400"/>
            <a:ext cx="48481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1FB91A49-D5F3-4578-872E-65604690CDEB}" type="slidenum">
              <a:rPr lang="en-US" smtClean="0"/>
              <a:pPr>
                <a:defRPr/>
              </a:pPr>
              <a:t>27</a:t>
            </a:fld>
            <a:endParaRPr lang="en-US" dirty="0"/>
          </a:p>
        </p:txBody>
      </p:sp>
      <p:sp>
        <p:nvSpPr>
          <p:cNvPr id="7" name="Rounded Rectangle 6"/>
          <p:cNvSpPr/>
          <p:nvPr/>
        </p:nvSpPr>
        <p:spPr>
          <a:xfrm>
            <a:off x="0" y="0"/>
            <a:ext cx="11430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Bioethics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cs typeface="Times New Roman" pitchFamily="18" charset="0"/>
              </a:rPr>
              <a:t>Lesson Of the Day</a:t>
            </a:r>
            <a:br>
              <a:rPr lang="en-US" sz="3200" b="1" dirty="0">
                <a:latin typeface="+mn-lt"/>
                <a:cs typeface="Times New Roman" pitchFamily="18" charset="0"/>
              </a:rPr>
            </a:br>
            <a:r>
              <a:rPr lang="en-US" sz="3200" b="1" dirty="0">
                <a:latin typeface="+mn-lt"/>
                <a:cs typeface="Times New Roman" pitchFamily="18" charset="0"/>
              </a:rPr>
              <a:t>Autonomy</a:t>
            </a:r>
          </a:p>
        </p:txBody>
      </p:sp>
      <p:sp>
        <p:nvSpPr>
          <p:cNvPr id="3" name="Content Placeholder 2"/>
          <p:cNvSpPr>
            <a:spLocks noGrp="1"/>
          </p:cNvSpPr>
          <p:nvPr>
            <p:ph idx="1"/>
          </p:nvPr>
        </p:nvSpPr>
        <p:spPr/>
        <p:txBody>
          <a:bodyPr>
            <a:normAutofit/>
          </a:bodyPr>
          <a:lstStyle/>
          <a:p>
            <a:r>
              <a:rPr lang="en-US" sz="1800" dirty="0">
                <a:latin typeface="+mn-lt"/>
                <a:cs typeface="Times New Roman" pitchFamily="18" charset="0"/>
              </a:rPr>
              <a:t>Autonomy means that </a:t>
            </a:r>
            <a:r>
              <a:rPr lang="en-US" sz="1800" b="1" dirty="0">
                <a:latin typeface="+mn-lt"/>
                <a:cs typeface="Times New Roman" pitchFamily="18" charset="0"/>
              </a:rPr>
              <a:t>the patients are able to make independent decisions</a:t>
            </a:r>
            <a:r>
              <a:rPr lang="en-US" sz="1800" dirty="0">
                <a:latin typeface="+mn-lt"/>
                <a:cs typeface="Times New Roman" pitchFamily="18" charset="0"/>
              </a:rPr>
              <a:t>. This means that doctors &amp; nurses should be sure patients have all of the needed information that is required to make a decision about their medical care and are educated. They do not influence the patient's choice.</a:t>
            </a:r>
          </a:p>
          <a:p>
            <a:r>
              <a:rPr lang="en-US" sz="1800" dirty="0">
                <a:latin typeface="+mn-lt"/>
                <a:cs typeface="Times New Roman" pitchFamily="18" charset="0"/>
              </a:rPr>
              <a:t>The Right of Self-Determination or Autonomy would include </a:t>
            </a:r>
            <a:r>
              <a:rPr lang="en-US" sz="1800" b="1" dirty="0">
                <a:latin typeface="+mn-lt"/>
                <a:cs typeface="Times New Roman" pitchFamily="18" charset="0"/>
              </a:rPr>
              <a:t>the right to refuse treatment, the right to participate in research or refuse it</a:t>
            </a:r>
            <a:r>
              <a:rPr lang="en-US" sz="1800" dirty="0">
                <a:latin typeface="+mn-lt"/>
                <a:cs typeface="Times New Roman" pitchFamily="18" charset="0"/>
              </a:rPr>
              <a:t>. To exercise this right would require Informed Consent.</a:t>
            </a:r>
          </a:p>
          <a:p>
            <a:pPr>
              <a:buNone/>
            </a:pPr>
            <a:br>
              <a:rPr lang="en-US" sz="1800" dirty="0">
                <a:latin typeface="+mn-lt"/>
                <a:cs typeface="Times New Roman" pitchFamily="18" charset="0"/>
              </a:rPr>
            </a:br>
            <a:endParaRPr lang="en-US" sz="1800" dirty="0">
              <a:latin typeface="+mn-lt"/>
              <a:cs typeface="Times New Roman" pitchFamily="18" charset="0"/>
            </a:endParaRPr>
          </a:p>
        </p:txBody>
      </p:sp>
      <p:pic>
        <p:nvPicPr>
          <p:cNvPr id="5" name="Picture 2" descr="Medical Ethics: Ethical Dilemmas in Healthcare - Education Projects Group">
            <a:extLst>
              <a:ext uri="{FF2B5EF4-FFF2-40B4-BE49-F238E27FC236}">
                <a16:creationId xmlns:a16="http://schemas.microsoft.com/office/drawing/2014/main" id="{4783CF24-5A56-7F82-FB02-443F51A360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45" t="58172" r="52418" b="6613"/>
          <a:stretch/>
        </p:blipFill>
        <p:spPr bwMode="auto">
          <a:xfrm>
            <a:off x="2895600" y="3646213"/>
            <a:ext cx="3268519" cy="321178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
        <p:nvSpPr>
          <p:cNvPr id="7" name="Rounded Rectangle 6"/>
          <p:cNvSpPr/>
          <p:nvPr/>
        </p:nvSpPr>
        <p:spPr>
          <a:xfrm>
            <a:off x="0" y="0"/>
            <a:ext cx="11430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Bioethics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ACD3-0167-CFED-6546-A44DE57AD968}"/>
              </a:ext>
            </a:extLst>
          </p:cNvPr>
          <p:cNvSpPr>
            <a:spLocks noGrp="1"/>
          </p:cNvSpPr>
          <p:nvPr>
            <p:ph type="title"/>
          </p:nvPr>
        </p:nvSpPr>
        <p:spPr>
          <a:xfrm>
            <a:off x="424543" y="3048000"/>
            <a:ext cx="8229600" cy="1143000"/>
          </a:xfrm>
        </p:spPr>
        <p:txBody>
          <a:bodyPr/>
          <a:lstStyle/>
          <a:p>
            <a:r>
              <a:rPr lang="en-US" dirty="0"/>
              <a:t>Related Research Article</a:t>
            </a:r>
            <a:endParaRPr lang="en-PK" dirty="0"/>
          </a:p>
        </p:txBody>
      </p:sp>
      <p:sp>
        <p:nvSpPr>
          <p:cNvPr id="4" name="Slide Number Placeholder 3">
            <a:extLst>
              <a:ext uri="{FF2B5EF4-FFF2-40B4-BE49-F238E27FC236}">
                <a16:creationId xmlns:a16="http://schemas.microsoft.com/office/drawing/2014/main" id="{FCA6C996-FCD3-837D-F49E-00F3B9DF8298}"/>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5" name="Rounded Rectangle 6">
            <a:extLst>
              <a:ext uri="{FF2B5EF4-FFF2-40B4-BE49-F238E27FC236}">
                <a16:creationId xmlns:a16="http://schemas.microsoft.com/office/drawing/2014/main" id="{8BB84C79-3761-515E-5580-29C513A6BCEC}"/>
              </a:ext>
            </a:extLst>
          </p:cNvPr>
          <p:cNvSpPr/>
          <p:nvPr/>
        </p:nvSpPr>
        <p:spPr>
          <a:xfrm>
            <a:off x="0" y="0"/>
            <a:ext cx="1752600" cy="8826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Promoting research and IT culture</a:t>
            </a:r>
          </a:p>
        </p:txBody>
      </p:sp>
    </p:spTree>
    <p:extLst>
      <p:ext uri="{BB962C8B-B14F-4D97-AF65-F5344CB8AC3E}">
        <p14:creationId xmlns:p14="http://schemas.microsoft.com/office/powerpoint/2010/main" val="274015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3FE-06C0-B9FB-B815-B219D104E829}"/>
              </a:ext>
            </a:extLst>
          </p:cNvPr>
          <p:cNvSpPr>
            <a:spLocks noGrp="1"/>
          </p:cNvSpPr>
          <p:nvPr>
            <p:ph type="title"/>
          </p:nvPr>
        </p:nvSpPr>
        <p:spPr>
          <a:xfrm>
            <a:off x="0" y="-762000"/>
            <a:ext cx="8686800" cy="2743200"/>
          </a:xfrm>
        </p:spPr>
        <p:txBody>
          <a:bodyPr>
            <a:normAutofit/>
          </a:bodyPr>
          <a:lstStyle/>
          <a:p>
            <a:r>
              <a:rPr lang="en-US" dirty="0"/>
              <a:t>Table of Contents </a:t>
            </a:r>
          </a:p>
        </p:txBody>
      </p:sp>
      <p:graphicFrame>
        <p:nvGraphicFramePr>
          <p:cNvPr id="5" name="Table 5">
            <a:extLst>
              <a:ext uri="{FF2B5EF4-FFF2-40B4-BE49-F238E27FC236}">
                <a16:creationId xmlns:a16="http://schemas.microsoft.com/office/drawing/2014/main" id="{35CAA90A-9A5C-0CF2-072D-B0DE69619B9F}"/>
              </a:ext>
            </a:extLst>
          </p:cNvPr>
          <p:cNvGraphicFramePr>
            <a:graphicFrameLocks noGrp="1"/>
          </p:cNvGraphicFramePr>
          <p:nvPr>
            <p:extLst>
              <p:ext uri="{D42A27DB-BD31-4B8C-83A1-F6EECF244321}">
                <p14:modId xmlns:p14="http://schemas.microsoft.com/office/powerpoint/2010/main" val="702847620"/>
              </p:ext>
            </p:extLst>
          </p:nvPr>
        </p:nvGraphicFramePr>
        <p:xfrm>
          <a:off x="533405" y="914401"/>
          <a:ext cx="7848599" cy="5715002"/>
        </p:xfrm>
        <a:graphic>
          <a:graphicData uri="http://schemas.openxmlformats.org/drawingml/2006/table">
            <a:tbl>
              <a:tblPr firstRow="1" bandRow="1">
                <a:tableStyleId>{5C22544A-7EE6-4342-B048-85BDC9FD1C3A}</a:tableStyleId>
              </a:tblPr>
              <a:tblGrid>
                <a:gridCol w="726928">
                  <a:extLst>
                    <a:ext uri="{9D8B030D-6E8A-4147-A177-3AD203B41FA5}">
                      <a16:colId xmlns:a16="http://schemas.microsoft.com/office/drawing/2014/main" val="441462994"/>
                    </a:ext>
                  </a:extLst>
                </a:gridCol>
                <a:gridCol w="4119258">
                  <a:extLst>
                    <a:ext uri="{9D8B030D-6E8A-4147-A177-3AD203B41FA5}">
                      <a16:colId xmlns:a16="http://schemas.microsoft.com/office/drawing/2014/main" val="909814793"/>
                    </a:ext>
                  </a:extLst>
                </a:gridCol>
                <a:gridCol w="3002413">
                  <a:extLst>
                    <a:ext uri="{9D8B030D-6E8A-4147-A177-3AD203B41FA5}">
                      <a16:colId xmlns:a16="http://schemas.microsoft.com/office/drawing/2014/main" val="1740550349"/>
                    </a:ext>
                  </a:extLst>
                </a:gridCol>
              </a:tblGrid>
              <a:tr h="404602">
                <a:tc>
                  <a:txBody>
                    <a:bodyPr/>
                    <a:lstStyle/>
                    <a:p>
                      <a:r>
                        <a:rPr lang="en-US" dirty="0"/>
                        <a:t>Sr #</a:t>
                      </a:r>
                    </a:p>
                  </a:txBody>
                  <a:tcPr/>
                </a:tc>
                <a:tc>
                  <a:txBody>
                    <a:bodyPr/>
                    <a:lstStyle/>
                    <a:p>
                      <a:r>
                        <a:rPr lang="en-US" dirty="0"/>
                        <a:t>Content</a:t>
                      </a:r>
                    </a:p>
                  </a:txBody>
                  <a:tcPr/>
                </a:tc>
                <a:tc>
                  <a:txBody>
                    <a:bodyPr/>
                    <a:lstStyle/>
                    <a:p>
                      <a:r>
                        <a:rPr lang="en-US" dirty="0"/>
                        <a:t>Slide #</a:t>
                      </a:r>
                    </a:p>
                  </a:txBody>
                  <a:tcPr/>
                </a:tc>
                <a:extLst>
                  <a:ext uri="{0D108BD9-81ED-4DB2-BD59-A6C34878D82A}">
                    <a16:rowId xmlns:a16="http://schemas.microsoft.com/office/drawing/2014/main" val="1692766503"/>
                  </a:ext>
                </a:extLst>
              </a:tr>
              <a:tr h="404602">
                <a:tc>
                  <a:txBody>
                    <a:bodyPr/>
                    <a:lstStyle/>
                    <a:p>
                      <a:r>
                        <a:rPr lang="en-US" dirty="0"/>
                        <a:t>1</a:t>
                      </a:r>
                    </a:p>
                  </a:txBody>
                  <a:tcPr/>
                </a:tc>
                <a:tc>
                  <a:txBody>
                    <a:bodyPr/>
                    <a:lstStyle/>
                    <a:p>
                      <a:r>
                        <a:rPr lang="en-US" sz="1400" dirty="0"/>
                        <a:t>Motto, Vision</a:t>
                      </a:r>
                    </a:p>
                  </a:txBody>
                  <a:tcPr/>
                </a:tc>
                <a:tc>
                  <a:txBody>
                    <a:bodyPr/>
                    <a:lstStyle/>
                    <a:p>
                      <a:r>
                        <a:rPr lang="en-US" dirty="0"/>
                        <a:t>4</a:t>
                      </a:r>
                    </a:p>
                  </a:txBody>
                  <a:tcPr/>
                </a:tc>
                <a:extLst>
                  <a:ext uri="{0D108BD9-81ED-4DB2-BD59-A6C34878D82A}">
                    <a16:rowId xmlns:a16="http://schemas.microsoft.com/office/drawing/2014/main" val="886554477"/>
                  </a:ext>
                </a:extLst>
              </a:tr>
              <a:tr h="404602">
                <a:tc>
                  <a:txBody>
                    <a:bodyPr/>
                    <a:lstStyle/>
                    <a:p>
                      <a:r>
                        <a:rPr lang="en-US" dirty="0"/>
                        <a:t>2</a:t>
                      </a:r>
                    </a:p>
                  </a:txBody>
                  <a:tcPr/>
                </a:tc>
                <a:tc>
                  <a:txBody>
                    <a:bodyPr/>
                    <a:lstStyle/>
                    <a:p>
                      <a:r>
                        <a:rPr lang="en-US" sz="1400" dirty="0"/>
                        <a:t>Professor Umar Model of  Integrated Lecture </a:t>
                      </a:r>
                    </a:p>
                  </a:txBody>
                  <a:tcPr/>
                </a:tc>
                <a:tc>
                  <a:txBody>
                    <a:bodyPr/>
                    <a:lstStyle/>
                    <a:p>
                      <a:r>
                        <a:rPr lang="en-US" dirty="0"/>
                        <a:t>5</a:t>
                      </a:r>
                    </a:p>
                  </a:txBody>
                  <a:tcPr/>
                </a:tc>
                <a:extLst>
                  <a:ext uri="{0D108BD9-81ED-4DB2-BD59-A6C34878D82A}">
                    <a16:rowId xmlns:a16="http://schemas.microsoft.com/office/drawing/2014/main" val="4221536352"/>
                  </a:ext>
                </a:extLst>
              </a:tr>
              <a:tr h="404602">
                <a:tc>
                  <a:txBody>
                    <a:bodyPr/>
                    <a:lstStyle/>
                    <a:p>
                      <a:r>
                        <a:rPr lang="en-US" dirty="0"/>
                        <a:t>3</a:t>
                      </a:r>
                    </a:p>
                  </a:txBody>
                  <a:tcPr/>
                </a:tc>
                <a:tc>
                  <a:txBody>
                    <a:bodyPr/>
                    <a:lstStyle/>
                    <a:p>
                      <a:r>
                        <a:rPr lang="en-US" sz="1400" dirty="0"/>
                        <a:t>Bloom’s Taxonomy(Domains of learning)</a:t>
                      </a:r>
                    </a:p>
                  </a:txBody>
                  <a:tcPr/>
                </a:tc>
                <a:tc>
                  <a:txBody>
                    <a:bodyPr/>
                    <a:lstStyle/>
                    <a:p>
                      <a:r>
                        <a:rPr lang="en-US" dirty="0"/>
                        <a:t>6</a:t>
                      </a:r>
                    </a:p>
                  </a:txBody>
                  <a:tcPr/>
                </a:tc>
                <a:extLst>
                  <a:ext uri="{0D108BD9-81ED-4DB2-BD59-A6C34878D82A}">
                    <a16:rowId xmlns:a16="http://schemas.microsoft.com/office/drawing/2014/main" val="793984489"/>
                  </a:ext>
                </a:extLst>
              </a:tr>
              <a:tr h="404602">
                <a:tc>
                  <a:txBody>
                    <a:bodyPr/>
                    <a:lstStyle/>
                    <a:p>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a:tc>
                <a:tc>
                  <a:txBody>
                    <a:bodyPr/>
                    <a:lstStyle/>
                    <a:p>
                      <a:r>
                        <a:rPr lang="en-US" dirty="0"/>
                        <a:t>7</a:t>
                      </a:r>
                    </a:p>
                  </a:txBody>
                  <a:tcPr/>
                </a:tc>
                <a:extLst>
                  <a:ext uri="{0D108BD9-81ED-4DB2-BD59-A6C34878D82A}">
                    <a16:rowId xmlns:a16="http://schemas.microsoft.com/office/drawing/2014/main" val="10004"/>
                  </a:ext>
                </a:extLst>
              </a:tr>
              <a:tr h="404602">
                <a:tc>
                  <a:txBody>
                    <a:bodyPr/>
                    <a:lstStyle/>
                    <a:p>
                      <a:r>
                        <a:rPr lang="en-US" dirty="0"/>
                        <a:t>5</a:t>
                      </a:r>
                    </a:p>
                  </a:txBody>
                  <a:tcPr/>
                </a:tc>
                <a:tc>
                  <a:txBody>
                    <a:bodyPr/>
                    <a:lstStyle/>
                    <a:p>
                      <a:r>
                        <a:rPr lang="en-US" sz="1400" dirty="0"/>
                        <a:t>Learning Objectives</a:t>
                      </a:r>
                    </a:p>
                  </a:txBody>
                  <a:tcPr/>
                </a:tc>
                <a:tc>
                  <a:txBody>
                    <a:bodyPr/>
                    <a:lstStyle/>
                    <a:p>
                      <a:r>
                        <a:rPr lang="en-US" dirty="0"/>
                        <a:t>8</a:t>
                      </a:r>
                    </a:p>
                  </a:txBody>
                  <a:tcPr/>
                </a:tc>
                <a:extLst>
                  <a:ext uri="{0D108BD9-81ED-4DB2-BD59-A6C34878D82A}">
                    <a16:rowId xmlns:a16="http://schemas.microsoft.com/office/drawing/2014/main" val="381150470"/>
                  </a:ext>
                </a:extLst>
              </a:tr>
              <a:tr h="404602">
                <a:tc>
                  <a:txBody>
                    <a:bodyPr/>
                    <a:lstStyle/>
                    <a:p>
                      <a:r>
                        <a:rPr lang="en-US" dirty="0"/>
                        <a:t>6</a:t>
                      </a:r>
                    </a:p>
                  </a:txBody>
                  <a:tcPr/>
                </a:tc>
                <a:tc>
                  <a:txBody>
                    <a:bodyPr/>
                    <a:lstStyle/>
                    <a:p>
                      <a:r>
                        <a:rPr lang="en-US" sz="1400" dirty="0"/>
                        <a:t>Horizontal Integration</a:t>
                      </a:r>
                    </a:p>
                  </a:txBody>
                  <a:tcPr/>
                </a:tc>
                <a:tc>
                  <a:txBody>
                    <a:bodyPr/>
                    <a:lstStyle/>
                    <a:p>
                      <a:r>
                        <a:rPr lang="en-US" dirty="0"/>
                        <a:t>10,11,12</a:t>
                      </a:r>
                    </a:p>
                  </a:txBody>
                  <a:tcPr/>
                </a:tc>
                <a:extLst>
                  <a:ext uri="{0D108BD9-81ED-4DB2-BD59-A6C34878D82A}">
                    <a16:rowId xmlns:a16="http://schemas.microsoft.com/office/drawing/2014/main" val="73742914"/>
                  </a:ext>
                </a:extLst>
              </a:tr>
              <a:tr h="404602">
                <a:tc>
                  <a:txBody>
                    <a:bodyPr/>
                    <a:lstStyle/>
                    <a:p>
                      <a:r>
                        <a:rPr lang="en-US" dirty="0"/>
                        <a:t>7</a:t>
                      </a:r>
                    </a:p>
                  </a:txBody>
                  <a:tcPr/>
                </a:tc>
                <a:tc>
                  <a:txBody>
                    <a:bodyPr/>
                    <a:lstStyle/>
                    <a:p>
                      <a:r>
                        <a:rPr lang="en-US" sz="1400" dirty="0"/>
                        <a:t>Core Concept</a:t>
                      </a:r>
                    </a:p>
                  </a:txBody>
                  <a:tcPr/>
                </a:tc>
                <a:tc>
                  <a:txBody>
                    <a:bodyPr/>
                    <a:lstStyle/>
                    <a:p>
                      <a:r>
                        <a:rPr lang="en-US" dirty="0"/>
                        <a:t>9,13-29</a:t>
                      </a:r>
                    </a:p>
                  </a:txBody>
                  <a:tcPr/>
                </a:tc>
                <a:extLst>
                  <a:ext uri="{0D108BD9-81ED-4DB2-BD59-A6C34878D82A}">
                    <a16:rowId xmlns:a16="http://schemas.microsoft.com/office/drawing/2014/main" val="315314830"/>
                  </a:ext>
                </a:extLst>
              </a:tr>
              <a:tr h="404602">
                <a:tc>
                  <a:txBody>
                    <a:bodyPr/>
                    <a:lstStyle/>
                    <a:p>
                      <a:r>
                        <a:rPr lang="en-US" dirty="0"/>
                        <a:t>8</a:t>
                      </a:r>
                    </a:p>
                  </a:txBody>
                  <a:tcPr/>
                </a:tc>
                <a:tc>
                  <a:txBody>
                    <a:bodyPr/>
                    <a:lstStyle/>
                    <a:p>
                      <a:r>
                        <a:rPr lang="en-US" sz="1400" dirty="0"/>
                        <a:t>Vertical Integration</a:t>
                      </a:r>
                    </a:p>
                  </a:txBody>
                  <a:tcPr/>
                </a:tc>
                <a:tc>
                  <a:txBody>
                    <a:bodyPr/>
                    <a:lstStyle/>
                    <a:p>
                      <a:r>
                        <a:rPr lang="en-US" dirty="0"/>
                        <a:t>9,13-29</a:t>
                      </a:r>
                    </a:p>
                  </a:txBody>
                  <a:tcPr/>
                </a:tc>
                <a:extLst>
                  <a:ext uri="{0D108BD9-81ED-4DB2-BD59-A6C34878D82A}">
                    <a16:rowId xmlns:a16="http://schemas.microsoft.com/office/drawing/2014/main" val="544069493"/>
                  </a:ext>
                </a:extLst>
              </a:tr>
              <a:tr h="404602">
                <a:tc>
                  <a:txBody>
                    <a:bodyPr/>
                    <a:lstStyle/>
                    <a:p>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Ethics(lesson of the day)</a:t>
                      </a:r>
                    </a:p>
                  </a:txBody>
                  <a:tcPr/>
                </a:tc>
                <a:tc>
                  <a:txBody>
                    <a:bodyPr/>
                    <a:lstStyle/>
                    <a:p>
                      <a:r>
                        <a:rPr lang="en-US" dirty="0"/>
                        <a:t>30-32</a:t>
                      </a:r>
                    </a:p>
                  </a:txBody>
                  <a:tcPr/>
                </a:tc>
                <a:extLst>
                  <a:ext uri="{0D108BD9-81ED-4DB2-BD59-A6C34878D82A}">
                    <a16:rowId xmlns:a16="http://schemas.microsoft.com/office/drawing/2014/main" val="2212850756"/>
                  </a:ext>
                </a:extLst>
              </a:tr>
              <a:tr h="404602">
                <a:tc>
                  <a:txBody>
                    <a:bodyPr/>
                    <a:lstStyle/>
                    <a:p>
                      <a:r>
                        <a:rPr lang="en-US"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a:t>
                      </a:r>
                    </a:p>
                  </a:txBody>
                  <a:tcPr/>
                </a:tc>
                <a:tc>
                  <a:txBody>
                    <a:bodyPr/>
                    <a:lstStyle/>
                    <a:p>
                      <a:r>
                        <a:rPr lang="en-US" dirty="0"/>
                        <a:t>33</a:t>
                      </a:r>
                    </a:p>
                  </a:txBody>
                  <a:tcPr/>
                </a:tc>
                <a:extLst>
                  <a:ext uri="{0D108BD9-81ED-4DB2-BD59-A6C34878D82A}">
                    <a16:rowId xmlns:a16="http://schemas.microsoft.com/office/drawing/2014/main" val="10010"/>
                  </a:ext>
                </a:extLst>
              </a:tr>
              <a:tr h="404602">
                <a:tc>
                  <a:txBody>
                    <a:bodyPr/>
                    <a:lstStyle/>
                    <a:p>
                      <a:r>
                        <a:rPr lang="en-US"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Brainstorming(question</a:t>
                      </a:r>
                      <a:r>
                        <a:rPr lang="en-US" sz="1400" baseline="0" dirty="0"/>
                        <a:t> </a:t>
                      </a:r>
                      <a:r>
                        <a:rPr lang="en-US" sz="1400" dirty="0"/>
                        <a:t>relevant with</a:t>
                      </a:r>
                      <a:r>
                        <a:rPr lang="en-US" sz="1400" baseline="0" dirty="0"/>
                        <a:t> lecture)</a:t>
                      </a:r>
                      <a:endParaRPr lang="en-US" sz="1400" dirty="0"/>
                    </a:p>
                  </a:txBody>
                  <a:tcPr/>
                </a:tc>
                <a:tc>
                  <a:txBody>
                    <a:bodyPr/>
                    <a:lstStyle/>
                    <a:p>
                      <a:r>
                        <a:rPr lang="en-US" dirty="0"/>
                        <a:t>35-39</a:t>
                      </a:r>
                    </a:p>
                  </a:txBody>
                  <a:tcPr/>
                </a:tc>
                <a:extLst>
                  <a:ext uri="{0D108BD9-81ED-4DB2-BD59-A6C34878D82A}">
                    <a16:rowId xmlns:a16="http://schemas.microsoft.com/office/drawing/2014/main" val="2985514906"/>
                  </a:ext>
                </a:extLst>
              </a:tr>
              <a:tr h="455176">
                <a:tc>
                  <a:txBody>
                    <a:bodyPr/>
                    <a:lstStyle/>
                    <a:p>
                      <a:r>
                        <a:rPr lang="en-US"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culture(Digital Library)</a:t>
                      </a:r>
                    </a:p>
                  </a:txBody>
                  <a:tcPr/>
                </a:tc>
                <a:tc>
                  <a:txBody>
                    <a:bodyPr/>
                    <a:lstStyle/>
                    <a:p>
                      <a:r>
                        <a:rPr lang="en-US" dirty="0"/>
                        <a:t>30</a:t>
                      </a:r>
                    </a:p>
                  </a:txBody>
                  <a:tcPr/>
                </a:tc>
                <a:extLst>
                  <a:ext uri="{0D108BD9-81ED-4DB2-BD59-A6C34878D82A}">
                    <a16:rowId xmlns:a16="http://schemas.microsoft.com/office/drawing/2014/main" val="10012"/>
                  </a:ext>
                </a:extLst>
              </a:tr>
              <a:tr h="404602">
                <a:tc>
                  <a:txBody>
                    <a:bodyPr/>
                    <a:lstStyle/>
                    <a:p>
                      <a:r>
                        <a:rPr lang="en-US"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a:t>
                      </a:r>
                      <a:r>
                        <a:rPr lang="en-US" sz="1400" baseline="0" dirty="0"/>
                        <a:t> of this lecture</a:t>
                      </a:r>
                      <a:endParaRPr lang="en-US" sz="1400" dirty="0"/>
                    </a:p>
                  </a:txBody>
                  <a:tcPr/>
                </a:tc>
                <a:tc>
                  <a:txBody>
                    <a:bodyPr/>
                    <a:lstStyle/>
                    <a:p>
                      <a:r>
                        <a:rPr lang="en-US" dirty="0"/>
                        <a:t>40</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5679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0B5697D6-3B4B-DDF4-D273-BB49B5415365}"/>
              </a:ext>
            </a:extLst>
          </p:cNvPr>
          <p:cNvSpPr>
            <a:spLocks noGrp="1"/>
          </p:cNvSpPr>
          <p:nvPr>
            <p:ph type="sldNum" sz="quarter" idx="12"/>
          </p:nvPr>
        </p:nvSpPr>
        <p:spPr/>
        <p:txBody>
          <a:bodyPr/>
          <a:lstStyle/>
          <a:p>
            <a:pPr>
              <a:spcAft>
                <a:spcPts val="600"/>
              </a:spcAft>
              <a:defRPr/>
            </a:pPr>
            <a:fld id="{BDA394D7-9785-4BE5-AFD5-4F918A689025}" type="slidenum">
              <a:rPr lang="en-US" smtClean="0"/>
              <a:pPr>
                <a:spcAft>
                  <a:spcPts val="600"/>
                </a:spcAft>
                <a:defRPr/>
              </a:pPr>
              <a:t>30</a:t>
            </a:fld>
            <a:endParaRPr lang="en-US"/>
          </a:p>
        </p:txBody>
      </p:sp>
      <p:pic>
        <p:nvPicPr>
          <p:cNvPr id="3" name="Picture 2">
            <a:extLst>
              <a:ext uri="{FF2B5EF4-FFF2-40B4-BE49-F238E27FC236}">
                <a16:creationId xmlns:a16="http://schemas.microsoft.com/office/drawing/2014/main" id="{F777339D-F28E-2D7F-17EB-9D5D00033D74}"/>
              </a:ext>
            </a:extLst>
          </p:cNvPr>
          <p:cNvPicPr>
            <a:picLocks noChangeAspect="1"/>
          </p:cNvPicPr>
          <p:nvPr/>
        </p:nvPicPr>
        <p:blipFill>
          <a:blip r:embed="rId2"/>
          <a:stretch>
            <a:fillRect/>
          </a:stretch>
        </p:blipFill>
        <p:spPr>
          <a:xfrm>
            <a:off x="0" y="796855"/>
            <a:ext cx="9144000" cy="5264290"/>
          </a:xfrm>
          <a:prstGeom prst="rect">
            <a:avLst/>
          </a:prstGeom>
        </p:spPr>
      </p:pic>
      <p:sp>
        <p:nvSpPr>
          <p:cNvPr id="5" name="Rectangle 4">
            <a:extLst>
              <a:ext uri="{FF2B5EF4-FFF2-40B4-BE49-F238E27FC236}">
                <a16:creationId xmlns:a16="http://schemas.microsoft.com/office/drawing/2014/main" id="{C9DF89C3-8330-7F57-8A8B-9A78A962C092}"/>
              </a:ext>
            </a:extLst>
          </p:cNvPr>
          <p:cNvSpPr/>
          <p:nvPr/>
        </p:nvSpPr>
        <p:spPr>
          <a:xfrm>
            <a:off x="0" y="6248400"/>
            <a:ext cx="91440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www.ncbi.nlm.nih.gov/pmc/articles/PMC7835667/</a:t>
            </a:r>
            <a:endParaRPr lang="en-PK"/>
          </a:p>
        </p:txBody>
      </p:sp>
      <p:sp>
        <p:nvSpPr>
          <p:cNvPr id="7" name="Rounded Rectangle 6">
            <a:extLst>
              <a:ext uri="{FF2B5EF4-FFF2-40B4-BE49-F238E27FC236}">
                <a16:creationId xmlns:a16="http://schemas.microsoft.com/office/drawing/2014/main" id="{F7909F3D-B439-7481-1A61-AD26D7690B08}"/>
              </a:ext>
            </a:extLst>
          </p:cNvPr>
          <p:cNvSpPr/>
          <p:nvPr/>
        </p:nvSpPr>
        <p:spPr>
          <a:xfrm>
            <a:off x="0" y="0"/>
            <a:ext cx="1752600" cy="8826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Promoting research and IT culture</a:t>
            </a:r>
          </a:p>
        </p:txBody>
      </p:sp>
    </p:spTree>
    <p:extLst>
      <p:ext uri="{BB962C8B-B14F-4D97-AF65-F5344CB8AC3E}">
        <p14:creationId xmlns:p14="http://schemas.microsoft.com/office/powerpoint/2010/main" val="56939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E3C6-7076-6A5E-4E1C-5E426702D6C0}"/>
              </a:ext>
            </a:extLst>
          </p:cNvPr>
          <p:cNvSpPr>
            <a:spLocks noGrp="1"/>
          </p:cNvSpPr>
          <p:nvPr>
            <p:ph type="title"/>
          </p:nvPr>
        </p:nvSpPr>
        <p:spPr/>
        <p:txBody>
          <a:bodyPr/>
          <a:lstStyle/>
          <a:p>
            <a:r>
              <a:rPr lang="en-US" dirty="0"/>
              <a:t>Take home message</a:t>
            </a:r>
            <a:endParaRPr lang="en-PK" dirty="0"/>
          </a:p>
        </p:txBody>
      </p:sp>
      <p:sp>
        <p:nvSpPr>
          <p:cNvPr id="3" name="Content Placeholder 2">
            <a:extLst>
              <a:ext uri="{FF2B5EF4-FFF2-40B4-BE49-F238E27FC236}">
                <a16:creationId xmlns:a16="http://schemas.microsoft.com/office/drawing/2014/main" id="{C44CBA92-0001-D393-F867-25DBCF0D6D73}"/>
              </a:ext>
            </a:extLst>
          </p:cNvPr>
          <p:cNvSpPr>
            <a:spLocks noGrp="1"/>
          </p:cNvSpPr>
          <p:nvPr>
            <p:ph idx="1"/>
          </p:nvPr>
        </p:nvSpPr>
        <p:spPr>
          <a:xfrm>
            <a:off x="424543" y="2228179"/>
            <a:ext cx="8229600" cy="4525963"/>
          </a:xfrm>
        </p:spPr>
        <p:txBody>
          <a:bodyPr/>
          <a:lstStyle/>
          <a:p>
            <a:r>
              <a:rPr lang="en-US" dirty="0"/>
              <a:t>Olfactory pathway</a:t>
            </a:r>
          </a:p>
          <a:p>
            <a:r>
              <a:rPr lang="en-US" dirty="0"/>
              <a:t>How to perform practical to check sense of smell</a:t>
            </a:r>
          </a:p>
          <a:p>
            <a:r>
              <a:rPr lang="en-US" dirty="0"/>
              <a:t>Disorders of sense of smell</a:t>
            </a:r>
            <a:endParaRPr lang="en-PK" dirty="0"/>
          </a:p>
        </p:txBody>
      </p:sp>
      <p:sp>
        <p:nvSpPr>
          <p:cNvPr id="4" name="Slide Number Placeholder 3">
            <a:extLst>
              <a:ext uri="{FF2B5EF4-FFF2-40B4-BE49-F238E27FC236}">
                <a16:creationId xmlns:a16="http://schemas.microsoft.com/office/drawing/2014/main" id="{BED3779F-C460-6807-FC5B-F4EADABD985E}"/>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dirty="0"/>
          </a:p>
        </p:txBody>
      </p:sp>
    </p:spTree>
    <p:extLst>
      <p:ext uri="{BB962C8B-B14F-4D97-AF65-F5344CB8AC3E}">
        <p14:creationId xmlns:p14="http://schemas.microsoft.com/office/powerpoint/2010/main" val="134339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372344E-B43D-AA09-4D6C-CD450EE93DA2}"/>
              </a:ext>
            </a:extLst>
          </p:cNvPr>
          <p:cNvGraphicFramePr>
            <a:graphicFrameLocks noGrp="1"/>
          </p:cNvGraphicFramePr>
          <p:nvPr>
            <p:extLst>
              <p:ext uri="{D42A27DB-BD31-4B8C-83A1-F6EECF244321}">
                <p14:modId xmlns:p14="http://schemas.microsoft.com/office/powerpoint/2010/main" val="800390422"/>
              </p:ext>
            </p:extLst>
          </p:nvPr>
        </p:nvGraphicFramePr>
        <p:xfrm>
          <a:off x="76200" y="640080"/>
          <a:ext cx="8915400" cy="5858494"/>
        </p:xfrm>
        <a:graphic>
          <a:graphicData uri="http://schemas.openxmlformats.org/drawingml/2006/table">
            <a:tbl>
              <a:tblPr firstRow="1" bandRow="1">
                <a:tableStyleId>{5C22544A-7EE6-4342-B048-85BDC9FD1C3A}</a:tableStyleId>
              </a:tblPr>
              <a:tblGrid>
                <a:gridCol w="549848">
                  <a:extLst>
                    <a:ext uri="{9D8B030D-6E8A-4147-A177-3AD203B41FA5}">
                      <a16:colId xmlns:a16="http://schemas.microsoft.com/office/drawing/2014/main" val="2328705596"/>
                    </a:ext>
                  </a:extLst>
                </a:gridCol>
                <a:gridCol w="1127119">
                  <a:extLst>
                    <a:ext uri="{9D8B030D-6E8A-4147-A177-3AD203B41FA5}">
                      <a16:colId xmlns:a16="http://schemas.microsoft.com/office/drawing/2014/main" val="874644771"/>
                    </a:ext>
                  </a:extLst>
                </a:gridCol>
                <a:gridCol w="7238433">
                  <a:extLst>
                    <a:ext uri="{9D8B030D-6E8A-4147-A177-3AD203B41FA5}">
                      <a16:colId xmlns:a16="http://schemas.microsoft.com/office/drawing/2014/main" val="1573683671"/>
                    </a:ext>
                  </a:extLst>
                </a:gridCol>
              </a:tblGrid>
              <a:tr h="1193810">
                <a:tc>
                  <a:txBody>
                    <a:bodyPr/>
                    <a:lstStyle/>
                    <a:p>
                      <a:r>
                        <a:rPr lang="en-US" dirty="0"/>
                        <a:t>Sr.#</a:t>
                      </a:r>
                    </a:p>
                  </a:txBody>
                  <a:tcPr/>
                </a:tc>
                <a:tc>
                  <a:txBody>
                    <a:bodyPr/>
                    <a:lstStyle/>
                    <a:p>
                      <a:r>
                        <a:rPr lang="en-US" dirty="0"/>
                        <a:t>Types of reference material</a:t>
                      </a:r>
                    </a:p>
                  </a:txBody>
                  <a:tcPr/>
                </a:tc>
                <a:tc>
                  <a:txBody>
                    <a:bodyPr/>
                    <a:lstStyle/>
                    <a:p>
                      <a:r>
                        <a:rPr lang="en-US" dirty="0"/>
                        <a:t>Names/links of reference material</a:t>
                      </a:r>
                    </a:p>
                  </a:txBody>
                  <a:tcPr/>
                </a:tc>
                <a:extLst>
                  <a:ext uri="{0D108BD9-81ED-4DB2-BD59-A6C34878D82A}">
                    <a16:rowId xmlns:a16="http://schemas.microsoft.com/office/drawing/2014/main" val="2576912425"/>
                  </a:ext>
                </a:extLst>
              </a:tr>
              <a:tr h="835667">
                <a:tc>
                  <a:txBody>
                    <a:bodyPr/>
                    <a:lstStyle/>
                    <a:p>
                      <a:r>
                        <a:rPr lang="en-US" dirty="0"/>
                        <a:t>1</a:t>
                      </a:r>
                    </a:p>
                  </a:txBody>
                  <a:tcPr/>
                </a:tc>
                <a:tc>
                  <a:txBody>
                    <a:bodyPr/>
                    <a:lstStyle/>
                    <a:p>
                      <a:r>
                        <a:rPr lang="en-US" dirty="0"/>
                        <a:t>Text book</a:t>
                      </a:r>
                    </a:p>
                  </a:txBody>
                  <a:tcPr/>
                </a:tc>
                <a:tc>
                  <a:txBody>
                    <a:bodyPr/>
                    <a:lstStyle/>
                    <a:p>
                      <a:r>
                        <a:rPr lang="en-US" sz="1800" dirty="0"/>
                        <a:t>Guyton AC, Hall JE. Textbook of Medical Physiology. 14th ed. Philadelphia, PA: Saunders; 2020</a:t>
                      </a:r>
                      <a:endParaRPr lang="en-US" dirty="0"/>
                    </a:p>
                  </a:txBody>
                  <a:tcPr/>
                </a:tc>
                <a:extLst>
                  <a:ext uri="{0D108BD9-81ED-4DB2-BD59-A6C34878D82A}">
                    <a16:rowId xmlns:a16="http://schemas.microsoft.com/office/drawing/2014/main" val="2316373964"/>
                  </a:ext>
                </a:extLst>
              </a:tr>
              <a:tr h="835667">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book</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Sherwood L. Human Physiology: From Cells to Systems. 10th ed. Boston, MA: Cengage Learning; 2020.</a:t>
                      </a:r>
                    </a:p>
                  </a:txBody>
                  <a:tcPr/>
                </a:tc>
                <a:extLst>
                  <a:ext uri="{0D108BD9-81ED-4DB2-BD59-A6C34878D82A}">
                    <a16:rowId xmlns:a16="http://schemas.microsoft.com/office/drawing/2014/main" val="4149334834"/>
                  </a:ext>
                </a:extLst>
              </a:tr>
              <a:tr h="1164550">
                <a:tc>
                  <a:txBody>
                    <a:bodyPr/>
                    <a:lstStyle/>
                    <a:p>
                      <a:r>
                        <a:rPr lang="en-US" dirty="0"/>
                        <a:t>3</a:t>
                      </a:r>
                    </a:p>
                  </a:txBody>
                  <a:tcPr/>
                </a:tc>
                <a:tc>
                  <a:txBody>
                    <a:bodyPr/>
                    <a:lstStyle/>
                    <a:p>
                      <a:r>
                        <a:rPr lang="en-US" dirty="0"/>
                        <a:t>Manual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Practical Physiology by Dr Saqib Sohail 1</a:t>
                      </a:r>
                      <a:r>
                        <a:rPr lang="en-US" sz="1800" baseline="30000" dirty="0"/>
                        <a:t>st</a:t>
                      </a:r>
                      <a:r>
                        <a:rPr lang="en-US" sz="1800" dirty="0"/>
                        <a:t> edition</a:t>
                      </a:r>
                    </a:p>
                  </a:txBody>
                  <a:tcPr/>
                </a:tc>
                <a:extLst>
                  <a:ext uri="{0D108BD9-81ED-4DB2-BD59-A6C34878D82A}">
                    <a16:rowId xmlns:a16="http://schemas.microsoft.com/office/drawing/2014/main" val="3715680530"/>
                  </a:ext>
                </a:extLst>
              </a:tr>
              <a:tr h="895358">
                <a:tc>
                  <a:txBody>
                    <a:bodyPr/>
                    <a:lstStyle/>
                    <a:p>
                      <a:r>
                        <a:rPr lang="en-US" dirty="0"/>
                        <a:t>6</a:t>
                      </a:r>
                    </a:p>
                  </a:txBody>
                  <a:tcPr/>
                </a:tc>
                <a:tc>
                  <a:txBody>
                    <a:bodyPr/>
                    <a:lstStyle/>
                    <a:p>
                      <a:r>
                        <a:rPr lang="en-US" dirty="0"/>
                        <a:t>Research papers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
                        </a:rPr>
                        <a:t>www.ncbi.nlm.nih.gov/pmc/articles/PMC7835667/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dk1"/>
                          </a:solidFill>
                          <a:effectLst/>
                          <a:latin typeface="+mn-lt"/>
                          <a:ea typeface="+mn-ea"/>
                          <a:cs typeface="+mn-cs"/>
                        </a:rPr>
                        <a:t>doi</a:t>
                      </a:r>
                      <a:r>
                        <a:rPr lang="en-US" sz="1800" b="0" i="0" kern="1200" dirty="0">
                          <a:solidFill>
                            <a:schemeClr val="dk1"/>
                          </a:solidFill>
                          <a:effectLst/>
                          <a:latin typeface="+mn-lt"/>
                          <a:ea typeface="+mn-ea"/>
                          <a:cs typeface="+mn-cs"/>
                        </a:rPr>
                        <a:t>: </a:t>
                      </a:r>
                      <a:r>
                        <a:rPr lang="en-US" sz="1800" b="0" i="0" u="sng" kern="1200" dirty="0">
                          <a:solidFill>
                            <a:schemeClr val="dk1"/>
                          </a:solidFill>
                          <a:effectLst/>
                          <a:latin typeface="+mn-lt"/>
                          <a:ea typeface="+mn-ea"/>
                          <a:cs typeface="+mn-cs"/>
                          <a:hlinkClick r:id="rId3"/>
                        </a:rPr>
                        <a:t>10.1007/s00441-020-03381-9</a:t>
                      </a:r>
                      <a:endParaRPr lang="en-US" dirty="0"/>
                    </a:p>
                  </a:txBody>
                  <a:tcPr/>
                </a:tc>
                <a:extLst>
                  <a:ext uri="{0D108BD9-81ED-4DB2-BD59-A6C34878D82A}">
                    <a16:rowId xmlns:a16="http://schemas.microsoft.com/office/drawing/2014/main" val="2029630691"/>
                  </a:ext>
                </a:extLst>
              </a:tr>
              <a:tr h="835667">
                <a:tc>
                  <a:txBody>
                    <a:bodyPr/>
                    <a:lstStyle/>
                    <a:p>
                      <a:r>
                        <a:rPr lang="en-US" dirty="0"/>
                        <a:t>7</a:t>
                      </a:r>
                    </a:p>
                  </a:txBody>
                  <a:tcPr/>
                </a:tc>
                <a:tc>
                  <a:txBody>
                    <a:bodyPr/>
                    <a:lstStyle/>
                    <a:p>
                      <a:r>
                        <a:rPr lang="en-US" dirty="0"/>
                        <a:t>YouTube Video</a:t>
                      </a:r>
                    </a:p>
                  </a:txBody>
                  <a:tcPr/>
                </a:tc>
                <a:tc>
                  <a:txBody>
                    <a:bodyPr/>
                    <a:lstStyle/>
                    <a:p>
                      <a:r>
                        <a:rPr lang="en-US" dirty="0">
                          <a:hlinkClick r:id="rId4"/>
                        </a:rPr>
                        <a:t>https://youtu.be/3RJ553NIaMQ?si=Mkz-kEzael9qOJ3N</a:t>
                      </a:r>
                      <a:endParaRPr lang="en-US" dirty="0"/>
                    </a:p>
                    <a:p>
                      <a:endParaRPr lang="en-US" dirty="0"/>
                    </a:p>
                    <a:p>
                      <a:r>
                        <a:rPr lang="en-US" dirty="0"/>
                        <a:t>https://youtu.be/jHgElXwxFVg?si=-50BAuoFsYtio7ke</a:t>
                      </a:r>
                    </a:p>
                  </a:txBody>
                  <a:tcPr/>
                </a:tc>
                <a:extLst>
                  <a:ext uri="{0D108BD9-81ED-4DB2-BD59-A6C34878D82A}">
                    <a16:rowId xmlns:a16="http://schemas.microsoft.com/office/drawing/2014/main" val="1042635517"/>
                  </a:ext>
                </a:extLst>
              </a:tr>
            </a:tbl>
          </a:graphicData>
        </a:graphic>
      </p:graphicFrame>
      <p:sp>
        <p:nvSpPr>
          <p:cNvPr id="2" name="Rounded Rectangle 6">
            <a:extLst>
              <a:ext uri="{FF2B5EF4-FFF2-40B4-BE49-F238E27FC236}">
                <a16:creationId xmlns:a16="http://schemas.microsoft.com/office/drawing/2014/main" id="{803809EE-36E7-A9A3-FD10-28386108917F}"/>
              </a:ext>
            </a:extLst>
          </p:cNvPr>
          <p:cNvSpPr/>
          <p:nvPr/>
        </p:nvSpPr>
        <p:spPr>
          <a:xfrm>
            <a:off x="0" y="0"/>
            <a:ext cx="2286000" cy="533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References </a:t>
            </a:r>
          </a:p>
        </p:txBody>
      </p:sp>
    </p:spTree>
    <p:extLst>
      <p:ext uri="{BB962C8B-B14F-4D97-AF65-F5344CB8AC3E}">
        <p14:creationId xmlns:p14="http://schemas.microsoft.com/office/powerpoint/2010/main" val="2036560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4557"/>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9D2201-8A73-433A-97F3-E7E5379BAE05}" type="slidenum">
              <a:rPr lang="en-US" smtClean="0"/>
              <a:pPr/>
              <a:t>33</a:t>
            </a:fld>
            <a:endParaRPr lang="en-US" dirty="0"/>
          </a:p>
        </p:txBody>
      </p:sp>
    </p:spTree>
    <p:extLst>
      <p:ext uri="{BB962C8B-B14F-4D97-AF65-F5344CB8AC3E}">
        <p14:creationId xmlns:p14="http://schemas.microsoft.com/office/powerpoint/2010/main" val="217140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5"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4"/>
            <a:ext cx="4114800" cy="4449763"/>
          </a:xfrm>
        </p:spPr>
        <p:txBody>
          <a:bodyPr/>
          <a:lstStyle/>
          <a:p>
            <a:endParaRPr lang="en-US" dirty="0"/>
          </a:p>
        </p:txBody>
      </p:sp>
      <p:sp>
        <p:nvSpPr>
          <p:cNvPr id="13" name="Content Placeholder 12"/>
          <p:cNvSpPr>
            <a:spLocks noGrp="1"/>
          </p:cNvSpPr>
          <p:nvPr>
            <p:ph sz="quarter" idx="4"/>
          </p:nvPr>
        </p:nvSpPr>
        <p:spPr>
          <a:xfrm>
            <a:off x="4645030" y="1676404"/>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6" name="Slide Number Placeholder 5"/>
          <p:cNvSpPr>
            <a:spLocks noGrp="1"/>
          </p:cNvSpPr>
          <p:nvPr>
            <p:ph type="sldNum" sz="quarter" idx="12"/>
          </p:nvPr>
        </p:nvSpPr>
        <p:spPr/>
        <p:txBody>
          <a:bodyPr/>
          <a:lstStyle/>
          <a:p>
            <a:pPr>
              <a:defRPr/>
            </a:pPr>
            <a:fld id="{1FB91A49-D5F3-4578-872E-65604690CDEB}"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229"/>
            <a:ext cx="7543800" cy="1207008"/>
          </a:xfrm>
        </p:spPr>
        <p:txBody>
          <a:bodyPr>
            <a:normAutofit/>
          </a:bodyPr>
          <a:lstStyle/>
          <a:p>
            <a:r>
              <a:rPr lang="en-US" sz="2400" b="1" spc="-75" dirty="0">
                <a:solidFill>
                  <a:srgbClr val="C00000"/>
                </a:solidFill>
              </a:rPr>
              <a:t> Professor Umar Model of  Integrated Lecture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5</a:t>
            </a:fld>
            <a:endParaRPr lang="en-US" dirty="0">
              <a:solidFill>
                <a:prstClr val="black">
                  <a:tint val="75000"/>
                </a:prstClr>
              </a:solidFill>
            </a:endParaRPr>
          </a:p>
        </p:txBody>
      </p:sp>
      <p:pic>
        <p:nvPicPr>
          <p:cNvPr id="1026" name="Picture 2" descr="C:\Users\User\Downloads\WhatsApp Image 2022-10-11 at 2.02.06 PM.jpeg"/>
          <p:cNvPicPr>
            <a:picLocks noGrp="1" noChangeAspect="1" noChangeArrowheads="1"/>
          </p:cNvPicPr>
          <p:nvPr>
            <p:ph idx="1"/>
          </p:nvPr>
        </p:nvPicPr>
        <p:blipFill>
          <a:blip r:embed="rId3" cstate="print"/>
          <a:srcRect/>
          <a:stretch>
            <a:fillRect/>
          </a:stretch>
        </p:blipFill>
        <p:spPr bwMode="auto">
          <a:xfrm>
            <a:off x="173566" y="1905001"/>
            <a:ext cx="5824025" cy="4451360"/>
          </a:xfrm>
          <a:prstGeom prst="rect">
            <a:avLst/>
          </a:prstGeom>
          <a:noFill/>
        </p:spPr>
      </p:pic>
      <p:graphicFrame>
        <p:nvGraphicFramePr>
          <p:cNvPr id="7" name="Diagram 6"/>
          <p:cNvGraphicFramePr/>
          <p:nvPr>
            <p:extLst>
              <p:ext uri="{D42A27DB-BD31-4B8C-83A1-F6EECF244321}">
                <p14:modId xmlns:p14="http://schemas.microsoft.com/office/powerpoint/2010/main" val="4048266864"/>
              </p:ext>
            </p:extLst>
          </p:nvPr>
        </p:nvGraphicFramePr>
        <p:xfrm>
          <a:off x="5791201"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cstate="print"/>
          <a:stretch>
            <a:fillRect/>
          </a:stretch>
        </p:blipFill>
        <p:spPr>
          <a:xfrm>
            <a:off x="254056" y="511205"/>
            <a:ext cx="1065368" cy="992210"/>
          </a:xfrm>
          <a:prstGeom prst="rect">
            <a:avLst/>
          </a:prstGeom>
        </p:spPr>
      </p:pic>
    </p:spTree>
    <p:extLst>
      <p:ext uri="{BB962C8B-B14F-4D97-AF65-F5344CB8AC3E}">
        <p14:creationId xmlns:p14="http://schemas.microsoft.com/office/powerpoint/2010/main" val="10913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CA79-7C6D-AD99-E459-3C9000494946}"/>
              </a:ext>
            </a:extLst>
          </p:cNvPr>
          <p:cNvSpPr>
            <a:spLocks noGrp="1"/>
          </p:cNvSpPr>
          <p:nvPr>
            <p:ph type="title"/>
          </p:nvPr>
        </p:nvSpPr>
        <p:spPr>
          <a:xfrm>
            <a:off x="-228600" y="4"/>
            <a:ext cx="8686800" cy="1847301"/>
          </a:xfrm>
        </p:spPr>
        <p:txBody>
          <a:bodyPr>
            <a:noAutofit/>
          </a:bodyPr>
          <a:lstStyle/>
          <a:p>
            <a:r>
              <a:rPr lang="en-US" sz="3200" dirty="0"/>
              <a:t>BLOOM'S TAXONOMY : DOMAINS OF LEARNING </a:t>
            </a:r>
          </a:p>
        </p:txBody>
      </p:sp>
      <p:graphicFrame>
        <p:nvGraphicFramePr>
          <p:cNvPr id="3" name="Table 3">
            <a:extLst>
              <a:ext uri="{FF2B5EF4-FFF2-40B4-BE49-F238E27FC236}">
                <a16:creationId xmlns:a16="http://schemas.microsoft.com/office/drawing/2014/main" id="{0D6FDDBE-01F1-0819-4B66-52EC6CC0B2C6}"/>
              </a:ext>
            </a:extLst>
          </p:cNvPr>
          <p:cNvGraphicFramePr>
            <a:graphicFrameLocks noGrp="1"/>
          </p:cNvGraphicFramePr>
          <p:nvPr>
            <p:extLst>
              <p:ext uri="{D42A27DB-BD31-4B8C-83A1-F6EECF244321}">
                <p14:modId xmlns:p14="http://schemas.microsoft.com/office/powerpoint/2010/main" val="4091566542"/>
              </p:ext>
            </p:extLst>
          </p:nvPr>
        </p:nvGraphicFramePr>
        <p:xfrm>
          <a:off x="894738" y="1219201"/>
          <a:ext cx="7354531" cy="5577840"/>
        </p:xfrm>
        <a:graphic>
          <a:graphicData uri="http://schemas.openxmlformats.org/drawingml/2006/table">
            <a:tbl>
              <a:tblPr firstRow="1" bandRow="1">
                <a:tableStyleId>{5C22544A-7EE6-4342-B048-85BDC9FD1C3A}</a:tableStyleId>
              </a:tblPr>
              <a:tblGrid>
                <a:gridCol w="523838">
                  <a:extLst>
                    <a:ext uri="{9D8B030D-6E8A-4147-A177-3AD203B41FA5}">
                      <a16:colId xmlns:a16="http://schemas.microsoft.com/office/drawing/2014/main" val="359205687"/>
                    </a:ext>
                  </a:extLst>
                </a:gridCol>
                <a:gridCol w="1504336">
                  <a:extLst>
                    <a:ext uri="{9D8B030D-6E8A-4147-A177-3AD203B41FA5}">
                      <a16:colId xmlns:a16="http://schemas.microsoft.com/office/drawing/2014/main" val="609355559"/>
                    </a:ext>
                  </a:extLst>
                </a:gridCol>
                <a:gridCol w="1106129">
                  <a:extLst>
                    <a:ext uri="{9D8B030D-6E8A-4147-A177-3AD203B41FA5}">
                      <a16:colId xmlns:a16="http://schemas.microsoft.com/office/drawing/2014/main" val="2929612257"/>
                    </a:ext>
                  </a:extLst>
                </a:gridCol>
                <a:gridCol w="1050822">
                  <a:extLst>
                    <a:ext uri="{9D8B030D-6E8A-4147-A177-3AD203B41FA5}">
                      <a16:colId xmlns:a16="http://schemas.microsoft.com/office/drawing/2014/main" val="2347071026"/>
                    </a:ext>
                  </a:extLst>
                </a:gridCol>
                <a:gridCol w="3169406">
                  <a:extLst>
                    <a:ext uri="{9D8B030D-6E8A-4147-A177-3AD203B41FA5}">
                      <a16:colId xmlns:a16="http://schemas.microsoft.com/office/drawing/2014/main" val="350761768"/>
                    </a:ext>
                  </a:extLst>
                </a:gridCol>
              </a:tblGrid>
              <a:tr h="861934">
                <a:tc>
                  <a:txBody>
                    <a:bodyPr/>
                    <a:lstStyle/>
                    <a:p>
                      <a:r>
                        <a:rPr lang="en-US" dirty="0"/>
                        <a:t>Sr. #</a:t>
                      </a:r>
                    </a:p>
                  </a:txBody>
                  <a:tcPr marL="68580" marR="68580"/>
                </a:tc>
                <a:tc>
                  <a:txBody>
                    <a:bodyPr/>
                    <a:lstStyle/>
                    <a:p>
                      <a:r>
                        <a:rPr lang="en-US" dirty="0"/>
                        <a:t>Domain of learning</a:t>
                      </a:r>
                    </a:p>
                  </a:txBody>
                  <a:tcPr marL="68580" marR="68580"/>
                </a:tc>
                <a:tc>
                  <a:txBody>
                    <a:bodyPr/>
                    <a:lstStyle/>
                    <a:p>
                      <a:r>
                        <a:rPr lang="en-US" dirty="0"/>
                        <a:t>Abbreviation</a:t>
                      </a:r>
                    </a:p>
                  </a:txBody>
                  <a:tcPr marL="68580" marR="68580"/>
                </a:tc>
                <a:tc>
                  <a:txBody>
                    <a:bodyPr/>
                    <a:lstStyle/>
                    <a:p>
                      <a:r>
                        <a:rPr lang="en-US" dirty="0"/>
                        <a:t>Levels of the domain</a:t>
                      </a:r>
                    </a:p>
                  </a:txBody>
                  <a:tcPr marL="68580" marR="68580"/>
                </a:tc>
                <a:tc>
                  <a:txBody>
                    <a:bodyPr/>
                    <a:lstStyle/>
                    <a:p>
                      <a:r>
                        <a:rPr lang="en-US" dirty="0"/>
                        <a:t>Meaning</a:t>
                      </a:r>
                    </a:p>
                  </a:txBody>
                  <a:tcPr marL="68580" marR="68580"/>
                </a:tc>
                <a:extLst>
                  <a:ext uri="{0D108BD9-81ED-4DB2-BD59-A6C34878D82A}">
                    <a16:rowId xmlns:a16="http://schemas.microsoft.com/office/drawing/2014/main" val="1794687624"/>
                  </a:ext>
                </a:extLst>
              </a:tr>
              <a:tr h="344774">
                <a:tc>
                  <a:txBody>
                    <a:bodyPr/>
                    <a:lstStyle/>
                    <a:p>
                      <a:r>
                        <a:rPr lang="en-US" dirty="0"/>
                        <a:t>1</a:t>
                      </a:r>
                    </a:p>
                  </a:txBody>
                  <a:tcPr marL="68580" marR="68580">
                    <a:solidFill>
                      <a:srgbClr val="FFC000"/>
                    </a:solidFill>
                  </a:tcPr>
                </a:tc>
                <a:tc rowSpan="3">
                  <a:txBody>
                    <a:bodyPr/>
                    <a:lstStyle/>
                    <a:p>
                      <a:r>
                        <a:rPr lang="en-US" dirty="0"/>
                        <a:t>cognition</a:t>
                      </a:r>
                    </a:p>
                  </a:txBody>
                  <a:tcPr marL="68580" marR="68580">
                    <a:solidFill>
                      <a:srgbClr val="FFC000"/>
                    </a:solidFill>
                  </a:tcPr>
                </a:tc>
                <a:tc rowSpan="3">
                  <a:txBody>
                    <a:bodyPr/>
                    <a:lstStyle/>
                    <a:p>
                      <a:r>
                        <a:rPr lang="en-US" dirty="0"/>
                        <a:t>C</a:t>
                      </a:r>
                    </a:p>
                  </a:txBody>
                  <a:tcPr marL="68580" marR="68580">
                    <a:solidFill>
                      <a:srgbClr val="FFC000"/>
                    </a:solidFill>
                  </a:tcPr>
                </a:tc>
                <a:tc>
                  <a:txBody>
                    <a:bodyPr/>
                    <a:lstStyle/>
                    <a:p>
                      <a:r>
                        <a:rPr lang="en-US" dirty="0"/>
                        <a:t>C1</a:t>
                      </a:r>
                    </a:p>
                  </a:txBody>
                  <a:tcPr marL="68580" marR="68580">
                    <a:solidFill>
                      <a:srgbClr val="FFC000"/>
                    </a:solidFill>
                  </a:tcPr>
                </a:tc>
                <a:tc>
                  <a:txBody>
                    <a:bodyPr/>
                    <a:lstStyle/>
                    <a:p>
                      <a:r>
                        <a:rPr lang="en-US" dirty="0"/>
                        <a:t>Recall / Remembering</a:t>
                      </a:r>
                    </a:p>
                  </a:txBody>
                  <a:tcPr marL="68580" marR="68580">
                    <a:solidFill>
                      <a:srgbClr val="FFC000"/>
                    </a:solidFill>
                  </a:tcPr>
                </a:tc>
                <a:extLst>
                  <a:ext uri="{0D108BD9-81ED-4DB2-BD59-A6C34878D82A}">
                    <a16:rowId xmlns:a16="http://schemas.microsoft.com/office/drawing/2014/main" val="3441901055"/>
                  </a:ext>
                </a:extLst>
              </a:tr>
              <a:tr h="344774">
                <a:tc>
                  <a:txBody>
                    <a:bodyPr/>
                    <a:lstStyle/>
                    <a:p>
                      <a:r>
                        <a:rPr lang="en-US" dirty="0"/>
                        <a:t>2</a:t>
                      </a:r>
                    </a:p>
                  </a:txBody>
                  <a:tcPr marL="68580" marR="6858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dirty="0"/>
                        <a:t>C2</a:t>
                      </a:r>
                    </a:p>
                  </a:txBody>
                  <a:tcPr marL="68580" marR="68580">
                    <a:solidFill>
                      <a:srgbClr val="FFC000"/>
                    </a:solidFill>
                  </a:tcPr>
                </a:tc>
                <a:tc>
                  <a:txBody>
                    <a:bodyPr/>
                    <a:lstStyle/>
                    <a:p>
                      <a:r>
                        <a:rPr lang="en-US" dirty="0"/>
                        <a:t>Understanding</a:t>
                      </a:r>
                    </a:p>
                  </a:txBody>
                  <a:tcPr marL="68580" marR="68580">
                    <a:solidFill>
                      <a:srgbClr val="FFC000"/>
                    </a:solidFill>
                  </a:tcPr>
                </a:tc>
                <a:extLst>
                  <a:ext uri="{0D108BD9-81ED-4DB2-BD59-A6C34878D82A}">
                    <a16:rowId xmlns:a16="http://schemas.microsoft.com/office/drawing/2014/main" val="1938098706"/>
                  </a:ext>
                </a:extLst>
              </a:tr>
              <a:tr h="344774">
                <a:tc>
                  <a:txBody>
                    <a:bodyPr/>
                    <a:lstStyle/>
                    <a:p>
                      <a:r>
                        <a:rPr lang="en-US" dirty="0"/>
                        <a:t>3</a:t>
                      </a:r>
                    </a:p>
                  </a:txBody>
                  <a:tcPr marL="68580" marR="6858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dirty="0"/>
                        <a:t>C3</a:t>
                      </a:r>
                    </a:p>
                  </a:txBody>
                  <a:tcPr marL="68580" marR="68580">
                    <a:solidFill>
                      <a:srgbClr val="FFC000"/>
                    </a:solidFill>
                  </a:tcPr>
                </a:tc>
                <a:tc>
                  <a:txBody>
                    <a:bodyPr/>
                    <a:lstStyle/>
                    <a:p>
                      <a:r>
                        <a:rPr lang="en-US" dirty="0"/>
                        <a:t>Applying / Problem solving</a:t>
                      </a:r>
                    </a:p>
                  </a:txBody>
                  <a:tcPr marL="68580" marR="68580">
                    <a:solidFill>
                      <a:srgbClr val="FFC000"/>
                    </a:solidFill>
                  </a:tcPr>
                </a:tc>
                <a:extLst>
                  <a:ext uri="{0D108BD9-81ED-4DB2-BD59-A6C34878D82A}">
                    <a16:rowId xmlns:a16="http://schemas.microsoft.com/office/drawing/2014/main" val="3950717417"/>
                  </a:ext>
                </a:extLst>
              </a:tr>
              <a:tr h="344774">
                <a:tc>
                  <a:txBody>
                    <a:bodyPr/>
                    <a:lstStyle/>
                    <a:p>
                      <a:r>
                        <a:rPr lang="en-US" dirty="0"/>
                        <a:t>4</a:t>
                      </a:r>
                    </a:p>
                  </a:txBody>
                  <a:tcPr marL="68580" marR="68580">
                    <a:solidFill>
                      <a:srgbClr val="92D050"/>
                    </a:solidFill>
                  </a:tcPr>
                </a:tc>
                <a:tc rowSpan="3">
                  <a:txBody>
                    <a:bodyPr/>
                    <a:lstStyle/>
                    <a:p>
                      <a:r>
                        <a:rPr lang="en-US" dirty="0"/>
                        <a:t>Psychomotor</a:t>
                      </a:r>
                    </a:p>
                  </a:txBody>
                  <a:tcPr marL="68580" marR="68580">
                    <a:solidFill>
                      <a:srgbClr val="92D050"/>
                    </a:solidFill>
                  </a:tcPr>
                </a:tc>
                <a:tc rowSpan="3">
                  <a:txBody>
                    <a:bodyPr/>
                    <a:lstStyle/>
                    <a:p>
                      <a:r>
                        <a:rPr lang="en-US" dirty="0"/>
                        <a:t>P</a:t>
                      </a:r>
                    </a:p>
                  </a:txBody>
                  <a:tcPr marL="68580" marR="68580">
                    <a:solidFill>
                      <a:srgbClr val="92D050"/>
                    </a:solidFill>
                  </a:tcPr>
                </a:tc>
                <a:tc>
                  <a:txBody>
                    <a:bodyPr/>
                    <a:lstStyle/>
                    <a:p>
                      <a:r>
                        <a:rPr lang="en-US" dirty="0"/>
                        <a:t>P1</a:t>
                      </a:r>
                    </a:p>
                  </a:txBody>
                  <a:tcPr marL="68580" marR="68580">
                    <a:solidFill>
                      <a:srgbClr val="92D050"/>
                    </a:solidFill>
                  </a:tcPr>
                </a:tc>
                <a:tc>
                  <a:txBody>
                    <a:bodyPr/>
                    <a:lstStyle/>
                    <a:p>
                      <a:r>
                        <a:rPr lang="en-US" dirty="0"/>
                        <a:t>Imitation / copying</a:t>
                      </a:r>
                    </a:p>
                  </a:txBody>
                  <a:tcPr marL="68580" marR="68580">
                    <a:solidFill>
                      <a:srgbClr val="92D050"/>
                    </a:solidFill>
                  </a:tcPr>
                </a:tc>
                <a:extLst>
                  <a:ext uri="{0D108BD9-81ED-4DB2-BD59-A6C34878D82A}">
                    <a16:rowId xmlns:a16="http://schemas.microsoft.com/office/drawing/2014/main" val="4223936122"/>
                  </a:ext>
                </a:extLst>
              </a:tr>
              <a:tr h="603354">
                <a:tc>
                  <a:txBody>
                    <a:bodyPr/>
                    <a:lstStyle/>
                    <a:p>
                      <a:r>
                        <a:rPr lang="en-US" dirty="0"/>
                        <a:t>5</a:t>
                      </a:r>
                    </a:p>
                  </a:txBody>
                  <a:tcPr marL="68580" marR="6858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dirty="0"/>
                        <a:t>P2</a:t>
                      </a:r>
                    </a:p>
                  </a:txBody>
                  <a:tcPr marL="68580" marR="68580">
                    <a:solidFill>
                      <a:srgbClr val="92D050"/>
                    </a:solidFill>
                  </a:tcPr>
                </a:tc>
                <a:tc>
                  <a:txBody>
                    <a:bodyPr/>
                    <a:lstStyle/>
                    <a:p>
                      <a:r>
                        <a:rPr lang="en-US" dirty="0"/>
                        <a:t>Manipulation / Follows instructions</a:t>
                      </a:r>
                    </a:p>
                  </a:txBody>
                  <a:tcPr marL="68580" marR="68580">
                    <a:solidFill>
                      <a:srgbClr val="92D050"/>
                    </a:solidFill>
                  </a:tcPr>
                </a:tc>
                <a:extLst>
                  <a:ext uri="{0D108BD9-81ED-4DB2-BD59-A6C34878D82A}">
                    <a16:rowId xmlns:a16="http://schemas.microsoft.com/office/drawing/2014/main" val="1114302142"/>
                  </a:ext>
                </a:extLst>
              </a:tr>
              <a:tr h="603354">
                <a:tc>
                  <a:txBody>
                    <a:bodyPr/>
                    <a:lstStyle/>
                    <a:p>
                      <a:r>
                        <a:rPr lang="en-US" dirty="0"/>
                        <a:t>6</a:t>
                      </a:r>
                    </a:p>
                  </a:txBody>
                  <a:tcPr marL="68580" marR="6858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dirty="0"/>
                        <a:t>P3</a:t>
                      </a:r>
                    </a:p>
                  </a:txBody>
                  <a:tcPr marL="68580" marR="68580">
                    <a:solidFill>
                      <a:srgbClr val="92D050"/>
                    </a:solidFill>
                  </a:tcPr>
                </a:tc>
                <a:tc>
                  <a:txBody>
                    <a:bodyPr/>
                    <a:lstStyle/>
                    <a:p>
                      <a:r>
                        <a:rPr lang="en-US" dirty="0"/>
                        <a:t>Precision / Can perform accurately</a:t>
                      </a:r>
                    </a:p>
                  </a:txBody>
                  <a:tcPr marL="68580" marR="68580">
                    <a:solidFill>
                      <a:srgbClr val="92D050"/>
                    </a:solidFill>
                  </a:tcPr>
                </a:tc>
                <a:extLst>
                  <a:ext uri="{0D108BD9-81ED-4DB2-BD59-A6C34878D82A}">
                    <a16:rowId xmlns:a16="http://schemas.microsoft.com/office/drawing/2014/main" val="3011513234"/>
                  </a:ext>
                </a:extLst>
              </a:tr>
              <a:tr h="344774">
                <a:tc>
                  <a:txBody>
                    <a:bodyPr/>
                    <a:lstStyle/>
                    <a:p>
                      <a:r>
                        <a:rPr lang="en-US" dirty="0"/>
                        <a:t>7</a:t>
                      </a:r>
                    </a:p>
                  </a:txBody>
                  <a:tcPr marL="68580" marR="68580">
                    <a:solidFill>
                      <a:schemeClr val="accent2">
                        <a:lumMod val="60000"/>
                        <a:lumOff val="40000"/>
                      </a:schemeClr>
                    </a:solidFill>
                  </a:tcPr>
                </a:tc>
                <a:tc rowSpan="3">
                  <a:txBody>
                    <a:bodyPr/>
                    <a:lstStyle/>
                    <a:p>
                      <a:r>
                        <a:rPr lang="en-US" dirty="0"/>
                        <a:t>Attitude</a:t>
                      </a:r>
                    </a:p>
                  </a:txBody>
                  <a:tcPr marL="68580" marR="68580">
                    <a:solidFill>
                      <a:schemeClr val="accent2">
                        <a:lumMod val="60000"/>
                        <a:lumOff val="40000"/>
                      </a:schemeClr>
                    </a:solidFill>
                  </a:tcPr>
                </a:tc>
                <a:tc rowSpan="3">
                  <a:txBody>
                    <a:bodyPr/>
                    <a:lstStyle/>
                    <a:p>
                      <a:r>
                        <a:rPr lang="en-US" dirty="0"/>
                        <a:t>A</a:t>
                      </a:r>
                    </a:p>
                  </a:txBody>
                  <a:tcPr marL="68580" marR="68580">
                    <a:solidFill>
                      <a:schemeClr val="accent2">
                        <a:lumMod val="60000"/>
                        <a:lumOff val="40000"/>
                      </a:schemeClr>
                    </a:solidFill>
                  </a:tcPr>
                </a:tc>
                <a:tc>
                  <a:txBody>
                    <a:bodyPr/>
                    <a:lstStyle/>
                    <a:p>
                      <a:r>
                        <a:rPr lang="en-US" dirty="0"/>
                        <a:t>A1</a:t>
                      </a:r>
                    </a:p>
                  </a:txBody>
                  <a:tcPr marL="68580" marR="68580">
                    <a:solidFill>
                      <a:schemeClr val="accent2">
                        <a:lumMod val="60000"/>
                        <a:lumOff val="40000"/>
                      </a:schemeClr>
                    </a:solidFill>
                  </a:tcPr>
                </a:tc>
                <a:tc>
                  <a:txBody>
                    <a:bodyPr/>
                    <a:lstStyle/>
                    <a:p>
                      <a:r>
                        <a:rPr lang="en-US" dirty="0"/>
                        <a:t>Receiving / Learning</a:t>
                      </a:r>
                    </a:p>
                  </a:txBody>
                  <a:tcPr marL="68580" marR="68580">
                    <a:solidFill>
                      <a:schemeClr val="accent2">
                        <a:lumMod val="60000"/>
                        <a:lumOff val="40000"/>
                      </a:schemeClr>
                    </a:solidFill>
                  </a:tcPr>
                </a:tc>
                <a:extLst>
                  <a:ext uri="{0D108BD9-81ED-4DB2-BD59-A6C34878D82A}">
                    <a16:rowId xmlns:a16="http://schemas.microsoft.com/office/drawing/2014/main" val="1301243228"/>
                  </a:ext>
                </a:extLst>
              </a:tr>
              <a:tr h="603354">
                <a:tc>
                  <a:txBody>
                    <a:bodyPr/>
                    <a:lstStyle/>
                    <a:p>
                      <a:r>
                        <a:rPr lang="en-US" dirty="0"/>
                        <a:t>8</a:t>
                      </a:r>
                    </a:p>
                  </a:txBody>
                  <a:tcPr marL="68580" marR="6858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dirty="0"/>
                        <a:t>A2</a:t>
                      </a:r>
                    </a:p>
                  </a:txBody>
                  <a:tcPr marL="68580" marR="68580">
                    <a:solidFill>
                      <a:schemeClr val="accent2">
                        <a:lumMod val="60000"/>
                        <a:lumOff val="40000"/>
                      </a:schemeClr>
                    </a:solidFill>
                  </a:tcPr>
                </a:tc>
                <a:tc>
                  <a:txBody>
                    <a:bodyPr/>
                    <a:lstStyle/>
                    <a:p>
                      <a:r>
                        <a:rPr lang="en-US" dirty="0"/>
                        <a:t>Respond / Starts responding to the learned attitude</a:t>
                      </a:r>
                    </a:p>
                  </a:txBody>
                  <a:tcPr marL="68580" marR="68580">
                    <a:solidFill>
                      <a:schemeClr val="accent2">
                        <a:lumMod val="60000"/>
                        <a:lumOff val="40000"/>
                      </a:schemeClr>
                    </a:solidFill>
                  </a:tcPr>
                </a:tc>
                <a:extLst>
                  <a:ext uri="{0D108BD9-81ED-4DB2-BD59-A6C34878D82A}">
                    <a16:rowId xmlns:a16="http://schemas.microsoft.com/office/drawing/2014/main" val="2078758931"/>
                  </a:ext>
                </a:extLst>
              </a:tr>
              <a:tr h="861934">
                <a:tc>
                  <a:txBody>
                    <a:bodyPr/>
                    <a:lstStyle/>
                    <a:p>
                      <a:r>
                        <a:rPr lang="en-US" dirty="0"/>
                        <a:t>9</a:t>
                      </a:r>
                    </a:p>
                  </a:txBody>
                  <a:tcPr marL="68580" marR="6858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dirty="0"/>
                        <a:t>A3</a:t>
                      </a:r>
                    </a:p>
                  </a:txBody>
                  <a:tcPr marL="68580" marR="68580">
                    <a:solidFill>
                      <a:schemeClr val="accent2">
                        <a:lumMod val="60000"/>
                        <a:lumOff val="40000"/>
                      </a:schemeClr>
                    </a:solidFill>
                  </a:tcPr>
                </a:tc>
                <a:tc>
                  <a:txBody>
                    <a:bodyPr/>
                    <a:lstStyle/>
                    <a:p>
                      <a:r>
                        <a:rPr lang="en-US" dirty="0"/>
                        <a:t>Valuing / starts behaving according to the learned attitude</a:t>
                      </a:r>
                    </a:p>
                  </a:txBody>
                  <a:tcPr marL="68580" marR="68580">
                    <a:solidFill>
                      <a:schemeClr val="accent2">
                        <a:lumMod val="60000"/>
                        <a:lumOff val="40000"/>
                      </a:schemeClr>
                    </a:solidFill>
                  </a:tcPr>
                </a:tc>
                <a:extLst>
                  <a:ext uri="{0D108BD9-81ED-4DB2-BD59-A6C34878D82A}">
                    <a16:rowId xmlns:a16="http://schemas.microsoft.com/office/drawing/2014/main" val="3389298466"/>
                  </a:ext>
                </a:extLst>
              </a:tr>
            </a:tbl>
          </a:graphicData>
        </a:graphic>
      </p:graphicFrame>
    </p:spTree>
    <p:extLst>
      <p:ext uri="{BB962C8B-B14F-4D97-AF65-F5344CB8AC3E}">
        <p14:creationId xmlns:p14="http://schemas.microsoft.com/office/powerpoint/2010/main" val="350833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1F26-8953-6B09-25F0-25146EC62D94}"/>
              </a:ext>
            </a:extLst>
          </p:cNvPr>
          <p:cNvSpPr>
            <a:spLocks noGrp="1"/>
          </p:cNvSpPr>
          <p:nvPr>
            <p:ph type="title"/>
          </p:nvPr>
        </p:nvSpPr>
        <p:spPr>
          <a:xfrm>
            <a:off x="457200" y="152400"/>
            <a:ext cx="8229600" cy="1447800"/>
          </a:xfrm>
        </p:spPr>
        <p:txBody>
          <a:bodyPr>
            <a:normAutofit/>
          </a:bodyPr>
          <a:lstStyle/>
          <a:p>
            <a:r>
              <a:rPr lang="en-US" b="1" u="sng" dirty="0"/>
              <a:t>Diagrammatic Representation of Blooms Taxonomy</a:t>
            </a:r>
          </a:p>
        </p:txBody>
      </p:sp>
      <p:sp>
        <p:nvSpPr>
          <p:cNvPr id="3" name="Slide Number Placeholder 2">
            <a:extLst>
              <a:ext uri="{FF2B5EF4-FFF2-40B4-BE49-F238E27FC236}">
                <a16:creationId xmlns:a16="http://schemas.microsoft.com/office/drawing/2014/main" id="{C046F5AB-C874-9330-A483-3AAE4786F26F}"/>
              </a:ext>
            </a:extLst>
          </p:cNvPr>
          <p:cNvSpPr>
            <a:spLocks noGrp="1"/>
          </p:cNvSpPr>
          <p:nvPr>
            <p:ph type="sldNum" sz="quarter" idx="12"/>
          </p:nvPr>
        </p:nvSpPr>
        <p:spPr/>
        <p:txBody>
          <a:bodyPr/>
          <a:lstStyle/>
          <a:p>
            <a:pPr>
              <a:defRPr/>
            </a:pPr>
            <a:fld id="{260004BE-0912-48C1-A9DA-82B185A6131B}" type="slidenum">
              <a:rPr lang="en-US" smtClean="0"/>
              <a:pPr>
                <a:defRPr/>
              </a:pPr>
              <a:t>7</a:t>
            </a:fld>
            <a:endParaRPr lang="en-US" dirty="0"/>
          </a:p>
        </p:txBody>
      </p:sp>
      <p:pic>
        <p:nvPicPr>
          <p:cNvPr id="4" name="Picture 2" descr="Bloom's taxonomy">
            <a:extLst>
              <a:ext uri="{FF2B5EF4-FFF2-40B4-BE49-F238E27FC236}">
                <a16:creationId xmlns:a16="http://schemas.microsoft.com/office/drawing/2014/main" id="{393B93AA-265F-C765-AC91-4A480A0670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882" y="1600200"/>
            <a:ext cx="6186530" cy="475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4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3058-0343-4B26-A135-FDAF585196CF}"/>
              </a:ext>
            </a:extLst>
          </p:cNvPr>
          <p:cNvSpPr>
            <a:spLocks noGrp="1"/>
          </p:cNvSpPr>
          <p:nvPr>
            <p:ph type="ctrTitle" idx="4294967295"/>
          </p:nvPr>
        </p:nvSpPr>
        <p:spPr>
          <a:xfrm>
            <a:off x="685800" y="360620"/>
            <a:ext cx="7772400" cy="1105574"/>
          </a:xfrm>
        </p:spPr>
        <p:txBody>
          <a:bodyPr>
            <a:noAutofit/>
          </a:bodyPr>
          <a:lstStyle/>
          <a:p>
            <a:r>
              <a:rPr lang="en-US" sz="2800" b="1" u="sng" dirty="0">
                <a:latin typeface="Times New Roman" panose="02020603050405020304" pitchFamily="18" charset="0"/>
                <a:cs typeface="Times New Roman" panose="02020603050405020304" pitchFamily="18" charset="0"/>
              </a:rPr>
              <a:t>LEARNING OBJECTIVES</a:t>
            </a:r>
          </a:p>
        </p:txBody>
      </p:sp>
      <p:sp>
        <p:nvSpPr>
          <p:cNvPr id="4" name="Slide Number Placeholder 3">
            <a:extLst>
              <a:ext uri="{FF2B5EF4-FFF2-40B4-BE49-F238E27FC236}">
                <a16:creationId xmlns:a16="http://schemas.microsoft.com/office/drawing/2014/main" id="{C268B103-72E9-7D36-7014-23E43AAB0809}"/>
              </a:ext>
            </a:extLst>
          </p:cNvPr>
          <p:cNvSpPr>
            <a:spLocks noGrp="1"/>
          </p:cNvSpPr>
          <p:nvPr>
            <p:ph type="sldNum" sz="quarter" idx="12"/>
          </p:nvPr>
        </p:nvSpPr>
        <p:spPr/>
        <p:txBody>
          <a:bodyPr/>
          <a:lstStyle/>
          <a:p>
            <a:pPr>
              <a:defRPr/>
            </a:pPr>
            <a:fld id="{D829B39B-E19B-4684-B84C-73DF500C59FE}" type="slidenum">
              <a:rPr lang="en-US" smtClean="0"/>
              <a:pPr>
                <a:defRPr/>
              </a:pPr>
              <a:t>8</a:t>
            </a:fld>
            <a:endParaRPr lang="en-US" dirty="0"/>
          </a:p>
        </p:txBody>
      </p:sp>
      <p:graphicFrame>
        <p:nvGraphicFramePr>
          <p:cNvPr id="5" name="Table 5">
            <a:extLst>
              <a:ext uri="{FF2B5EF4-FFF2-40B4-BE49-F238E27FC236}">
                <a16:creationId xmlns:a16="http://schemas.microsoft.com/office/drawing/2014/main" id="{C2AF635D-69D1-C712-D685-7D3336E2B839}"/>
              </a:ext>
            </a:extLst>
          </p:cNvPr>
          <p:cNvGraphicFramePr>
            <a:graphicFrameLocks noGrp="1"/>
          </p:cNvGraphicFramePr>
          <p:nvPr>
            <p:extLst>
              <p:ext uri="{D42A27DB-BD31-4B8C-83A1-F6EECF244321}">
                <p14:modId xmlns:p14="http://schemas.microsoft.com/office/powerpoint/2010/main" val="1060659291"/>
              </p:ext>
            </p:extLst>
          </p:nvPr>
        </p:nvGraphicFramePr>
        <p:xfrm>
          <a:off x="76201" y="1324672"/>
          <a:ext cx="8730113" cy="5076127"/>
        </p:xfrm>
        <a:graphic>
          <a:graphicData uri="http://schemas.openxmlformats.org/drawingml/2006/table">
            <a:tbl>
              <a:tblPr firstRow="1" bandRow="1">
                <a:tableStyleId>{5C22544A-7EE6-4342-B048-85BDC9FD1C3A}</a:tableStyleId>
              </a:tblPr>
              <a:tblGrid>
                <a:gridCol w="708835">
                  <a:extLst>
                    <a:ext uri="{9D8B030D-6E8A-4147-A177-3AD203B41FA5}">
                      <a16:colId xmlns:a16="http://schemas.microsoft.com/office/drawing/2014/main" val="2395827157"/>
                    </a:ext>
                  </a:extLst>
                </a:gridCol>
                <a:gridCol w="6203032">
                  <a:extLst>
                    <a:ext uri="{9D8B030D-6E8A-4147-A177-3AD203B41FA5}">
                      <a16:colId xmlns:a16="http://schemas.microsoft.com/office/drawing/2014/main" val="2889183154"/>
                    </a:ext>
                  </a:extLst>
                </a:gridCol>
                <a:gridCol w="1818246">
                  <a:extLst>
                    <a:ext uri="{9D8B030D-6E8A-4147-A177-3AD203B41FA5}">
                      <a16:colId xmlns:a16="http://schemas.microsoft.com/office/drawing/2014/main" val="2736887052"/>
                    </a:ext>
                  </a:extLst>
                </a:gridCol>
              </a:tblGrid>
              <a:tr h="851215">
                <a:tc>
                  <a:txBody>
                    <a:bodyPr/>
                    <a:lstStyle/>
                    <a:p>
                      <a:r>
                        <a:rPr lang="en-US" dirty="0"/>
                        <a:t>Sr. #</a:t>
                      </a:r>
                    </a:p>
                  </a:txBody>
                  <a:tcPr marL="68580" marR="68580"/>
                </a:tc>
                <a:tc>
                  <a:txBody>
                    <a:bodyPr/>
                    <a:lstStyle/>
                    <a:p>
                      <a:r>
                        <a:rPr lang="en-US" dirty="0"/>
                        <a:t>Learning Objectives</a:t>
                      </a:r>
                    </a:p>
                  </a:txBody>
                  <a:tcPr marL="68580" marR="68580"/>
                </a:tc>
                <a:tc>
                  <a:txBody>
                    <a:bodyPr/>
                    <a:lstStyle/>
                    <a:p>
                      <a:r>
                        <a:rPr lang="en-US" dirty="0"/>
                        <a:t>Domain of Learning</a:t>
                      </a:r>
                    </a:p>
                  </a:txBody>
                  <a:tcPr marL="68580" marR="68580"/>
                </a:tc>
                <a:extLst>
                  <a:ext uri="{0D108BD9-81ED-4DB2-BD59-A6C34878D82A}">
                    <a16:rowId xmlns:a16="http://schemas.microsoft.com/office/drawing/2014/main" val="3698351227"/>
                  </a:ext>
                </a:extLst>
              </a:tr>
              <a:tr h="1043498">
                <a:tc>
                  <a:txBody>
                    <a:bodyPr/>
                    <a:lstStyle/>
                    <a:p>
                      <a:r>
                        <a:rPr lang="en-US" dirty="0"/>
                        <a:t>1</a:t>
                      </a:r>
                    </a:p>
                  </a:txBody>
                  <a:tcPr marL="68580" marR="68580"/>
                </a:tc>
                <a:tc>
                  <a:txBody>
                    <a:bodyPr/>
                    <a:lstStyle/>
                    <a:p>
                      <a:r>
                        <a:rPr lang="en-US" sz="2400" dirty="0"/>
                        <a:t>To understand the relationship between taste and smell</a:t>
                      </a:r>
                    </a:p>
                  </a:txBody>
                  <a:tcPr marL="68580" marR="68580"/>
                </a:tc>
                <a:tc>
                  <a:txBody>
                    <a:bodyPr/>
                    <a:lstStyle/>
                    <a:p>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dirty="0"/>
                    </a:p>
                  </a:txBody>
                  <a:tcPr marL="68580" marR="68580"/>
                </a:tc>
                <a:extLst>
                  <a:ext uri="{0D108BD9-81ED-4DB2-BD59-A6C34878D82A}">
                    <a16:rowId xmlns:a16="http://schemas.microsoft.com/office/drawing/2014/main" val="3037572285"/>
                  </a:ext>
                </a:extLst>
              </a:tr>
              <a:tr h="1043498">
                <a:tc>
                  <a:txBody>
                    <a:bodyPr/>
                    <a:lstStyle/>
                    <a:p>
                      <a:r>
                        <a:rPr lang="en-US" dirty="0"/>
                        <a:t>2</a:t>
                      </a:r>
                    </a:p>
                  </a:txBody>
                  <a:tcPr marL="68580" marR="68580"/>
                </a:tc>
                <a:tc>
                  <a:txBody>
                    <a:bodyPr/>
                    <a:lstStyle/>
                    <a:p>
                      <a:r>
                        <a:rPr lang="en-US" sz="2400" dirty="0"/>
                        <a:t>To describe olfactory pathway and primary sensations of smell</a:t>
                      </a:r>
                    </a:p>
                  </a:txBody>
                  <a:tcPr marL="68580" marR="68580"/>
                </a:tc>
                <a:tc>
                  <a:txBody>
                    <a:bodyPr/>
                    <a:lstStyle/>
                    <a:p>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dirty="0"/>
                    </a:p>
                  </a:txBody>
                  <a:tcPr marL="68580" marR="68580"/>
                </a:tc>
                <a:extLst>
                  <a:ext uri="{0D108BD9-81ED-4DB2-BD59-A6C34878D82A}">
                    <a16:rowId xmlns:a16="http://schemas.microsoft.com/office/drawing/2014/main" val="4204538013"/>
                  </a:ext>
                </a:extLst>
              </a:tr>
              <a:tr h="1043498">
                <a:tc>
                  <a:txBody>
                    <a:bodyPr/>
                    <a:lstStyle/>
                    <a:p>
                      <a:r>
                        <a:rPr lang="en-US" dirty="0"/>
                        <a:t>3</a:t>
                      </a:r>
                    </a:p>
                  </a:txBody>
                  <a:tcPr marL="68580" marR="68580"/>
                </a:tc>
                <a:tc>
                  <a:txBody>
                    <a:bodyPr/>
                    <a:lstStyle/>
                    <a:p>
                      <a:r>
                        <a:rPr lang="en-US" sz="2400" dirty="0"/>
                        <a:t> To know the different abnormalities of smell</a:t>
                      </a:r>
                    </a:p>
                  </a:txBody>
                  <a:tcPr marL="68580" marR="68580"/>
                </a:tc>
                <a:tc>
                  <a:txBody>
                    <a:bodyPr/>
                    <a:lstStyle/>
                    <a:p>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dirty="0"/>
                    </a:p>
                  </a:txBody>
                  <a:tcPr marL="68580" marR="68580"/>
                </a:tc>
                <a:extLst>
                  <a:ext uri="{0D108BD9-81ED-4DB2-BD59-A6C34878D82A}">
                    <a16:rowId xmlns:a16="http://schemas.microsoft.com/office/drawing/2014/main" val="1576560631"/>
                  </a:ext>
                </a:extLst>
              </a:tr>
              <a:tr h="1094418">
                <a:tc>
                  <a:txBody>
                    <a:bodyPr/>
                    <a:lstStyle/>
                    <a:p>
                      <a:r>
                        <a:rPr lang="en-US" dirty="0"/>
                        <a:t>4</a:t>
                      </a:r>
                    </a:p>
                  </a:txBody>
                  <a:tcPr marL="68580" marR="68580"/>
                </a:tc>
                <a:tc>
                  <a:txBody>
                    <a:bodyPr/>
                    <a:lstStyle/>
                    <a:p>
                      <a:r>
                        <a:rPr lang="en-US" sz="2400" dirty="0"/>
                        <a:t>To perform practical for sense of smell</a:t>
                      </a:r>
                    </a:p>
                  </a:txBody>
                  <a:tcPr marL="68580" marR="68580"/>
                </a:tc>
                <a:tc>
                  <a:txBody>
                    <a:bodyPr/>
                    <a:lstStyle/>
                    <a:p>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C1/P3/A3</a:t>
                      </a:r>
                      <a:endParaRPr lang="en-US" dirty="0"/>
                    </a:p>
                  </a:txBody>
                  <a:tcPr marL="68580" marR="68580"/>
                </a:tc>
                <a:extLst>
                  <a:ext uri="{0D108BD9-81ED-4DB2-BD59-A6C34878D82A}">
                    <a16:rowId xmlns:a16="http://schemas.microsoft.com/office/drawing/2014/main" val="4215704653"/>
                  </a:ext>
                </a:extLst>
              </a:tr>
            </a:tbl>
          </a:graphicData>
        </a:graphic>
      </p:graphicFrame>
    </p:spTree>
    <p:extLst>
      <p:ext uri="{BB962C8B-B14F-4D97-AF65-F5344CB8AC3E}">
        <p14:creationId xmlns:p14="http://schemas.microsoft.com/office/powerpoint/2010/main" val="38243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b="1" dirty="0">
                <a:solidFill>
                  <a:schemeClr val="tx1"/>
                </a:solidFill>
              </a:rPr>
              <a:t>Horizontal Integration</a:t>
            </a:r>
          </a:p>
        </p:txBody>
      </p:sp>
      <p:sp>
        <p:nvSpPr>
          <p:cNvPr id="3" name="TextBox 2">
            <a:extLst>
              <a:ext uri="{FF2B5EF4-FFF2-40B4-BE49-F238E27FC236}">
                <a16:creationId xmlns:a16="http://schemas.microsoft.com/office/drawing/2014/main" id="{A7EDD649-842E-4430-FCB0-FFB3F8E26F02}"/>
              </a:ext>
            </a:extLst>
          </p:cNvPr>
          <p:cNvSpPr txBox="1"/>
          <p:nvPr/>
        </p:nvSpPr>
        <p:spPr>
          <a:xfrm>
            <a:off x="0" y="0"/>
            <a:ext cx="4583874" cy="369332"/>
          </a:xfrm>
          <a:prstGeom prst="rect">
            <a:avLst/>
          </a:prstGeom>
          <a:noFill/>
        </p:spPr>
        <p:txBody>
          <a:bodyPr wrap="square">
            <a:spAutoFit/>
          </a:bodyPr>
          <a:lstStyle/>
          <a:p>
            <a:r>
              <a:rPr lang="en-US" sz="1800" dirty="0">
                <a:solidFill>
                  <a:schemeClr val="bg1"/>
                </a:solidFill>
              </a:rPr>
              <a:t>Vertical integration</a:t>
            </a:r>
          </a:p>
        </p:txBody>
      </p:sp>
    </p:spTree>
    <p:extLst>
      <p:ext uri="{BB962C8B-B14F-4D97-AF65-F5344CB8AC3E}">
        <p14:creationId xmlns:p14="http://schemas.microsoft.com/office/powerpoint/2010/main" val="316009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8861</TotalTime>
  <Words>1026</Words>
  <Application>Microsoft Macintosh PowerPoint</Application>
  <PresentationFormat>On-screen Show (4:3)</PresentationFormat>
  <Paragraphs>269</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Times New Roman</vt:lpstr>
      <vt:lpstr>Office Theme</vt:lpstr>
      <vt:lpstr>PowerPoint Presentation</vt:lpstr>
      <vt:lpstr>GIT MODULE SKILL LAB /Physiology Practical 2nd Year MBBS 2025 SENSE OF SMELL   </vt:lpstr>
      <vt:lpstr>Table of Contents </vt:lpstr>
      <vt:lpstr>Motto                   Vision; The Dream/Tomorrow</vt:lpstr>
      <vt:lpstr> Professor Umar Model of  Integrated Lecture </vt:lpstr>
      <vt:lpstr>BLOOM'S TAXONOMY : DOMAINS OF LEARNING </vt:lpstr>
      <vt:lpstr>Diagrammatic Representation of Blooms Taxonomy</vt:lpstr>
      <vt:lpstr>LEARNING OBJECTIVES</vt:lpstr>
      <vt:lpstr>PowerPoint Presentation</vt:lpstr>
      <vt:lpstr>PowerPoint Presentation</vt:lpstr>
      <vt:lpstr>PowerPoint Presentation</vt:lpstr>
      <vt:lpstr>Relationship between smell and taste</vt:lpstr>
      <vt:lpstr>Primary sensations of smell</vt:lpstr>
      <vt:lpstr>Olfactory adaptation</vt:lpstr>
      <vt:lpstr>PowerPoint Presentation</vt:lpstr>
      <vt:lpstr>PowerPoint Presentation</vt:lpstr>
      <vt:lpstr>PowerPoint Presentation</vt:lpstr>
      <vt:lpstr>Apparatus</vt:lpstr>
      <vt:lpstr>Procedure</vt:lpstr>
      <vt:lpstr>Precautions</vt:lpstr>
      <vt:lpstr>PowerPoint Presentation</vt:lpstr>
      <vt:lpstr>PowerPoint Presentation</vt:lpstr>
      <vt:lpstr>Brain storming</vt:lpstr>
      <vt:lpstr>Question</vt:lpstr>
      <vt:lpstr>Question</vt:lpstr>
      <vt:lpstr>PowerPoint Presentation</vt:lpstr>
      <vt:lpstr>     The four principles of Beauchamp and Childress </vt:lpstr>
      <vt:lpstr>Lesson Of the Day Autonomy</vt:lpstr>
      <vt:lpstr>Related Research Article</vt:lpstr>
      <vt:lpstr>PowerPoint Presentation</vt:lpstr>
      <vt:lpstr>Take home message</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Ali Hafeez</cp:lastModifiedBy>
  <cp:revision>764</cp:revision>
  <dcterms:created xsi:type="dcterms:W3CDTF">2019-11-22T16:50:55Z</dcterms:created>
  <dcterms:modified xsi:type="dcterms:W3CDTF">2025-02-12T06:28:54Z</dcterms:modified>
</cp:coreProperties>
</file>