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20" r:id="rId1"/>
  </p:sldMasterIdLst>
  <p:notesMasterIdLst>
    <p:notesMasterId r:id="rId39"/>
  </p:notesMasterIdLst>
  <p:handoutMasterIdLst>
    <p:handoutMasterId r:id="rId40"/>
  </p:handoutMasterIdLst>
  <p:sldIdLst>
    <p:sldId id="551" r:id="rId2"/>
    <p:sldId id="493" r:id="rId3"/>
    <p:sldId id="573" r:id="rId4"/>
    <p:sldId id="405" r:id="rId5"/>
    <p:sldId id="550" r:id="rId6"/>
    <p:sldId id="574" r:id="rId7"/>
    <p:sldId id="575" r:id="rId8"/>
    <p:sldId id="576" r:id="rId9"/>
    <p:sldId id="578" r:id="rId10"/>
    <p:sldId id="577" r:id="rId11"/>
    <p:sldId id="596" r:id="rId12"/>
    <p:sldId id="599" r:id="rId13"/>
    <p:sldId id="597" r:id="rId14"/>
    <p:sldId id="603" r:id="rId15"/>
    <p:sldId id="598" r:id="rId16"/>
    <p:sldId id="600" r:id="rId17"/>
    <p:sldId id="601" r:id="rId18"/>
    <p:sldId id="602" r:id="rId19"/>
    <p:sldId id="592" r:id="rId20"/>
    <p:sldId id="605" r:id="rId21"/>
    <p:sldId id="606" r:id="rId22"/>
    <p:sldId id="607" r:id="rId23"/>
    <p:sldId id="609" r:id="rId24"/>
    <p:sldId id="608" r:id="rId25"/>
    <p:sldId id="610" r:id="rId26"/>
    <p:sldId id="611" r:id="rId27"/>
    <p:sldId id="568" r:id="rId28"/>
    <p:sldId id="562" r:id="rId29"/>
    <p:sldId id="485" r:id="rId30"/>
    <p:sldId id="594" r:id="rId31"/>
    <p:sldId id="464" r:id="rId32"/>
    <p:sldId id="567" r:id="rId33"/>
    <p:sldId id="555" r:id="rId34"/>
    <p:sldId id="565" r:id="rId35"/>
    <p:sldId id="593" r:id="rId36"/>
    <p:sldId id="595" r:id="rId37"/>
    <p:sldId id="41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95" autoAdjust="0"/>
    <p:restoredTop sz="83333" autoAdjust="0"/>
  </p:normalViewPr>
  <p:slideViewPr>
    <p:cSldViewPr>
      <p:cViewPr varScale="1">
        <p:scale>
          <a:sx n="90" d="100"/>
          <a:sy n="90" d="100"/>
        </p:scale>
        <p:origin x="228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 dirty="0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 dirty="0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Servic</a:t>
          </a:r>
          <a:r>
            <a:rPr lang="en-US" dirty="0">
              <a:latin typeface="Arial Black" pitchFamily="34" charset="0"/>
            </a:rPr>
            <a:t>e</a:t>
          </a:r>
          <a:r>
            <a:rPr lang="en-US" dirty="0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 dirty="0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17623212-9C52-4B97-A93F-581E50A0EE7B}" type="presOf" srcId="{DACAB5BA-B8B4-4D66-8B11-1D02259E020B}" destId="{8BC64EA7-2794-42B6-96C9-F39A52CB985A}" srcOrd="2" destOrd="0" presId="urn:microsoft.com/office/officeart/2005/8/layout/gear1#1"/>
    <dgm:cxn modelId="{E4A97E14-7D05-4D68-BAE4-4AC1811FFA38}" type="presOf" srcId="{DA82EADB-2721-42A0-95EA-F9B5521A38A6}" destId="{A09CEA93-9338-4361-A5E6-CF85B6019F5A}" srcOrd="0" destOrd="0" presId="urn:microsoft.com/office/officeart/2005/8/layout/gear1#1"/>
    <dgm:cxn modelId="{0A31D815-D077-4866-A600-165E070A2D6F}" type="presOf" srcId="{F9CEBA05-2F10-437E-89B2-54F4D9FAF478}" destId="{5ED88519-AC6C-4AA3-B76D-812B93A167E4}" srcOrd="0" destOrd="0" presId="urn:microsoft.com/office/officeart/2005/8/layout/gear1#1"/>
    <dgm:cxn modelId="{A0416A29-364E-458C-90C5-1284F3C404E9}" type="presOf" srcId="{663C1E13-76F9-4B70-A2F2-CA23180743CE}" destId="{4822A78E-EAEC-401F-941A-3A84E13E2357}" srcOrd="2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4A9FFF58-7BC4-4C65-9759-C9C669FC2B76}" type="presOf" srcId="{DACAB5BA-B8B4-4D66-8B11-1D02259E020B}" destId="{B6B6B41B-120B-4968-AB6A-FC6E7C8EF3C0}" srcOrd="1" destOrd="0" presId="urn:microsoft.com/office/officeart/2005/8/layout/gear1#1"/>
    <dgm:cxn modelId="{8DEEF35F-B436-4B54-B7F8-F04A2A69F5A6}" type="presOf" srcId="{188C389E-9423-41DE-9C5E-D4A7E95C7E62}" destId="{6DF3A3A0-5919-4E69-80DD-61760D6340A0}" srcOrd="0" destOrd="0" presId="urn:microsoft.com/office/officeart/2005/8/layout/gear1#1"/>
    <dgm:cxn modelId="{CD461FA2-0710-4EF6-AA5F-BD774C121CA7}" type="presOf" srcId="{399ACE2F-90C5-48B1-9E65-700A32562848}" destId="{7D3EFDB4-E5D1-439A-86D8-1FCF80D959BA}" srcOrd="2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EC63EEBE-12D9-4B46-A3D6-28286309B01D}" type="presOf" srcId="{DACAB5BA-B8B4-4D66-8B11-1D02259E020B}" destId="{87622A90-D0D8-4EA3-BC0D-D537801AF2B1}" srcOrd="0" destOrd="0" presId="urn:microsoft.com/office/officeart/2005/8/layout/gear1#1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D902FCE-FC6D-4D59-A8C3-CAA6A78FCEEC}" type="presOf" srcId="{399ACE2F-90C5-48B1-9E65-700A32562848}" destId="{23DC08E4-3725-4448-BFFF-1CCEA2F2987E}" srcOrd="1" destOrd="0" presId="urn:microsoft.com/office/officeart/2005/8/layout/gear1#1"/>
    <dgm:cxn modelId="{5990A8E9-7068-4CD0-BDC1-650288BAF401}" type="presOf" srcId="{663C1E13-76F9-4B70-A2F2-CA23180743CE}" destId="{B9330EE9-43E4-4FD4-8144-E92B1DD0FCDF}" srcOrd="1" destOrd="0" presId="urn:microsoft.com/office/officeart/2005/8/layout/gear1#1"/>
    <dgm:cxn modelId="{9A0FA2F0-3016-4FA6-B4C5-E56783E79BCF}" type="presOf" srcId="{399ACE2F-90C5-48B1-9E65-700A32562848}" destId="{59EDF28D-6C67-49D0-B5A1-DE5C3CBA2292}" srcOrd="0" destOrd="0" presId="urn:microsoft.com/office/officeart/2005/8/layout/gear1#1"/>
    <dgm:cxn modelId="{EEB57BF3-C8C3-4D26-B720-6A2822B576FB}" type="presOf" srcId="{399ACE2F-90C5-48B1-9E65-700A32562848}" destId="{9815588C-16D0-4475-B64C-847FC87C8C32}" srcOrd="3" destOrd="0" presId="urn:microsoft.com/office/officeart/2005/8/layout/gear1#1"/>
    <dgm:cxn modelId="{0C255DF6-A053-4031-BF78-2222755ED1B9}" type="presOf" srcId="{663C1E13-76F9-4B70-A2F2-CA23180743CE}" destId="{93300324-D62F-4E58-B882-734182BDB462}" srcOrd="0" destOrd="0" presId="urn:microsoft.com/office/officeart/2005/8/layout/gear1#1"/>
    <dgm:cxn modelId="{E633DDFA-2095-473F-876E-4E0B2BFEEFF6}" type="presOf" srcId="{23718C41-0A1F-40BF-86BE-8A5476EC271E}" destId="{398423B3-DD54-4226-99D7-017EFC1488DF}" srcOrd="0" destOrd="0" presId="urn:microsoft.com/office/officeart/2005/8/layout/gear1#1"/>
    <dgm:cxn modelId="{1C705BF0-F7A3-4A41-98DE-5AA498EC2268}" type="presParOf" srcId="{5ED88519-AC6C-4AA3-B76D-812B93A167E4}" destId="{87622A90-D0D8-4EA3-BC0D-D537801AF2B1}" srcOrd="0" destOrd="0" presId="urn:microsoft.com/office/officeart/2005/8/layout/gear1#1"/>
    <dgm:cxn modelId="{5266FA23-4487-4733-8F43-10B4A20688EF}" type="presParOf" srcId="{5ED88519-AC6C-4AA3-B76D-812B93A167E4}" destId="{B6B6B41B-120B-4968-AB6A-FC6E7C8EF3C0}" srcOrd="1" destOrd="0" presId="urn:microsoft.com/office/officeart/2005/8/layout/gear1#1"/>
    <dgm:cxn modelId="{23C721C6-4DD1-49A5-A0CC-65BFB64A7E75}" type="presParOf" srcId="{5ED88519-AC6C-4AA3-B76D-812B93A167E4}" destId="{8BC64EA7-2794-42B6-96C9-F39A52CB985A}" srcOrd="2" destOrd="0" presId="urn:microsoft.com/office/officeart/2005/8/layout/gear1#1"/>
    <dgm:cxn modelId="{08D4CDD4-CF96-43E9-B573-3FB26B41DE0C}" type="presParOf" srcId="{5ED88519-AC6C-4AA3-B76D-812B93A167E4}" destId="{93300324-D62F-4E58-B882-734182BDB462}" srcOrd="3" destOrd="0" presId="urn:microsoft.com/office/officeart/2005/8/layout/gear1#1"/>
    <dgm:cxn modelId="{0C03EB2A-BA9F-4177-9C0D-A92A2D112A1E}" type="presParOf" srcId="{5ED88519-AC6C-4AA3-B76D-812B93A167E4}" destId="{B9330EE9-43E4-4FD4-8144-E92B1DD0FCDF}" srcOrd="4" destOrd="0" presId="urn:microsoft.com/office/officeart/2005/8/layout/gear1#1"/>
    <dgm:cxn modelId="{B7789E63-81C6-41C0-A5D9-387B1A51717B}" type="presParOf" srcId="{5ED88519-AC6C-4AA3-B76D-812B93A167E4}" destId="{4822A78E-EAEC-401F-941A-3A84E13E2357}" srcOrd="5" destOrd="0" presId="urn:microsoft.com/office/officeart/2005/8/layout/gear1#1"/>
    <dgm:cxn modelId="{830F74C4-09BC-4E6A-ABCE-5808A3EAE773}" type="presParOf" srcId="{5ED88519-AC6C-4AA3-B76D-812B93A167E4}" destId="{59EDF28D-6C67-49D0-B5A1-DE5C3CBA2292}" srcOrd="6" destOrd="0" presId="urn:microsoft.com/office/officeart/2005/8/layout/gear1#1"/>
    <dgm:cxn modelId="{92E21763-77DE-4C9D-A499-28DE0AED0A6E}" type="presParOf" srcId="{5ED88519-AC6C-4AA3-B76D-812B93A167E4}" destId="{23DC08E4-3725-4448-BFFF-1CCEA2F2987E}" srcOrd="7" destOrd="0" presId="urn:microsoft.com/office/officeart/2005/8/layout/gear1#1"/>
    <dgm:cxn modelId="{E00C3D16-7BB4-47D7-9337-A6DC556836A3}" type="presParOf" srcId="{5ED88519-AC6C-4AA3-B76D-812B93A167E4}" destId="{7D3EFDB4-E5D1-439A-86D8-1FCF80D959BA}" srcOrd="8" destOrd="0" presId="urn:microsoft.com/office/officeart/2005/8/layout/gear1#1"/>
    <dgm:cxn modelId="{B1A8B9D7-A8F9-4D92-9BB0-4672EC454C94}" type="presParOf" srcId="{5ED88519-AC6C-4AA3-B76D-812B93A167E4}" destId="{9815588C-16D0-4475-B64C-847FC87C8C32}" srcOrd="9" destOrd="0" presId="urn:microsoft.com/office/officeart/2005/8/layout/gear1#1"/>
    <dgm:cxn modelId="{FFB249CB-C123-4064-A0AD-BE7A0B9EF2A4}" type="presParOf" srcId="{5ED88519-AC6C-4AA3-B76D-812B93A167E4}" destId="{398423B3-DD54-4226-99D7-017EFC1488DF}" srcOrd="10" destOrd="0" presId="urn:microsoft.com/office/officeart/2005/8/layout/gear1#1"/>
    <dgm:cxn modelId="{00DCB96D-7544-4E39-9DB2-EC33C479AC4C}" type="presParOf" srcId="{5ED88519-AC6C-4AA3-B76D-812B93A167E4}" destId="{6DF3A3A0-5919-4E69-80DD-61760D6340A0}" srcOrd="11" destOrd="0" presId="urn:microsoft.com/office/officeart/2005/8/layout/gear1#1"/>
    <dgm:cxn modelId="{A941BE95-AD73-4534-949E-F30171D085E1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327E98-1E10-4206-B57E-F81244DDD533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7648B2A-33ED-4028-B2F3-B4F524D3762B}">
      <dgm:prSet phldrT="[Text]"/>
      <dgm:spPr/>
      <dgm:t>
        <a:bodyPr/>
        <a:lstStyle/>
        <a:p>
          <a:r>
            <a:rPr lang="en-US" dirty="0"/>
            <a:t>60%</a:t>
          </a:r>
        </a:p>
        <a:p>
          <a:r>
            <a:rPr lang="en-US" dirty="0"/>
            <a:t>CORE SUBJECT</a:t>
          </a:r>
        </a:p>
      </dgm:t>
    </dgm:pt>
    <dgm:pt modelId="{D64B3BA1-266D-481E-B80B-3DF7FD909DF0}" type="parTrans" cxnId="{A95F06A7-F804-4132-957F-5832CF2EE004}">
      <dgm:prSet/>
      <dgm:spPr/>
      <dgm:t>
        <a:bodyPr/>
        <a:lstStyle/>
        <a:p>
          <a:endParaRPr lang="en-US"/>
        </a:p>
      </dgm:t>
    </dgm:pt>
    <dgm:pt modelId="{76EC814A-35FA-41ED-B10A-236B26825BA7}" type="sibTrans" cxnId="{A95F06A7-F804-4132-957F-5832CF2EE004}">
      <dgm:prSet/>
      <dgm:spPr/>
      <dgm:t>
        <a:bodyPr/>
        <a:lstStyle/>
        <a:p>
          <a:endParaRPr lang="en-US" dirty="0"/>
        </a:p>
      </dgm:t>
    </dgm:pt>
    <dgm:pt modelId="{121F74F1-FDD4-4EA8-A5BE-6B67F4871C5A}">
      <dgm:prSet phldrT="[Text]" custT="1"/>
      <dgm:spPr/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20%</a:t>
          </a:r>
        </a:p>
        <a:p>
          <a:r>
            <a:rPr lang="en-US" sz="1100" b="1" dirty="0">
              <a:solidFill>
                <a:schemeClr val="bg1"/>
              </a:solidFill>
            </a:rPr>
            <a:t>HORIZONTAL</a:t>
          </a:r>
        </a:p>
        <a:p>
          <a:r>
            <a:rPr lang="en-US" sz="1100" b="1" dirty="0">
              <a:solidFill>
                <a:schemeClr val="bg1"/>
              </a:solidFill>
            </a:rPr>
            <a:t>INTEGRATION</a:t>
          </a:r>
        </a:p>
        <a:p>
          <a:r>
            <a:rPr lang="en-US" sz="1100" b="1" dirty="0">
              <a:solidFill>
                <a:schemeClr val="bg1"/>
              </a:solidFill>
            </a:rPr>
            <a:t>Physiology</a:t>
          </a:r>
        </a:p>
        <a:p>
          <a:r>
            <a:rPr lang="en-US" sz="1100" b="1" dirty="0">
              <a:solidFill>
                <a:schemeClr val="bg1"/>
              </a:solidFill>
            </a:rPr>
            <a:t>biochemistry</a:t>
          </a:r>
          <a:r>
            <a:rPr lang="en-US" sz="1050" b="1" dirty="0">
              <a:solidFill>
                <a:schemeClr val="bg1"/>
              </a:solidFill>
            </a:rPr>
            <a:t> </a:t>
          </a:r>
        </a:p>
      </dgm:t>
    </dgm:pt>
    <dgm:pt modelId="{10B33A64-CE0E-4D57-A46F-A3C1B642720B}" type="parTrans" cxnId="{DC8754B7-DCE5-4767-ACEF-E999F750C368}">
      <dgm:prSet/>
      <dgm:spPr/>
      <dgm:t>
        <a:bodyPr/>
        <a:lstStyle/>
        <a:p>
          <a:endParaRPr lang="en-US"/>
        </a:p>
      </dgm:t>
    </dgm:pt>
    <dgm:pt modelId="{D1B6DC8B-AABB-428C-BA6F-DF069B929066}" type="sibTrans" cxnId="{DC8754B7-DCE5-4767-ACEF-E999F750C368}">
      <dgm:prSet/>
      <dgm:spPr/>
      <dgm:t>
        <a:bodyPr/>
        <a:lstStyle/>
        <a:p>
          <a:endParaRPr lang="en-US" dirty="0"/>
        </a:p>
      </dgm:t>
    </dgm:pt>
    <dgm:pt modelId="{B6E0A33C-945C-4182-8BDD-143F429DB44A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8%</a:t>
          </a:r>
        </a:p>
        <a:p>
          <a:r>
            <a:rPr lang="en-US" sz="1200" b="1" dirty="0">
              <a:solidFill>
                <a:schemeClr val="bg1"/>
              </a:solidFill>
            </a:rPr>
            <a:t>VERTICAL INTEGRATION</a:t>
          </a:r>
        </a:p>
        <a:p>
          <a:r>
            <a:rPr lang="en-US" sz="1200" b="1" dirty="0">
              <a:solidFill>
                <a:schemeClr val="bg1"/>
              </a:solidFill>
            </a:rPr>
            <a:t>Pathology</a:t>
          </a:r>
        </a:p>
        <a:p>
          <a:r>
            <a:rPr lang="en-US" sz="1200" b="1" dirty="0">
              <a:solidFill>
                <a:schemeClr val="bg1"/>
              </a:solidFill>
            </a:rPr>
            <a:t>pharmacolog</a:t>
          </a:r>
          <a:r>
            <a:rPr lang="en-US" sz="1000" b="1" dirty="0">
              <a:solidFill>
                <a:schemeClr val="bg1"/>
              </a:solidFill>
            </a:rPr>
            <a:t>y</a:t>
          </a:r>
        </a:p>
      </dgm:t>
    </dgm:pt>
    <dgm:pt modelId="{B5331A6F-01D6-4644-B888-4B5645F13CE6}" type="parTrans" cxnId="{396A80D6-17D5-4D69-9D59-445694BF0D8E}">
      <dgm:prSet/>
      <dgm:spPr/>
      <dgm:t>
        <a:bodyPr/>
        <a:lstStyle/>
        <a:p>
          <a:endParaRPr lang="en-US"/>
        </a:p>
      </dgm:t>
    </dgm:pt>
    <dgm:pt modelId="{9B5ED3AA-8E83-460F-B86F-44104E144176}" type="sibTrans" cxnId="{396A80D6-17D5-4D69-9D59-445694BF0D8E}">
      <dgm:prSet/>
      <dgm:spPr/>
      <dgm:t>
        <a:bodyPr/>
        <a:lstStyle/>
        <a:p>
          <a:endParaRPr lang="en-US" dirty="0"/>
        </a:p>
      </dgm:t>
    </dgm:pt>
    <dgm:pt modelId="{4AEA9772-498B-4A7D-8FBC-65C72E5384FE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7%</a:t>
          </a:r>
        </a:p>
        <a:p>
          <a:r>
            <a:rPr lang="en-US" b="1" dirty="0">
              <a:solidFill>
                <a:schemeClr val="bg1"/>
              </a:solidFill>
            </a:rPr>
            <a:t>VERTICAL INTEGRATION</a:t>
          </a:r>
        </a:p>
        <a:p>
          <a:r>
            <a:rPr lang="en-US" b="1" dirty="0">
              <a:solidFill>
                <a:schemeClr val="bg1"/>
              </a:solidFill>
            </a:rPr>
            <a:t>Clinical integration </a:t>
          </a:r>
        </a:p>
      </dgm:t>
    </dgm:pt>
    <dgm:pt modelId="{06D8DAA3-4439-4E9F-A039-E909B9F94479}" type="parTrans" cxnId="{5FCD7FB6-D736-4581-AD08-E8F35A843627}">
      <dgm:prSet/>
      <dgm:spPr/>
      <dgm:t>
        <a:bodyPr/>
        <a:lstStyle/>
        <a:p>
          <a:endParaRPr lang="en-US"/>
        </a:p>
      </dgm:t>
    </dgm:pt>
    <dgm:pt modelId="{0C62EB7E-D4E0-49F5-BBB6-50EB39F6A944}" type="sibTrans" cxnId="{5FCD7FB6-D736-4581-AD08-E8F35A843627}">
      <dgm:prSet/>
      <dgm:spPr/>
      <dgm:t>
        <a:bodyPr/>
        <a:lstStyle/>
        <a:p>
          <a:endParaRPr lang="en-US" dirty="0"/>
        </a:p>
      </dgm:t>
    </dgm:pt>
    <dgm:pt modelId="{45F05D4F-6A7F-4BA7-940D-874B1B917549}">
      <dgm:prSet phldrT="[Text]" custT="1"/>
      <dgm:spPr/>
      <dgm:t>
        <a:bodyPr/>
        <a:lstStyle/>
        <a:p>
          <a:endParaRPr lang="en-US" sz="1050" b="1" dirty="0">
            <a:solidFill>
              <a:schemeClr val="tx1"/>
            </a:solidFill>
          </a:endParaRPr>
        </a:p>
        <a:p>
          <a:r>
            <a:rPr lang="en-US" sz="1050" b="1" dirty="0">
              <a:solidFill>
                <a:schemeClr val="bg1"/>
              </a:solidFill>
            </a:rPr>
            <a:t>5%</a:t>
          </a:r>
        </a:p>
        <a:p>
          <a:r>
            <a:rPr lang="en-US" sz="1050" b="1" dirty="0">
              <a:solidFill>
                <a:schemeClr val="bg1"/>
              </a:solidFill>
            </a:rPr>
            <a:t>VERTICAL INTEGRATION</a:t>
          </a:r>
        </a:p>
        <a:p>
          <a:r>
            <a:rPr lang="en-US" sz="1050" b="1" dirty="0">
              <a:solidFill>
                <a:schemeClr val="bg1"/>
              </a:solidFill>
            </a:rPr>
            <a:t>Research, professionalism</a:t>
          </a:r>
        </a:p>
        <a:p>
          <a:r>
            <a:rPr lang="en-US" sz="1050" b="1" dirty="0">
              <a:solidFill>
                <a:schemeClr val="bg1"/>
              </a:solidFill>
            </a:rPr>
            <a:t>Ethics </a:t>
          </a:r>
        </a:p>
        <a:p>
          <a:r>
            <a:rPr lang="en-US" sz="1050" b="1" dirty="0">
              <a:solidFill>
                <a:schemeClr val="bg1"/>
              </a:solidFill>
            </a:rPr>
            <a:t>Digital library</a:t>
          </a:r>
        </a:p>
        <a:p>
          <a:r>
            <a:rPr lang="en-US" sz="900" b="1" dirty="0">
              <a:solidFill>
                <a:schemeClr val="bg1"/>
              </a:solidFill>
            </a:rPr>
            <a:t> </a:t>
          </a:r>
        </a:p>
      </dgm:t>
    </dgm:pt>
    <dgm:pt modelId="{EE9BDDB5-AB92-4FD3-9B7F-C659B48A0E17}" type="parTrans" cxnId="{E00CBB8F-0744-4E6B-95C1-E802B639B1DB}">
      <dgm:prSet/>
      <dgm:spPr/>
      <dgm:t>
        <a:bodyPr/>
        <a:lstStyle/>
        <a:p>
          <a:endParaRPr lang="en-US"/>
        </a:p>
      </dgm:t>
    </dgm:pt>
    <dgm:pt modelId="{2F69F2EB-6FFF-456F-A0F5-2947C5CE39EF}" type="sibTrans" cxnId="{E00CBB8F-0744-4E6B-95C1-E802B639B1DB}">
      <dgm:prSet/>
      <dgm:spPr/>
      <dgm:t>
        <a:bodyPr/>
        <a:lstStyle/>
        <a:p>
          <a:endParaRPr lang="en-US"/>
        </a:p>
      </dgm:t>
    </dgm:pt>
    <dgm:pt modelId="{67A1F69E-C926-4175-8EF0-EC9E8AFA4B46}" type="pres">
      <dgm:prSet presAssocID="{C3327E98-1E10-4206-B57E-F81244DDD533}" presName="diagram" presStyleCnt="0">
        <dgm:presLayoutVars>
          <dgm:dir/>
          <dgm:resizeHandles val="exact"/>
        </dgm:presLayoutVars>
      </dgm:prSet>
      <dgm:spPr/>
    </dgm:pt>
    <dgm:pt modelId="{5138205C-F2A8-496C-8DCF-600DE54D6393}" type="pres">
      <dgm:prSet presAssocID="{47648B2A-33ED-4028-B2F3-B4F524D3762B}" presName="node" presStyleLbl="node1" presStyleIdx="0" presStyleCnt="5" custScaleY="135552">
        <dgm:presLayoutVars>
          <dgm:bulletEnabled val="1"/>
        </dgm:presLayoutVars>
      </dgm:prSet>
      <dgm:spPr/>
    </dgm:pt>
    <dgm:pt modelId="{D808AEBB-F837-44E3-A146-4769901CB08D}" type="pres">
      <dgm:prSet presAssocID="{76EC814A-35FA-41ED-B10A-236B26825BA7}" presName="sibTrans" presStyleLbl="sibTrans2D1" presStyleIdx="0" presStyleCnt="4"/>
      <dgm:spPr/>
    </dgm:pt>
    <dgm:pt modelId="{13B78F93-9E80-4755-A323-9689D8DECC57}" type="pres">
      <dgm:prSet presAssocID="{76EC814A-35FA-41ED-B10A-236B26825BA7}" presName="connectorText" presStyleLbl="sibTrans2D1" presStyleIdx="0" presStyleCnt="4"/>
      <dgm:spPr/>
    </dgm:pt>
    <dgm:pt modelId="{6D0BBEBF-42DC-4E79-A91E-A668B3BA1989}" type="pres">
      <dgm:prSet presAssocID="{121F74F1-FDD4-4EA8-A5BE-6B67F4871C5A}" presName="node" presStyleLbl="node1" presStyleIdx="1" presStyleCnt="5" custScaleX="126402" custScaleY="166464">
        <dgm:presLayoutVars>
          <dgm:bulletEnabled val="1"/>
        </dgm:presLayoutVars>
      </dgm:prSet>
      <dgm:spPr/>
    </dgm:pt>
    <dgm:pt modelId="{05F2F4A8-DCB8-4DEF-AC3F-2211663DBAB6}" type="pres">
      <dgm:prSet presAssocID="{D1B6DC8B-AABB-428C-BA6F-DF069B929066}" presName="sibTrans" presStyleLbl="sibTrans2D1" presStyleIdx="1" presStyleCnt="4"/>
      <dgm:spPr/>
    </dgm:pt>
    <dgm:pt modelId="{E2C657F6-1940-4324-875D-FF2FE954D413}" type="pres">
      <dgm:prSet presAssocID="{D1B6DC8B-AABB-428C-BA6F-DF069B929066}" presName="connectorText" presStyleLbl="sibTrans2D1" presStyleIdx="1" presStyleCnt="4"/>
      <dgm:spPr/>
    </dgm:pt>
    <dgm:pt modelId="{A0F5D903-B3E5-42A8-AF88-F76845A333BE}" type="pres">
      <dgm:prSet presAssocID="{B6E0A33C-945C-4182-8BDD-143F429DB44A}" presName="node" presStyleLbl="node1" presStyleIdx="2" presStyleCnt="5" custScaleY="162588">
        <dgm:presLayoutVars>
          <dgm:bulletEnabled val="1"/>
        </dgm:presLayoutVars>
      </dgm:prSet>
      <dgm:spPr/>
    </dgm:pt>
    <dgm:pt modelId="{6C154956-750C-4CBF-BB94-422A3BEF206B}" type="pres">
      <dgm:prSet presAssocID="{9B5ED3AA-8E83-460F-B86F-44104E144176}" presName="sibTrans" presStyleLbl="sibTrans2D1" presStyleIdx="2" presStyleCnt="4"/>
      <dgm:spPr/>
    </dgm:pt>
    <dgm:pt modelId="{687127F3-6656-4F8F-8088-466EFD2A454B}" type="pres">
      <dgm:prSet presAssocID="{9B5ED3AA-8E83-460F-B86F-44104E144176}" presName="connectorText" presStyleLbl="sibTrans2D1" presStyleIdx="2" presStyleCnt="4"/>
      <dgm:spPr/>
    </dgm:pt>
    <dgm:pt modelId="{78B8B8C7-C92F-49B8-8D20-06D427A8A2FA}" type="pres">
      <dgm:prSet presAssocID="{4AEA9772-498B-4A7D-8FBC-65C72E5384FE}" presName="node" presStyleLbl="node1" presStyleIdx="3" presStyleCnt="5" custScaleY="170346">
        <dgm:presLayoutVars>
          <dgm:bulletEnabled val="1"/>
        </dgm:presLayoutVars>
      </dgm:prSet>
      <dgm:spPr/>
    </dgm:pt>
    <dgm:pt modelId="{11F11881-67C4-464B-B2A0-7F15A4CA74F3}" type="pres">
      <dgm:prSet presAssocID="{0C62EB7E-D4E0-49F5-BBB6-50EB39F6A944}" presName="sibTrans" presStyleLbl="sibTrans2D1" presStyleIdx="3" presStyleCnt="4"/>
      <dgm:spPr/>
    </dgm:pt>
    <dgm:pt modelId="{25C0E271-EE96-401B-BC0B-7E56E305D9C1}" type="pres">
      <dgm:prSet presAssocID="{0C62EB7E-D4E0-49F5-BBB6-50EB39F6A944}" presName="connectorText" presStyleLbl="sibTrans2D1" presStyleIdx="3" presStyleCnt="4"/>
      <dgm:spPr/>
    </dgm:pt>
    <dgm:pt modelId="{18343954-0F46-49EC-800A-08714300477C}" type="pres">
      <dgm:prSet presAssocID="{45F05D4F-6A7F-4BA7-940D-874B1B917549}" presName="node" presStyleLbl="node1" presStyleIdx="4" presStyleCnt="5" custScaleY="207382" custLinFactNeighborX="871" custLinFactNeighborY="-19800">
        <dgm:presLayoutVars>
          <dgm:bulletEnabled val="1"/>
        </dgm:presLayoutVars>
      </dgm:prSet>
      <dgm:spPr/>
    </dgm:pt>
  </dgm:ptLst>
  <dgm:cxnLst>
    <dgm:cxn modelId="{54EC3A02-3530-431A-A494-D00AAA851BEF}" type="presOf" srcId="{B6E0A33C-945C-4182-8BDD-143F429DB44A}" destId="{A0F5D903-B3E5-42A8-AF88-F76845A333BE}" srcOrd="0" destOrd="0" presId="urn:microsoft.com/office/officeart/2005/8/layout/process5"/>
    <dgm:cxn modelId="{31FB9C07-F3AD-4FCC-87DB-2FB8D860D936}" type="presOf" srcId="{76EC814A-35FA-41ED-B10A-236B26825BA7}" destId="{D808AEBB-F837-44E3-A146-4769901CB08D}" srcOrd="0" destOrd="0" presId="urn:microsoft.com/office/officeart/2005/8/layout/process5"/>
    <dgm:cxn modelId="{D0F10022-C697-4833-BC74-30E021E7589F}" type="presOf" srcId="{0C62EB7E-D4E0-49F5-BBB6-50EB39F6A944}" destId="{25C0E271-EE96-401B-BC0B-7E56E305D9C1}" srcOrd="1" destOrd="0" presId="urn:microsoft.com/office/officeart/2005/8/layout/process5"/>
    <dgm:cxn modelId="{5B8D2026-4B6C-4962-ACFA-D248B5490BEC}" type="presOf" srcId="{4AEA9772-498B-4A7D-8FBC-65C72E5384FE}" destId="{78B8B8C7-C92F-49B8-8D20-06D427A8A2FA}" srcOrd="0" destOrd="0" presId="urn:microsoft.com/office/officeart/2005/8/layout/process5"/>
    <dgm:cxn modelId="{C2083559-35D1-4E66-B191-95C36FAD4DC0}" type="presOf" srcId="{121F74F1-FDD4-4EA8-A5BE-6B67F4871C5A}" destId="{6D0BBEBF-42DC-4E79-A91E-A668B3BA1989}" srcOrd="0" destOrd="0" presId="urn:microsoft.com/office/officeart/2005/8/layout/process5"/>
    <dgm:cxn modelId="{E79BBC60-2B05-415B-8FDB-A2886B099666}" type="presOf" srcId="{45F05D4F-6A7F-4BA7-940D-874B1B917549}" destId="{18343954-0F46-49EC-800A-08714300477C}" srcOrd="0" destOrd="0" presId="urn:microsoft.com/office/officeart/2005/8/layout/process5"/>
    <dgm:cxn modelId="{E2AB7F73-720C-4970-BD6C-674BC183A2EC}" type="presOf" srcId="{D1B6DC8B-AABB-428C-BA6F-DF069B929066}" destId="{E2C657F6-1940-4324-875D-FF2FE954D413}" srcOrd="1" destOrd="0" presId="urn:microsoft.com/office/officeart/2005/8/layout/process5"/>
    <dgm:cxn modelId="{195CBA79-3A4C-4E60-B9B1-29C1507B18E8}" type="presOf" srcId="{9B5ED3AA-8E83-460F-B86F-44104E144176}" destId="{6C154956-750C-4CBF-BB94-422A3BEF206B}" srcOrd="0" destOrd="0" presId="urn:microsoft.com/office/officeart/2005/8/layout/process5"/>
    <dgm:cxn modelId="{F6A12089-C294-49A1-8E34-8E165A3FF48C}" type="presOf" srcId="{D1B6DC8B-AABB-428C-BA6F-DF069B929066}" destId="{05F2F4A8-DCB8-4DEF-AC3F-2211663DBAB6}" srcOrd="0" destOrd="0" presId="urn:microsoft.com/office/officeart/2005/8/layout/process5"/>
    <dgm:cxn modelId="{89698C8F-414E-455C-B10C-C511ED2B8180}" type="presOf" srcId="{76EC814A-35FA-41ED-B10A-236B26825BA7}" destId="{13B78F93-9E80-4755-A323-9689D8DECC57}" srcOrd="1" destOrd="0" presId="urn:microsoft.com/office/officeart/2005/8/layout/process5"/>
    <dgm:cxn modelId="{E00CBB8F-0744-4E6B-95C1-E802B639B1DB}" srcId="{C3327E98-1E10-4206-B57E-F81244DDD533}" destId="{45F05D4F-6A7F-4BA7-940D-874B1B917549}" srcOrd="4" destOrd="0" parTransId="{EE9BDDB5-AB92-4FD3-9B7F-C659B48A0E17}" sibTransId="{2F69F2EB-6FFF-456F-A0F5-2947C5CE39EF}"/>
    <dgm:cxn modelId="{7E0BCAA2-4C55-413B-90C7-DD0F5B97C490}" type="presOf" srcId="{C3327E98-1E10-4206-B57E-F81244DDD533}" destId="{67A1F69E-C926-4175-8EF0-EC9E8AFA4B46}" srcOrd="0" destOrd="0" presId="urn:microsoft.com/office/officeart/2005/8/layout/process5"/>
    <dgm:cxn modelId="{A95F06A7-F804-4132-957F-5832CF2EE004}" srcId="{C3327E98-1E10-4206-B57E-F81244DDD533}" destId="{47648B2A-33ED-4028-B2F3-B4F524D3762B}" srcOrd="0" destOrd="0" parTransId="{D64B3BA1-266D-481E-B80B-3DF7FD909DF0}" sibTransId="{76EC814A-35FA-41ED-B10A-236B26825BA7}"/>
    <dgm:cxn modelId="{5FCD7FB6-D736-4581-AD08-E8F35A843627}" srcId="{C3327E98-1E10-4206-B57E-F81244DDD533}" destId="{4AEA9772-498B-4A7D-8FBC-65C72E5384FE}" srcOrd="3" destOrd="0" parTransId="{06D8DAA3-4439-4E9F-A039-E909B9F94479}" sibTransId="{0C62EB7E-D4E0-49F5-BBB6-50EB39F6A944}"/>
    <dgm:cxn modelId="{DC8754B7-DCE5-4767-ACEF-E999F750C368}" srcId="{C3327E98-1E10-4206-B57E-F81244DDD533}" destId="{121F74F1-FDD4-4EA8-A5BE-6B67F4871C5A}" srcOrd="1" destOrd="0" parTransId="{10B33A64-CE0E-4D57-A46F-A3C1B642720B}" sibTransId="{D1B6DC8B-AABB-428C-BA6F-DF069B929066}"/>
    <dgm:cxn modelId="{9677D1BF-424D-45DD-BA55-B684821D0FE1}" type="presOf" srcId="{9B5ED3AA-8E83-460F-B86F-44104E144176}" destId="{687127F3-6656-4F8F-8088-466EFD2A454B}" srcOrd="1" destOrd="0" presId="urn:microsoft.com/office/officeart/2005/8/layout/process5"/>
    <dgm:cxn modelId="{F23520C3-1497-49C8-A05F-BFA513F413B3}" type="presOf" srcId="{47648B2A-33ED-4028-B2F3-B4F524D3762B}" destId="{5138205C-F2A8-496C-8DCF-600DE54D6393}" srcOrd="0" destOrd="0" presId="urn:microsoft.com/office/officeart/2005/8/layout/process5"/>
    <dgm:cxn modelId="{969C63C7-717B-4405-8D8D-2C0654C971F4}" type="presOf" srcId="{0C62EB7E-D4E0-49F5-BBB6-50EB39F6A944}" destId="{11F11881-67C4-464B-B2A0-7F15A4CA74F3}" srcOrd="0" destOrd="0" presId="urn:microsoft.com/office/officeart/2005/8/layout/process5"/>
    <dgm:cxn modelId="{396A80D6-17D5-4D69-9D59-445694BF0D8E}" srcId="{C3327E98-1E10-4206-B57E-F81244DDD533}" destId="{B6E0A33C-945C-4182-8BDD-143F429DB44A}" srcOrd="2" destOrd="0" parTransId="{B5331A6F-01D6-4644-B888-4B5645F13CE6}" sibTransId="{9B5ED3AA-8E83-460F-B86F-44104E144176}"/>
    <dgm:cxn modelId="{2C59EDE3-FA00-417D-9DE2-E734E39232D8}" type="presParOf" srcId="{67A1F69E-C926-4175-8EF0-EC9E8AFA4B46}" destId="{5138205C-F2A8-496C-8DCF-600DE54D6393}" srcOrd="0" destOrd="0" presId="urn:microsoft.com/office/officeart/2005/8/layout/process5"/>
    <dgm:cxn modelId="{CA7FC7AE-D90D-4E5B-AEA9-25E335BA2919}" type="presParOf" srcId="{67A1F69E-C926-4175-8EF0-EC9E8AFA4B46}" destId="{D808AEBB-F837-44E3-A146-4769901CB08D}" srcOrd="1" destOrd="0" presId="urn:microsoft.com/office/officeart/2005/8/layout/process5"/>
    <dgm:cxn modelId="{849FECC8-F6E8-4720-B9FF-D7FD3DB3E35C}" type="presParOf" srcId="{D808AEBB-F837-44E3-A146-4769901CB08D}" destId="{13B78F93-9E80-4755-A323-9689D8DECC57}" srcOrd="0" destOrd="0" presId="urn:microsoft.com/office/officeart/2005/8/layout/process5"/>
    <dgm:cxn modelId="{DAF1C688-3495-44EA-BB11-7F26D4E5C311}" type="presParOf" srcId="{67A1F69E-C926-4175-8EF0-EC9E8AFA4B46}" destId="{6D0BBEBF-42DC-4E79-A91E-A668B3BA1989}" srcOrd="2" destOrd="0" presId="urn:microsoft.com/office/officeart/2005/8/layout/process5"/>
    <dgm:cxn modelId="{179499C8-81A8-4BBE-9722-82F3D7960F0D}" type="presParOf" srcId="{67A1F69E-C926-4175-8EF0-EC9E8AFA4B46}" destId="{05F2F4A8-DCB8-4DEF-AC3F-2211663DBAB6}" srcOrd="3" destOrd="0" presId="urn:microsoft.com/office/officeart/2005/8/layout/process5"/>
    <dgm:cxn modelId="{52CD5F02-599D-42F4-8801-CE569E599FD2}" type="presParOf" srcId="{05F2F4A8-DCB8-4DEF-AC3F-2211663DBAB6}" destId="{E2C657F6-1940-4324-875D-FF2FE954D413}" srcOrd="0" destOrd="0" presId="urn:microsoft.com/office/officeart/2005/8/layout/process5"/>
    <dgm:cxn modelId="{847FA8AB-92E2-49A1-B911-428EBFBF3C05}" type="presParOf" srcId="{67A1F69E-C926-4175-8EF0-EC9E8AFA4B46}" destId="{A0F5D903-B3E5-42A8-AF88-F76845A333BE}" srcOrd="4" destOrd="0" presId="urn:microsoft.com/office/officeart/2005/8/layout/process5"/>
    <dgm:cxn modelId="{0C03E6DA-7848-4E65-BB68-57BE24F6C44D}" type="presParOf" srcId="{67A1F69E-C926-4175-8EF0-EC9E8AFA4B46}" destId="{6C154956-750C-4CBF-BB94-422A3BEF206B}" srcOrd="5" destOrd="0" presId="urn:microsoft.com/office/officeart/2005/8/layout/process5"/>
    <dgm:cxn modelId="{EE0E366D-EC9E-4986-B5FD-51C94CAD93E7}" type="presParOf" srcId="{6C154956-750C-4CBF-BB94-422A3BEF206B}" destId="{687127F3-6656-4F8F-8088-466EFD2A454B}" srcOrd="0" destOrd="0" presId="urn:microsoft.com/office/officeart/2005/8/layout/process5"/>
    <dgm:cxn modelId="{A844FDEB-3FB4-40A2-8C6A-8057AD0550D5}" type="presParOf" srcId="{67A1F69E-C926-4175-8EF0-EC9E8AFA4B46}" destId="{78B8B8C7-C92F-49B8-8D20-06D427A8A2FA}" srcOrd="6" destOrd="0" presId="urn:microsoft.com/office/officeart/2005/8/layout/process5"/>
    <dgm:cxn modelId="{96884EFC-212C-42D3-B2C4-0ADCC3050838}" type="presParOf" srcId="{67A1F69E-C926-4175-8EF0-EC9E8AFA4B46}" destId="{11F11881-67C4-464B-B2A0-7F15A4CA74F3}" srcOrd="7" destOrd="0" presId="urn:microsoft.com/office/officeart/2005/8/layout/process5"/>
    <dgm:cxn modelId="{60E7ACCF-2F24-4998-B3AD-898A4E59CBC8}" type="presParOf" srcId="{11F11881-67C4-464B-B2A0-7F15A4CA74F3}" destId="{25C0E271-EE96-401B-BC0B-7E56E305D9C1}" srcOrd="0" destOrd="0" presId="urn:microsoft.com/office/officeart/2005/8/layout/process5"/>
    <dgm:cxn modelId="{3DDE3BCF-5543-4B17-89FE-A29335A25347}" type="presParOf" srcId="{67A1F69E-C926-4175-8EF0-EC9E8AFA4B46}" destId="{18343954-0F46-49EC-800A-08714300477C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128526" y="1359205"/>
          <a:ext cx="1383029" cy="1383029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 Black" pitchFamily="34" charset="0"/>
            </a:rPr>
            <a:t>Wisdom</a:t>
          </a:r>
        </a:p>
      </dsp:txBody>
      <dsp:txXfrm>
        <a:off x="1406576" y="1683173"/>
        <a:ext cx="826929" cy="710905"/>
      </dsp:txXfrm>
    </dsp:sp>
    <dsp:sp modelId="{93300324-D62F-4E58-B882-734182BDB462}">
      <dsp:nvSpPr>
        <dsp:cNvPr id="0" name=""/>
        <dsp:cNvSpPr/>
      </dsp:nvSpPr>
      <dsp:spPr>
        <a:xfrm>
          <a:off x="326897" y="1035350"/>
          <a:ext cx="1005839" cy="1005839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 Black" pitchFamily="34" charset="0"/>
            </a:rPr>
            <a:t>Truth</a:t>
          </a:r>
          <a:r>
            <a:rPr lang="en-US" sz="1000" kern="1200" dirty="0"/>
            <a:t> </a:t>
          </a:r>
        </a:p>
      </dsp:txBody>
      <dsp:txXfrm>
        <a:off x="580120" y="1290103"/>
        <a:ext cx="499393" cy="496333"/>
      </dsp:txXfrm>
    </dsp:sp>
    <dsp:sp modelId="{59EDF28D-6C67-49D0-B5A1-DE5C3CBA2292}">
      <dsp:nvSpPr>
        <dsp:cNvPr id="0" name=""/>
        <dsp:cNvSpPr/>
      </dsp:nvSpPr>
      <dsp:spPr>
        <a:xfrm rot="20700000">
          <a:off x="890270" y="341423"/>
          <a:ext cx="985517" cy="985517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 Black" pitchFamily="34" charset="0"/>
            </a:rPr>
            <a:t>Servic</a:t>
          </a:r>
          <a:r>
            <a:rPr lang="en-US" sz="1000" kern="1200" dirty="0">
              <a:latin typeface="Arial Black" pitchFamily="34" charset="0"/>
            </a:rPr>
            <a:t>e</a:t>
          </a:r>
          <a:r>
            <a:rPr lang="en-US" sz="1000" kern="1200" dirty="0"/>
            <a:t> </a:t>
          </a:r>
        </a:p>
      </dsp:txBody>
      <dsp:txXfrm rot="-20700000">
        <a:off x="1106423" y="557576"/>
        <a:ext cx="553211" cy="553211"/>
      </dsp:txXfrm>
    </dsp:sp>
    <dsp:sp modelId="{398423B3-DD54-4226-99D7-017EFC1488DF}">
      <dsp:nvSpPr>
        <dsp:cNvPr id="0" name=""/>
        <dsp:cNvSpPr/>
      </dsp:nvSpPr>
      <dsp:spPr>
        <a:xfrm>
          <a:off x="1007811" y="1163264"/>
          <a:ext cx="1770277" cy="1770277"/>
        </a:xfrm>
        <a:prstGeom prst="circularArrow">
          <a:avLst>
            <a:gd name="adj1" fmla="val 4688"/>
            <a:gd name="adj2" fmla="val 299029"/>
            <a:gd name="adj3" fmla="val 2455347"/>
            <a:gd name="adj4" fmla="val 15999134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48765" y="820004"/>
          <a:ext cx="1286217" cy="128621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662310" y="132766"/>
          <a:ext cx="1386801" cy="138680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8205C-F2A8-496C-8DCF-600DE54D6393}">
      <dsp:nvSpPr>
        <dsp:cNvPr id="0" name=""/>
        <dsp:cNvSpPr/>
      </dsp:nvSpPr>
      <dsp:spPr>
        <a:xfrm>
          <a:off x="162161" y="101766"/>
          <a:ext cx="1081794" cy="8798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60%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CORE SUBJECT</a:t>
          </a:r>
        </a:p>
      </dsp:txBody>
      <dsp:txXfrm>
        <a:off x="187931" y="127536"/>
        <a:ext cx="1030254" cy="828296"/>
      </dsp:txXfrm>
    </dsp:sp>
    <dsp:sp modelId="{D808AEBB-F837-44E3-A146-4769901CB08D}">
      <dsp:nvSpPr>
        <dsp:cNvPr id="0" name=""/>
        <dsp:cNvSpPr/>
      </dsp:nvSpPr>
      <dsp:spPr>
        <a:xfrm>
          <a:off x="1339154" y="407542"/>
          <a:ext cx="229340" cy="268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1339154" y="461199"/>
        <a:ext cx="160538" cy="160971"/>
      </dsp:txXfrm>
    </dsp:sp>
    <dsp:sp modelId="{6D0BBEBF-42DC-4E79-A91E-A668B3BA1989}">
      <dsp:nvSpPr>
        <dsp:cNvPr id="0" name=""/>
        <dsp:cNvSpPr/>
      </dsp:nvSpPr>
      <dsp:spPr>
        <a:xfrm>
          <a:off x="1676674" y="1445"/>
          <a:ext cx="1367410" cy="1080479"/>
        </a:xfrm>
        <a:prstGeom prst="roundRect">
          <a:avLst>
            <a:gd name="adj" fmla="val 1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20%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HORIZONTAL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INTEGRATION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Physiology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biochemistry</a:t>
          </a:r>
          <a:r>
            <a:rPr lang="en-US" sz="1050" b="1" kern="1200" dirty="0">
              <a:solidFill>
                <a:schemeClr val="bg1"/>
              </a:solidFill>
            </a:rPr>
            <a:t> </a:t>
          </a:r>
        </a:p>
      </dsp:txBody>
      <dsp:txXfrm>
        <a:off x="1708320" y="33091"/>
        <a:ext cx="1304118" cy="1017187"/>
      </dsp:txXfrm>
    </dsp:sp>
    <dsp:sp modelId="{05F2F4A8-DCB8-4DEF-AC3F-2211663DBAB6}">
      <dsp:nvSpPr>
        <dsp:cNvPr id="0" name=""/>
        <dsp:cNvSpPr/>
      </dsp:nvSpPr>
      <dsp:spPr>
        <a:xfrm rot="5079177">
          <a:off x="2309856" y="1169861"/>
          <a:ext cx="243745" cy="268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 rot="-5400000">
        <a:off x="2347835" y="1182291"/>
        <a:ext cx="160971" cy="170622"/>
      </dsp:txXfrm>
    </dsp:sp>
    <dsp:sp modelId="{A0F5D903-B3E5-42A8-AF88-F76845A333BE}">
      <dsp:nvSpPr>
        <dsp:cNvPr id="0" name=""/>
        <dsp:cNvSpPr/>
      </dsp:nvSpPr>
      <dsp:spPr>
        <a:xfrm>
          <a:off x="1962289" y="1539820"/>
          <a:ext cx="1081794" cy="1055321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8%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VERTICAL INTEGRATION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Pathology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pharmacolog</a:t>
          </a:r>
          <a:r>
            <a:rPr lang="en-US" sz="1000" b="1" kern="1200" dirty="0">
              <a:solidFill>
                <a:schemeClr val="bg1"/>
              </a:solidFill>
            </a:rPr>
            <a:t>y</a:t>
          </a:r>
        </a:p>
      </dsp:txBody>
      <dsp:txXfrm>
        <a:off x="1993198" y="1570729"/>
        <a:ext cx="1019976" cy="993503"/>
      </dsp:txXfrm>
    </dsp:sp>
    <dsp:sp modelId="{6C154956-750C-4CBF-BB94-422A3BEF206B}">
      <dsp:nvSpPr>
        <dsp:cNvPr id="0" name=""/>
        <dsp:cNvSpPr/>
      </dsp:nvSpPr>
      <dsp:spPr>
        <a:xfrm rot="10800000">
          <a:off x="1637751" y="1933338"/>
          <a:ext cx="229340" cy="268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 rot="10800000">
        <a:off x="1706553" y="1986995"/>
        <a:ext cx="160538" cy="160971"/>
      </dsp:txXfrm>
    </dsp:sp>
    <dsp:sp modelId="{78B8B8C7-C92F-49B8-8D20-06D427A8A2FA}">
      <dsp:nvSpPr>
        <dsp:cNvPr id="0" name=""/>
        <dsp:cNvSpPr/>
      </dsp:nvSpPr>
      <dsp:spPr>
        <a:xfrm>
          <a:off x="447776" y="1514642"/>
          <a:ext cx="1081794" cy="1105676"/>
        </a:xfrm>
        <a:prstGeom prst="roundRect">
          <a:avLst>
            <a:gd name="adj" fmla="val 1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7%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VERTICAL INTEGRATION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Clinical integration </a:t>
          </a:r>
        </a:p>
      </dsp:txBody>
      <dsp:txXfrm>
        <a:off x="479461" y="1546327"/>
        <a:ext cx="1018424" cy="1042306"/>
      </dsp:txXfrm>
    </dsp:sp>
    <dsp:sp modelId="{11F11881-67C4-464B-B2A0-7F15A4CA74F3}">
      <dsp:nvSpPr>
        <dsp:cNvPr id="0" name=""/>
        <dsp:cNvSpPr/>
      </dsp:nvSpPr>
      <dsp:spPr>
        <a:xfrm rot="5378830">
          <a:off x="912372" y="2633713"/>
          <a:ext cx="161229" cy="268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 rot="-5400000">
        <a:off x="912353" y="2687241"/>
        <a:ext cx="160971" cy="112860"/>
      </dsp:txXfrm>
    </dsp:sp>
    <dsp:sp modelId="{18343954-0F46-49EC-800A-08714300477C}">
      <dsp:nvSpPr>
        <dsp:cNvPr id="0" name=""/>
        <dsp:cNvSpPr/>
      </dsp:nvSpPr>
      <dsp:spPr>
        <a:xfrm>
          <a:off x="457199" y="2924519"/>
          <a:ext cx="1081794" cy="1346068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b="1" kern="1200" dirty="0">
            <a:solidFill>
              <a:schemeClr val="tx1"/>
            </a:solidFill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</a:rPr>
            <a:t>5%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</a:rPr>
            <a:t>VERTICAL INTEGRATION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</a:rPr>
            <a:t>Research, professionalism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</a:rPr>
            <a:t>Ethics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</a:rPr>
            <a:t>Digital library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bg1"/>
              </a:solidFill>
            </a:rPr>
            <a:t> </a:t>
          </a:r>
        </a:p>
      </dsp:txBody>
      <dsp:txXfrm>
        <a:off x="488884" y="2956204"/>
        <a:ext cx="1018424" cy="1282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D9D83-BD0D-4E4A-A10A-7085F8AB3397}" type="datetimeFigureOut">
              <a:rPr lang="en-US" smtClean="0"/>
              <a:pPr/>
              <a:t>2/12/25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8F5A6-4E3F-479D-BE69-5A43FB0EF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00744-AC93-4298-9CB7-CC401410ABCD}" type="datetimeFigureOut">
              <a:rPr lang="en-US" smtClean="0"/>
              <a:pPr/>
              <a:t>2/12/25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E924B-647E-4C04-8932-E515AB078F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2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62365-84F5-4DF1-934D-A6927731EAC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51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3824D-EB67-4C51-9E04-B2242536CE5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4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E924B-647E-4C04-8932-E515AB078F8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3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7DB9A-1CD4-4DF7-BB80-DC93649FA68A}" type="datetime1">
              <a:rPr lang="en-US" smtClean="0"/>
              <a:pPr>
                <a:defRPr/>
              </a:pPr>
              <a:t>2/12/25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BFE8B-3643-4A16-B7A8-DC2B2F6255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06A18-25B3-4D50-BB4A-8C3B510FC13D}" type="datetime1">
              <a:rPr lang="en-US" smtClean="0"/>
              <a:pPr>
                <a:defRPr/>
              </a:pPr>
              <a:t>2/12/25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4F411-0C68-4F5C-A939-750F262AE2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68EBA5-C4BB-4C46-9D0B-9A15AF6C85EC}" type="datetime1">
              <a:rPr lang="en-US" smtClean="0"/>
              <a:pPr>
                <a:defRPr/>
              </a:pPr>
              <a:t>2/12/25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684-4E4D-4D8F-B606-96ACB69CB7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8675F3-FA2A-492F-8229-CE4EBEF0426F}" type="datetime1">
              <a:rPr lang="en-US" smtClean="0"/>
              <a:pPr>
                <a:defRPr/>
              </a:pPr>
              <a:t>2/12/25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EDCE33-55B5-4876-8866-AF9CBB1F2701}" type="datetime1">
              <a:rPr lang="en-US" smtClean="0"/>
              <a:pPr>
                <a:defRPr/>
              </a:pPr>
              <a:t>2/12/25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FF78F-8FAE-45F5-87F9-E0C692719B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768016-FD5A-4164-9408-B9B389D0C750}" type="datetime1">
              <a:rPr lang="en-US" smtClean="0"/>
              <a:pPr>
                <a:defRPr/>
              </a:pPr>
              <a:t>2/12/25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C7C39-C9A5-48C6-8C7C-CECC1A5C88DD}" type="datetime1">
              <a:rPr lang="en-US" smtClean="0"/>
              <a:pPr>
                <a:defRPr/>
              </a:pPr>
              <a:t>2/12/25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91A49-D5F3-4578-872E-65604690C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BD839A-358B-4DD4-B898-AE32317289EA}" type="datetime1">
              <a:rPr lang="en-US" smtClean="0"/>
              <a:pPr>
                <a:defRPr/>
              </a:pPr>
              <a:t>2/12/25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004BE-0912-48C1-A9DA-82B185A613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B9C34C-F092-41CB-BED6-08FFD53895F3}" type="datetime1">
              <a:rPr lang="en-US" smtClean="0"/>
              <a:pPr>
                <a:defRPr/>
              </a:pPr>
              <a:t>2/12/25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B39B-E19B-4684-B84C-73DF500C59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6396A6-E6AF-4330-844F-760D2530DEEE}" type="datetime1">
              <a:rPr lang="en-US" smtClean="0"/>
              <a:pPr>
                <a:defRPr/>
              </a:pPr>
              <a:t>2/12/25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349AB-2C45-4CA2-9222-EAC2086D39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1E2323-7703-4E79-A7E5-B00D7FBB5E12}" type="datetime1">
              <a:rPr lang="en-US" smtClean="0"/>
              <a:pPr>
                <a:defRPr/>
              </a:pPr>
              <a:t>2/12/25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72ADC-6BDA-4F21-BCE5-91C08D5004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FDF411-9DB7-4511-9CC2-000914B371FA}" type="datetime1">
              <a:rPr lang="en-US" smtClean="0"/>
              <a:pPr>
                <a:defRPr/>
              </a:pPr>
              <a:t>2/12/25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3EE5A7-3B9C-4286-91B6-CD02380A3E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"/>
            <a:ext cx="9144000" cy="36512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5596171" y="28576"/>
            <a:ext cx="27093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FFFFFF"/>
                </a:solidFill>
              </a:rPr>
              <a:t>The Rawalpindi Medical University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  <p:pic>
        <p:nvPicPr>
          <p:cNvPr id="9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" t="7560" r="11351" b="8024"/>
          <a:stretch/>
        </p:blipFill>
        <p:spPr bwMode="auto">
          <a:xfrm>
            <a:off x="8336047" y="44451"/>
            <a:ext cx="577217" cy="5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tBtk00EiVM?si=y-2DAPW49eQwqU6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Logo Bismill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600200"/>
            <a:ext cx="4048991" cy="352098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/>
              <a:t>Salivary Glands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057400" cy="990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knowledge/</a:t>
            </a:r>
          </a:p>
          <a:p>
            <a:pPr algn="ctr"/>
            <a:r>
              <a:rPr lang="en-US" dirty="0"/>
              <a:t>Horizontal integration (Anatomy)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principal glands of salivation are: </a:t>
            </a:r>
          </a:p>
          <a:p>
            <a:pPr>
              <a:buNone/>
            </a:pPr>
            <a:r>
              <a:rPr lang="en-US" dirty="0"/>
              <a:t>a. Parotid (entirely serous type secretion)</a:t>
            </a:r>
          </a:p>
          <a:p>
            <a:pPr>
              <a:buNone/>
            </a:pPr>
            <a:r>
              <a:rPr lang="en-US" dirty="0"/>
              <a:t>b. Submandibular (both serous and mucus secretion)</a:t>
            </a:r>
          </a:p>
          <a:p>
            <a:pPr>
              <a:buNone/>
            </a:pPr>
            <a:r>
              <a:rPr lang="en-US" dirty="0"/>
              <a:t>c. Sublingual (both serous and mucus secretion)</a:t>
            </a:r>
          </a:p>
          <a:p>
            <a:r>
              <a:rPr lang="en-US" dirty="0"/>
              <a:t>Saliva contains especially large quantities of K+ and HCO3-.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Secretion of Saliva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5333999" cy="531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447800" y="6400800"/>
            <a:ext cx="6172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6096000"/>
            <a:ext cx="64770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REFERENCE: Guyton and Hall  Textbook of Physiology fourteenth Edition page no. 810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057400" cy="990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knowledge/</a:t>
            </a:r>
          </a:p>
          <a:p>
            <a:pPr algn="ctr"/>
            <a:r>
              <a:rPr lang="en-US" dirty="0"/>
              <a:t>Horizontal integration (Anatomy)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705600" cy="1143000"/>
          </a:xfrm>
        </p:spPr>
        <p:txBody>
          <a:bodyPr/>
          <a:lstStyle/>
          <a:p>
            <a:r>
              <a:rPr lang="en-US" dirty="0"/>
              <a:t>Salivary Gland and Secretion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740614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0"/>
            <a:ext cx="2057400" cy="990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knowledge/</a:t>
            </a:r>
          </a:p>
          <a:p>
            <a:pPr algn="ctr"/>
            <a:r>
              <a:rPr lang="en-US" dirty="0"/>
              <a:t>Horizontal integration (Anatomy)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6324600"/>
            <a:ext cx="7315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Reference: Sherwood Human Physiology 9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edition pg#574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10400" cy="1752600"/>
          </a:xfrm>
        </p:spPr>
        <p:txBody>
          <a:bodyPr>
            <a:normAutofit/>
          </a:bodyPr>
          <a:lstStyle/>
          <a:p>
            <a:r>
              <a:rPr lang="en-US" dirty="0"/>
              <a:t>Mastication (chewing)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5257800"/>
          </a:xfrm>
        </p:spPr>
        <p:txBody>
          <a:bodyPr>
            <a:normAutofit fontScale="47500" lnSpcReduction="20000"/>
          </a:bodyPr>
          <a:lstStyle/>
          <a:p>
            <a:endParaRPr lang="en-US" sz="2800" dirty="0"/>
          </a:p>
          <a:p>
            <a:r>
              <a:rPr lang="en-US" sz="5900" dirty="0"/>
              <a:t>The teeth are admirably designed for chewing.</a:t>
            </a:r>
          </a:p>
          <a:p>
            <a:r>
              <a:rPr lang="en-US" sz="5900" dirty="0"/>
              <a:t> Anterior teeth (incisors) ….strong cutting action.</a:t>
            </a:r>
          </a:p>
          <a:p>
            <a:r>
              <a:rPr lang="en-US" sz="5900" dirty="0"/>
              <a:t> The posterior teeth (molars) …. grinding action.</a:t>
            </a:r>
          </a:p>
          <a:p>
            <a:r>
              <a:rPr lang="en-US" sz="5900" dirty="0"/>
              <a:t>Most of the muscles of chewing are innervated by the motor branch of the fifth cranial nerve</a:t>
            </a:r>
          </a:p>
          <a:p>
            <a:r>
              <a:rPr lang="en-US" sz="5900" dirty="0"/>
              <a:t>Much of the chewing process is caused by a </a:t>
            </a:r>
            <a:r>
              <a:rPr lang="en-US" sz="5900" b="1" dirty="0"/>
              <a:t>chewing reflex</a:t>
            </a:r>
            <a:r>
              <a:rPr lang="en-US" sz="5900" dirty="0"/>
              <a:t>(controlled by nuclei in Brainstem). </a:t>
            </a:r>
            <a:br>
              <a:rPr lang="en-US" sz="5900" dirty="0"/>
            </a:br>
            <a:r>
              <a:rPr lang="en-US" sz="5900" dirty="0"/>
              <a:t> </a:t>
            </a:r>
            <a:br>
              <a:rPr lang="en-US" sz="5900" dirty="0"/>
            </a:br>
            <a:r>
              <a:rPr lang="en-US" sz="5900" dirty="0"/>
              <a:t> </a:t>
            </a:r>
            <a:br>
              <a:rPr lang="en-US" sz="5900" dirty="0"/>
            </a:br>
            <a:r>
              <a:rPr lang="en-US" sz="5900" dirty="0"/>
              <a:t> </a:t>
            </a:r>
            <a:br>
              <a:rPr lang="en-US" sz="5900" dirty="0"/>
            </a:br>
            <a:r>
              <a:rPr lang="en-US" sz="5900" dirty="0"/>
              <a:t> </a:t>
            </a:r>
            <a:br>
              <a:rPr lang="en-US" dirty="0"/>
            </a:br>
            <a:r>
              <a:rPr lang="en-US" dirty="0"/>
              <a:t> 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716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knowledge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Swallowing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by which food move from mouth to stomach . It includes:</a:t>
            </a:r>
          </a:p>
          <a:p>
            <a:r>
              <a:rPr lang="en-US" dirty="0"/>
              <a:t>(1)  </a:t>
            </a:r>
            <a:r>
              <a:rPr lang="en-US" b="1" dirty="0"/>
              <a:t>Voluntary stage</a:t>
            </a:r>
            <a:r>
              <a:rPr lang="en-US" i="1" dirty="0"/>
              <a:t>, </a:t>
            </a:r>
            <a:r>
              <a:rPr lang="en-US" dirty="0"/>
              <a:t>which initiates the swallowing process</a:t>
            </a:r>
          </a:p>
          <a:p>
            <a:r>
              <a:rPr lang="en-US" dirty="0"/>
              <a:t> (2)  </a:t>
            </a:r>
            <a:r>
              <a:rPr lang="en-US" b="1" dirty="0"/>
              <a:t>Pharyngeal stage</a:t>
            </a:r>
            <a:r>
              <a:rPr lang="en-US" i="1" dirty="0"/>
              <a:t>, </a:t>
            </a:r>
            <a:r>
              <a:rPr lang="en-US" dirty="0"/>
              <a:t>which is involuntary</a:t>
            </a:r>
          </a:p>
          <a:p>
            <a:r>
              <a:rPr lang="en-US" dirty="0"/>
              <a:t>(3)  </a:t>
            </a:r>
            <a:r>
              <a:rPr lang="en-US" b="1" dirty="0"/>
              <a:t>Esophageal stage</a:t>
            </a:r>
            <a:r>
              <a:rPr lang="en-US" i="1" dirty="0"/>
              <a:t>, </a:t>
            </a:r>
            <a:r>
              <a:rPr lang="en-US" dirty="0"/>
              <a:t>another involuntary phase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3716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knowledge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Swallowing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371600"/>
            <a:ext cx="876300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14400" y="6248400"/>
            <a:ext cx="7315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Reference: Sherwood Human Physiology 9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edition pg#577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3716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knowledge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028812"/>
            <a:ext cx="4267200" cy="533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14400" y="6324600"/>
            <a:ext cx="7315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Reference: Sherwood Human Physiology 9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edition pg#577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5600" y="381000"/>
            <a:ext cx="495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Swallowing</a:t>
            </a:r>
            <a:r>
              <a:rPr lang="en-US" dirty="0"/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3716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knowledge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66800"/>
            <a:ext cx="5562600" cy="473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914400" y="6324600"/>
            <a:ext cx="7315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Reference: Sherwood Human Physiology 9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edition pg#577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4200" y="533400"/>
            <a:ext cx="28132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Swallowing</a:t>
            </a:r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3716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knowledge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4111" y="981560"/>
            <a:ext cx="6462089" cy="503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14400" y="6248400"/>
            <a:ext cx="7315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Reference: Sherwood Human Physiology 9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edition pg#577</a:t>
            </a:r>
          </a:p>
        </p:txBody>
      </p:sp>
      <p:sp>
        <p:nvSpPr>
          <p:cNvPr id="8" name="Rectangle 7"/>
          <p:cNvSpPr/>
          <p:nvPr/>
        </p:nvSpPr>
        <p:spPr>
          <a:xfrm>
            <a:off x="2971800" y="304800"/>
            <a:ext cx="28132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Swallowing</a:t>
            </a:r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3716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knowledge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Vertical Integration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BFE8B-3643-4A16-B7A8-DC2B2F6255B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525" y="2105025"/>
            <a:ext cx="9144000" cy="2819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4340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95800"/>
            <a:ext cx="6400800" cy="1676400"/>
          </a:xfrm>
        </p:spPr>
        <p:txBody>
          <a:bodyPr>
            <a:normAutofit/>
          </a:bodyPr>
          <a:lstStyle/>
          <a:p>
            <a:pPr>
              <a:lnSpc>
                <a:spcPts val="1500"/>
              </a:lnSpc>
            </a:pP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>
              <a:lnSpc>
                <a:spcPts val="1500"/>
              </a:lnSpc>
            </a:pP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342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3657600" y="304800"/>
            <a:ext cx="17113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00800" y="6019800"/>
            <a:ext cx="2286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925" y="5962650"/>
            <a:ext cx="3429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DR. Ali Zain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5400" y="6096000"/>
            <a:ext cx="2590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00-00-0000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ctrTitle"/>
          </p:nvPr>
        </p:nvSpPr>
        <p:spPr>
          <a:xfrm>
            <a:off x="14287" y="2290762"/>
            <a:ext cx="9144000" cy="2819400"/>
          </a:xfrm>
        </p:spPr>
        <p:txBody>
          <a:bodyPr rtlCol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Second  Year MBBS 2025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Gastrointestinal Module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Small Group Discussion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Saliva and Mastication ,Stages of Swallowing , clinical disorders of Esophagus and Swallowing 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1E3BFE8B-3643-4A16-B7A8-DC2B2F6255B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Paralysis of Swallowing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Damage to 5</a:t>
            </a:r>
            <a:r>
              <a:rPr lang="en-US" baseline="30000" dirty="0"/>
              <a:t>th</a:t>
            </a:r>
            <a:r>
              <a:rPr lang="en-US" dirty="0"/>
              <a:t> , 9</a:t>
            </a:r>
            <a:r>
              <a:rPr lang="en-US" baseline="30000" dirty="0"/>
              <a:t>th</a:t>
            </a:r>
            <a:r>
              <a:rPr lang="en-US" dirty="0"/>
              <a:t> or 10</a:t>
            </a:r>
            <a:r>
              <a:rPr lang="en-US" baseline="30000" dirty="0"/>
              <a:t>th</a:t>
            </a:r>
            <a:r>
              <a:rPr lang="en-US" dirty="0"/>
              <a:t> cerebral nerve lead to paralysis of swallowing.</a:t>
            </a:r>
          </a:p>
          <a:p>
            <a:r>
              <a:rPr lang="en-US" dirty="0"/>
              <a:t>Poliomyelitis or Encephalitis….damage to swallowing centre.</a:t>
            </a:r>
          </a:p>
          <a:p>
            <a:r>
              <a:rPr lang="en-US" dirty="0"/>
              <a:t>Swallowing abnormalities include: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Complete abrogation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Failure of glottis to close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Failure of soft palate and uvula to close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133600" cy="762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Vertical integration (Medicine /Gastroenterology)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8686800" cy="1295400"/>
          </a:xfrm>
        </p:spPr>
        <p:txBody>
          <a:bodyPr/>
          <a:lstStyle/>
          <a:p>
            <a:r>
              <a:rPr lang="en-US" dirty="0"/>
              <a:t>Achalasia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90600"/>
            <a:ext cx="5943600" cy="496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752600" y="5486400"/>
            <a:ext cx="5486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Results due to damage in the neuronal network of </a:t>
            </a:r>
            <a:r>
              <a:rPr lang="en-US" dirty="0" err="1">
                <a:solidFill>
                  <a:schemeClr val="tx1"/>
                </a:solidFill>
              </a:rPr>
              <a:t>Myenteric</a:t>
            </a:r>
            <a:r>
              <a:rPr lang="en-US" dirty="0">
                <a:solidFill>
                  <a:schemeClr val="tx1"/>
                </a:solidFill>
              </a:rPr>
              <a:t> plexus in the lower 2/3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of Esophagus.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133600" cy="762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Vertical integration (Medicine /Gastroenterology)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563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0"/>
            <a:ext cx="2133600" cy="762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Vertical integration (Medicine /Gastroenterology)</a:t>
            </a:r>
          </a:p>
        </p:txBody>
      </p:sp>
      <p:sp>
        <p:nvSpPr>
          <p:cNvPr id="7" name="Rectangle 6"/>
          <p:cNvSpPr/>
          <p:nvPr/>
        </p:nvSpPr>
        <p:spPr>
          <a:xfrm>
            <a:off x="6019800" y="990600"/>
            <a:ext cx="2743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Diagnosis:</a:t>
            </a:r>
          </a:p>
          <a:p>
            <a:r>
              <a:rPr lang="en-US" sz="3200" dirty="0"/>
              <a:t>Barium swallow(Birds beak sign) </a:t>
            </a:r>
            <a:r>
              <a:rPr lang="en-US" sz="3200" b="1" dirty="0"/>
              <a:t>Treatment:</a:t>
            </a:r>
          </a:p>
          <a:p>
            <a:r>
              <a:rPr lang="en-US" sz="2800" dirty="0"/>
              <a:t>1.Balloon dilatation </a:t>
            </a:r>
          </a:p>
          <a:p>
            <a:r>
              <a:rPr lang="en-US" sz="2800" dirty="0"/>
              <a:t>2.Antispasmodic drugs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6096000"/>
            <a:ext cx="7315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Reference: https://www.google.com/search?q=achalasia&amp;tbm=isch&amp;ved=2a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Vomiting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Vomiting is the means by which:</a:t>
            </a:r>
          </a:p>
          <a:p>
            <a:r>
              <a:rPr lang="en-US" dirty="0"/>
              <a:t> Upper gastrointestinal tract rids of its contents.</a:t>
            </a:r>
          </a:p>
          <a:p>
            <a:r>
              <a:rPr lang="en-US" dirty="0"/>
              <a:t> When almost any part of upper tract become excessively irritated ,over distended or even over excitable.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133600" cy="762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Vertical integration (Medicine /Gastroenterology)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 Vomiting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133600" cy="762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Vertical integration (Medicine /Gastroenterology)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4267200" cy="446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447800" y="6096000"/>
            <a:ext cx="64770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REFERENCE: Guyton and Hall  Textbook of Physiology fourteenth Edition page no. 837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/>
              <a:t>Vomiting 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25963"/>
          </a:xfrm>
        </p:spPr>
        <p:txBody>
          <a:bodyPr/>
          <a:lstStyle/>
          <a:p>
            <a:r>
              <a:rPr lang="en-US" dirty="0"/>
              <a:t>It includes: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deep breath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Raising of hyoid bone and larynx to pull upper esophageal sphincter open.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Closing of glottis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Lifting of soft palate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133600" cy="762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Vertical integration (Medicine /Gastroenterology)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Medicine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/>
              <a:t> </a:t>
            </a:r>
            <a:r>
              <a:rPr lang="en-US" dirty="0"/>
              <a:t>A 20 years female presented with complaints of</a:t>
            </a:r>
          </a:p>
          <a:p>
            <a:pPr>
              <a:buNone/>
            </a:pPr>
            <a:r>
              <a:rPr lang="en-US" dirty="0"/>
              <a:t>progressive </a:t>
            </a:r>
            <a:r>
              <a:rPr lang="en-US" dirty="0" err="1"/>
              <a:t>dysphagia</a:t>
            </a:r>
            <a:r>
              <a:rPr lang="en-US" dirty="0"/>
              <a:t> ( more for liquids) regurgitation</a:t>
            </a:r>
          </a:p>
          <a:p>
            <a:pPr>
              <a:buNone/>
            </a:pPr>
            <a:r>
              <a:rPr lang="en-US" dirty="0"/>
              <a:t>and </a:t>
            </a:r>
            <a:r>
              <a:rPr lang="en-US" dirty="0" err="1"/>
              <a:t>retrosternal</a:t>
            </a:r>
            <a:r>
              <a:rPr lang="en-US" dirty="0"/>
              <a:t> chest discomfort. Her barium swallow</a:t>
            </a:r>
          </a:p>
          <a:p>
            <a:pPr>
              <a:buNone/>
            </a:pPr>
            <a:r>
              <a:rPr lang="en-US" dirty="0"/>
              <a:t>Shows Bird’s beak sign. What is the role of family</a:t>
            </a:r>
          </a:p>
          <a:p>
            <a:pPr>
              <a:buNone/>
            </a:pPr>
            <a:r>
              <a:rPr lang="en-US" dirty="0"/>
              <a:t>physician in this case?</a:t>
            </a:r>
          </a:p>
          <a:p>
            <a:r>
              <a:rPr lang="en-US" dirty="0"/>
              <a:t>To take detail history of patient.</a:t>
            </a:r>
          </a:p>
          <a:p>
            <a:r>
              <a:rPr lang="en-US" dirty="0"/>
              <a:t>Perform detail examination.</a:t>
            </a:r>
          </a:p>
          <a:p>
            <a:r>
              <a:rPr lang="en-US" dirty="0"/>
              <a:t>Suggest  treatment .</a:t>
            </a:r>
          </a:p>
          <a:p>
            <a:r>
              <a:rPr lang="en-US" dirty="0"/>
              <a:t>Suggest lifestyle modifications</a:t>
            </a:r>
          </a:p>
          <a:p>
            <a:r>
              <a:rPr lang="en-US" dirty="0"/>
              <a:t>Refer to the specialist.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7526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Family Medicine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015" y="205740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Bioethics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FF78F-8FAE-45F5-87F9-E0C692719B1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427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  <a:cs typeface="Times New Roman" pitchFamily="18" charset="0"/>
              </a:rPr>
              <a:t>Lesson Of the Day</a:t>
            </a:r>
            <a:br>
              <a:rPr lang="en-US" dirty="0">
                <a:latin typeface="+mn-lt"/>
                <a:cs typeface="Times New Roman" pitchFamily="18" charset="0"/>
              </a:rPr>
            </a:br>
            <a:r>
              <a:rPr lang="en-US" dirty="0">
                <a:latin typeface="+mn-lt"/>
                <a:cs typeface="Times New Roman" pitchFamily="18" charset="0"/>
              </a:rPr>
              <a:t>Consent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/>
          </a:p>
          <a:p>
            <a:r>
              <a:rPr lang="en-US" sz="3300" dirty="0"/>
              <a:t>Consent is the “autonomous authorization of a medical intervention by individual patients.” </a:t>
            </a:r>
          </a:p>
          <a:p>
            <a:r>
              <a:rPr lang="en-US" sz="3300" b="1" u="sng" dirty="0"/>
              <a:t>Relevant case</a:t>
            </a:r>
            <a:r>
              <a:rPr lang="en-US" sz="3300" dirty="0"/>
              <a:t>: A 20 years female presented with complaints of progressive </a:t>
            </a:r>
            <a:r>
              <a:rPr lang="en-US" sz="3300" dirty="0" err="1"/>
              <a:t>dysphagia</a:t>
            </a:r>
            <a:r>
              <a:rPr lang="en-US" sz="3300" dirty="0"/>
              <a:t>, regurgitation and </a:t>
            </a:r>
            <a:r>
              <a:rPr lang="en-US" sz="3300" dirty="0" err="1"/>
              <a:t>retrosternal</a:t>
            </a:r>
            <a:r>
              <a:rPr lang="en-US" sz="3300" dirty="0"/>
              <a:t> chest discomfort. Her </a:t>
            </a:r>
            <a:r>
              <a:rPr lang="en-US" sz="3300" dirty="0" err="1"/>
              <a:t>barrium</a:t>
            </a:r>
            <a:r>
              <a:rPr lang="en-US" sz="3300" dirty="0"/>
              <a:t> swallow shows bird’s beak sign .Achalasia is </a:t>
            </a:r>
            <a:r>
              <a:rPr lang="en-US" sz="3300" dirty="0" err="1"/>
              <a:t>diagnosed.she</a:t>
            </a:r>
            <a:r>
              <a:rPr lang="en-US" sz="3300" dirty="0"/>
              <a:t> was advised for balloon </a:t>
            </a:r>
            <a:r>
              <a:rPr lang="en-US" sz="3300" dirty="0" err="1"/>
              <a:t>dilatation.But</a:t>
            </a:r>
            <a:r>
              <a:rPr lang="en-US" sz="3300" dirty="0"/>
              <a:t> she refuses .</a:t>
            </a:r>
          </a:p>
          <a:p>
            <a:r>
              <a:rPr lang="en-US" sz="3300" b="1" u="sng" dirty="0"/>
              <a:t>Solution</a:t>
            </a:r>
            <a:r>
              <a:rPr lang="en-US" sz="3300" b="1" dirty="0"/>
              <a:t>:</a:t>
            </a:r>
            <a:r>
              <a:rPr lang="en-US" sz="3300" dirty="0"/>
              <a:t> The patient didn’t allow the procedure .the doctor can’t proceed according to the medical ethics. </a:t>
            </a:r>
          </a:p>
          <a:p>
            <a:endParaRPr lang="en-US" sz="1800" dirty="0">
              <a:latin typeface="+mn-lt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4478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Bioethics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868362"/>
          </a:xfrm>
        </p:spPr>
        <p:txBody>
          <a:bodyPr/>
          <a:lstStyle/>
          <a:p>
            <a:r>
              <a:rPr lang="en-US" dirty="0"/>
              <a:t>Suggested Research Article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825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5400" y="6211669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Reference:</a:t>
            </a:r>
            <a:r>
              <a:rPr lang="en-US" dirty="0" err="1"/>
              <a:t>https</a:t>
            </a:r>
            <a:r>
              <a:rPr lang="en-US" dirty="0"/>
              <a:t>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pmc</a:t>
            </a:r>
            <a:r>
              <a:rPr lang="en-US" dirty="0"/>
              <a:t>/articles/PMC10565433/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90500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Promoting Research Culture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8965" y="1219200"/>
            <a:ext cx="7205541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3048000"/>
            <a:ext cx="1295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Journal: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Clinical endoscopy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2023 </a:t>
            </a:r>
          </a:p>
        </p:txBody>
      </p:sp>
    </p:spTree>
    <p:extLst>
      <p:ext uri="{BB962C8B-B14F-4D97-AF65-F5344CB8AC3E}">
        <p14:creationId xmlns:p14="http://schemas.microsoft.com/office/powerpoint/2010/main" val="4231660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23FE-06C0-B9FB-B815-B219D104E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0"/>
            <a:ext cx="8686800" cy="2743200"/>
          </a:xfrm>
        </p:spPr>
        <p:txBody>
          <a:bodyPr>
            <a:normAutofit/>
          </a:bodyPr>
          <a:lstStyle/>
          <a:p>
            <a:r>
              <a:rPr lang="en-US" dirty="0"/>
              <a:t>Table of Contents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5CAA90A-9A5C-0CF2-072D-B0DE69619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847620"/>
              </p:ext>
            </p:extLst>
          </p:nvPr>
        </p:nvGraphicFramePr>
        <p:xfrm>
          <a:off x="609600" y="914405"/>
          <a:ext cx="7848599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928">
                  <a:extLst>
                    <a:ext uri="{9D8B030D-6E8A-4147-A177-3AD203B41FA5}">
                      <a16:colId xmlns:a16="http://schemas.microsoft.com/office/drawing/2014/main" val="441462994"/>
                    </a:ext>
                  </a:extLst>
                </a:gridCol>
                <a:gridCol w="4119258">
                  <a:extLst>
                    <a:ext uri="{9D8B030D-6E8A-4147-A177-3AD203B41FA5}">
                      <a16:colId xmlns:a16="http://schemas.microsoft.com/office/drawing/2014/main" val="909814793"/>
                    </a:ext>
                  </a:extLst>
                </a:gridCol>
                <a:gridCol w="3002413">
                  <a:extLst>
                    <a:ext uri="{9D8B030D-6E8A-4147-A177-3AD203B41FA5}">
                      <a16:colId xmlns:a16="http://schemas.microsoft.com/office/drawing/2014/main" val="1740550349"/>
                    </a:ext>
                  </a:extLst>
                </a:gridCol>
              </a:tblGrid>
              <a:tr h="315405">
                <a:tc>
                  <a:txBody>
                    <a:bodyPr/>
                    <a:lstStyle/>
                    <a:p>
                      <a:r>
                        <a:rPr lang="en-US" sz="1600" dirty="0"/>
                        <a:t>Sr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Slide 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66503"/>
                  </a:ext>
                </a:extLst>
              </a:tr>
              <a:tr h="344078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Motto, 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554477"/>
                  </a:ext>
                </a:extLst>
              </a:tr>
              <a:tr h="602137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Professor Umar Model of  Integrated Lecture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536352"/>
                  </a:ext>
                </a:extLst>
              </a:tr>
              <a:tr h="344078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Bloom’s Taxonomy(Domains of learning)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984489"/>
                  </a:ext>
                </a:extLst>
              </a:tr>
              <a:tr h="602137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Diagrammatic Representation of Blooms Taxonomy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78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Learning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50470"/>
                  </a:ext>
                </a:extLst>
              </a:tr>
              <a:tr h="344078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Horizontal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9,10,11,12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42914"/>
                  </a:ext>
                </a:extLst>
              </a:tr>
              <a:tr h="344078"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Core</a:t>
                      </a:r>
                      <a:r>
                        <a:rPr lang="en-US" sz="1800" baseline="0" dirty="0"/>
                        <a:t> knowledge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9 - 18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14830"/>
                  </a:ext>
                </a:extLst>
              </a:tr>
              <a:tr h="344078"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Vertical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</a:t>
                      </a:r>
                      <a:r>
                        <a:rPr lang="en-US" sz="1600" baseline="0" dirty="0"/>
                        <a:t> - 25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069493"/>
                  </a:ext>
                </a:extLst>
              </a:tr>
              <a:tr h="344078"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Biomedical Ethics(lesson of the day)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50756"/>
                  </a:ext>
                </a:extLst>
              </a:tr>
              <a:tr h="344078"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Suggested Research 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28,29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078">
                <a:tc>
                  <a:txBody>
                    <a:bodyPr/>
                    <a:lstStyle/>
                    <a:p>
                      <a:r>
                        <a:rPr lang="en-US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Brainstorming(SEQ relevant with</a:t>
                      </a:r>
                      <a:r>
                        <a:rPr lang="en-US" sz="1800" baseline="0" dirty="0"/>
                        <a:t> lecture)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32,33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514906"/>
                  </a:ext>
                </a:extLst>
              </a:tr>
              <a:tr h="602137">
                <a:tc>
                  <a:txBody>
                    <a:bodyPr/>
                    <a:lstStyle/>
                    <a:p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Promoting IT and research culture(Digital Library)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4078">
                <a:tc>
                  <a:txBody>
                    <a:bodyPr/>
                    <a:lstStyle/>
                    <a:p>
                      <a:r>
                        <a:rPr lang="en-US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References</a:t>
                      </a:r>
                      <a:r>
                        <a:rPr lang="en-US" sz="1800" baseline="0" dirty="0"/>
                        <a:t> of this lecture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796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Crux of Suggested Research Article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Endoscopic assessment is important for early diagnosis to rule out diseases that mimic </a:t>
            </a:r>
            <a:r>
              <a:rPr lang="en-US" dirty="0" err="1"/>
              <a:t>achalasia</a:t>
            </a:r>
            <a:r>
              <a:rPr lang="en-US" dirty="0"/>
              <a:t> symptoms, such as pseudo-</a:t>
            </a:r>
            <a:r>
              <a:rPr lang="en-US" dirty="0" err="1"/>
              <a:t>achalasia</a:t>
            </a:r>
            <a:r>
              <a:rPr lang="en-US" dirty="0"/>
              <a:t>, esophageal cancer, esophageal webs, and </a:t>
            </a:r>
            <a:r>
              <a:rPr lang="en-US" dirty="0" err="1"/>
              <a:t>eosinophilic</a:t>
            </a:r>
            <a:r>
              <a:rPr lang="en-US" dirty="0"/>
              <a:t> </a:t>
            </a:r>
            <a:r>
              <a:rPr lang="en-US" dirty="0" err="1"/>
              <a:t>esophagitis</a:t>
            </a:r>
            <a:r>
              <a:rPr lang="en-US" dirty="0"/>
              <a:t>. </a:t>
            </a:r>
          </a:p>
          <a:p>
            <a:r>
              <a:rPr lang="en-US" dirty="0"/>
              <a:t>The major endoscopic characteristics suggestive of </a:t>
            </a:r>
            <a:r>
              <a:rPr lang="en-US" dirty="0" err="1"/>
              <a:t>achalasia</a:t>
            </a:r>
            <a:r>
              <a:rPr lang="en-US" dirty="0"/>
              <a:t> include a widened esophageal lumen and food residue in the esophagus.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9050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Promoting Research Culture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rgbClr val="202124"/>
                </a:solidFill>
                <a:latin typeface="+mj-lt"/>
              </a:rPr>
              <a:t>Steps to Access HEC Digital Library</a:t>
            </a:r>
            <a:endParaRPr lang="en-US" sz="2600" dirty="0">
              <a:solidFill>
                <a:srgbClr val="202124"/>
              </a:solidFill>
              <a:latin typeface="+mj-lt"/>
            </a:endParaRP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202124"/>
                </a:solidFill>
                <a:latin typeface="Calibri" pitchFamily="34" charset="0"/>
              </a:rPr>
              <a:t>Go to the website of HEC National Digital Library.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202124"/>
                </a:solidFill>
                <a:latin typeface="Calibri" pitchFamily="34" charset="0"/>
              </a:rPr>
              <a:t>On Home Page, click on the INSTITUTES.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202124"/>
                </a:solidFill>
                <a:latin typeface="Calibri" pitchFamily="34" charset="0"/>
              </a:rPr>
              <a:t>A page will appear showing the universities from Public and Private Sector and other Institutes which have access to HEC National Digital Library HNDL.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202124"/>
                </a:solidFill>
                <a:latin typeface="Calibri" pitchFamily="34" charset="0"/>
              </a:rPr>
              <a:t>Select your desired Institute.</a:t>
            </a:r>
          </a:p>
          <a:p>
            <a:pPr marL="0" indent="0">
              <a:buNone/>
            </a:pPr>
            <a:r>
              <a:rPr lang="en-US" sz="2400" dirty="0">
                <a:latin typeface="Calibri" pitchFamily="34" charset="0"/>
              </a:rPr>
              <a:t>5. 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A page will appear showing the resources of the institution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6. Journals and Researches will appear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7. You can find a Journal by clicking on JOURNALS AND DATABASE and enter a keyword to search for your desired journal.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800" b="1" dirty="0">
                <a:latin typeface="Calibri" pitchFamily="34" charset="0"/>
              </a:rPr>
              <a:t>Link</a:t>
            </a:r>
            <a:r>
              <a:rPr lang="en-US" sz="2800" dirty="0">
                <a:latin typeface="Calibri" pitchFamily="34" charset="0"/>
              </a:rPr>
              <a:t>:https://www.topstudyworld.com/2020/05/access-hec-digital-library.html?m=1</a:t>
            </a:r>
          </a:p>
          <a:p>
            <a:pPr marL="0" indent="0">
              <a:buNone/>
            </a:pPr>
            <a:endParaRPr lang="en-US" sz="260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763000" cy="6858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pitchFamily="34" charset="0"/>
              </a:rPr>
              <a:t>How To Access Digital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90500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Promoting  IT and Research Culture</a:t>
            </a:r>
          </a:p>
        </p:txBody>
      </p:sp>
    </p:spTree>
    <p:extLst>
      <p:ext uri="{BB962C8B-B14F-4D97-AF65-F5344CB8AC3E}">
        <p14:creationId xmlns:p14="http://schemas.microsoft.com/office/powerpoint/2010/main" val="1171452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Brainstorming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BFE8B-3643-4A16-B7A8-DC2B2F6255B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220200" cy="1249362"/>
          </a:xfrm>
        </p:spPr>
        <p:txBody>
          <a:bodyPr>
            <a:noAutofit/>
          </a:bodyPr>
          <a:lstStyle/>
          <a:p>
            <a:r>
              <a:rPr lang="en-US" sz="4000" dirty="0"/>
              <a:t>Structured Essay Question Related To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Q.NO.1:  A 20 years female presented with complaints of progressive </a:t>
            </a:r>
            <a:r>
              <a:rPr lang="en-US" dirty="0" err="1"/>
              <a:t>dysphagia</a:t>
            </a:r>
            <a:r>
              <a:rPr lang="en-US" dirty="0"/>
              <a:t> ( more for liquids) regurgitation and </a:t>
            </a:r>
            <a:r>
              <a:rPr lang="en-US" dirty="0" err="1"/>
              <a:t>retrosternal</a:t>
            </a:r>
            <a:r>
              <a:rPr lang="en-US" dirty="0"/>
              <a:t> chest discomfort. Her barium swallow shows Bird’s beak sign. The most likely diagnosis in this case 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7526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Brainstorming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685800"/>
            <a:ext cx="9372600" cy="731838"/>
          </a:xfrm>
        </p:spPr>
        <p:txBody>
          <a:bodyPr>
            <a:normAutofit fontScale="90000"/>
          </a:bodyPr>
          <a:lstStyle/>
          <a:p>
            <a:r>
              <a:rPr lang="en-US" dirty="0"/>
              <a:t>Answer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562600" cy="4525963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Achalasia</a:t>
            </a:r>
            <a:r>
              <a:rPr lang="en-US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7526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Brainstorming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6934200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b="1" dirty="0">
                <a:solidFill>
                  <a:schemeClr val="accent2"/>
                </a:solidFill>
              </a:rPr>
              <a:t>Books: </a:t>
            </a:r>
          </a:p>
          <a:p>
            <a:pPr marL="0" indent="0" algn="just"/>
            <a:r>
              <a:rPr lang="en-US" sz="2400" dirty="0"/>
              <a:t>Guyton  And Hall textbook of Medical Physiology  14</a:t>
            </a:r>
            <a:r>
              <a:rPr lang="en-US" sz="2400" baseline="30000" dirty="0"/>
              <a:t>th</a:t>
            </a:r>
            <a:r>
              <a:rPr lang="en-US" sz="2400" dirty="0"/>
              <a:t> Edition </a:t>
            </a:r>
          </a:p>
          <a:p>
            <a:pPr marL="0" indent="0" algn="just"/>
            <a:r>
              <a:rPr lang="en-US" sz="2400" dirty="0"/>
              <a:t>Ganong’s  Review of Medical Physiology 25</a:t>
            </a:r>
            <a:r>
              <a:rPr lang="en-US" sz="2400" baseline="30000" dirty="0"/>
              <a:t>th</a:t>
            </a:r>
            <a:r>
              <a:rPr lang="en-US" sz="2400" dirty="0"/>
              <a:t> Edition </a:t>
            </a:r>
          </a:p>
          <a:p>
            <a:pPr marL="0" indent="0" algn="just"/>
            <a:r>
              <a:rPr lang="en-US" sz="2400" dirty="0"/>
              <a:t>Sherwood, 9</a:t>
            </a:r>
            <a:r>
              <a:rPr lang="en-US" sz="2400" baseline="30000" dirty="0"/>
              <a:t>th</a:t>
            </a:r>
            <a:r>
              <a:rPr lang="en-US" sz="2400" dirty="0"/>
              <a:t> edition.</a:t>
            </a:r>
          </a:p>
          <a:p>
            <a:pPr marL="0" indent="0" algn="just"/>
            <a:r>
              <a:rPr lang="en-US" sz="2400" dirty="0"/>
              <a:t>Silverthorn Physiology,6</a:t>
            </a:r>
            <a:r>
              <a:rPr lang="en-US" sz="2400" baseline="30000" dirty="0"/>
              <a:t>th</a:t>
            </a:r>
            <a:r>
              <a:rPr lang="en-US" sz="2400" dirty="0"/>
              <a:t> edition</a:t>
            </a:r>
          </a:p>
          <a:p>
            <a:pPr marL="0" indent="0" algn="just"/>
            <a:r>
              <a:rPr lang="en-US" sz="2400" dirty="0"/>
              <a:t>Vander’s Human Physiology,14</a:t>
            </a:r>
            <a:r>
              <a:rPr lang="en-US" sz="2400" baseline="30000" dirty="0"/>
              <a:t>th</a:t>
            </a:r>
            <a:r>
              <a:rPr lang="en-US" sz="2400" dirty="0"/>
              <a:t> edition</a:t>
            </a:r>
          </a:p>
          <a:p>
            <a:pPr marL="0" indent="0" algn="just"/>
            <a:r>
              <a:rPr lang="en-US" sz="2400" dirty="0"/>
              <a:t>Google images.</a:t>
            </a:r>
          </a:p>
          <a:p>
            <a:pPr marL="0" indent="0" algn="just">
              <a:buNone/>
            </a:pPr>
            <a:r>
              <a:rPr lang="en-US" sz="2400" b="1" dirty="0"/>
              <a:t>2.</a:t>
            </a:r>
            <a:r>
              <a:rPr lang="en-US" sz="2400" b="1" dirty="0">
                <a:solidFill>
                  <a:schemeClr val="accent2"/>
                </a:solidFill>
              </a:rPr>
              <a:t>Medical Journal articles:</a:t>
            </a:r>
          </a:p>
          <a:p>
            <a:pPr marL="0" indent="0" algn="just">
              <a:buNone/>
            </a:pPr>
            <a:r>
              <a:rPr lang="en-US" sz="2400" dirty="0"/>
              <a:t>Role of endoscopy in patients with </a:t>
            </a:r>
            <a:r>
              <a:rPr lang="en-US" sz="2400" dirty="0" err="1"/>
              <a:t>achalasia</a:t>
            </a:r>
            <a:r>
              <a:rPr lang="en-US" sz="2400" dirty="0"/>
              <a:t> </a:t>
            </a:r>
          </a:p>
          <a:p>
            <a:pPr marL="0" indent="0" algn="just">
              <a:buNone/>
            </a:pPr>
            <a:r>
              <a:rPr lang="en-US" sz="2400" b="1" dirty="0" err="1"/>
              <a:t>Reference:</a:t>
            </a:r>
            <a:r>
              <a:rPr lang="en-US" sz="2400" dirty="0" err="1"/>
              <a:t>https</a:t>
            </a:r>
            <a:r>
              <a:rPr lang="en-US" sz="2400" dirty="0"/>
              <a:t>://</a:t>
            </a:r>
            <a:r>
              <a:rPr lang="en-US" sz="2400" dirty="0" err="1"/>
              <a:t>www.ncbi.nlm.nih.gov</a:t>
            </a:r>
            <a:r>
              <a:rPr lang="en-US" sz="2400" dirty="0"/>
              <a:t>/</a:t>
            </a:r>
            <a:r>
              <a:rPr lang="en-US" sz="2400" dirty="0" err="1"/>
              <a:t>pmc</a:t>
            </a:r>
            <a:r>
              <a:rPr lang="en-US" sz="2400" dirty="0"/>
              <a:t>/articles/PMC10565433</a:t>
            </a:r>
            <a:endParaRPr lang="en-US" sz="2400" b="1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en-US" sz="2000" b="1" dirty="0"/>
              <a:t>3</a:t>
            </a:r>
            <a:r>
              <a:rPr lang="en-US" sz="2400" b="1" dirty="0"/>
              <a:t>.</a:t>
            </a:r>
            <a:r>
              <a:rPr lang="en-US" sz="2400" b="1" dirty="0">
                <a:solidFill>
                  <a:schemeClr val="accent2"/>
                </a:solidFill>
              </a:rPr>
              <a:t>Video link /youtube: </a:t>
            </a:r>
          </a:p>
          <a:p>
            <a:pPr marL="0" indent="0" algn="just">
              <a:buNone/>
            </a:pPr>
            <a:r>
              <a:rPr lang="en-US" sz="2400" b="1" dirty="0"/>
              <a:t> </a:t>
            </a:r>
            <a:r>
              <a:rPr lang="en-US" sz="2400" b="1" dirty="0">
                <a:hlinkClick r:id="rId3"/>
              </a:rPr>
              <a:t>https://youtu.be/JtBtk00EiVM?si=y-2DAPW49eQwqU6N</a:t>
            </a:r>
            <a:r>
              <a:rPr lang="en-US" sz="2400" b="1" dirty="0"/>
              <a:t> </a:t>
            </a:r>
          </a:p>
          <a:p>
            <a:pPr marL="0" indent="0" algn="just">
              <a:buNone/>
            </a:pPr>
            <a:endParaRPr lang="en-US" sz="2400" b="1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243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Core knowledge:</a:t>
            </a:r>
          </a:p>
          <a:p>
            <a:pPr>
              <a:buNone/>
            </a:pPr>
            <a:r>
              <a:rPr lang="en-US" dirty="0"/>
              <a:t>Saliva and Mastication ,Stages of Swallowing , clinical disorders of Esophagus </a:t>
            </a:r>
            <a:r>
              <a:rPr lang="en-US" dirty="0">
                <a:solidFill>
                  <a:schemeClr val="bg1"/>
                </a:solidFill>
              </a:rPr>
              <a:t>and Swallow</a:t>
            </a:r>
            <a:r>
              <a:rPr lang="en-US" b="1" dirty="0"/>
              <a:t> </a:t>
            </a:r>
            <a:endParaRPr lang="en-US" dirty="0"/>
          </a:p>
          <a:p>
            <a:r>
              <a:rPr lang="en-US" b="1" dirty="0"/>
              <a:t>Integration:</a:t>
            </a:r>
          </a:p>
          <a:p>
            <a:pPr>
              <a:buNone/>
            </a:pPr>
            <a:r>
              <a:rPr lang="en-US" dirty="0"/>
              <a:t>Biochemistry, Anatomy ,Medicine and Gastroenterology</a:t>
            </a:r>
          </a:p>
          <a:p>
            <a:r>
              <a:rPr lang="en-US" b="1" dirty="0"/>
              <a:t>Research:</a:t>
            </a:r>
          </a:p>
          <a:p>
            <a:r>
              <a:rPr lang="en-US" dirty="0"/>
              <a:t>Role of endoscopy in patients with </a:t>
            </a:r>
            <a:r>
              <a:rPr lang="en-US" dirty="0" err="1"/>
              <a:t>Achalasia</a:t>
            </a:r>
            <a:endParaRPr lang="en-US" b="1" u="sng" dirty="0"/>
          </a:p>
          <a:p>
            <a:r>
              <a:rPr lang="en-US" b="1" dirty="0"/>
              <a:t>Biomedical Ethics:</a:t>
            </a:r>
          </a:p>
          <a:p>
            <a:r>
              <a:rPr lang="en-US" dirty="0"/>
              <a:t>Consent for treatment of </a:t>
            </a:r>
            <a:r>
              <a:rPr lang="en-US" dirty="0" err="1"/>
              <a:t>Achalasia</a:t>
            </a:r>
            <a:r>
              <a:rPr lang="en-US" dirty="0"/>
              <a:t> patient.</a:t>
            </a:r>
          </a:p>
          <a:p>
            <a:r>
              <a:rPr lang="en-US" b="1" dirty="0">
                <a:solidFill>
                  <a:srgbClr val="000000"/>
                </a:solidFill>
                <a:cs typeface="Calibri" panose="020F0502020204030204" pitchFamily="34" charset="0"/>
              </a:rPr>
              <a:t>Family Medicine:</a:t>
            </a:r>
          </a:p>
          <a:p>
            <a:r>
              <a:rPr lang="en-US" dirty="0">
                <a:solidFill>
                  <a:srgbClr val="000000"/>
                </a:solidFill>
                <a:cs typeface="Calibri" panose="020F0502020204030204" pitchFamily="34" charset="0"/>
              </a:rPr>
              <a:t>Counseling of a patient with </a:t>
            </a:r>
            <a:r>
              <a:rPr lang="en-US" dirty="0" err="1">
                <a:solidFill>
                  <a:srgbClr val="000000"/>
                </a:solidFill>
                <a:cs typeface="Calibri" panose="020F0502020204030204" pitchFamily="34" charset="0"/>
              </a:rPr>
              <a:t>Achalasia</a:t>
            </a:r>
            <a:r>
              <a:rPr lang="en-US" dirty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026" name="Picture 2" descr="Image result for THAN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246" y="1676400"/>
            <a:ext cx="5632954" cy="355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B39B-E19B-4684-B84C-73DF500C59F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5800" y="1905000"/>
          <a:ext cx="2514599" cy="2975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Motto 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Vision;</a:t>
            </a:r>
            <a:r>
              <a:rPr lang="en-US" sz="4000" dirty="0"/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Dream/Tomorrow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/>
          <a:p>
            <a:pPr lvl="0"/>
            <a:r>
              <a:rPr lang="en-US" dirty="0"/>
              <a:t>To impart evidence based research oriented medical education</a:t>
            </a:r>
          </a:p>
          <a:p>
            <a:pPr lvl="0"/>
            <a:r>
              <a:rPr lang="en-US" dirty="0"/>
              <a:t>To provide best possible patient care</a:t>
            </a:r>
          </a:p>
          <a:p>
            <a:pPr lvl="0"/>
            <a:r>
              <a:rPr lang="en-US" dirty="0"/>
              <a:t>To inculcate the values of mutual respect and ethical practice of medicine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91A49-D5F3-4578-872E-65604690CDE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372600" cy="1371599"/>
          </a:xfrm>
        </p:spPr>
        <p:txBody>
          <a:bodyPr>
            <a:normAutofit fontScale="90000"/>
          </a:bodyPr>
          <a:lstStyle/>
          <a:p>
            <a:r>
              <a:rPr lang="en-US" sz="2400" b="1" spc="-75" dirty="0">
                <a:solidFill>
                  <a:srgbClr val="C00000"/>
                </a:solidFill>
              </a:rPr>
              <a:t> </a:t>
            </a:r>
            <a:r>
              <a:rPr lang="en-US" spc="-75" dirty="0"/>
              <a:t>Professor Umar Model of  Integrated Lecture </a:t>
            </a:r>
          </a:p>
        </p:txBody>
      </p:sp>
      <p:pic>
        <p:nvPicPr>
          <p:cNvPr id="1026" name="Picture 2" descr="C:\Users\User\Downloads\WhatsApp Image 2022-10-11 at 2.02.06 PM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561" y="2304335"/>
            <a:ext cx="5824025" cy="4052015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48266864"/>
              </p:ext>
            </p:extLst>
          </p:nvPr>
        </p:nvGraphicFramePr>
        <p:xfrm>
          <a:off x="5791200" y="1647483"/>
          <a:ext cx="3206246" cy="4400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3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CA79-7C6D-AD99-E459-3C9000494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4"/>
            <a:ext cx="8686800" cy="1847301"/>
          </a:xfrm>
        </p:spPr>
        <p:txBody>
          <a:bodyPr>
            <a:noAutofit/>
          </a:bodyPr>
          <a:lstStyle/>
          <a:p>
            <a:r>
              <a:rPr lang="en-US" sz="3600" dirty="0"/>
              <a:t>       Bloom's Taxonomy : Domains Of Learning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D6FDDBE-01F1-0819-4B66-52EC6CC0B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566542"/>
              </p:ext>
            </p:extLst>
          </p:nvPr>
        </p:nvGraphicFramePr>
        <p:xfrm>
          <a:off x="894738" y="1219201"/>
          <a:ext cx="7354531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38">
                  <a:extLst>
                    <a:ext uri="{9D8B030D-6E8A-4147-A177-3AD203B41FA5}">
                      <a16:colId xmlns:a16="http://schemas.microsoft.com/office/drawing/2014/main" val="359205687"/>
                    </a:ext>
                  </a:extLst>
                </a:gridCol>
                <a:gridCol w="1504336">
                  <a:extLst>
                    <a:ext uri="{9D8B030D-6E8A-4147-A177-3AD203B41FA5}">
                      <a16:colId xmlns:a16="http://schemas.microsoft.com/office/drawing/2014/main" val="609355559"/>
                    </a:ext>
                  </a:extLst>
                </a:gridCol>
                <a:gridCol w="1106129">
                  <a:extLst>
                    <a:ext uri="{9D8B030D-6E8A-4147-A177-3AD203B41FA5}">
                      <a16:colId xmlns:a16="http://schemas.microsoft.com/office/drawing/2014/main" val="2929612257"/>
                    </a:ext>
                  </a:extLst>
                </a:gridCol>
                <a:gridCol w="1050822">
                  <a:extLst>
                    <a:ext uri="{9D8B030D-6E8A-4147-A177-3AD203B41FA5}">
                      <a16:colId xmlns:a16="http://schemas.microsoft.com/office/drawing/2014/main" val="2347071026"/>
                    </a:ext>
                  </a:extLst>
                </a:gridCol>
                <a:gridCol w="3169406">
                  <a:extLst>
                    <a:ext uri="{9D8B030D-6E8A-4147-A177-3AD203B41FA5}">
                      <a16:colId xmlns:a16="http://schemas.microsoft.com/office/drawing/2014/main" val="350761768"/>
                    </a:ext>
                  </a:extLst>
                </a:gridCol>
              </a:tblGrid>
              <a:tr h="861934">
                <a:tc>
                  <a:txBody>
                    <a:bodyPr/>
                    <a:lstStyle/>
                    <a:p>
                      <a:r>
                        <a:rPr lang="en-US" dirty="0"/>
                        <a:t>Sr. #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Domain of learning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Abbreviation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Levels of the domain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Meaning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794687624"/>
                  </a:ext>
                </a:extLst>
              </a:tr>
              <a:tr h="34477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dirty="0"/>
                        <a:t>Cognition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C1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Recall / Remembering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901055"/>
                  </a:ext>
                </a:extLst>
              </a:tr>
              <a:tr h="344774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C2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Understanding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098706"/>
                  </a:ext>
                </a:extLst>
              </a:tr>
              <a:tr h="344774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C3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Applying / Problem solving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717417"/>
                  </a:ext>
                </a:extLst>
              </a:tr>
              <a:tr h="344774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dirty="0"/>
                        <a:t>Psychomotor</a:t>
                      </a: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P1</a:t>
                      </a: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Imitation / copying</a:t>
                      </a: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936122"/>
                  </a:ext>
                </a:extLst>
              </a:tr>
              <a:tr h="603354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P2</a:t>
                      </a: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Manipulation / Follows instructions</a:t>
                      </a: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302142"/>
                  </a:ext>
                </a:extLst>
              </a:tr>
              <a:tr h="603354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P3</a:t>
                      </a: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Precision / Can perform accurately</a:t>
                      </a: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513234"/>
                  </a:ext>
                </a:extLst>
              </a:tr>
              <a:tr h="344774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dirty="0"/>
                        <a:t>Attitude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A1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Receiving / Learning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243228"/>
                  </a:ext>
                </a:extLst>
              </a:tr>
              <a:tr h="603354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A2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Respond / Starts responding to the learned attitude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758931"/>
                  </a:ext>
                </a:extLst>
              </a:tr>
              <a:tr h="861934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A3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Valuing / starts behaving according to the learned attitude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298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338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01F26-8953-6B09-25F0-25146EC62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Diagrammatic Representation Of Blooms Taxonomy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46F5AB-C874-9330-A483-3AAE4786F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004BE-0912-48C1-A9DA-82B185A6131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" name="Picture 2" descr="Bloom's taxonomy">
            <a:extLst>
              <a:ext uri="{FF2B5EF4-FFF2-40B4-BE49-F238E27FC236}">
                <a16:creationId xmlns:a16="http://schemas.microsoft.com/office/drawing/2014/main" id="{393B93AA-265F-C765-AC91-4A480A067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882" y="1417642"/>
            <a:ext cx="6186530" cy="493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547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3058-0343-4B26-A135-FDAF585196C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0"/>
            <a:ext cx="7772400" cy="2209800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8B103-72E9-7D36-7014-23E43AAB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B39B-E19B-4684-B84C-73DF500C59F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2AF635D-69D1-C712-D685-7D3336E2B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6817"/>
              </p:ext>
            </p:extLst>
          </p:nvPr>
        </p:nvGraphicFramePr>
        <p:xfrm>
          <a:off x="228600" y="1752600"/>
          <a:ext cx="8763000" cy="366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505">
                  <a:extLst>
                    <a:ext uri="{9D8B030D-6E8A-4147-A177-3AD203B41FA5}">
                      <a16:colId xmlns:a16="http://schemas.microsoft.com/office/drawing/2014/main" val="2395827157"/>
                    </a:ext>
                  </a:extLst>
                </a:gridCol>
                <a:gridCol w="6226400">
                  <a:extLst>
                    <a:ext uri="{9D8B030D-6E8A-4147-A177-3AD203B41FA5}">
                      <a16:colId xmlns:a16="http://schemas.microsoft.com/office/drawing/2014/main" val="2889183154"/>
                    </a:ext>
                  </a:extLst>
                </a:gridCol>
                <a:gridCol w="1825095">
                  <a:extLst>
                    <a:ext uri="{9D8B030D-6E8A-4147-A177-3AD203B41FA5}">
                      <a16:colId xmlns:a16="http://schemas.microsoft.com/office/drawing/2014/main" val="2736887052"/>
                    </a:ext>
                  </a:extLst>
                </a:gridCol>
              </a:tblGrid>
              <a:tr h="637149">
                <a:tc>
                  <a:txBody>
                    <a:bodyPr/>
                    <a:lstStyle/>
                    <a:p>
                      <a:r>
                        <a:rPr lang="en-US" dirty="0"/>
                        <a:t>Sr. #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Learning Objective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Domain of Learning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698351227"/>
                  </a:ext>
                </a:extLst>
              </a:tr>
              <a:tr h="100648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To</a:t>
                      </a:r>
                      <a:r>
                        <a:rPr lang="en-US" sz="2400" baseline="0" dirty="0"/>
                        <a:t> Recall saliva secretion and its composition</a:t>
                      </a:r>
                      <a:endParaRPr lang="en-US" sz="2400" dirty="0"/>
                    </a:p>
                    <a:p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C1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037572285"/>
                  </a:ext>
                </a:extLst>
              </a:tr>
              <a:tr h="1006485">
                <a:tc>
                  <a:txBody>
                    <a:bodyPr/>
                    <a:lstStyle/>
                    <a:p>
                      <a:r>
                        <a:rPr lang="en-US" dirty="0"/>
                        <a:t>2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 Understand</a:t>
                      </a:r>
                      <a:r>
                        <a:rPr lang="en-US" sz="2400" baseline="0" dirty="0"/>
                        <a:t> Mastication and different stages of Swallowing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C2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748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To Explain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Achalasia</a:t>
                      </a:r>
                      <a:r>
                        <a:rPr lang="en-US" sz="2400" baseline="0" dirty="0"/>
                        <a:t> and vomiting</a:t>
                      </a:r>
                      <a:endParaRPr lang="en-US" sz="2400" dirty="0"/>
                    </a:p>
                    <a:p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C2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204538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39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1249362"/>
          </a:xfrm>
        </p:spPr>
        <p:txBody>
          <a:bodyPr>
            <a:normAutofit/>
          </a:bodyPr>
          <a:lstStyle/>
          <a:p>
            <a:r>
              <a:rPr lang="en-US" dirty="0"/>
              <a:t>Saliva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057400" cy="990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knowledge/</a:t>
            </a:r>
          </a:p>
          <a:p>
            <a:pPr algn="ctr"/>
            <a:r>
              <a:rPr lang="en-US" dirty="0"/>
              <a:t>Horizontal integration (Biochemistry)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Liquid secreted  into the mouth by glands, providing lubrication for chewing and swallowing, and aiding digestion. It contains:</a:t>
            </a:r>
          </a:p>
          <a:p>
            <a:pPr marL="514350" indent="-514350">
              <a:buAutoNum type="arabicPeriod"/>
            </a:pPr>
            <a:r>
              <a:rPr lang="en-US" dirty="0"/>
              <a:t>Serous Secretion  (ptyalin (an </a:t>
            </a:r>
            <a:r>
              <a:rPr lang="el-GR" dirty="0"/>
              <a:t>α-</a:t>
            </a:r>
            <a:r>
              <a:rPr lang="en-US" dirty="0"/>
              <a:t>amylase) </a:t>
            </a:r>
          </a:p>
          <a:p>
            <a:pPr marL="514350" indent="-514350">
              <a:buAutoNum type="arabicPeriod"/>
            </a:pPr>
            <a:r>
              <a:rPr lang="en-US" dirty="0"/>
              <a:t>Mucus Secretion. (mucin</a:t>
            </a:r>
            <a:r>
              <a:rPr lang="en-US" i="1" dirty="0"/>
              <a:t> </a:t>
            </a:r>
            <a:r>
              <a:rPr lang="en-US" dirty="0"/>
              <a:t>for lubricating and for surface protective purposes).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7826</TotalTime>
  <Words>1514</Words>
  <Application>Microsoft Macintosh PowerPoint</Application>
  <PresentationFormat>On-screen Show (4:3)</PresentationFormat>
  <Paragraphs>317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Arial Black</vt:lpstr>
      <vt:lpstr>Calibri</vt:lpstr>
      <vt:lpstr>Times New Roman</vt:lpstr>
      <vt:lpstr>Office Theme</vt:lpstr>
      <vt:lpstr>PowerPoint Presentation</vt:lpstr>
      <vt:lpstr>Second  Year MBBS 2025 Gastrointestinal Module Small Group Discussion Saliva and Mastication ,Stages of Swallowing , clinical disorders of Esophagus and Swallowing  </vt:lpstr>
      <vt:lpstr>Table of Contents </vt:lpstr>
      <vt:lpstr>Motto  Vision; The Dream/Tomorrow</vt:lpstr>
      <vt:lpstr> Professor Umar Model of  Integrated Lecture </vt:lpstr>
      <vt:lpstr>       Bloom's Taxonomy : Domains Of Learning </vt:lpstr>
      <vt:lpstr>Diagrammatic Representation Of Blooms Taxonomy</vt:lpstr>
      <vt:lpstr>Learning Objectives</vt:lpstr>
      <vt:lpstr>Saliva </vt:lpstr>
      <vt:lpstr>Salivary Glands</vt:lpstr>
      <vt:lpstr>Secretion of Saliva</vt:lpstr>
      <vt:lpstr>Salivary Gland and Secretion</vt:lpstr>
      <vt:lpstr>Mastication (chewing)  </vt:lpstr>
      <vt:lpstr>Swallowing </vt:lpstr>
      <vt:lpstr>Swallowing </vt:lpstr>
      <vt:lpstr>PowerPoint Presentation</vt:lpstr>
      <vt:lpstr>PowerPoint Presentation</vt:lpstr>
      <vt:lpstr>PowerPoint Presentation</vt:lpstr>
      <vt:lpstr>Vertical Integration </vt:lpstr>
      <vt:lpstr>Paralysis of Swallowing Mechanism</vt:lpstr>
      <vt:lpstr>Achalasia </vt:lpstr>
      <vt:lpstr>PowerPoint Presentation</vt:lpstr>
      <vt:lpstr>Vomiting </vt:lpstr>
      <vt:lpstr> Vomiting center</vt:lpstr>
      <vt:lpstr>Vomiting Act </vt:lpstr>
      <vt:lpstr>Family Medicine </vt:lpstr>
      <vt:lpstr>PowerPoint Presentation</vt:lpstr>
      <vt:lpstr>Lesson Of the Day Consent </vt:lpstr>
      <vt:lpstr>Suggested Research Article</vt:lpstr>
      <vt:lpstr>Crux of Suggested Research Article</vt:lpstr>
      <vt:lpstr>How To Access Digital Library</vt:lpstr>
      <vt:lpstr>Brainstorming</vt:lpstr>
      <vt:lpstr>Structured Essay Question Related To Topic</vt:lpstr>
      <vt:lpstr>Answer </vt:lpstr>
      <vt:lpstr>References</vt:lpstr>
      <vt:lpstr>Take Home Message</vt:lpstr>
      <vt:lpstr>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Ali Hafeez</cp:lastModifiedBy>
  <cp:revision>555</cp:revision>
  <dcterms:created xsi:type="dcterms:W3CDTF">2019-11-22T16:50:55Z</dcterms:created>
  <dcterms:modified xsi:type="dcterms:W3CDTF">2025-02-12T06:23:40Z</dcterms:modified>
</cp:coreProperties>
</file>