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21" r:id="rId2"/>
    <p:sldId id="561" r:id="rId3"/>
    <p:sldId id="564" r:id="rId4"/>
    <p:sldId id="322" r:id="rId5"/>
    <p:sldId id="568" r:id="rId6"/>
    <p:sldId id="317" r:id="rId7"/>
    <p:sldId id="256" r:id="rId8"/>
    <p:sldId id="258" r:id="rId9"/>
    <p:sldId id="266" r:id="rId10"/>
    <p:sldId id="259" r:id="rId11"/>
    <p:sldId id="264" r:id="rId12"/>
    <p:sldId id="265" r:id="rId13"/>
    <p:sldId id="267" r:id="rId14"/>
    <p:sldId id="269" r:id="rId15"/>
    <p:sldId id="270" r:id="rId16"/>
    <p:sldId id="271" r:id="rId17"/>
    <p:sldId id="273" r:id="rId18"/>
    <p:sldId id="274" r:id="rId19"/>
    <p:sldId id="276" r:id="rId20"/>
    <p:sldId id="279" r:id="rId21"/>
    <p:sldId id="280" r:id="rId22"/>
    <p:sldId id="281" r:id="rId23"/>
    <p:sldId id="282" r:id="rId24"/>
    <p:sldId id="288" r:id="rId25"/>
    <p:sldId id="310" r:id="rId26"/>
    <p:sldId id="312" r:id="rId27"/>
    <p:sldId id="314" r:id="rId28"/>
    <p:sldId id="313" r:id="rId29"/>
    <p:sldId id="316" r:id="rId30"/>
    <p:sldId id="278" r:id="rId31"/>
    <p:sldId id="275" r:id="rId32"/>
    <p:sldId id="573" r:id="rId33"/>
    <p:sldId id="574" r:id="rId34"/>
    <p:sldId id="575" r:id="rId35"/>
    <p:sldId id="286" r:id="rId36"/>
    <p:sldId id="569" r:id="rId37"/>
    <p:sldId id="570" r:id="rId38"/>
    <p:sldId id="571" r:id="rId39"/>
    <p:sldId id="324" r:id="rId40"/>
    <p:sldId id="57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714" autoAdjust="0"/>
  </p:normalViewPr>
  <p:slideViewPr>
    <p:cSldViewPr>
      <p:cViewPr varScale="1">
        <p:scale>
          <a:sx n="78" d="100"/>
          <a:sy n="78" d="100"/>
        </p:scale>
        <p:origin x="80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4.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svg"/><Relationship Id="rId1" Type="http://schemas.openxmlformats.org/officeDocument/2006/relationships/image" Target="../media/image17.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4.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svg"/><Relationship Id="rId1" Type="http://schemas.openxmlformats.org/officeDocument/2006/relationships/image" Target="../media/image17.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41AA8AA2-ED6C-4D0E-AC27-E55555198CD6}" type="presOf" srcId="{188C389E-9423-41DE-9C5E-D4A7E95C7E62}" destId="{6DF3A3A0-5919-4E69-80DD-61760D6340A0}" srcOrd="0"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C1B9085C-9448-4F63-A912-D0EA4F072976}" type="presOf" srcId="{663C1E13-76F9-4B70-A2F2-CA23180743CE}" destId="{93300324-D62F-4E58-B882-734182BDB462}" srcOrd="0"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7871B870-CBE2-45BC-B2D9-2D91AE7708A0}" type="presOf" srcId="{F9CEBA05-2F10-437E-89B2-54F4D9FAF478}" destId="{5ED88519-AC6C-4AA3-B76D-812B93A167E4}" srcOrd="0"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705B8D8B-E1A9-4EE8-A99C-101B11BC59F1}" type="presOf" srcId="{399ACE2F-90C5-48B1-9E65-700A32562848}" destId="{7D3EFDB4-E5D1-439A-86D8-1FCF80D959BA}" srcOrd="2" destOrd="0" presId="urn:microsoft.com/office/officeart/2005/8/layout/gear1"/>
    <dgm:cxn modelId="{B6F8C104-B3EF-4F78-BC95-1F9F23C236A8}" type="presOf" srcId="{399ACE2F-90C5-48B1-9E65-700A32562848}" destId="{23DC08E4-3725-4448-BFFF-1CCEA2F2987E}" srcOrd="1" destOrd="0" presId="urn:microsoft.com/office/officeart/2005/8/layout/gear1"/>
    <dgm:cxn modelId="{7C4913C1-9DC8-4658-A4FC-A894F8F82CF0}" srcId="{F9CEBA05-2F10-437E-89B2-54F4D9FAF478}" destId="{399ACE2F-90C5-48B1-9E65-700A32562848}" srcOrd="2" destOrd="0" parTransId="{1911F9CB-1EEA-4FFD-A302-90DCBC7D11BE}" sibTransId="{DA82EADB-2721-42A0-95EA-F9B5521A38A6}"/>
    <dgm:cxn modelId="{F053BD5B-1941-4B93-B892-5CD937D849CA}" type="presOf" srcId="{DA82EADB-2721-42A0-95EA-F9B5521A38A6}" destId="{A09CEA93-9338-4361-A5E6-CF85B6019F5A}" srcOrd="0"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2DC427C5-8E36-4651-B870-87F22DD7F683}" type="presOf" srcId="{663C1E13-76F9-4B70-A2F2-CA23180743CE}" destId="{B9330EE9-43E4-4FD4-8144-E92B1DD0FCDF}" srcOrd="1"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668C1721-4342-496F-A00B-948AF1F6E32A}" type="presOf" srcId="{663C1E13-76F9-4B70-A2F2-CA23180743CE}" destId="{4822A78E-EAEC-401F-941A-3A84E13E2357}" srcOrd="2"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2F9C9-FCE4-45B7-A3D3-5995317DB124}"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944A9C6C-31A8-4F28-B239-1F8394962166}">
      <dgm:prSet phldrT="[Text]"/>
      <dgm:spPr/>
      <dgm:t>
        <a:bodyPr/>
        <a:lstStyle/>
        <a:p>
          <a:r>
            <a:rPr lang="en-US" dirty="0" smtClean="0"/>
            <a:t>Sampling</a:t>
          </a:r>
          <a:endParaRPr lang="en-US" dirty="0"/>
        </a:p>
      </dgm:t>
    </dgm:pt>
    <dgm:pt modelId="{F3A16E6B-6BDE-4E26-965A-7CB486BE2692}" type="parTrans" cxnId="{C8167D76-9CCB-4FE9-BEC4-CB7DC843EDBC}">
      <dgm:prSet/>
      <dgm:spPr/>
      <dgm:t>
        <a:bodyPr/>
        <a:lstStyle/>
        <a:p>
          <a:endParaRPr lang="en-US"/>
        </a:p>
      </dgm:t>
    </dgm:pt>
    <dgm:pt modelId="{6056AA0F-CA83-4F16-8C5F-C4534543B635}" type="sibTrans" cxnId="{C8167D76-9CCB-4FE9-BEC4-CB7DC843EDBC}">
      <dgm:prSet/>
      <dgm:spPr/>
      <dgm:t>
        <a:bodyPr/>
        <a:lstStyle/>
        <a:p>
          <a:endParaRPr lang="en-US"/>
        </a:p>
      </dgm:t>
    </dgm:pt>
    <dgm:pt modelId="{A7C3654E-BBB5-434A-A334-9F9597EA72D9}">
      <dgm:prSet phldrT="[Text]"/>
      <dgm:spPr/>
      <dgm:t>
        <a:bodyPr/>
        <a:lstStyle/>
        <a:p>
          <a:r>
            <a:rPr lang="en-US" dirty="0" smtClean="0"/>
            <a:t>Random/</a:t>
          </a:r>
          <a:endParaRPr lang="en-US" dirty="0"/>
        </a:p>
        <a:p>
          <a:r>
            <a:rPr lang="en-US" dirty="0" smtClean="0"/>
            <a:t>Probability</a:t>
          </a:r>
          <a:endParaRPr lang="en-US" dirty="0"/>
        </a:p>
        <a:p>
          <a:r>
            <a:rPr lang="en-US" dirty="0" smtClean="0"/>
            <a:t>Sampling</a:t>
          </a:r>
          <a:endParaRPr lang="en-US" dirty="0"/>
        </a:p>
      </dgm:t>
    </dgm:pt>
    <dgm:pt modelId="{CFBA2B72-4233-48AA-8347-DA2124C940B5}" type="parTrans" cxnId="{42B46F97-ECEB-45DC-8235-E8982FF642BB}">
      <dgm:prSet/>
      <dgm:spPr/>
      <dgm:t>
        <a:bodyPr/>
        <a:lstStyle/>
        <a:p>
          <a:endParaRPr lang="en-US"/>
        </a:p>
      </dgm:t>
    </dgm:pt>
    <dgm:pt modelId="{4EFD4BA9-3924-4132-A91A-46301E2054DF}" type="sibTrans" cxnId="{42B46F97-ECEB-45DC-8235-E8982FF642BB}">
      <dgm:prSet/>
      <dgm:spPr/>
      <dgm:t>
        <a:bodyPr/>
        <a:lstStyle/>
        <a:p>
          <a:endParaRPr lang="en-US"/>
        </a:p>
      </dgm:t>
    </dgm:pt>
    <dgm:pt modelId="{4021C655-730C-4D31-913B-9FE15837DAB4}">
      <dgm:prSet phldrT="[Text]"/>
      <dgm:spPr/>
      <dgm:t>
        <a:bodyPr/>
        <a:lstStyle/>
        <a:p>
          <a:r>
            <a:rPr lang="en-US" dirty="0" smtClean="0"/>
            <a:t>Non-random/</a:t>
          </a:r>
        </a:p>
        <a:p>
          <a:r>
            <a:rPr lang="en-US" dirty="0" smtClean="0"/>
            <a:t>Non-probability</a:t>
          </a:r>
        </a:p>
        <a:p>
          <a:r>
            <a:rPr lang="en-US" dirty="0" smtClean="0"/>
            <a:t>Sampling</a:t>
          </a:r>
          <a:endParaRPr lang="en-US" dirty="0"/>
        </a:p>
      </dgm:t>
    </dgm:pt>
    <dgm:pt modelId="{6A9EB9FA-6AD8-4E14-92CD-99E5754CC3C2}" type="parTrans" cxnId="{57E62614-5048-4616-81C2-EFF72B2B08B5}">
      <dgm:prSet/>
      <dgm:spPr/>
      <dgm:t>
        <a:bodyPr/>
        <a:lstStyle/>
        <a:p>
          <a:endParaRPr lang="en-US"/>
        </a:p>
      </dgm:t>
    </dgm:pt>
    <dgm:pt modelId="{422F1FD5-F11F-431F-93DD-74869ACA4072}" type="sibTrans" cxnId="{57E62614-5048-4616-81C2-EFF72B2B08B5}">
      <dgm:prSet/>
      <dgm:spPr/>
      <dgm:t>
        <a:bodyPr/>
        <a:lstStyle/>
        <a:p>
          <a:endParaRPr lang="en-US"/>
        </a:p>
      </dgm:t>
    </dgm:pt>
    <dgm:pt modelId="{F7CAA2EE-F1A9-4927-AFB4-7B840707A972}" type="pres">
      <dgm:prSet presAssocID="{65F2F9C9-FCE4-45B7-A3D3-5995317DB124}" presName="hierChild1" presStyleCnt="0">
        <dgm:presLayoutVars>
          <dgm:chPref val="1"/>
          <dgm:dir/>
          <dgm:animOne val="branch"/>
          <dgm:animLvl val="lvl"/>
          <dgm:resizeHandles/>
        </dgm:presLayoutVars>
      </dgm:prSet>
      <dgm:spPr/>
      <dgm:t>
        <a:bodyPr/>
        <a:lstStyle/>
        <a:p>
          <a:endParaRPr lang="en-US"/>
        </a:p>
      </dgm:t>
    </dgm:pt>
    <dgm:pt modelId="{79C7465E-4244-46EE-B7E4-3646896E7E0A}" type="pres">
      <dgm:prSet presAssocID="{944A9C6C-31A8-4F28-B239-1F8394962166}" presName="hierRoot1" presStyleCnt="0"/>
      <dgm:spPr/>
    </dgm:pt>
    <dgm:pt modelId="{8863DBBF-E22E-4F8C-8D52-37170A29875D}" type="pres">
      <dgm:prSet presAssocID="{944A9C6C-31A8-4F28-B239-1F8394962166}" presName="composite" presStyleCnt="0"/>
      <dgm:spPr/>
    </dgm:pt>
    <dgm:pt modelId="{C37F2C83-292C-42E9-8F9E-584E78491AAA}" type="pres">
      <dgm:prSet presAssocID="{944A9C6C-31A8-4F28-B239-1F8394962166}" presName="background" presStyleLbl="node0" presStyleIdx="0" presStyleCnt="1"/>
      <dgm:spPr/>
    </dgm:pt>
    <dgm:pt modelId="{5D7EB129-70A6-4768-9539-478B070DDA38}" type="pres">
      <dgm:prSet presAssocID="{944A9C6C-31A8-4F28-B239-1F8394962166}" presName="text" presStyleLbl="fgAcc0" presStyleIdx="0" presStyleCnt="1" custScaleX="117723" custLinFactNeighborX="0" custLinFactNeighborY="2936">
        <dgm:presLayoutVars>
          <dgm:chPref val="3"/>
        </dgm:presLayoutVars>
      </dgm:prSet>
      <dgm:spPr/>
      <dgm:t>
        <a:bodyPr/>
        <a:lstStyle/>
        <a:p>
          <a:endParaRPr lang="en-US"/>
        </a:p>
      </dgm:t>
    </dgm:pt>
    <dgm:pt modelId="{4BEE2B5D-7338-4A1E-B6E8-EB5E5F82E27E}" type="pres">
      <dgm:prSet presAssocID="{944A9C6C-31A8-4F28-B239-1F8394962166}" presName="hierChild2" presStyleCnt="0"/>
      <dgm:spPr/>
    </dgm:pt>
    <dgm:pt modelId="{326BA747-99C6-4B18-8EE4-1253BA11ECB9}" type="pres">
      <dgm:prSet presAssocID="{CFBA2B72-4233-48AA-8347-DA2124C940B5}" presName="Name10" presStyleLbl="parChTrans1D2" presStyleIdx="0" presStyleCnt="2"/>
      <dgm:spPr/>
      <dgm:t>
        <a:bodyPr/>
        <a:lstStyle/>
        <a:p>
          <a:endParaRPr lang="en-US"/>
        </a:p>
      </dgm:t>
    </dgm:pt>
    <dgm:pt modelId="{50EC457B-FB37-4CFA-B997-F2FB524EA6D7}" type="pres">
      <dgm:prSet presAssocID="{A7C3654E-BBB5-434A-A334-9F9597EA72D9}" presName="hierRoot2" presStyleCnt="0"/>
      <dgm:spPr/>
    </dgm:pt>
    <dgm:pt modelId="{79684478-131F-42AC-B25B-F823405F4ACC}" type="pres">
      <dgm:prSet presAssocID="{A7C3654E-BBB5-434A-A334-9F9597EA72D9}" presName="composite2" presStyleCnt="0"/>
      <dgm:spPr/>
    </dgm:pt>
    <dgm:pt modelId="{C8738882-A220-4072-8199-DA516C4F8367}" type="pres">
      <dgm:prSet presAssocID="{A7C3654E-BBB5-434A-A334-9F9597EA72D9}" presName="background2" presStyleLbl="node2" presStyleIdx="0" presStyleCnt="2"/>
      <dgm:spPr/>
    </dgm:pt>
    <dgm:pt modelId="{B38D90B5-1805-4DEF-A75A-A9DBB1188BAE}" type="pres">
      <dgm:prSet presAssocID="{A7C3654E-BBB5-434A-A334-9F9597EA72D9}" presName="text2" presStyleLbl="fgAcc2" presStyleIdx="0" presStyleCnt="2">
        <dgm:presLayoutVars>
          <dgm:chPref val="3"/>
        </dgm:presLayoutVars>
      </dgm:prSet>
      <dgm:spPr/>
      <dgm:t>
        <a:bodyPr/>
        <a:lstStyle/>
        <a:p>
          <a:endParaRPr lang="en-US"/>
        </a:p>
      </dgm:t>
    </dgm:pt>
    <dgm:pt modelId="{EC218097-48AE-4685-99C7-CC04BD0CEAE5}" type="pres">
      <dgm:prSet presAssocID="{A7C3654E-BBB5-434A-A334-9F9597EA72D9}" presName="hierChild3" presStyleCnt="0"/>
      <dgm:spPr/>
    </dgm:pt>
    <dgm:pt modelId="{DA70208E-3A8F-414E-934D-F78969A867C3}" type="pres">
      <dgm:prSet presAssocID="{6A9EB9FA-6AD8-4E14-92CD-99E5754CC3C2}" presName="Name10" presStyleLbl="parChTrans1D2" presStyleIdx="1" presStyleCnt="2"/>
      <dgm:spPr/>
      <dgm:t>
        <a:bodyPr/>
        <a:lstStyle/>
        <a:p>
          <a:endParaRPr lang="en-US"/>
        </a:p>
      </dgm:t>
    </dgm:pt>
    <dgm:pt modelId="{28AD933D-6FE1-4AA4-9420-2CBDA723B042}" type="pres">
      <dgm:prSet presAssocID="{4021C655-730C-4D31-913B-9FE15837DAB4}" presName="hierRoot2" presStyleCnt="0"/>
      <dgm:spPr/>
    </dgm:pt>
    <dgm:pt modelId="{EE9383CB-0131-4DEF-BF45-8E3AA8BC6A11}" type="pres">
      <dgm:prSet presAssocID="{4021C655-730C-4D31-913B-9FE15837DAB4}" presName="composite2" presStyleCnt="0"/>
      <dgm:spPr/>
    </dgm:pt>
    <dgm:pt modelId="{B4C921D3-6AE1-4A0C-99FB-3BD90148EF1E}" type="pres">
      <dgm:prSet presAssocID="{4021C655-730C-4D31-913B-9FE15837DAB4}" presName="background2" presStyleLbl="node2" presStyleIdx="1" presStyleCnt="2"/>
      <dgm:spPr/>
    </dgm:pt>
    <dgm:pt modelId="{855DDF0E-7BFD-49F9-9566-F524BA963ABD}" type="pres">
      <dgm:prSet presAssocID="{4021C655-730C-4D31-913B-9FE15837DAB4}" presName="text2" presStyleLbl="fgAcc2" presStyleIdx="1" presStyleCnt="2">
        <dgm:presLayoutVars>
          <dgm:chPref val="3"/>
        </dgm:presLayoutVars>
      </dgm:prSet>
      <dgm:spPr/>
      <dgm:t>
        <a:bodyPr/>
        <a:lstStyle/>
        <a:p>
          <a:endParaRPr lang="en-US"/>
        </a:p>
      </dgm:t>
    </dgm:pt>
    <dgm:pt modelId="{314A5985-B4F4-4589-AB12-90D35B474C7A}" type="pres">
      <dgm:prSet presAssocID="{4021C655-730C-4D31-913B-9FE15837DAB4}" presName="hierChild3" presStyleCnt="0"/>
      <dgm:spPr/>
    </dgm:pt>
  </dgm:ptLst>
  <dgm:cxnLst>
    <dgm:cxn modelId="{DC4218E8-B145-4AC3-A68B-73AF04C214D7}" type="presOf" srcId="{CFBA2B72-4233-48AA-8347-DA2124C940B5}" destId="{326BA747-99C6-4B18-8EE4-1253BA11ECB9}" srcOrd="0" destOrd="0" presId="urn:microsoft.com/office/officeart/2005/8/layout/hierarchy1"/>
    <dgm:cxn modelId="{111B7C29-811B-4051-A6D2-C10D1134DFCE}" type="presOf" srcId="{4021C655-730C-4D31-913B-9FE15837DAB4}" destId="{855DDF0E-7BFD-49F9-9566-F524BA963ABD}" srcOrd="0" destOrd="0" presId="urn:microsoft.com/office/officeart/2005/8/layout/hierarchy1"/>
    <dgm:cxn modelId="{17CCEF84-9CD4-41DF-AB6A-4A76441EA981}" type="presOf" srcId="{65F2F9C9-FCE4-45B7-A3D3-5995317DB124}" destId="{F7CAA2EE-F1A9-4927-AFB4-7B840707A972}" srcOrd="0" destOrd="0" presId="urn:microsoft.com/office/officeart/2005/8/layout/hierarchy1"/>
    <dgm:cxn modelId="{C8167D76-9CCB-4FE9-BEC4-CB7DC843EDBC}" srcId="{65F2F9C9-FCE4-45B7-A3D3-5995317DB124}" destId="{944A9C6C-31A8-4F28-B239-1F8394962166}" srcOrd="0" destOrd="0" parTransId="{F3A16E6B-6BDE-4E26-965A-7CB486BE2692}" sibTransId="{6056AA0F-CA83-4F16-8C5F-C4534543B635}"/>
    <dgm:cxn modelId="{67397631-9563-49E3-9F92-244858F9DDBB}" type="presOf" srcId="{A7C3654E-BBB5-434A-A334-9F9597EA72D9}" destId="{B38D90B5-1805-4DEF-A75A-A9DBB1188BAE}" srcOrd="0" destOrd="0" presId="urn:microsoft.com/office/officeart/2005/8/layout/hierarchy1"/>
    <dgm:cxn modelId="{42B46F97-ECEB-45DC-8235-E8982FF642BB}" srcId="{944A9C6C-31A8-4F28-B239-1F8394962166}" destId="{A7C3654E-BBB5-434A-A334-9F9597EA72D9}" srcOrd="0" destOrd="0" parTransId="{CFBA2B72-4233-48AA-8347-DA2124C940B5}" sibTransId="{4EFD4BA9-3924-4132-A91A-46301E2054DF}"/>
    <dgm:cxn modelId="{A9B55696-5654-4A3D-BF83-54574B9F444C}" type="presOf" srcId="{6A9EB9FA-6AD8-4E14-92CD-99E5754CC3C2}" destId="{DA70208E-3A8F-414E-934D-F78969A867C3}" srcOrd="0" destOrd="0" presId="urn:microsoft.com/office/officeart/2005/8/layout/hierarchy1"/>
    <dgm:cxn modelId="{57E62614-5048-4616-81C2-EFF72B2B08B5}" srcId="{944A9C6C-31A8-4F28-B239-1F8394962166}" destId="{4021C655-730C-4D31-913B-9FE15837DAB4}" srcOrd="1" destOrd="0" parTransId="{6A9EB9FA-6AD8-4E14-92CD-99E5754CC3C2}" sibTransId="{422F1FD5-F11F-431F-93DD-74869ACA4072}"/>
    <dgm:cxn modelId="{C70F854D-B881-472C-A27D-262F652947CA}" type="presOf" srcId="{944A9C6C-31A8-4F28-B239-1F8394962166}" destId="{5D7EB129-70A6-4768-9539-478B070DDA38}" srcOrd="0" destOrd="0" presId="urn:microsoft.com/office/officeart/2005/8/layout/hierarchy1"/>
    <dgm:cxn modelId="{822099BD-EA27-4CA3-8905-A94D22556404}" type="presParOf" srcId="{F7CAA2EE-F1A9-4927-AFB4-7B840707A972}" destId="{79C7465E-4244-46EE-B7E4-3646896E7E0A}" srcOrd="0" destOrd="0" presId="urn:microsoft.com/office/officeart/2005/8/layout/hierarchy1"/>
    <dgm:cxn modelId="{DEE0314A-3281-4BC6-A17D-87D1448B9733}" type="presParOf" srcId="{79C7465E-4244-46EE-B7E4-3646896E7E0A}" destId="{8863DBBF-E22E-4F8C-8D52-37170A29875D}" srcOrd="0" destOrd="0" presId="urn:microsoft.com/office/officeart/2005/8/layout/hierarchy1"/>
    <dgm:cxn modelId="{3A1135F7-19E3-4368-9B3F-36C24872928B}" type="presParOf" srcId="{8863DBBF-E22E-4F8C-8D52-37170A29875D}" destId="{C37F2C83-292C-42E9-8F9E-584E78491AAA}" srcOrd="0" destOrd="0" presId="urn:microsoft.com/office/officeart/2005/8/layout/hierarchy1"/>
    <dgm:cxn modelId="{15696877-395C-40FA-BAB9-AAA13CC7DA56}" type="presParOf" srcId="{8863DBBF-E22E-4F8C-8D52-37170A29875D}" destId="{5D7EB129-70A6-4768-9539-478B070DDA38}" srcOrd="1" destOrd="0" presId="urn:microsoft.com/office/officeart/2005/8/layout/hierarchy1"/>
    <dgm:cxn modelId="{32629897-E71E-406A-87DA-9EE08C7ACF88}" type="presParOf" srcId="{79C7465E-4244-46EE-B7E4-3646896E7E0A}" destId="{4BEE2B5D-7338-4A1E-B6E8-EB5E5F82E27E}" srcOrd="1" destOrd="0" presId="urn:microsoft.com/office/officeart/2005/8/layout/hierarchy1"/>
    <dgm:cxn modelId="{DEDE25A4-E675-456E-8B38-46B1F2C667FE}" type="presParOf" srcId="{4BEE2B5D-7338-4A1E-B6E8-EB5E5F82E27E}" destId="{326BA747-99C6-4B18-8EE4-1253BA11ECB9}" srcOrd="0" destOrd="0" presId="urn:microsoft.com/office/officeart/2005/8/layout/hierarchy1"/>
    <dgm:cxn modelId="{055E0AD9-D671-4B77-951B-0B18AC1C6BE5}" type="presParOf" srcId="{4BEE2B5D-7338-4A1E-B6E8-EB5E5F82E27E}" destId="{50EC457B-FB37-4CFA-B997-F2FB524EA6D7}" srcOrd="1" destOrd="0" presId="urn:microsoft.com/office/officeart/2005/8/layout/hierarchy1"/>
    <dgm:cxn modelId="{E048193B-F658-4251-B7D0-B87687A7E60A}" type="presParOf" srcId="{50EC457B-FB37-4CFA-B997-F2FB524EA6D7}" destId="{79684478-131F-42AC-B25B-F823405F4ACC}" srcOrd="0" destOrd="0" presId="urn:microsoft.com/office/officeart/2005/8/layout/hierarchy1"/>
    <dgm:cxn modelId="{E2B1FEA9-2D9B-4FA5-80D3-EFB46A92E8EE}" type="presParOf" srcId="{79684478-131F-42AC-B25B-F823405F4ACC}" destId="{C8738882-A220-4072-8199-DA516C4F8367}" srcOrd="0" destOrd="0" presId="urn:microsoft.com/office/officeart/2005/8/layout/hierarchy1"/>
    <dgm:cxn modelId="{EA3CFF00-5B12-47B0-A495-B78E0780EA6C}" type="presParOf" srcId="{79684478-131F-42AC-B25B-F823405F4ACC}" destId="{B38D90B5-1805-4DEF-A75A-A9DBB1188BAE}" srcOrd="1" destOrd="0" presId="urn:microsoft.com/office/officeart/2005/8/layout/hierarchy1"/>
    <dgm:cxn modelId="{BD86107D-3008-4F59-AABD-A7A843D398EA}" type="presParOf" srcId="{50EC457B-FB37-4CFA-B997-F2FB524EA6D7}" destId="{EC218097-48AE-4685-99C7-CC04BD0CEAE5}" srcOrd="1" destOrd="0" presId="urn:microsoft.com/office/officeart/2005/8/layout/hierarchy1"/>
    <dgm:cxn modelId="{F2D7E45F-75DE-44EB-9C83-F5B550FA6DCC}" type="presParOf" srcId="{4BEE2B5D-7338-4A1E-B6E8-EB5E5F82E27E}" destId="{DA70208E-3A8F-414E-934D-F78969A867C3}" srcOrd="2" destOrd="0" presId="urn:microsoft.com/office/officeart/2005/8/layout/hierarchy1"/>
    <dgm:cxn modelId="{A6BC60B8-70AD-4024-9343-C87618430818}" type="presParOf" srcId="{4BEE2B5D-7338-4A1E-B6E8-EB5E5F82E27E}" destId="{28AD933D-6FE1-4AA4-9420-2CBDA723B042}" srcOrd="3" destOrd="0" presId="urn:microsoft.com/office/officeart/2005/8/layout/hierarchy1"/>
    <dgm:cxn modelId="{11925DAE-81EC-4766-9412-F2C9456F57E1}" type="presParOf" srcId="{28AD933D-6FE1-4AA4-9420-2CBDA723B042}" destId="{EE9383CB-0131-4DEF-BF45-8E3AA8BC6A11}" srcOrd="0" destOrd="0" presId="urn:microsoft.com/office/officeart/2005/8/layout/hierarchy1"/>
    <dgm:cxn modelId="{BC6DDC26-A19E-4BE2-A30E-61723FDF1244}" type="presParOf" srcId="{EE9383CB-0131-4DEF-BF45-8E3AA8BC6A11}" destId="{B4C921D3-6AE1-4A0C-99FB-3BD90148EF1E}" srcOrd="0" destOrd="0" presId="urn:microsoft.com/office/officeart/2005/8/layout/hierarchy1"/>
    <dgm:cxn modelId="{DA128A14-4D0F-41CC-922B-78A867C510CD}" type="presParOf" srcId="{EE9383CB-0131-4DEF-BF45-8E3AA8BC6A11}" destId="{855DDF0E-7BFD-49F9-9566-F524BA963ABD}" srcOrd="1" destOrd="0" presId="urn:microsoft.com/office/officeart/2005/8/layout/hierarchy1"/>
    <dgm:cxn modelId="{7E08AFC2-4627-4619-AFF8-998BD9CFE886}" type="presParOf" srcId="{28AD933D-6FE1-4AA4-9420-2CBDA723B042}" destId="{314A5985-B4F4-4589-AB12-90D35B474C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4CC02-A171-4C05-BC03-345BFACBE682}" type="doc">
      <dgm:prSet loTypeId="urn:microsoft.com/office/officeart/2005/8/layout/default#1" loCatId="list" qsTypeId="urn:microsoft.com/office/officeart/2005/8/quickstyle/3d2" qsCatId="3D" csTypeId="urn:microsoft.com/office/officeart/2005/8/colors/colorful2" csCatId="colorful" phldr="1"/>
      <dgm:spPr/>
      <dgm:t>
        <a:bodyPr/>
        <a:lstStyle/>
        <a:p>
          <a:endParaRPr lang="en-US"/>
        </a:p>
      </dgm:t>
    </dgm:pt>
    <dgm:pt modelId="{15D9501C-916B-4B2A-B3C7-80174CB22FD7}">
      <dgm:prSet phldrT="[Text]"/>
      <dgm:spPr/>
      <dgm:t>
        <a:bodyPr/>
        <a:lstStyle/>
        <a:p>
          <a:r>
            <a:rPr lang="en-US" dirty="0"/>
            <a:t>Simple Random</a:t>
          </a:r>
        </a:p>
        <a:p>
          <a:r>
            <a:rPr lang="en-US" dirty="0"/>
            <a:t>Sampling</a:t>
          </a:r>
        </a:p>
      </dgm:t>
    </dgm:pt>
    <dgm:pt modelId="{5DB89404-DD18-4C95-AF6F-21BAC665C100}" type="parTrans" cxnId="{1102DAA2-84A4-4ADC-AE5C-A91FFA4EA3E4}">
      <dgm:prSet/>
      <dgm:spPr/>
      <dgm:t>
        <a:bodyPr/>
        <a:lstStyle/>
        <a:p>
          <a:endParaRPr lang="en-US" dirty="0"/>
        </a:p>
      </dgm:t>
    </dgm:pt>
    <dgm:pt modelId="{A8957615-17D5-4722-807D-F5F90E5FFE4A}" type="sibTrans" cxnId="{1102DAA2-84A4-4ADC-AE5C-A91FFA4EA3E4}">
      <dgm:prSet/>
      <dgm:spPr/>
      <dgm:t>
        <a:bodyPr/>
        <a:lstStyle/>
        <a:p>
          <a:endParaRPr lang="en-US" dirty="0"/>
        </a:p>
      </dgm:t>
    </dgm:pt>
    <dgm:pt modelId="{E07459AA-7342-4CAE-9DF8-2A773A240755}">
      <dgm:prSet phldrT="[Text]"/>
      <dgm:spPr/>
      <dgm:t>
        <a:bodyPr/>
        <a:lstStyle/>
        <a:p>
          <a:r>
            <a:rPr lang="en-US" dirty="0"/>
            <a:t>Systematic Sampling</a:t>
          </a:r>
        </a:p>
      </dgm:t>
    </dgm:pt>
    <dgm:pt modelId="{95109B1F-D20D-4485-8001-5F4D8C4D1B3F}" type="parTrans" cxnId="{718EDDF7-64A8-48BE-8189-63559FABADD1}">
      <dgm:prSet/>
      <dgm:spPr/>
      <dgm:t>
        <a:bodyPr/>
        <a:lstStyle/>
        <a:p>
          <a:endParaRPr lang="en-US" dirty="0"/>
        </a:p>
      </dgm:t>
    </dgm:pt>
    <dgm:pt modelId="{CDD93093-8A11-49A6-9F0F-8D84A33ACD86}" type="sibTrans" cxnId="{718EDDF7-64A8-48BE-8189-63559FABADD1}">
      <dgm:prSet/>
      <dgm:spPr/>
      <dgm:t>
        <a:bodyPr/>
        <a:lstStyle/>
        <a:p>
          <a:endParaRPr lang="en-US" dirty="0"/>
        </a:p>
      </dgm:t>
    </dgm:pt>
    <dgm:pt modelId="{5E098CDC-BB02-4F1C-873B-BE44B6A99E5B}">
      <dgm:prSet phldrT="[Text]"/>
      <dgm:spPr/>
      <dgm:t>
        <a:bodyPr/>
        <a:lstStyle/>
        <a:p>
          <a:r>
            <a:rPr lang="en-US" dirty="0"/>
            <a:t>Stratified Sampling</a:t>
          </a:r>
        </a:p>
      </dgm:t>
    </dgm:pt>
    <dgm:pt modelId="{FBC59986-BDCD-4166-9A49-16B67F3A6403}" type="parTrans" cxnId="{E126D95E-3CFF-4EB2-B988-2746C3AEF53A}">
      <dgm:prSet/>
      <dgm:spPr/>
      <dgm:t>
        <a:bodyPr/>
        <a:lstStyle/>
        <a:p>
          <a:endParaRPr lang="en-US" dirty="0"/>
        </a:p>
      </dgm:t>
    </dgm:pt>
    <dgm:pt modelId="{D8D686BA-B70A-4A45-9312-E013BEE3D8E0}" type="sibTrans" cxnId="{E126D95E-3CFF-4EB2-B988-2746C3AEF53A}">
      <dgm:prSet/>
      <dgm:spPr/>
      <dgm:t>
        <a:bodyPr/>
        <a:lstStyle/>
        <a:p>
          <a:endParaRPr lang="en-US" dirty="0"/>
        </a:p>
      </dgm:t>
    </dgm:pt>
    <dgm:pt modelId="{A292726E-5EE8-4110-B35D-1D466B06BF31}">
      <dgm:prSet phldrT="[Text]"/>
      <dgm:spPr/>
      <dgm:t>
        <a:bodyPr/>
        <a:lstStyle/>
        <a:p>
          <a:r>
            <a:rPr lang="en-US" dirty="0"/>
            <a:t>Multistage Sampling</a:t>
          </a:r>
        </a:p>
      </dgm:t>
    </dgm:pt>
    <dgm:pt modelId="{992769A2-5AB7-4877-861E-2C936BF7A545}" type="parTrans" cxnId="{87056EB7-B40B-40E0-A151-8C9EFBD7A37C}">
      <dgm:prSet/>
      <dgm:spPr/>
      <dgm:t>
        <a:bodyPr/>
        <a:lstStyle/>
        <a:p>
          <a:endParaRPr lang="en-US" dirty="0"/>
        </a:p>
      </dgm:t>
    </dgm:pt>
    <dgm:pt modelId="{D9FCDB2A-165D-4587-B348-8363EB53CA8B}" type="sibTrans" cxnId="{87056EB7-B40B-40E0-A151-8C9EFBD7A37C}">
      <dgm:prSet/>
      <dgm:spPr/>
      <dgm:t>
        <a:bodyPr/>
        <a:lstStyle/>
        <a:p>
          <a:endParaRPr lang="en-US" dirty="0"/>
        </a:p>
      </dgm:t>
    </dgm:pt>
    <dgm:pt modelId="{7FA18DAD-EABA-4818-9EB8-489D465144B2}">
      <dgm:prSet phldrT="[Text]"/>
      <dgm:spPr/>
      <dgm:t>
        <a:bodyPr/>
        <a:lstStyle/>
        <a:p>
          <a:r>
            <a:rPr lang="en-US" dirty="0"/>
            <a:t>Cluster Sampling</a:t>
          </a:r>
        </a:p>
      </dgm:t>
    </dgm:pt>
    <dgm:pt modelId="{B84D4B16-398F-480E-B236-A5F1EEF3938B}" type="parTrans" cxnId="{723B78C9-8A0A-4730-A7EB-245C4A0C1B2E}">
      <dgm:prSet/>
      <dgm:spPr/>
      <dgm:t>
        <a:bodyPr/>
        <a:lstStyle/>
        <a:p>
          <a:endParaRPr lang="en-US" dirty="0"/>
        </a:p>
      </dgm:t>
    </dgm:pt>
    <dgm:pt modelId="{8E2FE8CB-CC96-48FA-B645-96B3187DCE86}" type="sibTrans" cxnId="{723B78C9-8A0A-4730-A7EB-245C4A0C1B2E}">
      <dgm:prSet/>
      <dgm:spPr/>
      <dgm:t>
        <a:bodyPr/>
        <a:lstStyle/>
        <a:p>
          <a:endParaRPr lang="en-US" dirty="0"/>
        </a:p>
      </dgm:t>
    </dgm:pt>
    <dgm:pt modelId="{A3022CB0-5A04-4135-8C68-A74767AB9E76}" type="pres">
      <dgm:prSet presAssocID="{73C4CC02-A171-4C05-BC03-345BFACBE682}" presName="diagram" presStyleCnt="0">
        <dgm:presLayoutVars>
          <dgm:dir/>
          <dgm:resizeHandles val="exact"/>
        </dgm:presLayoutVars>
      </dgm:prSet>
      <dgm:spPr/>
      <dgm:t>
        <a:bodyPr/>
        <a:lstStyle/>
        <a:p>
          <a:endParaRPr lang="en-US"/>
        </a:p>
      </dgm:t>
    </dgm:pt>
    <dgm:pt modelId="{62B5F65A-B9EA-418F-9072-876C101DCC9B}" type="pres">
      <dgm:prSet presAssocID="{15D9501C-916B-4B2A-B3C7-80174CB22FD7}" presName="node" presStyleLbl="node1" presStyleIdx="0" presStyleCnt="5">
        <dgm:presLayoutVars>
          <dgm:bulletEnabled val="1"/>
        </dgm:presLayoutVars>
      </dgm:prSet>
      <dgm:spPr/>
      <dgm:t>
        <a:bodyPr/>
        <a:lstStyle/>
        <a:p>
          <a:endParaRPr lang="en-US"/>
        </a:p>
      </dgm:t>
    </dgm:pt>
    <dgm:pt modelId="{776B1D4E-55AD-4B5F-9806-1B65447613A0}" type="pres">
      <dgm:prSet presAssocID="{A8957615-17D5-4722-807D-F5F90E5FFE4A}" presName="sibTrans" presStyleCnt="0"/>
      <dgm:spPr/>
    </dgm:pt>
    <dgm:pt modelId="{83FE290F-F08B-445E-84EE-CCD6B976E8E4}" type="pres">
      <dgm:prSet presAssocID="{E07459AA-7342-4CAE-9DF8-2A773A240755}" presName="node" presStyleLbl="node1" presStyleIdx="1" presStyleCnt="5">
        <dgm:presLayoutVars>
          <dgm:bulletEnabled val="1"/>
        </dgm:presLayoutVars>
      </dgm:prSet>
      <dgm:spPr/>
      <dgm:t>
        <a:bodyPr/>
        <a:lstStyle/>
        <a:p>
          <a:endParaRPr lang="en-US"/>
        </a:p>
      </dgm:t>
    </dgm:pt>
    <dgm:pt modelId="{FFF66FAA-593E-4D3E-98B6-20FF07A455DE}" type="pres">
      <dgm:prSet presAssocID="{CDD93093-8A11-49A6-9F0F-8D84A33ACD86}" presName="sibTrans" presStyleCnt="0"/>
      <dgm:spPr/>
    </dgm:pt>
    <dgm:pt modelId="{E322BF88-0043-47FB-A747-230A02F095AB}" type="pres">
      <dgm:prSet presAssocID="{5E098CDC-BB02-4F1C-873B-BE44B6A99E5B}" presName="node" presStyleLbl="node1" presStyleIdx="2" presStyleCnt="5">
        <dgm:presLayoutVars>
          <dgm:bulletEnabled val="1"/>
        </dgm:presLayoutVars>
      </dgm:prSet>
      <dgm:spPr/>
      <dgm:t>
        <a:bodyPr/>
        <a:lstStyle/>
        <a:p>
          <a:endParaRPr lang="en-US"/>
        </a:p>
      </dgm:t>
    </dgm:pt>
    <dgm:pt modelId="{C174B5C4-F0A7-4DA2-8150-3C3F6502B4BB}" type="pres">
      <dgm:prSet presAssocID="{D8D686BA-B70A-4A45-9312-E013BEE3D8E0}" presName="sibTrans" presStyleCnt="0"/>
      <dgm:spPr/>
    </dgm:pt>
    <dgm:pt modelId="{F87303DB-4F6F-4EA9-A178-17C16FF00F7A}" type="pres">
      <dgm:prSet presAssocID="{A292726E-5EE8-4110-B35D-1D466B06BF31}" presName="node" presStyleLbl="node1" presStyleIdx="3" presStyleCnt="5">
        <dgm:presLayoutVars>
          <dgm:bulletEnabled val="1"/>
        </dgm:presLayoutVars>
      </dgm:prSet>
      <dgm:spPr/>
      <dgm:t>
        <a:bodyPr/>
        <a:lstStyle/>
        <a:p>
          <a:endParaRPr lang="en-US"/>
        </a:p>
      </dgm:t>
    </dgm:pt>
    <dgm:pt modelId="{34F70018-391E-4B9C-81C8-AFBF0219BAD9}" type="pres">
      <dgm:prSet presAssocID="{D9FCDB2A-165D-4587-B348-8363EB53CA8B}" presName="sibTrans" presStyleCnt="0"/>
      <dgm:spPr/>
    </dgm:pt>
    <dgm:pt modelId="{F9A12F7B-25FD-4EAA-952E-AD7B00ED2014}" type="pres">
      <dgm:prSet presAssocID="{7FA18DAD-EABA-4818-9EB8-489D465144B2}" presName="node" presStyleLbl="node1" presStyleIdx="4" presStyleCnt="5">
        <dgm:presLayoutVars>
          <dgm:bulletEnabled val="1"/>
        </dgm:presLayoutVars>
      </dgm:prSet>
      <dgm:spPr/>
      <dgm:t>
        <a:bodyPr/>
        <a:lstStyle/>
        <a:p>
          <a:endParaRPr lang="en-US"/>
        </a:p>
      </dgm:t>
    </dgm:pt>
  </dgm:ptLst>
  <dgm:cxnLst>
    <dgm:cxn modelId="{CBA61132-88AD-4D80-B0C9-A6D3C00E58C4}" type="presOf" srcId="{A292726E-5EE8-4110-B35D-1D466B06BF31}" destId="{F87303DB-4F6F-4EA9-A178-17C16FF00F7A}" srcOrd="0" destOrd="0" presId="urn:microsoft.com/office/officeart/2005/8/layout/default#1"/>
    <dgm:cxn modelId="{57608F2E-6BDF-4795-9DB1-92779601A14D}" type="presOf" srcId="{15D9501C-916B-4B2A-B3C7-80174CB22FD7}" destId="{62B5F65A-B9EA-418F-9072-876C101DCC9B}" srcOrd="0" destOrd="0" presId="urn:microsoft.com/office/officeart/2005/8/layout/default#1"/>
    <dgm:cxn modelId="{10FAB411-9062-4569-B2B6-9943344FC9CE}" type="presOf" srcId="{7FA18DAD-EABA-4818-9EB8-489D465144B2}" destId="{F9A12F7B-25FD-4EAA-952E-AD7B00ED2014}" srcOrd="0" destOrd="0" presId="urn:microsoft.com/office/officeart/2005/8/layout/default#1"/>
    <dgm:cxn modelId="{A985E52E-70EA-4D8C-93DF-130ECA683F4E}" type="presOf" srcId="{5E098CDC-BB02-4F1C-873B-BE44B6A99E5B}" destId="{E322BF88-0043-47FB-A747-230A02F095AB}" srcOrd="0" destOrd="0" presId="urn:microsoft.com/office/officeart/2005/8/layout/default#1"/>
    <dgm:cxn modelId="{723B78C9-8A0A-4730-A7EB-245C4A0C1B2E}" srcId="{73C4CC02-A171-4C05-BC03-345BFACBE682}" destId="{7FA18DAD-EABA-4818-9EB8-489D465144B2}" srcOrd="4" destOrd="0" parTransId="{B84D4B16-398F-480E-B236-A5F1EEF3938B}" sibTransId="{8E2FE8CB-CC96-48FA-B645-96B3187DCE86}"/>
    <dgm:cxn modelId="{87056EB7-B40B-40E0-A151-8C9EFBD7A37C}" srcId="{73C4CC02-A171-4C05-BC03-345BFACBE682}" destId="{A292726E-5EE8-4110-B35D-1D466B06BF31}" srcOrd="3" destOrd="0" parTransId="{992769A2-5AB7-4877-861E-2C936BF7A545}" sibTransId="{D9FCDB2A-165D-4587-B348-8363EB53CA8B}"/>
    <dgm:cxn modelId="{1102DAA2-84A4-4ADC-AE5C-A91FFA4EA3E4}" srcId="{73C4CC02-A171-4C05-BC03-345BFACBE682}" destId="{15D9501C-916B-4B2A-B3C7-80174CB22FD7}" srcOrd="0" destOrd="0" parTransId="{5DB89404-DD18-4C95-AF6F-21BAC665C100}" sibTransId="{A8957615-17D5-4722-807D-F5F90E5FFE4A}"/>
    <dgm:cxn modelId="{718EDDF7-64A8-48BE-8189-63559FABADD1}" srcId="{73C4CC02-A171-4C05-BC03-345BFACBE682}" destId="{E07459AA-7342-4CAE-9DF8-2A773A240755}" srcOrd="1" destOrd="0" parTransId="{95109B1F-D20D-4485-8001-5F4D8C4D1B3F}" sibTransId="{CDD93093-8A11-49A6-9F0F-8D84A33ACD86}"/>
    <dgm:cxn modelId="{CC88F40F-B787-43BE-8CE8-90AD20238D2D}" type="presOf" srcId="{E07459AA-7342-4CAE-9DF8-2A773A240755}" destId="{83FE290F-F08B-445E-84EE-CCD6B976E8E4}" srcOrd="0" destOrd="0" presId="urn:microsoft.com/office/officeart/2005/8/layout/default#1"/>
    <dgm:cxn modelId="{E126D95E-3CFF-4EB2-B988-2746C3AEF53A}" srcId="{73C4CC02-A171-4C05-BC03-345BFACBE682}" destId="{5E098CDC-BB02-4F1C-873B-BE44B6A99E5B}" srcOrd="2" destOrd="0" parTransId="{FBC59986-BDCD-4166-9A49-16B67F3A6403}" sibTransId="{D8D686BA-B70A-4A45-9312-E013BEE3D8E0}"/>
    <dgm:cxn modelId="{9E3B3BF0-D63E-49E0-91E3-13F65187D227}" type="presOf" srcId="{73C4CC02-A171-4C05-BC03-345BFACBE682}" destId="{A3022CB0-5A04-4135-8C68-A74767AB9E76}" srcOrd="0" destOrd="0" presId="urn:microsoft.com/office/officeart/2005/8/layout/default#1"/>
    <dgm:cxn modelId="{7B1B74C1-6C5A-45FD-A42B-143E12C3C4BB}" type="presParOf" srcId="{A3022CB0-5A04-4135-8C68-A74767AB9E76}" destId="{62B5F65A-B9EA-418F-9072-876C101DCC9B}" srcOrd="0" destOrd="0" presId="urn:microsoft.com/office/officeart/2005/8/layout/default#1"/>
    <dgm:cxn modelId="{13AEDF75-3240-49BF-A490-47AE2121BFDE}" type="presParOf" srcId="{A3022CB0-5A04-4135-8C68-A74767AB9E76}" destId="{776B1D4E-55AD-4B5F-9806-1B65447613A0}" srcOrd="1" destOrd="0" presId="urn:microsoft.com/office/officeart/2005/8/layout/default#1"/>
    <dgm:cxn modelId="{458FA7E7-E6AF-4955-A9E9-9DB20B3D3F82}" type="presParOf" srcId="{A3022CB0-5A04-4135-8C68-A74767AB9E76}" destId="{83FE290F-F08B-445E-84EE-CCD6B976E8E4}" srcOrd="2" destOrd="0" presId="urn:microsoft.com/office/officeart/2005/8/layout/default#1"/>
    <dgm:cxn modelId="{342DD448-D0A4-483F-A967-85E8DAB19ACF}" type="presParOf" srcId="{A3022CB0-5A04-4135-8C68-A74767AB9E76}" destId="{FFF66FAA-593E-4D3E-98B6-20FF07A455DE}" srcOrd="3" destOrd="0" presId="urn:microsoft.com/office/officeart/2005/8/layout/default#1"/>
    <dgm:cxn modelId="{CF3C6180-6C1A-44C2-B3D7-730EF5852443}" type="presParOf" srcId="{A3022CB0-5A04-4135-8C68-A74767AB9E76}" destId="{E322BF88-0043-47FB-A747-230A02F095AB}" srcOrd="4" destOrd="0" presId="urn:microsoft.com/office/officeart/2005/8/layout/default#1"/>
    <dgm:cxn modelId="{BD64F4DF-B30E-495C-B039-1DE185152F84}" type="presParOf" srcId="{A3022CB0-5A04-4135-8C68-A74767AB9E76}" destId="{C174B5C4-F0A7-4DA2-8150-3C3F6502B4BB}" srcOrd="5" destOrd="0" presId="urn:microsoft.com/office/officeart/2005/8/layout/default#1"/>
    <dgm:cxn modelId="{A8C2C70E-471C-464D-A014-9E1C9A646BA3}" type="presParOf" srcId="{A3022CB0-5A04-4135-8C68-A74767AB9E76}" destId="{F87303DB-4F6F-4EA9-A178-17C16FF00F7A}" srcOrd="6" destOrd="0" presId="urn:microsoft.com/office/officeart/2005/8/layout/default#1"/>
    <dgm:cxn modelId="{9EA37D28-1C79-40F7-A1A6-D8B12DF317ED}" type="presParOf" srcId="{A3022CB0-5A04-4135-8C68-A74767AB9E76}" destId="{34F70018-391E-4B9C-81C8-AFBF0219BAD9}" srcOrd="7" destOrd="0" presId="urn:microsoft.com/office/officeart/2005/8/layout/default#1"/>
    <dgm:cxn modelId="{0A1ED9C4-FFE2-402D-B3A6-38E641BCC2D6}" type="presParOf" srcId="{A3022CB0-5A04-4135-8C68-A74767AB9E76}" destId="{F9A12F7B-25FD-4EAA-952E-AD7B00ED2014}"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55BD8D-5D0A-400C-82CB-71A7133C6D85}" type="doc">
      <dgm:prSet loTypeId="urn:microsoft.com/office/officeart/2005/8/layout/vProcess5" loCatId="process" qsTypeId="urn:microsoft.com/office/officeart/2005/8/quickstyle/simple3" qsCatId="simple" csTypeId="urn:microsoft.com/office/officeart/2005/8/colors/colorful1#1" csCatId="colorful" phldr="1"/>
      <dgm:spPr/>
      <dgm:t>
        <a:bodyPr/>
        <a:lstStyle/>
        <a:p>
          <a:endParaRPr lang="en-US"/>
        </a:p>
      </dgm:t>
    </dgm:pt>
    <dgm:pt modelId="{9219EAD1-3003-45C2-AC64-6F11EAF27A87}">
      <dgm:prSet phldrT="[Text]" custT="1"/>
      <dgm:spPr/>
      <dgm:t>
        <a:bodyPr/>
        <a:lstStyle/>
        <a:p>
          <a:r>
            <a:rPr lang="en-US" sz="3200" dirty="0">
              <a:latin typeface="Calibri" panose="020F0502020204030204" pitchFamily="34" charset="0"/>
              <a:ea typeface="Calibri" panose="020F0502020204030204" pitchFamily="34" charset="0"/>
              <a:cs typeface="Calibri" panose="020F0502020204030204" pitchFamily="34" charset="0"/>
            </a:rPr>
            <a:t>Make A Sampling Frame</a:t>
          </a:r>
        </a:p>
      </dgm:t>
    </dgm:pt>
    <dgm:pt modelId="{DBCF307D-BC9C-4B6E-AA85-716A1ACBEB9D}" type="parTrans" cxnId="{F9015FCC-DBC2-4131-B0E7-147A091B8860}">
      <dgm:prSet/>
      <dgm:spPr/>
      <dgm:t>
        <a:bodyPr/>
        <a:lstStyle/>
        <a:p>
          <a:endParaRPr lang="en-US"/>
        </a:p>
      </dgm:t>
    </dgm:pt>
    <dgm:pt modelId="{C8245B48-3DFE-4D9F-90E5-F25B49C590C1}" type="sibTrans" cxnId="{F9015FCC-DBC2-4131-B0E7-147A091B8860}">
      <dgm:prSet/>
      <dgm:spPr/>
      <dgm:t>
        <a:bodyPr/>
        <a:lstStyle/>
        <a:p>
          <a:endParaRPr lang="en-US"/>
        </a:p>
      </dgm:t>
    </dgm:pt>
    <dgm:pt modelId="{26083B82-E499-49BD-8A93-8D11AC7DB912}">
      <dgm:prSet phldrT="[Text]" custT="1"/>
      <dgm:spPr/>
      <dgm:t>
        <a:bodyPr/>
        <a:lstStyle/>
        <a:p>
          <a:r>
            <a:rPr lang="en-US" sz="3200" dirty="0">
              <a:latin typeface="Calibri" panose="020F0502020204030204" pitchFamily="34" charset="0"/>
              <a:ea typeface="Calibri" panose="020F0502020204030204" pitchFamily="34" charset="0"/>
              <a:cs typeface="Calibri" panose="020F0502020204030204" pitchFamily="34" charset="0"/>
            </a:rPr>
            <a:t>Select Required Sample Randomly</a:t>
          </a:r>
        </a:p>
      </dgm:t>
    </dgm:pt>
    <dgm:pt modelId="{FBB1951B-E959-4E2B-A1F4-1F2176B1D147}" type="parTrans" cxnId="{450B66A1-41DB-4CCF-A9AE-7043DACBA602}">
      <dgm:prSet/>
      <dgm:spPr/>
      <dgm:t>
        <a:bodyPr/>
        <a:lstStyle/>
        <a:p>
          <a:endParaRPr lang="en-US"/>
        </a:p>
      </dgm:t>
    </dgm:pt>
    <dgm:pt modelId="{B753AFD5-511E-4181-A7E2-C65C1EE0370E}" type="sibTrans" cxnId="{450B66A1-41DB-4CCF-A9AE-7043DACBA602}">
      <dgm:prSet/>
      <dgm:spPr/>
      <dgm:t>
        <a:bodyPr/>
        <a:lstStyle/>
        <a:p>
          <a:endParaRPr lang="en-US"/>
        </a:p>
      </dgm:t>
    </dgm:pt>
    <dgm:pt modelId="{28464EDF-F874-461E-817D-117AD303A2F4}" type="pres">
      <dgm:prSet presAssocID="{D555BD8D-5D0A-400C-82CB-71A7133C6D85}" presName="outerComposite" presStyleCnt="0">
        <dgm:presLayoutVars>
          <dgm:chMax val="5"/>
          <dgm:dir/>
          <dgm:resizeHandles val="exact"/>
        </dgm:presLayoutVars>
      </dgm:prSet>
      <dgm:spPr/>
      <dgm:t>
        <a:bodyPr/>
        <a:lstStyle/>
        <a:p>
          <a:endParaRPr lang="en-US"/>
        </a:p>
      </dgm:t>
    </dgm:pt>
    <dgm:pt modelId="{3D127DC7-D798-4D70-AC5F-1A3AC2713F76}" type="pres">
      <dgm:prSet presAssocID="{D555BD8D-5D0A-400C-82CB-71A7133C6D85}" presName="dummyMaxCanvas" presStyleCnt="0">
        <dgm:presLayoutVars/>
      </dgm:prSet>
      <dgm:spPr/>
    </dgm:pt>
    <dgm:pt modelId="{F78B97A7-7140-48C3-8AEA-19CE74BECC33}" type="pres">
      <dgm:prSet presAssocID="{D555BD8D-5D0A-400C-82CB-71A7133C6D85}" presName="TwoNodes_1" presStyleLbl="node1" presStyleIdx="0" presStyleCnt="2" custLinFactNeighborY="1603">
        <dgm:presLayoutVars>
          <dgm:bulletEnabled val="1"/>
        </dgm:presLayoutVars>
      </dgm:prSet>
      <dgm:spPr/>
      <dgm:t>
        <a:bodyPr/>
        <a:lstStyle/>
        <a:p>
          <a:endParaRPr lang="en-US"/>
        </a:p>
      </dgm:t>
    </dgm:pt>
    <dgm:pt modelId="{87A8FAC8-AC9B-48DE-A7FA-E8F8882DE951}" type="pres">
      <dgm:prSet presAssocID="{D555BD8D-5D0A-400C-82CB-71A7133C6D85}" presName="TwoNodes_2" presStyleLbl="node1" presStyleIdx="1" presStyleCnt="2">
        <dgm:presLayoutVars>
          <dgm:bulletEnabled val="1"/>
        </dgm:presLayoutVars>
      </dgm:prSet>
      <dgm:spPr/>
      <dgm:t>
        <a:bodyPr/>
        <a:lstStyle/>
        <a:p>
          <a:endParaRPr lang="en-US"/>
        </a:p>
      </dgm:t>
    </dgm:pt>
    <dgm:pt modelId="{723E72A4-F0E9-4605-A1BD-77C7B1D407D6}" type="pres">
      <dgm:prSet presAssocID="{D555BD8D-5D0A-400C-82CB-71A7133C6D85}" presName="TwoConn_1-2" presStyleLbl="fgAccFollowNode1" presStyleIdx="0" presStyleCnt="1">
        <dgm:presLayoutVars>
          <dgm:bulletEnabled val="1"/>
        </dgm:presLayoutVars>
      </dgm:prSet>
      <dgm:spPr/>
      <dgm:t>
        <a:bodyPr/>
        <a:lstStyle/>
        <a:p>
          <a:endParaRPr lang="en-US"/>
        </a:p>
      </dgm:t>
    </dgm:pt>
    <dgm:pt modelId="{1EEDFFF1-E9FC-4B9A-9D51-D3DB1A7E4420}" type="pres">
      <dgm:prSet presAssocID="{D555BD8D-5D0A-400C-82CB-71A7133C6D85}" presName="TwoNodes_1_text" presStyleLbl="node1" presStyleIdx="1" presStyleCnt="2">
        <dgm:presLayoutVars>
          <dgm:bulletEnabled val="1"/>
        </dgm:presLayoutVars>
      </dgm:prSet>
      <dgm:spPr/>
      <dgm:t>
        <a:bodyPr/>
        <a:lstStyle/>
        <a:p>
          <a:endParaRPr lang="en-US"/>
        </a:p>
      </dgm:t>
    </dgm:pt>
    <dgm:pt modelId="{5C454D9A-0A5D-4823-BC2C-E729B02B0E9E}" type="pres">
      <dgm:prSet presAssocID="{D555BD8D-5D0A-400C-82CB-71A7133C6D85}" presName="TwoNodes_2_text" presStyleLbl="node1" presStyleIdx="1" presStyleCnt="2">
        <dgm:presLayoutVars>
          <dgm:bulletEnabled val="1"/>
        </dgm:presLayoutVars>
      </dgm:prSet>
      <dgm:spPr/>
      <dgm:t>
        <a:bodyPr/>
        <a:lstStyle/>
        <a:p>
          <a:endParaRPr lang="en-US"/>
        </a:p>
      </dgm:t>
    </dgm:pt>
  </dgm:ptLst>
  <dgm:cxnLst>
    <dgm:cxn modelId="{450B66A1-41DB-4CCF-A9AE-7043DACBA602}" srcId="{D555BD8D-5D0A-400C-82CB-71A7133C6D85}" destId="{26083B82-E499-49BD-8A93-8D11AC7DB912}" srcOrd="1" destOrd="0" parTransId="{FBB1951B-E959-4E2B-A1F4-1F2176B1D147}" sibTransId="{B753AFD5-511E-4181-A7E2-C65C1EE0370E}"/>
    <dgm:cxn modelId="{5F75442A-5233-4747-875A-9688741962D2}" type="presOf" srcId="{D555BD8D-5D0A-400C-82CB-71A7133C6D85}" destId="{28464EDF-F874-461E-817D-117AD303A2F4}" srcOrd="0" destOrd="0" presId="urn:microsoft.com/office/officeart/2005/8/layout/vProcess5"/>
    <dgm:cxn modelId="{F9015FCC-DBC2-4131-B0E7-147A091B8860}" srcId="{D555BD8D-5D0A-400C-82CB-71A7133C6D85}" destId="{9219EAD1-3003-45C2-AC64-6F11EAF27A87}" srcOrd="0" destOrd="0" parTransId="{DBCF307D-BC9C-4B6E-AA85-716A1ACBEB9D}" sibTransId="{C8245B48-3DFE-4D9F-90E5-F25B49C590C1}"/>
    <dgm:cxn modelId="{149E86DA-4F80-47DB-8E4D-F5E3FC0D0CDF}" type="presOf" srcId="{26083B82-E499-49BD-8A93-8D11AC7DB912}" destId="{87A8FAC8-AC9B-48DE-A7FA-E8F8882DE951}" srcOrd="0" destOrd="0" presId="urn:microsoft.com/office/officeart/2005/8/layout/vProcess5"/>
    <dgm:cxn modelId="{7A5280E4-120F-46B5-A850-F401611EBEF9}" type="presOf" srcId="{26083B82-E499-49BD-8A93-8D11AC7DB912}" destId="{5C454D9A-0A5D-4823-BC2C-E729B02B0E9E}" srcOrd="1" destOrd="0" presId="urn:microsoft.com/office/officeart/2005/8/layout/vProcess5"/>
    <dgm:cxn modelId="{F67A8807-B5CA-4AE3-89D8-2967ACEA087E}" type="presOf" srcId="{C8245B48-3DFE-4D9F-90E5-F25B49C590C1}" destId="{723E72A4-F0E9-4605-A1BD-77C7B1D407D6}" srcOrd="0" destOrd="0" presId="urn:microsoft.com/office/officeart/2005/8/layout/vProcess5"/>
    <dgm:cxn modelId="{53F92D49-0810-4431-948A-1136EB5F6EF8}" type="presOf" srcId="{9219EAD1-3003-45C2-AC64-6F11EAF27A87}" destId="{F78B97A7-7140-48C3-8AEA-19CE74BECC33}" srcOrd="0" destOrd="0" presId="urn:microsoft.com/office/officeart/2005/8/layout/vProcess5"/>
    <dgm:cxn modelId="{E53CF1A9-3450-4E17-A6FC-C72E6D059836}" type="presOf" srcId="{9219EAD1-3003-45C2-AC64-6F11EAF27A87}" destId="{1EEDFFF1-E9FC-4B9A-9D51-D3DB1A7E4420}" srcOrd="1" destOrd="0" presId="urn:microsoft.com/office/officeart/2005/8/layout/vProcess5"/>
    <dgm:cxn modelId="{124778BA-C538-4BA3-9229-8E8A6FD5EE1E}" type="presParOf" srcId="{28464EDF-F874-461E-817D-117AD303A2F4}" destId="{3D127DC7-D798-4D70-AC5F-1A3AC2713F76}" srcOrd="0" destOrd="0" presId="urn:microsoft.com/office/officeart/2005/8/layout/vProcess5"/>
    <dgm:cxn modelId="{E0250871-8F6F-4C89-A606-30F09CC4FB65}" type="presParOf" srcId="{28464EDF-F874-461E-817D-117AD303A2F4}" destId="{F78B97A7-7140-48C3-8AEA-19CE74BECC33}" srcOrd="1" destOrd="0" presId="urn:microsoft.com/office/officeart/2005/8/layout/vProcess5"/>
    <dgm:cxn modelId="{A99F4CF5-00EA-471A-A4E7-8C510C550B2E}" type="presParOf" srcId="{28464EDF-F874-461E-817D-117AD303A2F4}" destId="{87A8FAC8-AC9B-48DE-A7FA-E8F8882DE951}" srcOrd="2" destOrd="0" presId="urn:microsoft.com/office/officeart/2005/8/layout/vProcess5"/>
    <dgm:cxn modelId="{D46CE136-F5FB-4FC7-A981-B93350B4DCA8}" type="presParOf" srcId="{28464EDF-F874-461E-817D-117AD303A2F4}" destId="{723E72A4-F0E9-4605-A1BD-77C7B1D407D6}" srcOrd="3" destOrd="0" presId="urn:microsoft.com/office/officeart/2005/8/layout/vProcess5"/>
    <dgm:cxn modelId="{21C68DC3-5C16-4F79-B230-6B943C45A156}" type="presParOf" srcId="{28464EDF-F874-461E-817D-117AD303A2F4}" destId="{1EEDFFF1-E9FC-4B9A-9D51-D3DB1A7E4420}" srcOrd="4" destOrd="0" presId="urn:microsoft.com/office/officeart/2005/8/layout/vProcess5"/>
    <dgm:cxn modelId="{C0AE2A32-A975-4314-B09E-0B0FEC19786C}" type="presParOf" srcId="{28464EDF-F874-461E-817D-117AD303A2F4}" destId="{5C454D9A-0A5D-4823-BC2C-E729B02B0E9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B991CD-0645-4307-9950-123F2A9CFC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2603336-FA2A-4F30-A74F-04C62B9EF59A}">
      <dgm:prSet/>
      <dgm:spPr/>
      <dgm:t>
        <a:bodyPr/>
        <a:lstStyle/>
        <a:p>
          <a:pPr>
            <a:lnSpc>
              <a:spcPct val="100000"/>
            </a:lnSpc>
          </a:pPr>
          <a:r>
            <a:rPr lang="en-US" b="1" dirty="0">
              <a:latin typeface="Calibri" panose="020F0502020204030204" pitchFamily="34" charset="0"/>
              <a:ea typeface="Calibri" panose="020F0502020204030204" pitchFamily="34" charset="0"/>
              <a:cs typeface="Calibri" panose="020F0502020204030204" pitchFamily="34" charset="0"/>
            </a:rPr>
            <a:t>STEP1</a:t>
          </a:r>
          <a:r>
            <a:rPr lang="en-US" dirty="0">
              <a:effectLst/>
              <a:latin typeface="Calibri" panose="020F0502020204030204" pitchFamily="34" charset="0"/>
              <a:ea typeface="Calibri" panose="020F0502020204030204" pitchFamily="34" charset="0"/>
              <a:cs typeface="Calibri" panose="020F0502020204030204" pitchFamily="34" charset="0"/>
            </a:rPr>
            <a:t>: Make strata of population into homogenous, non-overlapping groups on the basis of shared attributes of the members.</a:t>
          </a:r>
        </a:p>
      </dgm:t>
    </dgm:pt>
    <dgm:pt modelId="{BA2CEBBE-E23A-471D-B17D-2E66CC7694E2}" type="parTrans" cxnId="{EE2B004F-46E9-45A7-85B5-EA38013C76F7}">
      <dgm:prSet/>
      <dgm:spPr/>
      <dgm:t>
        <a:bodyPr/>
        <a:lstStyle/>
        <a:p>
          <a:endParaRPr lang="en-US"/>
        </a:p>
      </dgm:t>
    </dgm:pt>
    <dgm:pt modelId="{A1B8FA66-C82F-428E-A98F-5605BD689DAC}" type="sibTrans" cxnId="{EE2B004F-46E9-45A7-85B5-EA38013C76F7}">
      <dgm:prSet/>
      <dgm:spPr/>
      <dgm:t>
        <a:bodyPr/>
        <a:lstStyle/>
        <a:p>
          <a:endParaRPr lang="en-US"/>
        </a:p>
      </dgm:t>
    </dgm:pt>
    <dgm:pt modelId="{7E5D50F3-B77E-4966-ADAB-E2AB2DD3AB7D}">
      <dgm:prSet/>
      <dgm:spPr/>
      <dgm:t>
        <a:bodyPr/>
        <a:lstStyle/>
        <a:p>
          <a:pPr>
            <a:lnSpc>
              <a:spcPct val="100000"/>
            </a:lnSpc>
          </a:pPr>
          <a:r>
            <a:rPr lang="en-US" b="1" dirty="0">
              <a:latin typeface="Calibri" panose="020F0502020204030204" pitchFamily="34" charset="0"/>
              <a:ea typeface="Calibri" panose="020F0502020204030204" pitchFamily="34" charset="0"/>
              <a:cs typeface="Calibri" panose="020F0502020204030204" pitchFamily="34" charset="0"/>
            </a:rPr>
            <a:t>STEP 2:</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 random sample from each stratum is taken </a:t>
          </a:r>
          <a:r>
            <a:rPr lang="en-US" dirty="0">
              <a:latin typeface="Calibri" panose="020F0502020204030204" pitchFamily="34" charset="0"/>
              <a:ea typeface="Calibri" panose="020F0502020204030204" pitchFamily="34" charset="0"/>
              <a:cs typeface="Calibri" panose="020F0502020204030204" pitchFamily="34" charset="0"/>
            </a:rPr>
            <a:t>in a number proportional to the stratum’s size. </a:t>
          </a:r>
        </a:p>
      </dgm:t>
    </dgm:pt>
    <dgm:pt modelId="{FB0673BC-0B61-4C98-996D-5BC3E8372AAB}" type="parTrans" cxnId="{7C5C1C7B-869B-42FA-939F-FEC8A90C1DB1}">
      <dgm:prSet/>
      <dgm:spPr/>
      <dgm:t>
        <a:bodyPr/>
        <a:lstStyle/>
        <a:p>
          <a:endParaRPr lang="en-US"/>
        </a:p>
      </dgm:t>
    </dgm:pt>
    <dgm:pt modelId="{5C35E003-3932-41B6-858E-3E6A3E4A6CD2}" type="sibTrans" cxnId="{7C5C1C7B-869B-42FA-939F-FEC8A90C1DB1}">
      <dgm:prSet/>
      <dgm:spPr/>
      <dgm:t>
        <a:bodyPr/>
        <a:lstStyle/>
        <a:p>
          <a:endParaRPr lang="en-US"/>
        </a:p>
      </dgm:t>
    </dgm:pt>
    <dgm:pt modelId="{7A7BB519-E7FA-443A-A21C-180F0A9F8755}" type="pres">
      <dgm:prSet presAssocID="{5AB991CD-0645-4307-9950-123F2A9CFC11}" presName="root" presStyleCnt="0">
        <dgm:presLayoutVars>
          <dgm:dir/>
          <dgm:resizeHandles val="exact"/>
        </dgm:presLayoutVars>
      </dgm:prSet>
      <dgm:spPr/>
      <dgm:t>
        <a:bodyPr/>
        <a:lstStyle/>
        <a:p>
          <a:endParaRPr lang="en-US"/>
        </a:p>
      </dgm:t>
    </dgm:pt>
    <dgm:pt modelId="{B40FCEF5-366E-434E-8EC6-8AC2B7FCF37D}" type="pres">
      <dgm:prSet presAssocID="{62603336-FA2A-4F30-A74F-04C62B9EF59A}" presName="compNode" presStyleCnt="0"/>
      <dgm:spPr/>
    </dgm:pt>
    <dgm:pt modelId="{55F1230B-695F-447D-8AEC-8BB60DAD49CF}" type="pres">
      <dgm:prSet presAssocID="{62603336-FA2A-4F30-A74F-04C62B9EF59A}" presName="bgRect" presStyleLbl="bgShp" presStyleIdx="0" presStyleCnt="2" custLinFactNeighborX="-218" custLinFactNeighborY="158"/>
      <dgm:spPr/>
    </dgm:pt>
    <dgm:pt modelId="{99F5270E-ADDF-4543-B02D-9B5C36DE9509}" type="pres">
      <dgm:prSet presAssocID="{62603336-FA2A-4F30-A74F-04C62B9EF59A}"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Group of People"/>
        </a:ext>
      </dgm:extLst>
    </dgm:pt>
    <dgm:pt modelId="{79FEEE21-F950-40E4-97B4-A5232B213178}" type="pres">
      <dgm:prSet presAssocID="{62603336-FA2A-4F30-A74F-04C62B9EF59A}" presName="spaceRect" presStyleCnt="0"/>
      <dgm:spPr/>
    </dgm:pt>
    <dgm:pt modelId="{4AFB5F44-3B95-40B6-9483-24273735A6A3}" type="pres">
      <dgm:prSet presAssocID="{62603336-FA2A-4F30-A74F-04C62B9EF59A}" presName="parTx" presStyleLbl="revTx" presStyleIdx="0" presStyleCnt="2">
        <dgm:presLayoutVars>
          <dgm:chMax val="0"/>
          <dgm:chPref val="0"/>
        </dgm:presLayoutVars>
      </dgm:prSet>
      <dgm:spPr/>
      <dgm:t>
        <a:bodyPr/>
        <a:lstStyle/>
        <a:p>
          <a:endParaRPr lang="en-US"/>
        </a:p>
      </dgm:t>
    </dgm:pt>
    <dgm:pt modelId="{02776A3A-77C8-44C3-9887-191051067EFC}" type="pres">
      <dgm:prSet presAssocID="{A1B8FA66-C82F-428E-A98F-5605BD689DAC}" presName="sibTrans" presStyleCnt="0"/>
      <dgm:spPr/>
    </dgm:pt>
    <dgm:pt modelId="{8DD064D2-8D61-4986-BE53-B37B3B4272C4}" type="pres">
      <dgm:prSet presAssocID="{7E5D50F3-B77E-4966-ADAB-E2AB2DD3AB7D}" presName="compNode" presStyleCnt="0"/>
      <dgm:spPr/>
    </dgm:pt>
    <dgm:pt modelId="{B6D534E7-342A-4F5E-9BB0-879153915220}" type="pres">
      <dgm:prSet presAssocID="{7E5D50F3-B77E-4966-ADAB-E2AB2DD3AB7D}" presName="bgRect" presStyleLbl="bgShp" presStyleIdx="1" presStyleCnt="2"/>
      <dgm:spPr/>
    </dgm:pt>
    <dgm:pt modelId="{4940798A-47EF-4F0B-8C00-24B39BF83031}" type="pres">
      <dgm:prSet presAssocID="{7E5D50F3-B77E-4966-ADAB-E2AB2DD3AB7D}"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Group"/>
        </a:ext>
      </dgm:extLst>
    </dgm:pt>
    <dgm:pt modelId="{3E001CE0-C978-446A-9C01-63CD5A1EC572}" type="pres">
      <dgm:prSet presAssocID="{7E5D50F3-B77E-4966-ADAB-E2AB2DD3AB7D}" presName="spaceRect" presStyleCnt="0"/>
      <dgm:spPr/>
    </dgm:pt>
    <dgm:pt modelId="{42FDB3A0-E2AC-4C0C-8208-15F9CF4AE569}" type="pres">
      <dgm:prSet presAssocID="{7E5D50F3-B77E-4966-ADAB-E2AB2DD3AB7D}" presName="parTx" presStyleLbl="revTx" presStyleIdx="1" presStyleCnt="2" custLinFactNeighborX="-269" custLinFactNeighborY="-5071">
        <dgm:presLayoutVars>
          <dgm:chMax val="0"/>
          <dgm:chPref val="0"/>
        </dgm:presLayoutVars>
      </dgm:prSet>
      <dgm:spPr/>
      <dgm:t>
        <a:bodyPr/>
        <a:lstStyle/>
        <a:p>
          <a:endParaRPr lang="en-US"/>
        </a:p>
      </dgm:t>
    </dgm:pt>
  </dgm:ptLst>
  <dgm:cxnLst>
    <dgm:cxn modelId="{1EECED36-6AE3-4F13-B2C8-48DF7CFFB03A}" type="presOf" srcId="{62603336-FA2A-4F30-A74F-04C62B9EF59A}" destId="{4AFB5F44-3B95-40B6-9483-24273735A6A3}" srcOrd="0" destOrd="0" presId="urn:microsoft.com/office/officeart/2018/2/layout/IconVerticalSolidList"/>
    <dgm:cxn modelId="{3CCB59EE-1B22-476B-A3DE-8EE99FA5AC1F}" type="presOf" srcId="{5AB991CD-0645-4307-9950-123F2A9CFC11}" destId="{7A7BB519-E7FA-443A-A21C-180F0A9F8755}" srcOrd="0" destOrd="0" presId="urn:microsoft.com/office/officeart/2018/2/layout/IconVerticalSolidList"/>
    <dgm:cxn modelId="{7C5C1C7B-869B-42FA-939F-FEC8A90C1DB1}" srcId="{5AB991CD-0645-4307-9950-123F2A9CFC11}" destId="{7E5D50F3-B77E-4966-ADAB-E2AB2DD3AB7D}" srcOrd="1" destOrd="0" parTransId="{FB0673BC-0B61-4C98-996D-5BC3E8372AAB}" sibTransId="{5C35E003-3932-41B6-858E-3E6A3E4A6CD2}"/>
    <dgm:cxn modelId="{B5C596BE-0B34-4651-B682-E45B768B5DA3}" type="presOf" srcId="{7E5D50F3-B77E-4966-ADAB-E2AB2DD3AB7D}" destId="{42FDB3A0-E2AC-4C0C-8208-15F9CF4AE569}" srcOrd="0" destOrd="0" presId="urn:microsoft.com/office/officeart/2018/2/layout/IconVerticalSolidList"/>
    <dgm:cxn modelId="{EE2B004F-46E9-45A7-85B5-EA38013C76F7}" srcId="{5AB991CD-0645-4307-9950-123F2A9CFC11}" destId="{62603336-FA2A-4F30-A74F-04C62B9EF59A}" srcOrd="0" destOrd="0" parTransId="{BA2CEBBE-E23A-471D-B17D-2E66CC7694E2}" sibTransId="{A1B8FA66-C82F-428E-A98F-5605BD689DAC}"/>
    <dgm:cxn modelId="{9CFBA676-B290-4506-A934-BEC92C90179C}" type="presParOf" srcId="{7A7BB519-E7FA-443A-A21C-180F0A9F8755}" destId="{B40FCEF5-366E-434E-8EC6-8AC2B7FCF37D}" srcOrd="0" destOrd="0" presId="urn:microsoft.com/office/officeart/2018/2/layout/IconVerticalSolidList"/>
    <dgm:cxn modelId="{86101478-DA4A-44DC-9136-0C19E6854E59}" type="presParOf" srcId="{B40FCEF5-366E-434E-8EC6-8AC2B7FCF37D}" destId="{55F1230B-695F-447D-8AEC-8BB60DAD49CF}" srcOrd="0" destOrd="0" presId="urn:microsoft.com/office/officeart/2018/2/layout/IconVerticalSolidList"/>
    <dgm:cxn modelId="{40E9AF96-1AD7-4D74-B2E4-BE047A139E89}" type="presParOf" srcId="{B40FCEF5-366E-434E-8EC6-8AC2B7FCF37D}" destId="{99F5270E-ADDF-4543-B02D-9B5C36DE9509}" srcOrd="1" destOrd="0" presId="urn:microsoft.com/office/officeart/2018/2/layout/IconVerticalSolidList"/>
    <dgm:cxn modelId="{F7DEC5AA-EB25-4173-9006-6A733637F15E}" type="presParOf" srcId="{B40FCEF5-366E-434E-8EC6-8AC2B7FCF37D}" destId="{79FEEE21-F950-40E4-97B4-A5232B213178}" srcOrd="2" destOrd="0" presId="urn:microsoft.com/office/officeart/2018/2/layout/IconVerticalSolidList"/>
    <dgm:cxn modelId="{A5B20CBC-43AD-49CD-B1DA-541BF99302C3}" type="presParOf" srcId="{B40FCEF5-366E-434E-8EC6-8AC2B7FCF37D}" destId="{4AFB5F44-3B95-40B6-9483-24273735A6A3}" srcOrd="3" destOrd="0" presId="urn:microsoft.com/office/officeart/2018/2/layout/IconVerticalSolidList"/>
    <dgm:cxn modelId="{0F0E05C3-B00A-4F04-8A22-14E6C271107B}" type="presParOf" srcId="{7A7BB519-E7FA-443A-A21C-180F0A9F8755}" destId="{02776A3A-77C8-44C3-9887-191051067EFC}" srcOrd="1" destOrd="0" presId="urn:microsoft.com/office/officeart/2018/2/layout/IconVerticalSolidList"/>
    <dgm:cxn modelId="{EF31BCFB-297B-4ABD-8ED9-177B48D5A168}" type="presParOf" srcId="{7A7BB519-E7FA-443A-A21C-180F0A9F8755}" destId="{8DD064D2-8D61-4986-BE53-B37B3B4272C4}" srcOrd="2" destOrd="0" presId="urn:microsoft.com/office/officeart/2018/2/layout/IconVerticalSolidList"/>
    <dgm:cxn modelId="{A2F63EEF-E4CE-44B3-B1D9-886A058E53BC}" type="presParOf" srcId="{8DD064D2-8D61-4986-BE53-B37B3B4272C4}" destId="{B6D534E7-342A-4F5E-9BB0-879153915220}" srcOrd="0" destOrd="0" presId="urn:microsoft.com/office/officeart/2018/2/layout/IconVerticalSolidList"/>
    <dgm:cxn modelId="{04D3A19A-7950-4E5E-BC07-AF40A281C5B2}" type="presParOf" srcId="{8DD064D2-8D61-4986-BE53-B37B3B4272C4}" destId="{4940798A-47EF-4F0B-8C00-24B39BF83031}" srcOrd="1" destOrd="0" presId="urn:microsoft.com/office/officeart/2018/2/layout/IconVerticalSolidList"/>
    <dgm:cxn modelId="{F476E301-8EE3-4BD6-B0AE-2E177C457182}" type="presParOf" srcId="{8DD064D2-8D61-4986-BE53-B37B3B4272C4}" destId="{3E001CE0-C978-446A-9C01-63CD5A1EC572}" srcOrd="2" destOrd="0" presId="urn:microsoft.com/office/officeart/2018/2/layout/IconVerticalSolidList"/>
    <dgm:cxn modelId="{63CDD4E8-F1DE-40A1-B781-0F7E3AF31B95}" type="presParOf" srcId="{8DD064D2-8D61-4986-BE53-B37B3B4272C4}" destId="{42FDB3A0-E2AC-4C0C-8208-15F9CF4AE5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568C96-2212-4447-8635-1B872F3FDF2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717FAA6-5544-4E46-AC05-DCDD6DA7AAE9}">
      <dgm:prSet/>
      <dgm:spPr/>
      <dgm:t>
        <a:bodyPr/>
        <a:lstStyle/>
        <a:p>
          <a:r>
            <a:rPr lang="en-US" b="1" i="1" dirty="0" smtClean="0">
              <a:latin typeface="Calibri" panose="020F0502020204030204" pitchFamily="34" charset="0"/>
              <a:ea typeface="Calibri" panose="020F0502020204030204" pitchFamily="34" charset="0"/>
              <a:cs typeface="Calibri" panose="020F0502020204030204" pitchFamily="34" charset="0"/>
            </a:rPr>
            <a:t>Example: </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There are two strata A and B having population 12 and 8 respectively. Achieve sample size 5 out of these strata </a:t>
          </a:r>
        </a:p>
      </dgm:t>
    </dgm:pt>
    <dgm:pt modelId="{DC635983-F8F9-47D4-9900-F8B8E1422C15}" type="parTrans" cxnId="{E5495911-5F3A-4A51-9F65-6B3A8E9F39ED}">
      <dgm:prSet/>
      <dgm:spPr/>
      <dgm:t>
        <a:bodyPr/>
        <a:lstStyle/>
        <a:p>
          <a:endParaRPr lang="en-US"/>
        </a:p>
      </dgm:t>
    </dgm:pt>
    <dgm:pt modelId="{9B31085F-2DBB-4D1F-93C0-7D2F2EAFCECE}" type="sibTrans" cxnId="{E5495911-5F3A-4A51-9F65-6B3A8E9F39ED}">
      <dgm:prSet/>
      <dgm:spPr/>
      <dgm:t>
        <a:bodyPr/>
        <a:lstStyle/>
        <a:p>
          <a:endParaRPr lang="en-US"/>
        </a:p>
      </dgm:t>
    </dgm:pt>
    <dgm:pt modelId="{4DF5378F-59E4-475B-92FD-EDF7B1FD8213}">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STEP 1</a:t>
          </a:r>
          <a:r>
            <a:rPr lang="en-US" dirty="0">
              <a:latin typeface="Calibri" panose="020F0502020204030204" pitchFamily="34" charset="0"/>
              <a:ea typeface="Calibri" panose="020F0502020204030204" pitchFamily="34" charset="0"/>
              <a:cs typeface="Calibri" panose="020F0502020204030204" pitchFamily="34" charset="0"/>
            </a:rPr>
            <a:t>: Make sampling frame of both strata.</a:t>
          </a:r>
        </a:p>
      </dgm:t>
    </dgm:pt>
    <dgm:pt modelId="{CC63FB5C-89E2-4D76-A493-78C028081B2C}" type="parTrans" cxnId="{3AA5A7EF-4382-4DAE-B27E-3AA6E01A8A0A}">
      <dgm:prSet/>
      <dgm:spPr/>
      <dgm:t>
        <a:bodyPr/>
        <a:lstStyle/>
        <a:p>
          <a:endParaRPr lang="en-US"/>
        </a:p>
      </dgm:t>
    </dgm:pt>
    <dgm:pt modelId="{9E504378-D5AB-41C2-B2AF-1420523EF3EB}" type="sibTrans" cxnId="{3AA5A7EF-4382-4DAE-B27E-3AA6E01A8A0A}">
      <dgm:prSet/>
      <dgm:spPr/>
      <dgm:t>
        <a:bodyPr/>
        <a:lstStyle/>
        <a:p>
          <a:endParaRPr lang="en-US"/>
        </a:p>
      </dgm:t>
    </dgm:pt>
    <dgm:pt modelId="{DB75E7EC-D832-4ED2-82C7-DF3368A80B7A}">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STEP 2</a:t>
          </a:r>
          <a:r>
            <a:rPr lang="en-US" dirty="0">
              <a:latin typeface="Calibri" panose="020F0502020204030204" pitchFamily="34" charset="0"/>
              <a:ea typeface="Calibri" panose="020F0502020204030204" pitchFamily="34" charset="0"/>
              <a:cs typeface="Calibri" panose="020F0502020204030204" pitchFamily="34" charset="0"/>
            </a:rPr>
            <a:t>: Sample size of 5 out of 20 (12+8) means 25%.</a:t>
          </a:r>
        </a:p>
      </dgm:t>
    </dgm:pt>
    <dgm:pt modelId="{77002139-892A-47BC-8D4E-0FC44A92ECAE}" type="parTrans" cxnId="{D6E1CD7D-CCEE-4E5A-BBBD-FF53A3B7EA83}">
      <dgm:prSet/>
      <dgm:spPr/>
      <dgm:t>
        <a:bodyPr/>
        <a:lstStyle/>
        <a:p>
          <a:endParaRPr lang="en-US"/>
        </a:p>
      </dgm:t>
    </dgm:pt>
    <dgm:pt modelId="{A7C14C3C-CF3E-4136-85B6-6E5B6F5264B7}" type="sibTrans" cxnId="{D6E1CD7D-CCEE-4E5A-BBBD-FF53A3B7EA83}">
      <dgm:prSet/>
      <dgm:spPr/>
      <dgm:t>
        <a:bodyPr/>
        <a:lstStyle/>
        <a:p>
          <a:endParaRPr lang="en-US"/>
        </a:p>
      </dgm:t>
    </dgm:pt>
    <dgm:pt modelId="{1D0A9712-61D6-45F1-A400-9D6149A5393D}" type="pres">
      <dgm:prSet presAssocID="{FE568C96-2212-4447-8635-1B872F3FDF2D}" presName="Name0" presStyleCnt="0">
        <dgm:presLayoutVars>
          <dgm:dir/>
          <dgm:animLvl val="lvl"/>
          <dgm:resizeHandles val="exact"/>
        </dgm:presLayoutVars>
      </dgm:prSet>
      <dgm:spPr/>
      <dgm:t>
        <a:bodyPr/>
        <a:lstStyle/>
        <a:p>
          <a:endParaRPr lang="en-US"/>
        </a:p>
      </dgm:t>
    </dgm:pt>
    <dgm:pt modelId="{611236FC-31B3-4023-8663-04A2E4F233B7}" type="pres">
      <dgm:prSet presAssocID="{DB75E7EC-D832-4ED2-82C7-DF3368A80B7A}" presName="boxAndChildren" presStyleCnt="0"/>
      <dgm:spPr/>
    </dgm:pt>
    <dgm:pt modelId="{D4B1B786-F175-45CF-86A8-B7C88FE2CC19}" type="pres">
      <dgm:prSet presAssocID="{DB75E7EC-D832-4ED2-82C7-DF3368A80B7A}" presName="parentTextBox" presStyleLbl="node1" presStyleIdx="0" presStyleCnt="3"/>
      <dgm:spPr/>
      <dgm:t>
        <a:bodyPr/>
        <a:lstStyle/>
        <a:p>
          <a:endParaRPr lang="en-US"/>
        </a:p>
      </dgm:t>
    </dgm:pt>
    <dgm:pt modelId="{B7DDD413-A738-4B1A-9C4F-4A72D5426F07}" type="pres">
      <dgm:prSet presAssocID="{9E504378-D5AB-41C2-B2AF-1420523EF3EB}" presName="sp" presStyleCnt="0"/>
      <dgm:spPr/>
    </dgm:pt>
    <dgm:pt modelId="{62C7BBEE-EDBF-469C-B648-65B0073A68C5}" type="pres">
      <dgm:prSet presAssocID="{4DF5378F-59E4-475B-92FD-EDF7B1FD8213}" presName="arrowAndChildren" presStyleCnt="0"/>
      <dgm:spPr/>
    </dgm:pt>
    <dgm:pt modelId="{7EA6ED54-D10F-4AF0-B9CF-7122EBE13ECD}" type="pres">
      <dgm:prSet presAssocID="{4DF5378F-59E4-475B-92FD-EDF7B1FD8213}" presName="parentTextArrow" presStyleLbl="node1" presStyleIdx="1" presStyleCnt="3"/>
      <dgm:spPr/>
      <dgm:t>
        <a:bodyPr/>
        <a:lstStyle/>
        <a:p>
          <a:endParaRPr lang="en-US"/>
        </a:p>
      </dgm:t>
    </dgm:pt>
    <dgm:pt modelId="{06110F77-9460-494D-9D5B-9002CA64D13D}" type="pres">
      <dgm:prSet presAssocID="{9B31085F-2DBB-4D1F-93C0-7D2F2EAFCECE}" presName="sp" presStyleCnt="0"/>
      <dgm:spPr/>
    </dgm:pt>
    <dgm:pt modelId="{778A1EB2-5017-4D23-9C45-98A62FAB7BFC}" type="pres">
      <dgm:prSet presAssocID="{8717FAA6-5544-4E46-AC05-DCDD6DA7AAE9}" presName="arrowAndChildren" presStyleCnt="0"/>
      <dgm:spPr/>
    </dgm:pt>
    <dgm:pt modelId="{46521DE4-6A52-4820-9B9C-69BAB1D3F64E}" type="pres">
      <dgm:prSet presAssocID="{8717FAA6-5544-4E46-AC05-DCDD6DA7AAE9}" presName="parentTextArrow" presStyleLbl="node1" presStyleIdx="2" presStyleCnt="3"/>
      <dgm:spPr/>
      <dgm:t>
        <a:bodyPr/>
        <a:lstStyle/>
        <a:p>
          <a:endParaRPr lang="en-US"/>
        </a:p>
      </dgm:t>
    </dgm:pt>
  </dgm:ptLst>
  <dgm:cxnLst>
    <dgm:cxn modelId="{E5495911-5F3A-4A51-9F65-6B3A8E9F39ED}" srcId="{FE568C96-2212-4447-8635-1B872F3FDF2D}" destId="{8717FAA6-5544-4E46-AC05-DCDD6DA7AAE9}" srcOrd="0" destOrd="0" parTransId="{DC635983-F8F9-47D4-9900-F8B8E1422C15}" sibTransId="{9B31085F-2DBB-4D1F-93C0-7D2F2EAFCECE}"/>
    <dgm:cxn modelId="{D6E1CD7D-CCEE-4E5A-BBBD-FF53A3B7EA83}" srcId="{FE568C96-2212-4447-8635-1B872F3FDF2D}" destId="{DB75E7EC-D832-4ED2-82C7-DF3368A80B7A}" srcOrd="2" destOrd="0" parTransId="{77002139-892A-47BC-8D4E-0FC44A92ECAE}" sibTransId="{A7C14C3C-CF3E-4136-85B6-6E5B6F5264B7}"/>
    <dgm:cxn modelId="{B7A6EE28-1EE7-4C33-87D5-6FB4E3A904E8}" type="presOf" srcId="{4DF5378F-59E4-475B-92FD-EDF7B1FD8213}" destId="{7EA6ED54-D10F-4AF0-B9CF-7122EBE13ECD}" srcOrd="0" destOrd="0" presId="urn:microsoft.com/office/officeart/2005/8/layout/process4"/>
    <dgm:cxn modelId="{3AA5A7EF-4382-4DAE-B27E-3AA6E01A8A0A}" srcId="{FE568C96-2212-4447-8635-1B872F3FDF2D}" destId="{4DF5378F-59E4-475B-92FD-EDF7B1FD8213}" srcOrd="1" destOrd="0" parTransId="{CC63FB5C-89E2-4D76-A493-78C028081B2C}" sibTransId="{9E504378-D5AB-41C2-B2AF-1420523EF3EB}"/>
    <dgm:cxn modelId="{4F959FD2-96D9-486B-9323-85B47C804731}" type="presOf" srcId="{8717FAA6-5544-4E46-AC05-DCDD6DA7AAE9}" destId="{46521DE4-6A52-4820-9B9C-69BAB1D3F64E}" srcOrd="0" destOrd="0" presId="urn:microsoft.com/office/officeart/2005/8/layout/process4"/>
    <dgm:cxn modelId="{3AEA32DF-5C07-49F1-B784-F4610C07FCF5}" type="presOf" srcId="{DB75E7EC-D832-4ED2-82C7-DF3368A80B7A}" destId="{D4B1B786-F175-45CF-86A8-B7C88FE2CC19}" srcOrd="0" destOrd="0" presId="urn:microsoft.com/office/officeart/2005/8/layout/process4"/>
    <dgm:cxn modelId="{0ED77B20-F595-42A2-B59A-13F0B8C0ADAC}" type="presOf" srcId="{FE568C96-2212-4447-8635-1B872F3FDF2D}" destId="{1D0A9712-61D6-45F1-A400-9D6149A5393D}" srcOrd="0" destOrd="0" presId="urn:microsoft.com/office/officeart/2005/8/layout/process4"/>
    <dgm:cxn modelId="{C77386E7-C4B9-4935-B1E6-C720CD5ED85F}" type="presParOf" srcId="{1D0A9712-61D6-45F1-A400-9D6149A5393D}" destId="{611236FC-31B3-4023-8663-04A2E4F233B7}" srcOrd="0" destOrd="0" presId="urn:microsoft.com/office/officeart/2005/8/layout/process4"/>
    <dgm:cxn modelId="{3E0A37EA-FCD7-4D5B-A255-3036363FA94C}" type="presParOf" srcId="{611236FC-31B3-4023-8663-04A2E4F233B7}" destId="{D4B1B786-F175-45CF-86A8-B7C88FE2CC19}" srcOrd="0" destOrd="0" presId="urn:microsoft.com/office/officeart/2005/8/layout/process4"/>
    <dgm:cxn modelId="{A84F5327-4DEB-4256-8F9F-A718AC7BACB4}" type="presParOf" srcId="{1D0A9712-61D6-45F1-A400-9D6149A5393D}" destId="{B7DDD413-A738-4B1A-9C4F-4A72D5426F07}" srcOrd="1" destOrd="0" presId="urn:microsoft.com/office/officeart/2005/8/layout/process4"/>
    <dgm:cxn modelId="{762B76C4-A927-40FA-BB1E-88A6F467F4E4}" type="presParOf" srcId="{1D0A9712-61D6-45F1-A400-9D6149A5393D}" destId="{62C7BBEE-EDBF-469C-B648-65B0073A68C5}" srcOrd="2" destOrd="0" presId="urn:microsoft.com/office/officeart/2005/8/layout/process4"/>
    <dgm:cxn modelId="{69771F92-EB51-4DB7-9168-63184E1FEA82}" type="presParOf" srcId="{62C7BBEE-EDBF-469C-B648-65B0073A68C5}" destId="{7EA6ED54-D10F-4AF0-B9CF-7122EBE13ECD}" srcOrd="0" destOrd="0" presId="urn:microsoft.com/office/officeart/2005/8/layout/process4"/>
    <dgm:cxn modelId="{2B4829B7-F63D-463B-8C3D-FCBA08DA60F2}" type="presParOf" srcId="{1D0A9712-61D6-45F1-A400-9D6149A5393D}" destId="{06110F77-9460-494D-9D5B-9002CA64D13D}" srcOrd="3" destOrd="0" presId="urn:microsoft.com/office/officeart/2005/8/layout/process4"/>
    <dgm:cxn modelId="{F381BF0D-9A9F-4B8F-89F5-080361D06D3A}" type="presParOf" srcId="{1D0A9712-61D6-45F1-A400-9D6149A5393D}" destId="{778A1EB2-5017-4D23-9C45-98A62FAB7BFC}" srcOrd="4" destOrd="0" presId="urn:microsoft.com/office/officeart/2005/8/layout/process4"/>
    <dgm:cxn modelId="{649C5645-14C8-408A-A2BE-AB599D5BF61D}" type="presParOf" srcId="{778A1EB2-5017-4D23-9C45-98A62FAB7BFC}" destId="{46521DE4-6A52-4820-9B9C-69BAB1D3F6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608D75-B8D1-4D79-89B5-6856F1B139CF}"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05805353-9722-430E-A8B3-84CA0C53888F}">
      <dgm:prSet/>
      <dgm:spPr/>
      <dgm:t>
        <a:bodyPr/>
        <a:lstStyle/>
        <a:p>
          <a:r>
            <a:rPr lang="en-US"/>
            <a:t>Select</a:t>
          </a:r>
        </a:p>
      </dgm:t>
    </dgm:pt>
    <dgm:pt modelId="{36A8F6C6-BF64-468F-9BB6-7736872B244A}" type="parTrans" cxnId="{78668E4E-CE14-4C66-A224-00C3BAA18D00}">
      <dgm:prSet/>
      <dgm:spPr/>
      <dgm:t>
        <a:bodyPr/>
        <a:lstStyle/>
        <a:p>
          <a:endParaRPr lang="en-US"/>
        </a:p>
      </dgm:t>
    </dgm:pt>
    <dgm:pt modelId="{AC9179F3-E736-43D9-B8A8-F89BF77220E4}" type="sibTrans" cxnId="{78668E4E-CE14-4C66-A224-00C3BAA18D00}">
      <dgm:prSet/>
      <dgm:spPr/>
      <dgm:t>
        <a:bodyPr/>
        <a:lstStyle/>
        <a:p>
          <a:endParaRPr lang="en-US"/>
        </a:p>
      </dgm:t>
    </dgm:pt>
    <dgm:pt modelId="{8A564436-E8F9-42C0-8CF3-2E7D41820C5A}">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Proportionately select 25% sample from both strata. </a:t>
          </a:r>
        </a:p>
      </dgm:t>
    </dgm:pt>
    <dgm:pt modelId="{444A3D00-6AE7-4767-B692-FD2E4A015A8E}" type="parTrans" cxnId="{BBBB4AFC-C9A6-4F47-B5DE-0837195385E4}">
      <dgm:prSet/>
      <dgm:spPr/>
      <dgm:t>
        <a:bodyPr/>
        <a:lstStyle/>
        <a:p>
          <a:endParaRPr lang="en-US"/>
        </a:p>
      </dgm:t>
    </dgm:pt>
    <dgm:pt modelId="{75F4FFFD-848A-4A3C-8B32-C862E4825D54}" type="sibTrans" cxnId="{BBBB4AFC-C9A6-4F47-B5DE-0837195385E4}">
      <dgm:prSet/>
      <dgm:spPr/>
      <dgm:t>
        <a:bodyPr/>
        <a:lstStyle/>
        <a:p>
          <a:endParaRPr lang="en-US"/>
        </a:p>
      </dgm:t>
    </dgm:pt>
    <dgm:pt modelId="{B2CC6E4B-ECF5-4E7B-9EDC-91FB0986868F}">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25% of 12=3 and 25% of 8= 2 (it means we have to select 3 people from stratum A and 2 from stratum B</a:t>
          </a:r>
          <a:r>
            <a:rPr lang="en-US" sz="1600" dirty="0">
              <a:latin typeface="Calibri" panose="020F0502020204030204" pitchFamily="34" charset="0"/>
              <a:ea typeface="Calibri" panose="020F0502020204030204" pitchFamily="34" charset="0"/>
              <a:cs typeface="Calibri" panose="020F0502020204030204" pitchFamily="34" charset="0"/>
            </a:rPr>
            <a:t>) </a:t>
          </a:r>
        </a:p>
      </dgm:t>
    </dgm:pt>
    <dgm:pt modelId="{5E930C3F-6B33-415B-9CB6-1E8E5D718F2C}" type="parTrans" cxnId="{58C5007F-838B-4FB3-ACB2-DC1311CD676D}">
      <dgm:prSet/>
      <dgm:spPr/>
      <dgm:t>
        <a:bodyPr/>
        <a:lstStyle/>
        <a:p>
          <a:endParaRPr lang="en-US"/>
        </a:p>
      </dgm:t>
    </dgm:pt>
    <dgm:pt modelId="{5669C903-35C1-462E-A91B-83DC62E58808}" type="sibTrans" cxnId="{58C5007F-838B-4FB3-ACB2-DC1311CD676D}">
      <dgm:prSet/>
      <dgm:spPr/>
      <dgm:t>
        <a:bodyPr/>
        <a:lstStyle/>
        <a:p>
          <a:endParaRPr lang="en-US"/>
        </a:p>
      </dgm:t>
    </dgm:pt>
    <dgm:pt modelId="{C12683F4-7D03-4A44-BDF5-069549C1F876}">
      <dgm:prSet/>
      <dgm:spPr/>
      <dgm:t>
        <a:bodyPr/>
        <a:lstStyle/>
        <a:p>
          <a:r>
            <a:rPr lang="en-US"/>
            <a:t>Select</a:t>
          </a:r>
        </a:p>
      </dgm:t>
    </dgm:pt>
    <dgm:pt modelId="{EF44EDF8-82B2-4A57-BA19-B43969A88D14}" type="parTrans" cxnId="{36845B6C-242A-4625-A780-466B18F12666}">
      <dgm:prSet/>
      <dgm:spPr/>
      <dgm:t>
        <a:bodyPr/>
        <a:lstStyle/>
        <a:p>
          <a:endParaRPr lang="en-US"/>
        </a:p>
      </dgm:t>
    </dgm:pt>
    <dgm:pt modelId="{E02C76D1-A5F4-493E-9532-DC6BA2DB9E73}" type="sibTrans" cxnId="{36845B6C-242A-4625-A780-466B18F12666}">
      <dgm:prSet/>
      <dgm:spPr/>
      <dgm:t>
        <a:bodyPr/>
        <a:lstStyle/>
        <a:p>
          <a:endParaRPr lang="en-US"/>
        </a:p>
      </dgm:t>
    </dgm:pt>
    <dgm:pt modelId="{C076062B-48DB-41D7-A648-ABD854C756C0}">
      <dgm:prSe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Select the sample from the two strata by using the technique of simple random sampling.  </a:t>
          </a:r>
        </a:p>
      </dgm:t>
    </dgm:pt>
    <dgm:pt modelId="{824BC539-2D05-49DB-9D6E-1FBC23C35100}" type="parTrans" cxnId="{83F8D6DA-3DA4-4FDA-B583-F0E1273C793C}">
      <dgm:prSet/>
      <dgm:spPr/>
      <dgm:t>
        <a:bodyPr/>
        <a:lstStyle/>
        <a:p>
          <a:endParaRPr lang="en-US"/>
        </a:p>
      </dgm:t>
    </dgm:pt>
    <dgm:pt modelId="{31808E09-4A06-4239-8758-D9D5297AD617}" type="sibTrans" cxnId="{83F8D6DA-3DA4-4FDA-B583-F0E1273C793C}">
      <dgm:prSet/>
      <dgm:spPr/>
      <dgm:t>
        <a:bodyPr/>
        <a:lstStyle/>
        <a:p>
          <a:endParaRPr lang="en-US"/>
        </a:p>
      </dgm:t>
    </dgm:pt>
    <dgm:pt modelId="{DC5843FC-6B7F-4027-802C-648C6BA22BA4}" type="pres">
      <dgm:prSet presAssocID="{DA608D75-B8D1-4D79-89B5-6856F1B139CF}" presName="Name0" presStyleCnt="0">
        <dgm:presLayoutVars>
          <dgm:dir/>
          <dgm:animLvl val="lvl"/>
          <dgm:resizeHandles val="exact"/>
        </dgm:presLayoutVars>
      </dgm:prSet>
      <dgm:spPr/>
      <dgm:t>
        <a:bodyPr/>
        <a:lstStyle/>
        <a:p>
          <a:endParaRPr lang="en-US"/>
        </a:p>
      </dgm:t>
    </dgm:pt>
    <dgm:pt modelId="{13EEA1F6-C3B1-4918-B51F-F670CE44536D}" type="pres">
      <dgm:prSet presAssocID="{C12683F4-7D03-4A44-BDF5-069549C1F876}" presName="boxAndChildren" presStyleCnt="0"/>
      <dgm:spPr/>
    </dgm:pt>
    <dgm:pt modelId="{AE520078-AB72-422B-A294-9E02FA218FBB}" type="pres">
      <dgm:prSet presAssocID="{C12683F4-7D03-4A44-BDF5-069549C1F876}" presName="parentTextBox" presStyleLbl="alignNode1" presStyleIdx="0" presStyleCnt="2"/>
      <dgm:spPr/>
      <dgm:t>
        <a:bodyPr/>
        <a:lstStyle/>
        <a:p>
          <a:endParaRPr lang="en-US"/>
        </a:p>
      </dgm:t>
    </dgm:pt>
    <dgm:pt modelId="{336054BA-FDCE-4089-B55D-899183A35F97}" type="pres">
      <dgm:prSet presAssocID="{C12683F4-7D03-4A44-BDF5-069549C1F876}" presName="descendantBox" presStyleLbl="bgAccFollowNode1" presStyleIdx="0" presStyleCnt="2" custLinFactNeighborX="0" custLinFactNeighborY="-1227"/>
      <dgm:spPr/>
      <dgm:t>
        <a:bodyPr/>
        <a:lstStyle/>
        <a:p>
          <a:endParaRPr lang="en-US"/>
        </a:p>
      </dgm:t>
    </dgm:pt>
    <dgm:pt modelId="{C06F0640-BC48-47EE-AD59-5099B4DBA28E}" type="pres">
      <dgm:prSet presAssocID="{AC9179F3-E736-43D9-B8A8-F89BF77220E4}" presName="sp" presStyleCnt="0"/>
      <dgm:spPr/>
    </dgm:pt>
    <dgm:pt modelId="{AFDFE55C-BADF-44FB-A557-BCDB065F041D}" type="pres">
      <dgm:prSet presAssocID="{05805353-9722-430E-A8B3-84CA0C53888F}" presName="arrowAndChildren" presStyleCnt="0"/>
      <dgm:spPr/>
    </dgm:pt>
    <dgm:pt modelId="{3E0EF769-0597-490D-9410-EEB1F307B0E6}" type="pres">
      <dgm:prSet presAssocID="{05805353-9722-430E-A8B3-84CA0C53888F}" presName="parentTextArrow" presStyleLbl="node1" presStyleIdx="0" presStyleCnt="0"/>
      <dgm:spPr/>
      <dgm:t>
        <a:bodyPr/>
        <a:lstStyle/>
        <a:p>
          <a:endParaRPr lang="en-US"/>
        </a:p>
      </dgm:t>
    </dgm:pt>
    <dgm:pt modelId="{BE95DA3A-CF6B-41FA-915E-69610BDF2B6D}" type="pres">
      <dgm:prSet presAssocID="{05805353-9722-430E-A8B3-84CA0C53888F}" presName="arrow" presStyleLbl="alignNode1" presStyleIdx="1" presStyleCnt="2"/>
      <dgm:spPr/>
      <dgm:t>
        <a:bodyPr/>
        <a:lstStyle/>
        <a:p>
          <a:endParaRPr lang="en-US"/>
        </a:p>
      </dgm:t>
    </dgm:pt>
    <dgm:pt modelId="{E304F92B-8FD2-4CE7-A6AF-3D5BDBDFD23B}" type="pres">
      <dgm:prSet presAssocID="{05805353-9722-430E-A8B3-84CA0C53888F}" presName="descendantArrow" presStyleLbl="bgAccFollowNode1" presStyleIdx="1" presStyleCnt="2"/>
      <dgm:spPr/>
      <dgm:t>
        <a:bodyPr/>
        <a:lstStyle/>
        <a:p>
          <a:endParaRPr lang="en-US"/>
        </a:p>
      </dgm:t>
    </dgm:pt>
  </dgm:ptLst>
  <dgm:cxnLst>
    <dgm:cxn modelId="{36845B6C-242A-4625-A780-466B18F12666}" srcId="{DA608D75-B8D1-4D79-89B5-6856F1B139CF}" destId="{C12683F4-7D03-4A44-BDF5-069549C1F876}" srcOrd="1" destOrd="0" parTransId="{EF44EDF8-82B2-4A57-BA19-B43969A88D14}" sibTransId="{E02C76D1-A5F4-493E-9532-DC6BA2DB9E73}"/>
    <dgm:cxn modelId="{BBBB4AFC-C9A6-4F47-B5DE-0837195385E4}" srcId="{05805353-9722-430E-A8B3-84CA0C53888F}" destId="{8A564436-E8F9-42C0-8CF3-2E7D41820C5A}" srcOrd="0" destOrd="0" parTransId="{444A3D00-6AE7-4767-B692-FD2E4A015A8E}" sibTransId="{75F4FFFD-848A-4A3C-8B32-C862E4825D54}"/>
    <dgm:cxn modelId="{71A48240-724C-4767-BE87-A467945C28AF}" type="presOf" srcId="{B2CC6E4B-ECF5-4E7B-9EDC-91FB0986868F}" destId="{E304F92B-8FD2-4CE7-A6AF-3D5BDBDFD23B}" srcOrd="0" destOrd="1" presId="urn:microsoft.com/office/officeart/2016/7/layout/VerticalDownArrowProcess"/>
    <dgm:cxn modelId="{7E8156E5-CDE4-4757-B72D-C110562BB69F}" type="presOf" srcId="{C12683F4-7D03-4A44-BDF5-069549C1F876}" destId="{AE520078-AB72-422B-A294-9E02FA218FBB}" srcOrd="0" destOrd="0" presId="urn:microsoft.com/office/officeart/2016/7/layout/VerticalDownArrowProcess"/>
    <dgm:cxn modelId="{0BE10E94-A0A5-4FC1-81D5-528E90BAF5BE}" type="presOf" srcId="{DA608D75-B8D1-4D79-89B5-6856F1B139CF}" destId="{DC5843FC-6B7F-4027-802C-648C6BA22BA4}" srcOrd="0" destOrd="0" presId="urn:microsoft.com/office/officeart/2016/7/layout/VerticalDownArrowProcess"/>
    <dgm:cxn modelId="{8F3B1F78-6BFD-4465-81E3-115BEFF06358}" type="presOf" srcId="{8A564436-E8F9-42C0-8CF3-2E7D41820C5A}" destId="{E304F92B-8FD2-4CE7-A6AF-3D5BDBDFD23B}" srcOrd="0" destOrd="0" presId="urn:microsoft.com/office/officeart/2016/7/layout/VerticalDownArrowProcess"/>
    <dgm:cxn modelId="{B3A83113-830A-4168-9A8E-1B7EFA4CE1A8}" type="presOf" srcId="{05805353-9722-430E-A8B3-84CA0C53888F}" destId="{BE95DA3A-CF6B-41FA-915E-69610BDF2B6D}" srcOrd="1" destOrd="0" presId="urn:microsoft.com/office/officeart/2016/7/layout/VerticalDownArrowProcess"/>
    <dgm:cxn modelId="{D405A3B6-92BF-4304-9408-3FDEF2C5963D}" type="presOf" srcId="{05805353-9722-430E-A8B3-84CA0C53888F}" destId="{3E0EF769-0597-490D-9410-EEB1F307B0E6}" srcOrd="0" destOrd="0" presId="urn:microsoft.com/office/officeart/2016/7/layout/VerticalDownArrowProcess"/>
    <dgm:cxn modelId="{83F8D6DA-3DA4-4FDA-B583-F0E1273C793C}" srcId="{C12683F4-7D03-4A44-BDF5-069549C1F876}" destId="{C076062B-48DB-41D7-A648-ABD854C756C0}" srcOrd="0" destOrd="0" parTransId="{824BC539-2D05-49DB-9D6E-1FBC23C35100}" sibTransId="{31808E09-4A06-4239-8758-D9D5297AD617}"/>
    <dgm:cxn modelId="{464CC229-73D0-4775-B27A-489B5C575203}" type="presOf" srcId="{C076062B-48DB-41D7-A648-ABD854C756C0}" destId="{336054BA-FDCE-4089-B55D-899183A35F97}" srcOrd="0" destOrd="0" presId="urn:microsoft.com/office/officeart/2016/7/layout/VerticalDownArrowProcess"/>
    <dgm:cxn modelId="{58C5007F-838B-4FB3-ACB2-DC1311CD676D}" srcId="{8A564436-E8F9-42C0-8CF3-2E7D41820C5A}" destId="{B2CC6E4B-ECF5-4E7B-9EDC-91FB0986868F}" srcOrd="0" destOrd="0" parTransId="{5E930C3F-6B33-415B-9CB6-1E8E5D718F2C}" sibTransId="{5669C903-35C1-462E-A91B-83DC62E58808}"/>
    <dgm:cxn modelId="{78668E4E-CE14-4C66-A224-00C3BAA18D00}" srcId="{DA608D75-B8D1-4D79-89B5-6856F1B139CF}" destId="{05805353-9722-430E-A8B3-84CA0C53888F}" srcOrd="0" destOrd="0" parTransId="{36A8F6C6-BF64-468F-9BB6-7736872B244A}" sibTransId="{AC9179F3-E736-43D9-B8A8-F89BF77220E4}"/>
    <dgm:cxn modelId="{2B0610BC-F270-49A0-AAC9-56E3E7B6E0D1}" type="presParOf" srcId="{DC5843FC-6B7F-4027-802C-648C6BA22BA4}" destId="{13EEA1F6-C3B1-4918-B51F-F670CE44536D}" srcOrd="0" destOrd="0" presId="urn:microsoft.com/office/officeart/2016/7/layout/VerticalDownArrowProcess"/>
    <dgm:cxn modelId="{A0A7C985-0935-41DB-897B-45550ABA1FF5}" type="presParOf" srcId="{13EEA1F6-C3B1-4918-B51F-F670CE44536D}" destId="{AE520078-AB72-422B-A294-9E02FA218FBB}" srcOrd="0" destOrd="0" presId="urn:microsoft.com/office/officeart/2016/7/layout/VerticalDownArrowProcess"/>
    <dgm:cxn modelId="{51842F62-CEC6-4D5B-8669-84E91270E6F1}" type="presParOf" srcId="{13EEA1F6-C3B1-4918-B51F-F670CE44536D}" destId="{336054BA-FDCE-4089-B55D-899183A35F97}" srcOrd="1" destOrd="0" presId="urn:microsoft.com/office/officeart/2016/7/layout/VerticalDownArrowProcess"/>
    <dgm:cxn modelId="{E9F11230-CA81-46FA-AD58-BC461C49A6E5}" type="presParOf" srcId="{DC5843FC-6B7F-4027-802C-648C6BA22BA4}" destId="{C06F0640-BC48-47EE-AD59-5099B4DBA28E}" srcOrd="1" destOrd="0" presId="urn:microsoft.com/office/officeart/2016/7/layout/VerticalDownArrowProcess"/>
    <dgm:cxn modelId="{41343074-CB85-4E3C-87B6-EA167EAF5FCC}" type="presParOf" srcId="{DC5843FC-6B7F-4027-802C-648C6BA22BA4}" destId="{AFDFE55C-BADF-44FB-A557-BCDB065F041D}" srcOrd="2" destOrd="0" presId="urn:microsoft.com/office/officeart/2016/7/layout/VerticalDownArrowProcess"/>
    <dgm:cxn modelId="{E2FF29FB-9DB3-43AC-AD6A-55BA84D73245}" type="presParOf" srcId="{AFDFE55C-BADF-44FB-A557-BCDB065F041D}" destId="{3E0EF769-0597-490D-9410-EEB1F307B0E6}" srcOrd="0" destOrd="0" presId="urn:microsoft.com/office/officeart/2016/7/layout/VerticalDownArrowProcess"/>
    <dgm:cxn modelId="{32C0B1A4-68E8-446C-A10E-AA4C9A5B89AF}" type="presParOf" srcId="{AFDFE55C-BADF-44FB-A557-BCDB065F041D}" destId="{BE95DA3A-CF6B-41FA-915E-69610BDF2B6D}" srcOrd="1" destOrd="0" presId="urn:microsoft.com/office/officeart/2016/7/layout/VerticalDownArrowProcess"/>
    <dgm:cxn modelId="{21866CBB-7DAC-495D-9578-69311814C950}" type="presParOf" srcId="{AFDFE55C-BADF-44FB-A557-BCDB065F041D}" destId="{E304F92B-8FD2-4CE7-A6AF-3D5BDBDFD23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CE6F86-A7CC-4259-8EF7-FFEBE3F52E40}"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B08C7619-3659-48AD-AB60-B6D46275CE20}">
      <dgm:prSet/>
      <dgm:spPr/>
      <dgm:t>
        <a:bodyPr/>
        <a:lstStyle/>
        <a:p>
          <a:r>
            <a:rPr lang="en-US" b="1" dirty="0">
              <a:latin typeface="Calibri" panose="020F0502020204030204" pitchFamily="34" charset="0"/>
              <a:ea typeface="Calibri" panose="020F0502020204030204" pitchFamily="34" charset="0"/>
              <a:cs typeface="Calibri" panose="020F0502020204030204" pitchFamily="34" charset="0"/>
            </a:rPr>
            <a:t>STAGE 1: </a:t>
          </a:r>
          <a:r>
            <a:rPr lang="en-US" dirty="0">
              <a:latin typeface="Calibri" panose="020F0502020204030204" pitchFamily="34" charset="0"/>
              <a:ea typeface="Calibri" panose="020F0502020204030204" pitchFamily="34" charset="0"/>
              <a:cs typeface="Calibri" panose="020F0502020204030204" pitchFamily="34" charset="0"/>
            </a:rPr>
            <a:t>Population is divided into </a:t>
          </a:r>
          <a:r>
            <a:rPr lang="en-US" b="1" i="1" dirty="0">
              <a:latin typeface="Calibri" panose="020F0502020204030204" pitchFamily="34" charset="0"/>
              <a:ea typeface="Calibri" panose="020F0502020204030204" pitchFamily="34" charset="0"/>
              <a:cs typeface="Calibri" panose="020F0502020204030204" pitchFamily="34" charset="0"/>
            </a:rPr>
            <a:t>clusters </a:t>
          </a:r>
          <a:r>
            <a:rPr lang="en-US" dirty="0">
              <a:latin typeface="Calibri" panose="020F0502020204030204" pitchFamily="34" charset="0"/>
              <a:ea typeface="Calibri" panose="020F0502020204030204" pitchFamily="34" charset="0"/>
              <a:cs typeface="Calibri" panose="020F0502020204030204" pitchFamily="34" charset="0"/>
            </a:rPr>
            <a:t>and then some of these clusters are selected by using simple random sampling.</a:t>
          </a:r>
        </a:p>
      </dgm:t>
    </dgm:pt>
    <dgm:pt modelId="{061694F4-9B81-43B4-AAA0-DD162EB18E93}" type="parTrans" cxnId="{F26ECA7C-0A27-4574-9DD8-21A62173F671}">
      <dgm:prSet/>
      <dgm:spPr/>
      <dgm:t>
        <a:bodyPr/>
        <a:lstStyle/>
        <a:p>
          <a:endParaRPr lang="en-US"/>
        </a:p>
      </dgm:t>
    </dgm:pt>
    <dgm:pt modelId="{13CFF49D-964E-4890-8D22-6C58C940E23C}" type="sibTrans" cxnId="{F26ECA7C-0A27-4574-9DD8-21A62173F671}">
      <dgm:prSet phldrT="01"/>
      <dgm:spPr/>
      <dgm:t>
        <a:bodyPr/>
        <a:lstStyle/>
        <a:p>
          <a:r>
            <a:rPr lang="en-US"/>
            <a:t>01</a:t>
          </a:r>
        </a:p>
      </dgm:t>
    </dgm:pt>
    <dgm:pt modelId="{714B3285-0BA6-4527-9F06-671A1095B219}">
      <dgm:prSet custT="1"/>
      <dgm:spPr/>
      <dgm:t>
        <a:bodyPr/>
        <a:lstStyle/>
        <a:p>
          <a:r>
            <a:rPr lang="en-US" sz="2400" b="1" dirty="0">
              <a:latin typeface="Calibri" panose="020F0502020204030204" pitchFamily="34" charset="0"/>
              <a:ea typeface="Calibri" panose="020F0502020204030204" pitchFamily="34" charset="0"/>
              <a:cs typeface="Calibri" panose="020F0502020204030204" pitchFamily="34" charset="0"/>
            </a:rPr>
            <a:t>STAGE 2</a:t>
          </a:r>
          <a:r>
            <a:rPr lang="en-US" sz="2400" dirty="0">
              <a:latin typeface="Calibri" panose="020F0502020204030204" pitchFamily="34" charset="0"/>
              <a:ea typeface="Calibri" panose="020F0502020204030204" pitchFamily="34" charset="0"/>
              <a:cs typeface="Calibri" panose="020F0502020204030204" pitchFamily="34" charset="0"/>
            </a:rPr>
            <a:t>: All </a:t>
          </a:r>
          <a:r>
            <a:rPr lang="en-US" sz="2800" dirty="0">
              <a:latin typeface="Calibri" panose="020F0502020204030204" pitchFamily="34" charset="0"/>
              <a:ea typeface="Calibri" panose="020F0502020204030204" pitchFamily="34" charset="0"/>
              <a:cs typeface="Calibri" panose="020F0502020204030204" pitchFamily="34" charset="0"/>
            </a:rPr>
            <a:t>individuals/units in the clusters  selected in the stage 1 are </a:t>
          </a:r>
          <a:r>
            <a:rPr lang="en-US" sz="2400" dirty="0">
              <a:latin typeface="Calibri" panose="020F0502020204030204" pitchFamily="34" charset="0"/>
              <a:ea typeface="Calibri" panose="020F0502020204030204" pitchFamily="34" charset="0"/>
              <a:cs typeface="Calibri" panose="020F0502020204030204" pitchFamily="34" charset="0"/>
            </a:rPr>
            <a:t>selected as sample.</a:t>
          </a:r>
        </a:p>
      </dgm:t>
    </dgm:pt>
    <dgm:pt modelId="{D42DD8BF-DCCE-4337-9A5F-DA2A8C4DABB3}" type="parTrans" cxnId="{E20D9707-E4FD-43E9-916E-C3E7CEA17470}">
      <dgm:prSet/>
      <dgm:spPr/>
      <dgm:t>
        <a:bodyPr/>
        <a:lstStyle/>
        <a:p>
          <a:endParaRPr lang="en-US"/>
        </a:p>
      </dgm:t>
    </dgm:pt>
    <dgm:pt modelId="{98C38CDE-DD7F-4D54-9451-2ED98904CFFB}" type="sibTrans" cxnId="{E20D9707-E4FD-43E9-916E-C3E7CEA17470}">
      <dgm:prSet phldrT="02"/>
      <dgm:spPr/>
      <dgm:t>
        <a:bodyPr/>
        <a:lstStyle/>
        <a:p>
          <a:r>
            <a:rPr lang="en-US"/>
            <a:t>02</a:t>
          </a:r>
        </a:p>
      </dgm:t>
    </dgm:pt>
    <dgm:pt modelId="{B97258C7-D55E-40A5-8885-A2859BDD5B40}" type="pres">
      <dgm:prSet presAssocID="{59CE6F86-A7CC-4259-8EF7-FFEBE3F52E40}" presName="Name0" presStyleCnt="0">
        <dgm:presLayoutVars>
          <dgm:animLvl val="lvl"/>
          <dgm:resizeHandles val="exact"/>
        </dgm:presLayoutVars>
      </dgm:prSet>
      <dgm:spPr/>
      <dgm:t>
        <a:bodyPr/>
        <a:lstStyle/>
        <a:p>
          <a:endParaRPr lang="en-US"/>
        </a:p>
      </dgm:t>
    </dgm:pt>
    <dgm:pt modelId="{DA901B5F-8625-4955-A90E-7B4038036F5C}" type="pres">
      <dgm:prSet presAssocID="{B08C7619-3659-48AD-AB60-B6D46275CE20}" presName="compositeNode" presStyleCnt="0">
        <dgm:presLayoutVars>
          <dgm:bulletEnabled val="1"/>
        </dgm:presLayoutVars>
      </dgm:prSet>
      <dgm:spPr/>
    </dgm:pt>
    <dgm:pt modelId="{FDDF506D-98C4-43BE-80DD-FA0997C952F9}" type="pres">
      <dgm:prSet presAssocID="{B08C7619-3659-48AD-AB60-B6D46275CE20}" presName="bgRect" presStyleLbl="alignNode1" presStyleIdx="0" presStyleCnt="2"/>
      <dgm:spPr/>
      <dgm:t>
        <a:bodyPr/>
        <a:lstStyle/>
        <a:p>
          <a:endParaRPr lang="en-US"/>
        </a:p>
      </dgm:t>
    </dgm:pt>
    <dgm:pt modelId="{A648AE58-F45E-417A-899F-21C479E385F1}" type="pres">
      <dgm:prSet presAssocID="{13CFF49D-964E-4890-8D22-6C58C940E23C}" presName="sibTransNodeRect" presStyleLbl="alignNode1" presStyleIdx="0" presStyleCnt="2">
        <dgm:presLayoutVars>
          <dgm:chMax val="0"/>
          <dgm:bulletEnabled val="1"/>
        </dgm:presLayoutVars>
      </dgm:prSet>
      <dgm:spPr/>
      <dgm:t>
        <a:bodyPr/>
        <a:lstStyle/>
        <a:p>
          <a:endParaRPr lang="en-US"/>
        </a:p>
      </dgm:t>
    </dgm:pt>
    <dgm:pt modelId="{18773B53-3A90-46ED-A0FC-268B2AE2BF2E}" type="pres">
      <dgm:prSet presAssocID="{B08C7619-3659-48AD-AB60-B6D46275CE20}" presName="nodeRect" presStyleLbl="alignNode1" presStyleIdx="0" presStyleCnt="2">
        <dgm:presLayoutVars>
          <dgm:bulletEnabled val="1"/>
        </dgm:presLayoutVars>
      </dgm:prSet>
      <dgm:spPr/>
      <dgm:t>
        <a:bodyPr/>
        <a:lstStyle/>
        <a:p>
          <a:endParaRPr lang="en-US"/>
        </a:p>
      </dgm:t>
    </dgm:pt>
    <dgm:pt modelId="{7CE74D0A-6EEB-42B7-A206-A50F1F10A921}" type="pres">
      <dgm:prSet presAssocID="{13CFF49D-964E-4890-8D22-6C58C940E23C}" presName="sibTrans" presStyleCnt="0"/>
      <dgm:spPr/>
    </dgm:pt>
    <dgm:pt modelId="{723B616D-24A9-49B8-8FDC-7913425F1F92}" type="pres">
      <dgm:prSet presAssocID="{714B3285-0BA6-4527-9F06-671A1095B219}" presName="compositeNode" presStyleCnt="0">
        <dgm:presLayoutVars>
          <dgm:bulletEnabled val="1"/>
        </dgm:presLayoutVars>
      </dgm:prSet>
      <dgm:spPr/>
    </dgm:pt>
    <dgm:pt modelId="{96996C17-385D-439A-88A7-5E1F9686CC0D}" type="pres">
      <dgm:prSet presAssocID="{714B3285-0BA6-4527-9F06-671A1095B219}" presName="bgRect" presStyleLbl="alignNode1" presStyleIdx="1" presStyleCnt="2"/>
      <dgm:spPr/>
      <dgm:t>
        <a:bodyPr/>
        <a:lstStyle/>
        <a:p>
          <a:endParaRPr lang="en-US"/>
        </a:p>
      </dgm:t>
    </dgm:pt>
    <dgm:pt modelId="{F899657C-59B0-4C45-A12A-DB4CD0A23BB0}" type="pres">
      <dgm:prSet presAssocID="{98C38CDE-DD7F-4D54-9451-2ED98904CFFB}" presName="sibTransNodeRect" presStyleLbl="alignNode1" presStyleIdx="1" presStyleCnt="2">
        <dgm:presLayoutVars>
          <dgm:chMax val="0"/>
          <dgm:bulletEnabled val="1"/>
        </dgm:presLayoutVars>
      </dgm:prSet>
      <dgm:spPr/>
      <dgm:t>
        <a:bodyPr/>
        <a:lstStyle/>
        <a:p>
          <a:endParaRPr lang="en-US"/>
        </a:p>
      </dgm:t>
    </dgm:pt>
    <dgm:pt modelId="{B5DEEB30-3328-4B48-9A0E-41C7124F91F8}" type="pres">
      <dgm:prSet presAssocID="{714B3285-0BA6-4527-9F06-671A1095B219}" presName="nodeRect" presStyleLbl="alignNode1" presStyleIdx="1" presStyleCnt="2">
        <dgm:presLayoutVars>
          <dgm:bulletEnabled val="1"/>
        </dgm:presLayoutVars>
      </dgm:prSet>
      <dgm:spPr/>
      <dgm:t>
        <a:bodyPr/>
        <a:lstStyle/>
        <a:p>
          <a:endParaRPr lang="en-US"/>
        </a:p>
      </dgm:t>
    </dgm:pt>
  </dgm:ptLst>
  <dgm:cxnLst>
    <dgm:cxn modelId="{F6D40F3F-9A28-4C48-A614-393B2FDEA636}" type="presOf" srcId="{714B3285-0BA6-4527-9F06-671A1095B219}" destId="{B5DEEB30-3328-4B48-9A0E-41C7124F91F8}" srcOrd="1" destOrd="0" presId="urn:microsoft.com/office/officeart/2016/7/layout/LinearBlockProcessNumbered"/>
    <dgm:cxn modelId="{F26ECA7C-0A27-4574-9DD8-21A62173F671}" srcId="{59CE6F86-A7CC-4259-8EF7-FFEBE3F52E40}" destId="{B08C7619-3659-48AD-AB60-B6D46275CE20}" srcOrd="0" destOrd="0" parTransId="{061694F4-9B81-43B4-AAA0-DD162EB18E93}" sibTransId="{13CFF49D-964E-4890-8D22-6C58C940E23C}"/>
    <dgm:cxn modelId="{E20D9707-E4FD-43E9-916E-C3E7CEA17470}" srcId="{59CE6F86-A7CC-4259-8EF7-FFEBE3F52E40}" destId="{714B3285-0BA6-4527-9F06-671A1095B219}" srcOrd="1" destOrd="0" parTransId="{D42DD8BF-DCCE-4337-9A5F-DA2A8C4DABB3}" sibTransId="{98C38CDE-DD7F-4D54-9451-2ED98904CFFB}"/>
    <dgm:cxn modelId="{36E3986F-36F4-4EFF-9363-6EE957EE8F36}" type="presOf" srcId="{714B3285-0BA6-4527-9F06-671A1095B219}" destId="{96996C17-385D-439A-88A7-5E1F9686CC0D}" srcOrd="0" destOrd="0" presId="urn:microsoft.com/office/officeart/2016/7/layout/LinearBlockProcessNumbered"/>
    <dgm:cxn modelId="{FE9BFA75-B556-4E66-B4E1-F6D8EAAF0A13}" type="presOf" srcId="{98C38CDE-DD7F-4D54-9451-2ED98904CFFB}" destId="{F899657C-59B0-4C45-A12A-DB4CD0A23BB0}" srcOrd="0" destOrd="0" presId="urn:microsoft.com/office/officeart/2016/7/layout/LinearBlockProcessNumbered"/>
    <dgm:cxn modelId="{3A080636-8C79-4773-9DD0-EDD40920B86F}" type="presOf" srcId="{13CFF49D-964E-4890-8D22-6C58C940E23C}" destId="{A648AE58-F45E-417A-899F-21C479E385F1}" srcOrd="0" destOrd="0" presId="urn:microsoft.com/office/officeart/2016/7/layout/LinearBlockProcessNumbered"/>
    <dgm:cxn modelId="{FD8C1523-9E5F-45C0-96FC-66B0F4CC000D}" type="presOf" srcId="{B08C7619-3659-48AD-AB60-B6D46275CE20}" destId="{18773B53-3A90-46ED-A0FC-268B2AE2BF2E}" srcOrd="1" destOrd="0" presId="urn:microsoft.com/office/officeart/2016/7/layout/LinearBlockProcessNumbered"/>
    <dgm:cxn modelId="{A5012B2C-7A81-4056-BAC7-7ADC370D3F5B}" type="presOf" srcId="{B08C7619-3659-48AD-AB60-B6D46275CE20}" destId="{FDDF506D-98C4-43BE-80DD-FA0997C952F9}" srcOrd="0" destOrd="0" presId="urn:microsoft.com/office/officeart/2016/7/layout/LinearBlockProcessNumbered"/>
    <dgm:cxn modelId="{4C971487-0241-4A44-895B-0CFB707D89E7}" type="presOf" srcId="{59CE6F86-A7CC-4259-8EF7-FFEBE3F52E40}" destId="{B97258C7-D55E-40A5-8885-A2859BDD5B40}" srcOrd="0" destOrd="0" presId="urn:microsoft.com/office/officeart/2016/7/layout/LinearBlockProcessNumbered"/>
    <dgm:cxn modelId="{77F7DB02-8B31-40D1-ABC2-D73DD2119300}" type="presParOf" srcId="{B97258C7-D55E-40A5-8885-A2859BDD5B40}" destId="{DA901B5F-8625-4955-A90E-7B4038036F5C}" srcOrd="0" destOrd="0" presId="urn:microsoft.com/office/officeart/2016/7/layout/LinearBlockProcessNumbered"/>
    <dgm:cxn modelId="{7EF97E98-0B16-4C56-9E57-0098C5D1DBEB}" type="presParOf" srcId="{DA901B5F-8625-4955-A90E-7B4038036F5C}" destId="{FDDF506D-98C4-43BE-80DD-FA0997C952F9}" srcOrd="0" destOrd="0" presId="urn:microsoft.com/office/officeart/2016/7/layout/LinearBlockProcessNumbered"/>
    <dgm:cxn modelId="{C62A3865-71EC-4190-AB9E-94341DEFCD27}" type="presParOf" srcId="{DA901B5F-8625-4955-A90E-7B4038036F5C}" destId="{A648AE58-F45E-417A-899F-21C479E385F1}" srcOrd="1" destOrd="0" presId="urn:microsoft.com/office/officeart/2016/7/layout/LinearBlockProcessNumbered"/>
    <dgm:cxn modelId="{B49FDCD0-A7E3-4861-989D-221195AF460F}" type="presParOf" srcId="{DA901B5F-8625-4955-A90E-7B4038036F5C}" destId="{18773B53-3A90-46ED-A0FC-268B2AE2BF2E}" srcOrd="2" destOrd="0" presId="urn:microsoft.com/office/officeart/2016/7/layout/LinearBlockProcessNumbered"/>
    <dgm:cxn modelId="{32000947-F482-49AE-8F8A-0240504C0C30}" type="presParOf" srcId="{B97258C7-D55E-40A5-8885-A2859BDD5B40}" destId="{7CE74D0A-6EEB-42B7-A206-A50F1F10A921}" srcOrd="1" destOrd="0" presId="urn:microsoft.com/office/officeart/2016/7/layout/LinearBlockProcessNumbered"/>
    <dgm:cxn modelId="{151C6521-7453-40EB-A9A0-35D00A19EBE8}" type="presParOf" srcId="{B97258C7-D55E-40A5-8885-A2859BDD5B40}" destId="{723B616D-24A9-49B8-8FDC-7913425F1F92}" srcOrd="2" destOrd="0" presId="urn:microsoft.com/office/officeart/2016/7/layout/LinearBlockProcessNumbered"/>
    <dgm:cxn modelId="{1205E04F-100E-4C9C-9690-F958BFF41817}" type="presParOf" srcId="{723B616D-24A9-49B8-8FDC-7913425F1F92}" destId="{96996C17-385D-439A-88A7-5E1F9686CC0D}" srcOrd="0" destOrd="0" presId="urn:microsoft.com/office/officeart/2016/7/layout/LinearBlockProcessNumbered"/>
    <dgm:cxn modelId="{4A00F0F4-90B2-4BC4-B32B-F00EA4AD3A6D}" type="presParOf" srcId="{723B616D-24A9-49B8-8FDC-7913425F1F92}" destId="{F899657C-59B0-4C45-A12A-DB4CD0A23BB0}" srcOrd="1" destOrd="0" presId="urn:microsoft.com/office/officeart/2016/7/layout/LinearBlockProcessNumbered"/>
    <dgm:cxn modelId="{A6F82578-3CAB-4508-B10A-D7AB0FADF1AC}" type="presParOf" srcId="{723B616D-24A9-49B8-8FDC-7913425F1F92}" destId="{B5DEEB30-3328-4B48-9A0E-41C7124F91F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F71E5A-0D6B-4A1F-9FE9-B1AF7C674A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F8CE46-7667-4C55-8E85-08E76BF47CE9}">
      <dgm:prSet custT="1"/>
      <dgm:spPr/>
      <dgm:t>
        <a:bodyPr/>
        <a:lstStyle/>
        <a:p>
          <a:pPr>
            <a:lnSpc>
              <a:spcPct val="100000"/>
            </a:lnSpc>
          </a:pPr>
          <a:r>
            <a:rPr lang="en-US" sz="2000" b="1" dirty="0">
              <a:latin typeface="Calibri" panose="020F0502020204030204" pitchFamily="34" charset="0"/>
              <a:ea typeface="Calibri" panose="020F0502020204030204" pitchFamily="34" charset="0"/>
              <a:cs typeface="Calibri" panose="020F0502020204030204" pitchFamily="34" charset="0"/>
            </a:rPr>
            <a:t>STAGE 1: </a:t>
          </a:r>
          <a:r>
            <a:rPr lang="en-US" sz="2400" dirty="0">
              <a:latin typeface="Calibri" panose="020F0502020204030204" pitchFamily="34" charset="0"/>
              <a:ea typeface="Calibri" panose="020F0502020204030204" pitchFamily="34" charset="0"/>
              <a:cs typeface="Calibri" panose="020F0502020204030204" pitchFamily="34" charset="0"/>
            </a:rPr>
            <a:t>Population is divided into </a:t>
          </a:r>
          <a:r>
            <a:rPr lang="en-US" sz="2400" b="1" i="1" dirty="0">
              <a:latin typeface="Calibri" panose="020F0502020204030204" pitchFamily="34" charset="0"/>
              <a:ea typeface="Calibri" panose="020F0502020204030204" pitchFamily="34" charset="0"/>
              <a:cs typeface="Calibri" panose="020F0502020204030204" pitchFamily="34" charset="0"/>
            </a:rPr>
            <a:t>strata </a:t>
          </a:r>
          <a:r>
            <a:rPr lang="en-US" sz="2400" dirty="0">
              <a:latin typeface="Calibri" panose="020F0502020204030204" pitchFamily="34" charset="0"/>
              <a:ea typeface="Calibri" panose="020F0502020204030204" pitchFamily="34" charset="0"/>
              <a:cs typeface="Calibri" panose="020F0502020204030204" pitchFamily="34" charset="0"/>
            </a:rPr>
            <a:t>and then some of these  are selected by using simple random sampling</a:t>
          </a:r>
          <a:r>
            <a:rPr lang="en-US" sz="2000" dirty="0">
              <a:latin typeface="Calibri" panose="020F0502020204030204" pitchFamily="34" charset="0"/>
              <a:ea typeface="Calibri" panose="020F0502020204030204" pitchFamily="34" charset="0"/>
              <a:cs typeface="Calibri" panose="020F0502020204030204" pitchFamily="34" charset="0"/>
            </a:rPr>
            <a:t>.</a:t>
          </a:r>
        </a:p>
      </dgm:t>
    </dgm:pt>
    <dgm:pt modelId="{A53A2A70-B877-487E-B019-6CC07D67EF3B}" type="parTrans" cxnId="{E08547E4-485F-4E06-A5E3-74A313B32EFB}">
      <dgm:prSet/>
      <dgm:spPr/>
      <dgm:t>
        <a:bodyPr/>
        <a:lstStyle/>
        <a:p>
          <a:endParaRPr lang="en-US"/>
        </a:p>
      </dgm:t>
    </dgm:pt>
    <dgm:pt modelId="{F1C613B3-622C-4A64-AD95-3F244CD36FC8}" type="sibTrans" cxnId="{E08547E4-485F-4E06-A5E3-74A313B32EFB}">
      <dgm:prSet/>
      <dgm:spPr/>
      <dgm:t>
        <a:bodyPr/>
        <a:lstStyle/>
        <a:p>
          <a:endParaRPr lang="en-US"/>
        </a:p>
      </dgm:t>
    </dgm:pt>
    <dgm:pt modelId="{41C8987F-36B9-405D-96F8-A98F7DB1C9B5}">
      <dgm:prSet custT="1"/>
      <dgm:spPr/>
      <dgm:t>
        <a:bodyPr/>
        <a:lstStyle/>
        <a:p>
          <a:pPr>
            <a:lnSpc>
              <a:spcPct val="100000"/>
            </a:lnSpc>
          </a:pPr>
          <a:r>
            <a:rPr lang="en-US" sz="2400" b="1" dirty="0">
              <a:latin typeface="Calibri" panose="020F0502020204030204" pitchFamily="34" charset="0"/>
              <a:ea typeface="Calibri" panose="020F0502020204030204" pitchFamily="34" charset="0"/>
              <a:cs typeface="Calibri" panose="020F0502020204030204" pitchFamily="34" charset="0"/>
            </a:rPr>
            <a:t>STAGE 2</a:t>
          </a:r>
          <a:r>
            <a:rPr lang="en-US" sz="2400" dirty="0">
              <a:latin typeface="Calibri" panose="020F0502020204030204" pitchFamily="34" charset="0"/>
              <a:ea typeface="Calibri" panose="020F0502020204030204" pitchFamily="34" charset="0"/>
              <a:cs typeface="Calibri" panose="020F0502020204030204" pitchFamily="34" charset="0"/>
            </a:rPr>
            <a:t>: Individuals/units in the strata selected through simple random sampling.</a:t>
          </a:r>
        </a:p>
      </dgm:t>
    </dgm:pt>
    <dgm:pt modelId="{3FF746FD-790F-4661-8B69-229A27D13523}" type="parTrans" cxnId="{75C88FAD-7B25-4AD1-94CB-10D29FFFA28E}">
      <dgm:prSet/>
      <dgm:spPr/>
      <dgm:t>
        <a:bodyPr/>
        <a:lstStyle/>
        <a:p>
          <a:endParaRPr lang="en-US"/>
        </a:p>
      </dgm:t>
    </dgm:pt>
    <dgm:pt modelId="{1D245834-947A-440E-A364-104856693FC3}" type="sibTrans" cxnId="{75C88FAD-7B25-4AD1-94CB-10D29FFFA28E}">
      <dgm:prSet/>
      <dgm:spPr/>
      <dgm:t>
        <a:bodyPr/>
        <a:lstStyle/>
        <a:p>
          <a:endParaRPr lang="en-US"/>
        </a:p>
      </dgm:t>
    </dgm:pt>
    <dgm:pt modelId="{4BD49943-4319-4FF5-A899-5CDE26EE27A0}" type="pres">
      <dgm:prSet presAssocID="{4BF71E5A-0D6B-4A1F-9FE9-B1AF7C674AE8}" presName="root" presStyleCnt="0">
        <dgm:presLayoutVars>
          <dgm:dir/>
          <dgm:resizeHandles val="exact"/>
        </dgm:presLayoutVars>
      </dgm:prSet>
      <dgm:spPr/>
      <dgm:t>
        <a:bodyPr/>
        <a:lstStyle/>
        <a:p>
          <a:endParaRPr lang="en-US"/>
        </a:p>
      </dgm:t>
    </dgm:pt>
    <dgm:pt modelId="{21E26B8B-BB66-4A6C-AF24-2D0332F6D676}" type="pres">
      <dgm:prSet presAssocID="{4EF8CE46-7667-4C55-8E85-08E76BF47CE9}" presName="compNode" presStyleCnt="0"/>
      <dgm:spPr/>
    </dgm:pt>
    <dgm:pt modelId="{A0EE850F-16D4-4CF6-A0DF-37584405D70A}" type="pres">
      <dgm:prSet presAssocID="{4EF8CE46-7667-4C55-8E85-08E76BF47CE9}" presName="bgRect" presStyleLbl="bgShp" presStyleIdx="0" presStyleCnt="2"/>
      <dgm:spPr/>
    </dgm:pt>
    <dgm:pt modelId="{66AEFB77-738A-49B8-AF07-2A680B21A64E}" type="pres">
      <dgm:prSet presAssocID="{4EF8CE46-7667-4C55-8E85-08E76BF47CE9}"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Group of People"/>
        </a:ext>
      </dgm:extLst>
    </dgm:pt>
    <dgm:pt modelId="{44522A61-DE1E-4604-B88B-0C30B4E1DA1C}" type="pres">
      <dgm:prSet presAssocID="{4EF8CE46-7667-4C55-8E85-08E76BF47CE9}" presName="spaceRect" presStyleCnt="0"/>
      <dgm:spPr/>
    </dgm:pt>
    <dgm:pt modelId="{DBA01010-75B0-4845-B81F-9645F90A5D03}" type="pres">
      <dgm:prSet presAssocID="{4EF8CE46-7667-4C55-8E85-08E76BF47CE9}" presName="parTx" presStyleLbl="revTx" presStyleIdx="0" presStyleCnt="2">
        <dgm:presLayoutVars>
          <dgm:chMax val="0"/>
          <dgm:chPref val="0"/>
        </dgm:presLayoutVars>
      </dgm:prSet>
      <dgm:spPr/>
      <dgm:t>
        <a:bodyPr/>
        <a:lstStyle/>
        <a:p>
          <a:endParaRPr lang="en-US"/>
        </a:p>
      </dgm:t>
    </dgm:pt>
    <dgm:pt modelId="{5E5FE65F-F714-47F5-9554-34E1A2F59511}" type="pres">
      <dgm:prSet presAssocID="{F1C613B3-622C-4A64-AD95-3F244CD36FC8}" presName="sibTrans" presStyleCnt="0"/>
      <dgm:spPr/>
    </dgm:pt>
    <dgm:pt modelId="{53E894DB-EE87-4971-B594-53C7090C75A0}" type="pres">
      <dgm:prSet presAssocID="{41C8987F-36B9-405D-96F8-A98F7DB1C9B5}" presName="compNode" presStyleCnt="0"/>
      <dgm:spPr/>
    </dgm:pt>
    <dgm:pt modelId="{5F603AAB-957B-45F9-A256-45217BD8EE5B}" type="pres">
      <dgm:prSet presAssocID="{41C8987F-36B9-405D-96F8-A98F7DB1C9B5}" presName="bgRect" presStyleLbl="bgShp" presStyleIdx="1" presStyleCnt="2"/>
      <dgm:spPr/>
    </dgm:pt>
    <dgm:pt modelId="{68E8C8DF-6444-40D3-899D-327AAEA47FF7}" type="pres">
      <dgm:prSet presAssocID="{41C8987F-36B9-405D-96F8-A98F7DB1C9B5}"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Target Audience"/>
        </a:ext>
      </dgm:extLst>
    </dgm:pt>
    <dgm:pt modelId="{952A6CA4-D3A3-4777-9B0B-026B6D6FE6B8}" type="pres">
      <dgm:prSet presAssocID="{41C8987F-36B9-405D-96F8-A98F7DB1C9B5}" presName="spaceRect" presStyleCnt="0"/>
      <dgm:spPr/>
    </dgm:pt>
    <dgm:pt modelId="{FE1B0245-B071-4FCC-89AC-E85A09136A11}" type="pres">
      <dgm:prSet presAssocID="{41C8987F-36B9-405D-96F8-A98F7DB1C9B5}" presName="parTx" presStyleLbl="revTx" presStyleIdx="1" presStyleCnt="2">
        <dgm:presLayoutVars>
          <dgm:chMax val="0"/>
          <dgm:chPref val="0"/>
        </dgm:presLayoutVars>
      </dgm:prSet>
      <dgm:spPr/>
      <dgm:t>
        <a:bodyPr/>
        <a:lstStyle/>
        <a:p>
          <a:endParaRPr lang="en-US"/>
        </a:p>
      </dgm:t>
    </dgm:pt>
  </dgm:ptLst>
  <dgm:cxnLst>
    <dgm:cxn modelId="{4028B968-9ADB-467D-98A3-919D569AB107}" type="presOf" srcId="{4BF71E5A-0D6B-4A1F-9FE9-B1AF7C674AE8}" destId="{4BD49943-4319-4FF5-A899-5CDE26EE27A0}" srcOrd="0" destOrd="0" presId="urn:microsoft.com/office/officeart/2018/2/layout/IconVerticalSolidList"/>
    <dgm:cxn modelId="{75C88FAD-7B25-4AD1-94CB-10D29FFFA28E}" srcId="{4BF71E5A-0D6B-4A1F-9FE9-B1AF7C674AE8}" destId="{41C8987F-36B9-405D-96F8-A98F7DB1C9B5}" srcOrd="1" destOrd="0" parTransId="{3FF746FD-790F-4661-8B69-229A27D13523}" sibTransId="{1D245834-947A-440E-A364-104856693FC3}"/>
    <dgm:cxn modelId="{931318AE-9041-42EF-9322-E944C1CE0613}" type="presOf" srcId="{41C8987F-36B9-405D-96F8-A98F7DB1C9B5}" destId="{FE1B0245-B071-4FCC-89AC-E85A09136A11}" srcOrd="0" destOrd="0" presId="urn:microsoft.com/office/officeart/2018/2/layout/IconVerticalSolidList"/>
    <dgm:cxn modelId="{87865ED1-8C77-4AB7-9140-2D360C1F29B8}" type="presOf" srcId="{4EF8CE46-7667-4C55-8E85-08E76BF47CE9}" destId="{DBA01010-75B0-4845-B81F-9645F90A5D03}" srcOrd="0" destOrd="0" presId="urn:microsoft.com/office/officeart/2018/2/layout/IconVerticalSolidList"/>
    <dgm:cxn modelId="{E08547E4-485F-4E06-A5E3-74A313B32EFB}" srcId="{4BF71E5A-0D6B-4A1F-9FE9-B1AF7C674AE8}" destId="{4EF8CE46-7667-4C55-8E85-08E76BF47CE9}" srcOrd="0" destOrd="0" parTransId="{A53A2A70-B877-487E-B019-6CC07D67EF3B}" sibTransId="{F1C613B3-622C-4A64-AD95-3F244CD36FC8}"/>
    <dgm:cxn modelId="{C5E3EB35-5C6F-4CDC-83CA-BFE6D0182875}" type="presParOf" srcId="{4BD49943-4319-4FF5-A899-5CDE26EE27A0}" destId="{21E26B8B-BB66-4A6C-AF24-2D0332F6D676}" srcOrd="0" destOrd="0" presId="urn:microsoft.com/office/officeart/2018/2/layout/IconVerticalSolidList"/>
    <dgm:cxn modelId="{6552F4D2-E46C-45E1-92D6-11D19634AB8D}" type="presParOf" srcId="{21E26B8B-BB66-4A6C-AF24-2D0332F6D676}" destId="{A0EE850F-16D4-4CF6-A0DF-37584405D70A}" srcOrd="0" destOrd="0" presId="urn:microsoft.com/office/officeart/2018/2/layout/IconVerticalSolidList"/>
    <dgm:cxn modelId="{6C753232-92FE-4E48-AF12-99476EADD5A8}" type="presParOf" srcId="{21E26B8B-BB66-4A6C-AF24-2D0332F6D676}" destId="{66AEFB77-738A-49B8-AF07-2A680B21A64E}" srcOrd="1" destOrd="0" presId="urn:microsoft.com/office/officeart/2018/2/layout/IconVerticalSolidList"/>
    <dgm:cxn modelId="{9225E22A-90DB-4A7B-A8E8-617C88D48F44}" type="presParOf" srcId="{21E26B8B-BB66-4A6C-AF24-2D0332F6D676}" destId="{44522A61-DE1E-4604-B88B-0C30B4E1DA1C}" srcOrd="2" destOrd="0" presId="urn:microsoft.com/office/officeart/2018/2/layout/IconVerticalSolidList"/>
    <dgm:cxn modelId="{8C40AF52-6481-460D-9A3B-ED251E5E077C}" type="presParOf" srcId="{21E26B8B-BB66-4A6C-AF24-2D0332F6D676}" destId="{DBA01010-75B0-4845-B81F-9645F90A5D03}" srcOrd="3" destOrd="0" presId="urn:microsoft.com/office/officeart/2018/2/layout/IconVerticalSolidList"/>
    <dgm:cxn modelId="{80E28AE6-B78D-4C2B-930B-0F59B0E2C437}" type="presParOf" srcId="{4BD49943-4319-4FF5-A899-5CDE26EE27A0}" destId="{5E5FE65F-F714-47F5-9554-34E1A2F59511}" srcOrd="1" destOrd="0" presId="urn:microsoft.com/office/officeart/2018/2/layout/IconVerticalSolidList"/>
    <dgm:cxn modelId="{F916A5C2-C9C3-452C-8678-529D61A1F5A3}" type="presParOf" srcId="{4BD49943-4319-4FF5-A899-5CDE26EE27A0}" destId="{53E894DB-EE87-4971-B594-53C7090C75A0}" srcOrd="2" destOrd="0" presId="urn:microsoft.com/office/officeart/2018/2/layout/IconVerticalSolidList"/>
    <dgm:cxn modelId="{3ABDF1C6-C29E-4F0F-AE7C-5153D5CFD875}" type="presParOf" srcId="{53E894DB-EE87-4971-B594-53C7090C75A0}" destId="{5F603AAB-957B-45F9-A256-45217BD8EE5B}" srcOrd="0" destOrd="0" presId="urn:microsoft.com/office/officeart/2018/2/layout/IconVerticalSolidList"/>
    <dgm:cxn modelId="{13CE6408-97CE-4959-9009-5E47D750972C}" type="presParOf" srcId="{53E894DB-EE87-4971-B594-53C7090C75A0}" destId="{68E8C8DF-6444-40D3-899D-327AAEA47FF7}" srcOrd="1" destOrd="0" presId="urn:microsoft.com/office/officeart/2018/2/layout/IconVerticalSolidList"/>
    <dgm:cxn modelId="{9D99AA56-736C-4A6D-8543-05AAB02B9FDD}" type="presParOf" srcId="{53E894DB-EE87-4971-B594-53C7090C75A0}" destId="{952A6CA4-D3A3-4777-9B0B-026B6D6FE6B8}" srcOrd="2" destOrd="0" presId="urn:microsoft.com/office/officeart/2018/2/layout/IconVerticalSolidList"/>
    <dgm:cxn modelId="{1809F1DB-A36D-47A0-82F6-9E6D2B52CB4D}" type="presParOf" srcId="{53E894DB-EE87-4971-B594-53C7090C75A0}" destId="{FE1B0245-B071-4FCC-89AC-E85A09136A1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38912" y="1648681"/>
          <a:ext cx="1514226" cy="1514226"/>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itchFamily="34" charset="0"/>
            </a:rPr>
            <a:t>Wisdom</a:t>
          </a:r>
        </a:p>
      </dsp:txBody>
      <dsp:txXfrm>
        <a:off x="1543339" y="2003381"/>
        <a:ext cx="905372" cy="778344"/>
      </dsp:txXfrm>
    </dsp:sp>
    <dsp:sp modelId="{93300324-D62F-4E58-B882-734182BDB462}">
      <dsp:nvSpPr>
        <dsp:cNvPr id="0" name=""/>
        <dsp:cNvSpPr/>
      </dsp:nvSpPr>
      <dsp:spPr>
        <a:xfrm>
          <a:off x="519043" y="1320836"/>
          <a:ext cx="1101255" cy="110125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Arial Black" pitchFamily="34" charset="0"/>
            </a:rPr>
            <a:t>Truth</a:t>
          </a:r>
          <a:r>
            <a:rPr lang="en-US" sz="1100" kern="1200"/>
            <a:t> </a:t>
          </a:r>
        </a:p>
      </dsp:txBody>
      <dsp:txXfrm>
        <a:off x="796287" y="1599756"/>
        <a:ext cx="546767" cy="543415"/>
      </dsp:txXfrm>
    </dsp:sp>
    <dsp:sp modelId="{59EDF28D-6C67-49D0-B5A1-DE5C3CBA2292}">
      <dsp:nvSpPr>
        <dsp:cNvPr id="0" name=""/>
        <dsp:cNvSpPr/>
      </dsp:nvSpPr>
      <dsp:spPr>
        <a:xfrm rot="20700000">
          <a:off x="974723" y="655262"/>
          <a:ext cx="1079005" cy="107900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itchFamily="34" charset="0"/>
            </a:rPr>
            <a:t>Servic</a:t>
          </a:r>
          <a:r>
            <a:rPr lang="en-US" sz="1100" kern="1200">
              <a:latin typeface="Arial Black" pitchFamily="34" charset="0"/>
            </a:rPr>
            <a:t>e</a:t>
          </a:r>
          <a:r>
            <a:rPr lang="en-US" sz="1100" kern="1200"/>
            <a:t> </a:t>
          </a:r>
        </a:p>
      </dsp:txBody>
      <dsp:txXfrm rot="-20700000">
        <a:off x="1211381" y="891919"/>
        <a:ext cx="605690" cy="605690"/>
      </dsp:txXfrm>
    </dsp:sp>
    <dsp:sp modelId="{398423B3-DD54-4226-99D7-017EFC1488DF}">
      <dsp:nvSpPr>
        <dsp:cNvPr id="0" name=""/>
        <dsp:cNvSpPr/>
      </dsp:nvSpPr>
      <dsp:spPr>
        <a:xfrm>
          <a:off x="1107369" y="1552894"/>
          <a:ext cx="1938209" cy="1938209"/>
        </a:xfrm>
        <a:prstGeom prst="circularArrow">
          <a:avLst>
            <a:gd name="adj1" fmla="val 4687"/>
            <a:gd name="adj2" fmla="val 299029"/>
            <a:gd name="adj3" fmla="val 2467683"/>
            <a:gd name="adj4" fmla="val 1596997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2877" y="1177534"/>
          <a:ext cx="1408230" cy="14082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25138" y="425103"/>
          <a:ext cx="1518356" cy="1518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0208E-3A8F-414E-934D-F78969A867C3}">
      <dsp:nvSpPr>
        <dsp:cNvPr id="0" name=""/>
        <dsp:cNvSpPr/>
      </dsp:nvSpPr>
      <dsp:spPr>
        <a:xfrm>
          <a:off x="3963910" y="1775319"/>
          <a:ext cx="1659783" cy="739269"/>
        </a:xfrm>
        <a:custGeom>
          <a:avLst/>
          <a:gdLst/>
          <a:ahLst/>
          <a:cxnLst/>
          <a:rect l="0" t="0" r="0" b="0"/>
          <a:pathLst>
            <a:path>
              <a:moveTo>
                <a:pt x="0" y="0"/>
              </a:moveTo>
              <a:lnTo>
                <a:pt x="0" y="487661"/>
              </a:lnTo>
              <a:lnTo>
                <a:pt x="1659783" y="487661"/>
              </a:lnTo>
              <a:lnTo>
                <a:pt x="1659783" y="739269"/>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BA747-99C6-4B18-8EE4-1253BA11ECB9}">
      <dsp:nvSpPr>
        <dsp:cNvPr id="0" name=""/>
        <dsp:cNvSpPr/>
      </dsp:nvSpPr>
      <dsp:spPr>
        <a:xfrm>
          <a:off x="2304127" y="1775319"/>
          <a:ext cx="1659783" cy="739269"/>
        </a:xfrm>
        <a:custGeom>
          <a:avLst/>
          <a:gdLst/>
          <a:ahLst/>
          <a:cxnLst/>
          <a:rect l="0" t="0" r="0" b="0"/>
          <a:pathLst>
            <a:path>
              <a:moveTo>
                <a:pt x="1659783" y="0"/>
              </a:moveTo>
              <a:lnTo>
                <a:pt x="1659783" y="487661"/>
              </a:lnTo>
              <a:lnTo>
                <a:pt x="0" y="487661"/>
              </a:lnTo>
              <a:lnTo>
                <a:pt x="0" y="739269"/>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F2C83-292C-42E9-8F9E-584E78491AAA}">
      <dsp:nvSpPr>
        <dsp:cNvPr id="0" name=""/>
        <dsp:cNvSpPr/>
      </dsp:nvSpPr>
      <dsp:spPr>
        <a:xfrm>
          <a:off x="2365226" y="50653"/>
          <a:ext cx="3197367" cy="172466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EB129-70A6-4768-9539-478B070DDA38}">
      <dsp:nvSpPr>
        <dsp:cNvPr id="0" name=""/>
        <dsp:cNvSpPr/>
      </dsp:nvSpPr>
      <dsp:spPr>
        <a:xfrm>
          <a:off x="2667005" y="337343"/>
          <a:ext cx="3197367"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Sampling</a:t>
          </a:r>
          <a:endParaRPr lang="en-US" sz="2100" kern="1200" dirty="0"/>
        </a:p>
      </dsp:txBody>
      <dsp:txXfrm>
        <a:off x="2717519" y="387857"/>
        <a:ext cx="3096339" cy="1623637"/>
      </dsp:txXfrm>
    </dsp:sp>
    <dsp:sp modelId="{C8738882-A220-4072-8199-DA516C4F8367}">
      <dsp:nvSpPr>
        <dsp:cNvPr id="0" name=""/>
        <dsp:cNvSpPr/>
      </dsp:nvSpPr>
      <dsp:spPr>
        <a:xfrm>
          <a:off x="946122" y="2514589"/>
          <a:ext cx="2716009" cy="1724665"/>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D90B5-1805-4DEF-A75A-A9DBB1188BAE}">
      <dsp:nvSpPr>
        <dsp:cNvPr id="0" name=""/>
        <dsp:cNvSpPr/>
      </dsp:nvSpPr>
      <dsp:spPr>
        <a:xfrm>
          <a:off x="1247901" y="2801278"/>
          <a:ext cx="2716009"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Random/</a:t>
          </a:r>
          <a:endParaRPr lang="en-US" sz="2100" kern="1200" dirty="0"/>
        </a:p>
        <a:p>
          <a:pPr lvl="0" algn="ctr" defTabSz="933450">
            <a:lnSpc>
              <a:spcPct val="90000"/>
            </a:lnSpc>
            <a:spcBef>
              <a:spcPct val="0"/>
            </a:spcBef>
            <a:spcAft>
              <a:spcPct val="35000"/>
            </a:spcAft>
          </a:pPr>
          <a:r>
            <a:rPr lang="en-US" sz="2100" kern="1200" dirty="0" smtClean="0"/>
            <a:t>Probability</a:t>
          </a:r>
          <a:endParaRPr lang="en-US" sz="2100" kern="1200" dirty="0"/>
        </a:p>
        <a:p>
          <a:pPr lvl="0" algn="ctr" defTabSz="933450">
            <a:lnSpc>
              <a:spcPct val="90000"/>
            </a:lnSpc>
            <a:spcBef>
              <a:spcPct val="0"/>
            </a:spcBef>
            <a:spcAft>
              <a:spcPct val="35000"/>
            </a:spcAft>
          </a:pPr>
          <a:r>
            <a:rPr lang="en-US" sz="2100" kern="1200" dirty="0" smtClean="0"/>
            <a:t>Sampling</a:t>
          </a:r>
          <a:endParaRPr lang="en-US" sz="2100" kern="1200" dirty="0"/>
        </a:p>
      </dsp:txBody>
      <dsp:txXfrm>
        <a:off x="1298415" y="2851792"/>
        <a:ext cx="2614981" cy="1623637"/>
      </dsp:txXfrm>
    </dsp:sp>
    <dsp:sp modelId="{B4C921D3-6AE1-4A0C-99FB-3BD90148EF1E}">
      <dsp:nvSpPr>
        <dsp:cNvPr id="0" name=""/>
        <dsp:cNvSpPr/>
      </dsp:nvSpPr>
      <dsp:spPr>
        <a:xfrm>
          <a:off x="4265689" y="2514589"/>
          <a:ext cx="2716009" cy="1724665"/>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DDF0E-7BFD-49F9-9566-F524BA963ABD}">
      <dsp:nvSpPr>
        <dsp:cNvPr id="0" name=""/>
        <dsp:cNvSpPr/>
      </dsp:nvSpPr>
      <dsp:spPr>
        <a:xfrm>
          <a:off x="4567468" y="2801278"/>
          <a:ext cx="2716009"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Non-random/</a:t>
          </a:r>
        </a:p>
        <a:p>
          <a:pPr lvl="0" algn="ctr" defTabSz="933450">
            <a:lnSpc>
              <a:spcPct val="90000"/>
            </a:lnSpc>
            <a:spcBef>
              <a:spcPct val="0"/>
            </a:spcBef>
            <a:spcAft>
              <a:spcPct val="35000"/>
            </a:spcAft>
          </a:pPr>
          <a:r>
            <a:rPr lang="en-US" sz="2100" kern="1200" dirty="0" smtClean="0"/>
            <a:t>Non-probability</a:t>
          </a:r>
        </a:p>
        <a:p>
          <a:pPr lvl="0" algn="ctr" defTabSz="933450">
            <a:lnSpc>
              <a:spcPct val="90000"/>
            </a:lnSpc>
            <a:spcBef>
              <a:spcPct val="0"/>
            </a:spcBef>
            <a:spcAft>
              <a:spcPct val="35000"/>
            </a:spcAft>
          </a:pPr>
          <a:r>
            <a:rPr lang="en-US" sz="2100" kern="1200" dirty="0" smtClean="0"/>
            <a:t>Sampling</a:t>
          </a:r>
          <a:endParaRPr lang="en-US" sz="2100" kern="1200" dirty="0"/>
        </a:p>
      </dsp:txBody>
      <dsp:txXfrm>
        <a:off x="4617982" y="2851792"/>
        <a:ext cx="2614981" cy="1623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5F65A-B9EA-418F-9072-876C101DCC9B}">
      <dsp:nvSpPr>
        <dsp:cNvPr id="0" name=""/>
        <dsp:cNvSpPr/>
      </dsp:nvSpPr>
      <dsp:spPr>
        <a:xfrm>
          <a:off x="0" y="591343"/>
          <a:ext cx="2571749" cy="154305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Simple Random</a:t>
          </a:r>
        </a:p>
        <a:p>
          <a:pPr lvl="0" algn="ctr" defTabSz="1066800">
            <a:lnSpc>
              <a:spcPct val="90000"/>
            </a:lnSpc>
            <a:spcBef>
              <a:spcPct val="0"/>
            </a:spcBef>
            <a:spcAft>
              <a:spcPct val="35000"/>
            </a:spcAft>
          </a:pPr>
          <a:r>
            <a:rPr lang="en-US" sz="2400" kern="1200" dirty="0"/>
            <a:t>Sampling</a:t>
          </a:r>
        </a:p>
      </dsp:txBody>
      <dsp:txXfrm>
        <a:off x="0" y="591343"/>
        <a:ext cx="2571749" cy="1543050"/>
      </dsp:txXfrm>
    </dsp:sp>
    <dsp:sp modelId="{83FE290F-F08B-445E-84EE-CCD6B976E8E4}">
      <dsp:nvSpPr>
        <dsp:cNvPr id="0" name=""/>
        <dsp:cNvSpPr/>
      </dsp:nvSpPr>
      <dsp:spPr>
        <a:xfrm>
          <a:off x="2828925" y="591343"/>
          <a:ext cx="2571749" cy="1543050"/>
        </a:xfrm>
        <a:prstGeom prst="rect">
          <a:avLst/>
        </a:prstGeom>
        <a:gradFill rotWithShape="0">
          <a:gsLst>
            <a:gs pos="0">
              <a:schemeClr val="accent2">
                <a:hueOff val="-5040797"/>
                <a:satOff val="2192"/>
                <a:lumOff val="637"/>
                <a:alphaOff val="0"/>
                <a:shade val="15000"/>
                <a:satMod val="180000"/>
              </a:schemeClr>
            </a:gs>
            <a:gs pos="50000">
              <a:schemeClr val="accent2">
                <a:hueOff val="-5040797"/>
                <a:satOff val="2192"/>
                <a:lumOff val="637"/>
                <a:alphaOff val="0"/>
                <a:shade val="45000"/>
                <a:satMod val="170000"/>
              </a:schemeClr>
            </a:gs>
            <a:gs pos="70000">
              <a:schemeClr val="accent2">
                <a:hueOff val="-5040797"/>
                <a:satOff val="2192"/>
                <a:lumOff val="637"/>
                <a:alphaOff val="0"/>
                <a:tint val="99000"/>
                <a:shade val="65000"/>
                <a:satMod val="155000"/>
              </a:schemeClr>
            </a:gs>
            <a:gs pos="100000">
              <a:schemeClr val="accent2">
                <a:hueOff val="-5040797"/>
                <a:satOff val="2192"/>
                <a:lumOff val="63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Systematic Sampling</a:t>
          </a:r>
        </a:p>
      </dsp:txBody>
      <dsp:txXfrm>
        <a:off x="2828925" y="591343"/>
        <a:ext cx="2571749" cy="1543050"/>
      </dsp:txXfrm>
    </dsp:sp>
    <dsp:sp modelId="{E322BF88-0043-47FB-A747-230A02F095AB}">
      <dsp:nvSpPr>
        <dsp:cNvPr id="0" name=""/>
        <dsp:cNvSpPr/>
      </dsp:nvSpPr>
      <dsp:spPr>
        <a:xfrm>
          <a:off x="5657849" y="591343"/>
          <a:ext cx="2571749" cy="1543050"/>
        </a:xfrm>
        <a:prstGeom prst="rect">
          <a:avLst/>
        </a:prstGeom>
        <a:gradFill rotWithShape="0">
          <a:gsLst>
            <a:gs pos="0">
              <a:schemeClr val="accent2">
                <a:hueOff val="-10081593"/>
                <a:satOff val="4384"/>
                <a:lumOff val="1275"/>
                <a:alphaOff val="0"/>
                <a:shade val="15000"/>
                <a:satMod val="180000"/>
              </a:schemeClr>
            </a:gs>
            <a:gs pos="50000">
              <a:schemeClr val="accent2">
                <a:hueOff val="-10081593"/>
                <a:satOff val="4384"/>
                <a:lumOff val="1275"/>
                <a:alphaOff val="0"/>
                <a:shade val="45000"/>
                <a:satMod val="170000"/>
              </a:schemeClr>
            </a:gs>
            <a:gs pos="70000">
              <a:schemeClr val="accent2">
                <a:hueOff val="-10081593"/>
                <a:satOff val="4384"/>
                <a:lumOff val="1275"/>
                <a:alphaOff val="0"/>
                <a:tint val="99000"/>
                <a:shade val="65000"/>
                <a:satMod val="155000"/>
              </a:schemeClr>
            </a:gs>
            <a:gs pos="100000">
              <a:schemeClr val="accent2">
                <a:hueOff val="-10081593"/>
                <a:satOff val="4384"/>
                <a:lumOff val="127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Stratified Sampling</a:t>
          </a:r>
        </a:p>
      </dsp:txBody>
      <dsp:txXfrm>
        <a:off x="5657849" y="591343"/>
        <a:ext cx="2571749" cy="1543050"/>
      </dsp:txXfrm>
    </dsp:sp>
    <dsp:sp modelId="{F87303DB-4F6F-4EA9-A178-17C16FF00F7A}">
      <dsp:nvSpPr>
        <dsp:cNvPr id="0" name=""/>
        <dsp:cNvSpPr/>
      </dsp:nvSpPr>
      <dsp:spPr>
        <a:xfrm>
          <a:off x="1414462" y="2391568"/>
          <a:ext cx="2571749" cy="1543050"/>
        </a:xfrm>
        <a:prstGeom prst="rect">
          <a:avLst/>
        </a:prstGeom>
        <a:gradFill rotWithShape="0">
          <a:gsLst>
            <a:gs pos="0">
              <a:schemeClr val="accent2">
                <a:hueOff val="-15122390"/>
                <a:satOff val="6577"/>
                <a:lumOff val="1912"/>
                <a:alphaOff val="0"/>
                <a:shade val="15000"/>
                <a:satMod val="180000"/>
              </a:schemeClr>
            </a:gs>
            <a:gs pos="50000">
              <a:schemeClr val="accent2">
                <a:hueOff val="-15122390"/>
                <a:satOff val="6577"/>
                <a:lumOff val="1912"/>
                <a:alphaOff val="0"/>
                <a:shade val="45000"/>
                <a:satMod val="170000"/>
              </a:schemeClr>
            </a:gs>
            <a:gs pos="70000">
              <a:schemeClr val="accent2">
                <a:hueOff val="-15122390"/>
                <a:satOff val="6577"/>
                <a:lumOff val="1912"/>
                <a:alphaOff val="0"/>
                <a:tint val="99000"/>
                <a:shade val="65000"/>
                <a:satMod val="155000"/>
              </a:schemeClr>
            </a:gs>
            <a:gs pos="100000">
              <a:schemeClr val="accent2">
                <a:hueOff val="-15122390"/>
                <a:satOff val="6577"/>
                <a:lumOff val="19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Multistage Sampling</a:t>
          </a:r>
        </a:p>
      </dsp:txBody>
      <dsp:txXfrm>
        <a:off x="1414462" y="2391568"/>
        <a:ext cx="2571749" cy="1543050"/>
      </dsp:txXfrm>
    </dsp:sp>
    <dsp:sp modelId="{F9A12F7B-25FD-4EAA-952E-AD7B00ED2014}">
      <dsp:nvSpPr>
        <dsp:cNvPr id="0" name=""/>
        <dsp:cNvSpPr/>
      </dsp:nvSpPr>
      <dsp:spPr>
        <a:xfrm>
          <a:off x="4243387" y="2391568"/>
          <a:ext cx="2571749" cy="1543050"/>
        </a:xfrm>
        <a:prstGeom prst="rect">
          <a:avLst/>
        </a:prstGeom>
        <a:gradFill rotWithShape="0">
          <a:gsLst>
            <a:gs pos="0">
              <a:schemeClr val="accent2">
                <a:hueOff val="-20163186"/>
                <a:satOff val="8769"/>
                <a:lumOff val="2550"/>
                <a:alphaOff val="0"/>
                <a:shade val="15000"/>
                <a:satMod val="180000"/>
              </a:schemeClr>
            </a:gs>
            <a:gs pos="50000">
              <a:schemeClr val="accent2">
                <a:hueOff val="-20163186"/>
                <a:satOff val="8769"/>
                <a:lumOff val="2550"/>
                <a:alphaOff val="0"/>
                <a:shade val="45000"/>
                <a:satMod val="170000"/>
              </a:schemeClr>
            </a:gs>
            <a:gs pos="70000">
              <a:schemeClr val="accent2">
                <a:hueOff val="-20163186"/>
                <a:satOff val="8769"/>
                <a:lumOff val="2550"/>
                <a:alphaOff val="0"/>
                <a:tint val="99000"/>
                <a:shade val="65000"/>
                <a:satMod val="155000"/>
              </a:schemeClr>
            </a:gs>
            <a:gs pos="100000">
              <a:schemeClr val="accent2">
                <a:hueOff val="-20163186"/>
                <a:satOff val="8769"/>
                <a:lumOff val="255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Cluster Sampling</a:t>
          </a:r>
        </a:p>
      </dsp:txBody>
      <dsp:txXfrm>
        <a:off x="4243387" y="2391568"/>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B97A7-7140-48C3-8AEA-19CE74BECC33}">
      <dsp:nvSpPr>
        <dsp:cNvPr id="0" name=""/>
        <dsp:cNvSpPr/>
      </dsp:nvSpPr>
      <dsp:spPr>
        <a:xfrm>
          <a:off x="0" y="32648"/>
          <a:ext cx="6995160" cy="2036682"/>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Calibri" panose="020F0502020204030204" pitchFamily="34" charset="0"/>
              <a:ea typeface="Calibri" panose="020F0502020204030204" pitchFamily="34" charset="0"/>
              <a:cs typeface="Calibri" panose="020F0502020204030204" pitchFamily="34" charset="0"/>
            </a:rPr>
            <a:t>Make A Sampling Frame</a:t>
          </a:r>
        </a:p>
      </dsp:txBody>
      <dsp:txXfrm>
        <a:off x="59652" y="92300"/>
        <a:ext cx="4890090" cy="1917378"/>
      </dsp:txXfrm>
    </dsp:sp>
    <dsp:sp modelId="{87A8FAC8-AC9B-48DE-A7FA-E8F8882DE951}">
      <dsp:nvSpPr>
        <dsp:cNvPr id="0" name=""/>
        <dsp:cNvSpPr/>
      </dsp:nvSpPr>
      <dsp:spPr>
        <a:xfrm>
          <a:off x="1234439" y="2489279"/>
          <a:ext cx="6995160" cy="2036682"/>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latin typeface="Calibri" panose="020F0502020204030204" pitchFamily="34" charset="0"/>
              <a:ea typeface="Calibri" panose="020F0502020204030204" pitchFamily="34" charset="0"/>
              <a:cs typeface="Calibri" panose="020F0502020204030204" pitchFamily="34" charset="0"/>
            </a:rPr>
            <a:t>Select Required Sample Randomly</a:t>
          </a:r>
        </a:p>
      </dsp:txBody>
      <dsp:txXfrm>
        <a:off x="1294091" y="2548931"/>
        <a:ext cx="4317572" cy="1917378"/>
      </dsp:txXfrm>
    </dsp:sp>
    <dsp:sp modelId="{723E72A4-F0E9-4605-A1BD-77C7B1D407D6}">
      <dsp:nvSpPr>
        <dsp:cNvPr id="0" name=""/>
        <dsp:cNvSpPr/>
      </dsp:nvSpPr>
      <dsp:spPr>
        <a:xfrm>
          <a:off x="5671316" y="1601059"/>
          <a:ext cx="1323843" cy="132384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9181" y="1601059"/>
        <a:ext cx="728113" cy="996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1230B-695F-447D-8AEC-8BB60DAD49CF}">
      <dsp:nvSpPr>
        <dsp:cNvPr id="0" name=""/>
        <dsp:cNvSpPr/>
      </dsp:nvSpPr>
      <dsp:spPr>
        <a:xfrm>
          <a:off x="0" y="737614"/>
          <a:ext cx="82296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5270E-ADDF-4543-B02D-9B5C36DE9509}">
      <dsp:nvSpPr>
        <dsp:cNvPr id="0" name=""/>
        <dsp:cNvSpPr/>
      </dsp:nvSpPr>
      <dsp:spPr>
        <a:xfrm>
          <a:off x="410731" y="1040971"/>
          <a:ext cx="746783" cy="7467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B5F44-3B95-40B6-9483-24273735A6A3}">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lvl="0" algn="l" defTabSz="1022350">
            <a:lnSpc>
              <a:spcPct val="100000"/>
            </a:lnSpc>
            <a:spcBef>
              <a:spcPct val="0"/>
            </a:spcBef>
            <a:spcAft>
              <a:spcPct val="35000"/>
            </a:spcAft>
          </a:pPr>
          <a:r>
            <a:rPr lang="en-US" sz="2300" b="1" kern="1200" dirty="0">
              <a:latin typeface="Calibri" panose="020F0502020204030204" pitchFamily="34" charset="0"/>
              <a:ea typeface="Calibri" panose="020F0502020204030204" pitchFamily="34" charset="0"/>
              <a:cs typeface="Calibri" panose="020F0502020204030204" pitchFamily="34" charset="0"/>
            </a:rPr>
            <a:t>STEP1</a:t>
          </a:r>
          <a:r>
            <a:rPr lang="en-US" sz="2300" kern="1200" dirty="0">
              <a:effectLst/>
              <a:latin typeface="Calibri" panose="020F0502020204030204" pitchFamily="34" charset="0"/>
              <a:ea typeface="Calibri" panose="020F0502020204030204" pitchFamily="34" charset="0"/>
              <a:cs typeface="Calibri" panose="020F0502020204030204" pitchFamily="34" charset="0"/>
            </a:rPr>
            <a:t>: Make strata of population into homogenous, non-overlapping groups on the basis of shared attributes of the members.</a:t>
          </a:r>
        </a:p>
      </dsp:txBody>
      <dsp:txXfrm>
        <a:off x="1568246" y="735468"/>
        <a:ext cx="6661353" cy="1357788"/>
      </dsp:txXfrm>
    </dsp:sp>
    <dsp:sp modelId="{B6D534E7-342A-4F5E-9BB0-879153915220}">
      <dsp:nvSpPr>
        <dsp:cNvPr id="0" name=""/>
        <dsp:cNvSpPr/>
      </dsp:nvSpPr>
      <dsp:spPr>
        <a:xfrm>
          <a:off x="0" y="2432705"/>
          <a:ext cx="82296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0798A-47EF-4F0B-8C00-24B39BF83031}">
      <dsp:nvSpPr>
        <dsp:cNvPr id="0" name=""/>
        <dsp:cNvSpPr/>
      </dsp:nvSpPr>
      <dsp:spPr>
        <a:xfrm>
          <a:off x="410731" y="2738207"/>
          <a:ext cx="746783" cy="7467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DB3A0-E2AC-4C0C-8208-15F9CF4AE569}">
      <dsp:nvSpPr>
        <dsp:cNvPr id="0" name=""/>
        <dsp:cNvSpPr/>
      </dsp:nvSpPr>
      <dsp:spPr>
        <a:xfrm>
          <a:off x="1550327" y="2363851"/>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lvl="0" algn="l" defTabSz="1022350">
            <a:lnSpc>
              <a:spcPct val="100000"/>
            </a:lnSpc>
            <a:spcBef>
              <a:spcPct val="0"/>
            </a:spcBef>
            <a:spcAft>
              <a:spcPct val="35000"/>
            </a:spcAft>
          </a:pPr>
          <a:r>
            <a:rPr lang="en-US" sz="2300" b="1" kern="1200" dirty="0">
              <a:latin typeface="Calibri" panose="020F0502020204030204" pitchFamily="34" charset="0"/>
              <a:ea typeface="Calibri" panose="020F0502020204030204" pitchFamily="34" charset="0"/>
              <a:cs typeface="Calibri" panose="020F0502020204030204" pitchFamily="34" charset="0"/>
            </a:rPr>
            <a:t>STEP 2:</a:t>
          </a:r>
          <a:r>
            <a:rPr lang="en-US" sz="2300" b="1" kern="1200" dirty="0">
              <a:effectLst/>
              <a:latin typeface="Calibri" panose="020F0502020204030204" pitchFamily="34" charset="0"/>
              <a:ea typeface="Calibri" panose="020F0502020204030204" pitchFamily="34" charset="0"/>
              <a:cs typeface="Calibri" panose="020F0502020204030204" pitchFamily="34" charset="0"/>
            </a:rPr>
            <a:t> </a:t>
          </a:r>
          <a:r>
            <a:rPr lang="en-US" sz="2300" kern="1200" dirty="0">
              <a:effectLst/>
              <a:latin typeface="Calibri" panose="020F0502020204030204" pitchFamily="34" charset="0"/>
              <a:ea typeface="Calibri" panose="020F0502020204030204" pitchFamily="34" charset="0"/>
              <a:cs typeface="Calibri" panose="020F0502020204030204" pitchFamily="34" charset="0"/>
            </a:rPr>
            <a:t>A random sample from each stratum is taken </a:t>
          </a:r>
          <a:r>
            <a:rPr lang="en-US" sz="2300" kern="1200" dirty="0">
              <a:latin typeface="Calibri" panose="020F0502020204030204" pitchFamily="34" charset="0"/>
              <a:ea typeface="Calibri" panose="020F0502020204030204" pitchFamily="34" charset="0"/>
              <a:cs typeface="Calibri" panose="020F0502020204030204" pitchFamily="34" charset="0"/>
            </a:rPr>
            <a:t>in a number proportional to the stratum’s size. </a:t>
          </a:r>
        </a:p>
      </dsp:txBody>
      <dsp:txXfrm>
        <a:off x="1550327" y="2363851"/>
        <a:ext cx="6661353" cy="1357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1B786-F175-45CF-86A8-B7C88FE2CC19}">
      <dsp:nvSpPr>
        <dsp:cNvPr id="0" name=""/>
        <dsp:cNvSpPr/>
      </dsp:nvSpPr>
      <dsp:spPr>
        <a:xfrm>
          <a:off x="0" y="3406931"/>
          <a:ext cx="8229600" cy="111823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a:latin typeface="Calibri" panose="020F0502020204030204" pitchFamily="34" charset="0"/>
              <a:ea typeface="Calibri" panose="020F0502020204030204" pitchFamily="34" charset="0"/>
              <a:cs typeface="Calibri" panose="020F0502020204030204" pitchFamily="34" charset="0"/>
            </a:rPr>
            <a:t>STEP 2</a:t>
          </a:r>
          <a:r>
            <a:rPr lang="en-US" sz="2500" kern="1200" dirty="0">
              <a:latin typeface="Calibri" panose="020F0502020204030204" pitchFamily="34" charset="0"/>
              <a:ea typeface="Calibri" panose="020F0502020204030204" pitchFamily="34" charset="0"/>
              <a:cs typeface="Calibri" panose="020F0502020204030204" pitchFamily="34" charset="0"/>
            </a:rPr>
            <a:t>: Sample size of 5 out of 20 (12+8) means 25%.</a:t>
          </a:r>
        </a:p>
      </dsp:txBody>
      <dsp:txXfrm>
        <a:off x="0" y="3406931"/>
        <a:ext cx="8229600" cy="1118231"/>
      </dsp:txXfrm>
    </dsp:sp>
    <dsp:sp modelId="{7EA6ED54-D10F-4AF0-B9CF-7122EBE13ECD}">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a:latin typeface="Calibri" panose="020F0502020204030204" pitchFamily="34" charset="0"/>
              <a:ea typeface="Calibri" panose="020F0502020204030204" pitchFamily="34" charset="0"/>
              <a:cs typeface="Calibri" panose="020F0502020204030204" pitchFamily="34" charset="0"/>
            </a:rPr>
            <a:t>STEP 1</a:t>
          </a:r>
          <a:r>
            <a:rPr lang="en-US" sz="2500" kern="1200" dirty="0">
              <a:latin typeface="Calibri" panose="020F0502020204030204" pitchFamily="34" charset="0"/>
              <a:ea typeface="Calibri" panose="020F0502020204030204" pitchFamily="34" charset="0"/>
              <a:cs typeface="Calibri" panose="020F0502020204030204" pitchFamily="34" charset="0"/>
            </a:rPr>
            <a:t>: Make sampling frame of both strata.</a:t>
          </a:r>
        </a:p>
      </dsp:txBody>
      <dsp:txXfrm rot="10800000">
        <a:off x="0" y="1703865"/>
        <a:ext cx="8229600" cy="1117500"/>
      </dsp:txXfrm>
    </dsp:sp>
    <dsp:sp modelId="{46521DE4-6A52-4820-9B9C-69BAB1D3F64E}">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i="1" kern="1200" dirty="0" smtClean="0">
              <a:latin typeface="Calibri" panose="020F0502020204030204" pitchFamily="34" charset="0"/>
              <a:ea typeface="Calibri" panose="020F0502020204030204" pitchFamily="34" charset="0"/>
              <a:cs typeface="Calibri" panose="020F0502020204030204" pitchFamily="34" charset="0"/>
            </a:rPr>
            <a:t>Example: </a:t>
          </a:r>
          <a:r>
            <a:rPr lang="en-US" sz="2500" kern="1200" dirty="0" smtClean="0">
              <a:latin typeface="Calibri" panose="020F0502020204030204" pitchFamily="34" charset="0"/>
              <a:ea typeface="Calibri" panose="020F0502020204030204" pitchFamily="34" charset="0"/>
              <a:cs typeface="Calibri" panose="020F0502020204030204" pitchFamily="34" charset="0"/>
            </a:rPr>
            <a:t> </a:t>
          </a:r>
          <a:r>
            <a:rPr lang="en-US" sz="2500" kern="1200" dirty="0">
              <a:latin typeface="Calibri" panose="020F0502020204030204" pitchFamily="34" charset="0"/>
              <a:ea typeface="Calibri" panose="020F0502020204030204" pitchFamily="34" charset="0"/>
              <a:cs typeface="Calibri" panose="020F0502020204030204" pitchFamily="34" charset="0"/>
            </a:rPr>
            <a:t>There are two strata A and B having population 12 and 8 respectively. Achieve sample size 5 out of these strata </a:t>
          </a:r>
        </a:p>
      </dsp:txBody>
      <dsp:txXfrm rot="10800000">
        <a:off x="0" y="799"/>
        <a:ext cx="8229600" cy="1117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20078-AB72-422B-A294-9E02FA218FBB}">
      <dsp:nvSpPr>
        <dsp:cNvPr id="0" name=""/>
        <dsp:cNvSpPr/>
      </dsp:nvSpPr>
      <dsp:spPr>
        <a:xfrm>
          <a:off x="0" y="2731658"/>
          <a:ext cx="2057400" cy="1792263"/>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56032" rIns="146322" bIns="256032" numCol="1" spcCol="1270" anchor="ctr" anchorCtr="0">
          <a:noAutofit/>
        </a:bodyPr>
        <a:lstStyle/>
        <a:p>
          <a:pPr lvl="0" algn="ctr" defTabSz="1600200">
            <a:lnSpc>
              <a:spcPct val="90000"/>
            </a:lnSpc>
            <a:spcBef>
              <a:spcPct val="0"/>
            </a:spcBef>
            <a:spcAft>
              <a:spcPct val="35000"/>
            </a:spcAft>
          </a:pPr>
          <a:r>
            <a:rPr lang="en-US" sz="3600" kern="1200"/>
            <a:t>Select</a:t>
          </a:r>
        </a:p>
      </dsp:txBody>
      <dsp:txXfrm>
        <a:off x="0" y="2731658"/>
        <a:ext cx="2057400" cy="1792263"/>
      </dsp:txXfrm>
    </dsp:sp>
    <dsp:sp modelId="{336054BA-FDCE-4089-B55D-899183A35F97}">
      <dsp:nvSpPr>
        <dsp:cNvPr id="0" name=""/>
        <dsp:cNvSpPr/>
      </dsp:nvSpPr>
      <dsp:spPr>
        <a:xfrm>
          <a:off x="2057399" y="2709667"/>
          <a:ext cx="6172200" cy="1792263"/>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ctr" anchorCtr="0">
          <a:noAutofit/>
        </a:bodyPr>
        <a:lstStyle/>
        <a:p>
          <a:pPr lvl="0" algn="l"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Select the sample from the two strata by using the technique of simple random sampling.  </a:t>
          </a:r>
        </a:p>
      </dsp:txBody>
      <dsp:txXfrm>
        <a:off x="2057399" y="2709667"/>
        <a:ext cx="6172200" cy="1792263"/>
      </dsp:txXfrm>
    </dsp:sp>
    <dsp:sp modelId="{BE95DA3A-CF6B-41FA-915E-69610BDF2B6D}">
      <dsp:nvSpPr>
        <dsp:cNvPr id="0" name=""/>
        <dsp:cNvSpPr/>
      </dsp:nvSpPr>
      <dsp:spPr>
        <a:xfrm rot="10800000">
          <a:off x="0" y="2040"/>
          <a:ext cx="2057400" cy="2756501"/>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56032" rIns="146322" bIns="256032" numCol="1" spcCol="1270" anchor="ctr" anchorCtr="0">
          <a:noAutofit/>
        </a:bodyPr>
        <a:lstStyle/>
        <a:p>
          <a:pPr lvl="0" algn="ctr" defTabSz="1600200">
            <a:lnSpc>
              <a:spcPct val="90000"/>
            </a:lnSpc>
            <a:spcBef>
              <a:spcPct val="0"/>
            </a:spcBef>
            <a:spcAft>
              <a:spcPct val="35000"/>
            </a:spcAft>
          </a:pPr>
          <a:r>
            <a:rPr lang="en-US" sz="3600" kern="1200"/>
            <a:t>Select</a:t>
          </a:r>
        </a:p>
      </dsp:txBody>
      <dsp:txXfrm rot="-10800000">
        <a:off x="0" y="2040"/>
        <a:ext cx="2057400" cy="1791725"/>
      </dsp:txXfrm>
    </dsp:sp>
    <dsp:sp modelId="{E304F92B-8FD2-4CE7-A6AF-3D5BDBDFD23B}">
      <dsp:nvSpPr>
        <dsp:cNvPr id="0" name=""/>
        <dsp:cNvSpPr/>
      </dsp:nvSpPr>
      <dsp:spPr>
        <a:xfrm>
          <a:off x="2057399" y="2040"/>
          <a:ext cx="6172200" cy="17917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lvl="0" algn="l" defTabSz="889000">
            <a:lnSpc>
              <a:spcPct val="90000"/>
            </a:lnSpc>
            <a:spcBef>
              <a:spcPct val="0"/>
            </a:spcBef>
            <a:spcAft>
              <a:spcPct val="35000"/>
            </a:spcAft>
          </a:pPr>
          <a:r>
            <a:rPr lang="en-US" sz="2000" kern="1200" dirty="0">
              <a:latin typeface="Calibri" panose="020F0502020204030204" pitchFamily="34" charset="0"/>
              <a:ea typeface="Calibri" panose="020F0502020204030204" pitchFamily="34" charset="0"/>
              <a:cs typeface="Calibri" panose="020F0502020204030204" pitchFamily="34" charset="0"/>
            </a:rPr>
            <a:t>Proportionately select 25% sample from both strata. </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ea typeface="Calibri" panose="020F0502020204030204" pitchFamily="34" charset="0"/>
              <a:cs typeface="Calibri" panose="020F0502020204030204" pitchFamily="34" charset="0"/>
            </a:rPr>
            <a:t>25% of 12=3 and 25% of 8= 2 (it means we have to select 3 people from stratum A and 2 from stratum B</a:t>
          </a:r>
          <a:r>
            <a:rPr lang="en-US" sz="1600" kern="1200" dirty="0">
              <a:latin typeface="Calibri" panose="020F0502020204030204" pitchFamily="34" charset="0"/>
              <a:ea typeface="Calibri" panose="020F0502020204030204" pitchFamily="34" charset="0"/>
              <a:cs typeface="Calibri" panose="020F0502020204030204" pitchFamily="34" charset="0"/>
            </a:rPr>
            <a:t>) </a:t>
          </a:r>
        </a:p>
      </dsp:txBody>
      <dsp:txXfrm>
        <a:off x="2057399" y="2040"/>
        <a:ext cx="6172200" cy="1791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F506D-98C4-43BE-80DD-FA0997C952F9}">
      <dsp:nvSpPr>
        <dsp:cNvPr id="0" name=""/>
        <dsp:cNvSpPr/>
      </dsp:nvSpPr>
      <dsp:spPr>
        <a:xfrm>
          <a:off x="2571" y="0"/>
          <a:ext cx="3954065" cy="4525963"/>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574" tIns="0" rIns="390574" bIns="330200" numCol="1" spcCol="1270" anchor="t" anchorCtr="0">
          <a:noAutofit/>
        </a:bodyPr>
        <a:lstStyle/>
        <a:p>
          <a:pPr lvl="0" algn="l" defTabSz="1111250">
            <a:lnSpc>
              <a:spcPct val="90000"/>
            </a:lnSpc>
            <a:spcBef>
              <a:spcPct val="0"/>
            </a:spcBef>
            <a:spcAft>
              <a:spcPct val="35000"/>
            </a:spcAft>
          </a:pPr>
          <a:r>
            <a:rPr lang="en-US" sz="2500" b="1" kern="1200" dirty="0">
              <a:latin typeface="Calibri" panose="020F0502020204030204" pitchFamily="34" charset="0"/>
              <a:ea typeface="Calibri" panose="020F0502020204030204" pitchFamily="34" charset="0"/>
              <a:cs typeface="Calibri" panose="020F0502020204030204" pitchFamily="34" charset="0"/>
            </a:rPr>
            <a:t>STAGE 1: </a:t>
          </a:r>
          <a:r>
            <a:rPr lang="en-US" sz="2500" kern="1200" dirty="0">
              <a:latin typeface="Calibri" panose="020F0502020204030204" pitchFamily="34" charset="0"/>
              <a:ea typeface="Calibri" panose="020F0502020204030204" pitchFamily="34" charset="0"/>
              <a:cs typeface="Calibri" panose="020F0502020204030204" pitchFamily="34" charset="0"/>
            </a:rPr>
            <a:t>Population is divided into </a:t>
          </a:r>
          <a:r>
            <a:rPr lang="en-US" sz="2500" b="1" i="1" kern="1200" dirty="0">
              <a:latin typeface="Calibri" panose="020F0502020204030204" pitchFamily="34" charset="0"/>
              <a:ea typeface="Calibri" panose="020F0502020204030204" pitchFamily="34" charset="0"/>
              <a:cs typeface="Calibri" panose="020F0502020204030204" pitchFamily="34" charset="0"/>
            </a:rPr>
            <a:t>clusters </a:t>
          </a:r>
          <a:r>
            <a:rPr lang="en-US" sz="2500" kern="1200" dirty="0">
              <a:latin typeface="Calibri" panose="020F0502020204030204" pitchFamily="34" charset="0"/>
              <a:ea typeface="Calibri" panose="020F0502020204030204" pitchFamily="34" charset="0"/>
              <a:cs typeface="Calibri" panose="020F0502020204030204" pitchFamily="34" charset="0"/>
            </a:rPr>
            <a:t>and then some of these clusters are selected by using simple random sampling.</a:t>
          </a:r>
        </a:p>
      </dsp:txBody>
      <dsp:txXfrm>
        <a:off x="2571" y="1810385"/>
        <a:ext cx="3954065" cy="2715577"/>
      </dsp:txXfrm>
    </dsp:sp>
    <dsp:sp modelId="{A648AE58-F45E-417A-899F-21C479E385F1}">
      <dsp:nvSpPr>
        <dsp:cNvPr id="0" name=""/>
        <dsp:cNvSpPr/>
      </dsp:nvSpPr>
      <dsp:spPr>
        <a:xfrm>
          <a:off x="2571" y="0"/>
          <a:ext cx="3954065" cy="1810385"/>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90574" tIns="165100" rIns="390574"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2571" y="0"/>
        <a:ext cx="3954065" cy="1810385"/>
      </dsp:txXfrm>
    </dsp:sp>
    <dsp:sp modelId="{96996C17-385D-439A-88A7-5E1F9686CC0D}">
      <dsp:nvSpPr>
        <dsp:cNvPr id="0" name=""/>
        <dsp:cNvSpPr/>
      </dsp:nvSpPr>
      <dsp:spPr>
        <a:xfrm>
          <a:off x="4272962" y="0"/>
          <a:ext cx="3954065" cy="4525963"/>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574" tIns="0" rIns="390574" bIns="330200" numCol="1" spcCol="1270" anchor="t" anchorCtr="0">
          <a:noAutofit/>
        </a:bodyPr>
        <a:lstStyle/>
        <a:p>
          <a:pPr lvl="0" algn="l" defTabSz="1066800">
            <a:lnSpc>
              <a:spcPct val="90000"/>
            </a:lnSpc>
            <a:spcBef>
              <a:spcPct val="0"/>
            </a:spcBef>
            <a:spcAft>
              <a:spcPct val="35000"/>
            </a:spcAft>
          </a:pPr>
          <a:r>
            <a:rPr lang="en-US" sz="2400" b="1" kern="1200" dirty="0">
              <a:latin typeface="Calibri" panose="020F0502020204030204" pitchFamily="34" charset="0"/>
              <a:ea typeface="Calibri" panose="020F0502020204030204" pitchFamily="34" charset="0"/>
              <a:cs typeface="Calibri" panose="020F0502020204030204" pitchFamily="34" charset="0"/>
            </a:rPr>
            <a:t>STAGE 2</a:t>
          </a:r>
          <a:r>
            <a:rPr lang="en-US" sz="2400" kern="1200" dirty="0">
              <a:latin typeface="Calibri" panose="020F0502020204030204" pitchFamily="34" charset="0"/>
              <a:ea typeface="Calibri" panose="020F0502020204030204" pitchFamily="34" charset="0"/>
              <a:cs typeface="Calibri" panose="020F0502020204030204" pitchFamily="34" charset="0"/>
            </a:rPr>
            <a:t>: All </a:t>
          </a:r>
          <a:r>
            <a:rPr lang="en-US" sz="2800" kern="1200" dirty="0">
              <a:latin typeface="Calibri" panose="020F0502020204030204" pitchFamily="34" charset="0"/>
              <a:ea typeface="Calibri" panose="020F0502020204030204" pitchFamily="34" charset="0"/>
              <a:cs typeface="Calibri" panose="020F0502020204030204" pitchFamily="34" charset="0"/>
            </a:rPr>
            <a:t>individuals/units in the clusters  selected in the stage 1 are </a:t>
          </a:r>
          <a:r>
            <a:rPr lang="en-US" sz="2400" kern="1200" dirty="0">
              <a:latin typeface="Calibri" panose="020F0502020204030204" pitchFamily="34" charset="0"/>
              <a:ea typeface="Calibri" panose="020F0502020204030204" pitchFamily="34" charset="0"/>
              <a:cs typeface="Calibri" panose="020F0502020204030204" pitchFamily="34" charset="0"/>
            </a:rPr>
            <a:t>selected as sample.</a:t>
          </a:r>
        </a:p>
      </dsp:txBody>
      <dsp:txXfrm>
        <a:off x="4272962" y="1810385"/>
        <a:ext cx="3954065" cy="2715577"/>
      </dsp:txXfrm>
    </dsp:sp>
    <dsp:sp modelId="{F899657C-59B0-4C45-A12A-DB4CD0A23BB0}">
      <dsp:nvSpPr>
        <dsp:cNvPr id="0" name=""/>
        <dsp:cNvSpPr/>
      </dsp:nvSpPr>
      <dsp:spPr>
        <a:xfrm>
          <a:off x="4272962" y="0"/>
          <a:ext cx="3954065" cy="1810385"/>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90574" tIns="165100" rIns="390574"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4272962" y="0"/>
        <a:ext cx="3954065" cy="1810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E850F-16D4-4CF6-A0DF-37584405D70A}">
      <dsp:nvSpPr>
        <dsp:cNvPr id="0" name=""/>
        <dsp:cNvSpPr/>
      </dsp:nvSpPr>
      <dsp:spPr>
        <a:xfrm>
          <a:off x="0" y="650607"/>
          <a:ext cx="8229600" cy="1442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EFB77-738A-49B8-AF07-2A680B21A64E}">
      <dsp:nvSpPr>
        <dsp:cNvPr id="0" name=""/>
        <dsp:cNvSpPr/>
      </dsp:nvSpPr>
      <dsp:spPr>
        <a:xfrm>
          <a:off x="436401" y="975203"/>
          <a:ext cx="793457" cy="7934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01010-75B0-4845-B81F-9645F90A5D03}">
      <dsp:nvSpPr>
        <dsp:cNvPr id="0" name=""/>
        <dsp:cNvSpPr/>
      </dsp:nvSpPr>
      <dsp:spPr>
        <a:xfrm>
          <a:off x="1666261" y="650607"/>
          <a:ext cx="6563338" cy="144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81" tIns="152681" rIns="152681" bIns="152681" numCol="1" spcCol="1270" anchor="ctr" anchorCtr="0">
          <a:noAutofit/>
        </a:bodyPr>
        <a:lstStyle/>
        <a:p>
          <a:pPr lvl="0" algn="l" defTabSz="889000">
            <a:lnSpc>
              <a:spcPct val="100000"/>
            </a:lnSpc>
            <a:spcBef>
              <a:spcPct val="0"/>
            </a:spcBef>
            <a:spcAft>
              <a:spcPct val="35000"/>
            </a:spcAft>
          </a:pPr>
          <a:r>
            <a:rPr lang="en-US" sz="2000" b="1" kern="1200" dirty="0">
              <a:latin typeface="Calibri" panose="020F0502020204030204" pitchFamily="34" charset="0"/>
              <a:ea typeface="Calibri" panose="020F0502020204030204" pitchFamily="34" charset="0"/>
              <a:cs typeface="Calibri" panose="020F0502020204030204" pitchFamily="34" charset="0"/>
            </a:rPr>
            <a:t>STAGE 1: </a:t>
          </a:r>
          <a:r>
            <a:rPr lang="en-US" sz="2400" kern="1200" dirty="0">
              <a:latin typeface="Calibri" panose="020F0502020204030204" pitchFamily="34" charset="0"/>
              <a:ea typeface="Calibri" panose="020F0502020204030204" pitchFamily="34" charset="0"/>
              <a:cs typeface="Calibri" panose="020F0502020204030204" pitchFamily="34" charset="0"/>
            </a:rPr>
            <a:t>Population is divided into </a:t>
          </a:r>
          <a:r>
            <a:rPr lang="en-US" sz="2400" b="1" i="1" kern="1200" dirty="0">
              <a:latin typeface="Calibri" panose="020F0502020204030204" pitchFamily="34" charset="0"/>
              <a:ea typeface="Calibri" panose="020F0502020204030204" pitchFamily="34" charset="0"/>
              <a:cs typeface="Calibri" panose="020F0502020204030204" pitchFamily="34" charset="0"/>
            </a:rPr>
            <a:t>strata </a:t>
          </a:r>
          <a:r>
            <a:rPr lang="en-US" sz="2400" kern="1200" dirty="0">
              <a:latin typeface="Calibri" panose="020F0502020204030204" pitchFamily="34" charset="0"/>
              <a:ea typeface="Calibri" panose="020F0502020204030204" pitchFamily="34" charset="0"/>
              <a:cs typeface="Calibri" panose="020F0502020204030204" pitchFamily="34" charset="0"/>
            </a:rPr>
            <a:t>and then some of these  are selected by using simple random sampling</a:t>
          </a:r>
          <a:r>
            <a:rPr lang="en-US" sz="2000" kern="1200" dirty="0">
              <a:latin typeface="Calibri" panose="020F0502020204030204" pitchFamily="34" charset="0"/>
              <a:ea typeface="Calibri" panose="020F0502020204030204" pitchFamily="34" charset="0"/>
              <a:cs typeface="Calibri" panose="020F0502020204030204" pitchFamily="34" charset="0"/>
            </a:rPr>
            <a:t>.</a:t>
          </a:r>
        </a:p>
      </dsp:txBody>
      <dsp:txXfrm>
        <a:off x="1666261" y="650607"/>
        <a:ext cx="6563338" cy="1442650"/>
      </dsp:txXfrm>
    </dsp:sp>
    <dsp:sp modelId="{5F603AAB-957B-45F9-A256-45217BD8EE5B}">
      <dsp:nvSpPr>
        <dsp:cNvPr id="0" name=""/>
        <dsp:cNvSpPr/>
      </dsp:nvSpPr>
      <dsp:spPr>
        <a:xfrm>
          <a:off x="0" y="2432705"/>
          <a:ext cx="8229600" cy="1442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8C8DF-6444-40D3-899D-327AAEA47FF7}">
      <dsp:nvSpPr>
        <dsp:cNvPr id="0" name=""/>
        <dsp:cNvSpPr/>
      </dsp:nvSpPr>
      <dsp:spPr>
        <a:xfrm>
          <a:off x="436401" y="2757301"/>
          <a:ext cx="793457" cy="7934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B0245-B071-4FCC-89AC-E85A09136A11}">
      <dsp:nvSpPr>
        <dsp:cNvPr id="0" name=""/>
        <dsp:cNvSpPr/>
      </dsp:nvSpPr>
      <dsp:spPr>
        <a:xfrm>
          <a:off x="1666261" y="2432705"/>
          <a:ext cx="6563338" cy="144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81" tIns="152681" rIns="152681" bIns="152681" numCol="1" spcCol="1270" anchor="ctr" anchorCtr="0">
          <a:noAutofit/>
        </a:bodyPr>
        <a:lstStyle/>
        <a:p>
          <a:pPr lvl="0" algn="l" defTabSz="1066800">
            <a:lnSpc>
              <a:spcPct val="100000"/>
            </a:lnSpc>
            <a:spcBef>
              <a:spcPct val="0"/>
            </a:spcBef>
            <a:spcAft>
              <a:spcPct val="35000"/>
            </a:spcAft>
          </a:pPr>
          <a:r>
            <a:rPr lang="en-US" sz="2400" b="1" kern="1200" dirty="0">
              <a:latin typeface="Calibri" panose="020F0502020204030204" pitchFamily="34" charset="0"/>
              <a:ea typeface="Calibri" panose="020F0502020204030204" pitchFamily="34" charset="0"/>
              <a:cs typeface="Calibri" panose="020F0502020204030204" pitchFamily="34" charset="0"/>
            </a:rPr>
            <a:t>STAGE 2</a:t>
          </a:r>
          <a:r>
            <a:rPr lang="en-US" sz="2400" kern="1200" dirty="0">
              <a:latin typeface="Calibri" panose="020F0502020204030204" pitchFamily="34" charset="0"/>
              <a:ea typeface="Calibri" panose="020F0502020204030204" pitchFamily="34" charset="0"/>
              <a:cs typeface="Calibri" panose="020F0502020204030204" pitchFamily="34" charset="0"/>
            </a:rPr>
            <a:t>: Individuals/units in the strata selected through simple random sampling.</a:t>
          </a:r>
        </a:p>
      </dsp:txBody>
      <dsp:txXfrm>
        <a:off x="1666261" y="2432705"/>
        <a:ext cx="6563338" cy="144265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67C12-C742-4C7E-AB28-B3C82D7BA885}" type="datetimeFigureOut">
              <a:rPr lang="en-US" smtClean="0"/>
              <a:pPr/>
              <a:t>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70208-832F-4ED9-8066-BEF0A490A979}" type="slidenum">
              <a:rPr lang="en-US" smtClean="0"/>
              <a:pPr/>
              <a:t>‹#›</a:t>
            </a:fld>
            <a:endParaRPr lang="en-US"/>
          </a:p>
        </p:txBody>
      </p:sp>
    </p:spTree>
    <p:extLst>
      <p:ext uri="{BB962C8B-B14F-4D97-AF65-F5344CB8AC3E}">
        <p14:creationId xmlns:p14="http://schemas.microsoft.com/office/powerpoint/2010/main" val="199643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B70208-832F-4ED9-8066-BEF0A490A97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12994A-4D04-473C-A16D-85AE387166B9}" type="datetime1">
              <a:rPr lang="en-US" smtClean="0"/>
              <a:t>2/3/2025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CD41315-5733-4165-A58E-EDB641317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0E3EDB-B63E-4095-9E2C-02841E0B102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41315-5733-4165-A58E-EDB641317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16FE9F-D9CE-46AA-867C-432B52A7F7D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41315-5733-4165-A58E-EDB641317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FD6281-C7D0-49DC-807F-19BFE9040BDC}"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41315-5733-4165-A58E-EDB64131750E}"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97461DA-3B69-466C-A6D6-5B177DC6DB0F}"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41315-5733-4165-A58E-EDB64131750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536A06A-F8BD-491E-B054-CE6FB1D1DC85}"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41315-5733-4165-A58E-EDB64131750E}"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94FF68-8C0D-4E71-9B8D-743282BF7DCB}"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41315-5733-4165-A58E-EDB6413175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04D05-48B1-4914-8307-3BB5EA7EB8F9}"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41315-5733-4165-A58E-EDB64131750E}"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27337-2009-4F3F-82DE-74CB85E7E4EB}"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41315-5733-4165-A58E-EDB641317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2A8E017-AE97-4B21-A751-2B543F8E1867}"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41315-5733-4165-A58E-EDB6413175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16D1274-4D85-4213-93DA-2236B47A64C7}" type="datetime1">
              <a:rPr lang="en-US" smtClean="0"/>
              <a:t>2/3/2025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D41315-5733-4165-A58E-EDB64131750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2411B0-691F-45C8-A86B-7F18DCBC4C6B}" type="datetime1">
              <a:rPr lang="en-US" smtClean="0"/>
              <a:t>2/3/2025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CD41315-5733-4165-A58E-EDB641317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openepi.com/SampleSize/SSCohort.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rialsjournal.biomedcentral.com/articles/10.1186/1745-6215-12-100"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cbi.nlm.nih.gov/pmc/articles/PMC10306966/#:~:text=Artificial%20intelligence%20(AI)%20in%20medicine,analytics%2C%20and%20patient%20treatment%20plannin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hyperlink" Target="https://www.thelancet.com/journals/lanpsy/article/PIIS2215-0366(20)30358-8/fulltext"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264F-6461-C562-BAD7-331361D11706}"/>
              </a:ext>
            </a:extLst>
          </p:cNvPr>
          <p:cNvSpPr>
            <a:spLocks noGrp="1"/>
          </p:cNvSpPr>
          <p:nvPr>
            <p:ph type="ctrTitle"/>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Probability Sampling Techniques</a:t>
            </a:r>
          </a:p>
        </p:txBody>
      </p:sp>
      <p:sp>
        <p:nvSpPr>
          <p:cNvPr id="4" name="Slide Number Placeholder 3">
            <a:extLst>
              <a:ext uri="{FF2B5EF4-FFF2-40B4-BE49-F238E27FC236}">
                <a16:creationId xmlns:a16="http://schemas.microsoft.com/office/drawing/2014/main" id="{0A894412-12F9-1705-7A9D-3B4837FAA9B4}"/>
              </a:ext>
            </a:extLst>
          </p:cNvPr>
          <p:cNvSpPr>
            <a:spLocks noGrp="1"/>
          </p:cNvSpPr>
          <p:nvPr>
            <p:ph type="sldNum" sz="quarter" idx="12"/>
          </p:nvPr>
        </p:nvSpPr>
        <p:spPr/>
        <p:txBody>
          <a:bodyPr/>
          <a:lstStyle/>
          <a:p>
            <a:fld id="{9CD41315-5733-4165-A58E-EDB64131750E}" type="slidenum">
              <a:rPr lang="en-US" smtClean="0"/>
              <a:pPr/>
              <a:t>1</a:t>
            </a:fld>
            <a:endParaRPr lang="en-US"/>
          </a:p>
        </p:txBody>
      </p:sp>
      <p:pic>
        <p:nvPicPr>
          <p:cNvPr id="6" name="Picture 5">
            <a:extLst>
              <a:ext uri="{FF2B5EF4-FFF2-40B4-BE49-F238E27FC236}">
                <a16:creationId xmlns:a16="http://schemas.microsoft.com/office/drawing/2014/main" id="{4473428E-4A23-228B-928C-14F7C8643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957" y="111825"/>
            <a:ext cx="1463040" cy="1475232"/>
          </a:xfrm>
          <a:prstGeom prst="rect">
            <a:avLst/>
          </a:prstGeom>
        </p:spPr>
      </p:pic>
      <p:sp>
        <p:nvSpPr>
          <p:cNvPr id="5" name="Subtitle 4">
            <a:extLst>
              <a:ext uri="{FF2B5EF4-FFF2-40B4-BE49-F238E27FC236}">
                <a16:creationId xmlns:a16="http://schemas.microsoft.com/office/drawing/2014/main" id="{322FA32A-4529-09AC-2C1B-1CD88751F8E3}"/>
              </a:ext>
            </a:extLst>
          </p:cNvPr>
          <p:cNvSpPr>
            <a:spLocks noGrp="1"/>
          </p:cNvSpPr>
          <p:nvPr>
            <p:ph type="subTitle" idx="1"/>
          </p:nvPr>
        </p:nvSpPr>
        <p:spPr>
          <a:xfrm>
            <a:off x="685800" y="3611563"/>
            <a:ext cx="7772400" cy="12001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Block </a:t>
            </a:r>
            <a:r>
              <a:rPr lang="en-US" sz="2400" b="1" dirty="0" smtClean="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X Otorhinolaryngology</a:t>
            </a:r>
          </a:p>
          <a:p>
            <a:pPr algn="ctr"/>
            <a:r>
              <a:rPr lang="en-US" sz="2400" b="1" dirty="0" smtClean="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Module-II</a:t>
            </a:r>
            <a: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
            </a:r>
            <a:b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4</a:t>
            </a:r>
            <a:r>
              <a:rPr lang="en-US" sz="2400" b="1" baseline="30000"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th</a:t>
            </a:r>
            <a: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 Year MBBS </a:t>
            </a:r>
          </a:p>
          <a:p>
            <a:pPr algn="ctr"/>
            <a: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Dr. Mehwish Riaz  Dr. </a:t>
            </a:r>
            <a:r>
              <a:rPr lang="en-US" sz="2400" b="1" dirty="0" err="1">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Afifa</a:t>
            </a:r>
            <a:r>
              <a:rPr lang="en-US" sz="2400" b="1" dirty="0">
                <a:solidFill>
                  <a:srgbClr val="464646"/>
                </a:solidFill>
                <a:effectLst>
                  <a:outerShdw blurRad="31750" dist="25400" dir="5400000" algn="tl" rotWithShape="0">
                    <a:srgbClr val="000000">
                      <a:alpha val="25000"/>
                    </a:srgbClr>
                  </a:outerShdw>
                </a:effectLst>
                <a:latin typeface="Calibri" panose="020F0502020204030204" pitchFamily="34" charset="0"/>
                <a:ea typeface="Calibri" panose="020F0502020204030204" pitchFamily="34" charset="0"/>
                <a:cs typeface="Calibri" panose="020F0502020204030204" pitchFamily="34" charset="0"/>
              </a:rPr>
              <a:t> Kulsoom</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008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48015"/>
            <a:ext cx="8229600" cy="114300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What is Sampling Frame ???</a:t>
            </a:r>
          </a:p>
        </p:txBody>
      </p:sp>
      <p:sp>
        <p:nvSpPr>
          <p:cNvPr id="8" name="Content Placeholder 7"/>
          <p:cNvSpPr>
            <a:spLocks noGrp="1"/>
          </p:cNvSpPr>
          <p:nvPr>
            <p:ph idx="1"/>
          </p:nvPr>
        </p:nvSpPr>
        <p:spPr>
          <a:xfrm>
            <a:off x="0" y="1579540"/>
            <a:ext cx="8229600" cy="4525963"/>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Sampling frame is the</a:t>
            </a:r>
            <a:r>
              <a:rPr lang="en-US" sz="2400" b="1" i="1" dirty="0">
                <a:solidFill>
                  <a:srgbClr val="0070C0"/>
                </a:solidFill>
                <a:latin typeface="Calibri" panose="020F0502020204030204" pitchFamily="34" charset="0"/>
                <a:ea typeface="Calibri" panose="020F0502020204030204" pitchFamily="34" charset="0"/>
                <a:cs typeface="Calibri" panose="020F0502020204030204" pitchFamily="34" charset="0"/>
              </a:rPr>
              <a:t> list </a:t>
            </a:r>
            <a:r>
              <a:rPr lang="en-US" sz="2400" dirty="0">
                <a:latin typeface="Calibri" panose="020F0502020204030204" pitchFamily="34" charset="0"/>
                <a:ea typeface="Calibri" panose="020F0502020204030204" pitchFamily="34" charset="0"/>
                <a:cs typeface="Calibri" panose="020F0502020204030204" pitchFamily="34" charset="0"/>
              </a:rPr>
              <a:t>of all persons/units of population from which the sample is selected.</a:t>
            </a:r>
          </a:p>
        </p:txBody>
      </p:sp>
      <p:pic>
        <p:nvPicPr>
          <p:cNvPr id="2051" name="Picture 3" descr="C:\Users\HP\Downloads\th.jpg"/>
          <p:cNvPicPr>
            <a:picLocks noChangeAspect="1" noChangeArrowheads="1"/>
          </p:cNvPicPr>
          <p:nvPr/>
        </p:nvPicPr>
        <p:blipFill>
          <a:blip r:embed="rId2" cstate="print"/>
          <a:srcRect/>
          <a:stretch>
            <a:fillRect/>
          </a:stretch>
        </p:blipFill>
        <p:spPr bwMode="auto">
          <a:xfrm>
            <a:off x="1828800" y="2971800"/>
            <a:ext cx="5181600" cy="3048000"/>
          </a:xfrm>
          <a:prstGeom prst="rect">
            <a:avLst/>
          </a:prstGeom>
          <a:noFill/>
        </p:spPr>
      </p:pic>
      <p:sp>
        <p:nvSpPr>
          <p:cNvPr id="2" name="Slide Number Placeholder 1">
            <a:extLst>
              <a:ext uri="{FF2B5EF4-FFF2-40B4-BE49-F238E27FC236}">
                <a16:creationId xmlns:a16="http://schemas.microsoft.com/office/drawing/2014/main" id="{021268E7-EF11-688E-87F5-EF85C7FFCFDC}"/>
              </a:ext>
            </a:extLst>
          </p:cNvPr>
          <p:cNvSpPr>
            <a:spLocks noGrp="1"/>
          </p:cNvSpPr>
          <p:nvPr>
            <p:ph type="sldNum" sz="quarter" idx="12"/>
          </p:nvPr>
        </p:nvSpPr>
        <p:spPr/>
        <p:txBody>
          <a:bodyPr/>
          <a:lstStyle/>
          <a:p>
            <a:fld id="{9CD41315-5733-4165-A58E-EDB64131750E}" type="slidenum">
              <a:rPr lang="en-US" smtClean="0"/>
              <a:pPr/>
              <a:t>10</a:t>
            </a:fld>
            <a:endParaRPr lang="en-US"/>
          </a:p>
        </p:txBody>
      </p:sp>
      <p:sp>
        <p:nvSpPr>
          <p:cNvPr id="6" name="Rectangle 5">
            <a:extLst>
              <a:ext uri="{FF2B5EF4-FFF2-40B4-BE49-F238E27FC236}">
                <a16:creationId xmlns:a16="http://schemas.microsoft.com/office/drawing/2014/main" id="{14EA23BD-0A62-9649-ABA8-0AAC6DD78E5E}"/>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767406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Types Of Sampling</a:t>
            </a:r>
          </a:p>
        </p:txBody>
      </p:sp>
      <p:sp>
        <p:nvSpPr>
          <p:cNvPr id="2" name="Slide Number Placeholder 1">
            <a:extLst>
              <a:ext uri="{FF2B5EF4-FFF2-40B4-BE49-F238E27FC236}">
                <a16:creationId xmlns:a16="http://schemas.microsoft.com/office/drawing/2014/main" id="{5BB4BFC8-DE33-59C6-5822-83496C8F1EDC}"/>
              </a:ext>
            </a:extLst>
          </p:cNvPr>
          <p:cNvSpPr>
            <a:spLocks noGrp="1"/>
          </p:cNvSpPr>
          <p:nvPr>
            <p:ph type="sldNum" sz="quarter" idx="12"/>
          </p:nvPr>
        </p:nvSpPr>
        <p:spPr/>
        <p:txBody>
          <a:bodyPr/>
          <a:lstStyle/>
          <a:p>
            <a:fld id="{9CD41315-5733-4165-A58E-EDB64131750E}" type="slidenum">
              <a:rPr lang="en-US" smtClean="0"/>
              <a:pPr/>
              <a:t>11</a:t>
            </a:fld>
            <a:endParaRPr lang="en-US"/>
          </a:p>
        </p:txBody>
      </p:sp>
      <p:sp>
        <p:nvSpPr>
          <p:cNvPr id="7" name="Rectangle 6">
            <a:extLst>
              <a:ext uri="{FF2B5EF4-FFF2-40B4-BE49-F238E27FC236}">
                <a16:creationId xmlns:a16="http://schemas.microsoft.com/office/drawing/2014/main" id="{39E85F40-C9EA-8E32-7BA2-2C3F0CA2D2EF}"/>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7948"/>
            <a:ext cx="8229600" cy="1143000"/>
          </a:xfrm>
        </p:spPr>
        <p:txBody>
          <a:bodyPr>
            <a:normAutofit/>
          </a:bodyPr>
          <a:lstStyle/>
          <a:p>
            <a:r>
              <a:rPr lang="en-US" sz="3200" dirty="0" smtClean="0">
                <a:latin typeface="Calibri" panose="020F0502020204030204" pitchFamily="34" charset="0"/>
                <a:ea typeface="Calibri" panose="020F0502020204030204" pitchFamily="34" charset="0"/>
                <a:cs typeface="Calibri" panose="020F0502020204030204" pitchFamily="34" charset="0"/>
              </a:rPr>
              <a:t>Random/Probability Sampling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0968" y="1864052"/>
            <a:ext cx="8229600" cy="4525963"/>
          </a:xfrm>
        </p:spPr>
        <p:txBody>
          <a:bodyPr/>
          <a:lstStyle/>
          <a:p>
            <a:endParaRPr lang="en-US" dirty="0"/>
          </a:p>
          <a:p>
            <a:r>
              <a:rPr lang="en-US" sz="2400" dirty="0">
                <a:latin typeface="Calibri" panose="020F0502020204030204" pitchFamily="34" charset="0"/>
                <a:ea typeface="Calibri" panose="020F0502020204030204" pitchFamily="34" charset="0"/>
                <a:cs typeface="Calibri" panose="020F0502020204030204" pitchFamily="34" charset="0"/>
              </a:rPr>
              <a:t>In probability/random sampling, every participant has an </a:t>
            </a:r>
            <a:r>
              <a:rPr lang="en-US" sz="2400" b="1" i="1" dirty="0">
                <a:solidFill>
                  <a:srgbClr val="002060"/>
                </a:solidFill>
                <a:latin typeface="Calibri" panose="020F0502020204030204" pitchFamily="34" charset="0"/>
                <a:ea typeface="Calibri" panose="020F0502020204030204" pitchFamily="34" charset="0"/>
                <a:cs typeface="Calibri" panose="020F0502020204030204" pitchFamily="34" charset="0"/>
              </a:rPr>
              <a:t>equal chance </a:t>
            </a:r>
            <a:r>
              <a:rPr lang="en-US" sz="2400" dirty="0">
                <a:latin typeface="Calibri" panose="020F0502020204030204" pitchFamily="34" charset="0"/>
                <a:ea typeface="Calibri" panose="020F0502020204030204" pitchFamily="34" charset="0"/>
                <a:cs typeface="Calibri" panose="020F0502020204030204" pitchFamily="34" charset="0"/>
              </a:rPr>
              <a:t>of being included or excluded from the study population. </a:t>
            </a:r>
          </a:p>
          <a:p>
            <a:endParaRPr lang="en-US" dirty="0"/>
          </a:p>
        </p:txBody>
      </p:sp>
      <p:pic>
        <p:nvPicPr>
          <p:cNvPr id="1026" name="Picture 2" descr="C:\Users\HP\Downloads\th.jpg"/>
          <p:cNvPicPr>
            <a:picLocks noChangeAspect="1" noChangeArrowheads="1"/>
          </p:cNvPicPr>
          <p:nvPr/>
        </p:nvPicPr>
        <p:blipFill>
          <a:blip r:embed="rId3" cstate="print"/>
          <a:srcRect/>
          <a:stretch>
            <a:fillRect/>
          </a:stretch>
        </p:blipFill>
        <p:spPr bwMode="auto">
          <a:xfrm>
            <a:off x="1426368" y="3983819"/>
            <a:ext cx="5638800" cy="2590800"/>
          </a:xfrm>
          <a:prstGeom prst="rect">
            <a:avLst/>
          </a:prstGeom>
          <a:noFill/>
        </p:spPr>
      </p:pic>
      <p:sp>
        <p:nvSpPr>
          <p:cNvPr id="4" name="Slide Number Placeholder 3">
            <a:extLst>
              <a:ext uri="{FF2B5EF4-FFF2-40B4-BE49-F238E27FC236}">
                <a16:creationId xmlns:a16="http://schemas.microsoft.com/office/drawing/2014/main" id="{A1823136-0F07-3559-49BE-72E01F822AA1}"/>
              </a:ext>
            </a:extLst>
          </p:cNvPr>
          <p:cNvSpPr>
            <a:spLocks noGrp="1"/>
          </p:cNvSpPr>
          <p:nvPr>
            <p:ph type="sldNum" sz="quarter" idx="12"/>
          </p:nvPr>
        </p:nvSpPr>
        <p:spPr/>
        <p:txBody>
          <a:bodyPr/>
          <a:lstStyle/>
          <a:p>
            <a:fld id="{9CD41315-5733-4165-A58E-EDB64131750E}" type="slidenum">
              <a:rPr lang="en-US" smtClean="0"/>
              <a:pPr/>
              <a:t>12</a:t>
            </a:fld>
            <a:endParaRPr lang="en-US"/>
          </a:p>
        </p:txBody>
      </p:sp>
      <p:sp>
        <p:nvSpPr>
          <p:cNvPr id="5" name="Rectangle 4">
            <a:extLst>
              <a:ext uri="{FF2B5EF4-FFF2-40B4-BE49-F238E27FC236}">
                <a16:creationId xmlns:a16="http://schemas.microsoft.com/office/drawing/2014/main" id="{41DA6538-02AD-EF5F-5686-6573CEEFECCF}"/>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54" y="1511757"/>
            <a:ext cx="8229600" cy="1143000"/>
          </a:xfrm>
        </p:spPr>
        <p:txBody>
          <a:bodyPr>
            <a:no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Types Of Random/Probability Sampling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5599099"/>
              </p:ext>
            </p:extLst>
          </p:nvPr>
        </p:nvGraphicFramePr>
        <p:xfrm>
          <a:off x="600552" y="25146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8B51420-1997-BE22-07A2-8A82D7A0E750}"/>
              </a:ext>
            </a:extLst>
          </p:cNvPr>
          <p:cNvSpPr>
            <a:spLocks noGrp="1"/>
          </p:cNvSpPr>
          <p:nvPr>
            <p:ph type="sldNum" sz="quarter" idx="12"/>
          </p:nvPr>
        </p:nvSpPr>
        <p:spPr/>
        <p:txBody>
          <a:bodyPr/>
          <a:lstStyle/>
          <a:p>
            <a:fld id="{9CD41315-5733-4165-A58E-EDB64131750E}" type="slidenum">
              <a:rPr lang="en-US" smtClean="0"/>
              <a:pPr/>
              <a:t>13</a:t>
            </a:fld>
            <a:endParaRPr lang="en-US"/>
          </a:p>
        </p:txBody>
      </p:sp>
      <p:sp>
        <p:nvSpPr>
          <p:cNvPr id="5" name="Rectangle 4">
            <a:extLst>
              <a:ext uri="{FF2B5EF4-FFF2-40B4-BE49-F238E27FC236}">
                <a16:creationId xmlns:a16="http://schemas.microsoft.com/office/drawing/2014/main" id="{D3F1438F-8E32-8381-7AAB-4E9565683E30}"/>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no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How to do simple random sampling??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8870130"/>
              </p:ext>
            </p:extLst>
          </p:nvPr>
        </p:nvGraphicFramePr>
        <p:xfrm>
          <a:off x="457200" y="15700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30E6679-E354-DAC0-D220-325CF92CDE6E}"/>
              </a:ext>
            </a:extLst>
          </p:cNvPr>
          <p:cNvSpPr>
            <a:spLocks noGrp="1"/>
          </p:cNvSpPr>
          <p:nvPr>
            <p:ph type="sldNum" sz="quarter" idx="12"/>
          </p:nvPr>
        </p:nvSpPr>
        <p:spPr/>
        <p:txBody>
          <a:bodyPr/>
          <a:lstStyle/>
          <a:p>
            <a:fld id="{9CD41315-5733-4165-A58E-EDB64131750E}" type="slidenum">
              <a:rPr lang="en-US" smtClean="0"/>
              <a:pPr/>
              <a:t>14</a:t>
            </a:fld>
            <a:endParaRPr lang="en-US"/>
          </a:p>
        </p:txBody>
      </p:sp>
      <p:sp>
        <p:nvSpPr>
          <p:cNvPr id="4" name="Rectangle 3">
            <a:extLst>
              <a:ext uri="{FF2B5EF4-FFF2-40B4-BE49-F238E27FC236}">
                <a16:creationId xmlns:a16="http://schemas.microsoft.com/office/drawing/2014/main" id="{6A3D5376-4853-1A33-2941-47CB7FE680C0}"/>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Simple </a:t>
            </a:r>
            <a:r>
              <a:rPr lang="en-US" sz="3200" dirty="0" smtClean="0">
                <a:latin typeface="Calibri" panose="020F0502020204030204" pitchFamily="34" charset="0"/>
                <a:ea typeface="Calibri" panose="020F0502020204030204" pitchFamily="34" charset="0"/>
                <a:cs typeface="Calibri" panose="020F0502020204030204" pitchFamily="34" charset="0"/>
              </a:rPr>
              <a:t>Random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ampling</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1027" name="Picture 3" descr="C:\Users\HP\Downloads\th.jpg"/>
          <p:cNvPicPr>
            <a:picLocks noGrp="1" noChangeAspect="1" noChangeArrowheads="1"/>
          </p:cNvPicPr>
          <p:nvPr>
            <p:ph idx="1"/>
          </p:nvPr>
        </p:nvPicPr>
        <p:blipFill>
          <a:blip r:embed="rId2" cstate="print"/>
          <a:srcRect/>
          <a:stretch>
            <a:fillRect/>
          </a:stretch>
        </p:blipFill>
        <p:spPr bwMode="auto">
          <a:xfrm>
            <a:off x="1295400" y="1600200"/>
            <a:ext cx="6477000" cy="4419600"/>
          </a:xfrm>
          <a:prstGeom prst="rect">
            <a:avLst/>
          </a:prstGeom>
          <a:noFill/>
        </p:spPr>
      </p:pic>
      <p:sp>
        <p:nvSpPr>
          <p:cNvPr id="2" name="Slide Number Placeholder 1">
            <a:extLst>
              <a:ext uri="{FF2B5EF4-FFF2-40B4-BE49-F238E27FC236}">
                <a16:creationId xmlns:a16="http://schemas.microsoft.com/office/drawing/2014/main" id="{666FD09F-4CF0-F143-1FE1-268127EDDAF3}"/>
              </a:ext>
            </a:extLst>
          </p:cNvPr>
          <p:cNvSpPr>
            <a:spLocks noGrp="1"/>
          </p:cNvSpPr>
          <p:nvPr>
            <p:ph type="sldNum" sz="quarter" idx="12"/>
          </p:nvPr>
        </p:nvSpPr>
        <p:spPr/>
        <p:txBody>
          <a:bodyPr/>
          <a:lstStyle/>
          <a:p>
            <a:fld id="{9CD41315-5733-4165-A58E-EDB64131750E}" type="slidenum">
              <a:rPr lang="en-US" smtClean="0"/>
              <a:pPr/>
              <a:t>15</a:t>
            </a:fld>
            <a:endParaRPr lang="en-US"/>
          </a:p>
        </p:txBody>
      </p:sp>
      <p:sp>
        <p:nvSpPr>
          <p:cNvPr id="4" name="Rectangle 3">
            <a:extLst>
              <a:ext uri="{FF2B5EF4-FFF2-40B4-BE49-F238E27FC236}">
                <a16:creationId xmlns:a16="http://schemas.microsoft.com/office/drawing/2014/main" id="{B244A6C4-CBD2-35CD-3D12-33806AC5D8D1}"/>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13985"/>
            <a:ext cx="8229600" cy="4525963"/>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In this type of sampling, individuals/units are selected at </a:t>
            </a:r>
            <a:r>
              <a:rPr lang="en-US" sz="2400" b="1" i="1" dirty="0">
                <a:solidFill>
                  <a:srgbClr val="0070C0"/>
                </a:solidFill>
                <a:latin typeface="Calibri" panose="020F0502020204030204" pitchFamily="34" charset="0"/>
                <a:ea typeface="Calibri" panose="020F0502020204030204" pitchFamily="34" charset="0"/>
                <a:cs typeface="Calibri" panose="020F0502020204030204" pitchFamily="34" charset="0"/>
              </a:rPr>
              <a:t>regular intervals.</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sz="3200" dirty="0"/>
              <a:t>2. </a:t>
            </a:r>
            <a:r>
              <a:rPr lang="en-US" sz="3200" dirty="0">
                <a:latin typeface="Calibri" panose="020F0502020204030204" pitchFamily="34" charset="0"/>
                <a:ea typeface="Calibri" panose="020F0502020204030204" pitchFamily="34" charset="0"/>
                <a:cs typeface="Calibri" panose="020F0502020204030204" pitchFamily="34" charset="0"/>
              </a:rPr>
              <a:t>Systematic Sampling</a:t>
            </a:r>
          </a:p>
        </p:txBody>
      </p:sp>
      <p:pic>
        <p:nvPicPr>
          <p:cNvPr id="3076" name="Picture 4" descr="C:\Users\HP\Downloads\th.jpg"/>
          <p:cNvPicPr>
            <a:picLocks noChangeAspect="1" noChangeArrowheads="1"/>
          </p:cNvPicPr>
          <p:nvPr/>
        </p:nvPicPr>
        <p:blipFill>
          <a:blip r:embed="rId2" cstate="print"/>
          <a:srcRect/>
          <a:stretch>
            <a:fillRect/>
          </a:stretch>
        </p:blipFill>
        <p:spPr bwMode="auto">
          <a:xfrm>
            <a:off x="914400" y="2657474"/>
            <a:ext cx="6858000" cy="3514725"/>
          </a:xfrm>
          <a:prstGeom prst="rect">
            <a:avLst/>
          </a:prstGeom>
          <a:noFill/>
        </p:spPr>
      </p:pic>
      <p:sp>
        <p:nvSpPr>
          <p:cNvPr id="4" name="Slide Number Placeholder 3">
            <a:extLst>
              <a:ext uri="{FF2B5EF4-FFF2-40B4-BE49-F238E27FC236}">
                <a16:creationId xmlns:a16="http://schemas.microsoft.com/office/drawing/2014/main" id="{8397E1DB-B1C2-450F-5268-86CA26207BDB}"/>
              </a:ext>
            </a:extLst>
          </p:cNvPr>
          <p:cNvSpPr>
            <a:spLocks noGrp="1"/>
          </p:cNvSpPr>
          <p:nvPr>
            <p:ph type="sldNum" sz="quarter" idx="12"/>
          </p:nvPr>
        </p:nvSpPr>
        <p:spPr/>
        <p:txBody>
          <a:bodyPr/>
          <a:lstStyle/>
          <a:p>
            <a:fld id="{9CD41315-5733-4165-A58E-EDB64131750E}" type="slidenum">
              <a:rPr lang="en-US" smtClean="0"/>
              <a:pPr/>
              <a:t>16</a:t>
            </a:fld>
            <a:endParaRPr lang="en-US"/>
          </a:p>
        </p:txBody>
      </p:sp>
      <p:sp>
        <p:nvSpPr>
          <p:cNvPr id="5" name="Rectangle 4">
            <a:extLst>
              <a:ext uri="{FF2B5EF4-FFF2-40B4-BE49-F238E27FC236}">
                <a16:creationId xmlns:a16="http://schemas.microsoft.com/office/drawing/2014/main" id="{3993A8D2-2DF3-5FDE-6219-B51F24727021}"/>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3658" y="2077990"/>
            <a:ext cx="8229600" cy="4525963"/>
          </a:xfrm>
        </p:spPr>
        <p:txBody>
          <a:bodyPr>
            <a:normAutofit/>
          </a:bodyPr>
          <a:lstStyle/>
          <a:p>
            <a:r>
              <a:rPr lang="en-US" sz="3200" b="1" i="1" u="sng" dirty="0" smtClean="0">
                <a:solidFill>
                  <a:srgbClr val="C00000"/>
                </a:solidFill>
                <a:latin typeface="Calibri" panose="020F0502020204030204" pitchFamily="34" charset="0"/>
                <a:ea typeface="Calibri" panose="020F0502020204030204" pitchFamily="34" charset="0"/>
                <a:cs typeface="Calibri" panose="020F0502020204030204" pitchFamily="34" charset="0"/>
              </a:rPr>
              <a:t>Example</a:t>
            </a:r>
            <a:r>
              <a:rPr lang="en-US" sz="2400" b="1" dirty="0" smtClean="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Select a sample size of 10 from a population of 200 by using the technique of systematic sampling.</a:t>
            </a:r>
          </a:p>
          <a:p>
            <a:r>
              <a:rPr lang="en-US" sz="2400" b="1" dirty="0">
                <a:latin typeface="Calibri" panose="020F0502020204030204" pitchFamily="34" charset="0"/>
                <a:ea typeface="Calibri" panose="020F0502020204030204" pitchFamily="34" charset="0"/>
                <a:cs typeface="Calibri" panose="020F0502020204030204" pitchFamily="34" charset="0"/>
              </a:rPr>
              <a:t>STEP 1: </a:t>
            </a:r>
            <a:r>
              <a:rPr lang="en-US" sz="2400" dirty="0">
                <a:latin typeface="Calibri" panose="020F0502020204030204" pitchFamily="34" charset="0"/>
                <a:ea typeface="Calibri" panose="020F0502020204030204" pitchFamily="34" charset="0"/>
                <a:cs typeface="Calibri" panose="020F0502020204030204" pitchFamily="34" charset="0"/>
              </a:rPr>
              <a:t>Make a sampling frame.</a:t>
            </a:r>
          </a:p>
          <a:p>
            <a:r>
              <a:rPr lang="en-US" sz="2400" b="1" dirty="0">
                <a:latin typeface="Calibri" panose="020F0502020204030204" pitchFamily="34" charset="0"/>
                <a:ea typeface="Calibri" panose="020F0502020204030204" pitchFamily="34" charset="0"/>
                <a:cs typeface="Calibri" panose="020F0502020204030204" pitchFamily="34" charset="0"/>
              </a:rPr>
              <a:t>STEP 2: </a:t>
            </a:r>
            <a:r>
              <a:rPr lang="en-US" sz="2400" dirty="0">
                <a:latin typeface="Calibri" panose="020F0502020204030204" pitchFamily="34" charset="0"/>
                <a:ea typeface="Calibri" panose="020F0502020204030204" pitchFamily="34" charset="0"/>
                <a:cs typeface="Calibri" panose="020F0502020204030204" pitchFamily="34" charset="0"/>
              </a:rPr>
              <a:t>Divide population by sample size </a:t>
            </a:r>
          </a:p>
          <a:p>
            <a:pPr>
              <a:buNone/>
            </a:pP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(200/10=20)</a:t>
            </a:r>
          </a:p>
          <a:p>
            <a:pPr>
              <a:buFont typeface="Wingdings" pitchFamily="2" charset="2"/>
              <a:buChar char="Ø"/>
            </a:pPr>
            <a:r>
              <a:rPr lang="en-US" sz="2400" b="1" dirty="0">
                <a:latin typeface="Calibri" panose="020F0502020204030204" pitchFamily="34" charset="0"/>
                <a:ea typeface="Calibri" panose="020F0502020204030204" pitchFamily="34" charset="0"/>
                <a:cs typeface="Calibri" panose="020F0502020204030204" pitchFamily="34" charset="0"/>
              </a:rPr>
              <a:t>STEP 3: </a:t>
            </a:r>
            <a:r>
              <a:rPr lang="en-US" sz="2400" dirty="0">
                <a:latin typeface="Calibri" panose="020F0502020204030204" pitchFamily="34" charset="0"/>
                <a:ea typeface="Calibri" panose="020F0502020204030204" pitchFamily="34" charset="0"/>
                <a:cs typeface="Calibri" panose="020F0502020204030204" pitchFamily="34" charset="0"/>
              </a:rPr>
              <a:t>Select any number randomly between 1 to 20. (lets say it’s 12)</a:t>
            </a:r>
          </a:p>
          <a:p>
            <a:pPr>
              <a:buNone/>
            </a:pPr>
            <a:endParaRPr lang="en-US" b="1" dirty="0"/>
          </a:p>
          <a:p>
            <a:endParaRPr lang="en-US" b="1" dirty="0"/>
          </a:p>
        </p:txBody>
      </p:sp>
      <p:sp>
        <p:nvSpPr>
          <p:cNvPr id="3" name="Title 2"/>
          <p:cNvSpPr>
            <a:spLocks noGrp="1"/>
          </p:cNvSpPr>
          <p:nvPr>
            <p:ph type="title"/>
          </p:nvPr>
        </p:nvSpPr>
        <p:spPr>
          <a:xfrm>
            <a:off x="-17929" y="656865"/>
            <a:ext cx="8229600" cy="114300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How </a:t>
            </a:r>
            <a:r>
              <a:rPr lang="en-US" sz="3200" dirty="0" smtClean="0">
                <a:latin typeface="Calibri" panose="020F0502020204030204" pitchFamily="34" charset="0"/>
                <a:ea typeface="Calibri" panose="020F0502020204030204" pitchFamily="34" charset="0"/>
                <a:cs typeface="Calibri" panose="020F0502020204030204" pitchFamily="34" charset="0"/>
              </a:rPr>
              <a:t>To </a:t>
            </a:r>
            <a:r>
              <a:rPr lang="en-US" sz="3200" dirty="0">
                <a:latin typeface="Calibri" panose="020F0502020204030204" pitchFamily="34" charset="0"/>
                <a:ea typeface="Calibri" panose="020F0502020204030204" pitchFamily="34" charset="0"/>
                <a:cs typeface="Calibri" panose="020F0502020204030204" pitchFamily="34" charset="0"/>
              </a:rPr>
              <a:t>D</a:t>
            </a:r>
            <a:r>
              <a:rPr lang="en-US" sz="3200" dirty="0" smtClean="0">
                <a:latin typeface="Calibri" panose="020F0502020204030204" pitchFamily="34" charset="0"/>
                <a:ea typeface="Calibri" panose="020F0502020204030204" pitchFamily="34" charset="0"/>
                <a:cs typeface="Calibri" panose="020F0502020204030204" pitchFamily="34" charset="0"/>
              </a:rPr>
              <a:t>o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ystematic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ampling</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A3518353-0387-A3A9-330E-D5B8C645F8F4}"/>
              </a:ext>
            </a:extLst>
          </p:cNvPr>
          <p:cNvSpPr>
            <a:spLocks noGrp="1"/>
          </p:cNvSpPr>
          <p:nvPr>
            <p:ph type="sldNum" sz="quarter" idx="12"/>
          </p:nvPr>
        </p:nvSpPr>
        <p:spPr/>
        <p:txBody>
          <a:bodyPr/>
          <a:lstStyle/>
          <a:p>
            <a:fld id="{9CD41315-5733-4165-A58E-EDB64131750E}" type="slidenum">
              <a:rPr lang="en-US" smtClean="0"/>
              <a:pPr/>
              <a:t>17</a:t>
            </a:fld>
            <a:endParaRPr lang="en-US"/>
          </a:p>
        </p:txBody>
      </p:sp>
      <p:sp>
        <p:nvSpPr>
          <p:cNvPr id="5" name="Rectangle 4">
            <a:extLst>
              <a:ext uri="{FF2B5EF4-FFF2-40B4-BE49-F238E27FC236}">
                <a16:creationId xmlns:a16="http://schemas.microsoft.com/office/drawing/2014/main" id="{42F0849C-096A-EC3D-A2DE-41C6B4E1CCEC}"/>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3"/>
          </a:xfrm>
        </p:spPr>
        <p:txBody>
          <a:bodyPr/>
          <a:lstStyle/>
          <a:p>
            <a:r>
              <a:rPr lang="en-US" sz="2400" b="1" dirty="0">
                <a:latin typeface="Times New Roman" panose="02020603050405020304" pitchFamily="18" charset="0"/>
                <a:cs typeface="Times New Roman" panose="02020603050405020304" pitchFamily="18" charset="0"/>
              </a:rPr>
              <a:t>STEP 4 </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 we will select the 12</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individual/unit and then every 20</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individual/unit after12 in the sampling frame.</a:t>
            </a:r>
          </a:p>
          <a:p>
            <a:r>
              <a:rPr lang="en-US" sz="2400" b="1" dirty="0">
                <a:latin typeface="Times New Roman" panose="02020603050405020304" pitchFamily="18" charset="0"/>
                <a:cs typeface="Times New Roman" panose="02020603050405020304" pitchFamily="18" charset="0"/>
              </a:rPr>
              <a:t>STEP 5: </a:t>
            </a:r>
            <a:r>
              <a:rPr lang="en-US" sz="2800" dirty="0">
                <a:latin typeface="Times New Roman" panose="02020603050405020304" pitchFamily="18" charset="0"/>
                <a:cs typeface="Times New Roman" panose="02020603050405020304" pitchFamily="18" charset="0"/>
              </a:rPr>
              <a:t>So, the final sample achieved via this technique would be</a:t>
            </a:r>
          </a:p>
          <a:p>
            <a:pPr>
              <a:buNone/>
            </a:pPr>
            <a:r>
              <a:rPr lang="en-US" sz="28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12, 32, 52, 72, 92, 112, 132, 152, 172, 192</a:t>
            </a:r>
          </a:p>
          <a:p>
            <a:endParaRPr lang="en-US" dirty="0"/>
          </a:p>
        </p:txBody>
      </p:sp>
      <p:sp>
        <p:nvSpPr>
          <p:cNvPr id="3" name="Title 2"/>
          <p:cNvSpPr>
            <a:spLocks noGrp="1"/>
          </p:cNvSpPr>
          <p:nvPr>
            <p:ph type="title"/>
          </p:nvPr>
        </p:nvSpPr>
        <p:spPr>
          <a:xfrm>
            <a:off x="76200" y="119743"/>
            <a:ext cx="8229600" cy="1143000"/>
          </a:xfrm>
        </p:spPr>
        <p:txBody>
          <a:bodyPr>
            <a:normAutofit/>
          </a:bodyPr>
          <a:lstStyle/>
          <a:p>
            <a:r>
              <a:rPr lang="en-US" sz="3200" dirty="0"/>
              <a:t>How T</a:t>
            </a:r>
            <a:r>
              <a:rPr lang="en-US" sz="3200" dirty="0" smtClean="0"/>
              <a:t>o </a:t>
            </a:r>
            <a:r>
              <a:rPr lang="en-US" sz="3200" dirty="0"/>
              <a:t>D</a:t>
            </a:r>
            <a:r>
              <a:rPr lang="en-US" sz="3200" dirty="0" smtClean="0"/>
              <a:t>o Systematic </a:t>
            </a:r>
            <a:r>
              <a:rPr lang="en-US" sz="3200" dirty="0"/>
              <a:t>S</a:t>
            </a:r>
            <a:r>
              <a:rPr lang="en-US" sz="3200" dirty="0" smtClean="0"/>
              <a:t>ampling</a:t>
            </a:r>
            <a:r>
              <a:rPr lang="en-US" sz="3200" dirty="0"/>
              <a:t>?</a:t>
            </a:r>
          </a:p>
        </p:txBody>
      </p:sp>
      <p:sp>
        <p:nvSpPr>
          <p:cNvPr id="4" name="Rectangle 3">
            <a:extLst>
              <a:ext uri="{FF2B5EF4-FFF2-40B4-BE49-F238E27FC236}">
                <a16:creationId xmlns:a16="http://schemas.microsoft.com/office/drawing/2014/main" id="{07311847-0E2A-51A5-1B84-92B06DD374B7}"/>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13985"/>
            <a:ext cx="8229600" cy="4525963"/>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used when the population is divided into </a:t>
            </a:r>
            <a:r>
              <a:rPr lang="en-US" sz="2400" b="1" i="1" dirty="0">
                <a:solidFill>
                  <a:schemeClr val="accent3"/>
                </a:solidFill>
                <a:latin typeface="Calibri" panose="020F0502020204030204" pitchFamily="34" charset="0"/>
                <a:ea typeface="Calibri" panose="020F0502020204030204" pitchFamily="34" charset="0"/>
                <a:cs typeface="Calibri" panose="020F0502020204030204" pitchFamily="34" charset="0"/>
              </a:rPr>
              <a:t>sub-groups/strata</a:t>
            </a:r>
            <a:r>
              <a:rPr lang="en-US" sz="2400" dirty="0">
                <a:latin typeface="Calibri" panose="020F0502020204030204" pitchFamily="34" charset="0"/>
                <a:ea typeface="Calibri" panose="020F0502020204030204" pitchFamily="34" charset="0"/>
                <a:cs typeface="Calibri" panose="020F0502020204030204" pitchFamily="34" charset="0"/>
              </a:rPr>
              <a:t> (e.g. on the basis of age, sex, disease, religion, etc) and the researcher wants to study the </a:t>
            </a:r>
            <a:r>
              <a:rPr lang="en-US" sz="2400" b="1" i="1" dirty="0">
                <a:solidFill>
                  <a:srgbClr val="00B050"/>
                </a:solidFill>
                <a:latin typeface="Calibri" panose="020F0502020204030204" pitchFamily="34" charset="0"/>
                <a:ea typeface="Calibri" panose="020F0502020204030204" pitchFamily="34" charset="0"/>
                <a:cs typeface="Calibri" panose="020F0502020204030204" pitchFamily="34" charset="0"/>
              </a:rPr>
              <a:t>characteristics of these sub-groups/strata</a:t>
            </a:r>
            <a:r>
              <a:rPr lang="en-US" sz="2400" dirty="0">
                <a:latin typeface="Calibri" panose="020F0502020204030204" pitchFamily="34" charset="0"/>
                <a:ea typeface="Calibri" panose="020F0502020204030204" pitchFamily="34" charset="0"/>
                <a:cs typeface="Calibri" panose="020F0502020204030204" pitchFamily="34" charset="0"/>
              </a:rPr>
              <a:t> and the </a:t>
            </a:r>
            <a:r>
              <a:rPr lang="en-US" sz="2400" b="1" i="1" dirty="0">
                <a:solidFill>
                  <a:srgbClr val="FF0000"/>
                </a:solidFill>
                <a:latin typeface="Calibri" panose="020F0502020204030204" pitchFamily="34" charset="0"/>
                <a:ea typeface="Calibri" panose="020F0502020204030204" pitchFamily="34" charset="0"/>
                <a:cs typeface="Calibri" panose="020F0502020204030204" pitchFamily="34" charset="0"/>
              </a:rPr>
              <a:t>relationship between these sub-groups/strata</a:t>
            </a:r>
            <a:r>
              <a:rPr lang="en-US" sz="2400" dirty="0">
                <a:latin typeface="Calibri" panose="020F0502020204030204" pitchFamily="34" charset="0"/>
                <a:ea typeface="Calibri" panose="020F0502020204030204" pitchFamily="34" charset="0"/>
                <a:cs typeface="Calibri" panose="020F0502020204030204" pitchFamily="34" charset="0"/>
              </a:rPr>
              <a:t>. </a:t>
            </a:r>
          </a:p>
        </p:txBody>
      </p:sp>
      <p:sp>
        <p:nvSpPr>
          <p:cNvPr id="3" name="Title 2"/>
          <p:cNvSpPr>
            <a:spLocks noGrp="1"/>
          </p:cNvSpPr>
          <p:nvPr>
            <p:ph type="title"/>
          </p:nvPr>
        </p:nvSpPr>
        <p:spPr/>
        <p:txBody>
          <a:bodyPr/>
          <a:lstStyle/>
          <a:p>
            <a:r>
              <a:rPr lang="en-US" sz="3200" dirty="0"/>
              <a:t>3. </a:t>
            </a:r>
            <a:r>
              <a:rPr lang="en-US" sz="3200" dirty="0">
                <a:latin typeface="Calibri" panose="020F0502020204030204" pitchFamily="34" charset="0"/>
                <a:ea typeface="Calibri" panose="020F0502020204030204" pitchFamily="34" charset="0"/>
                <a:cs typeface="Calibri" panose="020F0502020204030204" pitchFamily="34" charset="0"/>
              </a:rPr>
              <a:t>Stratified Sampling</a:t>
            </a:r>
          </a:p>
        </p:txBody>
      </p:sp>
      <p:pic>
        <p:nvPicPr>
          <p:cNvPr id="2050" name="Picture 2" descr="https://tse1.mm.bing.net/th?id=OIP.fTUQQwkdKGQZ_pBh5nP2pwEsDn&amp;pid=15.1&amp;P=0&amp;w=205&amp;h=159"/>
          <p:cNvPicPr>
            <a:picLocks noChangeAspect="1" noChangeArrowheads="1"/>
          </p:cNvPicPr>
          <p:nvPr/>
        </p:nvPicPr>
        <p:blipFill>
          <a:blip r:embed="rId2" cstate="print"/>
          <a:srcRect/>
          <a:stretch>
            <a:fillRect/>
          </a:stretch>
        </p:blipFill>
        <p:spPr bwMode="auto">
          <a:xfrm>
            <a:off x="914400" y="4579144"/>
            <a:ext cx="5410200" cy="1828800"/>
          </a:xfrm>
          <a:prstGeom prst="rect">
            <a:avLst/>
          </a:prstGeom>
          <a:noFill/>
        </p:spPr>
      </p:pic>
      <p:sp>
        <p:nvSpPr>
          <p:cNvPr id="4" name="Slide Number Placeholder 3">
            <a:extLst>
              <a:ext uri="{FF2B5EF4-FFF2-40B4-BE49-F238E27FC236}">
                <a16:creationId xmlns:a16="http://schemas.microsoft.com/office/drawing/2014/main" id="{DA6B0295-8639-3B19-B6AB-2BC44ED9B07B}"/>
              </a:ext>
            </a:extLst>
          </p:cNvPr>
          <p:cNvSpPr>
            <a:spLocks noGrp="1"/>
          </p:cNvSpPr>
          <p:nvPr>
            <p:ph type="sldNum" sz="quarter" idx="12"/>
          </p:nvPr>
        </p:nvSpPr>
        <p:spPr/>
        <p:txBody>
          <a:bodyPr/>
          <a:lstStyle/>
          <a:p>
            <a:fld id="{9CD41315-5733-4165-A58E-EDB64131750E}" type="slidenum">
              <a:rPr lang="en-US" smtClean="0"/>
              <a:pPr/>
              <a:t>19</a:t>
            </a:fld>
            <a:endParaRPr lang="en-US"/>
          </a:p>
        </p:txBody>
      </p:sp>
      <p:sp>
        <p:nvSpPr>
          <p:cNvPr id="5" name="Rectangle 4">
            <a:extLst>
              <a:ext uri="{FF2B5EF4-FFF2-40B4-BE49-F238E27FC236}">
                <a16:creationId xmlns:a16="http://schemas.microsoft.com/office/drawing/2014/main" id="{7955FE37-AA49-F44E-2036-7F30FA1653D9}"/>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915259" y="762000"/>
            <a:ext cx="7313481" cy="417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45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9E2CF514-0E24-65F6-B4E4-42053DF3BA5C}"/>
              </a:ext>
            </a:extLst>
          </p:cNvPr>
          <p:cNvGraphicFramePr>
            <a:graphicFrameLocks noGrp="1"/>
          </p:cNvGraphicFramePr>
          <p:nvPr>
            <p:ph idx="1"/>
            <p:extLst>
              <p:ext uri="{D42A27DB-BD31-4B8C-83A1-F6EECF244321}">
                <p14:modId xmlns:p14="http://schemas.microsoft.com/office/powerpoint/2010/main" val="3578706638"/>
              </p:ext>
            </p:extLst>
          </p:nvPr>
        </p:nvGraphicFramePr>
        <p:xfrm>
          <a:off x="187960" y="18636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0" y="1219200"/>
            <a:ext cx="8229600" cy="114300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How </a:t>
            </a:r>
            <a:r>
              <a:rPr lang="en-US" sz="3200" dirty="0" smtClean="0">
                <a:latin typeface="Calibri" panose="020F0502020204030204" pitchFamily="34" charset="0"/>
                <a:ea typeface="Calibri" panose="020F0502020204030204" pitchFamily="34" charset="0"/>
                <a:cs typeface="Calibri" panose="020F0502020204030204" pitchFamily="34" charset="0"/>
              </a:rPr>
              <a:t>To </a:t>
            </a:r>
            <a:r>
              <a:rPr lang="en-US" sz="3200" dirty="0">
                <a:latin typeface="Calibri" panose="020F0502020204030204" pitchFamily="34" charset="0"/>
                <a:ea typeface="Calibri" panose="020F0502020204030204" pitchFamily="34" charset="0"/>
                <a:cs typeface="Calibri" panose="020F0502020204030204" pitchFamily="34" charset="0"/>
              </a:rPr>
              <a:t>D</a:t>
            </a:r>
            <a:r>
              <a:rPr lang="en-US" sz="3200" dirty="0" smtClean="0">
                <a:latin typeface="Calibri" panose="020F0502020204030204" pitchFamily="34" charset="0"/>
                <a:ea typeface="Calibri" panose="020F0502020204030204" pitchFamily="34" charset="0"/>
                <a:cs typeface="Calibri" panose="020F0502020204030204" pitchFamily="34" charset="0"/>
              </a:rPr>
              <a:t>o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tratified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ampling</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2" name="Slide Number Placeholder 1">
            <a:extLst>
              <a:ext uri="{FF2B5EF4-FFF2-40B4-BE49-F238E27FC236}">
                <a16:creationId xmlns:a16="http://schemas.microsoft.com/office/drawing/2014/main" id="{E3838FE7-A2F0-3503-6397-592F8566EA4E}"/>
              </a:ext>
            </a:extLst>
          </p:cNvPr>
          <p:cNvSpPr>
            <a:spLocks noGrp="1"/>
          </p:cNvSpPr>
          <p:nvPr>
            <p:ph type="sldNum" sz="quarter" idx="12"/>
          </p:nvPr>
        </p:nvSpPr>
        <p:spPr/>
        <p:txBody>
          <a:bodyPr/>
          <a:lstStyle/>
          <a:p>
            <a:fld id="{9CD41315-5733-4165-A58E-EDB64131750E}" type="slidenum">
              <a:rPr lang="en-US" smtClean="0"/>
              <a:pPr/>
              <a:t>20</a:t>
            </a:fld>
            <a:endParaRPr lang="en-US"/>
          </a:p>
        </p:txBody>
      </p:sp>
      <p:sp>
        <p:nvSpPr>
          <p:cNvPr id="3" name="Rectangle 2">
            <a:extLst>
              <a:ext uri="{FF2B5EF4-FFF2-40B4-BE49-F238E27FC236}">
                <a16:creationId xmlns:a16="http://schemas.microsoft.com/office/drawing/2014/main" id="{613B48A4-5DBE-F73F-BD0B-E5AB67EE4CF7}"/>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862420B3-DD3A-1219-3450-D79A61482A1A}"/>
              </a:ext>
            </a:extLst>
          </p:cNvPr>
          <p:cNvGraphicFramePr>
            <a:graphicFrameLocks noGrp="1"/>
          </p:cNvGraphicFramePr>
          <p:nvPr>
            <p:ph idx="1"/>
            <p:extLst>
              <p:ext uri="{D42A27DB-BD31-4B8C-83A1-F6EECF244321}">
                <p14:modId xmlns:p14="http://schemas.microsoft.com/office/powerpoint/2010/main" val="3319650652"/>
              </p:ext>
            </p:extLst>
          </p:nvPr>
        </p:nvGraphicFramePr>
        <p:xfrm>
          <a:off x="1524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374" y="145283"/>
            <a:ext cx="8229600" cy="114300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How </a:t>
            </a:r>
            <a:r>
              <a:rPr lang="en-US" sz="3200" dirty="0" smtClean="0">
                <a:latin typeface="Calibri" panose="020F0502020204030204" pitchFamily="34" charset="0"/>
                <a:ea typeface="Calibri" panose="020F0502020204030204" pitchFamily="34" charset="0"/>
                <a:cs typeface="Calibri" panose="020F0502020204030204" pitchFamily="34" charset="0"/>
              </a:rPr>
              <a:t>To </a:t>
            </a:r>
            <a:r>
              <a:rPr lang="en-US" sz="3200" dirty="0">
                <a:latin typeface="Calibri" panose="020F0502020204030204" pitchFamily="34" charset="0"/>
                <a:ea typeface="Calibri" panose="020F0502020204030204" pitchFamily="34" charset="0"/>
                <a:cs typeface="Calibri" panose="020F0502020204030204" pitchFamily="34" charset="0"/>
              </a:rPr>
              <a:t>D</a:t>
            </a:r>
            <a:r>
              <a:rPr lang="en-US" sz="3200" dirty="0" smtClean="0">
                <a:latin typeface="Calibri" panose="020F0502020204030204" pitchFamily="34" charset="0"/>
                <a:ea typeface="Calibri" panose="020F0502020204030204" pitchFamily="34" charset="0"/>
                <a:cs typeface="Calibri" panose="020F0502020204030204" pitchFamily="34" charset="0"/>
              </a:rPr>
              <a:t>o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tratified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ampling</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2F5DCB94-31FE-E410-074C-FA591A97DD72}"/>
              </a:ext>
            </a:extLst>
          </p:cNvPr>
          <p:cNvSpPr>
            <a:spLocks noGrp="1"/>
          </p:cNvSpPr>
          <p:nvPr>
            <p:ph type="sldNum" sz="quarter" idx="12"/>
          </p:nvPr>
        </p:nvSpPr>
        <p:spPr/>
        <p:txBody>
          <a:bodyPr/>
          <a:lstStyle/>
          <a:p>
            <a:fld id="{9CD41315-5733-4165-A58E-EDB64131750E}" type="slidenum">
              <a:rPr lang="en-US" smtClean="0"/>
              <a:pPr/>
              <a:t>21</a:t>
            </a:fld>
            <a:endParaRPr lang="en-US"/>
          </a:p>
        </p:txBody>
      </p:sp>
      <p:sp>
        <p:nvSpPr>
          <p:cNvPr id="2" name="Rectangle 1">
            <a:extLst>
              <a:ext uri="{FF2B5EF4-FFF2-40B4-BE49-F238E27FC236}">
                <a16:creationId xmlns:a16="http://schemas.microsoft.com/office/drawing/2014/main" id="{08C45B9C-AEB7-FCC5-65D2-4527A665691F}"/>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4E895E61-CA63-C6A1-2C62-69676545FF18}"/>
              </a:ext>
            </a:extLst>
          </p:cNvPr>
          <p:cNvGraphicFramePr>
            <a:graphicFrameLocks noGrp="1"/>
          </p:cNvGraphicFramePr>
          <p:nvPr>
            <p:ph idx="1"/>
            <p:extLst>
              <p:ext uri="{D42A27DB-BD31-4B8C-83A1-F6EECF244321}">
                <p14:modId xmlns:p14="http://schemas.microsoft.com/office/powerpoint/2010/main" val="2854876518"/>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374" y="152400"/>
            <a:ext cx="8229600" cy="114300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How </a:t>
            </a:r>
            <a:r>
              <a:rPr lang="en-US" sz="3200" dirty="0" smtClean="0">
                <a:latin typeface="Calibri" panose="020F0502020204030204" pitchFamily="34" charset="0"/>
                <a:ea typeface="Calibri" panose="020F0502020204030204" pitchFamily="34" charset="0"/>
                <a:cs typeface="Calibri" panose="020F0502020204030204" pitchFamily="34" charset="0"/>
              </a:rPr>
              <a:t>To </a:t>
            </a:r>
            <a:r>
              <a:rPr lang="en-US" sz="3200" dirty="0">
                <a:latin typeface="Calibri" panose="020F0502020204030204" pitchFamily="34" charset="0"/>
                <a:ea typeface="Calibri" panose="020F0502020204030204" pitchFamily="34" charset="0"/>
                <a:cs typeface="Calibri" panose="020F0502020204030204" pitchFamily="34" charset="0"/>
              </a:rPr>
              <a:t>D</a:t>
            </a:r>
            <a:r>
              <a:rPr lang="en-US" sz="3200" dirty="0" smtClean="0">
                <a:latin typeface="Calibri" panose="020F0502020204030204" pitchFamily="34" charset="0"/>
                <a:ea typeface="Calibri" panose="020F0502020204030204" pitchFamily="34" charset="0"/>
                <a:cs typeface="Calibri" panose="020F0502020204030204" pitchFamily="34" charset="0"/>
              </a:rPr>
              <a:t>o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tratified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ampling</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E0020DEA-8081-D1B2-B66A-10909CFFD4EC}"/>
              </a:ext>
            </a:extLst>
          </p:cNvPr>
          <p:cNvSpPr>
            <a:spLocks noGrp="1"/>
          </p:cNvSpPr>
          <p:nvPr>
            <p:ph type="sldNum" sz="quarter" idx="12"/>
          </p:nvPr>
        </p:nvSpPr>
        <p:spPr/>
        <p:txBody>
          <a:bodyPr/>
          <a:lstStyle/>
          <a:p>
            <a:fld id="{9CD41315-5733-4165-A58E-EDB64131750E}" type="slidenum">
              <a:rPr lang="en-US" smtClean="0"/>
              <a:pPr/>
              <a:t>22</a:t>
            </a:fld>
            <a:endParaRPr lang="en-US"/>
          </a:p>
        </p:txBody>
      </p:sp>
      <p:sp>
        <p:nvSpPr>
          <p:cNvPr id="2" name="Rectangle 1">
            <a:extLst>
              <a:ext uri="{FF2B5EF4-FFF2-40B4-BE49-F238E27FC236}">
                <a16:creationId xmlns:a16="http://schemas.microsoft.com/office/drawing/2014/main" id="{1889ED95-AFE0-F049-A953-5ED962DF8DFC}"/>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This is a </a:t>
            </a:r>
            <a:r>
              <a:rPr lang="en-US" sz="2400" b="1" i="1" dirty="0">
                <a:solidFill>
                  <a:srgbClr val="002060"/>
                </a:solidFill>
                <a:latin typeface="Calibri" panose="020F0502020204030204" pitchFamily="34" charset="0"/>
                <a:ea typeface="Calibri" panose="020F0502020204030204" pitchFamily="34" charset="0"/>
                <a:cs typeface="Calibri" panose="020F0502020204030204" pitchFamily="34" charset="0"/>
              </a:rPr>
              <a:t>two stage sampling technique </a:t>
            </a:r>
            <a:r>
              <a:rPr lang="en-US" sz="2400" dirty="0">
                <a:latin typeface="Calibri" panose="020F0502020204030204" pitchFamily="34" charset="0"/>
                <a:ea typeface="Calibri" panose="020F0502020204030204" pitchFamily="34" charset="0"/>
                <a:cs typeface="Calibri" panose="020F0502020204030204" pitchFamily="34" charset="0"/>
              </a:rPr>
              <a:t>which involves dividing the population into clusters and then choosing the sample. </a:t>
            </a:r>
          </a:p>
          <a:p>
            <a:pPr>
              <a:buNone/>
            </a:pPr>
            <a:endParaRPr lang="en-US" dirty="0"/>
          </a:p>
        </p:txBody>
      </p:sp>
      <p:sp>
        <p:nvSpPr>
          <p:cNvPr id="3" name="Title 2"/>
          <p:cNvSpPr>
            <a:spLocks noGrp="1"/>
          </p:cNvSpPr>
          <p:nvPr>
            <p:ph type="title"/>
          </p:nvPr>
        </p:nvSpPr>
        <p:spPr/>
        <p:txBody>
          <a:bodyPr/>
          <a:lstStyle/>
          <a:p>
            <a:r>
              <a:rPr lang="en-US" sz="3200" dirty="0">
                <a:latin typeface="Calibri" panose="020F0502020204030204" pitchFamily="34" charset="0"/>
                <a:ea typeface="Calibri" panose="020F0502020204030204" pitchFamily="34" charset="0"/>
                <a:cs typeface="Calibri" panose="020F0502020204030204" pitchFamily="34" charset="0"/>
              </a:rPr>
              <a:t>4. Cluster Sampling</a:t>
            </a:r>
          </a:p>
        </p:txBody>
      </p:sp>
      <p:pic>
        <p:nvPicPr>
          <p:cNvPr id="2052" name="Picture 4" descr="https://tse3.mm.bing.net/th?id=OIP.u-H5puS6wozYxSBZ6hD7WgEsDc&amp;pid=15.1&amp;P=0&amp;w=242&amp;h=179"/>
          <p:cNvPicPr>
            <a:picLocks noChangeAspect="1" noChangeArrowheads="1"/>
          </p:cNvPicPr>
          <p:nvPr/>
        </p:nvPicPr>
        <p:blipFill>
          <a:blip r:embed="rId2" cstate="print"/>
          <a:srcRect/>
          <a:stretch>
            <a:fillRect/>
          </a:stretch>
        </p:blipFill>
        <p:spPr bwMode="auto">
          <a:xfrm>
            <a:off x="914400" y="2895600"/>
            <a:ext cx="7315200" cy="3429000"/>
          </a:xfrm>
          <a:prstGeom prst="rect">
            <a:avLst/>
          </a:prstGeom>
          <a:noFill/>
        </p:spPr>
      </p:pic>
      <p:sp>
        <p:nvSpPr>
          <p:cNvPr id="4" name="Slide Number Placeholder 3">
            <a:extLst>
              <a:ext uri="{FF2B5EF4-FFF2-40B4-BE49-F238E27FC236}">
                <a16:creationId xmlns:a16="http://schemas.microsoft.com/office/drawing/2014/main" id="{3C46CA16-DB81-7E37-AA97-8039CAD4733B}"/>
              </a:ext>
            </a:extLst>
          </p:cNvPr>
          <p:cNvSpPr>
            <a:spLocks noGrp="1"/>
          </p:cNvSpPr>
          <p:nvPr>
            <p:ph type="sldNum" sz="quarter" idx="12"/>
          </p:nvPr>
        </p:nvSpPr>
        <p:spPr/>
        <p:txBody>
          <a:bodyPr/>
          <a:lstStyle/>
          <a:p>
            <a:fld id="{9CD41315-5733-4165-A58E-EDB64131750E}" type="slidenum">
              <a:rPr lang="en-US" smtClean="0"/>
              <a:pPr/>
              <a:t>23</a:t>
            </a:fld>
            <a:endParaRPr lang="en-US"/>
          </a:p>
        </p:txBody>
      </p:sp>
      <p:sp>
        <p:nvSpPr>
          <p:cNvPr id="5" name="Rectangle 4">
            <a:extLst>
              <a:ext uri="{FF2B5EF4-FFF2-40B4-BE49-F238E27FC236}">
                <a16:creationId xmlns:a16="http://schemas.microsoft.com/office/drawing/2014/main" id="{42CC1AAD-6BB0-74DC-0160-D408D1865E10}"/>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4F0B7DDF-337D-9145-9F73-C826B750FCF8}"/>
              </a:ext>
            </a:extLst>
          </p:cNvPr>
          <p:cNvGraphicFramePr>
            <a:graphicFrameLocks noGrp="1"/>
          </p:cNvGraphicFramePr>
          <p:nvPr>
            <p:ph idx="1"/>
            <p:extLst>
              <p:ext uri="{D42A27DB-BD31-4B8C-83A1-F6EECF244321}">
                <p14:modId xmlns:p14="http://schemas.microsoft.com/office/powerpoint/2010/main" val="2321928281"/>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85847"/>
            <a:ext cx="8229600" cy="114300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How </a:t>
            </a:r>
            <a:r>
              <a:rPr lang="en-US" sz="3200" dirty="0" smtClean="0">
                <a:latin typeface="Calibri" panose="020F0502020204030204" pitchFamily="34" charset="0"/>
                <a:ea typeface="Calibri" panose="020F0502020204030204" pitchFamily="34" charset="0"/>
                <a:cs typeface="Calibri" panose="020F0502020204030204" pitchFamily="34" charset="0"/>
              </a:rPr>
              <a:t>To </a:t>
            </a:r>
            <a:r>
              <a:rPr lang="en-US" sz="3200" dirty="0">
                <a:latin typeface="Calibri" panose="020F0502020204030204" pitchFamily="34" charset="0"/>
                <a:ea typeface="Calibri" panose="020F0502020204030204" pitchFamily="34" charset="0"/>
                <a:cs typeface="Calibri" panose="020F0502020204030204" pitchFamily="34" charset="0"/>
              </a:rPr>
              <a:t>D</a:t>
            </a:r>
            <a:r>
              <a:rPr lang="en-US" sz="3200" dirty="0" smtClean="0">
                <a:latin typeface="Calibri" panose="020F0502020204030204" pitchFamily="34" charset="0"/>
                <a:ea typeface="Calibri" panose="020F0502020204030204" pitchFamily="34" charset="0"/>
                <a:cs typeface="Calibri" panose="020F0502020204030204" pitchFamily="34" charset="0"/>
              </a:rPr>
              <a:t>o </a:t>
            </a:r>
            <a:r>
              <a:rPr lang="en-US" sz="3200" dirty="0">
                <a:latin typeface="Calibri" panose="020F0502020204030204" pitchFamily="34" charset="0"/>
                <a:ea typeface="Calibri" panose="020F0502020204030204" pitchFamily="34" charset="0"/>
                <a:cs typeface="Calibri" panose="020F0502020204030204" pitchFamily="34" charset="0"/>
              </a:rPr>
              <a:t>C</a:t>
            </a:r>
            <a:r>
              <a:rPr lang="en-US" sz="3200" dirty="0" smtClean="0">
                <a:latin typeface="Calibri" panose="020F0502020204030204" pitchFamily="34" charset="0"/>
                <a:ea typeface="Calibri" panose="020F0502020204030204" pitchFamily="34" charset="0"/>
                <a:cs typeface="Calibri" panose="020F0502020204030204" pitchFamily="34" charset="0"/>
              </a:rPr>
              <a:t>luster </a:t>
            </a:r>
            <a:r>
              <a:rPr lang="en-US" sz="3200" dirty="0">
                <a:latin typeface="Calibri" panose="020F0502020204030204" pitchFamily="34" charset="0"/>
                <a:ea typeface="Calibri" panose="020F0502020204030204" pitchFamily="34" charset="0"/>
                <a:cs typeface="Calibri" panose="020F0502020204030204" pitchFamily="34" charset="0"/>
              </a:rPr>
              <a:t>S</a:t>
            </a:r>
            <a:r>
              <a:rPr lang="en-US" sz="3200" dirty="0" smtClean="0">
                <a:latin typeface="Calibri" panose="020F0502020204030204" pitchFamily="34" charset="0"/>
                <a:ea typeface="Calibri" panose="020F0502020204030204" pitchFamily="34" charset="0"/>
                <a:cs typeface="Calibri" panose="020F0502020204030204" pitchFamily="34" charset="0"/>
              </a:rPr>
              <a:t>ampling</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5" name="Slide Number Placeholder 4">
            <a:extLst>
              <a:ext uri="{FF2B5EF4-FFF2-40B4-BE49-F238E27FC236}">
                <a16:creationId xmlns:a16="http://schemas.microsoft.com/office/drawing/2014/main" id="{A57487A0-7DBA-1034-E3FB-085315956BA4}"/>
              </a:ext>
            </a:extLst>
          </p:cNvPr>
          <p:cNvSpPr>
            <a:spLocks noGrp="1"/>
          </p:cNvSpPr>
          <p:nvPr>
            <p:ph type="sldNum" sz="quarter" idx="12"/>
          </p:nvPr>
        </p:nvSpPr>
        <p:spPr/>
        <p:txBody>
          <a:bodyPr/>
          <a:lstStyle/>
          <a:p>
            <a:fld id="{9CD41315-5733-4165-A58E-EDB64131750E}" type="slidenum">
              <a:rPr lang="en-US" smtClean="0"/>
              <a:pPr/>
              <a:t>24</a:t>
            </a:fld>
            <a:endParaRPr lang="en-US"/>
          </a:p>
        </p:txBody>
      </p:sp>
      <p:sp>
        <p:nvSpPr>
          <p:cNvPr id="2" name="Rectangle 1">
            <a:extLst>
              <a:ext uri="{FF2B5EF4-FFF2-40B4-BE49-F238E27FC236}">
                <a16:creationId xmlns:a16="http://schemas.microsoft.com/office/drawing/2014/main" id="{28A39355-D06B-23C8-1CAA-0CE7071130C6}"/>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378987E2-7CB7-143E-E6C0-6B6EC295B99F}"/>
              </a:ext>
            </a:extLst>
          </p:cNvPr>
          <p:cNvGraphicFramePr>
            <a:graphicFrameLocks noGrp="1"/>
          </p:cNvGraphicFramePr>
          <p:nvPr>
            <p:ph idx="1"/>
            <p:extLst>
              <p:ext uri="{D42A27DB-BD31-4B8C-83A1-F6EECF244321}">
                <p14:modId xmlns:p14="http://schemas.microsoft.com/office/powerpoint/2010/main" val="1646431533"/>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3200" dirty="0"/>
              <a:t>5. </a:t>
            </a:r>
            <a:r>
              <a:rPr lang="en-US" sz="3200" dirty="0">
                <a:latin typeface="Calibri" panose="020F0502020204030204" pitchFamily="34" charset="0"/>
                <a:ea typeface="Calibri" panose="020F0502020204030204" pitchFamily="34" charset="0"/>
                <a:cs typeface="Calibri" panose="020F0502020204030204" pitchFamily="34" charset="0"/>
              </a:rPr>
              <a:t>Multistage Sampling</a:t>
            </a:r>
          </a:p>
        </p:txBody>
      </p:sp>
      <p:sp>
        <p:nvSpPr>
          <p:cNvPr id="4" name="Slide Number Placeholder 3">
            <a:extLst>
              <a:ext uri="{FF2B5EF4-FFF2-40B4-BE49-F238E27FC236}">
                <a16:creationId xmlns:a16="http://schemas.microsoft.com/office/drawing/2014/main" id="{5B5312BE-A33A-E58F-7152-F64CBC04FE76}"/>
              </a:ext>
            </a:extLst>
          </p:cNvPr>
          <p:cNvSpPr>
            <a:spLocks noGrp="1"/>
          </p:cNvSpPr>
          <p:nvPr>
            <p:ph type="sldNum" sz="quarter" idx="12"/>
          </p:nvPr>
        </p:nvSpPr>
        <p:spPr/>
        <p:txBody>
          <a:bodyPr/>
          <a:lstStyle/>
          <a:p>
            <a:fld id="{9CD41315-5733-4165-A58E-EDB64131750E}" type="slidenum">
              <a:rPr lang="en-US" smtClean="0"/>
              <a:pPr/>
              <a:t>25</a:t>
            </a:fld>
            <a:endParaRPr lang="en-US"/>
          </a:p>
        </p:txBody>
      </p:sp>
      <p:sp>
        <p:nvSpPr>
          <p:cNvPr id="2" name="Rectangle 1">
            <a:extLst>
              <a:ext uri="{FF2B5EF4-FFF2-40B4-BE49-F238E27FC236}">
                <a16:creationId xmlns:a16="http://schemas.microsoft.com/office/drawing/2014/main" id="{B1620E73-EC12-697C-3CD4-E2DBF56DCB82}"/>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4187059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600"/>
            <a:ext cx="7391399" cy="4343400"/>
          </a:xfrm>
        </p:spPr>
      </p:pic>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Multistage Sampling</a:t>
            </a:r>
          </a:p>
        </p:txBody>
      </p:sp>
      <p:sp>
        <p:nvSpPr>
          <p:cNvPr id="2" name="Slide Number Placeholder 1">
            <a:extLst>
              <a:ext uri="{FF2B5EF4-FFF2-40B4-BE49-F238E27FC236}">
                <a16:creationId xmlns:a16="http://schemas.microsoft.com/office/drawing/2014/main" id="{20D020A8-C4A9-3FB0-3829-9A319218C8A6}"/>
              </a:ext>
            </a:extLst>
          </p:cNvPr>
          <p:cNvSpPr>
            <a:spLocks noGrp="1"/>
          </p:cNvSpPr>
          <p:nvPr>
            <p:ph type="sldNum" sz="quarter" idx="12"/>
          </p:nvPr>
        </p:nvSpPr>
        <p:spPr/>
        <p:txBody>
          <a:bodyPr/>
          <a:lstStyle/>
          <a:p>
            <a:fld id="{9CD41315-5733-4165-A58E-EDB64131750E}" type="slidenum">
              <a:rPr lang="en-US" smtClean="0"/>
              <a:pPr/>
              <a:t>26</a:t>
            </a:fld>
            <a:endParaRPr lang="en-US"/>
          </a:p>
        </p:txBody>
      </p:sp>
      <p:sp>
        <p:nvSpPr>
          <p:cNvPr id="5" name="Rectangle 4">
            <a:extLst>
              <a:ext uri="{FF2B5EF4-FFF2-40B4-BE49-F238E27FC236}">
                <a16:creationId xmlns:a16="http://schemas.microsoft.com/office/drawing/2014/main" id="{FE706A73-B501-89FF-30B5-B553850D14FE}"/>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304577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3" y="1481138"/>
            <a:ext cx="8046154" cy="4525962"/>
          </a:xfrm>
        </p:spPr>
      </p:pic>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Multistage Sampling</a:t>
            </a:r>
          </a:p>
        </p:txBody>
      </p:sp>
      <p:sp>
        <p:nvSpPr>
          <p:cNvPr id="2" name="Slide Number Placeholder 1">
            <a:extLst>
              <a:ext uri="{FF2B5EF4-FFF2-40B4-BE49-F238E27FC236}">
                <a16:creationId xmlns:a16="http://schemas.microsoft.com/office/drawing/2014/main" id="{3C9BB0E1-0872-813F-7871-DD4E1B240424}"/>
              </a:ext>
            </a:extLst>
          </p:cNvPr>
          <p:cNvSpPr>
            <a:spLocks noGrp="1"/>
          </p:cNvSpPr>
          <p:nvPr>
            <p:ph type="sldNum" sz="quarter" idx="12"/>
          </p:nvPr>
        </p:nvSpPr>
        <p:spPr/>
        <p:txBody>
          <a:bodyPr/>
          <a:lstStyle/>
          <a:p>
            <a:fld id="{9CD41315-5733-4165-A58E-EDB64131750E}" type="slidenum">
              <a:rPr lang="en-US" smtClean="0"/>
              <a:pPr/>
              <a:t>27</a:t>
            </a:fld>
            <a:endParaRPr lang="en-US"/>
          </a:p>
        </p:txBody>
      </p:sp>
      <p:sp>
        <p:nvSpPr>
          <p:cNvPr id="5" name="Rectangle 4">
            <a:extLst>
              <a:ext uri="{FF2B5EF4-FFF2-40B4-BE49-F238E27FC236}">
                <a16:creationId xmlns:a16="http://schemas.microsoft.com/office/drawing/2014/main" id="{E58E8F73-FEEB-CE7A-4F7E-53B94267FAB9}"/>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370331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3" y="1481138"/>
            <a:ext cx="8046154" cy="4525962"/>
          </a:xfrm>
        </p:spPr>
      </p:pic>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Multistage Sampling</a:t>
            </a:r>
          </a:p>
        </p:txBody>
      </p:sp>
      <p:sp>
        <p:nvSpPr>
          <p:cNvPr id="2" name="Slide Number Placeholder 1">
            <a:extLst>
              <a:ext uri="{FF2B5EF4-FFF2-40B4-BE49-F238E27FC236}">
                <a16:creationId xmlns:a16="http://schemas.microsoft.com/office/drawing/2014/main" id="{87770570-391C-DEF6-14D5-031F67576E2F}"/>
              </a:ext>
            </a:extLst>
          </p:cNvPr>
          <p:cNvSpPr>
            <a:spLocks noGrp="1"/>
          </p:cNvSpPr>
          <p:nvPr>
            <p:ph type="sldNum" sz="quarter" idx="12"/>
          </p:nvPr>
        </p:nvSpPr>
        <p:spPr/>
        <p:txBody>
          <a:bodyPr/>
          <a:lstStyle/>
          <a:p>
            <a:fld id="{9CD41315-5733-4165-A58E-EDB64131750E}" type="slidenum">
              <a:rPr lang="en-US" smtClean="0"/>
              <a:pPr/>
              <a:t>28</a:t>
            </a:fld>
            <a:endParaRPr lang="en-US"/>
          </a:p>
        </p:txBody>
      </p:sp>
      <p:sp>
        <p:nvSpPr>
          <p:cNvPr id="5" name="Rectangle 4">
            <a:extLst>
              <a:ext uri="{FF2B5EF4-FFF2-40B4-BE49-F238E27FC236}">
                <a16:creationId xmlns:a16="http://schemas.microsoft.com/office/drawing/2014/main" id="{C1B20B9C-473F-743E-2DC0-A7A41210EEE3}"/>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409876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88101"/>
            <a:ext cx="8305800" cy="2514600"/>
          </a:xfrm>
        </p:spPr>
        <p:txBody>
          <a:bodyPr>
            <a:noAutofit/>
          </a:bodyPr>
          <a:lstStyle/>
          <a:p>
            <a:pPr algn="ctr"/>
            <a:r>
              <a:rPr lang="en-US" sz="3200" dirty="0">
                <a:latin typeface="Calibri" panose="020F0502020204030204" pitchFamily="34" charset="0"/>
                <a:ea typeface="Calibri" panose="020F0502020204030204" pitchFamily="34" charset="0"/>
                <a:cs typeface="Calibri" panose="020F0502020204030204" pitchFamily="34" charset="0"/>
              </a:rPr>
              <a:t>Difference Between Cluster &amp; Stratified Sampling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Difference Between Cluster &amp; Multistage Sampling</a:t>
            </a:r>
            <a:r>
              <a:rPr lang="en-US" sz="3200" dirty="0"/>
              <a:t/>
            </a:r>
            <a:br>
              <a:rPr lang="en-US" sz="3200" dirty="0"/>
            </a:br>
            <a:r>
              <a:rPr lang="en-US" sz="3200" dirty="0"/>
              <a:t/>
            </a:r>
            <a:br>
              <a:rPr lang="en-US" sz="3200" dirty="0"/>
            </a:br>
            <a:r>
              <a:rPr lang="en-US" sz="3200" dirty="0"/>
              <a:t/>
            </a:r>
            <a:br>
              <a:rPr lang="en-US" sz="3200" dirty="0"/>
            </a:br>
            <a:endParaRPr lang="en-US" sz="3200" dirty="0"/>
          </a:p>
        </p:txBody>
      </p:sp>
      <p:pic>
        <p:nvPicPr>
          <p:cNvPr id="2050" name="Picture 2"/>
          <p:cNvPicPr>
            <a:picLocks noGrp="1" noChangeAspect="1" noChangeArrowheads="1"/>
          </p:cNvPicPr>
          <p:nvPr>
            <p:ph idx="1"/>
          </p:nvPr>
        </p:nvPicPr>
        <p:blipFill>
          <a:blip r:embed="rId2"/>
          <a:srcRect/>
          <a:stretch>
            <a:fillRect/>
          </a:stretch>
        </p:blipFill>
        <p:spPr bwMode="auto">
          <a:xfrm>
            <a:off x="3124200" y="4264819"/>
            <a:ext cx="2143125" cy="2143125"/>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id="{AF17D4A7-9124-9366-0889-C5D16DA02BCA}"/>
              </a:ext>
            </a:extLst>
          </p:cNvPr>
          <p:cNvSpPr>
            <a:spLocks noGrp="1"/>
          </p:cNvSpPr>
          <p:nvPr>
            <p:ph type="sldNum" sz="quarter" idx="12"/>
          </p:nvPr>
        </p:nvSpPr>
        <p:spPr/>
        <p:txBody>
          <a:bodyPr/>
          <a:lstStyle/>
          <a:p>
            <a:fld id="{9CD41315-5733-4165-A58E-EDB64131750E}" type="slidenum">
              <a:rPr lang="en-US" smtClean="0"/>
              <a:pPr/>
              <a:t>29</a:t>
            </a:fld>
            <a:endParaRPr lang="en-US"/>
          </a:p>
        </p:txBody>
      </p:sp>
      <p:sp>
        <p:nvSpPr>
          <p:cNvPr id="4" name="Rectangle 3">
            <a:extLst>
              <a:ext uri="{FF2B5EF4-FFF2-40B4-BE49-F238E27FC236}">
                <a16:creationId xmlns:a16="http://schemas.microsoft.com/office/drawing/2014/main" id="{C3D2C24F-AA67-B52D-4CF2-E6F2650124A4}"/>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365359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5739848" y="1876010"/>
          <a:ext cx="2753139" cy="38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1308806" y="2571751"/>
            <a:ext cx="4431042" cy="305120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68580" tIns="34290" rIns="68580" bIns="34290" numCol="1" anchor="t" anchorCtr="0" compatLnSpc="1">
            <a:prstTxWarp prst="textNoShape">
              <a:avLst/>
            </a:prstTxWarp>
          </a:bodyPr>
          <a:lstStyle/>
          <a:p>
            <a:pPr marL="385763" marR="353616" indent="-385763" defTabSz="685800" eaLnBrk="0" fontAlgn="base" hangingPunct="0">
              <a:spcBef>
                <a:spcPct val="0"/>
              </a:spcBef>
              <a:spcAft>
                <a:spcPts val="750"/>
              </a:spcAft>
              <a:buClr>
                <a:srgbClr val="FFFFFF"/>
              </a:buClr>
              <a:buFont typeface="+mj-lt"/>
              <a:buAutoNum type="arabicPeriod"/>
            </a:pPr>
            <a:r>
              <a:rPr lang="en-PK" altLang="en-PK" sz="2100" dirty="0">
                <a:solidFill>
                  <a:srgbClr val="FFFFFF"/>
                </a:solidFill>
                <a:latin typeface="Calibri" panose="020F0502020204030204" pitchFamily="34" charset="0"/>
              </a:rPr>
              <a:t>To impart evidence based research oriented medical education</a:t>
            </a:r>
          </a:p>
          <a:p>
            <a:pPr marL="385763" indent="-385763" defTabSz="685800" eaLnBrk="0" fontAlgn="base" hangingPunct="0">
              <a:spcBef>
                <a:spcPct val="0"/>
              </a:spcBef>
              <a:spcAft>
                <a:spcPct val="0"/>
              </a:spcAft>
              <a:buClr>
                <a:srgbClr val="FFFFFF"/>
              </a:buClr>
              <a:buFont typeface="+mj-lt"/>
              <a:buAutoNum type="arabicPeriod"/>
            </a:pPr>
            <a:r>
              <a:rPr lang="en-PK" altLang="en-PK" sz="2100" dirty="0">
                <a:solidFill>
                  <a:srgbClr val="FFFFFF"/>
                </a:solidFill>
                <a:latin typeface="Calibri" panose="020F0502020204030204" pitchFamily="34" charset="0"/>
              </a:rPr>
              <a:t>To provide best possible patient care</a:t>
            </a:r>
          </a:p>
          <a:p>
            <a:pPr marL="385763" indent="-385763" defTabSz="685800" eaLnBrk="0" fontAlgn="base" hangingPunct="0">
              <a:spcBef>
                <a:spcPct val="0"/>
              </a:spcBef>
              <a:spcAft>
                <a:spcPct val="0"/>
              </a:spcAft>
              <a:buClr>
                <a:srgbClr val="FFFFFF"/>
              </a:buClr>
              <a:buFont typeface="+mj-lt"/>
              <a:buAutoNum type="arabicPeriod"/>
            </a:pPr>
            <a:r>
              <a:rPr lang="en-PK" altLang="en-PK" sz="2100" dirty="0">
                <a:solidFill>
                  <a:srgbClr val="FFFFFF"/>
                </a:solidFill>
                <a:latin typeface="Calibri" panose="020F0502020204030204" pitchFamily="34" charset="0"/>
              </a:rPr>
              <a:t>To inculcate the values of mutual respect and ethical practice of medicine</a:t>
            </a:r>
          </a:p>
          <a:p>
            <a:pPr marL="385763" indent="-385763" defTabSz="685800" eaLnBrk="0" fontAlgn="base" hangingPunct="0">
              <a:spcBef>
                <a:spcPct val="0"/>
              </a:spcBef>
              <a:spcAft>
                <a:spcPct val="0"/>
              </a:spcAft>
              <a:buFont typeface="+mj-lt"/>
              <a:buAutoNum type="arabicPeriod"/>
            </a:pPr>
            <a:endParaRPr lang="en-PK" altLang="en-PK" sz="2100" dirty="0">
              <a:latin typeface="Arial" panose="020B0604020202020204" pitchFamily="34"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8882" y="1110170"/>
            <a:ext cx="932974" cy="970121"/>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4248978" y="1160828"/>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endParaRPr lang="en-PK" sz="2100" b="1" dirty="0"/>
          </a:p>
        </p:txBody>
      </p:sp>
    </p:spTree>
    <p:extLst>
      <p:ext uri="{BB962C8B-B14F-4D97-AF65-F5344CB8AC3E}">
        <p14:creationId xmlns:p14="http://schemas.microsoft.com/office/powerpoint/2010/main" val="229907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dirty="0">
                <a:latin typeface="Calibri" panose="020F0502020204030204" pitchFamily="34" charset="0"/>
                <a:ea typeface="Calibri" panose="020F0502020204030204" pitchFamily="34" charset="0"/>
                <a:cs typeface="Calibri" panose="020F0502020204030204" pitchFamily="34" charset="0"/>
              </a:rPr>
              <a:t>A sample that is </a:t>
            </a:r>
            <a:r>
              <a:rPr lang="en-US" sz="2400" b="1" dirty="0">
                <a:solidFill>
                  <a:schemeClr val="accent2"/>
                </a:solidFill>
                <a:latin typeface="Calibri" panose="020F0502020204030204" pitchFamily="34" charset="0"/>
                <a:ea typeface="Calibri" panose="020F0502020204030204" pitchFamily="34" charset="0"/>
                <a:cs typeface="Calibri" panose="020F0502020204030204" pitchFamily="34" charset="0"/>
              </a:rPr>
              <a:t>TOO BIG </a:t>
            </a:r>
            <a:r>
              <a:rPr lang="en-US" sz="2400" dirty="0">
                <a:latin typeface="Calibri" panose="020F0502020204030204" pitchFamily="34" charset="0"/>
                <a:ea typeface="Calibri" panose="020F0502020204030204" pitchFamily="34" charset="0"/>
                <a:cs typeface="Calibri" panose="020F0502020204030204" pitchFamily="34" charset="0"/>
              </a:rPr>
              <a:t>will lead to the waste of precious resources such as time and money, while a sample that is </a:t>
            </a:r>
            <a:r>
              <a:rPr lang="en-US" sz="2400" b="1" dirty="0">
                <a:solidFill>
                  <a:schemeClr val="accent2"/>
                </a:solidFill>
                <a:latin typeface="Calibri" panose="020F0502020204030204" pitchFamily="34" charset="0"/>
                <a:ea typeface="Calibri" panose="020F0502020204030204" pitchFamily="34" charset="0"/>
                <a:cs typeface="Calibri" panose="020F0502020204030204" pitchFamily="34" charset="0"/>
              </a:rPr>
              <a:t>TOO SMALL </a:t>
            </a:r>
            <a:r>
              <a:rPr lang="en-US" sz="2400" dirty="0">
                <a:latin typeface="Calibri" panose="020F0502020204030204" pitchFamily="34" charset="0"/>
                <a:ea typeface="Calibri" panose="020F0502020204030204" pitchFamily="34" charset="0"/>
                <a:cs typeface="Calibri" panose="020F0502020204030204" pitchFamily="34" charset="0"/>
              </a:rPr>
              <a:t>will not allow you to gain reliable insights.</a:t>
            </a:r>
          </a:p>
        </p:txBody>
      </p:sp>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Sample Size </a:t>
            </a:r>
          </a:p>
        </p:txBody>
      </p:sp>
      <p:sp>
        <p:nvSpPr>
          <p:cNvPr id="4" name="Rectangle 3">
            <a:extLst>
              <a:ext uri="{FF2B5EF4-FFF2-40B4-BE49-F238E27FC236}">
                <a16:creationId xmlns:a16="http://schemas.microsoft.com/office/drawing/2014/main" id="{2F95D9CF-4436-C185-2E95-8AB91CC1A195}"/>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a:buNone/>
            </a:pPr>
            <a:r>
              <a:rPr lang="en-US" dirty="0"/>
              <a:t>  </a:t>
            </a:r>
            <a:r>
              <a:rPr lang="en-US" sz="2400" dirty="0">
                <a:latin typeface="Calibri" panose="020F0502020204030204" pitchFamily="34" charset="0"/>
                <a:ea typeface="Calibri" panose="020F0502020204030204" pitchFamily="34" charset="0"/>
                <a:cs typeface="Calibri" panose="020F0502020204030204" pitchFamily="34" charset="0"/>
              </a:rPr>
              <a:t>n = N × Z2 × P×(100-P) / d2 (N-1) + Z2 × P    × (100-P)</a:t>
            </a:r>
            <a:r>
              <a:rPr lang="en-US" sz="2400" baseline="30000" dirty="0">
                <a:latin typeface="Calibri" panose="020F0502020204030204" pitchFamily="34" charset="0"/>
                <a:ea typeface="Calibri" panose="020F0502020204030204" pitchFamily="34" charset="0"/>
                <a:cs typeface="Calibri" panose="020F0502020204030204" pitchFamily="34" charset="0"/>
              </a:rPr>
              <a:t>  </a:t>
            </a:r>
          </a:p>
          <a:p>
            <a:pPr>
              <a:buNone/>
            </a:pPr>
            <a:endParaRPr lang="en-US" sz="2400" baseline="30000" dirty="0">
              <a:latin typeface="Calibri" panose="020F0502020204030204" pitchFamily="34" charset="0"/>
              <a:ea typeface="Calibri" panose="020F0502020204030204" pitchFamily="34" charset="0"/>
              <a:cs typeface="Calibri" panose="020F0502020204030204" pitchFamily="34" charset="0"/>
            </a:endParaRPr>
          </a:p>
          <a:p>
            <a:pPr>
              <a:buNone/>
            </a:pPr>
            <a:endParaRPr lang="en-US" sz="2400" baseline="30000" dirty="0">
              <a:latin typeface="Calibri" panose="020F0502020204030204" pitchFamily="34" charset="0"/>
              <a:ea typeface="Calibri" panose="020F0502020204030204" pitchFamily="34" charset="0"/>
              <a:cs typeface="Calibri" panose="020F0502020204030204" pitchFamily="34" charset="0"/>
            </a:endParaRPr>
          </a:p>
          <a:p>
            <a:pPr>
              <a:buNone/>
            </a:pPr>
            <a:r>
              <a:rPr lang="en-US" sz="3200" baseline="30000" dirty="0">
                <a:latin typeface="Calibri" panose="020F0502020204030204" pitchFamily="34" charset="0"/>
                <a:ea typeface="Calibri" panose="020F0502020204030204" pitchFamily="34" charset="0"/>
                <a:cs typeface="Calibri" panose="020F0502020204030204" pitchFamily="34" charset="0"/>
              </a:rPr>
              <a:t> </a:t>
            </a:r>
            <a:r>
              <a:rPr lang="en-US" sz="3200" b="1" i="1" baseline="30000" dirty="0">
                <a:solidFill>
                  <a:srgbClr val="C00000"/>
                </a:solidFill>
                <a:latin typeface="Calibri" panose="020F0502020204030204" pitchFamily="34" charset="0"/>
                <a:ea typeface="Calibri" panose="020F0502020204030204" pitchFamily="34" charset="0"/>
                <a:cs typeface="Calibri" panose="020F0502020204030204" pitchFamily="34" charset="0"/>
              </a:rPr>
              <a:t>WHERE</a:t>
            </a:r>
          </a:p>
          <a:p>
            <a:pPr>
              <a:buNone/>
            </a:pPr>
            <a:r>
              <a:rPr lang="en-US" sz="2400" dirty="0">
                <a:latin typeface="Calibri" panose="020F0502020204030204" pitchFamily="34" charset="0"/>
                <a:ea typeface="Calibri" panose="020F0502020204030204" pitchFamily="34" charset="0"/>
                <a:cs typeface="Calibri" panose="020F0502020204030204" pitchFamily="34" charset="0"/>
              </a:rPr>
              <a:t>n is sample size</a:t>
            </a:r>
          </a:p>
          <a:p>
            <a:pPr>
              <a:buNone/>
            </a:pPr>
            <a:r>
              <a:rPr lang="en-US" sz="2400" dirty="0">
                <a:latin typeface="Calibri" panose="020F0502020204030204" pitchFamily="34" charset="0"/>
                <a:ea typeface="Calibri" panose="020F0502020204030204" pitchFamily="34" charset="0"/>
                <a:cs typeface="Calibri" panose="020F0502020204030204" pitchFamily="34" charset="0"/>
              </a:rPr>
              <a:t>N is size of population</a:t>
            </a:r>
          </a:p>
          <a:p>
            <a:pPr>
              <a:buNone/>
            </a:pPr>
            <a:r>
              <a:rPr lang="en-US" sz="2400" dirty="0">
                <a:latin typeface="Calibri" panose="020F0502020204030204" pitchFamily="34" charset="0"/>
                <a:ea typeface="Calibri" panose="020F0502020204030204" pitchFamily="34" charset="0"/>
                <a:cs typeface="Calibri" panose="020F0502020204030204" pitchFamily="34" charset="0"/>
              </a:rPr>
              <a:t>Z is level of confidence, i.e. 95%=1.96</a:t>
            </a:r>
          </a:p>
          <a:p>
            <a:pPr>
              <a:buNone/>
            </a:pPr>
            <a:r>
              <a:rPr lang="en-US" sz="2400" dirty="0">
                <a:latin typeface="Calibri" panose="020F0502020204030204" pitchFamily="34" charset="0"/>
                <a:ea typeface="Calibri" panose="020F0502020204030204" pitchFamily="34" charset="0"/>
                <a:cs typeface="Calibri" panose="020F0502020204030204" pitchFamily="34" charset="0"/>
              </a:rPr>
              <a:t>P is presumed prevalence in %age</a:t>
            </a:r>
          </a:p>
          <a:p>
            <a:pPr>
              <a:buNone/>
            </a:pPr>
            <a:r>
              <a:rPr lang="en-US" sz="2400" dirty="0">
                <a:latin typeface="Calibri" panose="020F0502020204030204" pitchFamily="34" charset="0"/>
                <a:ea typeface="Calibri" panose="020F0502020204030204" pitchFamily="34" charset="0"/>
                <a:cs typeface="Calibri" panose="020F0502020204030204" pitchFamily="34" charset="0"/>
              </a:rPr>
              <a:t>d is acceptable margin of error usually 5%</a:t>
            </a:r>
          </a:p>
          <a:p>
            <a:pPr>
              <a:buNone/>
            </a:pPr>
            <a:endParaRPr lang="en-US" dirty="0"/>
          </a:p>
        </p:txBody>
      </p:sp>
      <p:sp>
        <p:nvSpPr>
          <p:cNvPr id="3" name="Title 2"/>
          <p:cNvSpPr>
            <a:spLocks noGrp="1"/>
          </p:cNvSpPr>
          <p:nvPr>
            <p:ph type="title"/>
          </p:nvPr>
        </p:nvSpPr>
        <p:spPr/>
        <p:txBody>
          <a:bodyPr>
            <a:normAutofit/>
          </a:bodyPr>
          <a:lstStyle/>
          <a:p>
            <a:r>
              <a:rPr lang="en-US" sz="3200" dirty="0" smtClean="0">
                <a:latin typeface="Calibri" panose="020F0502020204030204" pitchFamily="34" charset="0"/>
                <a:ea typeface="Calibri" panose="020F0502020204030204" pitchFamily="34" charset="0"/>
                <a:cs typeface="Calibri" panose="020F0502020204030204" pitchFamily="34" charset="0"/>
              </a:rPr>
              <a:t>Sample Size Calculation:</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1EA12B8-2C7F-37E1-1380-AEDA30BF2374}"/>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This is the </a:t>
            </a: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positive and negative deviation </a:t>
            </a:r>
            <a:r>
              <a:rPr lang="en-US" sz="2400" dirty="0">
                <a:latin typeface="Calibri" panose="020F0502020204030204" pitchFamily="34" charset="0"/>
                <a:ea typeface="Calibri" panose="020F0502020204030204" pitchFamily="34" charset="0"/>
                <a:cs typeface="Calibri" panose="020F0502020204030204" pitchFamily="34" charset="0"/>
              </a:rPr>
              <a:t>you allow on your survey results for the sample.</a:t>
            </a:r>
          </a:p>
          <a:p>
            <a:r>
              <a:rPr lang="en-US" sz="2400" dirty="0">
                <a:latin typeface="Calibri" panose="020F0502020204030204" pitchFamily="34" charset="0"/>
                <a:ea typeface="Calibri" panose="020F0502020204030204" pitchFamily="34" charset="0"/>
                <a:cs typeface="Calibri" panose="020F0502020204030204" pitchFamily="34" charset="0"/>
              </a:rPr>
              <a:t>The deviation between the opinions of your respondents and the opinion of the entire population</a:t>
            </a:r>
          </a:p>
          <a:p>
            <a:r>
              <a:rPr lang="en-US" sz="2400" dirty="0">
                <a:latin typeface="Calibri" panose="020F0502020204030204" pitchFamily="34" charset="0"/>
                <a:ea typeface="Calibri" panose="020F0502020204030204" pitchFamily="34" charset="0"/>
                <a:cs typeface="Calibri" panose="020F0502020204030204" pitchFamily="34" charset="0"/>
              </a:rPr>
              <a:t>Suppose you set your margin of error on 5%. If – let’s hope so! – 90% of your survey respondents like the </a:t>
            </a:r>
            <a:r>
              <a:rPr lang="en-US" sz="2400" i="1" dirty="0">
                <a:latin typeface="Calibri" panose="020F0502020204030204" pitchFamily="34" charset="0"/>
                <a:ea typeface="Calibri" panose="020F0502020204030204" pitchFamily="34" charset="0"/>
                <a:cs typeface="Calibri" panose="020F0502020204030204" pitchFamily="34" charset="0"/>
              </a:rPr>
              <a:t>‘Fall 2016’</a:t>
            </a:r>
            <a:r>
              <a:rPr lang="en-US" sz="2400" dirty="0">
                <a:latin typeface="Calibri" panose="020F0502020204030204" pitchFamily="34" charset="0"/>
                <a:ea typeface="Calibri" panose="020F0502020204030204" pitchFamily="34" charset="0"/>
                <a:cs typeface="Calibri" panose="020F0502020204030204" pitchFamily="34" charset="0"/>
              </a:rPr>
              <a:t> line, a 5% margin of error means that you can be ‘sure’ that between 85% (90%-5) and 95% (90%+5) of the entire population actually likes the </a:t>
            </a:r>
            <a:r>
              <a:rPr lang="en-US" sz="2400" i="1" dirty="0">
                <a:latin typeface="Calibri" panose="020F0502020204030204" pitchFamily="34" charset="0"/>
                <a:ea typeface="Calibri" panose="020F0502020204030204" pitchFamily="34" charset="0"/>
                <a:cs typeface="Calibri" panose="020F0502020204030204" pitchFamily="34" charset="0"/>
              </a:rPr>
              <a:t>‘Fall 2016’</a:t>
            </a:r>
            <a:r>
              <a:rPr lang="en-US" sz="2400" dirty="0">
                <a:latin typeface="Calibri" panose="020F0502020204030204" pitchFamily="34" charset="0"/>
                <a:ea typeface="Calibri" panose="020F0502020204030204" pitchFamily="34" charset="0"/>
                <a:cs typeface="Calibri" panose="020F0502020204030204" pitchFamily="34" charset="0"/>
              </a:rPr>
              <a:t> line.</a:t>
            </a:r>
          </a:p>
        </p:txBody>
      </p:sp>
      <p:sp>
        <p:nvSpPr>
          <p:cNvPr id="3" name="Title 2"/>
          <p:cNvSpPr>
            <a:spLocks noGrp="1"/>
          </p:cNvSpPr>
          <p:nvPr>
            <p:ph type="title"/>
          </p:nvPr>
        </p:nvSpPr>
        <p:spPr/>
        <p:txBody>
          <a:bodyPr>
            <a:normAutofit fontScale="90000"/>
          </a:bodyPr>
          <a:lstStyle/>
          <a:p>
            <a:pPr algn="ctr"/>
            <a:r>
              <a:rPr lang="en-US" dirty="0">
                <a:effectLst/>
              </a:rPr>
              <a:t/>
            </a:r>
            <a:br>
              <a:rPr lang="en-US" dirty="0">
                <a:effectLst/>
              </a:rPr>
            </a:br>
            <a:r>
              <a:rPr lang="en-US" sz="3600" dirty="0" smtClean="0">
                <a:effectLst/>
                <a:latin typeface="Calibri" panose="020F0502020204030204" pitchFamily="34" charset="0"/>
                <a:ea typeface="Calibri" panose="020F0502020204030204" pitchFamily="34" charset="0"/>
                <a:cs typeface="Calibri" panose="020F0502020204030204" pitchFamily="34" charset="0"/>
              </a:rPr>
              <a:t>Margin Of  Error</a:t>
            </a:r>
            <a:r>
              <a:rPr lang="en-US" sz="4400" dirty="0" smtClean="0">
                <a:effectLst/>
                <a:latin typeface="Calibri" panose="020F0502020204030204" pitchFamily="34" charset="0"/>
                <a:ea typeface="Calibri" panose="020F0502020204030204" pitchFamily="34" charset="0"/>
                <a:cs typeface="Calibri" panose="020F0502020204030204" pitchFamily="34" charset="0"/>
              </a:rPr>
              <a:t> </a:t>
            </a:r>
            <a:r>
              <a:rPr lang="en-US" u="sng" dirty="0"/>
              <a:t/>
            </a:r>
            <a:br>
              <a:rPr lang="en-US" u="sng" dirty="0"/>
            </a:br>
            <a:endParaRPr lang="en-US" dirty="0"/>
          </a:p>
        </p:txBody>
      </p:sp>
      <p:sp>
        <p:nvSpPr>
          <p:cNvPr id="4" name="Rectangle 3">
            <a:extLst>
              <a:ext uri="{FF2B5EF4-FFF2-40B4-BE49-F238E27FC236}">
                <a16:creationId xmlns:a16="http://schemas.microsoft.com/office/drawing/2014/main" id="{87CE16F3-AD7D-3717-ABF7-CF3E28E1C56E}"/>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It tells you </a:t>
            </a:r>
            <a:r>
              <a:rPr lang="en-US" sz="24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how sure you can be </a:t>
            </a:r>
            <a:r>
              <a:rPr lang="en-US" sz="2400" dirty="0">
                <a:latin typeface="Calibri" panose="020F0502020204030204" pitchFamily="34" charset="0"/>
                <a:ea typeface="Calibri" panose="020F0502020204030204" pitchFamily="34" charset="0"/>
                <a:cs typeface="Calibri" panose="020F0502020204030204" pitchFamily="34" charset="0"/>
              </a:rPr>
              <a:t>that between 85% and 95% of the population likes the </a:t>
            </a:r>
            <a:r>
              <a:rPr lang="en-US" sz="2400" i="1" dirty="0">
                <a:latin typeface="Calibri" panose="020F0502020204030204" pitchFamily="34" charset="0"/>
                <a:ea typeface="Calibri" panose="020F0502020204030204" pitchFamily="34" charset="0"/>
                <a:cs typeface="Calibri" panose="020F0502020204030204" pitchFamily="34" charset="0"/>
              </a:rPr>
              <a:t>‘Fall 2016’</a:t>
            </a:r>
            <a:r>
              <a:rPr lang="en-US" sz="2400" dirty="0">
                <a:latin typeface="Calibri" panose="020F0502020204030204" pitchFamily="34" charset="0"/>
                <a:ea typeface="Calibri" panose="020F0502020204030204" pitchFamily="34" charset="0"/>
                <a:cs typeface="Calibri" panose="020F0502020204030204" pitchFamily="34" charset="0"/>
              </a:rPr>
              <a:t> campaign.</a:t>
            </a:r>
          </a:p>
          <a:p>
            <a:pPr lvl="0"/>
            <a:r>
              <a:rPr lang="en-US" sz="2400" dirty="0">
                <a:latin typeface="Calibri" panose="020F0502020204030204" pitchFamily="34" charset="0"/>
                <a:ea typeface="Calibri" panose="020F0502020204030204" pitchFamily="34" charset="0"/>
                <a:cs typeface="Calibri" panose="020F0502020204030204" pitchFamily="34" charset="0"/>
              </a:rPr>
              <a:t>Suppose you chose the 95% confidence level – which is pretty much the standard in quantitative research then in 95% of the time between 85% and 95% of the population likes the </a:t>
            </a:r>
            <a:r>
              <a:rPr lang="en-US" sz="2400" i="1" dirty="0">
                <a:latin typeface="Calibri" panose="020F0502020204030204" pitchFamily="34" charset="0"/>
                <a:ea typeface="Calibri" panose="020F0502020204030204" pitchFamily="34" charset="0"/>
                <a:cs typeface="Calibri" panose="020F0502020204030204" pitchFamily="34" charset="0"/>
              </a:rPr>
              <a:t>‘Fall 2016’</a:t>
            </a:r>
            <a:r>
              <a:rPr lang="en-US" sz="2400" dirty="0">
                <a:latin typeface="Calibri" panose="020F0502020204030204" pitchFamily="34" charset="0"/>
                <a:ea typeface="Calibri" panose="020F0502020204030204" pitchFamily="34" charset="0"/>
                <a:cs typeface="Calibri" panose="020F0502020204030204" pitchFamily="34" charset="0"/>
              </a:rPr>
              <a:t> line.</a:t>
            </a:r>
          </a:p>
          <a:p>
            <a:endParaRPr lang="en-US" dirty="0"/>
          </a:p>
        </p:txBody>
      </p:sp>
      <p:sp>
        <p:nvSpPr>
          <p:cNvPr id="3" name="Title 2"/>
          <p:cNvSpPr>
            <a:spLocks noGrp="1"/>
          </p:cNvSpPr>
          <p:nvPr>
            <p:ph type="title"/>
          </p:nvPr>
        </p:nvSpPr>
        <p:spPr/>
        <p:txBody>
          <a:bodyPr>
            <a:normAutofit fontScale="90000"/>
          </a:bodyPr>
          <a:lstStyle/>
          <a:p>
            <a:pPr algn="ctr"/>
            <a:r>
              <a:rPr lang="en-US" dirty="0">
                <a:effectLst/>
              </a:rPr>
              <a:t/>
            </a:r>
            <a:br>
              <a:rPr lang="en-US" dirty="0">
                <a:effectLst/>
              </a:rPr>
            </a:br>
            <a:r>
              <a:rPr lang="en-US" sz="3600" dirty="0" smtClean="0">
                <a:effectLst/>
                <a:latin typeface="Calibri" panose="020F0502020204030204" pitchFamily="34" charset="0"/>
                <a:ea typeface="Calibri" panose="020F0502020204030204" pitchFamily="34" charset="0"/>
                <a:cs typeface="Calibri" panose="020F0502020204030204" pitchFamily="34" charset="0"/>
              </a:rPr>
              <a:t>Confidence Level</a:t>
            </a:r>
            <a:endParaRPr lang="en-US" dirty="0"/>
          </a:p>
        </p:txBody>
      </p:sp>
      <p:sp>
        <p:nvSpPr>
          <p:cNvPr id="4" name="Rectangle 3">
            <a:extLst>
              <a:ext uri="{FF2B5EF4-FFF2-40B4-BE49-F238E27FC236}">
                <a16:creationId xmlns:a16="http://schemas.microsoft.com/office/drawing/2014/main" id="{BFE8DA5E-05CD-8DC2-6D6B-8A49CF92928E}"/>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EEBC1-3ED1-8CDC-529A-A667A3D1F0E0}"/>
              </a:ext>
            </a:extLst>
          </p:cNvPr>
          <p:cNvSpPr>
            <a:spLocks noGrp="1"/>
          </p:cNvSpPr>
          <p:nvPr>
            <p:ph idx="1"/>
          </p:nvPr>
        </p:nvSpPr>
        <p:spPr/>
        <p:txBody>
          <a:bodyPr/>
          <a:lstStyle/>
          <a:p>
            <a:endParaRPr lang="en-US" dirty="0">
              <a:hlinkClick r:id="rId2"/>
            </a:endParaRPr>
          </a:p>
          <a:p>
            <a:r>
              <a:rPr lang="en-US" dirty="0">
                <a:latin typeface="Calibri" panose="020F0502020204030204" pitchFamily="34" charset="0"/>
                <a:ea typeface="Calibri" panose="020F0502020204030204" pitchFamily="34" charset="0"/>
                <a:cs typeface="Calibri" panose="020F0502020204030204" pitchFamily="34" charset="0"/>
                <a:hlinkClick r:id="rId2"/>
              </a:rPr>
              <a:t>https://www.openepi.com/SampleSize/SSCohort.htm</a:t>
            </a:r>
            <a:r>
              <a:rPr lang="en-US" dirty="0">
                <a:latin typeface="Calibri" panose="020F0502020204030204" pitchFamily="34" charset="0"/>
                <a:ea typeface="Calibri" panose="020F0502020204030204" pitchFamily="34" charset="0"/>
                <a:cs typeface="Calibri" panose="020F0502020204030204" pitchFamily="34" charset="0"/>
              </a:rPr>
              <a:t> </a:t>
            </a:r>
          </a:p>
          <a:p>
            <a:r>
              <a:rPr lang="en-US" dirty="0">
                <a:latin typeface="Calibri" panose="020F0502020204030204" pitchFamily="34" charset="0"/>
                <a:ea typeface="Calibri" panose="020F0502020204030204" pitchFamily="34" charset="0"/>
                <a:cs typeface="Calibri" panose="020F0502020204030204" pitchFamily="34" charset="0"/>
              </a:rPr>
              <a:t>Sample size calculation with G power</a:t>
            </a:r>
          </a:p>
          <a:p>
            <a:r>
              <a:rPr lang="en-US" dirty="0">
                <a:latin typeface="Calibri" panose="020F0502020204030204" pitchFamily="34" charset="0"/>
                <a:ea typeface="Calibri" panose="020F0502020204030204" pitchFamily="34" charset="0"/>
                <a:cs typeface="Calibri" panose="020F0502020204030204" pitchFamily="34" charset="0"/>
              </a:rPr>
              <a:t>WHO sample size calculator  </a:t>
            </a:r>
          </a:p>
        </p:txBody>
      </p:sp>
      <p:sp>
        <p:nvSpPr>
          <p:cNvPr id="3" name="Slide Number Placeholder 2">
            <a:extLst>
              <a:ext uri="{FF2B5EF4-FFF2-40B4-BE49-F238E27FC236}">
                <a16:creationId xmlns:a16="http://schemas.microsoft.com/office/drawing/2014/main" id="{72A82A73-A742-1E5B-33A3-1B1E8C1C479C}"/>
              </a:ext>
            </a:extLst>
          </p:cNvPr>
          <p:cNvSpPr>
            <a:spLocks noGrp="1"/>
          </p:cNvSpPr>
          <p:nvPr>
            <p:ph type="sldNum" sz="quarter" idx="12"/>
          </p:nvPr>
        </p:nvSpPr>
        <p:spPr/>
        <p:txBody>
          <a:bodyPr/>
          <a:lstStyle/>
          <a:p>
            <a:fld id="{9CD41315-5733-4165-A58E-EDB64131750E}" type="slidenum">
              <a:rPr lang="en-US" smtClean="0"/>
              <a:pPr/>
              <a:t>34</a:t>
            </a:fld>
            <a:endParaRPr lang="en-US"/>
          </a:p>
        </p:txBody>
      </p:sp>
      <p:sp>
        <p:nvSpPr>
          <p:cNvPr id="4" name="Title 3">
            <a:extLst>
              <a:ext uri="{FF2B5EF4-FFF2-40B4-BE49-F238E27FC236}">
                <a16:creationId xmlns:a16="http://schemas.microsoft.com/office/drawing/2014/main" id="{1495EAFB-4B6C-A975-C07B-9B840A0B7A9C}"/>
              </a:ext>
            </a:extLst>
          </p:cNvPr>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Sample Size Calculators</a:t>
            </a:r>
          </a:p>
        </p:txBody>
      </p:sp>
      <p:sp>
        <p:nvSpPr>
          <p:cNvPr id="5" name="Rectangle 4">
            <a:extLst>
              <a:ext uri="{FF2B5EF4-FFF2-40B4-BE49-F238E27FC236}">
                <a16:creationId xmlns:a16="http://schemas.microsoft.com/office/drawing/2014/main" id="{C584C8B0-4A3C-836F-38CC-54A66045DCD8}"/>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1462337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581" y="2369049"/>
            <a:ext cx="7854996" cy="2587960"/>
          </a:xfrm>
        </p:spPr>
        <p:txBody>
          <a:bodyPr>
            <a:normAutofit/>
          </a:bodyPr>
          <a:lstStyle/>
          <a:p>
            <a:r>
              <a:rPr lang="en-ZA" sz="3300" b="1" dirty="0">
                <a:latin typeface="Arial" panose="020B0604020202020204" pitchFamily="34" charset="0"/>
                <a:cs typeface="Arial" panose="020B0604020202020204" pitchFamily="34" charset="0"/>
              </a:rPr>
              <a:t>Research, Bioethics, Artificial Intelligence</a:t>
            </a:r>
          </a:p>
        </p:txBody>
      </p:sp>
      <p:pic>
        <p:nvPicPr>
          <p:cNvPr id="4" name="Picture 3">
            <a:extLst>
              <a:ext uri="{FF2B5EF4-FFF2-40B4-BE49-F238E27FC236}">
                <a16:creationId xmlns:a16="http://schemas.microsoft.com/office/drawing/2014/main" id="{36B30310-4D7F-027D-2AF8-9103154E0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431" y="152400"/>
            <a:ext cx="1463040" cy="1475232"/>
          </a:xfrm>
          <a:prstGeom prst="rect">
            <a:avLst/>
          </a:prstGeom>
        </p:spPr>
      </p:pic>
    </p:spTree>
    <p:extLst>
      <p:ext uri="{BB962C8B-B14F-4D97-AF65-F5344CB8AC3E}">
        <p14:creationId xmlns:p14="http://schemas.microsoft.com/office/powerpoint/2010/main" val="245469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paper&#10;&#10;Description automatically generated">
            <a:extLst>
              <a:ext uri="{FF2B5EF4-FFF2-40B4-BE49-F238E27FC236}">
                <a16:creationId xmlns:a16="http://schemas.microsoft.com/office/drawing/2014/main" id="{B0C35844-E9A7-7BAE-BE53-09D2FF4F1A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28800"/>
            <a:ext cx="8001000" cy="4761706"/>
          </a:xfrm>
        </p:spPr>
      </p:pic>
      <p:sp>
        <p:nvSpPr>
          <p:cNvPr id="3" name="Slide Number Placeholder 2">
            <a:extLst>
              <a:ext uri="{FF2B5EF4-FFF2-40B4-BE49-F238E27FC236}">
                <a16:creationId xmlns:a16="http://schemas.microsoft.com/office/drawing/2014/main" id="{BD69B35B-2ABE-903D-E195-7B5CD0E8A07C}"/>
              </a:ext>
            </a:extLst>
          </p:cNvPr>
          <p:cNvSpPr>
            <a:spLocks noGrp="1"/>
          </p:cNvSpPr>
          <p:nvPr>
            <p:ph type="sldNum" sz="quarter" idx="12"/>
          </p:nvPr>
        </p:nvSpPr>
        <p:spPr/>
        <p:txBody>
          <a:bodyPr/>
          <a:lstStyle/>
          <a:p>
            <a:fld id="{9CD41315-5733-4165-A58E-EDB64131750E}" type="slidenum">
              <a:rPr lang="en-US" smtClean="0"/>
              <a:pPr/>
              <a:t>36</a:t>
            </a:fld>
            <a:endParaRPr lang="en-US"/>
          </a:p>
        </p:txBody>
      </p:sp>
      <p:sp>
        <p:nvSpPr>
          <p:cNvPr id="4" name="Title 3">
            <a:extLst>
              <a:ext uri="{FF2B5EF4-FFF2-40B4-BE49-F238E27FC236}">
                <a16:creationId xmlns:a16="http://schemas.microsoft.com/office/drawing/2014/main" id="{C8CE3813-59A6-B95D-8420-358EDB7AA34B}"/>
              </a:ext>
            </a:extLst>
          </p:cNvPr>
          <p:cNvSpPr>
            <a:spLocks noGrp="1"/>
          </p:cNvSpPr>
          <p:nvPr>
            <p:ph type="title"/>
          </p:nvPr>
        </p:nvSpPr>
        <p:spPr>
          <a:xfrm>
            <a:off x="457200" y="84931"/>
            <a:ext cx="8229600" cy="1143000"/>
          </a:xfrm>
        </p:spPr>
        <p:txBody>
          <a:bodyPr>
            <a:normAutofit fontScale="90000"/>
          </a:bodyPr>
          <a:lstStyle/>
          <a:p>
            <a:r>
              <a:rPr lang="en-US" b="1" i="0" dirty="0">
                <a:solidFill>
                  <a:srgbClr val="1B3051"/>
                </a:solidFill>
                <a:effectLst/>
                <a:latin typeface="Europa"/>
              </a:rPr>
              <a:t/>
            </a:r>
            <a:br>
              <a:rPr lang="en-US" b="1" i="0" dirty="0">
                <a:solidFill>
                  <a:srgbClr val="1B3051"/>
                </a:solidFill>
                <a:effectLst/>
                <a:latin typeface="Europa"/>
              </a:rPr>
            </a:br>
            <a:r>
              <a:rPr lang="en-US" b="1" i="0" dirty="0">
                <a:solidFill>
                  <a:srgbClr val="1B3051"/>
                </a:solidFill>
                <a:effectLst/>
                <a:latin typeface="Europa"/>
              </a:rPr>
              <a:t/>
            </a:r>
            <a:br>
              <a:rPr lang="en-US" b="1" i="0" dirty="0">
                <a:solidFill>
                  <a:srgbClr val="1B3051"/>
                </a:solidFill>
                <a:effectLst/>
                <a:latin typeface="Europa"/>
              </a:rPr>
            </a:br>
            <a:r>
              <a:rPr lang="en-US" b="1" i="0"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Ethical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I</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ssues Posed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B</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y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C</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luster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R</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andomized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T</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rials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I</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n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H</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ealth </a:t>
            </a:r>
            <a:r>
              <a:rPr lang="en-US" dirty="0">
                <a:solidFill>
                  <a:srgbClr val="1B3051"/>
                </a:solidFill>
                <a:effectLst/>
                <a:latin typeface="Calibri" panose="020F0502020204030204" pitchFamily="34" charset="0"/>
                <a:ea typeface="Calibri" panose="020F0502020204030204" pitchFamily="34" charset="0"/>
                <a:cs typeface="Calibri" panose="020F0502020204030204" pitchFamily="34" charset="0"/>
              </a:rPr>
              <a:t>R</a:t>
            </a:r>
            <a:r>
              <a:rPr lang="en-US" b="1" i="0" dirty="0" smtClean="0">
                <a:solidFill>
                  <a:srgbClr val="1B3051"/>
                </a:solidFill>
                <a:effectLst/>
                <a:latin typeface="Calibri" panose="020F0502020204030204" pitchFamily="34" charset="0"/>
                <a:ea typeface="Calibri" panose="020F0502020204030204" pitchFamily="34" charset="0"/>
                <a:cs typeface="Calibri" panose="020F0502020204030204" pitchFamily="34" charset="0"/>
              </a:rPr>
              <a:t>esearch</a:t>
            </a:r>
            <a:r>
              <a:rPr lang="en-US" b="1" i="0" dirty="0">
                <a:solidFill>
                  <a:srgbClr val="1B3051"/>
                </a:solidFill>
                <a:effectLst/>
                <a:latin typeface="Europa"/>
              </a:rPr>
              <a:t/>
            </a:r>
            <a:br>
              <a:rPr lang="en-US" b="1" i="0" dirty="0">
                <a:solidFill>
                  <a:srgbClr val="1B3051"/>
                </a:solidFill>
                <a:effectLst/>
                <a:latin typeface="Europa"/>
              </a:rPr>
            </a:br>
            <a:r>
              <a:rPr lang="en-US" sz="2000" b="1" i="0" dirty="0">
                <a:solidFill>
                  <a:srgbClr val="1B3051"/>
                </a:solidFill>
                <a:effectLst/>
                <a:latin typeface="Europa"/>
                <a:hlinkClick r:id="rId3"/>
              </a:rPr>
              <a:t>https://trialsjournal.biomedcentral.com/articles/10.1186/1745-6215-12-100</a:t>
            </a:r>
            <a:r>
              <a:rPr lang="en-US" sz="2000" b="1" i="0" dirty="0">
                <a:solidFill>
                  <a:srgbClr val="1B3051"/>
                </a:solidFill>
                <a:effectLst/>
                <a:latin typeface="Europa"/>
              </a:rPr>
              <a:t> </a:t>
            </a:r>
            <a:r>
              <a:rPr lang="en-US" b="1" i="0" dirty="0">
                <a:solidFill>
                  <a:srgbClr val="1B3051"/>
                </a:solidFill>
                <a:effectLst/>
                <a:latin typeface="Europa"/>
              </a:rPr>
              <a:t/>
            </a:r>
            <a:br>
              <a:rPr lang="en-US" b="1" i="0" dirty="0">
                <a:solidFill>
                  <a:srgbClr val="1B3051"/>
                </a:solidFill>
                <a:effectLst/>
                <a:latin typeface="Europa"/>
              </a:rPr>
            </a:br>
            <a:endParaRPr lang="en-US" dirty="0"/>
          </a:p>
        </p:txBody>
      </p:sp>
      <p:sp>
        <p:nvSpPr>
          <p:cNvPr id="7" name="Rectangle 6">
            <a:extLst>
              <a:ext uri="{FF2B5EF4-FFF2-40B4-BE49-F238E27FC236}">
                <a16:creationId xmlns:a16="http://schemas.microsoft.com/office/drawing/2014/main" id="{2FA403D0-3CD6-B699-8520-14D84E13BAA9}"/>
              </a:ext>
            </a:extLst>
          </p:cNvPr>
          <p:cNvSpPr/>
          <p:nvPr/>
        </p:nvSpPr>
        <p:spPr>
          <a:xfrm>
            <a:off x="8229600" y="61965"/>
            <a:ext cx="9070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Ethics </a:t>
            </a:r>
            <a:endParaRPr lang="en-GB" b="1" dirty="0">
              <a:solidFill>
                <a:schemeClr val="tx1"/>
              </a:solidFill>
            </a:endParaRPr>
          </a:p>
        </p:txBody>
      </p:sp>
    </p:spTree>
    <p:extLst>
      <p:ext uri="{BB962C8B-B14F-4D97-AF65-F5344CB8AC3E}">
        <p14:creationId xmlns:p14="http://schemas.microsoft.com/office/powerpoint/2010/main" val="89647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text&#10;&#10;Description automatically generated">
            <a:extLst>
              <a:ext uri="{FF2B5EF4-FFF2-40B4-BE49-F238E27FC236}">
                <a16:creationId xmlns:a16="http://schemas.microsoft.com/office/drawing/2014/main" id="{C9E671C6-EE7F-CDED-D535-D9EE2373E0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515"/>
          <a:stretch/>
        </p:blipFill>
        <p:spPr>
          <a:xfrm>
            <a:off x="593625" y="2438400"/>
            <a:ext cx="8053647" cy="3969544"/>
          </a:xfrm>
        </p:spPr>
      </p:pic>
      <p:sp>
        <p:nvSpPr>
          <p:cNvPr id="3" name="Slide Number Placeholder 2">
            <a:extLst>
              <a:ext uri="{FF2B5EF4-FFF2-40B4-BE49-F238E27FC236}">
                <a16:creationId xmlns:a16="http://schemas.microsoft.com/office/drawing/2014/main" id="{1F4D1387-8416-634F-0453-C71FBC12896B}"/>
              </a:ext>
            </a:extLst>
          </p:cNvPr>
          <p:cNvSpPr>
            <a:spLocks noGrp="1"/>
          </p:cNvSpPr>
          <p:nvPr>
            <p:ph type="sldNum" sz="quarter" idx="12"/>
          </p:nvPr>
        </p:nvSpPr>
        <p:spPr/>
        <p:txBody>
          <a:bodyPr/>
          <a:lstStyle/>
          <a:p>
            <a:fld id="{9CD41315-5733-4165-A58E-EDB64131750E}" type="slidenum">
              <a:rPr lang="en-US" smtClean="0"/>
              <a:pPr/>
              <a:t>37</a:t>
            </a:fld>
            <a:endParaRPr lang="en-US"/>
          </a:p>
        </p:txBody>
      </p:sp>
      <p:sp>
        <p:nvSpPr>
          <p:cNvPr id="4" name="Title 3">
            <a:extLst>
              <a:ext uri="{FF2B5EF4-FFF2-40B4-BE49-F238E27FC236}">
                <a16:creationId xmlns:a16="http://schemas.microsoft.com/office/drawing/2014/main" id="{8BD46B0B-8530-6CAA-0A3B-55D5E0440A41}"/>
              </a:ext>
            </a:extLst>
          </p:cNvPr>
          <p:cNvSpPr>
            <a:spLocks noGrp="1"/>
          </p:cNvSpPr>
          <p:nvPr>
            <p:ph type="title"/>
          </p:nvPr>
        </p:nvSpPr>
        <p:spPr>
          <a:xfrm>
            <a:off x="572843" y="674866"/>
            <a:ext cx="8229600" cy="1143000"/>
          </a:xfrm>
        </p:spPr>
        <p:txBody>
          <a:bodyPr>
            <a:noAutofit/>
          </a:bodyPr>
          <a:lstStyle/>
          <a:p>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Approaches to Sampling for Quality Control of Artificial Intelligence in Biomedical Research</a:t>
            </a:r>
            <a:r>
              <a:rPr lang="en-US" sz="3600" b="0" i="0" dirty="0">
                <a:solidFill>
                  <a:srgbClr val="000000"/>
                </a:solidFill>
                <a:effectLst/>
                <a:latin typeface="Cambria" panose="02040503050406030204" pitchFamily="18" charset="0"/>
              </a:rPr>
              <a:t/>
            </a:r>
            <a:br>
              <a:rPr lang="en-US" sz="3600" b="0" i="0" dirty="0">
                <a:solidFill>
                  <a:srgbClr val="000000"/>
                </a:solidFill>
                <a:effectLst/>
                <a:latin typeface="Cambria" panose="02040503050406030204" pitchFamily="18" charset="0"/>
              </a:rPr>
            </a:br>
            <a:r>
              <a:rPr lang="en-US" sz="1800" b="0" i="0" dirty="0">
                <a:solidFill>
                  <a:srgbClr val="000000"/>
                </a:solidFill>
                <a:effectLst/>
                <a:latin typeface="Cambria" panose="02040503050406030204" pitchFamily="18" charset="0"/>
                <a:hlinkClick r:id="rId3"/>
              </a:rPr>
              <a:t>https://www.ncbi.nlm.nih.gov/pmc/articles/PMC10306966/#:~:text=Artificial%20intelligence%20(AI)%20in%20medicine,analytics%2C%20and%20patient%20treatment%20planning</a:t>
            </a:r>
            <a:r>
              <a:rPr lang="en-US" sz="1800" b="0" i="0" dirty="0">
                <a:solidFill>
                  <a:srgbClr val="000000"/>
                </a:solidFill>
                <a:effectLst/>
                <a:latin typeface="Cambria" panose="02040503050406030204" pitchFamily="18" charset="0"/>
              </a:rPr>
              <a:t>. </a:t>
            </a:r>
            <a:endParaRPr lang="en-US" sz="1800" dirty="0"/>
          </a:p>
        </p:txBody>
      </p:sp>
      <p:pic>
        <p:nvPicPr>
          <p:cNvPr id="7" name="Picture 6">
            <a:extLst>
              <a:ext uri="{FF2B5EF4-FFF2-40B4-BE49-F238E27FC236}">
                <a16:creationId xmlns:a16="http://schemas.microsoft.com/office/drawing/2014/main" id="{B49280E1-0D3B-A3F5-7B38-6C0E84D6801C}"/>
              </a:ext>
            </a:extLst>
          </p:cNvPr>
          <p:cNvPicPr>
            <a:picLocks noChangeAspect="1"/>
          </p:cNvPicPr>
          <p:nvPr/>
        </p:nvPicPr>
        <p:blipFill>
          <a:blip r:embed="rId4"/>
          <a:stretch>
            <a:fillRect/>
          </a:stretch>
        </p:blipFill>
        <p:spPr>
          <a:xfrm>
            <a:off x="7723509" y="-24119"/>
            <a:ext cx="1420491" cy="969348"/>
          </a:xfrm>
          <a:prstGeom prst="rect">
            <a:avLst/>
          </a:prstGeom>
        </p:spPr>
      </p:pic>
    </p:spTree>
    <p:extLst>
      <p:ext uri="{BB962C8B-B14F-4D97-AF65-F5344CB8AC3E}">
        <p14:creationId xmlns:p14="http://schemas.microsoft.com/office/powerpoint/2010/main" val="2270066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white text&#10;&#10;Description automatically generated">
            <a:extLst>
              <a:ext uri="{FF2B5EF4-FFF2-40B4-BE49-F238E27FC236}">
                <a16:creationId xmlns:a16="http://schemas.microsoft.com/office/drawing/2014/main" id="{B9BC2934-740E-866E-1D67-1E8BF6871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13795"/>
            <a:ext cx="8229600" cy="4525962"/>
          </a:xfrm>
        </p:spPr>
      </p:pic>
      <p:sp>
        <p:nvSpPr>
          <p:cNvPr id="3" name="Slide Number Placeholder 2">
            <a:extLst>
              <a:ext uri="{FF2B5EF4-FFF2-40B4-BE49-F238E27FC236}">
                <a16:creationId xmlns:a16="http://schemas.microsoft.com/office/drawing/2014/main" id="{9C927413-455F-1B71-4763-8EBA8B27217C}"/>
              </a:ext>
            </a:extLst>
          </p:cNvPr>
          <p:cNvSpPr>
            <a:spLocks noGrp="1"/>
          </p:cNvSpPr>
          <p:nvPr>
            <p:ph type="sldNum" sz="quarter" idx="12"/>
          </p:nvPr>
        </p:nvSpPr>
        <p:spPr/>
        <p:txBody>
          <a:bodyPr/>
          <a:lstStyle/>
          <a:p>
            <a:fld id="{9CD41315-5733-4165-A58E-EDB64131750E}" type="slidenum">
              <a:rPr lang="en-US" smtClean="0"/>
              <a:pPr/>
              <a:t>38</a:t>
            </a:fld>
            <a:endParaRPr lang="en-US"/>
          </a:p>
        </p:txBody>
      </p:sp>
      <p:sp>
        <p:nvSpPr>
          <p:cNvPr id="4" name="Title 3">
            <a:extLst>
              <a:ext uri="{FF2B5EF4-FFF2-40B4-BE49-F238E27FC236}">
                <a16:creationId xmlns:a16="http://schemas.microsoft.com/office/drawing/2014/main" id="{20338339-1E0A-AC51-D934-B5D98D6661A8}"/>
              </a:ext>
            </a:extLst>
          </p:cNvPr>
          <p:cNvSpPr>
            <a:spLocks noGrp="1"/>
          </p:cNvSpPr>
          <p:nvPr>
            <p:ph type="title"/>
          </p:nvPr>
        </p:nvSpPr>
        <p:spPr>
          <a:xfrm>
            <a:off x="31101" y="279400"/>
            <a:ext cx="8229600" cy="1143000"/>
          </a:xfrm>
        </p:spPr>
        <p:txBody>
          <a:bodyPr>
            <a:normAutofit fontScale="90000"/>
          </a:bodyPr>
          <a:lstStyle/>
          <a:p>
            <a:r>
              <a:rPr lang="en-US" sz="3600" dirty="0">
                <a:latin typeface="Calibri" panose="020F0502020204030204" pitchFamily="34" charset="0"/>
                <a:ea typeface="Calibri" panose="020F0502020204030204" pitchFamily="34" charset="0"/>
                <a:cs typeface="Calibri" panose="020F0502020204030204" pitchFamily="34" charset="0"/>
              </a:rPr>
              <a:t>Panel Sampling in Health Research</a:t>
            </a:r>
            <a:r>
              <a:rPr lang="en-US" dirty="0"/>
              <a:t/>
            </a:r>
            <a:br>
              <a:rPr lang="en-US" dirty="0"/>
            </a:br>
            <a:r>
              <a:rPr lang="en-US" sz="2200" dirty="0">
                <a:hlinkClick r:id="rId3"/>
              </a:rPr>
              <a:t>https://www.thelancet.com/journals/lanpsy/article/PIIS2215-0366(20)30358-8/fulltext</a:t>
            </a:r>
            <a:r>
              <a:rPr lang="en-US" sz="2200" dirty="0"/>
              <a:t> </a:t>
            </a:r>
          </a:p>
        </p:txBody>
      </p:sp>
      <p:sp>
        <p:nvSpPr>
          <p:cNvPr id="7" name="Rectangle 6">
            <a:extLst>
              <a:ext uri="{FF2B5EF4-FFF2-40B4-BE49-F238E27FC236}">
                <a16:creationId xmlns:a16="http://schemas.microsoft.com/office/drawing/2014/main" id="{F8BF5B17-4F96-6C50-FC23-D7A1AB638031}"/>
              </a:ext>
            </a:extLst>
          </p:cNvPr>
          <p:cNvSpPr/>
          <p:nvPr/>
        </p:nvSpPr>
        <p:spPr>
          <a:xfrm>
            <a:off x="8077200" y="22123"/>
            <a:ext cx="10495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Research</a:t>
            </a:r>
            <a:r>
              <a:rPr lang="en-US" sz="1600" b="1" dirty="0">
                <a:solidFill>
                  <a:schemeClr val="tx1"/>
                </a:solidFill>
              </a:rPr>
              <a:t> </a:t>
            </a:r>
            <a:endParaRPr lang="en-GB" sz="1600" b="1" dirty="0">
              <a:solidFill>
                <a:schemeClr val="tx1"/>
              </a:solidFill>
            </a:endParaRPr>
          </a:p>
        </p:txBody>
      </p:sp>
    </p:spTree>
    <p:extLst>
      <p:ext uri="{BB962C8B-B14F-4D97-AF65-F5344CB8AC3E}">
        <p14:creationId xmlns:p14="http://schemas.microsoft.com/office/powerpoint/2010/main" val="1669913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65668-ECF8-B54D-0A78-C5411C70ED41}"/>
              </a:ext>
            </a:extLst>
          </p:cNvPr>
          <p:cNvSpPr>
            <a:spLocks noGrp="1"/>
          </p:cNvSpPr>
          <p:nvPr>
            <p:ph idx="1"/>
          </p:nvPr>
        </p:nvSpPr>
        <p:spPr/>
        <p:txBody>
          <a:bodyPr>
            <a:normAutofit fontScale="92500" lnSpcReduction="20000"/>
          </a:bodyPr>
          <a:lstStyle/>
          <a:p>
            <a:pPr marL="0" marR="0">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Arial" panose="020B0604020202020204" pitchFamily="34" charset="0"/>
              </a:rPr>
              <a:t>There are 6 residential blocks having 16 flats each. Researcher wants to conduct a survey on prevalence of anemia in women of reproductive age group. At the end he wants to distribute iron samples. Which of the following sampling methods is preferable in this case? </a:t>
            </a:r>
          </a:p>
          <a:p>
            <a:pPr marL="0" marR="0" indent="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   Option list</a:t>
            </a:r>
          </a:p>
          <a:p>
            <a:pPr marL="0" marR="0" indent="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a) Cluster Sampling</a:t>
            </a:r>
          </a:p>
          <a:p>
            <a:pPr marL="0" marR="0" indent="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b) Consecutive sampling </a:t>
            </a:r>
          </a:p>
          <a:p>
            <a:pPr marL="0" marR="0" indent="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c) Multistage sampling </a:t>
            </a:r>
          </a:p>
          <a:p>
            <a:pPr marL="0" marR="0" indent="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d) Simple random sampling</a:t>
            </a:r>
          </a:p>
          <a:p>
            <a:pPr marL="0" marR="0" indent="0">
              <a:lnSpc>
                <a:spcPct val="115000"/>
              </a:lnSpc>
              <a:spcBef>
                <a:spcPts val="0"/>
              </a:spcBef>
              <a:spcAft>
                <a:spcPts val="100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e) Stratified Sampling</a:t>
            </a:r>
          </a:p>
          <a:p>
            <a:endParaRPr lang="en-US" dirty="0"/>
          </a:p>
        </p:txBody>
      </p:sp>
      <p:sp>
        <p:nvSpPr>
          <p:cNvPr id="3" name="Slide Number Placeholder 2">
            <a:extLst>
              <a:ext uri="{FF2B5EF4-FFF2-40B4-BE49-F238E27FC236}">
                <a16:creationId xmlns:a16="http://schemas.microsoft.com/office/drawing/2014/main" id="{00116E70-C08A-DC0B-B457-3E07EAC2DF64}"/>
              </a:ext>
            </a:extLst>
          </p:cNvPr>
          <p:cNvSpPr>
            <a:spLocks noGrp="1"/>
          </p:cNvSpPr>
          <p:nvPr>
            <p:ph type="sldNum" sz="quarter" idx="12"/>
          </p:nvPr>
        </p:nvSpPr>
        <p:spPr/>
        <p:txBody>
          <a:bodyPr/>
          <a:lstStyle/>
          <a:p>
            <a:fld id="{9CD41315-5733-4165-A58E-EDB64131750E}" type="slidenum">
              <a:rPr lang="en-US" smtClean="0"/>
              <a:pPr/>
              <a:t>39</a:t>
            </a:fld>
            <a:endParaRPr lang="en-US"/>
          </a:p>
        </p:txBody>
      </p:sp>
      <p:sp>
        <p:nvSpPr>
          <p:cNvPr id="4" name="Title 3">
            <a:extLst>
              <a:ext uri="{FF2B5EF4-FFF2-40B4-BE49-F238E27FC236}">
                <a16:creationId xmlns:a16="http://schemas.microsoft.com/office/drawing/2014/main" id="{C896A9A7-6B06-09F8-C522-3F80F6127EB2}"/>
              </a:ext>
            </a:extLst>
          </p:cNvPr>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End of Lecture Assessment </a:t>
            </a:r>
          </a:p>
        </p:txBody>
      </p:sp>
    </p:spTree>
    <p:extLst>
      <p:ext uri="{BB962C8B-B14F-4D97-AF65-F5344CB8AC3E}">
        <p14:creationId xmlns:p14="http://schemas.microsoft.com/office/powerpoint/2010/main" val="416408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latin typeface="Calibri" panose="020F0502020204030204" pitchFamily="34" charset="0"/>
                <a:ea typeface="Calibri" panose="020F0502020204030204" pitchFamily="34" charset="0"/>
                <a:cs typeface="Calibri" panose="020F0502020204030204" pitchFamily="34" charset="0"/>
              </a:rPr>
              <a:t>Sequence Of Lecture</a:t>
            </a:r>
          </a:p>
        </p:txBody>
      </p:sp>
      <p:sp>
        <p:nvSpPr>
          <p:cNvPr id="3" name="Content Placeholder 2"/>
          <p:cNvSpPr>
            <a:spLocks noGrp="1"/>
          </p:cNvSpPr>
          <p:nvPr>
            <p:ph idx="1"/>
          </p:nvPr>
        </p:nvSpPr>
        <p:spPr>
          <a:xfrm>
            <a:off x="705540" y="1951635"/>
            <a:ext cx="7412300" cy="2954730"/>
          </a:xfrm>
        </p:spPr>
        <p:txBody>
          <a:bodyPr>
            <a:noAutofit/>
          </a:bodyPr>
          <a:lstStyle/>
          <a:p>
            <a:r>
              <a:rPr lang="en-ZA" sz="2400" dirty="0">
                <a:latin typeface="Calibri" panose="020F0502020204030204" pitchFamily="34" charset="0"/>
                <a:ea typeface="Calibri" panose="020F0502020204030204" pitchFamily="34" charset="0"/>
                <a:cs typeface="Calibri" panose="020F0502020204030204" pitchFamily="34" charset="0"/>
              </a:rPr>
              <a:t>Learning objectives (1 slide)</a:t>
            </a:r>
          </a:p>
          <a:p>
            <a:r>
              <a:rPr lang="en-ZA" sz="2400" dirty="0">
                <a:latin typeface="Calibri" panose="020F0502020204030204" pitchFamily="34" charset="0"/>
                <a:ea typeface="Calibri" panose="020F0502020204030204" pitchFamily="34" charset="0"/>
                <a:cs typeface="Calibri" panose="020F0502020204030204" pitchFamily="34" charset="0"/>
              </a:rPr>
              <a:t>Core Subject (27 slides)</a:t>
            </a:r>
          </a:p>
          <a:p>
            <a:r>
              <a:rPr lang="en-ZA" sz="2400" dirty="0">
                <a:latin typeface="Calibri" panose="020F0502020204030204" pitchFamily="34" charset="0"/>
                <a:ea typeface="Calibri" panose="020F0502020204030204" pitchFamily="34" charset="0"/>
                <a:cs typeface="Calibri" panose="020F0502020204030204" pitchFamily="34" charset="0"/>
              </a:rPr>
              <a:t>EOLA(End of lecture assessment) 1 slide</a:t>
            </a:r>
          </a:p>
          <a:p>
            <a:r>
              <a:rPr lang="en-ZA" sz="2400" dirty="0">
                <a:latin typeface="Calibri" panose="020F0502020204030204" pitchFamily="34" charset="0"/>
                <a:ea typeface="Calibri" panose="020F0502020204030204" pitchFamily="34" charset="0"/>
                <a:cs typeface="Calibri" panose="020F0502020204030204" pitchFamily="34" charset="0"/>
              </a:rPr>
              <a:t>Digital Library References </a:t>
            </a:r>
          </a:p>
          <a:p>
            <a:pPr marL="0" indent="0">
              <a:buNone/>
            </a:pPr>
            <a:r>
              <a:rPr lang="en-ZA" sz="2400" dirty="0">
                <a:latin typeface="Calibri" panose="020F0502020204030204" pitchFamily="34" charset="0"/>
                <a:ea typeface="Calibri" panose="020F0502020204030204" pitchFamily="34" charset="0"/>
                <a:cs typeface="Calibri" panose="020F0502020204030204" pitchFamily="34" charset="0"/>
              </a:rPr>
              <a:t>        Research       1 slide </a:t>
            </a:r>
          </a:p>
          <a:p>
            <a:pPr marL="0" indent="0">
              <a:buNone/>
            </a:pPr>
            <a:r>
              <a:rPr lang="en-ZA" sz="2400" dirty="0">
                <a:latin typeface="Calibri" panose="020F0502020204030204" pitchFamily="34" charset="0"/>
                <a:ea typeface="Calibri" panose="020F0502020204030204" pitchFamily="34" charset="0"/>
                <a:cs typeface="Calibri" panose="020F0502020204030204" pitchFamily="34" charset="0"/>
              </a:rPr>
              <a:t>        Bioethics        1 slide </a:t>
            </a:r>
          </a:p>
          <a:p>
            <a:pPr marL="0" indent="0">
              <a:buNone/>
            </a:pPr>
            <a:r>
              <a:rPr lang="en-ZA" sz="2400" dirty="0">
                <a:latin typeface="Calibri" panose="020F0502020204030204" pitchFamily="34" charset="0"/>
                <a:ea typeface="Calibri" panose="020F0502020204030204" pitchFamily="34" charset="0"/>
                <a:cs typeface="Calibri" panose="020F0502020204030204" pitchFamily="34" charset="0"/>
              </a:rPr>
              <a:t>        Artificial Intelligence  1 slide</a:t>
            </a:r>
          </a:p>
        </p:txBody>
      </p:sp>
      <p:pic>
        <p:nvPicPr>
          <p:cNvPr id="6" name="Picture 5">
            <a:extLst>
              <a:ext uri="{FF2B5EF4-FFF2-40B4-BE49-F238E27FC236}">
                <a16:creationId xmlns:a16="http://schemas.microsoft.com/office/drawing/2014/main" id="{2C1AC40D-6E0D-A3DF-31DB-5568FA549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160" y="108522"/>
            <a:ext cx="1463040" cy="1475232"/>
          </a:xfrm>
          <a:prstGeom prst="rect">
            <a:avLst/>
          </a:prstGeom>
        </p:spPr>
      </p:pic>
    </p:spTree>
    <p:extLst>
      <p:ext uri="{BB962C8B-B14F-4D97-AF65-F5344CB8AC3E}">
        <p14:creationId xmlns:p14="http://schemas.microsoft.com/office/powerpoint/2010/main" val="311954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9BD6E-5B6D-43D0-F33F-08AEC33F38B9}"/>
              </a:ext>
            </a:extLst>
          </p:cNvPr>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K Park. Chapter health information &amp; basic health statistics pg. 792,793</a:t>
            </a:r>
          </a:p>
        </p:txBody>
      </p:sp>
      <p:sp>
        <p:nvSpPr>
          <p:cNvPr id="3" name="Slide Number Placeholder 2">
            <a:extLst>
              <a:ext uri="{FF2B5EF4-FFF2-40B4-BE49-F238E27FC236}">
                <a16:creationId xmlns:a16="http://schemas.microsoft.com/office/drawing/2014/main" id="{8D3E7841-2976-C7EB-3039-7A8BAA139AFC}"/>
              </a:ext>
            </a:extLst>
          </p:cNvPr>
          <p:cNvSpPr>
            <a:spLocks noGrp="1"/>
          </p:cNvSpPr>
          <p:nvPr>
            <p:ph type="sldNum" sz="quarter" idx="12"/>
          </p:nvPr>
        </p:nvSpPr>
        <p:spPr/>
        <p:txBody>
          <a:bodyPr/>
          <a:lstStyle/>
          <a:p>
            <a:fld id="{9CD41315-5733-4165-A58E-EDB64131750E}" type="slidenum">
              <a:rPr lang="en-US" smtClean="0"/>
              <a:pPr/>
              <a:t>40</a:t>
            </a:fld>
            <a:endParaRPr lang="en-US"/>
          </a:p>
        </p:txBody>
      </p:sp>
      <p:sp>
        <p:nvSpPr>
          <p:cNvPr id="4" name="Title 3">
            <a:extLst>
              <a:ext uri="{FF2B5EF4-FFF2-40B4-BE49-F238E27FC236}">
                <a16:creationId xmlns:a16="http://schemas.microsoft.com/office/drawing/2014/main" id="{D5FCB739-34F5-284D-2B09-D20CE3651B02}"/>
              </a:ext>
            </a:extLst>
          </p:cNvPr>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Suggested readings</a:t>
            </a:r>
          </a:p>
        </p:txBody>
      </p:sp>
    </p:spTree>
    <p:extLst>
      <p:ext uri="{BB962C8B-B14F-4D97-AF65-F5344CB8AC3E}">
        <p14:creationId xmlns:p14="http://schemas.microsoft.com/office/powerpoint/2010/main" val="151079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59C39-C3EF-B970-C346-E956D3F15915}"/>
              </a:ext>
            </a:extLst>
          </p:cNvPr>
          <p:cNvSpPr>
            <a:spLocks noGrp="1"/>
          </p:cNvSpPr>
          <p:nvPr>
            <p:ph type="title"/>
          </p:nvPr>
        </p:nvSpPr>
        <p:spPr/>
        <p:txBody>
          <a:bodyPr/>
          <a:lstStyle/>
          <a:p>
            <a:r>
              <a:rPr lang="en-US" dirty="0"/>
              <a:t>		Prof Umer Model</a:t>
            </a:r>
            <a:endParaRPr lang="en-PK" dirty="0"/>
          </a:p>
        </p:txBody>
      </p:sp>
      <p:pic>
        <p:nvPicPr>
          <p:cNvPr id="4" name="Content Placeholder 4">
            <a:extLst>
              <a:ext uri="{FF2B5EF4-FFF2-40B4-BE49-F238E27FC236}">
                <a16:creationId xmlns:a16="http://schemas.microsoft.com/office/drawing/2014/main" id="{C707BF66-EBD1-5032-61D9-6F8E1B03AAF0}"/>
              </a:ext>
            </a:extLst>
          </p:cNvPr>
          <p:cNvPicPr>
            <a:picLocks noGrp="1" noChangeAspect="1"/>
          </p:cNvPicPr>
          <p:nvPr>
            <p:ph idx="1"/>
          </p:nvPr>
        </p:nvPicPr>
        <p:blipFill>
          <a:blip r:embed="rId2"/>
          <a:stretch>
            <a:fillRect/>
          </a:stretch>
        </p:blipFill>
        <p:spPr>
          <a:xfrm>
            <a:off x="0" y="1445271"/>
            <a:ext cx="9144000" cy="5412729"/>
          </a:xfrm>
          <a:prstGeom prst="rect">
            <a:avLst/>
          </a:prstGeom>
        </p:spPr>
      </p:pic>
    </p:spTree>
    <p:extLst>
      <p:ext uri="{BB962C8B-B14F-4D97-AF65-F5344CB8AC3E}">
        <p14:creationId xmlns:p14="http://schemas.microsoft.com/office/powerpoint/2010/main" val="249830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924800" cy="4175759"/>
          </a:xfrm>
          <a:prstGeom prst="rect">
            <a:avLst/>
          </a:prstGeom>
        </p:spPr>
        <p:txBody>
          <a:bodyPr wrap="square">
            <a:spAutoFit/>
          </a:bodyPr>
          <a:lstStyle/>
          <a:p>
            <a:pPr marR="0" lvl="0">
              <a:lnSpc>
                <a:spcPct val="107000"/>
              </a:lnSpc>
              <a:spcBef>
                <a:spcPts val="0"/>
              </a:spcBef>
              <a:spcAft>
                <a:spcPts val="0"/>
              </a:spcAft>
            </a:pPr>
            <a:r>
              <a:rPr lang="en-US" sz="3200" dirty="0">
                <a:solidFill>
                  <a:schemeClr val="accent1"/>
                </a:solidFill>
                <a:latin typeface="Calibri"/>
                <a:ea typeface="Calibri"/>
                <a:cs typeface="Times New Roman"/>
              </a:rPr>
              <a:t>Learning </a:t>
            </a:r>
            <a:r>
              <a:rPr lang="en-US" sz="3200" dirty="0" smtClean="0">
                <a:solidFill>
                  <a:schemeClr val="accent1"/>
                </a:solidFill>
                <a:latin typeface="Calibri"/>
                <a:ea typeface="Calibri"/>
                <a:cs typeface="Times New Roman"/>
              </a:rPr>
              <a:t>Objectives</a:t>
            </a:r>
            <a:endParaRPr lang="en-US" sz="3200" dirty="0">
              <a:solidFill>
                <a:schemeClr val="accent1"/>
              </a:solidFill>
              <a:latin typeface="Calibri"/>
              <a:ea typeface="Calibri"/>
              <a:cs typeface="Times New Roman"/>
            </a:endParaRPr>
          </a:p>
          <a:p>
            <a:pPr marL="342900" marR="0" lvl="0" indent="-342900">
              <a:lnSpc>
                <a:spcPct val="107000"/>
              </a:lnSpc>
              <a:spcBef>
                <a:spcPts val="0"/>
              </a:spcBef>
              <a:spcAft>
                <a:spcPts val="0"/>
              </a:spcAft>
              <a:buFont typeface="Symbol"/>
              <a:buChar char=""/>
            </a:pPr>
            <a:r>
              <a:rPr lang="en-US" sz="2800" dirty="0">
                <a:latin typeface="Bahnschrift SemiLight" panose="020B0502040204020203" pitchFamily="34" charset="0"/>
                <a:ea typeface="Calibri"/>
                <a:cs typeface="Times New Roman"/>
              </a:rPr>
              <a:t>Discuss significance of sampling frame</a:t>
            </a:r>
          </a:p>
          <a:p>
            <a:pPr marL="342900" marR="0" lvl="0" indent="-342900">
              <a:lnSpc>
                <a:spcPct val="107000"/>
              </a:lnSpc>
              <a:spcBef>
                <a:spcPts val="0"/>
              </a:spcBef>
              <a:spcAft>
                <a:spcPts val="0"/>
              </a:spcAft>
              <a:buFont typeface="Symbol"/>
              <a:buChar char=""/>
            </a:pPr>
            <a:r>
              <a:rPr lang="en-US" sz="2800" dirty="0">
                <a:latin typeface="Bahnschrift SemiLight" panose="020B0502040204020203" pitchFamily="34" charset="0"/>
                <a:ea typeface="Calibri"/>
                <a:cs typeface="Times New Roman"/>
              </a:rPr>
              <a:t>Enlist the types of probability sampling</a:t>
            </a:r>
            <a:endParaRPr lang="en-US" sz="2400" dirty="0">
              <a:latin typeface="Bahnschrift SemiLight" panose="020B0502040204020203" pitchFamily="34" charset="0"/>
              <a:ea typeface="Calibri"/>
              <a:cs typeface="Times New Roman"/>
            </a:endParaRPr>
          </a:p>
          <a:p>
            <a:pPr marL="342900" marR="0" lvl="0" indent="-342900">
              <a:lnSpc>
                <a:spcPct val="107000"/>
              </a:lnSpc>
              <a:spcBef>
                <a:spcPts val="0"/>
              </a:spcBef>
              <a:spcAft>
                <a:spcPts val="0"/>
              </a:spcAft>
              <a:buFont typeface="Symbol"/>
              <a:buChar char=""/>
            </a:pPr>
            <a:r>
              <a:rPr lang="en-US" sz="2800" dirty="0">
                <a:latin typeface="Bahnschrift SemiLight" panose="020B0502040204020203" pitchFamily="34" charset="0"/>
                <a:ea typeface="Calibri"/>
                <a:cs typeface="Times New Roman"/>
              </a:rPr>
              <a:t>Appraise different real-life scenarios to apply different probability techniques of sampling</a:t>
            </a:r>
          </a:p>
          <a:p>
            <a:pPr marL="342900" marR="0" lvl="0" indent="-342900">
              <a:lnSpc>
                <a:spcPct val="107000"/>
              </a:lnSpc>
              <a:spcBef>
                <a:spcPts val="0"/>
              </a:spcBef>
              <a:spcAft>
                <a:spcPts val="0"/>
              </a:spcAft>
              <a:buFont typeface="Symbol"/>
              <a:buChar char=""/>
            </a:pPr>
            <a:r>
              <a:rPr lang="en-US" sz="2800" dirty="0">
                <a:latin typeface="Bahnschrift SemiLight" panose="020B0502040204020203" pitchFamily="34" charset="0"/>
                <a:ea typeface="Calibri"/>
                <a:cs typeface="Times New Roman"/>
              </a:rPr>
              <a:t>Consider ethical issues in sampling for health research</a:t>
            </a:r>
          </a:p>
          <a:p>
            <a:pPr marL="342900" marR="0" lvl="0" indent="-342900">
              <a:lnSpc>
                <a:spcPct val="107000"/>
              </a:lnSpc>
              <a:spcBef>
                <a:spcPts val="0"/>
              </a:spcBef>
              <a:spcAft>
                <a:spcPts val="0"/>
              </a:spcAft>
              <a:buFont typeface="Symbol"/>
              <a:buChar char=""/>
            </a:pPr>
            <a:endParaRPr lang="en-US" sz="2400" dirty="0">
              <a:latin typeface="Calibri"/>
              <a:ea typeface="Calibri"/>
              <a:cs typeface="Times New Roman"/>
            </a:endParaRPr>
          </a:p>
          <a:p>
            <a:pPr marL="342900" marR="0" lvl="0" indent="-342900">
              <a:lnSpc>
                <a:spcPct val="107000"/>
              </a:lnSpc>
              <a:spcBef>
                <a:spcPts val="0"/>
              </a:spcBef>
              <a:spcAft>
                <a:spcPts val="800"/>
              </a:spcAft>
              <a:buFont typeface="Symbol"/>
              <a:buChar char=""/>
            </a:pPr>
            <a:endParaRPr lang="en-US" sz="2400" dirty="0">
              <a:effectLst/>
              <a:latin typeface="Calibri"/>
              <a:ea typeface="Calibri"/>
              <a:cs typeface="Times New Roman"/>
            </a:endParaRPr>
          </a:p>
        </p:txBody>
      </p:sp>
      <p:sp>
        <p:nvSpPr>
          <p:cNvPr id="3" name="Slide Number Placeholder 2">
            <a:extLst>
              <a:ext uri="{FF2B5EF4-FFF2-40B4-BE49-F238E27FC236}">
                <a16:creationId xmlns:a16="http://schemas.microsoft.com/office/drawing/2014/main" id="{4F4FD1B9-18DB-D89A-F1AE-583C5E208C96}"/>
              </a:ext>
            </a:extLst>
          </p:cNvPr>
          <p:cNvSpPr>
            <a:spLocks noGrp="1"/>
          </p:cNvSpPr>
          <p:nvPr>
            <p:ph type="sldNum" sz="quarter" idx="12"/>
          </p:nvPr>
        </p:nvSpPr>
        <p:spPr/>
        <p:txBody>
          <a:bodyPr/>
          <a:lstStyle/>
          <a:p>
            <a:fld id="{9CD41315-5733-4165-A58E-EDB64131750E}" type="slidenum">
              <a:rPr lang="en-US" smtClean="0"/>
              <a:pPr/>
              <a:t>6</a:t>
            </a:fld>
            <a:endParaRPr lang="en-US"/>
          </a:p>
        </p:txBody>
      </p:sp>
      <p:pic>
        <p:nvPicPr>
          <p:cNvPr id="5" name="Picture 4">
            <a:extLst>
              <a:ext uri="{FF2B5EF4-FFF2-40B4-BE49-F238E27FC236}">
                <a16:creationId xmlns:a16="http://schemas.microsoft.com/office/drawing/2014/main" id="{0D61C5EF-3F72-AE26-3C60-B25D10FFD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992" y="100584"/>
            <a:ext cx="1463040" cy="1475232"/>
          </a:xfrm>
          <a:prstGeom prst="rect">
            <a:avLst/>
          </a:prstGeom>
        </p:spPr>
      </p:pic>
    </p:spTree>
    <p:extLst>
      <p:ext uri="{BB962C8B-B14F-4D97-AF65-F5344CB8AC3E}">
        <p14:creationId xmlns:p14="http://schemas.microsoft.com/office/powerpoint/2010/main" val="105210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86000"/>
            <a:ext cx="4419600" cy="1220162"/>
          </a:xfrm>
        </p:spPr>
        <p:txBody>
          <a:bodyPr/>
          <a:lstStyle/>
          <a:p>
            <a:r>
              <a:rPr lang="en-US" dirty="0" smtClean="0"/>
              <a:t>Sampling</a:t>
            </a:r>
            <a:endParaRPr lang="en-US" dirty="0"/>
          </a:p>
        </p:txBody>
      </p:sp>
      <p:pic>
        <p:nvPicPr>
          <p:cNvPr id="1027" name="Picture 3" descr="C:\Users\HP\Downloads\th.jpg"/>
          <p:cNvPicPr>
            <a:picLocks noChangeAspect="1" noChangeArrowheads="1"/>
          </p:cNvPicPr>
          <p:nvPr/>
        </p:nvPicPr>
        <p:blipFill>
          <a:blip r:embed="rId2" cstate="print"/>
          <a:srcRect/>
          <a:stretch>
            <a:fillRect/>
          </a:stretch>
        </p:blipFill>
        <p:spPr bwMode="auto">
          <a:xfrm>
            <a:off x="1447800" y="2286000"/>
            <a:ext cx="2276475" cy="2628900"/>
          </a:xfrm>
          <a:prstGeom prst="rect">
            <a:avLst/>
          </a:prstGeom>
          <a:noFill/>
        </p:spPr>
      </p:pic>
      <p:sp>
        <p:nvSpPr>
          <p:cNvPr id="3" name="Slide Number Placeholder 2">
            <a:extLst>
              <a:ext uri="{FF2B5EF4-FFF2-40B4-BE49-F238E27FC236}">
                <a16:creationId xmlns:a16="http://schemas.microsoft.com/office/drawing/2014/main" id="{A728AFB5-D845-0514-5A04-694D16972310}"/>
              </a:ext>
            </a:extLst>
          </p:cNvPr>
          <p:cNvSpPr>
            <a:spLocks noGrp="1"/>
          </p:cNvSpPr>
          <p:nvPr>
            <p:ph type="sldNum" sz="quarter" idx="12"/>
          </p:nvPr>
        </p:nvSpPr>
        <p:spPr/>
        <p:txBody>
          <a:bodyPr/>
          <a:lstStyle/>
          <a:p>
            <a:fld id="{9CD41315-5733-4165-A58E-EDB64131750E}" type="slidenum">
              <a:rPr lang="en-US" smtClean="0"/>
              <a:pPr/>
              <a:t>7</a:t>
            </a:fld>
            <a:endParaRPr lang="en-US"/>
          </a:p>
        </p:txBody>
      </p:sp>
      <p:pic>
        <p:nvPicPr>
          <p:cNvPr id="5" name="Picture 4">
            <a:extLst>
              <a:ext uri="{FF2B5EF4-FFF2-40B4-BE49-F238E27FC236}">
                <a16:creationId xmlns:a16="http://schemas.microsoft.com/office/drawing/2014/main" id="{720136BA-5DCE-F422-2106-9D9C3A16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112" y="304800"/>
            <a:ext cx="1463040" cy="14752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What is Sampling???</a:t>
            </a:r>
          </a:p>
        </p:txBody>
      </p:sp>
      <p:sp>
        <p:nvSpPr>
          <p:cNvPr id="7" name="Content Placeholder 6"/>
          <p:cNvSpPr>
            <a:spLocks noGrp="1"/>
          </p:cNvSpPr>
          <p:nvPr>
            <p:ph idx="1"/>
          </p:nvPr>
        </p:nvSpPr>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A</a:t>
            </a:r>
            <a:r>
              <a:rPr lang="en-US" sz="2400" b="1" i="1" dirty="0">
                <a:solidFill>
                  <a:srgbClr val="C00000"/>
                </a:solidFill>
                <a:latin typeface="Calibri" panose="020F0502020204030204" pitchFamily="34" charset="0"/>
                <a:ea typeface="Calibri" panose="020F0502020204030204" pitchFamily="34" charset="0"/>
                <a:cs typeface="Calibri" panose="020F0502020204030204" pitchFamily="34" charset="0"/>
              </a:rPr>
              <a:t> sample </a:t>
            </a:r>
            <a:r>
              <a:rPr lang="en-US" sz="2400" dirty="0">
                <a:latin typeface="Calibri" panose="020F0502020204030204" pitchFamily="34" charset="0"/>
                <a:ea typeface="Calibri" panose="020F0502020204030204" pitchFamily="34" charset="0"/>
                <a:cs typeface="Calibri" panose="020F0502020204030204" pitchFamily="34" charset="0"/>
              </a:rPr>
              <a:t>is a subset</a:t>
            </a: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of a population and the process of drawing a part (subset) from whole set of population is called </a:t>
            </a:r>
            <a:r>
              <a:rPr lang="en-US" sz="2400" b="1" i="1" dirty="0">
                <a:solidFill>
                  <a:srgbClr val="00B050"/>
                </a:solidFill>
                <a:latin typeface="Calibri" panose="020F0502020204030204" pitchFamily="34" charset="0"/>
                <a:ea typeface="Calibri" panose="020F0502020204030204" pitchFamily="34" charset="0"/>
                <a:cs typeface="Calibri" panose="020F0502020204030204" pitchFamily="34" charset="0"/>
              </a:rPr>
              <a:t>sampling.</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A sample should be </a:t>
            </a:r>
            <a:r>
              <a:rPr lang="en-US" sz="2400" b="1" i="1" dirty="0">
                <a:solidFill>
                  <a:srgbClr val="002060"/>
                </a:solidFill>
                <a:latin typeface="Calibri" panose="020F0502020204030204" pitchFamily="34" charset="0"/>
                <a:ea typeface="Calibri" panose="020F0502020204030204" pitchFamily="34" charset="0"/>
                <a:cs typeface="Calibri" panose="020F0502020204030204" pitchFamily="34" charset="0"/>
              </a:rPr>
              <a:t>representative </a:t>
            </a:r>
            <a:r>
              <a:rPr lang="en-US" sz="2400" dirty="0">
                <a:latin typeface="Calibri" panose="020F0502020204030204" pitchFamily="34" charset="0"/>
                <a:ea typeface="Calibri" panose="020F0502020204030204" pitchFamily="34" charset="0"/>
                <a:cs typeface="Calibri" panose="020F0502020204030204" pitchFamily="34" charset="0"/>
              </a:rPr>
              <a:t>of the population to allow the </a:t>
            </a:r>
            <a:r>
              <a:rPr lang="en-US" sz="2400" b="1" i="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generalizability </a:t>
            </a:r>
            <a:r>
              <a:rPr lang="en-US" sz="2400" dirty="0">
                <a:latin typeface="Calibri" panose="020F0502020204030204" pitchFamily="34" charset="0"/>
                <a:ea typeface="Calibri" panose="020F0502020204030204" pitchFamily="34" charset="0"/>
                <a:cs typeface="Calibri" panose="020F0502020204030204" pitchFamily="34" charset="0"/>
              </a:rPr>
              <a:t>of the results to the whole population.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429DFCE8-BFEC-4964-6A27-AE7094294DD7}"/>
              </a:ext>
            </a:extLst>
          </p:cNvPr>
          <p:cNvSpPr>
            <a:spLocks noGrp="1"/>
          </p:cNvSpPr>
          <p:nvPr>
            <p:ph type="sldNum" sz="quarter" idx="12"/>
          </p:nvPr>
        </p:nvSpPr>
        <p:spPr/>
        <p:txBody>
          <a:bodyPr/>
          <a:lstStyle/>
          <a:p>
            <a:fld id="{9CD41315-5733-4165-A58E-EDB64131750E}" type="slidenum">
              <a:rPr lang="en-US" smtClean="0"/>
              <a:pPr/>
              <a:t>8</a:t>
            </a:fld>
            <a:endParaRPr lang="en-US"/>
          </a:p>
        </p:txBody>
      </p:sp>
      <p:sp>
        <p:nvSpPr>
          <p:cNvPr id="9" name="Rectangle 8">
            <a:extLst>
              <a:ext uri="{FF2B5EF4-FFF2-40B4-BE49-F238E27FC236}">
                <a16:creationId xmlns:a16="http://schemas.microsoft.com/office/drawing/2014/main" id="{8C9E84D4-5A0C-F656-64F4-02EA8C7D4357}"/>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pic>
        <p:nvPicPr>
          <p:cNvPr id="4" name="Picture 3"/>
          <p:cNvPicPr>
            <a:picLocks noChangeAspect="1"/>
          </p:cNvPicPr>
          <p:nvPr/>
        </p:nvPicPr>
        <p:blipFill>
          <a:blip r:embed="rId2"/>
          <a:stretch>
            <a:fillRect/>
          </a:stretch>
        </p:blipFill>
        <p:spPr>
          <a:xfrm>
            <a:off x="6471674" y="4986"/>
            <a:ext cx="1066800" cy="10756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What is Sampling???</a:t>
            </a:r>
          </a:p>
        </p:txBody>
      </p:sp>
      <p:pic>
        <p:nvPicPr>
          <p:cNvPr id="3074" name="Picture 2" descr="C:\Users\HP\Downloads\th.jpg"/>
          <p:cNvPicPr>
            <a:picLocks noGrp="1" noChangeAspect="1" noChangeArrowheads="1"/>
          </p:cNvPicPr>
          <p:nvPr>
            <p:ph idx="1"/>
          </p:nvPr>
        </p:nvPicPr>
        <p:blipFill>
          <a:blip r:embed="rId2" cstate="print"/>
          <a:srcRect/>
          <a:stretch>
            <a:fillRect/>
          </a:stretch>
        </p:blipFill>
        <p:spPr bwMode="auto">
          <a:xfrm>
            <a:off x="1295400" y="1676400"/>
            <a:ext cx="6477000" cy="4343400"/>
          </a:xfrm>
          <a:prstGeom prst="rect">
            <a:avLst/>
          </a:prstGeom>
          <a:noFill/>
        </p:spPr>
      </p:pic>
      <p:sp>
        <p:nvSpPr>
          <p:cNvPr id="2" name="Slide Number Placeholder 1">
            <a:extLst>
              <a:ext uri="{FF2B5EF4-FFF2-40B4-BE49-F238E27FC236}">
                <a16:creationId xmlns:a16="http://schemas.microsoft.com/office/drawing/2014/main" id="{04EBB249-7A7D-D84C-556C-0C0589705556}"/>
              </a:ext>
            </a:extLst>
          </p:cNvPr>
          <p:cNvSpPr>
            <a:spLocks noGrp="1"/>
          </p:cNvSpPr>
          <p:nvPr>
            <p:ph type="sldNum" sz="quarter" idx="12"/>
          </p:nvPr>
        </p:nvSpPr>
        <p:spPr/>
        <p:txBody>
          <a:bodyPr/>
          <a:lstStyle/>
          <a:p>
            <a:fld id="{9CD41315-5733-4165-A58E-EDB64131750E}" type="slidenum">
              <a:rPr lang="en-US" smtClean="0"/>
              <a:pPr/>
              <a:t>9</a:t>
            </a:fld>
            <a:endParaRPr lang="en-US"/>
          </a:p>
        </p:txBody>
      </p:sp>
      <p:sp>
        <p:nvSpPr>
          <p:cNvPr id="4" name="Rectangle 3">
            <a:extLst>
              <a:ext uri="{FF2B5EF4-FFF2-40B4-BE49-F238E27FC236}">
                <a16:creationId xmlns:a16="http://schemas.microsoft.com/office/drawing/2014/main" id="{6DF6DA4C-A507-7740-3B0E-0017FB179949}"/>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2417</TotalTime>
  <Words>1109</Words>
  <Application>Microsoft Office PowerPoint</Application>
  <PresentationFormat>On-screen Show (4:3)</PresentationFormat>
  <Paragraphs>202</Paragraphs>
  <Slides>40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Arial Black</vt:lpstr>
      <vt:lpstr>Bahnschrift SemiLight</vt:lpstr>
      <vt:lpstr>Calibri</vt:lpstr>
      <vt:lpstr>Cambria</vt:lpstr>
      <vt:lpstr>Europa</vt:lpstr>
      <vt:lpstr>Lucida Sans Unicode</vt:lpstr>
      <vt:lpstr>Symbol</vt:lpstr>
      <vt:lpstr>Times New Roman</vt:lpstr>
      <vt:lpstr>Verdana</vt:lpstr>
      <vt:lpstr>Wingdings</vt:lpstr>
      <vt:lpstr>Wingdings 2</vt:lpstr>
      <vt:lpstr>Wingdings 3</vt:lpstr>
      <vt:lpstr>Concourse</vt:lpstr>
      <vt:lpstr>Probability Sampling Techniques</vt:lpstr>
      <vt:lpstr>PowerPoint Presentation</vt:lpstr>
      <vt:lpstr>PowerPoint Presentation</vt:lpstr>
      <vt:lpstr>Sequence Of Lecture</vt:lpstr>
      <vt:lpstr>  Prof Umer Model</vt:lpstr>
      <vt:lpstr>PowerPoint Presentation</vt:lpstr>
      <vt:lpstr>Sampling</vt:lpstr>
      <vt:lpstr>What is Sampling???</vt:lpstr>
      <vt:lpstr>What is Sampling???</vt:lpstr>
      <vt:lpstr>What is Sampling Frame ???</vt:lpstr>
      <vt:lpstr>Types Of Sampling</vt:lpstr>
      <vt:lpstr>Random/Probability Sampling</vt:lpstr>
      <vt:lpstr>Types Of Random/Probability Sampling</vt:lpstr>
      <vt:lpstr>How to do simple random sampling??</vt:lpstr>
      <vt:lpstr>Simple Random Sampling</vt:lpstr>
      <vt:lpstr>2. Systematic Sampling</vt:lpstr>
      <vt:lpstr>How To Do Systematic Sampling?</vt:lpstr>
      <vt:lpstr>How To Do Systematic Sampling?</vt:lpstr>
      <vt:lpstr>3. Stratified Sampling</vt:lpstr>
      <vt:lpstr>How To Do Stratified Sampling??</vt:lpstr>
      <vt:lpstr>How To Do Stratified Sampling?</vt:lpstr>
      <vt:lpstr>How To Do Stratified Sampling?</vt:lpstr>
      <vt:lpstr>4. Cluster Sampling</vt:lpstr>
      <vt:lpstr>How To Do Cluster Sampling??</vt:lpstr>
      <vt:lpstr>5. Multistage Sampling</vt:lpstr>
      <vt:lpstr>Multistage Sampling</vt:lpstr>
      <vt:lpstr>Multistage Sampling</vt:lpstr>
      <vt:lpstr>Multistage Sampling</vt:lpstr>
      <vt:lpstr>Difference Between Cluster &amp; Stratified Sampling   Difference Between Cluster &amp; Multistage Sampling   </vt:lpstr>
      <vt:lpstr>Sample Size </vt:lpstr>
      <vt:lpstr>Sample Size Calculation:</vt:lpstr>
      <vt:lpstr> Margin Of  Error  </vt:lpstr>
      <vt:lpstr> Confidence Level</vt:lpstr>
      <vt:lpstr>Sample Size Calculators</vt:lpstr>
      <vt:lpstr>PowerPoint Presentation</vt:lpstr>
      <vt:lpstr>  Ethical Issues Posed By Cluster Randomized Trials In Health Research https://trialsjournal.biomedcentral.com/articles/10.1186/1745-6215-12-100  </vt:lpstr>
      <vt:lpstr>Approaches to Sampling for Quality Control of Artificial Intelligence in Biomedical Research https://www.ncbi.nlm.nih.gov/pmc/articles/PMC10306966/#:~:text=Artificial%20intelligence%20(AI)%20in%20medicine,analytics%2C%20and%20patient%20treatment%20planning. </vt:lpstr>
      <vt:lpstr>Panel Sampling in Health Research https://www.thelancet.com/journals/lanpsy/article/PIIS2215-0366(20)30358-8/fulltext </vt:lpstr>
      <vt:lpstr>End of Lecture Assessment </vt:lpstr>
      <vt:lpstr>Suggested 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pavilion</cp:lastModifiedBy>
  <cp:revision>174</cp:revision>
  <dcterms:created xsi:type="dcterms:W3CDTF">2017-05-02T14:35:58Z</dcterms:created>
  <dcterms:modified xsi:type="dcterms:W3CDTF">2025-02-04T05:50:51Z</dcterms:modified>
</cp:coreProperties>
</file>