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00" r:id="rId3"/>
    <p:sldId id="302" r:id="rId4"/>
    <p:sldId id="257" r:id="rId5"/>
    <p:sldId id="260" r:id="rId6"/>
    <p:sldId id="261" r:id="rId7"/>
    <p:sldId id="296" r:id="rId8"/>
    <p:sldId id="297" r:id="rId9"/>
    <p:sldId id="298" r:id="rId10"/>
    <p:sldId id="264" r:id="rId11"/>
    <p:sldId id="267" r:id="rId12"/>
    <p:sldId id="269" r:id="rId13"/>
    <p:sldId id="274" r:id="rId14"/>
    <p:sldId id="271" r:id="rId15"/>
    <p:sldId id="270" r:id="rId16"/>
    <p:sldId id="272" r:id="rId17"/>
    <p:sldId id="273" r:id="rId18"/>
    <p:sldId id="295" r:id="rId19"/>
    <p:sldId id="276" r:id="rId20"/>
    <p:sldId id="277" r:id="rId21"/>
    <p:sldId id="278" r:id="rId22"/>
    <p:sldId id="279" r:id="rId23"/>
    <p:sldId id="283" r:id="rId24"/>
    <p:sldId id="280" r:id="rId25"/>
    <p:sldId id="275" r:id="rId26"/>
    <p:sldId id="282" r:id="rId27"/>
    <p:sldId id="285" r:id="rId28"/>
    <p:sldId id="303" r:id="rId29"/>
    <p:sldId id="305" r:id="rId30"/>
    <p:sldId id="307" r:id="rId31"/>
    <p:sldId id="308" r:id="rId32"/>
    <p:sldId id="30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59" d="100"/>
          <a:sy n="59" d="100"/>
        </p:scale>
        <p:origin x="-212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EBA05-2F10-437E-89B2-54F4D9FAF478}" type="doc">
      <dgm:prSet loTypeId="urn:microsoft.com/office/officeart/2005/8/layout/gear1#1" loCatId="cycle" qsTypeId="urn:microsoft.com/office/officeart/2005/8/quickstyle/3d5" qsCatId="3D" csTypeId="urn:microsoft.com/office/officeart/2005/8/colors/colorful4" csCatId="colorful" phldr="1"/>
      <dgm:spPr/>
    </dgm:pt>
    <dgm:pt modelId="{DACAB5BA-B8B4-4D66-8B11-1D02259E020B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Wisdom</a:t>
          </a:r>
        </a:p>
      </dgm:t>
    </dgm:pt>
    <dgm:pt modelId="{D76093C5-B96B-4182-8418-CFDB341D2418}" type="parTrans" cxnId="{0F63D9BC-9028-4C84-92D9-B4BDAB4F1E91}">
      <dgm:prSet/>
      <dgm:spPr/>
      <dgm:t>
        <a:bodyPr/>
        <a:lstStyle/>
        <a:p>
          <a:pPr algn="ctr"/>
          <a:endParaRPr lang="en-US"/>
        </a:p>
      </dgm:t>
    </dgm:pt>
    <dgm:pt modelId="{23718C41-0A1F-40BF-86BE-8A5476EC271E}" type="sibTrans" cxnId="{0F63D9BC-9028-4C84-92D9-B4BDAB4F1E91}">
      <dgm:prSet/>
      <dgm:spPr/>
      <dgm:t>
        <a:bodyPr/>
        <a:lstStyle/>
        <a:p>
          <a:pPr algn="ctr"/>
          <a:endParaRPr lang="en-US"/>
        </a:p>
      </dgm:t>
    </dgm:pt>
    <dgm:pt modelId="{663C1E13-76F9-4B70-A2F2-CA23180743CE}">
      <dgm:prSet phldrT="[Text]"/>
      <dgm:spPr/>
      <dgm:t>
        <a:bodyPr/>
        <a:lstStyle/>
        <a:p>
          <a:pPr algn="ctr"/>
          <a:r>
            <a:rPr lang="en-US" dirty="0">
              <a:latin typeface="Arial Black" pitchFamily="34" charset="0"/>
            </a:rPr>
            <a:t>Truth</a:t>
          </a:r>
          <a:r>
            <a:rPr lang="en-US" dirty="0"/>
            <a:t> </a:t>
          </a:r>
        </a:p>
      </dgm:t>
    </dgm:pt>
    <dgm:pt modelId="{637C3D51-3F4B-4277-8185-724806355FF8}" type="parTrans" cxnId="{32FAE72D-29B2-4404-A917-2C4136EE3C4F}">
      <dgm:prSet/>
      <dgm:spPr/>
      <dgm:t>
        <a:bodyPr/>
        <a:lstStyle/>
        <a:p>
          <a:pPr algn="ctr"/>
          <a:endParaRPr lang="en-US"/>
        </a:p>
      </dgm:t>
    </dgm:pt>
    <dgm:pt modelId="{188C389E-9423-41DE-9C5E-D4A7E95C7E62}" type="sibTrans" cxnId="{32FAE72D-29B2-4404-A917-2C4136EE3C4F}">
      <dgm:prSet/>
      <dgm:spPr/>
      <dgm:t>
        <a:bodyPr/>
        <a:lstStyle/>
        <a:p>
          <a:pPr algn="ctr"/>
          <a:endParaRPr lang="en-US"/>
        </a:p>
      </dgm:t>
    </dgm:pt>
    <dgm:pt modelId="{399ACE2F-90C5-48B1-9E65-700A32562848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Servic</a:t>
          </a:r>
          <a:r>
            <a:rPr lang="en-US" dirty="0">
              <a:latin typeface="Arial Black" pitchFamily="34" charset="0"/>
            </a:rPr>
            <a:t>e</a:t>
          </a:r>
          <a:r>
            <a:rPr lang="en-US" dirty="0"/>
            <a:t> </a:t>
          </a:r>
        </a:p>
      </dgm:t>
    </dgm:pt>
    <dgm:pt modelId="{1911F9CB-1EEA-4FFD-A302-90DCBC7D11BE}" type="parTrans" cxnId="{7C4913C1-9DC8-4658-A4FC-A894F8F82CF0}">
      <dgm:prSet/>
      <dgm:spPr/>
      <dgm:t>
        <a:bodyPr/>
        <a:lstStyle/>
        <a:p>
          <a:pPr algn="ctr"/>
          <a:endParaRPr lang="en-US"/>
        </a:p>
      </dgm:t>
    </dgm:pt>
    <dgm:pt modelId="{DA82EADB-2721-42A0-95EA-F9B5521A38A6}" type="sibTrans" cxnId="{7C4913C1-9DC8-4658-A4FC-A894F8F82CF0}">
      <dgm:prSet/>
      <dgm:spPr/>
      <dgm:t>
        <a:bodyPr/>
        <a:lstStyle/>
        <a:p>
          <a:pPr algn="ctr"/>
          <a:endParaRPr lang="en-US"/>
        </a:p>
      </dgm:t>
    </dgm:pt>
    <dgm:pt modelId="{5ED88519-AC6C-4AA3-B76D-812B93A167E4}" type="pres">
      <dgm:prSet presAssocID="{F9CEBA05-2F10-437E-89B2-54F4D9FAF47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7622A90-D0D8-4EA3-BC0D-D537801AF2B1}" type="pres">
      <dgm:prSet presAssocID="{DACAB5BA-B8B4-4D66-8B11-1D02259E020B}" presName="gear1" presStyleLbl="node1" presStyleIdx="0" presStyleCnt="3" custLinFactNeighborX="-220" custLinFactNeighborY="-2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6B41B-120B-4968-AB6A-FC6E7C8EF3C0}" type="pres">
      <dgm:prSet presAssocID="{DACAB5BA-B8B4-4D66-8B11-1D02259E020B}" presName="gear1srcNode" presStyleLbl="node1" presStyleIdx="0" presStyleCnt="3"/>
      <dgm:spPr/>
      <dgm:t>
        <a:bodyPr/>
        <a:lstStyle/>
        <a:p>
          <a:endParaRPr lang="en-US"/>
        </a:p>
      </dgm:t>
    </dgm:pt>
    <dgm:pt modelId="{8BC64EA7-2794-42B6-96C9-F39A52CB985A}" type="pres">
      <dgm:prSet presAssocID="{DACAB5BA-B8B4-4D66-8B11-1D02259E020B}" presName="gear1dstNode" presStyleLbl="node1" presStyleIdx="0" presStyleCnt="3"/>
      <dgm:spPr/>
      <dgm:t>
        <a:bodyPr/>
        <a:lstStyle/>
        <a:p>
          <a:endParaRPr lang="en-US"/>
        </a:p>
      </dgm:t>
    </dgm:pt>
    <dgm:pt modelId="{93300324-D62F-4E58-B882-734182BDB462}" type="pres">
      <dgm:prSet presAssocID="{663C1E13-76F9-4B70-A2F2-CA23180743C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330EE9-43E4-4FD4-8144-E92B1DD0FCDF}" type="pres">
      <dgm:prSet presAssocID="{663C1E13-76F9-4B70-A2F2-CA23180743CE}" presName="gear2srcNode" presStyleLbl="node1" presStyleIdx="1" presStyleCnt="3"/>
      <dgm:spPr/>
      <dgm:t>
        <a:bodyPr/>
        <a:lstStyle/>
        <a:p>
          <a:endParaRPr lang="en-US"/>
        </a:p>
      </dgm:t>
    </dgm:pt>
    <dgm:pt modelId="{4822A78E-EAEC-401F-941A-3A84E13E2357}" type="pres">
      <dgm:prSet presAssocID="{663C1E13-76F9-4B70-A2F2-CA23180743CE}" presName="gear2dstNode" presStyleLbl="node1" presStyleIdx="1" presStyleCnt="3"/>
      <dgm:spPr/>
      <dgm:t>
        <a:bodyPr/>
        <a:lstStyle/>
        <a:p>
          <a:endParaRPr lang="en-US"/>
        </a:p>
      </dgm:t>
    </dgm:pt>
    <dgm:pt modelId="{59EDF28D-6C67-49D0-B5A1-DE5C3CBA2292}" type="pres">
      <dgm:prSet presAssocID="{399ACE2F-90C5-48B1-9E65-700A32562848}" presName="gear3" presStyleLbl="node1" presStyleIdx="2" presStyleCnt="3"/>
      <dgm:spPr/>
      <dgm:t>
        <a:bodyPr/>
        <a:lstStyle/>
        <a:p>
          <a:endParaRPr lang="en-US"/>
        </a:p>
      </dgm:t>
    </dgm:pt>
    <dgm:pt modelId="{23DC08E4-3725-4448-BFFF-1CCEA2F2987E}" type="pres">
      <dgm:prSet presAssocID="{399ACE2F-90C5-48B1-9E65-700A325628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EFDB4-E5D1-439A-86D8-1FCF80D959BA}" type="pres">
      <dgm:prSet presAssocID="{399ACE2F-90C5-48B1-9E65-700A32562848}" presName="gear3srcNode" presStyleLbl="node1" presStyleIdx="2" presStyleCnt="3"/>
      <dgm:spPr/>
      <dgm:t>
        <a:bodyPr/>
        <a:lstStyle/>
        <a:p>
          <a:endParaRPr lang="en-US"/>
        </a:p>
      </dgm:t>
    </dgm:pt>
    <dgm:pt modelId="{9815588C-16D0-4475-B64C-847FC87C8C32}" type="pres">
      <dgm:prSet presAssocID="{399ACE2F-90C5-48B1-9E65-700A32562848}" presName="gear3dstNode" presStyleLbl="node1" presStyleIdx="2" presStyleCnt="3"/>
      <dgm:spPr/>
      <dgm:t>
        <a:bodyPr/>
        <a:lstStyle/>
        <a:p>
          <a:endParaRPr lang="en-US"/>
        </a:p>
      </dgm:t>
    </dgm:pt>
    <dgm:pt modelId="{398423B3-DD54-4226-99D7-017EFC1488DF}" type="pres">
      <dgm:prSet presAssocID="{23718C41-0A1F-40BF-86BE-8A5476EC271E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6DF3A3A0-5919-4E69-80DD-61760D6340A0}" type="pres">
      <dgm:prSet presAssocID="{188C389E-9423-41DE-9C5E-D4A7E95C7E62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09CEA93-9338-4361-A5E6-CF85B6019F5A}" type="pres">
      <dgm:prSet presAssocID="{DA82EADB-2721-42A0-95EA-F9B5521A38A6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8698DB5-CB19-4911-85F1-15E272A98744}" type="presOf" srcId="{399ACE2F-90C5-48B1-9E65-700A32562848}" destId="{7D3EFDB4-E5D1-439A-86D8-1FCF80D959BA}" srcOrd="2" destOrd="0" presId="urn:microsoft.com/office/officeart/2005/8/layout/gear1#1"/>
    <dgm:cxn modelId="{EB9D5639-0980-46EA-8944-BEFBCCCDA968}" type="presOf" srcId="{399ACE2F-90C5-48B1-9E65-700A32562848}" destId="{9815588C-16D0-4475-B64C-847FC87C8C32}" srcOrd="3" destOrd="0" presId="urn:microsoft.com/office/officeart/2005/8/layout/gear1#1"/>
    <dgm:cxn modelId="{F87AC018-7187-46D9-B6A9-85C3BD51EFF0}" type="presOf" srcId="{DACAB5BA-B8B4-4D66-8B11-1D02259E020B}" destId="{8BC64EA7-2794-42B6-96C9-F39A52CB985A}" srcOrd="2" destOrd="0" presId="urn:microsoft.com/office/officeart/2005/8/layout/gear1#1"/>
    <dgm:cxn modelId="{6B40685E-5823-4EFE-B46F-C8CA64E1B915}" type="presOf" srcId="{23718C41-0A1F-40BF-86BE-8A5476EC271E}" destId="{398423B3-DD54-4226-99D7-017EFC1488DF}" srcOrd="0" destOrd="0" presId="urn:microsoft.com/office/officeart/2005/8/layout/gear1#1"/>
    <dgm:cxn modelId="{7C4913C1-9DC8-4658-A4FC-A894F8F82CF0}" srcId="{F9CEBA05-2F10-437E-89B2-54F4D9FAF478}" destId="{399ACE2F-90C5-48B1-9E65-700A32562848}" srcOrd="2" destOrd="0" parTransId="{1911F9CB-1EEA-4FFD-A302-90DCBC7D11BE}" sibTransId="{DA82EADB-2721-42A0-95EA-F9B5521A38A6}"/>
    <dgm:cxn modelId="{FA798A8B-3438-4183-AF0C-0C1C2E9B1424}" type="presOf" srcId="{DACAB5BA-B8B4-4D66-8B11-1D02259E020B}" destId="{87622A90-D0D8-4EA3-BC0D-D537801AF2B1}" srcOrd="0" destOrd="0" presId="urn:microsoft.com/office/officeart/2005/8/layout/gear1#1"/>
    <dgm:cxn modelId="{5BD4D75E-10B8-4D03-B065-FD86E8E454A6}" type="presOf" srcId="{663C1E13-76F9-4B70-A2F2-CA23180743CE}" destId="{4822A78E-EAEC-401F-941A-3A84E13E2357}" srcOrd="2" destOrd="0" presId="urn:microsoft.com/office/officeart/2005/8/layout/gear1#1"/>
    <dgm:cxn modelId="{E4DBCD61-A782-4B31-8875-BE9A7BE4A03C}" type="presOf" srcId="{399ACE2F-90C5-48B1-9E65-700A32562848}" destId="{59EDF28D-6C67-49D0-B5A1-DE5C3CBA2292}" srcOrd="0" destOrd="0" presId="urn:microsoft.com/office/officeart/2005/8/layout/gear1#1"/>
    <dgm:cxn modelId="{5F0D5881-FDE6-4B2D-BCC5-47AC6B7FC5FB}" type="presOf" srcId="{F9CEBA05-2F10-437E-89B2-54F4D9FAF478}" destId="{5ED88519-AC6C-4AA3-B76D-812B93A167E4}" srcOrd="0" destOrd="0" presId="urn:microsoft.com/office/officeart/2005/8/layout/gear1#1"/>
    <dgm:cxn modelId="{0F63D9BC-9028-4C84-92D9-B4BDAB4F1E91}" srcId="{F9CEBA05-2F10-437E-89B2-54F4D9FAF478}" destId="{DACAB5BA-B8B4-4D66-8B11-1D02259E020B}" srcOrd="0" destOrd="0" parTransId="{D76093C5-B96B-4182-8418-CFDB341D2418}" sibTransId="{23718C41-0A1F-40BF-86BE-8A5476EC271E}"/>
    <dgm:cxn modelId="{AEAD6E7E-2386-4218-97A5-0B638CCA12FE}" type="presOf" srcId="{DA82EADB-2721-42A0-95EA-F9B5521A38A6}" destId="{A09CEA93-9338-4361-A5E6-CF85B6019F5A}" srcOrd="0" destOrd="0" presId="urn:microsoft.com/office/officeart/2005/8/layout/gear1#1"/>
    <dgm:cxn modelId="{FD7A1EB4-328E-47CF-839D-6BCB3DC5AA5E}" type="presOf" srcId="{DACAB5BA-B8B4-4D66-8B11-1D02259E020B}" destId="{B6B6B41B-120B-4968-AB6A-FC6E7C8EF3C0}" srcOrd="1" destOrd="0" presId="urn:microsoft.com/office/officeart/2005/8/layout/gear1#1"/>
    <dgm:cxn modelId="{7A0CC77F-878B-4A62-9046-6F4D15851216}" type="presOf" srcId="{188C389E-9423-41DE-9C5E-D4A7E95C7E62}" destId="{6DF3A3A0-5919-4E69-80DD-61760D6340A0}" srcOrd="0" destOrd="0" presId="urn:microsoft.com/office/officeart/2005/8/layout/gear1#1"/>
    <dgm:cxn modelId="{62D3046E-5B1B-4029-9EB5-AF99D896CD98}" type="presOf" srcId="{663C1E13-76F9-4B70-A2F2-CA23180743CE}" destId="{93300324-D62F-4E58-B882-734182BDB462}" srcOrd="0" destOrd="0" presId="urn:microsoft.com/office/officeart/2005/8/layout/gear1#1"/>
    <dgm:cxn modelId="{4325186A-8DBD-487E-BA01-06FD1DA72736}" type="presOf" srcId="{399ACE2F-90C5-48B1-9E65-700A32562848}" destId="{23DC08E4-3725-4448-BFFF-1CCEA2F2987E}" srcOrd="1" destOrd="0" presId="urn:microsoft.com/office/officeart/2005/8/layout/gear1#1"/>
    <dgm:cxn modelId="{F3ACCAFC-D442-44DA-BFF7-602FA88F7D17}" type="presOf" srcId="{663C1E13-76F9-4B70-A2F2-CA23180743CE}" destId="{B9330EE9-43E4-4FD4-8144-E92B1DD0FCDF}" srcOrd="1" destOrd="0" presId="urn:microsoft.com/office/officeart/2005/8/layout/gear1#1"/>
    <dgm:cxn modelId="{32FAE72D-29B2-4404-A917-2C4136EE3C4F}" srcId="{F9CEBA05-2F10-437E-89B2-54F4D9FAF478}" destId="{663C1E13-76F9-4B70-A2F2-CA23180743CE}" srcOrd="1" destOrd="0" parTransId="{637C3D51-3F4B-4277-8185-724806355FF8}" sibTransId="{188C389E-9423-41DE-9C5E-D4A7E95C7E62}"/>
    <dgm:cxn modelId="{F27B1541-6442-41AD-8BDA-ADA5767C35BE}" type="presParOf" srcId="{5ED88519-AC6C-4AA3-B76D-812B93A167E4}" destId="{87622A90-D0D8-4EA3-BC0D-D537801AF2B1}" srcOrd="0" destOrd="0" presId="urn:microsoft.com/office/officeart/2005/8/layout/gear1#1"/>
    <dgm:cxn modelId="{90AAD583-535B-4EC3-AA0B-578E15FE3B2D}" type="presParOf" srcId="{5ED88519-AC6C-4AA3-B76D-812B93A167E4}" destId="{B6B6B41B-120B-4968-AB6A-FC6E7C8EF3C0}" srcOrd="1" destOrd="0" presId="urn:microsoft.com/office/officeart/2005/8/layout/gear1#1"/>
    <dgm:cxn modelId="{1DF2173C-AE5B-48F4-875B-1B7E1B2E6270}" type="presParOf" srcId="{5ED88519-AC6C-4AA3-B76D-812B93A167E4}" destId="{8BC64EA7-2794-42B6-96C9-F39A52CB985A}" srcOrd="2" destOrd="0" presId="urn:microsoft.com/office/officeart/2005/8/layout/gear1#1"/>
    <dgm:cxn modelId="{AA9F492D-4053-4B0A-86F9-C2ACE6945F12}" type="presParOf" srcId="{5ED88519-AC6C-4AA3-B76D-812B93A167E4}" destId="{93300324-D62F-4E58-B882-734182BDB462}" srcOrd="3" destOrd="0" presId="urn:microsoft.com/office/officeart/2005/8/layout/gear1#1"/>
    <dgm:cxn modelId="{209CC17A-4FAA-4F0D-90EE-C34E323B10B6}" type="presParOf" srcId="{5ED88519-AC6C-4AA3-B76D-812B93A167E4}" destId="{B9330EE9-43E4-4FD4-8144-E92B1DD0FCDF}" srcOrd="4" destOrd="0" presId="urn:microsoft.com/office/officeart/2005/8/layout/gear1#1"/>
    <dgm:cxn modelId="{7D54A939-9E80-4DC5-A95B-0EA48D114AFD}" type="presParOf" srcId="{5ED88519-AC6C-4AA3-B76D-812B93A167E4}" destId="{4822A78E-EAEC-401F-941A-3A84E13E2357}" srcOrd="5" destOrd="0" presId="urn:microsoft.com/office/officeart/2005/8/layout/gear1#1"/>
    <dgm:cxn modelId="{12322177-D785-47D8-8544-4F9B4C4260F4}" type="presParOf" srcId="{5ED88519-AC6C-4AA3-B76D-812B93A167E4}" destId="{59EDF28D-6C67-49D0-B5A1-DE5C3CBA2292}" srcOrd="6" destOrd="0" presId="urn:microsoft.com/office/officeart/2005/8/layout/gear1#1"/>
    <dgm:cxn modelId="{3BA6A738-B9D9-4F8E-AFE7-6DE0920761E9}" type="presParOf" srcId="{5ED88519-AC6C-4AA3-B76D-812B93A167E4}" destId="{23DC08E4-3725-4448-BFFF-1CCEA2F2987E}" srcOrd="7" destOrd="0" presId="urn:microsoft.com/office/officeart/2005/8/layout/gear1#1"/>
    <dgm:cxn modelId="{E75E7C18-ED00-4EFC-95FB-930EDBAB8143}" type="presParOf" srcId="{5ED88519-AC6C-4AA3-B76D-812B93A167E4}" destId="{7D3EFDB4-E5D1-439A-86D8-1FCF80D959BA}" srcOrd="8" destOrd="0" presId="urn:microsoft.com/office/officeart/2005/8/layout/gear1#1"/>
    <dgm:cxn modelId="{8D11B873-4676-4910-A840-B17ED51E4881}" type="presParOf" srcId="{5ED88519-AC6C-4AA3-B76D-812B93A167E4}" destId="{9815588C-16D0-4475-B64C-847FC87C8C32}" srcOrd="9" destOrd="0" presId="urn:microsoft.com/office/officeart/2005/8/layout/gear1#1"/>
    <dgm:cxn modelId="{674EC820-EF93-4FC4-B75D-52BAB7BDCE4E}" type="presParOf" srcId="{5ED88519-AC6C-4AA3-B76D-812B93A167E4}" destId="{398423B3-DD54-4226-99D7-017EFC1488DF}" srcOrd="10" destOrd="0" presId="urn:microsoft.com/office/officeart/2005/8/layout/gear1#1"/>
    <dgm:cxn modelId="{161DB63A-C4B4-4622-9E79-18EDD6DC4A8B}" type="presParOf" srcId="{5ED88519-AC6C-4AA3-B76D-812B93A167E4}" destId="{6DF3A3A0-5919-4E69-80DD-61760D6340A0}" srcOrd="11" destOrd="0" presId="urn:microsoft.com/office/officeart/2005/8/layout/gear1#1"/>
    <dgm:cxn modelId="{6E7B1E2D-67E9-4F94-8F4C-0163A31A1393}" type="presParOf" srcId="{5ED88519-AC6C-4AA3-B76D-812B93A167E4}" destId="{A09CEA93-9338-4361-A5E6-CF85B6019F5A}" srcOrd="12" destOrd="0" presId="urn:microsoft.com/office/officeart/2005/8/layout/gear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327E98-1E10-4206-B57E-F81244DDD533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7648B2A-33ED-4028-B2F3-B4F524D3762B}">
      <dgm:prSet phldrT="[Text]"/>
      <dgm:spPr/>
      <dgm:t>
        <a:bodyPr/>
        <a:lstStyle/>
        <a:p>
          <a:r>
            <a:rPr lang="en-US" dirty="0"/>
            <a:t>60%</a:t>
          </a:r>
        </a:p>
        <a:p>
          <a:r>
            <a:rPr lang="en-US" dirty="0"/>
            <a:t>CORE SUBJECT</a:t>
          </a:r>
        </a:p>
      </dgm:t>
    </dgm:pt>
    <dgm:pt modelId="{D64B3BA1-266D-481E-B80B-3DF7FD909DF0}" type="parTrans" cxnId="{A95F06A7-F804-4132-957F-5832CF2EE004}">
      <dgm:prSet/>
      <dgm:spPr/>
      <dgm:t>
        <a:bodyPr/>
        <a:lstStyle/>
        <a:p>
          <a:endParaRPr lang="en-US"/>
        </a:p>
      </dgm:t>
    </dgm:pt>
    <dgm:pt modelId="{76EC814A-35FA-41ED-B10A-236B26825BA7}" type="sibTrans" cxnId="{A95F06A7-F804-4132-957F-5832CF2EE004}">
      <dgm:prSet/>
      <dgm:spPr/>
      <dgm:t>
        <a:bodyPr/>
        <a:lstStyle/>
        <a:p>
          <a:endParaRPr lang="en-US" dirty="0"/>
        </a:p>
      </dgm:t>
    </dgm:pt>
    <dgm:pt modelId="{121F74F1-FDD4-4EA8-A5BE-6B67F4871C5A}">
      <dgm:prSet phldrT="[Text]" custT="1"/>
      <dgm:spPr/>
      <dgm:t>
        <a:bodyPr/>
        <a:lstStyle/>
        <a:p>
          <a:r>
            <a:rPr lang="en-US" sz="1100" b="1" dirty="0">
              <a:solidFill>
                <a:schemeClr val="tx1"/>
              </a:solidFill>
            </a:rPr>
            <a:t>20%</a:t>
          </a:r>
        </a:p>
        <a:p>
          <a:r>
            <a:rPr lang="en-US" sz="1100" b="1" dirty="0">
              <a:solidFill>
                <a:schemeClr val="tx1"/>
              </a:solidFill>
            </a:rPr>
            <a:t>HORIZONTAL</a:t>
          </a:r>
        </a:p>
        <a:p>
          <a:r>
            <a:rPr lang="en-US" sz="1100" b="1" dirty="0">
              <a:solidFill>
                <a:schemeClr val="tx1"/>
              </a:solidFill>
            </a:rPr>
            <a:t>INTEGRATION</a:t>
          </a:r>
        </a:p>
        <a:p>
          <a:r>
            <a:rPr lang="en-US" sz="1100" b="1" dirty="0">
              <a:solidFill>
                <a:schemeClr val="tx1"/>
              </a:solidFill>
            </a:rPr>
            <a:t>Physiology</a:t>
          </a:r>
        </a:p>
        <a:p>
          <a:r>
            <a:rPr lang="en-US" sz="1100" b="1" dirty="0">
              <a:solidFill>
                <a:schemeClr val="tx1"/>
              </a:solidFill>
            </a:rPr>
            <a:t>biochemistry</a:t>
          </a:r>
          <a:r>
            <a:rPr lang="en-US" sz="1050" b="1" dirty="0">
              <a:solidFill>
                <a:schemeClr val="tx1"/>
              </a:solidFill>
            </a:rPr>
            <a:t> </a:t>
          </a:r>
        </a:p>
      </dgm:t>
    </dgm:pt>
    <dgm:pt modelId="{10B33A64-CE0E-4D57-A46F-A3C1B642720B}" type="parTrans" cxnId="{DC8754B7-DCE5-4767-ACEF-E999F750C368}">
      <dgm:prSet/>
      <dgm:spPr/>
      <dgm:t>
        <a:bodyPr/>
        <a:lstStyle/>
        <a:p>
          <a:endParaRPr lang="en-US"/>
        </a:p>
      </dgm:t>
    </dgm:pt>
    <dgm:pt modelId="{D1B6DC8B-AABB-428C-BA6F-DF069B929066}" type="sibTrans" cxnId="{DC8754B7-DCE5-4767-ACEF-E999F750C368}">
      <dgm:prSet/>
      <dgm:spPr/>
      <dgm:t>
        <a:bodyPr/>
        <a:lstStyle/>
        <a:p>
          <a:endParaRPr lang="en-US" dirty="0"/>
        </a:p>
      </dgm:t>
    </dgm:pt>
    <dgm:pt modelId="{B6E0A33C-945C-4182-8BDD-143F429DB44A}">
      <dgm:prSet phldrT="[Text]" custT="1"/>
      <dgm:spPr/>
      <dgm:t>
        <a:bodyPr/>
        <a:lstStyle/>
        <a:p>
          <a:r>
            <a:rPr lang="en-US" sz="1200" b="1" dirty="0">
              <a:solidFill>
                <a:schemeClr val="tx1"/>
              </a:solidFill>
            </a:rPr>
            <a:t>8%</a:t>
          </a:r>
        </a:p>
        <a:p>
          <a:r>
            <a:rPr lang="en-US" sz="1200" b="1" dirty="0">
              <a:solidFill>
                <a:schemeClr val="tx1"/>
              </a:solidFill>
            </a:rPr>
            <a:t>VERTICAL INTEGRATION</a:t>
          </a:r>
        </a:p>
        <a:p>
          <a:r>
            <a:rPr lang="en-US" sz="1200" b="1" dirty="0">
              <a:solidFill>
                <a:schemeClr val="tx1"/>
              </a:solidFill>
            </a:rPr>
            <a:t>Pathology</a:t>
          </a:r>
        </a:p>
        <a:p>
          <a:r>
            <a:rPr lang="en-US" sz="1200" b="1" dirty="0">
              <a:solidFill>
                <a:schemeClr val="tx1"/>
              </a:solidFill>
            </a:rPr>
            <a:t>pharmacolog</a:t>
          </a:r>
          <a:r>
            <a:rPr lang="en-US" sz="1000" b="1" dirty="0">
              <a:solidFill>
                <a:schemeClr val="tx1"/>
              </a:solidFill>
            </a:rPr>
            <a:t>y</a:t>
          </a:r>
        </a:p>
      </dgm:t>
    </dgm:pt>
    <dgm:pt modelId="{B5331A6F-01D6-4644-B888-4B5645F13CE6}" type="parTrans" cxnId="{396A80D6-17D5-4D69-9D59-445694BF0D8E}">
      <dgm:prSet/>
      <dgm:spPr/>
      <dgm:t>
        <a:bodyPr/>
        <a:lstStyle/>
        <a:p>
          <a:endParaRPr lang="en-US"/>
        </a:p>
      </dgm:t>
    </dgm:pt>
    <dgm:pt modelId="{9B5ED3AA-8E83-460F-B86F-44104E144176}" type="sibTrans" cxnId="{396A80D6-17D5-4D69-9D59-445694BF0D8E}">
      <dgm:prSet/>
      <dgm:spPr/>
      <dgm:t>
        <a:bodyPr/>
        <a:lstStyle/>
        <a:p>
          <a:endParaRPr lang="en-US" dirty="0"/>
        </a:p>
      </dgm:t>
    </dgm:pt>
    <dgm:pt modelId="{4AEA9772-498B-4A7D-8FBC-65C72E5384FE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7%</a:t>
          </a:r>
        </a:p>
        <a:p>
          <a:r>
            <a:rPr lang="en-US" b="1" dirty="0">
              <a:solidFill>
                <a:schemeClr val="tx1"/>
              </a:solidFill>
            </a:rPr>
            <a:t>VERTICAL INTEGRATION</a:t>
          </a:r>
        </a:p>
        <a:p>
          <a:r>
            <a:rPr lang="en-US" b="1" dirty="0">
              <a:solidFill>
                <a:schemeClr val="tx1"/>
              </a:solidFill>
            </a:rPr>
            <a:t>Clinical integration </a:t>
          </a:r>
        </a:p>
      </dgm:t>
    </dgm:pt>
    <dgm:pt modelId="{06D8DAA3-4439-4E9F-A039-E909B9F94479}" type="parTrans" cxnId="{5FCD7FB6-D736-4581-AD08-E8F35A843627}">
      <dgm:prSet/>
      <dgm:spPr/>
      <dgm:t>
        <a:bodyPr/>
        <a:lstStyle/>
        <a:p>
          <a:endParaRPr lang="en-US"/>
        </a:p>
      </dgm:t>
    </dgm:pt>
    <dgm:pt modelId="{0C62EB7E-D4E0-49F5-BBB6-50EB39F6A944}" type="sibTrans" cxnId="{5FCD7FB6-D736-4581-AD08-E8F35A843627}">
      <dgm:prSet/>
      <dgm:spPr/>
      <dgm:t>
        <a:bodyPr/>
        <a:lstStyle/>
        <a:p>
          <a:endParaRPr lang="en-US" dirty="0"/>
        </a:p>
      </dgm:t>
    </dgm:pt>
    <dgm:pt modelId="{45F05D4F-6A7F-4BA7-940D-874B1B917549}">
      <dgm:prSet phldrT="[Text]" custT="1"/>
      <dgm:spPr/>
      <dgm:t>
        <a:bodyPr/>
        <a:lstStyle/>
        <a:p>
          <a:r>
            <a:rPr lang="en-US" sz="1050" b="1" dirty="0">
              <a:solidFill>
                <a:schemeClr val="tx1"/>
              </a:solidFill>
            </a:rPr>
            <a:t>5%</a:t>
          </a:r>
        </a:p>
        <a:p>
          <a:r>
            <a:rPr lang="en-US" sz="1050" b="1" dirty="0">
              <a:solidFill>
                <a:schemeClr val="tx1"/>
              </a:solidFill>
            </a:rPr>
            <a:t>VERTICAL INTEGRATION</a:t>
          </a:r>
        </a:p>
        <a:p>
          <a:r>
            <a:rPr lang="en-US" sz="1050" b="1" dirty="0">
              <a:solidFill>
                <a:schemeClr val="tx1"/>
              </a:solidFill>
            </a:rPr>
            <a:t>Research, professionalism</a:t>
          </a:r>
        </a:p>
        <a:p>
          <a:r>
            <a:rPr lang="en-US" sz="1050" b="1" dirty="0">
              <a:solidFill>
                <a:schemeClr val="tx1"/>
              </a:solidFill>
            </a:rPr>
            <a:t>Ethics </a:t>
          </a:r>
        </a:p>
        <a:p>
          <a:r>
            <a:rPr lang="en-US" sz="1050" b="1" dirty="0">
              <a:solidFill>
                <a:schemeClr val="tx1"/>
              </a:solidFill>
            </a:rPr>
            <a:t>Digital library</a:t>
          </a:r>
        </a:p>
        <a:p>
          <a:r>
            <a:rPr lang="en-US" sz="900" b="1" dirty="0">
              <a:solidFill>
                <a:schemeClr val="tx1"/>
              </a:solidFill>
            </a:rPr>
            <a:t> </a:t>
          </a:r>
        </a:p>
      </dgm:t>
    </dgm:pt>
    <dgm:pt modelId="{EE9BDDB5-AB92-4FD3-9B7F-C659B48A0E17}" type="parTrans" cxnId="{E00CBB8F-0744-4E6B-95C1-E802B639B1DB}">
      <dgm:prSet/>
      <dgm:spPr/>
      <dgm:t>
        <a:bodyPr/>
        <a:lstStyle/>
        <a:p>
          <a:endParaRPr lang="en-US"/>
        </a:p>
      </dgm:t>
    </dgm:pt>
    <dgm:pt modelId="{2F69F2EB-6FFF-456F-A0F5-2947C5CE39EF}" type="sibTrans" cxnId="{E00CBB8F-0744-4E6B-95C1-E802B639B1DB}">
      <dgm:prSet/>
      <dgm:spPr/>
      <dgm:t>
        <a:bodyPr/>
        <a:lstStyle/>
        <a:p>
          <a:endParaRPr lang="en-US"/>
        </a:p>
      </dgm:t>
    </dgm:pt>
    <dgm:pt modelId="{67A1F69E-C926-4175-8EF0-EC9E8AFA4B46}" type="pres">
      <dgm:prSet presAssocID="{C3327E98-1E10-4206-B57E-F81244DDD5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38205C-F2A8-496C-8DCF-600DE54D6393}" type="pres">
      <dgm:prSet presAssocID="{47648B2A-33ED-4028-B2F3-B4F524D3762B}" presName="node" presStyleLbl="node1" presStyleIdx="0" presStyleCnt="5" custScaleY="1355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8AEBB-F837-44E3-A146-4769901CB08D}" type="pres">
      <dgm:prSet presAssocID="{76EC814A-35FA-41ED-B10A-236B26825BA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3B78F93-9E80-4755-A323-9689D8DECC57}" type="pres">
      <dgm:prSet presAssocID="{76EC814A-35FA-41ED-B10A-236B26825BA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D0BBEBF-42DC-4E79-A91E-A668B3BA1989}" type="pres">
      <dgm:prSet presAssocID="{121F74F1-FDD4-4EA8-A5BE-6B67F4871C5A}" presName="node" presStyleLbl="node1" presStyleIdx="1" presStyleCnt="5" custScaleX="126402" custScaleY="166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2F4A8-DCB8-4DEF-AC3F-2211663DBAB6}" type="pres">
      <dgm:prSet presAssocID="{D1B6DC8B-AABB-428C-BA6F-DF069B92906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E2C657F6-1940-4324-875D-FF2FE954D413}" type="pres">
      <dgm:prSet presAssocID="{D1B6DC8B-AABB-428C-BA6F-DF069B92906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0F5D903-B3E5-42A8-AF88-F76845A333BE}" type="pres">
      <dgm:prSet presAssocID="{B6E0A33C-945C-4182-8BDD-143F429DB44A}" presName="node" presStyleLbl="node1" presStyleIdx="2" presStyleCnt="5" custScaleY="1625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54956-750C-4CBF-BB94-422A3BEF206B}" type="pres">
      <dgm:prSet presAssocID="{9B5ED3AA-8E83-460F-B86F-44104E14417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87127F3-6656-4F8F-8088-466EFD2A454B}" type="pres">
      <dgm:prSet presAssocID="{9B5ED3AA-8E83-460F-B86F-44104E14417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78B8B8C7-C92F-49B8-8D20-06D427A8A2FA}" type="pres">
      <dgm:prSet presAssocID="{4AEA9772-498B-4A7D-8FBC-65C72E5384FE}" presName="node" presStyleLbl="node1" presStyleIdx="3" presStyleCnt="5" custScaleY="1703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11881-67C4-464B-B2A0-7F15A4CA74F3}" type="pres">
      <dgm:prSet presAssocID="{0C62EB7E-D4E0-49F5-BBB6-50EB39F6A944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5C0E271-EE96-401B-BC0B-7E56E305D9C1}" type="pres">
      <dgm:prSet presAssocID="{0C62EB7E-D4E0-49F5-BBB6-50EB39F6A94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18343954-0F46-49EC-800A-08714300477C}" type="pres">
      <dgm:prSet presAssocID="{45F05D4F-6A7F-4BA7-940D-874B1B917549}" presName="node" presStyleLbl="node1" presStyleIdx="4" presStyleCnt="5" custScaleY="207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5F06A7-F804-4132-957F-5832CF2EE004}" srcId="{C3327E98-1E10-4206-B57E-F81244DDD533}" destId="{47648B2A-33ED-4028-B2F3-B4F524D3762B}" srcOrd="0" destOrd="0" parTransId="{D64B3BA1-266D-481E-B80B-3DF7FD909DF0}" sibTransId="{76EC814A-35FA-41ED-B10A-236B26825BA7}"/>
    <dgm:cxn modelId="{0D7476DC-C901-4276-9F57-598D0C0AA44D}" type="presOf" srcId="{D1B6DC8B-AABB-428C-BA6F-DF069B929066}" destId="{05F2F4A8-DCB8-4DEF-AC3F-2211663DBAB6}" srcOrd="0" destOrd="0" presId="urn:microsoft.com/office/officeart/2005/8/layout/process5"/>
    <dgm:cxn modelId="{E00CBB8F-0744-4E6B-95C1-E802B639B1DB}" srcId="{C3327E98-1E10-4206-B57E-F81244DDD533}" destId="{45F05D4F-6A7F-4BA7-940D-874B1B917549}" srcOrd="4" destOrd="0" parTransId="{EE9BDDB5-AB92-4FD3-9B7F-C659B48A0E17}" sibTransId="{2F69F2EB-6FFF-456F-A0F5-2947C5CE39EF}"/>
    <dgm:cxn modelId="{53B61A25-1AF7-4301-AF92-97D004430D0A}" type="presOf" srcId="{76EC814A-35FA-41ED-B10A-236B26825BA7}" destId="{D808AEBB-F837-44E3-A146-4769901CB08D}" srcOrd="0" destOrd="0" presId="urn:microsoft.com/office/officeart/2005/8/layout/process5"/>
    <dgm:cxn modelId="{3D7958BC-AE73-474C-96A5-E32BBCD15E0E}" type="presOf" srcId="{B6E0A33C-945C-4182-8BDD-143F429DB44A}" destId="{A0F5D903-B3E5-42A8-AF88-F76845A333BE}" srcOrd="0" destOrd="0" presId="urn:microsoft.com/office/officeart/2005/8/layout/process5"/>
    <dgm:cxn modelId="{396A80D6-17D5-4D69-9D59-445694BF0D8E}" srcId="{C3327E98-1E10-4206-B57E-F81244DDD533}" destId="{B6E0A33C-945C-4182-8BDD-143F429DB44A}" srcOrd="2" destOrd="0" parTransId="{B5331A6F-01D6-4644-B888-4B5645F13CE6}" sibTransId="{9B5ED3AA-8E83-460F-B86F-44104E144176}"/>
    <dgm:cxn modelId="{9276CC29-66F3-4952-8948-86D3745D37F5}" type="presOf" srcId="{9B5ED3AA-8E83-460F-B86F-44104E144176}" destId="{6C154956-750C-4CBF-BB94-422A3BEF206B}" srcOrd="0" destOrd="0" presId="urn:microsoft.com/office/officeart/2005/8/layout/process5"/>
    <dgm:cxn modelId="{682F4036-49BF-40F0-8802-0CB913E9F949}" type="presOf" srcId="{0C62EB7E-D4E0-49F5-BBB6-50EB39F6A944}" destId="{25C0E271-EE96-401B-BC0B-7E56E305D9C1}" srcOrd="1" destOrd="0" presId="urn:microsoft.com/office/officeart/2005/8/layout/process5"/>
    <dgm:cxn modelId="{E9F27442-E1BF-4B3B-A790-4CC806734C50}" type="presOf" srcId="{121F74F1-FDD4-4EA8-A5BE-6B67F4871C5A}" destId="{6D0BBEBF-42DC-4E79-A91E-A668B3BA1989}" srcOrd="0" destOrd="0" presId="urn:microsoft.com/office/officeart/2005/8/layout/process5"/>
    <dgm:cxn modelId="{67A05ED5-251B-4895-8D41-1ABCA2DC9D8C}" type="presOf" srcId="{D1B6DC8B-AABB-428C-BA6F-DF069B929066}" destId="{E2C657F6-1940-4324-875D-FF2FE954D413}" srcOrd="1" destOrd="0" presId="urn:microsoft.com/office/officeart/2005/8/layout/process5"/>
    <dgm:cxn modelId="{BBF1951C-9626-4B9E-920F-D6C7D2A3486D}" type="presOf" srcId="{47648B2A-33ED-4028-B2F3-B4F524D3762B}" destId="{5138205C-F2A8-496C-8DCF-600DE54D6393}" srcOrd="0" destOrd="0" presId="urn:microsoft.com/office/officeart/2005/8/layout/process5"/>
    <dgm:cxn modelId="{6BDE4BDC-A730-491E-B109-F5F63F46B711}" type="presOf" srcId="{76EC814A-35FA-41ED-B10A-236B26825BA7}" destId="{13B78F93-9E80-4755-A323-9689D8DECC57}" srcOrd="1" destOrd="0" presId="urn:microsoft.com/office/officeart/2005/8/layout/process5"/>
    <dgm:cxn modelId="{AF8620B0-2D92-4E71-AC85-52E4BE53585E}" type="presOf" srcId="{0C62EB7E-D4E0-49F5-BBB6-50EB39F6A944}" destId="{11F11881-67C4-464B-B2A0-7F15A4CA74F3}" srcOrd="0" destOrd="0" presId="urn:microsoft.com/office/officeart/2005/8/layout/process5"/>
    <dgm:cxn modelId="{73E2D700-357B-409D-A0A1-86D08E805EC6}" type="presOf" srcId="{C3327E98-1E10-4206-B57E-F81244DDD533}" destId="{67A1F69E-C926-4175-8EF0-EC9E8AFA4B46}" srcOrd="0" destOrd="0" presId="urn:microsoft.com/office/officeart/2005/8/layout/process5"/>
    <dgm:cxn modelId="{18779452-09B0-4E70-B628-A2DD369F811B}" type="presOf" srcId="{45F05D4F-6A7F-4BA7-940D-874B1B917549}" destId="{18343954-0F46-49EC-800A-08714300477C}" srcOrd="0" destOrd="0" presId="urn:microsoft.com/office/officeart/2005/8/layout/process5"/>
    <dgm:cxn modelId="{5FCD7FB6-D736-4581-AD08-E8F35A843627}" srcId="{C3327E98-1E10-4206-B57E-F81244DDD533}" destId="{4AEA9772-498B-4A7D-8FBC-65C72E5384FE}" srcOrd="3" destOrd="0" parTransId="{06D8DAA3-4439-4E9F-A039-E909B9F94479}" sibTransId="{0C62EB7E-D4E0-49F5-BBB6-50EB39F6A944}"/>
    <dgm:cxn modelId="{B969E2AE-E0B4-4839-A416-B5910E497112}" type="presOf" srcId="{9B5ED3AA-8E83-460F-B86F-44104E144176}" destId="{687127F3-6656-4F8F-8088-466EFD2A454B}" srcOrd="1" destOrd="0" presId="urn:microsoft.com/office/officeart/2005/8/layout/process5"/>
    <dgm:cxn modelId="{51D2B11C-7E73-46AD-B85A-817160D35923}" type="presOf" srcId="{4AEA9772-498B-4A7D-8FBC-65C72E5384FE}" destId="{78B8B8C7-C92F-49B8-8D20-06D427A8A2FA}" srcOrd="0" destOrd="0" presId="urn:microsoft.com/office/officeart/2005/8/layout/process5"/>
    <dgm:cxn modelId="{DC8754B7-DCE5-4767-ACEF-E999F750C368}" srcId="{C3327E98-1E10-4206-B57E-F81244DDD533}" destId="{121F74F1-FDD4-4EA8-A5BE-6B67F4871C5A}" srcOrd="1" destOrd="0" parTransId="{10B33A64-CE0E-4D57-A46F-A3C1B642720B}" sibTransId="{D1B6DC8B-AABB-428C-BA6F-DF069B929066}"/>
    <dgm:cxn modelId="{4D32F9DB-A908-4991-9AD5-9B4D76E6AA37}" type="presParOf" srcId="{67A1F69E-C926-4175-8EF0-EC9E8AFA4B46}" destId="{5138205C-F2A8-496C-8DCF-600DE54D6393}" srcOrd="0" destOrd="0" presId="urn:microsoft.com/office/officeart/2005/8/layout/process5"/>
    <dgm:cxn modelId="{FA003E9C-CCED-4AAF-9B1F-BAC6EDDC5849}" type="presParOf" srcId="{67A1F69E-C926-4175-8EF0-EC9E8AFA4B46}" destId="{D808AEBB-F837-44E3-A146-4769901CB08D}" srcOrd="1" destOrd="0" presId="urn:microsoft.com/office/officeart/2005/8/layout/process5"/>
    <dgm:cxn modelId="{728F22DE-C8EC-4F7A-BCD8-35C7F8D4ADC4}" type="presParOf" srcId="{D808AEBB-F837-44E3-A146-4769901CB08D}" destId="{13B78F93-9E80-4755-A323-9689D8DECC57}" srcOrd="0" destOrd="0" presId="urn:microsoft.com/office/officeart/2005/8/layout/process5"/>
    <dgm:cxn modelId="{662CDBC5-80FB-447B-A635-BF1A5C05A406}" type="presParOf" srcId="{67A1F69E-C926-4175-8EF0-EC9E8AFA4B46}" destId="{6D0BBEBF-42DC-4E79-A91E-A668B3BA1989}" srcOrd="2" destOrd="0" presId="urn:microsoft.com/office/officeart/2005/8/layout/process5"/>
    <dgm:cxn modelId="{87D542D8-D981-4606-AC95-BF50F911EA2C}" type="presParOf" srcId="{67A1F69E-C926-4175-8EF0-EC9E8AFA4B46}" destId="{05F2F4A8-DCB8-4DEF-AC3F-2211663DBAB6}" srcOrd="3" destOrd="0" presId="urn:microsoft.com/office/officeart/2005/8/layout/process5"/>
    <dgm:cxn modelId="{AF2910C1-8A36-476A-B48C-B6F06DCEB46E}" type="presParOf" srcId="{05F2F4A8-DCB8-4DEF-AC3F-2211663DBAB6}" destId="{E2C657F6-1940-4324-875D-FF2FE954D413}" srcOrd="0" destOrd="0" presId="urn:microsoft.com/office/officeart/2005/8/layout/process5"/>
    <dgm:cxn modelId="{874BE4F7-098E-4F14-A816-9EB7FFFE123F}" type="presParOf" srcId="{67A1F69E-C926-4175-8EF0-EC9E8AFA4B46}" destId="{A0F5D903-B3E5-42A8-AF88-F76845A333BE}" srcOrd="4" destOrd="0" presId="urn:microsoft.com/office/officeart/2005/8/layout/process5"/>
    <dgm:cxn modelId="{4DDB4230-3E7C-4CED-94B2-9FCE140C810A}" type="presParOf" srcId="{67A1F69E-C926-4175-8EF0-EC9E8AFA4B46}" destId="{6C154956-750C-4CBF-BB94-422A3BEF206B}" srcOrd="5" destOrd="0" presId="urn:microsoft.com/office/officeart/2005/8/layout/process5"/>
    <dgm:cxn modelId="{E9CB3CC7-2759-4834-A0DE-D0EFCDEC1F48}" type="presParOf" srcId="{6C154956-750C-4CBF-BB94-422A3BEF206B}" destId="{687127F3-6656-4F8F-8088-466EFD2A454B}" srcOrd="0" destOrd="0" presId="urn:microsoft.com/office/officeart/2005/8/layout/process5"/>
    <dgm:cxn modelId="{B04F2EA8-D5FA-4064-87B6-5C2F77924524}" type="presParOf" srcId="{67A1F69E-C926-4175-8EF0-EC9E8AFA4B46}" destId="{78B8B8C7-C92F-49B8-8D20-06D427A8A2FA}" srcOrd="6" destOrd="0" presId="urn:microsoft.com/office/officeart/2005/8/layout/process5"/>
    <dgm:cxn modelId="{CB3836CA-71EA-4E09-9F2D-309353D1DEFD}" type="presParOf" srcId="{67A1F69E-C926-4175-8EF0-EC9E8AFA4B46}" destId="{11F11881-67C4-464B-B2A0-7F15A4CA74F3}" srcOrd="7" destOrd="0" presId="urn:microsoft.com/office/officeart/2005/8/layout/process5"/>
    <dgm:cxn modelId="{C4609E66-EA08-460E-B30B-6AD5EEF20BD8}" type="presParOf" srcId="{11F11881-67C4-464B-B2A0-7F15A4CA74F3}" destId="{25C0E271-EE96-401B-BC0B-7E56E305D9C1}" srcOrd="0" destOrd="0" presId="urn:microsoft.com/office/officeart/2005/8/layout/process5"/>
    <dgm:cxn modelId="{E6735CEF-529B-4091-A848-CBE37FA1B963}" type="presParOf" srcId="{67A1F69E-C926-4175-8EF0-EC9E8AFA4B46}" destId="{18343954-0F46-49EC-800A-08714300477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59C3A9-1B19-4E19-AD1D-559B27C6DA06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7D8D960-7860-4FDA-BE2D-8E9E6D565E24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+mj-lt"/>
            </a:rPr>
            <a:t>   </a:t>
          </a:r>
          <a:r>
            <a:rPr lang="en-US" sz="2400" b="1" dirty="0" err="1" smtClean="0">
              <a:solidFill>
                <a:schemeClr val="tx1"/>
              </a:solidFill>
              <a:latin typeface="+mj-lt"/>
            </a:rPr>
            <a:t>Prexisting</a:t>
          </a:r>
          <a:endParaRPr lang="en-US" sz="2400" b="1" dirty="0" smtClean="0">
            <a:solidFill>
              <a:schemeClr val="tx1"/>
            </a:solidFill>
            <a:latin typeface="+mj-lt"/>
          </a:endParaRPr>
        </a:p>
        <a:p>
          <a:endParaRPr lang="en-US" sz="2000" dirty="0" smtClean="0">
            <a:solidFill>
              <a:schemeClr val="tx1"/>
            </a:solidFill>
            <a:latin typeface="+mj-lt"/>
          </a:endParaRPr>
        </a:p>
        <a:p>
          <a:r>
            <a:rPr lang="en-US" sz="2000" dirty="0" smtClean="0">
              <a:solidFill>
                <a:schemeClr val="tx1"/>
              </a:solidFill>
              <a:latin typeface="+mj-lt"/>
            </a:rPr>
            <a:t>Obesity</a:t>
          </a:r>
        </a:p>
        <a:p>
          <a:r>
            <a:rPr lang="en-US" sz="2000" dirty="0" smtClean="0">
              <a:solidFill>
                <a:schemeClr val="tx1"/>
              </a:solidFill>
              <a:latin typeface="+mj-lt"/>
            </a:rPr>
            <a:t>Diabetes</a:t>
          </a:r>
        </a:p>
        <a:p>
          <a:r>
            <a:rPr lang="en-US" sz="2000" dirty="0" smtClean="0">
              <a:solidFill>
                <a:schemeClr val="tx1"/>
              </a:solidFill>
              <a:latin typeface="+mj-lt"/>
            </a:rPr>
            <a:t>Immune deficient person (HIV)</a:t>
          </a:r>
          <a:endParaRPr lang="en-US" sz="2700" b="1" dirty="0"/>
        </a:p>
      </dgm:t>
    </dgm:pt>
    <dgm:pt modelId="{6F738F61-1692-462C-BE8F-3F008EC79177}" type="parTrans" cxnId="{9BF7DAC6-DABF-467E-8BF5-1351AFD4D457}">
      <dgm:prSet/>
      <dgm:spPr/>
      <dgm:t>
        <a:bodyPr/>
        <a:lstStyle/>
        <a:p>
          <a:endParaRPr lang="en-US"/>
        </a:p>
      </dgm:t>
    </dgm:pt>
    <dgm:pt modelId="{BFA3D784-07D8-40AB-B396-A8CE732B34B0}" type="sibTrans" cxnId="{9BF7DAC6-DABF-467E-8BF5-1351AFD4D457}">
      <dgm:prSet/>
      <dgm:spPr/>
      <dgm:t>
        <a:bodyPr/>
        <a:lstStyle/>
        <a:p>
          <a:endParaRPr lang="en-US"/>
        </a:p>
      </dgm:t>
    </dgm:pt>
    <dgm:pt modelId="{B367C042-656E-4CF7-9078-F9B0989A31DD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+mj-lt"/>
            </a:rPr>
            <a:t>Antenatal</a:t>
          </a:r>
        </a:p>
        <a:p>
          <a:endParaRPr lang="en-US" sz="2000" dirty="0" smtClean="0">
            <a:solidFill>
              <a:schemeClr val="tx1"/>
            </a:solidFill>
            <a:latin typeface="+mj-lt"/>
          </a:endParaRPr>
        </a:p>
        <a:p>
          <a:r>
            <a:rPr lang="en-US" sz="2000" dirty="0" err="1" smtClean="0">
              <a:solidFill>
                <a:schemeClr val="tx1"/>
              </a:solidFill>
              <a:latin typeface="+mj-lt"/>
            </a:rPr>
            <a:t>Chorioamnionitis</a:t>
          </a:r>
          <a:endParaRPr lang="en-US" sz="2000" dirty="0" smtClean="0">
            <a:solidFill>
              <a:schemeClr val="tx1"/>
            </a:solidFill>
            <a:latin typeface="+mj-lt"/>
          </a:endParaRPr>
        </a:p>
        <a:p>
          <a:r>
            <a:rPr lang="en-US" sz="2000" dirty="0" smtClean="0">
              <a:solidFill>
                <a:schemeClr val="tx1"/>
              </a:solidFill>
              <a:latin typeface="+mj-lt"/>
            </a:rPr>
            <a:t>Prolonged ruptured membranes</a:t>
          </a:r>
        </a:p>
        <a:p>
          <a:r>
            <a:rPr lang="en-US" sz="2000" dirty="0" smtClean="0">
              <a:solidFill>
                <a:schemeClr val="tx1"/>
              </a:solidFill>
              <a:latin typeface="+mj-lt"/>
            </a:rPr>
            <a:t>Cervical cerclage</a:t>
          </a:r>
          <a:endParaRPr lang="en-US" sz="2400" b="1" dirty="0">
            <a:solidFill>
              <a:schemeClr val="tx1"/>
            </a:solidFill>
            <a:latin typeface="+mj-lt"/>
          </a:endParaRPr>
        </a:p>
      </dgm:t>
    </dgm:pt>
    <dgm:pt modelId="{5353C69E-E906-4B91-8DDD-110DA9BBAEAB}" type="parTrans" cxnId="{C24F0977-1A3B-403F-9D54-9EE8892A80CC}">
      <dgm:prSet/>
      <dgm:spPr/>
      <dgm:t>
        <a:bodyPr/>
        <a:lstStyle/>
        <a:p>
          <a:endParaRPr lang="en-US"/>
        </a:p>
      </dgm:t>
    </dgm:pt>
    <dgm:pt modelId="{01299716-DC21-4D7B-872E-858E2605C9AF}" type="sibTrans" cxnId="{C24F0977-1A3B-403F-9D54-9EE8892A80CC}">
      <dgm:prSet/>
      <dgm:spPr/>
      <dgm:t>
        <a:bodyPr/>
        <a:lstStyle/>
        <a:p>
          <a:endParaRPr lang="en-US"/>
        </a:p>
      </dgm:t>
    </dgm:pt>
    <dgm:pt modelId="{3B020F04-5AC8-4DE7-AF93-4BCCB3A8F146}">
      <dgm:prSet phldrT="[Text]" phldr="1"/>
      <dgm:spPr/>
      <dgm:t>
        <a:bodyPr/>
        <a:lstStyle/>
        <a:p>
          <a:endParaRPr lang="en-US" sz="4800"/>
        </a:p>
      </dgm:t>
    </dgm:pt>
    <dgm:pt modelId="{346A68DB-6060-4F37-9ADC-D0B7FFC551C3}" type="parTrans" cxnId="{FD9F03BE-2FC7-47DC-A61A-C3B012ED79BB}">
      <dgm:prSet/>
      <dgm:spPr/>
      <dgm:t>
        <a:bodyPr/>
        <a:lstStyle/>
        <a:p>
          <a:endParaRPr lang="en-US"/>
        </a:p>
      </dgm:t>
    </dgm:pt>
    <dgm:pt modelId="{CB1AE411-2110-4F53-9C94-D13F4F43B514}" type="sibTrans" cxnId="{FD9F03BE-2FC7-47DC-A61A-C3B012ED79BB}">
      <dgm:prSet/>
      <dgm:spPr/>
      <dgm:t>
        <a:bodyPr/>
        <a:lstStyle/>
        <a:p>
          <a:endParaRPr lang="en-US"/>
        </a:p>
      </dgm:t>
    </dgm:pt>
    <dgm:pt modelId="{5D235BF3-CD95-4855-8F3F-5EE9DDEFE71C}">
      <dgm:prSet phldrT="[Text]" custT="1"/>
      <dgm:spPr/>
      <dgm:t>
        <a:bodyPr/>
        <a:lstStyle/>
        <a:p>
          <a:endParaRPr lang="en-US" sz="2400" b="1" dirty="0" smtClean="0">
            <a:solidFill>
              <a:schemeClr val="tx1"/>
            </a:solidFill>
            <a:latin typeface="+mj-lt"/>
          </a:endParaRPr>
        </a:p>
        <a:p>
          <a:endParaRPr lang="en-US" sz="2400" b="1" dirty="0" smtClean="0">
            <a:solidFill>
              <a:schemeClr val="tx1"/>
            </a:solidFill>
            <a:latin typeface="+mj-lt"/>
          </a:endParaRPr>
        </a:p>
        <a:p>
          <a:endParaRPr lang="en-US" sz="2400" b="1" dirty="0" smtClean="0">
            <a:solidFill>
              <a:schemeClr val="tx1"/>
            </a:solidFill>
            <a:latin typeface="+mj-lt"/>
          </a:endParaRPr>
        </a:p>
        <a:p>
          <a:r>
            <a:rPr lang="en-US" sz="2400" b="1" dirty="0" err="1" smtClean="0">
              <a:solidFill>
                <a:schemeClr val="tx1"/>
              </a:solidFill>
              <a:latin typeface="+mj-lt"/>
            </a:rPr>
            <a:t>Intrapartum</a:t>
          </a:r>
          <a:endParaRPr lang="en-US" sz="2400" b="1" dirty="0" smtClean="0">
            <a:solidFill>
              <a:schemeClr val="tx1"/>
            </a:solidFill>
            <a:latin typeface="+mj-lt"/>
          </a:endParaRPr>
        </a:p>
        <a:p>
          <a:r>
            <a:rPr lang="en-US" sz="2000" b="0" dirty="0" err="1" smtClean="0">
              <a:solidFill>
                <a:schemeClr val="tx1"/>
              </a:solidFill>
              <a:latin typeface="+mj-lt"/>
            </a:rPr>
            <a:t>Prologed,difficult</a:t>
          </a:r>
          <a:r>
            <a:rPr lang="en-US" sz="2000" b="0" dirty="0" smtClean="0">
              <a:solidFill>
                <a:schemeClr val="tx1"/>
              </a:solidFill>
              <a:latin typeface="+mj-lt"/>
            </a:rPr>
            <a:t> labor</a:t>
          </a:r>
        </a:p>
        <a:p>
          <a:r>
            <a:rPr lang="en-US" sz="2000" b="0" dirty="0" smtClean="0">
              <a:solidFill>
                <a:schemeClr val="tx1"/>
              </a:solidFill>
              <a:latin typeface="+mj-lt"/>
            </a:rPr>
            <a:t>Multiple vaginal exam</a:t>
          </a:r>
        </a:p>
        <a:p>
          <a:r>
            <a:rPr lang="en-US" sz="2000" b="0" dirty="0" smtClean="0">
              <a:solidFill>
                <a:schemeClr val="tx1"/>
              </a:solidFill>
              <a:latin typeface="+mj-lt"/>
            </a:rPr>
            <a:t>Instrumental delivery</a:t>
          </a:r>
        </a:p>
        <a:p>
          <a:r>
            <a:rPr lang="en-US" sz="2000" b="0" dirty="0" smtClean="0">
              <a:solidFill>
                <a:schemeClr val="tx1"/>
              </a:solidFill>
              <a:latin typeface="+mj-lt"/>
            </a:rPr>
            <a:t>Cesarean section</a:t>
          </a:r>
        </a:p>
        <a:p>
          <a:r>
            <a:rPr lang="en-US" sz="2000" b="0" dirty="0" smtClean="0">
              <a:solidFill>
                <a:schemeClr val="tx1"/>
              </a:solidFill>
              <a:latin typeface="+mj-lt"/>
            </a:rPr>
            <a:t>Manual removal of placenta</a:t>
          </a:r>
        </a:p>
        <a:p>
          <a:r>
            <a:rPr lang="en-US" sz="2000" b="0" dirty="0" smtClean="0">
              <a:solidFill>
                <a:schemeClr val="tx1"/>
              </a:solidFill>
              <a:latin typeface="+mj-lt"/>
            </a:rPr>
            <a:t>RPOCs</a:t>
          </a:r>
        </a:p>
        <a:p>
          <a:endParaRPr lang="en-US" sz="2000" b="0" dirty="0" smtClean="0">
            <a:solidFill>
              <a:schemeClr val="tx1"/>
            </a:solidFill>
            <a:latin typeface="+mj-lt"/>
          </a:endParaRPr>
        </a:p>
        <a:p>
          <a:endParaRPr lang="en-US" sz="2000" b="0" dirty="0" smtClean="0">
            <a:solidFill>
              <a:schemeClr val="tx1"/>
            </a:solidFill>
            <a:latin typeface="+mj-lt"/>
          </a:endParaRPr>
        </a:p>
        <a:p>
          <a:endParaRPr lang="en-US" sz="2400" b="1" dirty="0" smtClean="0">
            <a:solidFill>
              <a:schemeClr val="tx1"/>
            </a:solidFill>
            <a:latin typeface="+mj-lt"/>
          </a:endParaRPr>
        </a:p>
      </dgm:t>
    </dgm:pt>
    <dgm:pt modelId="{78D6CD02-9D31-48F3-98B7-7BA31872924B}" type="parTrans" cxnId="{F7A2417F-C2E0-4351-AA17-24B48D73AE74}">
      <dgm:prSet/>
      <dgm:spPr/>
      <dgm:t>
        <a:bodyPr/>
        <a:lstStyle/>
        <a:p>
          <a:endParaRPr lang="en-US"/>
        </a:p>
      </dgm:t>
    </dgm:pt>
    <dgm:pt modelId="{6E638A96-445B-4872-89B3-D2AD10DB77D1}" type="sibTrans" cxnId="{F7A2417F-C2E0-4351-AA17-24B48D73AE74}">
      <dgm:prSet/>
      <dgm:spPr/>
      <dgm:t>
        <a:bodyPr/>
        <a:lstStyle/>
        <a:p>
          <a:endParaRPr lang="en-US"/>
        </a:p>
      </dgm:t>
    </dgm:pt>
    <dgm:pt modelId="{4BD9A0D6-B21A-469E-BCFF-6C6E60562B08}">
      <dgm:prSet phldrT="[Text]"/>
      <dgm:spPr/>
      <dgm:t>
        <a:bodyPr/>
        <a:lstStyle/>
        <a:p>
          <a:endParaRPr lang="en-US" sz="2100" dirty="0"/>
        </a:p>
      </dgm:t>
    </dgm:pt>
    <dgm:pt modelId="{AD83BF93-2B8E-4C5C-8405-E7952DF620A4}" type="parTrans" cxnId="{B6BF2BB2-B14C-41BC-A8BD-0BD23D4493A2}">
      <dgm:prSet/>
      <dgm:spPr/>
      <dgm:t>
        <a:bodyPr/>
        <a:lstStyle/>
        <a:p>
          <a:endParaRPr lang="en-US"/>
        </a:p>
      </dgm:t>
    </dgm:pt>
    <dgm:pt modelId="{432787AE-1CBB-40F8-9AB1-5D4FCB681443}" type="sibTrans" cxnId="{B6BF2BB2-B14C-41BC-A8BD-0BD23D4493A2}">
      <dgm:prSet/>
      <dgm:spPr/>
      <dgm:t>
        <a:bodyPr/>
        <a:lstStyle/>
        <a:p>
          <a:endParaRPr lang="en-US"/>
        </a:p>
      </dgm:t>
    </dgm:pt>
    <dgm:pt modelId="{968EA98D-603E-4FB2-8865-9D5834F2B729}" type="pres">
      <dgm:prSet presAssocID="{2559C3A9-1B19-4E19-AD1D-559B27C6DA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0DC1D5-CF0B-40BA-A668-653F976BA0A5}" type="pres">
      <dgm:prSet presAssocID="{F7D8D960-7860-4FDA-BE2D-8E9E6D565E24}" presName="node" presStyleLbl="node1" presStyleIdx="0" presStyleCnt="3" custLinFactX="-1291" custLinFactNeighborX="-100000" custLinFactNeighborY="2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E32A2A-0F7E-47D8-B995-F76BCFB88ACE}" type="pres">
      <dgm:prSet presAssocID="{BFA3D784-07D8-40AB-B396-A8CE732B34B0}" presName="sibTrans" presStyleCnt="0"/>
      <dgm:spPr/>
    </dgm:pt>
    <dgm:pt modelId="{F3D01974-706E-41E6-A6A7-269D0AFF9FD5}" type="pres">
      <dgm:prSet presAssocID="{B367C042-656E-4CF7-9078-F9B0989A31DD}" presName="node" presStyleLbl="node1" presStyleIdx="1" presStyleCnt="3" custLinFactNeighborX="-72403" custLinFactNeighborY="1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D7A62-3367-4EE2-B5FF-F3647921445D}" type="pres">
      <dgm:prSet presAssocID="{01299716-DC21-4D7B-872E-858E2605C9AF}" presName="sibTrans" presStyleCnt="0"/>
      <dgm:spPr/>
    </dgm:pt>
    <dgm:pt modelId="{C377405B-CB29-4AFA-B57A-B3DDB5085F64}" type="pres">
      <dgm:prSet presAssocID="{5D235BF3-CD95-4855-8F3F-5EE9DDEFE71C}" presName="node" presStyleLbl="node1" presStyleIdx="2" presStyleCnt="3" custScaleX="157930" custLinFactX="-6239" custLinFactNeighborX="-100000" custLinFactNeighborY="-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9F03BE-2FC7-47DC-A61A-C3B012ED79BB}" srcId="{B367C042-656E-4CF7-9078-F9B0989A31DD}" destId="{3B020F04-5AC8-4DE7-AF93-4BCCB3A8F146}" srcOrd="0" destOrd="0" parTransId="{346A68DB-6060-4F37-9ADC-D0B7FFC551C3}" sibTransId="{CB1AE411-2110-4F53-9C94-D13F4F43B514}"/>
    <dgm:cxn modelId="{F7A2417F-C2E0-4351-AA17-24B48D73AE74}" srcId="{2559C3A9-1B19-4E19-AD1D-559B27C6DA06}" destId="{5D235BF3-CD95-4855-8F3F-5EE9DDEFE71C}" srcOrd="2" destOrd="0" parTransId="{78D6CD02-9D31-48F3-98B7-7BA31872924B}" sibTransId="{6E638A96-445B-4872-89B3-D2AD10DB77D1}"/>
    <dgm:cxn modelId="{B6BF2BB2-B14C-41BC-A8BD-0BD23D4493A2}" srcId="{F7D8D960-7860-4FDA-BE2D-8E9E6D565E24}" destId="{4BD9A0D6-B21A-469E-BCFF-6C6E60562B08}" srcOrd="0" destOrd="0" parTransId="{AD83BF93-2B8E-4C5C-8405-E7952DF620A4}" sibTransId="{432787AE-1CBB-40F8-9AB1-5D4FCB681443}"/>
    <dgm:cxn modelId="{5C173217-F2E3-4C41-A1B6-DA7A1F7E27D6}" type="presOf" srcId="{2559C3A9-1B19-4E19-AD1D-559B27C6DA06}" destId="{968EA98D-603E-4FB2-8865-9D5834F2B729}" srcOrd="0" destOrd="0" presId="urn:microsoft.com/office/officeart/2005/8/layout/hList6"/>
    <dgm:cxn modelId="{F73052F2-D767-49A2-9F1C-DEBA107C420A}" type="presOf" srcId="{F7D8D960-7860-4FDA-BE2D-8E9E6D565E24}" destId="{AD0DC1D5-CF0B-40BA-A668-653F976BA0A5}" srcOrd="0" destOrd="0" presId="urn:microsoft.com/office/officeart/2005/8/layout/hList6"/>
    <dgm:cxn modelId="{4D60E99B-C6A3-4E3C-A543-F449241D9693}" type="presOf" srcId="{5D235BF3-CD95-4855-8F3F-5EE9DDEFE71C}" destId="{C377405B-CB29-4AFA-B57A-B3DDB5085F64}" srcOrd="0" destOrd="0" presId="urn:microsoft.com/office/officeart/2005/8/layout/hList6"/>
    <dgm:cxn modelId="{1051AF2C-FB38-4A6F-8220-994A37500645}" type="presOf" srcId="{4BD9A0D6-B21A-469E-BCFF-6C6E60562B08}" destId="{AD0DC1D5-CF0B-40BA-A668-653F976BA0A5}" srcOrd="0" destOrd="1" presId="urn:microsoft.com/office/officeart/2005/8/layout/hList6"/>
    <dgm:cxn modelId="{A4447660-1BA0-4DF6-907A-79EDE5D20144}" type="presOf" srcId="{3B020F04-5AC8-4DE7-AF93-4BCCB3A8F146}" destId="{F3D01974-706E-41E6-A6A7-269D0AFF9FD5}" srcOrd="0" destOrd="1" presId="urn:microsoft.com/office/officeart/2005/8/layout/hList6"/>
    <dgm:cxn modelId="{9BF7DAC6-DABF-467E-8BF5-1351AFD4D457}" srcId="{2559C3A9-1B19-4E19-AD1D-559B27C6DA06}" destId="{F7D8D960-7860-4FDA-BE2D-8E9E6D565E24}" srcOrd="0" destOrd="0" parTransId="{6F738F61-1692-462C-BE8F-3F008EC79177}" sibTransId="{BFA3D784-07D8-40AB-B396-A8CE732B34B0}"/>
    <dgm:cxn modelId="{C24F0977-1A3B-403F-9D54-9EE8892A80CC}" srcId="{2559C3A9-1B19-4E19-AD1D-559B27C6DA06}" destId="{B367C042-656E-4CF7-9078-F9B0989A31DD}" srcOrd="1" destOrd="0" parTransId="{5353C69E-E906-4B91-8DDD-110DA9BBAEAB}" sibTransId="{01299716-DC21-4D7B-872E-858E2605C9AF}"/>
    <dgm:cxn modelId="{ED7FD834-6AF6-44F6-B013-56D18BF09614}" type="presOf" srcId="{B367C042-656E-4CF7-9078-F9B0989A31DD}" destId="{F3D01974-706E-41E6-A6A7-269D0AFF9FD5}" srcOrd="0" destOrd="0" presId="urn:microsoft.com/office/officeart/2005/8/layout/hList6"/>
    <dgm:cxn modelId="{BFFA1395-E5CD-4222-A5A9-D3750CBCCBC2}" type="presParOf" srcId="{968EA98D-603E-4FB2-8865-9D5834F2B729}" destId="{AD0DC1D5-CF0B-40BA-A668-653F976BA0A5}" srcOrd="0" destOrd="0" presId="urn:microsoft.com/office/officeart/2005/8/layout/hList6"/>
    <dgm:cxn modelId="{96DF8928-30FF-4E89-A913-D1434FB01EA2}" type="presParOf" srcId="{968EA98D-603E-4FB2-8865-9D5834F2B729}" destId="{C0E32A2A-0F7E-47D8-B995-F76BCFB88ACE}" srcOrd="1" destOrd="0" presId="urn:microsoft.com/office/officeart/2005/8/layout/hList6"/>
    <dgm:cxn modelId="{378BD5DE-4E7C-4B16-BB90-370E2E33DD17}" type="presParOf" srcId="{968EA98D-603E-4FB2-8865-9D5834F2B729}" destId="{F3D01974-706E-41E6-A6A7-269D0AFF9FD5}" srcOrd="2" destOrd="0" presId="urn:microsoft.com/office/officeart/2005/8/layout/hList6"/>
    <dgm:cxn modelId="{D2FA2088-7B08-4B3B-9A54-200669273519}" type="presParOf" srcId="{968EA98D-603E-4FB2-8865-9D5834F2B729}" destId="{C5BD7A62-3367-4EE2-B5FF-F3647921445D}" srcOrd="3" destOrd="0" presId="urn:microsoft.com/office/officeart/2005/8/layout/hList6"/>
    <dgm:cxn modelId="{8DBB0CA0-7E24-4F20-A599-13A80D039BB5}" type="presParOf" srcId="{968EA98D-603E-4FB2-8865-9D5834F2B729}" destId="{C377405B-CB29-4AFA-B57A-B3DDB5085F6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8580FF-F428-4CBC-B5D3-8F6308F7AB9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EC2E11-FEDC-4137-8157-53A17C5872A6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Past history of psychiatric illness</a:t>
          </a:r>
          <a:endParaRPr lang="en-US" sz="2800" dirty="0">
            <a:solidFill>
              <a:schemeClr val="tx1"/>
            </a:solidFill>
          </a:endParaRPr>
        </a:p>
      </dgm:t>
    </dgm:pt>
    <dgm:pt modelId="{A07F9666-ADEE-4065-8E35-D9DBE018CB36}" type="parTrans" cxnId="{EFA3D94F-B363-4D2E-BDE2-676C36356DDC}">
      <dgm:prSet/>
      <dgm:spPr/>
      <dgm:t>
        <a:bodyPr/>
        <a:lstStyle/>
        <a:p>
          <a:endParaRPr lang="en-US"/>
        </a:p>
      </dgm:t>
    </dgm:pt>
    <dgm:pt modelId="{9E43BD61-BD6A-4C11-B527-9B99B9031D78}" type="sibTrans" cxnId="{EFA3D94F-B363-4D2E-BDE2-676C36356DDC}">
      <dgm:prSet/>
      <dgm:spPr/>
      <dgm:t>
        <a:bodyPr/>
        <a:lstStyle/>
        <a:p>
          <a:endParaRPr lang="en-US"/>
        </a:p>
      </dgm:t>
    </dgm:pt>
    <dgm:pt modelId="{E69EF1F1-8750-42CE-AF5E-976C457EE4BE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Depression during pregnancy ( </a:t>
          </a:r>
          <a:r>
            <a:rPr lang="en-US" sz="2400" dirty="0" err="1" smtClean="0">
              <a:solidFill>
                <a:schemeClr val="tx1"/>
              </a:solidFill>
            </a:rPr>
            <a:t>uninteded</a:t>
          </a:r>
          <a:r>
            <a:rPr lang="en-US" sz="2400" dirty="0" smtClean="0">
              <a:solidFill>
                <a:schemeClr val="tx1"/>
              </a:solidFill>
            </a:rPr>
            <a:t> pregnancy)</a:t>
          </a:r>
          <a:endParaRPr lang="en-US" sz="2400" dirty="0">
            <a:solidFill>
              <a:schemeClr val="tx1"/>
            </a:solidFill>
          </a:endParaRPr>
        </a:p>
      </dgm:t>
    </dgm:pt>
    <dgm:pt modelId="{141BEE23-1DAB-4EAE-8F27-0AC3A967585F}" type="parTrans" cxnId="{4734C956-0BDD-4ED6-B440-B72CE6CDB89D}">
      <dgm:prSet/>
      <dgm:spPr/>
      <dgm:t>
        <a:bodyPr/>
        <a:lstStyle/>
        <a:p>
          <a:endParaRPr lang="en-US"/>
        </a:p>
      </dgm:t>
    </dgm:pt>
    <dgm:pt modelId="{DCCF1AC9-A96D-462A-A66F-546278DE87B9}" type="sibTrans" cxnId="{4734C956-0BDD-4ED6-B440-B72CE6CDB89D}">
      <dgm:prSet/>
      <dgm:spPr/>
      <dgm:t>
        <a:bodyPr/>
        <a:lstStyle/>
        <a:p>
          <a:endParaRPr lang="en-US"/>
        </a:p>
      </dgm:t>
    </dgm:pt>
    <dgm:pt modelId="{DEBDD4C5-6739-4CBC-B1B0-E5E543D3B6C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Obstetric factors</a:t>
          </a:r>
        </a:p>
        <a:p>
          <a:r>
            <a:rPr lang="en-US" sz="2000" dirty="0" err="1" smtClean="0">
              <a:solidFill>
                <a:schemeClr val="tx1"/>
              </a:solidFill>
            </a:rPr>
            <a:t>Cesarean,Fetal</a:t>
          </a:r>
          <a:r>
            <a:rPr lang="en-US" sz="2000" dirty="0" smtClean="0">
              <a:solidFill>
                <a:schemeClr val="tx1"/>
              </a:solidFill>
            </a:rPr>
            <a:t>/neonatal loss</a:t>
          </a:r>
        </a:p>
        <a:p>
          <a:endParaRPr lang="en-US" sz="1800" dirty="0"/>
        </a:p>
      </dgm:t>
    </dgm:pt>
    <dgm:pt modelId="{A5A9A6EA-E317-442F-9690-0EDC9B545066}" type="parTrans" cxnId="{D656674C-B49E-4B37-A6D9-1F155E419639}">
      <dgm:prSet/>
      <dgm:spPr/>
      <dgm:t>
        <a:bodyPr/>
        <a:lstStyle/>
        <a:p>
          <a:endParaRPr lang="en-US"/>
        </a:p>
      </dgm:t>
    </dgm:pt>
    <dgm:pt modelId="{A37EFA64-AC12-4832-9B32-859854B822FD}" type="sibTrans" cxnId="{D656674C-B49E-4B37-A6D9-1F155E419639}">
      <dgm:prSet/>
      <dgm:spPr/>
      <dgm:t>
        <a:bodyPr/>
        <a:lstStyle/>
        <a:p>
          <a:endParaRPr lang="en-US"/>
        </a:p>
      </dgm:t>
    </dgm:pt>
    <dgm:pt modelId="{98DB2CD4-55CC-4ABF-B736-E5A245A7C86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Social isolation &amp; deprivation</a:t>
          </a:r>
        </a:p>
        <a:p>
          <a:r>
            <a:rPr lang="en-US" sz="2400" dirty="0" smtClean="0">
              <a:solidFill>
                <a:schemeClr val="tx1"/>
              </a:solidFill>
            </a:rPr>
            <a:t>Poor </a:t>
          </a:r>
          <a:r>
            <a:rPr lang="en-US" sz="2400" dirty="0" err="1" smtClean="0">
              <a:solidFill>
                <a:schemeClr val="tx1"/>
              </a:solidFill>
            </a:rPr>
            <a:t>realtionships</a:t>
          </a:r>
          <a:endParaRPr lang="en-US" sz="2400" dirty="0">
            <a:solidFill>
              <a:schemeClr val="tx1"/>
            </a:solidFill>
          </a:endParaRPr>
        </a:p>
      </dgm:t>
    </dgm:pt>
    <dgm:pt modelId="{398C6AB2-3433-4FCA-88CB-A40539D67EC6}" type="parTrans" cxnId="{5B77B18D-A364-4E4E-BFC7-4FA9549ED492}">
      <dgm:prSet/>
      <dgm:spPr/>
      <dgm:t>
        <a:bodyPr/>
        <a:lstStyle/>
        <a:p>
          <a:endParaRPr lang="en-US"/>
        </a:p>
      </dgm:t>
    </dgm:pt>
    <dgm:pt modelId="{EA6714B9-FFB0-45CB-8EC3-792C7D556F6A}" type="sibTrans" cxnId="{5B77B18D-A364-4E4E-BFC7-4FA9549ED492}">
      <dgm:prSet/>
      <dgm:spPr/>
      <dgm:t>
        <a:bodyPr/>
        <a:lstStyle/>
        <a:p>
          <a:endParaRPr lang="en-US"/>
        </a:p>
      </dgm:t>
    </dgm:pt>
    <dgm:pt modelId="{B97248B3-46AB-4675-8156-8341E089DA02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</a:rPr>
            <a:t>Recent adverse life event</a:t>
          </a:r>
        </a:p>
        <a:p>
          <a:r>
            <a:rPr lang="en-US" sz="2400" b="0" dirty="0" smtClean="0">
              <a:solidFill>
                <a:schemeClr val="tx1"/>
              </a:solidFill>
            </a:rPr>
            <a:t>Severe postpartum blues</a:t>
          </a:r>
          <a:endParaRPr lang="en-US" sz="2400" b="0" dirty="0">
            <a:solidFill>
              <a:schemeClr val="tx1"/>
            </a:solidFill>
          </a:endParaRPr>
        </a:p>
      </dgm:t>
    </dgm:pt>
    <dgm:pt modelId="{E1312C09-455E-4AD6-A3C3-C6996B54A81D}" type="parTrans" cxnId="{421B1027-23EA-4F52-8685-963ABB10D6DE}">
      <dgm:prSet/>
      <dgm:spPr/>
      <dgm:t>
        <a:bodyPr/>
        <a:lstStyle/>
        <a:p>
          <a:endParaRPr lang="en-US"/>
        </a:p>
      </dgm:t>
    </dgm:pt>
    <dgm:pt modelId="{E3824E06-9FE7-42DA-BC62-026F1A7C6981}" type="sibTrans" cxnId="{421B1027-23EA-4F52-8685-963ABB10D6DE}">
      <dgm:prSet/>
      <dgm:spPr/>
      <dgm:t>
        <a:bodyPr/>
        <a:lstStyle/>
        <a:p>
          <a:endParaRPr lang="en-US"/>
        </a:p>
      </dgm:t>
    </dgm:pt>
    <dgm:pt modelId="{60DD508C-E7C1-49B7-A13F-49A1EBEABB2C}" type="pres">
      <dgm:prSet presAssocID="{308580FF-F428-4CBC-B5D3-8F6308F7AB9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97A253-388A-4745-AD91-A65E1CA31D1F}" type="pres">
      <dgm:prSet presAssocID="{8AEC2E11-FEDC-4137-8157-53A17C5872A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D11A3-4107-4F6A-AC27-44CC6D049D6E}" type="pres">
      <dgm:prSet presAssocID="{9E43BD61-BD6A-4C11-B527-9B99B9031D78}" presName="sibTrans" presStyleCnt="0"/>
      <dgm:spPr/>
    </dgm:pt>
    <dgm:pt modelId="{41D9DDC2-192D-45CA-B90D-657413BAFD1B}" type="pres">
      <dgm:prSet presAssocID="{E69EF1F1-8750-42CE-AF5E-976C457EE4B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3D015-DAFD-48C0-9A74-8B3CDBD07720}" type="pres">
      <dgm:prSet presAssocID="{DCCF1AC9-A96D-462A-A66F-546278DE87B9}" presName="sibTrans" presStyleCnt="0"/>
      <dgm:spPr/>
    </dgm:pt>
    <dgm:pt modelId="{87E4AB2B-4899-437C-BA4D-778AA9B37AF8}" type="pres">
      <dgm:prSet presAssocID="{DEBDD4C5-6739-4CBC-B1B0-E5E543D3B6C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8D8DB-D349-4106-9218-AD2CC7F154D2}" type="pres">
      <dgm:prSet presAssocID="{A37EFA64-AC12-4832-9B32-859854B822FD}" presName="sibTrans" presStyleCnt="0"/>
      <dgm:spPr/>
    </dgm:pt>
    <dgm:pt modelId="{16D387E2-41B7-47BF-8D0F-2336CAD696C8}" type="pres">
      <dgm:prSet presAssocID="{98DB2CD4-55CC-4ABF-B736-E5A245A7C86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24097-C03D-4BE7-B366-1B68EB41775B}" type="pres">
      <dgm:prSet presAssocID="{EA6714B9-FFB0-45CB-8EC3-792C7D556F6A}" presName="sibTrans" presStyleCnt="0"/>
      <dgm:spPr/>
    </dgm:pt>
    <dgm:pt modelId="{227A5056-F72D-4F61-B48B-35CC552AB30B}" type="pres">
      <dgm:prSet presAssocID="{B97248B3-46AB-4675-8156-8341E089DA0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27D43A-8FB7-47FF-A54B-4E4FEFB9E294}" type="presOf" srcId="{DEBDD4C5-6739-4CBC-B1B0-E5E543D3B6C3}" destId="{87E4AB2B-4899-437C-BA4D-778AA9B37AF8}" srcOrd="0" destOrd="0" presId="urn:microsoft.com/office/officeart/2005/8/layout/default#1"/>
    <dgm:cxn modelId="{D656674C-B49E-4B37-A6D9-1F155E419639}" srcId="{308580FF-F428-4CBC-B5D3-8F6308F7AB95}" destId="{DEBDD4C5-6739-4CBC-B1B0-E5E543D3B6C3}" srcOrd="2" destOrd="0" parTransId="{A5A9A6EA-E317-442F-9690-0EDC9B545066}" sibTransId="{A37EFA64-AC12-4832-9B32-859854B822FD}"/>
    <dgm:cxn modelId="{5B77B18D-A364-4E4E-BFC7-4FA9549ED492}" srcId="{308580FF-F428-4CBC-B5D3-8F6308F7AB95}" destId="{98DB2CD4-55CC-4ABF-B736-E5A245A7C864}" srcOrd="3" destOrd="0" parTransId="{398C6AB2-3433-4FCA-88CB-A40539D67EC6}" sibTransId="{EA6714B9-FFB0-45CB-8EC3-792C7D556F6A}"/>
    <dgm:cxn modelId="{4734C956-0BDD-4ED6-B440-B72CE6CDB89D}" srcId="{308580FF-F428-4CBC-B5D3-8F6308F7AB95}" destId="{E69EF1F1-8750-42CE-AF5E-976C457EE4BE}" srcOrd="1" destOrd="0" parTransId="{141BEE23-1DAB-4EAE-8F27-0AC3A967585F}" sibTransId="{DCCF1AC9-A96D-462A-A66F-546278DE87B9}"/>
    <dgm:cxn modelId="{3CDCB38F-3F7B-4EE8-8577-DED24873FA35}" type="presOf" srcId="{E69EF1F1-8750-42CE-AF5E-976C457EE4BE}" destId="{41D9DDC2-192D-45CA-B90D-657413BAFD1B}" srcOrd="0" destOrd="0" presId="urn:microsoft.com/office/officeart/2005/8/layout/default#1"/>
    <dgm:cxn modelId="{3E5FF3BD-FE27-47EB-92F1-8CFD6258E23C}" type="presOf" srcId="{B97248B3-46AB-4675-8156-8341E089DA02}" destId="{227A5056-F72D-4F61-B48B-35CC552AB30B}" srcOrd="0" destOrd="0" presId="urn:microsoft.com/office/officeart/2005/8/layout/default#1"/>
    <dgm:cxn modelId="{421B1027-23EA-4F52-8685-963ABB10D6DE}" srcId="{308580FF-F428-4CBC-B5D3-8F6308F7AB95}" destId="{B97248B3-46AB-4675-8156-8341E089DA02}" srcOrd="4" destOrd="0" parTransId="{E1312C09-455E-4AD6-A3C3-C6996B54A81D}" sibTransId="{E3824E06-9FE7-42DA-BC62-026F1A7C6981}"/>
    <dgm:cxn modelId="{EFA3D94F-B363-4D2E-BDE2-676C36356DDC}" srcId="{308580FF-F428-4CBC-B5D3-8F6308F7AB95}" destId="{8AEC2E11-FEDC-4137-8157-53A17C5872A6}" srcOrd="0" destOrd="0" parTransId="{A07F9666-ADEE-4065-8E35-D9DBE018CB36}" sibTransId="{9E43BD61-BD6A-4C11-B527-9B99B9031D78}"/>
    <dgm:cxn modelId="{6D78EB70-3BF5-4A37-A322-5885DA48C062}" type="presOf" srcId="{98DB2CD4-55CC-4ABF-B736-E5A245A7C864}" destId="{16D387E2-41B7-47BF-8D0F-2336CAD696C8}" srcOrd="0" destOrd="0" presId="urn:microsoft.com/office/officeart/2005/8/layout/default#1"/>
    <dgm:cxn modelId="{BC20011B-1705-45A9-8AA4-B54C3096B612}" type="presOf" srcId="{8AEC2E11-FEDC-4137-8157-53A17C5872A6}" destId="{A497A253-388A-4745-AD91-A65E1CA31D1F}" srcOrd="0" destOrd="0" presId="urn:microsoft.com/office/officeart/2005/8/layout/default#1"/>
    <dgm:cxn modelId="{0B8A121E-8EF2-407C-BB93-B00A781373F9}" type="presOf" srcId="{308580FF-F428-4CBC-B5D3-8F6308F7AB95}" destId="{60DD508C-E7C1-49B7-A13F-49A1EBEABB2C}" srcOrd="0" destOrd="0" presId="urn:microsoft.com/office/officeart/2005/8/layout/default#1"/>
    <dgm:cxn modelId="{CE3321D4-D306-46CA-8511-1BCC8FCCF7BA}" type="presParOf" srcId="{60DD508C-E7C1-49B7-A13F-49A1EBEABB2C}" destId="{A497A253-388A-4745-AD91-A65E1CA31D1F}" srcOrd="0" destOrd="0" presId="urn:microsoft.com/office/officeart/2005/8/layout/default#1"/>
    <dgm:cxn modelId="{00A506C8-4E3C-4822-8DD0-E4883D424E40}" type="presParOf" srcId="{60DD508C-E7C1-49B7-A13F-49A1EBEABB2C}" destId="{681D11A3-4107-4F6A-AC27-44CC6D049D6E}" srcOrd="1" destOrd="0" presId="urn:microsoft.com/office/officeart/2005/8/layout/default#1"/>
    <dgm:cxn modelId="{0654A602-1C0F-4208-A4F9-10727BC5A3B3}" type="presParOf" srcId="{60DD508C-E7C1-49B7-A13F-49A1EBEABB2C}" destId="{41D9DDC2-192D-45CA-B90D-657413BAFD1B}" srcOrd="2" destOrd="0" presId="urn:microsoft.com/office/officeart/2005/8/layout/default#1"/>
    <dgm:cxn modelId="{5E7B6C04-046D-4426-8332-133C5AFE752A}" type="presParOf" srcId="{60DD508C-E7C1-49B7-A13F-49A1EBEABB2C}" destId="{9A03D015-DAFD-48C0-9A74-8B3CDBD07720}" srcOrd="3" destOrd="0" presId="urn:microsoft.com/office/officeart/2005/8/layout/default#1"/>
    <dgm:cxn modelId="{7BB6B0B4-1BA5-4467-9948-625A25DAD7AC}" type="presParOf" srcId="{60DD508C-E7C1-49B7-A13F-49A1EBEABB2C}" destId="{87E4AB2B-4899-437C-BA4D-778AA9B37AF8}" srcOrd="4" destOrd="0" presId="urn:microsoft.com/office/officeart/2005/8/layout/default#1"/>
    <dgm:cxn modelId="{FD61F646-F069-4FC5-B39E-A4E34B2424B8}" type="presParOf" srcId="{60DD508C-E7C1-49B7-A13F-49A1EBEABB2C}" destId="{63F8D8DB-D349-4106-9218-AD2CC7F154D2}" srcOrd="5" destOrd="0" presId="urn:microsoft.com/office/officeart/2005/8/layout/default#1"/>
    <dgm:cxn modelId="{0F64CBC8-8AA5-4917-8CAF-8E1EBC03DD98}" type="presParOf" srcId="{60DD508C-E7C1-49B7-A13F-49A1EBEABB2C}" destId="{16D387E2-41B7-47BF-8D0F-2336CAD696C8}" srcOrd="6" destOrd="0" presId="urn:microsoft.com/office/officeart/2005/8/layout/default#1"/>
    <dgm:cxn modelId="{5D638061-7312-4D56-ACF0-A0943BA525AF}" type="presParOf" srcId="{60DD508C-E7C1-49B7-A13F-49A1EBEABB2C}" destId="{40524097-C03D-4BE7-B366-1B68EB41775B}" srcOrd="7" destOrd="0" presId="urn:microsoft.com/office/officeart/2005/8/layout/default#1"/>
    <dgm:cxn modelId="{D9DECBE4-8310-43D2-9C0E-3E5E2223C56D}" type="presParOf" srcId="{60DD508C-E7C1-49B7-A13F-49A1EBEABB2C}" destId="{227A5056-F72D-4F61-B48B-35CC552AB30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22A90-D0D8-4EA3-BC0D-D537801AF2B1}">
      <dsp:nvSpPr>
        <dsp:cNvPr id="0" name=""/>
        <dsp:cNvSpPr/>
      </dsp:nvSpPr>
      <dsp:spPr>
        <a:xfrm>
          <a:off x="1128526" y="1359205"/>
          <a:ext cx="1383029" cy="1383029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latin typeface="Arial Black" pitchFamily="34" charset="0"/>
            </a:rPr>
            <a:t>Wisdom</a:t>
          </a:r>
        </a:p>
      </dsp:txBody>
      <dsp:txXfrm>
        <a:off x="1406576" y="1683173"/>
        <a:ext cx="826929" cy="710905"/>
      </dsp:txXfrm>
    </dsp:sp>
    <dsp:sp modelId="{93300324-D62F-4E58-B882-734182BDB462}">
      <dsp:nvSpPr>
        <dsp:cNvPr id="0" name=""/>
        <dsp:cNvSpPr/>
      </dsp:nvSpPr>
      <dsp:spPr>
        <a:xfrm>
          <a:off x="326897" y="1035350"/>
          <a:ext cx="1005839" cy="1005839"/>
        </a:xfrm>
        <a:prstGeom prst="gear6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latin typeface="Arial Black" pitchFamily="34" charset="0"/>
            </a:rPr>
            <a:t>Truth</a:t>
          </a:r>
          <a:r>
            <a:rPr lang="en-US" sz="1000" kern="1200" dirty="0"/>
            <a:t> </a:t>
          </a:r>
        </a:p>
      </dsp:txBody>
      <dsp:txXfrm>
        <a:off x="580120" y="1290103"/>
        <a:ext cx="499393" cy="496333"/>
      </dsp:txXfrm>
    </dsp:sp>
    <dsp:sp modelId="{59EDF28D-6C67-49D0-B5A1-DE5C3CBA2292}">
      <dsp:nvSpPr>
        <dsp:cNvPr id="0" name=""/>
        <dsp:cNvSpPr/>
      </dsp:nvSpPr>
      <dsp:spPr>
        <a:xfrm rot="20700000">
          <a:off x="890270" y="341423"/>
          <a:ext cx="985517" cy="985517"/>
        </a:xfrm>
        <a:prstGeom prst="gear6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latin typeface="Arial Black" pitchFamily="34" charset="0"/>
            </a:rPr>
            <a:t>Servic</a:t>
          </a:r>
          <a:r>
            <a:rPr lang="en-US" sz="1000" kern="1200" dirty="0">
              <a:latin typeface="Arial Black" pitchFamily="34" charset="0"/>
            </a:rPr>
            <a:t>e</a:t>
          </a:r>
          <a:r>
            <a:rPr lang="en-US" sz="1000" kern="1200" dirty="0"/>
            <a:t> </a:t>
          </a:r>
        </a:p>
      </dsp:txBody>
      <dsp:txXfrm rot="-20700000">
        <a:off x="1106423" y="557576"/>
        <a:ext cx="553211" cy="553211"/>
      </dsp:txXfrm>
    </dsp:sp>
    <dsp:sp modelId="{398423B3-DD54-4226-99D7-017EFC1488DF}">
      <dsp:nvSpPr>
        <dsp:cNvPr id="0" name=""/>
        <dsp:cNvSpPr/>
      </dsp:nvSpPr>
      <dsp:spPr>
        <a:xfrm>
          <a:off x="1007811" y="1163264"/>
          <a:ext cx="1770277" cy="1770277"/>
        </a:xfrm>
        <a:prstGeom prst="circularArrow">
          <a:avLst>
            <a:gd name="adj1" fmla="val 4688"/>
            <a:gd name="adj2" fmla="val 299029"/>
            <a:gd name="adj3" fmla="val 2455347"/>
            <a:gd name="adj4" fmla="val 15999134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A3A0-5919-4E69-80DD-61760D6340A0}">
      <dsp:nvSpPr>
        <dsp:cNvPr id="0" name=""/>
        <dsp:cNvSpPr/>
      </dsp:nvSpPr>
      <dsp:spPr>
        <a:xfrm>
          <a:off x="148765" y="820004"/>
          <a:ext cx="1286217" cy="128621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CEA93-9338-4361-A5E6-CF85B6019F5A}">
      <dsp:nvSpPr>
        <dsp:cNvPr id="0" name=""/>
        <dsp:cNvSpPr/>
      </dsp:nvSpPr>
      <dsp:spPr>
        <a:xfrm>
          <a:off x="662310" y="132766"/>
          <a:ext cx="1386801" cy="138680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8205C-F2A8-496C-8DCF-600DE54D6393}">
      <dsp:nvSpPr>
        <dsp:cNvPr id="0" name=""/>
        <dsp:cNvSpPr/>
      </dsp:nvSpPr>
      <dsp:spPr>
        <a:xfrm>
          <a:off x="162161" y="101766"/>
          <a:ext cx="1081794" cy="8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60%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CORE SUBJECT</a:t>
          </a:r>
        </a:p>
      </dsp:txBody>
      <dsp:txXfrm>
        <a:off x="187931" y="127536"/>
        <a:ext cx="1030254" cy="828296"/>
      </dsp:txXfrm>
    </dsp:sp>
    <dsp:sp modelId="{D808AEBB-F837-44E3-A146-4769901CB08D}">
      <dsp:nvSpPr>
        <dsp:cNvPr id="0" name=""/>
        <dsp:cNvSpPr/>
      </dsp:nvSpPr>
      <dsp:spPr>
        <a:xfrm>
          <a:off x="1339154" y="407542"/>
          <a:ext cx="229340" cy="268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1339154" y="461199"/>
        <a:ext cx="160538" cy="160971"/>
      </dsp:txXfrm>
    </dsp:sp>
    <dsp:sp modelId="{6D0BBEBF-42DC-4E79-A91E-A668B3BA1989}">
      <dsp:nvSpPr>
        <dsp:cNvPr id="0" name=""/>
        <dsp:cNvSpPr/>
      </dsp:nvSpPr>
      <dsp:spPr>
        <a:xfrm>
          <a:off x="1676674" y="1445"/>
          <a:ext cx="1367410" cy="1080479"/>
        </a:xfrm>
        <a:prstGeom prst="roundRect">
          <a:avLst>
            <a:gd name="adj" fmla="val 10000"/>
          </a:avLst>
        </a:prstGeom>
        <a:solidFill>
          <a:schemeClr val="accent4">
            <a:hueOff val="-879986"/>
            <a:satOff val="-9032"/>
            <a:lumOff val="37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solidFill>
                <a:schemeClr val="tx1"/>
              </a:solidFill>
            </a:rPr>
            <a:t>20%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solidFill>
                <a:schemeClr val="tx1"/>
              </a:solidFill>
            </a:rPr>
            <a:t>HORIZONTAL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solidFill>
                <a:schemeClr val="tx1"/>
              </a:solidFill>
            </a:rPr>
            <a:t>INTEGRATION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solidFill>
                <a:schemeClr val="tx1"/>
              </a:solidFill>
            </a:rPr>
            <a:t>Physiology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>
              <a:solidFill>
                <a:schemeClr val="tx1"/>
              </a:solidFill>
            </a:rPr>
            <a:t>biochemistry</a:t>
          </a:r>
          <a:r>
            <a:rPr lang="en-US" sz="1050" b="1" kern="1200" dirty="0">
              <a:solidFill>
                <a:schemeClr val="tx1"/>
              </a:solidFill>
            </a:rPr>
            <a:t> </a:t>
          </a:r>
        </a:p>
      </dsp:txBody>
      <dsp:txXfrm>
        <a:off x="1708320" y="33091"/>
        <a:ext cx="1304118" cy="1017187"/>
      </dsp:txXfrm>
    </dsp:sp>
    <dsp:sp modelId="{05F2F4A8-DCB8-4DEF-AC3F-2211663DBAB6}">
      <dsp:nvSpPr>
        <dsp:cNvPr id="0" name=""/>
        <dsp:cNvSpPr/>
      </dsp:nvSpPr>
      <dsp:spPr>
        <a:xfrm rot="5079177">
          <a:off x="2309856" y="1169861"/>
          <a:ext cx="243745" cy="268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73315"/>
            <a:satOff val="-12043"/>
            <a:lumOff val="50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 rot="-5400000">
        <a:off x="2347835" y="1182291"/>
        <a:ext cx="160971" cy="170622"/>
      </dsp:txXfrm>
    </dsp:sp>
    <dsp:sp modelId="{A0F5D903-B3E5-42A8-AF88-F76845A333BE}">
      <dsp:nvSpPr>
        <dsp:cNvPr id="0" name=""/>
        <dsp:cNvSpPr/>
      </dsp:nvSpPr>
      <dsp:spPr>
        <a:xfrm>
          <a:off x="1962289" y="1539820"/>
          <a:ext cx="1081794" cy="1055321"/>
        </a:xfrm>
        <a:prstGeom prst="roundRect">
          <a:avLst>
            <a:gd name="adj" fmla="val 10000"/>
          </a:avLst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tx1"/>
              </a:solidFill>
            </a:rPr>
            <a:t>8%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tx1"/>
              </a:solidFill>
            </a:rPr>
            <a:t>VERTICAL INTEGRATION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tx1"/>
              </a:solidFill>
            </a:rPr>
            <a:t>Pathology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tx1"/>
              </a:solidFill>
            </a:rPr>
            <a:t>pharmacolog</a:t>
          </a:r>
          <a:r>
            <a:rPr lang="en-US" sz="1000" b="1" kern="1200" dirty="0">
              <a:solidFill>
                <a:schemeClr val="tx1"/>
              </a:solidFill>
            </a:rPr>
            <a:t>y</a:t>
          </a:r>
        </a:p>
      </dsp:txBody>
      <dsp:txXfrm>
        <a:off x="1993198" y="1570729"/>
        <a:ext cx="1019976" cy="993503"/>
      </dsp:txXfrm>
    </dsp:sp>
    <dsp:sp modelId="{6C154956-750C-4CBF-BB94-422A3BEF206B}">
      <dsp:nvSpPr>
        <dsp:cNvPr id="0" name=""/>
        <dsp:cNvSpPr/>
      </dsp:nvSpPr>
      <dsp:spPr>
        <a:xfrm rot="10800000">
          <a:off x="1637751" y="1933338"/>
          <a:ext cx="229340" cy="268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346630"/>
            <a:satOff val="-24086"/>
            <a:lumOff val="100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 rot="10800000">
        <a:off x="1706553" y="1986995"/>
        <a:ext cx="160538" cy="160971"/>
      </dsp:txXfrm>
    </dsp:sp>
    <dsp:sp modelId="{78B8B8C7-C92F-49B8-8D20-06D427A8A2FA}">
      <dsp:nvSpPr>
        <dsp:cNvPr id="0" name=""/>
        <dsp:cNvSpPr/>
      </dsp:nvSpPr>
      <dsp:spPr>
        <a:xfrm>
          <a:off x="447776" y="1514642"/>
          <a:ext cx="1081794" cy="1105676"/>
        </a:xfrm>
        <a:prstGeom prst="roundRect">
          <a:avLst>
            <a:gd name="adj" fmla="val 10000"/>
          </a:avLst>
        </a:prstGeom>
        <a:solidFill>
          <a:schemeClr val="accent4">
            <a:hueOff val="-2639958"/>
            <a:satOff val="-27097"/>
            <a:lumOff val="113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tx1"/>
              </a:solidFill>
            </a:rPr>
            <a:t>7%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tx1"/>
              </a:solidFill>
            </a:rPr>
            <a:t>VERTICAL INTEGRATION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tx1"/>
              </a:solidFill>
            </a:rPr>
            <a:t>Clinical integration </a:t>
          </a:r>
        </a:p>
      </dsp:txBody>
      <dsp:txXfrm>
        <a:off x="479461" y="1546327"/>
        <a:ext cx="1018424" cy="1042306"/>
      </dsp:txXfrm>
    </dsp:sp>
    <dsp:sp modelId="{11F11881-67C4-464B-B2A0-7F15A4CA74F3}">
      <dsp:nvSpPr>
        <dsp:cNvPr id="0" name=""/>
        <dsp:cNvSpPr/>
      </dsp:nvSpPr>
      <dsp:spPr>
        <a:xfrm rot="5400000">
          <a:off x="874004" y="2696044"/>
          <a:ext cx="229340" cy="268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 rot="-5400000">
        <a:off x="908189" y="2715516"/>
        <a:ext cx="160971" cy="160538"/>
      </dsp:txXfrm>
    </dsp:sp>
    <dsp:sp modelId="{18343954-0F46-49EC-800A-08714300477C}">
      <dsp:nvSpPr>
        <dsp:cNvPr id="0" name=""/>
        <dsp:cNvSpPr/>
      </dsp:nvSpPr>
      <dsp:spPr>
        <a:xfrm>
          <a:off x="447776" y="3053037"/>
          <a:ext cx="1081794" cy="1346068"/>
        </a:xfrm>
        <a:prstGeom prst="roundRect">
          <a:avLst>
            <a:gd name="adj" fmla="val 1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chemeClr val="tx1"/>
              </a:solidFill>
            </a:rPr>
            <a:t>5%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chemeClr val="tx1"/>
              </a:solidFill>
            </a:rPr>
            <a:t>VERTICAL INTEGRATION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chemeClr val="tx1"/>
              </a:solidFill>
            </a:rPr>
            <a:t>Research, professionalism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chemeClr val="tx1"/>
              </a:solidFill>
            </a:rPr>
            <a:t>Ethics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>
              <a:solidFill>
                <a:schemeClr val="tx1"/>
              </a:solidFill>
            </a:rPr>
            <a:t>Digital library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tx1"/>
              </a:solidFill>
            </a:rPr>
            <a:t> </a:t>
          </a:r>
        </a:p>
      </dsp:txBody>
      <dsp:txXfrm>
        <a:off x="479461" y="3084722"/>
        <a:ext cx="1018424" cy="12826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DC1D5-CF0B-40BA-A668-653F976BA0A5}">
      <dsp:nvSpPr>
        <dsp:cNvPr id="0" name=""/>
        <dsp:cNvSpPr/>
      </dsp:nvSpPr>
      <dsp:spPr>
        <a:xfrm rot="16200000">
          <a:off x="-1091678" y="1091678"/>
          <a:ext cx="4389437" cy="2206079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+mj-lt"/>
            </a:rPr>
            <a:t>   </a:t>
          </a:r>
          <a:r>
            <a:rPr lang="en-US" sz="2400" b="1" kern="1200" dirty="0" err="1" smtClean="0">
              <a:solidFill>
                <a:schemeClr val="tx1"/>
              </a:solidFill>
              <a:latin typeface="+mj-lt"/>
            </a:rPr>
            <a:t>Prexisting</a:t>
          </a:r>
          <a:endParaRPr lang="en-US" sz="2400" b="1" kern="1200" dirty="0" smtClean="0">
            <a:solidFill>
              <a:schemeClr val="tx1"/>
            </a:solidFill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solidFill>
              <a:schemeClr val="tx1"/>
            </a:solidFill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+mj-lt"/>
            </a:rPr>
            <a:t>Obesity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+mj-lt"/>
            </a:rPr>
            <a:t>Diabetes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+mj-lt"/>
            </a:rPr>
            <a:t>Immune deficient person (HIV)</a:t>
          </a:r>
          <a:endParaRPr lang="en-US" sz="27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</dsp:txBody>
      <dsp:txXfrm rot="5400000">
        <a:off x="1" y="877886"/>
        <a:ext cx="2206079" cy="2633663"/>
      </dsp:txXfrm>
    </dsp:sp>
    <dsp:sp modelId="{F3D01974-706E-41E6-A6A7-269D0AFF9FD5}">
      <dsp:nvSpPr>
        <dsp:cNvPr id="0" name=""/>
        <dsp:cNvSpPr/>
      </dsp:nvSpPr>
      <dsp:spPr>
        <a:xfrm rot="16200000">
          <a:off x="1161295" y="1091678"/>
          <a:ext cx="4389437" cy="2206079"/>
        </a:xfrm>
        <a:prstGeom prst="flowChartManualOperation">
          <a:avLst/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+mj-lt"/>
            </a:rPr>
            <a:t>Antenatal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solidFill>
              <a:schemeClr val="tx1"/>
            </a:solidFill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+mj-lt"/>
            </a:rPr>
            <a:t>Chorioamnionitis</a:t>
          </a:r>
          <a:endParaRPr lang="en-US" sz="2000" kern="1200" dirty="0" smtClean="0">
            <a:solidFill>
              <a:schemeClr val="tx1"/>
            </a:solidFill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+mj-lt"/>
            </a:rPr>
            <a:t>Prolonged ruptured membranes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+mj-lt"/>
            </a:rPr>
            <a:t>Cervical cerclage</a:t>
          </a:r>
          <a:endParaRPr lang="en-US" sz="2400" b="1" kern="1200" dirty="0">
            <a:solidFill>
              <a:schemeClr val="tx1"/>
            </a:solidFill>
            <a:latin typeface="+mj-lt"/>
          </a:endParaRPr>
        </a:p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800" kern="1200"/>
        </a:p>
      </dsp:txBody>
      <dsp:txXfrm rot="5400000">
        <a:off x="2252974" y="877886"/>
        <a:ext cx="2206079" cy="2633663"/>
      </dsp:txXfrm>
    </dsp:sp>
    <dsp:sp modelId="{C377405B-CB29-4AFA-B57A-B3DDB5085F64}">
      <dsp:nvSpPr>
        <dsp:cNvPr id="0" name=""/>
        <dsp:cNvSpPr/>
      </dsp:nvSpPr>
      <dsp:spPr>
        <a:xfrm rot="16200000">
          <a:off x="3988523" y="452687"/>
          <a:ext cx="4389437" cy="3484061"/>
        </a:xfrm>
        <a:prstGeom prst="flowChartManualOperation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  <a:latin typeface="+mj-lt"/>
            </a:rPr>
            <a:t>Intrapartum</a:t>
          </a:r>
          <a:endParaRPr lang="en-US" sz="2400" b="1" kern="1200" dirty="0" smtClean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err="1" smtClean="0">
              <a:solidFill>
                <a:schemeClr val="tx1"/>
              </a:solidFill>
              <a:latin typeface="+mj-lt"/>
            </a:rPr>
            <a:t>Prologed,difficult</a:t>
          </a:r>
          <a:r>
            <a:rPr lang="en-US" sz="2000" b="0" kern="1200" dirty="0" smtClean="0">
              <a:solidFill>
                <a:schemeClr val="tx1"/>
              </a:solidFill>
              <a:latin typeface="+mj-lt"/>
            </a:rPr>
            <a:t> labor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latin typeface="+mj-lt"/>
            </a:rPr>
            <a:t>Multiple vaginal exam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latin typeface="+mj-lt"/>
            </a:rPr>
            <a:t>Instrumental delivery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latin typeface="+mj-lt"/>
            </a:rPr>
            <a:t>Cesarean section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latin typeface="+mj-lt"/>
            </a:rPr>
            <a:t>Manual removal of placenta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latin typeface="+mj-lt"/>
            </a:rPr>
            <a:t>RPOCs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0" kern="1200" dirty="0" smtClean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0" kern="1200" dirty="0" smtClean="0">
            <a:solidFill>
              <a:schemeClr val="tx1"/>
            </a:solidFill>
            <a:latin typeface="+mj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tx1"/>
            </a:solidFill>
            <a:latin typeface="+mj-lt"/>
          </a:endParaRPr>
        </a:p>
      </dsp:txBody>
      <dsp:txXfrm rot="5400000">
        <a:off x="4441211" y="877886"/>
        <a:ext cx="3484061" cy="26336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7A253-388A-4745-AD91-A65E1CA31D1F}">
      <dsp:nvSpPr>
        <dsp:cNvPr id="0" name=""/>
        <dsp:cNvSpPr/>
      </dsp:nvSpPr>
      <dsp:spPr>
        <a:xfrm>
          <a:off x="0" y="52308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Past history of psychiatric illness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0" y="523080"/>
        <a:ext cx="2571749" cy="1543050"/>
      </dsp:txXfrm>
    </dsp:sp>
    <dsp:sp modelId="{41D9DDC2-192D-45CA-B90D-657413BAFD1B}">
      <dsp:nvSpPr>
        <dsp:cNvPr id="0" name=""/>
        <dsp:cNvSpPr/>
      </dsp:nvSpPr>
      <dsp:spPr>
        <a:xfrm>
          <a:off x="2828925" y="52308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Depression during pregnancy ( </a:t>
          </a:r>
          <a:r>
            <a:rPr lang="en-US" sz="2400" kern="1200" dirty="0" err="1" smtClean="0">
              <a:solidFill>
                <a:schemeClr val="tx1"/>
              </a:solidFill>
            </a:rPr>
            <a:t>uninteded</a:t>
          </a:r>
          <a:r>
            <a:rPr lang="en-US" sz="2400" kern="1200" dirty="0" smtClean="0">
              <a:solidFill>
                <a:schemeClr val="tx1"/>
              </a:solidFill>
            </a:rPr>
            <a:t> pregnancy)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828925" y="523080"/>
        <a:ext cx="2571749" cy="1543050"/>
      </dsp:txXfrm>
    </dsp:sp>
    <dsp:sp modelId="{87E4AB2B-4899-437C-BA4D-778AA9B37AF8}">
      <dsp:nvSpPr>
        <dsp:cNvPr id="0" name=""/>
        <dsp:cNvSpPr/>
      </dsp:nvSpPr>
      <dsp:spPr>
        <a:xfrm>
          <a:off x="5657849" y="523080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Obstetric factors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Cesarean,Fetal</a:t>
          </a:r>
          <a:r>
            <a:rPr lang="en-US" sz="2000" kern="1200" dirty="0" smtClean="0">
              <a:solidFill>
                <a:schemeClr val="tx1"/>
              </a:solidFill>
            </a:rPr>
            <a:t>/neonatal loss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5657849" y="523080"/>
        <a:ext cx="2571749" cy="1543050"/>
      </dsp:txXfrm>
    </dsp:sp>
    <dsp:sp modelId="{16D387E2-41B7-47BF-8D0F-2336CAD696C8}">
      <dsp:nvSpPr>
        <dsp:cNvPr id="0" name=""/>
        <dsp:cNvSpPr/>
      </dsp:nvSpPr>
      <dsp:spPr>
        <a:xfrm>
          <a:off x="1414462" y="232330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Social isolation &amp; deprivation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Poor </a:t>
          </a:r>
          <a:r>
            <a:rPr lang="en-US" sz="2400" kern="1200" dirty="0" err="1" smtClean="0">
              <a:solidFill>
                <a:schemeClr val="tx1"/>
              </a:solidFill>
            </a:rPr>
            <a:t>realtionships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414462" y="2323305"/>
        <a:ext cx="2571749" cy="1543050"/>
      </dsp:txXfrm>
    </dsp:sp>
    <dsp:sp modelId="{227A5056-F72D-4F61-B48B-35CC552AB30B}">
      <dsp:nvSpPr>
        <dsp:cNvPr id="0" name=""/>
        <dsp:cNvSpPr/>
      </dsp:nvSpPr>
      <dsp:spPr>
        <a:xfrm>
          <a:off x="4243387" y="2323305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Recent adverse life event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Severe postpartum blues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4243387" y="2323305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#1">
  <dgm:title val=""/>
  <dgm:desc val=""/>
  <dgm:catLst>
    <dgm:cat type="relationship" pri="109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464BA-9991-4B61-ADDC-C7C23B1A3B1E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FE176-3BCB-4453-9B1B-B6B104E944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5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62365-84F5-4DF1-934D-A6927731EAC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Dramatic changes in steroidal hormones in postpartum period have a well-known association with affective psychoses and mood disorders.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FE176-3BCB-4453-9B1B-B6B104E9446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7315C1-ACEA-436F-A6F1-B8FB5EF4A6F1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E6C234-74A4-43BF-B07D-A829165B759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Postnatal Complications &amp;Breast feeding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DHQ teaching Hospital </a:t>
            </a:r>
          </a:p>
          <a:p>
            <a:r>
              <a:rPr lang="en-US" dirty="0" smtClean="0"/>
              <a:t>Rawalpindi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 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                    </a:t>
            </a:r>
            <a:br>
              <a:rPr lang="en-US" sz="36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300" dirty="0" smtClean="0"/>
              <a:t>Genital tract infection/sepsis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Accounts for 5% maternal deaths</a:t>
            </a:r>
          </a:p>
          <a:p>
            <a:r>
              <a:rPr lang="en-US" sz="2400" dirty="0" smtClean="0">
                <a:latin typeface="+mj-lt"/>
              </a:rPr>
              <a:t>80% occur </a:t>
            </a:r>
            <a:r>
              <a:rPr lang="en-US" sz="2400" dirty="0" err="1" smtClean="0">
                <a:latin typeface="+mj-lt"/>
              </a:rPr>
              <a:t>postnatally</a:t>
            </a:r>
            <a:r>
              <a:rPr lang="en-US" sz="2400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 some cases due to septic miscarriages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  PPROM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  RPOC’s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 50% Group A Streptococci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Ascending infection from lower </a:t>
            </a:r>
            <a:r>
              <a:rPr lang="en-US" sz="2000" dirty="0" err="1" smtClean="0"/>
              <a:t>tract,placenta,memebranes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</a:t>
            </a:r>
          </a:p>
          <a:p>
            <a:pPr>
              <a:buNone/>
            </a:pPr>
            <a:r>
              <a:rPr lang="en-US" sz="2000" dirty="0" smtClean="0"/>
              <a:t>                  ( </a:t>
            </a:r>
            <a:r>
              <a:rPr lang="en-US" sz="2000" dirty="0" err="1" smtClean="0"/>
              <a:t>choriomanionitis,deciduitis,endometritis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spread to Fallopian tubes &amp;  ovaries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</a:t>
            </a:r>
          </a:p>
          <a:p>
            <a:pPr>
              <a:buNone/>
            </a:pPr>
            <a:r>
              <a:rPr lang="en-US" sz="2000" dirty="0" smtClean="0"/>
              <a:t>                         </a:t>
            </a:r>
            <a:r>
              <a:rPr lang="en-US" sz="2000" dirty="0" err="1" smtClean="0"/>
              <a:t>salpingoophoritis,pelvic</a:t>
            </a:r>
            <a:r>
              <a:rPr lang="en-US" sz="2000" dirty="0" smtClean="0"/>
              <a:t> peritonitis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</a:t>
            </a:r>
          </a:p>
          <a:p>
            <a:pPr>
              <a:buNone/>
            </a:pPr>
            <a:r>
              <a:rPr lang="en-US" sz="2000" dirty="0" smtClean="0"/>
              <a:t>                             </a:t>
            </a:r>
            <a:r>
              <a:rPr lang="en-US" sz="2000" dirty="0" err="1" smtClean="0"/>
              <a:t>tubo</a:t>
            </a:r>
            <a:r>
              <a:rPr lang="en-US" sz="2000" dirty="0" smtClean="0"/>
              <a:t> ovarian, pelvic </a:t>
            </a:r>
            <a:r>
              <a:rPr lang="en-US" sz="2000" dirty="0" err="1" smtClean="0"/>
              <a:t>abcess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    </a:t>
            </a:r>
          </a:p>
          <a:p>
            <a:pPr>
              <a:buNone/>
            </a:pPr>
            <a:r>
              <a:rPr lang="en-US" sz="2000" dirty="0" smtClean="0"/>
              <a:t>                         generalized </a:t>
            </a:r>
            <a:r>
              <a:rPr lang="en-US" sz="2000" dirty="0" err="1" smtClean="0"/>
              <a:t>septicemia&amp;endotoxic</a:t>
            </a:r>
            <a:r>
              <a:rPr lang="en-US" sz="2000" dirty="0" smtClean="0"/>
              <a:t> shock</a:t>
            </a:r>
          </a:p>
          <a:p>
            <a:pPr>
              <a:buNone/>
            </a:pPr>
            <a:r>
              <a:rPr lang="en-US" sz="2000" dirty="0" smtClean="0"/>
              <a:t>        </a:t>
            </a:r>
          </a:p>
          <a:p>
            <a:endParaRPr lang="en-US" sz="2000" dirty="0"/>
          </a:p>
        </p:txBody>
      </p:sp>
      <p:sp>
        <p:nvSpPr>
          <p:cNvPr id="7" name="Down Arrow 6"/>
          <p:cNvSpPr/>
          <p:nvPr/>
        </p:nvSpPr>
        <p:spPr>
          <a:xfrm flipH="1">
            <a:off x="3886200" y="25908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886200" y="35052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886200" y="4572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886200" y="1905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962400" y="5638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Organisms  of </a:t>
            </a:r>
            <a:r>
              <a:rPr lang="en-US" dirty="0" err="1" smtClean="0"/>
              <a:t>peurperal</a:t>
            </a:r>
            <a:r>
              <a:rPr lang="en-US" dirty="0" smtClean="0"/>
              <a:t> infection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77724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Clinical signs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Headache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malaise</a:t>
            </a:r>
          </a:p>
          <a:p>
            <a:r>
              <a:rPr lang="en-US" dirty="0" smtClean="0"/>
              <a:t>abdominal discomfort,</a:t>
            </a:r>
          </a:p>
          <a:p>
            <a:r>
              <a:rPr lang="en-US" dirty="0" smtClean="0"/>
              <a:t>Diarrhea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offensive discharge</a:t>
            </a:r>
          </a:p>
          <a:p>
            <a:r>
              <a:rPr lang="en-US" dirty="0" smtClean="0"/>
              <a:t>vaginal bleeding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GPE: </a:t>
            </a:r>
            <a:r>
              <a:rPr lang="en-US" dirty="0" smtClean="0"/>
              <a:t>Toxic </a:t>
            </a:r>
            <a:r>
              <a:rPr lang="en-US" dirty="0" err="1" smtClean="0"/>
              <a:t>look,pyrexia,tachcardia</a:t>
            </a:r>
            <a:endParaRPr lang="en-US" dirty="0" smtClean="0"/>
          </a:p>
          <a:p>
            <a:r>
              <a:rPr lang="en-US" b="1" dirty="0" err="1" smtClean="0"/>
              <a:t>Abd</a:t>
            </a:r>
            <a:r>
              <a:rPr lang="en-US" b="1" dirty="0" smtClean="0"/>
              <a:t> exam: </a:t>
            </a:r>
            <a:r>
              <a:rPr lang="en-US" dirty="0" smtClean="0"/>
              <a:t>infected scar</a:t>
            </a:r>
          </a:p>
          <a:p>
            <a:r>
              <a:rPr lang="en-US" dirty="0" err="1" smtClean="0"/>
              <a:t>Boggy,enlarged,tender</a:t>
            </a:r>
            <a:r>
              <a:rPr lang="en-US" dirty="0" smtClean="0"/>
              <a:t> uterus</a:t>
            </a:r>
          </a:p>
          <a:p>
            <a:r>
              <a:rPr lang="en-US" dirty="0" smtClean="0"/>
              <a:t>Infected scar</a:t>
            </a:r>
          </a:p>
          <a:p>
            <a:r>
              <a:rPr lang="en-US" dirty="0" smtClean="0"/>
              <a:t>Generalized </a:t>
            </a:r>
            <a:r>
              <a:rPr lang="en-US" dirty="0" err="1" smtClean="0"/>
              <a:t>tenederness-peritonism</a:t>
            </a:r>
            <a:endParaRPr lang="en-US" dirty="0" smtClean="0"/>
          </a:p>
          <a:p>
            <a:r>
              <a:rPr lang="en-US" dirty="0" smtClean="0"/>
              <a:t>Bogginess-pelvic </a:t>
            </a:r>
            <a:r>
              <a:rPr lang="en-US" dirty="0" err="1" smtClean="0"/>
              <a:t>abcess</a:t>
            </a:r>
            <a:endParaRPr lang="en-US" dirty="0" smtClean="0"/>
          </a:p>
          <a:p>
            <a:r>
              <a:rPr lang="en-US" b="1" dirty="0" smtClean="0"/>
              <a:t>Pelvic exam</a:t>
            </a:r>
            <a:r>
              <a:rPr lang="en-US" dirty="0" smtClean="0"/>
              <a:t>: tender </a:t>
            </a:r>
            <a:r>
              <a:rPr lang="en-US" dirty="0" err="1" smtClean="0"/>
              <a:t>adenexae&amp;uterus,offensive</a:t>
            </a:r>
            <a:r>
              <a:rPr lang="en-US" dirty="0" smtClean="0"/>
              <a:t> </a:t>
            </a:r>
            <a:r>
              <a:rPr lang="en-US" dirty="0" err="1" smtClean="0"/>
              <a:t>discharge,Rpocs</a:t>
            </a:r>
            <a:r>
              <a:rPr lang="en-US" dirty="0" smtClean="0"/>
              <a:t> felt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267" y="990600"/>
            <a:ext cx="871373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+mj-lt"/>
            </a:endParaRPr>
          </a:p>
          <a:p>
            <a:r>
              <a:rPr lang="en-US" sz="2400" dirty="0" smtClean="0"/>
              <a:t>High-dependency unit, Close liaison microbiologists &amp; internal medicine specialists</a:t>
            </a:r>
          </a:p>
          <a:p>
            <a:r>
              <a:rPr lang="en-US" sz="2400" dirty="0" smtClean="0"/>
              <a:t>IV fluids</a:t>
            </a:r>
          </a:p>
          <a:p>
            <a:r>
              <a:rPr lang="en-US" sz="2400" dirty="0" smtClean="0"/>
              <a:t>Broad spectrum antibiotics</a:t>
            </a:r>
          </a:p>
          <a:p>
            <a:r>
              <a:rPr lang="en-US" sz="2400" dirty="0" smtClean="0"/>
              <a:t>Antipyretics</a:t>
            </a:r>
          </a:p>
          <a:p>
            <a:r>
              <a:rPr lang="en-US" sz="2400" dirty="0" smtClean="0"/>
              <a:t>Analgesics</a:t>
            </a:r>
          </a:p>
          <a:p>
            <a:r>
              <a:rPr lang="en-US" sz="2400" dirty="0" smtClean="0"/>
              <a:t>Evacuation of retained contents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Psychological disorders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Incidence  variable across cultures </a:t>
            </a:r>
          </a:p>
          <a:p>
            <a:r>
              <a:rPr lang="en-US" sz="2400" dirty="0" smtClean="0"/>
              <a:t>temporal relationship with childbirth suggest a </a:t>
            </a:r>
            <a:r>
              <a:rPr lang="en-US" sz="2400" dirty="0" err="1" smtClean="0"/>
              <a:t>neuroendocrine</a:t>
            </a:r>
            <a:r>
              <a:rPr lang="en-US" sz="2400" dirty="0" smtClean="0"/>
              <a:t> basis</a:t>
            </a:r>
          </a:p>
          <a:p>
            <a:r>
              <a:rPr lang="en-US" sz="2400" dirty="0" smtClean="0"/>
              <a:t>Changes in </a:t>
            </a:r>
            <a:r>
              <a:rPr lang="en-US" sz="2400" dirty="0" err="1" smtClean="0"/>
              <a:t>cortisol</a:t>
            </a:r>
            <a:r>
              <a:rPr lang="en-US" sz="2400" dirty="0" smtClean="0"/>
              <a:t>, oxytocin, endorphins, </a:t>
            </a:r>
            <a:r>
              <a:rPr lang="en-US" sz="2400" dirty="0" err="1" smtClean="0"/>
              <a:t>thyroxine</a:t>
            </a:r>
            <a:r>
              <a:rPr lang="en-US" sz="2400" dirty="0" smtClean="0"/>
              <a:t>, progesterone and </a:t>
            </a:r>
            <a:r>
              <a:rPr lang="en-US" sz="2400" dirty="0" err="1" smtClean="0"/>
              <a:t>oestrogen</a:t>
            </a:r>
            <a:r>
              <a:rPr lang="en-US" sz="2400" dirty="0" smtClean="0"/>
              <a:t> ,been implicated in the causation. </a:t>
            </a:r>
          </a:p>
          <a:p>
            <a:r>
              <a:rPr lang="en-US" sz="2400" dirty="0" smtClean="0"/>
              <a:t>A plausible recent theory ,sudden fall in </a:t>
            </a:r>
            <a:r>
              <a:rPr lang="en-US" sz="2400" dirty="0" err="1" smtClean="0"/>
              <a:t>oestrogen</a:t>
            </a:r>
            <a:r>
              <a:rPr lang="en-US" sz="2400" dirty="0" smtClean="0"/>
              <a:t> postpartum triggers hypersensitivity of certain dopamine receptors in a predisposed group of women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7543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Postpartum “pink” </a:t>
            </a:r>
            <a:r>
              <a:rPr lang="en-US" sz="2400" dirty="0" smtClean="0"/>
              <a:t>first 24-48hrs</a:t>
            </a:r>
          </a:p>
          <a:p>
            <a:pPr>
              <a:buNone/>
            </a:pPr>
            <a:r>
              <a:rPr lang="en-US" sz="2400" dirty="0" smtClean="0"/>
              <a:t>    elevation of mood,</a:t>
            </a:r>
          </a:p>
          <a:p>
            <a:pPr>
              <a:buNone/>
            </a:pPr>
            <a:r>
              <a:rPr lang="en-US" sz="2400" dirty="0" smtClean="0"/>
              <a:t>    a feeling of excitement, 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overactivity</a:t>
            </a:r>
            <a:r>
              <a:rPr lang="en-US" sz="2400" dirty="0" smtClean="0"/>
              <a:t> and difficulty sleeping.</a:t>
            </a:r>
          </a:p>
          <a:p>
            <a:pPr>
              <a:buNone/>
            </a:pPr>
            <a:r>
              <a:rPr lang="en-US" sz="2400" b="1" dirty="0" smtClean="0"/>
              <a:t>    </a:t>
            </a:r>
            <a:r>
              <a:rPr lang="en-US" sz="2400" b="1" dirty="0" err="1" smtClean="0"/>
              <a:t>Postpartum“blue</a:t>
            </a:r>
            <a:r>
              <a:rPr lang="en-US" sz="2400" b="1" dirty="0" smtClean="0"/>
              <a:t>” </a:t>
            </a:r>
            <a:r>
              <a:rPr lang="en-US" sz="2400" dirty="0" smtClean="0"/>
              <a:t>first 2 </a:t>
            </a:r>
            <a:r>
              <a:rPr lang="en-US" sz="2400" dirty="0" err="1" smtClean="0"/>
              <a:t>weeks,experienced</a:t>
            </a:r>
            <a:r>
              <a:rPr lang="en-US" sz="2400" dirty="0" smtClean="0"/>
              <a:t> by 80% 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    Fatigue, short temper, difficulty sleeping, depressed mood and tearfulness </a:t>
            </a:r>
          </a:p>
          <a:p>
            <a:pPr>
              <a:buNone/>
            </a:pPr>
            <a:r>
              <a:rPr lang="en-US" sz="2400" dirty="0" smtClean="0"/>
              <a:t>    usually mild &amp; resolve spontaneously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1905000"/>
          <a:ext cx="2514599" cy="2975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Motto                   </a:t>
            </a:r>
            <a:r>
              <a:rPr lang="en-US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Vision;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Dream/Tomorrow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38067" y="2043111"/>
            <a:ext cx="4114800" cy="4449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656074"/>
            <a:ext cx="4041775" cy="4449763"/>
          </a:xfrm>
        </p:spPr>
        <p:txBody>
          <a:bodyPr/>
          <a:lstStyle/>
          <a:p>
            <a:pPr lvl="0"/>
            <a:r>
              <a:rPr lang="en-US" dirty="0"/>
              <a:t>To impart evidence based research oriented medical education</a:t>
            </a:r>
          </a:p>
          <a:p>
            <a:pPr lvl="0"/>
            <a:r>
              <a:rPr lang="en-US" dirty="0"/>
              <a:t>To provide best possible patient care</a:t>
            </a:r>
          </a:p>
          <a:p>
            <a:pPr lvl="0"/>
            <a:r>
              <a:rPr lang="en-US" dirty="0"/>
              <a:t>To inculcate the values of mutual respect and ethical practice of medicine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91400" y="304800"/>
            <a:ext cx="1065368" cy="992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 Warning Symptoms : </a:t>
            </a:r>
            <a:r>
              <a:rPr lang="en-US" sz="2400" dirty="0" smtClean="0"/>
              <a:t>needs evaluation</a:t>
            </a:r>
          </a:p>
          <a:p>
            <a:r>
              <a:rPr lang="en-US" sz="2400" dirty="0" smtClean="0"/>
              <a:t>panic attacks; episodes of low mood (&gt;2 weeks)</a:t>
            </a:r>
          </a:p>
          <a:p>
            <a:r>
              <a:rPr lang="en-US" sz="2400" dirty="0" smtClean="0"/>
              <a:t> low self-esteem </a:t>
            </a:r>
          </a:p>
          <a:p>
            <a:r>
              <a:rPr lang="en-US" sz="2400" dirty="0" smtClean="0"/>
              <a:t>guilt or hopelessness </a:t>
            </a:r>
          </a:p>
          <a:p>
            <a:r>
              <a:rPr lang="en-US" sz="2400" dirty="0" smtClean="0"/>
              <a:t>thoughts of self-harm or suicide</a:t>
            </a:r>
          </a:p>
          <a:p>
            <a:r>
              <a:rPr lang="en-US" sz="2400" dirty="0" smtClean="0"/>
              <a:t>disrupt normal social functioning</a:t>
            </a:r>
          </a:p>
          <a:p>
            <a:r>
              <a:rPr lang="en-US" sz="2400" dirty="0" smtClean="0"/>
              <a:t>‘biological’ symptoms (e.g. poor appetite, early wakening)</a:t>
            </a:r>
          </a:p>
          <a:p>
            <a:r>
              <a:rPr lang="en-US" sz="2400" dirty="0" smtClean="0"/>
              <a:t>change in ‘affect’.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   Postpartum Depression(non psychotic depression)</a:t>
            </a:r>
          </a:p>
          <a:p>
            <a:r>
              <a:rPr lang="en-US" sz="2400" dirty="0" smtClean="0"/>
              <a:t>Affects 10-15%</a:t>
            </a:r>
          </a:p>
          <a:p>
            <a:r>
              <a:rPr lang="en-US" sz="2400" dirty="0" smtClean="0"/>
              <a:t>Women with previous history are at high risk</a:t>
            </a:r>
          </a:p>
          <a:p>
            <a:r>
              <a:rPr lang="en-US" sz="2400" dirty="0" smtClean="0"/>
              <a:t>Risk of </a:t>
            </a:r>
            <a:r>
              <a:rPr lang="en-US" sz="2400" dirty="0" err="1" smtClean="0"/>
              <a:t>recuurance</a:t>
            </a:r>
            <a:r>
              <a:rPr lang="en-US" sz="2400" dirty="0" smtClean="0"/>
              <a:t> 50%</a:t>
            </a:r>
          </a:p>
          <a:p>
            <a:r>
              <a:rPr lang="en-US" sz="2400" dirty="0" smtClean="0"/>
              <a:t>Usually presents </a:t>
            </a:r>
            <a:r>
              <a:rPr lang="en-US" sz="2400" dirty="0" err="1" smtClean="0"/>
              <a:t>late,screening</a:t>
            </a:r>
            <a:r>
              <a:rPr lang="en-US" sz="2400" dirty="0" smtClean="0"/>
              <a:t> at 6 weeks and 3-4 months  postnatal visit mandatory</a:t>
            </a:r>
          </a:p>
          <a:p>
            <a:r>
              <a:rPr lang="en-US" sz="2400" dirty="0" smtClean="0"/>
              <a:t>Edinburgh postnatal depression scale </a:t>
            </a:r>
          </a:p>
          <a:p>
            <a:r>
              <a:rPr lang="en-US" sz="2400" dirty="0" smtClean="0"/>
              <a:t>Most recover spontaneously 3-6 months</a:t>
            </a:r>
          </a:p>
          <a:p>
            <a:r>
              <a:rPr lang="en-US" sz="2400" dirty="0" smtClean="0"/>
              <a:t>Treatment: </a:t>
            </a:r>
            <a:r>
              <a:rPr lang="en-US" sz="2400" dirty="0" err="1" smtClean="0"/>
              <a:t>councelling,cognitive</a:t>
            </a:r>
            <a:r>
              <a:rPr lang="en-US" sz="2400" dirty="0" smtClean="0"/>
              <a:t>-behavioral </a:t>
            </a:r>
            <a:r>
              <a:rPr lang="en-US" sz="2400" dirty="0" err="1" smtClean="0"/>
              <a:t>therapy,antidepressents</a:t>
            </a:r>
            <a:r>
              <a:rPr lang="en-US" sz="2400" dirty="0" smtClean="0"/>
              <a:t>(TCA,SSRI)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Symptoms</a:t>
            </a:r>
          </a:p>
          <a:p>
            <a:r>
              <a:rPr lang="en-US" dirty="0" smtClean="0"/>
              <a:t>Early-morning </a:t>
            </a:r>
            <a:r>
              <a:rPr lang="en-US" dirty="0" err="1" smtClean="0"/>
              <a:t>wakening,poor</a:t>
            </a:r>
            <a:r>
              <a:rPr lang="en-US" dirty="0" smtClean="0"/>
              <a:t> appetite</a:t>
            </a:r>
          </a:p>
          <a:p>
            <a:r>
              <a:rPr lang="en-US" dirty="0" smtClean="0"/>
              <a:t> Diurnal mood variation (worse in the mornings)</a:t>
            </a:r>
          </a:p>
          <a:p>
            <a:r>
              <a:rPr lang="en-US" dirty="0" smtClean="0"/>
              <a:t>Low energy and libido.</a:t>
            </a:r>
          </a:p>
          <a:p>
            <a:r>
              <a:rPr lang="en-US" dirty="0" smtClean="0"/>
              <a:t> Loss of enjoyment&amp; lack of interest.</a:t>
            </a:r>
          </a:p>
          <a:p>
            <a:r>
              <a:rPr lang="en-US" dirty="0" smtClean="0"/>
              <a:t>Tearfulness&amp; feelings of guilt and failure.</a:t>
            </a:r>
          </a:p>
          <a:p>
            <a:r>
              <a:rPr lang="en-US" dirty="0" smtClean="0"/>
              <a:t> Thoughts of self-harm/suicide.</a:t>
            </a:r>
          </a:p>
          <a:p>
            <a:r>
              <a:rPr lang="en-US" dirty="0" smtClean="0"/>
              <a:t> Thoughts of harm to the baby.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   Postpartum psychosis:</a:t>
            </a:r>
          </a:p>
          <a:p>
            <a:r>
              <a:rPr lang="en-US" sz="2400" dirty="0" smtClean="0"/>
              <a:t>Incidence vary one in 5000, to one in 10,000</a:t>
            </a:r>
          </a:p>
          <a:p>
            <a:r>
              <a:rPr lang="en-US" sz="2400" dirty="0" smtClean="0"/>
              <a:t>Presents between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PND and before 4weeks</a:t>
            </a:r>
          </a:p>
          <a:p>
            <a:r>
              <a:rPr lang="en-US" sz="2400" dirty="0" err="1" smtClean="0"/>
              <a:t>Onsent</a:t>
            </a:r>
            <a:r>
              <a:rPr lang="en-US" sz="2400" dirty="0" smtClean="0"/>
              <a:t> abrupt</a:t>
            </a:r>
          </a:p>
          <a:p>
            <a:pPr>
              <a:buNone/>
            </a:pPr>
            <a:r>
              <a:rPr lang="en-US" sz="2400" b="1" dirty="0" smtClean="0"/>
              <a:t>    Risk </a:t>
            </a:r>
            <a:r>
              <a:rPr lang="en-US" sz="2400" b="1" dirty="0" err="1" smtClean="0"/>
              <a:t>facors</a:t>
            </a:r>
            <a:r>
              <a:rPr lang="en-US" sz="2400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Previous history of </a:t>
            </a:r>
            <a:r>
              <a:rPr lang="en-US" sz="2400" dirty="0" err="1" smtClean="0"/>
              <a:t>peurperal</a:t>
            </a:r>
            <a:r>
              <a:rPr lang="en-US" sz="2400" dirty="0" smtClean="0"/>
              <a:t> psychosis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Previous history of depressive </a:t>
            </a:r>
            <a:r>
              <a:rPr lang="en-US" sz="2400" dirty="0" err="1" smtClean="0"/>
              <a:t>illnes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Family history (bipolar disorder/affective psychosis)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     Symptoms</a:t>
            </a:r>
          </a:p>
          <a:p>
            <a:r>
              <a:rPr lang="en-US" sz="2400" dirty="0" smtClean="0"/>
              <a:t>Restless agitation</a:t>
            </a:r>
          </a:p>
          <a:p>
            <a:r>
              <a:rPr lang="en-US" sz="2400" dirty="0" smtClean="0"/>
              <a:t> Insomnia.</a:t>
            </a:r>
          </a:p>
          <a:p>
            <a:r>
              <a:rPr lang="en-US" sz="2400" dirty="0" smtClean="0"/>
              <a:t> Perplexity/confusion. </a:t>
            </a:r>
          </a:p>
          <a:p>
            <a:r>
              <a:rPr lang="en-US" sz="2400" dirty="0" smtClean="0"/>
              <a:t>Fear/suspicion. </a:t>
            </a:r>
          </a:p>
          <a:p>
            <a:r>
              <a:rPr lang="en-US" sz="2400" dirty="0" smtClean="0"/>
              <a:t>Delusions/hallucinations. Failure to eat and drink. Thoughts of self-harm.</a:t>
            </a:r>
          </a:p>
          <a:p>
            <a:r>
              <a:rPr lang="en-US" sz="2400" dirty="0" smtClean="0"/>
              <a:t> Depressive symptoms (guilt, self-worthlessness, hopelessness). </a:t>
            </a:r>
          </a:p>
          <a:p>
            <a:r>
              <a:rPr lang="en-US" sz="2400" dirty="0" smtClean="0"/>
              <a:t>Loss of insight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Managemet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In psychiatric unit, mother-and-baby unit under the supervision of a specialist perinatal mental healthcare team.</a:t>
            </a:r>
          </a:p>
          <a:p>
            <a:r>
              <a:rPr lang="en-US" dirty="0" err="1" smtClean="0"/>
              <a:t>Neuroleptics</a:t>
            </a:r>
            <a:r>
              <a:rPr lang="en-US" dirty="0" smtClean="0"/>
              <a:t>(chlorpromazine or haloperidol)</a:t>
            </a:r>
          </a:p>
          <a:p>
            <a:r>
              <a:rPr lang="en-US" dirty="0" smtClean="0"/>
              <a:t> Treatment of mania with lithium carbonate.</a:t>
            </a:r>
          </a:p>
          <a:p>
            <a:r>
              <a:rPr lang="en-US" dirty="0" smtClean="0"/>
              <a:t>Electroconvulsive therapy  for severe depressive psychoses. </a:t>
            </a:r>
          </a:p>
          <a:p>
            <a:r>
              <a:rPr lang="en-US" dirty="0" smtClean="0"/>
              <a:t>Antidepressants (which will take 10–14 days to be effective) as a second-line treatment.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 Post natal medical disorders:</a:t>
            </a:r>
          </a:p>
          <a:p>
            <a:r>
              <a:rPr lang="en-US" sz="2800" dirty="0" smtClean="0"/>
              <a:t>Hypertension: monitored until </a:t>
            </a:r>
            <a:r>
              <a:rPr lang="en-US" sz="2800" dirty="0" err="1" smtClean="0"/>
              <a:t>controlled.risk</a:t>
            </a:r>
            <a:r>
              <a:rPr lang="en-US" sz="2800" dirty="0" smtClean="0"/>
              <a:t> of fluid overload.</a:t>
            </a:r>
          </a:p>
          <a:p>
            <a:pPr>
              <a:buNone/>
            </a:pPr>
            <a:r>
              <a:rPr lang="en-US" sz="2800" dirty="0" smtClean="0"/>
              <a:t>     Half of </a:t>
            </a:r>
            <a:r>
              <a:rPr lang="en-US" sz="2800" dirty="0" err="1" smtClean="0"/>
              <a:t>eclamptic</a:t>
            </a:r>
            <a:r>
              <a:rPr lang="en-US" sz="2800" dirty="0" smtClean="0"/>
              <a:t> seizures occur in postnatal period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B.p</a:t>
            </a:r>
            <a:r>
              <a:rPr lang="en-US" sz="2800" dirty="0" smtClean="0"/>
              <a:t> &lt;150/100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Drugs:labetalol,slow</a:t>
            </a:r>
            <a:r>
              <a:rPr lang="en-US" sz="2800" dirty="0" smtClean="0"/>
              <a:t> release </a:t>
            </a:r>
            <a:r>
              <a:rPr lang="en-US" sz="2800" dirty="0" err="1" smtClean="0"/>
              <a:t>nefidipine</a:t>
            </a:r>
            <a:endParaRPr lang="en-US" sz="2800" dirty="0" smtClean="0"/>
          </a:p>
          <a:p>
            <a:r>
              <a:rPr lang="en-US" sz="2800" dirty="0" smtClean="0"/>
              <a:t> Diabetes: HbA1C at 6 weeks</a:t>
            </a:r>
          </a:p>
          <a:p>
            <a:r>
              <a:rPr lang="en-US" sz="2800" dirty="0" smtClean="0"/>
              <a:t>Anemia correction </a:t>
            </a:r>
          </a:p>
          <a:p>
            <a:r>
              <a:rPr lang="en-US" sz="2800" dirty="0" smtClean="0"/>
              <a:t>Postpartum </a:t>
            </a:r>
            <a:r>
              <a:rPr lang="en-US" sz="2800" dirty="0" err="1" smtClean="0"/>
              <a:t>thyroiditis</a:t>
            </a:r>
            <a:r>
              <a:rPr lang="en-US" sz="2800" dirty="0" err="1" smtClean="0">
                <a:latin typeface="Calibri"/>
                <a:cs typeface="Calibri"/>
              </a:rPr>
              <a:t>→hypothyrodism</a:t>
            </a:r>
            <a:r>
              <a:rPr lang="en-US" sz="2800" dirty="0" smtClean="0">
                <a:latin typeface="Calibri"/>
                <a:cs typeface="Calibri"/>
              </a:rPr>
              <a:t>→ exacerbate s/s depression</a:t>
            </a:r>
            <a:r>
              <a:rPr lang="en-US" sz="2800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Conclusion/key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6-week period </a:t>
            </a:r>
            <a:r>
              <a:rPr lang="en-US" dirty="0" smtClean="0"/>
              <a:t>after </a:t>
            </a:r>
            <a:r>
              <a:rPr lang="en-US" dirty="0"/>
              <a:t>birth, </a:t>
            </a:r>
            <a:r>
              <a:rPr lang="en-US" dirty="0" smtClean="0"/>
              <a:t>reproductive </a:t>
            </a:r>
            <a:r>
              <a:rPr lang="en-US" dirty="0"/>
              <a:t>organs and maternal physiology </a:t>
            </a:r>
            <a:r>
              <a:rPr lang="en-US" dirty="0" smtClean="0"/>
              <a:t>return</a:t>
            </a:r>
          </a:p>
          <a:p>
            <a:pPr fontAlgn="ctr"/>
            <a:r>
              <a:rPr lang="en-US" b="1" dirty="0"/>
              <a:t>Physical recovery</a:t>
            </a:r>
            <a:r>
              <a:rPr lang="en-US" dirty="0"/>
              <a:t>: </a:t>
            </a:r>
            <a:r>
              <a:rPr lang="en-US" dirty="0" smtClean="0"/>
              <a:t>healing </a:t>
            </a:r>
            <a:r>
              <a:rPr lang="en-US" dirty="0"/>
              <a:t>of wounds and the return of the uterus to its pre-pregnancy size. </a:t>
            </a:r>
          </a:p>
          <a:p>
            <a:pPr fontAlgn="ctr"/>
            <a:r>
              <a:rPr lang="en-US" b="1" dirty="0"/>
              <a:t>Psychological adjustment</a:t>
            </a:r>
            <a:r>
              <a:rPr lang="en-US" dirty="0"/>
              <a:t>: </a:t>
            </a:r>
            <a:r>
              <a:rPr lang="en-US" dirty="0" smtClean="0"/>
              <a:t> </a:t>
            </a:r>
            <a:r>
              <a:rPr lang="en-US" dirty="0"/>
              <a:t>transition to becoming a parent, which can be a stressful time. </a:t>
            </a:r>
          </a:p>
          <a:p>
            <a:pPr fontAlgn="ctr"/>
            <a:r>
              <a:rPr lang="en-US" b="1" dirty="0" smtClean="0"/>
              <a:t>Lactation</a:t>
            </a:r>
            <a:endParaRPr lang="en-US" dirty="0" smtClean="0"/>
          </a:p>
          <a:p>
            <a:pPr fontAlgn="ctr"/>
            <a:r>
              <a:rPr lang="en-US" b="1" dirty="0" smtClean="0"/>
              <a:t>Contraception</a:t>
            </a:r>
            <a:r>
              <a:rPr lang="en-US" dirty="0"/>
              <a:t>: </a:t>
            </a:r>
            <a:r>
              <a:rPr lang="en-US" dirty="0" smtClean="0"/>
              <a:t>decide </a:t>
            </a:r>
            <a:r>
              <a:rPr lang="en-US" dirty="0"/>
              <a:t>on a contraceptive method.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26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5">
            <a:extLst>
              <a:ext uri="{FF2B5EF4-FFF2-40B4-BE49-F238E27FC236}"/>
            </a:extLst>
          </p:cNvPr>
          <p:cNvSpPr/>
          <p:nvPr/>
        </p:nvSpPr>
        <p:spPr>
          <a:xfrm>
            <a:off x="177800" y="534988"/>
            <a:ext cx="1905000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Vertical integration</a:t>
            </a:r>
          </a:p>
        </p:txBody>
      </p:sp>
      <p:pic>
        <p:nvPicPr>
          <p:cNvPr id="35843" name="Content Placeholder 3"/>
          <p:cNvPicPr>
            <a:picLocks noChangeAspect="1"/>
          </p:cNvPicPr>
          <p:nvPr/>
        </p:nvPicPr>
        <p:blipFill>
          <a:blip r:embed="rId2" cstate="print"/>
          <a:srcRect l="25034" t="8588" r="20335" b="8154"/>
          <a:stretch>
            <a:fillRect/>
          </a:stretch>
        </p:blipFill>
        <p:spPr bwMode="auto">
          <a:xfrm>
            <a:off x="7467600" y="703263"/>
            <a:ext cx="148272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703263"/>
            <a:ext cx="3733800" cy="142081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/>
              <a:t>Beneficence</a:t>
            </a:r>
          </a:p>
        </p:txBody>
      </p:sp>
      <p:sp>
        <p:nvSpPr>
          <p:cNvPr id="7" name="Content Placeholder 6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477000" y="5346700"/>
            <a:ext cx="2667000" cy="141922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bg1"/>
                </a:solidFill>
              </a:rPr>
              <a:t>TAKE HOME MESSAGE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2765425"/>
            <a:ext cx="8534400" cy="2030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The principle of beneficence is the obligation of physician to act for the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+mn-cs"/>
              </a:rPr>
              <a:t>benefit of the patient </a:t>
            </a:r>
            <a:r>
              <a:rPr lang="en-US" dirty="0">
                <a:latin typeface="+mn-lt"/>
                <a:cs typeface="+mn-cs"/>
              </a:rPr>
              <a:t>and supports a number of moral rules to protect and defend the right of others, prevent harm, remove conditions that will cause harm, help persons with disabilities, and rescue persons in danger. </a:t>
            </a:r>
            <a:br>
              <a:rPr lang="en-US" dirty="0">
                <a:latin typeface="+mn-lt"/>
                <a:cs typeface="+mn-cs"/>
              </a:rPr>
            </a:br>
            <a:r>
              <a:rPr lang="en-US" dirty="0">
                <a:latin typeface="+mn-lt"/>
                <a:cs typeface="+mn-cs"/>
              </a:rPr>
              <a:t>It is worth emphasizing that, the language here is one of positive requirements. The principle calls for not just avoiding harm, but also to benefit patients and to promote their welfare.</a:t>
            </a:r>
          </a:p>
        </p:txBody>
      </p:sp>
    </p:spTree>
    <p:extLst>
      <p:ext uri="{BB962C8B-B14F-4D97-AF65-F5344CB8AC3E}">
        <p14:creationId xmlns:p14="http://schemas.microsoft.com/office/powerpoint/2010/main" val="324111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229"/>
            <a:ext cx="7543800" cy="1207008"/>
          </a:xfrm>
        </p:spPr>
        <p:txBody>
          <a:bodyPr>
            <a:normAutofit/>
          </a:bodyPr>
          <a:lstStyle/>
          <a:p>
            <a:r>
              <a:rPr lang="en-US" sz="2400" b="1" spc="-75" dirty="0">
                <a:solidFill>
                  <a:srgbClr val="C00000"/>
                </a:solidFill>
              </a:rPr>
              <a:t> Professor Umar Model of  Integrated Lecture </a:t>
            </a:r>
          </a:p>
        </p:txBody>
      </p:sp>
      <p:pic>
        <p:nvPicPr>
          <p:cNvPr id="1026" name="Picture 2" descr="C:\Users\User\Downloads\WhatsApp Image 2022-10-11 at 2.02.06 PM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561" y="2304335"/>
            <a:ext cx="5824025" cy="405201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E2C6E-C712-42CF-A5C8-9DB515D498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96042736"/>
              </p:ext>
            </p:extLst>
          </p:nvPr>
        </p:nvGraphicFramePr>
        <p:xfrm>
          <a:off x="5791200" y="1647483"/>
          <a:ext cx="3206246" cy="4400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91400" y="457200"/>
            <a:ext cx="1065368" cy="99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5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latin typeface="+mn-lt"/>
              </a:rPr>
              <a:t>Ethical frameworks and perspectives in obstetrics</a:t>
            </a:r>
            <a:endParaRPr lang="en-US" b="1" dirty="0">
              <a:latin typeface="+mn-lt"/>
            </a:endParaRPr>
          </a:p>
        </p:txBody>
      </p:sp>
      <p:sp>
        <p:nvSpPr>
          <p:cNvPr id="36867" name="Content Placeholder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en-US" dirty="0" smtClean="0"/>
              <a:t>These might include beneficence–</a:t>
            </a:r>
            <a:r>
              <a:rPr lang="en-US" dirty="0" err="1" smtClean="0"/>
              <a:t>nonmaleficence</a:t>
            </a:r>
            <a:r>
              <a:rPr lang="en-US" dirty="0" smtClean="0"/>
              <a:t> to both the pregnant woman and her fetus, justice to both parties, and respect for the pregnant woman's autonomous choices. </a:t>
            </a:r>
          </a:p>
          <a:p>
            <a:pPr>
              <a:buFont typeface="Arial" charset="0"/>
              <a:buNone/>
            </a:pPr>
            <a:r>
              <a:rPr lang="en-US" dirty="0" smtClean="0"/>
              <a:t>ACOG recommendations in obstetrics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Identify the decision makers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Collect data and establish facts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Identify all medically appropriate options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Evaluate options according to values and </a:t>
            </a:r>
            <a:r>
              <a:rPr lang="en-US" sz="2400" dirty="0" err="1" smtClean="0"/>
              <a:t>peinciples</a:t>
            </a:r>
            <a:endParaRPr lang="en-US" sz="2400" dirty="0" smtClean="0"/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Identify ethical conflicts and set priorities.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Select the option that can be best justified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Reevaluate the decision after it is acted on</a:t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32108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21st </a:t>
            </a:r>
            <a:r>
              <a:rPr lang="en-US" dirty="0" smtClean="0"/>
              <a:t>Edition Obstetrics </a:t>
            </a:r>
            <a:r>
              <a:rPr lang="en-US" dirty="0"/>
              <a:t>by Ten </a:t>
            </a:r>
            <a:r>
              <a:rPr lang="en-US" dirty="0" smtClean="0"/>
              <a:t>Teachers</a:t>
            </a:r>
          </a:p>
          <a:p>
            <a:r>
              <a:rPr lang="en-US" dirty="0" err="1" smtClean="0"/>
              <a:t>Dewhursts</a:t>
            </a:r>
            <a:r>
              <a:rPr lang="en-US" dirty="0" smtClean="0"/>
              <a:t>  9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EBM 5</a:t>
            </a:r>
            <a:r>
              <a:rPr lang="en-US" baseline="30000" dirty="0" smtClean="0"/>
              <a:t>th</a:t>
            </a:r>
            <a:r>
              <a:rPr lang="en-US" dirty="0" smtClean="0"/>
              <a:t> edition.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708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2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Postnatal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Puerperium</a:t>
            </a:r>
            <a:r>
              <a:rPr lang="en-US" sz="2400" dirty="0" smtClean="0"/>
              <a:t>: 6 weeks after third stage of labor.</a:t>
            </a:r>
          </a:p>
          <a:p>
            <a:pPr>
              <a:buNone/>
            </a:pPr>
            <a:r>
              <a:rPr lang="en-US" sz="2800" b="1" dirty="0" smtClean="0"/>
              <a:t>Physiological changes:</a:t>
            </a:r>
          </a:p>
          <a:p>
            <a:pPr>
              <a:buNone/>
            </a:pPr>
            <a:r>
              <a:rPr lang="en-US" sz="2400" u="sng" dirty="0" smtClean="0"/>
              <a:t>Uterine involution&amp; genital tract </a:t>
            </a:r>
            <a:r>
              <a:rPr lang="en-US" sz="2400" u="sng" dirty="0" err="1" smtClean="0"/>
              <a:t>chnages</a:t>
            </a:r>
            <a:r>
              <a:rPr lang="en-US" sz="2400" dirty="0" smtClean="0"/>
              <a:t>: immediately after birth lies 4cm below umbilicus.</a:t>
            </a:r>
          </a:p>
          <a:p>
            <a:pPr>
              <a:buNone/>
            </a:pPr>
            <a:r>
              <a:rPr lang="en-US" sz="2400" dirty="0" smtClean="0"/>
              <a:t>     internal </a:t>
            </a:r>
            <a:r>
              <a:rPr lang="en-US" sz="2400" dirty="0" err="1" smtClean="0"/>
              <a:t>os</a:t>
            </a:r>
            <a:r>
              <a:rPr lang="en-US" sz="2400" dirty="0" smtClean="0"/>
              <a:t> closes  by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week.</a:t>
            </a:r>
          </a:p>
          <a:p>
            <a:pPr>
              <a:buNone/>
            </a:pPr>
            <a:r>
              <a:rPr lang="en-US" sz="2400" dirty="0" smtClean="0"/>
              <a:t>    Delayed </a:t>
            </a:r>
            <a:r>
              <a:rPr lang="en-US" sz="2400" dirty="0" err="1" smtClean="0"/>
              <a:t>invoultion</a:t>
            </a:r>
            <a:r>
              <a:rPr lang="en-US" sz="2400" dirty="0" smtClean="0"/>
              <a:t>: </a:t>
            </a:r>
            <a:r>
              <a:rPr lang="en-US" sz="2400" dirty="0" err="1" smtClean="0"/>
              <a:t>infection,RPOC’s</a:t>
            </a:r>
            <a:endParaRPr lang="en-US" sz="2400" dirty="0" smtClean="0"/>
          </a:p>
          <a:p>
            <a:pPr>
              <a:buNone/>
            </a:pPr>
            <a:r>
              <a:rPr lang="en-US" sz="2400" u="sng" dirty="0" smtClean="0"/>
              <a:t>   </a:t>
            </a:r>
            <a:r>
              <a:rPr lang="en-US" sz="2400" u="sng" dirty="0" err="1" smtClean="0"/>
              <a:t>Lochia</a:t>
            </a:r>
            <a:r>
              <a:rPr lang="en-US" sz="2400" u="sng" dirty="0" smtClean="0"/>
              <a:t>: </a:t>
            </a:r>
            <a:r>
              <a:rPr lang="en-US" sz="2400" dirty="0" smtClean="0"/>
              <a:t>composed of blood and necrotic </a:t>
            </a:r>
            <a:r>
              <a:rPr lang="en-US" sz="2400" dirty="0" err="1" smtClean="0"/>
              <a:t>decidua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Lochia</a:t>
            </a:r>
            <a:r>
              <a:rPr lang="en-US" sz="2400" dirty="0" smtClean="0"/>
              <a:t> </a:t>
            </a:r>
            <a:r>
              <a:rPr lang="en-US" sz="2400" dirty="0" err="1" smtClean="0"/>
              <a:t>rubra</a:t>
            </a:r>
            <a:r>
              <a:rPr lang="en-US" sz="2400" dirty="0" smtClean="0"/>
              <a:t> ,first few </a:t>
            </a:r>
            <a:r>
              <a:rPr lang="en-US" sz="2400" dirty="0" err="1" smtClean="0"/>
              <a:t>days,Lochia</a:t>
            </a:r>
            <a:r>
              <a:rPr lang="en-US" sz="2400" dirty="0" smtClean="0"/>
              <a:t> serosa,2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week pinkish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Lochia</a:t>
            </a:r>
            <a:r>
              <a:rPr lang="en-US" sz="2400" dirty="0" smtClean="0"/>
              <a:t> </a:t>
            </a:r>
            <a:r>
              <a:rPr lang="en-US" sz="2400" dirty="0" err="1" smtClean="0"/>
              <a:t>alba,serous</a:t>
            </a:r>
            <a:r>
              <a:rPr lang="en-US" sz="2400" dirty="0" smtClean="0"/>
              <a:t> yellow white ,1 month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 smtClean="0"/>
              <a:t>Perineal pain: </a:t>
            </a:r>
            <a:r>
              <a:rPr lang="en-US" sz="2400" dirty="0" smtClean="0"/>
              <a:t>first 3 days ,80%,more in episiotomy/tears</a:t>
            </a:r>
          </a:p>
          <a:p>
            <a:pPr>
              <a:buNone/>
            </a:pPr>
            <a:r>
              <a:rPr lang="en-US" sz="2400" dirty="0" smtClean="0"/>
              <a:t>   Treatment: ice pack, topical anesthetics, oral/rectal analgesics</a:t>
            </a:r>
          </a:p>
          <a:p>
            <a:r>
              <a:rPr lang="en-US" sz="2400" b="1" u="sng" dirty="0" smtClean="0"/>
              <a:t>Temporary voiding difficulties</a:t>
            </a:r>
            <a:r>
              <a:rPr lang="en-US" sz="2400" u="sng" dirty="0" smtClean="0"/>
              <a:t>: </a:t>
            </a:r>
            <a:r>
              <a:rPr lang="en-US" sz="2400" dirty="0" smtClean="0"/>
              <a:t>and bladder over distension </a:t>
            </a:r>
          </a:p>
          <a:p>
            <a:pPr>
              <a:buNone/>
            </a:pPr>
            <a:r>
              <a:rPr lang="en-US" sz="2400" dirty="0" smtClean="0"/>
              <a:t>     Regional anaesthesia</a:t>
            </a:r>
          </a:p>
          <a:p>
            <a:pPr>
              <a:buNone/>
            </a:pPr>
            <a:r>
              <a:rPr lang="en-US" sz="2400" dirty="0" smtClean="0"/>
              <a:t>     Traumatic birth.</a:t>
            </a:r>
          </a:p>
          <a:p>
            <a:pPr>
              <a:buNone/>
            </a:pPr>
            <a:r>
              <a:rPr lang="en-US" sz="2400" dirty="0" smtClean="0"/>
              <a:t>     Treatment: post delivery assessment</a:t>
            </a:r>
          </a:p>
          <a:p>
            <a:pPr>
              <a:buNone/>
            </a:pPr>
            <a:r>
              <a:rPr lang="en-US" sz="2400" dirty="0" smtClean="0"/>
              <a:t>     post void residual volume&gt;150ml catheter placed</a:t>
            </a:r>
          </a:p>
          <a:p>
            <a:pPr>
              <a:buNone/>
            </a:pPr>
            <a:r>
              <a:rPr lang="en-US" sz="2400" dirty="0" smtClean="0"/>
              <a:t>     catheter retained for 12hrs after spinal anaesthesia</a:t>
            </a:r>
          </a:p>
          <a:p>
            <a:pPr>
              <a:buNone/>
            </a:pPr>
            <a:r>
              <a:rPr lang="en-US" sz="2400" dirty="0" smtClean="0"/>
              <a:t>     long term effects: stress incontinence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 smtClean="0"/>
              <a:t>Perineal trauma and sphincter dysfunction: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Feacal</a:t>
            </a:r>
            <a:r>
              <a:rPr lang="en-US" sz="2400" dirty="0" smtClean="0"/>
              <a:t>/flatus incontinence</a:t>
            </a:r>
          </a:p>
          <a:p>
            <a:pPr>
              <a:buNone/>
            </a:pPr>
            <a:r>
              <a:rPr lang="en-US" sz="2400" dirty="0" smtClean="0"/>
              <a:t>     prevention: perineal support</a:t>
            </a:r>
          </a:p>
          <a:p>
            <a:pPr>
              <a:buNone/>
            </a:pPr>
            <a:r>
              <a:rPr lang="en-US" sz="2400" dirty="0" smtClean="0"/>
              <a:t>                          pelvic floor exercises</a:t>
            </a:r>
          </a:p>
          <a:p>
            <a:pPr>
              <a:buNone/>
            </a:pPr>
            <a:r>
              <a:rPr lang="en-US" sz="2400" dirty="0" smtClean="0"/>
              <a:t>     Treatment: </a:t>
            </a:r>
          </a:p>
          <a:p>
            <a:pPr>
              <a:buNone/>
            </a:pPr>
            <a:r>
              <a:rPr lang="en-US" sz="2400" dirty="0" smtClean="0"/>
              <a:t>     Perineal repair</a:t>
            </a:r>
          </a:p>
          <a:p>
            <a:pPr>
              <a:buNone/>
            </a:pPr>
            <a:r>
              <a:rPr lang="en-US" sz="2400" dirty="0" smtClean="0"/>
              <a:t>     laxatives</a:t>
            </a:r>
          </a:p>
          <a:p>
            <a:pPr>
              <a:buNone/>
            </a:pPr>
            <a:r>
              <a:rPr lang="en-US" sz="2400" dirty="0" smtClean="0"/>
              <a:t>     Life style modifications</a:t>
            </a:r>
          </a:p>
          <a:p>
            <a:pPr>
              <a:buNone/>
            </a:pPr>
            <a:r>
              <a:rPr lang="en-US" sz="2400" dirty="0" smtClean="0"/>
              <a:t>    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Assesment</a:t>
            </a:r>
            <a:r>
              <a:rPr lang="en-US" dirty="0" smtClean="0"/>
              <a:t> of postnatal woman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General inquiry and address any complain</a:t>
            </a:r>
          </a:p>
          <a:p>
            <a:r>
              <a:rPr lang="en-US" b="1" dirty="0" smtClean="0"/>
              <a:t>GPE</a:t>
            </a:r>
            <a:r>
              <a:rPr lang="en-US" dirty="0" smtClean="0"/>
              <a:t>: general </a:t>
            </a:r>
            <a:r>
              <a:rPr lang="en-US" dirty="0" err="1" smtClean="0"/>
              <a:t>look,pallor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B.P-(hypertensive /preeclampsia needs monitoring)</a:t>
            </a:r>
          </a:p>
          <a:p>
            <a:pPr>
              <a:buNone/>
            </a:pPr>
            <a:r>
              <a:rPr lang="en-US" dirty="0" smtClean="0"/>
              <a:t>   pulse- tachycardia( </a:t>
            </a:r>
            <a:r>
              <a:rPr lang="en-US" dirty="0" err="1" smtClean="0"/>
              <a:t>bloss</a:t>
            </a:r>
            <a:r>
              <a:rPr lang="en-US" dirty="0" smtClean="0"/>
              <a:t> loss, </a:t>
            </a:r>
            <a:r>
              <a:rPr lang="en-US" dirty="0" err="1" smtClean="0"/>
              <a:t>pain,fever,anxiety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temp-(</a:t>
            </a:r>
            <a:r>
              <a:rPr lang="en-US" dirty="0" err="1" smtClean="0"/>
              <a:t>infection,drug</a:t>
            </a:r>
            <a:r>
              <a:rPr lang="en-US" dirty="0" smtClean="0"/>
              <a:t> induced </a:t>
            </a:r>
            <a:r>
              <a:rPr lang="en-US" dirty="0" err="1" smtClean="0"/>
              <a:t>misoprostol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hydration status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1828800"/>
            <a:ext cx="1614487" cy="16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b="1" dirty="0" smtClean="0"/>
              <a:t>Chest</a:t>
            </a:r>
            <a:r>
              <a:rPr lang="en-US" sz="2400" dirty="0" smtClean="0"/>
              <a:t>: breast exam &amp; chest auscultation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b="1" dirty="0" smtClean="0"/>
              <a:t>Abdomen</a:t>
            </a:r>
            <a:r>
              <a:rPr lang="en-US" sz="2400" dirty="0" smtClean="0"/>
              <a:t>: fundal height, tenderness, scar</a:t>
            </a:r>
          </a:p>
          <a:p>
            <a:pPr>
              <a:buNone/>
            </a:pPr>
            <a:r>
              <a:rPr lang="en-US" sz="2400" b="1" dirty="0" smtClean="0"/>
              <a:t>   Pelvic : </a:t>
            </a:r>
            <a:r>
              <a:rPr lang="en-US" sz="2400" dirty="0" smtClean="0"/>
              <a:t>episiotomy wound ,bleeding</a:t>
            </a:r>
          </a:p>
          <a:p>
            <a:pPr>
              <a:buNone/>
            </a:pPr>
            <a:r>
              <a:rPr lang="en-US" sz="2400" dirty="0" smtClean="0"/>
              <a:t>    calf tenderness ,peripheral edema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743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sz="2800" b="1" dirty="0" smtClean="0"/>
              <a:t>POST NATAL COMPLICATIONS</a:t>
            </a:r>
            <a:endParaRPr lang="en-US" sz="2800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6248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459</TotalTime>
  <Words>1085</Words>
  <Application>Microsoft Office PowerPoint</Application>
  <PresentationFormat>On-screen Show (4:3)</PresentationFormat>
  <Paragraphs>263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 Postnatal Complications &amp;Breast feeding</vt:lpstr>
      <vt:lpstr>Motto                   Vision; The Dream/Tomorrow</vt:lpstr>
      <vt:lpstr> Professor Umar Model of  Integrated Lecture </vt:lpstr>
      <vt:lpstr>Postnatal period</vt:lpstr>
      <vt:lpstr>PowerPoint Presentation</vt:lpstr>
      <vt:lpstr>PowerPoint Presentation</vt:lpstr>
      <vt:lpstr>Assesment of postnatal woman</vt:lpstr>
      <vt:lpstr>PowerPoint Presentation</vt:lpstr>
      <vt:lpstr>PowerPoint Presentation</vt:lpstr>
      <vt:lpstr>                                            Genital tract infection/sepsis</vt:lpstr>
      <vt:lpstr>Pathogenesis</vt:lpstr>
      <vt:lpstr>Organisms  of peurperal infection</vt:lpstr>
      <vt:lpstr>Risk factors</vt:lpstr>
      <vt:lpstr>PowerPoint Presentation</vt:lpstr>
      <vt:lpstr>PowerPoint Presentation</vt:lpstr>
      <vt:lpstr>Managment</vt:lpstr>
      <vt:lpstr>Psychological disorders</vt:lpstr>
      <vt:lpstr>PowerPoint Presentation</vt:lpstr>
      <vt:lpstr>PowerPoint Presentation</vt:lpstr>
      <vt:lpstr>PowerPoint Presentation</vt:lpstr>
      <vt:lpstr>Risk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Conclusion/key points</vt:lpstr>
      <vt:lpstr>Beneficence</vt:lpstr>
      <vt:lpstr>Ethical frameworks and perspectives in obstetrics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Obstetric emergencies,postnatal complications &amp;breast feeding</dc:title>
  <dc:creator>asb</dc:creator>
  <cp:lastModifiedBy>Acer</cp:lastModifiedBy>
  <cp:revision>119</cp:revision>
  <dcterms:created xsi:type="dcterms:W3CDTF">2023-05-01T11:48:08Z</dcterms:created>
  <dcterms:modified xsi:type="dcterms:W3CDTF">2025-02-09T06:59:58Z</dcterms:modified>
</cp:coreProperties>
</file>