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310" r:id="rId3"/>
    <p:sldId id="256" r:id="rId4"/>
    <p:sldId id="301" r:id="rId5"/>
    <p:sldId id="302" r:id="rId6"/>
    <p:sldId id="304" r:id="rId7"/>
    <p:sldId id="308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6" r:id="rId36"/>
    <p:sldId id="287" r:id="rId37"/>
    <p:sldId id="289" r:id="rId38"/>
    <p:sldId id="290" r:id="rId39"/>
    <p:sldId id="291" r:id="rId40"/>
    <p:sldId id="292" r:id="rId41"/>
    <p:sldId id="293" r:id="rId42"/>
    <p:sldId id="294" r:id="rId43"/>
    <p:sldId id="303" r:id="rId44"/>
    <p:sldId id="296" r:id="rId45"/>
    <p:sldId id="297" r:id="rId46"/>
    <p:sldId id="298" r:id="rId47"/>
    <p:sldId id="299" r:id="rId48"/>
    <p:sldId id="305" r:id="rId49"/>
    <p:sldId id="306" r:id="rId50"/>
    <p:sldId id="307" r:id="rId51"/>
    <p:sldId id="300" r:id="rId5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A5288"/>
    <a:srgbClr val="7D6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1476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5" Type="http://schemas.openxmlformats.org/officeDocument/2006/relationships/tableStyles" Target="tableStyles.xml"/><Relationship Id="rId54" Type="http://schemas.openxmlformats.org/officeDocument/2006/relationships/viewProps" Target="viewProps.xml"/><Relationship Id="rId53" Type="http://schemas.openxmlformats.org/officeDocument/2006/relationships/presProps" Target="presProps.xml"/><Relationship Id="rId52" Type="http://schemas.openxmlformats.org/officeDocument/2006/relationships/slide" Target="slides/slide50.xml"/><Relationship Id="rId51" Type="http://schemas.openxmlformats.org/officeDocument/2006/relationships/slide" Target="slides/slide49.xml"/><Relationship Id="rId50" Type="http://schemas.openxmlformats.org/officeDocument/2006/relationships/slide" Target="slides/slide48.xml"/><Relationship Id="rId5" Type="http://schemas.openxmlformats.org/officeDocument/2006/relationships/slide" Target="slides/slide3.xml"/><Relationship Id="rId49" Type="http://schemas.openxmlformats.org/officeDocument/2006/relationships/slide" Target="slides/slide47.xml"/><Relationship Id="rId48" Type="http://schemas.openxmlformats.org/officeDocument/2006/relationships/slide" Target="slides/slide46.xml"/><Relationship Id="rId47" Type="http://schemas.openxmlformats.org/officeDocument/2006/relationships/slide" Target="slides/slide45.xml"/><Relationship Id="rId46" Type="http://schemas.openxmlformats.org/officeDocument/2006/relationships/slide" Target="slides/slide44.xml"/><Relationship Id="rId45" Type="http://schemas.openxmlformats.org/officeDocument/2006/relationships/slide" Target="slides/slide43.xml"/><Relationship Id="rId44" Type="http://schemas.openxmlformats.org/officeDocument/2006/relationships/slide" Target="slides/slide42.xml"/><Relationship Id="rId43" Type="http://schemas.openxmlformats.org/officeDocument/2006/relationships/slide" Target="slides/slide41.xml"/><Relationship Id="rId42" Type="http://schemas.openxmlformats.org/officeDocument/2006/relationships/slide" Target="slides/slide40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5CA5C-4D8A-4728-9FC4-E68AFD7F7844}" type="datetimeFigureOut">
              <a:rPr lang="en-GB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F55DF-4FFA-4BAB-8D5D-1578F7895C7D}" type="slidenum">
              <a:rPr lang="en-GB" smtClean="0"/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5CA5C-4D8A-4728-9FC4-E68AFD7F7844}" type="datetimeFigureOut">
              <a:rPr lang="en-GB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F55DF-4FFA-4BAB-8D5D-1578F7895C7D}" type="slidenum">
              <a:rPr lang="en-GB" smtClean="0"/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5CA5C-4D8A-4728-9FC4-E68AFD7F7844}" type="datetimeFigureOut">
              <a:rPr lang="en-GB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F55DF-4FFA-4BAB-8D5D-1578F7895C7D}" type="slidenum">
              <a:rPr lang="en-GB" smtClean="0"/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5CA5C-4D8A-4728-9FC4-E68AFD7F7844}" type="datetimeFigureOut">
              <a:rPr lang="en-GB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F55DF-4FFA-4BAB-8D5D-1578F7895C7D}" type="slidenum">
              <a:rPr lang="en-GB" smtClean="0"/>
            </a:fld>
            <a:endParaRPr lang="en-GB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5CA5C-4D8A-4728-9FC4-E68AFD7F7844}" type="datetimeFigureOut">
              <a:rPr lang="en-GB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F55DF-4FFA-4BAB-8D5D-1578F7895C7D}" type="slidenum">
              <a:rPr lang="en-GB" smtClean="0"/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5CA5C-4D8A-4728-9FC4-E68AFD7F7844}" type="datetimeFigureOut">
              <a:rPr lang="en-GB" smtClean="0"/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F55DF-4FFA-4BAB-8D5D-1578F7895C7D}" type="slidenum">
              <a:rPr lang="en-GB" smtClean="0"/>
            </a:fld>
            <a:endParaRPr lang="en-GB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None/>
            </a:pPr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5CA5C-4D8A-4728-9FC4-E68AFD7F7844}" type="datetimeFigureOut">
              <a:rPr lang="en-GB" smtClean="0"/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F55DF-4FFA-4BAB-8D5D-1578F7895C7D}" type="slidenum">
              <a:rPr lang="en-GB" smtClean="0"/>
            </a:fld>
            <a:endParaRPr lang="en-GB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5CA5C-4D8A-4728-9FC4-E68AFD7F7844}" type="datetimeFigureOut">
              <a:rPr lang="en-GB" smtClean="0"/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F55DF-4FFA-4BAB-8D5D-1578F7895C7D}" type="slidenum">
              <a:rPr lang="en-GB" smtClean="0"/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5CA5C-4D8A-4728-9FC4-E68AFD7F7844}" type="datetimeFigureOut">
              <a:rPr lang="en-GB" smtClean="0"/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F55DF-4FFA-4BAB-8D5D-1578F7895C7D}" type="slidenum">
              <a:rPr lang="en-GB" smtClean="0"/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5CA5C-4D8A-4728-9FC4-E68AFD7F7844}" type="datetimeFigureOut">
              <a:rPr lang="en-GB" smtClean="0"/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F55DF-4FFA-4BAB-8D5D-1578F7895C7D}" type="slidenum">
              <a:rPr lang="en-GB" smtClean="0"/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anose="02040502050405020303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5CA5C-4D8A-4728-9FC4-E68AFD7F7844}" type="datetimeFigureOut">
              <a:rPr lang="en-GB" smtClean="0"/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F55DF-4FFA-4BAB-8D5D-1578F7895C7D}" type="slidenum">
              <a:rPr lang="en-GB" smtClean="0"/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995CA5C-4D8A-4728-9FC4-E68AFD7F7844}" type="datetimeFigureOut">
              <a:rPr lang="en-GB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3BF55DF-4FFA-4BAB-8D5D-1578F7895C7D}" type="slidenum">
              <a:rPr lang="en-GB" smtClean="0"/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anose="02040502050405020303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9001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33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62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6.jpeg"/><Relationship Id="rId1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5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6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7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9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1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2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3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4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6.png"/><Relationship Id="rId2" Type="http://schemas.openxmlformats.org/officeDocument/2006/relationships/image" Target="../media/image13.png"/><Relationship Id="rId1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8" descr="File:Bismillahir Rahmanir Rahim.png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/>
          </a:p>
        </p:txBody>
      </p:sp>
      <p:pic>
        <p:nvPicPr>
          <p:cNvPr id="1034" name="Picture 10" descr="File:Bismillahir Rahmanir Rahim.png - Wikipedia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1412776"/>
            <a:ext cx="9324528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4" t="23958" r="23061" b="11198"/>
          <a:stretch>
            <a:fillRect/>
          </a:stretch>
        </p:blipFill>
        <p:spPr bwMode="auto">
          <a:xfrm>
            <a:off x="0" y="-12576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83968" y="260648"/>
            <a:ext cx="4104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solidFill>
                  <a:schemeClr val="bg1"/>
                </a:solidFill>
              </a:rPr>
              <a:t>CERVICLE  POLYP</a:t>
            </a:r>
            <a:endParaRPr lang="en-GB" sz="4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48" t="15104" r="22108" b="10416"/>
          <a:stretch>
            <a:fillRect/>
          </a:stretch>
        </p:blipFill>
        <p:spPr bwMode="auto">
          <a:xfrm>
            <a:off x="2654" y="0"/>
            <a:ext cx="9141346" cy="6916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08" t="14917" r="22108" b="10084"/>
          <a:stretch>
            <a:fillRect/>
          </a:stretch>
        </p:blipFill>
        <p:spPr bwMode="auto">
          <a:xfrm>
            <a:off x="14064" y="-1"/>
            <a:ext cx="9129936" cy="6901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4" t="15365" r="22548" b="11198"/>
          <a:stretch>
            <a:fillRect/>
          </a:stretch>
        </p:blipFill>
        <p:spPr bwMode="auto">
          <a:xfrm>
            <a:off x="-7268" y="0"/>
            <a:ext cx="9151268" cy="6845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08" t="15886" r="22255" b="11979"/>
          <a:stretch>
            <a:fillRect/>
          </a:stretch>
        </p:blipFill>
        <p:spPr bwMode="auto">
          <a:xfrm>
            <a:off x="-17935" y="-13742"/>
            <a:ext cx="9149303" cy="6871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01" t="14584" r="22548" b="11458"/>
          <a:stretch>
            <a:fillRect/>
          </a:stretch>
        </p:blipFill>
        <p:spPr bwMode="auto">
          <a:xfrm>
            <a:off x="11782" y="0"/>
            <a:ext cx="9113168" cy="688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01" t="14844" r="22255" b="12240"/>
          <a:stretch>
            <a:fillRect/>
          </a:stretch>
        </p:blipFill>
        <p:spPr bwMode="auto">
          <a:xfrm>
            <a:off x="0" y="14114"/>
            <a:ext cx="9144000" cy="6843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48" t="14584" r="22108" b="14322"/>
          <a:stretch>
            <a:fillRect/>
          </a:stretch>
        </p:blipFill>
        <p:spPr bwMode="auto">
          <a:xfrm>
            <a:off x="15403" y="27384"/>
            <a:ext cx="928725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Women Beware! Postmenopausal Bleeding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456384"/>
            <a:ext cx="3528392" cy="306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3" t="16147" r="22401" b="12760"/>
          <a:stretch>
            <a:fillRect/>
          </a:stretch>
        </p:blipFill>
        <p:spPr bwMode="auto">
          <a:xfrm>
            <a:off x="0" y="-27384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87" t="14584" r="22108" b="12239"/>
          <a:stretch>
            <a:fillRect/>
          </a:stretch>
        </p:blipFill>
        <p:spPr bwMode="auto">
          <a:xfrm>
            <a:off x="-25524" y="0"/>
            <a:ext cx="916952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72" t="15121" r="21220" b="12305"/>
          <a:stretch>
            <a:fillRect/>
          </a:stretch>
        </p:blipFill>
        <p:spPr bwMode="auto">
          <a:xfrm>
            <a:off x="35272" y="15230"/>
            <a:ext cx="9147769" cy="6842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47420" y="4831715"/>
            <a:ext cx="7272655" cy="1511300"/>
          </a:xfrm>
          <a:prstGeom prst="rect">
            <a:avLst/>
          </a:prstGeom>
          <a:solidFill>
            <a:srgbClr val="6A5288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algn="ctr"/>
            <a:r>
              <a:rPr lang="en-GB" sz="3200" cap="all" dirty="0"/>
              <a:t>department of obs &amp; gynae</a:t>
            </a:r>
            <a:endParaRPr lang="en-GB" sz="3200" cap="all" dirty="0"/>
          </a:p>
          <a:p>
            <a:pPr algn="ctr"/>
            <a:r>
              <a:rPr lang="en-GB" sz="3200" cap="all" dirty="0"/>
              <a:t>rawalpindi teaching hospital</a:t>
            </a:r>
            <a:endParaRPr lang="en-GB" sz="3200" cap="all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36" t="15364" r="22970" b="1198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01" t="14844" r="22694" b="1276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94" t="15365" r="22255" b="11979"/>
          <a:stretch>
            <a:fillRect/>
          </a:stretch>
        </p:blipFill>
        <p:spPr bwMode="auto">
          <a:xfrm>
            <a:off x="-17562" y="0"/>
            <a:ext cx="916156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02" t="15104" r="23133" b="12760"/>
          <a:stretch>
            <a:fillRect/>
          </a:stretch>
        </p:blipFill>
        <p:spPr bwMode="auto">
          <a:xfrm>
            <a:off x="0" y="-25524"/>
            <a:ext cx="9144000" cy="6883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87" t="14844" r="22108" b="11719"/>
          <a:stretch>
            <a:fillRect/>
          </a:stretch>
        </p:blipFill>
        <p:spPr bwMode="auto">
          <a:xfrm>
            <a:off x="-2704" y="0"/>
            <a:ext cx="914670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21" t="16666" r="22621" b="1328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01" t="14844" r="21962" b="1171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99" t="16797" r="22896" b="1054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05" t="18230" r="22693" b="9635"/>
          <a:stretch>
            <a:fillRect/>
          </a:stretch>
        </p:blipFill>
        <p:spPr bwMode="auto">
          <a:xfrm>
            <a:off x="0" y="8012"/>
            <a:ext cx="9144000" cy="6849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40" t="14844" r="22255" b="12500"/>
          <a:stretch>
            <a:fillRect/>
          </a:stretch>
        </p:blipFill>
        <p:spPr bwMode="auto">
          <a:xfrm>
            <a:off x="3398" y="0"/>
            <a:ext cx="914060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 noChangeArrowheads="1"/>
          </p:cNvSpPr>
          <p:nvPr>
            <p:ph type="title"/>
          </p:nvPr>
        </p:nvSpPr>
        <p:spPr>
          <a:xfrm>
            <a:off x="2601516" y="228602"/>
            <a:ext cx="4942284" cy="1281113"/>
          </a:xfrm>
        </p:spPr>
        <p:txBody>
          <a:bodyPr>
            <a:normAutofit fontScale="90000"/>
          </a:bodyPr>
          <a:lstStyle/>
          <a:p>
            <a:r>
              <a:rPr lang="en-US" altLang="en-US" b="1">
                <a:solidFill>
                  <a:srgbClr val="01153E"/>
                </a:solidFill>
                <a:cs typeface="Times New Roman" panose="02020603050405020304" pitchFamily="18" charset="0"/>
              </a:rPr>
              <a:t>University Motto, Vision, Values &amp; Goals</a:t>
            </a:r>
            <a:br>
              <a:rPr lang="en-US" altLang="en-US" sz="3200" b="1">
                <a:solidFill>
                  <a:schemeClr val="tx1"/>
                </a:solidFill>
                <a:cs typeface="Times New Roman" panose="02020603050405020304" pitchFamily="18" charset="0"/>
              </a:rPr>
            </a:br>
            <a:endParaRPr lang="en-US" alt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3"/>
          </p:nvPr>
        </p:nvGraphicFramePr>
        <p:xfrm>
          <a:off x="2781300" y="1651001"/>
          <a:ext cx="5657850" cy="4927600"/>
        </p:xfrm>
        <a:graphic>
          <a:graphicData uri="http://schemas.openxmlformats.org/drawingml/2006/table">
            <a:tbl>
              <a:tblPr/>
              <a:tblGrid>
                <a:gridCol w="5657850"/>
              </a:tblGrid>
              <a:tr h="4879975">
                <a:tc>
                  <a:txBody>
                    <a:bodyPr/>
                    <a:lstStyle>
                      <a:lvl1pPr marL="236855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2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2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2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2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2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2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2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2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2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236855" marR="0" lvl="0" indent="0" algn="l" defTabSz="457200" rtl="0" eaLnBrk="1" fontAlgn="base" latinLnBrk="0" hangingPunct="1">
                        <a:lnSpc>
                          <a:spcPts val="15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entury Gothic" panose="020B0502020202020204" pitchFamily="34" charset="0"/>
                        </a:rPr>
                        <a:t>Mission Statement</a:t>
                      </a:r>
                      <a:endParaRPr kumimoji="0" lang="en-US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236855" marR="0" lvl="0" indent="0" algn="l" defTabSz="457200" rtl="0" eaLnBrk="1" fontAlgn="base" latinLnBrk="0" hangingPunct="1">
                        <a:lnSpc>
                          <a:spcPts val="15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To impart evidence-based research-oriented health professional education </a:t>
                      </a:r>
                      <a:endParaRPr kumimoji="0" lang="en-US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236855" marR="0" lvl="0" indent="0" algn="l" defTabSz="457200" rtl="0" eaLnBrk="1" fontAlgn="base" latinLnBrk="0" hangingPunct="1">
                        <a:lnSpc>
                          <a:spcPts val="15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Best possible patient care</a:t>
                      </a:r>
                      <a:endParaRPr kumimoji="0" lang="en-US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236855" marR="0" lvl="0" indent="0" algn="l" defTabSz="457200" rtl="0" eaLnBrk="1" fontAlgn="base" latinLnBrk="0" hangingPunct="1">
                        <a:lnSpc>
                          <a:spcPts val="15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Mutual respect, ethical practice of healthcare and social accountability.</a:t>
                      </a:r>
                      <a:endParaRPr kumimoji="0" lang="en-US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236855" marR="0" lvl="0" indent="0" algn="l" defTabSz="4572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236855" marR="0" lvl="0" indent="0" algn="l" defTabSz="4572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entury Gothic" panose="020B0502020202020204" pitchFamily="34" charset="0"/>
                        </a:rPr>
                        <a:t>Vision and Values</a:t>
                      </a:r>
                      <a:endParaRPr kumimoji="0" lang="en-US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236855" marR="0" lvl="0" indent="0" algn="l" defTabSz="4572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Highly recognized and accredited </a:t>
                      </a:r>
                      <a:r>
                        <a:rPr kumimoji="0" lang="en-US" alt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centre</a:t>
                      </a: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 of excellence in Medical Education, using evidence-based training techniques for development of highly competent health professionals, who are lifelong experiential learner and are socially accountable.</a:t>
                      </a:r>
                      <a:endParaRPr kumimoji="0" lang="en-US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236855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entury Gothic" panose="020B0502020202020204" pitchFamily="34" charset="0"/>
                        </a:rPr>
                        <a:t>Goals</a:t>
                      </a:r>
                      <a:endParaRPr kumimoji="0" lang="en-US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236855" marR="0" lvl="0" indent="0" algn="l" defTabSz="457200" rtl="0" eaLnBrk="1" fontAlgn="base" latinLnBrk="0" hangingPunct="1">
                        <a:lnSpc>
                          <a:spcPct val="150000"/>
                        </a:lnSpc>
                        <a:spcBef>
                          <a:spcPts val="7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The Undergraduate Integrated Learning Program is geared to provide you with quality medical education in an environment designed to:</a:t>
                      </a:r>
                      <a:endParaRPr kumimoji="0" lang="en-US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6C882"/>
                    </a:solidFill>
                  </a:tcPr>
                </a:tc>
              </a:tr>
            </a:tbl>
          </a:graphicData>
        </a:graphic>
      </p:graphicFrame>
      <p:pic>
        <p:nvPicPr>
          <p:cNvPr id="20488" name="image3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790825"/>
            <a:ext cx="1600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48" t="15625" r="22548" b="13021"/>
          <a:stretch>
            <a:fillRect/>
          </a:stretch>
        </p:blipFill>
        <p:spPr bwMode="auto">
          <a:xfrm>
            <a:off x="-30138" y="-25524"/>
            <a:ext cx="9174138" cy="6883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9" t="14370" r="22171" b="10629"/>
          <a:stretch>
            <a:fillRect/>
          </a:stretch>
        </p:blipFill>
        <p:spPr bwMode="auto">
          <a:xfrm>
            <a:off x="-6102" y="372"/>
            <a:ext cx="9150102" cy="6857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94" t="15886" r="22401" b="13021"/>
          <a:stretch>
            <a:fillRect/>
          </a:stretch>
        </p:blipFill>
        <p:spPr bwMode="auto">
          <a:xfrm>
            <a:off x="24730" y="4192"/>
            <a:ext cx="9119270" cy="6853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41" t="15886" r="22547" b="13021"/>
          <a:stretch>
            <a:fillRect/>
          </a:stretch>
        </p:blipFill>
        <p:spPr bwMode="auto">
          <a:xfrm>
            <a:off x="-7640" y="0"/>
            <a:ext cx="915164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5" t="14845" r="22401" b="11979"/>
          <a:stretch>
            <a:fillRect/>
          </a:stretch>
        </p:blipFill>
        <p:spPr bwMode="auto">
          <a:xfrm>
            <a:off x="-25946" y="-30088"/>
            <a:ext cx="9169946" cy="688808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4" t="15317" r="22254" b="1280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23" t="14844" r="22987" b="8333"/>
          <a:stretch>
            <a:fillRect/>
          </a:stretch>
        </p:blipFill>
        <p:spPr bwMode="auto">
          <a:xfrm>
            <a:off x="0" y="23242"/>
            <a:ext cx="9144000" cy="6834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40" t="15495" r="22842" b="1184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72" t="15625" r="22401" b="1380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4" t="14845" r="22987" b="1197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 noChangeArrowheads="1"/>
          </p:cNvSpPr>
          <p:nvPr>
            <p:ph type="title"/>
          </p:nvPr>
        </p:nvSpPr>
        <p:spPr>
          <a:xfrm>
            <a:off x="561975" y="304800"/>
            <a:ext cx="6724650" cy="1828800"/>
          </a:xfrm>
        </p:spPr>
        <p:txBody>
          <a:bodyPr/>
          <a:lstStyle/>
          <a:p>
            <a:r>
              <a:rPr lang="en-US" altLang="en-US" sz="3200"/>
              <a:t>PROF UMER MODEL OF INTEGRATED LECTURE</a:t>
            </a:r>
            <a:endParaRPr lang="en-US" altLang="en-US" sz="3200"/>
          </a:p>
        </p:txBody>
      </p:sp>
      <p:pic>
        <p:nvPicPr>
          <p:cNvPr id="23554" name="Picture 3"/>
          <p:cNvPicPr>
            <a:picLocks noChangeAspect="1" noEditPoints="1" noChangeArrowheads="1" noChangeShapeType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844824"/>
            <a:ext cx="3790950" cy="472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1" t="15885" r="22181" b="12291"/>
          <a:stretch>
            <a:fillRect/>
          </a:stretch>
        </p:blipFill>
        <p:spPr bwMode="auto">
          <a:xfrm>
            <a:off x="0" y="-32370"/>
            <a:ext cx="9144000" cy="6890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3" t="15365" r="22987" b="14062"/>
          <a:stretch>
            <a:fillRect/>
          </a:stretch>
        </p:blipFill>
        <p:spPr bwMode="auto">
          <a:xfrm>
            <a:off x="0" y="16396"/>
            <a:ext cx="9144000" cy="6841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Atrophic vaginitis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Treated by topical estrogen </a:t>
            </a:r>
            <a:endParaRPr lang="en-GB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01" t="15104" r="22255" b="1354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4" t="15886" r="22548" b="13021"/>
          <a:stretch>
            <a:fillRect/>
          </a:stretch>
        </p:blipFill>
        <p:spPr bwMode="auto">
          <a:xfrm>
            <a:off x="0" y="0"/>
            <a:ext cx="914670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37" t="15625" r="23038" b="12240"/>
          <a:stretch>
            <a:fillRect/>
          </a:stretch>
        </p:blipFill>
        <p:spPr bwMode="auto">
          <a:xfrm>
            <a:off x="0" y="27384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8" t="15104" r="22328" b="12500"/>
          <a:stretch>
            <a:fillRect/>
          </a:stretch>
        </p:blipFill>
        <p:spPr bwMode="auto">
          <a:xfrm>
            <a:off x="18628" y="0"/>
            <a:ext cx="912537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RESEARCH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dirty="0"/>
              <a:t>Sung S, Carlson K, </a:t>
            </a:r>
            <a:r>
              <a:rPr lang="en-GB" dirty="0" smtClean="0"/>
              <a:t>Abramowitz </a:t>
            </a:r>
            <a:r>
              <a:rPr lang="en-GB" dirty="0"/>
              <a:t>A. Postmenopausal Bleeding. [Updated 2023 Dec 20]. In: </a:t>
            </a:r>
            <a:r>
              <a:rPr lang="en-GB" dirty="0" smtClean="0"/>
              <a:t>Stat Pearls </a:t>
            </a:r>
            <a:r>
              <a:rPr lang="en-GB" dirty="0"/>
              <a:t>[Internet]. Treasure Island (FL): </a:t>
            </a:r>
            <a:r>
              <a:rPr lang="en-GB" dirty="0" smtClean="0"/>
              <a:t>Stat Pearls </a:t>
            </a:r>
            <a:r>
              <a:rPr lang="en-GB" dirty="0"/>
              <a:t>Publishing; 2024 </a:t>
            </a:r>
            <a:r>
              <a:rPr lang="en-GB" dirty="0" smtClean="0"/>
              <a:t>Jan-https</a:t>
            </a:r>
            <a:r>
              <a:rPr lang="en-GB" dirty="0"/>
              <a:t>://www.ncbi.nlm.nih.gov/books/NBK562188/</a:t>
            </a:r>
            <a:endParaRPr lang="en-GB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BIOMEDICAL ETHICS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/>
          </a:bodyPr>
          <a:lstStyle/>
          <a:p>
            <a:pPr lvl="5">
              <a:lnSpc>
                <a:spcPct val="150000"/>
              </a:lnSpc>
            </a:pPr>
            <a:r>
              <a:rPr lang="en-GB" sz="2800" dirty="0"/>
              <a:t>Any patient presenting with postmenopausal bleeding should be investigated by TVS and endometrial sampling to rule out malignancy.</a:t>
            </a:r>
            <a:endParaRPr lang="en-GB" sz="2800" dirty="0"/>
          </a:p>
          <a:p>
            <a:pPr>
              <a:lnSpc>
                <a:spcPct val="150000"/>
              </a:lnSpc>
            </a:pPr>
            <a:endParaRPr lang="en-GB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FAMILY MEDICINE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GB" sz="2800" dirty="0" smtClean="0"/>
              <a:t>Any patient presenting with postmenopausal bleeding need evaluation and should be referred to specialist.</a:t>
            </a:r>
            <a:endParaRPr lang="en-GB" sz="28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5289768"/>
          </a:xfrm>
        </p:spPr>
        <p:txBody>
          <a:bodyPr>
            <a:normAutofit/>
          </a:bodyPr>
          <a:lstStyle/>
          <a:p>
            <a:r>
              <a:rPr lang="en-GB" sz="2800" dirty="0" smtClean="0"/>
              <a:t>A 60 year old lady presented in gynae opd with complaint of vaginal bleeding for 1 week. She had her last menstrual period 2 years back. </a:t>
            </a:r>
            <a:r>
              <a:rPr lang="en-GB" sz="2800" dirty="0"/>
              <a:t>S</a:t>
            </a:r>
            <a:r>
              <a:rPr lang="en-GB" sz="2800" dirty="0" smtClean="0"/>
              <a:t>he is diabetic. On examination she is vitally stable, BMI 30kg/m2 abdomen is soft ,nontender , speculum examination shows normal looking cervix . On TVS endometrial thickness is 10mm.</a:t>
            </a:r>
            <a:endParaRPr lang="en-GB" sz="2800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9" t="17969" r="22859" b="1041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01" t="14584" r="22548" b="11458"/>
          <a:stretch>
            <a:fillRect/>
          </a:stretch>
        </p:blipFill>
        <p:spPr bwMode="auto">
          <a:xfrm>
            <a:off x="11782" y="0"/>
            <a:ext cx="9113168" cy="688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8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57" t="14844" r="22438" b="12305"/>
          <a:stretch>
            <a:fillRect/>
          </a:stretch>
        </p:blipFill>
        <p:spPr bwMode="auto">
          <a:xfrm>
            <a:off x="11782" y="-27384"/>
            <a:ext cx="9113168" cy="6875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Learning objectives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dirty="0" smtClean="0"/>
              <a:t>Define postmenopausal bleeding (PMB).</a:t>
            </a:r>
            <a:endParaRPr lang="en-GB" dirty="0" smtClean="0"/>
          </a:p>
          <a:p>
            <a:r>
              <a:rPr lang="en-GB" dirty="0" smtClean="0"/>
              <a:t>Identify causes of PMB.</a:t>
            </a:r>
            <a:endParaRPr lang="en-GB" dirty="0" smtClean="0"/>
          </a:p>
          <a:p>
            <a:r>
              <a:rPr lang="en-GB" dirty="0" smtClean="0"/>
              <a:t>Evaluate the patient with PMB.</a:t>
            </a:r>
            <a:endParaRPr lang="en-GB" dirty="0" smtClean="0"/>
          </a:p>
          <a:p>
            <a:r>
              <a:rPr lang="en-GB" dirty="0" smtClean="0"/>
              <a:t>Interpret the investigations of PMB.</a:t>
            </a:r>
            <a:endParaRPr lang="en-GB" dirty="0" smtClean="0"/>
          </a:p>
          <a:p>
            <a:r>
              <a:rPr lang="en-GB" dirty="0" smtClean="0"/>
              <a:t>Formulate the treatment plan. </a:t>
            </a:r>
            <a:endParaRPr lang="en-GB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9" t="14584" r="22548" b="10677"/>
          <a:stretch>
            <a:fillRect/>
          </a:stretch>
        </p:blipFill>
        <p:spPr bwMode="auto">
          <a:xfrm>
            <a:off x="0" y="0"/>
            <a:ext cx="9144000" cy="688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4" t="14323" r="22548" b="11198"/>
          <a:stretch>
            <a:fillRect/>
          </a:stretch>
        </p:blipFill>
        <p:spPr bwMode="auto">
          <a:xfrm>
            <a:off x="0" y="0"/>
            <a:ext cx="9144000" cy="6936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6" t="14844" r="22400" b="11198"/>
          <a:stretch>
            <a:fillRect/>
          </a:stretch>
        </p:blipFill>
        <p:spPr bwMode="auto">
          <a:xfrm>
            <a:off x="16346" y="16767"/>
            <a:ext cx="9127654" cy="7006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0</TotalTime>
  <Words>1760</Words>
  <Application>WPS Presentation</Application>
  <PresentationFormat>On-screen Show (4:3)</PresentationFormat>
  <Paragraphs>47</Paragraphs>
  <Slides>50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50</vt:i4>
      </vt:variant>
    </vt:vector>
  </HeadingPairs>
  <TitlesOfParts>
    <vt:vector size="62" baseType="lpstr">
      <vt:lpstr>Arial</vt:lpstr>
      <vt:lpstr>SimSun</vt:lpstr>
      <vt:lpstr>Wingdings</vt:lpstr>
      <vt:lpstr>Georgia</vt:lpstr>
      <vt:lpstr>Times New Roman</vt:lpstr>
      <vt:lpstr>Wingdings 3</vt:lpstr>
      <vt:lpstr>Century Gothic</vt:lpstr>
      <vt:lpstr>Trebuchet MS</vt:lpstr>
      <vt:lpstr>Microsoft YaHei</vt:lpstr>
      <vt:lpstr>Arial Unicode MS</vt:lpstr>
      <vt:lpstr>Calibri</vt:lpstr>
      <vt:lpstr>Slipstream</vt:lpstr>
      <vt:lpstr>PowerPoint 演示文稿</vt:lpstr>
      <vt:lpstr>PowerPoint 演示文稿</vt:lpstr>
      <vt:lpstr>University Motto, Vision, Values &amp; Goals </vt:lpstr>
      <vt:lpstr>PROF UMER MODEL OF INTEGRATED LECTURE</vt:lpstr>
      <vt:lpstr>PowerPoint 演示文稿</vt:lpstr>
      <vt:lpstr>Learning objectives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Atrophic vaginitis </vt:lpstr>
      <vt:lpstr>PowerPoint 演示文稿</vt:lpstr>
      <vt:lpstr>PowerPoint 演示文稿</vt:lpstr>
      <vt:lpstr>PowerPoint 演示文稿</vt:lpstr>
      <vt:lpstr>PowerPoint 演示文稿</vt:lpstr>
      <vt:lpstr>RESEARCH</vt:lpstr>
      <vt:lpstr>BIOMEDICAL ETHICS</vt:lpstr>
      <vt:lpstr>FAMILY MEDICINE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bashi</dc:creator>
  <cp:lastModifiedBy>SHAMA BASHIR</cp:lastModifiedBy>
  <cp:revision>41</cp:revision>
  <dcterms:created xsi:type="dcterms:W3CDTF">2023-08-28T18:54:00Z</dcterms:created>
  <dcterms:modified xsi:type="dcterms:W3CDTF">2025-02-06T03:57:45Z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3E6E1F1D75AE42449ED5E816ABC77712_12</vt:lpwstr>
  </property>
  <property fmtid="{D5CDD505-2E9C-101B-9397-08002B2CF9AE}" pid="3" name="KSOProductBuildVer">
    <vt:lpwstr>2057-12.2.0.19805</vt:lpwstr>
  </property>
</Properties>
</file>