
<file path=[Content_Types].xml><?xml version="1.0" encoding="utf-8"?>
<Types xmlns="http://schemas.openxmlformats.org/package/2006/content-types">
  <Default Extension="png" ContentType="image/png"/>
  <Default Extension="jpeg" ContentType="image/jpeg"/>
  <Default Extension="JPG" ContentType="image/.jp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3"/>
    <p:sldId id="307" r:id="rId4"/>
    <p:sldId id="334" r:id="rId5"/>
    <p:sldId id="308" r:id="rId6"/>
    <p:sldId id="310" r:id="rId7"/>
    <p:sldId id="342" r:id="rId8"/>
    <p:sldId id="343" r:id="rId9"/>
    <p:sldId id="344" r:id="rId10"/>
    <p:sldId id="345" r:id="rId11"/>
    <p:sldId id="319" r:id="rId12"/>
    <p:sldId id="267" r:id="rId13"/>
    <p:sldId id="321" r:id="rId14"/>
    <p:sldId id="320" r:id="rId15"/>
    <p:sldId id="330" r:id="rId16"/>
    <p:sldId id="340" r:id="rId17"/>
    <p:sldId id="341" r:id="rId18"/>
    <p:sldId id="346" r:id="rId19"/>
    <p:sldId id="347" r:id="rId20"/>
    <p:sldId id="348" r:id="rId21"/>
    <p:sldId id="349" r:id="rId22"/>
    <p:sldId id="332" r:id="rId23"/>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5F5F5F"/>
    <a:srgbClr val="0005CC"/>
    <a:srgbClr val="051DFF"/>
    <a:srgbClr val="0000C2"/>
    <a:srgbClr val="A0B5F2"/>
    <a:srgbClr val="7B7EF5"/>
    <a:srgbClr val="3333FF"/>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13" autoAdjust="0"/>
    <p:restoredTop sz="94715" autoAdjust="0"/>
  </p:normalViewPr>
  <p:slideViewPr>
    <p:cSldViewPr showGuides="1">
      <p:cViewPr>
        <p:scale>
          <a:sx n="64" d="100"/>
          <a:sy n="64" d="100"/>
        </p:scale>
        <p:origin x="-1590"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1" fontAlgn="auto" hangingPunct="1">
              <a:spcBef>
                <a:spcPts val="0"/>
              </a:spcBef>
              <a:spcAft>
                <a:spcPts val="0"/>
              </a:spcAft>
              <a:defRPr sz="1200">
                <a:latin typeface="Arial" panose="020B0604020202020204" pitchFamily="34" charset="0"/>
              </a:defRPr>
            </a:lvl1pPr>
          </a:lstStyle>
          <a:p>
            <a:pPr>
              <a:defRPr/>
            </a:pPr>
            <a:endParaRPr lang="th-TH"/>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1" fontAlgn="auto" hangingPunct="1">
              <a:spcBef>
                <a:spcPts val="0"/>
              </a:spcBef>
              <a:spcAft>
                <a:spcPts val="0"/>
              </a:spcAft>
              <a:defRPr sz="1200">
                <a:latin typeface="Arial" panose="020B0604020202020204" pitchFamily="34" charset="0"/>
              </a:defRPr>
            </a:lvl1pPr>
          </a:lstStyle>
          <a:p>
            <a:pPr>
              <a:defRPr/>
            </a:pPr>
            <a:endParaRPr lang="th-TH"/>
          </a:p>
        </p:txBody>
      </p:sp>
      <p:sp>
        <p:nvSpPr>
          <p:cNvPr id="184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th-TH" noProof="0"/>
              <a:t>Click to edit Master text styles</a:t>
            </a:r>
            <a:endParaRPr lang="th-TH" noProof="0"/>
          </a:p>
          <a:p>
            <a:pPr lvl="1"/>
            <a:r>
              <a:rPr lang="th-TH" noProof="0"/>
              <a:t>Second level</a:t>
            </a:r>
            <a:endParaRPr lang="th-TH" noProof="0"/>
          </a:p>
          <a:p>
            <a:pPr lvl="2"/>
            <a:r>
              <a:rPr lang="th-TH" noProof="0"/>
              <a:t>Third level</a:t>
            </a:r>
            <a:endParaRPr lang="th-TH" noProof="0"/>
          </a:p>
          <a:p>
            <a:pPr lvl="3"/>
            <a:r>
              <a:rPr lang="th-TH" noProof="0"/>
              <a:t>Fourth level</a:t>
            </a:r>
            <a:endParaRPr lang="th-TH" noProof="0"/>
          </a:p>
          <a:p>
            <a:pPr lvl="4"/>
            <a:r>
              <a:rPr lang="th-TH" noProof="0"/>
              <a:t>Fifth level</a:t>
            </a:r>
            <a:endParaRPr lang="th-TH" noProof="0"/>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1" fontAlgn="auto" hangingPunct="1">
              <a:spcBef>
                <a:spcPts val="0"/>
              </a:spcBef>
              <a:spcAft>
                <a:spcPts val="0"/>
              </a:spcAft>
              <a:defRPr sz="1200">
                <a:latin typeface="Arial" panose="020B0604020202020204" pitchFamily="34" charset="0"/>
              </a:defRPr>
            </a:lvl1pPr>
          </a:lstStyle>
          <a:p>
            <a:pPr>
              <a:defRPr/>
            </a:pPr>
            <a:endParaRPr lang="th-TH"/>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a:latin typeface="Calibri" panose="020F0502020204030204" pitchFamily="34" charset="0"/>
              </a:defRPr>
            </a:lvl1pPr>
          </a:lstStyle>
          <a:p>
            <a:pPr>
              <a:defRPr/>
            </a:pPr>
            <a:fld id="{22069606-5D23-A448-B862-9394B8C28D3C}" type="slidenum">
              <a:rPr lang="en-US" altLang="en-US"/>
            </a:fld>
            <a:endParaRPr lang="th-TH"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Tahoma" panose="020B060403050404020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Tahoma" panose="020B060403050404020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Tahoma" panose="020B060403050404020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Tahoma" panose="020B060403050404020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Tahoma" panose="020B06040305040402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D59949F2-D87D-A14A-860B-62F9827F0F0E}" type="slidenum">
              <a:rPr lang="en-US" altLang="en-US" smtClean="0"/>
            </a:fld>
            <a:endParaRPr lang="en-US"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4CE411B5-8288-A84F-B51B-D54FB20DA43F}" type="slidenum">
              <a:rPr lang="en-US" altLang="en-US" smtClean="0"/>
            </a:fld>
            <a:endParaRPr lang="en-US"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5293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CEBBE520-058F-A140-84A4-F9D6292A09FF}" type="slidenum">
              <a:rPr lang="en-US" altLang="en-US" smtClean="0"/>
            </a:fld>
            <a:endParaRPr lang="en-US"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330A9D10-FC3C-884B-9708-1BFCC4A8430B}" type="slidenum">
              <a:rPr lang="en-US" altLang="en-US" smtClean="0"/>
            </a:fld>
            <a:endParaRPr lang="en-US"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pPr>
              <a:defRPr/>
            </a:pPr>
            <a:endParaRPr lang="th-TH"/>
          </a:p>
        </p:txBody>
      </p:sp>
      <p:sp>
        <p:nvSpPr>
          <p:cNvPr id="5" name="Footer Placeholder 4"/>
          <p:cNvSpPr>
            <a:spLocks noGrp="1"/>
          </p:cNvSpPr>
          <p:nvPr>
            <p:ph type="ftr" sz="quarter" idx="11"/>
          </p:nvPr>
        </p:nvSpPr>
        <p:spPr/>
        <p:txBody>
          <a:bodyPr/>
          <a:lstStyle/>
          <a:p>
            <a:pPr>
              <a:defRPr/>
            </a:pPr>
            <a:endParaRPr lang="th-TH"/>
          </a:p>
        </p:txBody>
      </p:sp>
      <p:sp>
        <p:nvSpPr>
          <p:cNvPr id="6" name="Slide Number Placeholder 5"/>
          <p:cNvSpPr>
            <a:spLocks noGrp="1"/>
          </p:cNvSpPr>
          <p:nvPr>
            <p:ph type="sldNum" sz="quarter" idx="12"/>
          </p:nvPr>
        </p:nvSpPr>
        <p:spPr/>
        <p:txBody>
          <a:bodyPr/>
          <a:lstStyle/>
          <a:p>
            <a:pPr>
              <a:defRPr/>
            </a:pPr>
            <a:fld id="{E77191DE-BC8F-7942-8176-BBB09E95E667}" type="slidenum">
              <a:rPr lang="en-US" altLang="en-US" smtClean="0"/>
            </a:fld>
            <a:endParaRPr lang="en-US"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54296" y="1600200"/>
            <a:ext cx="4032504"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pPr>
              <a:defRPr/>
            </a:pPr>
            <a:fld id="{7E77C708-3DAB-6048-BF5A-A419BB6B2FC4}" type="slidenum">
              <a:rPr lang="en-US" altLang="en-US" smtClean="0"/>
            </a:fld>
            <a:endParaRPr lang="en-US"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1"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29841" y="2505075"/>
            <a:ext cx="3868340"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th-TH"/>
          </a:p>
        </p:txBody>
      </p:sp>
      <p:sp>
        <p:nvSpPr>
          <p:cNvPr id="8" name="Footer Placeholder 7"/>
          <p:cNvSpPr>
            <a:spLocks noGrp="1"/>
          </p:cNvSpPr>
          <p:nvPr>
            <p:ph type="ftr" sz="quarter" idx="11"/>
          </p:nvPr>
        </p:nvSpPr>
        <p:spPr/>
        <p:txBody>
          <a:bodyPr/>
          <a:lstStyle/>
          <a:p>
            <a:pPr>
              <a:defRPr/>
            </a:pPr>
            <a:endParaRPr lang="th-TH"/>
          </a:p>
        </p:txBody>
      </p:sp>
      <p:sp>
        <p:nvSpPr>
          <p:cNvPr id="9" name="Slide Number Placeholder 8"/>
          <p:cNvSpPr>
            <a:spLocks noGrp="1"/>
          </p:cNvSpPr>
          <p:nvPr>
            <p:ph type="sldNum" sz="quarter" idx="12"/>
          </p:nvPr>
        </p:nvSpPr>
        <p:spPr/>
        <p:txBody>
          <a:bodyPr/>
          <a:lstStyle/>
          <a:p>
            <a:pPr>
              <a:defRPr/>
            </a:pPr>
            <a:fld id="{0ED780D7-0784-4D4C-9F68-E8F076994848}" type="slidenum">
              <a:rPr lang="en-US" altLang="en-US" smtClean="0"/>
            </a:fld>
            <a:endParaRPr lang="en-US"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th-TH"/>
          </a:p>
        </p:txBody>
      </p:sp>
      <p:sp>
        <p:nvSpPr>
          <p:cNvPr id="4" name="Footer Placeholder 3"/>
          <p:cNvSpPr>
            <a:spLocks noGrp="1"/>
          </p:cNvSpPr>
          <p:nvPr>
            <p:ph type="ftr" sz="quarter" idx="11"/>
          </p:nvPr>
        </p:nvSpPr>
        <p:spPr/>
        <p:txBody>
          <a:bodyPr/>
          <a:lstStyle/>
          <a:p>
            <a:pPr>
              <a:defRPr/>
            </a:pPr>
            <a:endParaRPr lang="th-TH"/>
          </a:p>
        </p:txBody>
      </p:sp>
      <p:sp>
        <p:nvSpPr>
          <p:cNvPr id="5" name="Slide Number Placeholder 4"/>
          <p:cNvSpPr>
            <a:spLocks noGrp="1"/>
          </p:cNvSpPr>
          <p:nvPr>
            <p:ph type="sldNum" sz="quarter" idx="12"/>
          </p:nvPr>
        </p:nvSpPr>
        <p:spPr/>
        <p:txBody>
          <a:bodyPr/>
          <a:lstStyle/>
          <a:p>
            <a:pPr>
              <a:defRPr/>
            </a:pPr>
            <a:fld id="{18EF796A-F75B-0D4E-9197-B38BAF648F7B}" type="slidenum">
              <a:rPr lang="en-US" altLang="en-US" smtClean="0"/>
            </a:fld>
            <a:endParaRPr lang="en-US"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th-TH"/>
          </a:p>
        </p:txBody>
      </p:sp>
      <p:sp>
        <p:nvSpPr>
          <p:cNvPr id="3" name="Footer Placeholder 2"/>
          <p:cNvSpPr>
            <a:spLocks noGrp="1"/>
          </p:cNvSpPr>
          <p:nvPr>
            <p:ph type="ftr" sz="quarter" idx="11"/>
          </p:nvPr>
        </p:nvSpPr>
        <p:spPr/>
        <p:txBody>
          <a:bodyPr/>
          <a:lstStyle/>
          <a:p>
            <a:pPr>
              <a:defRPr/>
            </a:pPr>
            <a:endParaRPr lang="th-TH"/>
          </a:p>
        </p:txBody>
      </p:sp>
      <p:sp>
        <p:nvSpPr>
          <p:cNvPr id="4" name="Slide Number Placeholder 3"/>
          <p:cNvSpPr>
            <a:spLocks noGrp="1"/>
          </p:cNvSpPr>
          <p:nvPr>
            <p:ph type="sldNum" sz="quarter" idx="12"/>
          </p:nvPr>
        </p:nvSpPr>
        <p:spPr/>
        <p:txBody>
          <a:bodyPr/>
          <a:lstStyle/>
          <a:p>
            <a:pPr>
              <a:defRPr/>
            </a:pPr>
            <a:fld id="{17C09E46-6869-F245-8D43-DDC21625BBA8}" type="slidenum">
              <a:rPr lang="en-US" altLang="en-US" smtClean="0"/>
            </a:fld>
            <a:endParaRPr lang="en-US"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pPr>
              <a:defRPr/>
            </a:pPr>
            <a:fld id="{6A2F694A-40CD-554D-99B9-D6BC1A34663B}" type="slidenum">
              <a:rPr lang="en-US" altLang="en-US" smtClean="0"/>
            </a:fld>
            <a:endParaRPr lang="en-US"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5"/>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pPr>
              <a:defRPr/>
            </a:pPr>
            <a:endParaRPr lang="th-TH"/>
          </a:p>
        </p:txBody>
      </p:sp>
      <p:sp>
        <p:nvSpPr>
          <p:cNvPr id="6" name="Footer Placeholder 5"/>
          <p:cNvSpPr>
            <a:spLocks noGrp="1"/>
          </p:cNvSpPr>
          <p:nvPr>
            <p:ph type="ftr" sz="quarter" idx="11"/>
          </p:nvPr>
        </p:nvSpPr>
        <p:spPr/>
        <p:txBody>
          <a:bodyPr/>
          <a:lstStyle/>
          <a:p>
            <a:pPr>
              <a:defRPr/>
            </a:pPr>
            <a:endParaRPr lang="th-TH"/>
          </a:p>
        </p:txBody>
      </p:sp>
      <p:sp>
        <p:nvSpPr>
          <p:cNvPr id="7" name="Slide Number Placeholder 6"/>
          <p:cNvSpPr>
            <a:spLocks noGrp="1"/>
          </p:cNvSpPr>
          <p:nvPr>
            <p:ph type="sldNum" sz="quarter" idx="12"/>
          </p:nvPr>
        </p:nvSpPr>
        <p:spPr/>
        <p:txBody>
          <a:bodyPr/>
          <a:lstStyle/>
          <a:p>
            <a:pPr>
              <a:defRPr/>
            </a:pPr>
            <a:fld id="{4078DC24-0057-764B-A657-0CB1FAD08C23}" type="slidenum">
              <a:rPr lang="en-US" altLang="en-US" smtClean="0"/>
            </a:fld>
            <a:endParaRPr lang="en-US" altLang="en-US"/>
          </a:p>
        </p:txBody>
      </p:sp>
    </p:spTree>
  </p:cSld>
  <p:clrMapOvr>
    <a:masterClrMapping/>
  </p:clrMapOvr>
  <p:timing>
    <p:tnLst>
      <p:par>
        <p:cTn id="1" dur="indefinite" restart="never" nodeType="tmRoot"/>
      </p:par>
    </p:tnLst>
  </p:timing>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Title 1025"/>
          <p:cNvSpPr/>
          <p:nvPr>
            <p:ph type="title"/>
          </p:nvPr>
        </p:nvSpPr>
        <p:spPr>
          <a:xfrm>
            <a:off x="457200" y="274638"/>
            <a:ext cx="8229600" cy="1143000"/>
          </a:xfrm>
          <a:prstGeom prst="rect">
            <a:avLst/>
          </a:prstGeom>
          <a:noFill/>
          <a:ln w="9525">
            <a:noFill/>
          </a:ln>
        </p:spPr>
        <p:txBody>
          <a:bodyPr anchor="ctr" anchorCtr="0"/>
          <a:p>
            <a:pPr lvl="0"/>
            <a:r>
              <a:t>Click to edit Master title style</a:t>
            </a:r>
          </a:p>
        </p:txBody>
      </p:sp>
      <p:sp>
        <p:nvSpPr>
          <p:cNvPr id="1027" name="Text Placeholder 1026"/>
          <p:cNvSpPr/>
          <p:nvPr>
            <p:ph type="body" idx="1"/>
          </p:nvPr>
        </p:nvSpPr>
        <p:spPr>
          <a:xfrm>
            <a:off x="457200" y="1600200"/>
            <a:ext cx="8229600" cy="4525963"/>
          </a:xfrm>
          <a:prstGeom prst="rect">
            <a:avLst/>
          </a:prstGeom>
          <a:noFill/>
          <a:ln w="9525">
            <a:noFill/>
          </a:ln>
        </p:spPr>
        <p:txBody>
          <a:bodyPr/>
          <a:p>
            <a:pPr lvl="0"/>
            <a:r>
              <a:t>Click to edit Master text styles</a:t>
            </a:r>
          </a:p>
          <a:p>
            <a:pPr lvl="1"/>
            <a:r>
              <a:t>Second level</a:t>
            </a:r>
          </a:p>
          <a:p>
            <a:pPr lvl="2"/>
            <a:r>
              <a:t>Third level</a:t>
            </a:r>
          </a:p>
          <a:p>
            <a:pPr lvl="3"/>
            <a:r>
              <a:t>Fourth level</a:t>
            </a:r>
          </a:p>
          <a:p>
            <a:pPr lvl="4"/>
            <a:r>
              <a:t>Fifth level</a:t>
            </a:r>
          </a:p>
        </p:txBody>
      </p:sp>
      <p:sp>
        <p:nvSpPr>
          <p:cNvPr id="1028" name="Date Placeholder 1027"/>
          <p:cNvSpPr/>
          <p:nvPr>
            <p:ph type="dt" sz="half" idx="2"/>
          </p:nvPr>
        </p:nvSpPr>
        <p:spPr>
          <a:xfrm>
            <a:off x="457200" y="6245225"/>
            <a:ext cx="2133600" cy="476250"/>
          </a:xfrm>
          <a:prstGeom prst="rect">
            <a:avLst/>
          </a:prstGeom>
          <a:noFill/>
          <a:ln w="9525">
            <a:noFill/>
          </a:ln>
        </p:spPr>
        <p:txBody>
          <a:bodyPr/>
          <a:lstStyle>
            <a:lvl1pPr>
              <a:defRPr sz="1400"/>
            </a:lvl1pPr>
          </a:lstStyle>
          <a:p>
            <a:pPr>
              <a:defRPr/>
            </a:pPr>
            <a:endParaRPr lang="th-TH"/>
          </a:p>
        </p:txBody>
      </p:sp>
      <p:sp>
        <p:nvSpPr>
          <p:cNvPr id="1029" name="Footer Placeholder 1028"/>
          <p:cNvSpPr/>
          <p:nvPr>
            <p:ph type="ftr" sz="quarter" idx="3"/>
          </p:nvPr>
        </p:nvSpPr>
        <p:spPr>
          <a:xfrm>
            <a:off x="3124200" y="6245225"/>
            <a:ext cx="2895600" cy="476250"/>
          </a:xfrm>
          <a:prstGeom prst="rect">
            <a:avLst/>
          </a:prstGeom>
          <a:noFill/>
          <a:ln w="9525">
            <a:noFill/>
          </a:ln>
        </p:spPr>
        <p:txBody>
          <a:bodyPr/>
          <a:lstStyle>
            <a:lvl1pPr algn="ctr">
              <a:defRPr sz="1400"/>
            </a:lvl1pPr>
          </a:lstStyle>
          <a:p>
            <a:pPr>
              <a:defRPr/>
            </a:pPr>
            <a:endParaRPr lang="th-TH"/>
          </a:p>
        </p:txBody>
      </p:sp>
      <p:sp>
        <p:nvSpPr>
          <p:cNvPr id="1030" name="Slide Number Placeholder 1029"/>
          <p:cNvSpPr/>
          <p:nvPr>
            <p:ph type="sldNum" sz="quarter" idx="4"/>
          </p:nvPr>
        </p:nvSpPr>
        <p:spPr>
          <a:xfrm>
            <a:off x="6553200" y="6245225"/>
            <a:ext cx="2133600" cy="476250"/>
          </a:xfrm>
          <a:prstGeom prst="rect">
            <a:avLst/>
          </a:prstGeom>
          <a:noFill/>
          <a:ln w="9525">
            <a:noFill/>
          </a:ln>
        </p:spPr>
        <p:txBody>
          <a:bodyPr/>
          <a:lstStyle>
            <a:lvl1pPr algn="r">
              <a:defRPr sz="1400"/>
            </a:lvl1pPr>
          </a:lstStyle>
          <a:p>
            <a:pPr>
              <a:defRPr/>
            </a:pPr>
            <a:fld id="{441DDCF8-593B-554A-8419-0FD5E6AF08C8}" type="slidenum">
              <a:rPr lang="en-US" altLang="en-US" smtClean="0"/>
            </a:fld>
            <a:endParaRPr lang="en-US" altLang="en-US"/>
          </a:p>
        </p:txBody>
      </p:sp>
      <p:sp>
        <p:nvSpPr>
          <p:cNvPr id="11" name="Freeform 11"/>
          <p:cNvSpPr/>
          <p:nvPr userDrawn="1"/>
        </p:nvSpPr>
        <p:spPr bwMode="auto">
          <a:xfrm>
            <a:off x="2667000" y="0"/>
            <a:ext cx="6400800" cy="1219200"/>
          </a:xfrm>
          <a:custGeom>
            <a:avLst/>
            <a:gdLst>
              <a:gd name="T0" fmla="*/ 2147483646 w 4032"/>
              <a:gd name="T1" fmla="*/ 2147483646 h 768"/>
              <a:gd name="T2" fmla="*/ 2147483646 w 4032"/>
              <a:gd name="T3" fmla="*/ 2147483646 h 768"/>
              <a:gd name="T4" fmla="*/ 0 w 4032"/>
              <a:gd name="T5" fmla="*/ 2147483646 h 768"/>
              <a:gd name="T6" fmla="*/ 2147483646 w 4032"/>
              <a:gd name="T7" fmla="*/ 2147483646 h 768"/>
              <a:gd name="T8" fmla="*/ 2147483646 w 4032"/>
              <a:gd name="T9" fmla="*/ 0 h 768"/>
              <a:gd name="T10" fmla="*/ 2147483646 w 4032"/>
              <a:gd name="T11" fmla="*/ 2147483646 h 76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032" h="768">
                <a:moveTo>
                  <a:pt x="4032" y="48"/>
                </a:moveTo>
                <a:lnTo>
                  <a:pt x="4032" y="768"/>
                </a:lnTo>
                <a:lnTo>
                  <a:pt x="0" y="768"/>
                </a:lnTo>
                <a:lnTo>
                  <a:pt x="232" y="369"/>
                </a:lnTo>
                <a:lnTo>
                  <a:pt x="2064" y="0"/>
                </a:lnTo>
                <a:lnTo>
                  <a:pt x="4032" y="48"/>
                </a:lnTo>
                <a:close/>
              </a:path>
            </a:pathLst>
          </a:custGeom>
          <a:solidFill>
            <a:schemeClr val="bg1"/>
          </a:solidFill>
          <a:ln w="9525">
            <a:solidFill>
              <a:schemeClr val="bg1"/>
            </a:solidFill>
            <a:round/>
          </a:ln>
        </p:spPr>
        <p:txBody>
          <a:bodyPr/>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p:titleStyle>
    <p:body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p:bodyStyle>
    <p:otherStyle>
      <a:lvl1pPr marL="0" lvl="0" indent="0" algn="l" defTabSz="91440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2pPr>
      <a:lvl3pPr marL="914400" lvl="2"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3pPr>
      <a:lvl4pPr marL="1371600" lvl="3"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4pPr>
      <a:lvl5pPr marL="1828800" lvl="4"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5pPr>
      <a:lvl6pPr marL="2286000" lvl="5"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6pPr>
      <a:lvl7pPr marL="2743200" lvl="6"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7pPr>
      <a:lvl8pPr marL="3200400" lvl="7"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8pPr>
      <a:lvl9pPr marL="3657600" lvl="8" indent="0" algn="l" defTabSz="91440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7.wdp"/><Relationship Id="rId1" Type="http://schemas.openxmlformats.org/officeDocument/2006/relationships/image" Target="../media/image6.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9.jpe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hyperlink" Target="https://www.sciencedirect.com/science/article/abs/pii/S1542356513013232" TargetMode="External"/><Relationship Id="rId1" Type="http://schemas.openxmlformats.org/officeDocument/2006/relationships/hyperlink" Target="https://scholar.google.com/scholar?hl=en&amp;as_sdt=0,5&amp;q=laryngocele&amp;btnG=#d=gs_qabs&amp;t=1710306610942&amp;u=%23p%3Du-Y5u6N1DUsJ"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76200"/>
            <a:ext cx="8077200" cy="2057400"/>
          </a:xfrm>
        </p:spPr>
        <p:txBody>
          <a:bodyPr rtlCol="0">
            <a:normAutofit/>
          </a:bodyPr>
          <a:lstStyle/>
          <a:p>
            <a:pPr eaLnBrk="1" fontAlgn="auto" hangingPunct="1">
              <a:spcAft>
                <a:spcPts val="0"/>
              </a:spcAft>
              <a:defRPr/>
            </a:pPr>
            <a:br>
              <a:rPr lang="en-US" sz="4400" b="1" dirty="0" smtClean="0">
                <a:solidFill>
                  <a:schemeClr val="tx1">
                    <a:lumMod val="85000"/>
                    <a:lumOff val="15000"/>
                  </a:schemeClr>
                </a:solidFill>
              </a:rPr>
            </a:br>
            <a:endParaRPr lang="th-TH" sz="4400" b="1" dirty="0">
              <a:solidFill>
                <a:schemeClr val="tx1">
                  <a:lumMod val="85000"/>
                  <a:lumOff val="15000"/>
                </a:schemeClr>
              </a:solidFill>
            </a:endParaRPr>
          </a:p>
        </p:txBody>
      </p:sp>
      <p:sp>
        <p:nvSpPr>
          <p:cNvPr id="5" name="Rectangle 2"/>
          <p:cNvSpPr txBox="1">
            <a:spLocks noChangeArrowheads="1"/>
          </p:cNvSpPr>
          <p:nvPr/>
        </p:nvSpPr>
        <p:spPr bwMode="auto">
          <a:xfrm>
            <a:off x="76200" y="1524000"/>
            <a:ext cx="9116518" cy="2158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eaLnBrk="1" hangingPunct="1">
              <a:spcBef>
                <a:spcPct val="0"/>
              </a:spcBef>
              <a:buClrTx/>
              <a:buFontTx/>
              <a:buNone/>
            </a:pPr>
            <a:endParaRPr lang="en-US" altLang="en-US" sz="4000" b="1" dirty="0" smtClean="0">
              <a:solidFill>
                <a:schemeClr val="tx1"/>
              </a:solidFill>
              <a:latin typeface="Arial" panose="020B0604020202020204" pitchFamily="34" charset="0"/>
              <a:cs typeface="Arial" panose="020B0604020202020204" pitchFamily="34" charset="0"/>
            </a:endParaRPr>
          </a:p>
          <a:p>
            <a:pPr eaLnBrk="1" hangingPunct="1">
              <a:spcBef>
                <a:spcPct val="0"/>
              </a:spcBef>
              <a:buClrTx/>
              <a:buFontTx/>
              <a:buNone/>
            </a:pPr>
            <a:r>
              <a:rPr lang="en-US" altLang="en-US" sz="4000" b="1" dirty="0" smtClean="0">
                <a:solidFill>
                  <a:schemeClr val="tx1"/>
                </a:solidFill>
                <a:latin typeface="Arial" panose="020B0604020202020204" pitchFamily="34" charset="0"/>
                <a:cs typeface="Arial" panose="020B0604020202020204" pitchFamily="34" charset="0"/>
              </a:rPr>
              <a:t>PHARYNGEAL POUCH/</a:t>
            </a:r>
            <a:endParaRPr lang="en-US" altLang="en-US" sz="4000" b="1" dirty="0" smtClean="0">
              <a:solidFill>
                <a:schemeClr val="tx1"/>
              </a:solidFill>
              <a:latin typeface="Arial" panose="020B0604020202020204" pitchFamily="34" charset="0"/>
              <a:cs typeface="Arial" panose="020B0604020202020204" pitchFamily="34" charset="0"/>
            </a:endParaRPr>
          </a:p>
          <a:p>
            <a:pPr eaLnBrk="1" hangingPunct="1">
              <a:spcBef>
                <a:spcPct val="0"/>
              </a:spcBef>
              <a:buClrTx/>
              <a:buFontTx/>
              <a:buNone/>
            </a:pPr>
            <a:r>
              <a:rPr lang="en-US" altLang="en-US" sz="4000" b="1" dirty="0" smtClean="0">
                <a:solidFill>
                  <a:schemeClr val="tx1"/>
                </a:solidFill>
                <a:latin typeface="Arial" panose="020B0604020202020204" pitchFamily="34" charset="0"/>
                <a:cs typeface="Arial" panose="020B0604020202020204" pitchFamily="34" charset="0"/>
              </a:rPr>
              <a:t>ZENKER’S DIVERTICULUM</a:t>
            </a:r>
            <a:endParaRPr lang="en-US" altLang="en-US" sz="4000" b="1" dirty="0" smtClean="0">
              <a:solidFill>
                <a:schemeClr val="tx1"/>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1"/>
          <a:stretch>
            <a:fillRect/>
          </a:stretch>
        </p:blipFill>
        <p:spPr>
          <a:xfrm>
            <a:off x="438785" y="3962400"/>
            <a:ext cx="8391525" cy="181927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838200" y="609600"/>
            <a:ext cx="8229600" cy="1143000"/>
          </a:xfrm>
        </p:spPr>
        <p:txBody>
          <a:bodyPr/>
          <a:lstStyle/>
          <a:p>
            <a:pPr algn="ctr" eaLnBrk="1" hangingPunct="1"/>
            <a:r>
              <a:rPr lang="en-US" altLang="en-US" dirty="0"/>
              <a:t>Integration With Radiology</a:t>
            </a:r>
            <a:endParaRPr lang="en-US" altLang="en-US" dirty="0"/>
          </a:p>
        </p:txBody>
      </p:sp>
      <p:sp>
        <p:nvSpPr>
          <p:cNvPr id="3" name="Content Placeholder 2"/>
          <p:cNvSpPr>
            <a:spLocks noGrp="1"/>
          </p:cNvSpPr>
          <p:nvPr>
            <p:ph idx="1"/>
          </p:nvPr>
        </p:nvSpPr>
        <p:spPr/>
        <p:txBody>
          <a:bodyPr/>
          <a:lstStyle/>
          <a:p>
            <a:endParaRPr lang="en-US" dirty="0"/>
          </a:p>
        </p:txBody>
      </p:sp>
      <p:sp>
        <p:nvSpPr>
          <p:cNvPr id="2" name="TextBox 1"/>
          <p:cNvSpPr txBox="1">
            <a:spLocks noChangeArrowheads="1"/>
          </p:cNvSpPr>
          <p:nvPr/>
        </p:nvSpPr>
        <p:spPr bwMode="auto">
          <a:xfrm>
            <a:off x="7010400" y="152400"/>
            <a:ext cx="206178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dirty="0">
                <a:solidFill>
                  <a:schemeClr val="tx1"/>
                </a:solidFill>
              </a:rPr>
              <a:t>Spiral Integration</a:t>
            </a:r>
            <a:endParaRPr lang="en-US" altLang="en-US" dirty="0">
              <a:solidFill>
                <a:schemeClr val="tx1"/>
              </a:solidFill>
            </a:endParaRPr>
          </a:p>
        </p:txBody>
      </p:sp>
      <p:pic>
        <p:nvPicPr>
          <p:cNvPr id="20482" name="Picture 2" descr="C:\Users\FINE COMPUTERS\Desktop\phryngeal pouch\485806ef-e7c8-46e9-884f-e44db73213b1.jpg"/>
          <p:cNvPicPr>
            <a:picLocks noChangeAspect="1" noChangeArrowheads="1"/>
          </p:cNvPicPr>
          <p:nvPr/>
        </p:nvPicPr>
        <p:blipFill>
          <a:blip r:embed="rId1">
            <a:duotone>
              <a:prstClr val="black"/>
              <a:srgbClr val="292929">
                <a:tint val="45000"/>
                <a:satMod val="400000"/>
              </a:srgbClr>
            </a:duotone>
            <a:extLst>
              <a:ext uri="{BEBA8EAE-BF5A-486C-A8C5-ECC9F3942E4B}">
                <a14:imgProps xmlns:a14="http://schemas.microsoft.com/office/drawing/2010/main">
                  <a14:imgLayer r:embed="rId2">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tLang="en-US" dirty="0"/>
              <a:t>Differential Diagnosis</a:t>
            </a:r>
            <a:endParaRPr lang="en-US" altLang="en-US" dirty="0"/>
          </a:p>
        </p:txBody>
      </p:sp>
      <p:sp>
        <p:nvSpPr>
          <p:cNvPr id="2" name="Content Placeholder 1"/>
          <p:cNvSpPr>
            <a:spLocks noGrp="1"/>
          </p:cNvSpPr>
          <p:nvPr>
            <p:ph idx="1"/>
          </p:nvPr>
        </p:nvSpPr>
        <p:spPr/>
        <p:txBody>
          <a:bodyPr/>
          <a:lstStyle/>
          <a:p>
            <a:endParaRPr lang="en-US" dirty="0"/>
          </a:p>
        </p:txBody>
      </p:sp>
      <p:pic>
        <p:nvPicPr>
          <p:cNvPr id="21506" name="Picture 2" descr="C:\Users\FINE COMPUTERS\Desktop\phryngeal pouch\56700853-50ed-49b3-9037-4ffa21b0da30.jpg"/>
          <p:cNvPicPr>
            <a:picLocks noChangeAspect="1" noChangeArrowheads="1"/>
          </p:cNvPicPr>
          <p:nvPr/>
        </p:nvPicPr>
        <p:blipFill>
          <a:blip r:embed="rId1">
            <a:duotone>
              <a:prstClr val="black"/>
              <a:srgbClr val="292929">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762000" y="2438400"/>
            <a:ext cx="8229600" cy="1143000"/>
          </a:xfrm>
        </p:spPr>
        <p:txBody>
          <a:bodyPr rtlCol="0">
            <a:normAutofit fontScale="90000"/>
          </a:bodyPr>
          <a:lstStyle/>
          <a:p>
            <a:pPr eaLnBrk="1" fontAlgn="auto" hangingPunct="1">
              <a:spcAft>
                <a:spcPts val="0"/>
              </a:spcAft>
              <a:defRPr/>
            </a:pPr>
            <a:r>
              <a:rPr lang="en-US" altLang="en-US" sz="7200" b="1" dirty="0">
                <a:solidFill>
                  <a:srgbClr val="008000"/>
                </a:solidFill>
              </a:rPr>
              <a:t>Management /</a:t>
            </a:r>
            <a:br>
              <a:rPr lang="en-US" altLang="en-US" sz="7200" b="1" dirty="0">
                <a:solidFill>
                  <a:srgbClr val="008000"/>
                </a:solidFill>
              </a:rPr>
            </a:br>
            <a:r>
              <a:rPr lang="en-US" altLang="en-US" sz="7200" dirty="0" err="1" smtClean="0">
                <a:solidFill>
                  <a:srgbClr val="008000"/>
                </a:solidFill>
              </a:rPr>
              <a:t>Tratment</a:t>
            </a:r>
            <a:endParaRPr lang="en-US" altLang="en-US" sz="7200" dirty="0">
              <a:solidFill>
                <a:srgbClr val="008000"/>
              </a:solidFill>
            </a:endParaRPr>
          </a:p>
        </p:txBody>
      </p:sp>
      <p:pic>
        <p:nvPicPr>
          <p:cNvPr id="22530" name="Picture 2" descr="C:\Users\FINE COMPUTERS\Desktop\phryngeal pouch\cf6520a7-c082-4260-95d5-58aab908e8ac.jpg"/>
          <p:cNvPicPr>
            <a:picLocks noChangeAspect="1" noChangeArrowheads="1"/>
          </p:cNvPicPr>
          <p:nvPr/>
        </p:nvPicPr>
        <p:blipFill>
          <a:blip r:embed="rId1">
            <a:duotone>
              <a:prstClr val="black"/>
              <a:srgbClr val="292929">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p:txBody>
          <a:bodyPr/>
          <a:lstStyle/>
          <a:p>
            <a:pPr eaLnBrk="1" hangingPunct="1"/>
            <a:r>
              <a:rPr lang="en-US" altLang="en-US" dirty="0"/>
              <a:t>Medical Treatment</a:t>
            </a:r>
            <a:endParaRPr lang="en-US" altLang="en-US" dirty="0"/>
          </a:p>
        </p:txBody>
      </p:sp>
      <p:sp>
        <p:nvSpPr>
          <p:cNvPr id="2" name="Content Placeholder 1"/>
          <p:cNvSpPr>
            <a:spLocks noGrp="1"/>
          </p:cNvSpPr>
          <p:nvPr>
            <p:ph idx="1"/>
          </p:nvPr>
        </p:nvSpPr>
        <p:spPr/>
        <p:txBody>
          <a:bodyPr/>
          <a:lstStyle/>
          <a:p>
            <a:endParaRPr lang="en-US" dirty="0"/>
          </a:p>
        </p:txBody>
      </p:sp>
      <p:sp>
        <p:nvSpPr>
          <p:cNvPr id="46083" name="TextBox 1"/>
          <p:cNvSpPr txBox="1">
            <a:spLocks noChangeArrowheads="1"/>
          </p:cNvSpPr>
          <p:nvPr/>
        </p:nvSpPr>
        <p:spPr bwMode="auto">
          <a:xfrm>
            <a:off x="6553200" y="152400"/>
            <a:ext cx="232948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000"/>
              </a:spcBef>
              <a:buClr>
                <a:schemeClr val="accent1"/>
              </a:buClr>
              <a:buFont typeface="Wingdings 3" pitchFamily="2" charset="2"/>
              <a:buChar char=""/>
              <a:defRPr>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buChar char=""/>
              <a:defRPr sz="12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buChar char=""/>
              <a:defRPr sz="1200">
                <a:solidFill>
                  <a:srgbClr val="404040"/>
                </a:solidFill>
                <a:latin typeface="Century Gothic" panose="020B0502020202020204" pitchFamily="34" charset="0"/>
              </a:defRPr>
            </a:lvl9pPr>
          </a:lstStyle>
          <a:p>
            <a:pPr>
              <a:spcBef>
                <a:spcPct val="0"/>
              </a:spcBef>
              <a:buClrTx/>
              <a:buFontTx/>
              <a:buNone/>
            </a:pPr>
            <a:r>
              <a:rPr lang="en-US" altLang="en-US" dirty="0">
                <a:solidFill>
                  <a:schemeClr val="tx1"/>
                </a:solidFill>
              </a:rPr>
              <a:t>Vertical Integration</a:t>
            </a:r>
            <a:endParaRPr lang="en-US" altLang="en-US" dirty="0">
              <a:solidFill>
                <a:schemeClr val="tx1"/>
              </a:solidFill>
            </a:endParaRPr>
          </a:p>
        </p:txBody>
      </p:sp>
      <p:pic>
        <p:nvPicPr>
          <p:cNvPr id="23554" name="Picture 2" descr="C:\Users\FINE COMPUTERS\Desktop\phryngeal pouch\6a8bcdd5-0861-4c54-ad25-59b06e9dce20.jpg"/>
          <p:cNvPicPr>
            <a:picLocks noChangeAspect="1" noChangeArrowheads="1"/>
          </p:cNvPicPr>
          <p:nvPr/>
        </p:nvPicPr>
        <p:blipFill>
          <a:blip r:embed="rId1">
            <a:duotone>
              <a:prstClr val="black"/>
              <a:srgbClr val="292929">
                <a:tint val="45000"/>
                <a:satMod val="400000"/>
              </a:srgbClr>
            </a:duotone>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solidFill>
            <a:schemeClr val="tx2">
              <a:lumMod val="60000"/>
              <a:lumOff val="40000"/>
            </a:schemeClr>
          </a:solid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p:txBody>
          <a:bodyPr/>
          <a:lstStyle/>
          <a:p>
            <a:pPr eaLnBrk="1" hangingPunct="1"/>
            <a:r>
              <a:rPr lang="en-US" altLang="en-US" b="1" dirty="0"/>
              <a:t>Research</a:t>
            </a:r>
            <a:endParaRPr lang="en-US" altLang="en-US" b="1" dirty="0"/>
          </a:p>
        </p:txBody>
      </p:sp>
      <p:sp>
        <p:nvSpPr>
          <p:cNvPr id="53250" name="Rectangle 3"/>
          <p:cNvSpPr>
            <a:spLocks noGrp="1" noChangeArrowheads="1"/>
          </p:cNvSpPr>
          <p:nvPr>
            <p:ph idx="1"/>
          </p:nvPr>
        </p:nvSpPr>
        <p:spPr>
          <a:xfrm>
            <a:off x="685800" y="1447800"/>
            <a:ext cx="8229600" cy="4464050"/>
          </a:xfrm>
        </p:spPr>
        <p:txBody>
          <a:bodyPr/>
          <a:lstStyle/>
          <a:p>
            <a:pPr eaLnBrk="1" hangingPunct="1"/>
            <a:r>
              <a:rPr lang="en-US" altLang="en-US" sz="2800" dirty="0">
                <a:hlinkClick r:id="rId1"/>
              </a:rPr>
              <a:t>https://scholar.google.com/scholar?hl=en&amp;as_sdt=0%2C5&amp;q=laryngocele&amp;btnG=#d=gs_qabs&amp;t=1710306610942&amp;u=%</a:t>
            </a:r>
            <a:r>
              <a:rPr lang="en-US" altLang="en-US" sz="2800" dirty="0" smtClean="0">
                <a:hlinkClick r:id="rId1"/>
              </a:rPr>
              <a:t>23p%3Du-Y5u6N1DUsJ</a:t>
            </a:r>
            <a:endParaRPr lang="en-US" altLang="en-US" sz="2800" dirty="0" smtClean="0"/>
          </a:p>
          <a:p>
            <a:pPr eaLnBrk="1" hangingPunct="1"/>
            <a:endParaRPr lang="en-US" altLang="en-US" sz="2800" dirty="0" smtClean="0"/>
          </a:p>
          <a:p>
            <a:pPr eaLnBrk="1" hangingPunct="1"/>
            <a:endParaRPr lang="en-US" altLang="en-US" sz="2800" dirty="0"/>
          </a:p>
          <a:p>
            <a:r>
              <a:rPr lang="en-US" altLang="en-US" sz="2800" dirty="0">
                <a:hlinkClick r:id="rId2"/>
              </a:rPr>
              <a:t>https://</a:t>
            </a:r>
            <a:r>
              <a:rPr lang="en-US" altLang="en-US" sz="2800" dirty="0" smtClean="0">
                <a:hlinkClick r:id="rId2"/>
              </a:rPr>
              <a:t>www.sciencedirect.com/science/article/abs/pii/S1542356513013232</a:t>
            </a:r>
            <a:endParaRPr lang="en-US" altLang="en-US" sz="2800" dirty="0" smtClean="0"/>
          </a:p>
          <a:p>
            <a:endParaRPr lang="en-US" altLang="en-US"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tLang="en-US" dirty="0"/>
              <a:t>Biomedical Ethics</a:t>
            </a:r>
            <a:endParaRPr lang="en-US" altLang="en-US" dirty="0"/>
          </a:p>
        </p:txBody>
      </p:sp>
      <p:sp>
        <p:nvSpPr>
          <p:cNvPr id="54274" name="Rectangle 3"/>
          <p:cNvSpPr>
            <a:spLocks noGrp="1" noChangeArrowheads="1"/>
          </p:cNvSpPr>
          <p:nvPr>
            <p:ph idx="1"/>
          </p:nvPr>
        </p:nvSpPr>
        <p:spPr>
          <a:xfrm>
            <a:off x="685800" y="1708150"/>
            <a:ext cx="8229600" cy="4464050"/>
          </a:xfrm>
        </p:spPr>
        <p:txBody>
          <a:bodyPr/>
          <a:lstStyle/>
          <a:p>
            <a:pPr eaLnBrk="1" hangingPunct="1"/>
            <a:r>
              <a:rPr lang="en-US" altLang="en-US" sz="2800" dirty="0"/>
              <a:t>Before doing any medical and surgical treatment, informed consent must be taken </a:t>
            </a:r>
            <a:endParaRPr lang="en-US" altLang="en-US" sz="2800" dirty="0"/>
          </a:p>
          <a:p>
            <a:pPr eaLnBrk="1" hangingPunct="1"/>
            <a:endParaRPr lang="en-US" altLang="en-US" sz="2800" dirty="0" smtClean="0"/>
          </a:p>
          <a:p>
            <a:pPr eaLnBrk="1" hangingPunct="1"/>
            <a:endParaRPr lang="en-US" altLang="en-US" sz="2800" dirty="0"/>
          </a:p>
          <a:p>
            <a:pPr eaLnBrk="1" hangingPunct="1"/>
            <a:r>
              <a:rPr lang="en-US" altLang="en-US" sz="2800" dirty="0" smtClean="0"/>
              <a:t>Prognosis </a:t>
            </a:r>
            <a:r>
              <a:rPr lang="en-US" altLang="en-US" sz="2800" dirty="0"/>
              <a:t>should be explained to patients and attendants</a:t>
            </a:r>
            <a:endParaRPr lang="en-US" altLang="en-US" sz="2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pPr eaLnBrk="1" hangingPunct="1"/>
            <a:r>
              <a:rPr lang="en-US" altLang="en-US" dirty="0"/>
              <a:t>Family Medicine</a:t>
            </a:r>
            <a:endParaRPr lang="en-US" altLang="en-US" dirty="0"/>
          </a:p>
        </p:txBody>
      </p:sp>
      <p:sp>
        <p:nvSpPr>
          <p:cNvPr id="55298" name="Rectangle 3"/>
          <p:cNvSpPr>
            <a:spLocks noGrp="1" noChangeArrowheads="1"/>
          </p:cNvSpPr>
          <p:nvPr>
            <p:ph idx="1"/>
          </p:nvPr>
        </p:nvSpPr>
        <p:spPr>
          <a:xfrm>
            <a:off x="685800" y="1708150"/>
            <a:ext cx="8229600" cy="4464050"/>
          </a:xfrm>
        </p:spPr>
        <p:txBody>
          <a:bodyPr/>
          <a:lstStyle/>
          <a:p>
            <a:pPr eaLnBrk="1" hangingPunct="1"/>
            <a:r>
              <a:rPr lang="en-US" altLang="en-US" sz="2800" dirty="0"/>
              <a:t>Any patient who presents </a:t>
            </a:r>
            <a:r>
              <a:rPr lang="en-US" altLang="en-US" sz="2800" dirty="0" smtClean="0"/>
              <a:t>with difficulty in swallowing food, regurgitation of food or any neck swelling </a:t>
            </a:r>
            <a:r>
              <a:rPr lang="en-US" altLang="en-US" sz="2800" dirty="0"/>
              <a:t>should be referred to ENT specialist and </a:t>
            </a:r>
            <a:r>
              <a:rPr lang="en-US" altLang="en-US" sz="2800" dirty="0" smtClean="0"/>
              <a:t>investigate for anomalies of </a:t>
            </a:r>
            <a:r>
              <a:rPr lang="en-US" altLang="en-US" sz="2800" dirty="0" err="1" smtClean="0"/>
              <a:t>phryngeal</a:t>
            </a:r>
            <a:r>
              <a:rPr lang="en-US" altLang="en-US" sz="2800" dirty="0" smtClean="0"/>
              <a:t> </a:t>
            </a:r>
            <a:r>
              <a:rPr lang="en-US" altLang="en-US" sz="2800" dirty="0" err="1" smtClean="0"/>
              <a:t>pouche</a:t>
            </a:r>
            <a:r>
              <a:rPr lang="en-US" altLang="en-US" sz="2800" dirty="0" smtClean="0"/>
              <a:t> and </a:t>
            </a:r>
            <a:r>
              <a:rPr lang="en-US" altLang="en-US" sz="2800" dirty="0" err="1" smtClean="0"/>
              <a:t>laryngocele</a:t>
            </a:r>
            <a:r>
              <a:rPr lang="en-US" altLang="en-US" sz="2800" dirty="0" smtClean="0"/>
              <a:t>.</a:t>
            </a:r>
            <a:endParaRPr lang="en-US" altLang="en-US"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ltLang="en-US" sz="3600" b="1" dirty="0"/>
              <a:t>Artificial </a:t>
            </a:r>
            <a:r>
              <a:rPr lang="en-US" altLang="en-US" sz="3600" b="1" dirty="0" smtClean="0"/>
              <a:t>Intelligence &amp; </a:t>
            </a:r>
            <a:r>
              <a:rPr lang="en-US" altLang="en-US" sz="3600" b="1" dirty="0" err="1" smtClean="0"/>
              <a:t>Zenker’s</a:t>
            </a:r>
            <a:r>
              <a:rPr lang="en-US" altLang="en-US" sz="3600" b="1" dirty="0" smtClean="0"/>
              <a:t> diverticulum</a:t>
            </a:r>
            <a:endParaRPr lang="en-US" dirty="0"/>
          </a:p>
        </p:txBody>
      </p:sp>
      <p:sp>
        <p:nvSpPr>
          <p:cNvPr id="3" name="Content Placeholder 2"/>
          <p:cNvSpPr>
            <a:spLocks noGrp="1"/>
          </p:cNvSpPr>
          <p:nvPr>
            <p:ph idx="1"/>
          </p:nvPr>
        </p:nvSpPr>
        <p:spPr>
          <a:xfrm>
            <a:off x="457200" y="1752600"/>
            <a:ext cx="8229600" cy="5105400"/>
          </a:xfrm>
        </p:spPr>
        <p:txBody>
          <a:bodyPr>
            <a:noAutofit/>
          </a:bodyPr>
          <a:lstStyle/>
          <a:p>
            <a:r>
              <a:rPr lang="en-US" sz="2000" b="1" u="sng" dirty="0"/>
              <a:t>Medical Imaging Interpretation</a:t>
            </a:r>
            <a:r>
              <a:rPr lang="en-US" sz="2000" dirty="0" smtClean="0"/>
              <a:t>:</a:t>
            </a:r>
            <a:endParaRPr lang="en-US" sz="2000" dirty="0" smtClean="0"/>
          </a:p>
          <a:p>
            <a:pPr marL="114300" indent="0">
              <a:buNone/>
            </a:pPr>
            <a:r>
              <a:rPr lang="en-US" sz="2000" dirty="0" smtClean="0"/>
              <a:t> </a:t>
            </a:r>
            <a:r>
              <a:rPr lang="en-US" sz="2000" dirty="0"/>
              <a:t>AI algorithms can assist radiologists in interpreting medical imaging studies such as barium swallows or endoscopic images used in the diagnosis of </a:t>
            </a:r>
            <a:r>
              <a:rPr lang="en-US" sz="2000" dirty="0" err="1"/>
              <a:t>Zenker's</a:t>
            </a:r>
            <a:r>
              <a:rPr lang="en-US" sz="2000" dirty="0"/>
              <a:t> </a:t>
            </a:r>
            <a:r>
              <a:rPr lang="en-US" sz="2000" dirty="0" smtClean="0"/>
              <a:t>diverticulum, including </a:t>
            </a:r>
            <a:r>
              <a:rPr lang="en-US" sz="2000" dirty="0"/>
              <a:t>the presence and size of the diverticulum, aiding in more accurate and </a:t>
            </a:r>
            <a:r>
              <a:rPr lang="en-US" sz="2000" dirty="0" smtClean="0"/>
              <a:t>efficient diagnosis</a:t>
            </a:r>
            <a:endParaRPr lang="en-US" sz="2000" dirty="0" smtClean="0"/>
          </a:p>
          <a:p>
            <a:r>
              <a:rPr lang="en-US" sz="2000" b="1" u="sng" dirty="0"/>
              <a:t>Clinical Decision Support</a:t>
            </a:r>
            <a:r>
              <a:rPr lang="en-US" sz="2000" u="sng" dirty="0"/>
              <a:t>: </a:t>
            </a:r>
            <a:endParaRPr lang="en-US" sz="2000" u="sng" dirty="0" smtClean="0"/>
          </a:p>
          <a:p>
            <a:pPr marL="114300" indent="0">
              <a:buNone/>
            </a:pPr>
            <a:r>
              <a:rPr lang="en-US" sz="2000" dirty="0" smtClean="0"/>
              <a:t>By </a:t>
            </a:r>
            <a:r>
              <a:rPr lang="en-US" sz="2000" dirty="0"/>
              <a:t>analyzing patient data, including symptoms, imaging results, and medical history, AI systems can provide recommendations for appropriate treatment options, considering factors such as the size of the diverticulum and the patient's overall health status.</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4953000"/>
          </a:xfrm>
        </p:spPr>
        <p:txBody>
          <a:bodyPr>
            <a:noAutofit/>
          </a:bodyPr>
          <a:lstStyle/>
          <a:p>
            <a:r>
              <a:rPr lang="en-US" sz="1800" b="1" u="sng" dirty="0"/>
              <a:t>Surgical Assistance</a:t>
            </a:r>
            <a:r>
              <a:rPr lang="en-US" sz="1800" u="sng" dirty="0"/>
              <a:t>: </a:t>
            </a:r>
            <a:endParaRPr lang="en-US" sz="1800" u="sng" dirty="0" smtClean="0"/>
          </a:p>
          <a:p>
            <a:pPr>
              <a:buFont typeface="Wingdings" panose="05000000000000000000" pitchFamily="2" charset="2"/>
              <a:buChar char="v"/>
            </a:pPr>
            <a:r>
              <a:rPr lang="en-US" sz="1800" dirty="0" smtClean="0"/>
              <a:t>AI </a:t>
            </a:r>
            <a:r>
              <a:rPr lang="en-US" sz="1800" dirty="0"/>
              <a:t>technologies such as robotics can assist surgeons in performing procedures with greater </a:t>
            </a:r>
            <a:r>
              <a:rPr lang="en-US" sz="1800" dirty="0" smtClean="0"/>
              <a:t>precision, control, enhanced </a:t>
            </a:r>
            <a:r>
              <a:rPr lang="en-US" sz="1800" dirty="0"/>
              <a:t>visualization and </a:t>
            </a:r>
            <a:r>
              <a:rPr lang="en-US" sz="1800" dirty="0" smtClean="0"/>
              <a:t>dexterity.</a:t>
            </a:r>
            <a:endParaRPr lang="en-US" sz="1800" dirty="0" smtClean="0"/>
          </a:p>
          <a:p>
            <a:pPr>
              <a:buFont typeface="Wingdings" panose="05000000000000000000" pitchFamily="2" charset="2"/>
              <a:buChar char="v"/>
            </a:pPr>
            <a:r>
              <a:rPr lang="en-US" sz="1800" dirty="0" smtClean="0"/>
              <a:t>Allowing </a:t>
            </a:r>
            <a:r>
              <a:rPr lang="en-US" sz="1800" dirty="0"/>
              <a:t>surgeons to perform minimally invasive procedures with improved outcomes for </a:t>
            </a:r>
            <a:r>
              <a:rPr lang="en-US" sz="1800" dirty="0" smtClean="0"/>
              <a:t>patients</a:t>
            </a:r>
            <a:endParaRPr lang="en-US" sz="1800" dirty="0"/>
          </a:p>
          <a:p>
            <a:r>
              <a:rPr lang="en-US" sz="1800" b="1" u="sng" dirty="0"/>
              <a:t>Predictive Analytics and Personalized Medicine</a:t>
            </a:r>
            <a:r>
              <a:rPr lang="en-US" sz="1800" u="sng" dirty="0"/>
              <a:t>: </a:t>
            </a:r>
            <a:endParaRPr lang="en-US" sz="1800" u="sng" dirty="0" smtClean="0"/>
          </a:p>
          <a:p>
            <a:pPr>
              <a:buFont typeface="Wingdings" panose="05000000000000000000" pitchFamily="2" charset="2"/>
              <a:buChar char="v"/>
            </a:pPr>
            <a:r>
              <a:rPr lang="en-US" sz="1800" dirty="0" smtClean="0"/>
              <a:t>AI </a:t>
            </a:r>
            <a:r>
              <a:rPr lang="en-US" sz="1800" dirty="0"/>
              <a:t>algorithms can analyze large datasets of patient information to identify patterns and predict outcomes for individuals with </a:t>
            </a:r>
            <a:r>
              <a:rPr lang="en-US" sz="1800" dirty="0" err="1"/>
              <a:t>Zenker's</a:t>
            </a:r>
            <a:r>
              <a:rPr lang="en-US" sz="1800" dirty="0"/>
              <a:t> diverticulum</a:t>
            </a:r>
            <a:r>
              <a:rPr lang="en-US" sz="1800" dirty="0" smtClean="0"/>
              <a:t>.</a:t>
            </a:r>
            <a:endParaRPr lang="en-US" sz="1800" dirty="0" smtClean="0"/>
          </a:p>
          <a:p>
            <a:pPr>
              <a:buFont typeface="Wingdings" panose="05000000000000000000" pitchFamily="2" charset="2"/>
              <a:buChar char="v"/>
            </a:pPr>
            <a:r>
              <a:rPr lang="en-US" sz="1800" dirty="0" smtClean="0"/>
              <a:t> </a:t>
            </a:r>
            <a:r>
              <a:rPr lang="en-US" sz="1800" dirty="0"/>
              <a:t>This can help tailor treatment plans to the specific needs of each patient, optimizing therapeutic interventions and improving overall patient care.</a:t>
            </a:r>
            <a:endParaRPr lang="en-US" sz="1800" dirty="0"/>
          </a:p>
          <a:p>
            <a:endParaRPr lang="en-US" sz="1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AI and </a:t>
            </a:r>
            <a:r>
              <a:rPr lang="en-US" dirty="0" err="1" smtClean="0"/>
              <a:t>Laryngocele</a:t>
            </a:r>
            <a:endParaRPr lang="en-US" dirty="0"/>
          </a:p>
        </p:txBody>
      </p:sp>
      <p:sp>
        <p:nvSpPr>
          <p:cNvPr id="3" name="Content Placeholder 2"/>
          <p:cNvSpPr>
            <a:spLocks noGrp="1"/>
          </p:cNvSpPr>
          <p:nvPr>
            <p:ph idx="1"/>
          </p:nvPr>
        </p:nvSpPr>
        <p:spPr>
          <a:xfrm>
            <a:off x="457200" y="1752600"/>
            <a:ext cx="8229600" cy="4953000"/>
          </a:xfrm>
        </p:spPr>
        <p:txBody>
          <a:bodyPr>
            <a:noAutofit/>
          </a:bodyPr>
          <a:lstStyle/>
          <a:p>
            <a:r>
              <a:rPr lang="en-US" sz="2000" b="1" u="sng" dirty="0"/>
              <a:t>Medical Imaging Interpretation</a:t>
            </a:r>
            <a:r>
              <a:rPr lang="en-US" sz="2000" u="sng" dirty="0"/>
              <a:t>: </a:t>
            </a:r>
            <a:endParaRPr lang="en-US" sz="2000" u="sng" dirty="0" smtClean="0"/>
          </a:p>
          <a:p>
            <a:pPr marL="114300" indent="0">
              <a:buNone/>
            </a:pPr>
            <a:r>
              <a:rPr lang="en-US" sz="2000" dirty="0" smtClean="0"/>
              <a:t>AI </a:t>
            </a:r>
            <a:r>
              <a:rPr lang="en-US" sz="2000" dirty="0"/>
              <a:t>algorithms can assist radiologists and otolaryngologists in interpreting medical imaging studies, such as CT scans or MRI scans, used in the diagnosis of </a:t>
            </a:r>
            <a:r>
              <a:rPr lang="en-US" sz="2000" dirty="0" err="1"/>
              <a:t>laryngocele</a:t>
            </a:r>
            <a:r>
              <a:rPr lang="en-US" sz="2000" dirty="0"/>
              <a:t>. </a:t>
            </a:r>
            <a:endParaRPr lang="en-US" sz="2000" dirty="0" smtClean="0"/>
          </a:p>
          <a:p>
            <a:r>
              <a:rPr lang="en-US" sz="2000" b="1" u="sng" dirty="0" smtClean="0"/>
              <a:t>Clinical </a:t>
            </a:r>
            <a:r>
              <a:rPr lang="en-US" sz="2000" b="1" u="sng" dirty="0"/>
              <a:t>Decision Support</a:t>
            </a:r>
            <a:r>
              <a:rPr lang="en-US" sz="2000" u="sng" dirty="0"/>
              <a:t>: </a:t>
            </a:r>
            <a:endParaRPr lang="en-US" sz="2000" u="sng" dirty="0" smtClean="0"/>
          </a:p>
          <a:p>
            <a:pPr marL="114300" indent="0">
              <a:buNone/>
            </a:pPr>
            <a:r>
              <a:rPr lang="en-US" sz="2000" dirty="0" smtClean="0"/>
              <a:t>By </a:t>
            </a:r>
            <a:r>
              <a:rPr lang="en-US" sz="2000" dirty="0"/>
              <a:t>analyzing patient data, including imaging results, symptoms, and medical history, AI systems can provide recommendations for appropriate management strategies, considering factors such as the size and location of the </a:t>
            </a:r>
            <a:r>
              <a:rPr lang="en-US" sz="2000" dirty="0" err="1"/>
              <a:t>laryngocele</a:t>
            </a:r>
            <a:r>
              <a:rPr lang="en-US" sz="2000" dirty="0"/>
              <a:t> and the patient's overall health status.</a:t>
            </a:r>
            <a:endParaRPr lang="en-US" sz="2000" dirty="0"/>
          </a:p>
          <a:p>
            <a:endParaRPr lang="en-US" sz="20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noChangeArrowheads="1"/>
          </p:cNvSpPr>
          <p:nvPr>
            <p:ph type="title"/>
          </p:nvPr>
        </p:nvSpPr>
        <p:spPr>
          <a:xfrm>
            <a:off x="1944688" y="228600"/>
            <a:ext cx="6589712" cy="1281113"/>
          </a:xfrm>
        </p:spPr>
        <p:txBody>
          <a:bodyPr>
            <a:normAutofit fontScale="90000"/>
          </a:bodyPr>
          <a:lstStyle/>
          <a:p>
            <a:r>
              <a:rPr lang="en-US" altLang="en-US" b="1" dirty="0">
                <a:solidFill>
                  <a:srgbClr val="FF0000"/>
                </a:solidFill>
                <a:cs typeface="Times New Roman" panose="02020603050405020304" pitchFamily="18" charset="0"/>
              </a:rPr>
              <a:t>University Motto, Vision, Values &amp; Goals</a:t>
            </a:r>
            <a:br>
              <a:rPr lang="en-US" altLang="en-US" sz="3200" b="1" dirty="0">
                <a:solidFill>
                  <a:schemeClr val="tx1"/>
                </a:solidFill>
                <a:cs typeface="Times New Roman" panose="02020603050405020304" pitchFamily="18" charset="0"/>
              </a:rPr>
            </a:br>
            <a:endParaRPr lang="en-US" altLang="en-US" dirty="0"/>
          </a:p>
        </p:txBody>
      </p:sp>
      <p:graphicFrame>
        <p:nvGraphicFramePr>
          <p:cNvPr id="4" name="Content Placeholder 3"/>
          <p:cNvGraphicFramePr>
            <a:graphicFrameLocks noGrp="1"/>
          </p:cNvGraphicFramePr>
          <p:nvPr>
            <p:ph idx="1"/>
          </p:nvPr>
        </p:nvGraphicFramePr>
        <p:xfrm>
          <a:off x="2438400" y="1600200"/>
          <a:ext cx="6324600" cy="4927600"/>
        </p:xfrm>
        <a:graphic>
          <a:graphicData uri="http://schemas.openxmlformats.org/drawingml/2006/table">
            <a:tbl>
              <a:tblPr/>
              <a:tblGrid>
                <a:gridCol w="6324600"/>
              </a:tblGrid>
              <a:tr h="4879975">
                <a:tc>
                  <a:txBody>
                    <a:bodyPr/>
                    <a:lstStyle>
                      <a:lvl1pPr marL="236855">
                        <a:spcBef>
                          <a:spcPts val="1000"/>
                        </a:spcBef>
                        <a:buClr>
                          <a:schemeClr val="accent1"/>
                        </a:buClr>
                        <a:buFont typeface="Wingdings 3" pitchFamily="2" charset="2"/>
                        <a:defRPr sz="1600">
                          <a:solidFill>
                            <a:srgbClr val="404040"/>
                          </a:solidFill>
                          <a:latin typeface="Century Gothic" panose="020B0502020202020204" pitchFamily="34" charset="0"/>
                        </a:defRPr>
                      </a:lvl1pPr>
                      <a:lvl2pPr marL="742950" indent="-285750">
                        <a:spcBef>
                          <a:spcPts val="1000"/>
                        </a:spcBef>
                        <a:buClr>
                          <a:schemeClr val="accent1"/>
                        </a:buClr>
                        <a:buFont typeface="Wingdings 3" pitchFamily="2" charset="2"/>
                        <a:defRPr sz="1400">
                          <a:solidFill>
                            <a:srgbClr val="404040"/>
                          </a:solidFill>
                          <a:latin typeface="Century Gothic" panose="020B0502020202020204" pitchFamily="34" charset="0"/>
                        </a:defRPr>
                      </a:lvl2pPr>
                      <a:lvl3pPr marL="1143000" indent="-228600">
                        <a:spcBef>
                          <a:spcPts val="1000"/>
                        </a:spcBef>
                        <a:buClr>
                          <a:schemeClr val="accent1"/>
                        </a:buClr>
                        <a:buFont typeface="Wingdings 3" pitchFamily="2" charset="2"/>
                        <a:defRPr sz="1200">
                          <a:solidFill>
                            <a:srgbClr val="404040"/>
                          </a:solidFill>
                          <a:latin typeface="Century Gothic" panose="020B0502020202020204" pitchFamily="34" charset="0"/>
                        </a:defRPr>
                      </a:lvl3pPr>
                      <a:lvl4pPr marL="1600200" indent="-228600">
                        <a:spcBef>
                          <a:spcPts val="1000"/>
                        </a:spcBef>
                        <a:buClr>
                          <a:schemeClr val="accent1"/>
                        </a:buClr>
                        <a:buFont typeface="Wingdings 3" pitchFamily="2" charset="2"/>
                        <a:defRPr sz="1000">
                          <a:solidFill>
                            <a:srgbClr val="404040"/>
                          </a:solidFill>
                          <a:latin typeface="Century Gothic" panose="020B0502020202020204" pitchFamily="34" charset="0"/>
                        </a:defRPr>
                      </a:lvl4pPr>
                      <a:lvl5pPr marL="2057400" indent="-228600">
                        <a:spcBef>
                          <a:spcPts val="1000"/>
                        </a:spcBef>
                        <a:buClr>
                          <a:schemeClr val="accent1"/>
                        </a:buClr>
                        <a:buFont typeface="Wingdings 3" pitchFamily="2" charset="2"/>
                        <a:defRPr sz="1000">
                          <a:solidFill>
                            <a:srgbClr val="404040"/>
                          </a:solidFill>
                          <a:latin typeface="Century Gothic" panose="020B0502020202020204" pitchFamily="34" charset="0"/>
                        </a:defRPr>
                      </a:lvl5pPr>
                      <a:lvl6pPr marL="25146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6pPr>
                      <a:lvl7pPr marL="29718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7pPr>
                      <a:lvl8pPr marL="34290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8pPr>
                      <a:lvl9pPr marL="3886200" indent="-228600" defTabSz="457200" eaLnBrk="0" fontAlgn="base" hangingPunct="0">
                        <a:spcBef>
                          <a:spcPts val="1000"/>
                        </a:spcBef>
                        <a:spcAft>
                          <a:spcPct val="0"/>
                        </a:spcAft>
                        <a:buClr>
                          <a:schemeClr val="accent1"/>
                        </a:buClr>
                        <a:buFont typeface="Wingdings 3" pitchFamily="2" charset="2"/>
                        <a:defRPr sz="1000">
                          <a:solidFill>
                            <a:srgbClr val="404040"/>
                          </a:solidFill>
                          <a:latin typeface="Century Gothic" panose="020B0502020202020204" pitchFamily="34" charset="0"/>
                        </a:defRPr>
                      </a:lvl9pPr>
                    </a:lstStyle>
                    <a:p>
                      <a:pPr marL="236855" marR="0" lvl="0" indent="0" algn="l" defTabSz="457200" rtl="0" eaLnBrk="1" fontAlgn="base" latinLnBrk="0" hangingPunct="1">
                        <a:lnSpc>
                          <a:spcPts val="1550"/>
                        </a:lnSpc>
                        <a:spcBef>
                          <a:spcPct val="0"/>
                        </a:spcBef>
                        <a:spcAft>
                          <a:spcPct val="0"/>
                        </a:spcAft>
                        <a:buClrTx/>
                        <a:buSzTx/>
                        <a:buFontTx/>
                        <a:buNone/>
                      </a:pPr>
                      <a:r>
                        <a:rPr kumimoji="0" lang="en-US" altLang="en-US" sz="1800" b="1" i="0" u="none" strike="noStrike" cap="none" normalizeH="0" baseline="0" dirty="0">
                          <a:ln>
                            <a:noFill/>
                          </a:ln>
                          <a:solidFill>
                            <a:srgbClr val="0070C0"/>
                          </a:solidFill>
                          <a:effectLst/>
                          <a:latin typeface="Century Gothic" panose="020B0502020202020204" pitchFamily="34" charset="0"/>
                        </a:rPr>
                        <a:t>Mission Statement</a:t>
                      </a:r>
                      <a:endParaRPr kumimoji="0" lang="en-US" altLang="en-US" sz="1600" b="1" i="0" u="none" strike="noStrike" cap="none" normalizeH="0" baseline="0" dirty="0">
                        <a:ln>
                          <a:noFill/>
                        </a:ln>
                        <a:solidFill>
                          <a:srgbClr val="0070C0"/>
                        </a:solidFill>
                        <a:effectLst/>
                        <a:latin typeface="Century Gothic" panose="020B0502020202020204" pitchFamily="34" charset="0"/>
                      </a:endParaRPr>
                    </a:p>
                    <a:p>
                      <a:pPr marL="236855" marR="0" lvl="0" indent="0" algn="l" defTabSz="457200" rtl="0" eaLnBrk="1" fontAlgn="base" latinLnBrk="0" hangingPunct="1">
                        <a:lnSpc>
                          <a:spcPts val="1550"/>
                        </a:lnSpc>
                        <a:spcBef>
                          <a:spcPct val="0"/>
                        </a:spcBef>
                        <a:spcAft>
                          <a:spcPct val="0"/>
                        </a:spcAft>
                        <a:buClrTx/>
                        <a:buSzTx/>
                        <a:buFontTx/>
                        <a:buNone/>
                      </a:pPr>
                      <a:r>
                        <a:rPr kumimoji="0" lang="en-US" altLang="en-US" sz="1600" b="1" i="0" u="none" strike="noStrike" cap="none" normalizeH="0" baseline="0" dirty="0">
                          <a:ln>
                            <a:noFill/>
                          </a:ln>
                          <a:solidFill>
                            <a:srgbClr val="FFFFFF"/>
                          </a:solidFill>
                          <a:effectLst/>
                          <a:latin typeface="Century Gothic" panose="020B0502020202020204" pitchFamily="34" charset="0"/>
                        </a:rPr>
                        <a:t>To impart evidence-based research-oriented health professional education </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p>
                      <a:pPr marL="236855" marR="0" lvl="0" indent="0" algn="l" defTabSz="457200" rtl="0" eaLnBrk="1" fontAlgn="base" latinLnBrk="0" hangingPunct="1">
                        <a:lnSpc>
                          <a:spcPts val="1550"/>
                        </a:lnSpc>
                        <a:spcBef>
                          <a:spcPct val="0"/>
                        </a:spcBef>
                        <a:spcAft>
                          <a:spcPct val="0"/>
                        </a:spcAft>
                        <a:buClrTx/>
                        <a:buSzTx/>
                        <a:buFontTx/>
                        <a:buNone/>
                      </a:pPr>
                      <a:r>
                        <a:rPr kumimoji="0" lang="en-US" altLang="en-US" sz="1600" b="1" i="0" u="none" strike="noStrike" cap="none" normalizeH="0" baseline="0" dirty="0">
                          <a:ln>
                            <a:noFill/>
                          </a:ln>
                          <a:solidFill>
                            <a:srgbClr val="FFFFFF"/>
                          </a:solidFill>
                          <a:effectLst/>
                          <a:latin typeface="Century Gothic" panose="020B0502020202020204" pitchFamily="34" charset="0"/>
                        </a:rPr>
                        <a:t>Best possible patient care</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p>
                      <a:pPr marL="236855" marR="0" lvl="0" indent="0" algn="l" defTabSz="457200" rtl="0" eaLnBrk="1" fontAlgn="base" latinLnBrk="0" hangingPunct="1">
                        <a:lnSpc>
                          <a:spcPts val="1550"/>
                        </a:lnSpc>
                        <a:spcBef>
                          <a:spcPct val="0"/>
                        </a:spcBef>
                        <a:spcAft>
                          <a:spcPct val="0"/>
                        </a:spcAft>
                        <a:buClrTx/>
                        <a:buSzTx/>
                        <a:buFontTx/>
                        <a:buNone/>
                      </a:pPr>
                      <a:r>
                        <a:rPr kumimoji="0" lang="en-US" altLang="en-US" sz="1600" b="1" i="0" u="none" strike="noStrike" cap="none" normalizeH="0" baseline="0" dirty="0">
                          <a:ln>
                            <a:noFill/>
                          </a:ln>
                          <a:solidFill>
                            <a:srgbClr val="FFFFFF"/>
                          </a:solidFill>
                          <a:effectLst/>
                          <a:latin typeface="Century Gothic" panose="020B0502020202020204" pitchFamily="34" charset="0"/>
                        </a:rPr>
                        <a:t>Mutual respect, ethical practice of healthcare and social accountability.</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p>
                      <a:pPr marL="236855" marR="0" lvl="0" indent="0" algn="l" defTabSz="457200" rtl="0" eaLnBrk="1" fontAlgn="base" latinLnBrk="0" hangingPunct="1">
                        <a:lnSpc>
                          <a:spcPts val="1600"/>
                        </a:lnSpc>
                        <a:spcBef>
                          <a:spcPct val="0"/>
                        </a:spcBef>
                        <a:spcAft>
                          <a:spcPct val="0"/>
                        </a:spcAft>
                        <a:buClrTx/>
                        <a:buSzTx/>
                        <a:buFontTx/>
                        <a:buNone/>
                      </a:pPr>
                      <a:endParaRPr kumimoji="0" lang="en-US" altLang="en-US" sz="1800" b="1" i="0" u="none" strike="noStrike" cap="none" normalizeH="0" baseline="0" dirty="0">
                        <a:ln>
                          <a:noFill/>
                        </a:ln>
                        <a:solidFill>
                          <a:srgbClr val="FFFFFF"/>
                        </a:solidFill>
                        <a:effectLst/>
                        <a:latin typeface="Century Gothic" panose="020B0502020202020204" pitchFamily="34" charset="0"/>
                      </a:endParaRPr>
                    </a:p>
                    <a:p>
                      <a:pPr marL="236855" marR="0" lvl="0" indent="0" algn="l" defTabSz="457200" rtl="0" eaLnBrk="1" fontAlgn="base" latinLnBrk="0" hangingPunct="1">
                        <a:lnSpc>
                          <a:spcPts val="1600"/>
                        </a:lnSpc>
                        <a:spcBef>
                          <a:spcPct val="0"/>
                        </a:spcBef>
                        <a:spcAft>
                          <a:spcPct val="0"/>
                        </a:spcAft>
                        <a:buClrTx/>
                        <a:buSzTx/>
                        <a:buFontTx/>
                        <a:buNone/>
                      </a:pPr>
                      <a:r>
                        <a:rPr kumimoji="0" lang="en-US" altLang="en-US" sz="1800" b="1" i="0" u="none" strike="noStrike" cap="none" normalizeH="0" baseline="0" dirty="0">
                          <a:ln>
                            <a:noFill/>
                          </a:ln>
                          <a:solidFill>
                            <a:srgbClr val="0070C0"/>
                          </a:solidFill>
                          <a:effectLst/>
                          <a:latin typeface="Century Gothic" panose="020B0502020202020204" pitchFamily="34" charset="0"/>
                        </a:rPr>
                        <a:t>Vision and Values</a:t>
                      </a:r>
                      <a:endParaRPr kumimoji="0" lang="en-US" altLang="en-US" sz="1600" b="1" i="0" u="none" strike="noStrike" cap="none" normalizeH="0" baseline="0" dirty="0">
                        <a:ln>
                          <a:noFill/>
                        </a:ln>
                        <a:solidFill>
                          <a:srgbClr val="0070C0"/>
                        </a:solidFill>
                        <a:effectLst/>
                        <a:latin typeface="Century Gothic" panose="020B0502020202020204" pitchFamily="34" charset="0"/>
                      </a:endParaRPr>
                    </a:p>
                    <a:p>
                      <a:pPr marL="236855" marR="0" lvl="0" indent="0" algn="l" defTabSz="457200" rtl="0" eaLnBrk="1" fontAlgn="base" latinLnBrk="0" hangingPunct="1">
                        <a:lnSpc>
                          <a:spcPct val="150000"/>
                        </a:lnSpc>
                        <a:spcBef>
                          <a:spcPct val="0"/>
                        </a:spcBef>
                        <a:spcAft>
                          <a:spcPct val="0"/>
                        </a:spcAft>
                        <a:buClrTx/>
                        <a:buSzTx/>
                        <a:buFontTx/>
                        <a:buNone/>
                      </a:pPr>
                      <a:r>
                        <a:rPr kumimoji="0" lang="en-US" altLang="en-US" sz="1600" b="1" i="0" u="none" strike="noStrike" cap="none" normalizeH="0" baseline="0" dirty="0">
                          <a:ln>
                            <a:noFill/>
                          </a:ln>
                          <a:solidFill>
                            <a:srgbClr val="FFFFFF"/>
                          </a:solidFill>
                          <a:effectLst/>
                          <a:latin typeface="Century Gothic" panose="020B0502020202020204" pitchFamily="34" charset="0"/>
                        </a:rPr>
                        <a:t>Highly recognized and accredited </a:t>
                      </a:r>
                      <a:r>
                        <a:rPr kumimoji="0" lang="en-US" altLang="en-US" sz="1600" b="1" i="0" u="none" strike="noStrike" cap="none" normalizeH="0" baseline="0" dirty="0" err="1">
                          <a:ln>
                            <a:noFill/>
                          </a:ln>
                          <a:solidFill>
                            <a:srgbClr val="FFFFFF"/>
                          </a:solidFill>
                          <a:effectLst/>
                          <a:latin typeface="Century Gothic" panose="020B0502020202020204" pitchFamily="34" charset="0"/>
                        </a:rPr>
                        <a:t>centre</a:t>
                      </a:r>
                      <a:r>
                        <a:rPr kumimoji="0" lang="en-US" altLang="en-US" sz="1600" b="1" i="0" u="none" strike="noStrike" cap="none" normalizeH="0" baseline="0" dirty="0">
                          <a:ln>
                            <a:noFill/>
                          </a:ln>
                          <a:solidFill>
                            <a:srgbClr val="FFFFFF"/>
                          </a:solidFill>
                          <a:effectLst/>
                          <a:latin typeface="Century Gothic" panose="020B0502020202020204" pitchFamily="34" charset="0"/>
                        </a:rPr>
                        <a:t> of excellence in Medical Education, using evidence-based training techniques for development of highly competent health professionals, who are lifelong experiential learner and are socially accountable.</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p>
                      <a:pPr marL="236855" marR="0" lvl="0" indent="0" algn="l" defTabSz="457200" rtl="0" eaLnBrk="1" fontAlgn="base" latinLnBrk="0" hangingPunct="1">
                        <a:lnSpc>
                          <a:spcPct val="100000"/>
                        </a:lnSpc>
                        <a:spcBef>
                          <a:spcPts val="25"/>
                        </a:spcBef>
                        <a:spcAft>
                          <a:spcPct val="0"/>
                        </a:spcAft>
                        <a:buClrTx/>
                        <a:buSzTx/>
                        <a:buFontTx/>
                        <a:buNone/>
                      </a:pPr>
                      <a:r>
                        <a:rPr kumimoji="0" lang="en-US" altLang="en-US" sz="1800" b="1" i="0" u="none" strike="noStrike" cap="none" normalizeH="0" baseline="0" dirty="0">
                          <a:ln>
                            <a:noFill/>
                          </a:ln>
                          <a:solidFill>
                            <a:srgbClr val="0070C0"/>
                          </a:solidFill>
                          <a:effectLst/>
                          <a:latin typeface="Century Gothic" panose="020B0502020202020204" pitchFamily="34" charset="0"/>
                        </a:rPr>
                        <a:t>Goals</a:t>
                      </a:r>
                      <a:endParaRPr kumimoji="0" lang="en-US" altLang="en-US" sz="1600" b="1" i="0" u="none" strike="noStrike" cap="none" normalizeH="0" baseline="0" dirty="0">
                        <a:ln>
                          <a:noFill/>
                        </a:ln>
                        <a:solidFill>
                          <a:srgbClr val="0070C0"/>
                        </a:solidFill>
                        <a:effectLst/>
                        <a:latin typeface="Century Gothic" panose="020B0502020202020204" pitchFamily="34" charset="0"/>
                      </a:endParaRPr>
                    </a:p>
                    <a:p>
                      <a:pPr marL="236855" marR="0" lvl="0" indent="0" algn="l" defTabSz="457200" rtl="0" eaLnBrk="1" fontAlgn="base" latinLnBrk="0" hangingPunct="1">
                        <a:lnSpc>
                          <a:spcPct val="150000"/>
                        </a:lnSpc>
                        <a:spcBef>
                          <a:spcPts val="775"/>
                        </a:spcBef>
                        <a:spcAft>
                          <a:spcPct val="0"/>
                        </a:spcAft>
                        <a:buClrTx/>
                        <a:buSzTx/>
                        <a:buFontTx/>
                        <a:buNone/>
                      </a:pPr>
                      <a:r>
                        <a:rPr kumimoji="0" lang="en-US" altLang="en-US" sz="1600" b="1" i="0" u="none" strike="noStrike" cap="none" normalizeH="0" baseline="0" dirty="0">
                          <a:ln>
                            <a:noFill/>
                          </a:ln>
                          <a:solidFill>
                            <a:srgbClr val="FFFFFF"/>
                          </a:solidFill>
                          <a:effectLst/>
                          <a:latin typeface="Century Gothic" panose="020B0502020202020204" pitchFamily="34" charset="0"/>
                        </a:rPr>
                        <a:t>The Undergraduate Integrated Learning Program is geared to provide you with quality medical education in an environment designed to:</a:t>
                      </a:r>
                      <a:endParaRPr kumimoji="0" lang="en-US" altLang="en-US" sz="1600" b="1" i="0" u="none" strike="noStrike" cap="none" normalizeH="0" baseline="0" dirty="0">
                        <a:ln>
                          <a:noFill/>
                        </a:ln>
                        <a:solidFill>
                          <a:srgbClr val="FFFFFF"/>
                        </a:solidFill>
                        <a:effectLst/>
                        <a:latin typeface="Century Gothic" panose="020B0502020202020204" pitchFamily="34" charset="0"/>
                      </a:endParaRPr>
                    </a:p>
                  </a:txBody>
                  <a:tcPr marL="0" marR="0"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B6C882"/>
                    </a:solidFill>
                  </a:tcPr>
                </a:tc>
              </a:tr>
            </a:tbl>
          </a:graphicData>
        </a:graphic>
      </p:graphicFrame>
      <p:pic>
        <p:nvPicPr>
          <p:cNvPr id="20488" name="image3.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1000" y="3121025"/>
            <a:ext cx="2133600"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752600"/>
            <a:ext cx="8229600" cy="4876800"/>
          </a:xfrm>
        </p:spPr>
        <p:txBody>
          <a:bodyPr/>
          <a:lstStyle/>
          <a:p>
            <a:r>
              <a:rPr lang="en-US" sz="2000" b="1" u="sng" dirty="0"/>
              <a:t>Surgical Planning and Assistance</a:t>
            </a:r>
            <a:r>
              <a:rPr lang="en-US" sz="2000" u="sng" dirty="0"/>
              <a:t>: </a:t>
            </a:r>
            <a:endParaRPr lang="en-US" sz="2000" u="sng" dirty="0" smtClean="0"/>
          </a:p>
          <a:p>
            <a:pPr>
              <a:buFont typeface="Wingdings" panose="05000000000000000000" pitchFamily="2" charset="2"/>
              <a:buChar char="v"/>
            </a:pPr>
            <a:r>
              <a:rPr lang="en-US" sz="2000" dirty="0" smtClean="0"/>
              <a:t>AI </a:t>
            </a:r>
            <a:r>
              <a:rPr lang="en-US" sz="2000" dirty="0"/>
              <a:t>technologies can assist surgeons in preoperative planning and intraoperative </a:t>
            </a:r>
            <a:r>
              <a:rPr lang="en-US" sz="2000" dirty="0" smtClean="0"/>
              <a:t>guidance.</a:t>
            </a:r>
            <a:endParaRPr lang="en-US" sz="2000" dirty="0" smtClean="0"/>
          </a:p>
          <a:p>
            <a:pPr>
              <a:buFont typeface="Wingdings" panose="05000000000000000000" pitchFamily="2" charset="2"/>
              <a:buChar char="v"/>
            </a:pPr>
            <a:r>
              <a:rPr lang="en-US" sz="2000" dirty="0"/>
              <a:t>A</a:t>
            </a:r>
            <a:r>
              <a:rPr lang="en-US" sz="2000" dirty="0" smtClean="0"/>
              <a:t>llowing </a:t>
            </a:r>
            <a:r>
              <a:rPr lang="en-US" sz="2000" dirty="0"/>
              <a:t>surgeons to visualize the </a:t>
            </a:r>
            <a:r>
              <a:rPr lang="en-US" sz="2000" dirty="0" err="1"/>
              <a:t>laryngocele</a:t>
            </a:r>
            <a:r>
              <a:rPr lang="en-US" sz="2000" dirty="0"/>
              <a:t> and adjacent structures more </a:t>
            </a:r>
            <a:r>
              <a:rPr lang="en-US" sz="2000" dirty="0" err="1" smtClean="0"/>
              <a:t>accuratel</a:t>
            </a:r>
            <a:r>
              <a:rPr lang="en-US" sz="2000" dirty="0" smtClean="0"/>
              <a:t>, hence reducing </a:t>
            </a:r>
            <a:r>
              <a:rPr lang="en-US" sz="2000" dirty="0"/>
              <a:t>the risk of complications</a:t>
            </a:r>
            <a:r>
              <a:rPr lang="en-US" sz="2000" dirty="0" smtClean="0"/>
              <a:t>.</a:t>
            </a:r>
            <a:endParaRPr lang="en-US" sz="2000" dirty="0" smtClean="0"/>
          </a:p>
          <a:p>
            <a:pPr marL="114300" indent="0">
              <a:buNone/>
            </a:pPr>
            <a:r>
              <a:rPr lang="en-US" sz="2000" b="1" u="sng" dirty="0"/>
              <a:t>Outcome Prediction and Follow-up Monitoring</a:t>
            </a:r>
            <a:r>
              <a:rPr lang="en-US" sz="2000" u="sng" dirty="0"/>
              <a:t>: </a:t>
            </a:r>
            <a:endParaRPr lang="en-US" sz="2000" u="sng" dirty="0" smtClean="0"/>
          </a:p>
          <a:p>
            <a:pPr>
              <a:buFont typeface="Wingdings" panose="05000000000000000000" pitchFamily="2" charset="2"/>
              <a:buChar char="v"/>
            </a:pPr>
            <a:r>
              <a:rPr lang="en-US" sz="2000" dirty="0" smtClean="0"/>
              <a:t>AI </a:t>
            </a:r>
            <a:r>
              <a:rPr lang="en-US" sz="2000" dirty="0"/>
              <a:t>algorithms can analyze patient data to predict outcomes following treatment for </a:t>
            </a:r>
            <a:r>
              <a:rPr lang="en-US" sz="2000" dirty="0" err="1"/>
              <a:t>laryngocele</a:t>
            </a:r>
            <a:r>
              <a:rPr lang="en-US" sz="2000" dirty="0"/>
              <a:t> and monitor patients during the postoperative period. </a:t>
            </a:r>
            <a:endParaRPr lang="en-US" sz="2000" dirty="0" smtClean="0"/>
          </a:p>
          <a:p>
            <a:pPr>
              <a:buFont typeface="Wingdings" panose="05000000000000000000" pitchFamily="2" charset="2"/>
              <a:buChar char="v"/>
            </a:pPr>
            <a:r>
              <a:rPr lang="en-US" sz="2000" dirty="0" smtClean="0"/>
              <a:t>By </a:t>
            </a:r>
            <a:r>
              <a:rPr lang="en-US" sz="2000" dirty="0"/>
              <a:t>tracking clinical parameters and imaging findings over time, AI systems can identify potential complications or recurrence of </a:t>
            </a:r>
            <a:r>
              <a:rPr lang="en-US" sz="2000" dirty="0" err="1"/>
              <a:t>laryngocele</a:t>
            </a:r>
            <a:r>
              <a:rPr lang="en-US" sz="2000" dirty="0"/>
              <a:t>, enabling early intervention and optimized patient care.</a:t>
            </a:r>
            <a:endParaRPr lang="en-US" sz="2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altLang="en-US"/>
              <a:t>REFERENCES</a:t>
            </a:r>
            <a:endParaRPr lang="en-US" altLang="en-US"/>
          </a:p>
        </p:txBody>
      </p:sp>
      <p:sp>
        <p:nvSpPr>
          <p:cNvPr id="57346" name="Rectangle 3"/>
          <p:cNvSpPr>
            <a:spLocks noGrp="1" noChangeArrowheads="1"/>
          </p:cNvSpPr>
          <p:nvPr>
            <p:ph idx="1"/>
          </p:nvPr>
        </p:nvSpPr>
        <p:spPr>
          <a:xfrm>
            <a:off x="762000" y="2133600"/>
            <a:ext cx="7772400" cy="3778250"/>
          </a:xfrm>
        </p:spPr>
        <p:txBody>
          <a:bodyPr/>
          <a:lstStyle/>
          <a:p>
            <a:pPr eaLnBrk="1" hangingPunct="1"/>
            <a:r>
              <a:rPr lang="en-US" altLang="en-US" sz="2800" dirty="0"/>
              <a:t>SCOTT BROWN OTOLARYNGOLOGY 8</a:t>
            </a:r>
            <a:r>
              <a:rPr lang="en-US" altLang="en-US" sz="2800" baseline="30000" dirty="0"/>
              <a:t>th</a:t>
            </a:r>
            <a:r>
              <a:rPr lang="en-US" altLang="en-US" sz="2800" dirty="0"/>
              <a:t> </a:t>
            </a:r>
            <a:r>
              <a:rPr lang="en-US" altLang="en-US" sz="2800" dirty="0" smtClean="0"/>
              <a:t>edition</a:t>
            </a:r>
            <a:endParaRPr lang="en-US" altLang="en-US" sz="2800" dirty="0" smtClean="0"/>
          </a:p>
          <a:p>
            <a:pPr eaLnBrk="1" hangingPunct="1"/>
            <a:endParaRPr lang="en-US" altLang="en-US" sz="2800" dirty="0"/>
          </a:p>
          <a:p>
            <a:pPr eaLnBrk="1" hangingPunct="1"/>
            <a:r>
              <a:rPr lang="en-US" altLang="en-US" sz="2800" dirty="0"/>
              <a:t>Disease of ENT </a:t>
            </a:r>
            <a:r>
              <a:rPr lang="en-US" altLang="en-US" sz="2800" dirty="0" err="1"/>
              <a:t>Saleem</a:t>
            </a:r>
            <a:r>
              <a:rPr lang="en-US" altLang="en-US" sz="2800" dirty="0"/>
              <a:t> </a:t>
            </a:r>
            <a:r>
              <a:rPr lang="en-US" altLang="en-US" sz="2800" dirty="0" err="1"/>
              <a:t>Iqbal</a:t>
            </a:r>
            <a:r>
              <a:rPr lang="en-US" altLang="en-US" sz="2800" dirty="0"/>
              <a:t> </a:t>
            </a:r>
            <a:r>
              <a:rPr lang="en-US" altLang="en-US" sz="2800" dirty="0" err="1" smtClean="0"/>
              <a:t>Bhutta</a:t>
            </a:r>
            <a:endParaRPr lang="en-US" altLang="en-US" sz="2800" dirty="0" smtClean="0"/>
          </a:p>
          <a:p>
            <a:pPr eaLnBrk="1" hangingPunct="1"/>
            <a:endParaRPr lang="en-US" altLang="en-US" sz="2800" dirty="0"/>
          </a:p>
          <a:p>
            <a:pPr eaLnBrk="1" hangingPunct="1"/>
            <a:r>
              <a:rPr lang="en-US" altLang="en-US" sz="2800" dirty="0"/>
              <a:t>PL </a:t>
            </a:r>
            <a:r>
              <a:rPr lang="en-US" altLang="en-US" sz="2800" dirty="0" err="1"/>
              <a:t>Dhingra</a:t>
            </a:r>
            <a:r>
              <a:rPr lang="en-US" altLang="en-US" sz="2800" dirty="0"/>
              <a:t>, </a:t>
            </a:r>
            <a:r>
              <a:rPr lang="en-US" altLang="en-US" sz="2800" dirty="0" smtClean="0"/>
              <a:t>8th </a:t>
            </a:r>
            <a:r>
              <a:rPr lang="en-US" altLang="en-US" sz="2800" dirty="0"/>
              <a:t>edition</a:t>
            </a:r>
            <a:endParaRPr lang="en-US" alt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noChangeArrowheads="1"/>
          </p:cNvSpPr>
          <p:nvPr>
            <p:ph type="title"/>
          </p:nvPr>
        </p:nvSpPr>
        <p:spPr>
          <a:xfrm>
            <a:off x="833203" y="101184"/>
            <a:ext cx="7543800" cy="1828800"/>
          </a:xfrm>
        </p:spPr>
        <p:txBody>
          <a:bodyPr/>
          <a:lstStyle/>
          <a:p>
            <a:r>
              <a:rPr lang="en-US" altLang="en-US" sz="2800" dirty="0"/>
              <a:t>Prof </a:t>
            </a:r>
            <a:r>
              <a:rPr lang="en-US" altLang="en-US" sz="2800" dirty="0" err="1"/>
              <a:t>Umer</a:t>
            </a:r>
            <a:r>
              <a:rPr lang="en-US" altLang="en-US" sz="2800" dirty="0"/>
              <a:t> Model Of Integrated Lecture</a:t>
            </a:r>
            <a:endParaRPr lang="en-US" altLang="en-US" sz="2800" dirty="0"/>
          </a:p>
        </p:txBody>
      </p:sp>
      <p:pic>
        <p:nvPicPr>
          <p:cNvPr id="2" name="Picture 1"/>
          <p:cNvPicPr>
            <a:picLocks noChangeAspect="1"/>
          </p:cNvPicPr>
          <p:nvPr/>
        </p:nvPicPr>
        <p:blipFill>
          <a:blip r:embed="rId1"/>
          <a:stretch>
            <a:fillRect/>
          </a:stretch>
        </p:blipFill>
        <p:spPr>
          <a:xfrm>
            <a:off x="358984" y="1696970"/>
            <a:ext cx="8632616" cy="4886792"/>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tLang="en-US" dirty="0" smtClean="0"/>
              <a:t>DEFINITION</a:t>
            </a:r>
            <a:endParaRPr lang="en-US" altLang="en-US" dirty="0"/>
          </a:p>
        </p:txBody>
      </p:sp>
      <p:sp>
        <p:nvSpPr>
          <p:cNvPr id="2" name="Content Placeholder 1"/>
          <p:cNvSpPr>
            <a:spLocks noGrp="1"/>
          </p:cNvSpPr>
          <p:nvPr>
            <p:ph idx="1"/>
          </p:nvPr>
        </p:nvSpPr>
        <p:spPr/>
        <p:txBody>
          <a:bodyPr>
            <a:normAutofit/>
          </a:bodyPr>
          <a:lstStyle/>
          <a:p>
            <a:r>
              <a:rPr lang="en-US" dirty="0" err="1"/>
              <a:t>Zenker's</a:t>
            </a:r>
            <a:r>
              <a:rPr lang="en-US" dirty="0"/>
              <a:t> diverticulum, also known as pharyngeal pouch, is a pouch that forms at the junction of the pharynx and </a:t>
            </a:r>
            <a:r>
              <a:rPr lang="en-US" dirty="0" smtClean="0"/>
              <a:t>esophagus</a:t>
            </a:r>
            <a:endParaRPr lang="en-US" dirty="0" smtClean="0"/>
          </a:p>
          <a:p>
            <a:r>
              <a:rPr lang="en-US" dirty="0" smtClean="0"/>
              <a:t> </a:t>
            </a:r>
            <a:r>
              <a:rPr lang="en-US" dirty="0"/>
              <a:t>It typically occurs in older adults and is more common in men than </a:t>
            </a:r>
            <a:r>
              <a:rPr lang="en-US" dirty="0" smtClean="0"/>
              <a:t>women</a:t>
            </a:r>
            <a:r>
              <a:rPr lang="en-US" dirty="0"/>
              <a:t>. </a:t>
            </a:r>
            <a:endParaRPr lang="en-US" dirty="0" smtClean="0"/>
          </a:p>
          <a:p>
            <a:endParaRPr lang="en-US" dirty="0" smtClean="0"/>
          </a:p>
        </p:txBody>
      </p:sp>
      <p:sp>
        <p:nvSpPr>
          <p:cNvPr id="3" name="AutoShape 2" descr="Zenker's Diverticulum | Mount Sinai - New Yor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sp>
        <p:nvSpPr>
          <p:cNvPr id="4" name="AutoShape 4" descr="Zenker's Diverticulum | Mount Sinai - New Yor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en-US"/>
          </a:p>
        </p:txBody>
      </p:sp>
      <p:pic>
        <p:nvPicPr>
          <p:cNvPr id="1029" name="Picture 5"/>
          <p:cNvPicPr>
            <a:picLocks noChangeAspect="1" noChangeArrowheads="1"/>
          </p:cNvPicPr>
          <p:nvPr/>
        </p:nvPicPr>
        <p:blipFill rotWithShape="1">
          <a:blip r:embed="rId1">
            <a:extLst>
              <a:ext uri="{28A0092B-C50C-407E-A947-70E740481C1C}">
                <a14:useLocalDpi xmlns:a14="http://schemas.microsoft.com/office/drawing/2010/main" val="0"/>
              </a:ext>
            </a:extLst>
          </a:blip>
          <a:srcRect l="18524" r="16753"/>
          <a:stretch>
            <a:fillRect/>
          </a:stretch>
        </p:blipFill>
        <p:spPr bwMode="auto">
          <a:xfrm>
            <a:off x="3810001" y="3733800"/>
            <a:ext cx="5334000" cy="2981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a:xfrm>
            <a:off x="1905000" y="793"/>
            <a:ext cx="6589712" cy="1281113"/>
          </a:xfrm>
        </p:spPr>
        <p:txBody>
          <a:bodyPr/>
          <a:lstStyle/>
          <a:p>
            <a:pPr eaLnBrk="1" hangingPunct="1"/>
            <a:r>
              <a:rPr lang="en-US" altLang="en-US" dirty="0" smtClean="0"/>
              <a:t>CAUSE</a:t>
            </a:r>
            <a:endParaRPr lang="en-US" altLang="en-US" dirty="0"/>
          </a:p>
        </p:txBody>
      </p:sp>
      <p:sp>
        <p:nvSpPr>
          <p:cNvPr id="3" name="Content Placeholder 2"/>
          <p:cNvSpPr>
            <a:spLocks noGrp="1"/>
          </p:cNvSpPr>
          <p:nvPr>
            <p:ph idx="1"/>
          </p:nvPr>
        </p:nvSpPr>
        <p:spPr>
          <a:xfrm>
            <a:off x="609600" y="1676400"/>
            <a:ext cx="8229600" cy="4525963"/>
          </a:xfrm>
        </p:spPr>
        <p:txBody>
          <a:bodyPr/>
          <a:lstStyle/>
          <a:p>
            <a:endParaRPr lang="en-US" sz="2400" dirty="0" smtClean="0"/>
          </a:p>
          <a:p>
            <a:r>
              <a:rPr lang="en-US" sz="2400" dirty="0" smtClean="0"/>
              <a:t>The </a:t>
            </a:r>
            <a:r>
              <a:rPr lang="en-US" sz="2400" dirty="0"/>
              <a:t>exact cause of </a:t>
            </a:r>
            <a:r>
              <a:rPr lang="en-US" sz="2400" dirty="0" err="1"/>
              <a:t>Zenker's</a:t>
            </a:r>
            <a:r>
              <a:rPr lang="en-US" sz="2400" dirty="0"/>
              <a:t> diverticulum is not fully </a:t>
            </a:r>
            <a:r>
              <a:rPr lang="en-US" sz="2400" dirty="0" smtClean="0"/>
              <a:t>understood</a:t>
            </a:r>
            <a:endParaRPr lang="en-US" sz="2400" dirty="0" smtClean="0"/>
          </a:p>
          <a:p>
            <a:endParaRPr lang="en-US" sz="2400" dirty="0"/>
          </a:p>
          <a:p>
            <a:r>
              <a:rPr lang="en-US" sz="2400" dirty="0"/>
              <a:t>I</a:t>
            </a:r>
            <a:r>
              <a:rPr lang="en-US" sz="2400" dirty="0" smtClean="0"/>
              <a:t>t </a:t>
            </a:r>
            <a:r>
              <a:rPr lang="en-US" sz="2400" dirty="0"/>
              <a:t>is believed to be due to a combination of factors including muscle weakness in the area, increased pressure during swallowing, and abnormalities in the coordination of swallowing muscles</a:t>
            </a:r>
            <a:r>
              <a:rPr lang="en-US" dirty="0"/>
              <a: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AND SYMPTOMS</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r>
              <a:rPr lang="en-US" sz="2220" dirty="0"/>
              <a:t>Difficulty swallowing (dysphagia), especially with solid foods</a:t>
            </a:r>
            <a:r>
              <a:rPr lang="en-US" sz="2220" dirty="0" smtClean="0"/>
              <a:t>.</a:t>
            </a:r>
            <a:endParaRPr lang="en-US" sz="2220" dirty="0" smtClean="0"/>
          </a:p>
          <a:p>
            <a:endParaRPr lang="en-US" sz="2220" dirty="0"/>
          </a:p>
          <a:p>
            <a:r>
              <a:rPr lang="en-US" sz="2220" dirty="0"/>
              <a:t>Regurgitation of undigested food</a:t>
            </a:r>
            <a:r>
              <a:rPr lang="en-US" sz="2220" dirty="0" smtClean="0"/>
              <a:t>.</a:t>
            </a:r>
            <a:endParaRPr lang="en-US" sz="2220" dirty="0" smtClean="0"/>
          </a:p>
          <a:p>
            <a:endParaRPr lang="en-US" sz="2220" dirty="0"/>
          </a:p>
          <a:p>
            <a:r>
              <a:rPr lang="en-US" sz="2220" dirty="0"/>
              <a:t>Bad breath (halitosis) due to retained food in the diverticulum</a:t>
            </a:r>
            <a:r>
              <a:rPr lang="en-US" sz="2220" dirty="0" smtClean="0"/>
              <a:t>.</a:t>
            </a:r>
            <a:endParaRPr lang="en-US" sz="2220" dirty="0" smtClean="0"/>
          </a:p>
          <a:p>
            <a:endParaRPr lang="en-US" sz="2220" dirty="0"/>
          </a:p>
          <a:p>
            <a:r>
              <a:rPr lang="en-US" sz="2220" dirty="0"/>
              <a:t>Coughing or choking, particularly when lying down</a:t>
            </a:r>
            <a:r>
              <a:rPr lang="en-US" sz="2220" dirty="0" smtClean="0"/>
              <a:t>.</a:t>
            </a:r>
            <a:endParaRPr lang="en-US" sz="2220" dirty="0" smtClean="0"/>
          </a:p>
          <a:p>
            <a:endParaRPr lang="en-US" sz="2220" dirty="0"/>
          </a:p>
          <a:p>
            <a:r>
              <a:rPr lang="en-US" sz="2220" dirty="0"/>
              <a:t>Weight loss due to difficulty in eating.</a:t>
            </a:r>
            <a:endParaRPr lang="en-US" sz="222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INVESTIGATION</a:t>
            </a:r>
            <a:endParaRPr lang="en-US" dirty="0"/>
          </a:p>
        </p:txBody>
      </p:sp>
      <p:sp>
        <p:nvSpPr>
          <p:cNvPr id="3" name="Content Placeholder 2"/>
          <p:cNvSpPr>
            <a:spLocks noGrp="1"/>
          </p:cNvSpPr>
          <p:nvPr>
            <p:ph idx="1"/>
          </p:nvPr>
        </p:nvSpPr>
        <p:spPr>
          <a:xfrm>
            <a:off x="457200" y="1600200"/>
            <a:ext cx="8229600" cy="5257800"/>
          </a:xfrm>
        </p:spPr>
        <p:txBody>
          <a:bodyPr/>
          <a:lstStyle/>
          <a:p>
            <a:r>
              <a:rPr lang="en-US" sz="2000" b="1" dirty="0" smtClean="0">
                <a:solidFill>
                  <a:srgbClr val="C00000"/>
                </a:solidFill>
              </a:rPr>
              <a:t>BARIUM SWALLOW</a:t>
            </a:r>
            <a:r>
              <a:rPr lang="en-US" sz="2000" dirty="0" smtClean="0">
                <a:solidFill>
                  <a:srgbClr val="C00000"/>
                </a:solidFill>
              </a:rPr>
              <a:t>: </a:t>
            </a:r>
            <a:endParaRPr lang="en-US" sz="2000" dirty="0" smtClean="0">
              <a:solidFill>
                <a:srgbClr val="C00000"/>
              </a:solidFill>
            </a:endParaRPr>
          </a:p>
          <a:p>
            <a:pPr marL="137160" indent="0">
              <a:buNone/>
            </a:pPr>
            <a:r>
              <a:rPr lang="en-US" sz="2000" dirty="0" smtClean="0"/>
              <a:t>This </a:t>
            </a:r>
            <a:r>
              <a:rPr lang="en-US" sz="2000" dirty="0"/>
              <a:t>test involves swallowing a contrast material (barium) that coats the esophagus and shows up on X-rays. A </a:t>
            </a:r>
            <a:r>
              <a:rPr lang="en-US" sz="2000" dirty="0" err="1"/>
              <a:t>Zenker's</a:t>
            </a:r>
            <a:r>
              <a:rPr lang="en-US" sz="2000" dirty="0"/>
              <a:t> diverticulum will appear as a pouch protruding from the esophagus.</a:t>
            </a:r>
            <a:endParaRPr lang="en-US" sz="2000" dirty="0"/>
          </a:p>
          <a:p>
            <a:r>
              <a:rPr lang="en-US" sz="2000" b="1" dirty="0" smtClean="0">
                <a:solidFill>
                  <a:srgbClr val="C00000"/>
                </a:solidFill>
              </a:rPr>
              <a:t>ENDOSCOPY</a:t>
            </a:r>
            <a:r>
              <a:rPr lang="en-US" sz="2000" dirty="0" smtClean="0">
                <a:solidFill>
                  <a:srgbClr val="C00000"/>
                </a:solidFill>
              </a:rPr>
              <a:t>:</a:t>
            </a:r>
            <a:endParaRPr lang="en-US" sz="2000" dirty="0" smtClean="0">
              <a:solidFill>
                <a:srgbClr val="C00000"/>
              </a:solidFill>
            </a:endParaRPr>
          </a:p>
          <a:p>
            <a:pPr marL="137160" indent="0">
              <a:buNone/>
            </a:pPr>
            <a:r>
              <a:rPr lang="en-US" sz="2000" dirty="0" smtClean="0">
                <a:solidFill>
                  <a:srgbClr val="C00000"/>
                </a:solidFill>
              </a:rPr>
              <a:t> </a:t>
            </a:r>
            <a:r>
              <a:rPr lang="en-US" sz="2000" dirty="0" smtClean="0"/>
              <a:t>A </a:t>
            </a:r>
            <a:r>
              <a:rPr lang="en-US" sz="2000" dirty="0"/>
              <a:t>flexible tube with a camera on its end (endoscope) is inserted through the mouth to examine the throat and esophagus. This can help visualize the diverticulum and assess its size and location.</a:t>
            </a:r>
            <a:endParaRPr lang="en-US" sz="2000" dirty="0"/>
          </a:p>
          <a:p>
            <a:r>
              <a:rPr lang="en-US" sz="2000" b="1" dirty="0" smtClean="0">
                <a:solidFill>
                  <a:srgbClr val="C00000"/>
                </a:solidFill>
              </a:rPr>
              <a:t>MANOMETRY</a:t>
            </a:r>
            <a:r>
              <a:rPr lang="en-US" sz="2000" dirty="0" smtClean="0">
                <a:solidFill>
                  <a:srgbClr val="C00000"/>
                </a:solidFill>
              </a:rPr>
              <a:t>:</a:t>
            </a:r>
            <a:endParaRPr lang="en-US" sz="2000" dirty="0" smtClean="0">
              <a:solidFill>
                <a:srgbClr val="C00000"/>
              </a:solidFill>
            </a:endParaRPr>
          </a:p>
          <a:p>
            <a:pPr marL="137160" indent="0">
              <a:buNone/>
            </a:pPr>
            <a:r>
              <a:rPr lang="en-US" sz="2000" dirty="0" smtClean="0">
                <a:solidFill>
                  <a:srgbClr val="C00000"/>
                </a:solidFill>
              </a:rPr>
              <a:t> </a:t>
            </a:r>
            <a:r>
              <a:rPr lang="en-US" sz="2000" dirty="0" smtClean="0"/>
              <a:t>This </a:t>
            </a:r>
            <a:r>
              <a:rPr lang="en-US" sz="2000" dirty="0"/>
              <a:t>test measures the pressure and coordination of muscle contractions in the esophagus and can help identify any abnormalities contributing to the diverticulum.</a:t>
            </a:r>
            <a:endParaRPr lang="en-US" sz="2000" dirty="0"/>
          </a:p>
          <a:p>
            <a:endParaRPr lang="en-US" sz="2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TREATMENT</a:t>
            </a:r>
            <a:endParaRPr lang="en-US" dirty="0"/>
          </a:p>
        </p:txBody>
      </p:sp>
      <p:sp>
        <p:nvSpPr>
          <p:cNvPr id="3" name="Content Placeholder 2"/>
          <p:cNvSpPr>
            <a:spLocks noGrp="1"/>
          </p:cNvSpPr>
          <p:nvPr>
            <p:ph idx="1"/>
          </p:nvPr>
        </p:nvSpPr>
        <p:spPr>
          <a:xfrm>
            <a:off x="457200" y="1600200"/>
            <a:ext cx="8686800" cy="5257800"/>
          </a:xfrm>
        </p:spPr>
        <p:txBody>
          <a:bodyPr/>
          <a:lstStyle/>
          <a:p>
            <a:r>
              <a:rPr lang="en-US" sz="2000" b="1" dirty="0" smtClean="0">
                <a:solidFill>
                  <a:srgbClr val="C00000"/>
                </a:solidFill>
              </a:rPr>
              <a:t>OBSERVATION</a:t>
            </a:r>
            <a:r>
              <a:rPr lang="en-US" sz="2000" dirty="0" smtClean="0">
                <a:solidFill>
                  <a:srgbClr val="C00000"/>
                </a:solidFill>
              </a:rPr>
              <a:t>: </a:t>
            </a:r>
            <a:endParaRPr lang="en-US" sz="2000" dirty="0" smtClean="0">
              <a:solidFill>
                <a:srgbClr val="C00000"/>
              </a:solidFill>
            </a:endParaRPr>
          </a:p>
          <a:p>
            <a:pPr marL="137160" indent="0">
              <a:buNone/>
            </a:pPr>
            <a:r>
              <a:rPr lang="en-US" sz="2000" dirty="0" smtClean="0"/>
              <a:t>Small </a:t>
            </a:r>
            <a:r>
              <a:rPr lang="en-US" sz="2000" dirty="0"/>
              <a:t>diverticula that are asymptomatic may not require treatment and can be monitored periodically.</a:t>
            </a:r>
            <a:endParaRPr lang="en-US" sz="2000" dirty="0"/>
          </a:p>
          <a:p>
            <a:r>
              <a:rPr lang="en-US" sz="2000" b="1" dirty="0" smtClean="0">
                <a:solidFill>
                  <a:srgbClr val="C00000"/>
                </a:solidFill>
              </a:rPr>
              <a:t>DIETARY AND LIFESTYLE CHANGES</a:t>
            </a:r>
            <a:r>
              <a:rPr lang="en-US" sz="2000" dirty="0" smtClean="0">
                <a:solidFill>
                  <a:srgbClr val="C00000"/>
                </a:solidFill>
              </a:rPr>
              <a:t>: </a:t>
            </a:r>
            <a:endParaRPr lang="en-US" sz="2000" dirty="0" smtClean="0">
              <a:solidFill>
                <a:srgbClr val="C00000"/>
              </a:solidFill>
            </a:endParaRPr>
          </a:p>
          <a:p>
            <a:pPr marL="137160" indent="0">
              <a:buNone/>
            </a:pPr>
            <a:r>
              <a:rPr lang="en-US" sz="2000" dirty="0" smtClean="0"/>
              <a:t>Avoiding </a:t>
            </a:r>
            <a:r>
              <a:rPr lang="en-US" sz="2000" dirty="0"/>
              <a:t>certain foods that exacerbate symptoms, such as tough or fibrous foods, and practicing good swallowing techniques can help manage symptoms.</a:t>
            </a:r>
            <a:endParaRPr lang="en-US" sz="2000" dirty="0"/>
          </a:p>
          <a:p>
            <a:r>
              <a:rPr lang="en-US" sz="2000" b="1" dirty="0" smtClean="0">
                <a:solidFill>
                  <a:srgbClr val="C00000"/>
                </a:solidFill>
              </a:rPr>
              <a:t>ENDOSCOPIC PROCEDURES</a:t>
            </a:r>
            <a:r>
              <a:rPr lang="en-US" sz="2000" dirty="0" smtClean="0">
                <a:solidFill>
                  <a:srgbClr val="C00000"/>
                </a:solidFill>
              </a:rPr>
              <a:t>: </a:t>
            </a:r>
            <a:endParaRPr lang="en-US" sz="2000" dirty="0" smtClean="0">
              <a:solidFill>
                <a:srgbClr val="C00000"/>
              </a:solidFill>
            </a:endParaRPr>
          </a:p>
          <a:p>
            <a:pPr marL="137160" indent="0">
              <a:buNone/>
            </a:pPr>
            <a:r>
              <a:rPr lang="en-US" sz="2000" dirty="0" smtClean="0"/>
              <a:t>Endoscopic </a:t>
            </a:r>
            <a:r>
              <a:rPr lang="en-US" sz="2000" dirty="0"/>
              <a:t>techniques such as </a:t>
            </a:r>
            <a:r>
              <a:rPr lang="en-US" sz="2000" b="1" i="1" u="sng" dirty="0" err="1">
                <a:solidFill>
                  <a:srgbClr val="C00000"/>
                </a:solidFill>
              </a:rPr>
              <a:t>diverticulotomy</a:t>
            </a:r>
            <a:r>
              <a:rPr lang="en-US" sz="2000" dirty="0"/>
              <a:t> or </a:t>
            </a:r>
            <a:r>
              <a:rPr lang="en-US" sz="2000" b="1" i="1" u="sng" dirty="0" err="1">
                <a:solidFill>
                  <a:srgbClr val="C00000"/>
                </a:solidFill>
              </a:rPr>
              <a:t>diverticuloplasty</a:t>
            </a:r>
            <a:r>
              <a:rPr lang="en-US" sz="2000" dirty="0"/>
              <a:t> can be used to surgically remove or reduce the size of the diverticulum.</a:t>
            </a:r>
            <a:endParaRPr lang="en-US" sz="2000" dirty="0"/>
          </a:p>
          <a:p>
            <a:r>
              <a:rPr lang="en-US" sz="2000" b="1" dirty="0" smtClean="0">
                <a:solidFill>
                  <a:srgbClr val="C00000"/>
                </a:solidFill>
              </a:rPr>
              <a:t>SURGICAL RESECTION</a:t>
            </a:r>
            <a:r>
              <a:rPr lang="en-US" sz="2000" dirty="0" smtClean="0">
                <a:solidFill>
                  <a:srgbClr val="C00000"/>
                </a:solidFill>
              </a:rPr>
              <a:t>: </a:t>
            </a:r>
            <a:endParaRPr lang="en-US" sz="2000" dirty="0" smtClean="0">
              <a:solidFill>
                <a:srgbClr val="C00000"/>
              </a:solidFill>
            </a:endParaRPr>
          </a:p>
          <a:p>
            <a:pPr marL="137160" indent="0">
              <a:buNone/>
            </a:pPr>
            <a:r>
              <a:rPr lang="en-US" sz="2000" dirty="0" smtClean="0"/>
              <a:t>In </a:t>
            </a:r>
            <a:r>
              <a:rPr lang="en-US" sz="2000" dirty="0"/>
              <a:t>cases where the diverticulum is large or causing severe symptoms, surgical removal may be necessary. This can be done through open surgery or minimally invasive techniques such as laparoscopy.</a:t>
            </a:r>
            <a:endParaRPr lang="en-US" sz="2000" dirty="0"/>
          </a:p>
          <a:p>
            <a:endParaRPr lang="en-US" sz="2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114300" indent="0">
              <a:buNone/>
            </a:pPr>
            <a:r>
              <a:rPr lang="en-US" sz="5400" b="1" dirty="0" smtClean="0"/>
              <a:t> LARYNGOCELE</a:t>
            </a:r>
            <a:endParaRPr lang="en-US" sz="5400" b="1" dirty="0" smtClean="0"/>
          </a:p>
          <a:p>
            <a:pPr marL="114300" indent="0">
              <a:buNone/>
            </a:pPr>
            <a:endParaRPr lang="en-US" sz="5400" b="1" dirty="0"/>
          </a:p>
        </p:txBody>
      </p:sp>
      <p:pic>
        <p:nvPicPr>
          <p:cNvPr id="2050"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981200" y="3048000"/>
            <a:ext cx="5943600" cy="357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fontScheme name="">
      <a:majorFont>
        <a:latin typeface="Arial"/>
        <a:ea typeface="Arial"/>
        <a:cs typeface=""/>
      </a:majorFont>
      <a:minorFont>
        <a:latin typeface="Arial"/>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7DB6EF"/>
        </a:accent1>
        <a:accent2>
          <a:srgbClr val="C0504D"/>
        </a:accent2>
        <a:accent3>
          <a:srgbClr val="FFFFFF"/>
        </a:accent3>
        <a:accent4>
          <a:srgbClr val="000000"/>
        </a:accent4>
        <a:accent5>
          <a:srgbClr val="C0D7F5"/>
        </a:accent5>
        <a:accent6>
          <a:srgbClr val="AC4744"/>
        </a:accent6>
        <a:hlink>
          <a:srgbClr val="0066CC"/>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Apothecary</Template>
  <TotalTime>0</TotalTime>
  <Words>5926</Words>
  <Application>WPS Presentation</Application>
  <PresentationFormat>On-screen Show (4:3)</PresentationFormat>
  <Paragraphs>137</Paragraphs>
  <Slides>21</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21</vt:i4>
      </vt:variant>
    </vt:vector>
  </HeadingPairs>
  <TitlesOfParts>
    <vt:vector size="34" baseType="lpstr">
      <vt:lpstr>Arial</vt:lpstr>
      <vt:lpstr>SimSun</vt:lpstr>
      <vt:lpstr>Wingdings</vt:lpstr>
      <vt:lpstr>Century Gothic</vt:lpstr>
      <vt:lpstr>Calibri</vt:lpstr>
      <vt:lpstr>Tahoma</vt:lpstr>
      <vt:lpstr>Wingdings 3</vt:lpstr>
      <vt:lpstr>Symbol</vt:lpstr>
      <vt:lpstr>Times New Roman</vt:lpstr>
      <vt:lpstr>Cascadia Code</vt:lpstr>
      <vt:lpstr>Microsoft YaHei</vt:lpstr>
      <vt:lpstr>Arial Unicode MS</vt:lpstr>
      <vt:lpstr>Default Design</vt:lpstr>
      <vt:lpstr> </vt:lpstr>
      <vt:lpstr>University Motto, Vision, Values &amp; Goals </vt:lpstr>
      <vt:lpstr>Prof Umer Model Of Integrated Lecture</vt:lpstr>
      <vt:lpstr>DEFINITION</vt:lpstr>
      <vt:lpstr>CAUSE</vt:lpstr>
      <vt:lpstr>SIGNS AND SYMPTOMS</vt:lpstr>
      <vt:lpstr>INVESTIGATION</vt:lpstr>
      <vt:lpstr>TREATMENT</vt:lpstr>
      <vt:lpstr>PowerPoint 演示文稿</vt:lpstr>
      <vt:lpstr>Integration With Radiology</vt:lpstr>
      <vt:lpstr>Differential Diagnosis</vt:lpstr>
      <vt:lpstr>Management / Tratment</vt:lpstr>
      <vt:lpstr>Medical Treatment</vt:lpstr>
      <vt:lpstr>Research</vt:lpstr>
      <vt:lpstr>Biomedical Ethics</vt:lpstr>
      <vt:lpstr>Family Medicine</vt:lpstr>
      <vt:lpstr>Artificial Intelligence &amp; Zenker’s diverticulum</vt:lpstr>
      <vt:lpstr>PowerPoint 演示文稿</vt:lpstr>
      <vt:lpstr>AI and Laryngocele</vt:lpstr>
      <vt:lpstr>PowerPoint 演示文稿</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otosclerosis</dc:title>
  <dc:creator>acer</dc:creator>
  <cp:lastModifiedBy>Fatima Shahid</cp:lastModifiedBy>
  <cp:revision>147</cp:revision>
  <dcterms:created xsi:type="dcterms:W3CDTF">2006-12-04T15:20:00Z</dcterms:created>
  <dcterms:modified xsi:type="dcterms:W3CDTF">2025-02-06T07:39:23Z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3E5BF4551E1447809AC49B79836343E2_12</vt:lpwstr>
  </property>
  <property fmtid="{D5CDD505-2E9C-101B-9397-08002B2CF9AE}" pid="3" name="KSOProductBuildVer">
    <vt:lpwstr>1033-12.2.0.19805</vt:lpwstr>
  </property>
</Properties>
</file>