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5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342" r:id="rId2"/>
    <p:sldId id="257" r:id="rId3"/>
    <p:sldId id="258" r:id="rId4"/>
    <p:sldId id="259" r:id="rId5"/>
    <p:sldId id="260" r:id="rId6"/>
    <p:sldId id="308" r:id="rId7"/>
    <p:sldId id="261" r:id="rId8"/>
    <p:sldId id="344" r:id="rId9"/>
    <p:sldId id="262" r:id="rId10"/>
    <p:sldId id="263" r:id="rId11"/>
    <p:sldId id="264" r:id="rId12"/>
    <p:sldId id="265" r:id="rId13"/>
    <p:sldId id="266" r:id="rId14"/>
    <p:sldId id="300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307" r:id="rId24"/>
    <p:sldId id="343" r:id="rId25"/>
    <p:sldId id="277" r:id="rId26"/>
    <p:sldId id="278" r:id="rId27"/>
    <p:sldId id="279" r:id="rId28"/>
    <p:sldId id="294" r:id="rId29"/>
    <p:sldId id="310" r:id="rId30"/>
    <p:sldId id="313" r:id="rId31"/>
    <p:sldId id="316" r:id="rId32"/>
    <p:sldId id="318" r:id="rId33"/>
    <p:sldId id="324" r:id="rId34"/>
    <p:sldId id="320" r:id="rId35"/>
    <p:sldId id="322" r:id="rId36"/>
    <p:sldId id="326" r:id="rId37"/>
    <p:sldId id="329" r:id="rId38"/>
    <p:sldId id="297" r:id="rId39"/>
    <p:sldId id="298" r:id="rId40"/>
    <p:sldId id="330" r:id="rId41"/>
    <p:sldId id="331" r:id="rId42"/>
    <p:sldId id="340" r:id="rId43"/>
    <p:sldId id="341" r:id="rId44"/>
    <p:sldId id="302" r:id="rId45"/>
    <p:sldId id="333" r:id="rId46"/>
    <p:sldId id="304" r:id="rId47"/>
    <p:sldId id="305" r:id="rId48"/>
  </p:sldIdLst>
  <p:sldSz cx="9144000" cy="6858000" type="screen4x3"/>
  <p:notesSz cx="9144000" cy="6858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marfatima93@gmail.com" userId="d44883e3c0456043" providerId="LiveId" clId="{67B975EB-E12D-45C0-8144-6B45998DA141}"/>
    <pc:docChg chg="addSld modSld">
      <pc:chgData name="sammarfatima93@gmail.com" userId="d44883e3c0456043" providerId="LiveId" clId="{67B975EB-E12D-45C0-8144-6B45998DA141}" dt="2025-02-18T10:44:08.769" v="12" actId="14100"/>
      <pc:docMkLst>
        <pc:docMk/>
      </pc:docMkLst>
      <pc:sldChg chg="addSp modSp new mod">
        <pc:chgData name="sammarfatima93@gmail.com" userId="d44883e3c0456043" providerId="LiveId" clId="{67B975EB-E12D-45C0-8144-6B45998DA141}" dt="2025-02-18T10:44:08.769" v="12" actId="14100"/>
        <pc:sldMkLst>
          <pc:docMk/>
          <pc:sldMk cId="1435900416" sldId="344"/>
        </pc:sldMkLst>
        <pc:spChg chg="mod">
          <ac:chgData name="sammarfatima93@gmail.com" userId="d44883e3c0456043" providerId="LiveId" clId="{67B975EB-E12D-45C0-8144-6B45998DA141}" dt="2025-02-18T10:44:08.769" v="12" actId="14100"/>
          <ac:spMkLst>
            <pc:docMk/>
            <pc:sldMk cId="1435900416" sldId="344"/>
            <ac:spMk id="2" creationId="{4468BF2E-636B-2A94-9110-FEF861FF1C3C}"/>
          </ac:spMkLst>
        </pc:spChg>
        <pc:picChg chg="add mod">
          <ac:chgData name="sammarfatima93@gmail.com" userId="d44883e3c0456043" providerId="LiveId" clId="{67B975EB-E12D-45C0-8144-6B45998DA141}" dt="2025-02-18T10:43:57.215" v="10" actId="1076"/>
          <ac:picMkLst>
            <pc:docMk/>
            <pc:sldMk cId="1435900416" sldId="344"/>
            <ac:picMk id="1026" creationId="{201FFC0F-D0F4-1C92-CA3E-6EB023C740A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FE2A-5692-B412-B2CD-B08A2095A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4DD4B-0860-414C-C10C-6DACD82EC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8CF2F-4E5E-17C5-5A10-EADB8B9F8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5A579-CAFC-509A-51E6-7EFB6F68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D0319-D9B1-A209-5B40-224F7F2A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51892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74AEA-26BE-E109-A93E-FAAEF07B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A518F-ED34-E4F6-7835-7946CF7E8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1728E-7939-31E6-FCB6-A877B9E7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961CB-D77F-51A4-8940-136F43A1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2E958-1504-64AD-E847-29F4B87B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0885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40D838-35B7-955A-E5E6-8513A93A7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23361-3286-8026-03C6-3FE333C36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717EA-C4F6-8156-D49D-27B1AECC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3F37F-6447-B033-3208-15EE8BD9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742CC-0C22-A049-873C-577180D6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9827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3E4E-0185-84DF-E0C5-FF6B8696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84171-1D36-600D-BBB3-2645759C9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DA36A-A71F-DE45-21F1-B5C58179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EDBA1-B1B7-EAC9-356E-EA687F32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72167-A3A9-1346-F791-25E898B0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7256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7376-4BEA-31AC-1218-2DAE181B2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C5A8A-3812-DDC8-4D71-EBB1AB8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A0FB9-CB8F-1AAE-9AE1-C7D32913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75FB9-EACF-2846-AD3F-C628F2813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385FD-356C-0C3F-009C-D439562E9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4964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CABF0-9377-789A-C29B-46ACC7F12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03050-D72B-9ED7-1952-CDAA970C0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2AF48-31C7-F6CF-ED7C-18B7FD66E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DAE27-E3D2-E596-430A-5EA70962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8B921-4A0E-9799-651E-C511C719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B7581-F9BF-9ADC-B82F-91CDC7C1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3171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DFAD-0121-2182-D45D-92106D23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A182F-C2B2-040A-9F28-70E3C76AD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80426-1476-2C2D-AAE7-10FFC208D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E7E37-F443-FEE1-5899-AB5E84F67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102696-081C-259D-8911-F15FAB597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0589D6-0832-C3C4-EEAB-6D654D96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059F25-9542-1C4C-C64D-933D3164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34CEF-C2E2-77FA-4ECB-B347AEDC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31882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3631E-F0F6-A2C4-FCDE-9DACDDFB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2D47A-B63F-CD2A-3BBA-3E045B510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594CB-5053-A274-BA63-3EE567E96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216BE-70C4-73B4-00E8-867294C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01626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A543BA-C3B2-5CEE-F0E4-A607F0A1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F634C-44A9-18B4-2C7E-8AB203CA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2349B-FBB2-C45A-5807-0D735474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3015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CD344-A784-4979-F6C5-FDEAFCFE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996BE-3254-0B30-D50B-7C89BE452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844F6-FC33-2BF8-5D23-28419AA7D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6CBFF-61E3-D0E0-6BF3-D23E3742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885F3-C0F2-086D-6AC3-409EE8CB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04623-45DB-44D4-4155-0D0BD582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9552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473D-36E7-A5C1-5D7E-64F0D997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16AAE4-F1F6-F9DB-4FA7-52EE4DEFF7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3D36A-5FE4-3505-7A00-89B8D7269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200E0-2680-951A-2399-5B7C61EC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AD953-D1A7-B407-5646-2C1D0E35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E7EA6-CF52-1FD7-FAC3-D1B39A96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06591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5166C-51EC-7DB4-D60B-C4DBB83F8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893B0-2303-24DB-85AF-B79A09B2B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DA4A3-25A3-1F03-D7DF-119DB8785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0EA04-8D11-5F71-8051-BC5894BE8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AEB13-6913-3362-AB8F-ED90E0E2A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2970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jp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61CA3711-BF19-F4A2-C661-D71998A8B4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924050"/>
            <a:ext cx="6858000" cy="1790700"/>
          </a:xfrm>
        </p:spPr>
        <p:txBody>
          <a:bodyPr anchor="b">
            <a:normAutofit/>
          </a:bodyPr>
          <a:lstStyle/>
          <a:p>
            <a:pPr algn="ctr" defTabSz="685800" rtl="0" eaLnBrk="1" hangingPunct="1">
              <a:lnSpc>
                <a:spcPct val="90000"/>
              </a:lnSpc>
            </a:pPr>
            <a:br>
              <a:rPr lang="en-US" altLang="en-US" sz="4000" b="1" dirty="0">
                <a:solidFill>
                  <a:schemeClr val="tx1"/>
                </a:solidFill>
                <a:ea typeface="MS PGothic" panose="020B0600070205080204" pitchFamily="34" charset="-128"/>
              </a:rPr>
            </a:br>
            <a:r>
              <a:rPr lang="en-US" altLang="en-US" sz="4000" b="1" dirty="0">
                <a:ea typeface="MS PGothic" panose="020B0600070205080204" pitchFamily="34" charset="-128"/>
              </a:rPr>
              <a:t>Microbe  Module</a:t>
            </a:r>
            <a:br>
              <a:rPr lang="en-US" altLang="en-US" sz="4000" b="1" dirty="0">
                <a:solidFill>
                  <a:schemeClr val="tx1"/>
                </a:solidFill>
                <a:ea typeface="MS PGothic" panose="020B0600070205080204" pitchFamily="34" charset="-128"/>
              </a:rPr>
            </a:br>
            <a:r>
              <a:rPr lang="en-US" altLang="en-US" sz="4000" b="1" dirty="0">
                <a:solidFill>
                  <a:schemeClr val="tx1"/>
                </a:solidFill>
                <a:ea typeface="MS PGothic" panose="020B0600070205080204" pitchFamily="34" charset="-128"/>
              </a:rPr>
              <a:t>3</a:t>
            </a:r>
            <a:r>
              <a:rPr lang="en-US" altLang="en-US" sz="4000" b="1" baseline="30000" dirty="0">
                <a:solidFill>
                  <a:schemeClr val="tx1"/>
                </a:solidFill>
                <a:ea typeface="MS PGothic" panose="020B0600070205080204" pitchFamily="34" charset="-128"/>
              </a:rPr>
              <a:t>rd</a:t>
            </a:r>
            <a:r>
              <a:rPr lang="en-US" altLang="en-US" sz="4000" b="1" dirty="0">
                <a:solidFill>
                  <a:schemeClr val="tx1"/>
                </a:solidFill>
                <a:ea typeface="MS PGothic" panose="020B0600070205080204" pitchFamily="34" charset="-128"/>
              </a:rPr>
              <a:t> Year MBBS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8195" name="Subtitle 2">
            <a:extLst>
              <a:ext uri="{FF2B5EF4-FFF2-40B4-BE49-F238E27FC236}">
                <a16:creationId xmlns:a16="http://schemas.microsoft.com/office/drawing/2014/main" id="{C9E36B6E-F5C5-65EB-2777-5CA4A4F23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6858000" cy="1655762"/>
          </a:xfrm>
        </p:spPr>
        <p:txBody>
          <a:bodyPr rtlCol="0">
            <a:normAutofit/>
          </a:bodyPr>
          <a:lstStyle/>
          <a:p>
            <a:pPr defTabSz="685800" rtl="0" eaLnBrk="1" fontAlgn="auto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  <a:defRPr/>
            </a:pPr>
            <a:r>
              <a:rPr lang="en-US" sz="1800" kern="1200" dirty="0"/>
              <a:t>Dr Kiran Fatima</a:t>
            </a:r>
          </a:p>
          <a:p>
            <a:pPr defTabSz="685800" rtl="0" eaLnBrk="1" fontAlgn="auto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  <a:defRPr/>
            </a:pPr>
            <a:r>
              <a:rPr lang="en-US" sz="1800" kern="1200" dirty="0"/>
              <a:t>Pathology Department</a:t>
            </a:r>
          </a:p>
          <a:p>
            <a:pPr defTabSz="685800" rtl="0" eaLnBrk="1" fontAlgn="auto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  <a:defRPr/>
            </a:pPr>
            <a:r>
              <a:rPr lang="en-US" sz="1800" kern="1200" dirty="0"/>
              <a:t>Rawalpindi Medical University</a:t>
            </a:r>
          </a:p>
        </p:txBody>
      </p:sp>
      <p:sp>
        <p:nvSpPr>
          <p:cNvPr id="2" name="object 38">
            <a:extLst>
              <a:ext uri="{FF2B5EF4-FFF2-40B4-BE49-F238E27FC236}">
                <a16:creationId xmlns:a16="http://schemas.microsoft.com/office/drawing/2014/main" id="{05A085D6-1D6C-8417-09A7-EDB8AEF8CCBB}"/>
              </a:ext>
            </a:extLst>
          </p:cNvPr>
          <p:cNvSpPr txBox="1">
            <a:spLocks/>
          </p:cNvSpPr>
          <p:nvPr/>
        </p:nvSpPr>
        <p:spPr>
          <a:xfrm>
            <a:off x="304800" y="1139840"/>
            <a:ext cx="8116570" cy="1244571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-635">
              <a:lnSpc>
                <a:spcPct val="100000"/>
              </a:lnSpc>
              <a:spcBef>
                <a:spcPts val="105"/>
              </a:spcBef>
            </a:pPr>
            <a:r>
              <a:rPr lang="en-US" sz="4000" b="1" dirty="0"/>
              <a:t>Pathogenesis</a:t>
            </a:r>
            <a:r>
              <a:rPr lang="en-US" sz="4000" b="1" spc="190" dirty="0">
                <a:latin typeface="Times New Roman"/>
                <a:cs typeface="Times New Roman"/>
              </a:rPr>
              <a:t> </a:t>
            </a:r>
            <a:r>
              <a:rPr lang="en-US" sz="4000" b="1" dirty="0"/>
              <a:t>and</a:t>
            </a:r>
            <a:r>
              <a:rPr lang="en-US" sz="4000" b="1" spc="235" dirty="0">
                <a:latin typeface="Times New Roman"/>
                <a:cs typeface="Times New Roman"/>
              </a:rPr>
              <a:t> </a:t>
            </a:r>
            <a:r>
              <a:rPr lang="en-US" sz="4000" b="1" spc="-25" dirty="0"/>
              <a:t>lab</a:t>
            </a:r>
            <a:r>
              <a:rPr lang="en-US" sz="4000" b="1" spc="-25" dirty="0">
                <a:latin typeface="Times New Roman"/>
                <a:cs typeface="Times New Roman"/>
              </a:rPr>
              <a:t> </a:t>
            </a:r>
            <a:r>
              <a:rPr lang="en-US" sz="4000" b="1" dirty="0"/>
              <a:t>diagnosis</a:t>
            </a:r>
            <a:r>
              <a:rPr lang="en-US" sz="4000" b="1" spc="235" dirty="0">
                <a:latin typeface="Times New Roman"/>
                <a:cs typeface="Times New Roman"/>
              </a:rPr>
              <a:t> </a:t>
            </a:r>
            <a:r>
              <a:rPr lang="en-US" sz="4000" b="1" dirty="0"/>
              <a:t>of</a:t>
            </a:r>
            <a:r>
              <a:rPr lang="en-US" sz="4000" b="1" spc="254" dirty="0">
                <a:latin typeface="Times New Roman"/>
                <a:cs typeface="Times New Roman"/>
              </a:rPr>
              <a:t> </a:t>
            </a:r>
            <a:r>
              <a:rPr lang="en-US" sz="4000" b="1" spc="-10" dirty="0"/>
              <a:t>infectious</a:t>
            </a:r>
            <a:r>
              <a:rPr lang="en-US" sz="4000" b="1" spc="-10" dirty="0">
                <a:latin typeface="Times New Roman"/>
                <a:cs typeface="Times New Roman"/>
              </a:rPr>
              <a:t> </a:t>
            </a:r>
            <a:r>
              <a:rPr lang="en-US" sz="4000" b="1" dirty="0"/>
              <a:t>agents</a:t>
            </a:r>
            <a:r>
              <a:rPr lang="en-US" sz="4000" b="1" spc="240" dirty="0">
                <a:latin typeface="Times New Roman"/>
                <a:cs typeface="Times New Roman"/>
              </a:rPr>
              <a:t> </a:t>
            </a:r>
            <a:r>
              <a:rPr lang="en-US" sz="4000" b="1" dirty="0"/>
              <a:t>in</a:t>
            </a:r>
            <a:r>
              <a:rPr lang="en-US" sz="4000" b="1" spc="229" dirty="0">
                <a:latin typeface="Times New Roman"/>
                <a:cs typeface="Times New Roman"/>
              </a:rPr>
              <a:t> </a:t>
            </a:r>
            <a:r>
              <a:rPr lang="en-US" sz="4000" b="1" spc="-10" dirty="0"/>
              <a:t>microbiology</a:t>
            </a:r>
          </a:p>
        </p:txBody>
      </p:sp>
    </p:spTree>
    <p:extLst>
      <p:ext uri="{BB962C8B-B14F-4D97-AF65-F5344CB8AC3E}">
        <p14:creationId xmlns:p14="http://schemas.microsoft.com/office/powerpoint/2010/main" val="4196960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381000" y="1371600"/>
            <a:ext cx="8035290" cy="30899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1135" algn="ctr">
              <a:lnSpc>
                <a:spcPts val="4290"/>
              </a:lnSpc>
              <a:spcBef>
                <a:spcPts val="95"/>
              </a:spcBef>
            </a:pPr>
            <a:r>
              <a:rPr lang="en-US" sz="2400" b="1" u="sng" spc="-20" dirty="0">
                <a:uFill>
                  <a:solidFill>
                    <a:srgbClr val="9282B2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Host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965" indent="-342265">
              <a:lnSpc>
                <a:spcPts val="3329"/>
              </a:lnSpc>
              <a:buClr>
                <a:srgbClr val="A2C145"/>
              </a:buClr>
              <a:buSzPct val="79687"/>
              <a:buFont typeface="Tahoma"/>
              <a:buChar char="►"/>
              <a:tabLst>
                <a:tab pos="354965" algn="l"/>
              </a:tabLs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lang="en-US" sz="2400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survival</a:t>
            </a:r>
            <a:r>
              <a:rPr lang="en-US" sz="2400" spc="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4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330" indent="-341630">
              <a:lnSpc>
                <a:spcPct val="100000"/>
              </a:lnSpc>
              <a:spcBef>
                <a:spcPts val="680"/>
              </a:spcBef>
              <a:buClr>
                <a:srgbClr val="A2C145"/>
              </a:buClr>
              <a:buSzPct val="80357"/>
              <a:buChar char="►"/>
              <a:tabLst>
                <a:tab pos="354330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4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opportunistic</a:t>
            </a:r>
            <a:r>
              <a:rPr lang="en-US"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pseudomonas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Grow</a:t>
            </a:r>
            <a:r>
              <a:rPr lang="en-US" sz="2400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en-US" sz="2400" spc="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400" spc="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tap water,</a:t>
            </a:r>
            <a:r>
              <a:rPr lang="en-US" sz="2400" spc="1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soil,drains,vegetables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325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2900">
              <a:lnSpc>
                <a:spcPct val="100000"/>
              </a:lnSpc>
              <a:buClr>
                <a:srgbClr val="A2C145"/>
              </a:buClr>
              <a:buSzPct val="80357"/>
              <a:buFont typeface="Tahoma"/>
              <a:buChar char="►"/>
              <a:tabLst>
                <a:tab pos="355600" algn="l"/>
              </a:tabLst>
            </a:pPr>
            <a:r>
              <a:rPr lang="en-US" sz="24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Legionella</a:t>
            </a:r>
            <a:r>
              <a:rPr lang="en-US"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,-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-grow</a:t>
            </a:r>
            <a:r>
              <a:rPr lang="en-US" sz="2400" spc="1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400" spc="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streams,</a:t>
            </a:r>
            <a:r>
              <a:rPr lang="en-US" sz="2400" spc="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contaminates</a:t>
            </a:r>
            <a:r>
              <a:rPr lang="en-US" sz="2400" spc="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air-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conditioning</a:t>
            </a:r>
            <a:r>
              <a:rPr lang="en-US" sz="24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cooling</a:t>
            </a:r>
            <a:r>
              <a:rPr lang="en-US"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tanks</a:t>
            </a:r>
            <a:r>
              <a:rPr lang="en-US" sz="2400" spc="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hot</a:t>
            </a:r>
            <a:r>
              <a:rPr lang="en-US" sz="2400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en-US" sz="2400" spc="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tanks.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030922" y="329066"/>
            <a:ext cx="7082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lang="en-US" b="1" spc="-200" dirty="0"/>
              <a:t>Survival </a:t>
            </a:r>
            <a:r>
              <a:rPr sz="4000" b="1" spc="175" dirty="0"/>
              <a:t> </a:t>
            </a:r>
            <a:r>
              <a:rPr sz="4000" b="1" dirty="0"/>
              <a:t>outside</a:t>
            </a:r>
            <a:r>
              <a:rPr sz="4000" b="1" spc="160" dirty="0"/>
              <a:t> </a:t>
            </a:r>
            <a:r>
              <a:rPr sz="4000" b="1" dirty="0"/>
              <a:t>the</a:t>
            </a:r>
            <a:r>
              <a:rPr sz="4000" b="1" spc="130" dirty="0"/>
              <a:t> </a:t>
            </a:r>
            <a:r>
              <a:rPr lang="en-US" sz="4000" b="1" spc="-135" dirty="0"/>
              <a:t>human</a:t>
            </a:r>
            <a:endParaRPr sz="4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5C3511-2007-ACB6-D564-D6544B222D18}"/>
              </a:ext>
            </a:extLst>
          </p:cNvPr>
          <p:cNvSpPr txBox="1"/>
          <p:nvPr/>
        </p:nvSpPr>
        <p:spPr>
          <a:xfrm>
            <a:off x="6702468" y="156775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714039"/>
            <a:ext cx="78867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95"/>
              </a:spcBef>
            </a:pPr>
            <a:r>
              <a:rPr lang="en-US" sz="4000" b="1" dirty="0">
                <a:uFill>
                  <a:solidFill>
                    <a:srgbClr val="9282B2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Colonization</a:t>
            </a:r>
            <a:r>
              <a:rPr lang="en-US" sz="4000" spc="75" dirty="0">
                <a:uFill>
                  <a:solidFill>
                    <a:srgbClr val="9282B2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4000" b="1" dirty="0">
                <a:uFill>
                  <a:solidFill>
                    <a:srgbClr val="9282B2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en-US" sz="4000" spc="45" dirty="0">
                <a:uFill>
                  <a:solidFill>
                    <a:srgbClr val="9282B2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4000" b="1" dirty="0">
                <a:uFill>
                  <a:solidFill>
                    <a:srgbClr val="9282B2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n-US" sz="4000" spc="35" dirty="0">
                <a:uFill>
                  <a:solidFill>
                    <a:srgbClr val="9282B2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4000" b="1" dirty="0">
                <a:uFill>
                  <a:solidFill>
                    <a:srgbClr val="9282B2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human</a:t>
            </a:r>
            <a:r>
              <a:rPr lang="en-US" sz="4000" spc="55" dirty="0">
                <a:uFill>
                  <a:solidFill>
                    <a:srgbClr val="9282B2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4000" b="1" spc="-20" dirty="0">
                <a:uFill>
                  <a:solidFill>
                    <a:srgbClr val="9282B2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body</a:t>
            </a: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0494" y="1532802"/>
            <a:ext cx="7734300" cy="2266004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  <a:buClr>
                <a:srgbClr val="A2C145"/>
              </a:buClr>
              <a:buSzPct val="79687"/>
              <a:tabLst>
                <a:tab pos="354965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r>
              <a:rPr lang="en-US" sz="2400" spc="1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en-US" sz="2400" spc="1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flora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1189355">
              <a:lnSpc>
                <a:spcPct val="100000"/>
              </a:lnSpc>
              <a:spcBef>
                <a:spcPts val="770"/>
              </a:spcBef>
              <a:buClr>
                <a:srgbClr val="A2C145"/>
              </a:buClr>
              <a:buSzPct val="79687"/>
              <a:tabLst>
                <a:tab pos="355600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1.Reduce</a:t>
            </a:r>
            <a:r>
              <a:rPr lang="en-US"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400" spc="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en-US" sz="2400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400" spc="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colonization</a:t>
            </a:r>
            <a:r>
              <a:rPr lang="en-US" sz="2400" spc="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pathogens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  <a:buClr>
                <a:srgbClr val="A2C145"/>
              </a:buClr>
              <a:buSzPct val="79687"/>
              <a:tabLst>
                <a:tab pos="355600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2400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Infection</a:t>
            </a:r>
            <a:r>
              <a:rPr lang="en-US" sz="2400" spc="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n-US" sz="2400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en-US" sz="2400" spc="1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flora</a:t>
            </a:r>
            <a:r>
              <a:rPr lang="en-US" sz="2400" spc="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immunocompromised</a:t>
            </a:r>
            <a:r>
              <a:rPr lang="en-US" sz="2400" spc="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spc="1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n-US" sz="2400" spc="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disturbance</a:t>
            </a:r>
            <a:r>
              <a:rPr lang="en-US" sz="2400" spc="1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</a:p>
          <a:p>
            <a:pPr marL="12700" marR="5080">
              <a:lnSpc>
                <a:spcPct val="100000"/>
              </a:lnSpc>
              <a:spcBef>
                <a:spcPts val="770"/>
              </a:spcBef>
              <a:buClr>
                <a:srgbClr val="A2C145"/>
              </a:buClr>
              <a:buSzPct val="79687"/>
              <a:tabLst>
                <a:tab pos="355600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en-US" sz="2400" spc="1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flora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4963" y="33019"/>
            <a:ext cx="56622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67325" algn="l"/>
              </a:tabLst>
            </a:pPr>
            <a:r>
              <a:rPr sz="1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Pathology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BCE900-DF07-7302-DF07-68DE825B2D2D}"/>
              </a:ext>
            </a:extLst>
          </p:cNvPr>
          <p:cNvSpPr txBox="1"/>
          <p:nvPr/>
        </p:nvSpPr>
        <p:spPr>
          <a:xfrm>
            <a:off x="6702468" y="156775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628650" y="714039"/>
            <a:ext cx="78867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5915">
              <a:lnSpc>
                <a:spcPct val="100000"/>
              </a:lnSpc>
              <a:spcBef>
                <a:spcPts val="95"/>
              </a:spcBef>
            </a:pPr>
            <a:r>
              <a:rPr lang="en-US" sz="4000" dirty="0">
                <a:uFill>
                  <a:solidFill>
                    <a:srgbClr val="9282B2"/>
                  </a:solidFill>
                </a:uFill>
              </a:rPr>
              <a:t>Colonization</a:t>
            </a:r>
            <a:r>
              <a:rPr lang="en-US" sz="4000" spc="140" dirty="0">
                <a:uFill>
                  <a:solidFill>
                    <a:srgbClr val="9282B2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4000" dirty="0">
                <a:uFill>
                  <a:solidFill>
                    <a:srgbClr val="9282B2"/>
                  </a:solidFill>
                </a:uFill>
              </a:rPr>
              <a:t>pattern</a:t>
            </a:r>
            <a:r>
              <a:rPr lang="en-US" sz="4000" spc="140" dirty="0">
                <a:uFill>
                  <a:solidFill>
                    <a:srgbClr val="9282B2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4000" dirty="0">
                <a:uFill>
                  <a:solidFill>
                    <a:srgbClr val="9282B2"/>
                  </a:solidFill>
                </a:uFill>
              </a:rPr>
              <a:t>by</a:t>
            </a:r>
            <a:r>
              <a:rPr lang="en-US" sz="4000" spc="145" dirty="0">
                <a:uFill>
                  <a:solidFill>
                    <a:srgbClr val="9282B2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4000" spc="-10" dirty="0">
                <a:uFill>
                  <a:solidFill>
                    <a:srgbClr val="9282B2"/>
                  </a:solidFill>
                </a:uFill>
              </a:rPr>
              <a:t>pathogens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83540" y="1814296"/>
            <a:ext cx="8041005" cy="2621872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Clr>
                <a:srgbClr val="A2C145"/>
              </a:buClr>
              <a:buSzPct val="79687"/>
              <a:buChar char="►"/>
              <a:tabLst>
                <a:tab pos="354965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Colonization</a:t>
            </a:r>
            <a:r>
              <a:rPr lang="en-US" sz="2400" spc="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sz="2400" spc="1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en-US" sz="2400" spc="1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spc="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systemic</a:t>
            </a:r>
            <a:r>
              <a:rPr lang="en-US" sz="2400" spc="1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spread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A2C145"/>
              </a:buClr>
              <a:buSzPct val="79687"/>
              <a:buChar char="►"/>
              <a:tabLst>
                <a:tab pos="354965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400" spc="1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cause</a:t>
            </a:r>
            <a:r>
              <a:rPr lang="en-US" sz="2400" spc="1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173990" indent="-342900">
              <a:lnSpc>
                <a:spcPct val="100000"/>
              </a:lnSpc>
              <a:spcBef>
                <a:spcPts val="765"/>
              </a:spcBef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2400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Colonization</a:t>
            </a:r>
            <a:r>
              <a:rPr lang="en-US" sz="2400" spc="1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sz="2400" spc="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little</a:t>
            </a:r>
            <a:r>
              <a:rPr lang="en-US" sz="2400" spc="1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invasiveness</a:t>
            </a:r>
            <a:r>
              <a:rPr lang="en-US" sz="2400" spc="1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toxin</a:t>
            </a:r>
            <a:r>
              <a:rPr lang="en-US" sz="2400" spc="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production.(Corynebacterium diphtheriae)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965" indent="-342265">
              <a:lnSpc>
                <a:spcPct val="100000"/>
              </a:lnSpc>
              <a:spcBef>
                <a:spcPts val="680"/>
              </a:spcBef>
              <a:buClr>
                <a:srgbClr val="A2C145"/>
              </a:buClr>
              <a:buSzPct val="80357"/>
              <a:buChar char="►"/>
              <a:tabLst>
                <a:tab pos="354965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3.Colon</a:t>
            </a:r>
            <a:r>
              <a:rPr lang="en-US" sz="2400" u="dbl" dirty="0">
                <a:uFill>
                  <a:solidFill>
                    <a:srgbClr val="5B5D6B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ation</a:t>
            </a:r>
            <a:r>
              <a:rPr lang="en-US" sz="2400" spc="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n-US" sz="2400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pathogens</a:t>
            </a:r>
            <a:r>
              <a:rPr lang="en-US" sz="2400" spc="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u="sng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en-US" sz="2400" u="sng" spc="45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u="sng" spc="-10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(Carrier</a:t>
            </a:r>
            <a:r>
              <a:rPr lang="en-US" sz="24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state)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354963" y="33019"/>
            <a:ext cx="56622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67325" algn="l"/>
              </a:tabLst>
            </a:pPr>
            <a:r>
              <a:rPr sz="1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Pathology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DA1F43-00B2-CA05-B162-A5C8A16762C9}"/>
              </a:ext>
            </a:extLst>
          </p:cNvPr>
          <p:cNvSpPr txBox="1"/>
          <p:nvPr/>
        </p:nvSpPr>
        <p:spPr>
          <a:xfrm>
            <a:off x="6702468" y="156775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93327" y="623110"/>
            <a:ext cx="518858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3940" marR="5080" indent="-1031875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uFill>
                  <a:solidFill>
                    <a:srgbClr val="FFFFCC"/>
                  </a:solidFill>
                </a:uFill>
              </a:rPr>
              <a:t>Major</a:t>
            </a:r>
            <a:r>
              <a:rPr sz="4000" spc="25" dirty="0">
                <a:uFill>
                  <a:solidFill>
                    <a:srgbClr val="FFFFCC"/>
                  </a:solidFill>
                </a:uFill>
              </a:rPr>
              <a:t> </a:t>
            </a:r>
            <a:r>
              <a:rPr sz="4000" b="1" dirty="0">
                <a:uFill>
                  <a:solidFill>
                    <a:srgbClr val="FFFFCC"/>
                  </a:solidFill>
                </a:uFill>
              </a:rPr>
              <a:t>Mechanism</a:t>
            </a:r>
            <a:r>
              <a:rPr sz="4000" spc="40" dirty="0">
                <a:uFill>
                  <a:solidFill>
                    <a:srgbClr val="FFFFCC"/>
                  </a:solidFill>
                </a:uFill>
              </a:rPr>
              <a:t> </a:t>
            </a:r>
            <a:r>
              <a:rPr sz="4000" b="1" spc="-25" dirty="0">
                <a:uFill>
                  <a:solidFill>
                    <a:srgbClr val="FFFFCC"/>
                  </a:solidFill>
                </a:uFill>
              </a:rPr>
              <a:t>of</a:t>
            </a:r>
            <a:r>
              <a:rPr sz="4000" spc="-25" dirty="0"/>
              <a:t> </a:t>
            </a:r>
            <a:r>
              <a:rPr sz="4000" b="1" spc="-10" dirty="0">
                <a:uFill>
                  <a:solidFill>
                    <a:srgbClr val="FFFFCC"/>
                  </a:solidFill>
                </a:uFill>
              </a:rPr>
              <a:t>colonization</a:t>
            </a:r>
            <a:endParaRPr sz="4000" dirty="0"/>
          </a:p>
        </p:txBody>
      </p:sp>
      <p:sp>
        <p:nvSpPr>
          <p:cNvPr id="52" name="object 52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35926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75"/>
              </a:spcBef>
              <a:buClr>
                <a:srgbClr val="A2C145"/>
              </a:buClr>
              <a:buSzPct val="80357"/>
              <a:buFont typeface="Wingdings"/>
              <a:buChar char=""/>
              <a:tabLst>
                <a:tab pos="354965" algn="l"/>
              </a:tabLst>
            </a:pPr>
            <a:r>
              <a:rPr b="1" dirty="0"/>
              <a:t>1</a:t>
            </a:r>
            <a:r>
              <a:rPr dirty="0"/>
              <a:t>.Specific</a:t>
            </a:r>
            <a:r>
              <a:rPr spc="70" dirty="0"/>
              <a:t> </a:t>
            </a:r>
            <a:r>
              <a:rPr dirty="0"/>
              <a:t>attachment</a:t>
            </a:r>
            <a:r>
              <a:rPr spc="85" dirty="0"/>
              <a:t> </a:t>
            </a:r>
            <a:r>
              <a:rPr dirty="0"/>
              <a:t>to</a:t>
            </a:r>
            <a:r>
              <a:rPr spc="95" dirty="0"/>
              <a:t> </a:t>
            </a:r>
            <a:r>
              <a:rPr dirty="0"/>
              <a:t>cellular</a:t>
            </a:r>
            <a:r>
              <a:rPr spc="85" dirty="0"/>
              <a:t> </a:t>
            </a:r>
            <a:r>
              <a:rPr spc="-10" dirty="0"/>
              <a:t>surfaces</a:t>
            </a:r>
          </a:p>
          <a:p>
            <a:pPr marL="800100" indent="-787400">
              <a:lnSpc>
                <a:spcPct val="100000"/>
              </a:lnSpc>
              <a:spcBef>
                <a:spcPts val="675"/>
              </a:spcBef>
              <a:buClr>
                <a:srgbClr val="A2C145"/>
              </a:buClr>
              <a:buSzPct val="80357"/>
              <a:buChar char="►"/>
              <a:tabLst>
                <a:tab pos="800100" algn="l"/>
              </a:tabLst>
            </a:pPr>
            <a:r>
              <a:rPr spc="-25" dirty="0"/>
              <a:t>a.</a:t>
            </a:r>
            <a:r>
              <a:rPr b="1" u="sng" spc="-25" dirty="0">
                <a:uFill>
                  <a:solidFill>
                    <a:srgbClr val="FFFFFF"/>
                  </a:solidFill>
                </a:uFill>
              </a:rPr>
              <a:t>Gram-</a:t>
            </a:r>
            <a:r>
              <a:rPr b="1" u="sng" dirty="0">
                <a:uFill>
                  <a:solidFill>
                    <a:srgbClr val="FFFFFF"/>
                  </a:solidFill>
                </a:uFill>
              </a:rPr>
              <a:t>positive</a:t>
            </a:r>
            <a:r>
              <a:rPr spc="145" dirty="0"/>
              <a:t> </a:t>
            </a:r>
            <a:r>
              <a:rPr dirty="0"/>
              <a:t>bacteria</a:t>
            </a:r>
            <a:r>
              <a:rPr spc="120" dirty="0"/>
              <a:t> </a:t>
            </a:r>
            <a:r>
              <a:rPr dirty="0"/>
              <a:t>---teichoic</a:t>
            </a:r>
            <a:r>
              <a:rPr spc="75" dirty="0"/>
              <a:t> </a:t>
            </a:r>
            <a:r>
              <a:rPr spc="-10" dirty="0"/>
              <a:t>acids.</a:t>
            </a:r>
          </a:p>
          <a:p>
            <a:pPr marL="355600" marR="127000" indent="-342900">
              <a:lnSpc>
                <a:spcPct val="100000"/>
              </a:lnSpc>
              <a:spcBef>
                <a:spcPts val="675"/>
              </a:spcBef>
              <a:buChar char="►"/>
              <a:tabLst>
                <a:tab pos="355600" algn="l"/>
                <a:tab pos="800100" algn="l"/>
              </a:tabLst>
            </a:pPr>
            <a:r>
              <a:rPr dirty="0">
                <a:solidFill>
                  <a:srgbClr val="A2C145"/>
                </a:solidFill>
              </a:rPr>
              <a:t>	</a:t>
            </a:r>
            <a:r>
              <a:rPr spc="-25" dirty="0"/>
              <a:t>b.</a:t>
            </a:r>
            <a:r>
              <a:rPr b="1" u="sng" spc="-25" dirty="0">
                <a:uFill>
                  <a:solidFill>
                    <a:srgbClr val="FFFFFF"/>
                  </a:solidFill>
                </a:uFill>
              </a:rPr>
              <a:t>Gram-</a:t>
            </a:r>
            <a:r>
              <a:rPr b="1" u="sng" dirty="0">
                <a:uFill>
                  <a:solidFill>
                    <a:srgbClr val="FFFFFF"/>
                  </a:solidFill>
                </a:uFill>
              </a:rPr>
              <a:t>negative</a:t>
            </a:r>
            <a:r>
              <a:rPr u="sng" spc="8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dirty="0"/>
              <a:t>bacteria</a:t>
            </a:r>
            <a:r>
              <a:rPr spc="75" dirty="0"/>
              <a:t> </a:t>
            </a:r>
            <a:r>
              <a:rPr dirty="0"/>
              <a:t>attach</a:t>
            </a:r>
            <a:r>
              <a:rPr spc="100" dirty="0"/>
              <a:t> </a:t>
            </a:r>
            <a:r>
              <a:rPr spc="-10" dirty="0"/>
              <a:t>through </a:t>
            </a:r>
            <a:r>
              <a:rPr dirty="0"/>
              <a:t>proteins</a:t>
            </a:r>
            <a:r>
              <a:rPr spc="120" dirty="0"/>
              <a:t> </a:t>
            </a:r>
            <a:r>
              <a:rPr dirty="0"/>
              <a:t>on</a:t>
            </a:r>
            <a:r>
              <a:rPr spc="110" dirty="0"/>
              <a:t> </a:t>
            </a:r>
            <a:r>
              <a:rPr dirty="0"/>
              <a:t>the</a:t>
            </a:r>
            <a:r>
              <a:rPr spc="105" dirty="0"/>
              <a:t> </a:t>
            </a:r>
            <a:r>
              <a:rPr spc="-20" dirty="0"/>
              <a:t>pili</a:t>
            </a:r>
            <a:endParaRPr dirty="0"/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A2C145"/>
              </a:buClr>
              <a:buSzPct val="80357"/>
              <a:buFont typeface="Wingdings"/>
              <a:buChar char=""/>
              <a:tabLst>
                <a:tab pos="354965" algn="l"/>
              </a:tabLst>
            </a:pPr>
            <a:r>
              <a:rPr b="1" dirty="0"/>
              <a:t>2</a:t>
            </a:r>
            <a:r>
              <a:rPr spc="110" dirty="0"/>
              <a:t> </a:t>
            </a:r>
            <a:r>
              <a:rPr dirty="0"/>
              <a:t>.Adhesions</a:t>
            </a:r>
            <a:r>
              <a:rPr spc="110" dirty="0"/>
              <a:t> </a:t>
            </a:r>
            <a:r>
              <a:rPr dirty="0"/>
              <a:t>by</a:t>
            </a:r>
            <a:r>
              <a:rPr spc="140" dirty="0"/>
              <a:t> </a:t>
            </a:r>
            <a:r>
              <a:rPr b="1" spc="-10" dirty="0"/>
              <a:t>adhesins</a:t>
            </a: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lr>
                <a:srgbClr val="A2C145"/>
              </a:buClr>
              <a:buSzPct val="80357"/>
              <a:buFont typeface="Wingdings"/>
              <a:buChar char=""/>
              <a:tabLst>
                <a:tab pos="354965" algn="l"/>
                <a:tab pos="4048760" algn="l"/>
              </a:tabLst>
            </a:pPr>
            <a:r>
              <a:rPr b="1" dirty="0"/>
              <a:t>3.</a:t>
            </a:r>
            <a:r>
              <a:rPr spc="120" dirty="0"/>
              <a:t> </a:t>
            </a:r>
            <a:r>
              <a:rPr dirty="0"/>
              <a:t>avoiding</a:t>
            </a:r>
            <a:r>
              <a:rPr spc="130" dirty="0"/>
              <a:t> </a:t>
            </a:r>
            <a:r>
              <a:rPr spc="-10" dirty="0"/>
              <a:t>antibodies</a:t>
            </a:r>
            <a:r>
              <a:rPr lang="en-US" spc="-10" dirty="0"/>
              <a:t> </a:t>
            </a:r>
            <a:r>
              <a:rPr dirty="0"/>
              <a:t>by</a:t>
            </a:r>
            <a:r>
              <a:rPr spc="170" dirty="0"/>
              <a:t> </a:t>
            </a:r>
            <a:r>
              <a:rPr b="1" dirty="0"/>
              <a:t>IgA</a:t>
            </a:r>
            <a:r>
              <a:rPr spc="75" dirty="0"/>
              <a:t> </a:t>
            </a:r>
            <a:r>
              <a:rPr b="1" spc="-10" dirty="0"/>
              <a:t>protease</a:t>
            </a: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lr>
                <a:srgbClr val="A2C145"/>
              </a:buClr>
              <a:buSzPct val="80357"/>
              <a:buFont typeface="Wingdings"/>
              <a:buChar char=""/>
              <a:tabLst>
                <a:tab pos="354965" algn="l"/>
              </a:tabLst>
            </a:pPr>
            <a:r>
              <a:rPr b="1" dirty="0"/>
              <a:t>4</a:t>
            </a:r>
            <a:r>
              <a:rPr dirty="0"/>
              <a:t>.</a:t>
            </a:r>
            <a:r>
              <a:rPr spc="114" dirty="0"/>
              <a:t> </a:t>
            </a:r>
            <a:r>
              <a:rPr b="1" dirty="0"/>
              <a:t>Biofilm</a:t>
            </a:r>
            <a:r>
              <a:rPr spc="100" dirty="0"/>
              <a:t> </a:t>
            </a:r>
            <a:r>
              <a:rPr spc="-10" dirty="0"/>
              <a:t>formation</a:t>
            </a: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A2C145"/>
              </a:buClr>
              <a:buSzPct val="80357"/>
              <a:buFont typeface="Wingdings"/>
              <a:buChar char=""/>
              <a:tabLst>
                <a:tab pos="354965" algn="l"/>
              </a:tabLst>
            </a:pPr>
            <a:r>
              <a:rPr b="1" dirty="0"/>
              <a:t>5</a:t>
            </a:r>
            <a:r>
              <a:rPr dirty="0"/>
              <a:t>.</a:t>
            </a:r>
            <a:r>
              <a:rPr spc="95" dirty="0"/>
              <a:t> </a:t>
            </a:r>
            <a:r>
              <a:rPr b="1" u="sng" dirty="0">
                <a:uFill>
                  <a:solidFill>
                    <a:srgbClr val="FFFFFF"/>
                  </a:solidFill>
                </a:uFill>
              </a:rPr>
              <a:t>Antigenic</a:t>
            </a:r>
            <a:r>
              <a:rPr u="sng" spc="4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b="1" u="sng" spc="-10" dirty="0">
                <a:uFill>
                  <a:solidFill>
                    <a:srgbClr val="FFFFFF"/>
                  </a:solidFill>
                </a:uFill>
              </a:rPr>
              <a:t>variation.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354963" y="75133"/>
            <a:ext cx="56642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68595" algn="l"/>
              </a:tabLst>
            </a:pPr>
            <a:r>
              <a:rPr sz="1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Pathology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0B2C049-81D4-8D9B-9427-2D0B5883E56B}"/>
              </a:ext>
            </a:extLst>
          </p:cNvPr>
          <p:cNvSpPr txBox="1"/>
          <p:nvPr/>
        </p:nvSpPr>
        <p:spPr>
          <a:xfrm>
            <a:off x="6702468" y="156775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6800" y="314959"/>
            <a:ext cx="7489190" cy="5943600"/>
            <a:chOff x="874777" y="0"/>
            <a:chExt cx="7489190" cy="6833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2312" y="77723"/>
              <a:ext cx="3581399" cy="33512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777" y="0"/>
              <a:ext cx="3870958" cy="33863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5736" y="3361942"/>
              <a:ext cx="3581399" cy="34716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4777" y="3403091"/>
              <a:ext cx="3870958" cy="343052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564247" y="33019"/>
            <a:ext cx="4972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spiral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628650" y="396295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6270">
              <a:lnSpc>
                <a:spcPct val="100000"/>
              </a:lnSpc>
              <a:spcBef>
                <a:spcPts val="105"/>
              </a:spcBef>
            </a:pPr>
            <a:r>
              <a:rPr lang="en-US" b="1" dirty="0">
                <a:uFill>
                  <a:solidFill>
                    <a:srgbClr val="6500CC"/>
                  </a:solidFill>
                </a:uFill>
              </a:rPr>
              <a:t>Evasion</a:t>
            </a:r>
            <a:r>
              <a:rPr lang="en-US" spc="145" dirty="0">
                <a:uFill>
                  <a:solidFill>
                    <a:srgbClr val="6500CC"/>
                  </a:solidFill>
                </a:uFill>
              </a:rPr>
              <a:t> </a:t>
            </a:r>
            <a:r>
              <a:rPr lang="en-US" b="1" dirty="0">
                <a:uFill>
                  <a:solidFill>
                    <a:srgbClr val="6500CC"/>
                  </a:solidFill>
                </a:uFill>
              </a:rPr>
              <a:t>of</a:t>
            </a:r>
            <a:r>
              <a:rPr lang="en-US" spc="170" dirty="0">
                <a:uFill>
                  <a:solidFill>
                    <a:srgbClr val="6500CC"/>
                  </a:solidFill>
                </a:uFill>
              </a:rPr>
              <a:t> </a:t>
            </a:r>
            <a:r>
              <a:rPr lang="en-US" b="1" dirty="0">
                <a:uFill>
                  <a:solidFill>
                    <a:srgbClr val="6500CC"/>
                  </a:solidFill>
                </a:uFill>
              </a:rPr>
              <a:t>host</a:t>
            </a:r>
            <a:r>
              <a:rPr lang="en-US" spc="145" dirty="0">
                <a:uFill>
                  <a:solidFill>
                    <a:srgbClr val="6500CC"/>
                  </a:solidFill>
                </a:uFill>
              </a:rPr>
              <a:t> </a:t>
            </a:r>
            <a:r>
              <a:rPr lang="en-US" b="1" spc="-10" dirty="0">
                <a:uFill>
                  <a:solidFill>
                    <a:srgbClr val="6500CC"/>
                  </a:solidFill>
                </a:uFill>
              </a:rPr>
              <a:t>defenses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628650" y="1676400"/>
            <a:ext cx="8361045" cy="3433632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602615">
              <a:lnSpc>
                <a:spcPts val="3030"/>
              </a:lnSpc>
              <a:spcBef>
                <a:spcPts val="475"/>
              </a:spcBef>
              <a:buClr>
                <a:srgbClr val="A2C145"/>
              </a:buClr>
              <a:buSzPct val="80357"/>
              <a:tabLst>
                <a:tab pos="35560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Successful</a:t>
            </a:r>
            <a:r>
              <a:rPr sz="2400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competition</a:t>
            </a:r>
            <a:r>
              <a:rPr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native</a:t>
            </a:r>
            <a:r>
              <a:rPr sz="2400" spc="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flora,</a:t>
            </a:r>
            <a:r>
              <a:rPr sz="24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sz="24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products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  <a:buClr>
                <a:srgbClr val="A2C145"/>
              </a:buClr>
              <a:buSzPct val="80357"/>
              <a:tabLst>
                <a:tab pos="35496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Suppression</a:t>
            </a:r>
            <a:r>
              <a:rPr sz="2400" spc="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flora</a:t>
            </a:r>
            <a:r>
              <a:rPr sz="2400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sz="2400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antibacterials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1618615">
              <a:lnSpc>
                <a:spcPts val="3020"/>
              </a:lnSpc>
              <a:spcBef>
                <a:spcPts val="720"/>
              </a:spcBef>
              <a:buClr>
                <a:srgbClr val="A2C145"/>
              </a:buClr>
              <a:buSzPct val="80357"/>
              <a:tabLst>
                <a:tab pos="35560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Colonization</a:t>
            </a:r>
            <a:r>
              <a:rPr sz="2400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sz="2400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disruption</a:t>
            </a:r>
            <a:r>
              <a:rPr sz="24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flora</a:t>
            </a:r>
            <a:r>
              <a:rPr sz="2400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(eg.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antibiotics)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362585">
              <a:lnSpc>
                <a:spcPts val="3020"/>
              </a:lnSpc>
              <a:spcBef>
                <a:spcPts val="680"/>
              </a:spcBef>
              <a:buClr>
                <a:srgbClr val="A2C145"/>
              </a:buClr>
              <a:buSzPct val="80357"/>
              <a:tabLst>
                <a:tab pos="35560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Motility,</a:t>
            </a:r>
            <a:r>
              <a:rPr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chemotaxis:</a:t>
            </a:r>
            <a:r>
              <a:rPr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motile</a:t>
            </a:r>
            <a:r>
              <a:rPr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organisms</a:t>
            </a:r>
            <a:r>
              <a:rPr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penetrate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mucus</a:t>
            </a:r>
            <a:r>
              <a:rPr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buClr>
                <a:srgbClr val="A2C145"/>
              </a:buClr>
              <a:buSzPct val="80357"/>
              <a:tabLst>
                <a:tab pos="354330" algn="l"/>
              </a:tabLst>
            </a:pP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Trans-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mu</a:t>
            </a:r>
            <a:r>
              <a:rPr sz="2400" u="sng" dirty="0">
                <a:uFill>
                  <a:solidFill>
                    <a:srgbClr val="5B5D6B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attachment</a:t>
            </a:r>
            <a:r>
              <a:rPr sz="24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structures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buClr>
                <a:srgbClr val="A2C145"/>
              </a:buClr>
              <a:buSzPct val="80357"/>
              <a:tabLst>
                <a:tab pos="35496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Damage</a:t>
            </a:r>
            <a:r>
              <a:rPr sz="24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cilia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buClr>
                <a:srgbClr val="A2C145"/>
              </a:buClr>
              <a:buSzPct val="80357"/>
              <a:tabLst>
                <a:tab pos="35433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Avoid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immunoglobulins,</a:t>
            </a:r>
            <a:r>
              <a:rPr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macrophages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  <a:buClr>
                <a:srgbClr val="A2C145"/>
              </a:buClr>
              <a:buSzPct val="80357"/>
              <a:tabLst>
                <a:tab pos="35496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Injuries</a:t>
            </a:r>
            <a:r>
              <a:rPr sz="2400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(foreign</a:t>
            </a:r>
            <a:r>
              <a:rPr sz="24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bodies,</a:t>
            </a:r>
            <a:r>
              <a:rPr sz="2400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tract</a:t>
            </a:r>
            <a:r>
              <a:rPr sz="2400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blockage)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54963" y="33019"/>
            <a:ext cx="56622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67325" algn="l"/>
              </a:tabLst>
            </a:pPr>
            <a:r>
              <a:rPr sz="1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Pathology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5C6B895-6FC6-AD9E-5C28-3D798F11D3C7}"/>
              </a:ext>
            </a:extLst>
          </p:cNvPr>
          <p:cNvSpPr txBox="1"/>
          <p:nvPr/>
        </p:nvSpPr>
        <p:spPr>
          <a:xfrm>
            <a:off x="6702468" y="156775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713398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2780">
              <a:lnSpc>
                <a:spcPct val="100000"/>
              </a:lnSpc>
              <a:spcBef>
                <a:spcPts val="105"/>
              </a:spcBef>
            </a:pPr>
            <a:r>
              <a:rPr lang="en-US" b="1" u="sng" dirty="0">
                <a:uFill>
                  <a:solidFill>
                    <a:srgbClr val="9282B2"/>
                  </a:solidFill>
                </a:uFill>
              </a:rPr>
              <a:t>Bacterial</a:t>
            </a:r>
            <a:r>
              <a:rPr lang="en-US" u="sng" spc="165" dirty="0">
                <a:uFill>
                  <a:solidFill>
                    <a:srgbClr val="9282B2"/>
                  </a:solidFill>
                </a:uFill>
              </a:rPr>
              <a:t> </a:t>
            </a:r>
            <a:r>
              <a:rPr lang="en-US" b="1" u="sng" spc="-10" dirty="0">
                <a:uFill>
                  <a:solidFill>
                    <a:srgbClr val="9282B2"/>
                  </a:solidFill>
                </a:uFill>
              </a:rPr>
              <a:t>Toxins</a:t>
            </a:r>
            <a:endParaRPr b="1" u="sng" spc="-10" dirty="0">
              <a:uFill>
                <a:solidFill>
                  <a:srgbClr val="9282B2"/>
                </a:solidFill>
              </a:u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0494" y="1630121"/>
            <a:ext cx="8154670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A2C145"/>
              </a:buClr>
              <a:buSzPct val="79687"/>
              <a:buFont typeface="Tahoma"/>
              <a:buChar char="►"/>
              <a:tabLst>
                <a:tab pos="355600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Establishing</a:t>
            </a:r>
            <a:r>
              <a:rPr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precise</a:t>
            </a:r>
            <a:r>
              <a:rPr sz="24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role</a:t>
            </a:r>
            <a:r>
              <a:rPr sz="24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pathogenesis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2400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mechanism</a:t>
            </a:r>
            <a:r>
              <a:rPr sz="2400" u="sng" spc="90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u="sng" spc="114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  <a:r>
              <a:rPr sz="2400" u="sng" spc="95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spc="-25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bacterial</a:t>
            </a:r>
            <a:r>
              <a:rPr sz="2400" u="sng" spc="75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toxins</a:t>
            </a:r>
            <a:r>
              <a:rPr sz="2400" spc="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extremely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important,</a:t>
            </a:r>
            <a:r>
              <a:rPr sz="2400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lead</a:t>
            </a:r>
            <a:r>
              <a:rPr sz="24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sz="24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rational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approaches</a:t>
            </a:r>
            <a:r>
              <a:rPr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sz="24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sz="2400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54963" y="33019"/>
            <a:ext cx="8978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Pathology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09967" y="33019"/>
            <a:ext cx="40703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AF9E77-B0CC-3F76-4871-F078FB8CB31D}"/>
              </a:ext>
            </a:extLst>
          </p:cNvPr>
          <p:cNvSpPr txBox="1"/>
          <p:nvPr/>
        </p:nvSpPr>
        <p:spPr>
          <a:xfrm>
            <a:off x="6702468" y="191869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628650" y="713398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5405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uFill>
                  <a:solidFill>
                    <a:srgbClr val="6500CC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Endotoxins</a:t>
            </a:r>
          </a:p>
        </p:txBody>
      </p:sp>
      <p:grpSp>
        <p:nvGrpSpPr>
          <p:cNvPr id="36" name="object 36"/>
          <p:cNvGrpSpPr/>
          <p:nvPr/>
        </p:nvGrpSpPr>
        <p:grpSpPr>
          <a:xfrm>
            <a:off x="126492" y="1524000"/>
            <a:ext cx="8891015" cy="4393691"/>
            <a:chOff x="252984" y="1549908"/>
            <a:chExt cx="8891015" cy="4393691"/>
          </a:xfrm>
        </p:grpSpPr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1600200"/>
              <a:ext cx="4876799" cy="434339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984" y="1656587"/>
              <a:ext cx="550926" cy="51435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640" y="1549908"/>
              <a:ext cx="2376678" cy="67741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2219" y="1549908"/>
              <a:ext cx="514350" cy="67741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33472" y="1549908"/>
              <a:ext cx="1387602" cy="67741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8640" y="1842515"/>
              <a:ext cx="3649218" cy="67741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8640" y="2135124"/>
              <a:ext cx="1547622" cy="67741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3164" y="2135124"/>
              <a:ext cx="514350" cy="67741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04416" y="2135124"/>
              <a:ext cx="1640585" cy="67741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8640" y="2427731"/>
              <a:ext cx="1570482" cy="67741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984" y="2900171"/>
              <a:ext cx="550926" cy="51435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8640" y="2793491"/>
              <a:ext cx="886206" cy="67741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1747" y="2793491"/>
              <a:ext cx="514350" cy="67741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43000" y="2793491"/>
              <a:ext cx="1898142" cy="67741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8640" y="3086099"/>
              <a:ext cx="3902202" cy="67741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984" y="3558540"/>
              <a:ext cx="550926" cy="5143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8640" y="3451859"/>
              <a:ext cx="1126998" cy="67741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984" y="3924299"/>
              <a:ext cx="550926" cy="51435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8640" y="3817619"/>
              <a:ext cx="3946398" cy="67741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984" y="4290059"/>
              <a:ext cx="550926" cy="5143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8640" y="4183380"/>
              <a:ext cx="3313938" cy="67741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8640" y="4475987"/>
              <a:ext cx="1867662" cy="67741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984" y="4948428"/>
              <a:ext cx="550926" cy="51435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8640" y="4841748"/>
              <a:ext cx="3885438" cy="67741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8640" y="5134355"/>
              <a:ext cx="2676906" cy="677418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1354963" y="33019"/>
            <a:ext cx="8978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Pathology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609967" y="33019"/>
            <a:ext cx="40703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88EDCF5-3F6A-F645-A3C8-946A083A9C5B}"/>
              </a:ext>
            </a:extLst>
          </p:cNvPr>
          <p:cNvSpPr txBox="1"/>
          <p:nvPr/>
        </p:nvSpPr>
        <p:spPr>
          <a:xfrm>
            <a:off x="6702468" y="156775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713398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9146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uFill>
                  <a:solidFill>
                    <a:srgbClr val="9282B2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Exotoxins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80494" y="1630121"/>
            <a:ext cx="8310245" cy="27424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Produced</a:t>
            </a:r>
            <a:r>
              <a:rPr sz="2400" spc="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both,</a:t>
            </a:r>
            <a:r>
              <a:rPr sz="2400" spc="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Gram-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  <a:r>
              <a:rPr sz="2400" spc="1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Gram-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  <a:r>
              <a:rPr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bacteria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A2C145"/>
              </a:buClr>
              <a:buSzPct val="79687"/>
              <a:buChar char="►"/>
              <a:tabLst>
                <a:tab pos="35496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Usually</a:t>
            </a:r>
            <a:r>
              <a:rPr sz="2400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secreted,</a:t>
            </a:r>
            <a:r>
              <a:rPr sz="24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usually</a:t>
            </a:r>
            <a:r>
              <a:rPr sz="2400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proteins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1002030" indent="-342900">
              <a:lnSpc>
                <a:spcPct val="100000"/>
              </a:lnSpc>
              <a:spcBef>
                <a:spcPts val="770"/>
              </a:spcBef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Strongly</a:t>
            </a:r>
            <a:r>
              <a:rPr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antigenic,</a:t>
            </a:r>
            <a:r>
              <a:rPr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highly</a:t>
            </a:r>
            <a:r>
              <a:rPr sz="2400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toxic,</a:t>
            </a:r>
            <a:r>
              <a:rPr sz="24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tissue- specific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A2C145"/>
              </a:buClr>
              <a:buSzPct val="79687"/>
              <a:buChar char="►"/>
              <a:tabLst>
                <a:tab pos="35496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Relatively</a:t>
            </a:r>
            <a:r>
              <a:rPr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heat-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labile,</a:t>
            </a:r>
            <a:r>
              <a:rPr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easily</a:t>
            </a:r>
            <a:r>
              <a:rPr sz="2400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toxoided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lr>
                <a:srgbClr val="A2C145"/>
              </a:buClr>
              <a:buSzPct val="79687"/>
              <a:buChar char="►"/>
              <a:tabLst>
                <a:tab pos="35496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Readily</a:t>
            </a:r>
            <a:r>
              <a:rPr sz="2400" spc="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neutralized</a:t>
            </a:r>
            <a:r>
              <a:rPr sz="2400" spc="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antibodies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965" indent="-342265">
              <a:lnSpc>
                <a:spcPct val="100000"/>
              </a:lnSpc>
              <a:spcBef>
                <a:spcPts val="775"/>
              </a:spcBef>
              <a:buClr>
                <a:srgbClr val="A2C145"/>
              </a:buClr>
              <a:buSzPct val="79687"/>
              <a:buChar char="►"/>
              <a:tabLst>
                <a:tab pos="35496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sz="2400" spc="1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mode</a:t>
            </a:r>
            <a:r>
              <a:rPr sz="2400" spc="1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1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  <a:r>
              <a:rPr sz="2400" spc="1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sz="2400" spc="1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54963" y="33019"/>
            <a:ext cx="56622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67325" algn="l"/>
              </a:tabLst>
            </a:pPr>
            <a:r>
              <a:rPr sz="1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Pathology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3BBF49-4C24-56DB-4BAC-5049F4C8FFC3}"/>
              </a:ext>
            </a:extLst>
          </p:cNvPr>
          <p:cNvSpPr txBox="1"/>
          <p:nvPr/>
        </p:nvSpPr>
        <p:spPr>
          <a:xfrm>
            <a:off x="6702468" y="156775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628650" y="713398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985">
              <a:lnSpc>
                <a:spcPct val="100000"/>
              </a:lnSpc>
              <a:spcBef>
                <a:spcPts val="105"/>
              </a:spcBef>
            </a:pPr>
            <a:r>
              <a:rPr lang="en-US" b="1" dirty="0" err="1">
                <a:uFill>
                  <a:solidFill>
                    <a:srgbClr val="980098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Classificaton</a:t>
            </a:r>
            <a:r>
              <a:rPr lang="en-US" spc="125" dirty="0">
                <a:uFill>
                  <a:solidFill>
                    <a:srgbClr val="980098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b="1" dirty="0">
                <a:uFill>
                  <a:solidFill>
                    <a:srgbClr val="980098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en-US" spc="165" dirty="0">
                <a:uFill>
                  <a:solidFill>
                    <a:srgbClr val="980098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b="1" spc="-10" dirty="0">
                <a:uFill>
                  <a:solidFill>
                    <a:srgbClr val="980098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toxins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735966" y="1588112"/>
            <a:ext cx="7779384" cy="3681776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  <a:buClr>
                <a:srgbClr val="A2C145"/>
              </a:buClr>
              <a:buSzPct val="79687"/>
              <a:tabLst>
                <a:tab pos="354965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enterotoxin,</a:t>
            </a:r>
            <a:r>
              <a:rPr sz="24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neurotoxin,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histotoxin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buClr>
                <a:srgbClr val="A2C145"/>
              </a:buClr>
              <a:buSzPct val="79687"/>
              <a:tabLst>
                <a:tab pos="473709" algn="l"/>
              </a:tabLst>
            </a:pP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membrane-damaging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  <a:buClr>
                <a:srgbClr val="A2C145"/>
              </a:buClr>
              <a:buSzPct val="106250"/>
              <a:tabLst>
                <a:tab pos="609600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S.aureus---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Alpha</a:t>
            </a:r>
            <a:r>
              <a:rPr sz="2400" spc="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toxin—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pore</a:t>
            </a:r>
            <a:r>
              <a:rPr sz="2400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forming</a:t>
            </a:r>
            <a:r>
              <a:rPr sz="2400" spc="1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cytolysin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305"/>
              </a:spcBef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buClr>
                <a:srgbClr val="A2C145"/>
              </a:buClr>
              <a:buSzPct val="79166"/>
              <a:tabLst>
                <a:tab pos="35623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Streptococcus</a:t>
            </a:r>
            <a:r>
              <a:rPr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pyogenes</a:t>
            </a:r>
            <a:r>
              <a:rPr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–Streptolysin</a:t>
            </a:r>
            <a:r>
              <a:rPr sz="2400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O—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pore</a:t>
            </a:r>
            <a:r>
              <a:rPr sz="24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forming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135"/>
              </a:spcBef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204470">
              <a:lnSpc>
                <a:spcPct val="100000"/>
              </a:lnSpc>
              <a:tabLst>
                <a:tab pos="355600" algn="l"/>
                <a:tab pos="449580" algn="l"/>
                <a:tab pos="585152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Clostridi</a:t>
            </a:r>
            <a:r>
              <a:rPr sz="2400" u="sng" dirty="0">
                <a:uFill>
                  <a:solidFill>
                    <a:srgbClr val="5B5D6B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2400" spc="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perfringes</a:t>
            </a:r>
            <a:r>
              <a:rPr sz="2400" spc="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-----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Alpha</a:t>
            </a:r>
            <a:r>
              <a:rPr sz="2400" spc="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toxin--Lecithinase hydrolyzes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354963" y="33019"/>
            <a:ext cx="56622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67325" algn="l"/>
              </a:tabLst>
            </a:pPr>
            <a:r>
              <a:rPr sz="1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Pathology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6DAA0A7-65AD-7855-BFF8-69DA64E6968B}"/>
              </a:ext>
            </a:extLst>
          </p:cNvPr>
          <p:cNvSpPr txBox="1"/>
          <p:nvPr/>
        </p:nvSpPr>
        <p:spPr>
          <a:xfrm>
            <a:off x="6702468" y="156775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0"/>
            <a:ext cx="914095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628650" y="343939"/>
            <a:ext cx="7886700" cy="1367938"/>
          </a:xfrm>
          <a:prstGeom prst="rect">
            <a:avLst/>
          </a:prstGeom>
        </p:spPr>
        <p:txBody>
          <a:bodyPr vert="horz" wrap="square" lIns="0" tIns="135508" rIns="0" bIns="0" rtlCol="0">
            <a:spAutoFit/>
          </a:bodyPr>
          <a:lstStyle/>
          <a:p>
            <a:pPr marL="61468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uFill>
                  <a:solidFill>
                    <a:srgbClr val="9282B2"/>
                  </a:solidFill>
                </a:uFill>
              </a:rPr>
              <a:t>A-</a:t>
            </a:r>
            <a:r>
              <a:rPr b="1" dirty="0">
                <a:uFill>
                  <a:solidFill>
                    <a:srgbClr val="9282B2"/>
                  </a:solidFill>
                </a:uFill>
              </a:rPr>
              <a:t>B</a:t>
            </a:r>
            <a:r>
              <a:rPr spc="90" dirty="0">
                <a:uFill>
                  <a:solidFill>
                    <a:srgbClr val="9282B2"/>
                  </a:solidFill>
                </a:uFill>
              </a:rPr>
              <a:t> </a:t>
            </a:r>
            <a:r>
              <a:rPr b="1" dirty="0">
                <a:uFill>
                  <a:solidFill>
                    <a:srgbClr val="9282B2"/>
                  </a:solidFill>
                </a:uFill>
              </a:rPr>
              <a:t>toxins</a:t>
            </a:r>
            <a:r>
              <a:rPr spc="70" dirty="0">
                <a:uFill>
                  <a:solidFill>
                    <a:srgbClr val="9282B2"/>
                  </a:solidFill>
                </a:uFill>
              </a:rPr>
              <a:t> </a:t>
            </a:r>
            <a:r>
              <a:rPr b="1" dirty="0">
                <a:uFill>
                  <a:solidFill>
                    <a:srgbClr val="9282B2"/>
                  </a:solidFill>
                </a:uFill>
              </a:rPr>
              <a:t>that</a:t>
            </a:r>
            <a:r>
              <a:rPr spc="80" dirty="0">
                <a:uFill>
                  <a:solidFill>
                    <a:srgbClr val="9282B2"/>
                  </a:solidFill>
                </a:uFill>
              </a:rPr>
              <a:t> </a:t>
            </a:r>
            <a:r>
              <a:rPr b="1" dirty="0">
                <a:uFill>
                  <a:solidFill>
                    <a:srgbClr val="9282B2"/>
                  </a:solidFill>
                </a:uFill>
              </a:rPr>
              <a:t>inhibit</a:t>
            </a:r>
            <a:r>
              <a:rPr spc="110" dirty="0">
                <a:uFill>
                  <a:solidFill>
                    <a:srgbClr val="9282B2"/>
                  </a:solidFill>
                </a:uFill>
              </a:rPr>
              <a:t> </a:t>
            </a:r>
            <a:r>
              <a:rPr b="1" dirty="0">
                <a:uFill>
                  <a:solidFill>
                    <a:srgbClr val="9282B2"/>
                  </a:solidFill>
                </a:uFill>
              </a:rPr>
              <a:t>protein</a:t>
            </a:r>
            <a:r>
              <a:rPr spc="85" dirty="0">
                <a:uFill>
                  <a:solidFill>
                    <a:srgbClr val="9282B2"/>
                  </a:solidFill>
                </a:uFill>
              </a:rPr>
              <a:t> </a:t>
            </a:r>
            <a:r>
              <a:rPr b="1" spc="-10" dirty="0">
                <a:uFill>
                  <a:solidFill>
                    <a:srgbClr val="9282B2"/>
                  </a:solidFill>
                </a:uFill>
              </a:rPr>
              <a:t>synthesis</a:t>
            </a:r>
            <a:endParaRPr dirty="0"/>
          </a:p>
        </p:txBody>
      </p:sp>
      <p:sp>
        <p:nvSpPr>
          <p:cNvPr id="67" name="object 67"/>
          <p:cNvSpPr txBox="1"/>
          <p:nvPr/>
        </p:nvSpPr>
        <p:spPr>
          <a:xfrm>
            <a:off x="1238567" y="1832719"/>
            <a:ext cx="6666865" cy="353695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  <a:buClr>
                <a:srgbClr val="A2C145"/>
              </a:buClr>
              <a:buSzPct val="79166"/>
              <a:tabLst>
                <a:tab pos="354965" algn="l"/>
              </a:tabLst>
            </a:pPr>
            <a:r>
              <a:rPr sz="2400" b="1" u="sng" dirty="0">
                <a:uFill>
                  <a:solidFill>
                    <a:srgbClr val="6500CC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Protein</a:t>
            </a:r>
            <a:r>
              <a:rPr sz="2400" u="sng" spc="55" dirty="0">
                <a:uFill>
                  <a:solidFill>
                    <a:srgbClr val="6500CC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spc="-20" dirty="0">
                <a:uFill>
                  <a:solidFill>
                    <a:srgbClr val="6500CC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synthesis-</a:t>
            </a:r>
            <a:r>
              <a:rPr sz="2400" b="1" u="sng" spc="-10" dirty="0">
                <a:uFill>
                  <a:solidFill>
                    <a:srgbClr val="6500CC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inhibiting: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buClr>
                <a:srgbClr val="A2C145"/>
              </a:buClr>
              <a:buSzPct val="79166"/>
              <a:tabLst>
                <a:tab pos="35560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Corynebacterium</a:t>
            </a:r>
            <a:r>
              <a:rPr sz="2400" spc="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diphtheriae—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Diphtheria</a:t>
            </a:r>
            <a:r>
              <a:rPr sz="2400" spc="1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toxin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135"/>
              </a:spcBef>
              <a:buClr>
                <a:srgbClr val="A2C145"/>
              </a:buClr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buClr>
                <a:srgbClr val="A2C145"/>
              </a:buClr>
              <a:buSzPct val="79166"/>
              <a:tabLst>
                <a:tab pos="35623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Pseudomonas</a:t>
            </a:r>
            <a:r>
              <a:rPr sz="2400" spc="1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aeruginosa----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Exotoxin</a:t>
            </a:r>
            <a:r>
              <a:rPr sz="2400" spc="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135"/>
              </a:spcBef>
              <a:buClr>
                <a:srgbClr val="A2C145"/>
              </a:buClr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Clr>
                <a:srgbClr val="A2C145"/>
              </a:buClr>
              <a:buSzPct val="79166"/>
              <a:tabLst>
                <a:tab pos="35623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Shigella</a:t>
            </a:r>
            <a:r>
              <a:rPr sz="2400" spc="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dysenteriae</a:t>
            </a:r>
            <a:r>
              <a:rPr sz="2400" spc="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sz="2400" spc="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1—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Shiga</a:t>
            </a:r>
            <a:r>
              <a:rPr sz="2400" spc="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toxin(ST)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130"/>
              </a:spcBef>
              <a:buClr>
                <a:srgbClr val="A2C145"/>
              </a:buClr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Clr>
                <a:srgbClr val="A2C145"/>
              </a:buClr>
              <a:buSzPct val="79166"/>
              <a:tabLst>
                <a:tab pos="35623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Enterohe</a:t>
            </a:r>
            <a:r>
              <a:rPr sz="2400" u="sng" dirty="0">
                <a:uFill>
                  <a:solidFill>
                    <a:srgbClr val="5B5D6B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orrhagic</a:t>
            </a:r>
            <a:r>
              <a:rPr sz="24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Escherichia</a:t>
            </a:r>
            <a:r>
              <a:rPr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coli--Verotoxin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354963" y="33019"/>
            <a:ext cx="56622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67325" algn="l"/>
              </a:tabLst>
            </a:pPr>
            <a:r>
              <a:rPr sz="1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Pathology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5F29A03-1B35-02F0-664D-7456EBAE2E6A}"/>
              </a:ext>
            </a:extLst>
          </p:cNvPr>
          <p:cNvSpPr txBox="1"/>
          <p:nvPr/>
        </p:nvSpPr>
        <p:spPr>
          <a:xfrm>
            <a:off x="6702468" y="156775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28650" y="713398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47470" algn="l"/>
              </a:tabLst>
            </a:pPr>
            <a:r>
              <a:rPr b="1" spc="-20" dirty="0">
                <a:uFill>
                  <a:solidFill>
                    <a:srgbClr val="9282B2"/>
                  </a:solidFill>
                </a:uFill>
              </a:rPr>
              <a:t>A-</a:t>
            </a:r>
            <a:r>
              <a:rPr b="1" spc="-50" dirty="0">
                <a:uFill>
                  <a:solidFill>
                    <a:srgbClr val="9282B2"/>
                  </a:solidFill>
                </a:uFill>
              </a:rPr>
              <a:t>B</a:t>
            </a:r>
            <a:r>
              <a:rPr dirty="0">
                <a:uFill>
                  <a:solidFill>
                    <a:srgbClr val="9282B2"/>
                  </a:solidFill>
                </a:uFill>
              </a:rPr>
              <a:t>	</a:t>
            </a:r>
            <a:r>
              <a:rPr b="1" dirty="0">
                <a:uFill>
                  <a:solidFill>
                    <a:srgbClr val="9282B2"/>
                  </a:solidFill>
                </a:uFill>
              </a:rPr>
              <a:t>toxin</a:t>
            </a:r>
            <a:r>
              <a:rPr spc="135" dirty="0">
                <a:uFill>
                  <a:solidFill>
                    <a:srgbClr val="9282B2"/>
                  </a:solidFill>
                </a:uFill>
              </a:rPr>
              <a:t> </a:t>
            </a:r>
            <a:r>
              <a:rPr b="1" dirty="0">
                <a:uFill>
                  <a:solidFill>
                    <a:srgbClr val="9282B2"/>
                  </a:solidFill>
                </a:uFill>
              </a:rPr>
              <a:t>that</a:t>
            </a:r>
            <a:r>
              <a:rPr spc="155" dirty="0">
                <a:uFill>
                  <a:solidFill>
                    <a:srgbClr val="9282B2"/>
                  </a:solidFill>
                </a:uFill>
              </a:rPr>
              <a:t> </a:t>
            </a:r>
            <a:r>
              <a:rPr b="1" dirty="0">
                <a:uFill>
                  <a:solidFill>
                    <a:srgbClr val="9282B2"/>
                  </a:solidFill>
                </a:uFill>
              </a:rPr>
              <a:t>increase</a:t>
            </a:r>
            <a:r>
              <a:rPr spc="150" dirty="0">
                <a:uFill>
                  <a:solidFill>
                    <a:srgbClr val="9282B2"/>
                  </a:solidFill>
                </a:uFill>
              </a:rPr>
              <a:t> </a:t>
            </a:r>
            <a:r>
              <a:rPr b="1" spc="-20" dirty="0">
                <a:uFill>
                  <a:solidFill>
                    <a:srgbClr val="9282B2"/>
                  </a:solidFill>
                </a:uFill>
              </a:rPr>
              <a:t>cAMP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80494" y="1630121"/>
            <a:ext cx="6534150" cy="31245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buClr>
                <a:srgbClr val="A2C145"/>
              </a:buClr>
              <a:buSzPct val="79687"/>
              <a:tabLst>
                <a:tab pos="354965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Vibrio</a:t>
            </a:r>
            <a:r>
              <a:rPr lang="en-US" sz="2400" spc="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cholerae—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cholera</a:t>
            </a:r>
            <a:r>
              <a:rPr lang="en-US" sz="2400" spc="1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toxin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515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buClr>
                <a:srgbClr val="A2C145"/>
              </a:buClr>
              <a:buSzPct val="79687"/>
              <a:tabLst>
                <a:tab pos="354965" algn="l"/>
              </a:tabLst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Enterotoxic</a:t>
            </a:r>
            <a:r>
              <a:rPr lang="en-US" sz="24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20" dirty="0" err="1">
                <a:latin typeface="Calibri" panose="020F0502020204030204" pitchFamily="34" charset="0"/>
                <a:cs typeface="Calibri" panose="020F0502020204030204" pitchFamily="34" charset="0"/>
              </a:rPr>
              <a:t>e.Coli</a:t>
            </a:r>
            <a:r>
              <a:rPr lang="en-US"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e.Coli</a:t>
            </a:r>
            <a:r>
              <a:rPr lang="en-US" sz="24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labile</a:t>
            </a:r>
            <a:r>
              <a:rPr lang="en-US" sz="24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toxin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330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buClr>
                <a:srgbClr val="A2C145"/>
              </a:buClr>
              <a:buSzPct val="80357"/>
              <a:tabLst>
                <a:tab pos="354965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Bacillus</a:t>
            </a:r>
            <a:r>
              <a:rPr lang="en-US" sz="2400" spc="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anthracis-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---anthrax</a:t>
            </a:r>
            <a:r>
              <a:rPr lang="en-US" sz="2400" spc="1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toxin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325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buClr>
                <a:srgbClr val="A2C145"/>
              </a:buClr>
              <a:buSzPct val="80357"/>
              <a:tabLst>
                <a:tab pos="354330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Bordetella</a:t>
            </a:r>
            <a:r>
              <a:rPr lang="en-US" sz="24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pertussis</a:t>
            </a:r>
            <a:r>
              <a:rPr lang="en-US"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----pertussis</a:t>
            </a:r>
            <a:r>
              <a:rPr lang="en-US" sz="2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toxin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54963" y="33019"/>
            <a:ext cx="56622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67325" algn="l"/>
              </a:tabLst>
            </a:pPr>
            <a:r>
              <a:rPr sz="1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Pathology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44C29A-F32C-4FDB-A3EF-174C886B1464}"/>
              </a:ext>
            </a:extLst>
          </p:cNvPr>
          <p:cNvSpPr txBox="1"/>
          <p:nvPr/>
        </p:nvSpPr>
        <p:spPr>
          <a:xfrm>
            <a:off x="6702468" y="156775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9613" y="175971"/>
            <a:ext cx="3145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uFill>
                  <a:solidFill>
                    <a:srgbClr val="6500CC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Neurotoxins</a:t>
            </a:r>
            <a:endParaRPr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9849" y="810971"/>
            <a:ext cx="7990205" cy="3096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Clr>
                <a:srgbClr val="A2C145"/>
              </a:buClr>
              <a:buSzPct val="80000"/>
              <a:buFont typeface="Symbol"/>
              <a:buChar char=""/>
              <a:tabLst>
                <a:tab pos="35496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sz="24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toxins</a:t>
            </a:r>
            <a:r>
              <a:rPr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4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extraordinarily</a:t>
            </a:r>
            <a:r>
              <a:rPr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powerful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5780" lvl="1" indent="-170180">
              <a:lnSpc>
                <a:spcPct val="100000"/>
              </a:lnSpc>
              <a:buChar char="-"/>
              <a:tabLst>
                <a:tab pos="52578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botulinum</a:t>
            </a:r>
            <a:r>
              <a:rPr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toxin</a:t>
            </a:r>
            <a:r>
              <a:rPr sz="2400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sz="24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million</a:t>
            </a:r>
            <a:r>
              <a:rPr sz="2400" spc="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times</a:t>
            </a:r>
            <a:r>
              <a:rPr sz="2400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sz="2400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potent</a:t>
            </a:r>
            <a:r>
              <a:rPr sz="24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strychnine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lvl="1" indent="170180">
              <a:lnSpc>
                <a:spcPct val="100000"/>
              </a:lnSpc>
              <a:buChar char="-"/>
              <a:tabLst>
                <a:tab pos="52578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sz="2400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grams,</a:t>
            </a:r>
            <a:r>
              <a:rPr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properly</a:t>
            </a:r>
            <a:r>
              <a:rPr sz="2400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distributed,</a:t>
            </a:r>
            <a:r>
              <a:rPr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sz="24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kill</a:t>
            </a:r>
            <a:r>
              <a:rPr sz="2400" spc="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entire</a:t>
            </a:r>
            <a:r>
              <a:rPr sz="24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population</a:t>
            </a:r>
            <a:r>
              <a:rPr sz="2400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world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5780" lvl="1" indent="-170180">
              <a:lnSpc>
                <a:spcPct val="100000"/>
              </a:lnSpc>
              <a:buChar char="-"/>
              <a:tabLst>
                <a:tab pos="52578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tetanus</a:t>
            </a:r>
            <a:r>
              <a:rPr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toxin:</a:t>
            </a:r>
            <a:r>
              <a:rPr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lethal</a:t>
            </a:r>
            <a:r>
              <a:rPr sz="2400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dose</a:t>
            </a:r>
            <a:r>
              <a:rPr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far</a:t>
            </a:r>
            <a:r>
              <a:rPr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sz="24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sz="24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immunizing</a:t>
            </a:r>
            <a:r>
              <a:rPr sz="2400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dose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30580" indent="-817880">
              <a:lnSpc>
                <a:spcPct val="100000"/>
              </a:lnSpc>
              <a:spcBef>
                <a:spcPts val="480"/>
              </a:spcBef>
              <a:buClr>
                <a:srgbClr val="A2C145"/>
              </a:buClr>
              <a:buSzPct val="80000"/>
              <a:buFont typeface="Symbol"/>
              <a:buChar char=""/>
              <a:tabLst>
                <a:tab pos="830580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CLOSTRIDIUM</a:t>
            </a:r>
            <a:r>
              <a:rPr sz="2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TETANI-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--TETNUS</a:t>
            </a:r>
            <a:r>
              <a:rPr sz="24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TOXIN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78205" indent="-865505">
              <a:lnSpc>
                <a:spcPct val="100000"/>
              </a:lnSpc>
              <a:spcBef>
                <a:spcPts val="480"/>
              </a:spcBef>
              <a:buClr>
                <a:srgbClr val="A2C145"/>
              </a:buClr>
              <a:buSzPct val="80000"/>
              <a:buFont typeface="Symbol"/>
              <a:buChar char=""/>
              <a:tabLst>
                <a:tab pos="878205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CLOSTRIDIUM</a:t>
            </a:r>
            <a:r>
              <a:rPr sz="24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BOTULINUM-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BOTULINUM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TOXIN.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54963" y="33019"/>
            <a:ext cx="8978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Pathology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09967" y="33019"/>
            <a:ext cx="40703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417" y="4122420"/>
            <a:ext cx="8511538" cy="227075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B8DD633-AF9F-3116-FEF6-025EB9FD86A0}"/>
              </a:ext>
            </a:extLst>
          </p:cNvPr>
          <p:cNvSpPr txBox="1"/>
          <p:nvPr/>
        </p:nvSpPr>
        <p:spPr>
          <a:xfrm>
            <a:off x="6702468" y="156775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Disease causing micro organisms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371600"/>
            <a:ext cx="9156700" cy="5334462"/>
          </a:xfrm>
          <a:prstGeom prst="rect">
            <a:avLst/>
          </a:prstGeom>
        </p:spPr>
      </p:pic>
      <p:sp>
        <p:nvSpPr>
          <p:cNvPr id="6" name="object 28"/>
          <p:cNvSpPr txBox="1"/>
          <p:nvPr/>
        </p:nvSpPr>
        <p:spPr>
          <a:xfrm>
            <a:off x="1354963" y="33019"/>
            <a:ext cx="8978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Pathology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13973"/>
            <a:ext cx="645601" cy="4450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F72059-2DE3-6F8A-D3C6-241C444C7FC8}"/>
              </a:ext>
            </a:extLst>
          </p:cNvPr>
          <p:cNvSpPr txBox="1"/>
          <p:nvPr/>
        </p:nvSpPr>
        <p:spPr>
          <a:xfrm>
            <a:off x="6702468" y="156775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780229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B364B-28FE-1911-43E4-CE22C28DA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  <a:r>
              <a:rPr lang="en-US" spc="180" dirty="0"/>
              <a:t> </a:t>
            </a:r>
            <a:r>
              <a:rPr lang="en-US" dirty="0"/>
              <a:t>of</a:t>
            </a:r>
            <a:r>
              <a:rPr lang="en-US" spc="210" dirty="0"/>
              <a:t> </a:t>
            </a:r>
            <a:r>
              <a:rPr lang="en-US" dirty="0"/>
              <a:t>the</a:t>
            </a:r>
            <a:r>
              <a:rPr lang="en-US" spc="225" dirty="0"/>
              <a:t> </a:t>
            </a:r>
            <a:r>
              <a:rPr lang="en-US" spc="-10" dirty="0"/>
              <a:t>disease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12118-3060-B9DC-FFE3-26FAEE677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2700" indent="0">
              <a:lnSpc>
                <a:spcPct val="100000"/>
              </a:lnSpc>
              <a:spcBef>
                <a:spcPts val="770"/>
              </a:spcBef>
              <a:buClr>
                <a:srgbClr val="A2C145"/>
              </a:buClr>
              <a:buSzPct val="80357"/>
              <a:buNone/>
              <a:tabLst>
                <a:tab pos="354965" algn="l"/>
              </a:tabLst>
            </a:pPr>
            <a:r>
              <a:rPr lang="en-US" sz="2400" dirty="0"/>
              <a:t>Start</a:t>
            </a:r>
            <a:r>
              <a:rPr lang="en-US" sz="2400" spc="114" dirty="0"/>
              <a:t> </a:t>
            </a:r>
            <a:r>
              <a:rPr lang="en-US" sz="2400" dirty="0"/>
              <a:t>of</a:t>
            </a:r>
            <a:r>
              <a:rPr lang="en-US" sz="2400" spc="90" dirty="0"/>
              <a:t> </a:t>
            </a:r>
            <a:r>
              <a:rPr lang="en-US" sz="2400" dirty="0"/>
              <a:t>the</a:t>
            </a:r>
            <a:r>
              <a:rPr lang="en-US" sz="2400" spc="105" dirty="0"/>
              <a:t> </a:t>
            </a:r>
            <a:r>
              <a:rPr lang="en-US" sz="2400" dirty="0"/>
              <a:t>diagnostic</a:t>
            </a:r>
            <a:r>
              <a:rPr lang="en-US" sz="2400" spc="110" dirty="0"/>
              <a:t> </a:t>
            </a:r>
            <a:r>
              <a:rPr lang="en-US" sz="2400" dirty="0"/>
              <a:t>cycle</a:t>
            </a:r>
            <a:r>
              <a:rPr lang="en-US" sz="2400" spc="85" dirty="0"/>
              <a:t> </a:t>
            </a:r>
            <a:r>
              <a:rPr lang="en-US" sz="2400" spc="-50" dirty="0"/>
              <a:t>: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670"/>
              </a:spcBef>
              <a:buNone/>
              <a:tabLst>
                <a:tab pos="804545" algn="l"/>
              </a:tabLst>
            </a:pPr>
            <a:r>
              <a:rPr lang="en-US" sz="2400" spc="-50" dirty="0"/>
              <a:t>·</a:t>
            </a:r>
            <a:r>
              <a:rPr lang="en-US" sz="2400" dirty="0"/>
              <a:t>	History;</a:t>
            </a:r>
            <a:r>
              <a:rPr lang="en-US" sz="2400" spc="85" dirty="0"/>
              <a:t> </a:t>
            </a:r>
            <a:r>
              <a:rPr lang="en-US" sz="2400" dirty="0"/>
              <a:t>possible</a:t>
            </a:r>
            <a:r>
              <a:rPr lang="en-US" sz="2400" spc="75" dirty="0"/>
              <a:t> </a:t>
            </a:r>
            <a:r>
              <a:rPr lang="en-US" sz="2400" spc="-10" dirty="0"/>
              <a:t>exposures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1325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5"/>
              </a:spcBef>
              <a:buNone/>
              <a:tabLst>
                <a:tab pos="804545" algn="l"/>
              </a:tabLst>
            </a:pPr>
            <a:r>
              <a:rPr lang="en-US" sz="2400" spc="-50" dirty="0"/>
              <a:t>·</a:t>
            </a:r>
            <a:r>
              <a:rPr lang="en-US" sz="2400" dirty="0"/>
              <a:t>	</a:t>
            </a:r>
            <a:r>
              <a:rPr lang="en-US" sz="2400" spc="-10" dirty="0"/>
              <a:t>Symptoms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1325"/>
              </a:spcBef>
              <a:buNone/>
            </a:pPr>
            <a:endParaRPr lang="en-US" sz="2400" dirty="0"/>
          </a:p>
          <a:p>
            <a:pPr marL="12700" indent="0">
              <a:lnSpc>
                <a:spcPct val="100000"/>
              </a:lnSpc>
              <a:buClr>
                <a:srgbClr val="A2C145"/>
              </a:buClr>
              <a:buSzPct val="80357"/>
              <a:buNone/>
              <a:tabLst>
                <a:tab pos="354965" algn="l"/>
              </a:tabLst>
            </a:pPr>
            <a:r>
              <a:rPr lang="en-US" sz="2400" dirty="0"/>
              <a:t>Helps</a:t>
            </a:r>
            <a:r>
              <a:rPr lang="en-US" sz="2400" spc="114" dirty="0"/>
              <a:t> </a:t>
            </a:r>
            <a:r>
              <a:rPr lang="en-US" sz="2400" dirty="0"/>
              <a:t>the</a:t>
            </a:r>
            <a:r>
              <a:rPr lang="en-US" sz="2400" spc="105" dirty="0"/>
              <a:t> </a:t>
            </a:r>
            <a:r>
              <a:rPr lang="en-US" sz="2400" dirty="0"/>
              <a:t>physician</a:t>
            </a:r>
            <a:r>
              <a:rPr lang="en-US" sz="2400" spc="120" dirty="0"/>
              <a:t> </a:t>
            </a:r>
            <a:r>
              <a:rPr lang="en-US" sz="2400" dirty="0"/>
              <a:t>to</a:t>
            </a:r>
            <a:r>
              <a:rPr lang="en-US" sz="2400" spc="110" dirty="0"/>
              <a:t> </a:t>
            </a:r>
            <a:r>
              <a:rPr lang="en-US" sz="2400" spc="-10" dirty="0"/>
              <a:t>decide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132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5"/>
              </a:spcBef>
              <a:buNone/>
              <a:tabLst>
                <a:tab pos="804545" algn="l"/>
              </a:tabLst>
            </a:pPr>
            <a:r>
              <a:rPr lang="en-US" sz="2400" spc="-50" dirty="0"/>
              <a:t>·</a:t>
            </a:r>
            <a:r>
              <a:rPr lang="en-US" sz="2400" dirty="0"/>
              <a:t>	type</a:t>
            </a:r>
            <a:r>
              <a:rPr lang="en-US" sz="2400" spc="135" dirty="0"/>
              <a:t> </a:t>
            </a:r>
            <a:r>
              <a:rPr lang="en-US" sz="2400" dirty="0"/>
              <a:t>of</a:t>
            </a:r>
            <a:r>
              <a:rPr lang="en-US" sz="2400" spc="120" dirty="0"/>
              <a:t> </a:t>
            </a:r>
            <a:r>
              <a:rPr lang="en-US" sz="2400" spc="-10" dirty="0"/>
              <a:t>pathogen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1325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  <a:tabLst>
                <a:tab pos="804545" algn="l"/>
              </a:tabLst>
            </a:pPr>
            <a:r>
              <a:rPr lang="en-US" sz="2400" spc="-50" dirty="0"/>
              <a:t>·</a:t>
            </a:r>
            <a:r>
              <a:rPr lang="en-US" sz="2400" dirty="0"/>
              <a:t>	appropriate</a:t>
            </a:r>
            <a:r>
              <a:rPr lang="en-US" sz="2400" spc="100" dirty="0"/>
              <a:t> </a:t>
            </a:r>
            <a:r>
              <a:rPr lang="en-US" sz="2400" dirty="0"/>
              <a:t>specimen</a:t>
            </a:r>
            <a:r>
              <a:rPr lang="en-US" sz="2400" spc="70" dirty="0"/>
              <a:t> </a:t>
            </a:r>
            <a:r>
              <a:rPr lang="en-US" sz="2400" dirty="0"/>
              <a:t>for</a:t>
            </a:r>
            <a:r>
              <a:rPr lang="en-US" sz="2400" spc="70" dirty="0"/>
              <a:t> </a:t>
            </a:r>
            <a:r>
              <a:rPr lang="en-US" sz="2400" spc="-10" dirty="0"/>
              <a:t>culture</a:t>
            </a:r>
            <a:endParaRPr lang="en-P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F1709-1893-67B4-EF46-D8F5957D1FAF}"/>
              </a:ext>
            </a:extLst>
          </p:cNvPr>
          <p:cNvSpPr txBox="1"/>
          <p:nvPr/>
        </p:nvSpPr>
        <p:spPr>
          <a:xfrm>
            <a:off x="6702468" y="156775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523437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8534399" cy="61721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09242" y="33019"/>
            <a:ext cx="8978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Pathology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4247" y="33019"/>
            <a:ext cx="4972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spiral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DF7EE-FA08-58FA-0D64-DD5A6ECB0882}"/>
              </a:ext>
            </a:extLst>
          </p:cNvPr>
          <p:cNvSpPr txBox="1"/>
          <p:nvPr/>
        </p:nvSpPr>
        <p:spPr>
          <a:xfrm>
            <a:off x="6702468" y="156775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1010023" y="587833"/>
            <a:ext cx="7399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2.</a:t>
            </a:r>
            <a:r>
              <a:rPr sz="4000" spc="9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Collection</a:t>
            </a:r>
            <a:r>
              <a:rPr sz="4000" spc="125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sz="4000" spc="10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sz="4000" spc="85" dirty="0">
                <a:latin typeface="Times New Roman"/>
                <a:cs typeface="Times New Roman"/>
              </a:rPr>
              <a:t> </a:t>
            </a:r>
            <a:r>
              <a:rPr sz="4000" b="1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specimen</a:t>
            </a:r>
            <a:endParaRPr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81000" y="1676400"/>
            <a:ext cx="7889240" cy="434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379095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Sterile</a:t>
            </a:r>
            <a:r>
              <a:rPr sz="24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equipment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55"/>
              </a:spcBef>
              <a:buClr>
                <a:srgbClr val="FFFFFF"/>
              </a:buClr>
              <a:buFont typeface="Tahoma"/>
              <a:buAutoNum type="alphaLcPeriod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8620" indent="-37592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388620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Minimum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contamination</a:t>
            </a:r>
            <a:r>
              <a:rPr sz="24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organs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37465" indent="-342900">
              <a:lnSpc>
                <a:spcPts val="2590"/>
              </a:lnSpc>
              <a:spcBef>
                <a:spcPts val="615"/>
              </a:spcBef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24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cleaning</a:t>
            </a:r>
            <a:r>
              <a:rPr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surface</a:t>
            </a:r>
            <a:r>
              <a:rPr sz="24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skin,</a:t>
            </a:r>
            <a:r>
              <a:rPr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biopsies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(eg.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upper</a:t>
            </a:r>
            <a:r>
              <a:rPr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intestinal</a:t>
            </a:r>
            <a:r>
              <a:rPr sz="24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infections)</a:t>
            </a:r>
            <a:r>
              <a:rPr sz="2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aspiration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6870" indent="-344170">
              <a:lnSpc>
                <a:spcPct val="100000"/>
              </a:lnSpc>
              <a:buAutoNum type="alphaLcPeriod" startAt="3"/>
              <a:tabLst>
                <a:tab pos="356870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  <a:r>
              <a:rPr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  <a:r>
              <a:rPr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sz="24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24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Typhoid</a:t>
            </a:r>
            <a:r>
              <a:rPr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fever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58495" lvl="1" indent="-645795">
              <a:lnSpc>
                <a:spcPct val="100000"/>
              </a:lnSpc>
              <a:spcBef>
                <a:spcPts val="290"/>
              </a:spcBef>
              <a:buChar char="·"/>
              <a:tabLst>
                <a:tab pos="658495" algn="l"/>
                <a:tab pos="5499100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S.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typhi</a:t>
            </a:r>
            <a:r>
              <a:rPr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1st</a:t>
            </a:r>
            <a:r>
              <a:rPr sz="24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58495" lvl="1" indent="-645795">
              <a:lnSpc>
                <a:spcPct val="100000"/>
              </a:lnSpc>
              <a:spcBef>
                <a:spcPts val="285"/>
              </a:spcBef>
              <a:buChar char="·"/>
              <a:tabLst>
                <a:tab pos="658495" algn="l"/>
                <a:tab pos="5499100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S.</a:t>
            </a:r>
            <a:r>
              <a:rPr sz="24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typ</a:t>
            </a:r>
            <a:r>
              <a:rPr sz="2400" b="1" u="dbl" dirty="0">
                <a:uFill>
                  <a:solidFill>
                    <a:srgbClr val="5B5D6B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feces/urine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2nd</a:t>
            </a:r>
            <a:r>
              <a:rPr sz="2400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sz="24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3rd</a:t>
            </a:r>
            <a:r>
              <a:rPr sz="2400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58495" lvl="1" indent="-645795">
              <a:lnSpc>
                <a:spcPct val="100000"/>
              </a:lnSpc>
              <a:spcBef>
                <a:spcPts val="290"/>
              </a:spcBef>
              <a:buChar char="·"/>
              <a:tabLst>
                <a:tab pos="658495" algn="l"/>
                <a:tab pos="5499100" algn="l"/>
              </a:tabLst>
            </a:pP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Antibodies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5th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week</a:t>
            </a:r>
            <a:r>
              <a:rPr lang="en-US" sz="2400" b="1" spc="-2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354963" y="33019"/>
            <a:ext cx="56622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67325" algn="l"/>
              </a:tabLst>
            </a:pPr>
            <a:r>
              <a:rPr sz="1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Pathology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760B73-947B-4314-49C6-3999FDD3FEFF}"/>
              </a:ext>
            </a:extLst>
          </p:cNvPr>
          <p:cNvSpPr txBox="1"/>
          <p:nvPr/>
        </p:nvSpPr>
        <p:spPr>
          <a:xfrm>
            <a:off x="6702468" y="156775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bject 63"/>
          <p:cNvSpPr txBox="1"/>
          <p:nvPr/>
        </p:nvSpPr>
        <p:spPr>
          <a:xfrm>
            <a:off x="849630" y="457200"/>
            <a:ext cx="8294370" cy="56444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6790">
              <a:lnSpc>
                <a:spcPts val="1920"/>
              </a:lnSpc>
              <a:spcBef>
                <a:spcPts val="95"/>
              </a:spcBef>
              <a:tabLst>
                <a:tab pos="6242050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Pathology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965" indent="-342265">
              <a:lnSpc>
                <a:spcPts val="2400"/>
              </a:lnSpc>
              <a:buClr>
                <a:srgbClr val="A2C145"/>
              </a:buClr>
              <a:buSzPct val="80000"/>
              <a:buFont typeface="Tahoma"/>
              <a:buChar char="►"/>
              <a:tabLst>
                <a:tab pos="354965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r>
              <a:rPr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Labeling</a:t>
            </a:r>
            <a:r>
              <a:rPr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packaging</a:t>
            </a:r>
            <a:r>
              <a:rPr sz="24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>
              <a:lnSpc>
                <a:spcPts val="2160"/>
              </a:lnSpc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Patient’s</a:t>
            </a:r>
            <a:r>
              <a:rPr sz="2400" b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name,</a:t>
            </a:r>
            <a:r>
              <a:rPr sz="24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location,</a:t>
            </a:r>
            <a:r>
              <a:rPr sz="2400" b="1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sz="24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collection,</a:t>
            </a:r>
            <a:r>
              <a:rPr sz="24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sz="24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 of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>
              <a:lnSpc>
                <a:spcPts val="2160"/>
              </a:lnSpc>
            </a:pP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965" indent="-342265">
              <a:lnSpc>
                <a:spcPts val="2460"/>
              </a:lnSpc>
              <a:spcBef>
                <a:spcPts val="2300"/>
              </a:spcBef>
              <a:buClr>
                <a:srgbClr val="A2C145"/>
              </a:buClr>
              <a:buSzPct val="80000"/>
              <a:buFont typeface="Tahoma"/>
              <a:buChar char="►"/>
              <a:tabLst>
                <a:tab pos="354965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  <a:r>
              <a:rPr sz="24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r>
              <a:rPr sz="24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specimen,</a:t>
            </a:r>
            <a:r>
              <a:rPr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or,</a:t>
            </a:r>
            <a:r>
              <a:rPr sz="24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spc="-35" dirty="0">
                <a:uFill>
                  <a:solidFill>
                    <a:srgbClr val="FF65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sz="2400" u="sng" spc="10" dirty="0">
                <a:uFill>
                  <a:solidFill>
                    <a:srgbClr val="FF65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spc="-20" dirty="0">
                <a:uFill>
                  <a:solidFill>
                    <a:srgbClr val="FF65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sz="2400" u="sng" dirty="0">
                <a:uFill>
                  <a:solidFill>
                    <a:srgbClr val="FF65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dirty="0">
                <a:uFill>
                  <a:solidFill>
                    <a:srgbClr val="FF65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z="2400" u="sng" dirty="0">
                <a:uFill>
                  <a:solidFill>
                    <a:srgbClr val="FF65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spc="-25" dirty="0">
                <a:uFill>
                  <a:solidFill>
                    <a:srgbClr val="FF65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Hot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>
              <a:lnSpc>
                <a:spcPts val="2460"/>
              </a:lnSpc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sz="24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24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60" dirty="0">
                <a:latin typeface="Calibri" panose="020F0502020204030204" pitchFamily="34" charset="0"/>
                <a:cs typeface="Calibri" panose="020F0502020204030204" pitchFamily="34" charset="0"/>
              </a:rPr>
              <a:t>Campylobacter,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Neisseria,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Hemophilus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965" indent="-342265">
              <a:lnSpc>
                <a:spcPts val="2510"/>
              </a:lnSpc>
              <a:spcBef>
                <a:spcPts val="2285"/>
              </a:spcBef>
              <a:buClr>
                <a:srgbClr val="A2C145"/>
              </a:buClr>
              <a:buSzPct val="80000"/>
              <a:buFont typeface="Tahoma"/>
              <a:buChar char="►"/>
              <a:tabLst>
                <a:tab pos="354965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f.</a:t>
            </a:r>
            <a:r>
              <a:rPr sz="24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Transport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specimen,</a:t>
            </a:r>
            <a:r>
              <a:rPr sz="24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or,</a:t>
            </a:r>
            <a:r>
              <a:rPr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spc="-10" dirty="0">
                <a:uFill>
                  <a:solidFill>
                    <a:srgbClr val="FF65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u="sng" dirty="0">
                <a:uFill>
                  <a:solidFill>
                    <a:srgbClr val="FF65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spc="-45" dirty="0">
                <a:uFill>
                  <a:solidFill>
                    <a:srgbClr val="FF65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Quick</a:t>
            </a:r>
            <a:r>
              <a:rPr sz="2400" u="sng" spc="-30" dirty="0">
                <a:uFill>
                  <a:solidFill>
                    <a:srgbClr val="FF65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spc="-20" dirty="0">
                <a:uFill>
                  <a:solidFill>
                    <a:srgbClr val="FF65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u="sng" spc="-10" dirty="0">
                <a:uFill>
                  <a:solidFill>
                    <a:srgbClr val="FF65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spc="-10" dirty="0">
                <a:uFill>
                  <a:solidFill>
                    <a:srgbClr val="FF65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u="sng" spc="-15" dirty="0">
                <a:uFill>
                  <a:solidFill>
                    <a:srgbClr val="FF65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spc="-20" dirty="0">
                <a:uFill>
                  <a:solidFill>
                    <a:srgbClr val="FF65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Dead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5305">
              <a:lnSpc>
                <a:spcPts val="2340"/>
              </a:lnSpc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sz="2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reasons</a:t>
            </a:r>
            <a:r>
              <a:rPr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5305">
              <a:lnSpc>
                <a:spcPts val="2460"/>
              </a:lnSpc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bacterial</a:t>
            </a:r>
            <a:r>
              <a:rPr sz="24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count</a:t>
            </a:r>
            <a:r>
              <a:rPr sz="24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2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spc="-50" dirty="0">
                <a:uFill>
                  <a:solidFill>
                    <a:srgbClr val="FFFFCC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leave</a:t>
            </a:r>
            <a:r>
              <a:rPr sz="2400" b="1" u="sng" spc="-70" dirty="0">
                <a:uFill>
                  <a:solidFill>
                    <a:srgbClr val="FFFFCC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dirty="0">
                <a:uFill>
                  <a:solidFill>
                    <a:srgbClr val="FFFFCC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z="2400" b="1" u="sng" spc="-75" dirty="0">
                <a:uFill>
                  <a:solidFill>
                    <a:srgbClr val="FFFFCC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spc="-40" dirty="0">
                <a:uFill>
                  <a:solidFill>
                    <a:srgbClr val="FFFFCC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too</a:t>
            </a:r>
            <a:r>
              <a:rPr sz="2400" b="1" u="sng" spc="-70" dirty="0">
                <a:uFill>
                  <a:solidFill>
                    <a:srgbClr val="FFFFCC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spc="-55" dirty="0">
                <a:uFill>
                  <a:solidFill>
                    <a:srgbClr val="FFFFCC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sz="2400" b="1" u="sng" spc="-75" dirty="0">
                <a:uFill>
                  <a:solidFill>
                    <a:srgbClr val="FFFFCC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spc="-45" dirty="0">
                <a:uFill>
                  <a:solidFill>
                    <a:srgbClr val="FFFFCC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b="1" u="sng" spc="-70" dirty="0">
                <a:uFill>
                  <a:solidFill>
                    <a:srgbClr val="FFFFCC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spc="-45" dirty="0">
                <a:uFill>
                  <a:solidFill>
                    <a:srgbClr val="FFFFCC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they’ll</a:t>
            </a:r>
            <a:r>
              <a:rPr sz="2400" b="1" u="sng" spc="-100" dirty="0">
                <a:uFill>
                  <a:solidFill>
                    <a:srgbClr val="FFFFCC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spc="-10" dirty="0">
                <a:uFill>
                  <a:solidFill>
                    <a:srgbClr val="FFFFCC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overgrow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5305">
              <a:lnSpc>
                <a:spcPts val="2150"/>
              </a:lnSpc>
            </a:pP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swifter-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growing</a:t>
            </a:r>
            <a:r>
              <a:rPr sz="2400" b="1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commensals</a:t>
            </a:r>
            <a:r>
              <a:rPr sz="2400" b="1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24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leave</a:t>
            </a:r>
            <a:r>
              <a:rPr sz="24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z="24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too</a:t>
            </a:r>
            <a:r>
              <a:rPr sz="24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sz="24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they’ll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26465">
              <a:lnSpc>
                <a:spcPts val="2160"/>
              </a:lnSpc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outgrow</a:t>
            </a:r>
            <a:r>
              <a:rPr sz="24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pathogen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965" marR="4290060" indent="-342900">
              <a:lnSpc>
                <a:spcPct val="100000"/>
              </a:lnSpc>
              <a:spcBef>
                <a:spcPts val="2400"/>
              </a:spcBef>
              <a:buClr>
                <a:srgbClr val="A2C145"/>
              </a:buClr>
              <a:buSzPct val="80000"/>
              <a:buFont typeface="Tahoma"/>
              <a:buChar char="►"/>
              <a:tabLst>
                <a:tab pos="609600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g.</a:t>
            </a:r>
            <a:r>
              <a:rPr sz="24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Anaerobes</a:t>
            </a:r>
            <a:r>
              <a:rPr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24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oxygen</a:t>
            </a:r>
            <a:r>
              <a:rPr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death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CO2</a:t>
            </a:r>
            <a:r>
              <a:rPr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  <a:r>
              <a:rPr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Anaero</a:t>
            </a:r>
            <a:r>
              <a:rPr sz="2400" b="1" u="sng" dirty="0">
                <a:uFill>
                  <a:solidFill>
                    <a:srgbClr val="5B5D6B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ic</a:t>
            </a:r>
            <a:r>
              <a:rPr sz="24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indicator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Reducing</a:t>
            </a:r>
            <a:r>
              <a:rPr sz="2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agents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8839200" cy="64007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81923" y="-44069"/>
            <a:ext cx="6642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vertical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38664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Microscopic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>
            <a:normAutofit/>
          </a:bodyPr>
          <a:lstStyle/>
          <a:p>
            <a:r>
              <a:rPr lang="en-GB" dirty="0"/>
              <a:t>Gram staining or ZN staining of collected samples</a:t>
            </a:r>
          </a:p>
          <a:p>
            <a:r>
              <a:rPr lang="en-GB" dirty="0"/>
              <a:t>Some areas are sterile parts of body </a:t>
            </a:r>
            <a:r>
              <a:rPr lang="en-GB" dirty="0">
                <a:sym typeface="Wingdings" panose="05000000000000000000" pitchFamily="2" charset="2"/>
              </a:rPr>
              <a:t> CSF, joint fluid, blood</a:t>
            </a:r>
          </a:p>
          <a:p>
            <a:r>
              <a:rPr lang="en-GB" dirty="0">
                <a:sym typeface="Wingdings" panose="05000000000000000000" pitchFamily="2" charset="2"/>
              </a:rPr>
              <a:t>Presence of bacteria in those area are critical</a:t>
            </a:r>
          </a:p>
          <a:p>
            <a:endParaRPr lang="en-GB" sz="2400" dirty="0">
              <a:sym typeface="Wingdings" panose="05000000000000000000" pitchFamily="2" charset="2"/>
            </a:endParaRPr>
          </a:p>
        </p:txBody>
      </p:sp>
      <p:sp>
        <p:nvSpPr>
          <p:cNvPr id="4" name="object 22"/>
          <p:cNvSpPr txBox="1"/>
          <p:nvPr/>
        </p:nvSpPr>
        <p:spPr>
          <a:xfrm>
            <a:off x="1354963" y="33019"/>
            <a:ext cx="56622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67325" algn="l"/>
              </a:tabLst>
            </a:pPr>
            <a:r>
              <a:rPr sz="1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Pathology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2118B0-23D6-6DB2-C55A-34D10AFF06D4}"/>
              </a:ext>
            </a:extLst>
          </p:cNvPr>
          <p:cNvSpPr txBox="1"/>
          <p:nvPr/>
        </p:nvSpPr>
        <p:spPr>
          <a:xfrm>
            <a:off x="6702468" y="156775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47494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 staining and ZN staining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67240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353791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22"/>
          <p:cNvSpPr txBox="1"/>
          <p:nvPr/>
        </p:nvSpPr>
        <p:spPr>
          <a:xfrm>
            <a:off x="1354963" y="33019"/>
            <a:ext cx="56622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67325" algn="l"/>
              </a:tabLst>
            </a:pPr>
            <a:r>
              <a:rPr sz="1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Pathology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28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Microscopic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>
                <a:sym typeface="Wingdings" panose="05000000000000000000" pitchFamily="2" charset="2"/>
              </a:rPr>
              <a:t>Gram staining </a:t>
            </a:r>
            <a:r>
              <a:rPr lang="en-GB" dirty="0">
                <a:sym typeface="Wingdings" panose="05000000000000000000" pitchFamily="2" charset="2"/>
              </a:rPr>
              <a:t>will reveal either gram positive or gram negative</a:t>
            </a:r>
          </a:p>
          <a:p>
            <a:r>
              <a:rPr lang="en-GB" u="sng" dirty="0">
                <a:sym typeface="Wingdings" panose="05000000000000000000" pitchFamily="2" charset="2"/>
              </a:rPr>
              <a:t>Shape of bacteria </a:t>
            </a:r>
            <a:r>
              <a:rPr lang="en-GB" dirty="0">
                <a:sym typeface="Wingdings" panose="05000000000000000000" pitchFamily="2" charset="2"/>
              </a:rPr>
              <a:t>will also determine either cocci or bacilli </a:t>
            </a:r>
          </a:p>
          <a:p>
            <a:r>
              <a:rPr lang="en-GB" u="sng" dirty="0">
                <a:sym typeface="Wingdings" panose="05000000000000000000" pitchFamily="2" charset="2"/>
              </a:rPr>
              <a:t>Arrangement of bacteria</a:t>
            </a:r>
            <a:r>
              <a:rPr lang="en-GB" dirty="0">
                <a:sym typeface="Wingdings" panose="05000000000000000000" pitchFamily="2" charset="2"/>
              </a:rPr>
              <a:t> show specific bacteria as staphylococcus in grape like arrangement, streptococci in diplococci / chains form</a:t>
            </a:r>
            <a:endParaRPr lang="en-US" u="sng" dirty="0"/>
          </a:p>
          <a:p>
            <a:endParaRPr lang="en-US" dirty="0"/>
          </a:p>
        </p:txBody>
      </p:sp>
      <p:sp>
        <p:nvSpPr>
          <p:cNvPr id="4" name="object 22"/>
          <p:cNvSpPr txBox="1"/>
          <p:nvPr/>
        </p:nvSpPr>
        <p:spPr>
          <a:xfrm>
            <a:off x="1354963" y="33019"/>
            <a:ext cx="56622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67325" algn="l"/>
              </a:tabLst>
            </a:pPr>
            <a:r>
              <a:rPr sz="1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Pathology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3B014-70A0-4D33-79AE-C26B72C8B422}"/>
              </a:ext>
            </a:extLst>
          </p:cNvPr>
          <p:cNvSpPr txBox="1"/>
          <p:nvPr/>
        </p:nvSpPr>
        <p:spPr>
          <a:xfrm>
            <a:off x="6702468" y="156775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323622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Culture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Culture media </a:t>
            </a:r>
            <a:r>
              <a:rPr lang="en-GB" dirty="0"/>
              <a:t>is a gel or liquid that contains nutrients and is used to grow bacteria or microorganisms. They are also termed growth media. Different cell types are grown in various types of medium. </a:t>
            </a:r>
            <a:endParaRPr lang="en-US" dirty="0"/>
          </a:p>
        </p:txBody>
      </p:sp>
      <p:sp>
        <p:nvSpPr>
          <p:cNvPr id="4" name="object 22"/>
          <p:cNvSpPr txBox="1"/>
          <p:nvPr/>
        </p:nvSpPr>
        <p:spPr>
          <a:xfrm>
            <a:off x="1354963" y="33019"/>
            <a:ext cx="56622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67325" algn="l"/>
              </a:tabLst>
            </a:pPr>
            <a:r>
              <a:rPr sz="1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Pathology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86284-1B05-4FB8-0484-24771BAE7FA6}"/>
              </a:ext>
            </a:extLst>
          </p:cNvPr>
          <p:cNvSpPr txBox="1"/>
          <p:nvPr/>
        </p:nvSpPr>
        <p:spPr>
          <a:xfrm>
            <a:off x="6702468" y="156775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261879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Amie’s transport media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497760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22"/>
          <p:cNvSpPr txBox="1"/>
          <p:nvPr/>
        </p:nvSpPr>
        <p:spPr>
          <a:xfrm>
            <a:off x="1354963" y="33019"/>
            <a:ext cx="56622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67325" algn="l"/>
              </a:tabLst>
            </a:pPr>
            <a:r>
              <a:rPr sz="1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Pathology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084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303"/>
            <a:ext cx="7620000" cy="1143000"/>
          </a:xfrm>
        </p:spPr>
        <p:txBody>
          <a:bodyPr/>
          <a:lstStyle/>
          <a:p>
            <a:r>
              <a:rPr lang="en-GB" dirty="0"/>
              <a:t>Types of media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 bwMode="auto">
          <a:xfrm>
            <a:off x="1622" y="1340768"/>
            <a:ext cx="486124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311" y="1700807"/>
            <a:ext cx="331236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1" t="8265" r="21989" b="22551"/>
          <a:stretch/>
        </p:blipFill>
        <p:spPr bwMode="auto">
          <a:xfrm>
            <a:off x="5148064" y="3843933"/>
            <a:ext cx="331236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6807" y="1268760"/>
            <a:ext cx="3273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Lowenstein Jensen media </a:t>
            </a:r>
            <a:endParaRPr lang="en-US" sz="2200" b="1" dirty="0"/>
          </a:p>
        </p:txBody>
      </p:sp>
      <p:sp>
        <p:nvSpPr>
          <p:cNvPr id="7" name="object 22"/>
          <p:cNvSpPr txBox="1"/>
          <p:nvPr/>
        </p:nvSpPr>
        <p:spPr>
          <a:xfrm>
            <a:off x="1354963" y="33019"/>
            <a:ext cx="56622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67325" algn="l"/>
              </a:tabLst>
            </a:pPr>
            <a:r>
              <a:rPr sz="1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Pathology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D4551C-F3E1-C24E-3011-6320B922F7CD}"/>
              </a:ext>
            </a:extLst>
          </p:cNvPr>
          <p:cNvSpPr txBox="1"/>
          <p:nvPr/>
        </p:nvSpPr>
        <p:spPr>
          <a:xfrm>
            <a:off x="6702468" y="156775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4820212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620000" cy="706090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Culture based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47800"/>
            <a:ext cx="7620000" cy="5760640"/>
          </a:xfrm>
        </p:spPr>
        <p:txBody>
          <a:bodyPr/>
          <a:lstStyle/>
          <a:p>
            <a:pPr marL="114300" indent="0">
              <a:buNone/>
            </a:pPr>
            <a:r>
              <a:rPr lang="en-GB" dirty="0"/>
              <a:t>Commonly used culture medias and agar 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Blood agar </a:t>
            </a:r>
            <a:r>
              <a:rPr lang="en-GB" dirty="0">
                <a:sym typeface="Wingdings" panose="05000000000000000000" pitchFamily="2" charset="2"/>
              </a:rPr>
              <a:t> various bacteria 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Chocolate agar  </a:t>
            </a:r>
            <a:r>
              <a:rPr lang="en-GB" i="1" dirty="0">
                <a:sym typeface="Wingdings" panose="05000000000000000000" pitchFamily="2" charset="2"/>
              </a:rPr>
              <a:t>N. </a:t>
            </a:r>
            <a:r>
              <a:rPr lang="en-GB" i="1" dirty="0" err="1">
                <a:sym typeface="Wingdings" panose="05000000000000000000" pitchFamily="2" charset="2"/>
              </a:rPr>
              <a:t>meningitidis</a:t>
            </a:r>
            <a:r>
              <a:rPr lang="en-GB" i="1" dirty="0">
                <a:sym typeface="Wingdings" panose="05000000000000000000" pitchFamily="2" charset="2"/>
              </a:rPr>
              <a:t> and N. </a:t>
            </a:r>
            <a:r>
              <a:rPr lang="en-GB" i="1" dirty="0" err="1">
                <a:sym typeface="Wingdings" panose="05000000000000000000" pitchFamily="2" charset="2"/>
              </a:rPr>
              <a:t>gonorrhoae</a:t>
            </a:r>
            <a:endParaRPr lang="en-GB" i="1" dirty="0">
              <a:sym typeface="Wingdings" panose="05000000000000000000" pitchFamily="2" charset="2"/>
            </a:endParaRPr>
          </a:p>
          <a:p>
            <a:pPr marL="571500" indent="-457200">
              <a:buFont typeface="+mj-lt"/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MacConkey  various gram negative </a:t>
            </a:r>
            <a:endParaRPr lang="en-GB" i="1" dirty="0">
              <a:sym typeface="Wingdings" panose="05000000000000000000" pitchFamily="2" charset="2"/>
            </a:endParaRPr>
          </a:p>
          <a:p>
            <a:pPr marL="571500" indent="-457200">
              <a:buFont typeface="+mj-lt"/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Thayer Martin  </a:t>
            </a:r>
            <a:r>
              <a:rPr lang="en-GB" i="1" dirty="0">
                <a:sym typeface="Wingdings" panose="05000000000000000000" pitchFamily="2" charset="2"/>
              </a:rPr>
              <a:t>N. </a:t>
            </a:r>
            <a:r>
              <a:rPr lang="en-GB" i="1" dirty="0" err="1">
                <a:sym typeface="Wingdings" panose="05000000000000000000" pitchFamily="2" charset="2"/>
              </a:rPr>
              <a:t>gonorrhoae</a:t>
            </a:r>
            <a:r>
              <a:rPr lang="en-GB" i="1" dirty="0">
                <a:sym typeface="Wingdings" panose="05000000000000000000" pitchFamily="2" charset="2"/>
              </a:rPr>
              <a:t> from non sterile site</a:t>
            </a:r>
            <a:endParaRPr lang="en-GB" dirty="0">
              <a:sym typeface="Wingdings" panose="05000000000000000000" pitchFamily="2" charset="2"/>
            </a:endParaRPr>
          </a:p>
          <a:p>
            <a:pPr marL="571500" indent="-457200">
              <a:buFont typeface="+mj-lt"/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Chocolate agar X and V  </a:t>
            </a:r>
            <a:r>
              <a:rPr lang="en-GB" i="1" dirty="0">
                <a:sym typeface="Wingdings" panose="05000000000000000000" pitchFamily="2" charset="2"/>
              </a:rPr>
              <a:t>H. </a:t>
            </a:r>
            <a:r>
              <a:rPr lang="en-GB" i="1" dirty="0" err="1">
                <a:sym typeface="Wingdings" panose="05000000000000000000" pitchFamily="2" charset="2"/>
              </a:rPr>
              <a:t>influenzae</a:t>
            </a:r>
            <a:endParaRPr lang="en-GB" i="1" dirty="0">
              <a:sym typeface="Wingdings" panose="05000000000000000000" pitchFamily="2" charset="2"/>
            </a:endParaRP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Lowenstein Jensen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i="1" dirty="0">
                <a:sym typeface="Wingdings" panose="05000000000000000000" pitchFamily="2" charset="2"/>
              </a:rPr>
              <a:t>M. tuberculosis</a:t>
            </a:r>
          </a:p>
          <a:p>
            <a:pPr marL="571500" indent="-457200">
              <a:buFont typeface="+mj-lt"/>
              <a:buAutoNum type="arabicPeriod"/>
            </a:pPr>
            <a:endParaRPr lang="en-GB" i="1" dirty="0">
              <a:sym typeface="Wingdings" panose="05000000000000000000" pitchFamily="2" charset="2"/>
            </a:endParaRPr>
          </a:p>
          <a:p>
            <a:pPr marL="5715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69" y="100546"/>
            <a:ext cx="5883150" cy="4328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865997-EA7A-AC1F-4C89-AD17F7D6EB1E}"/>
              </a:ext>
            </a:extLst>
          </p:cNvPr>
          <p:cNvSpPr txBox="1"/>
          <p:nvPr/>
        </p:nvSpPr>
        <p:spPr>
          <a:xfrm>
            <a:off x="6702468" y="156775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30789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850106"/>
          </a:xfrm>
        </p:spPr>
        <p:txBody>
          <a:bodyPr/>
          <a:lstStyle/>
          <a:p>
            <a:r>
              <a:rPr lang="en-GB" dirty="0"/>
              <a:t>Specimens for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110" y="1600200"/>
            <a:ext cx="7620000" cy="5616624"/>
          </a:xfrm>
        </p:spPr>
        <p:txBody>
          <a:bodyPr>
            <a:normAutofit/>
          </a:bodyPr>
          <a:lstStyle/>
          <a:p>
            <a:r>
              <a:rPr lang="en-GB" sz="2800" dirty="0"/>
              <a:t>Blood culture </a:t>
            </a:r>
            <a:r>
              <a:rPr lang="en-GB" sz="2800" dirty="0">
                <a:sym typeface="Wingdings" panose="05000000000000000000" pitchFamily="2" charset="2"/>
              </a:rPr>
              <a:t> in culture bottles</a:t>
            </a:r>
          </a:p>
          <a:p>
            <a:r>
              <a:rPr lang="en-GB" sz="2800" dirty="0">
                <a:sym typeface="Wingdings" panose="05000000000000000000" pitchFamily="2" charset="2"/>
              </a:rPr>
              <a:t>Throat culture  in gel swab or sterilized dry swab</a:t>
            </a:r>
          </a:p>
          <a:p>
            <a:r>
              <a:rPr lang="en-GB" sz="2800" dirty="0">
                <a:sym typeface="Wingdings" panose="05000000000000000000" pitchFamily="2" charset="2"/>
              </a:rPr>
              <a:t>Sputum culture  in sterilized container ( a reliable specimen has more than 25 leukocytes and less than 10 epithelial cells per 100X field</a:t>
            </a:r>
          </a:p>
          <a:p>
            <a:r>
              <a:rPr lang="en-GB" sz="2800" dirty="0">
                <a:sym typeface="Wingdings" panose="05000000000000000000" pitchFamily="2" charset="2"/>
              </a:rPr>
              <a:t>CSF  is a critical sample should be sent immediately to lab</a:t>
            </a:r>
          </a:p>
          <a:p>
            <a:r>
              <a:rPr lang="en-GB" sz="2800" dirty="0">
                <a:sym typeface="Wingdings" panose="05000000000000000000" pitchFamily="2" charset="2"/>
              </a:rPr>
              <a:t>Stool culture  APW, Selenite F broth, Cary </a:t>
            </a:r>
            <a:r>
              <a:rPr lang="en-GB" sz="2800" dirty="0" err="1">
                <a:sym typeface="Wingdings" panose="05000000000000000000" pitchFamily="2" charset="2"/>
              </a:rPr>
              <a:t>blair</a:t>
            </a:r>
            <a:r>
              <a:rPr lang="en-GB" sz="2800" dirty="0">
                <a:sym typeface="Wingdings" panose="05000000000000000000" pitchFamily="2" charset="2"/>
              </a:rPr>
              <a:t> medium, </a:t>
            </a:r>
            <a:r>
              <a:rPr lang="en-GB" sz="2800" dirty="0" err="1">
                <a:sym typeface="Wingdings" panose="05000000000000000000" pitchFamily="2" charset="2"/>
              </a:rPr>
              <a:t>skirrow</a:t>
            </a:r>
            <a:r>
              <a:rPr lang="en-GB" sz="2800" dirty="0">
                <a:sym typeface="Wingdings" panose="05000000000000000000" pitchFamily="2" charset="2"/>
              </a:rPr>
              <a:t> medium</a:t>
            </a:r>
          </a:p>
        </p:txBody>
      </p:sp>
      <p:sp>
        <p:nvSpPr>
          <p:cNvPr id="4" name="object 22"/>
          <p:cNvSpPr txBox="1"/>
          <p:nvPr/>
        </p:nvSpPr>
        <p:spPr>
          <a:xfrm>
            <a:off x="1354963" y="33019"/>
            <a:ext cx="56622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67325" algn="l"/>
              </a:tabLst>
            </a:pPr>
            <a:r>
              <a:rPr sz="1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Pathology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5CC6C-78E1-5343-719D-E9C283CEB23F}"/>
              </a:ext>
            </a:extLst>
          </p:cNvPr>
          <p:cNvSpPr txBox="1"/>
          <p:nvPr/>
        </p:nvSpPr>
        <p:spPr>
          <a:xfrm>
            <a:off x="6702468" y="156775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534059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Specimens for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494" y="1545297"/>
            <a:ext cx="7695565" cy="3754874"/>
          </a:xfrm>
        </p:spPr>
        <p:txBody>
          <a:bodyPr/>
          <a:lstStyle/>
          <a:p>
            <a:r>
              <a:rPr lang="en-GB" dirty="0">
                <a:sym typeface="Wingdings" panose="05000000000000000000" pitchFamily="2" charset="2"/>
              </a:rPr>
              <a:t>Urine culture  in sterilized container  can be stored at 4oC or boric acid container</a:t>
            </a:r>
          </a:p>
          <a:p>
            <a:r>
              <a:rPr lang="en-GB" dirty="0">
                <a:sym typeface="Wingdings" panose="05000000000000000000" pitchFamily="2" charset="2"/>
              </a:rPr>
              <a:t>Genital tract medium  in gel swab or sterilized dry swab</a:t>
            </a:r>
          </a:p>
          <a:p>
            <a:r>
              <a:rPr lang="en-GB" dirty="0">
                <a:sym typeface="Wingdings" panose="05000000000000000000" pitchFamily="2" charset="2"/>
              </a:rPr>
              <a:t>Pus  in sterilized container </a:t>
            </a:r>
          </a:p>
          <a:p>
            <a:r>
              <a:rPr lang="en-GB" dirty="0">
                <a:sym typeface="Wingdings" panose="05000000000000000000" pitchFamily="2" charset="2"/>
              </a:rPr>
              <a:t>Wound / abscess secretion  in gel swab or sterilized dry swab</a:t>
            </a:r>
          </a:p>
          <a:p>
            <a:pPr marL="114300" indent="0">
              <a:buNone/>
            </a:pPr>
            <a:endParaRPr lang="en-GB" sz="200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object 22"/>
          <p:cNvSpPr txBox="1"/>
          <p:nvPr/>
        </p:nvSpPr>
        <p:spPr>
          <a:xfrm>
            <a:off x="1354963" y="33019"/>
            <a:ext cx="56622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67325" algn="l"/>
              </a:tabLst>
            </a:pPr>
            <a:r>
              <a:rPr sz="1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Pathology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1D930-8522-A7B9-25D1-DE2E1F4B42FF}"/>
              </a:ext>
            </a:extLst>
          </p:cNvPr>
          <p:cNvSpPr txBox="1"/>
          <p:nvPr/>
        </p:nvSpPr>
        <p:spPr>
          <a:xfrm>
            <a:off x="6702468" y="156775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623667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8534399" cy="6019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BD6EC5-0BAC-10E8-9193-CF9081800915}"/>
              </a:ext>
            </a:extLst>
          </p:cNvPr>
          <p:cNvSpPr txBox="1"/>
          <p:nvPr/>
        </p:nvSpPr>
        <p:spPr>
          <a:xfrm>
            <a:off x="6702468" y="156775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8458199" cy="5714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B4679D-AB32-8BAD-9855-43F81FEFE1C4}"/>
              </a:ext>
            </a:extLst>
          </p:cNvPr>
          <p:cNvSpPr txBox="1"/>
          <p:nvPr/>
        </p:nvSpPr>
        <p:spPr>
          <a:xfrm>
            <a:off x="6702468" y="156775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8534400" cy="50291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153400" y="81955"/>
            <a:ext cx="47650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685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LABORITORY DETECTION OF HEPATITS B DNA</a:t>
            </a:r>
          </a:p>
        </p:txBody>
      </p:sp>
    </p:spTree>
    <p:extLst>
      <p:ext uri="{BB962C8B-B14F-4D97-AF65-F5344CB8AC3E}">
        <p14:creationId xmlns:p14="http://schemas.microsoft.com/office/powerpoint/2010/main" val="7218398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8153400" y="81955"/>
            <a:ext cx="47650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376487"/>
            <a:ext cx="7162800" cy="3719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858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LABORITORY DETECTION OF FUNGUS ON SABOURAD AGAR</a:t>
            </a:r>
          </a:p>
        </p:txBody>
      </p:sp>
    </p:spTree>
    <p:extLst>
      <p:ext uri="{BB962C8B-B14F-4D97-AF65-F5344CB8AC3E}">
        <p14:creationId xmlns:p14="http://schemas.microsoft.com/office/powerpoint/2010/main" val="26923897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85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LABORITORY DETECTION OF  OF MYCOBACTERIUM TUBERCULOSIS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28194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286000"/>
            <a:ext cx="4724400" cy="266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B81BDF-BC6C-6BED-C7E7-562345047639}"/>
              </a:ext>
            </a:extLst>
          </p:cNvPr>
          <p:cNvSpPr txBox="1"/>
          <p:nvPr/>
        </p:nvSpPr>
        <p:spPr>
          <a:xfrm>
            <a:off x="6702468" y="156775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8004333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LABORTORY DIAGNOSIS OF PARASITIC INFECTIONS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712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713398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41780"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Biomedical</a:t>
            </a:r>
            <a:r>
              <a:rPr lang="en-US" spc="220" dirty="0">
                <a:latin typeface="Times New Roman"/>
                <a:cs typeface="Times New Roman"/>
              </a:rPr>
              <a:t> </a:t>
            </a:r>
            <a:r>
              <a:rPr lang="en-US" spc="-10" dirty="0"/>
              <a:t>ethics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0494" y="2216023"/>
            <a:ext cx="8114665" cy="16831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Clr>
                <a:srgbClr val="A2C145"/>
              </a:buClr>
              <a:buSzPct val="79687"/>
              <a:buChar char="►"/>
              <a:tabLst>
                <a:tab pos="354965" algn="l"/>
              </a:tabLst>
            </a:pPr>
            <a:r>
              <a:rPr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Doctor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must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respect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patient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confidentiality.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1510"/>
              </a:spcBef>
              <a:buClr>
                <a:srgbClr val="A2C145"/>
              </a:buClr>
              <a:buFont typeface="Tahoma"/>
              <a:buChar char="►"/>
            </a:pP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5600" marR="872490" indent="-342900">
              <a:lnSpc>
                <a:spcPct val="100000"/>
              </a:lnSpc>
              <a:buClr>
                <a:srgbClr val="A2C145"/>
              </a:buClr>
              <a:buSzPct val="79687"/>
              <a:buChar char="►"/>
              <a:tabLst>
                <a:tab pos="355600" algn="l"/>
              </a:tabLst>
            </a:pPr>
            <a:r>
              <a:rPr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Patient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should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shown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empathy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counselled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appropriately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27140" y="33019"/>
            <a:ext cx="10566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longitudinal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713398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69439"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Family</a:t>
            </a:r>
            <a:r>
              <a:rPr lang="en-US" spc="195" dirty="0">
                <a:latin typeface="Times New Roman"/>
                <a:cs typeface="Times New Roman"/>
              </a:rPr>
              <a:t> </a:t>
            </a:r>
            <a:r>
              <a:rPr lang="en-US" spc="-10" dirty="0"/>
              <a:t>medicine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46075" y="1371600"/>
            <a:ext cx="8169275" cy="528221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30"/>
              </a:spcBef>
              <a:buClr>
                <a:srgbClr val="A2C145"/>
              </a:buClr>
              <a:buSzPct val="80555"/>
              <a:buChar char="►"/>
              <a:tabLst>
                <a:tab pos="354965" algn="l"/>
              </a:tabLst>
            </a:pP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Question: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99060" indent="-342900">
              <a:lnSpc>
                <a:spcPct val="100000"/>
              </a:lnSpc>
              <a:spcBef>
                <a:spcPts val="430"/>
              </a:spcBef>
              <a:buClr>
                <a:srgbClr val="A2C145"/>
              </a:buClr>
              <a:buSzPct val="80555"/>
              <a:buChar char="►"/>
              <a:tabLst>
                <a:tab pos="355600" algn="l"/>
              </a:tabLst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sz="20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particular</a:t>
            </a:r>
            <a:r>
              <a:rPr sz="2000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strain</a:t>
            </a:r>
            <a:r>
              <a:rPr sz="20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000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S.</a:t>
            </a:r>
            <a:r>
              <a:rPr sz="20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pneumoniae</a:t>
            </a:r>
            <a:r>
              <a:rPr sz="2000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0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highly</a:t>
            </a:r>
            <a:r>
              <a:rPr sz="2000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virulent</a:t>
            </a:r>
            <a:r>
              <a:rPr sz="20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0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causes</a:t>
            </a:r>
            <a:r>
              <a:rPr sz="20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severe</a:t>
            </a:r>
            <a:r>
              <a:rPr sz="20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sz="20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compared</a:t>
            </a:r>
            <a:r>
              <a:rPr sz="20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0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sz="20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strains.</a:t>
            </a:r>
            <a:r>
              <a:rPr sz="20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Explain</a:t>
            </a:r>
            <a:r>
              <a:rPr sz="20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sz="20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0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virulence</a:t>
            </a:r>
            <a:r>
              <a:rPr sz="20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factor</a:t>
            </a:r>
            <a:r>
              <a:rPr sz="20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0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S.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pneumoniae</a:t>
            </a:r>
            <a:r>
              <a:rPr sz="20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20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contribute</a:t>
            </a:r>
            <a:r>
              <a:rPr sz="20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0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0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sz="2000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0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pneumonia.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25"/>
              </a:spcBef>
              <a:buFont typeface="Tahoma"/>
              <a:buChar char="►"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965" indent="-342265">
              <a:lnSpc>
                <a:spcPct val="100000"/>
              </a:lnSpc>
              <a:buClr>
                <a:srgbClr val="A2C145"/>
              </a:buClr>
              <a:buSzPct val="78125"/>
              <a:buChar char="►"/>
              <a:tabLst>
                <a:tab pos="354965" algn="l"/>
              </a:tabLst>
            </a:pP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Answer: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965" marR="5080" indent="-342900">
              <a:lnSpc>
                <a:spcPct val="100000"/>
              </a:lnSpc>
              <a:spcBef>
                <a:spcPts val="385"/>
              </a:spcBef>
              <a:buClr>
                <a:srgbClr val="A2C145"/>
              </a:buClr>
              <a:buSzPct val="78125"/>
              <a:buChar char="►"/>
              <a:tabLst>
                <a:tab pos="354965" algn="l"/>
                <a:tab pos="5271770" algn="l"/>
              </a:tabLst>
            </a:pP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Streptococcus</a:t>
            </a:r>
            <a:r>
              <a:rPr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pneumoniae</a:t>
            </a:r>
            <a:r>
              <a:rPr sz="16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possesses</a:t>
            </a:r>
            <a:r>
              <a:rPr sz="16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6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capsule</a:t>
            </a:r>
            <a:r>
              <a:rPr sz="16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composed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6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polysaccharides,</a:t>
            </a:r>
            <a:r>
              <a:rPr sz="16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known</a:t>
            </a:r>
            <a:r>
              <a:rPr sz="16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6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capsular</a:t>
            </a:r>
            <a:r>
              <a:rPr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polysaccharide</a:t>
            </a:r>
            <a:r>
              <a:rPr sz="16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(CPS).</a:t>
            </a:r>
            <a:r>
              <a:rPr sz="16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CPS</a:t>
            </a:r>
            <a:r>
              <a:rPr sz="16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6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virulence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factor</a:t>
            </a:r>
            <a:r>
              <a:rPr sz="16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contributes</a:t>
            </a:r>
            <a:r>
              <a:rPr sz="16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1600" spc="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sz="16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6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pneumonia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6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several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ways:Adherence</a:t>
            </a:r>
            <a:r>
              <a:rPr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6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Colonization:</a:t>
            </a:r>
            <a:r>
              <a:rPr sz="16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CPS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allows</a:t>
            </a:r>
            <a:r>
              <a:rPr sz="16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S.</a:t>
            </a:r>
            <a:r>
              <a:rPr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pneumoniae</a:t>
            </a:r>
            <a:r>
              <a:rPr sz="16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16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adhere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16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respiratory</a:t>
            </a:r>
            <a:r>
              <a:rPr sz="16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epithelium</a:t>
            </a:r>
            <a:r>
              <a:rPr sz="16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lungs.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sz="16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16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sz="16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6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establishing</a:t>
            </a:r>
            <a:r>
              <a:rPr sz="16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colonization,</a:t>
            </a:r>
            <a:r>
              <a:rPr sz="16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6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prerequisite</a:t>
            </a:r>
            <a:r>
              <a:rPr sz="16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16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infection.Immune</a:t>
            </a:r>
            <a:r>
              <a:rPr sz="1600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Evasion:</a:t>
            </a:r>
            <a:r>
              <a:rPr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CPS</a:t>
            </a:r>
            <a:r>
              <a:rPr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acts</a:t>
            </a:r>
            <a:r>
              <a:rPr sz="16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6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sz="16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barrier,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hindering</a:t>
            </a:r>
            <a:r>
              <a:rPr sz="16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host's</a:t>
            </a:r>
            <a:r>
              <a:rPr sz="16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immune</a:t>
            </a:r>
            <a:r>
              <a:rPr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sz="16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16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recognizing</a:t>
            </a:r>
            <a:r>
              <a:rPr sz="16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phagocytosing</a:t>
            </a:r>
            <a:r>
              <a:rPr sz="1600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bacteria.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sz="16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allows</a:t>
            </a:r>
            <a:r>
              <a:rPr sz="16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S.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pneumoniae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16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evade</a:t>
            </a:r>
            <a:r>
              <a:rPr sz="16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immune</a:t>
            </a:r>
            <a:r>
              <a:rPr sz="16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response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6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establish</a:t>
            </a:r>
            <a:r>
              <a:rPr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itself</a:t>
            </a:r>
            <a:r>
              <a:rPr sz="16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sz="16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lungs.Antiphagocytosis: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	Some</a:t>
            </a:r>
            <a:r>
              <a:rPr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CPS</a:t>
            </a:r>
            <a:r>
              <a:rPr sz="16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16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specifically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inhibit</a:t>
            </a:r>
            <a:r>
              <a:rPr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ability</a:t>
            </a:r>
            <a:r>
              <a:rPr sz="16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neutrophils</a:t>
            </a:r>
            <a:r>
              <a:rPr sz="16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(white</a:t>
            </a:r>
            <a:r>
              <a:rPr sz="16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sz="1600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cells)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16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engulf</a:t>
            </a:r>
            <a:r>
              <a:rPr sz="16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destroy</a:t>
            </a:r>
            <a:r>
              <a:rPr sz="16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bacteria.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sz="16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further</a:t>
            </a:r>
            <a:r>
              <a:rPr sz="16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weakens</a:t>
            </a:r>
            <a:r>
              <a:rPr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host's</a:t>
            </a:r>
            <a:r>
              <a:rPr sz="1600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immune</a:t>
            </a:r>
            <a:r>
              <a:rPr sz="1600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response.Inflammation:</a:t>
            </a:r>
            <a:r>
              <a:rPr sz="1600" spc="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CPS</a:t>
            </a:r>
            <a:r>
              <a:rPr sz="16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16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trigger</a:t>
            </a:r>
            <a:r>
              <a:rPr sz="16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inflammatory</a:t>
            </a:r>
            <a:r>
              <a:rPr sz="1600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6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lungs.</a:t>
            </a:r>
            <a:r>
              <a:rPr sz="16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  <a:r>
              <a:rPr sz="16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16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immune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response,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excessive</a:t>
            </a:r>
            <a:r>
              <a:rPr sz="16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  <a:r>
              <a:rPr sz="1600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caused</a:t>
            </a:r>
            <a:r>
              <a:rPr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6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highly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virulent</a:t>
            </a:r>
            <a:r>
              <a:rPr sz="16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strain</a:t>
            </a:r>
            <a:r>
              <a:rPr sz="16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lead</a:t>
            </a:r>
            <a:r>
              <a:rPr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16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tissue</a:t>
            </a:r>
            <a:r>
              <a:rPr sz="16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damage</a:t>
            </a:r>
            <a:r>
              <a:rPr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contribute</a:t>
            </a:r>
            <a:r>
              <a:rPr sz="16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16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severity</a:t>
            </a:r>
            <a:r>
              <a:rPr sz="16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6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pneumonia.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27140" y="33019"/>
            <a:ext cx="10566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longitudinal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697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713398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30830">
              <a:lnSpc>
                <a:spcPct val="100000"/>
              </a:lnSpc>
              <a:spcBef>
                <a:spcPts val="105"/>
              </a:spcBef>
            </a:pPr>
            <a:r>
              <a:rPr lang="en-US" spc="-10" dirty="0"/>
              <a:t>Research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6770" y="1386030"/>
            <a:ext cx="5426202" cy="45491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52400" y="1997394"/>
            <a:ext cx="8587105" cy="1674495"/>
            <a:chOff x="265175" y="2456688"/>
            <a:chExt cx="8587105" cy="16744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675" y="2456688"/>
              <a:ext cx="8381238" cy="4549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175" y="2700528"/>
              <a:ext cx="8388858" cy="45491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175" y="2944368"/>
              <a:ext cx="8586978" cy="45491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175" y="3188208"/>
              <a:ext cx="8372094" cy="4549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175" y="3432048"/>
              <a:ext cx="8056626" cy="4549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5175" y="3675888"/>
              <a:ext cx="6368034" cy="454913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4379" y="3886200"/>
            <a:ext cx="7110983" cy="28194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327140" y="33019"/>
            <a:ext cx="10566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longitudinal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713399"/>
            <a:ext cx="78867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44930">
              <a:lnSpc>
                <a:spcPct val="100000"/>
              </a:lnSpc>
              <a:spcBef>
                <a:spcPts val="105"/>
              </a:spcBef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en-US" sz="4000" spc="2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outcomes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3500702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Student</a:t>
            </a:r>
            <a:r>
              <a:rPr sz="24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sz="24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2400" spc="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able</a:t>
            </a:r>
            <a:r>
              <a:rPr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understand;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sz="2400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virulence?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4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sz="24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toxins</a:t>
            </a:r>
            <a:r>
              <a:rPr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2721610">
              <a:lnSpc>
                <a:spcPct val="120000"/>
              </a:lnSpc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infectious</a:t>
            </a:r>
            <a:r>
              <a:rPr sz="24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agents</a:t>
            </a:r>
            <a:r>
              <a:rPr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cause</a:t>
            </a:r>
            <a:r>
              <a:rPr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disease.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sz="24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sz="24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microorganisms</a:t>
            </a:r>
            <a:r>
              <a:rPr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lab.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43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sz="24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culture</a:t>
            </a:r>
            <a:r>
              <a:rPr sz="24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medias</a:t>
            </a:r>
            <a:r>
              <a:rPr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biochemical</a:t>
            </a:r>
            <a:r>
              <a:rPr sz="2400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sz="2400"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specify</a:t>
            </a:r>
            <a:r>
              <a:rPr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organism</a:t>
            </a:r>
            <a:r>
              <a:rPr sz="2400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lab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diagnosis.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2643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Study 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11106" cy="52937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is virulence?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are the types of toxins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different infectious agents cause disease. How to identify different microorganisms in lab.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culture medias and other biochemical test specify the organism in lab diagnosis.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are the various methods for detection of bacterial infection?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Which information is obtained by Gram staining?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Name the various bacterial culture plates.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should various bacterial samples be sent to the lab?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are the various molecular methods for the detection of bacterial infections.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643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5182" y="178943"/>
            <a:ext cx="24136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u="sng" spc="-10" dirty="0">
                <a:uFill>
                  <a:solidFill>
                    <a:srgbClr val="9282B2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Virulence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9740" y="1325626"/>
            <a:ext cx="7943850" cy="2639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281430" indent="-342900">
              <a:lnSpc>
                <a:spcPct val="100000"/>
              </a:lnSpc>
              <a:spcBef>
                <a:spcPts val="105"/>
              </a:spcBef>
              <a:buClr>
                <a:srgbClr val="A2C145"/>
              </a:buClr>
              <a:buSzPct val="79687"/>
              <a:buFont typeface="Wingdings"/>
              <a:buChar char=""/>
              <a:tabLst>
                <a:tab pos="355600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Virulence</a:t>
            </a:r>
            <a:r>
              <a:rPr sz="24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1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u="sng" spc="130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measure</a:t>
            </a:r>
            <a:r>
              <a:rPr sz="2400" u="sng" spc="90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u="sng" spc="120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spc="-25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pathogenicity</a:t>
            </a:r>
            <a:r>
              <a:rPr sz="2400" u="sng" spc="114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u="sng" spc="90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sz="2400" u="sng" spc="130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spc="-10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organism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A2C145"/>
              </a:buClr>
              <a:buSzPct val="79687"/>
              <a:buFont typeface="Tahoma"/>
              <a:buChar char="►"/>
              <a:tabLst>
                <a:tab pos="354965" algn="l"/>
              </a:tabLst>
            </a:pPr>
            <a:r>
              <a:rPr sz="2400" b="1" u="sng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sz="24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infecting</a:t>
            </a:r>
            <a:r>
              <a:rPr sz="2400" spc="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bacteria,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lr>
                <a:srgbClr val="A2C145"/>
              </a:buClr>
              <a:buSzPct val="79687"/>
              <a:buFont typeface="Tahoma"/>
              <a:buChar char="►"/>
              <a:tabLst>
                <a:tab pos="354965" algn="l"/>
              </a:tabLst>
            </a:pPr>
            <a:r>
              <a:rPr sz="2400" b="1" u="sng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route</a:t>
            </a:r>
            <a:r>
              <a:rPr sz="2400" u="sng" spc="110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u="sng" spc="120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entry</a:t>
            </a:r>
            <a:r>
              <a:rPr sz="2400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sz="2400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body,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A2C145"/>
              </a:buClr>
              <a:buSzPct val="79687"/>
              <a:buFont typeface="Tahoma"/>
              <a:buChar char="►"/>
              <a:tabLst>
                <a:tab pos="355600" algn="l"/>
              </a:tabLst>
            </a:pPr>
            <a:r>
              <a:rPr sz="2400" b="1" u="sng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sz="2400" spc="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nonspecific</a:t>
            </a:r>
            <a:r>
              <a:rPr sz="2400" u="sng" spc="100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host</a:t>
            </a:r>
            <a:r>
              <a:rPr sz="2400" u="sng" spc="135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spc="-10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defense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spc="-10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mechanisms,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1975485" indent="-342900">
              <a:lnSpc>
                <a:spcPct val="100000"/>
              </a:lnSpc>
              <a:spcBef>
                <a:spcPts val="770"/>
              </a:spcBef>
              <a:buClr>
                <a:srgbClr val="A2C145"/>
              </a:buClr>
              <a:buSzPct val="79687"/>
              <a:buFont typeface="Tahoma"/>
              <a:buChar char="►"/>
              <a:tabLst>
                <a:tab pos="355600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virulence</a:t>
            </a:r>
            <a:r>
              <a:rPr sz="2400" u="sng" spc="95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sz="2400" u="sng" spc="114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u="sng" spc="120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spc="-25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spc="-10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bacterium.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54963" y="33019"/>
            <a:ext cx="8978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Pathology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09967" y="33019"/>
            <a:ext cx="40703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FA5138-FB87-196A-3DB2-183BFB57C78A}"/>
              </a:ext>
            </a:extLst>
          </p:cNvPr>
          <p:cNvSpPr txBox="1"/>
          <p:nvPr/>
        </p:nvSpPr>
        <p:spPr>
          <a:xfrm>
            <a:off x="6702468" y="156775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BF2E-636B-2A94-9110-FEF861FF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0" y="365127"/>
            <a:ext cx="971550" cy="701674"/>
          </a:xfrm>
        </p:spPr>
        <p:txBody>
          <a:bodyPr>
            <a:normAutofit/>
          </a:bodyPr>
          <a:lstStyle/>
          <a:p>
            <a:r>
              <a:rPr lang="en-US" sz="1600" dirty="0"/>
              <a:t>spiral</a:t>
            </a:r>
            <a:endParaRPr lang="en-PK" sz="1600" dirty="0"/>
          </a:p>
        </p:txBody>
      </p:sp>
      <p:pic>
        <p:nvPicPr>
          <p:cNvPr id="1026" name="Picture 2" descr="21: Bacterial Pathogenicity - Biology LibreTexts">
            <a:extLst>
              <a:ext uri="{FF2B5EF4-FFF2-40B4-BE49-F238E27FC236}">
                <a16:creationId xmlns:a16="http://schemas.microsoft.com/office/drawing/2014/main" id="{201FFC0F-D0F4-1C92-CA3E-6EB023C74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56" y="152400"/>
            <a:ext cx="6897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900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3218" y="224872"/>
            <a:ext cx="84677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sng" spc="250" dirty="0">
                <a:solidFill>
                  <a:srgbClr val="9282B2"/>
                </a:solidFill>
                <a:uFill>
                  <a:solidFill>
                    <a:srgbClr val="9282B2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4000" b="1" u="sng" dirty="0">
                <a:uFill>
                  <a:solidFill>
                    <a:srgbClr val="9282B2"/>
                  </a:solidFill>
                </a:uFill>
              </a:rPr>
              <a:t>Survival</a:t>
            </a:r>
            <a:r>
              <a:rPr lang="en-US" sz="4000" u="sng" spc="114" dirty="0">
                <a:uFill>
                  <a:solidFill>
                    <a:srgbClr val="9282B2"/>
                  </a:solidFill>
                </a:uFill>
              </a:rPr>
              <a:t> </a:t>
            </a:r>
            <a:r>
              <a:rPr lang="en-US" sz="4000" b="1" u="sng" dirty="0">
                <a:uFill>
                  <a:solidFill>
                    <a:srgbClr val="9282B2"/>
                  </a:solidFill>
                </a:uFill>
              </a:rPr>
              <a:t>outside</a:t>
            </a:r>
            <a:r>
              <a:rPr lang="en-US" sz="4000" u="sng" spc="100" dirty="0">
                <a:uFill>
                  <a:solidFill>
                    <a:srgbClr val="9282B2"/>
                  </a:solidFill>
                </a:uFill>
              </a:rPr>
              <a:t> </a:t>
            </a:r>
            <a:r>
              <a:rPr lang="en-US" sz="4000" b="1" u="sng" dirty="0">
                <a:uFill>
                  <a:solidFill>
                    <a:srgbClr val="9282B2"/>
                  </a:solidFill>
                </a:uFill>
              </a:rPr>
              <a:t>the</a:t>
            </a:r>
            <a:r>
              <a:rPr lang="en-US" sz="4000" u="sng" spc="70" dirty="0">
                <a:uFill>
                  <a:solidFill>
                    <a:srgbClr val="9282B2"/>
                  </a:solidFill>
                </a:uFill>
              </a:rPr>
              <a:t> </a:t>
            </a:r>
            <a:r>
              <a:rPr lang="en-US" sz="4000" b="1" u="sng" dirty="0">
                <a:uFill>
                  <a:solidFill>
                    <a:srgbClr val="9282B2"/>
                  </a:solidFill>
                </a:uFill>
              </a:rPr>
              <a:t>human</a:t>
            </a:r>
            <a:r>
              <a:rPr lang="en-US" sz="4000" u="sng" spc="90" dirty="0">
                <a:uFill>
                  <a:solidFill>
                    <a:srgbClr val="9282B2"/>
                  </a:solidFill>
                </a:uFill>
              </a:rPr>
              <a:t> </a:t>
            </a:r>
            <a:r>
              <a:rPr lang="en-US" sz="4000" b="1" u="sng" spc="-20" dirty="0">
                <a:uFill>
                  <a:solidFill>
                    <a:srgbClr val="9282B2"/>
                  </a:solidFill>
                </a:uFill>
              </a:rPr>
              <a:t>host</a:t>
            </a:r>
            <a:endParaRPr sz="4000" dirty="0"/>
          </a:p>
        </p:txBody>
      </p:sp>
      <p:sp>
        <p:nvSpPr>
          <p:cNvPr id="26" name="object 26"/>
          <p:cNvSpPr txBox="1"/>
          <p:nvPr/>
        </p:nvSpPr>
        <p:spPr>
          <a:xfrm>
            <a:off x="78739" y="1000477"/>
            <a:ext cx="8693785" cy="3286156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  <a:buClr>
                <a:srgbClr val="A2C145"/>
              </a:buClr>
              <a:buSzPct val="79687"/>
              <a:tabLst>
                <a:tab pos="354965" algn="l"/>
              </a:tabLst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Resistance</a:t>
            </a:r>
            <a:r>
              <a:rPr lang="en-US" sz="2400" spc="95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en-US" sz="2400" spc="125" dirty="0">
                <a:latin typeface="Times New Roman"/>
                <a:cs typeface="Times New Roman"/>
              </a:rPr>
              <a:t> </a:t>
            </a:r>
            <a:r>
              <a:rPr lang="en-US" sz="2400" b="1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drying.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buClr>
                <a:srgbClr val="A2C145"/>
              </a:buClr>
              <a:buSzPct val="79687"/>
              <a:tabLst>
                <a:tab pos="354965" algn="l"/>
              </a:tabLst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Spore</a:t>
            </a:r>
            <a:r>
              <a:rPr lang="en-US" sz="2400" spc="80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forms</a:t>
            </a:r>
            <a:r>
              <a:rPr lang="en-US" sz="2400" spc="14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en-US" sz="2400" spc="17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clostridium</a:t>
            </a:r>
            <a:r>
              <a:rPr lang="en-US" sz="2400" spc="17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en-US" sz="2400" spc="165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bacillus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buClr>
                <a:srgbClr val="A2C145"/>
              </a:buClr>
              <a:buSzPct val="79687"/>
              <a:tabLst>
                <a:tab pos="354965" algn="l"/>
              </a:tabLst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Waxy</a:t>
            </a:r>
            <a:r>
              <a:rPr lang="en-US" sz="2400" spc="110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cell</a:t>
            </a:r>
            <a:r>
              <a:rPr lang="en-US" sz="2400" spc="110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walls</a:t>
            </a:r>
            <a:r>
              <a:rPr lang="en-US" sz="2400" spc="17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en-US" sz="2400" spc="195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mycobacterium.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buClr>
                <a:srgbClr val="A2C145"/>
              </a:buClr>
              <a:buSzPct val="79687"/>
              <a:tabLst>
                <a:tab pos="354965" algn="l"/>
              </a:tabLst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Cold</a:t>
            </a:r>
            <a:r>
              <a:rPr lang="en-US" sz="2400" spc="120" dirty="0">
                <a:latin typeface="Times New Roman"/>
                <a:cs typeface="Times New Roman"/>
              </a:rPr>
              <a:t> </a:t>
            </a:r>
            <a:r>
              <a:rPr lang="en-US" sz="2400" b="1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growth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69900" lvl="1">
              <a:lnSpc>
                <a:spcPct val="100000"/>
              </a:lnSpc>
              <a:spcBef>
                <a:spcPts val="675"/>
              </a:spcBef>
              <a:buClr>
                <a:srgbClr val="6EA8B7"/>
              </a:buClr>
              <a:tabLst>
                <a:tab pos="756285" algn="l"/>
              </a:tabLst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Listeria</a:t>
            </a:r>
            <a:r>
              <a:rPr lang="en-US" sz="2400" spc="6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monocytogenes</a:t>
            </a:r>
            <a:r>
              <a:rPr lang="en-US" sz="2400" spc="8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en-US" sz="2400" spc="7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yersinia</a:t>
            </a:r>
            <a:r>
              <a:rPr lang="en-US" sz="2400" spc="85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enterocolitica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buClr>
                <a:srgbClr val="A2C145"/>
              </a:buClr>
              <a:buSzPct val="79687"/>
              <a:tabLst>
                <a:tab pos="473709" algn="l"/>
              </a:tabLst>
            </a:pPr>
            <a:r>
              <a:rPr lang="en-US" sz="2400" b="1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Short-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term</a:t>
            </a:r>
            <a:r>
              <a:rPr lang="en-US" sz="2400" spc="130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survival</a:t>
            </a:r>
            <a:r>
              <a:rPr lang="en-US" sz="2400" spc="114" dirty="0">
                <a:latin typeface="Times New Roman"/>
                <a:cs typeface="Times New Roman"/>
              </a:rPr>
              <a:t> </a:t>
            </a:r>
            <a:r>
              <a:rPr lang="en-US" sz="2400" b="1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skills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69900" lvl="1">
              <a:lnSpc>
                <a:spcPct val="100000"/>
              </a:lnSpc>
              <a:spcBef>
                <a:spcPts val="680"/>
              </a:spcBef>
              <a:buClr>
                <a:srgbClr val="6EA8B7"/>
              </a:buClr>
              <a:tabLst>
                <a:tab pos="755650" algn="l"/>
              </a:tabLst>
            </a:pPr>
            <a:r>
              <a:rPr lang="en-US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taph.Aureus</a:t>
            </a:r>
            <a:r>
              <a:rPr lang="en-US" sz="2400" spc="7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en-US" sz="2400" spc="5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streptococcus</a:t>
            </a:r>
            <a:r>
              <a:rPr lang="en-US" sz="2400" spc="30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pyogenes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54963" y="33019"/>
            <a:ext cx="56622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67325" algn="l"/>
              </a:tabLst>
            </a:pPr>
            <a:r>
              <a:rPr sz="1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Pathology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5D277E-AA51-BC8D-874D-2C4834A576D3}"/>
              </a:ext>
            </a:extLst>
          </p:cNvPr>
          <p:cNvSpPr txBox="1"/>
          <p:nvPr/>
        </p:nvSpPr>
        <p:spPr>
          <a:xfrm>
            <a:off x="7626841" y="53634"/>
            <a:ext cx="114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Content</a:t>
            </a:r>
            <a:endParaRPr lang="en-P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1579</Words>
  <Application>Microsoft Office PowerPoint</Application>
  <PresentationFormat>On-screen Show (4:3)</PresentationFormat>
  <Paragraphs>261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MS PGothic</vt:lpstr>
      <vt:lpstr>Aptos</vt:lpstr>
      <vt:lpstr>Arial</vt:lpstr>
      <vt:lpstr>Arial Black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 Microbe  Module 3rd Year MBBS</vt:lpstr>
      <vt:lpstr>PowerPoint Presentation</vt:lpstr>
      <vt:lpstr>PowerPoint Presentation</vt:lpstr>
      <vt:lpstr>PowerPoint Presentation</vt:lpstr>
      <vt:lpstr>Learning outcomes</vt:lpstr>
      <vt:lpstr>Study questions</vt:lpstr>
      <vt:lpstr>Virulence</vt:lpstr>
      <vt:lpstr>spiral</vt:lpstr>
      <vt:lpstr> Survival outside the human host</vt:lpstr>
      <vt:lpstr>Survival  outside the human</vt:lpstr>
      <vt:lpstr>Colonization of the human body</vt:lpstr>
      <vt:lpstr>Colonization pattern by pathogens</vt:lpstr>
      <vt:lpstr>Major Mechanism of colonization</vt:lpstr>
      <vt:lpstr>PowerPoint Presentation</vt:lpstr>
      <vt:lpstr>Evasion of host defenses</vt:lpstr>
      <vt:lpstr>Bacterial Toxins</vt:lpstr>
      <vt:lpstr>Endotoxins</vt:lpstr>
      <vt:lpstr>Exotoxins</vt:lpstr>
      <vt:lpstr>Classificaton of toxins</vt:lpstr>
      <vt:lpstr>A-B toxins that inhibit protein synthesis</vt:lpstr>
      <vt:lpstr>A-B toxin that increase cAMP</vt:lpstr>
      <vt:lpstr>Neurotoxins</vt:lpstr>
      <vt:lpstr>Disease causing micro organisms</vt:lpstr>
      <vt:lpstr>History of the disease</vt:lpstr>
      <vt:lpstr>PowerPoint Presentation</vt:lpstr>
      <vt:lpstr>2. Collection of the specimen</vt:lpstr>
      <vt:lpstr>PowerPoint Presentation</vt:lpstr>
      <vt:lpstr>PowerPoint Presentation</vt:lpstr>
      <vt:lpstr>Microscopic examination</vt:lpstr>
      <vt:lpstr>Gram staining and ZN staining</vt:lpstr>
      <vt:lpstr>Microscopic examination</vt:lpstr>
      <vt:lpstr>Culture media</vt:lpstr>
      <vt:lpstr>Amie’s transport media</vt:lpstr>
      <vt:lpstr>Types of media</vt:lpstr>
      <vt:lpstr>Culture based methods</vt:lpstr>
      <vt:lpstr>Specimens for culture</vt:lpstr>
      <vt:lpstr>Specimens for 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Biomedical ethics</vt:lpstr>
      <vt:lpstr>Family medicine</vt:lpstr>
      <vt:lpstr>Research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TECHNIQUES USED IN BACTERIOLOGY</dc:title>
  <dc:creator>Dr. Abbass Hayat</dc:creator>
  <cp:lastModifiedBy>sammarfatima93@gmail.com</cp:lastModifiedBy>
  <cp:revision>13</cp:revision>
  <dcterms:created xsi:type="dcterms:W3CDTF">2024-06-12T18:18:20Z</dcterms:created>
  <dcterms:modified xsi:type="dcterms:W3CDTF">2025-02-18T10:44:33Z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2024-06-12T00:00:00Z</vt:filetime>
  </property>
  <property fmtid="{D5CDD505-2E9C-101B-9397-08002B2CF9AE}" pid="5" name="Producer">
    <vt:lpwstr>PDFCompressor</vt:lpwstr>
  </property>
</Properties>
</file>