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  <p:sldMasterId id="2147484255" r:id="rId2"/>
  </p:sldMasterIdLst>
  <p:notesMasterIdLst>
    <p:notesMasterId r:id="rId37"/>
  </p:notesMasterIdLst>
  <p:handoutMasterIdLst>
    <p:handoutMasterId r:id="rId38"/>
  </p:handoutMasterIdLst>
  <p:sldIdLst>
    <p:sldId id="279" r:id="rId3"/>
    <p:sldId id="327" r:id="rId4"/>
    <p:sldId id="328" r:id="rId5"/>
    <p:sldId id="344" r:id="rId6"/>
    <p:sldId id="334" r:id="rId7"/>
    <p:sldId id="259" r:id="rId8"/>
    <p:sldId id="260" r:id="rId9"/>
    <p:sldId id="261" r:id="rId10"/>
    <p:sldId id="257" r:id="rId11"/>
    <p:sldId id="258" r:id="rId12"/>
    <p:sldId id="283" r:id="rId13"/>
    <p:sldId id="301" r:id="rId14"/>
    <p:sldId id="335" r:id="rId15"/>
    <p:sldId id="348" r:id="rId16"/>
    <p:sldId id="302" r:id="rId17"/>
    <p:sldId id="288" r:id="rId18"/>
    <p:sldId id="263" r:id="rId19"/>
    <p:sldId id="264" r:id="rId20"/>
    <p:sldId id="336" r:id="rId21"/>
    <p:sldId id="337" r:id="rId22"/>
    <p:sldId id="338" r:id="rId23"/>
    <p:sldId id="268" r:id="rId24"/>
    <p:sldId id="339" r:id="rId25"/>
    <p:sldId id="270" r:id="rId26"/>
    <p:sldId id="271" r:id="rId27"/>
    <p:sldId id="272" r:id="rId28"/>
    <p:sldId id="273" r:id="rId29"/>
    <p:sldId id="340" r:id="rId30"/>
    <p:sldId id="275" r:id="rId31"/>
    <p:sldId id="276" r:id="rId32"/>
    <p:sldId id="345" r:id="rId33"/>
    <p:sldId id="346" r:id="rId34"/>
    <p:sldId id="347" r:id="rId35"/>
    <p:sldId id="343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wish Riaz" initials="MR" lastIdx="2" clrIdx="0">
    <p:extLst>
      <p:ext uri="{19B8F6BF-5375-455C-9EA6-DF929625EA0E}">
        <p15:presenceInfo xmlns:p15="http://schemas.microsoft.com/office/powerpoint/2012/main" userId="S::Dr.MehwishRiaz@healthcarespecialist.onmicrosoft.com::3c8ba234-24bf-44d8-967a-81cd4cc24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95382" autoAdjust="0"/>
  </p:normalViewPr>
  <p:slideViewPr>
    <p:cSldViewPr>
      <p:cViewPr varScale="1">
        <p:scale>
          <a:sx n="74" d="100"/>
          <a:sy n="74" d="100"/>
        </p:scale>
        <p:origin x="5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9T10:36:03.202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  <p:cm authorId="1" dt="2025-01-29T10:36:06.057" idx="2">
    <p:pos x="106" y="106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9277-940F-40E4-B06B-C9B8D318E3DC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825-C261-4487-9702-A043C3F38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8367CB-6DF4-42F2-92AB-0EF5290B689C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DBE3F0-987F-4F07-A847-07CBEC24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>
            <a:extLst>
              <a:ext uri="{FF2B5EF4-FFF2-40B4-BE49-F238E27FC236}">
                <a16:creationId xmlns:a16="http://schemas.microsoft.com/office/drawing/2014/main" id="{43CAE914-2E81-482F-AE7F-AF832F1967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>
            <a:extLst>
              <a:ext uri="{FF2B5EF4-FFF2-40B4-BE49-F238E27FC236}">
                <a16:creationId xmlns:a16="http://schemas.microsoft.com/office/drawing/2014/main" id="{29BE3F3A-0C41-4701-B0FB-8820E6719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/>
          </a:p>
        </p:txBody>
      </p:sp>
      <p:sp>
        <p:nvSpPr>
          <p:cNvPr id="6148" name="3 Marcador de número de diapositiva">
            <a:extLst>
              <a:ext uri="{FF2B5EF4-FFF2-40B4-BE49-F238E27FC236}">
                <a16:creationId xmlns:a16="http://schemas.microsoft.com/office/drawing/2014/main" id="{EA879EA7-696B-4F0E-ACAC-314A72E5E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7965D-B40C-4AF3-A683-44156B80D2C4}" type="slidenum">
              <a:rPr lang="es-UY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74052BF-3F49-4823-8A76-7948E3304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0FA1F-51AB-43FC-A8EC-1CD13DF59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68313" lvl="1" indent="44608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loudness of noise is measured in decibels (dB)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 Conversation 	  	 60-65 dB 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Whispering			20-30 dB	 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Heavy Street Traffic	              	60-80 dB 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Boiler Factories			   120 dB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crying                                               80 dB</a:t>
            </a:r>
          </a:p>
          <a:p>
            <a:pPr marL="1536700" lvl="2" indent="-388938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Jet take off                                                    50 dB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B03F529-F390-42C9-8578-4B5514820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A6F070-A7AF-404B-81A4-7576AFC0814E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EB9A8EE-9FBF-469C-B4B8-24A515F61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EA8B4-44BD-4E0A-8622-134A7864E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A specialized  sound level meter  intended specifically to measure the noise exposure of a person integrated over a period of time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(usually to comply with Health and Safety regulations such as the Occupational Safety and Health (OSHA)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personal noise dosimeters are often worn on the body of a worker with the microphone  mounted on the middle-top of the person’s most exposed shoulder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Area monitoring can be used to estimate noise exposure when the noise levels are relatively constant and employees are not mobile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67381BA-A4AC-4C79-BF1C-C7037AD7A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54EBF6-1481-45D4-9998-1BAAAC8E4873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7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43E1D-A85C-4A1C-9A9E-4FBE14772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EF7D2-4903-4E24-A7C2-2E0D911DF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9C39F-1C99-4E03-8E4A-BD60A554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E905-3183-4356-BDEA-71E58124E4C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3087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773AA-0494-45CF-9E97-327C074E1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679399-1EB9-45EC-9AFB-276E01EEB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9DD80-9664-4DA9-ACD1-61F05C0E9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5907-DD01-4EE0-AD59-8E952A4EB81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843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BDDCD-F0BA-4CD3-9624-A3C1FEDF8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4B949-2A25-4C4C-A2CF-14BF59E66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F8AFC-B06F-48AB-87F6-239C14ED2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1A7D-0E55-4BC3-BC08-7DD5C3ACB65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58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1C0C5-6B09-4B37-BF6F-9FD805A1E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066C0-339A-4EBC-89A9-76B762C78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36C12-F76E-4228-8B9E-AA843F2ED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B386-C392-4109-99FD-22DDD45EE5A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467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05B6D3-094E-4DBF-9583-70943A96C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971848-4DD7-46BD-8B30-EF0CB7353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09EBB7-CBEB-469C-AFC7-AAF38BF2F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7A1B-4CE9-4623-93C1-A788EA37D7C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271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89CF09-14A6-4803-97AB-3E59BDB4D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7979E1-9197-4503-AE46-4319075AB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3EC64C-500B-41C5-A688-17BD48733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B106-1B4D-4686-A306-B9621146324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375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9C91B0-B8AA-459F-BE75-56ABD281C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AB7ADD-AAEA-450D-ABE8-4084A9454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D8DB35-57F8-4FBC-979C-C0FFB0E30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F6822-0E96-447F-B919-B17934F9D52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430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C3EB1-649F-4DD8-8D7B-B2F65A608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B5DF5-6105-4252-AABA-4E5E66CA2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C9E3-7F23-428A-A90D-DA76C4BA2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9379-288E-4B91-BD2D-25D47E8E4D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590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20818-AFB7-4700-AB40-83FC20D29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E4CB7-2B63-46EF-9458-03D8DCD7D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21EA7-08DC-4B2D-8148-6990641BF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2E42-4D9E-483D-B02A-1D7C232DE6D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0545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AA196-883E-476C-81E6-26F9D3D1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2BB53-7576-4373-804C-D2520EB9C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F07B8-8D0D-4F95-B911-0412A9639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8573-BF91-49AD-8F79-628CB576994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156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D45988-894C-45AE-A4F8-D86DB7B5C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59254-03ED-471A-9798-125DCCB89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DB33C2-D22E-4355-B593-A2E019EA4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6C17-297A-4CF1-A708-175A5FEB7D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906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2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0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66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577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A2666D-2084-4996-B0D1-D31B743A14DF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6B80BA-9A03-4264-B54F-06293B08F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B5307-382A-4385-81B1-9CE35C38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6D2BA2-E170-4F72-A31A-DBD06A6B0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7979FF-5429-44F6-A038-E9460BFCCC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9197FE-520B-4D15-BA9C-0DFBA75565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BAE90D-7E10-4A44-B264-893EBFD626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CAA12EB-BF6F-4698-A3D8-C478B3FB83C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633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CF9BCEE8-8EEA-4558-A5B2-930BE8F271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630AF37-5FDC-4E9B-B74E-45C2748BE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66" y="1295400"/>
            <a:ext cx="7239000" cy="727076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Environment(noise)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 X Otorhinolaryngology</a:t>
            </a:r>
          </a:p>
          <a:p>
            <a: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Module-II</a:t>
            </a:r>
            <a:b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baseline="300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 MBBS 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3AC72-13C8-4F1B-AB6A-FC662B5DC9BE}"/>
              </a:ext>
            </a:extLst>
          </p:cNvPr>
          <p:cNvSpPr txBox="1"/>
          <p:nvPr/>
        </p:nvSpPr>
        <p:spPr>
          <a:xfrm>
            <a:off x="1236453" y="3429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AFIFA KULSOOM,ASSISTANT PROF COMMUNITY MEDICINE</a:t>
            </a:r>
          </a:p>
          <a:p>
            <a:r>
              <a:rPr lang="en-US" dirty="0"/>
              <a:t>DR MEHWISH RIAZ, ASSISTANT PROF COMMUNITY MEDICINE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2414DAC3-5016-4561-8BE4-795EF118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Noise</a:t>
            </a:r>
            <a:r>
              <a:rPr lang="en-US" sz="3200" b="1" dirty="0" smtClean="0">
                <a:solidFill>
                  <a:schemeClr val="tx1"/>
                </a:solidFill>
              </a:rPr>
              <a:t>….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6C361E9-443F-4E48-B45B-59EF81B37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038600"/>
          </a:xfrm>
        </p:spPr>
        <p:txBody>
          <a:bodyPr rtlCol="0">
            <a:normAutofit lnSpcReduction="10000"/>
          </a:bodyPr>
          <a:lstStyle/>
          <a:p>
            <a:pPr marL="438912" indent="-320040" algn="just" defTabSz="282575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is denoted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Hertz (Hz) </a:t>
            </a: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Hz =   one 	wave/ second</a:t>
            </a: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ear can hear frequencies from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 	20,000 Hz</a:t>
            </a: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range is reduced with age and other 	subjective factors</a:t>
            </a: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Infra-audible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20 Hz </a:t>
            </a:r>
          </a:p>
          <a:p>
            <a:pPr marL="739775" lvl="1" indent="-388938" algn="just" defTabSz="282575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Ultra-sonic: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Vibrations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20,000 Hz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AC265A7-D887-4301-A798-21B7B376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0AB8B7-F5A6-4503-A0FD-90CB9E2CAA16}" type="slidenum">
              <a:rPr lang="en-US" altLang="en-US">
                <a:solidFill>
                  <a:srgbClr val="3F3F3F"/>
                </a:solidFill>
              </a:rPr>
              <a:pPr/>
              <a:t>10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5" name="Google Shape;429;p50">
            <a:extLst>
              <a:ext uri="{FF2B5EF4-FFF2-40B4-BE49-F238E27FC236}">
                <a16:creationId xmlns:a16="http://schemas.microsoft.com/office/drawing/2014/main" id="{6CA230C5-A016-4BBB-AB15-CB347AD51869}"/>
              </a:ext>
            </a:extLst>
          </p:cNvPr>
          <p:cNvSpPr/>
          <p:nvPr/>
        </p:nvSpPr>
        <p:spPr>
          <a:xfrm>
            <a:off x="7629525" y="-96044"/>
            <a:ext cx="1524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E8BDA7C-3870-4D8C-975B-E94874BF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Noise</a:t>
            </a:r>
            <a:r>
              <a:rPr lang="en-US" sz="3200" b="1" dirty="0" smtClean="0">
                <a:solidFill>
                  <a:schemeClr val="tx1"/>
                </a:solidFill>
              </a:rPr>
              <a:t>….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DC033-2E1C-48D1-8234-BFC1FE02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  <a:ln>
            <a:miter lim="800000"/>
            <a:headEnd/>
            <a:tailEnd/>
          </a:ln>
        </p:spPr>
        <p:txBody>
          <a:bodyPr/>
          <a:lstStyle/>
          <a:p>
            <a:pPr lvl="5">
              <a:defRPr/>
            </a:pPr>
            <a:r>
              <a:rPr lang="en-US" sz="1600" dirty="0"/>
              <a:t>Acceptable noise levels(dB)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80FC0B-0866-4D14-9F17-E9DC11A980F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524000"/>
          <a:ext cx="8001000" cy="515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8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Residential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Bed room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Living room</a:t>
                      </a:r>
                    </a:p>
                    <a:p>
                      <a:endParaRPr lang="en-US" sz="2800" b="1" dirty="0"/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85">
                <a:tc>
                  <a:txBody>
                    <a:bodyPr/>
                    <a:lstStyle/>
                    <a:p>
                      <a:r>
                        <a:rPr lang="en-US" sz="2800" b="1" dirty="0"/>
                        <a:t>Commercial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Office</a:t>
                      </a:r>
                    </a:p>
                    <a:p>
                      <a:r>
                        <a:rPr lang="en-US" sz="2800" b="1" dirty="0"/>
                        <a:t>Conference</a:t>
                      </a:r>
                    </a:p>
                    <a:p>
                      <a:r>
                        <a:rPr lang="en-US" sz="2800" b="1" dirty="0"/>
                        <a:t>Restaurants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35-40</a:t>
                      </a:r>
                    </a:p>
                    <a:p>
                      <a:r>
                        <a:rPr lang="en-US" sz="2800" b="1" dirty="0"/>
                        <a:t>40-45</a:t>
                      </a:r>
                    </a:p>
                    <a:p>
                      <a:r>
                        <a:rPr lang="en-US" sz="2800" b="1" dirty="0"/>
                        <a:t>40-60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38">
                <a:tc>
                  <a:txBody>
                    <a:bodyPr/>
                    <a:lstStyle/>
                    <a:p>
                      <a:r>
                        <a:rPr lang="en-US" sz="2800" b="1" dirty="0"/>
                        <a:t>Industrial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Workshop</a:t>
                      </a:r>
                    </a:p>
                    <a:p>
                      <a:r>
                        <a:rPr lang="en-US" sz="2800" b="1" dirty="0"/>
                        <a:t>Laboratory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40-60</a:t>
                      </a:r>
                    </a:p>
                    <a:p>
                      <a:r>
                        <a:rPr lang="en-US" sz="2800" b="1" dirty="0"/>
                        <a:t>40-50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38">
                <a:tc>
                  <a:txBody>
                    <a:bodyPr/>
                    <a:lstStyle/>
                    <a:p>
                      <a:r>
                        <a:rPr lang="en-US" sz="2800" b="1" dirty="0"/>
                        <a:t>Educational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Class room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Library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30-40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35-40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US" sz="2800" b="1" dirty="0"/>
                        <a:t>Hospitals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Wards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20-35</a:t>
                      </a:r>
                    </a:p>
                  </a:txBody>
                  <a:tcPr marT="45723" marB="4572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10" name="Slide Number Placeholder 4">
            <a:extLst>
              <a:ext uri="{FF2B5EF4-FFF2-40B4-BE49-F238E27FC236}">
                <a16:creationId xmlns:a16="http://schemas.microsoft.com/office/drawing/2014/main" id="{2DDEB982-AE56-4179-B024-0E402F4A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9BDDEE-1E90-42CD-8C45-CE1DB7C07CA2}" type="slidenum">
              <a:rPr lang="en-US" altLang="en-US">
                <a:solidFill>
                  <a:srgbClr val="3F3F3F"/>
                </a:solidFill>
              </a:rPr>
              <a:pPr/>
              <a:t>11</a:t>
            </a:fld>
            <a:endParaRPr lang="en-US" altLang="en-US" dirty="0">
              <a:solidFill>
                <a:srgbClr val="3F3F3F"/>
              </a:solidFill>
            </a:endParaRPr>
          </a:p>
        </p:txBody>
      </p:sp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DBAB3F77-E35F-488D-B6F4-B34A33F635D6}"/>
              </a:ext>
            </a:extLst>
          </p:cNvPr>
          <p:cNvSpPr/>
          <p:nvPr/>
        </p:nvSpPr>
        <p:spPr>
          <a:xfrm>
            <a:off x="7467600" y="84138"/>
            <a:ext cx="1447800" cy="830262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C125A57-0692-4B5A-9B81-22FDA358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85344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Noise Levels in Decibels</a:t>
            </a:r>
          </a:p>
        </p:txBody>
      </p:sp>
      <p:sp>
        <p:nvSpPr>
          <p:cNvPr id="21507" name="Content Placeholder 5">
            <a:extLst>
              <a:ext uri="{FF2B5EF4-FFF2-40B4-BE49-F238E27FC236}">
                <a16:creationId xmlns:a16="http://schemas.microsoft.com/office/drawing/2014/main" id="{B2ED38C4-A91A-4A67-8C67-40867E08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9" y="1133475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-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50-160	Mechanical damage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of pain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- 120 	Motor car horn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- 110 	Train passing a station</a:t>
            </a:r>
          </a:p>
          <a:p>
            <a:pPr eaLnBrk="1" hangingPunct="1"/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Maximum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- 80 	Printing Press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- 70	Heavy Street traffic	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conversation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- 40 	Quite Library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   	Whisper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B6E104F-4F96-484C-BD39-C4E262F99063}"/>
              </a:ext>
            </a:extLst>
          </p:cNvPr>
          <p:cNvSpPr/>
          <p:nvPr/>
        </p:nvSpPr>
        <p:spPr>
          <a:xfrm rot="16200000">
            <a:off x="-2371725" y="3590925"/>
            <a:ext cx="56848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BA00161A-5AEA-4F17-952D-4D8E287E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6C6E6A-B774-4684-BD3B-006016A6AF06}" type="slidenum">
              <a:rPr lang="en-US" altLang="en-US">
                <a:solidFill>
                  <a:srgbClr val="3F3F3F"/>
                </a:solidFill>
              </a:rPr>
              <a:pPr/>
              <a:t>12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99DC9C68-40E1-4376-B6DD-266234ED748F}"/>
              </a:ext>
            </a:extLst>
          </p:cNvPr>
          <p:cNvSpPr/>
          <p:nvPr/>
        </p:nvSpPr>
        <p:spPr>
          <a:xfrm>
            <a:off x="7620000" y="304006"/>
            <a:ext cx="1446216" cy="915194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EBD143A-CA44-4F95-AD3E-96EEB6777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Noise levels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6">
            <a:extLst>
              <a:ext uri="{FF2B5EF4-FFF2-40B4-BE49-F238E27FC236}">
                <a16:creationId xmlns:a16="http://schemas.microsoft.com/office/drawing/2014/main" id="{85CE4935-B490-4670-9052-D594E1DA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01788"/>
            <a:ext cx="8678862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1">
            <a:extLst>
              <a:ext uri="{FF2B5EF4-FFF2-40B4-BE49-F238E27FC236}">
                <a16:creationId xmlns:a16="http://schemas.microsoft.com/office/drawing/2014/main" id="{3F8953FC-E661-4E71-9B48-67E000337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Google Shape;429;p50">
            <a:extLst>
              <a:ext uri="{FF2B5EF4-FFF2-40B4-BE49-F238E27FC236}">
                <a16:creationId xmlns:a16="http://schemas.microsoft.com/office/drawing/2014/main" id="{1DBC6EB1-74BD-4B2E-95E5-A421E1F41694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Horizontal integration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5D39892B-758D-4B1F-AF95-9C650EE1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Noise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B2223A1-D2B8-4AAB-8A4F-04C2828AB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025" y="852488"/>
            <a:ext cx="8229600" cy="4724400"/>
          </a:xfrm>
        </p:spPr>
        <p:txBody>
          <a:bodyPr rtlCol="0">
            <a:normAutofit fontScale="92500" lnSpcReduction="10000"/>
          </a:bodyPr>
          <a:lstStyle/>
          <a:p>
            <a:pPr marL="114300" lvl="1" indent="60325" algn="just" defTabSz="457200" eaLnBrk="1" fontAlgn="auto" hangingPunct="1">
              <a:lnSpc>
                <a:spcPct val="35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Level Meter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lvl="2" indent="-446088" algn="just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sound in dB</a:t>
            </a:r>
          </a:p>
          <a:p>
            <a:pPr marL="114300" lvl="1" indent="60325" algn="just" defTabSz="457200" eaLnBrk="1" fontAlgn="auto" hangingPunct="1">
              <a:lnSpc>
                <a:spcPct val="8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60325" algn="just" defTabSz="457200" eaLnBrk="1" fontAlgn="auto" hangingPunct="1">
              <a:lnSpc>
                <a:spcPct val="8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60325" algn="just" defTabSz="457200" eaLnBrk="1" fontAlgn="auto" hangingPunct="1">
              <a:lnSpc>
                <a:spcPct val="85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60325" algn="just" defTabSz="457200" eaLnBrk="1" fontAlgn="auto" hangingPunct="1">
              <a:lnSpc>
                <a:spcPct val="85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60325" algn="just" defTabSz="457200" eaLnBrk="1" fontAlgn="auto" hangingPunct="1">
              <a:lnSpc>
                <a:spcPct val="85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Octave Band Frequency Analyzer</a:t>
            </a:r>
          </a:p>
          <a:p>
            <a:pPr marL="796925" lvl="2" indent="-446088" algn="just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noise in octave bands and forms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spectrum</a:t>
            </a:r>
          </a:p>
          <a:p>
            <a:pPr marL="796925" lvl="2" indent="-446088" algn="just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characteristics of </a:t>
            </a:r>
          </a:p>
          <a:p>
            <a:pPr marL="796925" lvl="2" indent="-446088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noise, whether it is</a:t>
            </a:r>
          </a:p>
          <a:p>
            <a:pPr marL="796925" lvl="2" indent="-446088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high-pitched, low-pitched or</a:t>
            </a:r>
          </a:p>
          <a:p>
            <a:pPr marL="796925" lvl="2" indent="-446088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variable pitch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lvl="2" indent="-446088" algn="just" defTabSz="457200" eaLnBrk="1" fontAlgn="auto" hangingPunct="1">
              <a:lnSpc>
                <a:spcPct val="85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F69ED280-6314-4D1B-80EA-F9D972B0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357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Contd</a:t>
            </a:r>
          </a:p>
        </p:txBody>
      </p:sp>
      <p:pic>
        <p:nvPicPr>
          <p:cNvPr id="24581" name="Picture 6" descr="C:\Users\Administrator\Desktop\download.jpg">
            <a:extLst>
              <a:ext uri="{FF2B5EF4-FFF2-40B4-BE49-F238E27FC236}">
                <a16:creationId xmlns:a16="http://schemas.microsoft.com/office/drawing/2014/main" id="{046EBD20-3FDB-4DFB-A7A0-FDB83BED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4282"/>
            <a:ext cx="2847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C:\Users\Administrator\Desktop\images (5).jpg">
            <a:extLst>
              <a:ext uri="{FF2B5EF4-FFF2-40B4-BE49-F238E27FC236}">
                <a16:creationId xmlns:a16="http://schemas.microsoft.com/office/drawing/2014/main" id="{D8C7C3E2-0363-4295-BB80-B8E85C86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71600"/>
            <a:ext cx="2066925" cy="1570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9" descr="C:\Users\Administrator\Desktop\images (9).jpg">
            <a:extLst>
              <a:ext uri="{FF2B5EF4-FFF2-40B4-BE49-F238E27FC236}">
                <a16:creationId xmlns:a16="http://schemas.microsoft.com/office/drawing/2014/main" id="{B097A432-F240-4BF7-AAF4-9B41602A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16383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Slide Number Placeholder 7">
            <a:extLst>
              <a:ext uri="{FF2B5EF4-FFF2-40B4-BE49-F238E27FC236}">
                <a16:creationId xmlns:a16="http://schemas.microsoft.com/office/drawing/2014/main" id="{BA911AB4-2DCB-46DA-A54B-1E59BDD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FEBBBD-202B-4595-9D19-C5E7938D672A}" type="slidenum">
              <a:rPr lang="en-US" altLang="en-US">
                <a:solidFill>
                  <a:srgbClr val="3F3F3F"/>
                </a:solidFill>
              </a:rPr>
              <a:pPr/>
              <a:t>14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9" name="Google Shape;429;p50">
            <a:extLst>
              <a:ext uri="{FF2B5EF4-FFF2-40B4-BE49-F238E27FC236}">
                <a16:creationId xmlns:a16="http://schemas.microsoft.com/office/drawing/2014/main" id="{74F81DAE-8E6B-4A56-B3CB-89E591E08DEA}"/>
              </a:ext>
            </a:extLst>
          </p:cNvPr>
          <p:cNvSpPr/>
          <p:nvPr/>
        </p:nvSpPr>
        <p:spPr>
          <a:xfrm>
            <a:off x="7696200" y="328613"/>
            <a:ext cx="1381125" cy="925512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163A838-220B-45FC-8829-5CCA79ED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825" y="1524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Noise</a:t>
            </a:r>
            <a:r>
              <a:rPr lang="en-US" sz="3200" b="1" dirty="0" smtClean="0">
                <a:solidFill>
                  <a:schemeClr val="tx1"/>
                </a:solidFill>
              </a:rPr>
              <a:t>…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ECBF68D-B0AC-431B-8D59-9FE21236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800600"/>
          </a:xfrm>
        </p:spPr>
        <p:txBody>
          <a:bodyPr/>
          <a:lstStyle/>
          <a:p>
            <a:pPr marL="114300" lvl="1" indent="60325" algn="just" defTabSz="457200" eaLnBrk="1" hangingPunct="1">
              <a:lnSpc>
                <a:spcPct val="85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Audiometer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lvl="2" indent="-446088" algn="just" defTabSz="457200"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ability</a:t>
            </a:r>
          </a:p>
          <a:p>
            <a:pPr marL="796925" lvl="2" indent="-446088" algn="just" defTabSz="457200"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line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 in the audiogram represents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hearing</a:t>
            </a:r>
          </a:p>
          <a:p>
            <a:pPr marL="796925" lvl="2" indent="-446088" algn="just" defTabSz="457200" eaLnBrk="1" hangingPunct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Noise-induced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loss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characteristic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 in the curve at 4000 Hz frequency </a:t>
            </a:r>
          </a:p>
          <a:p>
            <a:pPr defTabSz="45720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pic>
        <p:nvPicPr>
          <p:cNvPr id="25604" name="Picture 8" descr="C:\Users\Administrator\Desktop\download (1).jpg">
            <a:extLst>
              <a:ext uri="{FF2B5EF4-FFF2-40B4-BE49-F238E27FC236}">
                <a16:creationId xmlns:a16="http://schemas.microsoft.com/office/drawing/2014/main" id="{31D4EA61-9B4E-44C5-BBA8-97EA573B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8575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10" descr="C:\Users\Administrator\Desktop\images (10).jpg">
            <a:extLst>
              <a:ext uri="{FF2B5EF4-FFF2-40B4-BE49-F238E27FC236}">
                <a16:creationId xmlns:a16="http://schemas.microsoft.com/office/drawing/2014/main" id="{8682B661-7C80-47E3-B5D4-DAD84290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384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45639B90-D312-4DA8-A781-17EC78A4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F5073C-A8AA-43C4-9DA1-B9D57F4346CE}" type="slidenum">
              <a:rPr lang="en-US" altLang="en-US">
                <a:solidFill>
                  <a:srgbClr val="3F3F3F"/>
                </a:solidFill>
              </a:rPr>
              <a:pPr/>
              <a:t>15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7" name="Google Shape;429;p50">
            <a:extLst>
              <a:ext uri="{FF2B5EF4-FFF2-40B4-BE49-F238E27FC236}">
                <a16:creationId xmlns:a16="http://schemas.microsoft.com/office/drawing/2014/main" id="{6C7A3EA9-09DA-4EBC-96E3-D130E4A4DAA5}"/>
              </a:ext>
            </a:extLst>
          </p:cNvPr>
          <p:cNvSpPr/>
          <p:nvPr/>
        </p:nvSpPr>
        <p:spPr>
          <a:xfrm>
            <a:off x="7467600" y="434578"/>
            <a:ext cx="1562100" cy="860821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C5323F7D-BC8C-46A2-9010-F1C580B0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Noise</a:t>
            </a:r>
            <a:r>
              <a:rPr lang="en-US" sz="3200" b="1" dirty="0" smtClean="0">
                <a:solidFill>
                  <a:schemeClr val="tx1"/>
                </a:solidFill>
              </a:rPr>
              <a:t>….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459" name="Content Placeholder 5">
            <a:extLst>
              <a:ext uri="{FF2B5EF4-FFF2-40B4-BE49-F238E27FC236}">
                <a16:creationId xmlns:a16="http://schemas.microsoft.com/office/drawing/2014/main" id="{0A2A13F3-D787-4945-A091-2AC08AE1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0" y="1041400"/>
            <a:ext cx="8915400" cy="4648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 Noise Dosimeters: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specialized  sound level meter 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noise exposure of a person  over a period of time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body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worker with the Microphone  mounted on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middle-top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person’s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exposed shoulder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monitoring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noise exposure when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levels are relatively constant and employees are not mobile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b="1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26628" name="Picture 4" descr="C:\Users\Administrator\Desktop\images (1).jpg">
            <a:extLst>
              <a:ext uri="{FF2B5EF4-FFF2-40B4-BE49-F238E27FC236}">
                <a16:creationId xmlns:a16="http://schemas.microsoft.com/office/drawing/2014/main" id="{05DE6748-C583-48BE-A9E4-8A160AFA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689600"/>
            <a:ext cx="2105025" cy="116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99C8624F-5B61-4754-8688-BDC85862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941D3-05A8-4DA1-B6EF-0683893BF685}" type="slidenum">
              <a:rPr lang="en-US" altLang="en-US">
                <a:solidFill>
                  <a:srgbClr val="3F3F3F"/>
                </a:solidFill>
              </a:rPr>
              <a:pPr/>
              <a:t>16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DA9C8D61-A656-4673-84ED-BC26243523FD}"/>
              </a:ext>
            </a:extLst>
          </p:cNvPr>
          <p:cNvSpPr/>
          <p:nvPr/>
        </p:nvSpPr>
        <p:spPr>
          <a:xfrm>
            <a:off x="7467600" y="762000"/>
            <a:ext cx="1676400" cy="837406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1CA94C4-D463-4F81-A18E-0AEC007D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Noise pollution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31A9D0AD-D607-42EC-9B3F-060D46CDD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830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Auditory effects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♣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fatigue</a:t>
            </a:r>
          </a:p>
          <a:p>
            <a:pPr eaLnBrk="1" hangingPunct="1">
              <a:buFont typeface="Arial" panose="020B0604020202020204" pitchFamily="34" charset="0"/>
              <a:buChar char="♣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Deafness:</a:t>
            </a:r>
          </a:p>
          <a:p>
            <a:pPr lvl="1" eaLnBrk="1" hangingPunct="1">
              <a:buFont typeface="Arial" panose="020B0604020202020204" pitchFamily="34" charset="0"/>
              <a:buChar char="♣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hearing loss</a:t>
            </a:r>
          </a:p>
          <a:p>
            <a:pPr lvl="1" eaLnBrk="1" hangingPunct="1">
              <a:buFont typeface="Arial" panose="020B0604020202020204" pitchFamily="34" charset="0"/>
              <a:buChar char="♣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hearing loss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3CFB7F-5E21-4D68-8ABD-2AC06D8CA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00200"/>
            <a:ext cx="3771900" cy="43132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Auditory effects</a:t>
            </a:r>
            <a:endParaRPr lang="en-US" alt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♣"/>
              <a:defRPr/>
            </a:pPr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</a:t>
            </a:r>
          </a:p>
          <a:p>
            <a:pPr eaLnBrk="1" hangingPunct="1">
              <a:buFont typeface="Arial" panose="020B0604020202020204" pitchFamily="34" charset="0"/>
              <a:buChar char="♣"/>
              <a:defRPr/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in speech communication</a:t>
            </a:r>
          </a:p>
          <a:p>
            <a:pPr eaLnBrk="1" hangingPunct="1">
              <a:buFont typeface="Arial" panose="020B0604020202020204" pitchFamily="34" charset="0"/>
              <a:buChar char="♣"/>
              <a:defRPr/>
            </a:pPr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Annoyance</a:t>
            </a:r>
          </a:p>
          <a:p>
            <a:pPr eaLnBrk="1" hangingPunct="1">
              <a:buFont typeface="Arial" panose="020B0604020202020204" pitchFamily="34" charset="0"/>
              <a:buChar char="♣"/>
              <a:defRPr/>
            </a:pPr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efficiency</a:t>
            </a:r>
          </a:p>
          <a:p>
            <a:pPr eaLnBrk="1" hangingPunct="1">
              <a:buFont typeface="Arial" panose="020B0604020202020204" pitchFamily="34" charset="0"/>
              <a:buChar char="♣"/>
              <a:defRPr/>
            </a:pPr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changes</a:t>
            </a:r>
          </a:p>
        </p:txBody>
      </p:sp>
      <p:sp>
        <p:nvSpPr>
          <p:cNvPr id="7" name="Google Shape;429;p50">
            <a:extLst>
              <a:ext uri="{FF2B5EF4-FFF2-40B4-BE49-F238E27FC236}">
                <a16:creationId xmlns:a16="http://schemas.microsoft.com/office/drawing/2014/main" id="{1FE7BD93-75DE-4B5A-9DE1-62FD9EE374B0}"/>
              </a:ext>
            </a:extLst>
          </p:cNvPr>
          <p:cNvSpPr/>
          <p:nvPr/>
        </p:nvSpPr>
        <p:spPr>
          <a:xfrm>
            <a:off x="7848600" y="456803"/>
            <a:ext cx="1295400" cy="778670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B351B1-DE85-4876-AA36-B780A882D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Effects Of Noise</a:t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B4A2-896D-4253-9080-68D3048F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just" defTabSz="40798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1.Auditory fatigue</a:t>
            </a:r>
          </a:p>
          <a:p>
            <a:pPr marL="996696" lvl="2" indent="-246888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dB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greatest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 Hz</a:t>
            </a:r>
          </a:p>
          <a:p>
            <a:pPr marL="996696" lvl="2" indent="-246888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whistling and buzzing in the ears</a:t>
            </a:r>
          </a:p>
          <a:p>
            <a:pPr marL="274320" lvl="2" indent="-274320" algn="just" defTabSz="407988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Deafness: </a:t>
            </a:r>
          </a:p>
          <a:p>
            <a:pPr marL="955358" lvl="3" indent="-407988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Hearing Loss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a specific exposure to noise and the victim is unaware</a:t>
            </a:r>
          </a:p>
          <a:p>
            <a:pPr marL="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frequencies between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4000-6000Hz  </a:t>
            </a:r>
          </a:p>
          <a:p>
            <a:pPr marL="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Disappears within 24 hours  of exposure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B4BE211D-1B30-4F41-83EA-4E18C1613EFD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Vertical integration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0B0A270-8975-4157-B835-9A09B6AB9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Effects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7122-4D83-42F6-856E-A5977302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5358" lvl="3" indent="-407988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Hearing Loss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0457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repeated or continuous exposure to noise around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dB </a:t>
            </a:r>
          </a:p>
          <a:p>
            <a:pPr marL="100457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inner ear damage</a:t>
            </a:r>
          </a:p>
          <a:p>
            <a:pPr marL="1004570" lvl="3" indent="-4572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noise above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dB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rupture the tympanic membrane and cause permanent  loss of 	hearing</a:t>
            </a:r>
          </a:p>
          <a:p>
            <a:pPr marL="1004570" lvl="3" indent="-457200" algn="just" defTabSz="407988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this happens in an industry, it is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Occupational Hearing Loss”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8F3D001C-4434-458B-A222-822D2D6661BA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Vertical integration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A8E6-9EF5-43EA-BDD4-01FD29F9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1796-041E-4469-9143-EB0FE7925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726A04-FB7C-4163-BBF0-6FC37D03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9528" b="13660"/>
          <a:stretch>
            <a:fillRect/>
          </a:stretch>
        </p:blipFill>
        <p:spPr bwMode="auto">
          <a:xfrm>
            <a:off x="326814" y="307399"/>
            <a:ext cx="8085666" cy="62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3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4F6A51A-8A57-4A7D-9FD7-C4332F9A6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Non-Auditory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8487D45-E796-44F5-BC5B-78181B9AB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lvl="1" indent="-514350" algn="just" defTabSz="407988" eaLnBrk="1" hangingPunct="1">
              <a:lnSpc>
                <a:spcPct val="107000"/>
              </a:lnSpc>
              <a:buFontTx/>
              <a:buAutoNum type="arabicPeriod"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Interference with Speech: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disturbance at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300-500 Hz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in speech communication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frequencies are commonly found in road and air traffic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Efficiency: 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due to loss of concentration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Specially where mental concentration is required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noise may increase work out put</a:t>
            </a:r>
          </a:p>
          <a:p>
            <a:pPr marL="598488" lvl="2" indent="-457200" algn="just" defTabSz="407988" eaLnBrk="1" hangingPunct="1">
              <a:lnSpc>
                <a:spcPct val="107000"/>
              </a:lnSpc>
              <a:buClr>
                <a:schemeClr val="tx1"/>
              </a:buClr>
            </a:pPr>
            <a:endParaRPr lang="en-US" altLang="en-US" sz="2600" dirty="0"/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CEAB175D-D61A-4F4D-B5F0-1E3E729F2E88}"/>
              </a:ext>
            </a:extLst>
          </p:cNvPr>
          <p:cNvSpPr/>
          <p:nvPr/>
        </p:nvSpPr>
        <p:spPr>
          <a:xfrm>
            <a:off x="7239000" y="731836"/>
            <a:ext cx="1905000" cy="86756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0181321-2F60-43F8-B88E-955EB6092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Non-Auditory Effects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1DFD468-7005-4AF0-909C-0FCFDBD77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lvl="1" algn="just" defTabSz="407988" eaLnBrk="1" hangingPunct="1">
              <a:lnSpc>
                <a:spcPct val="107000"/>
              </a:lnSpc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3.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Annoyance:</a:t>
            </a:r>
          </a:p>
          <a:p>
            <a:pPr marL="292100" lvl="2" indent="-58738" algn="just" defTabSz="407988" eaLnBrk="1" hangingPunct="1">
              <a:lnSpc>
                <a:spcPct val="107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response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neurotic people are more sensitive than  balanced people</a:t>
            </a:r>
          </a:p>
          <a:p>
            <a:pPr marL="292100" lvl="2" indent="-58738" algn="just" defTabSz="407988" eaLnBrk="1" hangingPunct="1">
              <a:lnSpc>
                <a:spcPct val="107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Workmen exposed to higher intensities of noise are often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irritated, short  tempered and impatient </a:t>
            </a:r>
          </a:p>
          <a:p>
            <a:pPr marL="292100" lvl="2" indent="-58738" algn="just" defTabSz="407988" eaLnBrk="1" hangingPunct="1">
              <a:lnSpc>
                <a:spcPct val="107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likely to resort to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agitation and disrupt production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350C70B6-93E9-433C-BBFE-A6CD77DD448B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Vertical integration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4DCD5DB-D484-4D45-9F08-DF34014C2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Non-Auditory Effects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48901CB-1E5E-42D7-9F02-169D02D46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lvl="1" indent="-273050" algn="just" defTabSz="407988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Changes: </a:t>
            </a:r>
          </a:p>
          <a:p>
            <a:pPr marL="114300" lvl="1" indent="-273050" algn="just" defTabSz="407988" eaLnBrk="1" hangingPunct="1">
              <a:buFont typeface="Wingdings 2" panose="050201020105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changes occur:</a:t>
            </a:r>
          </a:p>
          <a:p>
            <a:pPr marL="387350" lvl="2" defTabSz="407988" eaLnBrk="1" hangingPunct="1">
              <a:buClr>
                <a:schemeClr val="tx1"/>
              </a:buClr>
              <a:buFont typeface="Arial" panose="020B0604020202020204" pitchFamily="34" charset="0"/>
              <a:buChar char="▪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blood pressure</a:t>
            </a:r>
          </a:p>
          <a:p>
            <a:pPr marL="387350" lvl="2" defTabSz="407988" eaLnBrk="1" hangingPunct="1">
              <a:buClr>
                <a:schemeClr val="tx1"/>
              </a:buClr>
              <a:buFont typeface="Arial" panose="020B0604020202020204" pitchFamily="34" charset="0"/>
              <a:buChar char="▪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intracranial pressure</a:t>
            </a:r>
          </a:p>
          <a:p>
            <a:pPr marL="387350" lvl="2" defTabSz="407988" eaLnBrk="1" hangingPunct="1">
              <a:buClr>
                <a:schemeClr val="tx1"/>
              </a:buClr>
              <a:buFont typeface="Arial" panose="020B0604020202020204" pitchFamily="34" charset="0"/>
              <a:buChar char="▪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heart rate and breathing</a:t>
            </a:r>
          </a:p>
          <a:p>
            <a:pPr marL="387350" lvl="2" defTabSz="407988" eaLnBrk="1" hangingPunct="1">
              <a:buClr>
                <a:schemeClr val="tx1"/>
              </a:buClr>
              <a:buFont typeface="Arial" panose="020B0604020202020204" pitchFamily="34" charset="0"/>
              <a:buChar char="▪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sweating</a:t>
            </a:r>
          </a:p>
          <a:p>
            <a:pPr marL="387350" lvl="2" defTabSz="407988" eaLnBrk="1" hangingPunct="1">
              <a:buClr>
                <a:schemeClr val="tx1"/>
              </a:buClr>
              <a:buFont typeface="Arial" panose="020B0604020202020204" pitchFamily="34" charset="0"/>
              <a:buChar char="▪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disturbances like impaired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perception, reduced night vision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790523C7-A334-475A-ADDC-FC427DC54334}"/>
              </a:ext>
            </a:extLst>
          </p:cNvPr>
          <p:cNvSpPr/>
          <p:nvPr/>
        </p:nvSpPr>
        <p:spPr>
          <a:xfrm>
            <a:off x="7239000" y="731836"/>
            <a:ext cx="1905000" cy="86756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Horizontal integration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0B14726-3581-442A-8311-DBDDA1662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Non-Auditory Effects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6879DD3-5EA5-4F8C-9CF8-74B57F892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04938" lvl="4" indent="-628650" algn="just" defTabSz="388938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symptoms: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04938" lvl="4" indent="-628650" algn="just" defTabSz="388938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Giddiness, nausea and fatigue 	</a:t>
            </a:r>
          </a:p>
          <a:p>
            <a:pPr marL="1404938" lvl="4" indent="-628650" algn="just" defTabSz="388938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disturbance </a:t>
            </a:r>
          </a:p>
          <a:p>
            <a:pPr marL="582613" lvl="1" indent="-628650" algn="just" defTabSz="388938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changes: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04938" lvl="4" indent="-628650" algn="just" defTabSz="388938" eaLnBrk="1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loss</a:t>
            </a:r>
          </a:p>
          <a:p>
            <a:pPr marL="1404938" lvl="4" indent="-628650" algn="just" defTabSz="388938" eaLnBrk="1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depression,  panic attacks </a:t>
            </a:r>
          </a:p>
          <a:p>
            <a:pPr marL="1404938" lvl="4" indent="-628650" algn="just" defTabSz="388938" eaLnBrk="1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disruption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82613" lvl="1" indent="-628650" algn="just" defTabSz="388938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Economic Losses:</a:t>
            </a:r>
          </a:p>
          <a:p>
            <a:pPr marL="889000" lvl="3" indent="-457200" algn="just" defTabSz="388938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 harmful effects of noise like hearing loss of the industry workers 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5695544C-F98E-423A-AE02-5ACB00687DAA}"/>
              </a:ext>
            </a:extLst>
          </p:cNvPr>
          <p:cNvSpPr/>
          <p:nvPr/>
        </p:nvSpPr>
        <p:spPr>
          <a:xfrm>
            <a:off x="7239000" y="88423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Horizontal integration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A3FC09D-0318-41B2-9B90-A272ED78B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FE5A8669-556A-4D74-B993-51E5BD1C1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513" y="1887538"/>
            <a:ext cx="7038975" cy="39528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57E264E-8B7A-4A78-9CFE-44378269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</a:t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0DC86842-5063-4324-A7A8-08762B310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688" y="1600200"/>
            <a:ext cx="5762625" cy="4525963"/>
          </a:xfrm>
        </p:spPr>
      </p:pic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13134A27-75B2-4B45-8518-F5C15126A170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240B327-F915-4995-BB19-F2227102C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A8CF-471E-4056-A21F-51EC4D4F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274320" indent="466725" algn="just" defTabSz="40798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tabLst>
                <a:tab pos="914400" algn="l"/>
              </a:tabLst>
              <a:defRPr/>
            </a:pP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Planning of Cities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cities in various zones separated 	by 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belts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areas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industry and transport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fronts should lie not less than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  from the road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main streets</a:t>
            </a:r>
          </a:p>
          <a:p>
            <a:pPr marL="274320" indent="466725" algn="just" defTabSz="40798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tabLst>
                <a:tab pos="914400" algn="l"/>
              </a:tabLst>
              <a:defRPr/>
            </a:pP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Vehicles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vehicles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routed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narrow 	streets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Indiscriminate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blowing of the horn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	of 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horn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should be prohibited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servicing and tuning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automobiles </a:t>
            </a:r>
          </a:p>
          <a:p>
            <a:pPr marL="468313" lvl="1" indent="446088" algn="just" defTabSz="407988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endParaRPr lang="en-US" sz="2000" dirty="0">
              <a:solidFill>
                <a:srgbClr val="DCE60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39FE5E08-4CC9-4856-935C-B7D88F3654EF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310B8B-1ECB-4B16-AF47-6014942C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 pollution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244E-AE16-41D2-98B5-761845A9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0798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 in industries and railways: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46888" algn="just" defTabSz="407988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at Source: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segregating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noisy machines, application of noise mufflers 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residential areas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possible than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belts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laid down between them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improving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insulation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buildings and making them sound proof	</a:t>
            </a:r>
          </a:p>
          <a:p>
            <a:pPr marL="640080" lvl="1" indent="-246888" algn="just" defTabSz="407988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 Transmission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building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covering room walls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absorbing material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F221C144-291C-4AA0-A8C4-75AE264E1A07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32C8DF4-8641-4DB4-B34C-A63D77723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54DF-417C-4560-A015-F973F939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lvl="1" indent="-246888" algn="just" defTabSz="407988" eaLnBrk="1" fontAlgn="auto" hangingPunct="1">
              <a:lnSpc>
                <a:spcPct val="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Exposed Persons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protection of workers exposed to sound more than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85dB or 150 Hz frequency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ear plugs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check up 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 audiogram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from noisy place to quite places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 Noise Dosimeters</a:t>
            </a:r>
          </a:p>
          <a:p>
            <a:pPr marL="837883" lvl="2" indent="-449263" algn="just" defTabSz="4079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21508" name="Picture 4" descr="C:\Users\Administrator\Desktop\images (1).jpg">
            <a:extLst>
              <a:ext uri="{FF2B5EF4-FFF2-40B4-BE49-F238E27FC236}">
                <a16:creationId xmlns:a16="http://schemas.microsoft.com/office/drawing/2014/main" id="{78FAE1BE-2D7E-48FC-8705-59BEB0A5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57763"/>
            <a:ext cx="2105025" cy="116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2F31D9CF-3491-408B-8D37-540E4FBEC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349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B57E2A51-8154-4927-BD8C-8FC7D7FFE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49763"/>
            <a:ext cx="8588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29;p50">
            <a:extLst>
              <a:ext uri="{FF2B5EF4-FFF2-40B4-BE49-F238E27FC236}">
                <a16:creationId xmlns:a16="http://schemas.microsoft.com/office/drawing/2014/main" id="{8056E425-D7AF-4707-8042-5EC4694827C5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740B0B8-8F2C-48B7-BF86-62D5A9276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 Pollution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0D52-1E10-4C19-99F0-0E088FE4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7220" algn="just" defTabSz="40798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Education:</a:t>
            </a:r>
          </a:p>
          <a:p>
            <a:pPr marL="742633" lvl="2" indent="446088" algn="just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workers participation</a:t>
            </a:r>
          </a:p>
          <a:p>
            <a:pPr marL="742633" lvl="2" indent="446088" algn="just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 participation</a:t>
            </a:r>
          </a:p>
          <a:p>
            <a:pPr marL="742633" lvl="2" indent="446088" algn="just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awareness programs should be taken up, to educate the  public about the causes and effects of noise pollution.</a:t>
            </a:r>
          </a:p>
          <a:p>
            <a:pPr marL="274320" lvl="2" indent="466725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>
                <a:tab pos="91440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development or urban management:</a:t>
            </a:r>
          </a:p>
          <a:p>
            <a:pPr marL="274320" lvl="2" indent="466725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 2"/>
              <a:buNone/>
              <a:tabLst>
                <a:tab pos="914400" algn="l"/>
              </a:tabLs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done with long-term planning, along with an aim to  reduce noise pollution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51B67CFC-59F4-48FA-BC2D-AF46A94131F5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medicine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96C1-08B6-4DAC-BF6D-A74B4E58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Umar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90DE-1C4E-4F74-A782-B69CD8C2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C1AFD-E330-4EA3-B164-C398C411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1" y="1905000"/>
            <a:ext cx="8073269" cy="474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53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6A7E973-2886-4025-BEC7-A986650F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Noise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  <a:endParaRPr lang="en-US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FA59-3204-4EEF-9A5D-99F3F4D4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7220" lvl="2" indent="-342900" algn="just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SzPct val="9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Legislation:</a:t>
            </a:r>
          </a:p>
          <a:p>
            <a:pPr marL="1085533" lvl="2" indent="-342900" algn="just" defTabSz="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providing various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</a:p>
          <a:p>
            <a:pPr marL="1085533" lvl="2" indent="-3429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Worker’s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loss of hearing</a:t>
            </a:r>
          </a:p>
          <a:p>
            <a:pPr marL="1085533" lvl="2" indent="-3429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should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restrict 	the use of loudspeakers/ public 	address  systems and sound producing instruments  in crowded areas and public  places.</a:t>
            </a:r>
          </a:p>
          <a:p>
            <a:pPr marL="1085533" lvl="2" indent="-3429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use of Horns, sound 				emitting construction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				bursting  of fire crackers</a:t>
            </a:r>
          </a:p>
          <a:p>
            <a:pPr marL="1085533" lvl="2" indent="-342900" algn="just" defTabSz="407988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 any violation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silence 			zones / areas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30DBB320-DA02-4E56-917D-9BAEBA51D219}"/>
              </a:ext>
            </a:extLst>
          </p:cNvPr>
          <p:cNvSpPr/>
          <p:nvPr/>
        </p:nvSpPr>
        <p:spPr>
          <a:xfrm>
            <a:off x="7239000" y="638968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A468-115E-4445-94A0-4FD6A257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2BF0B-FC09-4A4D-9057-E1120F2E7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626" y="1600200"/>
            <a:ext cx="7362748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48499-220E-48E2-B1D6-18A004EBB3D6}"/>
              </a:ext>
            </a:extLst>
          </p:cNvPr>
          <p:cNvSpPr txBox="1"/>
          <p:nvPr/>
        </p:nvSpPr>
        <p:spPr>
          <a:xfrm>
            <a:off x="685800" y="1185754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https://environmentalevidencejournal.biomedcentral.com/articles/10.1186/s13750-020-00202-y</a:t>
            </a:r>
          </a:p>
        </p:txBody>
      </p:sp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A1C99558-8EAD-4449-AF52-6A1DFDA5CAD0}"/>
              </a:ext>
            </a:extLst>
          </p:cNvPr>
          <p:cNvSpPr/>
          <p:nvPr/>
        </p:nvSpPr>
        <p:spPr>
          <a:xfrm>
            <a:off x="7181850" y="206266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Spiral integration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462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E8A2-CBB2-4C34-A0C7-18BEBDA6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B334-86F1-416D-8C1A-5A5205AC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https://gemmo.ai/ai-noise-pollution/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96450-EB05-4144-81FC-3E390E70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37759"/>
            <a:ext cx="9144000" cy="2832599"/>
          </a:xfrm>
          <a:prstGeom prst="rect">
            <a:avLst/>
          </a:prstGeom>
        </p:spPr>
      </p:pic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4C78FBEA-C6BB-4A0D-98DB-53DA30C2A57B}"/>
              </a:ext>
            </a:extLst>
          </p:cNvPr>
          <p:cNvSpPr/>
          <p:nvPr/>
        </p:nvSpPr>
        <p:spPr>
          <a:xfrm>
            <a:off x="7162800" y="274638"/>
            <a:ext cx="1924050" cy="892066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Spiral integration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592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74C3-4EDC-4807-A29A-CFD9AAD9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lecture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6E01-FD8F-440B-A272-0690B595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person presented with hearing loss after 12 hours of noise exposure. This hearing loss disappeared shortly afterwards. The frequency of noise is likely to be between the ranges of: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– 2000 Hz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 – 4000 Hz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lphaL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4000 – 6000 Hz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6000 – 8000 Hz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1000"/>
              </a:spcAft>
              <a:buFont typeface="Times New Roman" panose="02020603050405020304" pitchFamily="18" charset="0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8000 – 10,000 Hz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27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045F-EDEA-4D63-BAEC-C6B677C3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8E47-91D2-42AE-BF2D-F1107317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park book of community medicine 778-787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Ilyas Ansari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0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931D-B6CF-4758-BA49-D1CA6B6D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Lecture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99772B-2EC9-4D8E-AA43-394628851D63}"/>
              </a:ext>
            </a:extLst>
          </p:cNvPr>
          <p:cNvSpPr txBox="1">
            <a:spLocks/>
          </p:cNvSpPr>
          <p:nvPr/>
        </p:nvSpPr>
        <p:spPr>
          <a:xfrm>
            <a:off x="838200" y="1417638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Learning objectives 	                                         (01 slide)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Core component                                                 (08 slide)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Vertical integration                                              (03 slide)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Horizontal integration                                         (01 slide)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Research 				              (01 slide)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References 			                           (01 slide) 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Pts val="2240"/>
              <a:buFont typeface="Noto Sans Symbols"/>
              <a:buChar char="❑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End of lecture  assessment                                (2 slides)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2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10346-2F3C-45AD-8B85-8FBDFBAF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A23C2-1719-4F25-B073-3CC5ED70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noise and explain its sources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properties of noise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Apprehend auditory &amp; non auditory effects of noise exposure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approaches of noise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2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>
            <a:extLst>
              <a:ext uri="{FF2B5EF4-FFF2-40B4-BE49-F238E27FC236}">
                <a16:creationId xmlns:a16="http://schemas.microsoft.com/office/drawing/2014/main" id="{D773199C-105E-41F5-A57C-7B37972802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2888"/>
            <a:ext cx="8229600" cy="1143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6C2783FD-CDE4-485A-A1A0-7FC6FE16C6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that is unwanted or disrupts one’s quality of life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“Undesirable state of the natural environment being 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contaminated with harmful substances as a  result of  human activities”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pollution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sounds in the environment that are caused by humans and that threaten the health or welfare of human or animal inhabitants”. 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EF39C4A6-7055-4E1C-9104-078065964E78}"/>
              </a:ext>
            </a:extLst>
          </p:cNvPr>
          <p:cNvSpPr/>
          <p:nvPr/>
        </p:nvSpPr>
        <p:spPr>
          <a:xfrm>
            <a:off x="7248525" y="0"/>
            <a:ext cx="19050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A5D28A9-8EC8-4119-9164-CF020DD7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Noise Pollution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374151EE-E783-4420-A637-F8CCDE1C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7638"/>
            <a:ext cx="16716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0FD7F4F2-2735-47BC-B0AF-BC0B9FA38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65213"/>
            <a:ext cx="13192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ntent Placeholder 9">
            <a:extLst>
              <a:ext uri="{FF2B5EF4-FFF2-40B4-BE49-F238E27FC236}">
                <a16:creationId xmlns:a16="http://schemas.microsoft.com/office/drawing/2014/main" id="{2E790509-0851-4019-BB96-62395AD69C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1025" y="1417638"/>
            <a:ext cx="5973763" cy="4603750"/>
          </a:xfrm>
        </p:spPr>
      </p:pic>
      <p:pic>
        <p:nvPicPr>
          <p:cNvPr id="7174" name="Picture 10">
            <a:extLst>
              <a:ext uri="{FF2B5EF4-FFF2-40B4-BE49-F238E27FC236}">
                <a16:creationId xmlns:a16="http://schemas.microsoft.com/office/drawing/2014/main" id="{C05F6128-2E3B-463C-9260-27AE5C64B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30813"/>
            <a:ext cx="213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>
            <a:extLst>
              <a:ext uri="{FF2B5EF4-FFF2-40B4-BE49-F238E27FC236}">
                <a16:creationId xmlns:a16="http://schemas.microsoft.com/office/drawing/2014/main" id="{C6E45E33-5A4D-484D-9DDB-2E887AC6AC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879975"/>
            <a:ext cx="20748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29;p50">
            <a:extLst>
              <a:ext uri="{FF2B5EF4-FFF2-40B4-BE49-F238E27FC236}">
                <a16:creationId xmlns:a16="http://schemas.microsoft.com/office/drawing/2014/main" id="{19438691-F65E-41FC-9E34-7ABB26018597}"/>
              </a:ext>
            </a:extLst>
          </p:cNvPr>
          <p:cNvSpPr/>
          <p:nvPr/>
        </p:nvSpPr>
        <p:spPr>
          <a:xfrm>
            <a:off x="7467600" y="23813"/>
            <a:ext cx="1687512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0A9DB9D-6C20-4E86-A217-8DBD4B21E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Noise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68E5619-D35C-44F1-BAE9-8C835E6C3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8150" indent="466725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properties:</a:t>
            </a:r>
          </a:p>
          <a:p>
            <a:pPr marL="438150" indent="466725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466725" eaLnBrk="1" hangingPunct="1"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Loudness or intensity </a:t>
            </a:r>
          </a:p>
          <a:p>
            <a:pPr marL="438150" indent="466725" eaLnBrk="1" hangingPunct="1"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</a:t>
            </a:r>
          </a:p>
        </p:txBody>
      </p:sp>
      <p:sp>
        <p:nvSpPr>
          <p:cNvPr id="4" name="Google Shape;429;p50">
            <a:extLst>
              <a:ext uri="{FF2B5EF4-FFF2-40B4-BE49-F238E27FC236}">
                <a16:creationId xmlns:a16="http://schemas.microsoft.com/office/drawing/2014/main" id="{27F78791-0C4A-4700-ACE6-F9EC94D89C0F}"/>
              </a:ext>
            </a:extLst>
          </p:cNvPr>
          <p:cNvSpPr/>
          <p:nvPr/>
        </p:nvSpPr>
        <p:spPr>
          <a:xfrm>
            <a:off x="7696200" y="0"/>
            <a:ext cx="142875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709A2006-28A7-4E3A-A3F7-8E02DC39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Noise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E3F64E-BE00-44C9-A4D4-76952893E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91600" cy="3733800"/>
          </a:xfrm>
        </p:spPr>
        <p:txBody>
          <a:bodyPr rtlCol="0">
            <a:normAutofit/>
          </a:bodyPr>
          <a:lstStyle/>
          <a:p>
            <a:pPr marL="438912" indent="466725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Loudness or Intensity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lvl="1" indent="44608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upon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vibrations which	initiates the  noise</a:t>
            </a:r>
          </a:p>
          <a:p>
            <a:pPr marL="468313" lvl="1" indent="44608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say it is 60 dB, it means 60dB more intense than the smallest distinguishable sound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Reference sound pressure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0.0002 microbar or dynes/cm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68313" lvl="1" indent="44608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Dyne =1/ 1000000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atmospheric pressure</a:t>
            </a:r>
          </a:p>
          <a:p>
            <a:pPr marL="468313" lvl="1" indent="44608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daily exposure up to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dB is the maximum limit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human ear can tolerate without substantial damage to hearing.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5FCE6A8D-7085-45B1-8BEB-F1339133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477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Contd</a:t>
            </a: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15677B0F-8308-41EB-BCFB-0B1E77C0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F35EC4-F662-4C1C-B6F8-B8DCE9BDF537}" type="slidenum">
              <a:rPr lang="en-US" altLang="en-US">
                <a:solidFill>
                  <a:srgbClr val="3F3F3F"/>
                </a:solidFill>
              </a:rPr>
              <a:pPr/>
              <a:t>9</a:t>
            </a:fld>
            <a:endParaRPr lang="en-US" altLang="en-US">
              <a:solidFill>
                <a:srgbClr val="3F3F3F"/>
              </a:solidFill>
            </a:endParaRPr>
          </a:p>
        </p:txBody>
      </p:sp>
      <p:sp>
        <p:nvSpPr>
          <p:cNvPr id="6" name="Google Shape;429;p50">
            <a:extLst>
              <a:ext uri="{FF2B5EF4-FFF2-40B4-BE49-F238E27FC236}">
                <a16:creationId xmlns:a16="http://schemas.microsoft.com/office/drawing/2014/main" id="{3D2C0420-4C71-4DBD-84DD-ACE624755552}"/>
              </a:ext>
            </a:extLst>
          </p:cNvPr>
          <p:cNvSpPr/>
          <p:nvPr/>
        </p:nvSpPr>
        <p:spPr>
          <a:xfrm>
            <a:off x="7848600" y="69850"/>
            <a:ext cx="1295400" cy="960438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concept</a:t>
            </a:r>
            <a:endParaRPr sz="1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971</TotalTime>
  <Words>883</Words>
  <Application>Microsoft Office PowerPoint</Application>
  <PresentationFormat>On-screen Show (4:3)</PresentationFormat>
  <Paragraphs>274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Book Antiqua</vt:lpstr>
      <vt:lpstr>Calibri</vt:lpstr>
      <vt:lpstr>Century Gothic</vt:lpstr>
      <vt:lpstr>Garamond</vt:lpstr>
      <vt:lpstr>Noto Sans Symbols</vt:lpstr>
      <vt:lpstr>Tahoma</vt:lpstr>
      <vt:lpstr>Times New Roman</vt:lpstr>
      <vt:lpstr>Trebuchet MS</vt:lpstr>
      <vt:lpstr>Wingdings</vt:lpstr>
      <vt:lpstr>Wingdings 2</vt:lpstr>
      <vt:lpstr>Savon</vt:lpstr>
      <vt:lpstr>Diseño predeterminado</vt:lpstr>
      <vt:lpstr> </vt:lpstr>
      <vt:lpstr>PowerPoint Presentation</vt:lpstr>
      <vt:lpstr>Prof Umar model </vt:lpstr>
      <vt:lpstr>Sequence of Lecture</vt:lpstr>
      <vt:lpstr>Learning objectives</vt:lpstr>
      <vt:lpstr>Definition</vt:lpstr>
      <vt:lpstr>Sources of Noise Pollution</vt:lpstr>
      <vt:lpstr>Properties of Noise</vt:lpstr>
      <vt:lpstr>Properties of Noise</vt:lpstr>
      <vt:lpstr>Properties of Noise….</vt:lpstr>
      <vt:lpstr>Properties of Noise….</vt:lpstr>
      <vt:lpstr>Community Noise Levels in Decibels</vt:lpstr>
      <vt:lpstr>Comparative Noise levels</vt:lpstr>
      <vt:lpstr>Measurement of Noise</vt:lpstr>
      <vt:lpstr>Measurement of Noise….</vt:lpstr>
      <vt:lpstr>Measurement of Noise….</vt:lpstr>
      <vt:lpstr>Effects of Noise pollution</vt:lpstr>
      <vt:lpstr>Auditory Effects Of Noise  Pollution</vt:lpstr>
      <vt:lpstr>Auditory Effects Of Noise  Pollution</vt:lpstr>
      <vt:lpstr>Non-Auditory Effects Of Noise  Pollution</vt:lpstr>
      <vt:lpstr>Non-Auditory Effects Of Noise  Pollution</vt:lpstr>
      <vt:lpstr>Non-Auditory Effects Of Noise  Pollution</vt:lpstr>
      <vt:lpstr>Non-Auditory Effects Of Noise  Pollution</vt:lpstr>
      <vt:lpstr>PowerPoint Presentation</vt:lpstr>
      <vt:lpstr>Control Of Noise  Pollution</vt:lpstr>
      <vt:lpstr>Control Of Noise  Pollution</vt:lpstr>
      <vt:lpstr>Control of Noise pollution</vt:lpstr>
      <vt:lpstr>Control Of Noise  Pollution</vt:lpstr>
      <vt:lpstr>Control of noise Pollution</vt:lpstr>
      <vt:lpstr>Control Of Noise  Pollution</vt:lpstr>
      <vt:lpstr>Research </vt:lpstr>
      <vt:lpstr>Artificial intelligence</vt:lpstr>
      <vt:lpstr>End of lecture assessment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METERIOLOGICAL ENVIRONMENT</dc:title>
  <dc:creator>Dr Mehwish</dc:creator>
  <cp:lastModifiedBy>pavilion</cp:lastModifiedBy>
  <cp:revision>109</cp:revision>
  <dcterms:created xsi:type="dcterms:W3CDTF">2012-09-24T17:40:18Z</dcterms:created>
  <dcterms:modified xsi:type="dcterms:W3CDTF">2025-02-04T05:54:53Z</dcterms:modified>
</cp:coreProperties>
</file>