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80" r:id="rId2"/>
    <p:sldId id="317" r:id="rId3"/>
    <p:sldId id="377" r:id="rId4"/>
    <p:sldId id="380" r:id="rId5"/>
    <p:sldId id="379" r:id="rId6"/>
    <p:sldId id="514" r:id="rId7"/>
    <p:sldId id="515" r:id="rId8"/>
    <p:sldId id="516" r:id="rId9"/>
    <p:sldId id="517" r:id="rId10"/>
    <p:sldId id="257" r:id="rId11"/>
    <p:sldId id="512" r:id="rId12"/>
    <p:sldId id="511" r:id="rId13"/>
    <p:sldId id="510" r:id="rId14"/>
    <p:sldId id="505" r:id="rId15"/>
    <p:sldId id="507" r:id="rId16"/>
    <p:sldId id="506" r:id="rId17"/>
    <p:sldId id="278" r:id="rId18"/>
    <p:sldId id="420" r:id="rId19"/>
    <p:sldId id="509" r:id="rId20"/>
    <p:sldId id="508" r:id="rId21"/>
    <p:sldId id="341" r:id="rId22"/>
    <p:sldId id="513" r:id="rId23"/>
    <p:sldId id="476" r:id="rId24"/>
    <p:sldId id="381" r:id="rId25"/>
    <p:sldId id="31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D6E421-E781-42C9-8AAF-C7113F637B59}">
          <p14:sldIdLst>
            <p14:sldId id="280"/>
            <p14:sldId id="317"/>
            <p14:sldId id="377"/>
            <p14:sldId id="380"/>
            <p14:sldId id="379"/>
            <p14:sldId id="514"/>
            <p14:sldId id="515"/>
            <p14:sldId id="516"/>
            <p14:sldId id="517"/>
            <p14:sldId id="257"/>
            <p14:sldId id="512"/>
            <p14:sldId id="511"/>
            <p14:sldId id="510"/>
            <p14:sldId id="505"/>
            <p14:sldId id="507"/>
            <p14:sldId id="506"/>
            <p14:sldId id="278"/>
            <p14:sldId id="420"/>
            <p14:sldId id="509"/>
            <p14:sldId id="508"/>
            <p14:sldId id="341"/>
            <p14:sldId id="513"/>
            <p14:sldId id="476"/>
            <p14:sldId id="381"/>
            <p14:sldId id="31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1" d="100"/>
          <a:sy n="61" d="100"/>
        </p:scale>
        <p:origin x="1440"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notesMaster" Target="notesMasters/notesMaster1.xml" /><Relationship Id="rId30"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48AA8-4E83-4ECA-B804-E0BBAB17483F}" type="datetimeFigureOut">
              <a:rPr lang="en-PK" smtClean="0"/>
              <a:t>02/09/2025</a:t>
            </a:fld>
            <a:endParaRPr lang="en-PK"/>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55A77-F2CB-4A0F-9812-BDAD6FB58F13}" type="slidenum">
              <a:rPr lang="en-PK" smtClean="0"/>
              <a:t>‹#›</a:t>
            </a:fld>
            <a:endParaRPr lang="en-PK"/>
          </a:p>
        </p:txBody>
      </p:sp>
    </p:spTree>
    <p:extLst>
      <p:ext uri="{BB962C8B-B14F-4D97-AF65-F5344CB8AC3E}">
        <p14:creationId xmlns:p14="http://schemas.microsoft.com/office/powerpoint/2010/main" val="534242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AD11E1-2F1A-4636-B720-216C0202E1F0}"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A9672-0F90-4E31-9CCC-F68CA15F4E7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AD11E1-2F1A-4636-B720-216C0202E1F0}"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A9672-0F90-4E31-9CCC-F68CA15F4E7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AD11E1-2F1A-4636-B720-216C0202E1F0}"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A9672-0F90-4E31-9CCC-F68CA15F4E7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extBox 1"/>
          <p:cNvSpPr txBox="1"/>
          <p:nvPr userDrawn="1"/>
        </p:nvSpPr>
        <p:spPr>
          <a:xfrm>
            <a:off x="152400" y="6477000"/>
            <a:ext cx="1135247" cy="246221"/>
          </a:xfrm>
          <a:prstGeom prst="rect">
            <a:avLst/>
          </a:prstGeom>
          <a:noFill/>
        </p:spPr>
        <p:txBody>
          <a:bodyPr wrap="none" rtlCol="0">
            <a:spAutoFit/>
          </a:bodyPr>
          <a:lstStyle/>
          <a:p>
            <a:r>
              <a:rPr lang="en-US" sz="1000" dirty="0"/>
              <a:t>Copyrights apply</a:t>
            </a:r>
          </a:p>
        </p:txBody>
      </p:sp>
    </p:spTree>
    <p:extLst>
      <p:ext uri="{BB962C8B-B14F-4D97-AF65-F5344CB8AC3E}">
        <p14:creationId xmlns:p14="http://schemas.microsoft.com/office/powerpoint/2010/main" val="255695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EAD11E1-2F1A-4636-B720-216C0202E1F0}"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A9672-0F90-4E31-9CCC-F68CA15F4E7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AD11E1-2F1A-4636-B720-216C0202E1F0}" type="datetimeFigureOut">
              <a:rPr lang="en-US" smtClean="0"/>
              <a:t>2/9/2025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DA9672-0F90-4E31-9CCC-F68CA15F4E75}"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EAD11E1-2F1A-4636-B720-216C0202E1F0}" type="datetimeFigureOut">
              <a:rPr lang="en-US" smtClean="0"/>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A9672-0F90-4E31-9CCC-F68CA15F4E7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EAD11E1-2F1A-4636-B720-216C0202E1F0}" type="datetimeFigureOut">
              <a:rPr lang="en-US" smtClean="0"/>
              <a:t>2/9/2025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DA9672-0F90-4E31-9CCC-F68CA15F4E7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AD11E1-2F1A-4636-B720-216C0202E1F0}" type="datetimeFigureOut">
              <a:rPr lang="en-US" smtClean="0"/>
              <a:t>2/9/2025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DA9672-0F90-4E31-9CCC-F68CA15F4E7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AD11E1-2F1A-4636-B720-216C0202E1F0}" type="datetimeFigureOut">
              <a:rPr lang="en-US" smtClean="0"/>
              <a:t>2/9/2025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DA9672-0F90-4E31-9CCC-F68CA15F4E7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AD11E1-2F1A-4636-B720-216C0202E1F0}" type="datetimeFigureOut">
              <a:rPr lang="en-US" smtClean="0"/>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A9672-0F90-4E31-9CCC-F68CA15F4E7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AD11E1-2F1A-4636-B720-216C0202E1F0}" type="datetimeFigureOut">
              <a:rPr lang="en-US" smtClean="0"/>
              <a:t>2/9/2025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DA9672-0F90-4E31-9CCC-F68CA15F4E7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AD11E1-2F1A-4636-B720-216C0202E1F0}" type="datetimeFigureOut">
              <a:rPr lang="en-US" smtClean="0"/>
              <a:t>2/9/2025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DA9672-0F90-4E31-9CCC-F68CA15F4E7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jp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12.xml" /></Relationships>
</file>

<file path=ppt/slides/_rels/slide15.xml.rels><?xml version="1.0" encoding="UTF-8" standalone="yes"?>
<Relationships xmlns="http://schemas.openxmlformats.org/package/2006/relationships"><Relationship Id="rId2" Type="http://schemas.openxmlformats.org/officeDocument/2006/relationships/image" Target="../media/image9.png" /><Relationship Id="rId1" Type="http://schemas.openxmlformats.org/officeDocument/2006/relationships/slideLayout" Target="../slideLayouts/slideLayout12.xml" /></Relationships>
</file>

<file path=ppt/slides/_rels/slide16.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12.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2" Type="http://schemas.openxmlformats.org/officeDocument/2006/relationships/image" Target="../media/image3.png"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2" Type="http://schemas.openxmlformats.org/officeDocument/2006/relationships/image" Target="../media/image12.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hyperlink" Target="https://www.uptodate.com/contents/salivary-gland-tumors-epidemiology-diagnosis-evaluation-and-staging/abstract/3" TargetMode="External" /><Relationship Id="rId7" Type="http://schemas.openxmlformats.org/officeDocument/2006/relationships/hyperlink" Target="https://www.uptodate.com/contents/salivary-gland-tumors-epidemiology-diagnosis-evaluation-and-staging/abstract/7" TargetMode="External" /><Relationship Id="rId2" Type="http://schemas.openxmlformats.org/officeDocument/2006/relationships/hyperlink" Target="https://www.uptodate.com/contents/salivary-gland-tumors-epidemiology-diagnosis-evaluation-and-staging/abstract/2" TargetMode="External" /><Relationship Id="rId1" Type="http://schemas.openxmlformats.org/officeDocument/2006/relationships/slideLayout" Target="../slideLayouts/slideLayout2.xml" /><Relationship Id="rId6" Type="http://schemas.openxmlformats.org/officeDocument/2006/relationships/hyperlink" Target="https://www.uptodate.com/contents/salivary-gland-tumors-epidemiology-diagnosis-evaluation-and-staging/abstract/6" TargetMode="External" /><Relationship Id="rId5" Type="http://schemas.openxmlformats.org/officeDocument/2006/relationships/hyperlink" Target="https://www.uptodate.com/contents/salivary-gland-tumors-epidemiology-diagnosis-evaluation-and-staging/abstract/5" TargetMode="External" /><Relationship Id="rId4" Type="http://schemas.openxmlformats.org/officeDocument/2006/relationships/hyperlink" Target="https://www.uptodate.com/contents/salivary-gland-tumors-epidemiology-diagnosis-evaluation-and-staging/abstract/4" TargetMode="External" /></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Relationship Id="rId2" Type="http://schemas.openxmlformats.org/officeDocument/2006/relationships/image" Target="../media/image4.png"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EA88-8D83-4F3F-A4C1-4B16E2377F9E}"/>
              </a:ext>
            </a:extLst>
          </p:cNvPr>
          <p:cNvSpPr>
            <a:spLocks noGrp="1"/>
          </p:cNvSpPr>
          <p:nvPr>
            <p:ph type="title"/>
          </p:nvPr>
        </p:nvSpPr>
        <p:spPr>
          <a:xfrm>
            <a:off x="2877056" y="2938792"/>
            <a:ext cx="5970989" cy="992311"/>
          </a:xfrm>
        </p:spPr>
        <p:txBody>
          <a:bodyPr>
            <a:noAutofit/>
          </a:bodyPr>
          <a:lstStyle/>
          <a:p>
            <a:pPr algn="l"/>
            <a:br>
              <a:rPr lang="en-US" sz="3600" dirty="0"/>
            </a:br>
            <a:endParaRPr lang="en-US" sz="3600" dirty="0"/>
          </a:p>
        </p:txBody>
      </p:sp>
      <p:sp>
        <p:nvSpPr>
          <p:cNvPr id="4" name="TextBox 3">
            <a:extLst>
              <a:ext uri="{FF2B5EF4-FFF2-40B4-BE49-F238E27FC236}">
                <a16:creationId xmlns:a16="http://schemas.microsoft.com/office/drawing/2014/main" id="{7A0934C3-ADBF-3566-8B40-A7337F033BA3}"/>
              </a:ext>
            </a:extLst>
          </p:cNvPr>
          <p:cNvSpPr txBox="1"/>
          <p:nvPr/>
        </p:nvSpPr>
        <p:spPr>
          <a:xfrm>
            <a:off x="8044966" y="2147349"/>
            <a:ext cx="2842592" cy="300082"/>
          </a:xfrm>
          <a:prstGeom prst="rect">
            <a:avLst/>
          </a:prstGeom>
          <a:noFill/>
        </p:spPr>
        <p:txBody>
          <a:bodyPr wrap="square" rtlCol="0">
            <a:spAutoFit/>
          </a:bodyPr>
          <a:lstStyle/>
          <a:p>
            <a:endParaRPr lang="en-US" sz="1350" dirty="0"/>
          </a:p>
        </p:txBody>
      </p:sp>
      <p:pic>
        <p:nvPicPr>
          <p:cNvPr id="7" name="object 3">
            <a:extLst>
              <a:ext uri="{FF2B5EF4-FFF2-40B4-BE49-F238E27FC236}">
                <a16:creationId xmlns:a16="http://schemas.microsoft.com/office/drawing/2014/main" id="{77B6150A-BF9B-414F-A9A9-39D251CA6314}"/>
              </a:ext>
            </a:extLst>
          </p:cNvPr>
          <p:cNvPicPr/>
          <p:nvPr/>
        </p:nvPicPr>
        <p:blipFill>
          <a:blip r:embed="rId2" cstate="print"/>
          <a:stretch>
            <a:fillRect/>
          </a:stretch>
        </p:blipFill>
        <p:spPr>
          <a:xfrm>
            <a:off x="295956" y="2308150"/>
            <a:ext cx="1787978" cy="1494065"/>
          </a:xfrm>
          <a:prstGeom prst="rect">
            <a:avLst/>
          </a:prstGeom>
        </p:spPr>
      </p:pic>
      <p:pic>
        <p:nvPicPr>
          <p:cNvPr id="5" name="Picture 4">
            <a:extLst>
              <a:ext uri="{FF2B5EF4-FFF2-40B4-BE49-F238E27FC236}">
                <a16:creationId xmlns:a16="http://schemas.microsoft.com/office/drawing/2014/main" id="{E73D67C6-DF0D-410D-899C-AD14625B3794}"/>
              </a:ext>
            </a:extLst>
          </p:cNvPr>
          <p:cNvPicPr>
            <a:picLocks noChangeAspect="1"/>
          </p:cNvPicPr>
          <p:nvPr/>
        </p:nvPicPr>
        <p:blipFill>
          <a:blip r:embed="rId3"/>
          <a:stretch>
            <a:fillRect/>
          </a:stretch>
        </p:blipFill>
        <p:spPr>
          <a:xfrm>
            <a:off x="2255128" y="58316"/>
            <a:ext cx="6781368" cy="6741368"/>
          </a:xfrm>
          <a:prstGeom prst="rect">
            <a:avLst/>
          </a:prstGeom>
        </p:spPr>
      </p:pic>
    </p:spTree>
    <p:extLst>
      <p:ext uri="{BB962C8B-B14F-4D97-AF65-F5344CB8AC3E}">
        <p14:creationId xmlns:p14="http://schemas.microsoft.com/office/powerpoint/2010/main" val="394602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INTRODUCTION</a:t>
            </a:r>
          </a:p>
        </p:txBody>
      </p:sp>
      <p:sp>
        <p:nvSpPr>
          <p:cNvPr id="3" name="Content Placeholder 2"/>
          <p:cNvSpPr>
            <a:spLocks noGrp="1"/>
          </p:cNvSpPr>
          <p:nvPr>
            <p:ph idx="1"/>
          </p:nvPr>
        </p:nvSpPr>
        <p:spPr>
          <a:xfrm>
            <a:off x="304800" y="1295400"/>
            <a:ext cx="8534400" cy="5105400"/>
          </a:xfrm>
        </p:spPr>
        <p:txBody>
          <a:bodyPr>
            <a:normAutofit fontScale="92500" lnSpcReduction="20000"/>
          </a:bodyPr>
          <a:lstStyle/>
          <a:p>
            <a:pPr marL="0" indent="0">
              <a:buNone/>
            </a:pPr>
            <a:endParaRPr lang="en-GB" sz="2800" dirty="0">
              <a:latin typeface="Arial" panose="020B0604020202020204" pitchFamily="34" charset="0"/>
              <a:cs typeface="Arial" panose="020B0604020202020204" pitchFamily="34" charset="0"/>
            </a:endParaRPr>
          </a:p>
          <a:p>
            <a:pPr algn="just"/>
            <a:r>
              <a:rPr lang="en-US" sz="2800" dirty="0">
                <a:latin typeface="Arial" panose="020B0604020202020204" pitchFamily="34" charset="0"/>
                <a:cs typeface="Arial" panose="020B0604020202020204" pitchFamily="34" charset="0"/>
              </a:rPr>
              <a:t>The Submandibular glands are bilateral salivary glands located in the </a:t>
            </a:r>
            <a:r>
              <a:rPr lang="en-US" sz="2800" b="1" dirty="0">
                <a:latin typeface="Arial" panose="020B0604020202020204" pitchFamily="34" charset="0"/>
                <a:cs typeface="Arial" panose="020B0604020202020204" pitchFamily="34" charset="0"/>
              </a:rPr>
              <a:t>Submandibular Triangle</a:t>
            </a:r>
            <a:r>
              <a:rPr lang="en-US" sz="2800" dirty="0">
                <a:latin typeface="Arial" panose="020B0604020202020204" pitchFamily="34" charset="0"/>
                <a:cs typeface="Arial" panose="020B0604020202020204" pitchFamily="34" charset="0"/>
              </a:rPr>
              <a:t>.</a:t>
            </a:r>
          </a:p>
          <a:p>
            <a:pPr algn="just"/>
            <a:r>
              <a:rPr lang="en-US" sz="2800" dirty="0">
                <a:latin typeface="Arial" panose="020B0604020202020204" pitchFamily="34" charset="0"/>
                <a:cs typeface="Arial" panose="020B0604020202020204" pitchFamily="34" charset="0"/>
              </a:rPr>
              <a:t>Their mixed serous and mucous salivary secretions are important for the lubrication of food during mastication to enable effective swallowing and aid digestion.</a:t>
            </a:r>
          </a:p>
          <a:p>
            <a:pPr algn="just"/>
            <a:r>
              <a:rPr lang="en-US" sz="2800" dirty="0">
                <a:latin typeface="Arial" panose="020B0604020202020204" pitchFamily="34" charset="0"/>
                <a:cs typeface="Arial" panose="020B0604020202020204" pitchFamily="34" charset="0"/>
              </a:rPr>
              <a:t>The submandibular gland is located within the anterior part of the submandibular triangle. The boundaries of this triangle are:</a:t>
            </a:r>
          </a:p>
          <a:p>
            <a:pPr algn="just"/>
            <a:r>
              <a:rPr lang="en-US" sz="2800" dirty="0">
                <a:latin typeface="Arial" panose="020B0604020202020204" pitchFamily="34" charset="0"/>
                <a:cs typeface="Arial" panose="020B0604020202020204" pitchFamily="34" charset="0"/>
              </a:rPr>
              <a:t>Superiorly: Inferior body of the mandible.</a:t>
            </a:r>
          </a:p>
          <a:p>
            <a:pPr algn="just"/>
            <a:r>
              <a:rPr lang="en-US" sz="2800" dirty="0">
                <a:latin typeface="Arial" panose="020B0604020202020204" pitchFamily="34" charset="0"/>
                <a:cs typeface="Arial" panose="020B0604020202020204" pitchFamily="34" charset="0"/>
              </a:rPr>
              <a:t>Anteriorly: Anterior belly of the digastric muscle.</a:t>
            </a:r>
          </a:p>
          <a:p>
            <a:pPr algn="just"/>
            <a:r>
              <a:rPr lang="en-US" sz="2800" dirty="0">
                <a:latin typeface="Arial" panose="020B0604020202020204" pitchFamily="34" charset="0"/>
                <a:cs typeface="Arial" panose="020B0604020202020204" pitchFamily="34" charset="0"/>
              </a:rPr>
              <a:t>Posteriorly: Posterior belly of the digastric muscle</a:t>
            </a:r>
          </a:p>
          <a:p>
            <a:pPr marL="0" indent="0">
              <a:buNone/>
            </a:pPr>
            <a:endParaRPr lang="en-GB" sz="2800" dirty="0"/>
          </a:p>
        </p:txBody>
      </p:sp>
    </p:spTree>
    <p:extLst>
      <p:ext uri="{BB962C8B-B14F-4D97-AF65-F5344CB8AC3E}">
        <p14:creationId xmlns:p14="http://schemas.microsoft.com/office/powerpoint/2010/main" val="3985399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581EB06-C957-400A-BFAC-538A6BCFF3F0}"/>
              </a:ext>
            </a:extLst>
          </p:cNvPr>
          <p:cNvSpPr>
            <a:spLocks noGrp="1"/>
          </p:cNvSpPr>
          <p:nvPr>
            <p:ph idx="1"/>
          </p:nvPr>
        </p:nvSpPr>
        <p:spPr>
          <a:xfrm>
            <a:off x="457200" y="980728"/>
            <a:ext cx="8229600" cy="5145435"/>
          </a:xfrm>
        </p:spPr>
        <p:txBody>
          <a:bodyPr>
            <a:normAutofit fontScale="92500" lnSpcReduction="10000"/>
          </a:bodyPr>
          <a:lstStyle/>
          <a:p>
            <a:pPr algn="just"/>
            <a:r>
              <a:rPr lang="en-US" dirty="0">
                <a:latin typeface="Arial" panose="020B0604020202020204" pitchFamily="34" charset="0"/>
                <a:cs typeface="Arial" panose="020B0604020202020204" pitchFamily="34" charset="0"/>
              </a:rPr>
              <a:t>The glands have a superficial and deep lobe separated by the mylohyoid muscle.</a:t>
            </a:r>
          </a:p>
          <a:p>
            <a:pPr algn="just"/>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Wharton duct</a:t>
            </a:r>
            <a:r>
              <a:rPr lang="en-US" dirty="0">
                <a:latin typeface="Arial" panose="020B0604020202020204" pitchFamily="34" charset="0"/>
                <a:cs typeface="Arial" panose="020B0604020202020204" pitchFamily="34" charset="0"/>
              </a:rPr>
              <a:t>, the submandibular gland’s primary excretory duct, drains into the oral cavity at the sublingual caruncle. The sublingual caruncle is a papilla located medial to the sublingual gland and lateral to each side of the frenulum linguae. </a:t>
            </a:r>
          </a:p>
          <a:p>
            <a:pPr algn="just"/>
            <a:r>
              <a:rPr lang="en-US" dirty="0">
                <a:latin typeface="Arial" panose="020B0604020202020204" pitchFamily="34" charset="0"/>
                <a:cs typeface="Arial" panose="020B0604020202020204" pitchFamily="34" charset="0"/>
              </a:rPr>
              <a:t>The submandibular gland produces approximately 70% of the saliva in the unstimulated state.</a:t>
            </a:r>
            <a:endParaRPr lang="en-P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0455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50489-B767-4B79-BA22-96ECEAE1A61E}"/>
              </a:ext>
            </a:extLst>
          </p:cNvPr>
          <p:cNvSpPr>
            <a:spLocks noGrp="1"/>
          </p:cNvSpPr>
          <p:nvPr>
            <p:ph type="title"/>
          </p:nvPr>
        </p:nvSpPr>
        <p:spPr/>
        <p:txBody>
          <a:bodyPr/>
          <a:lstStyle/>
          <a:p>
            <a:r>
              <a:rPr lang="en-US" dirty="0"/>
              <a:t>ANATOMY</a:t>
            </a:r>
            <a:endParaRPr lang="en-PK" dirty="0"/>
          </a:p>
        </p:txBody>
      </p:sp>
      <p:pic>
        <p:nvPicPr>
          <p:cNvPr id="5" name="Content Placeholder 4">
            <a:extLst>
              <a:ext uri="{FF2B5EF4-FFF2-40B4-BE49-F238E27FC236}">
                <a16:creationId xmlns:a16="http://schemas.microsoft.com/office/drawing/2014/main" id="{B90A5308-387E-4F76-A61C-FA79187F0B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32564"/>
            <a:ext cx="8229600" cy="4750798"/>
          </a:xfrm>
        </p:spPr>
      </p:pic>
    </p:spTree>
    <p:extLst>
      <p:ext uri="{BB962C8B-B14F-4D97-AF65-F5344CB8AC3E}">
        <p14:creationId xmlns:p14="http://schemas.microsoft.com/office/powerpoint/2010/main" val="1415707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F8325-56B7-4D9E-B334-9A5312D9E1A3}"/>
              </a:ext>
            </a:extLst>
          </p:cNvPr>
          <p:cNvSpPr>
            <a:spLocks noGrp="1"/>
          </p:cNvSpPr>
          <p:nvPr>
            <p:ph type="title"/>
          </p:nvPr>
        </p:nvSpPr>
        <p:spPr>
          <a:xfrm>
            <a:off x="457200" y="190556"/>
            <a:ext cx="8229600" cy="1143000"/>
          </a:xfrm>
        </p:spPr>
        <p:txBody>
          <a:bodyPr>
            <a:normAutofit/>
          </a:bodyPr>
          <a:lstStyle/>
          <a:p>
            <a:r>
              <a:rPr lang="en-US" dirty="0"/>
              <a:t>ANATOMY</a:t>
            </a:r>
            <a:endParaRPr lang="en-PK" dirty="0"/>
          </a:p>
        </p:txBody>
      </p:sp>
      <p:pic>
        <p:nvPicPr>
          <p:cNvPr id="5" name="Content Placeholder 4">
            <a:extLst>
              <a:ext uri="{FF2B5EF4-FFF2-40B4-BE49-F238E27FC236}">
                <a16:creationId xmlns:a16="http://schemas.microsoft.com/office/drawing/2014/main" id="{41641B53-304C-442F-8A0A-E4D5A323C5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56792"/>
            <a:ext cx="8363272" cy="5184576"/>
          </a:xfrm>
        </p:spPr>
      </p:pic>
    </p:spTree>
    <p:extLst>
      <p:ext uri="{BB962C8B-B14F-4D97-AF65-F5344CB8AC3E}">
        <p14:creationId xmlns:p14="http://schemas.microsoft.com/office/powerpoint/2010/main" val="1232213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1879600" y="0"/>
            <a:ext cx="5384800" cy="6477000"/>
          </a:xfrm>
          <a:prstGeom prst="rect">
            <a:avLst/>
          </a:prstGeom>
        </p:spPr>
      </p:pic>
    </p:spTree>
    <p:extLst>
      <p:ext uri="{BB962C8B-B14F-4D97-AF65-F5344CB8AC3E}">
        <p14:creationId xmlns:p14="http://schemas.microsoft.com/office/powerpoint/2010/main" val="2269471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2006600" y="0"/>
            <a:ext cx="5130800" cy="6477000"/>
          </a:xfrm>
          <a:prstGeom prst="rect">
            <a:avLst/>
          </a:prstGeom>
        </p:spPr>
      </p:pic>
    </p:spTree>
    <p:extLst>
      <p:ext uri="{BB962C8B-B14F-4D97-AF65-F5344CB8AC3E}">
        <p14:creationId xmlns:p14="http://schemas.microsoft.com/office/powerpoint/2010/main" val="2867254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tretch>
            <a:fillRect/>
          </a:stretch>
        </p:blipFill>
        <p:spPr>
          <a:xfrm>
            <a:off x="2362200" y="0"/>
            <a:ext cx="4406900" cy="6477000"/>
          </a:xfrm>
          <a:prstGeom prst="rect">
            <a:avLst/>
          </a:prstGeom>
        </p:spPr>
      </p:pic>
    </p:spTree>
    <p:extLst>
      <p:ext uri="{BB962C8B-B14F-4D97-AF65-F5344CB8AC3E}">
        <p14:creationId xmlns:p14="http://schemas.microsoft.com/office/powerpoint/2010/main" val="4061991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8681E-9528-882B-85EA-16FB22794AA9}"/>
              </a:ext>
            </a:extLst>
          </p:cNvPr>
          <p:cNvSpPr>
            <a:spLocks noGrp="1"/>
          </p:cNvSpPr>
          <p:nvPr>
            <p:ph type="title"/>
          </p:nvPr>
        </p:nvSpPr>
        <p:spPr/>
        <p:txBody>
          <a:bodyPr/>
          <a:lstStyle/>
          <a:p>
            <a:r>
              <a:rPr lang="en-US" b="1" dirty="0"/>
              <a:t>DIFFERENTIAL DIAGNOSIS </a:t>
            </a:r>
            <a:endParaRPr lang="x-none" b="1" dirty="0"/>
          </a:p>
        </p:txBody>
      </p:sp>
      <p:sp>
        <p:nvSpPr>
          <p:cNvPr id="3" name="Content Placeholder 2">
            <a:extLst>
              <a:ext uri="{FF2B5EF4-FFF2-40B4-BE49-F238E27FC236}">
                <a16:creationId xmlns:a16="http://schemas.microsoft.com/office/drawing/2014/main" id="{0D4BDD03-C37C-4D4C-8F86-BD532A072886}"/>
              </a:ext>
            </a:extLst>
          </p:cNvPr>
          <p:cNvSpPr>
            <a:spLocks noGrp="1"/>
          </p:cNvSpPr>
          <p:nvPr>
            <p:ph sz="half" idx="1"/>
          </p:nvPr>
        </p:nvSpPr>
        <p:spPr/>
        <p:txBody>
          <a:bodyPr>
            <a:normAutofit fontScale="92500" lnSpcReduction="10000"/>
          </a:bodyPr>
          <a:lstStyle/>
          <a:p>
            <a:r>
              <a:rPr lang="en-US" dirty="0">
                <a:latin typeface="Arial" panose="020B0604020202020204" pitchFamily="34" charset="0"/>
                <a:cs typeface="Arial" panose="020B0604020202020204" pitchFamily="34" charset="0"/>
              </a:rPr>
              <a:t>Sialadenitis</a:t>
            </a:r>
          </a:p>
          <a:p>
            <a:r>
              <a:rPr lang="en-US" dirty="0">
                <a:latin typeface="Arial" panose="020B0604020202020204" pitchFamily="34" charset="0"/>
                <a:cs typeface="Arial" panose="020B0604020202020204" pitchFamily="34" charset="0"/>
              </a:rPr>
              <a:t>Sialolithiasis</a:t>
            </a:r>
          </a:p>
          <a:p>
            <a:r>
              <a:rPr lang="en-US" dirty="0">
                <a:latin typeface="Arial" panose="020B0604020202020204" pitchFamily="34" charset="0"/>
                <a:cs typeface="Arial" panose="020B0604020202020204" pitchFamily="34" charset="0"/>
              </a:rPr>
              <a:t>Lymphadenitis</a:t>
            </a:r>
          </a:p>
          <a:p>
            <a:r>
              <a:rPr lang="en-US" b="1" u="sng" dirty="0">
                <a:latin typeface="Arial" panose="020B0604020202020204" pitchFamily="34" charset="0"/>
                <a:cs typeface="Arial" panose="020B0604020202020204" pitchFamily="34" charset="0"/>
              </a:rPr>
              <a:t>Benign Tumors</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Pleomorphic adenoma	</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Dermoid cyst		</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Lymphangioma		</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neurofibroma	</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Infantile fibromatosis</a:t>
            </a:r>
            <a:r>
              <a:rPr lang="en-US" dirty="0"/>
              <a:t>		</a:t>
            </a:r>
          </a:p>
          <a:p>
            <a:pPr>
              <a:buFont typeface="Wingdings" panose="05000000000000000000" pitchFamily="2" charset="2"/>
              <a:buChar char="Ø"/>
            </a:pPr>
            <a:endParaRPr lang="en-US" dirty="0"/>
          </a:p>
          <a:p>
            <a:endParaRPr lang="en-PK" dirty="0"/>
          </a:p>
        </p:txBody>
      </p:sp>
      <p:sp>
        <p:nvSpPr>
          <p:cNvPr id="4" name="Content Placeholder 3">
            <a:extLst>
              <a:ext uri="{FF2B5EF4-FFF2-40B4-BE49-F238E27FC236}">
                <a16:creationId xmlns:a16="http://schemas.microsoft.com/office/drawing/2014/main" id="{97FE74E3-7D9A-4E8B-8231-787661B8AEF7}"/>
              </a:ext>
            </a:extLst>
          </p:cNvPr>
          <p:cNvSpPr>
            <a:spLocks noGrp="1"/>
          </p:cNvSpPr>
          <p:nvPr>
            <p:ph sz="half" idx="2"/>
          </p:nvPr>
        </p:nvSpPr>
        <p:spPr/>
        <p:txBody>
          <a:bodyPr>
            <a:normAutofit fontScale="92500" lnSpcReduction="10000"/>
          </a:bodyPr>
          <a:lstStyle/>
          <a:p>
            <a:r>
              <a:rPr lang="en-US" b="1" u="sng" dirty="0">
                <a:latin typeface="Arial" panose="020B0604020202020204" pitchFamily="34" charset="0"/>
                <a:cs typeface="Arial" panose="020B0604020202020204" pitchFamily="34" charset="0"/>
              </a:rPr>
              <a:t>Malignant Tumors</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 Adenoid cystic CA	</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 Malign mixed tumor	</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 Lymphoma		</a:t>
            </a:r>
          </a:p>
          <a:p>
            <a:pPr>
              <a:buFont typeface="Wingdings" panose="05000000000000000000" pitchFamily="2" charset="2"/>
              <a:buChar char="Ø"/>
            </a:pPr>
            <a:r>
              <a:rPr lang="en-US" dirty="0">
                <a:latin typeface="Arial" panose="020B0604020202020204" pitchFamily="34" charset="0"/>
                <a:cs typeface="Arial" panose="020B0604020202020204" pitchFamily="34" charset="0"/>
              </a:rPr>
              <a:t> Metastatic CA</a:t>
            </a:r>
            <a:endParaRPr lang="en-PK"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888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9744E-3270-4B11-BAF8-B09C44C604A5}"/>
              </a:ext>
            </a:extLst>
          </p:cNvPr>
          <p:cNvSpPr>
            <a:spLocks noGrp="1"/>
          </p:cNvSpPr>
          <p:nvPr>
            <p:ph type="title"/>
          </p:nvPr>
        </p:nvSpPr>
        <p:spPr/>
        <p:txBody>
          <a:bodyPr/>
          <a:lstStyle/>
          <a:p>
            <a:r>
              <a:rPr lang="en-US" dirty="0"/>
              <a:t>Clinical </a:t>
            </a:r>
            <a:r>
              <a:rPr lang="en-US" dirty="0" err="1"/>
              <a:t>Menifestation</a:t>
            </a:r>
            <a:endParaRPr lang="en-PK" dirty="0"/>
          </a:p>
        </p:txBody>
      </p:sp>
      <p:sp>
        <p:nvSpPr>
          <p:cNvPr id="5" name="Content Placeholder 4">
            <a:extLst>
              <a:ext uri="{FF2B5EF4-FFF2-40B4-BE49-F238E27FC236}">
                <a16:creationId xmlns:a16="http://schemas.microsoft.com/office/drawing/2014/main" id="{14916FD5-AFD8-4ADB-8D5D-095F883C6FA3}"/>
              </a:ext>
            </a:extLst>
          </p:cNvPr>
          <p:cNvSpPr>
            <a:spLocks noGrp="1"/>
          </p:cNvSpPr>
          <p:nvPr>
            <p:ph idx="1"/>
          </p:nvPr>
        </p:nvSpPr>
        <p:spPr>
          <a:xfrm>
            <a:off x="457200" y="1340768"/>
            <a:ext cx="8229600" cy="5400600"/>
          </a:xfrm>
        </p:spPr>
        <p:txBody>
          <a:bodyPr>
            <a:normAutofit fontScale="92500"/>
          </a:bodyPr>
          <a:lstStyle/>
          <a:p>
            <a:pPr marL="0" indent="0" algn="l">
              <a:buNone/>
            </a:pPr>
            <a:r>
              <a:rPr lang="en-US" b="0" i="0" dirty="0">
                <a:solidFill>
                  <a:srgbClr val="080808"/>
                </a:solidFill>
                <a:effectLst/>
                <a:latin typeface="Arial" panose="020B0604020202020204" pitchFamily="34" charset="0"/>
                <a:cs typeface="Arial" panose="020B0604020202020204" pitchFamily="34" charset="0"/>
              </a:rPr>
              <a:t>Signs and symptoms of a salivary gland tumor may include:</a:t>
            </a:r>
          </a:p>
          <a:p>
            <a:pPr algn="l">
              <a:buFont typeface="Arial" panose="020B0604020202020204" pitchFamily="34" charset="0"/>
              <a:buChar char="•"/>
            </a:pPr>
            <a:r>
              <a:rPr lang="en-US" b="0" i="0" dirty="0">
                <a:solidFill>
                  <a:srgbClr val="080808"/>
                </a:solidFill>
                <a:effectLst/>
                <a:latin typeface="Arial" panose="020B0604020202020204" pitchFamily="34" charset="0"/>
                <a:cs typeface="Arial" panose="020B0604020202020204" pitchFamily="34" charset="0"/>
              </a:rPr>
              <a:t>A lump or swelling on neck </a:t>
            </a:r>
          </a:p>
          <a:p>
            <a:pPr algn="l">
              <a:buFont typeface="Arial" panose="020B0604020202020204" pitchFamily="34" charset="0"/>
              <a:buChar char="•"/>
            </a:pPr>
            <a:r>
              <a:rPr lang="en-US" b="0" i="0" dirty="0">
                <a:solidFill>
                  <a:srgbClr val="080808"/>
                </a:solidFill>
                <a:effectLst/>
                <a:latin typeface="Arial" panose="020B0604020202020204" pitchFamily="34" charset="0"/>
                <a:cs typeface="Arial" panose="020B0604020202020204" pitchFamily="34" charset="0"/>
              </a:rPr>
              <a:t>Numbness in part of face</a:t>
            </a:r>
          </a:p>
          <a:p>
            <a:pPr algn="l">
              <a:buFont typeface="Arial" panose="020B0604020202020204" pitchFamily="34" charset="0"/>
              <a:buChar char="•"/>
            </a:pPr>
            <a:r>
              <a:rPr lang="en-US" b="0" i="0" dirty="0">
                <a:solidFill>
                  <a:srgbClr val="080808"/>
                </a:solidFill>
                <a:effectLst/>
                <a:latin typeface="Arial" panose="020B0604020202020204" pitchFamily="34" charset="0"/>
                <a:cs typeface="Arial" panose="020B0604020202020204" pitchFamily="34" charset="0"/>
              </a:rPr>
              <a:t>Muscle weakness on one side of face</a:t>
            </a:r>
          </a:p>
          <a:p>
            <a:pPr algn="l">
              <a:buFont typeface="Arial" panose="020B0604020202020204" pitchFamily="34" charset="0"/>
              <a:buChar char="•"/>
            </a:pPr>
            <a:r>
              <a:rPr lang="en-US" b="0" i="0" dirty="0">
                <a:solidFill>
                  <a:srgbClr val="080808"/>
                </a:solidFill>
                <a:effectLst/>
                <a:latin typeface="Arial" panose="020B0604020202020204" pitchFamily="34" charset="0"/>
                <a:cs typeface="Arial" panose="020B0604020202020204" pitchFamily="34" charset="0"/>
              </a:rPr>
              <a:t>Persistent pain in the area of a salivary gland</a:t>
            </a:r>
          </a:p>
          <a:p>
            <a:pPr algn="l">
              <a:buFont typeface="Arial" panose="020B0604020202020204" pitchFamily="34" charset="0"/>
              <a:buChar char="•"/>
            </a:pPr>
            <a:r>
              <a:rPr lang="en-US" b="0" i="0" dirty="0">
                <a:solidFill>
                  <a:srgbClr val="080808"/>
                </a:solidFill>
                <a:effectLst/>
                <a:latin typeface="Arial" panose="020B0604020202020204" pitchFamily="34" charset="0"/>
                <a:cs typeface="Arial" panose="020B0604020202020204" pitchFamily="34" charset="0"/>
              </a:rPr>
              <a:t>Difficulty swallowing</a:t>
            </a:r>
          </a:p>
          <a:p>
            <a:pPr algn="l">
              <a:buFont typeface="Arial" panose="020B0604020202020204" pitchFamily="34" charset="0"/>
              <a:buChar char="•"/>
            </a:pPr>
            <a:r>
              <a:rPr lang="en-US" b="0" i="0" dirty="0">
                <a:solidFill>
                  <a:srgbClr val="080808"/>
                </a:solidFill>
                <a:effectLst/>
                <a:latin typeface="Arial" panose="020B0604020202020204" pitchFamily="34" charset="0"/>
                <a:cs typeface="Arial" panose="020B0604020202020204" pitchFamily="34" charset="0"/>
              </a:rPr>
              <a:t>Trouble opening mouth widely</a:t>
            </a:r>
          </a:p>
          <a:p>
            <a:pPr algn="l">
              <a:buFont typeface="Arial" panose="020B0604020202020204" pitchFamily="34" charset="0"/>
              <a:buChar char="•"/>
            </a:pPr>
            <a:r>
              <a:rPr lang="en-US" dirty="0">
                <a:solidFill>
                  <a:srgbClr val="080808"/>
                </a:solidFill>
                <a:latin typeface="Arial" panose="020B0604020202020204" pitchFamily="34" charset="0"/>
                <a:cs typeface="Arial" panose="020B0604020202020204" pitchFamily="34" charset="0"/>
              </a:rPr>
              <a:t>Fever </a:t>
            </a:r>
          </a:p>
          <a:p>
            <a:pPr algn="l">
              <a:buFont typeface="Arial" panose="020B0604020202020204" pitchFamily="34" charset="0"/>
              <a:buChar char="•"/>
            </a:pPr>
            <a:r>
              <a:rPr lang="en-US" b="0" i="0" dirty="0">
                <a:solidFill>
                  <a:srgbClr val="080808"/>
                </a:solidFill>
                <a:effectLst/>
                <a:latin typeface="Arial" panose="020B0604020202020204" pitchFamily="34" charset="0"/>
                <a:cs typeface="Arial" panose="020B0604020202020204" pitchFamily="34" charset="0"/>
              </a:rPr>
              <a:t>Weight Loss</a:t>
            </a:r>
          </a:p>
          <a:p>
            <a:pPr algn="just"/>
            <a:endParaRPr lang="en-US"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1504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D81C1BB2-057E-4B98-B07F-FCAC101342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0"/>
            <a:ext cx="9036496" cy="6741368"/>
          </a:xfrm>
        </p:spPr>
      </p:pic>
    </p:spTree>
    <p:extLst>
      <p:ext uri="{BB962C8B-B14F-4D97-AF65-F5344CB8AC3E}">
        <p14:creationId xmlns:p14="http://schemas.microsoft.com/office/powerpoint/2010/main" val="2884051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0524" y="1762627"/>
            <a:ext cx="8102950" cy="1666373"/>
          </a:xfrm>
        </p:spPr>
        <p:txBody>
          <a:bodyPr>
            <a:normAutofit/>
          </a:bodyPr>
          <a:lstStyle/>
          <a:p>
            <a:r>
              <a:rPr lang="en-GB" b="1" dirty="0"/>
              <a:t>THEME:A Neck Mass at the Submandibular Triangle.</a:t>
            </a:r>
          </a:p>
        </p:txBody>
      </p:sp>
      <p:sp>
        <p:nvSpPr>
          <p:cNvPr id="3" name="Subtitle 2"/>
          <p:cNvSpPr>
            <a:spLocks noGrp="1"/>
          </p:cNvSpPr>
          <p:nvPr>
            <p:ph type="subTitle" idx="1"/>
          </p:nvPr>
        </p:nvSpPr>
        <p:spPr>
          <a:xfrm>
            <a:off x="2699221" y="3602193"/>
            <a:ext cx="5414342" cy="1987520"/>
          </a:xfrm>
        </p:spPr>
        <p:txBody>
          <a:bodyPr>
            <a:normAutofit lnSpcReduction="10000"/>
          </a:bodyPr>
          <a:lstStyle/>
          <a:p>
            <a:pPr algn="l"/>
            <a:r>
              <a:rPr lang="en-US" sz="3300" b="1" dirty="0">
                <a:solidFill>
                  <a:schemeClr val="tx1"/>
                </a:solidFill>
              </a:rPr>
              <a:t>                   DR. </a:t>
            </a:r>
            <a:r>
              <a:rPr lang="en-GB" sz="3300" b="1" dirty="0">
                <a:solidFill>
                  <a:schemeClr val="tx1"/>
                </a:solidFill>
              </a:rPr>
              <a:t>Usman Qureshi</a:t>
            </a:r>
            <a:endParaRPr lang="en-US" sz="3300" b="1" dirty="0">
              <a:solidFill>
                <a:schemeClr val="tx1"/>
              </a:solidFill>
            </a:endParaRPr>
          </a:p>
          <a:p>
            <a:pPr algn="r"/>
            <a:r>
              <a:rPr lang="en-US" sz="2100" b="1" dirty="0"/>
              <a:t>M.B.B.S  F.C.P.S</a:t>
            </a:r>
          </a:p>
          <a:p>
            <a:pPr algn="r"/>
            <a:r>
              <a:rPr lang="en-US" sz="2100" b="1" dirty="0"/>
              <a:t>HEAD OF THE DEPARTMENT </a:t>
            </a:r>
          </a:p>
          <a:p>
            <a:pPr algn="r"/>
            <a:r>
              <a:rPr lang="en-US" sz="2100" b="1" dirty="0"/>
              <a:t>SURGERY UNIT–II, BBH  </a:t>
            </a:r>
          </a:p>
          <a:p>
            <a:pPr algn="r"/>
            <a:r>
              <a:rPr lang="en-US" sz="2100" b="1" dirty="0"/>
              <a:t>RAWALPINDI MEDICAL UNIVERSITY </a:t>
            </a:r>
            <a:r>
              <a:rPr lang="en-US" sz="2100" dirty="0"/>
              <a:t> </a:t>
            </a:r>
          </a:p>
        </p:txBody>
      </p:sp>
      <p:pic>
        <p:nvPicPr>
          <p:cNvPr id="4" name="Picture 2" descr="D:\SU 2 Discharge Software\wamp\www\bbh_su\assets\media\logos\invoice-logo-left.png">
            <a:extLst>
              <a:ext uri="{FF2B5EF4-FFF2-40B4-BE49-F238E27FC236}">
                <a16:creationId xmlns:a16="http://schemas.microsoft.com/office/drawing/2014/main" id="{6DCF0E8E-F31A-4F24-8D39-8113BD2DCB33}"/>
              </a:ext>
            </a:extLst>
          </p:cNvPr>
          <p:cNvPicPr>
            <a:picLocks noChangeAspect="1" noChangeArrowheads="1"/>
          </p:cNvPicPr>
          <p:nvPr/>
        </p:nvPicPr>
        <p:blipFill>
          <a:blip r:embed="rId2" cstate="print"/>
          <a:srcRect/>
          <a:stretch>
            <a:fillRect/>
          </a:stretch>
        </p:blipFill>
        <p:spPr bwMode="auto">
          <a:xfrm>
            <a:off x="3565329" y="96253"/>
            <a:ext cx="2013341" cy="1666374"/>
          </a:xfrm>
          <a:prstGeom prst="rect">
            <a:avLst/>
          </a:prstGeom>
          <a:noFill/>
        </p:spPr>
      </p:pic>
      <p:sp>
        <p:nvSpPr>
          <p:cNvPr id="6" name="TextBox 5">
            <a:extLst>
              <a:ext uri="{FF2B5EF4-FFF2-40B4-BE49-F238E27FC236}">
                <a16:creationId xmlns:a16="http://schemas.microsoft.com/office/drawing/2014/main" id="{7A7D0179-B876-4853-A6CC-5A9F8D53C08E}"/>
              </a:ext>
            </a:extLst>
          </p:cNvPr>
          <p:cNvSpPr txBox="1"/>
          <p:nvPr/>
        </p:nvSpPr>
        <p:spPr>
          <a:xfrm>
            <a:off x="2286000" y="3108462"/>
            <a:ext cx="4572000" cy="646331"/>
          </a:xfrm>
          <a:prstGeom prst="rect">
            <a:avLst/>
          </a:prstGeom>
          <a:noFill/>
        </p:spPr>
        <p:txBody>
          <a:bodyPr wrap="square">
            <a:spAutoFit/>
          </a:bodyPr>
          <a:lstStyle/>
          <a:p>
            <a:r>
              <a:rPr kumimoji="0" lang="en-US" altLang="en-US" sz="1800" b="1" i="0" u="none" strike="noStrike" cap="none" normalizeH="0" baseline="0" dirty="0">
                <a:ln>
                  <a:noFill/>
                </a:ln>
                <a:solidFill>
                  <a:srgbClr val="FFFFFF"/>
                </a:solidFill>
                <a:effectLst/>
                <a:latin typeface="Century Gothic" panose="020B0502020202020204" pitchFamily="34" charset="0"/>
              </a:rPr>
              <a:t>To impart evidence-based research-oriented health </a:t>
            </a:r>
            <a:endParaRPr lang="en-PK" dirty="0"/>
          </a:p>
        </p:txBody>
      </p:sp>
      <p:sp>
        <p:nvSpPr>
          <p:cNvPr id="8" name="TextBox 7">
            <a:extLst>
              <a:ext uri="{FF2B5EF4-FFF2-40B4-BE49-F238E27FC236}">
                <a16:creationId xmlns:a16="http://schemas.microsoft.com/office/drawing/2014/main" id="{41B49C4A-4D98-4E7C-B13E-76C587A67BD6}"/>
              </a:ext>
            </a:extLst>
          </p:cNvPr>
          <p:cNvSpPr txBox="1"/>
          <p:nvPr/>
        </p:nvSpPr>
        <p:spPr>
          <a:xfrm>
            <a:off x="2286000" y="3108462"/>
            <a:ext cx="4572000" cy="646331"/>
          </a:xfrm>
          <a:prstGeom prst="rect">
            <a:avLst/>
          </a:prstGeom>
          <a:noFill/>
        </p:spPr>
        <p:txBody>
          <a:bodyPr wrap="square">
            <a:spAutoFit/>
          </a:bodyPr>
          <a:lstStyle/>
          <a:p>
            <a:r>
              <a:rPr kumimoji="0" lang="en-US" altLang="en-US" sz="1800" b="1" i="0" u="none" strike="noStrike" cap="none" normalizeH="0" baseline="0" dirty="0">
                <a:ln>
                  <a:noFill/>
                </a:ln>
                <a:solidFill>
                  <a:srgbClr val="FFFFFF"/>
                </a:solidFill>
                <a:effectLst/>
                <a:latin typeface="Century Gothic" panose="020B0502020202020204" pitchFamily="34" charset="0"/>
              </a:rPr>
              <a:t>To impart evidence-based research-oriented health </a:t>
            </a:r>
            <a:endParaRPr lang="en-PK" dirty="0"/>
          </a:p>
        </p:txBody>
      </p:sp>
      <p:sp>
        <p:nvSpPr>
          <p:cNvPr id="10" name="TextBox 9">
            <a:extLst>
              <a:ext uri="{FF2B5EF4-FFF2-40B4-BE49-F238E27FC236}">
                <a16:creationId xmlns:a16="http://schemas.microsoft.com/office/drawing/2014/main" id="{C96CA9D5-BA9E-42EF-9FD2-8B492E38EAA9}"/>
              </a:ext>
            </a:extLst>
          </p:cNvPr>
          <p:cNvSpPr txBox="1"/>
          <p:nvPr/>
        </p:nvSpPr>
        <p:spPr>
          <a:xfrm>
            <a:off x="2286000" y="3108462"/>
            <a:ext cx="4572000" cy="646331"/>
          </a:xfrm>
          <a:prstGeom prst="rect">
            <a:avLst/>
          </a:prstGeom>
          <a:noFill/>
        </p:spPr>
        <p:txBody>
          <a:bodyPr wrap="square">
            <a:spAutoFit/>
          </a:bodyPr>
          <a:lstStyle/>
          <a:p>
            <a:r>
              <a:rPr kumimoji="0" lang="en-US" altLang="en-US" sz="1800" b="1" i="0" u="none" strike="noStrike" cap="none" normalizeH="0" baseline="0" dirty="0">
                <a:ln>
                  <a:noFill/>
                </a:ln>
                <a:solidFill>
                  <a:srgbClr val="FFFFFF"/>
                </a:solidFill>
                <a:effectLst/>
                <a:latin typeface="Century Gothic" panose="020B0502020202020204" pitchFamily="34" charset="0"/>
              </a:rPr>
              <a:t>To impart evidence-based research-oriented health </a:t>
            </a:r>
            <a:endParaRPr lang="en-PK" dirty="0"/>
          </a:p>
        </p:txBody>
      </p:sp>
    </p:spTree>
    <p:extLst>
      <p:ext uri="{BB962C8B-B14F-4D97-AF65-F5344CB8AC3E}">
        <p14:creationId xmlns:p14="http://schemas.microsoft.com/office/powerpoint/2010/main" val="40771970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39E1C44-0551-4D13-A883-E37A6A91BCB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32549"/>
            <a:ext cx="9036496" cy="6825451"/>
          </a:xfrm>
        </p:spPr>
      </p:pic>
    </p:spTree>
    <p:extLst>
      <p:ext uri="{BB962C8B-B14F-4D97-AF65-F5344CB8AC3E}">
        <p14:creationId xmlns:p14="http://schemas.microsoft.com/office/powerpoint/2010/main" val="2337761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INVESTIGATIONS</a:t>
            </a:r>
          </a:p>
        </p:txBody>
      </p:sp>
      <p:sp>
        <p:nvSpPr>
          <p:cNvPr id="3" name="Content Placeholder 2"/>
          <p:cNvSpPr>
            <a:spLocks noGrp="1"/>
          </p:cNvSpPr>
          <p:nvPr>
            <p:ph idx="1"/>
          </p:nvPr>
        </p:nvSpPr>
        <p:spPr/>
        <p:txBody>
          <a:bodyPr/>
          <a:lstStyle/>
          <a:p>
            <a:pPr marL="514350" indent="-514350">
              <a:buFont typeface="+mj-lt"/>
              <a:buAutoNum type="arabicPeriod"/>
            </a:pPr>
            <a:r>
              <a:rPr lang="en-GB" dirty="0"/>
              <a:t>HISTORY AND EXAMINATION (</a:t>
            </a:r>
            <a:r>
              <a:rPr lang="en-GB" dirty="0" err="1"/>
              <a:t>Bimanual+Oral</a:t>
            </a:r>
            <a:r>
              <a:rPr lang="en-GB" dirty="0"/>
              <a:t> Cavity)</a:t>
            </a:r>
          </a:p>
          <a:p>
            <a:pPr marL="514350" indent="-514350">
              <a:buFont typeface="+mj-lt"/>
              <a:buAutoNum type="arabicPeriod"/>
            </a:pPr>
            <a:r>
              <a:rPr lang="en-GB" dirty="0"/>
              <a:t>USG NECK</a:t>
            </a:r>
          </a:p>
          <a:p>
            <a:pPr marL="514350" indent="-514350">
              <a:buFont typeface="+mj-lt"/>
              <a:buAutoNum type="arabicPeriod"/>
            </a:pPr>
            <a:r>
              <a:rPr lang="en-GB" dirty="0"/>
              <a:t>CT SCAN </a:t>
            </a:r>
          </a:p>
          <a:p>
            <a:pPr marL="514350" indent="-514350">
              <a:buFont typeface="+mj-lt"/>
              <a:buAutoNum type="arabicPeriod"/>
            </a:pPr>
            <a:r>
              <a:rPr lang="en-GB" dirty="0"/>
              <a:t>MRI</a:t>
            </a:r>
          </a:p>
          <a:p>
            <a:pPr marL="514350" indent="-514350">
              <a:buFont typeface="+mj-lt"/>
              <a:buAutoNum type="arabicPeriod"/>
            </a:pPr>
            <a:r>
              <a:rPr lang="en-GB" dirty="0"/>
              <a:t>FNAC</a:t>
            </a:r>
          </a:p>
          <a:p>
            <a:pPr marL="514350" indent="-514350">
              <a:buFont typeface="+mj-lt"/>
              <a:buAutoNum type="arabicPeriod"/>
            </a:pPr>
            <a:r>
              <a:rPr lang="en-GB" dirty="0"/>
              <a:t>Excisional Biopsy</a:t>
            </a:r>
          </a:p>
        </p:txBody>
      </p:sp>
    </p:spTree>
    <p:extLst>
      <p:ext uri="{BB962C8B-B14F-4D97-AF65-F5344CB8AC3E}">
        <p14:creationId xmlns:p14="http://schemas.microsoft.com/office/powerpoint/2010/main" val="1497424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83CEB-BC98-4D67-853D-F24707D302C2}"/>
              </a:ext>
            </a:extLst>
          </p:cNvPr>
          <p:cNvSpPr>
            <a:spLocks noGrp="1"/>
          </p:cNvSpPr>
          <p:nvPr>
            <p:ph type="title"/>
          </p:nvPr>
        </p:nvSpPr>
        <p:spPr/>
        <p:txBody>
          <a:bodyPr/>
          <a:lstStyle/>
          <a:p>
            <a:r>
              <a:rPr lang="en-US" dirty="0"/>
              <a:t>Treatment Options</a:t>
            </a:r>
            <a:endParaRPr lang="en-PK" dirty="0"/>
          </a:p>
        </p:txBody>
      </p:sp>
      <p:sp>
        <p:nvSpPr>
          <p:cNvPr id="3" name="Content Placeholder 2">
            <a:extLst>
              <a:ext uri="{FF2B5EF4-FFF2-40B4-BE49-F238E27FC236}">
                <a16:creationId xmlns:a16="http://schemas.microsoft.com/office/drawing/2014/main" id="{595DA26A-3816-4F11-A418-6C2FC3031DD1}"/>
              </a:ext>
            </a:extLst>
          </p:cNvPr>
          <p:cNvSpPr>
            <a:spLocks noGrp="1"/>
          </p:cNvSpPr>
          <p:nvPr>
            <p:ph idx="1"/>
          </p:nvPr>
        </p:nvSpPr>
        <p:spPr/>
        <p:txBody>
          <a:bodyPr>
            <a:normAutofit fontScale="92500" lnSpcReduction="20000"/>
          </a:bodyPr>
          <a:lstStyle/>
          <a:p>
            <a:pPr algn="just"/>
            <a:r>
              <a:rPr lang="en-US" b="1" i="0" dirty="0">
                <a:solidFill>
                  <a:srgbClr val="232323"/>
                </a:solidFill>
                <a:effectLst/>
                <a:latin typeface="Arial" panose="020B0604020202020204" pitchFamily="34" charset="0"/>
                <a:cs typeface="Arial" panose="020B0604020202020204" pitchFamily="34" charset="0"/>
              </a:rPr>
              <a:t>Complete Surgical resection </a:t>
            </a:r>
            <a:r>
              <a:rPr lang="en-US" b="0" i="0" dirty="0">
                <a:solidFill>
                  <a:srgbClr val="232323"/>
                </a:solidFill>
                <a:effectLst/>
                <a:latin typeface="Arial" panose="020B0604020202020204" pitchFamily="34" charset="0"/>
                <a:cs typeface="Arial" panose="020B0604020202020204" pitchFamily="34" charset="0"/>
              </a:rPr>
              <a:t>is the cornerstone of treatment. Patients with benign tumors and low-grade malignancies are typically treated with surgery alone.</a:t>
            </a:r>
          </a:p>
          <a:p>
            <a:pPr algn="just"/>
            <a:r>
              <a:rPr lang="en-US" dirty="0">
                <a:solidFill>
                  <a:srgbClr val="232323"/>
                </a:solidFill>
                <a:latin typeface="Arial" panose="020B0604020202020204" pitchFamily="34" charset="0"/>
                <a:cs typeface="Arial" panose="020B0604020202020204" pitchFamily="34" charset="0"/>
              </a:rPr>
              <a:t>P</a:t>
            </a:r>
            <a:r>
              <a:rPr lang="en-US" b="0" i="0" dirty="0">
                <a:solidFill>
                  <a:srgbClr val="232323"/>
                </a:solidFill>
                <a:effectLst/>
                <a:latin typeface="Arial" panose="020B0604020202020204" pitchFamily="34" charset="0"/>
                <a:cs typeface="Arial" panose="020B0604020202020204" pitchFamily="34" charset="0"/>
              </a:rPr>
              <a:t>atients with </a:t>
            </a:r>
            <a:r>
              <a:rPr lang="en-US" b="1" i="0" dirty="0">
                <a:solidFill>
                  <a:srgbClr val="232323"/>
                </a:solidFill>
                <a:effectLst/>
                <a:latin typeface="Arial" panose="020B0604020202020204" pitchFamily="34" charset="0"/>
                <a:cs typeface="Arial" panose="020B0604020202020204" pitchFamily="34" charset="0"/>
              </a:rPr>
              <a:t>high-grade carcinomas </a:t>
            </a:r>
            <a:r>
              <a:rPr lang="en-US" b="0" i="0" dirty="0">
                <a:solidFill>
                  <a:srgbClr val="232323"/>
                </a:solidFill>
                <a:effectLst/>
                <a:latin typeface="Arial" panose="020B0604020202020204" pitchFamily="34" charset="0"/>
                <a:cs typeface="Arial" panose="020B0604020202020204" pitchFamily="34" charset="0"/>
              </a:rPr>
              <a:t>and those with positive margins or other high-risk features are usually treated with surgery and adjuvant radiation therapy (RT). </a:t>
            </a:r>
          </a:p>
          <a:p>
            <a:pPr algn="just"/>
            <a:r>
              <a:rPr lang="en-US" b="0" i="0" dirty="0">
                <a:solidFill>
                  <a:srgbClr val="232323"/>
                </a:solidFill>
                <a:effectLst/>
                <a:latin typeface="Arial" panose="020B0604020202020204" pitchFamily="34" charset="0"/>
                <a:cs typeface="Arial" panose="020B0604020202020204" pitchFamily="34" charset="0"/>
              </a:rPr>
              <a:t>Patients with </a:t>
            </a:r>
            <a:r>
              <a:rPr lang="en-US" b="1" i="0" dirty="0">
                <a:solidFill>
                  <a:srgbClr val="232323"/>
                </a:solidFill>
                <a:effectLst/>
                <a:latin typeface="Arial" panose="020B0604020202020204" pitchFamily="34" charset="0"/>
                <a:cs typeface="Arial" panose="020B0604020202020204" pitchFamily="34" charset="0"/>
              </a:rPr>
              <a:t>unresectable tumors </a:t>
            </a:r>
            <a:r>
              <a:rPr lang="en-US" b="0" i="0" dirty="0">
                <a:solidFill>
                  <a:srgbClr val="232323"/>
                </a:solidFill>
                <a:effectLst/>
                <a:latin typeface="Arial" panose="020B0604020202020204" pitchFamily="34" charset="0"/>
                <a:cs typeface="Arial" panose="020B0604020202020204" pitchFamily="34" charset="0"/>
              </a:rPr>
              <a:t>may be treated with RT alone or RT in combination with chemotherapy. </a:t>
            </a:r>
          </a:p>
        </p:txBody>
      </p:sp>
    </p:spTree>
    <p:extLst>
      <p:ext uri="{BB962C8B-B14F-4D97-AF65-F5344CB8AC3E}">
        <p14:creationId xmlns:p14="http://schemas.microsoft.com/office/powerpoint/2010/main" val="4158011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E4AA2-84F7-4FFC-B6E3-DCAD3A275FE5}"/>
              </a:ext>
            </a:extLst>
          </p:cNvPr>
          <p:cNvSpPr>
            <a:spLocks noGrp="1"/>
          </p:cNvSpPr>
          <p:nvPr>
            <p:ph type="title"/>
          </p:nvPr>
        </p:nvSpPr>
        <p:spPr/>
        <p:txBody>
          <a:bodyPr/>
          <a:lstStyle/>
          <a:p>
            <a:r>
              <a:rPr lang="en-US" dirty="0"/>
              <a:t>Surgical Treatment Options</a:t>
            </a:r>
            <a:endParaRPr lang="en-PK" dirty="0"/>
          </a:p>
        </p:txBody>
      </p:sp>
      <p:sp>
        <p:nvSpPr>
          <p:cNvPr id="3" name="Content Placeholder 2">
            <a:extLst>
              <a:ext uri="{FF2B5EF4-FFF2-40B4-BE49-F238E27FC236}">
                <a16:creationId xmlns:a16="http://schemas.microsoft.com/office/drawing/2014/main" id="{8EDA72EC-419D-4169-BE69-17B7656C4C3A}"/>
              </a:ext>
            </a:extLst>
          </p:cNvPr>
          <p:cNvSpPr>
            <a:spLocks noGrp="1"/>
          </p:cNvSpPr>
          <p:nvPr>
            <p:ph idx="1"/>
          </p:nvPr>
        </p:nvSpPr>
        <p:spPr/>
        <p:txBody>
          <a:bodyPr>
            <a:normAutofit fontScale="77500" lnSpcReduction="20000"/>
          </a:bodyPr>
          <a:lstStyle/>
          <a:p>
            <a:pPr algn="just"/>
            <a:r>
              <a:rPr lang="en-US" b="1" i="0" dirty="0">
                <a:solidFill>
                  <a:srgbClr val="232323"/>
                </a:solidFill>
                <a:effectLst/>
                <a:latin typeface="Arial" panose="020B0604020202020204" pitchFamily="34" charset="0"/>
                <a:cs typeface="Arial" panose="020B0604020202020204" pitchFamily="34" charset="0"/>
              </a:rPr>
              <a:t>Benign tumors </a:t>
            </a:r>
            <a:r>
              <a:rPr lang="en-US" b="0" i="0" dirty="0">
                <a:solidFill>
                  <a:srgbClr val="232323"/>
                </a:solidFill>
                <a:effectLst/>
                <a:latin typeface="Arial" panose="020B0604020202020204" pitchFamily="34" charset="0"/>
                <a:cs typeface="Arial" panose="020B0604020202020204" pitchFamily="34" charset="0"/>
              </a:rPr>
              <a:t>are most commonly treated by simple excision of the gland. The marginal mandibular branch of the facial nerve, the hypoglossal nerve, and the lingual nerve should be spared.</a:t>
            </a:r>
          </a:p>
          <a:p>
            <a:pPr algn="just"/>
            <a:r>
              <a:rPr lang="en-US" b="0" i="0" dirty="0">
                <a:solidFill>
                  <a:srgbClr val="232323"/>
                </a:solidFill>
                <a:effectLst/>
                <a:latin typeface="Arial" panose="020B0604020202020204" pitchFamily="34" charset="0"/>
                <a:cs typeface="Arial" panose="020B0604020202020204" pitchFamily="34" charset="0"/>
              </a:rPr>
              <a:t>Submandibular gland tumors, nearly half of which are </a:t>
            </a:r>
            <a:r>
              <a:rPr lang="en-US" b="1" i="0" dirty="0">
                <a:solidFill>
                  <a:srgbClr val="232323"/>
                </a:solidFill>
                <a:effectLst/>
                <a:latin typeface="Arial" panose="020B0604020202020204" pitchFamily="34" charset="0"/>
                <a:cs typeface="Arial" panose="020B0604020202020204" pitchFamily="34" charset="0"/>
              </a:rPr>
              <a:t>malignant</a:t>
            </a:r>
            <a:r>
              <a:rPr lang="en-US" b="0" i="0" dirty="0">
                <a:solidFill>
                  <a:srgbClr val="232323"/>
                </a:solidFill>
                <a:effectLst/>
                <a:latin typeface="Arial" panose="020B0604020202020204" pitchFamily="34" charset="0"/>
                <a:cs typeface="Arial" panose="020B0604020202020204" pitchFamily="34" charset="0"/>
              </a:rPr>
              <a:t>, are treated with </a:t>
            </a:r>
            <a:r>
              <a:rPr lang="en-US" b="1" i="0" dirty="0">
                <a:solidFill>
                  <a:srgbClr val="232323"/>
                </a:solidFill>
                <a:effectLst/>
                <a:latin typeface="Arial" panose="020B0604020202020204" pitchFamily="34" charset="0"/>
                <a:cs typeface="Arial" panose="020B0604020202020204" pitchFamily="34" charset="0"/>
              </a:rPr>
              <a:t>submandibular sialoadenectomy</a:t>
            </a:r>
            <a:r>
              <a:rPr lang="en-US" b="0" i="0" dirty="0">
                <a:solidFill>
                  <a:srgbClr val="232323"/>
                </a:solidFill>
                <a:effectLst/>
                <a:latin typeface="Arial" panose="020B0604020202020204" pitchFamily="34" charset="0"/>
                <a:cs typeface="Arial" panose="020B0604020202020204" pitchFamily="34" charset="0"/>
              </a:rPr>
              <a:t>, a resection of the submandibular gland.</a:t>
            </a:r>
          </a:p>
          <a:p>
            <a:pPr algn="just"/>
            <a:r>
              <a:rPr lang="en-US" b="1" i="0" dirty="0">
                <a:solidFill>
                  <a:srgbClr val="000000"/>
                </a:solidFill>
                <a:effectLst/>
                <a:latin typeface="Arial" panose="020B0604020202020204" pitchFamily="34" charset="0"/>
                <a:cs typeface="Arial" panose="020B0604020202020204" pitchFamily="34" charset="0"/>
              </a:rPr>
              <a:t>Selective neck dissection </a:t>
            </a:r>
            <a:r>
              <a:rPr lang="en-US" b="0" i="0" dirty="0">
                <a:solidFill>
                  <a:srgbClr val="000000"/>
                </a:solidFill>
                <a:effectLst/>
                <a:latin typeface="Arial" panose="020B0604020202020204" pitchFamily="34" charset="0"/>
                <a:cs typeface="Arial" panose="020B0604020202020204" pitchFamily="34" charset="0"/>
              </a:rPr>
              <a:t>and adjuvant radiation therapy are therapeutic approaches for advanced tumor staging or aggressive pathologies.</a:t>
            </a:r>
            <a:endParaRPr lang="en-US" b="0" i="0" dirty="0">
              <a:solidFill>
                <a:srgbClr val="232323"/>
              </a:solidFill>
              <a:effectLst/>
              <a:latin typeface="Arial" panose="020B0604020202020204" pitchFamily="34" charset="0"/>
              <a:cs typeface="Arial" panose="020B0604020202020204" pitchFamily="34" charset="0"/>
            </a:endParaRPr>
          </a:p>
          <a:p>
            <a:pPr algn="just"/>
            <a:r>
              <a:rPr lang="en-US" b="0" i="0" dirty="0">
                <a:solidFill>
                  <a:srgbClr val="232323"/>
                </a:solidFill>
                <a:effectLst/>
                <a:latin typeface="Arial" panose="020B0604020202020204" pitchFamily="34" charset="0"/>
                <a:cs typeface="Arial" panose="020B0604020202020204" pitchFamily="34" charset="0"/>
              </a:rPr>
              <a:t>The </a:t>
            </a:r>
            <a:r>
              <a:rPr lang="en-US" b="1" i="0" dirty="0">
                <a:solidFill>
                  <a:srgbClr val="232323"/>
                </a:solidFill>
                <a:effectLst/>
                <a:latin typeface="Arial" panose="020B0604020202020204" pitchFamily="34" charset="0"/>
                <a:cs typeface="Arial" panose="020B0604020202020204" pitchFamily="34" charset="0"/>
              </a:rPr>
              <a:t>surgical approach </a:t>
            </a:r>
            <a:r>
              <a:rPr lang="en-US" b="0" i="0" dirty="0">
                <a:solidFill>
                  <a:srgbClr val="232323"/>
                </a:solidFill>
                <a:effectLst/>
                <a:latin typeface="Arial" panose="020B0604020202020204" pitchFamily="34" charset="0"/>
                <a:cs typeface="Arial" panose="020B0604020202020204" pitchFamily="34" charset="0"/>
              </a:rPr>
              <a:t>may be transcervical, intraoral, or endoscopic.</a:t>
            </a:r>
            <a:endParaRPr lang="en-PK"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5094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F6303-2C11-4453-A45D-F163B40A1F02}"/>
              </a:ext>
            </a:extLst>
          </p:cNvPr>
          <p:cNvSpPr>
            <a:spLocks noGrp="1"/>
          </p:cNvSpPr>
          <p:nvPr>
            <p:ph type="title"/>
          </p:nvPr>
        </p:nvSpPr>
        <p:spPr/>
        <p:txBody>
          <a:bodyPr/>
          <a:lstStyle/>
          <a:p>
            <a:r>
              <a:rPr lang="en-US" dirty="0"/>
              <a:t>REFERENCES</a:t>
            </a:r>
            <a:endParaRPr lang="en-PK" dirty="0"/>
          </a:p>
        </p:txBody>
      </p:sp>
      <p:sp>
        <p:nvSpPr>
          <p:cNvPr id="3" name="Content Placeholder 2">
            <a:extLst>
              <a:ext uri="{FF2B5EF4-FFF2-40B4-BE49-F238E27FC236}">
                <a16:creationId xmlns:a16="http://schemas.microsoft.com/office/drawing/2014/main" id="{D2D77A5D-26C8-4557-B93D-E77268882385}"/>
              </a:ext>
            </a:extLst>
          </p:cNvPr>
          <p:cNvSpPr>
            <a:spLocks noGrp="1"/>
          </p:cNvSpPr>
          <p:nvPr>
            <p:ph idx="1"/>
          </p:nvPr>
        </p:nvSpPr>
        <p:spPr>
          <a:xfrm>
            <a:off x="457200" y="1124744"/>
            <a:ext cx="8229600" cy="5616624"/>
          </a:xfrm>
        </p:spPr>
        <p:txBody>
          <a:bodyPr>
            <a:normAutofit fontScale="62500" lnSpcReduction="20000"/>
          </a:bodyPr>
          <a:lstStyle/>
          <a:p>
            <a:pPr algn="l">
              <a:buFont typeface="+mj-lt"/>
              <a:buAutoNum type="arabicPeriod"/>
            </a:pPr>
            <a:r>
              <a:rPr lang="en-US" b="0" i="0" u="none" strike="noStrike" dirty="0" err="1">
                <a:solidFill>
                  <a:srgbClr val="005B92"/>
                </a:solidFill>
                <a:effectLst/>
                <a:latin typeface="Noto Sans" panose="020B0502040504020204" pitchFamily="34" charset="0"/>
                <a:hlinkClick r:id="rId2"/>
              </a:rPr>
              <a:t>Guzzo</a:t>
            </a:r>
            <a:r>
              <a:rPr lang="en-US" b="0" i="0" u="none" strike="noStrike" dirty="0">
                <a:solidFill>
                  <a:srgbClr val="005B92"/>
                </a:solidFill>
                <a:effectLst/>
                <a:latin typeface="Noto Sans" panose="020B0502040504020204" pitchFamily="34" charset="0"/>
                <a:hlinkClick r:id="rId2"/>
              </a:rPr>
              <a:t> M, </a:t>
            </a:r>
            <a:r>
              <a:rPr lang="en-US" b="0" i="0" u="none" strike="noStrike" dirty="0" err="1">
                <a:solidFill>
                  <a:srgbClr val="005B92"/>
                </a:solidFill>
                <a:effectLst/>
                <a:latin typeface="Noto Sans" panose="020B0502040504020204" pitchFamily="34" charset="0"/>
                <a:hlinkClick r:id="rId2"/>
              </a:rPr>
              <a:t>Locati</a:t>
            </a:r>
            <a:r>
              <a:rPr lang="en-US" b="0" i="0" u="none" strike="noStrike" dirty="0">
                <a:solidFill>
                  <a:srgbClr val="005B92"/>
                </a:solidFill>
                <a:effectLst/>
                <a:latin typeface="Noto Sans" panose="020B0502040504020204" pitchFamily="34" charset="0"/>
                <a:hlinkClick r:id="rId2"/>
              </a:rPr>
              <a:t> LD, </a:t>
            </a:r>
            <a:r>
              <a:rPr lang="en-US" b="0" i="0" u="none" strike="noStrike" dirty="0" err="1">
                <a:solidFill>
                  <a:srgbClr val="005B92"/>
                </a:solidFill>
                <a:effectLst/>
                <a:latin typeface="Noto Sans" panose="020B0502040504020204" pitchFamily="34" charset="0"/>
                <a:hlinkClick r:id="rId2"/>
              </a:rPr>
              <a:t>Prott</a:t>
            </a:r>
            <a:r>
              <a:rPr lang="en-US" b="0" i="0" u="none" strike="noStrike" dirty="0">
                <a:solidFill>
                  <a:srgbClr val="005B92"/>
                </a:solidFill>
                <a:effectLst/>
                <a:latin typeface="Noto Sans" panose="020B0502040504020204" pitchFamily="34" charset="0"/>
                <a:hlinkClick r:id="rId2"/>
              </a:rPr>
              <a:t> FJ, et al. Major and minor salivary gland tumors. Crit Rev Oncol </a:t>
            </a:r>
            <a:r>
              <a:rPr lang="en-US" b="0" i="0" u="none" strike="noStrike" dirty="0" err="1">
                <a:solidFill>
                  <a:srgbClr val="005B92"/>
                </a:solidFill>
                <a:effectLst/>
                <a:latin typeface="Noto Sans" panose="020B0502040504020204" pitchFamily="34" charset="0"/>
                <a:hlinkClick r:id="rId2"/>
              </a:rPr>
              <a:t>Hematol</a:t>
            </a:r>
            <a:r>
              <a:rPr lang="en-US" b="0" i="0" u="none" strike="noStrike" dirty="0">
                <a:solidFill>
                  <a:srgbClr val="005B92"/>
                </a:solidFill>
                <a:effectLst/>
                <a:latin typeface="Noto Sans" panose="020B0502040504020204" pitchFamily="34" charset="0"/>
                <a:hlinkClick r:id="rId2"/>
              </a:rPr>
              <a:t> 2010; 74:134.</a:t>
            </a:r>
            <a:endParaRPr lang="en-US" b="0" i="0" dirty="0">
              <a:solidFill>
                <a:srgbClr val="232323"/>
              </a:solidFill>
              <a:effectLst/>
              <a:latin typeface="Noto Sans" panose="020B0502040504020204" pitchFamily="34" charset="0"/>
            </a:endParaRPr>
          </a:p>
          <a:p>
            <a:pPr algn="l">
              <a:buFont typeface="+mj-lt"/>
              <a:buAutoNum type="arabicPeriod"/>
            </a:pPr>
            <a:r>
              <a:rPr lang="en-US" b="0" i="0" u="none" strike="noStrike" dirty="0">
                <a:solidFill>
                  <a:srgbClr val="005B92"/>
                </a:solidFill>
                <a:effectLst/>
                <a:latin typeface="Noto Sans" panose="020B0502040504020204" pitchFamily="34" charset="0"/>
                <a:hlinkClick r:id="rId3"/>
              </a:rPr>
              <a:t>Spiro RH. Salivary neoplasms: overview of a 35-year experience with 2,807 patients. Head Neck Surg 1986; 8:177.</a:t>
            </a:r>
            <a:endParaRPr lang="en-US" b="0" i="0" dirty="0">
              <a:solidFill>
                <a:srgbClr val="232323"/>
              </a:solidFill>
              <a:effectLst/>
              <a:latin typeface="Noto Sans" panose="020B0502040504020204" pitchFamily="34" charset="0"/>
            </a:endParaRPr>
          </a:p>
          <a:p>
            <a:pPr algn="l">
              <a:buFont typeface="+mj-lt"/>
              <a:buAutoNum type="arabicPeriod"/>
            </a:pPr>
            <a:r>
              <a:rPr lang="en-US" b="0" i="0" u="none" strike="noStrike" dirty="0">
                <a:solidFill>
                  <a:srgbClr val="005B92"/>
                </a:solidFill>
                <a:effectLst/>
                <a:latin typeface="Noto Sans" panose="020B0502040504020204" pitchFamily="34" charset="0"/>
                <a:hlinkClick r:id="rId4"/>
              </a:rPr>
              <a:t>Xiao CC, Zhan KY, White-Gilbertson SJ, Day TA. Predictors of Nodal Metastasis in Parotid Malignancies: A National Cancer Data Base Study of 22,653 Patients. </a:t>
            </a:r>
            <a:r>
              <a:rPr lang="en-US" b="0" i="0" u="none" strike="noStrike" dirty="0" err="1">
                <a:solidFill>
                  <a:srgbClr val="005B92"/>
                </a:solidFill>
                <a:effectLst/>
                <a:latin typeface="Noto Sans" panose="020B0502040504020204" pitchFamily="34" charset="0"/>
                <a:hlinkClick r:id="rId4"/>
              </a:rPr>
              <a:t>Otolaryngol</a:t>
            </a:r>
            <a:r>
              <a:rPr lang="en-US" b="0" i="0" u="none" strike="noStrike" dirty="0">
                <a:solidFill>
                  <a:srgbClr val="005B92"/>
                </a:solidFill>
                <a:effectLst/>
                <a:latin typeface="Noto Sans" panose="020B0502040504020204" pitchFamily="34" charset="0"/>
                <a:hlinkClick r:id="rId4"/>
              </a:rPr>
              <a:t> Head Neck Surg 2016; 154:121.</a:t>
            </a:r>
            <a:endParaRPr lang="en-US" b="0" i="0" dirty="0">
              <a:solidFill>
                <a:srgbClr val="232323"/>
              </a:solidFill>
              <a:effectLst/>
              <a:latin typeface="Noto Sans" panose="020B0502040504020204" pitchFamily="34" charset="0"/>
            </a:endParaRPr>
          </a:p>
          <a:p>
            <a:pPr algn="l">
              <a:buFont typeface="+mj-lt"/>
              <a:buAutoNum type="arabicPeriod"/>
            </a:pPr>
            <a:r>
              <a:rPr lang="en-US" b="0" i="0" u="none" strike="noStrike" dirty="0">
                <a:solidFill>
                  <a:srgbClr val="005B92"/>
                </a:solidFill>
                <a:effectLst/>
                <a:latin typeface="Noto Sans" panose="020B0502040504020204" pitchFamily="34" charset="0"/>
                <a:hlinkClick r:id="rId5"/>
              </a:rPr>
              <a:t>Dillon PM, Chakraborty S, </a:t>
            </a:r>
            <a:r>
              <a:rPr lang="en-US" b="0" i="0" u="none" strike="noStrike" dirty="0" err="1">
                <a:solidFill>
                  <a:srgbClr val="005B92"/>
                </a:solidFill>
                <a:effectLst/>
                <a:latin typeface="Noto Sans" panose="020B0502040504020204" pitchFamily="34" charset="0"/>
                <a:hlinkClick r:id="rId5"/>
              </a:rPr>
              <a:t>Moskaluk</a:t>
            </a:r>
            <a:r>
              <a:rPr lang="en-US" b="0" i="0" u="none" strike="noStrike" dirty="0">
                <a:solidFill>
                  <a:srgbClr val="005B92"/>
                </a:solidFill>
                <a:effectLst/>
                <a:latin typeface="Noto Sans" panose="020B0502040504020204" pitchFamily="34" charset="0"/>
                <a:hlinkClick r:id="rId5"/>
              </a:rPr>
              <a:t> CA, et al. Adenoid cystic carcinoma: A review of recent advances, molecular targets, and clinical trials. Head Neck 2016; 38:620.</a:t>
            </a:r>
            <a:endParaRPr lang="en-US" b="0" i="0" dirty="0">
              <a:solidFill>
                <a:srgbClr val="232323"/>
              </a:solidFill>
              <a:effectLst/>
              <a:latin typeface="Noto Sans" panose="020B0502040504020204" pitchFamily="34" charset="0"/>
            </a:endParaRPr>
          </a:p>
          <a:p>
            <a:pPr algn="l">
              <a:buFont typeface="+mj-lt"/>
              <a:buAutoNum type="arabicPeriod"/>
            </a:pPr>
            <a:r>
              <a:rPr lang="en-US" b="0" i="0" u="none" strike="noStrike" dirty="0">
                <a:solidFill>
                  <a:srgbClr val="005B92"/>
                </a:solidFill>
                <a:effectLst/>
                <a:latin typeface="Noto Sans" panose="020B0502040504020204" pitchFamily="34" charset="0"/>
                <a:hlinkClick r:id="rId6"/>
              </a:rPr>
              <a:t>Hay AJ, </a:t>
            </a:r>
            <a:r>
              <a:rPr lang="en-US" b="0" i="0" u="none" strike="noStrike" dirty="0" err="1">
                <a:solidFill>
                  <a:srgbClr val="005B92"/>
                </a:solidFill>
                <a:effectLst/>
                <a:latin typeface="Noto Sans" panose="020B0502040504020204" pitchFamily="34" charset="0"/>
                <a:hlinkClick r:id="rId6"/>
              </a:rPr>
              <a:t>Migliacci</a:t>
            </a:r>
            <a:r>
              <a:rPr lang="en-US" b="0" i="0" u="none" strike="noStrike" dirty="0">
                <a:solidFill>
                  <a:srgbClr val="005B92"/>
                </a:solidFill>
                <a:effectLst/>
                <a:latin typeface="Noto Sans" panose="020B0502040504020204" pitchFamily="34" charset="0"/>
                <a:hlinkClick r:id="rId6"/>
              </a:rPr>
              <a:t> J, </a:t>
            </a:r>
            <a:r>
              <a:rPr lang="en-US" b="0" i="0" u="none" strike="noStrike" dirty="0" err="1">
                <a:solidFill>
                  <a:srgbClr val="005B92"/>
                </a:solidFill>
                <a:effectLst/>
                <a:latin typeface="Noto Sans" panose="020B0502040504020204" pitchFamily="34" charset="0"/>
                <a:hlinkClick r:id="rId6"/>
              </a:rPr>
              <a:t>Karassawa</a:t>
            </a:r>
            <a:r>
              <a:rPr lang="en-US" b="0" i="0" u="none" strike="noStrike" dirty="0">
                <a:solidFill>
                  <a:srgbClr val="005B92"/>
                </a:solidFill>
                <a:effectLst/>
                <a:latin typeface="Noto Sans" panose="020B0502040504020204" pitchFamily="34" charset="0"/>
                <a:hlinkClick r:id="rId6"/>
              </a:rPr>
              <a:t> </a:t>
            </a:r>
            <a:r>
              <a:rPr lang="en-US" b="0" i="0" u="none" strike="noStrike" dirty="0" err="1">
                <a:solidFill>
                  <a:srgbClr val="005B92"/>
                </a:solidFill>
                <a:effectLst/>
                <a:latin typeface="Noto Sans" panose="020B0502040504020204" pitchFamily="34" charset="0"/>
                <a:hlinkClick r:id="rId6"/>
              </a:rPr>
              <a:t>Zanoni</a:t>
            </a:r>
            <a:r>
              <a:rPr lang="en-US" b="0" i="0" u="none" strike="noStrike" dirty="0">
                <a:solidFill>
                  <a:srgbClr val="005B92"/>
                </a:solidFill>
                <a:effectLst/>
                <a:latin typeface="Noto Sans" panose="020B0502040504020204" pitchFamily="34" charset="0"/>
                <a:hlinkClick r:id="rId6"/>
              </a:rPr>
              <a:t> D, et al. Minor salivary gland tumors of the head and neck-Memorial Sloan Kettering experience: Incidence and outcomes by site and histological type. Cancer 2019; 125:3354.</a:t>
            </a:r>
            <a:endParaRPr lang="en-US" b="0" i="0" dirty="0">
              <a:solidFill>
                <a:srgbClr val="232323"/>
              </a:solidFill>
              <a:effectLst/>
              <a:latin typeface="Noto Sans" panose="020B0502040504020204" pitchFamily="34" charset="0"/>
            </a:endParaRPr>
          </a:p>
          <a:p>
            <a:pPr algn="l">
              <a:buFont typeface="+mj-lt"/>
              <a:buAutoNum type="arabicPeriod"/>
            </a:pPr>
            <a:r>
              <a:rPr lang="en-US" b="0" i="0" u="none" strike="noStrike" dirty="0">
                <a:solidFill>
                  <a:srgbClr val="005B92"/>
                </a:solidFill>
                <a:effectLst/>
                <a:latin typeface="Noto Sans" panose="020B0502040504020204" pitchFamily="34" charset="0"/>
                <a:hlinkClick r:id="rId7"/>
              </a:rPr>
              <a:t>Jayaprakash V, </a:t>
            </a:r>
            <a:r>
              <a:rPr lang="en-US" b="0" i="0" u="none" strike="noStrike" dirty="0" err="1">
                <a:solidFill>
                  <a:srgbClr val="005B92"/>
                </a:solidFill>
                <a:effectLst/>
                <a:latin typeface="Noto Sans" panose="020B0502040504020204" pitchFamily="34" charset="0"/>
                <a:hlinkClick r:id="rId7"/>
              </a:rPr>
              <a:t>Merzianu</a:t>
            </a:r>
            <a:r>
              <a:rPr lang="en-US" b="0" i="0" u="none" strike="noStrike" dirty="0">
                <a:solidFill>
                  <a:srgbClr val="005B92"/>
                </a:solidFill>
                <a:effectLst/>
                <a:latin typeface="Noto Sans" panose="020B0502040504020204" pitchFamily="34" charset="0"/>
                <a:hlinkClick r:id="rId7"/>
              </a:rPr>
              <a:t> M, Warren GW, et al. Survival rates and prognostic factors for infiltrating salivary duct carcinoma: Analysis of 228 cases from the Surveillance, Epidemiology, and End Results database. Head Neck 2014; 36:694.</a:t>
            </a:r>
            <a:endParaRPr lang="en-US" b="0" i="0" dirty="0">
              <a:solidFill>
                <a:srgbClr val="232323"/>
              </a:solidFill>
              <a:effectLst/>
              <a:latin typeface="Noto Sans" panose="020B0502040504020204" pitchFamily="34" charset="0"/>
            </a:endParaRPr>
          </a:p>
          <a:p>
            <a:pPr algn="l">
              <a:buFont typeface="+mj-lt"/>
              <a:buAutoNum type="arabicPeriod"/>
            </a:pPr>
            <a:endParaRPr lang="en-US" b="0" i="0" u="none" strike="noStrike" dirty="0">
              <a:solidFill>
                <a:srgbClr val="005B92"/>
              </a:solidFill>
              <a:effectLst/>
              <a:latin typeface="Noto Sans" panose="020B0502040504020204" pitchFamily="34" charset="0"/>
            </a:endParaRPr>
          </a:p>
          <a:p>
            <a:pPr algn="l">
              <a:buFont typeface="+mj-lt"/>
              <a:buAutoNum type="arabicPeriod"/>
            </a:pPr>
            <a:endParaRPr lang="en-US" b="0" i="0" u="none" strike="noStrike" dirty="0">
              <a:solidFill>
                <a:srgbClr val="005B92"/>
              </a:solidFill>
              <a:effectLst/>
              <a:latin typeface="Noto Sans" panose="020B0502040504020204" pitchFamily="34" charset="0"/>
            </a:endParaRPr>
          </a:p>
          <a:p>
            <a:pPr algn="l">
              <a:buFont typeface="+mj-lt"/>
              <a:buAutoNum type="arabicPeriod"/>
            </a:pPr>
            <a:endParaRPr lang="en-US" b="0" i="0" dirty="0">
              <a:solidFill>
                <a:srgbClr val="232323"/>
              </a:solidFill>
              <a:effectLst/>
              <a:latin typeface="Noto Sans" panose="020B0502040504020204" pitchFamily="34" charset="0"/>
            </a:endParaRPr>
          </a:p>
          <a:p>
            <a:pPr marL="0" indent="0" algn="l">
              <a:buNone/>
            </a:pPr>
            <a:endParaRPr lang="en-US" b="0" i="0" dirty="0">
              <a:solidFill>
                <a:srgbClr val="232323"/>
              </a:solidFill>
              <a:effectLst/>
              <a:latin typeface="Noto Sans" panose="020B0502040504020204" pitchFamily="34" charset="0"/>
            </a:endParaRPr>
          </a:p>
          <a:p>
            <a:pPr algn="l">
              <a:buFont typeface="+mj-lt"/>
              <a:buAutoNum type="arabicPeriod"/>
            </a:pPr>
            <a:endParaRPr lang="en-US" b="0" i="0" dirty="0">
              <a:solidFill>
                <a:srgbClr val="232323"/>
              </a:solidFill>
              <a:effectLst/>
              <a:latin typeface="Noto Sans" panose="020B0502040504020204" pitchFamily="34" charset="0"/>
            </a:endParaRPr>
          </a:p>
          <a:p>
            <a:endParaRPr lang="en-PK" dirty="0"/>
          </a:p>
        </p:txBody>
      </p:sp>
    </p:spTree>
    <p:extLst>
      <p:ext uri="{BB962C8B-B14F-4D97-AF65-F5344CB8AC3E}">
        <p14:creationId xmlns:p14="http://schemas.microsoft.com/office/powerpoint/2010/main" val="4263870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24BA7-B626-09AF-9F53-5B507B86FEA8}"/>
              </a:ext>
            </a:extLst>
          </p:cNvPr>
          <p:cNvSpPr>
            <a:spLocks noGrp="1"/>
          </p:cNvSpPr>
          <p:nvPr>
            <p:ph type="ctrTitle"/>
          </p:nvPr>
        </p:nvSpPr>
        <p:spPr/>
        <p:txBody>
          <a:bodyPr vert="horz" lIns="68580" tIns="34290" rIns="68580" bIns="34290" rtlCol="0" anchor="ctr">
            <a:normAutofit/>
          </a:bodyPr>
          <a:lstStyle/>
          <a:p>
            <a:pPr algn="ctr"/>
            <a:r>
              <a:rPr lang="en-US" sz="5400" dirty="0"/>
              <a:t>Any Question?</a:t>
            </a:r>
          </a:p>
        </p:txBody>
      </p:sp>
      <p:sp>
        <p:nvSpPr>
          <p:cNvPr id="4" name="Subtitle 3">
            <a:extLst>
              <a:ext uri="{FF2B5EF4-FFF2-40B4-BE49-F238E27FC236}">
                <a16:creationId xmlns:a16="http://schemas.microsoft.com/office/drawing/2014/main" id="{42A12026-9553-452B-A034-7EAAFCD83486}"/>
              </a:ext>
            </a:extLst>
          </p:cNvPr>
          <p:cNvSpPr>
            <a:spLocks noGrp="1"/>
          </p:cNvSpPr>
          <p:nvPr>
            <p:ph type="subTitle" idx="1"/>
          </p:nvPr>
        </p:nvSpPr>
        <p:spPr/>
        <p:txBody>
          <a:bodyPr>
            <a:normAutofit/>
          </a:bodyPr>
          <a:lstStyle/>
          <a:p>
            <a:r>
              <a:rPr lang="en-US" sz="6000" dirty="0">
                <a:solidFill>
                  <a:schemeClr val="tx1"/>
                </a:solidFill>
                <a:latin typeface="+mj-lt"/>
                <a:ea typeface="+mj-ea"/>
                <a:cs typeface="+mj-cs"/>
              </a:rPr>
              <a:t>Thankyou</a:t>
            </a:r>
            <a:endParaRPr lang="en-PK" sz="6000" dirty="0"/>
          </a:p>
        </p:txBody>
      </p:sp>
    </p:spTree>
    <p:extLst>
      <p:ext uri="{BB962C8B-B14F-4D97-AF65-F5344CB8AC3E}">
        <p14:creationId xmlns:p14="http://schemas.microsoft.com/office/powerpoint/2010/main" val="2511738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FF8EA3A1-8E65-5C46-4BFC-550B616938DF}"/>
              </a:ext>
            </a:extLst>
          </p:cNvPr>
          <p:cNvSpPr>
            <a:spLocks noGrp="1" noChangeArrowheads="1"/>
          </p:cNvSpPr>
          <p:nvPr>
            <p:ph type="title"/>
          </p:nvPr>
        </p:nvSpPr>
        <p:spPr>
          <a:xfrm>
            <a:off x="3131840" y="836712"/>
            <a:ext cx="3706713" cy="960835"/>
          </a:xfrm>
        </p:spPr>
        <p:txBody>
          <a:bodyPr>
            <a:normAutofit fontScale="90000"/>
          </a:bodyPr>
          <a:lstStyle/>
          <a:p>
            <a:r>
              <a:rPr lang="en-US" altLang="en-US" b="1" dirty="0">
                <a:solidFill>
                  <a:srgbClr val="01153E"/>
                </a:solidFill>
                <a:cs typeface="Times New Roman" panose="02020603050405020304" pitchFamily="18" charset="0"/>
              </a:rPr>
              <a:t>University Motto, Vision, Values &amp; Goals</a:t>
            </a:r>
            <a:br>
              <a:rPr lang="en-US" altLang="en-US" sz="2004" b="1" dirty="0">
                <a:cs typeface="Times New Roman" panose="02020603050405020304" pitchFamily="18" charset="0"/>
              </a:rPr>
            </a:br>
            <a:endParaRPr lang="en-US" altLang="en-US" dirty="0"/>
          </a:p>
        </p:txBody>
      </p:sp>
      <p:graphicFrame>
        <p:nvGraphicFramePr>
          <p:cNvPr id="4" name="Content Placeholder 3">
            <a:extLst>
              <a:ext uri="{FF2B5EF4-FFF2-40B4-BE49-F238E27FC236}">
                <a16:creationId xmlns:a16="http://schemas.microsoft.com/office/drawing/2014/main" id="{597267EB-3B7A-2FE9-0713-A4A6B18F0B6C}"/>
              </a:ext>
            </a:extLst>
          </p:cNvPr>
          <p:cNvGraphicFramePr>
            <a:graphicFrameLocks noGrp="1"/>
          </p:cNvGraphicFramePr>
          <p:nvPr>
            <p:ph idx="1"/>
            <p:extLst>
              <p:ext uri="{D42A27DB-BD31-4B8C-83A1-F6EECF244321}">
                <p14:modId xmlns:p14="http://schemas.microsoft.com/office/powerpoint/2010/main" val="3686784153"/>
              </p:ext>
            </p:extLst>
          </p:nvPr>
        </p:nvGraphicFramePr>
        <p:xfrm>
          <a:off x="2857500" y="1942062"/>
          <a:ext cx="5818956" cy="4799306"/>
        </p:xfrm>
        <a:graphic>
          <a:graphicData uri="http://schemas.openxmlformats.org/drawingml/2006/table">
            <a:tbl>
              <a:tblPr/>
              <a:tblGrid>
                <a:gridCol w="5818956">
                  <a:extLst>
                    <a:ext uri="{9D8B030D-6E8A-4147-A177-3AD203B41FA5}">
                      <a16:colId xmlns:a16="http://schemas.microsoft.com/office/drawing/2014/main" val="20000"/>
                    </a:ext>
                  </a:extLst>
                </a:gridCol>
              </a:tblGrid>
              <a:tr h="4799306">
                <a:tc>
                  <a:txBody>
                    <a:bodyPr/>
                    <a:lstStyle>
                      <a:lvl1pPr marL="236538">
                        <a:spcBef>
                          <a:spcPts val="1000"/>
                        </a:spcBef>
                        <a:buClr>
                          <a:schemeClr val="accent1"/>
                        </a:buClr>
                        <a:buFont typeface="Wingdings 3" pitchFamily="2" charset="2"/>
                        <a:defRPr sz="1600">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defRPr sz="14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defRPr sz="12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defRPr sz="10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defRPr sz="1000">
                          <a:solidFill>
                            <a:srgbClr val="404040"/>
                          </a:solidFill>
                          <a:latin typeface="Century Gothic" panose="020B0502020202020204" pitchFamily="34" charset="0"/>
                        </a:defRPr>
                      </a:lvl9pPr>
                    </a:lstStyle>
                    <a:p>
                      <a:pPr marL="236538" marR="0" lvl="0" indent="0" algn="l" defTabSz="457200" rtl="0" eaLnBrk="1" fontAlgn="base" latinLnBrk="0" hangingPunct="1">
                        <a:lnSpc>
                          <a:spcPts val="1550"/>
                        </a:lnSpc>
                        <a:spcBef>
                          <a:spcPct val="0"/>
                        </a:spcBef>
                        <a:spcAft>
                          <a:spcPct val="0"/>
                        </a:spcAft>
                        <a:buClrTx/>
                        <a:buSzTx/>
                        <a:buFontTx/>
                        <a:buNone/>
                        <a:tabLst/>
                      </a:pPr>
                      <a:r>
                        <a:rPr kumimoji="0" lang="en-US" altLang="en-US" sz="1400" b="1" i="0" u="sng" strike="noStrike" cap="none" normalizeH="0" baseline="0" dirty="0">
                          <a:ln>
                            <a:noFill/>
                          </a:ln>
                          <a:solidFill>
                            <a:srgbClr val="0070C0"/>
                          </a:solidFill>
                          <a:effectLst/>
                          <a:latin typeface="Century Gothic" panose="020B0502020202020204" pitchFamily="34" charset="0"/>
                        </a:rPr>
                        <a:t>Mission Statement</a:t>
                      </a:r>
                    </a:p>
                    <a:p>
                      <a:pPr marL="693738" marR="0" lvl="0" indent="-457200" algn="l" defTabSz="457200" rtl="0" eaLnBrk="1" fontAlgn="base" latinLnBrk="0" hangingPunct="1">
                        <a:lnSpc>
                          <a:spcPct val="100000"/>
                        </a:lnSpc>
                        <a:spcBef>
                          <a:spcPct val="0"/>
                        </a:spcBef>
                        <a:spcAft>
                          <a:spcPct val="0"/>
                        </a:spcAft>
                        <a:buClrTx/>
                        <a:buSzTx/>
                        <a:buFont typeface="+mj-lt"/>
                        <a:buNone/>
                        <a:tabLst/>
                      </a:pPr>
                      <a:endParaRPr kumimoji="0" lang="en-US" altLang="en-US" sz="1400" b="1" i="0" u="none" strike="noStrike" cap="none" normalizeH="0" baseline="0" dirty="0">
                        <a:ln>
                          <a:noFill/>
                        </a:ln>
                        <a:solidFill>
                          <a:srgbClr val="FFFFFF"/>
                        </a:solidFill>
                        <a:effectLst/>
                        <a:latin typeface="Century Gothic" panose="020B0502020202020204" pitchFamily="34" charset="0"/>
                      </a:endParaRPr>
                    </a:p>
                    <a:p>
                      <a:pPr marL="693738" marR="0" lvl="0" indent="-457200" algn="l" defTabSz="457200" rtl="0" eaLnBrk="1" fontAlgn="base" latinLnBrk="0" hangingPunct="1">
                        <a:lnSpc>
                          <a:spcPct val="100000"/>
                        </a:lnSpc>
                        <a:spcBef>
                          <a:spcPct val="0"/>
                        </a:spcBef>
                        <a:spcAft>
                          <a:spcPct val="0"/>
                        </a:spcAft>
                        <a:buClrTx/>
                        <a:buSzTx/>
                        <a:buFont typeface="+mj-lt"/>
                        <a:buNone/>
                        <a:tabLst/>
                      </a:pPr>
                      <a:r>
                        <a:rPr kumimoji="0" lang="en-US" altLang="en-US" sz="1400" b="1" i="0" u="none" strike="noStrike" cap="none" normalizeH="0" baseline="0" dirty="0">
                          <a:ln>
                            <a:noFill/>
                          </a:ln>
                          <a:solidFill>
                            <a:srgbClr val="FFFFFF"/>
                          </a:solidFill>
                          <a:effectLst/>
                          <a:latin typeface="Century Gothic" panose="020B0502020202020204" pitchFamily="34" charset="0"/>
                        </a:rPr>
                        <a:t>To impart evidence-based research-oriented health professional education .Best possible patient care</a:t>
                      </a:r>
                    </a:p>
                    <a:p>
                      <a:pPr marL="693738" marR="0" lvl="0" indent="-457200" algn="l" defTabSz="457200" rtl="0" eaLnBrk="1" fontAlgn="base" latinLnBrk="0" hangingPunct="1">
                        <a:lnSpc>
                          <a:spcPct val="100000"/>
                        </a:lnSpc>
                        <a:spcBef>
                          <a:spcPct val="0"/>
                        </a:spcBef>
                        <a:spcAft>
                          <a:spcPct val="0"/>
                        </a:spcAft>
                        <a:buClrTx/>
                        <a:buSzTx/>
                        <a:buFont typeface="+mj-lt"/>
                        <a:buNone/>
                        <a:tabLst/>
                      </a:pPr>
                      <a:r>
                        <a:rPr kumimoji="0" lang="en-US" altLang="en-US" sz="1400" b="1" i="0" u="none" strike="noStrike" cap="none" normalizeH="0" baseline="0" dirty="0">
                          <a:ln>
                            <a:noFill/>
                          </a:ln>
                          <a:solidFill>
                            <a:srgbClr val="FFFFFF"/>
                          </a:solidFill>
                          <a:effectLst/>
                          <a:latin typeface="Century Gothic" panose="020B0502020202020204" pitchFamily="34" charset="0"/>
                        </a:rPr>
                        <a:t>Mutual respect, ethical practice of healthcare and social accountability.</a:t>
                      </a:r>
                      <a:endParaRPr kumimoji="0" lang="en-US" altLang="en-US" sz="1400" b="1" i="0" u="sng" strike="noStrike" cap="none" normalizeH="0" baseline="0" dirty="0">
                        <a:ln>
                          <a:noFill/>
                        </a:ln>
                        <a:solidFill>
                          <a:srgbClr val="0070C0"/>
                        </a:solidFill>
                        <a:effectLst/>
                        <a:latin typeface="Century Gothic" panose="020B0502020202020204" pitchFamily="34" charset="0"/>
                      </a:endParaRPr>
                    </a:p>
                    <a:p>
                      <a:pPr marL="236538" marR="0" lvl="0" indent="0" algn="l" defTabSz="457200" rtl="0" eaLnBrk="1" fontAlgn="base" latinLnBrk="0" hangingPunct="1">
                        <a:lnSpc>
                          <a:spcPts val="1600"/>
                        </a:lnSpc>
                        <a:spcBef>
                          <a:spcPct val="0"/>
                        </a:spcBef>
                        <a:spcAft>
                          <a:spcPct val="0"/>
                        </a:spcAft>
                        <a:buClrTx/>
                        <a:buSzTx/>
                        <a:buFontTx/>
                        <a:buNone/>
                        <a:tabLst/>
                      </a:pPr>
                      <a:endParaRPr kumimoji="0" lang="en-US" altLang="en-US" sz="1400" b="1" i="0" u="sng" strike="noStrike" cap="none" normalizeH="0" baseline="0" dirty="0">
                        <a:ln>
                          <a:noFill/>
                        </a:ln>
                        <a:solidFill>
                          <a:srgbClr val="0070C0"/>
                        </a:solidFill>
                        <a:effectLst/>
                        <a:latin typeface="Century Gothic" panose="020B0502020202020204" pitchFamily="34" charset="0"/>
                      </a:endParaRPr>
                    </a:p>
                    <a:p>
                      <a:pPr marL="236538" marR="0" lvl="0" indent="0" algn="l" defTabSz="457200" rtl="0" eaLnBrk="1" fontAlgn="base" latinLnBrk="0" hangingPunct="1">
                        <a:lnSpc>
                          <a:spcPts val="1600"/>
                        </a:lnSpc>
                        <a:spcBef>
                          <a:spcPct val="0"/>
                        </a:spcBef>
                        <a:spcAft>
                          <a:spcPct val="0"/>
                        </a:spcAft>
                        <a:buClrTx/>
                        <a:buSzTx/>
                        <a:buFontTx/>
                        <a:buNone/>
                        <a:tabLst/>
                      </a:pPr>
                      <a:r>
                        <a:rPr kumimoji="0" lang="en-US" altLang="en-US" sz="1400" b="1" i="0" u="sng" strike="noStrike" cap="none" normalizeH="0" baseline="0" dirty="0">
                          <a:ln>
                            <a:noFill/>
                          </a:ln>
                          <a:solidFill>
                            <a:srgbClr val="0070C0"/>
                          </a:solidFill>
                          <a:effectLst/>
                          <a:latin typeface="Century Gothic" panose="020B0502020202020204" pitchFamily="34" charset="0"/>
                        </a:rPr>
                        <a:t>Vision and Values</a:t>
                      </a:r>
                    </a:p>
                    <a:p>
                      <a:pPr marL="236538" marR="0" lvl="0" indent="0" algn="l" defTabSz="457200" rtl="0" eaLnBrk="1" fontAlgn="base" latinLnBrk="0" hangingPunct="1">
                        <a:lnSpc>
                          <a:spcPct val="150000"/>
                        </a:lnSpc>
                        <a:spcBef>
                          <a:spcPct val="0"/>
                        </a:spcBef>
                        <a:spcAft>
                          <a:spcPct val="0"/>
                        </a:spcAft>
                        <a:buClrTx/>
                        <a:buSzTx/>
                        <a:buFontTx/>
                        <a:buNone/>
                        <a:tabLst/>
                      </a:pPr>
                      <a:r>
                        <a:rPr kumimoji="0" lang="en-US" altLang="en-US" sz="1400" b="1" i="0" u="none" strike="noStrike" cap="none" normalizeH="0" baseline="0" dirty="0">
                          <a:ln>
                            <a:noFill/>
                          </a:ln>
                          <a:solidFill>
                            <a:srgbClr val="FFFFFF"/>
                          </a:solidFill>
                          <a:effectLst/>
                          <a:latin typeface="Century Gothic" panose="020B0502020202020204" pitchFamily="34" charset="0"/>
                        </a:rPr>
                        <a:t>Highly recognized and accredited </a:t>
                      </a:r>
                      <a:r>
                        <a:rPr kumimoji="0" lang="en-US" altLang="en-US" sz="1400" b="1" i="0" u="none" strike="noStrike" cap="none" normalizeH="0" baseline="0" dirty="0" err="1">
                          <a:ln>
                            <a:noFill/>
                          </a:ln>
                          <a:solidFill>
                            <a:srgbClr val="FFFFFF"/>
                          </a:solidFill>
                          <a:effectLst/>
                          <a:latin typeface="Century Gothic" panose="020B0502020202020204" pitchFamily="34" charset="0"/>
                        </a:rPr>
                        <a:t>centre</a:t>
                      </a:r>
                      <a:r>
                        <a:rPr kumimoji="0" lang="en-US" altLang="en-US" sz="1400" b="1" i="0" u="none" strike="noStrike" cap="none" normalizeH="0" baseline="0" dirty="0">
                          <a:ln>
                            <a:noFill/>
                          </a:ln>
                          <a:solidFill>
                            <a:srgbClr val="FFFFFF"/>
                          </a:solidFill>
                          <a:effectLst/>
                          <a:latin typeface="Century Gothic" panose="020B0502020202020204" pitchFamily="34" charset="0"/>
                        </a:rPr>
                        <a:t> of excellence in Medical Education, using evidence-based training techniques for development of highly competent health professionals, who are lifelong experiential learner and are socially accountable.</a:t>
                      </a:r>
                    </a:p>
                    <a:p>
                      <a:pPr marL="236538" marR="0" lvl="0" indent="0" algn="l" defTabSz="457200" rtl="0" eaLnBrk="1" fontAlgn="base" latinLnBrk="0" hangingPunct="1">
                        <a:lnSpc>
                          <a:spcPct val="100000"/>
                        </a:lnSpc>
                        <a:spcBef>
                          <a:spcPts val="25"/>
                        </a:spcBef>
                        <a:spcAft>
                          <a:spcPct val="0"/>
                        </a:spcAft>
                        <a:buClrTx/>
                        <a:buSzTx/>
                        <a:buFontTx/>
                        <a:buNone/>
                        <a:tabLst/>
                      </a:pPr>
                      <a:r>
                        <a:rPr kumimoji="0" lang="en-US" altLang="en-US" sz="1400" b="1" i="0" u="sng" strike="noStrike" cap="none" normalizeH="0" baseline="0" dirty="0">
                          <a:ln>
                            <a:noFill/>
                          </a:ln>
                          <a:solidFill>
                            <a:srgbClr val="0070C0"/>
                          </a:solidFill>
                          <a:effectLst/>
                          <a:latin typeface="Century Gothic" panose="020B0502020202020204" pitchFamily="34" charset="0"/>
                        </a:rPr>
                        <a:t>Goals</a:t>
                      </a:r>
                    </a:p>
                    <a:p>
                      <a:pPr marL="236538" marR="0" lvl="0" indent="0" algn="l" defTabSz="457200" rtl="0" eaLnBrk="1" fontAlgn="base" latinLnBrk="0" hangingPunct="1">
                        <a:lnSpc>
                          <a:spcPct val="150000"/>
                        </a:lnSpc>
                        <a:spcBef>
                          <a:spcPts val="775"/>
                        </a:spcBef>
                        <a:spcAft>
                          <a:spcPct val="0"/>
                        </a:spcAft>
                        <a:buClrTx/>
                        <a:buSzTx/>
                        <a:buFontTx/>
                        <a:buNone/>
                        <a:tabLst/>
                      </a:pPr>
                      <a:r>
                        <a:rPr kumimoji="0" lang="en-US" altLang="en-US" sz="1400" b="1" i="0" u="none" strike="noStrike" cap="none" normalizeH="0" baseline="0" dirty="0">
                          <a:ln>
                            <a:noFill/>
                          </a:ln>
                          <a:solidFill>
                            <a:srgbClr val="FFFFFF"/>
                          </a:solidFill>
                          <a:effectLst/>
                          <a:latin typeface="Century Gothic" panose="020B0502020202020204" pitchFamily="34" charset="0"/>
                        </a:rPr>
                        <a:t>The Undergraduate Integrated Learning Program is geared to provide you with quality medical education in an environment designed to:</a:t>
                      </a: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6C882"/>
                    </a:solidFill>
                  </a:tcPr>
                </a:tc>
                <a:extLst>
                  <a:ext uri="{0D108BD9-81ED-4DB2-BD59-A6C34878D82A}">
                    <a16:rowId xmlns:a16="http://schemas.microsoft.com/office/drawing/2014/main" val="10000"/>
                  </a:ext>
                </a:extLst>
              </a:tr>
            </a:tbl>
          </a:graphicData>
        </a:graphic>
      </p:graphicFrame>
      <p:pic>
        <p:nvPicPr>
          <p:cNvPr id="20488" name="image3.png">
            <a:extLst>
              <a:ext uri="{FF2B5EF4-FFF2-40B4-BE49-F238E27FC236}">
                <a16:creationId xmlns:a16="http://schemas.microsoft.com/office/drawing/2014/main" id="{48A897F5-C8CF-A7F3-46C9-A8F10CA5E7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2996952"/>
            <a:ext cx="120015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7762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a:extLst>
              <a:ext uri="{FF2B5EF4-FFF2-40B4-BE49-F238E27FC236}">
                <a16:creationId xmlns:a16="http://schemas.microsoft.com/office/drawing/2014/main" id="{6BC9DB14-1B1E-946A-17FF-884BA1B23625}"/>
              </a:ext>
            </a:extLst>
          </p:cNvPr>
          <p:cNvSpPr>
            <a:spLocks noGrp="1" noChangeArrowheads="1"/>
          </p:cNvSpPr>
          <p:nvPr>
            <p:ph type="title"/>
          </p:nvPr>
        </p:nvSpPr>
        <p:spPr>
          <a:xfrm>
            <a:off x="827584" y="411059"/>
            <a:ext cx="7200799" cy="1033529"/>
          </a:xfrm>
        </p:spPr>
        <p:txBody>
          <a:bodyPr>
            <a:normAutofit/>
          </a:bodyPr>
          <a:lstStyle/>
          <a:p>
            <a:r>
              <a:rPr lang="en-US" altLang="en-US" sz="2800" dirty="0"/>
              <a:t>PROF UMER MODEL OF INTEGRATED LECTURE</a:t>
            </a:r>
          </a:p>
        </p:txBody>
      </p:sp>
      <p:pic>
        <p:nvPicPr>
          <p:cNvPr id="23554" name="Picture 3">
            <a:extLst>
              <a:ext uri="{FF2B5EF4-FFF2-40B4-BE49-F238E27FC236}">
                <a16:creationId xmlns:a16="http://schemas.microsoft.com/office/drawing/2014/main" id="{4F500807-2B14-15E4-9098-4876DECB01C6}"/>
              </a:ext>
            </a:extLst>
          </p:cNvPr>
          <p:cNvPicPr>
            <a:picLocks noChangeAspect="1" noEditPoints="1" noChangeArrowheads="1" noChangeShapeType="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444588"/>
            <a:ext cx="5832648" cy="5092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8072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a:extLst>
              <a:ext uri="{FF2B5EF4-FFF2-40B4-BE49-F238E27FC236}">
                <a16:creationId xmlns:a16="http://schemas.microsoft.com/office/drawing/2014/main" id="{7F5C5039-8B72-F271-3940-F0A48FB2F40F}"/>
              </a:ext>
            </a:extLst>
          </p:cNvPr>
          <p:cNvSpPr>
            <a:spLocks noGrp="1" noChangeArrowheads="1"/>
          </p:cNvSpPr>
          <p:nvPr>
            <p:ph type="title"/>
          </p:nvPr>
        </p:nvSpPr>
        <p:spPr>
          <a:xfrm>
            <a:off x="1403648" y="548680"/>
            <a:ext cx="6696744" cy="748598"/>
          </a:xfrm>
        </p:spPr>
        <p:txBody>
          <a:bodyPr>
            <a:normAutofit fontScale="90000"/>
          </a:bodyPr>
          <a:lstStyle/>
          <a:p>
            <a:pPr eaLnBrk="1" hangingPunct="1"/>
            <a:r>
              <a:rPr lang="en-US" altLang="en-US" b="1" dirty="0">
                <a:solidFill>
                  <a:schemeClr val="tx1"/>
                </a:solidFill>
              </a:rPr>
              <a:t>LEARNING OBJECTIVES</a:t>
            </a:r>
          </a:p>
        </p:txBody>
      </p:sp>
      <p:sp>
        <p:nvSpPr>
          <p:cNvPr id="20482" name="Rectangle 3">
            <a:extLst>
              <a:ext uri="{FF2B5EF4-FFF2-40B4-BE49-F238E27FC236}">
                <a16:creationId xmlns:a16="http://schemas.microsoft.com/office/drawing/2014/main" id="{8AB3D0A0-2C16-ECB7-2B67-D0FC7CDD4F95}"/>
              </a:ext>
            </a:extLst>
          </p:cNvPr>
          <p:cNvSpPr>
            <a:spLocks noGrp="1" noChangeArrowheads="1"/>
          </p:cNvSpPr>
          <p:nvPr>
            <p:ph idx="1"/>
          </p:nvPr>
        </p:nvSpPr>
        <p:spPr>
          <a:xfrm>
            <a:off x="971600" y="1556792"/>
            <a:ext cx="7560839" cy="5184576"/>
          </a:xfrm>
        </p:spPr>
        <p:txBody>
          <a:bodyPr>
            <a:normAutofit/>
          </a:bodyPr>
          <a:lstStyle/>
          <a:p>
            <a:pPr marL="0" indent="0" algn="just">
              <a:buNone/>
              <a:defRPr/>
            </a:pPr>
            <a:r>
              <a:rPr lang="en-US" altLang="en-US" sz="2800" dirty="0">
                <a:latin typeface="Arial" panose="020B0604020202020204" pitchFamily="34" charset="0"/>
                <a:cs typeface="Arial" panose="020B0604020202020204" pitchFamily="34" charset="0"/>
              </a:rPr>
              <a:t>At The End Of This Lecture Students Shall Be Able To Learn:</a:t>
            </a:r>
          </a:p>
          <a:p>
            <a:pPr algn="just">
              <a:defRPr/>
            </a:pPr>
            <a:r>
              <a:rPr lang="en-US" altLang="en-US" sz="2400" dirty="0">
                <a:latin typeface="Arial" panose="020B0604020202020204" pitchFamily="34" charset="0"/>
                <a:cs typeface="Arial" panose="020B0604020202020204" pitchFamily="34" charset="0"/>
              </a:rPr>
              <a:t>To understand the surgical anatomy of the submandibular glands</a:t>
            </a:r>
          </a:p>
          <a:p>
            <a:pPr algn="just">
              <a:defRPr/>
            </a:pPr>
            <a:r>
              <a:rPr lang="en-US" altLang="en-US" sz="2400" dirty="0">
                <a:latin typeface="Arial" panose="020B0604020202020204" pitchFamily="34" charset="0"/>
                <a:cs typeface="Arial" panose="020B0604020202020204" pitchFamily="34" charset="0"/>
              </a:rPr>
              <a:t>To make D/D of this swelling including submandibular gland </a:t>
            </a:r>
          </a:p>
          <a:p>
            <a:pPr algn="just">
              <a:defRPr/>
            </a:pPr>
            <a:r>
              <a:rPr lang="en-US" altLang="en-US" sz="2400" dirty="0">
                <a:latin typeface="Arial" panose="020B0604020202020204" pitchFamily="34" charset="0"/>
                <a:cs typeface="Arial" panose="020B0604020202020204" pitchFamily="34" charset="0"/>
              </a:rPr>
              <a:t>Advise specific investigation to diagnose submandibular gland Swelling</a:t>
            </a:r>
          </a:p>
          <a:p>
            <a:pPr algn="just">
              <a:defRPr/>
            </a:pPr>
            <a:r>
              <a:rPr lang="en-US" altLang="en-US" sz="2400" dirty="0">
                <a:latin typeface="Arial" panose="020B0604020202020204" pitchFamily="34" charset="0"/>
                <a:cs typeface="Arial" panose="020B0604020202020204" pitchFamily="34" charset="0"/>
              </a:rPr>
              <a:t>Know the surgical options of neck swelling management</a:t>
            </a:r>
          </a:p>
          <a:p>
            <a:pPr marL="0" indent="0" algn="just">
              <a:buNone/>
              <a:defRPr/>
            </a:pPr>
            <a:endParaRPr lang="en-US" altLang="en-US" sz="1529" dirty="0"/>
          </a:p>
        </p:txBody>
      </p:sp>
    </p:spTree>
    <p:extLst>
      <p:ext uri="{BB962C8B-B14F-4D97-AF65-F5344CB8AC3E}">
        <p14:creationId xmlns:p14="http://schemas.microsoft.com/office/powerpoint/2010/main" val="244450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1196A-4F2F-48CE-8240-73544055F73E}"/>
              </a:ext>
            </a:extLst>
          </p:cNvPr>
          <p:cNvSpPr>
            <a:spLocks noGrp="1"/>
          </p:cNvSpPr>
          <p:nvPr>
            <p:ph type="title"/>
          </p:nvPr>
        </p:nvSpPr>
        <p:spPr/>
        <p:txBody>
          <a:bodyPr/>
          <a:lstStyle/>
          <a:p>
            <a:r>
              <a:rPr lang="en-US" dirty="0"/>
              <a:t>CLINICAL SCENARIO</a:t>
            </a:r>
            <a:endParaRPr lang="en-PK" dirty="0"/>
          </a:p>
        </p:txBody>
      </p:sp>
      <p:sp>
        <p:nvSpPr>
          <p:cNvPr id="3" name="Content Placeholder 2">
            <a:extLst>
              <a:ext uri="{FF2B5EF4-FFF2-40B4-BE49-F238E27FC236}">
                <a16:creationId xmlns:a16="http://schemas.microsoft.com/office/drawing/2014/main" id="{82DEFCCC-D9DB-458E-80D8-2FA052A6C789}"/>
              </a:ext>
            </a:extLst>
          </p:cNvPr>
          <p:cNvSpPr>
            <a:spLocks noGrp="1"/>
          </p:cNvSpPr>
          <p:nvPr>
            <p:ph idx="1"/>
          </p:nvPr>
        </p:nvSpPr>
        <p:spPr>
          <a:xfrm>
            <a:off x="457200" y="1600200"/>
            <a:ext cx="8229600" cy="4781128"/>
          </a:xfrm>
        </p:spPr>
        <p:txBody>
          <a:bodyPr>
            <a:normAutofit fontScale="85000" lnSpcReduction="10000"/>
          </a:bodyPr>
          <a:lstStyle/>
          <a:p>
            <a:pPr algn="just"/>
            <a:r>
              <a:rPr lang="en-US" dirty="0">
                <a:latin typeface="Arial" panose="020B0604020202020204" pitchFamily="34" charset="0"/>
                <a:cs typeface="Arial" panose="020B0604020202020204" pitchFamily="34" charset="0"/>
              </a:rPr>
              <a:t>A 45-year-old man presents with a painless swelling in the submandibular region. The swelling has been gradually increasing in size over the past three months. On physical examination, the mass is firm, non-tender, and mobile. There is no associated lymphadenopathy. Which of the following is the most likely diagnosis?</a:t>
            </a:r>
          </a:p>
          <a:p>
            <a:pPr marL="0" indent="0">
              <a:buNone/>
            </a:pPr>
            <a:r>
              <a:rPr lang="en-US" dirty="0">
                <a:latin typeface="Arial" panose="020B0604020202020204" pitchFamily="34" charset="0"/>
                <a:cs typeface="Arial" panose="020B0604020202020204" pitchFamily="34" charset="0"/>
              </a:rPr>
              <a:t>A. Submandibular gland sialadenitis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B. Submandibular gland stone (sialolithiasis)</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 Submandibular gland tumor</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D. Reactive lymphadenopathy</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E. Branchial cleft cyst</a:t>
            </a:r>
          </a:p>
          <a:p>
            <a:endParaRPr lang="en-PK" dirty="0"/>
          </a:p>
        </p:txBody>
      </p:sp>
    </p:spTree>
    <p:extLst>
      <p:ext uri="{BB962C8B-B14F-4D97-AF65-F5344CB8AC3E}">
        <p14:creationId xmlns:p14="http://schemas.microsoft.com/office/powerpoint/2010/main" val="410745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B66AB07-747D-4F5F-948E-85579D3CAE7F}"/>
              </a:ext>
            </a:extLst>
          </p:cNvPr>
          <p:cNvSpPr>
            <a:spLocks noGrp="1"/>
          </p:cNvSpPr>
          <p:nvPr>
            <p:ph idx="1"/>
          </p:nvPr>
        </p:nvSpPr>
        <p:spPr>
          <a:xfrm>
            <a:off x="457200" y="476672"/>
            <a:ext cx="8229600" cy="5649491"/>
          </a:xfrm>
        </p:spPr>
        <p:txBody>
          <a:bodyPr>
            <a:normAutofit/>
          </a:bodyPr>
          <a:lstStyle/>
          <a:p>
            <a:pPr marL="0" indent="0" algn="just">
              <a:buNone/>
            </a:pPr>
            <a:r>
              <a:rPr lang="en-US" b="1" dirty="0">
                <a:latin typeface="Arial" panose="020B0604020202020204" pitchFamily="34" charset="0"/>
                <a:cs typeface="Arial" panose="020B0604020202020204" pitchFamily="34" charset="0"/>
              </a:rPr>
              <a:t>Answer: C. Submandibular gland tumor</a:t>
            </a:r>
            <a:endParaRPr lang="en-US" dirty="0">
              <a:latin typeface="Arial" panose="020B0604020202020204" pitchFamily="34" charset="0"/>
              <a:cs typeface="Arial" panose="020B0604020202020204" pitchFamily="34" charset="0"/>
            </a:endParaRPr>
          </a:p>
          <a:p>
            <a:pPr marL="0" indent="0" algn="just">
              <a:buNone/>
            </a:pPr>
            <a:r>
              <a:rPr lang="en-US" b="1" dirty="0">
                <a:latin typeface="Arial" panose="020B0604020202020204" pitchFamily="34" charset="0"/>
                <a:cs typeface="Arial" panose="020B0604020202020204" pitchFamily="34" charset="0"/>
              </a:rPr>
              <a:t>Explanation:</a:t>
            </a:r>
            <a:r>
              <a:rPr lang="en-US" dirty="0">
                <a:latin typeface="Arial" panose="020B0604020202020204" pitchFamily="34" charset="0"/>
                <a:cs typeface="Arial" panose="020B0604020202020204" pitchFamily="34" charset="0"/>
              </a:rPr>
              <a:t> </a:t>
            </a:r>
          </a:p>
          <a:p>
            <a:pPr algn="just"/>
            <a:r>
              <a:rPr lang="en-US" dirty="0">
                <a:latin typeface="Arial" panose="020B0604020202020204" pitchFamily="34" charset="0"/>
                <a:cs typeface="Arial" panose="020B0604020202020204" pitchFamily="34" charset="0"/>
              </a:rPr>
              <a:t>The presentation of a gradually enlarging, painless, firm, and mobile mass in the submandibular region is highly suggestive of a submandibular gland tumor. Submandibular gland tumors are typically slow-growing and may not be associated with pain or other acute inflammatory signs.</a:t>
            </a:r>
          </a:p>
          <a:p>
            <a:pPr marL="0" indent="0">
              <a:buNone/>
            </a:pPr>
            <a:endParaRPr lang="en-PK" dirty="0"/>
          </a:p>
        </p:txBody>
      </p:sp>
    </p:spTree>
    <p:extLst>
      <p:ext uri="{BB962C8B-B14F-4D97-AF65-F5344CB8AC3E}">
        <p14:creationId xmlns:p14="http://schemas.microsoft.com/office/powerpoint/2010/main" val="604525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1454E-38D6-4FFD-BC7A-DA04C124DF08}"/>
              </a:ext>
            </a:extLst>
          </p:cNvPr>
          <p:cNvSpPr>
            <a:spLocks noGrp="1"/>
          </p:cNvSpPr>
          <p:nvPr>
            <p:ph type="title"/>
          </p:nvPr>
        </p:nvSpPr>
        <p:spPr/>
        <p:txBody>
          <a:bodyPr/>
          <a:lstStyle/>
          <a:p>
            <a:r>
              <a:rPr lang="en-US" dirty="0"/>
              <a:t>CLINICAL SCENARIO</a:t>
            </a:r>
            <a:endParaRPr lang="en-PK" dirty="0"/>
          </a:p>
        </p:txBody>
      </p:sp>
      <p:sp>
        <p:nvSpPr>
          <p:cNvPr id="3" name="Content Placeholder 2">
            <a:extLst>
              <a:ext uri="{FF2B5EF4-FFF2-40B4-BE49-F238E27FC236}">
                <a16:creationId xmlns:a16="http://schemas.microsoft.com/office/drawing/2014/main" id="{3C0D90A8-FDC1-4E8B-8FED-06ADB3421F51}"/>
              </a:ext>
            </a:extLst>
          </p:cNvPr>
          <p:cNvSpPr>
            <a:spLocks noGrp="1"/>
          </p:cNvSpPr>
          <p:nvPr>
            <p:ph idx="1"/>
          </p:nvPr>
        </p:nvSpPr>
        <p:spPr>
          <a:xfrm>
            <a:off x="457200" y="1600200"/>
            <a:ext cx="8229600" cy="4983162"/>
          </a:xfrm>
        </p:spPr>
        <p:txBody>
          <a:bodyPr>
            <a:normAutofit fontScale="92500" lnSpcReduction="10000"/>
          </a:bodyPr>
          <a:lstStyle/>
          <a:p>
            <a:pPr algn="just"/>
            <a:r>
              <a:rPr lang="en-US" dirty="0">
                <a:latin typeface="Arial" panose="020B0604020202020204" pitchFamily="34" charset="0"/>
                <a:cs typeface="Arial" panose="020B0604020202020204" pitchFamily="34" charset="0"/>
              </a:rPr>
              <a:t>A 50-year-old man reports a slowly enlarging mass in his submandibular region. He has no pain or signs of infection. Fine-needle aspiration cytology reveals pleomorphic adenoma. What is the recommended treatment for this condition?</a:t>
            </a:r>
          </a:p>
          <a:p>
            <a:pPr marL="0" indent="0">
              <a:buNone/>
            </a:pPr>
            <a:r>
              <a:rPr lang="en-US" dirty="0"/>
              <a:t>A. Observation</a:t>
            </a:r>
            <a:br>
              <a:rPr lang="en-US" dirty="0"/>
            </a:br>
            <a:r>
              <a:rPr lang="en-US" dirty="0"/>
              <a:t>B. Radiation therapy</a:t>
            </a:r>
            <a:br>
              <a:rPr lang="en-US" dirty="0"/>
            </a:br>
            <a:r>
              <a:rPr lang="en-US" dirty="0"/>
              <a:t>C. Surgical excision</a:t>
            </a:r>
            <a:br>
              <a:rPr lang="en-US" dirty="0"/>
            </a:br>
            <a:r>
              <a:rPr lang="en-US" dirty="0"/>
              <a:t>D. Chemotherapy</a:t>
            </a:r>
            <a:br>
              <a:rPr lang="en-US" dirty="0"/>
            </a:br>
            <a:r>
              <a:rPr lang="en-US" dirty="0"/>
              <a:t>E. Steroid therapy</a:t>
            </a:r>
          </a:p>
          <a:p>
            <a:endParaRPr lang="en-PK" dirty="0"/>
          </a:p>
        </p:txBody>
      </p:sp>
    </p:spTree>
    <p:extLst>
      <p:ext uri="{BB962C8B-B14F-4D97-AF65-F5344CB8AC3E}">
        <p14:creationId xmlns:p14="http://schemas.microsoft.com/office/powerpoint/2010/main" val="326533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FDFADD-EB13-4F58-A23F-CD64D72019AB}"/>
              </a:ext>
            </a:extLst>
          </p:cNvPr>
          <p:cNvSpPr>
            <a:spLocks noGrp="1"/>
          </p:cNvSpPr>
          <p:nvPr>
            <p:ph idx="1"/>
          </p:nvPr>
        </p:nvSpPr>
        <p:spPr>
          <a:xfrm>
            <a:off x="457200" y="764704"/>
            <a:ext cx="8229600" cy="5361459"/>
          </a:xfrm>
        </p:spPr>
        <p:txBody>
          <a:bodyPr>
            <a:normAutofit fontScale="92500" lnSpcReduction="20000"/>
          </a:bodyPr>
          <a:lstStyle/>
          <a:p>
            <a:pPr algn="just"/>
            <a:r>
              <a:rPr lang="en-US" b="1" dirty="0">
                <a:latin typeface="Arial" panose="020B0604020202020204" pitchFamily="34" charset="0"/>
                <a:cs typeface="Arial" panose="020B0604020202020204" pitchFamily="34" charset="0"/>
              </a:rPr>
              <a:t>Answer: C. Surgical excision</a:t>
            </a:r>
            <a:endParaRPr lang="en-US" dirty="0">
              <a:latin typeface="Arial" panose="020B0604020202020204" pitchFamily="34" charset="0"/>
              <a:cs typeface="Arial" panose="020B0604020202020204" pitchFamily="34" charset="0"/>
            </a:endParaRPr>
          </a:p>
          <a:p>
            <a:pPr algn="just"/>
            <a:r>
              <a:rPr lang="en-US" b="1" dirty="0">
                <a:latin typeface="Arial" panose="020B0604020202020204" pitchFamily="34" charset="0"/>
                <a:cs typeface="Arial" panose="020B0604020202020204" pitchFamily="34" charset="0"/>
              </a:rPr>
              <a:t>Explanation:</a:t>
            </a:r>
            <a:r>
              <a:rPr lang="en-US" dirty="0">
                <a:latin typeface="Arial" panose="020B0604020202020204" pitchFamily="34" charset="0"/>
                <a:cs typeface="Arial" panose="020B0604020202020204" pitchFamily="34" charset="0"/>
              </a:rPr>
              <a:t> Pleomorphic adenoma is the most common benign tumor of the salivary glands. The recommended treatment is surgical excision to prevent potential malignant transformation and to achieve complete removal of the tumor. </a:t>
            </a:r>
          </a:p>
          <a:p>
            <a:pPr algn="just"/>
            <a:r>
              <a:rPr lang="en-US" dirty="0">
                <a:latin typeface="Arial" panose="020B0604020202020204" pitchFamily="34" charset="0"/>
                <a:cs typeface="Arial" panose="020B0604020202020204" pitchFamily="34" charset="0"/>
              </a:rPr>
              <a:t>Observation is not recommended due to the risk of growth and transformation. </a:t>
            </a:r>
          </a:p>
          <a:p>
            <a:pPr algn="just"/>
            <a:r>
              <a:rPr lang="en-US" dirty="0">
                <a:latin typeface="Arial" panose="020B0604020202020204" pitchFamily="34" charset="0"/>
                <a:cs typeface="Arial" panose="020B0604020202020204" pitchFamily="34" charset="0"/>
              </a:rPr>
              <a:t>Radiation therapy and chemotherapy are not standard treatments for benign tumors. </a:t>
            </a:r>
          </a:p>
          <a:p>
            <a:pPr algn="just"/>
            <a:r>
              <a:rPr lang="en-US" dirty="0">
                <a:latin typeface="Arial" panose="020B0604020202020204" pitchFamily="34" charset="0"/>
                <a:cs typeface="Arial" panose="020B0604020202020204" pitchFamily="34" charset="0"/>
              </a:rPr>
              <a:t>Steroid therapy is not indicated in the management of pleomorphic adenomas.</a:t>
            </a:r>
          </a:p>
          <a:p>
            <a:endParaRPr lang="en-PK" dirty="0"/>
          </a:p>
        </p:txBody>
      </p:sp>
    </p:spTree>
    <p:extLst>
      <p:ext uri="{BB962C8B-B14F-4D97-AF65-F5344CB8AC3E}">
        <p14:creationId xmlns:p14="http://schemas.microsoft.com/office/powerpoint/2010/main" val="753177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1127</Words>
  <Application>Microsoft Office PowerPoint</Application>
  <PresentationFormat>On-screen Show (4:3)</PresentationFormat>
  <Paragraphs>108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 </vt:lpstr>
      <vt:lpstr>THEME:A Neck Mass at the Submandibular Triangle.</vt:lpstr>
      <vt:lpstr>University Motto, Vision, Values &amp; Goals </vt:lpstr>
      <vt:lpstr>PROF UMER MODEL OF INTEGRATED LECTURE</vt:lpstr>
      <vt:lpstr>LEARNING OBJECTIVES</vt:lpstr>
      <vt:lpstr>CLINICAL SCENARIO</vt:lpstr>
      <vt:lpstr>PowerPoint Presentation</vt:lpstr>
      <vt:lpstr>CLINICAL SCENARIO</vt:lpstr>
      <vt:lpstr>PowerPoint Presentation</vt:lpstr>
      <vt:lpstr>INTRODUCTION</vt:lpstr>
      <vt:lpstr>PowerPoint Presentation</vt:lpstr>
      <vt:lpstr>ANATOMY</vt:lpstr>
      <vt:lpstr>ANATOMY</vt:lpstr>
      <vt:lpstr>PowerPoint Presentation</vt:lpstr>
      <vt:lpstr>PowerPoint Presentation</vt:lpstr>
      <vt:lpstr>PowerPoint Presentation</vt:lpstr>
      <vt:lpstr>DIFFERENTIAL DIAGNOSIS </vt:lpstr>
      <vt:lpstr>Clinical Menifestation</vt:lpstr>
      <vt:lpstr>PowerPoint Presentation</vt:lpstr>
      <vt:lpstr>PowerPoint Presentation</vt:lpstr>
      <vt:lpstr>INVESTIGATIONS</vt:lpstr>
      <vt:lpstr>Treatment Options</vt:lpstr>
      <vt:lpstr>Surgical Treatment Options</vt:lpstr>
      <vt:lpstr>REFERENCES</vt:lpstr>
      <vt:lpstr>Any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Surgical treatment of acid peptic disease </dc:title>
  <dc:creator>Dell</dc:creator>
  <cp:lastModifiedBy>Mehak Ruqia</cp:lastModifiedBy>
  <cp:revision>172</cp:revision>
  <dcterms:created xsi:type="dcterms:W3CDTF">2023-03-29T17:16:15Z</dcterms:created>
  <dcterms:modified xsi:type="dcterms:W3CDTF">2025-02-09T14:05:27Z</dcterms:modified>
</cp:coreProperties>
</file>