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43"/>
  </p:notesMasterIdLst>
  <p:handoutMasterIdLst>
    <p:handoutMasterId r:id="rId44"/>
  </p:handoutMasterIdLst>
  <p:sldIdLst>
    <p:sldId id="300" r:id="rId4"/>
    <p:sldId id="301" r:id="rId5"/>
    <p:sldId id="302" r:id="rId6"/>
    <p:sldId id="303" r:id="rId7"/>
    <p:sldId id="310" r:id="rId8"/>
    <p:sldId id="304" r:id="rId9"/>
    <p:sldId id="262" r:id="rId10"/>
    <p:sldId id="265" r:id="rId11"/>
    <p:sldId id="266" r:id="rId12"/>
    <p:sldId id="263" r:id="rId13"/>
    <p:sldId id="280" r:id="rId14"/>
    <p:sldId id="281" r:id="rId15"/>
    <p:sldId id="282" r:id="rId16"/>
    <p:sldId id="283" r:id="rId17"/>
    <p:sldId id="258" r:id="rId18"/>
    <p:sldId id="259" r:id="rId19"/>
    <p:sldId id="284" r:id="rId20"/>
    <p:sldId id="285" r:id="rId21"/>
    <p:sldId id="286" r:id="rId22"/>
    <p:sldId id="305" r:id="rId23"/>
    <p:sldId id="307" r:id="rId24"/>
    <p:sldId id="30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9" r:id="rId38"/>
    <p:sldId id="308" r:id="rId39"/>
    <p:sldId id="299" r:id="rId40"/>
    <p:sldId id="311"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kash" initials="Ak" lastIdx="1" clrIdx="0">
    <p:extLst>
      <p:ext uri="{19B8F6BF-5375-455C-9EA6-DF929625EA0E}">
        <p15:presenceInfo xmlns:p15="http://schemas.microsoft.com/office/powerpoint/2012/main" userId="8e5bbe1c07ce23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871B870-CBE2-45BC-B2D9-2D91AE7708A0}" type="presOf" srcId="{F9CEBA05-2F10-437E-89B2-54F4D9FAF478}" destId="{5ED88519-AC6C-4AA3-B76D-812B93A167E4}" srcOrd="0"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F053BD5B-1941-4B93-B892-5CD937D849CA}" type="presOf" srcId="{DA82EADB-2721-42A0-95EA-F9B5521A38A6}" destId="{A09CEA93-9338-4361-A5E6-CF85B6019F5A}"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7C4913C1-9DC8-4658-A4FC-A894F8F82CF0}" srcId="{F9CEBA05-2F10-437E-89B2-54F4D9FAF478}" destId="{399ACE2F-90C5-48B1-9E65-700A32562848}" srcOrd="2" destOrd="0" parTransId="{1911F9CB-1EEA-4FFD-A302-90DCBC7D11BE}" sibTransId="{DA82EADB-2721-42A0-95EA-F9B5521A38A6}"/>
    <dgm:cxn modelId="{C1B9085C-9448-4F63-A912-D0EA4F072976}" type="presOf" srcId="{663C1E13-76F9-4B70-A2F2-CA23180743CE}" destId="{93300324-D62F-4E58-B882-734182BDB462}" srcOrd="0"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2DC427C5-8E36-4651-B870-87F22DD7F683}" type="presOf" srcId="{663C1E13-76F9-4B70-A2F2-CA23180743CE}" destId="{B9330EE9-43E4-4FD4-8144-E92B1DD0FCDF}"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668C1721-4342-496F-A00B-948AF1F6E32A}" type="presOf" srcId="{663C1E13-76F9-4B70-A2F2-CA23180743CE}" destId="{4822A78E-EAEC-401F-941A-3A84E13E2357}" srcOrd="2"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B6F8C104-B3EF-4F78-BC95-1F9F23C236A8}" type="presOf" srcId="{399ACE2F-90C5-48B1-9E65-700A32562848}" destId="{23DC08E4-3725-4448-BFFF-1CCEA2F2987E}" srcOrd="1"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34CD2-CF7C-49DB-8326-AE6F20867731}" type="doc">
      <dgm:prSet loTypeId="urn:microsoft.com/office/officeart/2005/8/layout/radial3" loCatId="matrix" qsTypeId="urn:microsoft.com/office/officeart/2005/8/quickstyle/simple1" qsCatId="simple" csTypeId="urn:microsoft.com/office/officeart/2005/8/colors/colorful1" csCatId="colorful" phldr="1"/>
      <dgm:spPr/>
      <dgm:t>
        <a:bodyPr/>
        <a:lstStyle/>
        <a:p>
          <a:endParaRPr lang="en-US"/>
        </a:p>
      </dgm:t>
    </dgm:pt>
    <dgm:pt modelId="{E524E2B3-1C5C-41AB-ACE0-33F26302EB57}">
      <dgm:prSet phldrT="[Text]" custT="1"/>
      <dgm:spPr>
        <a:xfrm>
          <a:off x="2317122" y="1259732"/>
          <a:ext cx="2920165" cy="2920165"/>
        </a:xfrm>
        <a:prstGeom prst="ellipse">
          <a:avLst/>
        </a:prstGeom>
        <a:solidFill>
          <a:srgbClr val="2BAC6D">
            <a:alpha val="50000"/>
          </a:srgbClr>
        </a:solidFill>
        <a:ln w="25400" cap="flat" cmpd="sng" algn="ctr">
          <a:solidFill>
            <a:srgbClr val="FFFFFF">
              <a:hueOff val="0"/>
              <a:satOff val="0"/>
              <a:lumOff val="0"/>
              <a:alphaOff val="0"/>
            </a:srgbClr>
          </a:solidFill>
          <a:prstDash val="solid"/>
        </a:ln>
        <a:effectLst/>
      </dgm:spPr>
      <dgm:t>
        <a:bodyPr/>
        <a:lstStyle/>
        <a:p>
          <a:r>
            <a:rPr lang="en-US" sz="2000" b="1" dirty="0">
              <a:solidFill>
                <a:srgbClr val="000000"/>
              </a:solidFill>
              <a:latin typeface="Corbel" panose="020B0503020204020204"/>
              <a:ea typeface="+mn-ea"/>
              <a:cs typeface="+mn-cs"/>
            </a:rPr>
            <a:t>PARTICIPANT </a:t>
          </a:r>
        </a:p>
        <a:p>
          <a:r>
            <a:rPr lang="en-US" sz="2000" b="1" dirty="0">
              <a:solidFill>
                <a:srgbClr val="000000"/>
              </a:solidFill>
              <a:latin typeface="Corbel" panose="020B0503020204020204"/>
              <a:ea typeface="+mn-ea"/>
              <a:cs typeface="+mn-cs"/>
            </a:rPr>
            <a:t>PROTECTION </a:t>
          </a:r>
        </a:p>
      </dgm:t>
    </dgm:pt>
    <dgm:pt modelId="{E4731D22-256F-4C7C-AE23-4E8D18C6F9AE}" type="parTrans" cxnId="{E9C82C41-EB5C-496D-927F-1D6892C19F6D}">
      <dgm:prSet/>
      <dgm:spPr/>
      <dgm:t>
        <a:bodyPr/>
        <a:lstStyle/>
        <a:p>
          <a:endParaRPr lang="en-US"/>
        </a:p>
      </dgm:t>
    </dgm:pt>
    <dgm:pt modelId="{229B03D8-000C-47B7-9D9D-ADC8278C0350}" type="sibTrans" cxnId="{E9C82C41-EB5C-496D-927F-1D6892C19F6D}">
      <dgm:prSet/>
      <dgm:spPr/>
      <dgm:t>
        <a:bodyPr/>
        <a:lstStyle/>
        <a:p>
          <a:endParaRPr lang="en-US"/>
        </a:p>
      </dgm:t>
    </dgm:pt>
    <dgm:pt modelId="{2B7C9E92-29FD-4A3F-A4D9-B5A3E98AC054}">
      <dgm:prSet phldrT="[Text]" custT="1"/>
      <dgm:spPr>
        <a:xfrm>
          <a:off x="2714038" y="90094"/>
          <a:ext cx="2126333" cy="1460082"/>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800" b="0" dirty="0">
              <a:solidFill>
                <a:srgbClr val="FF0000"/>
              </a:solidFill>
              <a:latin typeface="Corbel" panose="020B0503020204020204"/>
              <a:ea typeface="+mn-ea"/>
              <a:cs typeface="+mn-cs"/>
            </a:rPr>
            <a:t>Regulations </a:t>
          </a:r>
          <a:r>
            <a:rPr lang="en-US" sz="2000" b="0" dirty="0">
              <a:solidFill>
                <a:srgbClr val="FF0000"/>
              </a:solidFill>
              <a:latin typeface="Corbel" panose="020B0503020204020204"/>
              <a:ea typeface="+mn-ea"/>
              <a:cs typeface="+mn-cs"/>
            </a:rPr>
            <a:t>&amp; Guidelines</a:t>
          </a:r>
        </a:p>
      </dgm:t>
    </dgm:pt>
    <dgm:pt modelId="{BE2A21F1-1B74-4534-8FCB-3DD74DCBF4C5}" type="parTrans" cxnId="{4C83E396-7931-4316-ABA0-495700EF94D1}">
      <dgm:prSet/>
      <dgm:spPr/>
      <dgm:t>
        <a:bodyPr/>
        <a:lstStyle/>
        <a:p>
          <a:endParaRPr lang="en-US"/>
        </a:p>
      </dgm:t>
    </dgm:pt>
    <dgm:pt modelId="{7C9A6539-6B1B-4BDE-8460-C16CD675FCF0}" type="sibTrans" cxnId="{4C83E396-7931-4316-ABA0-495700EF94D1}">
      <dgm:prSet/>
      <dgm:spPr/>
      <dgm:t>
        <a:bodyPr/>
        <a:lstStyle/>
        <a:p>
          <a:endParaRPr lang="en-US"/>
        </a:p>
      </dgm:t>
    </dgm:pt>
    <dgm:pt modelId="{4BF9AA86-13D5-4115-B1D6-B978BE263E88}">
      <dgm:prSet phldrT="[Text]" custT="1"/>
      <dgm:spPr>
        <a:xfrm>
          <a:off x="1651647" y="3526647"/>
          <a:ext cx="2017907" cy="1460082"/>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Informed Consent </a:t>
          </a:r>
        </a:p>
      </dgm:t>
    </dgm:pt>
    <dgm:pt modelId="{36139DAB-2EF5-41EE-AEF5-108C0037EF21}" type="parTrans" cxnId="{383FB47A-78E3-4C04-B185-C508F578C203}">
      <dgm:prSet/>
      <dgm:spPr/>
      <dgm:t>
        <a:bodyPr/>
        <a:lstStyle/>
        <a:p>
          <a:endParaRPr lang="en-US"/>
        </a:p>
      </dgm:t>
    </dgm:pt>
    <dgm:pt modelId="{C8FFE0F6-F021-43C0-9EA4-6E75D760F383}" type="sibTrans" cxnId="{383FB47A-78E3-4C04-B185-C508F578C203}">
      <dgm:prSet/>
      <dgm:spPr/>
      <dgm:t>
        <a:bodyPr/>
        <a:lstStyle/>
        <a:p>
          <a:endParaRPr lang="en-US"/>
        </a:p>
      </dgm:t>
    </dgm:pt>
    <dgm:pt modelId="{0CCF2D17-A271-654B-AD37-9DDD03175A9A}">
      <dgm:prSet phldrT="[Text]" custT="1"/>
      <dgm:spPr>
        <a:xfrm>
          <a:off x="4418258" y="1402740"/>
          <a:ext cx="2331299" cy="1460082"/>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Ethics Committee review  </a:t>
          </a:r>
        </a:p>
      </dgm:t>
    </dgm:pt>
    <dgm:pt modelId="{4BBB7DCB-58B4-894B-B6EC-EED4530A7488}" type="parTrans" cxnId="{B5E3EF06-42ED-714B-8D01-C584C39C7122}">
      <dgm:prSet/>
      <dgm:spPr/>
      <dgm:t>
        <a:bodyPr/>
        <a:lstStyle/>
        <a:p>
          <a:endParaRPr lang="en-GB"/>
        </a:p>
      </dgm:t>
    </dgm:pt>
    <dgm:pt modelId="{6B9B008C-95C3-9A49-A09D-BC6DB98B6B40}" type="sibTrans" cxnId="{B5E3EF06-42ED-714B-8D01-C584C39C7122}">
      <dgm:prSet/>
      <dgm:spPr/>
      <dgm:t>
        <a:bodyPr/>
        <a:lstStyle/>
        <a:p>
          <a:endParaRPr lang="en-GB"/>
        </a:p>
      </dgm:t>
    </dgm:pt>
    <dgm:pt modelId="{0921EAFE-0349-D64C-9301-928662FAC1FB}">
      <dgm:prSet phldrT="[Text]" custT="1"/>
      <dgm:spPr>
        <a:xfrm>
          <a:off x="627763" y="1414366"/>
          <a:ext cx="2314421" cy="1329098"/>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600" b="0" dirty="0" err="1" smtClean="0">
              <a:solidFill>
                <a:srgbClr val="000000"/>
              </a:solidFill>
              <a:latin typeface="Corbel" panose="020B0503020204020204"/>
              <a:ea typeface="+mn-ea"/>
              <a:cs typeface="+mn-cs"/>
            </a:rPr>
            <a:t>Confidentia-lity</a:t>
          </a:r>
          <a:endParaRPr lang="en-US" sz="1600" b="0" dirty="0">
            <a:solidFill>
              <a:srgbClr val="000000"/>
            </a:solidFill>
            <a:latin typeface="Corbel" panose="020B0503020204020204"/>
            <a:ea typeface="+mn-ea"/>
            <a:cs typeface="+mn-cs"/>
          </a:endParaRPr>
        </a:p>
      </dgm:t>
    </dgm:pt>
    <dgm:pt modelId="{49178E12-72A1-7543-BCBE-DC0E0772793F}" type="parTrans" cxnId="{F2D2236E-F26E-684B-B347-C1078617F999}">
      <dgm:prSet/>
      <dgm:spPr/>
      <dgm:t>
        <a:bodyPr/>
        <a:lstStyle/>
        <a:p>
          <a:endParaRPr lang="en-GB"/>
        </a:p>
      </dgm:t>
    </dgm:pt>
    <dgm:pt modelId="{F6B690C1-C62A-7E43-9095-527A5182C579}" type="sibTrans" cxnId="{F2D2236E-F26E-684B-B347-C1078617F999}">
      <dgm:prSet/>
      <dgm:spPr/>
      <dgm:t>
        <a:bodyPr/>
        <a:lstStyle/>
        <a:p>
          <a:endParaRPr lang="en-GB"/>
        </a:p>
      </dgm:t>
    </dgm:pt>
    <dgm:pt modelId="{B9D6BB50-0586-0949-BD61-4DCEEC4D984D}">
      <dgm:prSet phldrT="[Text]" custT="1"/>
      <dgm:spPr>
        <a:xfrm>
          <a:off x="3795082" y="3526647"/>
          <a:ext cx="2197454" cy="1460082"/>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0" dirty="0">
              <a:solidFill>
                <a:srgbClr val="000000"/>
              </a:solidFill>
              <a:latin typeface="Corbel" panose="020B0503020204020204"/>
              <a:ea typeface="+mn-ea"/>
              <a:cs typeface="+mn-cs"/>
            </a:rPr>
            <a:t>Risk Benefit</a:t>
          </a:r>
        </a:p>
      </dgm:t>
    </dgm:pt>
    <dgm:pt modelId="{333233C5-76F8-BC46-8B56-9550A3D11B82}" type="parTrans" cxnId="{D6D52C7E-1ACE-9A4B-A87E-80B61F46F1ED}">
      <dgm:prSet/>
      <dgm:spPr/>
      <dgm:t>
        <a:bodyPr/>
        <a:lstStyle/>
        <a:p>
          <a:endParaRPr lang="en-GB"/>
        </a:p>
      </dgm:t>
    </dgm:pt>
    <dgm:pt modelId="{6A684D9C-F3F7-9A46-BEB7-884741DA17E8}" type="sibTrans" cxnId="{D6D52C7E-1ACE-9A4B-A87E-80B61F46F1ED}">
      <dgm:prSet/>
      <dgm:spPr/>
      <dgm:t>
        <a:bodyPr/>
        <a:lstStyle/>
        <a:p>
          <a:endParaRPr lang="en-GB"/>
        </a:p>
      </dgm:t>
    </dgm:pt>
    <dgm:pt modelId="{E10FF642-2EA9-0E4C-A980-DC3BADE7948E}" type="pres">
      <dgm:prSet presAssocID="{63F34CD2-CF7C-49DB-8326-AE6F20867731}" presName="composite" presStyleCnt="0">
        <dgm:presLayoutVars>
          <dgm:chMax val="1"/>
          <dgm:dir/>
          <dgm:resizeHandles val="exact"/>
        </dgm:presLayoutVars>
      </dgm:prSet>
      <dgm:spPr/>
      <dgm:t>
        <a:bodyPr/>
        <a:lstStyle/>
        <a:p>
          <a:endParaRPr lang="en-US"/>
        </a:p>
      </dgm:t>
    </dgm:pt>
    <dgm:pt modelId="{6D1B0F0D-933E-F74D-B457-29BE667ECFE9}" type="pres">
      <dgm:prSet presAssocID="{63F34CD2-CF7C-49DB-8326-AE6F20867731}" presName="radial" presStyleCnt="0">
        <dgm:presLayoutVars>
          <dgm:animLvl val="ctr"/>
        </dgm:presLayoutVars>
      </dgm:prSet>
      <dgm:spPr/>
    </dgm:pt>
    <dgm:pt modelId="{31483894-6768-104C-8553-DF45A8F4BC4C}" type="pres">
      <dgm:prSet presAssocID="{E524E2B3-1C5C-41AB-ACE0-33F26302EB57}" presName="centerShape" presStyleLbl="vennNode1" presStyleIdx="0" presStyleCnt="6"/>
      <dgm:spPr/>
      <dgm:t>
        <a:bodyPr/>
        <a:lstStyle/>
        <a:p>
          <a:endParaRPr lang="en-US"/>
        </a:p>
      </dgm:t>
    </dgm:pt>
    <dgm:pt modelId="{E9DDE352-3DAE-274B-973C-648CBB5E4277}" type="pres">
      <dgm:prSet presAssocID="{2B7C9E92-29FD-4A3F-A4D9-B5A3E98AC054}" presName="node" presStyleLbl="vennNode1" presStyleIdx="1" presStyleCnt="6" custScaleX="164577">
        <dgm:presLayoutVars>
          <dgm:bulletEnabled val="1"/>
        </dgm:presLayoutVars>
      </dgm:prSet>
      <dgm:spPr/>
      <dgm:t>
        <a:bodyPr/>
        <a:lstStyle/>
        <a:p>
          <a:endParaRPr lang="en-US"/>
        </a:p>
      </dgm:t>
    </dgm:pt>
    <dgm:pt modelId="{F51920DC-CEBF-DE44-B235-458D49D14C65}" type="pres">
      <dgm:prSet presAssocID="{0CCF2D17-A271-654B-AD37-9DDD03175A9A}" presName="node" presStyleLbl="vennNode1" presStyleIdx="2" presStyleCnt="6" custScaleX="159669">
        <dgm:presLayoutVars>
          <dgm:bulletEnabled val="1"/>
        </dgm:presLayoutVars>
      </dgm:prSet>
      <dgm:spPr/>
      <dgm:t>
        <a:bodyPr/>
        <a:lstStyle/>
        <a:p>
          <a:endParaRPr lang="en-US"/>
        </a:p>
      </dgm:t>
    </dgm:pt>
    <dgm:pt modelId="{E9A8CA9C-A667-EE4A-8607-92BCB47CE8C5}" type="pres">
      <dgm:prSet presAssocID="{B9D6BB50-0586-0949-BD61-4DCEEC4D984D}" presName="node" presStyleLbl="vennNode1" presStyleIdx="3" presStyleCnt="6" custScaleX="150502">
        <dgm:presLayoutVars>
          <dgm:bulletEnabled val="1"/>
        </dgm:presLayoutVars>
      </dgm:prSet>
      <dgm:spPr/>
      <dgm:t>
        <a:bodyPr/>
        <a:lstStyle/>
        <a:p>
          <a:endParaRPr lang="en-US"/>
        </a:p>
      </dgm:t>
    </dgm:pt>
    <dgm:pt modelId="{90FC1F63-3F30-0B46-B6DE-4644544BD0C9}" type="pres">
      <dgm:prSet presAssocID="{4BF9AA86-13D5-4115-B1D6-B978BE263E88}" presName="node" presStyleLbl="vennNode1" presStyleIdx="4" presStyleCnt="6" custScaleX="138205">
        <dgm:presLayoutVars>
          <dgm:bulletEnabled val="1"/>
        </dgm:presLayoutVars>
      </dgm:prSet>
      <dgm:spPr/>
      <dgm:t>
        <a:bodyPr/>
        <a:lstStyle/>
        <a:p>
          <a:endParaRPr lang="en-US"/>
        </a:p>
      </dgm:t>
    </dgm:pt>
    <dgm:pt modelId="{4C34053C-7C96-0242-80FD-5E2F57981844}" type="pres">
      <dgm:prSet presAssocID="{0921EAFE-0349-D64C-9301-928662FAC1FB}" presName="node" presStyleLbl="vennNode1" presStyleIdx="5" presStyleCnt="6" custScaleX="133040" custScaleY="105518" custRadScaleRad="117374" custRadScaleInc="-1155">
        <dgm:presLayoutVars>
          <dgm:bulletEnabled val="1"/>
        </dgm:presLayoutVars>
      </dgm:prSet>
      <dgm:spPr/>
      <dgm:t>
        <a:bodyPr/>
        <a:lstStyle/>
        <a:p>
          <a:endParaRPr lang="en-US"/>
        </a:p>
      </dgm:t>
    </dgm:pt>
  </dgm:ptLst>
  <dgm:cxnLst>
    <dgm:cxn modelId="{0AED9678-D429-4C40-87C4-492AD9DCB5BD}" type="presOf" srcId="{2B7C9E92-29FD-4A3F-A4D9-B5A3E98AC054}" destId="{E9DDE352-3DAE-274B-973C-648CBB5E4277}" srcOrd="0" destOrd="0" presId="urn:microsoft.com/office/officeart/2005/8/layout/radial3"/>
    <dgm:cxn modelId="{2EBC31BB-3855-5A4C-9133-0CBBB1B7D145}" type="presOf" srcId="{63F34CD2-CF7C-49DB-8326-AE6F20867731}" destId="{E10FF642-2EA9-0E4C-A980-DC3BADE7948E}" srcOrd="0" destOrd="0" presId="urn:microsoft.com/office/officeart/2005/8/layout/radial3"/>
    <dgm:cxn modelId="{B0E6F6AA-AC71-0842-8A2B-232E11FDCAE9}" type="presOf" srcId="{0CCF2D17-A271-654B-AD37-9DDD03175A9A}" destId="{F51920DC-CEBF-DE44-B235-458D49D14C65}" srcOrd="0" destOrd="0" presId="urn:microsoft.com/office/officeart/2005/8/layout/radial3"/>
    <dgm:cxn modelId="{3D3B6851-ECF6-384F-B1B9-2246385F8F66}" type="presOf" srcId="{4BF9AA86-13D5-4115-B1D6-B978BE263E88}" destId="{90FC1F63-3F30-0B46-B6DE-4644544BD0C9}" srcOrd="0" destOrd="0" presId="urn:microsoft.com/office/officeart/2005/8/layout/radial3"/>
    <dgm:cxn modelId="{11845760-39CE-A742-8FA8-3A1A059FB898}" type="presOf" srcId="{B9D6BB50-0586-0949-BD61-4DCEEC4D984D}" destId="{E9A8CA9C-A667-EE4A-8607-92BCB47CE8C5}" srcOrd="0" destOrd="0" presId="urn:microsoft.com/office/officeart/2005/8/layout/radial3"/>
    <dgm:cxn modelId="{0E2623D9-7CF8-894E-9EC6-7E2CDD1AE44C}" type="presOf" srcId="{E524E2B3-1C5C-41AB-ACE0-33F26302EB57}" destId="{31483894-6768-104C-8553-DF45A8F4BC4C}" srcOrd="0" destOrd="0" presId="urn:microsoft.com/office/officeart/2005/8/layout/radial3"/>
    <dgm:cxn modelId="{F2D2236E-F26E-684B-B347-C1078617F999}" srcId="{E524E2B3-1C5C-41AB-ACE0-33F26302EB57}" destId="{0921EAFE-0349-D64C-9301-928662FAC1FB}" srcOrd="4" destOrd="0" parTransId="{49178E12-72A1-7543-BCBE-DC0E0772793F}" sibTransId="{F6B690C1-C62A-7E43-9095-527A5182C579}"/>
    <dgm:cxn modelId="{B5E3EF06-42ED-714B-8D01-C584C39C7122}" srcId="{E524E2B3-1C5C-41AB-ACE0-33F26302EB57}" destId="{0CCF2D17-A271-654B-AD37-9DDD03175A9A}" srcOrd="1" destOrd="0" parTransId="{4BBB7DCB-58B4-894B-B6EC-EED4530A7488}" sibTransId="{6B9B008C-95C3-9A49-A09D-BC6DB98B6B40}"/>
    <dgm:cxn modelId="{2CB43AA1-EF00-CB45-8882-46916AE6874E}" type="presOf" srcId="{0921EAFE-0349-D64C-9301-928662FAC1FB}" destId="{4C34053C-7C96-0242-80FD-5E2F57981844}" srcOrd="0" destOrd="0" presId="urn:microsoft.com/office/officeart/2005/8/layout/radial3"/>
    <dgm:cxn modelId="{E9C82C41-EB5C-496D-927F-1D6892C19F6D}" srcId="{63F34CD2-CF7C-49DB-8326-AE6F20867731}" destId="{E524E2B3-1C5C-41AB-ACE0-33F26302EB57}" srcOrd="0" destOrd="0" parTransId="{E4731D22-256F-4C7C-AE23-4E8D18C6F9AE}" sibTransId="{229B03D8-000C-47B7-9D9D-ADC8278C0350}"/>
    <dgm:cxn modelId="{D6D52C7E-1ACE-9A4B-A87E-80B61F46F1ED}" srcId="{E524E2B3-1C5C-41AB-ACE0-33F26302EB57}" destId="{B9D6BB50-0586-0949-BD61-4DCEEC4D984D}" srcOrd="2" destOrd="0" parTransId="{333233C5-76F8-BC46-8B56-9550A3D11B82}" sibTransId="{6A684D9C-F3F7-9A46-BEB7-884741DA17E8}"/>
    <dgm:cxn modelId="{383FB47A-78E3-4C04-B185-C508F578C203}" srcId="{E524E2B3-1C5C-41AB-ACE0-33F26302EB57}" destId="{4BF9AA86-13D5-4115-B1D6-B978BE263E88}" srcOrd="3" destOrd="0" parTransId="{36139DAB-2EF5-41EE-AEF5-108C0037EF21}" sibTransId="{C8FFE0F6-F021-43C0-9EA4-6E75D760F383}"/>
    <dgm:cxn modelId="{4C83E396-7931-4316-ABA0-495700EF94D1}" srcId="{E524E2B3-1C5C-41AB-ACE0-33F26302EB57}" destId="{2B7C9E92-29FD-4A3F-A4D9-B5A3E98AC054}" srcOrd="0" destOrd="0" parTransId="{BE2A21F1-1B74-4534-8FCB-3DD74DCBF4C5}" sibTransId="{7C9A6539-6B1B-4BDE-8460-C16CD675FCF0}"/>
    <dgm:cxn modelId="{D7C1582C-6D6A-B444-864C-F2D4E3AD52FD}" type="presParOf" srcId="{E10FF642-2EA9-0E4C-A980-DC3BADE7948E}" destId="{6D1B0F0D-933E-F74D-B457-29BE667ECFE9}" srcOrd="0" destOrd="0" presId="urn:microsoft.com/office/officeart/2005/8/layout/radial3"/>
    <dgm:cxn modelId="{B3469671-5650-3043-9B4D-833A6600BB77}" type="presParOf" srcId="{6D1B0F0D-933E-F74D-B457-29BE667ECFE9}" destId="{31483894-6768-104C-8553-DF45A8F4BC4C}" srcOrd="0" destOrd="0" presId="urn:microsoft.com/office/officeart/2005/8/layout/radial3"/>
    <dgm:cxn modelId="{583FE1E3-CAAA-2C4B-BBE6-ED7D8294D4FA}" type="presParOf" srcId="{6D1B0F0D-933E-F74D-B457-29BE667ECFE9}" destId="{E9DDE352-3DAE-274B-973C-648CBB5E4277}" srcOrd="1" destOrd="0" presId="urn:microsoft.com/office/officeart/2005/8/layout/radial3"/>
    <dgm:cxn modelId="{BCACAB0D-DDF5-EA4B-9639-81E91F858A39}" type="presParOf" srcId="{6D1B0F0D-933E-F74D-B457-29BE667ECFE9}" destId="{F51920DC-CEBF-DE44-B235-458D49D14C65}" srcOrd="2" destOrd="0" presId="urn:microsoft.com/office/officeart/2005/8/layout/radial3"/>
    <dgm:cxn modelId="{C0BF2D6F-ADB2-8246-9C68-BF6B29DA372F}" type="presParOf" srcId="{6D1B0F0D-933E-F74D-B457-29BE667ECFE9}" destId="{E9A8CA9C-A667-EE4A-8607-92BCB47CE8C5}" srcOrd="3" destOrd="0" presId="urn:microsoft.com/office/officeart/2005/8/layout/radial3"/>
    <dgm:cxn modelId="{B86A866B-8CB0-AA4F-891E-F770C8EBCAD4}" type="presParOf" srcId="{6D1B0F0D-933E-F74D-B457-29BE667ECFE9}" destId="{90FC1F63-3F30-0B46-B6DE-4644544BD0C9}" srcOrd="4" destOrd="0" presId="urn:microsoft.com/office/officeart/2005/8/layout/radial3"/>
    <dgm:cxn modelId="{0147844A-A09F-A240-AA76-FD777AFE86A0}" type="presParOf" srcId="{6D1B0F0D-933E-F74D-B457-29BE667ECFE9}" destId="{4C34053C-7C96-0242-80FD-5E2F5798184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29992" y="2105862"/>
          <a:ext cx="1992212" cy="1992212"/>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itchFamily="34" charset="0"/>
            </a:rPr>
            <a:t>Wisdom</a:t>
          </a:r>
        </a:p>
      </dsp:txBody>
      <dsp:txXfrm>
        <a:off x="2030515" y="2572528"/>
        <a:ext cx="1191166" cy="1024038"/>
      </dsp:txXfrm>
    </dsp:sp>
    <dsp:sp modelId="{93300324-D62F-4E58-B882-734182BDB462}">
      <dsp:nvSpPr>
        <dsp:cNvPr id="0" name=""/>
        <dsp:cNvSpPr/>
      </dsp:nvSpPr>
      <dsp:spPr>
        <a:xfrm>
          <a:off x="682887" y="1674528"/>
          <a:ext cx="1448882" cy="144888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rial Black" pitchFamily="34" charset="0"/>
            </a:rPr>
            <a:t>Truth</a:t>
          </a:r>
          <a:r>
            <a:rPr lang="en-US" sz="1400" kern="1200" dirty="0"/>
            <a:t> </a:t>
          </a:r>
        </a:p>
      </dsp:txBody>
      <dsp:txXfrm>
        <a:off x="1047647" y="2041493"/>
        <a:ext cx="719362" cy="714952"/>
      </dsp:txXfrm>
    </dsp:sp>
    <dsp:sp modelId="{59EDF28D-6C67-49D0-B5A1-DE5C3CBA2292}">
      <dsp:nvSpPr>
        <dsp:cNvPr id="0" name=""/>
        <dsp:cNvSpPr/>
      </dsp:nvSpPr>
      <dsp:spPr>
        <a:xfrm rot="20700000">
          <a:off x="1282408" y="798856"/>
          <a:ext cx="1419608" cy="141960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itchFamily="34" charset="0"/>
            </a:rPr>
            <a:t>Servic</a:t>
          </a:r>
          <a:r>
            <a:rPr lang="en-US" sz="1400" kern="1200" dirty="0">
              <a:latin typeface="Arial Black" pitchFamily="34" charset="0"/>
            </a:rPr>
            <a:t>e</a:t>
          </a:r>
          <a:r>
            <a:rPr lang="en-US" sz="1400" kern="1200" dirty="0"/>
            <a:t> </a:t>
          </a:r>
        </a:p>
      </dsp:txBody>
      <dsp:txXfrm rot="-20700000">
        <a:off x="1593770" y="1110218"/>
        <a:ext cx="796885" cy="796885"/>
      </dsp:txXfrm>
    </dsp:sp>
    <dsp:sp modelId="{398423B3-DD54-4226-99D7-017EFC1488DF}">
      <dsp:nvSpPr>
        <dsp:cNvPr id="0" name=""/>
        <dsp:cNvSpPr/>
      </dsp:nvSpPr>
      <dsp:spPr>
        <a:xfrm>
          <a:off x="1470625" y="1972200"/>
          <a:ext cx="2550032" cy="2550032"/>
        </a:xfrm>
        <a:prstGeom prst="circularArrow">
          <a:avLst>
            <a:gd name="adj1" fmla="val 4687"/>
            <a:gd name="adj2" fmla="val 299029"/>
            <a:gd name="adj3" fmla="val 2500914"/>
            <a:gd name="adj4" fmla="val 15894530"/>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4292" y="1480309"/>
          <a:ext cx="1852757" cy="1852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4038" y="490363"/>
          <a:ext cx="1997646" cy="19976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83894-6768-104C-8553-DF45A8F4BC4C}">
      <dsp:nvSpPr>
        <dsp:cNvPr id="0" name=""/>
        <dsp:cNvSpPr/>
      </dsp:nvSpPr>
      <dsp:spPr>
        <a:xfrm>
          <a:off x="1743682" y="952953"/>
          <a:ext cx="2209026" cy="2209026"/>
        </a:xfrm>
        <a:prstGeom prst="ellipse">
          <a:avLst/>
        </a:prstGeom>
        <a:solidFill>
          <a:srgbClr val="2BAC6D">
            <a:alpha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latin typeface="Corbel" panose="020B0503020204020204"/>
              <a:ea typeface="+mn-ea"/>
              <a:cs typeface="+mn-cs"/>
            </a:rPr>
            <a:t>PARTICIPANT </a:t>
          </a:r>
        </a:p>
        <a:p>
          <a:pPr lvl="0" algn="ctr" defTabSz="889000">
            <a:lnSpc>
              <a:spcPct val="90000"/>
            </a:lnSpc>
            <a:spcBef>
              <a:spcPct val="0"/>
            </a:spcBef>
            <a:spcAft>
              <a:spcPct val="35000"/>
            </a:spcAft>
          </a:pPr>
          <a:r>
            <a:rPr lang="en-US" sz="2000" b="1" kern="1200" dirty="0">
              <a:solidFill>
                <a:srgbClr val="000000"/>
              </a:solidFill>
              <a:latin typeface="Corbel" panose="020B0503020204020204"/>
              <a:ea typeface="+mn-ea"/>
              <a:cs typeface="+mn-cs"/>
            </a:rPr>
            <a:t>PROTECTION </a:t>
          </a:r>
        </a:p>
      </dsp:txBody>
      <dsp:txXfrm>
        <a:off x="2067186" y="1276457"/>
        <a:ext cx="1562018" cy="1562018"/>
      </dsp:txXfrm>
    </dsp:sp>
    <dsp:sp modelId="{E9DDE352-3DAE-274B-973C-648CBB5E4277}">
      <dsp:nvSpPr>
        <dsp:cNvPr id="0" name=""/>
        <dsp:cNvSpPr/>
      </dsp:nvSpPr>
      <dsp:spPr>
        <a:xfrm>
          <a:off x="1939308" y="68153"/>
          <a:ext cx="1817774" cy="1104513"/>
        </a:xfrm>
        <a:prstGeom prst="ellipse">
          <a:avLst/>
        </a:prstGeom>
        <a:solidFill>
          <a:srgbClr val="00ABCE">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a:solidFill>
                <a:srgbClr val="FF0000"/>
              </a:solidFill>
              <a:latin typeface="Corbel" panose="020B0503020204020204"/>
              <a:ea typeface="+mn-ea"/>
              <a:cs typeface="+mn-cs"/>
            </a:rPr>
            <a:t>Regulations </a:t>
          </a:r>
          <a:r>
            <a:rPr lang="en-US" sz="2000" b="0" kern="1200" dirty="0">
              <a:solidFill>
                <a:srgbClr val="FF0000"/>
              </a:solidFill>
              <a:latin typeface="Corbel" panose="020B0503020204020204"/>
              <a:ea typeface="+mn-ea"/>
              <a:cs typeface="+mn-cs"/>
            </a:rPr>
            <a:t>&amp; Guidelines</a:t>
          </a:r>
        </a:p>
      </dsp:txBody>
      <dsp:txXfrm>
        <a:off x="2205515" y="229905"/>
        <a:ext cx="1285360" cy="781009"/>
      </dsp:txXfrm>
    </dsp:sp>
    <dsp:sp modelId="{F51920DC-CEBF-DE44-B235-458D49D14C65}">
      <dsp:nvSpPr>
        <dsp:cNvPr id="0" name=""/>
        <dsp:cNvSpPr/>
      </dsp:nvSpPr>
      <dsp:spPr>
        <a:xfrm>
          <a:off x="3333134" y="1061135"/>
          <a:ext cx="1763564" cy="1104513"/>
        </a:xfrm>
        <a:prstGeom prst="ellipse">
          <a:avLst/>
        </a:prstGeom>
        <a:solidFill>
          <a:srgbClr val="FBB80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0000"/>
              </a:solidFill>
              <a:latin typeface="Corbel" panose="020B0503020204020204"/>
              <a:ea typeface="+mn-ea"/>
              <a:cs typeface="+mn-cs"/>
            </a:rPr>
            <a:t>Ethics Committee review  </a:t>
          </a:r>
        </a:p>
      </dsp:txBody>
      <dsp:txXfrm>
        <a:off x="3591402" y="1222887"/>
        <a:ext cx="1247028" cy="781009"/>
      </dsp:txXfrm>
    </dsp:sp>
    <dsp:sp modelId="{E9A8CA9C-A667-EE4A-8607-92BCB47CE8C5}">
      <dsp:nvSpPr>
        <dsp:cNvPr id="0" name=""/>
        <dsp:cNvSpPr/>
      </dsp:nvSpPr>
      <dsp:spPr>
        <a:xfrm>
          <a:off x="2861718" y="2667813"/>
          <a:ext cx="1662314" cy="1104513"/>
        </a:xfrm>
        <a:prstGeom prst="ellipse">
          <a:avLst/>
        </a:prstGeom>
        <a:solidFill>
          <a:srgbClr val="E95B0C">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0000"/>
              </a:solidFill>
              <a:latin typeface="Corbel" panose="020B0503020204020204"/>
              <a:ea typeface="+mn-ea"/>
              <a:cs typeface="+mn-cs"/>
            </a:rPr>
            <a:t>Risk Benefit</a:t>
          </a:r>
        </a:p>
      </dsp:txBody>
      <dsp:txXfrm>
        <a:off x="3105158" y="2829565"/>
        <a:ext cx="1175434" cy="781009"/>
      </dsp:txXfrm>
    </dsp:sp>
    <dsp:sp modelId="{90FC1F63-3F30-0B46-B6DE-4644544BD0C9}">
      <dsp:nvSpPr>
        <dsp:cNvPr id="0" name=""/>
        <dsp:cNvSpPr/>
      </dsp:nvSpPr>
      <dsp:spPr>
        <a:xfrm>
          <a:off x="1240268" y="2667813"/>
          <a:ext cx="1526492" cy="1104513"/>
        </a:xfrm>
        <a:prstGeom prst="ellipse">
          <a:avLst/>
        </a:prstGeom>
        <a:solidFill>
          <a:srgbClr val="B1B2B3">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0000"/>
              </a:solidFill>
              <a:latin typeface="Corbel" panose="020B0503020204020204"/>
              <a:ea typeface="+mn-ea"/>
              <a:cs typeface="+mn-cs"/>
            </a:rPr>
            <a:t>Informed Consent </a:t>
          </a:r>
        </a:p>
      </dsp:txBody>
      <dsp:txXfrm>
        <a:off x="1463818" y="2829565"/>
        <a:ext cx="1079392" cy="781009"/>
      </dsp:txXfrm>
    </dsp:sp>
    <dsp:sp modelId="{4C34053C-7C96-0242-80FD-5E2F57981844}">
      <dsp:nvSpPr>
        <dsp:cNvPr id="0" name=""/>
        <dsp:cNvSpPr/>
      </dsp:nvSpPr>
      <dsp:spPr>
        <a:xfrm>
          <a:off x="501901" y="976845"/>
          <a:ext cx="1469444" cy="1165460"/>
        </a:xfrm>
        <a:prstGeom prst="ellipse">
          <a:avLst/>
        </a:prstGeom>
        <a:solidFill>
          <a:srgbClr val="004550">
            <a:alpha val="5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err="1" smtClean="0">
              <a:solidFill>
                <a:srgbClr val="000000"/>
              </a:solidFill>
              <a:latin typeface="Corbel" panose="020B0503020204020204"/>
              <a:ea typeface="+mn-ea"/>
              <a:cs typeface="+mn-cs"/>
            </a:rPr>
            <a:t>Confidentia-lity</a:t>
          </a:r>
          <a:endParaRPr lang="en-US" sz="1600" b="0" kern="1200" dirty="0">
            <a:solidFill>
              <a:srgbClr val="000000"/>
            </a:solidFill>
            <a:latin typeface="Corbel" panose="020B0503020204020204"/>
            <a:ea typeface="+mn-ea"/>
            <a:cs typeface="+mn-cs"/>
          </a:endParaRPr>
        </a:p>
      </dsp:txBody>
      <dsp:txXfrm>
        <a:off x="717096" y="1147523"/>
        <a:ext cx="1039054" cy="82410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CF1E84-D85A-4458-8E0C-F27EB0E9B841}" type="datetimeFigureOut">
              <a:rPr lang="en-GB" smtClean="0"/>
              <a:t>19/05/2024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8EB99A-51B5-41AF-BC9B-89E6E724E2B9}" type="slidenum">
              <a:rPr lang="en-GB" smtClean="0"/>
              <a:t>‹#›</a:t>
            </a:fld>
            <a:endParaRPr lang="en-GB"/>
          </a:p>
        </p:txBody>
      </p:sp>
    </p:spTree>
    <p:extLst>
      <p:ext uri="{BB962C8B-B14F-4D97-AF65-F5344CB8AC3E}">
        <p14:creationId xmlns:p14="http://schemas.microsoft.com/office/powerpoint/2010/main" val="114501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2976E-2BF6-4337-8AED-0B2F37E55D67}" type="datetimeFigureOut">
              <a:rPr lang="en-GB" smtClean="0"/>
              <a:t>19/05/2024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C09F5-B1E1-4D29-8FEE-972E498D48CE}" type="slidenum">
              <a:rPr lang="en-GB" smtClean="0"/>
              <a:t>‹#›</a:t>
            </a:fld>
            <a:endParaRPr lang="en-GB"/>
          </a:p>
        </p:txBody>
      </p:sp>
    </p:spTree>
    <p:extLst>
      <p:ext uri="{BB962C8B-B14F-4D97-AF65-F5344CB8AC3E}">
        <p14:creationId xmlns:p14="http://schemas.microsoft.com/office/powerpoint/2010/main" val="86643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308ED-229A-9545-9723-42B3A71AD6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1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19/05/2024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68747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19/05/2024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29719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19/05/2024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76132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20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96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6526"/>
            <a:ext cx="8940800" cy="752475"/>
          </a:xfrm>
          <a:prstGeom prst="rect">
            <a:avLst/>
          </a:prstGeom>
        </p:spPr>
        <p:txBody>
          <a:bodyPr>
            <a:noAutofit/>
          </a:bodyPr>
          <a:lstStyle>
            <a:lvl1pPr algn="l">
              <a:defRPr sz="4000" baseline="0">
                <a:solidFill>
                  <a:schemeClr val="bg1"/>
                </a:solidFill>
                <a:latin typeface="Corbel" panose="020B0503020204020204" pitchFamily="34" charset="0"/>
              </a:defRPr>
            </a:lvl1pPr>
          </a:lstStyle>
          <a:p>
            <a:r>
              <a:rPr lang="en-US" dirty="0"/>
              <a:t>Slide Title</a:t>
            </a:r>
          </a:p>
        </p:txBody>
      </p:sp>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3789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5" name="Title 1"/>
          <p:cNvSpPr>
            <a:spLocks noGrp="1"/>
          </p:cNvSpPr>
          <p:nvPr>
            <p:ph type="title" hasCustomPrompt="1"/>
          </p:nvPr>
        </p:nvSpPr>
        <p:spPr>
          <a:xfrm>
            <a:off x="609601" y="279132"/>
            <a:ext cx="8940800"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4"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20022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2" y="279132"/>
            <a:ext cx="8929509"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37463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1" y="279132"/>
            <a:ext cx="8929511"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7"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564219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2" y="279132"/>
            <a:ext cx="8929509" cy="623236"/>
          </a:xfrm>
          <a:prstGeom prst="rect">
            <a:avLst/>
          </a:prstGeom>
        </p:spPr>
        <p:txBody>
          <a:bodyPr>
            <a:normAutofit/>
          </a:bodyPr>
          <a:lstStyle>
            <a:lvl1pPr algn="l">
              <a:defRPr sz="28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6"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437195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1919"/>
            <a:ext cx="6815667" cy="4807281"/>
          </a:xfrm>
          <a:prstGeom prst="rect">
            <a:avLst/>
          </a:prstGeom>
        </p:spPr>
        <p:txBody>
          <a:bodyPr/>
          <a:lstStyle>
            <a:lvl1pPr>
              <a:defRPr sz="2000" baseline="0">
                <a:latin typeface="Corbel" panose="020B0503020204020204" pitchFamily="34" charset="0"/>
              </a:defRPr>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marL="257244" marR="0" lvl="0" indent="-257244" algn="l" defTabSz="342991"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602" y="1491919"/>
            <a:ext cx="4011084" cy="4807281"/>
          </a:xfrm>
          <a:prstGeom prst="rect">
            <a:avLst/>
          </a:prstGeom>
        </p:spPr>
        <p:txBody>
          <a:bodyPr/>
          <a:lstStyle>
            <a:lvl1pPr marL="0" indent="0">
              <a:buNone/>
              <a:defRPr sz="2000" baseline="0">
                <a:latin typeface="Corbel" panose="020B0503020204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9" name="Title 1"/>
          <p:cNvSpPr>
            <a:spLocks noGrp="1"/>
          </p:cNvSpPr>
          <p:nvPr>
            <p:ph type="title" hasCustomPrompt="1"/>
          </p:nvPr>
        </p:nvSpPr>
        <p:spPr>
          <a:xfrm>
            <a:off x="609601" y="279132"/>
            <a:ext cx="8929511" cy="623236"/>
          </a:xfrm>
          <a:prstGeom prst="rect">
            <a:avLst/>
          </a:prstGeom>
        </p:spPr>
        <p:txBody>
          <a:bodyPr>
            <a:noAutofit/>
          </a:bodyPr>
          <a:lstStyle>
            <a:lvl1pPr algn="l">
              <a:defRPr sz="3600" baseline="0">
                <a:solidFill>
                  <a:schemeClr val="bg1"/>
                </a:solidFill>
                <a:latin typeface="Corbel" panose="020B0503020204020204" pitchFamily="34" charset="0"/>
              </a:defRPr>
            </a:lvl1pPr>
          </a:lstStyle>
          <a:p>
            <a:r>
              <a:rPr lang="en-US" dirty="0"/>
              <a:t>Slide Title</a:t>
            </a:r>
          </a:p>
        </p:txBody>
      </p:sp>
      <p:sp>
        <p:nvSpPr>
          <p:cNvPr id="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7"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31267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05F50-366B-45E3-8F48-CCAA82F985BE}" type="datetimeFigureOut">
              <a:rPr lang="en-GB" smtClean="0"/>
              <a:t>19/05/2024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953910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130426"/>
            <a:ext cx="11226800" cy="1470025"/>
          </a:xfrm>
        </p:spPr>
        <p:txBody>
          <a:bodyPr>
            <a:normAutofit/>
          </a:bodyPr>
          <a:lstStyle>
            <a:lvl1pPr algn="l">
              <a:defRPr sz="2400">
                <a:solidFill>
                  <a:srgbClr val="000000"/>
                </a:solidFill>
                <a:latin typeface="Arial Black"/>
                <a:cs typeface="Arial Black"/>
              </a:defRPr>
            </a:lvl1pPr>
          </a:lstStyle>
          <a:p>
            <a:r>
              <a:rPr lang="en-US"/>
              <a:t>Click to edit Master title style</a:t>
            </a:r>
            <a:endParaRPr lang="en-US" dirty="0"/>
          </a:p>
        </p:txBody>
      </p:sp>
      <p:sp>
        <p:nvSpPr>
          <p:cNvPr id="3" name="Subtitle 2"/>
          <p:cNvSpPr>
            <a:spLocks noGrp="1"/>
          </p:cNvSpPr>
          <p:nvPr>
            <p:ph type="subTitle" idx="1"/>
          </p:nvPr>
        </p:nvSpPr>
        <p:spPr>
          <a:xfrm>
            <a:off x="406400" y="3886200"/>
            <a:ext cx="11226800" cy="1587500"/>
          </a:xfrm>
          <a:prstGeom prst="rect">
            <a:avLst/>
          </a:prstGeom>
        </p:spPr>
        <p:txBody>
          <a:bodyPr>
            <a:normAutofit/>
          </a:bodyPr>
          <a:lstStyle>
            <a:lvl1pPr marL="0" indent="0" algn="l">
              <a:buNone/>
              <a:defRPr sz="2200">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161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13858" y="2851831"/>
            <a:ext cx="9459685" cy="1033462"/>
          </a:xfrm>
        </p:spPr>
        <p:txBody>
          <a:bodyPr>
            <a:normAutofit/>
          </a:bodyPr>
          <a:lstStyle>
            <a:lvl1pPr algn="ctr">
              <a:defRPr sz="4000">
                <a:solidFill>
                  <a:srgbClr val="000000"/>
                </a:solidFill>
                <a:latin typeface="+mn-lt"/>
                <a:cs typeface="Arial Black"/>
              </a:defRPr>
            </a:lvl1pPr>
          </a:lstStyle>
          <a:p>
            <a:r>
              <a:rPr lang="en-GB" dirty="0"/>
              <a:t>Click to add title</a:t>
            </a:r>
            <a:endParaRPr lang="en-US" dirty="0"/>
          </a:p>
        </p:txBody>
      </p:sp>
    </p:spTree>
    <p:extLst>
      <p:ext uri="{BB962C8B-B14F-4D97-AF65-F5344CB8AC3E}">
        <p14:creationId xmlns:p14="http://schemas.microsoft.com/office/powerpoint/2010/main" val="113926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116632"/>
            <a:ext cx="9372736" cy="1033462"/>
          </a:xfrm>
        </p:spPr>
        <p:txBody>
          <a:bodyPr>
            <a:normAutofit/>
          </a:bodyPr>
          <a:lstStyle>
            <a:lvl1pPr algn="l">
              <a:defRPr sz="4400">
                <a:solidFill>
                  <a:schemeClr val="bg1"/>
                </a:solidFill>
                <a:latin typeface="+mj-lt"/>
                <a:cs typeface="Arial Black"/>
              </a:defRPr>
            </a:lvl1pPr>
          </a:lstStyle>
          <a:p>
            <a:r>
              <a:rPr lang="en-GB" dirty="0"/>
              <a:t>Click to add title</a:t>
            </a:r>
            <a:endParaRPr lang="en-US" dirty="0"/>
          </a:p>
        </p:txBody>
      </p:sp>
      <p:sp>
        <p:nvSpPr>
          <p:cNvPr id="3" name="Content Placeholder 2"/>
          <p:cNvSpPr>
            <a:spLocks noGrp="1"/>
          </p:cNvSpPr>
          <p:nvPr>
            <p:ph idx="1"/>
          </p:nvPr>
        </p:nvSpPr>
        <p:spPr>
          <a:xfrm>
            <a:off x="1426027" y="1433016"/>
            <a:ext cx="10352316" cy="4485184"/>
          </a:xfrm>
          <a:prstGeom prst="rect">
            <a:avLst/>
          </a:prstGeom>
        </p:spPr>
        <p:txBody>
          <a:bodyPr>
            <a:normAutofit/>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085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333" y="2794001"/>
            <a:ext cx="5384800" cy="32385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794001"/>
            <a:ext cx="5384800" cy="32385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23333" y="1570038"/>
            <a:ext cx="11159067" cy="1033462"/>
          </a:xfrm>
        </p:spPr>
        <p:txBody>
          <a:bodyPr>
            <a:normAutofit/>
          </a:bodyPr>
          <a:lstStyle>
            <a:lvl1pPr algn="l">
              <a:defRPr sz="4000">
                <a:solidFill>
                  <a:srgbClr val="000000"/>
                </a:solidFill>
                <a:latin typeface="Arial Black"/>
                <a:cs typeface="Arial Black"/>
              </a:defRPr>
            </a:lvl1pPr>
          </a:lstStyle>
          <a:p>
            <a:r>
              <a:rPr lang="en-GB" dirty="0"/>
              <a:t>Click to add title</a:t>
            </a:r>
            <a:endParaRPr lang="en-US" dirty="0"/>
          </a:p>
        </p:txBody>
      </p:sp>
    </p:spTree>
    <p:extLst>
      <p:ext uri="{BB962C8B-B14F-4D97-AF65-F5344CB8AC3E}">
        <p14:creationId xmlns:p14="http://schemas.microsoft.com/office/powerpoint/2010/main" val="415744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xfrm>
            <a:off x="2256367" y="6570664"/>
            <a:ext cx="8255000" cy="287337"/>
          </a:xfrm>
          <a:prstGeom prst="rect">
            <a:avLst/>
          </a:prstGeom>
          <a:ln/>
        </p:spPr>
        <p:txBody>
          <a:bodyPr/>
          <a:lstStyle>
            <a:lvl1pPr>
              <a:defRPr/>
            </a:lvl1pPr>
          </a:lstStyle>
          <a:p>
            <a:pPr>
              <a:defRPr/>
            </a:pPr>
            <a:r>
              <a:rPr lang="en-GB" smtClean="0"/>
              <a:t>London School of Hygiene &amp; Tropical Medicine</a:t>
            </a:r>
            <a:endParaRPr lang="en-GB"/>
          </a:p>
        </p:txBody>
      </p:sp>
    </p:spTree>
    <p:extLst>
      <p:ext uri="{BB962C8B-B14F-4D97-AF65-F5344CB8AC3E}">
        <p14:creationId xmlns:p14="http://schemas.microsoft.com/office/powerpoint/2010/main" val="359694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11176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6400800" y="1752600"/>
            <a:ext cx="5080000" cy="4114800"/>
          </a:xfrm>
        </p:spPr>
        <p:txBody>
          <a:bodyPr/>
          <a:lstStyle/>
          <a:p>
            <a:pPr lvl="0"/>
            <a:endParaRPr lang="en-IN" noProof="0"/>
          </a:p>
        </p:txBody>
      </p:sp>
      <p:sp>
        <p:nvSpPr>
          <p:cNvPr id="5" name="Rectangle 11"/>
          <p:cNvSpPr>
            <a:spLocks noGrp="1" noChangeArrowheads="1"/>
          </p:cNvSpPr>
          <p:nvPr>
            <p:ph type="dt" sz="half" idx="10"/>
          </p:nvPr>
        </p:nvSpPr>
        <p:spPr>
          <a:xfrm>
            <a:off x="1219200" y="6324600"/>
            <a:ext cx="2540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0"/>
                <a:cs typeface="Arial" charset="0"/>
              </a:defRPr>
            </a:lvl1pPr>
          </a:lstStyle>
          <a:p>
            <a:pPr>
              <a:defRPr/>
            </a:pPr>
            <a:endParaRPr lang="de-DE"/>
          </a:p>
        </p:txBody>
      </p:sp>
      <p:sp>
        <p:nvSpPr>
          <p:cNvPr id="6" name="Rectangle 12"/>
          <p:cNvSpPr>
            <a:spLocks noGrp="1" noChangeArrowheads="1"/>
          </p:cNvSpPr>
          <p:nvPr>
            <p:ph type="ftr" sz="quarter" idx="11"/>
          </p:nvPr>
        </p:nvSpPr>
        <p:spPr>
          <a:xfrm>
            <a:off x="4470400" y="6324600"/>
            <a:ext cx="38608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0"/>
                <a:cs typeface="Arial" charset="0"/>
              </a:defRPr>
            </a:lvl1pPr>
          </a:lstStyle>
          <a:p>
            <a:pPr>
              <a:defRPr/>
            </a:pPr>
            <a:endParaRPr lang="de-DE"/>
          </a:p>
        </p:txBody>
      </p:sp>
      <p:sp>
        <p:nvSpPr>
          <p:cNvPr id="7" name="Rectangle 13"/>
          <p:cNvSpPr>
            <a:spLocks noGrp="1" noChangeArrowheads="1"/>
          </p:cNvSpPr>
          <p:nvPr>
            <p:ph type="sldNum" sz="quarter" idx="12"/>
          </p:nvPr>
        </p:nvSpPr>
        <p:spPr>
          <a:xfrm>
            <a:off x="9042400" y="63246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D78C137-23A4-4154-937B-4CBAB0C95825}" type="slidenum">
              <a:rPr lang="en-US"/>
              <a:pPr>
                <a:defRPr/>
              </a:pPr>
              <a:t>‹#›</a:t>
            </a:fld>
            <a:endParaRPr lang="en-US"/>
          </a:p>
        </p:txBody>
      </p:sp>
    </p:spTree>
    <p:extLst>
      <p:ext uri="{BB962C8B-B14F-4D97-AF65-F5344CB8AC3E}">
        <p14:creationId xmlns:p14="http://schemas.microsoft.com/office/powerpoint/2010/main" val="3492601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7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860283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974383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70536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E05F50-366B-45E3-8F48-CCAA82F985BE}" type="datetimeFigureOut">
              <a:rPr lang="en-GB" smtClean="0"/>
              <a:t>19/05/2024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411685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211454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63641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7664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4247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916529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92855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3828756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86709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E05F50-366B-45E3-8F48-CCAA82F985BE}" type="datetimeFigureOut">
              <a:rPr lang="en-GB" smtClean="0"/>
              <a:t>19/05/2024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55968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E05F50-366B-45E3-8F48-CCAA82F985BE}" type="datetimeFigureOut">
              <a:rPr lang="en-GB" smtClean="0"/>
              <a:t>19/05/2024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27256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E05F50-366B-45E3-8F48-CCAA82F985BE}" type="datetimeFigureOut">
              <a:rPr lang="en-GB" smtClean="0"/>
              <a:t>19/05/2024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349752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05F50-366B-45E3-8F48-CCAA82F985BE}" type="datetimeFigureOut">
              <a:rPr lang="en-GB" smtClean="0"/>
              <a:t>19/05/2024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43213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E05F50-366B-45E3-8F48-CCAA82F985BE}" type="datetimeFigureOut">
              <a:rPr lang="en-GB" smtClean="0"/>
              <a:t>19/05/2024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30672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E05F50-366B-45E3-8F48-CCAA82F985BE}" type="datetimeFigureOut">
              <a:rPr lang="en-GB" smtClean="0"/>
              <a:t>19/05/2024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D3F9B-69E3-4A90-A709-745672789718}" type="slidenum">
              <a:rPr lang="en-GB" smtClean="0"/>
              <a:t>‹#›</a:t>
            </a:fld>
            <a:endParaRPr lang="en-GB"/>
          </a:p>
        </p:txBody>
      </p:sp>
    </p:spTree>
    <p:extLst>
      <p:ext uri="{BB962C8B-B14F-4D97-AF65-F5344CB8AC3E}">
        <p14:creationId xmlns:p14="http://schemas.microsoft.com/office/powerpoint/2010/main" val="174869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5F50-366B-45E3-8F48-CCAA82F985BE}" type="datetimeFigureOut">
              <a:rPr lang="en-GB" smtClean="0"/>
              <a:t>19/05/2024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D3F9B-69E3-4A90-A709-745672789718}" type="slidenum">
              <a:rPr lang="en-GB" smtClean="0"/>
              <a:t>‹#›</a:t>
            </a:fld>
            <a:endParaRPr lang="en-GB"/>
          </a:p>
        </p:txBody>
      </p:sp>
    </p:spTree>
    <p:extLst>
      <p:ext uri="{BB962C8B-B14F-4D97-AF65-F5344CB8AC3E}">
        <p14:creationId xmlns:p14="http://schemas.microsoft.com/office/powerpoint/2010/main" val="75254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15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342991" rtl="0" eaLnBrk="1" latinLnBrk="0" hangingPunct="1">
        <a:spcBef>
          <a:spcPct val="0"/>
        </a:spcBef>
        <a:buNone/>
        <a:defRPr sz="3301" kern="1200" baseline="0">
          <a:solidFill>
            <a:schemeClr val="bg2"/>
          </a:solidFill>
          <a:latin typeface="merriweather" charset="0"/>
          <a:ea typeface="+mj-ea"/>
          <a:cs typeface="+mj-cs"/>
        </a:defRPr>
      </a:lvl1pPr>
    </p:titleStyle>
    <p:bodyStyle>
      <a:lvl1pPr marL="257244" indent="-257244" algn="l" defTabSz="342991" rtl="0" eaLnBrk="1" latinLnBrk="0" hangingPunct="1">
        <a:spcBef>
          <a:spcPct val="20000"/>
        </a:spcBef>
        <a:buFont typeface="Arial"/>
        <a:buChar char="•"/>
        <a:defRPr sz="2401" kern="1200">
          <a:solidFill>
            <a:schemeClr val="tx1"/>
          </a:solidFill>
          <a:latin typeface="+mn-lt"/>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0FE4-911E-4C23-B235-0A6250956D4F}" type="datetimeFigureOut">
              <a:rPr lang="en-PK" smtClean="0"/>
              <a:t>05/19/2024</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32150744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nbcpakistan.org.pk/assets/may-16-bioethics-facilitator-book---may-16,-2017.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hs.gov/ohrp/international/compilation-human-research-standards/index.html" TargetMode="External"/><Relationship Id="rId2" Type="http://schemas.openxmlformats.org/officeDocument/2006/relationships/hyperlink" Target="http://conventions.coe.int/Treaty/EN/Treaties/Html/164.htm" TargetMode="External"/><Relationship Id="rId1" Type="http://schemas.openxmlformats.org/officeDocument/2006/relationships/slideLayout" Target="../slideLayouts/slideLayout2.xml"/><Relationship Id="rId5" Type="http://schemas.openxmlformats.org/officeDocument/2006/relationships/hyperlink" Target="http://whqlibdoc.who.int/publications/2009/9789241547727_eng.pdf" TargetMode="External"/><Relationship Id="rId4" Type="http://schemas.openxmlformats.org/officeDocument/2006/relationships/hyperlink" Target="http://www.who.int/tdr/publications/tdr-research-publications/ethical-challenges-study-design/en/index.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hopkinsmedicine.org/" TargetMode="External"/><Relationship Id="rId13"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jpeg"/><Relationship Id="rId10" Type="http://schemas.openxmlformats.org/officeDocument/2006/relationships/hyperlink" Target="http://www.pfizer.co.uk/sites/uk/Pages/default.aspx" TargetMode="External"/><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D8EF-047A-99CA-CAE7-151A4B83BC5D}"/>
              </a:ext>
            </a:extLst>
          </p:cNvPr>
          <p:cNvSpPr>
            <a:spLocks noGrp="1"/>
          </p:cNvSpPr>
          <p:nvPr>
            <p:ph type="title"/>
          </p:nvPr>
        </p:nvSpPr>
        <p:spPr>
          <a:xfrm>
            <a:off x="1316759" y="3608889"/>
            <a:ext cx="10515600" cy="1368688"/>
          </a:xfrm>
        </p:spPr>
        <p:txBody>
          <a:bodyPr>
            <a:normAutofit fontScale="90000"/>
          </a:bodyPr>
          <a:lstStyle/>
          <a:p>
            <a:pPr algn="ctr"/>
            <a:r>
              <a:rPr lang="en-US" sz="4800" b="1" dirty="0">
                <a:latin typeface="Times New Roman" panose="02020603050405020304" pitchFamily="18" charset="0"/>
                <a:cs typeface="Times New Roman" panose="02020603050405020304" pitchFamily="18" charset="0"/>
              </a:rPr>
              <a:t>Module: </a:t>
            </a:r>
            <a:r>
              <a:rPr lang="en-US" sz="4800" b="1" dirty="0" smtClean="0">
                <a:latin typeface="Times New Roman" panose="02020603050405020304" pitchFamily="18" charset="0"/>
                <a:cs typeface="Times New Roman" panose="02020603050405020304" pitchFamily="18" charset="0"/>
              </a:rPr>
              <a:t>III</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Endocrinology</a:t>
            </a:r>
            <a:endParaRPr lang="en-PK"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1C7E52F-BD9F-734E-FEFD-95C8FAD74775}"/>
              </a:ext>
            </a:extLst>
          </p:cNvPr>
          <p:cNvSpPr>
            <a:spLocks noGrp="1"/>
          </p:cNvSpPr>
          <p:nvPr>
            <p:ph type="body" idx="1"/>
          </p:nvPr>
        </p:nvSpPr>
        <p:spPr>
          <a:xfrm>
            <a:off x="1316759" y="1652299"/>
            <a:ext cx="10515600" cy="619845"/>
          </a:xfrm>
          <a:solidFill>
            <a:schemeClr val="accent4">
              <a:lumMod val="75000"/>
            </a:schemeClr>
          </a:solidFill>
        </p:spPr>
        <p:txBody>
          <a:bodyPr>
            <a:no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Informed Consent </a:t>
            </a:r>
          </a:p>
          <a:p>
            <a:pPr algn="ct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endParaRPr lang="en-PK"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08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7 ethical requirements </a:t>
            </a:r>
            <a:endParaRPr lang="en-GB" b="1" dirty="0">
              <a:latin typeface="+mn-lt"/>
            </a:endParaRPr>
          </a:p>
        </p:txBody>
      </p:sp>
      <p:sp>
        <p:nvSpPr>
          <p:cNvPr id="3" name="Content Placeholder 2"/>
          <p:cNvSpPr>
            <a:spLocks noGrp="1"/>
          </p:cNvSpPr>
          <p:nvPr>
            <p:ph idx="1"/>
          </p:nvPr>
        </p:nvSpPr>
        <p:spPr/>
        <p:txBody>
          <a:bodyPr/>
          <a:lstStyle/>
          <a:p>
            <a:pPr marL="514350" lvl="0" indent="-514350" defTabSz="342991">
              <a:lnSpc>
                <a:spcPct val="100000"/>
              </a:lnSpc>
              <a:spcBef>
                <a:spcPct val="20000"/>
              </a:spcBef>
              <a:buFont typeface="+mj-lt"/>
              <a:buAutoNum type="arabicPeriod"/>
            </a:pPr>
            <a:r>
              <a:rPr lang="en-GB" dirty="0">
                <a:solidFill>
                  <a:srgbClr val="000000"/>
                </a:solidFill>
              </a:rPr>
              <a:t>Social or scientific value</a:t>
            </a:r>
          </a:p>
          <a:p>
            <a:pPr marL="514350" lvl="0" indent="-514350" defTabSz="342991">
              <a:lnSpc>
                <a:spcPct val="100000"/>
              </a:lnSpc>
              <a:spcBef>
                <a:spcPct val="20000"/>
              </a:spcBef>
              <a:buFont typeface="+mj-lt"/>
              <a:buAutoNum type="arabicPeriod"/>
            </a:pPr>
            <a:r>
              <a:rPr lang="en-GB" dirty="0">
                <a:solidFill>
                  <a:srgbClr val="000000"/>
                </a:solidFill>
              </a:rPr>
              <a:t>Scientific validity</a:t>
            </a:r>
          </a:p>
          <a:p>
            <a:pPr marL="514350" lvl="0" indent="-514350" defTabSz="342991">
              <a:lnSpc>
                <a:spcPct val="100000"/>
              </a:lnSpc>
              <a:spcBef>
                <a:spcPct val="20000"/>
              </a:spcBef>
              <a:buFont typeface="+mj-lt"/>
              <a:buAutoNum type="arabicPeriod"/>
            </a:pPr>
            <a:r>
              <a:rPr lang="en-GB" dirty="0">
                <a:solidFill>
                  <a:srgbClr val="000000"/>
                </a:solidFill>
              </a:rPr>
              <a:t>Fair participant selection</a:t>
            </a:r>
          </a:p>
          <a:p>
            <a:pPr marL="514350" lvl="0" indent="-514350" defTabSz="342991">
              <a:lnSpc>
                <a:spcPct val="100000"/>
              </a:lnSpc>
              <a:spcBef>
                <a:spcPct val="20000"/>
              </a:spcBef>
              <a:buFont typeface="+mj-lt"/>
              <a:buAutoNum type="arabicPeriod"/>
            </a:pPr>
            <a:r>
              <a:rPr lang="en-GB" dirty="0">
                <a:solidFill>
                  <a:srgbClr val="000000"/>
                </a:solidFill>
              </a:rPr>
              <a:t>Favourable risk-benefit ratio</a:t>
            </a:r>
          </a:p>
          <a:p>
            <a:pPr marL="514350" lvl="0" indent="-514350" defTabSz="342991">
              <a:lnSpc>
                <a:spcPct val="100000"/>
              </a:lnSpc>
              <a:spcBef>
                <a:spcPct val="20000"/>
              </a:spcBef>
              <a:buFont typeface="+mj-lt"/>
              <a:buAutoNum type="arabicPeriod"/>
            </a:pPr>
            <a:r>
              <a:rPr lang="en-GB" dirty="0">
                <a:solidFill>
                  <a:srgbClr val="000000"/>
                </a:solidFill>
              </a:rPr>
              <a:t>Independent review</a:t>
            </a:r>
          </a:p>
          <a:p>
            <a:pPr marL="514350" lvl="0" indent="-514350" defTabSz="342991">
              <a:lnSpc>
                <a:spcPct val="100000"/>
              </a:lnSpc>
              <a:spcBef>
                <a:spcPct val="20000"/>
              </a:spcBef>
              <a:buFont typeface="+mj-lt"/>
              <a:buAutoNum type="arabicPeriod"/>
            </a:pPr>
            <a:r>
              <a:rPr lang="en-GB" dirty="0">
                <a:solidFill>
                  <a:srgbClr val="000000"/>
                </a:solidFill>
              </a:rPr>
              <a:t>Informed consent</a:t>
            </a:r>
          </a:p>
          <a:p>
            <a:pPr marL="514350" lvl="0" indent="-514350" defTabSz="342991">
              <a:lnSpc>
                <a:spcPct val="100000"/>
              </a:lnSpc>
              <a:spcBef>
                <a:spcPct val="20000"/>
              </a:spcBef>
              <a:buFont typeface="+mj-lt"/>
              <a:buAutoNum type="arabicPeriod"/>
            </a:pPr>
            <a:r>
              <a:rPr lang="en-GB" dirty="0">
                <a:solidFill>
                  <a:srgbClr val="000000"/>
                </a:solidFill>
              </a:rPr>
              <a:t>Respect for potential and enrolled participants</a:t>
            </a:r>
          </a:p>
          <a:p>
            <a:endParaRPr lang="en-GB" dirty="0"/>
          </a:p>
        </p:txBody>
      </p:sp>
      <p:graphicFrame>
        <p:nvGraphicFramePr>
          <p:cNvPr id="4" name="Diagram 3">
            <a:extLst>
              <a:ext uri="{FF2B5EF4-FFF2-40B4-BE49-F238E27FC236}">
                <a16:creationId xmlns:a16="http://schemas.microsoft.com/office/drawing/2014/main" id="{A5B742D4-FB0C-4586-AC8B-56B70FA6E37D}"/>
              </a:ext>
            </a:extLst>
          </p:cNvPr>
          <p:cNvGraphicFramePr/>
          <p:nvPr>
            <p:extLst>
              <p:ext uri="{D42A27DB-BD31-4B8C-83A1-F6EECF244321}">
                <p14:modId xmlns:p14="http://schemas.microsoft.com/office/powerpoint/2010/main" val="3558189795"/>
              </p:ext>
            </p:extLst>
          </p:nvPr>
        </p:nvGraphicFramePr>
        <p:xfrm>
          <a:off x="6348548" y="1045030"/>
          <a:ext cx="5843451"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0202091" y="391251"/>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51239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cs typeface="Times New Roman" panose="02020603050405020304" pitchFamily="18" charset="0"/>
              </a:rPr>
              <a:t>Informed consent </a:t>
            </a:r>
            <a:endParaRPr lang="en-GB" b="1" dirty="0">
              <a:latin typeface="+mn-lt"/>
              <a:cs typeface="Times New Roman" panose="02020603050405020304" pitchFamily="18" charset="0"/>
            </a:endParaRPr>
          </a:p>
        </p:txBody>
      </p:sp>
      <p:sp>
        <p:nvSpPr>
          <p:cNvPr id="3" name="Content Placeholder 2"/>
          <p:cNvSpPr>
            <a:spLocks noGrp="1"/>
          </p:cNvSpPr>
          <p:nvPr>
            <p:ph idx="1"/>
          </p:nvPr>
        </p:nvSpPr>
        <p:spPr>
          <a:xfrm>
            <a:off x="440635" y="1690688"/>
            <a:ext cx="8199783" cy="4351338"/>
          </a:xfrm>
        </p:spPr>
        <p:txBody>
          <a:bodyPr/>
          <a:lstStyle/>
          <a:p>
            <a:pPr marL="533400" lvl="0" indent="3175" defTabSz="342991">
              <a:lnSpc>
                <a:spcPct val="100000"/>
              </a:lnSpc>
              <a:spcBef>
                <a:spcPct val="20000"/>
              </a:spcBef>
              <a:buNone/>
              <a:defRPr/>
            </a:pPr>
            <a:r>
              <a:rPr lang="en-GB" dirty="0">
                <a:solidFill>
                  <a:srgbClr val="000000"/>
                </a:solidFill>
              </a:rPr>
              <a:t>a process by which a participant </a:t>
            </a:r>
            <a:r>
              <a:rPr lang="en-GB" dirty="0">
                <a:solidFill>
                  <a:srgbClr val="C00000"/>
                </a:solidFill>
              </a:rPr>
              <a:t>voluntarily</a:t>
            </a:r>
            <a:r>
              <a:rPr lang="en-GB" dirty="0">
                <a:solidFill>
                  <a:srgbClr val="FF99CC"/>
                </a:solidFill>
              </a:rPr>
              <a:t> </a:t>
            </a:r>
            <a:r>
              <a:rPr lang="en-GB" dirty="0">
                <a:solidFill>
                  <a:srgbClr val="000000"/>
                </a:solidFill>
              </a:rPr>
              <a:t>confirms his or her </a:t>
            </a:r>
            <a:r>
              <a:rPr lang="en-GB" dirty="0">
                <a:solidFill>
                  <a:srgbClr val="C00000"/>
                </a:solidFill>
              </a:rPr>
              <a:t>willingness</a:t>
            </a:r>
            <a:r>
              <a:rPr lang="en-GB" dirty="0">
                <a:solidFill>
                  <a:srgbClr val="000000"/>
                </a:solidFill>
              </a:rPr>
              <a:t> to participate in a particular study, after having been </a:t>
            </a:r>
            <a:r>
              <a:rPr lang="en-GB" dirty="0">
                <a:solidFill>
                  <a:srgbClr val="C00000"/>
                </a:solidFill>
              </a:rPr>
              <a:t>informed</a:t>
            </a:r>
            <a:r>
              <a:rPr lang="en-GB" dirty="0">
                <a:solidFill>
                  <a:srgbClr val="000000"/>
                </a:solidFill>
              </a:rPr>
              <a:t> of all aspects of the study that are relevant to the participant’s decision to participate”</a:t>
            </a:r>
          </a:p>
          <a:p>
            <a:pPr marL="533400" lvl="0" indent="3175" algn="r" defTabSz="342991">
              <a:lnSpc>
                <a:spcPct val="100000"/>
              </a:lnSpc>
              <a:spcBef>
                <a:spcPct val="20000"/>
              </a:spcBef>
              <a:buNone/>
              <a:defRPr/>
            </a:pPr>
            <a:r>
              <a:rPr lang="en-GB" sz="1800" dirty="0">
                <a:solidFill>
                  <a:srgbClr val="00B050"/>
                </a:solidFill>
              </a:rPr>
              <a:t>ICH GCP Section 1.28</a:t>
            </a:r>
          </a:p>
          <a:p>
            <a:pPr marL="449263" lvl="0" indent="-449263" defTabSz="342991">
              <a:lnSpc>
                <a:spcPct val="100000"/>
              </a:lnSpc>
              <a:spcBef>
                <a:spcPct val="20000"/>
              </a:spcBef>
              <a:buNone/>
              <a:defRPr/>
            </a:pPr>
            <a:endParaRPr lang="en-GB" dirty="0">
              <a:solidFill>
                <a:srgbClr val="000000"/>
              </a:solidFill>
            </a:endParaRPr>
          </a:p>
          <a:p>
            <a:pPr marL="449263" lvl="0" indent="-449263" defTabSz="342991">
              <a:lnSpc>
                <a:spcPct val="100000"/>
              </a:lnSpc>
              <a:spcBef>
                <a:spcPct val="20000"/>
              </a:spcBef>
              <a:buNone/>
              <a:defRPr/>
            </a:pPr>
            <a:endParaRPr lang="en-GB" dirty="0">
              <a:solidFill>
                <a:srgbClr val="000000"/>
              </a:solidFill>
            </a:endParaRPr>
          </a:p>
          <a:p>
            <a:pPr marL="449263" lvl="0" indent="-449263" defTabSz="342991">
              <a:lnSpc>
                <a:spcPct val="100000"/>
              </a:lnSpc>
              <a:spcBef>
                <a:spcPct val="20000"/>
              </a:spcBef>
              <a:buNone/>
              <a:defRPr/>
            </a:pPr>
            <a:r>
              <a:rPr lang="en-GB" dirty="0">
                <a:solidFill>
                  <a:srgbClr val="000000"/>
                </a:solidFill>
              </a:rPr>
              <a:t>Must be obtained </a:t>
            </a:r>
            <a:r>
              <a:rPr lang="en-GB" b="1" i="1" dirty="0">
                <a:solidFill>
                  <a:srgbClr val="C00000"/>
                </a:solidFill>
              </a:rPr>
              <a:t>before</a:t>
            </a:r>
            <a:r>
              <a:rPr lang="en-GB" b="1" dirty="0">
                <a:solidFill>
                  <a:srgbClr val="000000"/>
                </a:solidFill>
              </a:rPr>
              <a:t> </a:t>
            </a:r>
            <a:r>
              <a:rPr lang="en-GB" dirty="0">
                <a:solidFill>
                  <a:srgbClr val="000000"/>
                </a:solidFill>
              </a:rPr>
              <a:t>research participation begins</a:t>
            </a:r>
          </a:p>
          <a:p>
            <a:endParaRPr lang="en-GB" dirty="0"/>
          </a:p>
        </p:txBody>
      </p:sp>
      <p:pic>
        <p:nvPicPr>
          <p:cNvPr id="5" name="Picture 4"/>
          <p:cNvPicPr>
            <a:picLocks noChangeAspect="1"/>
          </p:cNvPicPr>
          <p:nvPr/>
        </p:nvPicPr>
        <p:blipFill>
          <a:blip r:embed="rId2"/>
          <a:stretch>
            <a:fillRect/>
          </a:stretch>
        </p:blipFill>
        <p:spPr>
          <a:xfrm>
            <a:off x="8265001" y="1690688"/>
            <a:ext cx="3777343" cy="3517416"/>
          </a:xfrm>
          <a:prstGeom prst="rect">
            <a:avLst/>
          </a:prstGeom>
        </p:spPr>
      </p:pic>
    </p:spTree>
    <p:extLst>
      <p:ext uri="{BB962C8B-B14F-4D97-AF65-F5344CB8AC3E}">
        <p14:creationId xmlns:p14="http://schemas.microsoft.com/office/powerpoint/2010/main" val="401492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cs typeface="Times New Roman" panose="02020603050405020304" pitchFamily="18" charset="0"/>
              </a:rPr>
              <a:t>What is informed consent </a:t>
            </a:r>
            <a:endParaRPr lang="en-GB" b="1" dirty="0">
              <a:latin typeface="+mn-lt"/>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US" dirty="0">
                <a:solidFill>
                  <a:srgbClr val="000000"/>
                </a:solidFill>
                <a:ea typeface="ＭＳ Ｐゴシック" pitchFamily="34" charset="-128"/>
              </a:rPr>
              <a:t>A decision to participate in research made by a</a:t>
            </a:r>
            <a:r>
              <a:rPr lang="id-ID" dirty="0">
                <a:solidFill>
                  <a:srgbClr val="000000"/>
                </a:solidFill>
                <a:ea typeface="ＭＳ Ｐゴシック" pitchFamily="34" charset="-128"/>
              </a:rPr>
              <a:t> </a:t>
            </a:r>
            <a:r>
              <a:rPr lang="en-US" dirty="0">
                <a:solidFill>
                  <a:srgbClr val="FF0000"/>
                </a:solidFill>
                <a:ea typeface="ＭＳ Ｐゴシック" pitchFamily="34" charset="-128"/>
              </a:rPr>
              <a:t>competent</a:t>
            </a:r>
            <a:r>
              <a:rPr lang="en-US" dirty="0">
                <a:solidFill>
                  <a:srgbClr val="000000"/>
                </a:solidFill>
                <a:ea typeface="ＭＳ Ｐゴシック" pitchFamily="34" charset="-128"/>
              </a:rPr>
              <a:t> individual </a:t>
            </a:r>
          </a:p>
          <a:p>
            <a:pPr marL="342900" lvl="0" indent="-342900" defTabSz="342991">
              <a:lnSpc>
                <a:spcPct val="100000"/>
              </a:lnSpc>
              <a:spcBef>
                <a:spcPct val="20000"/>
              </a:spcBef>
            </a:pPr>
            <a:r>
              <a:rPr lang="en-US" dirty="0">
                <a:solidFill>
                  <a:srgbClr val="000000"/>
                </a:solidFill>
                <a:ea typeface="ＭＳ Ｐゴシック" pitchFamily="34" charset="-128"/>
              </a:rPr>
              <a:t>who has received the</a:t>
            </a:r>
            <a:r>
              <a:rPr lang="id-ID" dirty="0">
                <a:solidFill>
                  <a:srgbClr val="000000"/>
                </a:solidFill>
                <a:ea typeface="ＭＳ Ｐゴシック" pitchFamily="34" charset="-128"/>
              </a:rPr>
              <a:t> </a:t>
            </a:r>
            <a:r>
              <a:rPr lang="en-US" dirty="0">
                <a:solidFill>
                  <a:srgbClr val="FF0000"/>
                </a:solidFill>
                <a:ea typeface="ＭＳ Ｐゴシック" pitchFamily="34" charset="-128"/>
              </a:rPr>
              <a:t>necessary</a:t>
            </a:r>
            <a:r>
              <a:rPr lang="en-US" dirty="0">
                <a:solidFill>
                  <a:srgbClr val="000000"/>
                </a:solidFill>
                <a:ea typeface="ＭＳ Ｐゴシック" pitchFamily="34" charset="-128"/>
              </a:rPr>
              <a:t> information;</a:t>
            </a:r>
          </a:p>
          <a:p>
            <a:pPr marL="342900" lvl="0" indent="-342900" defTabSz="342991">
              <a:lnSpc>
                <a:spcPct val="100000"/>
              </a:lnSpc>
              <a:spcBef>
                <a:spcPct val="20000"/>
              </a:spcBef>
            </a:pPr>
            <a:r>
              <a:rPr lang="en-US" dirty="0">
                <a:solidFill>
                  <a:srgbClr val="000000"/>
                </a:solidFill>
                <a:ea typeface="ＭＳ Ｐゴシック" pitchFamily="34" charset="-128"/>
              </a:rPr>
              <a:t>has adequately </a:t>
            </a:r>
            <a:r>
              <a:rPr lang="en-US" dirty="0">
                <a:solidFill>
                  <a:srgbClr val="FF0000"/>
                </a:solidFill>
                <a:ea typeface="ＭＳ Ｐゴシック" pitchFamily="34" charset="-128"/>
              </a:rPr>
              <a:t>understood</a:t>
            </a:r>
            <a:r>
              <a:rPr lang="id-ID" dirty="0">
                <a:solidFill>
                  <a:srgbClr val="000000"/>
                </a:solidFill>
                <a:ea typeface="ＭＳ Ｐゴシック" pitchFamily="34" charset="-128"/>
              </a:rPr>
              <a:t> </a:t>
            </a:r>
            <a:r>
              <a:rPr lang="en-US" dirty="0">
                <a:solidFill>
                  <a:srgbClr val="000000"/>
                </a:solidFill>
                <a:ea typeface="ＭＳ Ｐゴシック" pitchFamily="34" charset="-128"/>
              </a:rPr>
              <a:t>the information; </a:t>
            </a:r>
          </a:p>
          <a:p>
            <a:pPr marL="342900" lvl="0" indent="-342900" defTabSz="342991">
              <a:lnSpc>
                <a:spcPct val="100000"/>
              </a:lnSpc>
              <a:spcBef>
                <a:spcPct val="20000"/>
              </a:spcBef>
            </a:pPr>
            <a:r>
              <a:rPr lang="en-US" dirty="0">
                <a:solidFill>
                  <a:srgbClr val="000000"/>
                </a:solidFill>
                <a:ea typeface="ＭＳ Ｐゴシック" pitchFamily="34" charset="-128"/>
              </a:rPr>
              <a:t>and after </a:t>
            </a:r>
            <a:r>
              <a:rPr lang="en-US" dirty="0">
                <a:solidFill>
                  <a:srgbClr val="FF0000"/>
                </a:solidFill>
                <a:ea typeface="ＭＳ Ｐゴシック" pitchFamily="34" charset="-128"/>
              </a:rPr>
              <a:t>considering</a:t>
            </a:r>
            <a:r>
              <a:rPr lang="en-US" dirty="0">
                <a:solidFill>
                  <a:srgbClr val="000000"/>
                </a:solidFill>
                <a:ea typeface="ＭＳ Ｐゴシック" pitchFamily="34" charset="-128"/>
              </a:rPr>
              <a:t> the</a:t>
            </a:r>
            <a:r>
              <a:rPr lang="id-ID" dirty="0">
                <a:solidFill>
                  <a:srgbClr val="000000"/>
                </a:solidFill>
                <a:ea typeface="ＭＳ Ｐゴシック" pitchFamily="34" charset="-128"/>
              </a:rPr>
              <a:t> </a:t>
            </a:r>
            <a:r>
              <a:rPr lang="en-US" dirty="0">
                <a:solidFill>
                  <a:srgbClr val="000000"/>
                </a:solidFill>
                <a:ea typeface="ＭＳ Ｐゴシック" pitchFamily="34" charset="-128"/>
              </a:rPr>
              <a:t>information, </a:t>
            </a:r>
          </a:p>
          <a:p>
            <a:pPr marL="342900" lvl="0" indent="-342900" defTabSz="342991">
              <a:lnSpc>
                <a:spcPct val="100000"/>
              </a:lnSpc>
              <a:spcBef>
                <a:spcPct val="20000"/>
              </a:spcBef>
            </a:pPr>
            <a:r>
              <a:rPr lang="en-US" dirty="0">
                <a:solidFill>
                  <a:srgbClr val="000000"/>
                </a:solidFill>
                <a:ea typeface="ＭＳ Ｐゴシック" pitchFamily="34" charset="-128"/>
              </a:rPr>
              <a:t>has arrived at a decision </a:t>
            </a:r>
            <a:r>
              <a:rPr lang="en-US" dirty="0">
                <a:solidFill>
                  <a:srgbClr val="FF0000"/>
                </a:solidFill>
                <a:ea typeface="ＭＳ Ｐゴシック" pitchFamily="34" charset="-128"/>
              </a:rPr>
              <a:t>without</a:t>
            </a:r>
            <a:r>
              <a:rPr lang="id-ID" dirty="0">
                <a:solidFill>
                  <a:srgbClr val="FF0000"/>
                </a:solidFill>
                <a:ea typeface="ＭＳ Ｐゴシック" pitchFamily="34" charset="-128"/>
              </a:rPr>
              <a:t> </a:t>
            </a:r>
            <a:r>
              <a:rPr lang="en-US" dirty="0">
                <a:solidFill>
                  <a:srgbClr val="FF0000"/>
                </a:solidFill>
                <a:ea typeface="ＭＳ Ｐゴシック" pitchFamily="34" charset="-128"/>
              </a:rPr>
              <a:t>having been subjected to coercion</a:t>
            </a:r>
            <a:r>
              <a:rPr lang="en-US" dirty="0">
                <a:solidFill>
                  <a:srgbClr val="000000"/>
                </a:solidFill>
                <a:ea typeface="ＭＳ Ｐゴシック" pitchFamily="34" charset="-128"/>
              </a:rPr>
              <a:t>, </a:t>
            </a:r>
            <a:r>
              <a:rPr lang="en-US" dirty="0">
                <a:solidFill>
                  <a:srgbClr val="FF0000"/>
                </a:solidFill>
                <a:ea typeface="ＭＳ Ｐゴシック" pitchFamily="34" charset="-128"/>
              </a:rPr>
              <a:t>undue</a:t>
            </a:r>
            <a:r>
              <a:rPr lang="id-ID" dirty="0">
                <a:solidFill>
                  <a:srgbClr val="FF0000"/>
                </a:solidFill>
                <a:ea typeface="ＭＳ Ｐゴシック" pitchFamily="34" charset="-128"/>
              </a:rPr>
              <a:t> influence, inducement or intimidation</a:t>
            </a:r>
            <a:endParaRPr lang="id-ID" dirty="0">
              <a:solidFill>
                <a:srgbClr val="3333FF"/>
              </a:solidFill>
              <a:ea typeface="ＭＳ Ｐゴシック" pitchFamily="34" charset="-128"/>
            </a:endParaRPr>
          </a:p>
          <a:p>
            <a:endParaRPr lang="en-GB" dirty="0"/>
          </a:p>
        </p:txBody>
      </p:sp>
      <p:sp>
        <p:nvSpPr>
          <p:cNvPr id="4" name="Oval 3"/>
          <p:cNvSpPr/>
          <p:nvPr/>
        </p:nvSpPr>
        <p:spPr>
          <a:xfrm>
            <a:off x="10202091" y="352062"/>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03613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mn-lt"/>
                <a:cs typeface="Times New Roman" panose="02020603050405020304" pitchFamily="18" charset="0"/>
              </a:rPr>
              <a:t>Full Disclosure </a:t>
            </a:r>
            <a:endParaRPr lang="en-GB" sz="3600" b="1" dirty="0">
              <a:latin typeface="+mn-lt"/>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514350" lvl="0" indent="-514350" defTabSz="342991">
              <a:lnSpc>
                <a:spcPct val="100000"/>
              </a:lnSpc>
              <a:spcBef>
                <a:spcPct val="20000"/>
              </a:spcBef>
              <a:buClr>
                <a:srgbClr val="000000"/>
              </a:buClr>
              <a:buFontTx/>
              <a:buAutoNum type="arabicPeriod"/>
            </a:pPr>
            <a:r>
              <a:rPr lang="en-GB" sz="2400" dirty="0">
                <a:solidFill>
                  <a:srgbClr val="000000"/>
                </a:solidFill>
              </a:rPr>
              <a:t>The </a:t>
            </a:r>
            <a:r>
              <a:rPr lang="en-GB" sz="2400" dirty="0">
                <a:solidFill>
                  <a:srgbClr val="FF0000"/>
                </a:solidFill>
              </a:rPr>
              <a:t>purpose</a:t>
            </a:r>
            <a:r>
              <a:rPr lang="en-GB" sz="2400" dirty="0">
                <a:solidFill>
                  <a:srgbClr val="000000"/>
                </a:solidFill>
              </a:rPr>
              <a:t> of the study</a:t>
            </a:r>
          </a:p>
          <a:p>
            <a:pPr marL="514350" lvl="0" indent="-514350" defTabSz="342991">
              <a:lnSpc>
                <a:spcPct val="100000"/>
              </a:lnSpc>
              <a:spcBef>
                <a:spcPct val="20000"/>
              </a:spcBef>
              <a:buClr>
                <a:srgbClr val="000000"/>
              </a:buClr>
              <a:buFontTx/>
              <a:buAutoNum type="arabicPeriod"/>
            </a:pPr>
            <a:r>
              <a:rPr lang="en-GB" sz="2400" dirty="0">
                <a:solidFill>
                  <a:srgbClr val="000000"/>
                </a:solidFill>
              </a:rPr>
              <a:t>Any reasonably foreseeable </a:t>
            </a:r>
            <a:r>
              <a:rPr lang="en-GB" sz="2400" dirty="0">
                <a:solidFill>
                  <a:srgbClr val="FF0000"/>
                </a:solidFill>
              </a:rPr>
              <a:t>risks</a:t>
            </a:r>
            <a:r>
              <a:rPr lang="en-GB" sz="2400" dirty="0">
                <a:solidFill>
                  <a:srgbClr val="000000"/>
                </a:solidFill>
              </a:rPr>
              <a:t> to the individual</a:t>
            </a:r>
          </a:p>
          <a:p>
            <a:pPr marL="514350" lvl="0" indent="-514350" defTabSz="342991">
              <a:lnSpc>
                <a:spcPct val="100000"/>
              </a:lnSpc>
              <a:spcBef>
                <a:spcPct val="20000"/>
              </a:spcBef>
              <a:buClr>
                <a:srgbClr val="000000"/>
              </a:buClr>
              <a:buFontTx/>
              <a:buAutoNum type="arabicPeriod"/>
            </a:pPr>
            <a:r>
              <a:rPr lang="en-GB" sz="2400" dirty="0">
                <a:solidFill>
                  <a:srgbClr val="000000"/>
                </a:solidFill>
              </a:rPr>
              <a:t>Potential </a:t>
            </a:r>
            <a:r>
              <a:rPr lang="en-GB" sz="2400" dirty="0">
                <a:solidFill>
                  <a:srgbClr val="FF0000"/>
                </a:solidFill>
              </a:rPr>
              <a:t>benefits</a:t>
            </a:r>
            <a:r>
              <a:rPr lang="en-GB" sz="2400" dirty="0">
                <a:solidFill>
                  <a:srgbClr val="000000"/>
                </a:solidFill>
              </a:rPr>
              <a:t> to the individual or others</a:t>
            </a:r>
          </a:p>
          <a:p>
            <a:pPr marL="514350" lvl="0" indent="-514350" defTabSz="342991">
              <a:lnSpc>
                <a:spcPct val="100000"/>
              </a:lnSpc>
              <a:spcBef>
                <a:spcPct val="20000"/>
              </a:spcBef>
              <a:buClr>
                <a:srgbClr val="000000"/>
              </a:buClr>
              <a:buFontTx/>
              <a:buAutoNum type="arabicPeriod"/>
            </a:pPr>
            <a:r>
              <a:rPr lang="en-GB" sz="2400" dirty="0">
                <a:solidFill>
                  <a:srgbClr val="FF0000"/>
                </a:solidFill>
              </a:rPr>
              <a:t>Procedures </a:t>
            </a:r>
            <a:r>
              <a:rPr lang="en-GB" sz="2400" dirty="0">
                <a:solidFill>
                  <a:srgbClr val="000000"/>
                </a:solidFill>
              </a:rPr>
              <a:t>to be followed in the study</a:t>
            </a:r>
          </a:p>
          <a:p>
            <a:pPr marL="514350" lvl="0" indent="-514350" defTabSz="342991">
              <a:lnSpc>
                <a:spcPct val="100000"/>
              </a:lnSpc>
              <a:spcBef>
                <a:spcPct val="20000"/>
              </a:spcBef>
              <a:buClr>
                <a:srgbClr val="000000"/>
              </a:buClr>
              <a:buFontTx/>
              <a:buAutoNum type="arabicPeriod"/>
            </a:pPr>
            <a:r>
              <a:rPr lang="en-GB" sz="2400" dirty="0">
                <a:solidFill>
                  <a:srgbClr val="000000"/>
                </a:solidFill>
              </a:rPr>
              <a:t>Extent of </a:t>
            </a:r>
            <a:r>
              <a:rPr lang="en-GB" sz="2400" dirty="0">
                <a:solidFill>
                  <a:srgbClr val="FF0000"/>
                </a:solidFill>
              </a:rPr>
              <a:t>uncertainty</a:t>
            </a:r>
            <a:r>
              <a:rPr lang="en-GB" sz="2400" dirty="0">
                <a:solidFill>
                  <a:srgbClr val="000000"/>
                </a:solidFill>
              </a:rPr>
              <a:t>, or unknown effects</a:t>
            </a:r>
          </a:p>
          <a:p>
            <a:pPr marL="514350" lvl="0" indent="-514350" defTabSz="342991">
              <a:lnSpc>
                <a:spcPct val="100000"/>
              </a:lnSpc>
              <a:spcBef>
                <a:spcPct val="20000"/>
              </a:spcBef>
              <a:buClr>
                <a:srgbClr val="000000"/>
              </a:buClr>
              <a:buFontTx/>
              <a:buAutoNum type="arabicPeriod"/>
            </a:pPr>
            <a:r>
              <a:rPr lang="en-GB" sz="2400" dirty="0">
                <a:solidFill>
                  <a:srgbClr val="000000"/>
                </a:solidFill>
              </a:rPr>
              <a:t>The extent of </a:t>
            </a:r>
            <a:r>
              <a:rPr lang="en-GB" sz="2400" dirty="0">
                <a:solidFill>
                  <a:srgbClr val="FF0000"/>
                </a:solidFill>
              </a:rPr>
              <a:t>confidentiality</a:t>
            </a:r>
            <a:r>
              <a:rPr lang="en-GB" sz="2400" dirty="0">
                <a:solidFill>
                  <a:srgbClr val="000000"/>
                </a:solidFill>
              </a:rPr>
              <a:t> protections for the individual</a:t>
            </a:r>
          </a:p>
          <a:p>
            <a:pPr marL="514350" lvl="0" indent="-514350" defTabSz="342991">
              <a:lnSpc>
                <a:spcPct val="100000"/>
              </a:lnSpc>
              <a:spcBef>
                <a:spcPct val="20000"/>
              </a:spcBef>
              <a:buClr>
                <a:srgbClr val="000000"/>
              </a:buClr>
              <a:buFontTx/>
              <a:buAutoNum type="arabicPeriod"/>
            </a:pPr>
            <a:r>
              <a:rPr lang="en-GB" sz="2400" dirty="0">
                <a:solidFill>
                  <a:srgbClr val="FF0000"/>
                </a:solidFill>
              </a:rPr>
              <a:t>Compensation</a:t>
            </a:r>
            <a:r>
              <a:rPr lang="en-GB" sz="2400" dirty="0">
                <a:solidFill>
                  <a:srgbClr val="000000"/>
                </a:solidFill>
              </a:rPr>
              <a:t> in case of injury due to the protocol</a:t>
            </a:r>
          </a:p>
          <a:p>
            <a:pPr marL="514350" lvl="0" indent="-514350" defTabSz="342991">
              <a:lnSpc>
                <a:spcPct val="100000"/>
              </a:lnSpc>
              <a:spcBef>
                <a:spcPct val="20000"/>
              </a:spcBef>
              <a:buClr>
                <a:srgbClr val="000000"/>
              </a:buClr>
              <a:buFontTx/>
              <a:buAutoNum type="arabicPeriod"/>
            </a:pPr>
            <a:r>
              <a:rPr lang="en-GB" sz="2400" dirty="0">
                <a:solidFill>
                  <a:srgbClr val="FF0000"/>
                </a:solidFill>
              </a:rPr>
              <a:t>Contact</a:t>
            </a:r>
            <a:r>
              <a:rPr lang="en-GB" sz="2400" dirty="0">
                <a:solidFill>
                  <a:srgbClr val="FF0066"/>
                </a:solidFill>
              </a:rPr>
              <a:t> </a:t>
            </a:r>
            <a:r>
              <a:rPr lang="en-GB" sz="2400" dirty="0">
                <a:solidFill>
                  <a:srgbClr val="000000"/>
                </a:solidFill>
              </a:rPr>
              <a:t>information for questions regarding the study, participants’ rights, and in case of injury</a:t>
            </a:r>
          </a:p>
          <a:p>
            <a:pPr marL="514350" lvl="0" indent="-514350" defTabSz="342991">
              <a:lnSpc>
                <a:spcPct val="100000"/>
              </a:lnSpc>
              <a:spcBef>
                <a:spcPct val="20000"/>
              </a:spcBef>
              <a:buClr>
                <a:srgbClr val="000000"/>
              </a:buClr>
              <a:buFontTx/>
              <a:buAutoNum type="arabicPeriod"/>
            </a:pPr>
            <a:r>
              <a:rPr lang="en-GB" sz="2400" dirty="0">
                <a:solidFill>
                  <a:srgbClr val="000000"/>
                </a:solidFill>
              </a:rPr>
              <a:t>The conditions of participation, including </a:t>
            </a:r>
            <a:r>
              <a:rPr lang="en-GB" sz="2400" dirty="0">
                <a:solidFill>
                  <a:srgbClr val="FF0000"/>
                </a:solidFill>
              </a:rPr>
              <a:t>right to refuse </a:t>
            </a:r>
            <a:r>
              <a:rPr lang="en-GB" sz="2400" dirty="0">
                <a:solidFill>
                  <a:srgbClr val="000000"/>
                </a:solidFill>
              </a:rPr>
              <a:t>or withdraw without penalty</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237841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3" y="365125"/>
            <a:ext cx="11051177" cy="1325563"/>
          </a:xfrm>
        </p:spPr>
        <p:txBody>
          <a:bodyPr>
            <a:normAutofit/>
          </a:bodyPr>
          <a:lstStyle/>
          <a:p>
            <a:r>
              <a:rPr lang="en-GB" sz="3200" b="1" dirty="0" smtClean="0">
                <a:latin typeface="+mn-lt"/>
                <a:cs typeface="Times New Roman" panose="02020603050405020304" pitchFamily="18" charset="0"/>
              </a:rPr>
              <a:t>Essential Information for patient information sheet (PIL)</a:t>
            </a:r>
            <a:endParaRPr lang="en-GB" sz="3200" b="1" dirty="0">
              <a:latin typeface="+mn-lt"/>
              <a:cs typeface="Times New Roman" panose="02020603050405020304" pitchFamily="18" charset="0"/>
            </a:endParaRPr>
          </a:p>
        </p:txBody>
      </p:sp>
      <p:sp>
        <p:nvSpPr>
          <p:cNvPr id="4" name="Rectangle 3"/>
          <p:cNvSpPr txBox="1">
            <a:spLocks noChangeArrowheads="1"/>
          </p:cNvSpPr>
          <p:nvPr/>
        </p:nvSpPr>
        <p:spPr>
          <a:xfrm>
            <a:off x="1018903" y="1523646"/>
            <a:ext cx="4316413" cy="4821382"/>
          </a:xfrm>
          <a:prstGeom prst="rect">
            <a:avLst/>
          </a:prstGeom>
        </p:spPr>
        <p:txBody>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Trial involves research</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Purpose of trial</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Trial treatments and the probability for random assignment</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Trial procedures to be followed</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Participant’s responsibilities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Aspects of trial that are experimental</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Foreseeable risks, pain or discomfort, inconveniences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Potential benefits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Alternatives</a:t>
            </a:r>
          </a:p>
          <a:p>
            <a:pPr marL="457200" marR="0" lvl="0" indent="-457200" algn="l" defTabSz="342991"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000000"/>
                </a:solidFill>
                <a:effectLst/>
                <a:uLnTx/>
                <a:uFillTx/>
                <a:latin typeface="+mn-lt"/>
                <a:ea typeface="+mn-ea"/>
                <a:cs typeface="+mn-cs"/>
              </a:rPr>
              <a:t>Compensation arrangements</a:t>
            </a:r>
            <a:endParaRPr kumimoji="0" lang="en-GB"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Rectangle 4"/>
          <p:cNvSpPr>
            <a:spLocks noChangeArrowheads="1"/>
          </p:cNvSpPr>
          <p:nvPr/>
        </p:nvSpPr>
        <p:spPr bwMode="auto">
          <a:xfrm>
            <a:off x="6850607" y="1523646"/>
            <a:ext cx="4370387" cy="4339650"/>
          </a:xfrm>
          <a:prstGeom prst="rect">
            <a:avLst/>
          </a:prstGeom>
          <a:noFill/>
          <a:ln w="9525" algn="ctr">
            <a:noFill/>
            <a:miter lim="800000"/>
            <a:headEnd/>
            <a:tailEnd/>
          </a:ln>
        </p:spPr>
        <p:txBody>
          <a:bodyPr wrap="square">
            <a:spAutoFit/>
          </a:bodyPr>
          <a:lstStyle/>
          <a:p>
            <a:pPr marL="457200" indent="-457200" defTabSz="457200" eaLnBrk="0" hangingPunct="0">
              <a:spcBef>
                <a:spcPct val="20000"/>
              </a:spcBef>
              <a:buFont typeface="+mj-lt"/>
              <a:buAutoNum type="arabicPeriod" startAt="11"/>
            </a:pPr>
            <a:r>
              <a:rPr lang="en-GB" sz="2000" dirty="0">
                <a:solidFill>
                  <a:srgbClr val="000000"/>
                </a:solidFill>
              </a:rPr>
              <a:t>Payments / reimbursements</a:t>
            </a:r>
          </a:p>
          <a:p>
            <a:pPr marL="457200" indent="-457200" defTabSz="457200" eaLnBrk="0" hangingPunct="0">
              <a:spcBef>
                <a:spcPct val="20000"/>
              </a:spcBef>
              <a:buFont typeface="+mj-lt"/>
              <a:buAutoNum type="arabicPeriod" startAt="11"/>
            </a:pPr>
            <a:r>
              <a:rPr lang="en-GB" sz="2000" dirty="0">
                <a:solidFill>
                  <a:srgbClr val="000000"/>
                </a:solidFill>
              </a:rPr>
              <a:t>Expenses, if any</a:t>
            </a:r>
          </a:p>
          <a:p>
            <a:pPr marL="457200" indent="-457200" defTabSz="457200" eaLnBrk="0" hangingPunct="0">
              <a:spcBef>
                <a:spcPct val="20000"/>
              </a:spcBef>
              <a:buFont typeface="+mj-lt"/>
              <a:buAutoNum type="arabicPeriod" startAt="11"/>
            </a:pPr>
            <a:r>
              <a:rPr lang="en-GB" sz="2000" dirty="0">
                <a:solidFill>
                  <a:srgbClr val="000000"/>
                </a:solidFill>
              </a:rPr>
              <a:t>Free to refuse / withdraw</a:t>
            </a:r>
          </a:p>
          <a:p>
            <a:pPr marL="457200" indent="-457200" defTabSz="457200" eaLnBrk="0" hangingPunct="0">
              <a:spcBef>
                <a:spcPct val="20000"/>
              </a:spcBef>
              <a:buFont typeface="+mj-lt"/>
              <a:buAutoNum type="arabicPeriod" startAt="11"/>
            </a:pPr>
            <a:r>
              <a:rPr lang="en-GB" sz="2000" dirty="0">
                <a:solidFill>
                  <a:srgbClr val="000000"/>
                </a:solidFill>
              </a:rPr>
              <a:t>Monitors and auditors will be granted access to medical records</a:t>
            </a:r>
          </a:p>
          <a:p>
            <a:pPr marL="457200" indent="-457200" defTabSz="457200" eaLnBrk="0" hangingPunct="0">
              <a:spcBef>
                <a:spcPct val="20000"/>
              </a:spcBef>
              <a:buFont typeface="+mj-lt"/>
              <a:buAutoNum type="arabicPeriod" startAt="11"/>
            </a:pPr>
            <a:r>
              <a:rPr lang="en-GB" sz="2000" dirty="0">
                <a:solidFill>
                  <a:srgbClr val="000000"/>
                </a:solidFill>
              </a:rPr>
              <a:t>Confidentiality arrangements</a:t>
            </a:r>
          </a:p>
          <a:p>
            <a:pPr marL="457200" indent="-457200" defTabSz="457200" eaLnBrk="0" hangingPunct="0">
              <a:spcBef>
                <a:spcPct val="20000"/>
              </a:spcBef>
              <a:buFont typeface="+mj-lt"/>
              <a:buAutoNum type="arabicPeriod" startAt="11"/>
            </a:pPr>
            <a:r>
              <a:rPr lang="en-GB" sz="2000" dirty="0">
                <a:solidFill>
                  <a:srgbClr val="000000"/>
                </a:solidFill>
              </a:rPr>
              <a:t>Results</a:t>
            </a:r>
          </a:p>
          <a:p>
            <a:pPr marL="457200" indent="-457200" defTabSz="457200" eaLnBrk="0" hangingPunct="0">
              <a:spcBef>
                <a:spcPct val="20000"/>
              </a:spcBef>
              <a:buFont typeface="+mj-lt"/>
              <a:buAutoNum type="arabicPeriod" startAt="11"/>
            </a:pPr>
            <a:r>
              <a:rPr lang="en-GB" sz="2000" dirty="0">
                <a:solidFill>
                  <a:srgbClr val="000000"/>
                </a:solidFill>
              </a:rPr>
              <a:t>Contact details including  who is organising and funding the research</a:t>
            </a:r>
          </a:p>
          <a:p>
            <a:pPr marL="457200" indent="-457200" defTabSz="457200" eaLnBrk="0" hangingPunct="0">
              <a:spcBef>
                <a:spcPct val="20000"/>
              </a:spcBef>
              <a:buFont typeface="+mj-lt"/>
              <a:buAutoNum type="arabicPeriod" startAt="11"/>
            </a:pPr>
            <a:r>
              <a:rPr lang="en-GB" sz="2000" dirty="0">
                <a:solidFill>
                  <a:srgbClr val="000000"/>
                </a:solidFill>
              </a:rPr>
              <a:t>How/when terminated</a:t>
            </a:r>
          </a:p>
          <a:p>
            <a:pPr marL="457200" indent="-457200" defTabSz="457200" eaLnBrk="0" hangingPunct="0">
              <a:spcBef>
                <a:spcPct val="20000"/>
              </a:spcBef>
              <a:buFont typeface="+mj-lt"/>
              <a:buAutoNum type="arabicPeriod" startAt="11"/>
            </a:pPr>
            <a:r>
              <a:rPr lang="en-GB" sz="2000" dirty="0">
                <a:solidFill>
                  <a:srgbClr val="000000"/>
                </a:solidFill>
              </a:rPr>
              <a:t>Expected duration</a:t>
            </a:r>
          </a:p>
          <a:p>
            <a:pPr marL="457200" indent="-457200" defTabSz="457200" eaLnBrk="0" hangingPunct="0">
              <a:spcBef>
                <a:spcPct val="20000"/>
              </a:spcBef>
              <a:buFont typeface="+mj-lt"/>
              <a:buAutoNum type="arabicPeriod" startAt="11"/>
            </a:pPr>
            <a:r>
              <a:rPr lang="en-GB" sz="2000" dirty="0" err="1">
                <a:solidFill>
                  <a:srgbClr val="000000"/>
                </a:solidFill>
              </a:rPr>
              <a:t>Approx</a:t>
            </a:r>
            <a:r>
              <a:rPr lang="en-GB" sz="2000" dirty="0">
                <a:solidFill>
                  <a:srgbClr val="000000"/>
                </a:solidFill>
              </a:rPr>
              <a:t> numbers of participants</a:t>
            </a:r>
          </a:p>
        </p:txBody>
      </p:sp>
      <p:sp>
        <p:nvSpPr>
          <p:cNvPr id="6" name="Oval 5"/>
          <p:cNvSpPr/>
          <p:nvPr/>
        </p:nvSpPr>
        <p:spPr>
          <a:xfrm>
            <a:off x="10149839" y="0"/>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241841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358" t="23661" r="10512" b="11876"/>
          <a:stretch/>
        </p:blipFill>
        <p:spPr>
          <a:xfrm>
            <a:off x="1776549" y="1319349"/>
            <a:ext cx="7563394" cy="4715692"/>
          </a:xfrm>
          <a:prstGeom prst="rect">
            <a:avLst/>
          </a:prstGeom>
        </p:spPr>
      </p:pic>
      <p:sp>
        <p:nvSpPr>
          <p:cNvPr id="7" name="Oval 6"/>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10387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34372" t="20982" r="18140" b="8427"/>
          <a:stretch/>
        </p:blipFill>
        <p:spPr>
          <a:xfrm>
            <a:off x="838200" y="365125"/>
            <a:ext cx="8941904" cy="5826670"/>
          </a:xfrm>
          <a:prstGeom prst="rect">
            <a:avLst/>
          </a:prstGeom>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208015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cs typeface="Times New Roman" panose="02020603050405020304" pitchFamily="18" charset="0"/>
              </a:rPr>
              <a:t>Requirements for valid consent</a:t>
            </a:r>
            <a:endParaRPr lang="en-GB" sz="4000" b="1" dirty="0">
              <a:latin typeface="+mn-lt"/>
              <a:cs typeface="Times New Roman" panose="02020603050405020304" pitchFamily="18" charset="0"/>
            </a:endParaRPr>
          </a:p>
        </p:txBody>
      </p:sp>
      <p:sp>
        <p:nvSpPr>
          <p:cNvPr id="3" name="Content Placeholder 2"/>
          <p:cNvSpPr>
            <a:spLocks noGrp="1"/>
          </p:cNvSpPr>
          <p:nvPr>
            <p:ph idx="1"/>
          </p:nvPr>
        </p:nvSpPr>
        <p:spPr/>
        <p:txBody>
          <a:bodyPr/>
          <a:lstStyle/>
          <a:p>
            <a:pPr marL="457200" lvl="0" indent="-457200" defTabSz="342991">
              <a:spcBef>
                <a:spcPct val="20000"/>
              </a:spcBef>
            </a:pPr>
            <a:r>
              <a:rPr lang="en-GB" sz="2400" dirty="0">
                <a:solidFill>
                  <a:srgbClr val="000000"/>
                </a:solidFill>
              </a:rPr>
              <a:t>Who should obtain consent?</a:t>
            </a:r>
          </a:p>
          <a:p>
            <a:pPr marL="557361" lvl="1" indent="-214370" defTabSz="342991">
              <a:spcBef>
                <a:spcPct val="20000"/>
              </a:spcBef>
              <a:buFont typeface="Arial"/>
              <a:buChar char="–"/>
            </a:pPr>
            <a:r>
              <a:rPr lang="en-GB" dirty="0">
                <a:solidFill>
                  <a:srgbClr val="000000"/>
                </a:solidFill>
              </a:rPr>
              <a:t>PI or suitably qualified individual</a:t>
            </a:r>
          </a:p>
          <a:p>
            <a:pPr marL="171450" lvl="0" indent="-171450" defTabSz="342991">
              <a:spcBef>
                <a:spcPct val="20000"/>
              </a:spcBef>
            </a:pPr>
            <a:endParaRPr lang="en-GB" sz="2400" dirty="0">
              <a:solidFill>
                <a:srgbClr val="000000"/>
              </a:solidFill>
            </a:endParaRPr>
          </a:p>
          <a:p>
            <a:pPr marL="457200" lvl="0" indent="-457200" defTabSz="342991">
              <a:spcBef>
                <a:spcPct val="20000"/>
              </a:spcBef>
            </a:pPr>
            <a:r>
              <a:rPr lang="en-GB" sz="2400" dirty="0">
                <a:solidFill>
                  <a:srgbClr val="000000"/>
                </a:solidFill>
              </a:rPr>
              <a:t>Must ensure:</a:t>
            </a:r>
          </a:p>
          <a:p>
            <a:pPr marL="557361" lvl="1" indent="-214370" defTabSz="342991">
              <a:spcBef>
                <a:spcPct val="20000"/>
              </a:spcBef>
              <a:buFont typeface="Arial"/>
              <a:buChar char="–"/>
            </a:pPr>
            <a:r>
              <a:rPr lang="en-GB" dirty="0">
                <a:solidFill>
                  <a:srgbClr val="000000"/>
                </a:solidFill>
              </a:rPr>
              <a:t>Sufficient opportunity to read and consider information</a:t>
            </a:r>
          </a:p>
          <a:p>
            <a:pPr marL="857479" lvl="2" indent="-171496" defTabSz="342991">
              <a:spcBef>
                <a:spcPct val="20000"/>
              </a:spcBef>
              <a:buFont typeface="Arial"/>
              <a:buChar char="•"/>
            </a:pPr>
            <a:r>
              <a:rPr lang="en-GB" sz="2400" dirty="0">
                <a:solidFill>
                  <a:srgbClr val="000000"/>
                </a:solidFill>
              </a:rPr>
              <a:t>To reflect on implications of participation</a:t>
            </a:r>
          </a:p>
          <a:p>
            <a:pPr marL="857479" lvl="2" indent="-171496" defTabSz="342991">
              <a:spcBef>
                <a:spcPct val="20000"/>
              </a:spcBef>
              <a:buFont typeface="Arial"/>
              <a:buChar char="•"/>
            </a:pPr>
            <a:r>
              <a:rPr lang="en-GB" sz="2400" dirty="0">
                <a:solidFill>
                  <a:srgbClr val="000000"/>
                </a:solidFill>
              </a:rPr>
              <a:t>To ask questions &amp; discuss with family</a:t>
            </a:r>
          </a:p>
          <a:p>
            <a:pPr marL="557361" lvl="1" indent="-214370" defTabSz="342991">
              <a:spcBef>
                <a:spcPct val="20000"/>
              </a:spcBef>
              <a:buFont typeface="Arial"/>
              <a:buChar char="–"/>
            </a:pPr>
            <a:r>
              <a:rPr lang="en-GB" dirty="0">
                <a:solidFill>
                  <a:srgbClr val="000000"/>
                </a:solidFill>
              </a:rPr>
              <a:t>Capacity, </a:t>
            </a:r>
            <a:r>
              <a:rPr lang="en-GB" dirty="0" err="1">
                <a:solidFill>
                  <a:srgbClr val="000000"/>
                </a:solidFill>
              </a:rPr>
              <a:t>ie</a:t>
            </a:r>
            <a:r>
              <a:rPr lang="en-GB" dirty="0">
                <a:solidFill>
                  <a:srgbClr val="000000"/>
                </a:solidFill>
              </a:rPr>
              <a:t> consideration of age, maturity, cognitive ability</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298346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cs typeface="Times New Roman" panose="02020603050405020304" pitchFamily="18" charset="0"/>
              </a:rPr>
              <a:t>Points to consider</a:t>
            </a:r>
            <a:endParaRPr lang="en-GB" sz="4000" b="1" dirty="0">
              <a:latin typeface="+mn-lt"/>
              <a:cs typeface="Times New Roman" panose="02020603050405020304" pitchFamily="18" charset="0"/>
            </a:endParaRPr>
          </a:p>
        </p:txBody>
      </p:sp>
      <p:sp>
        <p:nvSpPr>
          <p:cNvPr id="4" name="Rectangle 3"/>
          <p:cNvSpPr txBox="1">
            <a:spLocks noChangeArrowheads="1"/>
          </p:cNvSpPr>
          <p:nvPr/>
        </p:nvSpPr>
        <p:spPr>
          <a:xfrm>
            <a:off x="838200" y="1698004"/>
            <a:ext cx="9298775" cy="4518066"/>
          </a:xfrm>
          <a:prstGeom prst="rect">
            <a:avLst/>
          </a:prstGeom>
        </p:spPr>
        <p:txBody>
          <a:bodyPr>
            <a:normAutofit/>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Process, not a one-off event</a:t>
            </a: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Language</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Must suit level of understanding</a:t>
            </a: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Comprehension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Must ensure understanding</a:t>
            </a:r>
          </a:p>
          <a:p>
            <a:pPr marL="457200" marR="0" lvl="0" indent="-4572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Documentation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1" i="0" u="none" strike="noStrike" kern="1200" cap="none" spc="0" normalizeH="0" baseline="0" noProof="0" dirty="0" smtClean="0">
                <a:ln>
                  <a:noFill/>
                </a:ln>
                <a:solidFill>
                  <a:srgbClr val="C00000"/>
                </a:solidFill>
                <a:effectLst/>
                <a:uLnTx/>
                <a:uFillTx/>
                <a:ea typeface="+mn-ea"/>
                <a:cs typeface="+mn-cs"/>
              </a:rPr>
              <a:t>Written</a:t>
            </a:r>
            <a:r>
              <a:rPr kumimoji="0" lang="en-GB" sz="2400" b="1" i="0" u="none" strike="noStrike" kern="1200" cap="none" spc="0" normalizeH="0" baseline="0" noProof="0" dirty="0" smtClean="0">
                <a:ln>
                  <a:noFill/>
                </a:ln>
                <a:solidFill>
                  <a:srgbClr val="FF0066"/>
                </a:solidFill>
                <a:effectLst/>
                <a:uLnTx/>
                <a:uFillTx/>
                <a:ea typeface="+mn-ea"/>
                <a:cs typeface="+mn-cs"/>
              </a:rPr>
              <a:t> </a:t>
            </a:r>
            <a:r>
              <a:rPr kumimoji="0" lang="en-GB" sz="2400" b="0" i="0" u="none" strike="noStrike" kern="1200" cap="none" spc="0" normalizeH="0" baseline="0" noProof="0" dirty="0" smtClean="0">
                <a:ln>
                  <a:noFill/>
                </a:ln>
                <a:solidFill>
                  <a:srgbClr val="000000"/>
                </a:solidFill>
                <a:effectLst/>
                <a:uLnTx/>
                <a:uFillTx/>
                <a:ea typeface="+mn-ea"/>
                <a:cs typeface="+mn-cs"/>
              </a:rPr>
              <a:t>is the gold standard</a:t>
            </a:r>
          </a:p>
          <a:p>
            <a:pPr marL="342900" marR="0" lvl="0" indent="-3429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Intimidation / undue influence</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Invalidates consent</a:t>
            </a:r>
          </a:p>
          <a:p>
            <a:pPr marL="342900" marR="0" lvl="0" indent="-342900" algn="l" defTabSz="34299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000000"/>
                </a:solidFill>
                <a:effectLst/>
                <a:uLnTx/>
                <a:uFillTx/>
                <a:latin typeface="+mn-lt"/>
                <a:ea typeface="+mn-ea"/>
                <a:cs typeface="+mn-cs"/>
              </a:rPr>
              <a:t>Re-consent when new information arises</a:t>
            </a:r>
          </a:p>
          <a:p>
            <a:pPr marL="0" marR="0" lvl="0" indent="0" algn="l" defTabSz="342991" rtl="0" eaLnBrk="1" fontAlgn="auto" latinLnBrk="0" hangingPunct="1">
              <a:lnSpc>
                <a:spcPct val="100000"/>
              </a:lnSpc>
              <a:spcBef>
                <a:spcPct val="2000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23559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cs typeface="Times New Roman" panose="02020603050405020304" pitchFamily="18" charset="0"/>
              </a:rPr>
              <a:t>Voluntariness</a:t>
            </a:r>
            <a:endParaRPr lang="en-GB" sz="4000" b="1" dirty="0">
              <a:latin typeface="+mn-lt"/>
              <a:cs typeface="Times New Roman" panose="02020603050405020304" pitchFamily="18" charset="0"/>
            </a:endParaRPr>
          </a:p>
        </p:txBody>
      </p:sp>
      <p:sp>
        <p:nvSpPr>
          <p:cNvPr id="3" name="Content Placeholder 2"/>
          <p:cNvSpPr>
            <a:spLocks noGrp="1"/>
          </p:cNvSpPr>
          <p:nvPr>
            <p:ph idx="1"/>
          </p:nvPr>
        </p:nvSpPr>
        <p:spPr/>
        <p:txBody>
          <a:bodyPr/>
          <a:lstStyle/>
          <a:p>
            <a:pPr marL="557361" lvl="1" indent="-214370" defTabSz="342991">
              <a:lnSpc>
                <a:spcPct val="80000"/>
              </a:lnSpc>
              <a:spcBef>
                <a:spcPct val="20000"/>
              </a:spcBef>
              <a:buClr>
                <a:srgbClr val="000000"/>
              </a:buClr>
              <a:buFontTx/>
              <a:buChar char="•"/>
            </a:pPr>
            <a:r>
              <a:rPr lang="en-US" sz="2800" dirty="0">
                <a:solidFill>
                  <a:srgbClr val="000000"/>
                </a:solidFill>
                <a:ea typeface="ＭＳ Ｐゴシック" pitchFamily="34" charset="-128"/>
              </a:rPr>
              <a:t>Allow participants to decide</a:t>
            </a:r>
          </a:p>
          <a:p>
            <a:pPr marL="557361" lvl="1" indent="-214370" defTabSz="342991">
              <a:lnSpc>
                <a:spcPct val="80000"/>
              </a:lnSpc>
              <a:spcBef>
                <a:spcPct val="20000"/>
              </a:spcBef>
              <a:buClr>
                <a:srgbClr val="000000"/>
              </a:buClr>
              <a:buFontTx/>
              <a:buChar char="•"/>
            </a:pPr>
            <a:endParaRPr lang="en-GB" sz="2800" dirty="0">
              <a:solidFill>
                <a:srgbClr val="000000"/>
              </a:solidFill>
              <a:ea typeface="ＭＳ Ｐゴシック" pitchFamily="34" charset="-128"/>
            </a:endParaRPr>
          </a:p>
          <a:p>
            <a:pPr marL="557361" lvl="1" indent="-214370" defTabSz="342991">
              <a:lnSpc>
                <a:spcPct val="80000"/>
              </a:lnSpc>
              <a:spcBef>
                <a:spcPct val="20000"/>
              </a:spcBef>
              <a:buClr>
                <a:srgbClr val="000000"/>
              </a:buClr>
              <a:buFontTx/>
              <a:buChar char="•"/>
            </a:pPr>
            <a:r>
              <a:rPr lang="en-GB" sz="2800" dirty="0">
                <a:solidFill>
                  <a:srgbClr val="000000"/>
                </a:solidFill>
                <a:ea typeface="ＭＳ Ｐゴシック" pitchFamily="34" charset="-128"/>
              </a:rPr>
              <a:t>Do not coerce, convince or use undue influence to participate</a:t>
            </a:r>
          </a:p>
          <a:p>
            <a:endParaRPr lang="en-GB" dirty="0"/>
          </a:p>
        </p:txBody>
      </p:sp>
      <p:pic>
        <p:nvPicPr>
          <p:cNvPr id="4" name="Picture 8" descr="http://www.researchcartoons.com/images/image003.jpg"/>
          <p:cNvPicPr>
            <a:picLocks noChangeAspect="1" noChangeArrowheads="1"/>
          </p:cNvPicPr>
          <p:nvPr/>
        </p:nvPicPr>
        <p:blipFill>
          <a:blip r:embed="rId2" cstate="print"/>
          <a:srcRect/>
          <a:stretch>
            <a:fillRect/>
          </a:stretch>
        </p:blipFill>
        <p:spPr bwMode="auto">
          <a:xfrm>
            <a:off x="6683375" y="3298929"/>
            <a:ext cx="4670425" cy="2686594"/>
          </a:xfrm>
          <a:prstGeom prst="rect">
            <a:avLst/>
          </a:prstGeom>
          <a:noFill/>
          <a:ln w="9525">
            <a:noFill/>
            <a:miter lim="800000"/>
            <a:headEnd/>
            <a:tailEnd/>
          </a:ln>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50062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482436" y="554182"/>
            <a:ext cx="9670472" cy="601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8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mn-lt"/>
                <a:cs typeface="Times New Roman" panose="02020603050405020304" pitchFamily="18" charset="0"/>
              </a:rPr>
              <a:t>Case study   </a:t>
            </a:r>
            <a:endParaRPr lang="en-GB" sz="3600" b="1" dirty="0">
              <a:latin typeface="+mn-lt"/>
              <a:cs typeface="Times New Roman" panose="02020603050405020304" pitchFamily="18" charset="0"/>
            </a:endParaRPr>
          </a:p>
        </p:txBody>
      </p:sp>
      <p:sp>
        <p:nvSpPr>
          <p:cNvPr id="3" name="Content Placeholder 2"/>
          <p:cNvSpPr>
            <a:spLocks noGrp="1"/>
          </p:cNvSpPr>
          <p:nvPr>
            <p:ph idx="1"/>
          </p:nvPr>
        </p:nvSpPr>
        <p:spPr>
          <a:xfrm>
            <a:off x="325582" y="1690688"/>
            <a:ext cx="11076709" cy="5337175"/>
          </a:xfrm>
        </p:spPr>
        <p:txBody>
          <a:bodyPr>
            <a:normAutofit fontScale="92500" lnSpcReduction="20000"/>
          </a:bodyPr>
          <a:lstStyle/>
          <a:p>
            <a:r>
              <a:rPr lang="en-US" dirty="0" smtClean="0"/>
              <a:t>A 58 year old male patient presented in the emergency room of hospital in Karachi with acute urinary retention. He had been passing urine comfortably until a few days earlier. Past history revealed that the patient had undergone TURP five years earlier at another </a:t>
            </a:r>
            <a:r>
              <a:rPr lang="en-US" dirty="0" err="1" smtClean="0"/>
              <a:t>centre</a:t>
            </a:r>
            <a:r>
              <a:rPr lang="en-US" dirty="0" smtClean="0"/>
              <a:t> and was unhappy about the minimally invasive approach adopted by the surgeon.</a:t>
            </a:r>
          </a:p>
          <a:p>
            <a:r>
              <a:rPr lang="en-US" dirty="0" smtClean="0"/>
              <a:t> ER Surgeon explained that the retention was most likely secondary to “re-growth of prostate” or urethral stricture and added that the risk of repeat prostatectomy is around 5% in one year, 10-12 % in five years and 20% in 8-10 years, he was  further explained that although the incidence of repeat prostatectomy is higher with TURP than open prostatectomy, the latter has higher morbidity and costs.</a:t>
            </a:r>
          </a:p>
          <a:p>
            <a:r>
              <a:rPr lang="en-US" dirty="0" smtClean="0"/>
              <a:t> The patient who was now comfortable laughed and said, in Urdu, “Doctor Sahib, for me these figures stood out as 100%. Open surgery was suitable for me, because in case of blockage in passing urine it takes very long from </a:t>
            </a:r>
            <a:r>
              <a:rPr lang="en-US" dirty="0" err="1" smtClean="0"/>
              <a:t>Khuzdar</a:t>
            </a:r>
            <a:r>
              <a:rPr lang="en-US" dirty="0" smtClean="0"/>
              <a:t> to Karachi. Had I been treated with open surgery, I would not have to go through a repeat operation on my gland.”</a:t>
            </a:r>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Vertical integration </a:t>
            </a:r>
            <a:endParaRPr lang="en-GB" b="1" dirty="0"/>
          </a:p>
        </p:txBody>
      </p:sp>
    </p:spTree>
    <p:extLst>
      <p:ext uri="{BB962C8B-B14F-4D97-AF65-F5344CB8AC3E}">
        <p14:creationId xmlns:p14="http://schemas.microsoft.com/office/powerpoint/2010/main" val="409227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latin typeface="+mn-lt"/>
              </a:rPr>
              <a:t>Contd</a:t>
            </a:r>
            <a:r>
              <a:rPr lang="en-GB" b="1" dirty="0" smtClean="0">
                <a:latin typeface="+mn-lt"/>
              </a:rPr>
              <a:t>…</a:t>
            </a:r>
            <a:endParaRPr lang="en-GB" b="1" dirty="0">
              <a:latin typeface="+mn-lt"/>
            </a:endParaRPr>
          </a:p>
        </p:txBody>
      </p:sp>
      <p:sp>
        <p:nvSpPr>
          <p:cNvPr id="3" name="Content Placeholder 2"/>
          <p:cNvSpPr>
            <a:spLocks noGrp="1"/>
          </p:cNvSpPr>
          <p:nvPr>
            <p:ph idx="1"/>
          </p:nvPr>
        </p:nvSpPr>
        <p:spPr>
          <a:xfrm>
            <a:off x="838200" y="1825625"/>
            <a:ext cx="10952018" cy="4351338"/>
          </a:xfrm>
        </p:spPr>
        <p:txBody>
          <a:bodyPr/>
          <a:lstStyle/>
          <a:p>
            <a:r>
              <a:rPr lang="en-US" dirty="0" smtClean="0"/>
              <a:t>Benign prostatic hyperplasia (BPH) is a pathology seen in  elderly males and can present with painful acute urinary retention warranting immediate relief through per urethral insertion of a Foleys Catheter. Transurethral Resection of Prostate (TURP) is considered the gold standard for the surgical treatment of BPH.2 TURP is one of the most commonly performed procedures in urology.</a:t>
            </a:r>
          </a:p>
          <a:p>
            <a:endParaRPr lang="en-US" dirty="0" smtClean="0"/>
          </a:p>
          <a:p>
            <a:r>
              <a:rPr lang="en-US" dirty="0" smtClean="0"/>
              <a:t>Comment on above mentioned scenario from ethical perspective keeping in consideration pre requisites of valid and informed consent .</a:t>
            </a:r>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Vertical integration </a:t>
            </a:r>
            <a:endParaRPr lang="en-GB" b="1" dirty="0"/>
          </a:p>
        </p:txBody>
      </p:sp>
    </p:spTree>
    <p:extLst>
      <p:ext uri="{BB962C8B-B14F-4D97-AF65-F5344CB8AC3E}">
        <p14:creationId xmlns:p14="http://schemas.microsoft.com/office/powerpoint/2010/main" val="275857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384751"/>
            <a:ext cx="11887199" cy="5989545"/>
          </a:xfrm>
        </p:spPr>
        <p:txBody>
          <a:bodyPr>
            <a:normAutofit fontScale="92500"/>
          </a:bodyPr>
          <a:lstStyle/>
          <a:p>
            <a:pPr marL="0" indent="0">
              <a:buNone/>
            </a:pPr>
            <a:r>
              <a:rPr lang="en-US" sz="4000" b="1" dirty="0" smtClean="0"/>
              <a:t>Points to ponder !!! </a:t>
            </a:r>
          </a:p>
          <a:p>
            <a:pPr marL="0" indent="0">
              <a:buNone/>
            </a:pPr>
            <a:endParaRPr lang="en-US" sz="2600" b="1" dirty="0" smtClean="0"/>
          </a:p>
          <a:p>
            <a:r>
              <a:rPr lang="en-US" sz="2600" dirty="0" smtClean="0"/>
              <a:t>Patients need to be given the information they need to make decisions. This includes explaining the prognosis, treatment options, and possible complications. International guidelines are relevant but their application is not enough. Nor will sensitivity to cultural and social values suffice for decision making. Decision making goes through a complex process of interaction between the physician and patients or physician, patient and patient’s family depending on the nature of the illness and the patient’s socioeconomic background and cultural values. So, while suggesting options, the physician needs to be patient centered, elaborating on issues which may be important to a particular patient. </a:t>
            </a:r>
          </a:p>
          <a:p>
            <a:r>
              <a:rPr lang="en-US" sz="2600" dirty="0" smtClean="0"/>
              <a:t>In this case, the surgeon followed international recommendations but the patient was not mentally prepared for the possibility of re-growth of the gland and retention of urine. Nor was he informed that in case of symptoms of urinary retention, he should visit the nearest hospital early rather than in an emergency. He should also have been told about the option of open surgery and the reason that international recommendations were against it</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Vertical integration </a:t>
            </a:r>
            <a:endParaRPr lang="en-GB" b="1" dirty="0"/>
          </a:p>
        </p:txBody>
      </p:sp>
    </p:spTree>
    <p:extLst>
      <p:ext uri="{BB962C8B-B14F-4D97-AF65-F5344CB8AC3E}">
        <p14:creationId xmlns:p14="http://schemas.microsoft.com/office/powerpoint/2010/main" val="271339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03473"/>
            <a:ext cx="10515600" cy="1325563"/>
          </a:xfrm>
        </p:spPr>
        <p:txBody>
          <a:bodyPr>
            <a:normAutofit/>
          </a:bodyPr>
          <a:lstStyle/>
          <a:p>
            <a:r>
              <a:rPr lang="en-GB" sz="3600" b="1" dirty="0" smtClean="0">
                <a:latin typeface="Times New Roman" panose="02020603050405020304" pitchFamily="18" charset="0"/>
                <a:cs typeface="Times New Roman" panose="02020603050405020304" pitchFamily="18" charset="0"/>
              </a:rPr>
              <a:t>Vulnerable Groups</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1599" y="1211672"/>
            <a:ext cx="10515600" cy="4351338"/>
          </a:xfrm>
        </p:spPr>
        <p:txBody>
          <a:bodyPr/>
          <a:lstStyle/>
          <a:p>
            <a:pPr marL="0" lvl="0" indent="0" defTabSz="342991">
              <a:lnSpc>
                <a:spcPct val="100000"/>
              </a:lnSpc>
              <a:spcBef>
                <a:spcPct val="20000"/>
              </a:spcBef>
              <a:buNone/>
            </a:pPr>
            <a:r>
              <a:rPr lang="en-GB" sz="2000" dirty="0">
                <a:solidFill>
                  <a:srgbClr val="000000"/>
                </a:solidFill>
                <a:latin typeface="Corbel" panose="020B0503020204020204"/>
              </a:rPr>
              <a:t> </a:t>
            </a:r>
            <a:r>
              <a:rPr lang="en-GB" sz="2400" dirty="0">
                <a:solidFill>
                  <a:srgbClr val="000000"/>
                </a:solidFill>
              </a:rPr>
              <a:t>Vulnerability refers to those individuals or groups who might be in a </a:t>
            </a:r>
            <a:r>
              <a:rPr lang="en-GB" sz="2400" dirty="0">
                <a:solidFill>
                  <a:srgbClr val="FF0000"/>
                </a:solidFill>
              </a:rPr>
              <a:t>disempowered position </a:t>
            </a:r>
            <a:r>
              <a:rPr lang="en-GB" sz="2400" dirty="0">
                <a:solidFill>
                  <a:srgbClr val="000000"/>
                </a:solidFill>
              </a:rPr>
              <a:t>in society and are open to </a:t>
            </a:r>
            <a:r>
              <a:rPr lang="en-GB" sz="2400" dirty="0">
                <a:solidFill>
                  <a:srgbClr val="FF0000"/>
                </a:solidFill>
              </a:rPr>
              <a:t>exploitation</a:t>
            </a:r>
            <a:r>
              <a:rPr lang="en-GB" sz="2400" dirty="0">
                <a:solidFill>
                  <a:srgbClr val="000000"/>
                </a:solidFill>
              </a:rPr>
              <a:t> (whether physical, emotional or psychological) or may not always be equipped to defend their own interests when dealing with researchers</a:t>
            </a:r>
            <a:endParaRPr lang="en-GB" sz="2000" dirty="0">
              <a:solidFill>
                <a:srgbClr val="000000"/>
              </a:solidFill>
            </a:endParaRPr>
          </a:p>
          <a:p>
            <a:endParaRPr lang="en-GB" dirty="0"/>
          </a:p>
        </p:txBody>
      </p:sp>
      <p:sp>
        <p:nvSpPr>
          <p:cNvPr id="4" name="Content Placeholder 4"/>
          <p:cNvSpPr txBox="1">
            <a:spLocks/>
          </p:cNvSpPr>
          <p:nvPr/>
        </p:nvSpPr>
        <p:spPr>
          <a:xfrm>
            <a:off x="574765" y="3003843"/>
            <a:ext cx="5038721" cy="3951287"/>
          </a:xfrm>
          <a:prstGeom prst="rect">
            <a:avLst/>
          </a:prstGeom>
        </p:spPr>
        <p:txBody>
          <a:bodyPr/>
          <a:lstStyle>
            <a:lvl1pPr marL="0" indent="0" algn="l" defTabSz="342991" rtl="0" eaLnBrk="1" latinLnBrk="0" hangingPunct="1">
              <a:spcBef>
                <a:spcPct val="20000"/>
              </a:spcBef>
              <a:buFont typeface="Arial"/>
              <a:buNone/>
              <a:defRPr sz="2000" b="0" i="0" kern="1200" baseline="0">
                <a:solidFill>
                  <a:schemeClr val="tx1"/>
                </a:solidFill>
                <a:latin typeface="Corbel" panose="020B0503020204020204" pitchFamily="34"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People experiencing mental health problems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Brain injured individuals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Children</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People with a learning difficulty</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Ethnic minorities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Drug addicts</a:t>
            </a:r>
          </a:p>
          <a:p>
            <a:pPr marL="557361" marR="0" lvl="1" indent="-214370" algn="l" defTabSz="342991"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smtClean="0">
                <a:ln>
                  <a:noFill/>
                </a:ln>
                <a:solidFill>
                  <a:srgbClr val="000000"/>
                </a:solidFill>
                <a:effectLst/>
                <a:uLnTx/>
                <a:uFillTx/>
                <a:ea typeface="+mn-ea"/>
                <a:cs typeface="+mn-cs"/>
              </a:rPr>
              <a:t>People who cannot read or write</a:t>
            </a:r>
            <a:endParaRPr kumimoji="0" lang="en-GB" sz="2400" b="0" i="0" u="none" strike="noStrike" kern="1200" cap="none" spc="0" normalizeH="0" baseline="0" noProof="0" dirty="0">
              <a:ln>
                <a:noFill/>
              </a:ln>
              <a:solidFill>
                <a:srgbClr val="000000"/>
              </a:solidFill>
              <a:effectLst/>
              <a:uLnTx/>
              <a:uFillTx/>
              <a:ea typeface="+mn-ea"/>
              <a:cs typeface="+mn-cs"/>
            </a:endParaRPr>
          </a:p>
        </p:txBody>
      </p:sp>
      <p:sp>
        <p:nvSpPr>
          <p:cNvPr id="6" name="Content Placeholder 7"/>
          <p:cNvSpPr txBox="1">
            <a:spLocks/>
          </p:cNvSpPr>
          <p:nvPr/>
        </p:nvSpPr>
        <p:spPr>
          <a:xfrm>
            <a:off x="5752962" y="2906713"/>
            <a:ext cx="5742352" cy="3951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smtClean="0"/>
              <a:t>Prisoners </a:t>
            </a:r>
          </a:p>
          <a:p>
            <a:pPr lvl="1"/>
            <a:r>
              <a:rPr lang="en-GB" dirty="0" smtClean="0"/>
              <a:t>Asylum seekers and refugees</a:t>
            </a:r>
          </a:p>
          <a:p>
            <a:pPr lvl="1"/>
            <a:r>
              <a:rPr lang="en-GB" dirty="0" smtClean="0"/>
              <a:t>Homeless people</a:t>
            </a:r>
          </a:p>
          <a:p>
            <a:pPr lvl="1"/>
            <a:r>
              <a:rPr lang="en-GB" dirty="0" smtClean="0"/>
              <a:t>Frail older persons </a:t>
            </a:r>
          </a:p>
          <a:p>
            <a:pPr lvl="1"/>
            <a:r>
              <a:rPr lang="en-GB" dirty="0" smtClean="0"/>
              <a:t>Those experiencing forms of dementia</a:t>
            </a:r>
          </a:p>
          <a:p>
            <a:pPr lvl="1"/>
            <a:r>
              <a:rPr lang="en-GB" dirty="0" smtClean="0"/>
              <a:t>Visually impaired people</a:t>
            </a:r>
          </a:p>
          <a:p>
            <a:pPr lvl="1"/>
            <a:r>
              <a:rPr lang="en-GB" dirty="0" smtClean="0"/>
              <a:t>People suffering from a life limiting illness</a:t>
            </a:r>
          </a:p>
          <a:p>
            <a:pPr lvl="1"/>
            <a:r>
              <a:rPr lang="en-GB" dirty="0" smtClean="0"/>
              <a:t>Healthy volunteers</a:t>
            </a:r>
          </a:p>
          <a:p>
            <a:endParaRPr lang="en-GB" dirty="0"/>
          </a:p>
        </p:txBody>
      </p:sp>
      <p:sp>
        <p:nvSpPr>
          <p:cNvPr id="7" name="Oval 6"/>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81956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7" y="76003"/>
            <a:ext cx="10515600" cy="1325563"/>
          </a:xfrm>
        </p:spPr>
        <p:txBody>
          <a:bodyPr>
            <a:normAutofit/>
          </a:bodyPr>
          <a:lstStyle/>
          <a:p>
            <a:r>
              <a:rPr lang="en-GB" sz="4000" b="1" dirty="0" smtClean="0">
                <a:latin typeface="Times New Roman" panose="02020603050405020304" pitchFamily="18" charset="0"/>
                <a:cs typeface="Times New Roman" panose="02020603050405020304" pitchFamily="18" charset="0"/>
              </a:rPr>
              <a:t>Illiteracy</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2737" y="1523607"/>
            <a:ext cx="10515600" cy="4351338"/>
          </a:xfrm>
        </p:spPr>
        <p:txBody>
          <a:bodyPr/>
          <a:lstStyle/>
          <a:p>
            <a:pPr marL="342900" lvl="0" indent="-342900" defTabSz="342991">
              <a:spcBef>
                <a:spcPct val="20000"/>
              </a:spcBef>
              <a:defRPr/>
            </a:pPr>
            <a:r>
              <a:rPr lang="en-GB" dirty="0">
                <a:solidFill>
                  <a:srgbClr val="FF0000"/>
                </a:solidFill>
              </a:rPr>
              <a:t>Impartial</a:t>
            </a:r>
            <a:r>
              <a:rPr lang="en-GB" dirty="0">
                <a:solidFill>
                  <a:srgbClr val="000000"/>
                </a:solidFill>
              </a:rPr>
              <a:t> witness signature required</a:t>
            </a:r>
          </a:p>
          <a:p>
            <a:pPr marL="557361" lvl="1" indent="-214370" defTabSz="342991">
              <a:spcBef>
                <a:spcPct val="20000"/>
              </a:spcBef>
              <a:buFont typeface="Arial"/>
              <a:buChar char="–"/>
              <a:defRPr/>
            </a:pPr>
            <a:r>
              <a:rPr lang="en-GB" dirty="0">
                <a:solidFill>
                  <a:srgbClr val="000000"/>
                </a:solidFill>
              </a:rPr>
              <a:t>Must not be on delegation log or attached to study</a:t>
            </a:r>
          </a:p>
          <a:p>
            <a:pPr marL="342900" lvl="0" indent="-342900" defTabSz="342991">
              <a:spcBef>
                <a:spcPct val="20000"/>
              </a:spcBef>
              <a:defRPr/>
            </a:pPr>
            <a:r>
              <a:rPr lang="en-GB" dirty="0">
                <a:solidFill>
                  <a:srgbClr val="000000"/>
                </a:solidFill>
              </a:rPr>
              <a:t>Witness writes in name of participant, then their own, signs and dates</a:t>
            </a:r>
          </a:p>
          <a:p>
            <a:pPr marL="342900" lvl="0" indent="-342900" defTabSz="342991">
              <a:spcBef>
                <a:spcPct val="20000"/>
              </a:spcBef>
              <a:defRPr/>
            </a:pPr>
            <a:r>
              <a:rPr lang="en-GB" dirty="0">
                <a:solidFill>
                  <a:srgbClr val="000000"/>
                </a:solidFill>
              </a:rPr>
              <a:t>Participant thumbprints</a:t>
            </a:r>
          </a:p>
          <a:p>
            <a:pPr marL="342900" lvl="0" indent="-342900" defTabSz="342991">
              <a:spcBef>
                <a:spcPct val="20000"/>
              </a:spcBef>
              <a:defRPr/>
            </a:pPr>
            <a:r>
              <a:rPr lang="en-GB" dirty="0">
                <a:solidFill>
                  <a:srgbClr val="000000"/>
                </a:solidFill>
              </a:rPr>
              <a:t>Researcher countersigns and dates</a:t>
            </a:r>
          </a:p>
          <a:p>
            <a:endParaRPr lang="en-GB" dirty="0"/>
          </a:p>
        </p:txBody>
      </p:sp>
      <p:pic>
        <p:nvPicPr>
          <p:cNvPr id="4" name="Picture 3"/>
          <p:cNvPicPr>
            <a:picLocks noChangeAspect="1"/>
          </p:cNvPicPr>
          <p:nvPr/>
        </p:nvPicPr>
        <p:blipFill rotWithShape="1">
          <a:blip r:embed="rId2"/>
          <a:srcRect l="28229" t="52310" r="28542" b="22921"/>
          <a:stretch/>
        </p:blipFill>
        <p:spPr>
          <a:xfrm>
            <a:off x="1553998" y="4150195"/>
            <a:ext cx="10350619" cy="2747561"/>
          </a:xfrm>
          <a:prstGeom prst="rect">
            <a:avLst/>
          </a:prstGeom>
        </p:spPr>
      </p:pic>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78897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Times New Roman" panose="02020603050405020304" pitchFamily="18" charset="0"/>
                <a:cs typeface="Times New Roman" panose="02020603050405020304" pitchFamily="18" charset="0"/>
              </a:rPr>
              <a:t>Age of consent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lvl="0" indent="-457200" defTabSz="342991">
              <a:lnSpc>
                <a:spcPct val="100000"/>
              </a:lnSpc>
              <a:spcBef>
                <a:spcPct val="20000"/>
              </a:spcBef>
            </a:pPr>
            <a:r>
              <a:rPr lang="en-GB" sz="2000" dirty="0">
                <a:solidFill>
                  <a:srgbClr val="000000"/>
                </a:solidFill>
              </a:rPr>
              <a:t>Age of majority differs country to country</a:t>
            </a:r>
          </a:p>
          <a:p>
            <a:pPr marL="557361" lvl="1" indent="-214370" defTabSz="342991">
              <a:lnSpc>
                <a:spcPct val="100000"/>
              </a:lnSpc>
              <a:spcBef>
                <a:spcPct val="20000"/>
              </a:spcBef>
              <a:buFont typeface="Arial"/>
              <a:buChar char="–"/>
            </a:pPr>
            <a:r>
              <a:rPr lang="en-GB" sz="2000" dirty="0">
                <a:solidFill>
                  <a:srgbClr val="000000"/>
                </a:solidFill>
              </a:rPr>
              <a:t>Usually 18, unless emancipated minor</a:t>
            </a:r>
          </a:p>
          <a:p>
            <a:pPr marL="557361" lvl="1" indent="-214370" defTabSz="342991">
              <a:lnSpc>
                <a:spcPct val="100000"/>
              </a:lnSpc>
              <a:spcBef>
                <a:spcPct val="20000"/>
              </a:spcBef>
              <a:buFont typeface="Arial"/>
              <a:buChar char="–"/>
            </a:pPr>
            <a:endParaRPr lang="en-GB" sz="2000" dirty="0">
              <a:solidFill>
                <a:srgbClr val="000000"/>
              </a:solidFill>
            </a:endParaRPr>
          </a:p>
          <a:p>
            <a:pPr marL="457200" lvl="0" indent="-457200" defTabSz="342991">
              <a:lnSpc>
                <a:spcPct val="100000"/>
              </a:lnSpc>
              <a:spcBef>
                <a:spcPct val="20000"/>
              </a:spcBef>
            </a:pPr>
            <a:r>
              <a:rPr lang="en-GB" sz="2000" dirty="0">
                <a:solidFill>
                  <a:srgbClr val="000000"/>
                </a:solidFill>
              </a:rPr>
              <a:t>Consenting age to research may differ depending on type of study, for example:</a:t>
            </a:r>
          </a:p>
          <a:p>
            <a:pPr marL="857479" lvl="2" indent="-171496" defTabSz="342991">
              <a:lnSpc>
                <a:spcPct val="100000"/>
              </a:lnSpc>
              <a:spcBef>
                <a:spcPct val="20000"/>
              </a:spcBef>
              <a:buFont typeface="Arial"/>
              <a:buChar char="•"/>
            </a:pPr>
            <a:r>
              <a:rPr lang="en-GB" dirty="0" smtClean="0">
                <a:solidFill>
                  <a:srgbClr val="000000"/>
                </a:solidFill>
              </a:rPr>
              <a:t>Age </a:t>
            </a:r>
            <a:r>
              <a:rPr lang="en-GB" dirty="0">
                <a:solidFill>
                  <a:srgbClr val="000000"/>
                </a:solidFill>
              </a:rPr>
              <a:t>&lt;</a:t>
            </a:r>
            <a:r>
              <a:rPr lang="en-GB" dirty="0" smtClean="0">
                <a:solidFill>
                  <a:srgbClr val="000000"/>
                </a:solidFill>
              </a:rPr>
              <a:t>18: </a:t>
            </a:r>
            <a:r>
              <a:rPr lang="en-GB" dirty="0">
                <a:solidFill>
                  <a:srgbClr val="000000"/>
                </a:solidFill>
              </a:rPr>
              <a:t>Not automatically deemed competent, assessment required. Parent or guardian can sign for minor, including them as much as </a:t>
            </a:r>
            <a:r>
              <a:rPr lang="en-GB" dirty="0" smtClean="0">
                <a:solidFill>
                  <a:srgbClr val="000000"/>
                </a:solidFill>
              </a:rPr>
              <a:t>possible</a:t>
            </a:r>
            <a:r>
              <a:rPr lang="en-GB" dirty="0">
                <a:solidFill>
                  <a:srgbClr val="000000"/>
                </a:solidFill>
              </a:rPr>
              <a:t>(eg use assent form)</a:t>
            </a:r>
          </a:p>
          <a:p>
            <a:pPr marL="857479" lvl="2" indent="-171496" defTabSz="342991">
              <a:lnSpc>
                <a:spcPct val="100000"/>
              </a:lnSpc>
              <a:spcBef>
                <a:spcPct val="20000"/>
              </a:spcBef>
              <a:buFont typeface="Arial"/>
              <a:buChar char="•"/>
            </a:pPr>
            <a:endParaRPr lang="en-GB" dirty="0">
              <a:solidFill>
                <a:srgbClr val="000000"/>
              </a:solidFill>
            </a:endParaRPr>
          </a:p>
          <a:p>
            <a:pPr marL="457200" lvl="0" indent="-457200" defTabSz="342991">
              <a:lnSpc>
                <a:spcPct val="100000"/>
              </a:lnSpc>
              <a:spcBef>
                <a:spcPct val="20000"/>
              </a:spcBef>
            </a:pPr>
            <a:r>
              <a:rPr lang="en-GB" sz="2000" dirty="0">
                <a:solidFill>
                  <a:srgbClr val="000000"/>
                </a:solidFill>
              </a:rPr>
              <a:t>Age appropriate Information Sheets (eg &lt;5yrs, 6-12yrs, 13-15yrs and &gt;16yrs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37939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Times New Roman" panose="02020603050405020304" pitchFamily="18" charset="0"/>
                <a:cs typeface="Times New Roman" panose="02020603050405020304" pitchFamily="18" charset="0"/>
              </a:rPr>
              <a:t>Adult without capacity </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531813" lvl="0" indent="-531813" defTabSz="342991">
              <a:lnSpc>
                <a:spcPct val="100000"/>
              </a:lnSpc>
              <a:spcBef>
                <a:spcPct val="20000"/>
              </a:spcBef>
              <a:defRPr/>
            </a:pPr>
            <a:r>
              <a:rPr lang="en-GB" sz="2400" dirty="0">
                <a:solidFill>
                  <a:srgbClr val="000000"/>
                </a:solidFill>
              </a:rPr>
              <a:t>Mental Illness / Mental Disability / Brain Damage / Unconscious</a:t>
            </a:r>
          </a:p>
          <a:p>
            <a:pPr marL="514350" lvl="0" indent="-457200" defTabSz="342991">
              <a:lnSpc>
                <a:spcPct val="100000"/>
              </a:lnSpc>
              <a:spcBef>
                <a:spcPct val="20000"/>
              </a:spcBef>
              <a:defRPr/>
            </a:pPr>
            <a:r>
              <a:rPr lang="en-GB" sz="2400" dirty="0">
                <a:solidFill>
                  <a:srgbClr val="000000"/>
                </a:solidFill>
              </a:rPr>
              <a:t>Country-specific regulations</a:t>
            </a:r>
          </a:p>
          <a:p>
            <a:pPr marL="514350" lvl="0" indent="-457200" defTabSz="342991">
              <a:lnSpc>
                <a:spcPct val="100000"/>
              </a:lnSpc>
              <a:spcBef>
                <a:spcPct val="20000"/>
              </a:spcBef>
              <a:defRPr/>
            </a:pPr>
            <a:r>
              <a:rPr lang="en-GB" sz="2400" dirty="0">
                <a:solidFill>
                  <a:srgbClr val="000000"/>
                </a:solidFill>
              </a:rPr>
              <a:t>Legally designated person to give consent for another adult</a:t>
            </a:r>
          </a:p>
          <a:p>
            <a:pPr marL="914400" lvl="1" indent="-457200" defTabSz="342991">
              <a:lnSpc>
                <a:spcPct val="100000"/>
              </a:lnSpc>
              <a:spcBef>
                <a:spcPct val="20000"/>
              </a:spcBef>
              <a:buFont typeface="Arial"/>
              <a:buChar char="–"/>
              <a:defRPr/>
            </a:pPr>
            <a:r>
              <a:rPr lang="en-GB" dirty="0">
                <a:solidFill>
                  <a:srgbClr val="000000"/>
                </a:solidFill>
              </a:rPr>
              <a:t>Hierarchy:</a:t>
            </a:r>
          </a:p>
          <a:p>
            <a:pPr marL="1257300" lvl="2" indent="-342900" defTabSz="342991">
              <a:lnSpc>
                <a:spcPct val="100000"/>
              </a:lnSpc>
              <a:spcBef>
                <a:spcPct val="20000"/>
              </a:spcBef>
              <a:buFont typeface="+mj-lt"/>
              <a:buAutoNum type="arabicPeriod"/>
              <a:defRPr/>
            </a:pPr>
            <a:r>
              <a:rPr lang="en-GB" sz="2400" dirty="0">
                <a:solidFill>
                  <a:srgbClr val="000000"/>
                </a:solidFill>
              </a:rPr>
              <a:t>Personal legal representative</a:t>
            </a:r>
          </a:p>
          <a:p>
            <a:pPr marL="1752600" lvl="3" indent="-381000" defTabSz="342991">
              <a:lnSpc>
                <a:spcPct val="100000"/>
              </a:lnSpc>
              <a:spcBef>
                <a:spcPct val="20000"/>
              </a:spcBef>
              <a:buFontTx/>
              <a:buChar char="•"/>
              <a:defRPr/>
            </a:pPr>
            <a:r>
              <a:rPr lang="en-GB" sz="2400" dirty="0">
                <a:solidFill>
                  <a:srgbClr val="000000"/>
                </a:solidFill>
              </a:rPr>
              <a:t>Suitable by virtue of relationship</a:t>
            </a:r>
          </a:p>
          <a:p>
            <a:pPr marL="1752600" lvl="3" indent="-381000" defTabSz="342991">
              <a:lnSpc>
                <a:spcPct val="100000"/>
              </a:lnSpc>
              <a:spcBef>
                <a:spcPct val="20000"/>
              </a:spcBef>
              <a:buFontTx/>
              <a:buChar char="•"/>
              <a:defRPr/>
            </a:pPr>
            <a:r>
              <a:rPr lang="en-GB" sz="2400" dirty="0">
                <a:solidFill>
                  <a:srgbClr val="000000"/>
                </a:solidFill>
              </a:rPr>
              <a:t>Willing</a:t>
            </a:r>
          </a:p>
          <a:p>
            <a:pPr marL="1257300" lvl="2" indent="-342900" defTabSz="342991">
              <a:lnSpc>
                <a:spcPct val="100000"/>
              </a:lnSpc>
              <a:spcBef>
                <a:spcPct val="20000"/>
              </a:spcBef>
              <a:buFont typeface="+mj-lt"/>
              <a:buAutoNum type="arabicPeriod"/>
              <a:defRPr/>
            </a:pPr>
            <a:r>
              <a:rPr lang="en-GB" sz="2400" dirty="0">
                <a:solidFill>
                  <a:srgbClr val="000000"/>
                </a:solidFill>
              </a:rPr>
              <a:t>Professional legal representative</a:t>
            </a:r>
          </a:p>
          <a:p>
            <a:pPr marL="1752600" lvl="3" indent="-381000" defTabSz="342991">
              <a:lnSpc>
                <a:spcPct val="100000"/>
              </a:lnSpc>
              <a:spcBef>
                <a:spcPct val="20000"/>
              </a:spcBef>
              <a:buFontTx/>
              <a:buChar char="•"/>
              <a:defRPr/>
            </a:pPr>
            <a:r>
              <a:rPr lang="en-GB" sz="2400" dirty="0">
                <a:solidFill>
                  <a:srgbClr val="000000"/>
                </a:solidFill>
              </a:rPr>
              <a:t>Not connected with study</a:t>
            </a:r>
          </a:p>
          <a:p>
            <a:pPr marL="1752600" lvl="3" indent="-381000" defTabSz="342991">
              <a:lnSpc>
                <a:spcPct val="100000"/>
              </a:lnSpc>
              <a:spcBef>
                <a:spcPct val="20000"/>
              </a:spcBef>
              <a:buFontTx/>
              <a:buChar char="•"/>
              <a:defRPr/>
            </a:pPr>
            <a:r>
              <a:rPr lang="en-GB" sz="2400" dirty="0">
                <a:solidFill>
                  <a:srgbClr val="000000"/>
                </a:solidFill>
              </a:rPr>
              <a:t>Primarily responsible for person’s medical care OR</a:t>
            </a:r>
          </a:p>
          <a:p>
            <a:pPr marL="1752600" lvl="3" indent="-381000" defTabSz="342991">
              <a:lnSpc>
                <a:spcPct val="100000"/>
              </a:lnSpc>
              <a:spcBef>
                <a:spcPct val="20000"/>
              </a:spcBef>
              <a:buFontTx/>
              <a:buChar char="•"/>
              <a:defRPr/>
            </a:pPr>
            <a:r>
              <a:rPr lang="en-GB" sz="2400" dirty="0">
                <a:solidFill>
                  <a:srgbClr val="000000"/>
                </a:solidFill>
              </a:rPr>
              <a:t>Nominated by relevant health care provider</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17316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Times New Roman" panose="02020603050405020304" pitchFamily="18" charset="0"/>
                <a:cs typeface="Times New Roman" panose="02020603050405020304" pitchFamily="18" charset="0"/>
              </a:rPr>
              <a:t>Waiver of consent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dirty="0">
                <a:solidFill>
                  <a:srgbClr val="000000"/>
                </a:solidFill>
              </a:rPr>
              <a:t>Research should relate directly to life-threatening condition of participant, eg participant is unconscious</a:t>
            </a:r>
          </a:p>
          <a:p>
            <a:pPr marL="342900" lvl="0" indent="-342900" defTabSz="342991">
              <a:lnSpc>
                <a:spcPct val="100000"/>
              </a:lnSpc>
              <a:spcBef>
                <a:spcPct val="20000"/>
              </a:spcBef>
            </a:pPr>
            <a:r>
              <a:rPr lang="en-GB" dirty="0">
                <a:solidFill>
                  <a:srgbClr val="000000"/>
                </a:solidFill>
              </a:rPr>
              <a:t>Legal representative (personal or professional) to give consent</a:t>
            </a:r>
          </a:p>
          <a:p>
            <a:pPr marL="342900" lvl="0" indent="-342900" defTabSz="342991">
              <a:lnSpc>
                <a:spcPct val="100000"/>
              </a:lnSpc>
              <a:spcBef>
                <a:spcPct val="20000"/>
              </a:spcBef>
            </a:pPr>
            <a:r>
              <a:rPr lang="en-GB" dirty="0">
                <a:solidFill>
                  <a:srgbClr val="000000"/>
                </a:solidFill>
              </a:rPr>
              <a:t>Acceptable only with ethics committee approval</a:t>
            </a:r>
          </a:p>
          <a:p>
            <a:pPr marL="342900" lvl="0" indent="-342900" defTabSz="342991">
              <a:lnSpc>
                <a:spcPct val="100000"/>
              </a:lnSpc>
              <a:spcBef>
                <a:spcPts val="600"/>
              </a:spcBef>
            </a:pPr>
            <a:r>
              <a:rPr lang="en-GB" dirty="0">
                <a:solidFill>
                  <a:srgbClr val="000000"/>
                </a:solidFill>
              </a:rPr>
              <a:t>Emergency research should seek consent from participant as soon as practicable</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45697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Verbal consent</a:t>
            </a:r>
            <a:endParaRPr lang="en-GB" b="1" dirty="0">
              <a:latin typeface="+mn-lt"/>
            </a:endParaRPr>
          </a:p>
        </p:txBody>
      </p:sp>
      <p:sp>
        <p:nvSpPr>
          <p:cNvPr id="3" name="Content Placeholder 2"/>
          <p:cNvSpPr>
            <a:spLocks noGrp="1"/>
          </p:cNvSpPr>
          <p:nvPr>
            <p:ph idx="1"/>
          </p:nvPr>
        </p:nvSpPr>
        <p:spPr/>
        <p:txBody>
          <a:bodyPr/>
          <a:lstStyle/>
          <a:p>
            <a:pPr marL="457200" lvl="0" indent="-457200" defTabSz="342991">
              <a:spcBef>
                <a:spcPct val="20000"/>
              </a:spcBef>
            </a:pPr>
            <a:r>
              <a:rPr lang="en-US" sz="2000" dirty="0">
                <a:ea typeface="ＭＳ Ｐゴシック" pitchFamily="34" charset="-128"/>
              </a:rPr>
              <a:t>Used in minimal risk studies</a:t>
            </a:r>
          </a:p>
          <a:p>
            <a:pPr marL="342900" lvl="0" indent="-342900" defTabSz="342991">
              <a:spcBef>
                <a:spcPct val="20000"/>
              </a:spcBef>
            </a:pPr>
            <a:endParaRPr lang="en-US" sz="2000" dirty="0">
              <a:ea typeface="ＭＳ Ｐゴシック" pitchFamily="34" charset="-128"/>
            </a:endParaRPr>
          </a:p>
          <a:p>
            <a:pPr marL="457200" lvl="0" indent="-457200" defTabSz="342991">
              <a:spcBef>
                <a:spcPct val="20000"/>
              </a:spcBef>
            </a:pPr>
            <a:r>
              <a:rPr lang="en-US" sz="2000" dirty="0">
                <a:ea typeface="ＭＳ Ｐゴシック" pitchFamily="34" charset="-128"/>
              </a:rPr>
              <a:t>Dependent on data collection methodology</a:t>
            </a:r>
          </a:p>
          <a:p>
            <a:pPr marL="557361" lvl="1" indent="-214370" defTabSz="342991">
              <a:spcBef>
                <a:spcPct val="20000"/>
              </a:spcBef>
              <a:buFont typeface="Corbel" panose="020B0503020204020204" pitchFamily="34" charset="0"/>
              <a:buChar char="⁻"/>
            </a:pPr>
            <a:r>
              <a:rPr lang="en-US" sz="2000" dirty="0">
                <a:ea typeface="ＭＳ Ｐゴシック" pitchFamily="34" charset="-128"/>
              </a:rPr>
              <a:t>Eg: Telephone survey</a:t>
            </a:r>
          </a:p>
          <a:p>
            <a:pPr marL="557361" lvl="1" indent="-214370" defTabSz="342991">
              <a:spcBef>
                <a:spcPct val="20000"/>
              </a:spcBef>
              <a:buFont typeface="Corbel" panose="020B0503020204020204" pitchFamily="34" charset="0"/>
              <a:buChar char="⁻"/>
            </a:pPr>
            <a:r>
              <a:rPr lang="en-US" sz="2000" dirty="0">
                <a:ea typeface="ＭＳ Ｐゴシック" pitchFamily="34" charset="-128"/>
              </a:rPr>
              <a:t>Quick face-to-face interviews</a:t>
            </a:r>
          </a:p>
          <a:p>
            <a:pPr marL="457200" lvl="0" indent="-457200" defTabSz="342991">
              <a:spcBef>
                <a:spcPct val="20000"/>
              </a:spcBef>
            </a:pPr>
            <a:endParaRPr lang="en-US" sz="2000" dirty="0">
              <a:ea typeface="ＭＳ Ｐゴシック" pitchFamily="34" charset="-128"/>
            </a:endParaRPr>
          </a:p>
          <a:p>
            <a:pPr marL="457200" lvl="0" indent="-457200" defTabSz="342991">
              <a:spcBef>
                <a:spcPct val="20000"/>
              </a:spcBef>
            </a:pPr>
            <a:r>
              <a:rPr lang="en-US" sz="2000" dirty="0">
                <a:ea typeface="ＭＳ Ｐゴシック" pitchFamily="34" charset="-128"/>
              </a:rPr>
              <a:t>Investigator to document the procedure</a:t>
            </a:r>
          </a:p>
          <a:p>
            <a:pPr marL="457200" lvl="0" indent="-457200" defTabSz="342991">
              <a:spcBef>
                <a:spcPct val="20000"/>
              </a:spcBef>
            </a:pPr>
            <a:endParaRPr lang="en-US" sz="2000" dirty="0">
              <a:ea typeface="ＭＳ Ｐゴシック" pitchFamily="34" charset="-128"/>
            </a:endParaRPr>
          </a:p>
          <a:p>
            <a:pPr marL="457200" lvl="0" indent="-457200" defTabSz="342991">
              <a:spcBef>
                <a:spcPct val="20000"/>
              </a:spcBef>
            </a:pPr>
            <a:r>
              <a:rPr lang="en-US" sz="2000" dirty="0">
                <a:ea typeface="ＭＳ Ｐゴシック" pitchFamily="34" charset="-128"/>
              </a:rPr>
              <a:t>Only with prior approval of Ethics Committee </a:t>
            </a:r>
          </a:p>
          <a:p>
            <a:pPr marL="557361" lvl="1" indent="-214370" defTabSz="342991">
              <a:spcBef>
                <a:spcPct val="20000"/>
              </a:spcBef>
              <a:buFont typeface="Corbel" panose="020B0503020204020204" pitchFamily="34" charset="0"/>
              <a:buChar char="⁻"/>
            </a:pPr>
            <a:r>
              <a:rPr lang="en-US" sz="2000" dirty="0">
                <a:ea typeface="ＭＳ Ｐゴシック" pitchFamily="34" charset="-128"/>
              </a:rPr>
              <a:t>Scripts to be read provided to REC</a:t>
            </a:r>
          </a:p>
          <a:p>
            <a:pPr marL="557361" lvl="1" indent="-214370" defTabSz="342991">
              <a:spcBef>
                <a:spcPct val="20000"/>
              </a:spcBef>
              <a:buFont typeface="Corbel" panose="020B0503020204020204" pitchFamily="34" charset="0"/>
              <a:buChar char="⁻"/>
            </a:pPr>
            <a:r>
              <a:rPr lang="en-US" sz="2000" dirty="0">
                <a:ea typeface="ＭＳ Ｐゴシック" pitchFamily="34" charset="-128"/>
              </a:rPr>
              <a:t>With justification for not using signed consent forms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483830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Implied consent</a:t>
            </a:r>
            <a:endParaRPr lang="en-GB" b="1" dirty="0">
              <a:latin typeface="+mn-lt"/>
            </a:endParaRPr>
          </a:p>
        </p:txBody>
      </p:sp>
      <p:sp>
        <p:nvSpPr>
          <p:cNvPr id="3" name="Content Placeholder 2"/>
          <p:cNvSpPr>
            <a:spLocks noGrp="1"/>
          </p:cNvSpPr>
          <p:nvPr>
            <p:ph idx="1"/>
          </p:nvPr>
        </p:nvSpPr>
        <p:spPr/>
        <p:txBody>
          <a:bodyPr/>
          <a:lstStyle/>
          <a:p>
            <a:pPr marL="457200" lvl="0" indent="-457200" defTabSz="342991">
              <a:lnSpc>
                <a:spcPct val="100000"/>
              </a:lnSpc>
              <a:spcBef>
                <a:spcPct val="20000"/>
              </a:spcBef>
            </a:pPr>
            <a:r>
              <a:rPr lang="en-US" dirty="0">
                <a:solidFill>
                  <a:srgbClr val="000000"/>
                </a:solidFill>
                <a:cs typeface="Times New Roman" pitchFamily="18" charset="0"/>
              </a:rPr>
              <a:t>Related to data collection process</a:t>
            </a:r>
          </a:p>
          <a:p>
            <a:pPr marL="557361" lvl="1" indent="-214370" defTabSz="342991">
              <a:lnSpc>
                <a:spcPct val="100000"/>
              </a:lnSpc>
              <a:spcBef>
                <a:spcPct val="20000"/>
              </a:spcBef>
              <a:buFont typeface="Arial"/>
              <a:buChar char="–"/>
            </a:pPr>
            <a:r>
              <a:rPr lang="en-US" dirty="0">
                <a:solidFill>
                  <a:srgbClr val="000000"/>
                </a:solidFill>
                <a:cs typeface="Times New Roman" pitchFamily="18" charset="0"/>
              </a:rPr>
              <a:t>Self-administered questionnaires </a:t>
            </a:r>
          </a:p>
          <a:p>
            <a:pPr marL="557361" lvl="1" indent="-214370" defTabSz="342991">
              <a:lnSpc>
                <a:spcPct val="100000"/>
              </a:lnSpc>
              <a:spcBef>
                <a:spcPct val="20000"/>
              </a:spcBef>
              <a:buFont typeface="Arial"/>
              <a:buChar char="–"/>
            </a:pPr>
            <a:r>
              <a:rPr lang="en-US" dirty="0">
                <a:solidFill>
                  <a:srgbClr val="000000"/>
                </a:solidFill>
                <a:cs typeface="Times New Roman" pitchFamily="18" charset="0"/>
              </a:rPr>
              <a:t>Online survey</a:t>
            </a:r>
          </a:p>
          <a:p>
            <a:pPr marL="457200" lvl="0" indent="-457200" defTabSz="342991">
              <a:lnSpc>
                <a:spcPct val="100000"/>
              </a:lnSpc>
              <a:spcBef>
                <a:spcPct val="20000"/>
              </a:spcBef>
            </a:pPr>
            <a:r>
              <a:rPr lang="en-US" dirty="0">
                <a:solidFill>
                  <a:srgbClr val="000000"/>
                </a:solidFill>
                <a:cs typeface="Times New Roman" pitchFamily="18" charset="0"/>
              </a:rPr>
              <a:t>Minimal risk study - not adversely affect rights and welfare of participants</a:t>
            </a:r>
          </a:p>
          <a:p>
            <a:pPr marL="457200" lvl="0" indent="-457200" defTabSz="342991">
              <a:lnSpc>
                <a:spcPct val="100000"/>
              </a:lnSpc>
              <a:spcBef>
                <a:spcPct val="20000"/>
              </a:spcBef>
            </a:pPr>
            <a:r>
              <a:rPr lang="en-US" dirty="0">
                <a:solidFill>
                  <a:srgbClr val="000000"/>
                </a:solidFill>
                <a:cs typeface="Times New Roman" pitchFamily="18" charset="0"/>
              </a:rPr>
              <a:t>Only with approval of the Ethics Committee</a:t>
            </a:r>
            <a:endParaRPr lang="en-US" dirty="0">
              <a:solidFill>
                <a:srgbClr val="000000"/>
              </a:solidFill>
            </a:endParaRP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60705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029021" y="1358347"/>
          <a:ext cx="3622205" cy="490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Vision</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5921" y="376022"/>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3641035" y="828839"/>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Mission Statement</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650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Check comprehension </a:t>
            </a:r>
            <a:endParaRPr lang="en-GB" b="1" dirty="0"/>
          </a:p>
        </p:txBody>
      </p:sp>
      <p:sp>
        <p:nvSpPr>
          <p:cNvPr id="3" name="Content Placeholder 2"/>
          <p:cNvSpPr>
            <a:spLocks noGrp="1"/>
          </p:cNvSpPr>
          <p:nvPr>
            <p:ph idx="1"/>
          </p:nvPr>
        </p:nvSpPr>
        <p:spPr/>
        <p:txBody>
          <a:bodyPr/>
          <a:lstStyle/>
          <a:p>
            <a:pPr marL="0" lvl="0" indent="0" defTabSz="342991">
              <a:lnSpc>
                <a:spcPct val="95000"/>
              </a:lnSpc>
              <a:spcBef>
                <a:spcPts val="500"/>
              </a:spcBef>
              <a:spcAft>
                <a:spcPts val="500"/>
              </a:spcAft>
              <a:buNone/>
            </a:pPr>
            <a:r>
              <a:rPr lang="en-US" dirty="0">
                <a:solidFill>
                  <a:srgbClr val="000000"/>
                </a:solidFill>
                <a:ea typeface="ＭＳ Ｐゴシック" pitchFamily="34" charset="-128"/>
              </a:rPr>
              <a:t>Open-ended questions</a:t>
            </a:r>
            <a:r>
              <a:rPr lang="en-US" b="1" dirty="0">
                <a:solidFill>
                  <a:srgbClr val="000000"/>
                </a:solidFill>
                <a:ea typeface="ＭＳ Ｐゴシック" pitchFamily="34" charset="-128"/>
              </a:rPr>
              <a:t>:</a:t>
            </a:r>
          </a:p>
          <a:p>
            <a:pPr marL="557361" lvl="1" indent="-214370" defTabSz="342991">
              <a:lnSpc>
                <a:spcPct val="95000"/>
              </a:lnSpc>
              <a:spcAft>
                <a:spcPts val="500"/>
              </a:spcAft>
              <a:buFont typeface="Symbol" pitchFamily="18" charset="2"/>
              <a:buChar char="·"/>
            </a:pPr>
            <a:r>
              <a:rPr lang="en-US" dirty="0">
                <a:solidFill>
                  <a:srgbClr val="000000"/>
                </a:solidFill>
                <a:ea typeface="ＭＳ Ｐゴシック" pitchFamily="34" charset="-128"/>
              </a:rPr>
              <a:t>"Describe in your own words the purpose of the study." </a:t>
            </a:r>
          </a:p>
          <a:p>
            <a:pPr marL="557361" lvl="1" indent="-214370" defTabSz="342991">
              <a:lnSpc>
                <a:spcPct val="95000"/>
              </a:lnSpc>
              <a:spcAft>
                <a:spcPts val="500"/>
              </a:spcAft>
              <a:buFont typeface="Symbol" pitchFamily="18" charset="2"/>
              <a:buChar char="·"/>
            </a:pPr>
            <a:r>
              <a:rPr lang="en-US" dirty="0">
                <a:solidFill>
                  <a:srgbClr val="000000"/>
                </a:solidFill>
                <a:ea typeface="ＭＳ Ｐゴシック" pitchFamily="34" charset="-128"/>
              </a:rPr>
              <a:t>"What more would you like to know?" </a:t>
            </a:r>
          </a:p>
          <a:p>
            <a:pPr marL="557361" lvl="1" indent="-214370" defTabSz="342991">
              <a:lnSpc>
                <a:spcPct val="95000"/>
              </a:lnSpc>
              <a:spcAft>
                <a:spcPts val="500"/>
              </a:spcAft>
              <a:buFont typeface="Symbol" pitchFamily="18" charset="2"/>
              <a:buChar char="·"/>
            </a:pPr>
            <a:r>
              <a:rPr lang="en-US" dirty="0">
                <a:solidFill>
                  <a:srgbClr val="000000"/>
                </a:solidFill>
                <a:ea typeface="ＭＳ Ｐゴシック" pitchFamily="34" charset="-128"/>
              </a:rPr>
              <a:t>"What is the possible benefit of participating in this study?</a:t>
            </a:r>
          </a:p>
          <a:p>
            <a:pPr marL="557361" lvl="1" indent="-214370" defTabSz="342991">
              <a:lnSpc>
                <a:spcPct val="95000"/>
              </a:lnSpc>
              <a:spcAft>
                <a:spcPts val="500"/>
              </a:spcAft>
              <a:buFont typeface="Symbol" pitchFamily="18" charset="2"/>
              <a:buChar char="·"/>
            </a:pP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Could you explain the possible risks?" </a:t>
            </a:r>
          </a:p>
          <a:p>
            <a:pPr marL="0" lvl="0" indent="0" defTabSz="342991">
              <a:lnSpc>
                <a:spcPct val="95000"/>
              </a:lnSpc>
              <a:spcBef>
                <a:spcPts val="500"/>
              </a:spcBef>
              <a:spcAft>
                <a:spcPts val="500"/>
              </a:spcAft>
              <a:buNone/>
            </a:pPr>
            <a:r>
              <a:rPr lang="en-US" dirty="0">
                <a:solidFill>
                  <a:srgbClr val="000000"/>
                </a:solidFill>
                <a:ea typeface="ＭＳ Ｐゴシック" pitchFamily="34" charset="-128"/>
              </a:rPr>
              <a:t>Do not ask closed-ended questions:</a:t>
            </a:r>
          </a:p>
          <a:p>
            <a:pPr marL="557361" lvl="1" indent="-214370" defTabSz="342991">
              <a:lnSpc>
                <a:spcPct val="95000"/>
              </a:lnSpc>
              <a:spcAft>
                <a:spcPts val="500"/>
              </a:spcAft>
              <a:buFont typeface="Symbol" pitchFamily="18" charset="2"/>
              <a:buChar char="·"/>
            </a:pPr>
            <a:r>
              <a:rPr lang="en-US" dirty="0">
                <a:solidFill>
                  <a:srgbClr val="000000"/>
                </a:solidFill>
                <a:ea typeface="ＭＳ Ｐゴシック" pitchFamily="34" charset="-128"/>
              </a:rPr>
              <a:t>"Do you understand?" </a:t>
            </a:r>
          </a:p>
          <a:p>
            <a:pPr marL="557361" lvl="1" indent="-214370" defTabSz="342991">
              <a:lnSpc>
                <a:spcPct val="95000"/>
              </a:lnSpc>
              <a:spcAft>
                <a:spcPts val="500"/>
              </a:spcAft>
              <a:buFont typeface="Symbol" pitchFamily="18" charset="2"/>
              <a:buChar char="·"/>
            </a:pPr>
            <a:r>
              <a:rPr lang="en-US" dirty="0">
                <a:solidFill>
                  <a:srgbClr val="000000"/>
                </a:solidFill>
                <a:ea typeface="ＭＳ Ｐゴシック" pitchFamily="34" charset="-128"/>
              </a:rPr>
              <a:t>"Do you have any questions</a:t>
            </a:r>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89960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000000"/>
                </a:solidFill>
                <a:latin typeface="+mn-lt"/>
              </a:rPr>
              <a:t>Confidentiality, Data Protection &amp; Essential Documents</a:t>
            </a:r>
            <a:endParaRPr lang="en-GB" dirty="0">
              <a:latin typeface="+mn-lt"/>
            </a:endParaRPr>
          </a:p>
        </p:txBody>
      </p:sp>
      <p:sp>
        <p:nvSpPr>
          <p:cNvPr id="3" name="Content Placeholder 2"/>
          <p:cNvSpPr>
            <a:spLocks noGrp="1"/>
          </p:cNvSpPr>
          <p:nvPr>
            <p:ph idx="1"/>
          </p:nvPr>
        </p:nvSpPr>
        <p:spPr/>
        <p:txBody>
          <a:bodyPr/>
          <a:lstStyle/>
          <a:p>
            <a:pPr marL="0" lvl="0" indent="0" defTabSz="342991">
              <a:lnSpc>
                <a:spcPct val="100000"/>
              </a:lnSpc>
              <a:spcBef>
                <a:spcPct val="20000"/>
              </a:spcBef>
              <a:buNone/>
            </a:pPr>
            <a:r>
              <a:rPr lang="en-US" altLang="en-US" sz="2400" b="1" dirty="0">
                <a:solidFill>
                  <a:srgbClr val="000000"/>
                </a:solidFill>
              </a:rPr>
              <a:t>Privacy is...</a:t>
            </a:r>
            <a:endParaRPr lang="en-US" altLang="en-US" sz="2400" dirty="0">
              <a:solidFill>
                <a:srgbClr val="000000"/>
              </a:solidFill>
            </a:endParaRPr>
          </a:p>
          <a:p>
            <a:pPr marL="342900" lvl="0" indent="-342900" defTabSz="342991">
              <a:lnSpc>
                <a:spcPct val="100000"/>
              </a:lnSpc>
              <a:spcBef>
                <a:spcPct val="20000"/>
              </a:spcBef>
            </a:pPr>
            <a:r>
              <a:rPr lang="en-US" altLang="en-US" sz="2400" dirty="0">
                <a:solidFill>
                  <a:srgbClr val="000000"/>
                </a:solidFill>
              </a:rPr>
              <a:t>About people</a:t>
            </a:r>
          </a:p>
          <a:p>
            <a:pPr marL="342900" lvl="0" indent="-342900" defTabSz="342991">
              <a:lnSpc>
                <a:spcPct val="100000"/>
              </a:lnSpc>
              <a:spcBef>
                <a:spcPct val="20000"/>
              </a:spcBef>
            </a:pPr>
            <a:r>
              <a:rPr lang="en-US" altLang="en-US" sz="2400" dirty="0">
                <a:solidFill>
                  <a:srgbClr val="000000"/>
                </a:solidFill>
              </a:rPr>
              <a:t>A right to be protected</a:t>
            </a:r>
          </a:p>
          <a:p>
            <a:pPr marL="342900" lvl="0" indent="-342900" defTabSz="342991">
              <a:lnSpc>
                <a:spcPct val="100000"/>
              </a:lnSpc>
              <a:spcBef>
                <a:spcPct val="20000"/>
              </a:spcBef>
            </a:pPr>
            <a:r>
              <a:rPr lang="en-US" altLang="en-US" sz="2400" dirty="0">
                <a:solidFill>
                  <a:srgbClr val="000000"/>
                </a:solidFill>
              </a:rPr>
              <a:t>Is in the eye of the participant, not the researcher or the REC</a:t>
            </a:r>
          </a:p>
          <a:p>
            <a:pPr marL="0" lvl="0" indent="0" defTabSz="342991">
              <a:lnSpc>
                <a:spcPct val="100000"/>
              </a:lnSpc>
              <a:spcBef>
                <a:spcPct val="20000"/>
              </a:spcBef>
              <a:buNone/>
            </a:pPr>
            <a:endParaRPr lang="tr-TR" altLang="en-US" sz="2400" dirty="0">
              <a:solidFill>
                <a:srgbClr val="000000"/>
              </a:solidFill>
            </a:endParaRPr>
          </a:p>
          <a:p>
            <a:pPr marL="257244" lvl="0" indent="-257244" defTabSz="342991">
              <a:lnSpc>
                <a:spcPct val="100000"/>
              </a:lnSpc>
              <a:spcBef>
                <a:spcPct val="20000"/>
              </a:spcBef>
              <a:buNone/>
            </a:pPr>
            <a:r>
              <a:rPr lang="en-US" altLang="en-US" sz="2400" b="1" dirty="0">
                <a:solidFill>
                  <a:srgbClr val="000000"/>
                </a:solidFill>
              </a:rPr>
              <a:t>Confidentiality...</a:t>
            </a:r>
            <a:endParaRPr lang="en-US" altLang="en-US" sz="2400" dirty="0">
              <a:solidFill>
                <a:srgbClr val="000000"/>
              </a:solidFill>
            </a:endParaRPr>
          </a:p>
          <a:p>
            <a:pPr marL="257244" lvl="0" indent="-257244" defTabSz="342991">
              <a:lnSpc>
                <a:spcPct val="100000"/>
              </a:lnSpc>
              <a:spcBef>
                <a:spcPct val="20000"/>
              </a:spcBef>
              <a:buFont typeface="Arial"/>
              <a:buChar char="•"/>
            </a:pPr>
            <a:r>
              <a:rPr lang="en-US" altLang="en-US" sz="2400" dirty="0">
                <a:solidFill>
                  <a:srgbClr val="000000"/>
                </a:solidFill>
              </a:rPr>
              <a:t>Is about identifiable data</a:t>
            </a:r>
          </a:p>
          <a:p>
            <a:pPr marL="257244" lvl="0" indent="-257244" defTabSz="342991">
              <a:lnSpc>
                <a:spcPct val="100000"/>
              </a:lnSpc>
              <a:spcBef>
                <a:spcPct val="20000"/>
              </a:spcBef>
              <a:buFont typeface="Arial"/>
              <a:buChar char="•"/>
            </a:pPr>
            <a:r>
              <a:rPr lang="en-US" altLang="en-US" sz="2400" dirty="0">
                <a:solidFill>
                  <a:srgbClr val="000000"/>
                </a:solidFill>
              </a:rPr>
              <a:t>Is an agreement about who has access to identifiable data</a:t>
            </a:r>
          </a:p>
          <a:p>
            <a:endParaRPr lang="en-GB" dirty="0"/>
          </a:p>
        </p:txBody>
      </p:sp>
      <p:sp>
        <p:nvSpPr>
          <p:cNvPr id="4" name="Oval 3"/>
          <p:cNvSpPr/>
          <p:nvPr/>
        </p:nvSpPr>
        <p:spPr>
          <a:xfrm>
            <a:off x="10472057"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82069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Ensuring confidentiality </a:t>
            </a:r>
            <a:endParaRPr lang="en-GB" b="1" dirty="0">
              <a:latin typeface="+mn-lt"/>
            </a:endParaRPr>
          </a:p>
        </p:txBody>
      </p:sp>
      <p:sp>
        <p:nvSpPr>
          <p:cNvPr id="3" name="Content Placeholder 2"/>
          <p:cNvSpPr>
            <a:spLocks noGrp="1"/>
          </p:cNvSpPr>
          <p:nvPr>
            <p:ph idx="1"/>
          </p:nvPr>
        </p:nvSpPr>
        <p:spPr/>
        <p:txBody>
          <a:bodyPr/>
          <a:lstStyle/>
          <a:p>
            <a:pPr marL="342900" lvl="0" indent="-342900" defTabSz="342991">
              <a:lnSpc>
                <a:spcPct val="100000"/>
              </a:lnSpc>
              <a:spcBef>
                <a:spcPct val="20000"/>
              </a:spcBef>
              <a:defRPr/>
            </a:pPr>
            <a:r>
              <a:rPr lang="en-IN" altLang="en-US" sz="2400" dirty="0">
                <a:solidFill>
                  <a:srgbClr val="000000"/>
                </a:solidFill>
              </a:rPr>
              <a:t>Use codes, not names, as identifiers</a:t>
            </a:r>
          </a:p>
          <a:p>
            <a:pPr marL="342900" lvl="0" indent="-342900" defTabSz="342991">
              <a:lnSpc>
                <a:spcPct val="100000"/>
              </a:lnSpc>
              <a:spcBef>
                <a:spcPct val="20000"/>
              </a:spcBef>
              <a:defRPr/>
            </a:pPr>
            <a:r>
              <a:rPr lang="en-IN" altLang="en-US" sz="2400" dirty="0">
                <a:solidFill>
                  <a:srgbClr val="000000"/>
                </a:solidFill>
              </a:rPr>
              <a:t>Protection of records that could identify participant</a:t>
            </a:r>
          </a:p>
          <a:p>
            <a:pPr marL="557361" lvl="1" indent="-214370" defTabSz="342991">
              <a:lnSpc>
                <a:spcPct val="100000"/>
              </a:lnSpc>
              <a:spcBef>
                <a:spcPct val="20000"/>
              </a:spcBef>
              <a:buFont typeface="Arial"/>
              <a:buChar char="–"/>
              <a:defRPr/>
            </a:pPr>
            <a:r>
              <a:rPr lang="en-GB" dirty="0">
                <a:solidFill>
                  <a:srgbClr val="000000"/>
                </a:solidFill>
              </a:rPr>
              <a:t>Paper data forms in locked cabinets &amp; locked rooms</a:t>
            </a:r>
          </a:p>
          <a:p>
            <a:pPr marL="557361" lvl="1" indent="-214370" defTabSz="342991">
              <a:lnSpc>
                <a:spcPct val="100000"/>
              </a:lnSpc>
              <a:spcBef>
                <a:spcPct val="20000"/>
              </a:spcBef>
              <a:buFont typeface="Arial"/>
              <a:buChar char="–"/>
              <a:defRPr/>
            </a:pPr>
            <a:r>
              <a:rPr lang="en-GB" dirty="0">
                <a:solidFill>
                  <a:srgbClr val="000000"/>
                </a:solidFill>
              </a:rPr>
              <a:t>Participant identification list kept separate to clinical data</a:t>
            </a:r>
          </a:p>
          <a:p>
            <a:pPr marL="557361" lvl="1" indent="-214370" defTabSz="342991">
              <a:lnSpc>
                <a:spcPct val="100000"/>
              </a:lnSpc>
              <a:spcBef>
                <a:spcPct val="20000"/>
              </a:spcBef>
              <a:buFont typeface="Arial"/>
              <a:buChar char="–"/>
              <a:defRPr/>
            </a:pPr>
            <a:r>
              <a:rPr lang="en-GB" dirty="0">
                <a:solidFill>
                  <a:srgbClr val="000000"/>
                </a:solidFill>
              </a:rPr>
              <a:t>Use study ID only in correspondence </a:t>
            </a:r>
          </a:p>
          <a:p>
            <a:pPr marL="557361" lvl="1" indent="-214370" defTabSz="342991">
              <a:lnSpc>
                <a:spcPct val="100000"/>
              </a:lnSpc>
              <a:spcBef>
                <a:spcPct val="20000"/>
              </a:spcBef>
              <a:buFont typeface="Arial"/>
              <a:buChar char="–"/>
              <a:defRPr/>
            </a:pPr>
            <a:r>
              <a:rPr lang="en-GB" dirty="0">
                <a:solidFill>
                  <a:srgbClr val="000000"/>
                </a:solidFill>
              </a:rPr>
              <a:t>Use of encrypted devices</a:t>
            </a:r>
          </a:p>
          <a:p>
            <a:pPr marL="342900" lvl="0" indent="-342900" defTabSz="342991">
              <a:lnSpc>
                <a:spcPct val="100000"/>
              </a:lnSpc>
              <a:spcBef>
                <a:spcPct val="20000"/>
              </a:spcBef>
              <a:defRPr/>
            </a:pPr>
            <a:r>
              <a:rPr lang="en-US" altLang="en-US" sz="2400" dirty="0">
                <a:solidFill>
                  <a:srgbClr val="000000"/>
                </a:solidFill>
              </a:rPr>
              <a:t>Inform participant of the limits and possible consequences of breaches of </a:t>
            </a:r>
            <a:r>
              <a:rPr lang="tr-TR" altLang="en-US" sz="2400" dirty="0">
                <a:solidFill>
                  <a:srgbClr val="000000"/>
                </a:solidFill>
              </a:rPr>
              <a:t>confidentiality</a:t>
            </a:r>
            <a:endParaRPr lang="en-GB" altLang="en-US" sz="2400" dirty="0">
              <a:solidFill>
                <a:srgbClr val="000000"/>
              </a:solidFill>
            </a:endParaRPr>
          </a:p>
          <a:p>
            <a:pPr marL="342900" lvl="0" indent="-342900" defTabSz="342991">
              <a:lnSpc>
                <a:spcPct val="110000"/>
              </a:lnSpc>
              <a:spcBef>
                <a:spcPct val="20000"/>
              </a:spcBef>
            </a:pPr>
            <a:r>
              <a:rPr lang="en-GB" sz="2400" dirty="0">
                <a:solidFill>
                  <a:srgbClr val="000000"/>
                </a:solidFill>
              </a:rPr>
              <a:t>Password protected, restricted access to database</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411936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Consent to sharing data</a:t>
            </a:r>
            <a:endParaRPr lang="en-GB" b="1" dirty="0">
              <a:latin typeface="+mn-lt"/>
            </a:endParaRP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GB" dirty="0">
                <a:solidFill>
                  <a:srgbClr val="000000"/>
                </a:solidFill>
              </a:rPr>
              <a:t>Many funders and journals now require that data be added to a public repository after the end of the study</a:t>
            </a:r>
          </a:p>
          <a:p>
            <a:pPr marL="342900" lvl="0" indent="-342900" defTabSz="342991">
              <a:lnSpc>
                <a:spcPct val="100000"/>
              </a:lnSpc>
              <a:spcBef>
                <a:spcPct val="20000"/>
              </a:spcBef>
            </a:pPr>
            <a:r>
              <a:rPr lang="en-GB" dirty="0">
                <a:solidFill>
                  <a:srgbClr val="000000"/>
                </a:solidFill>
              </a:rPr>
              <a:t>Ensure that consent has been obtained to share anonymous data for:</a:t>
            </a:r>
          </a:p>
          <a:p>
            <a:pPr marL="557361" lvl="1" indent="-214370" defTabSz="342991">
              <a:lnSpc>
                <a:spcPct val="100000"/>
              </a:lnSpc>
              <a:spcBef>
                <a:spcPct val="20000"/>
              </a:spcBef>
              <a:buFont typeface="Arial"/>
              <a:buChar char="–"/>
            </a:pPr>
            <a:r>
              <a:rPr lang="en-GB" dirty="0">
                <a:solidFill>
                  <a:srgbClr val="000000"/>
                </a:solidFill>
              </a:rPr>
              <a:t>Data repository</a:t>
            </a:r>
          </a:p>
          <a:p>
            <a:pPr marL="557361" lvl="1" indent="-214370" defTabSz="342991">
              <a:lnSpc>
                <a:spcPct val="100000"/>
              </a:lnSpc>
              <a:spcBef>
                <a:spcPct val="20000"/>
              </a:spcBef>
              <a:buFont typeface="Arial"/>
              <a:buChar char="–"/>
            </a:pPr>
            <a:r>
              <a:rPr lang="en-GB" dirty="0">
                <a:solidFill>
                  <a:srgbClr val="000000"/>
                </a:solidFill>
              </a:rPr>
              <a:t>Data use, transfer, sharing with another group</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2131929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Anonymizing data</a:t>
            </a:r>
            <a:endParaRPr lang="en-GB" b="1" dirty="0">
              <a:latin typeface="+mn-lt"/>
            </a:endParaRPr>
          </a:p>
        </p:txBody>
      </p:sp>
      <p:sp>
        <p:nvSpPr>
          <p:cNvPr id="3" name="Content Placeholder 2"/>
          <p:cNvSpPr>
            <a:spLocks noGrp="1"/>
          </p:cNvSpPr>
          <p:nvPr>
            <p:ph idx="1"/>
          </p:nvPr>
        </p:nvSpPr>
        <p:spPr/>
        <p:txBody>
          <a:bodyPr/>
          <a:lstStyle/>
          <a:p>
            <a:pPr marL="342900" lvl="0" indent="-342900" defTabSz="342991">
              <a:lnSpc>
                <a:spcPct val="100000"/>
              </a:lnSpc>
              <a:spcBef>
                <a:spcPct val="20000"/>
              </a:spcBef>
            </a:pPr>
            <a:r>
              <a:rPr lang="en-US" sz="2000" dirty="0">
                <a:solidFill>
                  <a:srgbClr val="000000"/>
                </a:solidFill>
              </a:rPr>
              <a:t>Remove direct identifiers</a:t>
            </a:r>
          </a:p>
          <a:p>
            <a:pPr marL="557361" lvl="1" indent="-214370" defTabSz="342991">
              <a:lnSpc>
                <a:spcPct val="100000"/>
              </a:lnSpc>
              <a:spcBef>
                <a:spcPct val="20000"/>
              </a:spcBef>
              <a:buFont typeface="Arial"/>
              <a:buChar char="–"/>
            </a:pPr>
            <a:r>
              <a:rPr lang="en-US" sz="2000" dirty="0">
                <a:solidFill>
                  <a:srgbClr val="000000"/>
                </a:solidFill>
              </a:rPr>
              <a:t>eg name, date of birth or address</a:t>
            </a:r>
          </a:p>
          <a:p>
            <a:pPr marL="342900" lvl="0" indent="-342900" defTabSz="342991">
              <a:lnSpc>
                <a:spcPct val="100000"/>
              </a:lnSpc>
              <a:spcBef>
                <a:spcPct val="20000"/>
              </a:spcBef>
            </a:pPr>
            <a:r>
              <a:rPr lang="en-US" sz="2000" dirty="0">
                <a:solidFill>
                  <a:srgbClr val="000000"/>
                </a:solidFill>
              </a:rPr>
              <a:t>Aggregate or reduce the precision of information or a variable </a:t>
            </a:r>
          </a:p>
          <a:p>
            <a:pPr marL="557361" lvl="1" indent="-214370" defTabSz="342991">
              <a:lnSpc>
                <a:spcPct val="100000"/>
              </a:lnSpc>
              <a:spcBef>
                <a:spcPct val="20000"/>
              </a:spcBef>
              <a:buFont typeface="Arial"/>
              <a:buChar char="–"/>
            </a:pPr>
            <a:r>
              <a:rPr lang="en-US" sz="2000" dirty="0">
                <a:solidFill>
                  <a:srgbClr val="000000"/>
                </a:solidFill>
              </a:rPr>
              <a:t>eg replace date of birth by age groups</a:t>
            </a:r>
          </a:p>
          <a:p>
            <a:pPr marL="557361" lvl="1" indent="-214370" defTabSz="342991">
              <a:lnSpc>
                <a:spcPct val="100000"/>
              </a:lnSpc>
              <a:spcBef>
                <a:spcPct val="20000"/>
              </a:spcBef>
              <a:buFont typeface="Arial"/>
              <a:buChar char="–"/>
            </a:pPr>
            <a:r>
              <a:rPr lang="en-US" sz="2000" dirty="0">
                <a:solidFill>
                  <a:srgbClr val="000000"/>
                </a:solidFill>
              </a:rPr>
              <a:t>reduce precision of GPS coordinate</a:t>
            </a:r>
          </a:p>
          <a:p>
            <a:pPr marL="342900" lvl="0" indent="-342900" defTabSz="342991">
              <a:lnSpc>
                <a:spcPct val="100000"/>
              </a:lnSpc>
              <a:spcBef>
                <a:spcPct val="20000"/>
              </a:spcBef>
            </a:pPr>
            <a:r>
              <a:rPr lang="en-GB" sz="2000" dirty="0">
                <a:solidFill>
                  <a:srgbClr val="000000"/>
                </a:solidFill>
              </a:rPr>
              <a:t>Generalise</a:t>
            </a:r>
            <a:r>
              <a:rPr lang="en-US" sz="2000" dirty="0">
                <a:solidFill>
                  <a:srgbClr val="000000"/>
                </a:solidFill>
              </a:rPr>
              <a:t> the meaning of detailed text </a:t>
            </a:r>
          </a:p>
          <a:p>
            <a:pPr marL="557361" lvl="1" indent="-214370" defTabSz="342991">
              <a:lnSpc>
                <a:spcPct val="100000"/>
              </a:lnSpc>
              <a:spcBef>
                <a:spcPct val="20000"/>
              </a:spcBef>
              <a:buFont typeface="Arial"/>
              <a:buChar char="–"/>
            </a:pPr>
            <a:r>
              <a:rPr lang="en-US" sz="2000" dirty="0">
                <a:solidFill>
                  <a:srgbClr val="000000"/>
                </a:solidFill>
              </a:rPr>
              <a:t>eg replace “Director of university </a:t>
            </a:r>
            <a:r>
              <a:rPr lang="en-US" sz="2000" dirty="0" err="1">
                <a:solidFill>
                  <a:srgbClr val="000000"/>
                </a:solidFill>
              </a:rPr>
              <a:t>specialising</a:t>
            </a:r>
            <a:r>
              <a:rPr lang="en-US" sz="2000" dirty="0">
                <a:solidFill>
                  <a:srgbClr val="000000"/>
                </a:solidFill>
              </a:rPr>
              <a:t> in Public Health in the UK” with “Senior staff at a University in the UK” </a:t>
            </a:r>
          </a:p>
          <a:p>
            <a:pPr marL="342900" lvl="0" indent="-342900" defTabSz="342991">
              <a:lnSpc>
                <a:spcPct val="100000"/>
              </a:lnSpc>
              <a:spcBef>
                <a:spcPct val="20000"/>
              </a:spcBef>
            </a:pPr>
            <a:r>
              <a:rPr lang="en-US" sz="2000" dirty="0">
                <a:solidFill>
                  <a:srgbClr val="000000"/>
                </a:solidFill>
              </a:rPr>
              <a:t>Use pseudonyms</a:t>
            </a:r>
          </a:p>
          <a:p>
            <a:pPr marL="342900" lvl="0" indent="-342900" defTabSz="342991">
              <a:lnSpc>
                <a:spcPct val="100000"/>
              </a:lnSpc>
              <a:spcBef>
                <a:spcPct val="20000"/>
              </a:spcBef>
            </a:pPr>
            <a:r>
              <a:rPr lang="en-US" sz="2000" dirty="0">
                <a:solidFill>
                  <a:srgbClr val="000000"/>
                </a:solidFill>
              </a:rPr>
              <a:t>Restrict the upper or lower ranges of a variable to hide outliers</a:t>
            </a:r>
          </a:p>
          <a:p>
            <a:pPr marL="557361" lvl="1" indent="-214370" defTabSz="342991">
              <a:lnSpc>
                <a:spcPct val="100000"/>
              </a:lnSpc>
              <a:spcBef>
                <a:spcPct val="20000"/>
              </a:spcBef>
              <a:buFont typeface="Arial"/>
              <a:buChar char="–"/>
            </a:pPr>
            <a:r>
              <a:rPr lang="en-US" sz="2000" dirty="0" err="1">
                <a:solidFill>
                  <a:srgbClr val="000000"/>
                </a:solidFill>
              </a:rPr>
              <a:t>eg</a:t>
            </a:r>
            <a:r>
              <a:rPr lang="en-US" sz="2000" dirty="0">
                <a:solidFill>
                  <a:srgbClr val="000000"/>
                </a:solidFill>
              </a:rPr>
              <a:t> top-coding salaries</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106449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cs typeface="Times New Roman" panose="02020603050405020304" pitchFamily="18" charset="0"/>
              </a:rPr>
              <a:t>End of lecture assessment </a:t>
            </a:r>
            <a:endParaRPr lang="en-GB" sz="4000" b="1" dirty="0">
              <a:latin typeface="+mn-lt"/>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nSpc>
                <a:spcPct val="107000"/>
              </a:lnSpc>
              <a:spcAft>
                <a:spcPts val="800"/>
              </a:spcAft>
            </a:pPr>
            <a:r>
              <a:rPr lang="en-US" b="1" dirty="0">
                <a:ea typeface="Calibri" panose="020F0502020204030204" pitchFamily="34" charset="0"/>
                <a:cs typeface="Times New Roman" panose="02020603050405020304" pitchFamily="18" charset="0"/>
              </a:rPr>
              <a:t>A researcher is conducting experimental study, two of the patients enrolled in the study develop side effects of the experimental medication and want to withdraw from the trial. What would be appropriate for the researcher</a:t>
            </a:r>
            <a:r>
              <a:rPr lang="en-US" dirty="0">
                <a:ea typeface="Calibri" panose="020F0502020204030204" pitchFamily="34" charset="0"/>
                <a:cs typeface="Times New Roman" panose="02020603050405020304" pitchFamily="18" charset="0"/>
              </a:rPr>
              <a:t>?</a:t>
            </a:r>
            <a:endParaRPr lang="en-GB"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ea typeface="Calibri" panose="020F0502020204030204" pitchFamily="34" charset="0"/>
                <a:cs typeface="Times New Roman" panose="02020603050405020304" pitchFamily="18" charset="0"/>
              </a:rPr>
              <a:t>Patients would not allowed to withdraw from trial until complete</a:t>
            </a:r>
            <a:endParaRPr lang="en-GB"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ea typeface="Calibri" panose="020F0502020204030204" pitchFamily="34" charset="0"/>
                <a:cs typeface="Times New Roman" panose="02020603050405020304" pitchFamily="18" charset="0"/>
              </a:rPr>
              <a:t>Allowing patients to leave trial will cause financial burden for the researcher</a:t>
            </a:r>
            <a:endParaRPr lang="en-GB"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ea typeface="Calibri" panose="020F0502020204030204" pitchFamily="34" charset="0"/>
                <a:cs typeface="Times New Roman" panose="02020603050405020304" pitchFamily="18" charset="0"/>
              </a:rPr>
              <a:t>Researcher can impose penalty on patients for leaving trail </a:t>
            </a:r>
            <a:endParaRPr lang="en-GB"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US" dirty="0">
                <a:ea typeface="Calibri" panose="020F0502020204030204" pitchFamily="34" charset="0"/>
                <a:cs typeface="Times New Roman" panose="02020603050405020304" pitchFamily="18" charset="0"/>
              </a:rPr>
              <a:t>Patients have rights to withdraw from trial at any </a:t>
            </a:r>
            <a:r>
              <a:rPr lang="en-US" dirty="0" smtClean="0">
                <a:ea typeface="Calibri" panose="020F0502020204030204" pitchFamily="34" charset="0"/>
                <a:cs typeface="Times New Roman" panose="02020603050405020304" pitchFamily="18" charset="0"/>
              </a:rPr>
              <a:t>stage</a:t>
            </a:r>
            <a:endParaRPr lang="en-GB" sz="24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en-US" dirty="0">
                <a:ea typeface="Calibri" panose="020F0502020204030204" pitchFamily="34" charset="0"/>
                <a:cs typeface="Times New Roman" panose="02020603050405020304" pitchFamily="18" charset="0"/>
              </a:rPr>
              <a:t>Patients have rights to withdraw from trial only at the start of </a:t>
            </a:r>
            <a:r>
              <a:rPr lang="en-US" dirty="0" smtClean="0">
                <a:ea typeface="Calibri" panose="020F0502020204030204" pitchFamily="34" charset="0"/>
                <a:cs typeface="Times New Roman" panose="02020603050405020304" pitchFamily="18" charset="0"/>
              </a:rPr>
              <a:t>trial</a:t>
            </a: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36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mn-lt"/>
                <a:ea typeface="SimSun-ExtB" panose="02010609060101010101" pitchFamily="49" charset="-122"/>
                <a:cs typeface="Times New Roman" panose="02020603050405020304" pitchFamily="18" charset="0"/>
              </a:rPr>
              <a:t>Further reading </a:t>
            </a:r>
            <a:r>
              <a:rPr lang="en-GB" dirty="0" smtClean="0"/>
              <a:t/>
            </a:r>
            <a:br>
              <a:rPr lang="en-GB" dirty="0" smtClean="0"/>
            </a:br>
            <a:r>
              <a:rPr lang="en-GB" sz="2700" b="1" dirty="0" smtClean="0">
                <a:hlinkClick r:id="rId2"/>
              </a:rPr>
              <a:t>http://nbcpakistan.org.pk/assets/may-16-bioethics-facilitator-book---may-16%2C-2017.pdf</a:t>
            </a:r>
            <a:r>
              <a:rPr lang="en-GB" sz="2700" b="1" dirty="0" smtClean="0"/>
              <a:t> </a:t>
            </a:r>
            <a:endParaRPr lang="en-GB" b="1"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l="28917" t="20738" r="2403" b="7481"/>
          <a:stretch/>
        </p:blipFill>
        <p:spPr>
          <a:xfrm>
            <a:off x="1212274" y="1825625"/>
            <a:ext cx="8936181" cy="4682836"/>
          </a:xfrm>
          <a:prstGeom prst="rect">
            <a:avLst/>
          </a:prstGeom>
        </p:spPr>
      </p:pic>
    </p:spTree>
    <p:extLst>
      <p:ext uri="{BB962C8B-B14F-4D97-AF65-F5344CB8AC3E}">
        <p14:creationId xmlns:p14="http://schemas.microsoft.com/office/powerpoint/2010/main" val="78435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latin typeface="+mn-lt"/>
                <a:cs typeface="Times New Roman" panose="02020603050405020304" pitchFamily="18" charset="0"/>
              </a:rPr>
              <a:t>Research</a:t>
            </a:r>
            <a:r>
              <a:rPr lang="en-GB" dirty="0" smtClean="0"/>
              <a:t> </a:t>
            </a:r>
            <a:endParaRPr lang="en-GB" dirty="0"/>
          </a:p>
        </p:txBody>
      </p:sp>
      <p:sp>
        <p:nvSpPr>
          <p:cNvPr id="3" name="Content Placeholder 2"/>
          <p:cNvSpPr>
            <a:spLocks noGrp="1"/>
          </p:cNvSpPr>
          <p:nvPr>
            <p:ph idx="1"/>
          </p:nvPr>
        </p:nvSpPr>
        <p:spPr/>
        <p:txBody>
          <a:bodyPr>
            <a:normAutofit fontScale="92500" lnSpcReduction="20000"/>
          </a:bodyPr>
          <a:lstStyle/>
          <a:p>
            <a:pPr marL="342900" lvl="0" indent="-342900" defTabSz="342991">
              <a:lnSpc>
                <a:spcPct val="100000"/>
              </a:lnSpc>
              <a:spcBef>
                <a:spcPts val="0"/>
              </a:spcBef>
              <a:spcAft>
                <a:spcPts val="600"/>
              </a:spcAft>
            </a:pPr>
            <a:r>
              <a:rPr lang="en-GB" sz="2000" dirty="0">
                <a:solidFill>
                  <a:srgbClr val="000000"/>
                </a:solidFill>
                <a:latin typeface="Corbel" panose="020B0503020204020204"/>
              </a:rPr>
              <a:t>European Convention of Human Rights and Biomedicine</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2"/>
              </a:rPr>
              <a:t>http://conventions.coe.int/Treaty/EN/Treaties/Html/164.htm</a:t>
            </a:r>
            <a:endParaRPr lang="en-GB" sz="1800" dirty="0">
              <a:solidFill>
                <a:srgbClr val="000000"/>
              </a:solidFill>
              <a:latin typeface="Corbel" panose="020B0503020204020204"/>
            </a:endParaRPr>
          </a:p>
          <a:p>
            <a:pPr marL="342900" lvl="0" indent="-342900" defTabSz="342991">
              <a:lnSpc>
                <a:spcPct val="100000"/>
              </a:lnSpc>
              <a:spcBef>
                <a:spcPts val="0"/>
              </a:spcBef>
              <a:spcAft>
                <a:spcPts val="600"/>
              </a:spcAft>
            </a:pPr>
            <a:r>
              <a:rPr lang="en-US" sz="2000" dirty="0">
                <a:solidFill>
                  <a:srgbClr val="000000"/>
                </a:solidFill>
                <a:latin typeface="Corbel" panose="020B0503020204020204"/>
              </a:rPr>
              <a:t>International Compilation of Human Subject Research Protections</a:t>
            </a:r>
          </a:p>
          <a:p>
            <a:pPr marL="609600" lvl="1" indent="-342900" defTabSz="342991">
              <a:lnSpc>
                <a:spcPct val="100000"/>
              </a:lnSpc>
              <a:spcBef>
                <a:spcPts val="0"/>
              </a:spcBef>
              <a:spcAft>
                <a:spcPts val="600"/>
              </a:spcAft>
              <a:buFont typeface="System Font Regular"/>
              <a:buChar char="−"/>
            </a:pPr>
            <a:r>
              <a:rPr lang="en-GB" sz="1800" dirty="0">
                <a:solidFill>
                  <a:srgbClr val="000000"/>
                </a:solidFill>
                <a:latin typeface="Corbel" panose="020B0503020204020204"/>
                <a:hlinkClick r:id="rId3"/>
              </a:rPr>
              <a:t> https://www.hhs.gov/ohrp/international/compilation-human-research-standards/index.html</a:t>
            </a:r>
            <a:r>
              <a:rPr lang="en-GB" sz="1800" dirty="0">
                <a:solidFill>
                  <a:srgbClr val="000000"/>
                </a:solidFill>
                <a:latin typeface="Corbel" panose="020B0503020204020204"/>
              </a:rPr>
              <a:t> </a:t>
            </a:r>
          </a:p>
          <a:p>
            <a:pPr marL="342900" lvl="0" indent="-342900" defTabSz="342991">
              <a:lnSpc>
                <a:spcPct val="100000"/>
              </a:lnSpc>
              <a:spcBef>
                <a:spcPts val="0"/>
              </a:spcBef>
              <a:spcAft>
                <a:spcPts val="600"/>
              </a:spcAft>
            </a:pPr>
            <a:r>
              <a:rPr lang="en-GB" sz="2000" dirty="0">
                <a:solidFill>
                  <a:srgbClr val="000000"/>
                </a:solidFill>
                <a:latin typeface="Corbel" panose="020B0503020204020204"/>
              </a:rPr>
              <a:t>WHO TDR Ethical challenges in study design and informed consent for health research in resource-poor settings</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4"/>
              </a:rPr>
              <a:t>http://www.who.int/tdr/publications/tdr-research-publications/ethical-challenges-study-design/en/index.html</a:t>
            </a:r>
            <a:r>
              <a:rPr lang="en-GB" sz="1800" dirty="0">
                <a:solidFill>
                  <a:srgbClr val="000000"/>
                </a:solidFill>
                <a:latin typeface="Corbel" panose="020B0503020204020204"/>
              </a:rPr>
              <a:t> </a:t>
            </a:r>
          </a:p>
          <a:p>
            <a:pPr marL="342900" lvl="0" indent="-342900" defTabSz="342991">
              <a:lnSpc>
                <a:spcPct val="100000"/>
              </a:lnSpc>
              <a:spcBef>
                <a:spcPts val="0"/>
              </a:spcBef>
              <a:spcAft>
                <a:spcPts val="600"/>
              </a:spcAft>
            </a:pPr>
            <a:r>
              <a:rPr lang="en-GB" sz="2000" dirty="0">
                <a:solidFill>
                  <a:srgbClr val="000000"/>
                </a:solidFill>
                <a:latin typeface="Corbel" panose="020B0503020204020204"/>
              </a:rPr>
              <a:t>Casebook on ethical issues in international health research</a:t>
            </a:r>
          </a:p>
          <a:p>
            <a:pPr marL="557361" lvl="1" indent="-214370" defTabSz="342991">
              <a:lnSpc>
                <a:spcPct val="100000"/>
              </a:lnSpc>
              <a:spcBef>
                <a:spcPts val="0"/>
              </a:spcBef>
              <a:spcAft>
                <a:spcPts val="600"/>
              </a:spcAft>
              <a:buFont typeface="Arial"/>
              <a:buChar char="–"/>
            </a:pPr>
            <a:r>
              <a:rPr lang="en-GB" sz="1800" dirty="0">
                <a:solidFill>
                  <a:srgbClr val="000000"/>
                </a:solidFill>
                <a:latin typeface="Corbel" panose="020B0503020204020204"/>
                <a:hlinkClick r:id="rId5"/>
              </a:rPr>
              <a:t>http://whqlibdoc.who.int/publications/2009/9789241547727_eng.pdf</a:t>
            </a:r>
            <a:r>
              <a:rPr lang="en-GB" sz="1800" dirty="0">
                <a:solidFill>
                  <a:srgbClr val="000000"/>
                </a:solidFill>
                <a:latin typeface="Corbel" panose="020B0503020204020204"/>
              </a:rPr>
              <a:t> </a:t>
            </a:r>
          </a:p>
          <a:p>
            <a:pPr marL="457200" lvl="0" indent="-457200" algn="just" defTabSz="342991">
              <a:lnSpc>
                <a:spcPct val="100000"/>
              </a:lnSpc>
              <a:spcBef>
                <a:spcPts val="0"/>
              </a:spcBef>
              <a:spcAft>
                <a:spcPts val="600"/>
              </a:spcAft>
            </a:pPr>
            <a:r>
              <a:rPr lang="en-GB" sz="2000" dirty="0">
                <a:solidFill>
                  <a:srgbClr val="000000"/>
                </a:solidFill>
                <a:latin typeface="Corbel" panose="020B0503020204020204"/>
              </a:rPr>
              <a:t>Emanuel E, </a:t>
            </a:r>
            <a:r>
              <a:rPr lang="en-GB" sz="2000" dirty="0" err="1">
                <a:solidFill>
                  <a:srgbClr val="000000"/>
                </a:solidFill>
                <a:latin typeface="Corbel" panose="020B0503020204020204"/>
              </a:rPr>
              <a:t>Wendler</a:t>
            </a:r>
            <a:r>
              <a:rPr lang="en-GB" sz="2000" dirty="0">
                <a:solidFill>
                  <a:srgbClr val="000000"/>
                </a:solidFill>
                <a:latin typeface="Corbel" panose="020B0503020204020204"/>
              </a:rPr>
              <a:t> D, Grady C (2000) What makes clinical research ethical?  JAMA 283(20): 2701-2711</a:t>
            </a:r>
          </a:p>
          <a:p>
            <a:pPr marL="457200" lvl="0" indent="-457200" algn="just" defTabSz="342991">
              <a:lnSpc>
                <a:spcPct val="100000"/>
              </a:lnSpc>
              <a:spcBef>
                <a:spcPts val="0"/>
              </a:spcBef>
              <a:spcAft>
                <a:spcPts val="600"/>
              </a:spcAft>
            </a:pPr>
            <a:r>
              <a:rPr lang="en-GB" sz="2000" dirty="0">
                <a:solidFill>
                  <a:srgbClr val="000000"/>
                </a:solidFill>
                <a:latin typeface="Corbel" panose="020B0503020204020204"/>
              </a:rPr>
              <a:t>Emanuel EJ, </a:t>
            </a:r>
            <a:r>
              <a:rPr lang="en-GB" sz="2000" dirty="0" err="1">
                <a:solidFill>
                  <a:srgbClr val="000000"/>
                </a:solidFill>
                <a:latin typeface="Corbel" panose="020B0503020204020204"/>
              </a:rPr>
              <a:t>Wendler</a:t>
            </a:r>
            <a:r>
              <a:rPr lang="en-GB" sz="2000" dirty="0">
                <a:solidFill>
                  <a:srgbClr val="000000"/>
                </a:solidFill>
                <a:latin typeface="Corbel" panose="020B0503020204020204"/>
              </a:rPr>
              <a:t> D, Killen J, Grady C (2004) What makes clinical research in developing countries ethical? The benchmarks of ethical research.  Journal of Infectious Diseases 189 (5): 930-937</a:t>
            </a:r>
          </a:p>
          <a:p>
            <a:endParaRPr lang="en-GB" dirty="0"/>
          </a:p>
        </p:txBody>
      </p:sp>
    </p:spTree>
    <p:extLst>
      <p:ext uri="{BB962C8B-B14F-4D97-AF65-F5344CB8AC3E}">
        <p14:creationId xmlns:p14="http://schemas.microsoft.com/office/powerpoint/2010/main" val="2676181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514181"/>
            <a:ext cx="10515600" cy="1325563"/>
          </a:xfrm>
        </p:spPr>
        <p:txBody>
          <a:bodyPr>
            <a:normAutofit/>
          </a:bodyPr>
          <a:lstStyle/>
          <a:p>
            <a:r>
              <a:rPr lang="en-US" sz="2200" dirty="0" err="1"/>
              <a:t>Iserson</a:t>
            </a:r>
            <a:r>
              <a:rPr lang="en-US" sz="2200" dirty="0"/>
              <a:t> K. V. (2024). Informed consent for artificial intelligence in emergency medicine: A practical guide. The American journal of emergency </a:t>
            </a:r>
            <a:r>
              <a:rPr lang="en-US" sz="2400" dirty="0"/>
              <a:t>medicine, 76, 225–230. https://doi.org/10.1016/j.ajem.2023.11.022</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2628" t="17859" r="7466" b="10939"/>
          <a:stretch/>
        </p:blipFill>
        <p:spPr>
          <a:xfrm>
            <a:off x="678656" y="757238"/>
            <a:ext cx="10396538" cy="4500563"/>
          </a:xfrm>
          <a:prstGeom prst="rect">
            <a:avLst/>
          </a:prstGeom>
        </p:spPr>
      </p:pic>
      <p:sp>
        <p:nvSpPr>
          <p:cNvPr id="5" name="Rectangle 4"/>
          <p:cNvSpPr/>
          <p:nvPr/>
        </p:nvSpPr>
        <p:spPr>
          <a:xfrm>
            <a:off x="1414462" y="0"/>
            <a:ext cx="715803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Artificial Intelligence </a:t>
            </a:r>
            <a:endParaRPr lang="en-GB" sz="3600" b="1" dirty="0">
              <a:solidFill>
                <a:schemeClr val="tx1"/>
              </a:solidFill>
            </a:endParaRPr>
          </a:p>
        </p:txBody>
      </p:sp>
    </p:spTree>
    <p:extLst>
      <p:ext uri="{BB962C8B-B14F-4D97-AF65-F5344CB8AC3E}">
        <p14:creationId xmlns:p14="http://schemas.microsoft.com/office/powerpoint/2010/main" val="172726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7" y="2393950"/>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Thank you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46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F783E-3A66-5578-9192-D275C8A7241A}"/>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2552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586798"/>
            <a:ext cx="10515600" cy="1325563"/>
          </a:xfrm>
        </p:spPr>
        <p:txBody>
          <a:bodyPr>
            <a:normAutofit/>
          </a:bodyPr>
          <a:lstStyle/>
          <a:p>
            <a:r>
              <a:rPr lang="en-GB" sz="3600" b="1" dirty="0" smtClean="0">
                <a:latin typeface="+mn-lt"/>
                <a:cs typeface="Times New Roman" panose="02020603050405020304" pitchFamily="18" charset="0"/>
              </a:rPr>
              <a:t>Learning Objective </a:t>
            </a:r>
            <a:endParaRPr lang="en-GB" sz="3600" b="1" dirty="0">
              <a:latin typeface="+mn-lt"/>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848043"/>
              </p:ext>
            </p:extLst>
          </p:nvPr>
        </p:nvGraphicFramePr>
        <p:xfrm>
          <a:off x="374073" y="2050473"/>
          <a:ext cx="11817927" cy="5139460"/>
        </p:xfrm>
        <a:graphic>
          <a:graphicData uri="http://schemas.openxmlformats.org/drawingml/2006/table">
            <a:tbl>
              <a:tblPr/>
              <a:tblGrid>
                <a:gridCol w="11817927">
                  <a:extLst>
                    <a:ext uri="{9D8B030D-6E8A-4147-A177-3AD203B41FA5}">
                      <a16:colId xmlns:a16="http://schemas.microsoft.com/office/drawing/2014/main" val="2598823105"/>
                    </a:ext>
                  </a:extLst>
                </a:gridCol>
              </a:tblGrid>
              <a:tr h="5139460">
                <a:tc>
                  <a:txBody>
                    <a:bodyPr/>
                    <a:lstStyle/>
                    <a:p>
                      <a:pPr algn="l">
                        <a:lnSpc>
                          <a:spcPct val="107000"/>
                        </a:lnSpc>
                        <a:spcAft>
                          <a:spcPts val="800"/>
                        </a:spcAft>
                      </a:pPr>
                      <a:r>
                        <a:rPr kumimoji="0" lang="en-GB" sz="2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a:t>
                      </a:r>
                      <a:r>
                        <a:rPr lang="en-GB" sz="2400" dirty="0" smtClean="0">
                          <a:effectLst/>
                          <a:latin typeface="+mn-lt"/>
                          <a:ea typeface="Calibri" panose="020F0502020204030204" pitchFamily="34" charset="0"/>
                          <a:cs typeface="Times New Roman" panose="02020603050405020304" pitchFamily="18" charset="0"/>
                        </a:rPr>
                        <a:t>Discuss </a:t>
                      </a:r>
                      <a:r>
                        <a:rPr lang="en-GB" sz="2400" dirty="0">
                          <a:effectLst/>
                          <a:latin typeface="+mn-lt"/>
                          <a:ea typeface="Calibri" panose="020F0502020204030204" pitchFamily="34" charset="0"/>
                          <a:cs typeface="Times New Roman" panose="02020603050405020304" pitchFamily="18" charset="0"/>
                        </a:rPr>
                        <a:t>the ethical principles applicable within the doctor patient </a:t>
                      </a:r>
                      <a:r>
                        <a:rPr lang="en-GB" sz="2400" dirty="0" smtClean="0">
                          <a:effectLst/>
                          <a:latin typeface="+mn-lt"/>
                          <a:ea typeface="Calibri" panose="020F0502020204030204" pitchFamily="34" charset="0"/>
                          <a:cs typeface="Times New Roman" panose="02020603050405020304" pitchFamily="18" charset="0"/>
                        </a:rPr>
                        <a:t>relationship</a:t>
                      </a:r>
                      <a:endParaRPr lang="en-GB" sz="32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•Describe the different types of consent and the situations in which obtaining consent is </a:t>
                      </a:r>
                      <a:r>
                        <a:rPr lang="en-GB" sz="2400" dirty="0" smtClean="0">
                          <a:effectLst/>
                          <a:latin typeface="+mn-lt"/>
                          <a:ea typeface="Calibri" panose="020F0502020204030204" pitchFamily="34" charset="0"/>
                          <a:cs typeface="Times New Roman" panose="02020603050405020304" pitchFamily="18" charset="0"/>
                        </a:rPr>
                        <a:t>required</a:t>
                      </a:r>
                      <a:endParaRPr lang="en-GB" sz="32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2400" dirty="0" smtClean="0">
                          <a:effectLst/>
                          <a:latin typeface="+mn-lt"/>
                          <a:ea typeface="Calibri" panose="020F0502020204030204" pitchFamily="34" charset="0"/>
                          <a:cs typeface="Times New Roman" panose="02020603050405020304" pitchFamily="18" charset="0"/>
                        </a:rPr>
                        <a:t>• </a:t>
                      </a:r>
                      <a:r>
                        <a:rPr lang="en-GB" sz="2400" dirty="0">
                          <a:effectLst/>
                          <a:latin typeface="+mn-lt"/>
                          <a:ea typeface="Calibri" panose="020F0502020204030204" pitchFamily="34" charset="0"/>
                          <a:cs typeface="Times New Roman" panose="02020603050405020304" pitchFamily="18" charset="0"/>
                        </a:rPr>
                        <a:t>Demonstrate understanding of the elements and process of informed consent in research </a:t>
                      </a:r>
                      <a:endParaRPr lang="en-GB" sz="32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2400" dirty="0" smtClean="0">
                          <a:effectLst/>
                          <a:latin typeface="+mn-lt"/>
                          <a:ea typeface="Calibri" panose="020F0502020204030204" pitchFamily="34" charset="0"/>
                          <a:cs typeface="Times New Roman" panose="02020603050405020304" pitchFamily="18" charset="0"/>
                        </a:rPr>
                        <a:t>• Intricate concept of vulnerability in context of research and the necessity of additional safeguards to protect vulnerable population</a:t>
                      </a:r>
                    </a:p>
                    <a:p>
                      <a:pPr algn="l">
                        <a:lnSpc>
                          <a:spcPct val="107000"/>
                        </a:lnSpc>
                        <a:spcAft>
                          <a:spcPts val="800"/>
                        </a:spcAft>
                      </a:pPr>
                      <a:endParaRPr lang="en-GB"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894774136"/>
                  </a:ext>
                </a:extLst>
              </a:tr>
            </a:tbl>
          </a:graphicData>
        </a:graphic>
      </p:graphicFrame>
    </p:spTree>
    <p:extLst>
      <p:ext uri="{BB962C8B-B14F-4D97-AF65-F5344CB8AC3E}">
        <p14:creationId xmlns:p14="http://schemas.microsoft.com/office/powerpoint/2010/main" val="298422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075766" y="1188637"/>
            <a:ext cx="3371543" cy="4480726"/>
          </a:xfrm>
        </p:spPr>
        <p:txBody>
          <a:bodyPr>
            <a:normAutofit/>
          </a:bodyPr>
          <a:lstStyle/>
          <a:p>
            <a:pPr algn="ctr"/>
            <a:r>
              <a:rPr lang="en-US" sz="3600" b="1" dirty="0">
                <a:latin typeface="+mn-lt"/>
                <a:cs typeface="Times New Roman" panose="02020603050405020304" pitchFamily="18" charset="0"/>
              </a:rPr>
              <a:t>Sequence of </a:t>
            </a:r>
            <a:r>
              <a:rPr lang="en-US" sz="3600" b="1" dirty="0" smtClean="0">
                <a:latin typeface="+mn-lt"/>
                <a:cs typeface="Times New Roman" panose="02020603050405020304" pitchFamily="18" charset="0"/>
              </a:rPr>
              <a:t>the </a:t>
            </a:r>
            <a:r>
              <a:rPr lang="en-US" sz="3600" b="1" dirty="0">
                <a:latin typeface="+mn-lt"/>
                <a:cs typeface="Times New Roman" panose="02020603050405020304" pitchFamily="18" charset="0"/>
              </a:rPr>
              <a:t>Session </a:t>
            </a:r>
            <a:endParaRPr lang="en-PK" sz="3600"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6313286" cy="4322439"/>
          </a:xfrm>
        </p:spPr>
        <p:txBody>
          <a:bodyPr anchor="ctr">
            <a:normAutofit/>
          </a:bodyPr>
          <a:lstStyle/>
          <a:p>
            <a:pPr marL="514350" indent="-514350">
              <a:buFont typeface="+mj-lt"/>
              <a:buAutoNum type="alphaLcPeriod"/>
            </a:pPr>
            <a:r>
              <a:rPr lang="en-US" sz="2400" dirty="0">
                <a:cs typeface="Times New Roman" panose="02020603050405020304" pitchFamily="18" charset="0"/>
              </a:rPr>
              <a:t>Statement of learning outcomes (01 slide) </a:t>
            </a:r>
          </a:p>
          <a:p>
            <a:pPr marL="514350" indent="-514350">
              <a:buFont typeface="+mj-lt"/>
              <a:buAutoNum type="alphaLcPeriod"/>
            </a:pPr>
            <a:r>
              <a:rPr lang="en-US" sz="2400" dirty="0">
                <a:cs typeface="Times New Roman" panose="02020603050405020304" pitchFamily="18" charset="0"/>
              </a:rPr>
              <a:t>Order &amp; Components of the session </a:t>
            </a:r>
          </a:p>
          <a:p>
            <a:pPr marL="971550" lvl="1" indent="-514350">
              <a:buFont typeface="+mj-lt"/>
              <a:buAutoNum type="alphaLcPeriod"/>
            </a:pPr>
            <a:r>
              <a:rPr lang="en-US" dirty="0">
                <a:cs typeface="Times New Roman" panose="02020603050405020304" pitchFamily="18" charset="0"/>
              </a:rPr>
              <a:t>Core subject ( contains throughout relevant clinical contents) </a:t>
            </a:r>
            <a:r>
              <a:rPr lang="en-US" dirty="0" smtClean="0">
                <a:cs typeface="Times New Roman" panose="02020603050405020304" pitchFamily="18" charset="0"/>
              </a:rPr>
              <a:t>( 30 </a:t>
            </a:r>
            <a:r>
              <a:rPr lang="en-US" dirty="0">
                <a:cs typeface="Times New Roman" panose="02020603050405020304" pitchFamily="18" charset="0"/>
              </a:rPr>
              <a:t>slides) </a:t>
            </a:r>
          </a:p>
          <a:p>
            <a:pPr marL="971550" lvl="1" indent="-514350">
              <a:buFont typeface="+mj-lt"/>
              <a:buAutoNum type="alphaLcPeriod"/>
            </a:pPr>
            <a:r>
              <a:rPr lang="en-US" dirty="0">
                <a:cs typeface="Times New Roman" panose="02020603050405020304" pitchFamily="18" charset="0"/>
              </a:rPr>
              <a:t>Research pertinent to enhance understanding o the subjects (</a:t>
            </a:r>
            <a:r>
              <a:rPr lang="en-US" dirty="0" smtClean="0">
                <a:cs typeface="Times New Roman" panose="02020603050405020304" pitchFamily="18" charset="0"/>
              </a:rPr>
              <a:t>01 </a:t>
            </a:r>
            <a:r>
              <a:rPr lang="en-US" dirty="0">
                <a:cs typeface="Times New Roman" panose="02020603050405020304" pitchFamily="18" charset="0"/>
              </a:rPr>
              <a:t>slides)</a:t>
            </a:r>
          </a:p>
          <a:p>
            <a:pPr marL="971550" lvl="1" indent="-514350">
              <a:buFont typeface="+mj-lt"/>
              <a:buAutoNum type="alphaLcPeriod"/>
            </a:pPr>
            <a:r>
              <a:rPr lang="en-US" dirty="0" smtClean="0">
                <a:cs typeface="Times New Roman" panose="02020603050405020304" pitchFamily="18" charset="0"/>
              </a:rPr>
              <a:t>Vertical integration (01 </a:t>
            </a:r>
            <a:r>
              <a:rPr lang="en-US" dirty="0">
                <a:cs typeface="Times New Roman" panose="02020603050405020304" pitchFamily="18" charset="0"/>
              </a:rPr>
              <a:t>slides) </a:t>
            </a:r>
            <a:endParaRPr lang="en-US" dirty="0" smtClean="0">
              <a:cs typeface="Times New Roman" panose="02020603050405020304" pitchFamily="18" charset="0"/>
            </a:endParaRPr>
          </a:p>
          <a:p>
            <a:pPr marL="971550" lvl="1" indent="-514350">
              <a:buFont typeface="+mj-lt"/>
              <a:buAutoNum type="alphaLcPeriod"/>
            </a:pPr>
            <a:r>
              <a:rPr lang="en-US" dirty="0" smtClean="0">
                <a:cs typeface="Times New Roman" panose="02020603050405020304" pitchFamily="18" charset="0"/>
              </a:rPr>
              <a:t>Horizontal integration (01 slide)</a:t>
            </a:r>
            <a:endParaRPr lang="en-US" dirty="0">
              <a:cs typeface="Times New Roman" panose="02020603050405020304" pitchFamily="18" charset="0"/>
            </a:endParaRPr>
          </a:p>
          <a:p>
            <a:pPr marL="971550" lvl="1" indent="-514350">
              <a:buFont typeface="+mj-lt"/>
              <a:buAutoNum type="alphaLcPeriod"/>
            </a:pPr>
            <a:r>
              <a:rPr lang="en-US" dirty="0">
                <a:cs typeface="Times New Roman" panose="02020603050405020304" pitchFamily="18" charset="0"/>
              </a:rPr>
              <a:t>End </a:t>
            </a:r>
            <a:r>
              <a:rPr lang="en-US" dirty="0" smtClean="0">
                <a:cs typeface="Times New Roman" panose="02020603050405020304" pitchFamily="18" charset="0"/>
              </a:rPr>
              <a:t>of </a:t>
            </a:r>
            <a:r>
              <a:rPr lang="en-US" dirty="0">
                <a:cs typeface="Times New Roman" panose="02020603050405020304" pitchFamily="18" charset="0"/>
              </a:rPr>
              <a:t>the session relevant assessments ( </a:t>
            </a:r>
            <a:r>
              <a:rPr lang="en-US" dirty="0" smtClean="0">
                <a:cs typeface="Times New Roman" panose="02020603050405020304" pitchFamily="18" charset="0"/>
              </a:rPr>
              <a:t>01 </a:t>
            </a:r>
            <a:r>
              <a:rPr lang="en-US" dirty="0">
                <a:cs typeface="Times New Roman" panose="02020603050405020304" pitchFamily="18" charset="0"/>
              </a:rPr>
              <a:t>slides) </a:t>
            </a:r>
          </a:p>
          <a:p>
            <a:pPr marL="971550" lvl="1" indent="-514350">
              <a:buFont typeface="+mj-lt"/>
              <a:buAutoNum type="alphaLcPeriod"/>
            </a:pPr>
            <a:r>
              <a:rPr lang="en-US" dirty="0">
                <a:cs typeface="Times New Roman" panose="02020603050405020304" pitchFamily="18" charset="0"/>
              </a:rPr>
              <a:t>Suggested additional readings ( 01 slide</a:t>
            </a:r>
            <a:r>
              <a:rPr lang="en-US" sz="2000" dirty="0"/>
              <a:t>) </a:t>
            </a:r>
            <a:endParaRPr lang="en-PK" sz="2000" dirty="0"/>
          </a:p>
        </p:txBody>
      </p:sp>
    </p:spTree>
    <p:extLst>
      <p:ext uri="{BB962C8B-B14F-4D97-AF65-F5344CB8AC3E}">
        <p14:creationId xmlns:p14="http://schemas.microsoft.com/office/powerpoint/2010/main" val="156332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4" y="-1589"/>
            <a:ext cx="10515600" cy="1325563"/>
          </a:xfrm>
        </p:spPr>
        <p:txBody>
          <a:bodyPr>
            <a:normAutofit/>
          </a:bodyPr>
          <a:lstStyle/>
          <a:p>
            <a:pPr algn="ctr"/>
            <a:r>
              <a:rPr lang="en-GB" sz="4000" b="1" dirty="0" smtClean="0">
                <a:latin typeface="+mn-lt"/>
                <a:cs typeface="Times New Roman" panose="02020603050405020304" pitchFamily="18" charset="0"/>
              </a:rPr>
              <a:t>Ethics and its fundamental principles</a:t>
            </a:r>
            <a:endParaRPr lang="en-GB" sz="4000" b="1" dirty="0">
              <a:latin typeface="+mn-lt"/>
              <a:cs typeface="Times New Roman" panose="02020603050405020304" pitchFamily="18" charset="0"/>
            </a:endParaRPr>
          </a:p>
        </p:txBody>
      </p:sp>
      <p:sp>
        <p:nvSpPr>
          <p:cNvPr id="3" name="Content Placeholder 2"/>
          <p:cNvSpPr>
            <a:spLocks noGrp="1"/>
          </p:cNvSpPr>
          <p:nvPr>
            <p:ph idx="1"/>
          </p:nvPr>
        </p:nvSpPr>
        <p:spPr>
          <a:xfrm>
            <a:off x="707571" y="1368424"/>
            <a:ext cx="10515600" cy="5489576"/>
          </a:xfrm>
        </p:spPr>
        <p:txBody>
          <a:bodyPr>
            <a:normAutofit fontScale="55000" lnSpcReduction="20000"/>
          </a:bodyPr>
          <a:lstStyle/>
          <a:p>
            <a:pPr marL="342900" lvl="0" indent="-342900" defTabSz="342991">
              <a:lnSpc>
                <a:spcPct val="100000"/>
              </a:lnSpc>
              <a:spcBef>
                <a:spcPct val="20000"/>
              </a:spcBef>
            </a:pPr>
            <a:r>
              <a:rPr lang="en-GB" sz="3400" dirty="0">
                <a:solidFill>
                  <a:srgbClr val="000000"/>
                </a:solidFill>
                <a:cs typeface="Times New Roman" panose="02020603050405020304" pitchFamily="18" charset="0"/>
              </a:rPr>
              <a:t>Moral principles that govern a person's behaviour or the conducting of an activity</a:t>
            </a:r>
          </a:p>
          <a:p>
            <a:pPr marL="557361" lvl="1" indent="-214370" defTabSz="342991">
              <a:lnSpc>
                <a:spcPct val="100000"/>
              </a:lnSpc>
              <a:spcBef>
                <a:spcPct val="20000"/>
              </a:spcBef>
              <a:buFont typeface="Arial"/>
              <a:buChar char="–"/>
            </a:pPr>
            <a:r>
              <a:rPr lang="en-GB" sz="3400" dirty="0">
                <a:solidFill>
                  <a:srgbClr val="000000"/>
                </a:solidFill>
                <a:cs typeface="Times New Roman" panose="02020603050405020304" pitchFamily="18" charset="0"/>
              </a:rPr>
              <a:t>Moral: standards of behaviour; principles of right and </a:t>
            </a:r>
            <a:r>
              <a:rPr lang="en-GB" sz="3400" dirty="0" smtClean="0">
                <a:solidFill>
                  <a:srgbClr val="000000"/>
                </a:solidFill>
                <a:cs typeface="Times New Roman" panose="02020603050405020304" pitchFamily="18" charset="0"/>
              </a:rPr>
              <a:t>wrong</a:t>
            </a:r>
          </a:p>
          <a:p>
            <a:pPr marL="342991" lvl="1" indent="0" defTabSz="342991">
              <a:lnSpc>
                <a:spcPct val="100000"/>
              </a:lnSpc>
              <a:spcBef>
                <a:spcPct val="20000"/>
              </a:spcBef>
              <a:buNone/>
            </a:pPr>
            <a:r>
              <a:rPr lang="en-GB" sz="3400" b="1" dirty="0" smtClean="0">
                <a:solidFill>
                  <a:srgbClr val="000000"/>
                </a:solidFill>
                <a:cs typeface="Times New Roman" panose="02020603050405020304" pitchFamily="18" charset="0"/>
              </a:rPr>
              <a:t>Fundamental principles</a:t>
            </a:r>
            <a:endParaRPr lang="en-GB" sz="3400" b="1" dirty="0">
              <a:solidFill>
                <a:srgbClr val="000000"/>
              </a:solidFill>
              <a:cs typeface="Times New Roman" panose="02020603050405020304" pitchFamily="18" charset="0"/>
            </a:endParaRPr>
          </a:p>
          <a:p>
            <a:pPr marL="914400" lvl="1" indent="-514350" defTabSz="342991">
              <a:lnSpc>
                <a:spcPct val="120000"/>
              </a:lnSpc>
              <a:spcBef>
                <a:spcPct val="20000"/>
              </a:spcBef>
              <a:buFont typeface="+mj-lt"/>
              <a:buAutoNum type="arabicPeriod"/>
            </a:pPr>
            <a:r>
              <a:rPr lang="en-GB" sz="3400" dirty="0">
                <a:solidFill>
                  <a:srgbClr val="000000"/>
                </a:solidFill>
                <a:cs typeface="Times New Roman" panose="02020603050405020304" pitchFamily="18" charset="0"/>
              </a:rPr>
              <a:t>Autonomy / respect for persons</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The right for an individual to make his or her own choice</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Protect those with diminished autonomy</a:t>
            </a:r>
          </a:p>
          <a:p>
            <a:pPr marL="914400" lvl="1" indent="-514350" defTabSz="342991">
              <a:lnSpc>
                <a:spcPct val="120000"/>
              </a:lnSpc>
              <a:spcBef>
                <a:spcPct val="20000"/>
              </a:spcBef>
              <a:buFont typeface="+mj-lt"/>
              <a:buAutoNum type="arabicPeriod"/>
            </a:pPr>
            <a:r>
              <a:rPr lang="en-GB" sz="3400" dirty="0">
                <a:solidFill>
                  <a:srgbClr val="000000"/>
                </a:solidFill>
                <a:cs typeface="Times New Roman" panose="02020603050405020304" pitchFamily="18" charset="0"/>
              </a:rPr>
              <a:t>Beneficence</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The principle of acting with the best interest of the other in mind</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Maximise benefits</a:t>
            </a:r>
          </a:p>
          <a:p>
            <a:pPr marL="914400" lvl="1" indent="-514350" defTabSz="342991">
              <a:lnSpc>
                <a:spcPct val="120000"/>
              </a:lnSpc>
              <a:spcBef>
                <a:spcPct val="20000"/>
              </a:spcBef>
              <a:buFont typeface="+mj-lt"/>
              <a:buAutoNum type="arabicPeriod"/>
            </a:pPr>
            <a:r>
              <a:rPr lang="en-GB" sz="3400" dirty="0">
                <a:solidFill>
                  <a:srgbClr val="000000"/>
                </a:solidFill>
                <a:cs typeface="Times New Roman" panose="02020603050405020304" pitchFamily="18" charset="0"/>
              </a:rPr>
              <a:t>Non-maleficence</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“Above all, do no harm," as stated in the Hippocratic Oath</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Minimise risks</a:t>
            </a:r>
          </a:p>
          <a:p>
            <a:pPr marL="914400" lvl="1" indent="-514350" defTabSz="342991">
              <a:lnSpc>
                <a:spcPct val="120000"/>
              </a:lnSpc>
              <a:spcBef>
                <a:spcPct val="20000"/>
              </a:spcBef>
              <a:buFont typeface="+mj-lt"/>
              <a:buAutoNum type="arabicPeriod"/>
            </a:pPr>
            <a:r>
              <a:rPr lang="en-GB" sz="3400" dirty="0">
                <a:solidFill>
                  <a:srgbClr val="000000"/>
                </a:solidFill>
                <a:cs typeface="Times New Roman" panose="02020603050405020304" pitchFamily="18" charset="0"/>
              </a:rPr>
              <a:t>Justice</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A concept that emphasizes fairness and equality among individuals</a:t>
            </a:r>
          </a:p>
          <a:p>
            <a:pPr marL="857479" lvl="2" indent="-171496" defTabSz="342991">
              <a:lnSpc>
                <a:spcPct val="120000"/>
              </a:lnSpc>
              <a:spcBef>
                <a:spcPct val="20000"/>
              </a:spcBef>
              <a:buFont typeface="Arial"/>
              <a:buChar char="•"/>
            </a:pPr>
            <a:r>
              <a:rPr lang="en-GB" sz="3400" dirty="0">
                <a:solidFill>
                  <a:srgbClr val="000000"/>
                </a:solidFill>
                <a:cs typeface="Times New Roman" panose="02020603050405020304" pitchFamily="18" charset="0"/>
              </a:rPr>
              <a:t>Equitable distribution of benefits and burdens of research</a:t>
            </a:r>
          </a:p>
          <a:p>
            <a:endParaRPr lang="en-GB" dirty="0"/>
          </a:p>
        </p:txBody>
      </p:sp>
      <p:sp>
        <p:nvSpPr>
          <p:cNvPr id="4" name="Oval 3"/>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80673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cs typeface="Times New Roman" panose="02020603050405020304" pitchFamily="18" charset="0"/>
              </a:rPr>
              <a:t>A brief look into history</a:t>
            </a:r>
            <a:r>
              <a:rPr lang="en-US" dirty="0" smtClean="0"/>
              <a:t/>
            </a:r>
            <a:br>
              <a:rPr lang="en-US" dirty="0" smtClean="0"/>
            </a:br>
            <a:endParaRPr lang="en-GB" dirty="0"/>
          </a:p>
        </p:txBody>
      </p:sp>
      <p:sp>
        <p:nvSpPr>
          <p:cNvPr id="4" name="TextBox 3">
            <a:extLst>
              <a:ext uri="{FF2B5EF4-FFF2-40B4-BE49-F238E27FC236}">
                <a16:creationId xmlns:a16="http://schemas.microsoft.com/office/drawing/2014/main" id="{50D4582A-97FD-D842-86E2-F3553F6E3DF0}"/>
              </a:ext>
            </a:extLst>
          </p:cNvPr>
          <p:cNvSpPr txBox="1"/>
          <p:nvPr/>
        </p:nvSpPr>
        <p:spPr>
          <a:xfrm>
            <a:off x="1337109" y="2326792"/>
            <a:ext cx="6478055" cy="1200329"/>
          </a:xfrm>
          <a:prstGeom prst="rect">
            <a:avLst/>
          </a:prstGeom>
          <a:noFill/>
        </p:spPr>
        <p:txBody>
          <a:bodyPr wrap="none" rtlCol="0">
            <a:spAutoFit/>
          </a:bodyPr>
          <a:lstStyle/>
          <a:p>
            <a:pPr defTabSz="457200"/>
            <a:r>
              <a:rPr lang="en-GB" sz="2400" dirty="0">
                <a:solidFill>
                  <a:srgbClr val="000000"/>
                </a:solidFill>
              </a:rPr>
              <a:t>Ethics in research was:</a:t>
            </a:r>
          </a:p>
          <a:p>
            <a:pPr defTabSz="457200"/>
            <a:endParaRPr lang="en-GB" sz="2400" dirty="0">
              <a:solidFill>
                <a:srgbClr val="000000"/>
              </a:solidFill>
            </a:endParaRPr>
          </a:p>
          <a:p>
            <a:pPr defTabSz="457200"/>
            <a:r>
              <a:rPr lang="en-GB" sz="2400" dirty="0">
                <a:solidFill>
                  <a:srgbClr val="000000"/>
                </a:solidFill>
              </a:rPr>
              <a:t>“…born in scandal and rendered in protectionism”</a:t>
            </a:r>
          </a:p>
        </p:txBody>
      </p:sp>
      <p:sp>
        <p:nvSpPr>
          <p:cNvPr id="5" name="Oval 4"/>
          <p:cNvSpPr/>
          <p:nvPr/>
        </p:nvSpPr>
        <p:spPr>
          <a:xfrm>
            <a:off x="10202091" y="365125"/>
            <a:ext cx="17634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Core content </a:t>
            </a:r>
            <a:endParaRPr lang="en-GB" b="1" dirty="0"/>
          </a:p>
        </p:txBody>
      </p:sp>
    </p:spTree>
    <p:extLst>
      <p:ext uri="{BB962C8B-B14F-4D97-AF65-F5344CB8AC3E}">
        <p14:creationId xmlns:p14="http://schemas.microsoft.com/office/powerpoint/2010/main" val="336761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look at history</a:t>
            </a:r>
          </a:p>
        </p:txBody>
      </p:sp>
      <p:pic>
        <p:nvPicPr>
          <p:cNvPr id="19" name="Picture 4" descr="Elixir Sulfanilamide"/>
          <p:cNvPicPr>
            <a:picLocks noGrp="1" noChangeAspect="1" noChangeArrowheads="1"/>
          </p:cNvPicPr>
          <p:nvPr>
            <p:ph idx="1"/>
          </p:nvPr>
        </p:nvPicPr>
        <p:blipFill>
          <a:blip r:embed="rId3"/>
          <a:stretch>
            <a:fillRect/>
          </a:stretch>
        </p:blipFill>
        <p:spPr>
          <a:xfrm>
            <a:off x="2095545" y="1108835"/>
            <a:ext cx="412153" cy="860026"/>
          </a:xfrm>
          <a:prstGeom prst="rect">
            <a:avLst/>
          </a:prstGeom>
          <a:noFill/>
        </p:spPr>
      </p:pic>
      <p:pic>
        <p:nvPicPr>
          <p:cNvPr id="20" name="Picture 6" descr="nuremberg"/>
          <p:cNvPicPr>
            <a:picLocks noGrp="1" noChangeAspect="1" noChangeArrowheads="1"/>
          </p:cNvPicPr>
          <p:nvPr>
            <p:ph sz="quarter" idx="4294967295"/>
          </p:nvPr>
        </p:nvPicPr>
        <p:blipFill>
          <a:blip r:embed="rId4"/>
          <a:srcRect/>
          <a:stretch>
            <a:fillRect/>
          </a:stretch>
        </p:blipFill>
        <p:spPr>
          <a:xfrm>
            <a:off x="4304068" y="1263650"/>
            <a:ext cx="819150" cy="668338"/>
          </a:xfrm>
          <a:prstGeom prst="rect">
            <a:avLst/>
          </a:prstGeom>
        </p:spPr>
        <p:style>
          <a:lnRef idx="1">
            <a:schemeClr val="accent1"/>
          </a:lnRef>
          <a:fillRef idx="2">
            <a:schemeClr val="accent1"/>
          </a:fillRef>
          <a:effectRef idx="1">
            <a:schemeClr val="accent1"/>
          </a:effectRef>
          <a:fontRef idx="minor">
            <a:schemeClr val="dk1"/>
          </a:fontRef>
        </p:style>
      </p:pic>
      <p:pic>
        <p:nvPicPr>
          <p:cNvPr id="21" name="Picture 4" descr="Avoid Pregnancy, Do Not Take During Pregnancy"/>
          <p:cNvPicPr>
            <a:picLocks noGrp="1" noChangeAspect="1" noChangeArrowheads="1"/>
          </p:cNvPicPr>
          <p:nvPr>
            <p:ph sz="half" idx="4294967295"/>
          </p:nvPr>
        </p:nvPicPr>
        <p:blipFill>
          <a:blip r:embed="rId5"/>
          <a:srcRect/>
          <a:stretch>
            <a:fillRect/>
          </a:stretch>
        </p:blipFill>
        <p:spPr>
          <a:xfrm>
            <a:off x="5861050" y="1172729"/>
            <a:ext cx="469900" cy="758825"/>
          </a:xfrm>
          <a:prstGeom prst="rect">
            <a:avLst/>
          </a:prstGeom>
          <a:noFill/>
        </p:spPr>
      </p:pic>
      <p:sp>
        <p:nvSpPr>
          <p:cNvPr id="6" name="TextBox 5"/>
          <p:cNvSpPr txBox="1"/>
          <p:nvPr/>
        </p:nvSpPr>
        <p:spPr>
          <a:xfrm>
            <a:off x="1578957" y="2007048"/>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dirty="0" err="1">
                <a:solidFill>
                  <a:srgbClr val="000000"/>
                </a:solidFill>
                <a:latin typeface="Corbel" panose="020B0503020204020204"/>
              </a:rPr>
              <a:t>Sulfanilamide</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1938</a:t>
            </a:r>
          </a:p>
        </p:txBody>
      </p:sp>
      <p:sp>
        <p:nvSpPr>
          <p:cNvPr id="10" name="TextBox 9"/>
          <p:cNvSpPr txBox="1"/>
          <p:nvPr/>
        </p:nvSpPr>
        <p:spPr>
          <a:xfrm>
            <a:off x="3465566" y="2009469"/>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WWII</a:t>
            </a:r>
          </a:p>
          <a:p>
            <a:pPr algn="ctr" defTabSz="457200"/>
            <a:r>
              <a:rPr lang="en-GB" sz="1600">
                <a:solidFill>
                  <a:srgbClr val="000000"/>
                </a:solidFill>
                <a:latin typeface="Corbel" panose="020B0503020204020204"/>
              </a:rPr>
              <a:t>1939-1945</a:t>
            </a:r>
          </a:p>
        </p:txBody>
      </p:sp>
      <p:sp>
        <p:nvSpPr>
          <p:cNvPr id="11" name="TextBox 10"/>
          <p:cNvSpPr txBox="1"/>
          <p:nvPr/>
        </p:nvSpPr>
        <p:spPr>
          <a:xfrm>
            <a:off x="5327433" y="1999692"/>
            <a:ext cx="1445421"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Thalidomide</a:t>
            </a:r>
          </a:p>
          <a:p>
            <a:pPr algn="ctr" defTabSz="457200"/>
            <a:r>
              <a:rPr lang="en-GB" sz="1600">
                <a:solidFill>
                  <a:srgbClr val="000000"/>
                </a:solidFill>
                <a:latin typeface="Corbel" panose="020B0503020204020204"/>
              </a:rPr>
              <a:t>1956-1962</a:t>
            </a:r>
          </a:p>
        </p:txBody>
      </p:sp>
      <p:sp>
        <p:nvSpPr>
          <p:cNvPr id="12" name="TextBox 11"/>
          <p:cNvSpPr txBox="1"/>
          <p:nvPr/>
        </p:nvSpPr>
        <p:spPr>
          <a:xfrm>
            <a:off x="7166673" y="19688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Tuskegee</a:t>
            </a:r>
          </a:p>
          <a:p>
            <a:pPr algn="ctr" defTabSz="457200"/>
            <a:r>
              <a:rPr lang="en-GB" sz="1600">
                <a:solidFill>
                  <a:srgbClr val="000000"/>
                </a:solidFill>
                <a:latin typeface="Corbel" panose="020B0503020204020204"/>
              </a:rPr>
              <a:t>1932-1972</a:t>
            </a:r>
          </a:p>
        </p:txBody>
      </p:sp>
      <p:sp>
        <p:nvSpPr>
          <p:cNvPr id="13" name="TextBox 12"/>
          <p:cNvSpPr txBox="1"/>
          <p:nvPr/>
        </p:nvSpPr>
        <p:spPr>
          <a:xfrm>
            <a:off x="7186651" y="2732875"/>
            <a:ext cx="1453437"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Belmont Report</a:t>
            </a:r>
          </a:p>
          <a:p>
            <a:pPr algn="ctr" defTabSz="457200"/>
            <a:r>
              <a:rPr lang="en-GB" sz="1400">
                <a:solidFill>
                  <a:srgbClr val="000000"/>
                </a:solidFill>
                <a:latin typeface="Corbel" panose="020B0503020204020204"/>
              </a:rPr>
              <a:t>1979</a:t>
            </a:r>
          </a:p>
        </p:txBody>
      </p:sp>
      <p:sp>
        <p:nvSpPr>
          <p:cNvPr id="14" name="TextBox 13"/>
          <p:cNvSpPr txBox="1"/>
          <p:nvPr/>
        </p:nvSpPr>
        <p:spPr>
          <a:xfrm>
            <a:off x="3435406" y="2732875"/>
            <a:ext cx="1529743"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Nuremberg Code</a:t>
            </a:r>
          </a:p>
          <a:p>
            <a:pPr algn="ctr" defTabSz="457200"/>
            <a:r>
              <a:rPr lang="en-GB" sz="1400">
                <a:solidFill>
                  <a:srgbClr val="000000"/>
                </a:solidFill>
                <a:latin typeface="Corbel" panose="020B0503020204020204"/>
              </a:rPr>
              <a:t>1947</a:t>
            </a:r>
          </a:p>
        </p:txBody>
      </p:sp>
      <p:sp>
        <p:nvSpPr>
          <p:cNvPr id="15" name="TextBox 14"/>
          <p:cNvSpPr txBox="1"/>
          <p:nvPr/>
        </p:nvSpPr>
        <p:spPr>
          <a:xfrm>
            <a:off x="7212976" y="50824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Asthma study</a:t>
            </a:r>
          </a:p>
          <a:p>
            <a:pPr algn="ctr" defTabSz="457200"/>
            <a:r>
              <a:rPr lang="en-GB" sz="1600">
                <a:solidFill>
                  <a:srgbClr val="000000"/>
                </a:solidFill>
                <a:latin typeface="Corbel" panose="020B0503020204020204"/>
              </a:rPr>
              <a:t>2001</a:t>
            </a:r>
          </a:p>
        </p:txBody>
      </p:sp>
      <p:sp>
        <p:nvSpPr>
          <p:cNvPr id="16" name="TextBox 15"/>
          <p:cNvSpPr txBox="1"/>
          <p:nvPr/>
        </p:nvSpPr>
        <p:spPr>
          <a:xfrm>
            <a:off x="3441888" y="509649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err="1">
                <a:solidFill>
                  <a:srgbClr val="000000"/>
                </a:solidFill>
                <a:latin typeface="Corbel" panose="020B0503020204020204"/>
              </a:rPr>
              <a:t>Trovan</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1996</a:t>
            </a:r>
          </a:p>
        </p:txBody>
      </p:sp>
      <p:sp>
        <p:nvSpPr>
          <p:cNvPr id="17" name="TextBox 16"/>
          <p:cNvSpPr txBox="1"/>
          <p:nvPr/>
        </p:nvSpPr>
        <p:spPr>
          <a:xfrm>
            <a:off x="9047302" y="1931553"/>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Guatemala</a:t>
            </a:r>
          </a:p>
          <a:p>
            <a:pPr algn="ctr" defTabSz="457200"/>
            <a:r>
              <a:rPr lang="en-GB" sz="1600">
                <a:solidFill>
                  <a:srgbClr val="000000"/>
                </a:solidFill>
                <a:latin typeface="Corbel" panose="020B0503020204020204"/>
              </a:rPr>
              <a:t>1946-1948</a:t>
            </a:r>
          </a:p>
        </p:txBody>
      </p:sp>
      <p:sp>
        <p:nvSpPr>
          <p:cNvPr id="18" name="TextBox 17"/>
          <p:cNvSpPr txBox="1"/>
          <p:nvPr/>
        </p:nvSpPr>
        <p:spPr>
          <a:xfrm>
            <a:off x="1588477" y="5102179"/>
            <a:ext cx="1445421"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err="1">
                <a:solidFill>
                  <a:srgbClr val="000000"/>
                </a:solidFill>
                <a:latin typeface="Corbel" panose="020B0503020204020204"/>
              </a:rPr>
              <a:t>Willowbrook</a:t>
            </a:r>
            <a:endParaRPr lang="en-GB" sz="1600">
              <a:solidFill>
                <a:srgbClr val="000000"/>
              </a:solidFill>
              <a:latin typeface="Corbel" panose="020B0503020204020204"/>
            </a:endParaRPr>
          </a:p>
          <a:p>
            <a:pPr algn="ctr" defTabSz="457200"/>
            <a:r>
              <a:rPr lang="en-GB" sz="1600">
                <a:solidFill>
                  <a:srgbClr val="000000"/>
                </a:solidFill>
                <a:latin typeface="Corbel" panose="020B0503020204020204"/>
              </a:rPr>
              <a:t>1963-1966</a:t>
            </a:r>
          </a:p>
        </p:txBody>
      </p:sp>
      <p:pic>
        <p:nvPicPr>
          <p:cNvPr id="22" name="Picture 9" descr="pic3"/>
          <p:cNvPicPr>
            <a:picLocks noChangeAspect="1" noChangeArrowheads="1"/>
          </p:cNvPicPr>
          <p:nvPr/>
        </p:nvPicPr>
        <p:blipFill>
          <a:blip r:embed="rId6"/>
          <a:srcRect/>
          <a:stretch>
            <a:fillRect/>
          </a:stretch>
        </p:blipFill>
        <p:spPr bwMode="auto">
          <a:xfrm>
            <a:off x="7091385" y="1263651"/>
            <a:ext cx="805241" cy="575591"/>
          </a:xfrm>
          <a:prstGeom prst="rect">
            <a:avLst/>
          </a:prstGeom>
          <a:noFill/>
          <a:ln w="9525">
            <a:noFill/>
            <a:miter lim="800000"/>
            <a:headEnd/>
            <a:tailEnd/>
          </a:ln>
        </p:spPr>
      </p:pic>
      <p:pic>
        <p:nvPicPr>
          <p:cNvPr id="23" name="Picture 4" descr="http://wistechnology.com/images/id744.jpg"/>
          <p:cNvPicPr>
            <a:picLocks noChangeAspect="1" noChangeArrowheads="1"/>
          </p:cNvPicPr>
          <p:nvPr/>
        </p:nvPicPr>
        <p:blipFill rotWithShape="1">
          <a:blip r:embed="rId7"/>
          <a:srcRect l="18182" t="5941" r="7792"/>
          <a:stretch/>
        </p:blipFill>
        <p:spPr bwMode="auto">
          <a:xfrm>
            <a:off x="8018359" y="1263651"/>
            <a:ext cx="621728" cy="580825"/>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24" name="Picture 8" descr="Johns Hopkins Medicine">
            <a:hlinkClick r:id="rId8" tooltip="Johns Hopkins Medicine"/>
          </p:cNvPr>
          <p:cNvPicPr>
            <a:picLocks noChangeAspect="1" noChangeArrowheads="1"/>
          </p:cNvPicPr>
          <p:nvPr/>
        </p:nvPicPr>
        <p:blipFill>
          <a:blip r:embed="rId9"/>
          <a:srcRect/>
          <a:stretch>
            <a:fillRect/>
          </a:stretch>
        </p:blipFill>
        <p:spPr bwMode="auto">
          <a:xfrm>
            <a:off x="7527207" y="4600637"/>
            <a:ext cx="947474" cy="280786"/>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pic>
      <p:pic>
        <p:nvPicPr>
          <p:cNvPr id="25" name="Picture 6" descr="http://www.pfizer.co.uk/sites/uk/Style%20Library/Images/pfizer_nav_logo.png">
            <a:hlinkClick r:id="rId10"/>
          </p:cNvPr>
          <p:cNvPicPr>
            <a:picLocks noChangeAspect="1" noChangeArrowheads="1"/>
          </p:cNvPicPr>
          <p:nvPr/>
        </p:nvPicPr>
        <p:blipFill>
          <a:blip r:embed="rId11"/>
          <a:srcRect/>
          <a:stretch>
            <a:fillRect/>
          </a:stretch>
        </p:blipFill>
        <p:spPr bwMode="auto">
          <a:xfrm>
            <a:off x="3866795" y="4400253"/>
            <a:ext cx="778171" cy="425738"/>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pic>
      <p:pic>
        <p:nvPicPr>
          <p:cNvPr id="26" name="Picture 2" descr="[Admin+Bldg.gif]"/>
          <p:cNvPicPr>
            <a:picLocks noChangeAspect="1" noChangeArrowheads="1"/>
          </p:cNvPicPr>
          <p:nvPr/>
        </p:nvPicPr>
        <p:blipFill>
          <a:blip r:embed="rId12"/>
          <a:srcRect/>
          <a:stretch>
            <a:fillRect/>
          </a:stretch>
        </p:blipFill>
        <p:spPr bwMode="auto">
          <a:xfrm>
            <a:off x="1998926" y="4397629"/>
            <a:ext cx="762613" cy="541449"/>
          </a:xfrm>
          <a:prstGeom prst="rect">
            <a:avLst/>
          </a:prstGeom>
          <a:noFill/>
          <a:ln w="9525">
            <a:noFill/>
            <a:miter lim="800000"/>
            <a:headEnd/>
            <a:tailEnd/>
          </a:ln>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904" y="1172729"/>
            <a:ext cx="466234" cy="683641"/>
          </a:xfrm>
          <a:prstGeom prst="rect">
            <a:avLst/>
          </a:prstGeom>
        </p:spPr>
      </p:pic>
      <p:sp>
        <p:nvSpPr>
          <p:cNvPr id="29" name="TextBox 28"/>
          <p:cNvSpPr txBox="1"/>
          <p:nvPr/>
        </p:nvSpPr>
        <p:spPr>
          <a:xfrm>
            <a:off x="9098520" y="509649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TGN1412</a:t>
            </a:r>
          </a:p>
          <a:p>
            <a:pPr algn="ctr" defTabSz="457200"/>
            <a:r>
              <a:rPr lang="en-GB" sz="1600">
                <a:solidFill>
                  <a:srgbClr val="000000"/>
                </a:solidFill>
                <a:latin typeface="Corbel" panose="020B0503020204020204"/>
              </a:rPr>
              <a:t>2006</a:t>
            </a:r>
          </a:p>
        </p:txBody>
      </p:sp>
      <p:pic>
        <p:nvPicPr>
          <p:cNvPr id="4" name="Picture 3"/>
          <p:cNvPicPr>
            <a:picLocks noChangeAspect="1"/>
          </p:cNvPicPr>
          <p:nvPr/>
        </p:nvPicPr>
        <p:blipFill>
          <a:blip r:embed="rId14"/>
          <a:stretch>
            <a:fillRect/>
          </a:stretch>
        </p:blipFill>
        <p:spPr>
          <a:xfrm>
            <a:off x="9449394" y="4334858"/>
            <a:ext cx="915404" cy="685426"/>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4017" y="1249295"/>
            <a:ext cx="871359" cy="684562"/>
          </a:xfrm>
          <a:prstGeom prst="rect">
            <a:avLst/>
          </a:prstGeom>
        </p:spPr>
      </p:pic>
      <p:sp>
        <p:nvSpPr>
          <p:cNvPr id="7" name="Chevron 6"/>
          <p:cNvSpPr/>
          <p:nvPr/>
        </p:nvSpPr>
        <p:spPr>
          <a:xfrm>
            <a:off x="3110009" y="2152853"/>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0" name="Chevron 29"/>
          <p:cNvSpPr/>
          <p:nvPr/>
        </p:nvSpPr>
        <p:spPr>
          <a:xfrm>
            <a:off x="4988957" y="2156768"/>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1" name="Chevron 30"/>
          <p:cNvSpPr/>
          <p:nvPr/>
        </p:nvSpPr>
        <p:spPr>
          <a:xfrm>
            <a:off x="6840786" y="215043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2" name="Chevron 31"/>
          <p:cNvSpPr/>
          <p:nvPr/>
        </p:nvSpPr>
        <p:spPr>
          <a:xfrm>
            <a:off x="8708581" y="215043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3" name="Chevron 32"/>
          <p:cNvSpPr/>
          <p:nvPr/>
        </p:nvSpPr>
        <p:spPr>
          <a:xfrm>
            <a:off x="3090629" y="5225845"/>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4" name="Chevron 33"/>
          <p:cNvSpPr/>
          <p:nvPr/>
        </p:nvSpPr>
        <p:spPr>
          <a:xfrm>
            <a:off x="4396614" y="6020804"/>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6" name="Chevron 35"/>
          <p:cNvSpPr/>
          <p:nvPr/>
        </p:nvSpPr>
        <p:spPr>
          <a:xfrm>
            <a:off x="8768004" y="522054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37" name="TextBox 36"/>
          <p:cNvSpPr txBox="1"/>
          <p:nvPr/>
        </p:nvSpPr>
        <p:spPr>
          <a:xfrm>
            <a:off x="1595856" y="2730409"/>
            <a:ext cx="1419639" cy="81724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FDA Product Authorisation System </a:t>
            </a:r>
          </a:p>
        </p:txBody>
      </p:sp>
      <p:sp>
        <p:nvSpPr>
          <p:cNvPr id="38" name="TextBox 37"/>
          <p:cNvSpPr txBox="1"/>
          <p:nvPr/>
        </p:nvSpPr>
        <p:spPr>
          <a:xfrm>
            <a:off x="9033920" y="2732875"/>
            <a:ext cx="1419639" cy="57888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Came to light in 2005</a:t>
            </a:r>
            <a:endParaRPr lang="en-GB" sz="1600">
              <a:solidFill>
                <a:srgbClr val="000000"/>
              </a:solidFill>
              <a:latin typeface="Corbel" panose="020B0503020204020204"/>
            </a:endParaRPr>
          </a:p>
        </p:txBody>
      </p:sp>
      <p:sp>
        <p:nvSpPr>
          <p:cNvPr id="39" name="TextBox 38"/>
          <p:cNvSpPr txBox="1"/>
          <p:nvPr/>
        </p:nvSpPr>
        <p:spPr>
          <a:xfrm>
            <a:off x="5074174" y="2730409"/>
            <a:ext cx="2024097" cy="129397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b="1">
                <a:solidFill>
                  <a:srgbClr val="000000"/>
                </a:solidFill>
                <a:latin typeface="Corbel" panose="020B0503020204020204"/>
              </a:rPr>
              <a:t>FDA: </a:t>
            </a:r>
            <a:r>
              <a:rPr lang="en-GB" sz="1400">
                <a:solidFill>
                  <a:srgbClr val="000000"/>
                </a:solidFill>
                <a:latin typeface="Corbel" panose="020B0503020204020204"/>
              </a:rPr>
              <a:t>Kefauver Harris Amend</a:t>
            </a:r>
          </a:p>
          <a:p>
            <a:pPr algn="ctr" defTabSz="457200"/>
            <a:r>
              <a:rPr lang="en-GB" sz="1400" b="1">
                <a:solidFill>
                  <a:srgbClr val="000000"/>
                </a:solidFill>
                <a:latin typeface="Corbel" panose="020B0503020204020204"/>
              </a:rPr>
              <a:t>EU: </a:t>
            </a:r>
            <a:r>
              <a:rPr lang="en-GB" sz="1400">
                <a:solidFill>
                  <a:srgbClr val="000000"/>
                </a:solidFill>
                <a:latin typeface="Corbel" panose="020B0503020204020204"/>
              </a:rPr>
              <a:t>Directive 65/65/EEC1</a:t>
            </a:r>
          </a:p>
          <a:p>
            <a:pPr algn="ctr" defTabSz="457200"/>
            <a:r>
              <a:rPr lang="en-GB" sz="1400" b="1">
                <a:solidFill>
                  <a:srgbClr val="000000"/>
                </a:solidFill>
                <a:latin typeface="Corbel" panose="020B0503020204020204"/>
              </a:rPr>
              <a:t>UK: </a:t>
            </a:r>
            <a:r>
              <a:rPr lang="en-GB" sz="1400">
                <a:solidFill>
                  <a:srgbClr val="000000"/>
                </a:solidFill>
                <a:latin typeface="Corbel" panose="020B0503020204020204"/>
              </a:rPr>
              <a:t>Medicines Act 68</a:t>
            </a:r>
            <a:endParaRPr lang="en-GB" sz="1600">
              <a:solidFill>
                <a:srgbClr val="000000"/>
              </a:solidFill>
              <a:latin typeface="Corbel" panose="020B0503020204020204"/>
            </a:endParaRPr>
          </a:p>
        </p:txBody>
      </p:sp>
      <p:sp>
        <p:nvSpPr>
          <p:cNvPr id="40" name="TextBox 39"/>
          <p:cNvSpPr txBox="1"/>
          <p:nvPr/>
        </p:nvSpPr>
        <p:spPr>
          <a:xfrm>
            <a:off x="3441888" y="5843368"/>
            <a:ext cx="1453438" cy="71508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200">
                <a:solidFill>
                  <a:srgbClr val="000000"/>
                </a:solidFill>
                <a:latin typeface="Corbel" panose="020B0503020204020204"/>
              </a:rPr>
              <a:t>Pfizer sued in US for lack of informed consent</a:t>
            </a:r>
            <a:endParaRPr lang="en-GB" sz="1400">
              <a:solidFill>
                <a:srgbClr val="000000"/>
              </a:solidFill>
              <a:latin typeface="Corbel" panose="020B0503020204020204"/>
            </a:endParaRPr>
          </a:p>
        </p:txBody>
      </p:sp>
      <p:sp>
        <p:nvSpPr>
          <p:cNvPr id="42" name="Chevron 41"/>
          <p:cNvSpPr/>
          <p:nvPr/>
        </p:nvSpPr>
        <p:spPr>
          <a:xfrm>
            <a:off x="6854918" y="5220542"/>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43" name="Chevron 42"/>
          <p:cNvSpPr/>
          <p:nvPr/>
        </p:nvSpPr>
        <p:spPr>
          <a:xfrm>
            <a:off x="4958412" y="5225845"/>
            <a:ext cx="268522" cy="36021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GB">
              <a:solidFill>
                <a:srgbClr val="000000"/>
              </a:solidFill>
              <a:latin typeface="Corbel" panose="020B0503020204020204"/>
            </a:endParaRPr>
          </a:p>
        </p:txBody>
      </p:sp>
      <p:sp>
        <p:nvSpPr>
          <p:cNvPr id="44" name="TextBox 43"/>
          <p:cNvSpPr txBox="1"/>
          <p:nvPr/>
        </p:nvSpPr>
        <p:spPr>
          <a:xfrm>
            <a:off x="5327432" y="5082461"/>
            <a:ext cx="1453438"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457200"/>
            <a:r>
              <a:rPr lang="en-GB" sz="1600">
                <a:solidFill>
                  <a:srgbClr val="000000"/>
                </a:solidFill>
                <a:latin typeface="Corbel" panose="020B0503020204020204"/>
              </a:rPr>
              <a:t>MMR</a:t>
            </a:r>
          </a:p>
          <a:p>
            <a:pPr algn="ctr" defTabSz="457200"/>
            <a:r>
              <a:rPr lang="en-GB" sz="1600">
                <a:solidFill>
                  <a:srgbClr val="000000"/>
                </a:solidFill>
                <a:latin typeface="Corbel" panose="020B0503020204020204"/>
              </a:rPr>
              <a:t>1998</a:t>
            </a:r>
          </a:p>
        </p:txBody>
      </p:sp>
      <p:pic>
        <p:nvPicPr>
          <p:cNvPr id="46" name="Picture 7" descr="wakefield_1568327c.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29381" y="4380532"/>
            <a:ext cx="1012541" cy="63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5302412" y="5841055"/>
            <a:ext cx="1552507" cy="81724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Loss of GMC registration.  Still working in US</a:t>
            </a:r>
            <a:endParaRPr lang="en-GB" sz="1600">
              <a:solidFill>
                <a:srgbClr val="000000"/>
              </a:solidFill>
              <a:latin typeface="Corbel" panose="020B0503020204020204"/>
            </a:endParaRPr>
          </a:p>
        </p:txBody>
      </p:sp>
      <p:sp>
        <p:nvSpPr>
          <p:cNvPr id="48" name="TextBox 47"/>
          <p:cNvSpPr txBox="1"/>
          <p:nvPr/>
        </p:nvSpPr>
        <p:spPr>
          <a:xfrm>
            <a:off x="9098520" y="5843367"/>
            <a:ext cx="1453439"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Change in phase I trial </a:t>
            </a:r>
            <a:r>
              <a:rPr lang="en-GB" sz="1400" err="1">
                <a:solidFill>
                  <a:srgbClr val="000000"/>
                </a:solidFill>
                <a:latin typeface="Corbel" panose="020B0503020204020204"/>
              </a:rPr>
              <a:t>regs</a:t>
            </a:r>
            <a:endParaRPr lang="en-GB" sz="1600">
              <a:solidFill>
                <a:srgbClr val="000000"/>
              </a:solidFill>
              <a:latin typeface="Corbel" panose="020B0503020204020204"/>
            </a:endParaRPr>
          </a:p>
        </p:txBody>
      </p:sp>
      <p:sp>
        <p:nvSpPr>
          <p:cNvPr id="50" name="TextBox 49"/>
          <p:cNvSpPr txBox="1"/>
          <p:nvPr/>
        </p:nvSpPr>
        <p:spPr>
          <a:xfrm>
            <a:off x="7212976" y="5841054"/>
            <a:ext cx="1453439"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Review of IRB processes</a:t>
            </a:r>
            <a:endParaRPr lang="en-GB" sz="1600">
              <a:solidFill>
                <a:srgbClr val="000000"/>
              </a:solidFill>
              <a:latin typeface="Corbel" panose="020B0503020204020204"/>
            </a:endParaRPr>
          </a:p>
        </p:txBody>
      </p:sp>
      <p:sp>
        <p:nvSpPr>
          <p:cNvPr id="51" name="TextBox 50"/>
          <p:cNvSpPr txBox="1"/>
          <p:nvPr/>
        </p:nvSpPr>
        <p:spPr>
          <a:xfrm>
            <a:off x="1605374" y="5844573"/>
            <a:ext cx="1453437"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GB" sz="1400">
                <a:solidFill>
                  <a:srgbClr val="000000"/>
                </a:solidFill>
                <a:latin typeface="Corbel" panose="020B0503020204020204"/>
              </a:rPr>
              <a:t>Belmont Report</a:t>
            </a:r>
          </a:p>
          <a:p>
            <a:pPr algn="ctr" defTabSz="457200"/>
            <a:r>
              <a:rPr lang="en-GB" sz="1400">
                <a:solidFill>
                  <a:srgbClr val="000000"/>
                </a:solidFill>
                <a:latin typeface="Corbel" panose="020B0503020204020204"/>
              </a:rPr>
              <a:t>1979</a:t>
            </a:r>
          </a:p>
        </p:txBody>
      </p:sp>
      <p:sp>
        <p:nvSpPr>
          <p:cNvPr id="45" name="Oval 44"/>
          <p:cNvSpPr/>
          <p:nvPr/>
        </p:nvSpPr>
        <p:spPr>
          <a:xfrm>
            <a:off x="9540904" y="0"/>
            <a:ext cx="2210881" cy="1016699"/>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2061079624"/>
      </p:ext>
    </p:extLst>
  </p:cSld>
  <p:clrMapOvr>
    <a:masterClrMapping/>
  </p:clrMapOvr>
  <mc:AlternateContent xmlns:mc="http://schemas.openxmlformats.org/markup-compatibility/2006" xmlns:p14="http://schemas.microsoft.com/office/powerpoint/2010/main">
    <mc:Choice Requires="p14">
      <p:transition spd="slow" p14:dur="2000" advTm="550826"/>
    </mc:Choice>
    <mc:Fallback xmlns="">
      <p:transition spd="slow" advTm="55082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2305</Words>
  <Application>Microsoft Office PowerPoint</Application>
  <PresentationFormat>Widescreen</PresentationFormat>
  <Paragraphs>334</Paragraphs>
  <Slides>39</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39</vt:i4>
      </vt:variant>
    </vt:vector>
  </HeadingPairs>
  <TitlesOfParts>
    <vt:vector size="55" baseType="lpstr">
      <vt:lpstr>ＭＳ Ｐゴシック</vt:lpstr>
      <vt:lpstr>SimSun-ExtB</vt:lpstr>
      <vt:lpstr>Arial</vt:lpstr>
      <vt:lpstr>Arial Black</vt:lpstr>
      <vt:lpstr>Calibri</vt:lpstr>
      <vt:lpstr>Calibri Light</vt:lpstr>
      <vt:lpstr>Constantia</vt:lpstr>
      <vt:lpstr>Corbel</vt:lpstr>
      <vt:lpstr>merriweather</vt:lpstr>
      <vt:lpstr>open sans</vt:lpstr>
      <vt:lpstr>Symbol</vt:lpstr>
      <vt:lpstr>System Font Regular</vt:lpstr>
      <vt:lpstr>Times New Roman</vt:lpstr>
      <vt:lpstr>Office Theme</vt:lpstr>
      <vt:lpstr>Main_Presentation_Title_Page</vt:lpstr>
      <vt:lpstr>1_Office Theme</vt:lpstr>
      <vt:lpstr>Module: III Endocrinology</vt:lpstr>
      <vt:lpstr>PowerPoint Presentation</vt:lpstr>
      <vt:lpstr>PowerPoint Presentation</vt:lpstr>
      <vt:lpstr>PowerPoint Presentation</vt:lpstr>
      <vt:lpstr>Learning Objective </vt:lpstr>
      <vt:lpstr>Sequence of the Session </vt:lpstr>
      <vt:lpstr>Ethics and its fundamental principles</vt:lpstr>
      <vt:lpstr>A brief look into history </vt:lpstr>
      <vt:lpstr>A brief look at history</vt:lpstr>
      <vt:lpstr>7 ethical requirements </vt:lpstr>
      <vt:lpstr>Informed consent </vt:lpstr>
      <vt:lpstr>What is informed consent </vt:lpstr>
      <vt:lpstr>Full Disclosure </vt:lpstr>
      <vt:lpstr>Essential Information for patient information sheet (PIL)</vt:lpstr>
      <vt:lpstr>PowerPoint Presentation</vt:lpstr>
      <vt:lpstr>PowerPoint Presentation</vt:lpstr>
      <vt:lpstr>Requirements for valid consent</vt:lpstr>
      <vt:lpstr>Points to consider</vt:lpstr>
      <vt:lpstr>Voluntariness</vt:lpstr>
      <vt:lpstr>Case study   </vt:lpstr>
      <vt:lpstr>Contd…</vt:lpstr>
      <vt:lpstr>PowerPoint Presentation</vt:lpstr>
      <vt:lpstr>Vulnerable Groups</vt:lpstr>
      <vt:lpstr>Illiteracy</vt:lpstr>
      <vt:lpstr>Age of consent</vt:lpstr>
      <vt:lpstr>Adult without capacity </vt:lpstr>
      <vt:lpstr>Waiver of consent</vt:lpstr>
      <vt:lpstr>Verbal consent</vt:lpstr>
      <vt:lpstr>Implied consent</vt:lpstr>
      <vt:lpstr>Check comprehension </vt:lpstr>
      <vt:lpstr>Confidentiality, Data Protection &amp; Essential Documents</vt:lpstr>
      <vt:lpstr>Ensuring confidentiality </vt:lpstr>
      <vt:lpstr>Consent to sharing data</vt:lpstr>
      <vt:lpstr>Anonymizing data</vt:lpstr>
      <vt:lpstr>End of lecture assessment </vt:lpstr>
      <vt:lpstr>Further reading  http://nbcpakistan.org.pk/assets/may-16-bioethics-facilitator-book---may-16%2C-2017.pdf </vt:lpstr>
      <vt:lpstr>Research </vt:lpstr>
      <vt:lpstr>Iserson K. V. (2024). Informed consent for artificial intelligence in emergency medicine: A practical guide. The American journal of emergency medicine, 76, 225–230. https://doi.org/10.1016/j.ajem.2023.11.022</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kash</dc:creator>
  <cp:lastModifiedBy>Link Computer</cp:lastModifiedBy>
  <cp:revision>21</cp:revision>
  <dcterms:created xsi:type="dcterms:W3CDTF">2023-05-27T17:17:05Z</dcterms:created>
  <dcterms:modified xsi:type="dcterms:W3CDTF">2024-05-20T03:52:43Z</dcterms:modified>
</cp:coreProperties>
</file>