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1" r:id="rId2"/>
    <p:sldId id="303" r:id="rId3"/>
    <p:sldId id="305" r:id="rId4"/>
    <p:sldId id="30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7" r:id="rId19"/>
    <p:sldId id="272" r:id="rId20"/>
    <p:sldId id="291" r:id="rId21"/>
    <p:sldId id="273" r:id="rId22"/>
    <p:sldId id="274" r:id="rId23"/>
    <p:sldId id="275" r:id="rId24"/>
    <p:sldId id="279" r:id="rId25"/>
    <p:sldId id="276" r:id="rId26"/>
    <p:sldId id="277" r:id="rId27"/>
    <p:sldId id="278" r:id="rId28"/>
    <p:sldId id="292" r:id="rId29"/>
    <p:sldId id="294" r:id="rId30"/>
    <p:sldId id="295" r:id="rId31"/>
    <p:sldId id="296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07" r:id="rId43"/>
    <p:sldId id="308" r:id="rId44"/>
    <p:sldId id="299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#1" qsCatId="3D" csTypeId="urn:microsoft.com/office/officeart/2005/8/colors/accent1_2#1" csCatId="accent1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anose="020B0A04020102020204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anose="020B0A04020102020204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anose="020B0A04020102020204" pitchFamily="34" charset="0"/>
            </a:rPr>
            <a:t>Servic</a:t>
          </a:r>
          <a:r>
            <a:rPr lang="en-US" dirty="0">
              <a:latin typeface="Arial Black" panose="020B0A04020102020204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1641" custLinFactNeighborY="-82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14632" custLinFactNeighborY="-85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CB691D5-1839-4DD0-909B-F1DA61F11007}" type="presOf" srcId="{399ACE2F-90C5-48B1-9E65-700A32562848}" destId="{23DC08E4-3725-4448-BFFF-1CCEA2F2987E}" srcOrd="1" destOrd="0" presId="urn:microsoft.com/office/officeart/2005/8/layout/gear1#1"/>
    <dgm:cxn modelId="{E4B08BCC-75A8-44F9-A16C-A741DBC125F8}" type="presOf" srcId="{DA82EADB-2721-42A0-95EA-F9B5521A38A6}" destId="{A09CEA93-9338-4361-A5E6-CF85B6019F5A}" srcOrd="0" destOrd="0" presId="urn:microsoft.com/office/officeart/2005/8/layout/gear1#1"/>
    <dgm:cxn modelId="{41194B90-4EAB-41B2-A3B2-F2E567945C96}" type="presOf" srcId="{DACAB5BA-B8B4-4D66-8B11-1D02259E020B}" destId="{8BC64EA7-2794-42B6-96C9-F39A52CB985A}" srcOrd="2" destOrd="0" presId="urn:microsoft.com/office/officeart/2005/8/layout/gear1#1"/>
    <dgm:cxn modelId="{AB01DE23-41AA-485F-9BC4-A98A07FB09F5}" type="presOf" srcId="{399ACE2F-90C5-48B1-9E65-700A32562848}" destId="{9815588C-16D0-4475-B64C-847FC87C8C32}" srcOrd="3" destOrd="0" presId="urn:microsoft.com/office/officeart/2005/8/layout/gear1#1"/>
    <dgm:cxn modelId="{8B912816-55C7-42CE-B009-6E033EB78689}" type="presOf" srcId="{663C1E13-76F9-4B70-A2F2-CA23180743CE}" destId="{B9330EE9-43E4-4FD4-8144-E92B1DD0FCDF}" srcOrd="1" destOrd="0" presId="urn:microsoft.com/office/officeart/2005/8/layout/gear1#1"/>
    <dgm:cxn modelId="{6E9AEF8A-1371-4E50-9DD9-6001ABDD87F8}" type="presOf" srcId="{F9CEBA05-2F10-437E-89B2-54F4D9FAF478}" destId="{5ED88519-AC6C-4AA3-B76D-812B93A167E4}" srcOrd="0" destOrd="0" presId="urn:microsoft.com/office/officeart/2005/8/layout/gear1#1"/>
    <dgm:cxn modelId="{43427C23-9F80-46FD-B013-47108C0EAEB7}" type="presOf" srcId="{399ACE2F-90C5-48B1-9E65-700A32562848}" destId="{7D3EFDB4-E5D1-439A-86D8-1FCF80D959BA}" srcOrd="2" destOrd="0" presId="urn:microsoft.com/office/officeart/2005/8/layout/gear1#1"/>
    <dgm:cxn modelId="{33DFFF6F-CBAB-489F-B209-545AA946A0F4}" type="presOf" srcId="{DACAB5BA-B8B4-4D66-8B11-1D02259E020B}" destId="{87622A90-D0D8-4EA3-BC0D-D537801AF2B1}" srcOrd="0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18D321BF-9E20-4526-8D11-024C8D097EF5}" type="presOf" srcId="{188C389E-9423-41DE-9C5E-D4A7E95C7E62}" destId="{6DF3A3A0-5919-4E69-80DD-61760D6340A0}" srcOrd="0" destOrd="0" presId="urn:microsoft.com/office/officeart/2005/8/layout/gear1#1"/>
    <dgm:cxn modelId="{9DF5DCAE-5AB7-4CFA-B316-ECD7564F3B7B}" type="presOf" srcId="{23718C41-0A1F-40BF-86BE-8A5476EC271E}" destId="{398423B3-DD54-4226-99D7-017EFC1488DF}" srcOrd="0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27282740-3676-4E41-9F12-1F6684A40F03}" type="presOf" srcId="{399ACE2F-90C5-48B1-9E65-700A32562848}" destId="{59EDF28D-6C67-49D0-B5A1-DE5C3CBA2292}" srcOrd="0" destOrd="0" presId="urn:microsoft.com/office/officeart/2005/8/layout/gear1#1"/>
    <dgm:cxn modelId="{02806D35-C084-4705-B760-8B8F31D54D63}" type="presOf" srcId="{663C1E13-76F9-4B70-A2F2-CA23180743CE}" destId="{4822A78E-EAEC-401F-941A-3A84E13E2357}" srcOrd="2" destOrd="0" presId="urn:microsoft.com/office/officeart/2005/8/layout/gear1#1"/>
    <dgm:cxn modelId="{48E9277C-03B6-492D-A242-C8095BF838B6}" type="presOf" srcId="{663C1E13-76F9-4B70-A2F2-CA23180743CE}" destId="{93300324-D62F-4E58-B882-734182BDB462}" srcOrd="0" destOrd="0" presId="urn:microsoft.com/office/officeart/2005/8/layout/gear1#1"/>
    <dgm:cxn modelId="{5B00C7A0-07E7-4C7D-98F1-7BA53D5FD245}" type="presOf" srcId="{DACAB5BA-B8B4-4D66-8B11-1D02259E020B}" destId="{B6B6B41B-120B-4968-AB6A-FC6E7C8EF3C0}" srcOrd="1" destOrd="0" presId="urn:microsoft.com/office/officeart/2005/8/layout/gear1#1"/>
    <dgm:cxn modelId="{6BD853A6-271A-4D7F-AB05-BCA0DB2B8299}" type="presParOf" srcId="{5ED88519-AC6C-4AA3-B76D-812B93A167E4}" destId="{87622A90-D0D8-4EA3-BC0D-D537801AF2B1}" srcOrd="0" destOrd="0" presId="urn:microsoft.com/office/officeart/2005/8/layout/gear1#1"/>
    <dgm:cxn modelId="{C887683C-D38F-452C-9666-EC0E7DB0272B}" type="presParOf" srcId="{5ED88519-AC6C-4AA3-B76D-812B93A167E4}" destId="{B6B6B41B-120B-4968-AB6A-FC6E7C8EF3C0}" srcOrd="1" destOrd="0" presId="urn:microsoft.com/office/officeart/2005/8/layout/gear1#1"/>
    <dgm:cxn modelId="{AFBB0E7F-3A72-4B05-A79E-67DE4A89824F}" type="presParOf" srcId="{5ED88519-AC6C-4AA3-B76D-812B93A167E4}" destId="{8BC64EA7-2794-42B6-96C9-F39A52CB985A}" srcOrd="2" destOrd="0" presId="urn:microsoft.com/office/officeart/2005/8/layout/gear1#1"/>
    <dgm:cxn modelId="{4AACA70A-85C5-466C-8781-6AA256A42E6B}" type="presParOf" srcId="{5ED88519-AC6C-4AA3-B76D-812B93A167E4}" destId="{93300324-D62F-4E58-B882-734182BDB462}" srcOrd="3" destOrd="0" presId="urn:microsoft.com/office/officeart/2005/8/layout/gear1#1"/>
    <dgm:cxn modelId="{15820F34-010C-4719-BC58-BDEBA7AE11B5}" type="presParOf" srcId="{5ED88519-AC6C-4AA3-B76D-812B93A167E4}" destId="{B9330EE9-43E4-4FD4-8144-E92B1DD0FCDF}" srcOrd="4" destOrd="0" presId="urn:microsoft.com/office/officeart/2005/8/layout/gear1#1"/>
    <dgm:cxn modelId="{489A83DA-5B92-4E0E-AD46-76A853AB359C}" type="presParOf" srcId="{5ED88519-AC6C-4AA3-B76D-812B93A167E4}" destId="{4822A78E-EAEC-401F-941A-3A84E13E2357}" srcOrd="5" destOrd="0" presId="urn:microsoft.com/office/officeart/2005/8/layout/gear1#1"/>
    <dgm:cxn modelId="{51DD8D17-C381-4E3E-8C1B-FB7057F40D9C}" type="presParOf" srcId="{5ED88519-AC6C-4AA3-B76D-812B93A167E4}" destId="{59EDF28D-6C67-49D0-B5A1-DE5C3CBA2292}" srcOrd="6" destOrd="0" presId="urn:microsoft.com/office/officeart/2005/8/layout/gear1#1"/>
    <dgm:cxn modelId="{3A75149D-75B9-4CDD-9CAB-7DA2C8C5338F}" type="presParOf" srcId="{5ED88519-AC6C-4AA3-B76D-812B93A167E4}" destId="{23DC08E4-3725-4448-BFFF-1CCEA2F2987E}" srcOrd="7" destOrd="0" presId="urn:microsoft.com/office/officeart/2005/8/layout/gear1#1"/>
    <dgm:cxn modelId="{BF8F56C7-7346-4CEF-8480-A771E19B7D69}" type="presParOf" srcId="{5ED88519-AC6C-4AA3-B76D-812B93A167E4}" destId="{7D3EFDB4-E5D1-439A-86D8-1FCF80D959BA}" srcOrd="8" destOrd="0" presId="urn:microsoft.com/office/officeart/2005/8/layout/gear1#1"/>
    <dgm:cxn modelId="{A041D004-3B01-4D0A-A28F-80156D57C252}" type="presParOf" srcId="{5ED88519-AC6C-4AA3-B76D-812B93A167E4}" destId="{9815588C-16D0-4475-B64C-847FC87C8C32}" srcOrd="9" destOrd="0" presId="urn:microsoft.com/office/officeart/2005/8/layout/gear1#1"/>
    <dgm:cxn modelId="{60B3A475-4D35-40B4-9B60-AE3CBD86FF1E}" type="presParOf" srcId="{5ED88519-AC6C-4AA3-B76D-812B93A167E4}" destId="{398423B3-DD54-4226-99D7-017EFC1488DF}" srcOrd="10" destOrd="0" presId="urn:microsoft.com/office/officeart/2005/8/layout/gear1#1"/>
    <dgm:cxn modelId="{622C799E-0B04-48CB-99A2-A05071913FD7}" type="presParOf" srcId="{5ED88519-AC6C-4AA3-B76D-812B93A167E4}" destId="{6DF3A3A0-5919-4E69-80DD-61760D6340A0}" srcOrd="11" destOrd="0" presId="urn:microsoft.com/office/officeart/2005/8/layout/gear1#1"/>
    <dgm:cxn modelId="{81940D3D-1210-41F4-BF4B-828222E9B69E}" type="presParOf" srcId="{5ED88519-AC6C-4AA3-B76D-812B93A167E4}" destId="{A09CEA93-9338-4361-A5E6-CF85B6019F5A}" srcOrd="12" destOrd="0" presId="urn:microsoft.com/office/officeart/2005/8/layout/gear1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"/>
  <dgm:desc val=""/>
  <dgm:catLst>
    <dgm:cat type="3D" pri="11500"/>
  </dgm:catLst>
  <dgm:scene3d>
    <a:camera prst="isometricOffAxis2Left" zoom="95000"/>
    <a:lightRig rig="flat" dir="t"/>
  </dgm:scene3d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D435-4BE4-4EA3-884A-9D69BCD47958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2AFD3-1C06-454C-91EB-BA2FA63DF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who-data/vaccination-data.cs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HMIS</a:t>
            </a:r>
            <a:r>
              <a:rPr lang="en-US" baseline="0" dirty="0" smtClean="0"/>
              <a:t>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AFD3-1C06-454C-91EB-BA2FA63DFC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</a:t>
            </a:r>
            <a:r>
              <a:rPr lang="en-US" baseline="0" dirty="0" smtClean="0"/>
              <a:t> bank data.. Illustration of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6481B-1D3B-4DFB-8902-4F908A98D9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health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covid-19. data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 links: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https://covid19.who.int/who-data/vaccination-data.csv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6481B-1D3B-4DFB-8902-4F908A98D9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https://worldhealthorg.shinyapps.io/TBrief/?_inputs_&amp;sidebarCollapsed=true&amp;entity_type=%22country%22&amp;iso2=%22PK%22&amp;sidebarItemExpanded=null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6481B-1D3B-4DFB-8902-4F908A98D9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AF22F-474A-471B-89EE-DD048FE0C370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51BE-82A6-4835-95F7-6DA0E9CE9D6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04005-0E3B-4120-AC7C-C1F91E789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8977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57FC-939F-4E52-B4CE-27A50D5B93A0}" type="datetime1">
              <a:rPr lang="en-US" smtClean="0">
                <a:solidFill>
                  <a:srgbClr val="575F6D"/>
                </a:solidFill>
              </a:rPr>
              <a:pPr/>
              <a:t>4/3/2023</a:t>
            </a:fld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1"/>
            <a:ext cx="7772400" cy="7619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HMIS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763713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 System that provides specific INFORMATION SUPPORT to the DECISION MAKING process during planning, implementation and evolution of health programming for appropriate use of resources at all levels of health system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2000" t="22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382906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Mechanism for collection, processing , analysis and transmission of information required for organizing and operating health services and also for research and training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HMIS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to provide reliable, relevant , up to-date timely and reasonably complete information for health managers at all levels , central, intermediate local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Sharing technical scientific information and provide data at periodic intervals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HMIS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 lIns="252000" tIns="108000" rIns="2556000">
            <a:normAutofit fontScale="92500"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Measure health status of people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quantify health problems medical and health care needs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Local,national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international comparisons of health status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Planning, administration effective management of health services and programs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Uses of health information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6000" t="17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486400" cy="480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population based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avoid unnecessary agglomeration of data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based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functional and operational terms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express information briefly and imaginatively 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Provision for feedback</a:t>
            </a:r>
            <a:r>
              <a:rPr lang="en-US" sz="2800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requirements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9000" t="21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Accessing effectiveness and efficiency of health services </a:t>
            </a: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access satisfaction and attitudes of beneficiaries with health system </a:t>
            </a: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research into particular problems of health needs and problems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Uses of health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Relevance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Standardization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:uniformity in definitions of variables collected .IMR)</a:t>
            </a: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Data Collecting &amp; Aggregation Instruments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: These instruments should be simple, easily understood by users </a:t>
            </a:r>
          </a:p>
          <a:p>
            <a:pPr eaLnBrk="1" hangingPunct="1">
              <a:buClr>
                <a:srgbClr val="3366FF"/>
              </a:buClr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Data Presentation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Clr>
                <a:srgbClr val="3366FF"/>
              </a:buClr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Flow of information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3366FF"/>
              </a:buClr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Filtration of information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3366FF"/>
              </a:buClr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Feedback </a:t>
            </a:r>
          </a:p>
          <a:p>
            <a:pPr eaLnBrk="1" hangingPunct="1">
              <a:buClr>
                <a:srgbClr val="3366FF"/>
              </a:buClr>
            </a:pPr>
            <a:r>
              <a:rPr lang="en-US" altLang="en-US" dirty="0" smtClean="0">
                <a:solidFill>
                  <a:srgbClr val="FFFFFF"/>
                </a:solidFill>
              </a:rPr>
              <a:t>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Important features for good HIMS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5000" t="18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3686172" cy="407196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Health Data;</a:t>
            </a:r>
          </a:p>
          <a:p>
            <a:pPr eaLnBrk="1" hangingPunct="1">
              <a:buNone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	Collection of observations in scientific manner. qualitative, quantitative</a:t>
            </a:r>
          </a:p>
          <a:p>
            <a:pPr eaLnBrk="1" hangingPunct="1">
              <a:buNone/>
            </a:pP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 and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9000" t="22000" r="-14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Health Data shaped or arranged in a meaningful  manner to be used for planning and operating health systems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1143000"/>
            <a:ext cx="77946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785794"/>
            <a:ext cx="78867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</a:t>
            </a:r>
            <a:br>
              <a:rPr lang="en-US" dirty="0"/>
            </a:br>
            <a:r>
              <a:rPr lang="en-US" dirty="0" smtClean="0"/>
              <a:t>non communicable diseases</a:t>
            </a:r>
            <a:r>
              <a:rPr lang="en-US" sz="4400" b="1" dirty="0">
                <a:latin typeface="Calibri Light" panose="020F0302020204030204" charset="0"/>
                <a:cs typeface="Calibri Light" panose="020F0302020204030204" charset="0"/>
              </a:rPr>
              <a:t/>
            </a:r>
            <a:br>
              <a:rPr lang="en-US" sz="4400" b="1" dirty="0">
                <a:latin typeface="Calibri Light" panose="020F0302020204030204" charset="0"/>
                <a:cs typeface="Calibri Light" panose="020F0302020204030204" charset="0"/>
              </a:rPr>
            </a:br>
            <a:r>
              <a:rPr lang="en-US" sz="4400" b="1" dirty="0" smtClean="0">
                <a:latin typeface="Calibri Light" panose="020F0302020204030204" charset="0"/>
                <a:cs typeface="Calibri Light" panose="020F0302020204030204" charset="0"/>
                <a:sym typeface="+mn-ea"/>
              </a:rPr>
              <a:t>Block 1</a:t>
            </a:r>
            <a:br>
              <a:rPr lang="en-US" sz="4400" b="1" dirty="0" smtClean="0">
                <a:latin typeface="Calibri Light" panose="020F0302020204030204" charset="0"/>
                <a:cs typeface="Calibri Light" panose="020F0302020204030204" charset="0"/>
                <a:sym typeface="+mn-ea"/>
              </a:rPr>
            </a:br>
            <a:r>
              <a:rPr lang="en-US" sz="4000" b="1" u="sng" dirty="0" smtClean="0"/>
              <a:t>EYE MODULE </a:t>
            </a:r>
            <a:r>
              <a:rPr lang="en-US" sz="4400" b="1" dirty="0" smtClean="0">
                <a:latin typeface="Calibri Light" panose="020F0302020204030204" charset="0"/>
                <a:cs typeface="Calibri Light" panose="020F0302020204030204" charset="0"/>
                <a:sym typeface="+mn-ea"/>
              </a:rPr>
              <a:t/>
            </a:r>
            <a:br>
              <a:rPr lang="en-US" sz="4400" b="1" dirty="0" smtClean="0">
                <a:latin typeface="Calibri Light" panose="020F0302020204030204" charset="0"/>
                <a:cs typeface="Calibri Light" panose="020F0302020204030204" charset="0"/>
                <a:sym typeface="+mn-ea"/>
              </a:rPr>
            </a:br>
            <a:r>
              <a:rPr lang="en-US" sz="4400" b="1" dirty="0" smtClean="0">
                <a:latin typeface="Calibri Light" panose="020F0302020204030204" charset="0"/>
                <a:cs typeface="Calibri Light" panose="020F0302020204030204" charset="0"/>
                <a:sym typeface="+mn-ea"/>
              </a:rPr>
              <a:t/>
            </a:r>
            <a:br>
              <a:rPr lang="en-US" sz="4400" b="1" dirty="0" smtClean="0">
                <a:latin typeface="Calibri Light" panose="020F0302020204030204" charset="0"/>
                <a:cs typeface="Calibri Light" panose="020F0302020204030204" charset="0"/>
                <a:sym typeface="+mn-ea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health </a:t>
            </a:r>
            <a:r>
              <a:rPr lang="en-US" dirty="0" smtClean="0"/>
              <a:t>management information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85720" y="5072074"/>
            <a:ext cx="2357454" cy="1017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           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Dr.Abdul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Qudoos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asif</a:t>
            </a:r>
            <a:r>
              <a:rPr lang="en-US" dirty="0" smtClean="0">
                <a:solidFill>
                  <a:schemeClr val="tx1"/>
                </a:solidFill>
              </a:rPr>
              <a:t> butt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7133-9313-4D32-BB51-BF68164FCE41}" type="datetime1">
              <a:rPr lang="en-US" smtClean="0"/>
              <a:pPr/>
              <a:t>4/3/2023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components can be divided into inputs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Processes and outputs</a:t>
            </a:r>
          </a:p>
          <a:p>
            <a:pPr marL="365760" indent="-256032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Inputs: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 information system resources </a:t>
            </a:r>
          </a:p>
          <a:p>
            <a:pPr marL="365760" indent="-256032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legislative,</a:t>
            </a:r>
          </a:p>
          <a:p>
            <a:pPr marL="365760" indent="-256032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regulatory </a:t>
            </a:r>
          </a:p>
          <a:p>
            <a:pPr marL="365760" indent="-256032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planning frameworks</a:t>
            </a:r>
          </a:p>
          <a:p>
            <a:pPr marL="365760" indent="-256032" eaLnBrk="1" fontAlgn="auto" hangingPunct="1">
              <a:lnSpc>
                <a:spcPct val="20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required to ensure a fully functioning health information system, and the resources that are prerequisites for such a system to be functional.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Health information system components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Personnel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financing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logistics support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information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communications technology (ICT)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coordinating mechanisms within and between the six components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resources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coordination and leadership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policies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financial and human resources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information system infrastructure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information system resources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t="-24000" r="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Health status indicators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Population based and institution based approaches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Censuses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Registration of vital events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Population based surveys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Hospital records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 registers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Notification of diseases 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Epidemiological surveillance endemic disease like tuberculosis , malaria 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collection : sources of data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Percentage of population within 5km or one hour long walk of nearest health care provider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indicators :Accessibility of health care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Percentage of children under 5 years of age or with pregnant women visited by community health worker in specified period of time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Percentage of pregnant women who receive at least one antenatal visit 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Percentage of children age 12 -23 months who are fully immunized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Indicators for provision of primary health care 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1000" r="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DHIS PUNJAB OPD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447887" y="1876010"/>
          <a:ext cx="2064854" cy="38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71604" y="2357430"/>
            <a:ext cx="4071966" cy="3071834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514350" marR="471805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FFFF"/>
              </a:buClr>
              <a:buSzTx/>
              <a:buFont typeface="+mj-lt"/>
              <a:buAutoNum type="arabicPeriod"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charset="0"/>
              </a:rPr>
              <a:t>To impart evidence based research oriented medical education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rabicPeriod"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charset="0"/>
              </a:rPr>
              <a:t>To provide best possible patient care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+mj-lt"/>
              <a:buAutoNum type="arabicPeriod"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charset="0"/>
              </a:rPr>
              <a:t>To inculcate the values of mutual respect and ethical practice of medicine</a:t>
            </a: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61" y="1110171"/>
            <a:ext cx="699731" cy="9701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4329733" y="1160829"/>
            <a:ext cx="3289232" cy="39713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/>
              <a:t>Vision &amp; Mission of RMU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2747-E5AD-497D-AD6F-C8F35EAB08E9}" type="datetime1">
              <a:rPr lang="en-US" smtClean="0"/>
              <a:pPr/>
              <a:t>4/3/2023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r="-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80963" y="1285860"/>
            <a:ext cx="6562739" cy="55721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Planning and designing phase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; comprises of situation analysis, budgeting, software development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Implementation phase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; data collections, transfer, entry, reporting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;day to day overseeing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u="sng" dirty="0" smtClean="0">
                <a:latin typeface="Times New Roman" pitchFamily="18" charset="0"/>
                <a:cs typeface="Times New Roman" pitchFamily="18" charset="0"/>
              </a:rPr>
              <a:t>Evaluation phase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; periodic check of impact of programmers</a:t>
            </a:r>
            <a:r>
              <a:rPr lang="en-US" altLang="en-US" dirty="0" smtClean="0"/>
              <a:t>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STEPS IN DEVELOPING HMIS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2964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800" u="sng" dirty="0" smtClean="0"/>
              <a:t>1;THE CENSUS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800" u="sng" dirty="0" smtClean="0"/>
              <a:t>2;VITAL EVENTS(Births &amp; Deaths</a:t>
            </a:r>
            <a:r>
              <a:rPr lang="en-US" altLang="en-US" sz="2800" dirty="0" smtClean="0"/>
              <a:t>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dirty="0" smtClean="0"/>
              <a:t>      A.---- In Rural Areas. according to provincial setup.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dirty="0" smtClean="0"/>
              <a:t>      B.---- In Urban Areas (Municipal Registration Office within 4 Days)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   C.----In Medical Institutions (Local Health Authorities-to                           DDO(H),DO(H), Civil Surgeon)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sz="2800" u="sng" dirty="0" smtClean="0"/>
              <a:t>3;INFECTIOUS DISEASES </a:t>
            </a:r>
            <a:r>
              <a:rPr lang="en-US" altLang="en-US" sz="2800" dirty="0" smtClean="0"/>
              <a:t>(Only 18 Priority Health Problems are to be reported)     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Sources----Contd.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u="sng" dirty="0" smtClean="0"/>
              <a:t>4;HOSPITAL &amp; DISPENSARY RECORD</a:t>
            </a:r>
            <a:r>
              <a:rPr lang="en-US" altLang="en-US" dirty="0" smtClean="0"/>
              <a:t>: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US" altLang="en-US" dirty="0" smtClean="0"/>
              <a:t>OPD Register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US" altLang="en-US" dirty="0" smtClean="0"/>
              <a:t>Indoor Register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US" altLang="en-US" dirty="0" smtClean="0"/>
              <a:t>Abstract Register (Daily Tabulation of Diseases)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US" altLang="en-US" dirty="0" smtClean="0"/>
              <a:t>Annual Return (Daily, Monthly, Quarterly Reports)    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endParaRPr lang="en-US" altLang="en-US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Sources </a:t>
            </a:r>
            <a:r>
              <a:rPr lang="en-US" altLang="en-US" dirty="0" err="1" smtClean="0"/>
              <a:t>Contnd</a:t>
            </a:r>
            <a:r>
              <a:rPr lang="en-US" altLang="en-US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991600" cy="55626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5;HEALTH MANPOWER STATISTICS(</a:t>
            </a:r>
            <a:r>
              <a:rPr lang="en-US" altLang="en-US" smtClean="0"/>
              <a:t>PMDC, Nursing Council)</a:t>
            </a:r>
          </a:p>
          <a:p>
            <a:pPr eaLnBrk="1" hangingPunct="1"/>
            <a:r>
              <a:rPr lang="en-US" altLang="en-US" u="sng" smtClean="0"/>
              <a:t>6;POPULATION SURVEYS </a:t>
            </a:r>
            <a:r>
              <a:rPr lang="en-US" altLang="en-US" smtClean="0"/>
              <a:t>: (Morbidity, Mortality, Nutritional Surveys)</a:t>
            </a:r>
          </a:p>
          <a:p>
            <a:pPr eaLnBrk="1" hangingPunct="1"/>
            <a:r>
              <a:rPr lang="en-US" altLang="en-US" u="sng" smtClean="0"/>
              <a:t>7;EPIDEMIOLOGICAL SURVIELLANCE </a:t>
            </a:r>
            <a:r>
              <a:rPr lang="en-US" altLang="en-US" smtClean="0"/>
              <a:t>: ( Malaria, T.B.)</a:t>
            </a:r>
          </a:p>
          <a:p>
            <a:pPr eaLnBrk="1" hangingPunct="1"/>
            <a:r>
              <a:rPr lang="en-US" altLang="en-US" u="sng" smtClean="0"/>
              <a:t>8;DEMOGRAPHIC SURVEYS</a:t>
            </a:r>
            <a:r>
              <a:rPr lang="en-US" altLang="en-US" smtClean="0"/>
              <a:t>: population density</a:t>
            </a:r>
          </a:p>
          <a:p>
            <a:pPr eaLnBrk="1" hangingPunct="1"/>
            <a:r>
              <a:rPr lang="en-US" altLang="en-US" u="sng" smtClean="0"/>
              <a:t>9;ECONOMIC SURVEYS</a:t>
            </a:r>
          </a:p>
          <a:p>
            <a:pPr eaLnBrk="1" hangingPunct="1"/>
            <a:r>
              <a:rPr lang="en-US" altLang="en-US" u="sng" smtClean="0"/>
              <a:t>10;NON QUANTIFIABLE INFORMATION: </a:t>
            </a:r>
            <a:r>
              <a:rPr lang="en-US" altLang="en-US" smtClean="0"/>
              <a:t>health policies, laws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Contnd…….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776413"/>
            <a:ext cx="88963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238125" y="1752600"/>
            <a:ext cx="9391650" cy="50720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Information tools at diff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/>
              <a:t>Health Institutions</a:t>
            </a:r>
            <a:r>
              <a:rPr lang="en-US" altLang="en-US" sz="2800" smtClean="0"/>
              <a:t> 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/>
              <a:t>A.   First Level Care Facility (FLCF)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400" smtClean="0"/>
              <a:t>A facility where there is first contact between a Client / Patient and a health care provider.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/>
              <a:t>Basic Health Unit (BHU)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/>
              <a:t>Rural Health Centre (RHC)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/>
              <a:t>Dispensary (Disp)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/>
              <a:t>Sub Health Centre (SHC)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/>
              <a:t>First Aid Post (FAP)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/>
              <a:t>MCH Centre (MCH)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/>
              <a:t>OPD of Hospital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sz="20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sz="2000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mtClean="0"/>
              <a:t>B.   Referral Level Care Facility (RLCF)</a:t>
            </a:r>
          </a:p>
          <a:p>
            <a:pPr marL="609600" indent="-609600" eaLnBrk="1" hangingPunct="1"/>
            <a:r>
              <a:rPr lang="en-US" altLang="en-US" smtClean="0"/>
              <a:t>Care Provider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US" altLang="en-US" smtClean="0"/>
              <a:t>For Curative Care</a:t>
            </a:r>
          </a:p>
          <a:p>
            <a:pPr marL="609600" indent="-609600" eaLnBrk="1" hangingPunct="1">
              <a:buFont typeface="Wingdings" pitchFamily="2" charset="2"/>
              <a:buAutoNum type="alphaLcPeriod"/>
            </a:pPr>
            <a:r>
              <a:rPr lang="en-US" altLang="en-US" smtClean="0"/>
              <a:t>For Preventive Care</a:t>
            </a:r>
          </a:p>
          <a:p>
            <a:pPr marL="609600" indent="-609600" eaLnBrk="1" hangingPunct="1"/>
            <a:r>
              <a:rPr lang="en-US" altLang="en-US" smtClean="0"/>
              <a:t>Patient / Client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Cotnd……..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Sequence Of Lecture</a:t>
            </a:r>
            <a:r>
              <a:rPr lang="en-ZA" b="1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sym typeface="+mn-ea"/>
              </a:rPr>
              <a:t>Statement of learning outcomes (01 slide) 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Core Subje</a:t>
            </a:r>
            <a:r>
              <a:rPr lang="en-US" alt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ct( 09 slides)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Horizontal Integration</a:t>
            </a:r>
            <a:r>
              <a:rPr lang="en-US" alt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(06 slides)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Vertical integration</a:t>
            </a:r>
            <a:r>
              <a:rPr lang="en-US" alt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( 07 slides)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EOLA(End of lecture assessment)</a:t>
            </a:r>
            <a:r>
              <a:rPr lang="en-US" alt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(01 slides)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Digital Library References</a:t>
            </a:r>
            <a:r>
              <a:rPr lang="en-US" alt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(02 slides)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 Research, Bioethics, Artificial Intelligence)</a:t>
            </a:r>
            <a:r>
              <a:rPr lang="en-US" altLang="en-ZA" sz="20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(02 slides)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1464946"/>
            <a:ext cx="3371850" cy="3829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E:\RMC BACK Feb 2017\RMU social integeration program 2018\H Edu work Desk top june2018\Health eud material master file\IMG-201707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59918" y="228600"/>
            <a:ext cx="751999" cy="66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For Patient / Client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Management :   ------------- 11 Record Cards              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For Facility Management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Aggregation : --------------- 19 Registers                     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smtClean="0"/>
              <a:t>Data Collection</a:t>
            </a:r>
            <a:br>
              <a:rPr lang="en-US" altLang="en-US" sz="4000" smtClean="0"/>
            </a:br>
            <a:r>
              <a:rPr lang="en-US" altLang="en-US" sz="3600" smtClean="0"/>
              <a:t>HMIS / FLCF</a:t>
            </a: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REPORT FORMS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Immediate Report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Monthly Report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mtClean="0"/>
              <a:t>Yearly Report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smtClean="0"/>
              <a:t>Data Collection Instruments</a:t>
            </a:r>
            <a:br>
              <a:rPr lang="en-US" altLang="en-US" sz="4000" smtClean="0"/>
            </a:br>
            <a:r>
              <a:rPr lang="en-US" altLang="en-US" sz="3200" smtClean="0"/>
              <a:t>(Facility Based)</a:t>
            </a:r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</a:t>
            </a:r>
            <a:r>
              <a:rPr lang="en-US" dirty="0" err="1" smtClean="0"/>
              <a:t>accessment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Considering HMIS is system consist of input, process and output components. Which parameter of the HMIS is related with input component? </a:t>
            </a:r>
          </a:p>
          <a:p>
            <a:pPr lvl="0"/>
            <a:r>
              <a:rPr lang="en-US" dirty="0" smtClean="0"/>
              <a:t>Data management</a:t>
            </a:r>
          </a:p>
          <a:p>
            <a:pPr lvl="0"/>
            <a:r>
              <a:rPr lang="en-US" dirty="0" smtClean="0"/>
              <a:t>Data resources</a:t>
            </a:r>
          </a:p>
          <a:p>
            <a:pPr lvl="0"/>
            <a:r>
              <a:rPr lang="en-US" dirty="0" smtClean="0"/>
              <a:t>Feedback </a:t>
            </a:r>
          </a:p>
          <a:p>
            <a:pPr lvl="0"/>
            <a:r>
              <a:rPr lang="en-US" b="1" dirty="0" smtClean="0"/>
              <a:t>HMIS resources </a:t>
            </a:r>
            <a:endParaRPr lang="en-US" dirty="0" smtClean="0"/>
          </a:p>
          <a:p>
            <a:pPr lvl="0"/>
            <a:r>
              <a:rPr lang="en-US" dirty="0" smtClean="0"/>
              <a:t>Information products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planning HMIS, the situation analysis is required in depth. This important parameter relates to </a:t>
            </a:r>
          </a:p>
          <a:p>
            <a:pPr lvl="0"/>
            <a:r>
              <a:rPr lang="en-US" dirty="0" smtClean="0"/>
              <a:t>Evaluation phase </a:t>
            </a:r>
          </a:p>
          <a:p>
            <a:pPr lvl="0"/>
            <a:r>
              <a:rPr lang="en-US" dirty="0" smtClean="0"/>
              <a:t>Implementation phase</a:t>
            </a:r>
          </a:p>
          <a:p>
            <a:pPr lvl="0"/>
            <a:r>
              <a:rPr lang="en-US" dirty="0" smtClean="0"/>
              <a:t>Monitoring phase  </a:t>
            </a:r>
          </a:p>
          <a:p>
            <a:pPr lvl="0"/>
            <a:r>
              <a:rPr lang="en-US" b="1" dirty="0" smtClean="0"/>
              <a:t>Planning and designing phase</a:t>
            </a:r>
            <a:endParaRPr lang="en-US" dirty="0" smtClean="0"/>
          </a:p>
          <a:p>
            <a:pPr lvl="0"/>
            <a:r>
              <a:rPr lang="en-US" dirty="0" smtClean="0"/>
              <a:t>Situation analysis phase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in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Ozair</a:t>
            </a:r>
            <a:r>
              <a:rPr lang="en-US" dirty="0" smtClean="0"/>
              <a:t> FF, </a:t>
            </a:r>
            <a:r>
              <a:rPr lang="en-US" dirty="0" err="1" smtClean="0"/>
              <a:t>Jamshed</a:t>
            </a:r>
            <a:r>
              <a:rPr lang="en-US" dirty="0" smtClean="0"/>
              <a:t> N, Sharma A, </a:t>
            </a:r>
            <a:r>
              <a:rPr lang="en-US" dirty="0" err="1" smtClean="0"/>
              <a:t>Aggarwal</a:t>
            </a:r>
            <a:r>
              <a:rPr lang="en-US" dirty="0" smtClean="0"/>
              <a:t> P. Ethical issues in electronic health records: A general overview. Perspectives in clinical research. 2015 Apr;6(2):73.</a:t>
            </a:r>
          </a:p>
          <a:p>
            <a:r>
              <a:rPr lang="en-US" dirty="0" err="1" smtClean="0"/>
              <a:t>Rogerson</a:t>
            </a:r>
            <a:r>
              <a:rPr lang="en-US" dirty="0" smtClean="0"/>
              <a:t> S, Miller KW, Winter JS, Larson D. Information systems ethics–challenges and opportunities. Journal of Information, Communication and Ethics in Society. 2019 Mar 8;17(1):87-97.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in HMIS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Doolin</a:t>
            </a:r>
            <a:r>
              <a:rPr lang="en-US" dirty="0" smtClean="0"/>
              <a:t> B. Power and resistance in the implementation of a medical management information system. Information Systems Journal. 2004 Oct;14(4):343-62.</a:t>
            </a:r>
          </a:p>
          <a:p>
            <a:r>
              <a:rPr lang="en-US" dirty="0" smtClean="0"/>
              <a:t>Haag S, Cummings M, Dawkins J. Management information systems. Multimedia systems. 1998;279:280-97.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3366FF"/>
              </a:buClr>
              <a:buFont typeface="Wingdings 3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Define HMIS</a:t>
            </a:r>
          </a:p>
          <a:p>
            <a:pPr marL="365760" indent="-256032"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3366FF"/>
              </a:buClr>
              <a:buFont typeface="Wingdings 3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Difference between data and information</a:t>
            </a:r>
          </a:p>
          <a:p>
            <a:pPr marL="365760" indent="-256032" eaLnBrk="1" fontAlgn="auto" hangingPunct="1">
              <a:lnSpc>
                <a:spcPct val="107000"/>
              </a:lnSpc>
              <a:spcAft>
                <a:spcPts val="0"/>
              </a:spcAft>
              <a:buClr>
                <a:srgbClr val="3366FF"/>
              </a:buClr>
              <a:buFont typeface="Wingdings 3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Discuss essential elements &amp; functions of HMIS</a:t>
            </a:r>
          </a:p>
          <a:p>
            <a:pPr marL="365760" indent="-256032" eaLnBrk="1" fontAlgn="auto" hangingPunct="1">
              <a:lnSpc>
                <a:spcPct val="107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Describe steps in developing HMIS</a:t>
            </a:r>
          </a:p>
          <a:p>
            <a:pPr marL="365760" indent="-256032" eaLnBrk="1" fontAlgn="auto" hangingPunct="1">
              <a:lnSpc>
                <a:spcPct val="107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Discuss various sources of health information</a:t>
            </a:r>
          </a:p>
          <a:p>
            <a:pPr marL="0" indent="0" eaLnBrk="1" fontAlgn="auto" hangingPunct="1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Learning objectives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t="20000" r="5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HMIS Pakistan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1000" r="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7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health organization tuberculosis dashboard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1136</Words>
  <Application>Microsoft Office PowerPoint</Application>
  <PresentationFormat>On-screen Show (4:3)</PresentationFormat>
  <Paragraphs>192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       non communicable diseases Block 1 EYE MODULE    health management information system  </vt:lpstr>
      <vt:lpstr>Slide 3</vt:lpstr>
      <vt:lpstr>Sequence Of Lecture </vt:lpstr>
      <vt:lpstr>Learning objectives</vt:lpstr>
      <vt:lpstr>HMIS Pakistan</vt:lpstr>
      <vt:lpstr>Slide 7</vt:lpstr>
      <vt:lpstr>Slide 8</vt:lpstr>
      <vt:lpstr>World health organization tuberculosis dashboard</vt:lpstr>
      <vt:lpstr>HMIS</vt:lpstr>
      <vt:lpstr>HMIS</vt:lpstr>
      <vt:lpstr>HMIS</vt:lpstr>
      <vt:lpstr>Uses of health information </vt:lpstr>
      <vt:lpstr>WHO requirements  </vt:lpstr>
      <vt:lpstr>Uses of health information </vt:lpstr>
      <vt:lpstr>Important features for good HIMS</vt:lpstr>
      <vt:lpstr>Data and information</vt:lpstr>
      <vt:lpstr>Health information</vt:lpstr>
      <vt:lpstr>Slide 19</vt:lpstr>
      <vt:lpstr>HMIS</vt:lpstr>
      <vt:lpstr>Health information system components </vt:lpstr>
      <vt:lpstr>resources </vt:lpstr>
      <vt:lpstr>Health information system resources </vt:lpstr>
      <vt:lpstr>Health status indicators</vt:lpstr>
      <vt:lpstr>Data collection : sources of data </vt:lpstr>
      <vt:lpstr>indicators :Accessibility of health care </vt:lpstr>
      <vt:lpstr>Indicators for provision of primary health care  </vt:lpstr>
      <vt:lpstr>DHIS PUNJAB OPD REGISTER</vt:lpstr>
      <vt:lpstr>Slide 29</vt:lpstr>
      <vt:lpstr>Slide 30</vt:lpstr>
      <vt:lpstr>Slide 31</vt:lpstr>
      <vt:lpstr>STEPS IN DEVELOPING HMIS</vt:lpstr>
      <vt:lpstr>Sources----Contd.</vt:lpstr>
      <vt:lpstr>Sources Contnd….</vt:lpstr>
      <vt:lpstr>Contnd…….</vt:lpstr>
      <vt:lpstr>Information tools at diff levels</vt:lpstr>
      <vt:lpstr>Slide 37</vt:lpstr>
      <vt:lpstr>DEFINITIONS</vt:lpstr>
      <vt:lpstr>Cotnd……..</vt:lpstr>
      <vt:lpstr>Data Collection HMIS / FLCF</vt:lpstr>
      <vt:lpstr>Data Collection Instruments (Facility Based)</vt:lpstr>
      <vt:lpstr>End of lecture accessment </vt:lpstr>
      <vt:lpstr>End of lecture assessment </vt:lpstr>
      <vt:lpstr>Ethics in information system</vt:lpstr>
      <vt:lpstr>Research in HMIS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36</cp:revision>
  <dcterms:created xsi:type="dcterms:W3CDTF">2023-03-30T14:40:06Z</dcterms:created>
  <dcterms:modified xsi:type="dcterms:W3CDTF">2023-04-03T04:21:29Z</dcterms:modified>
</cp:coreProperties>
</file>