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88" r:id="rId2"/>
    <p:sldId id="299" r:id="rId3"/>
    <p:sldId id="335" r:id="rId4"/>
    <p:sldId id="391" r:id="rId5"/>
    <p:sldId id="295" r:id="rId6"/>
    <p:sldId id="289" r:id="rId7"/>
    <p:sldId id="257" r:id="rId8"/>
    <p:sldId id="258" r:id="rId9"/>
    <p:sldId id="259" r:id="rId10"/>
    <p:sldId id="260" r:id="rId11"/>
    <p:sldId id="261" r:id="rId12"/>
    <p:sldId id="265" r:id="rId13"/>
    <p:sldId id="291" r:id="rId14"/>
    <p:sldId id="263" r:id="rId15"/>
    <p:sldId id="264" r:id="rId16"/>
    <p:sldId id="266" r:id="rId17"/>
    <p:sldId id="267" r:id="rId18"/>
    <p:sldId id="268" r:id="rId19"/>
    <p:sldId id="269" r:id="rId20"/>
    <p:sldId id="270" r:id="rId21"/>
    <p:sldId id="274" r:id="rId22"/>
    <p:sldId id="273" r:id="rId23"/>
    <p:sldId id="275" r:id="rId24"/>
    <p:sldId id="276" r:id="rId25"/>
    <p:sldId id="280" r:id="rId26"/>
    <p:sldId id="281" r:id="rId27"/>
    <p:sldId id="283" r:id="rId28"/>
    <p:sldId id="282" r:id="rId29"/>
    <p:sldId id="290" r:id="rId30"/>
    <p:sldId id="285" r:id="rId31"/>
    <p:sldId id="294" r:id="rId32"/>
    <p:sldId id="392" r:id="rId33"/>
    <p:sldId id="292" r:id="rId34"/>
    <p:sldId id="293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rana Saeed" initials="IS" lastIdx="1" clrIdx="0">
    <p:extLst>
      <p:ext uri="{19B8F6BF-5375-455C-9EA6-DF929625EA0E}">
        <p15:presenceInfo xmlns:p15="http://schemas.microsoft.com/office/powerpoint/2012/main" userId="1ee7fb06e2333e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0E"/>
    <a:srgbClr val="006666"/>
    <a:srgbClr val="FF0066"/>
    <a:srgbClr val="6600CC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>
      <p:cViewPr varScale="1">
        <p:scale>
          <a:sx n="78" d="100"/>
          <a:sy n="78" d="100"/>
        </p:scale>
        <p:origin x="158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2D2CE5-18B8-4BB8-BF0B-EE65CD8C8DA1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E672FC7-0E8B-4525-AA83-AF26F6BA0E2C}">
      <dgm:prSet phldrT="[Text]"/>
      <dgm:spPr/>
      <dgm:t>
        <a:bodyPr/>
        <a:lstStyle/>
        <a:p>
          <a:r>
            <a:rPr lang="en-US" dirty="0"/>
            <a:t>Indicator</a:t>
          </a:r>
        </a:p>
      </dgm:t>
    </dgm:pt>
    <dgm:pt modelId="{4B45FBA8-2F13-40A3-9B9B-367820F6478B}" type="parTrans" cxnId="{28FA2C48-5D0A-4952-8C7F-E6D4E9E6DC22}">
      <dgm:prSet/>
      <dgm:spPr/>
      <dgm:t>
        <a:bodyPr/>
        <a:lstStyle/>
        <a:p>
          <a:endParaRPr lang="en-US" dirty="0"/>
        </a:p>
      </dgm:t>
    </dgm:pt>
    <dgm:pt modelId="{CCD2225A-1A5F-427C-85B2-963BDEF2A693}" type="sibTrans" cxnId="{28FA2C48-5D0A-4952-8C7F-E6D4E9E6DC22}">
      <dgm:prSet/>
      <dgm:spPr/>
      <dgm:t>
        <a:bodyPr/>
        <a:lstStyle/>
        <a:p>
          <a:endParaRPr lang="en-US" dirty="0"/>
        </a:p>
      </dgm:t>
    </dgm:pt>
    <dgm:pt modelId="{18601C50-DCF9-4718-A37B-9F5AF5509A83}">
      <dgm:prSet phldrT="[Text]"/>
      <dgm:spPr/>
      <dgm:t>
        <a:bodyPr/>
        <a:lstStyle/>
        <a:p>
          <a:r>
            <a:rPr lang="en-US" dirty="0"/>
            <a:t>Validity/accuracy</a:t>
          </a:r>
        </a:p>
      </dgm:t>
    </dgm:pt>
    <dgm:pt modelId="{A399C8F8-5E9B-4FF1-A99E-DD5766DECD0E}" type="parTrans" cxnId="{30859C8E-BC87-4FB1-8195-DD8AD5CD0A36}">
      <dgm:prSet/>
      <dgm:spPr/>
      <dgm:t>
        <a:bodyPr/>
        <a:lstStyle/>
        <a:p>
          <a:endParaRPr lang="en-US" dirty="0"/>
        </a:p>
      </dgm:t>
    </dgm:pt>
    <dgm:pt modelId="{AC5C40E2-2EE9-4991-9819-5E3C76D53DFC}" type="sibTrans" cxnId="{30859C8E-BC87-4FB1-8195-DD8AD5CD0A36}">
      <dgm:prSet/>
      <dgm:spPr/>
      <dgm:t>
        <a:bodyPr/>
        <a:lstStyle/>
        <a:p>
          <a:endParaRPr lang="en-US" dirty="0"/>
        </a:p>
      </dgm:t>
    </dgm:pt>
    <dgm:pt modelId="{16BB2993-9C68-4D2C-8413-E2782506124B}">
      <dgm:prSet phldrT="[Text]"/>
      <dgm:spPr/>
      <dgm:t>
        <a:bodyPr/>
        <a:lstStyle/>
        <a:p>
          <a:r>
            <a:rPr lang="en-US" dirty="0"/>
            <a:t>Reliability/repeatability</a:t>
          </a:r>
        </a:p>
      </dgm:t>
    </dgm:pt>
    <dgm:pt modelId="{8742E99A-A482-4FBF-8E9F-8F72995D2296}" type="parTrans" cxnId="{DA8F54AF-569A-4DA0-8E3E-1AF1DD6FFFCF}">
      <dgm:prSet/>
      <dgm:spPr/>
      <dgm:t>
        <a:bodyPr/>
        <a:lstStyle/>
        <a:p>
          <a:endParaRPr lang="en-US" dirty="0"/>
        </a:p>
      </dgm:t>
    </dgm:pt>
    <dgm:pt modelId="{F1F4A5C5-E48A-4EA7-901A-36C1C13F6754}" type="sibTrans" cxnId="{DA8F54AF-569A-4DA0-8E3E-1AF1DD6FFFCF}">
      <dgm:prSet/>
      <dgm:spPr/>
      <dgm:t>
        <a:bodyPr/>
        <a:lstStyle/>
        <a:p>
          <a:endParaRPr lang="en-US" dirty="0"/>
        </a:p>
      </dgm:t>
    </dgm:pt>
    <dgm:pt modelId="{9BD1EA09-45BB-4460-A9BF-D7513899C476}">
      <dgm:prSet phldrT="[Text]"/>
      <dgm:spPr/>
      <dgm:t>
        <a:bodyPr/>
        <a:lstStyle/>
        <a:p>
          <a:r>
            <a:rPr lang="en-US" dirty="0"/>
            <a:t>Specificity and </a:t>
          </a:r>
          <a:r>
            <a:rPr lang="en-US" dirty="0" err="1"/>
            <a:t>srnsitivity</a:t>
          </a:r>
          <a:endParaRPr lang="en-US" dirty="0"/>
        </a:p>
      </dgm:t>
    </dgm:pt>
    <dgm:pt modelId="{525350D3-4170-498F-BD27-CB25CB1216B8}" type="parTrans" cxnId="{0AF031A2-BBB7-4F76-964F-596BB5DEED80}">
      <dgm:prSet/>
      <dgm:spPr/>
      <dgm:t>
        <a:bodyPr/>
        <a:lstStyle/>
        <a:p>
          <a:endParaRPr lang="en-US" dirty="0"/>
        </a:p>
      </dgm:t>
    </dgm:pt>
    <dgm:pt modelId="{A7A63BA7-4402-4B6B-B3B5-D543CD97B42E}" type="sibTrans" cxnId="{0AF031A2-BBB7-4F76-964F-596BB5DEED80}">
      <dgm:prSet/>
      <dgm:spPr/>
      <dgm:t>
        <a:bodyPr/>
        <a:lstStyle/>
        <a:p>
          <a:endParaRPr lang="en-US" dirty="0"/>
        </a:p>
      </dgm:t>
    </dgm:pt>
    <dgm:pt modelId="{D8316C10-4A9C-4C29-A1C4-EE762EAB0A36}">
      <dgm:prSet phldrT="[Text]"/>
      <dgm:spPr/>
      <dgm:t>
        <a:bodyPr/>
        <a:lstStyle/>
        <a:p>
          <a:r>
            <a:rPr lang="en-US" dirty="0"/>
            <a:t>Feasibility and </a:t>
          </a:r>
          <a:r>
            <a:rPr lang="en-US" dirty="0" err="1"/>
            <a:t>relevence</a:t>
          </a:r>
          <a:endParaRPr lang="en-US" dirty="0"/>
        </a:p>
      </dgm:t>
    </dgm:pt>
    <dgm:pt modelId="{0D9B6D4F-E76C-40DD-92F0-C8B3B9141B24}" type="parTrans" cxnId="{5DA99B20-08E3-4D65-89BF-9C066BE76926}">
      <dgm:prSet/>
      <dgm:spPr/>
      <dgm:t>
        <a:bodyPr/>
        <a:lstStyle/>
        <a:p>
          <a:endParaRPr lang="en-US" dirty="0"/>
        </a:p>
      </dgm:t>
    </dgm:pt>
    <dgm:pt modelId="{C909E0BB-6472-4134-9E0D-73F1598F32A7}" type="sibTrans" cxnId="{5DA99B20-08E3-4D65-89BF-9C066BE76926}">
      <dgm:prSet/>
      <dgm:spPr/>
      <dgm:t>
        <a:bodyPr/>
        <a:lstStyle/>
        <a:p>
          <a:endParaRPr lang="en-US" dirty="0"/>
        </a:p>
      </dgm:t>
    </dgm:pt>
    <dgm:pt modelId="{9E1FA7C5-573C-471C-BA40-CC6F1F3AEEF5}" type="pres">
      <dgm:prSet presAssocID="{8C2D2CE5-18B8-4BB8-BF0B-EE65CD8C8DA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5E756D-A98B-4F2B-8E4F-C2121437A6A8}" type="pres">
      <dgm:prSet presAssocID="{8C2D2CE5-18B8-4BB8-BF0B-EE65CD8C8DA1}" presName="matrix" presStyleCnt="0"/>
      <dgm:spPr/>
    </dgm:pt>
    <dgm:pt modelId="{333A0DC6-39AA-402C-A67F-6D4744F319D1}" type="pres">
      <dgm:prSet presAssocID="{8C2D2CE5-18B8-4BB8-BF0B-EE65CD8C8DA1}" presName="tile1" presStyleLbl="node1" presStyleIdx="0" presStyleCnt="4" custLinFactNeighborY="-5882"/>
      <dgm:spPr/>
    </dgm:pt>
    <dgm:pt modelId="{3C1D49EF-931D-44B5-A6AE-CF5C1FC1D35F}" type="pres">
      <dgm:prSet presAssocID="{8C2D2CE5-18B8-4BB8-BF0B-EE65CD8C8D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DFCFBE7-6723-42F4-B3B6-AE4D0A26C439}" type="pres">
      <dgm:prSet presAssocID="{8C2D2CE5-18B8-4BB8-BF0B-EE65CD8C8DA1}" presName="tile2" presStyleLbl="node1" presStyleIdx="1" presStyleCnt="4"/>
      <dgm:spPr/>
    </dgm:pt>
    <dgm:pt modelId="{0030E189-4BDB-42C1-B244-63F6D2E8B3CF}" type="pres">
      <dgm:prSet presAssocID="{8C2D2CE5-18B8-4BB8-BF0B-EE65CD8C8D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22769F7-E2E1-4086-9C0A-6A642AD98409}" type="pres">
      <dgm:prSet presAssocID="{8C2D2CE5-18B8-4BB8-BF0B-EE65CD8C8DA1}" presName="tile3" presStyleLbl="node1" presStyleIdx="2" presStyleCnt="4"/>
      <dgm:spPr/>
    </dgm:pt>
    <dgm:pt modelId="{DA805975-1E64-422B-A5A5-BBF9FB1FF8E8}" type="pres">
      <dgm:prSet presAssocID="{8C2D2CE5-18B8-4BB8-BF0B-EE65CD8C8D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4406C99-E34D-407D-A2F4-3F3245A108C9}" type="pres">
      <dgm:prSet presAssocID="{8C2D2CE5-18B8-4BB8-BF0B-EE65CD8C8DA1}" presName="tile4" presStyleLbl="node1" presStyleIdx="3" presStyleCnt="4"/>
      <dgm:spPr/>
    </dgm:pt>
    <dgm:pt modelId="{0FA984AA-26C0-4D3E-B1B4-4D0799D5F24F}" type="pres">
      <dgm:prSet presAssocID="{8C2D2CE5-18B8-4BB8-BF0B-EE65CD8C8D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1328D98-94A0-4847-84B1-201EFF084E12}" type="pres">
      <dgm:prSet presAssocID="{8C2D2CE5-18B8-4BB8-BF0B-EE65CD8C8DA1}" presName="centerTile" presStyleLbl="fgShp" presStyleIdx="0" presStyleCnt="1" custScaleY="141177">
        <dgm:presLayoutVars>
          <dgm:chMax val="0"/>
          <dgm:chPref val="0"/>
        </dgm:presLayoutVars>
      </dgm:prSet>
      <dgm:spPr/>
    </dgm:pt>
  </dgm:ptLst>
  <dgm:cxnLst>
    <dgm:cxn modelId="{5DA99B20-08E3-4D65-89BF-9C066BE76926}" srcId="{7E672FC7-0E8B-4525-AA83-AF26F6BA0E2C}" destId="{D8316C10-4A9C-4C29-A1C4-EE762EAB0A36}" srcOrd="3" destOrd="0" parTransId="{0D9B6D4F-E76C-40DD-92F0-C8B3B9141B24}" sibTransId="{C909E0BB-6472-4134-9E0D-73F1598F32A7}"/>
    <dgm:cxn modelId="{A66E3625-4896-457C-8FF5-EEFDC805CCDC}" type="presOf" srcId="{9BD1EA09-45BB-4460-A9BF-D7513899C476}" destId="{DA805975-1E64-422B-A5A5-BBF9FB1FF8E8}" srcOrd="1" destOrd="0" presId="urn:microsoft.com/office/officeart/2005/8/layout/matrix1"/>
    <dgm:cxn modelId="{A9C9D930-17C8-446B-9AE1-28D582C4B382}" type="presOf" srcId="{16BB2993-9C68-4D2C-8413-E2782506124B}" destId="{0DFCFBE7-6723-42F4-B3B6-AE4D0A26C439}" srcOrd="0" destOrd="0" presId="urn:microsoft.com/office/officeart/2005/8/layout/matrix1"/>
    <dgm:cxn modelId="{64BC203D-1F25-4A58-A9CB-222820E774E5}" type="presOf" srcId="{7E672FC7-0E8B-4525-AA83-AF26F6BA0E2C}" destId="{71328D98-94A0-4847-84B1-201EFF084E12}" srcOrd="0" destOrd="0" presId="urn:microsoft.com/office/officeart/2005/8/layout/matrix1"/>
    <dgm:cxn modelId="{C904AC3E-FBE0-4EC0-B712-5406B7C5E2C5}" type="presOf" srcId="{18601C50-DCF9-4718-A37B-9F5AF5509A83}" destId="{333A0DC6-39AA-402C-A67F-6D4744F319D1}" srcOrd="0" destOrd="0" presId="urn:microsoft.com/office/officeart/2005/8/layout/matrix1"/>
    <dgm:cxn modelId="{8563EC62-DE31-4009-ACAD-1275B023DE29}" type="presOf" srcId="{D8316C10-4A9C-4C29-A1C4-EE762EAB0A36}" destId="{0FA984AA-26C0-4D3E-B1B4-4D0799D5F24F}" srcOrd="1" destOrd="0" presId="urn:microsoft.com/office/officeart/2005/8/layout/matrix1"/>
    <dgm:cxn modelId="{28FA2C48-5D0A-4952-8C7F-E6D4E9E6DC22}" srcId="{8C2D2CE5-18B8-4BB8-BF0B-EE65CD8C8DA1}" destId="{7E672FC7-0E8B-4525-AA83-AF26F6BA0E2C}" srcOrd="0" destOrd="0" parTransId="{4B45FBA8-2F13-40A3-9B9B-367820F6478B}" sibTransId="{CCD2225A-1A5F-427C-85B2-963BDEF2A693}"/>
    <dgm:cxn modelId="{CFEB1B79-6AE9-4612-9AE1-16AA2EE8A967}" type="presOf" srcId="{8C2D2CE5-18B8-4BB8-BF0B-EE65CD8C8DA1}" destId="{9E1FA7C5-573C-471C-BA40-CC6F1F3AEEF5}" srcOrd="0" destOrd="0" presId="urn:microsoft.com/office/officeart/2005/8/layout/matrix1"/>
    <dgm:cxn modelId="{30859C8E-BC87-4FB1-8195-DD8AD5CD0A36}" srcId="{7E672FC7-0E8B-4525-AA83-AF26F6BA0E2C}" destId="{18601C50-DCF9-4718-A37B-9F5AF5509A83}" srcOrd="0" destOrd="0" parTransId="{A399C8F8-5E9B-4FF1-A99E-DD5766DECD0E}" sibTransId="{AC5C40E2-2EE9-4991-9819-5E3C76D53DFC}"/>
    <dgm:cxn modelId="{0AF031A2-BBB7-4F76-964F-596BB5DEED80}" srcId="{7E672FC7-0E8B-4525-AA83-AF26F6BA0E2C}" destId="{9BD1EA09-45BB-4460-A9BF-D7513899C476}" srcOrd="2" destOrd="0" parTransId="{525350D3-4170-498F-BD27-CB25CB1216B8}" sibTransId="{A7A63BA7-4402-4B6B-B3B5-D543CD97B42E}"/>
    <dgm:cxn modelId="{DA8F54AF-569A-4DA0-8E3E-1AF1DD6FFFCF}" srcId="{7E672FC7-0E8B-4525-AA83-AF26F6BA0E2C}" destId="{16BB2993-9C68-4D2C-8413-E2782506124B}" srcOrd="1" destOrd="0" parTransId="{8742E99A-A482-4FBF-8E9F-8F72995D2296}" sibTransId="{F1F4A5C5-E48A-4EA7-901A-36C1C13F6754}"/>
    <dgm:cxn modelId="{7D560EB0-E396-4267-85FE-718F7B6DA5C5}" type="presOf" srcId="{9BD1EA09-45BB-4460-A9BF-D7513899C476}" destId="{022769F7-E2E1-4086-9C0A-6A642AD98409}" srcOrd="0" destOrd="0" presId="urn:microsoft.com/office/officeart/2005/8/layout/matrix1"/>
    <dgm:cxn modelId="{33597AB0-F3E5-4770-9E94-F7B3E9F7C6AB}" type="presOf" srcId="{D8316C10-4A9C-4C29-A1C4-EE762EAB0A36}" destId="{A4406C99-E34D-407D-A2F4-3F3245A108C9}" srcOrd="0" destOrd="0" presId="urn:microsoft.com/office/officeart/2005/8/layout/matrix1"/>
    <dgm:cxn modelId="{BCD5AECB-4932-4FC6-BD97-AFA3229506C4}" type="presOf" srcId="{16BB2993-9C68-4D2C-8413-E2782506124B}" destId="{0030E189-4BDB-42C1-B244-63F6D2E8B3CF}" srcOrd="1" destOrd="0" presId="urn:microsoft.com/office/officeart/2005/8/layout/matrix1"/>
    <dgm:cxn modelId="{0E4117D1-2BA8-4F33-AE62-5D2FB03A1704}" type="presOf" srcId="{18601C50-DCF9-4718-A37B-9F5AF5509A83}" destId="{3C1D49EF-931D-44B5-A6AE-CF5C1FC1D35F}" srcOrd="1" destOrd="0" presId="urn:microsoft.com/office/officeart/2005/8/layout/matrix1"/>
    <dgm:cxn modelId="{10AFF192-2219-4EDB-8484-AE11AA5B530A}" type="presParOf" srcId="{9E1FA7C5-573C-471C-BA40-CC6F1F3AEEF5}" destId="{5F5E756D-A98B-4F2B-8E4F-C2121437A6A8}" srcOrd="0" destOrd="0" presId="urn:microsoft.com/office/officeart/2005/8/layout/matrix1"/>
    <dgm:cxn modelId="{27C0D5F4-BAB1-4DCD-AD72-A3EF0F8DF287}" type="presParOf" srcId="{5F5E756D-A98B-4F2B-8E4F-C2121437A6A8}" destId="{333A0DC6-39AA-402C-A67F-6D4744F319D1}" srcOrd="0" destOrd="0" presId="urn:microsoft.com/office/officeart/2005/8/layout/matrix1"/>
    <dgm:cxn modelId="{972BC0F4-4D7A-4B53-887D-451E77132582}" type="presParOf" srcId="{5F5E756D-A98B-4F2B-8E4F-C2121437A6A8}" destId="{3C1D49EF-931D-44B5-A6AE-CF5C1FC1D35F}" srcOrd="1" destOrd="0" presId="urn:microsoft.com/office/officeart/2005/8/layout/matrix1"/>
    <dgm:cxn modelId="{915BA8CD-90E1-4221-909B-E90919DAA2D9}" type="presParOf" srcId="{5F5E756D-A98B-4F2B-8E4F-C2121437A6A8}" destId="{0DFCFBE7-6723-42F4-B3B6-AE4D0A26C439}" srcOrd="2" destOrd="0" presId="urn:microsoft.com/office/officeart/2005/8/layout/matrix1"/>
    <dgm:cxn modelId="{E9C11BE5-E359-4D95-B066-78CF8571B245}" type="presParOf" srcId="{5F5E756D-A98B-4F2B-8E4F-C2121437A6A8}" destId="{0030E189-4BDB-42C1-B244-63F6D2E8B3CF}" srcOrd="3" destOrd="0" presId="urn:microsoft.com/office/officeart/2005/8/layout/matrix1"/>
    <dgm:cxn modelId="{4321ED28-FCFA-4D3E-B9EB-63908200FED8}" type="presParOf" srcId="{5F5E756D-A98B-4F2B-8E4F-C2121437A6A8}" destId="{022769F7-E2E1-4086-9C0A-6A642AD98409}" srcOrd="4" destOrd="0" presId="urn:microsoft.com/office/officeart/2005/8/layout/matrix1"/>
    <dgm:cxn modelId="{AB30E00D-BEAE-4FF0-A8B8-B92141D3A1DB}" type="presParOf" srcId="{5F5E756D-A98B-4F2B-8E4F-C2121437A6A8}" destId="{DA805975-1E64-422B-A5A5-BBF9FB1FF8E8}" srcOrd="5" destOrd="0" presId="urn:microsoft.com/office/officeart/2005/8/layout/matrix1"/>
    <dgm:cxn modelId="{E9DF66A8-8122-47D7-A92B-699F85893CA0}" type="presParOf" srcId="{5F5E756D-A98B-4F2B-8E4F-C2121437A6A8}" destId="{A4406C99-E34D-407D-A2F4-3F3245A108C9}" srcOrd="6" destOrd="0" presId="urn:microsoft.com/office/officeart/2005/8/layout/matrix1"/>
    <dgm:cxn modelId="{BEDE2D92-3685-4291-B55A-5131DEED5574}" type="presParOf" srcId="{5F5E756D-A98B-4F2B-8E4F-C2121437A6A8}" destId="{0FA984AA-26C0-4D3E-B1B4-4D0799D5F24F}" srcOrd="7" destOrd="0" presId="urn:microsoft.com/office/officeart/2005/8/layout/matrix1"/>
    <dgm:cxn modelId="{5E54E0F7-3BFD-45F7-B93F-4AD552A0F7EF}" type="presParOf" srcId="{9E1FA7C5-573C-471C-BA40-CC6F1F3AEEF5}" destId="{71328D98-94A0-4847-84B1-201EFF084E1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60C09CA-8A0A-4139-84F9-485C51D9B8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53F4ED8-E280-4277-878F-ADB1EC2B72BC}">
      <dgm:prSet custT="1"/>
      <dgm:spPr/>
      <dgm:t>
        <a:bodyPr/>
        <a:lstStyle/>
        <a:p>
          <a:r>
            <a:rPr lang="en-US" sz="2400" i="0" dirty="0"/>
            <a:t>Environmental indicators reflect the quality of physical and biological environment in which diseases occur and in which the people live.</a:t>
          </a:r>
        </a:p>
      </dgm:t>
    </dgm:pt>
    <dgm:pt modelId="{4A42BF60-A49B-4297-8AF1-410E2BAABDF6}" type="parTrans" cxnId="{04DE27CE-7A33-4A27-BD64-091C50327FE9}">
      <dgm:prSet/>
      <dgm:spPr/>
      <dgm:t>
        <a:bodyPr/>
        <a:lstStyle/>
        <a:p>
          <a:endParaRPr lang="en-US" sz="2400" i="0"/>
        </a:p>
      </dgm:t>
    </dgm:pt>
    <dgm:pt modelId="{0723C6BE-2A05-4746-B7C5-B974B73AC943}" type="sibTrans" cxnId="{04DE27CE-7A33-4A27-BD64-091C50327FE9}">
      <dgm:prSet/>
      <dgm:spPr/>
      <dgm:t>
        <a:bodyPr/>
        <a:lstStyle/>
        <a:p>
          <a:endParaRPr lang="en-US" sz="2400" i="0"/>
        </a:p>
      </dgm:t>
    </dgm:pt>
    <dgm:pt modelId="{13489340-3047-46D7-BE31-DEAFF942BF2D}">
      <dgm:prSet custT="1"/>
      <dgm:spPr/>
      <dgm:t>
        <a:bodyPr/>
        <a:lstStyle/>
        <a:p>
          <a:r>
            <a:rPr lang="en-US" sz="2400" i="0" dirty="0"/>
            <a:t>They include indicators relating to pollution of air and water, radiation, noise pollution, etc.</a:t>
          </a:r>
        </a:p>
      </dgm:t>
    </dgm:pt>
    <dgm:pt modelId="{A991E503-8383-4D4B-B8B5-ED4771FA1825}" type="parTrans" cxnId="{E81BE447-AAA2-4685-8CC9-300ECD170E5D}">
      <dgm:prSet/>
      <dgm:spPr/>
      <dgm:t>
        <a:bodyPr/>
        <a:lstStyle/>
        <a:p>
          <a:endParaRPr lang="en-US" sz="2400" i="0"/>
        </a:p>
      </dgm:t>
    </dgm:pt>
    <dgm:pt modelId="{190F8D0F-BC4D-4FDC-A34D-0D42C5FEAE07}" type="sibTrans" cxnId="{E81BE447-AAA2-4685-8CC9-300ECD170E5D}">
      <dgm:prSet/>
      <dgm:spPr/>
      <dgm:t>
        <a:bodyPr/>
        <a:lstStyle/>
        <a:p>
          <a:endParaRPr lang="en-US" sz="2400" i="0"/>
        </a:p>
      </dgm:t>
    </dgm:pt>
    <dgm:pt modelId="{69BBC33F-599B-415F-A5C5-58EE4E4E1160}">
      <dgm:prSet custT="1"/>
      <dgm:spPr/>
      <dgm:t>
        <a:bodyPr/>
        <a:lstStyle/>
        <a:p>
          <a:r>
            <a:rPr lang="en-US" sz="2400" i="0" dirty="0"/>
            <a:t>The most useful indicator is proportion of people having access to safe water and sanitation facilities.</a:t>
          </a:r>
        </a:p>
      </dgm:t>
    </dgm:pt>
    <dgm:pt modelId="{7CE82497-F161-4E25-9ABF-24887F366A3F}" type="parTrans" cxnId="{9BAFE525-AA6B-4C9A-9C2D-961B8F3D8681}">
      <dgm:prSet/>
      <dgm:spPr/>
      <dgm:t>
        <a:bodyPr/>
        <a:lstStyle/>
        <a:p>
          <a:endParaRPr lang="en-US" sz="2400" i="0"/>
        </a:p>
      </dgm:t>
    </dgm:pt>
    <dgm:pt modelId="{766D1BF9-3AD1-4D38-8DC2-E209CEB8950C}" type="sibTrans" cxnId="{9BAFE525-AA6B-4C9A-9C2D-961B8F3D8681}">
      <dgm:prSet/>
      <dgm:spPr/>
      <dgm:t>
        <a:bodyPr/>
        <a:lstStyle/>
        <a:p>
          <a:endParaRPr lang="en-US" sz="2400" i="0"/>
        </a:p>
      </dgm:t>
    </dgm:pt>
    <dgm:pt modelId="{72437760-EA9A-43E0-9683-07A1DFC2F989}" type="pres">
      <dgm:prSet presAssocID="{860C09CA-8A0A-4139-84F9-485C51D9B85E}" presName="linear" presStyleCnt="0">
        <dgm:presLayoutVars>
          <dgm:animLvl val="lvl"/>
          <dgm:resizeHandles val="exact"/>
        </dgm:presLayoutVars>
      </dgm:prSet>
      <dgm:spPr/>
    </dgm:pt>
    <dgm:pt modelId="{1A87865E-4C75-4E96-9B1C-40AC812063CE}" type="pres">
      <dgm:prSet presAssocID="{553F4ED8-E280-4277-878F-ADB1EC2B72B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87A5C4-DA92-4439-AB5F-7FA9E62417AC}" type="pres">
      <dgm:prSet presAssocID="{0723C6BE-2A05-4746-B7C5-B974B73AC943}" presName="spacer" presStyleCnt="0"/>
      <dgm:spPr/>
    </dgm:pt>
    <dgm:pt modelId="{F3F0DD23-48CB-4562-9979-1DF1EDAF59AF}" type="pres">
      <dgm:prSet presAssocID="{13489340-3047-46D7-BE31-DEAFF942BF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A1E2E80-B6A1-487B-9C9D-7B8904569B02}" type="pres">
      <dgm:prSet presAssocID="{190F8D0F-BC4D-4FDC-A34D-0D42C5FEAE07}" presName="spacer" presStyleCnt="0"/>
      <dgm:spPr/>
    </dgm:pt>
    <dgm:pt modelId="{E8432790-2B28-401D-A9D8-80B0A51EAB51}" type="pres">
      <dgm:prSet presAssocID="{69BBC33F-599B-415F-A5C5-58EE4E4E116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AFE525-AA6B-4C9A-9C2D-961B8F3D8681}" srcId="{860C09CA-8A0A-4139-84F9-485C51D9B85E}" destId="{69BBC33F-599B-415F-A5C5-58EE4E4E1160}" srcOrd="2" destOrd="0" parTransId="{7CE82497-F161-4E25-9ABF-24887F366A3F}" sibTransId="{766D1BF9-3AD1-4D38-8DC2-E209CEB8950C}"/>
    <dgm:cxn modelId="{E81BE447-AAA2-4685-8CC9-300ECD170E5D}" srcId="{860C09CA-8A0A-4139-84F9-485C51D9B85E}" destId="{13489340-3047-46D7-BE31-DEAFF942BF2D}" srcOrd="1" destOrd="0" parTransId="{A991E503-8383-4D4B-B8B5-ED4771FA1825}" sibTransId="{190F8D0F-BC4D-4FDC-A34D-0D42C5FEAE07}"/>
    <dgm:cxn modelId="{3C47A07F-4D63-4559-9488-7C8747307CB9}" type="presOf" srcId="{69BBC33F-599B-415F-A5C5-58EE4E4E1160}" destId="{E8432790-2B28-401D-A9D8-80B0A51EAB51}" srcOrd="0" destOrd="0" presId="urn:microsoft.com/office/officeart/2005/8/layout/vList2"/>
    <dgm:cxn modelId="{8DF8248B-9233-4302-9FC2-20CCFAA00B8E}" type="presOf" srcId="{13489340-3047-46D7-BE31-DEAFF942BF2D}" destId="{F3F0DD23-48CB-4562-9979-1DF1EDAF59AF}" srcOrd="0" destOrd="0" presId="urn:microsoft.com/office/officeart/2005/8/layout/vList2"/>
    <dgm:cxn modelId="{99EC73A9-C669-4917-8A80-4C116581BCFC}" type="presOf" srcId="{860C09CA-8A0A-4139-84F9-485C51D9B85E}" destId="{72437760-EA9A-43E0-9683-07A1DFC2F989}" srcOrd="0" destOrd="0" presId="urn:microsoft.com/office/officeart/2005/8/layout/vList2"/>
    <dgm:cxn modelId="{04DE27CE-7A33-4A27-BD64-091C50327FE9}" srcId="{860C09CA-8A0A-4139-84F9-485C51D9B85E}" destId="{553F4ED8-E280-4277-878F-ADB1EC2B72BC}" srcOrd="0" destOrd="0" parTransId="{4A42BF60-A49B-4297-8AF1-410E2BAABDF6}" sibTransId="{0723C6BE-2A05-4746-B7C5-B974B73AC943}"/>
    <dgm:cxn modelId="{4777CDE2-59F1-4858-964D-55C240A7F54E}" type="presOf" srcId="{553F4ED8-E280-4277-878F-ADB1EC2B72BC}" destId="{1A87865E-4C75-4E96-9B1C-40AC812063CE}" srcOrd="0" destOrd="0" presId="urn:microsoft.com/office/officeart/2005/8/layout/vList2"/>
    <dgm:cxn modelId="{E72FD4A3-605E-4F2D-9A56-BE2BC0B1BEDA}" type="presParOf" srcId="{72437760-EA9A-43E0-9683-07A1DFC2F989}" destId="{1A87865E-4C75-4E96-9B1C-40AC812063CE}" srcOrd="0" destOrd="0" presId="urn:microsoft.com/office/officeart/2005/8/layout/vList2"/>
    <dgm:cxn modelId="{510FF5F2-A87C-4633-A028-056BD382BD58}" type="presParOf" srcId="{72437760-EA9A-43E0-9683-07A1DFC2F989}" destId="{9987A5C4-DA92-4439-AB5F-7FA9E62417AC}" srcOrd="1" destOrd="0" presId="urn:microsoft.com/office/officeart/2005/8/layout/vList2"/>
    <dgm:cxn modelId="{3EFF691B-FFD6-4C42-85CF-3A53C34BA354}" type="presParOf" srcId="{72437760-EA9A-43E0-9683-07A1DFC2F989}" destId="{F3F0DD23-48CB-4562-9979-1DF1EDAF59AF}" srcOrd="2" destOrd="0" presId="urn:microsoft.com/office/officeart/2005/8/layout/vList2"/>
    <dgm:cxn modelId="{B47C89AD-A5B2-4C87-B9F8-F9C3593E9B87}" type="presParOf" srcId="{72437760-EA9A-43E0-9683-07A1DFC2F989}" destId="{BA1E2E80-B6A1-487B-9C9D-7B8904569B02}" srcOrd="3" destOrd="0" presId="urn:microsoft.com/office/officeart/2005/8/layout/vList2"/>
    <dgm:cxn modelId="{11D3C108-E07C-4384-95F5-1912F05A6245}" type="presParOf" srcId="{72437760-EA9A-43E0-9683-07A1DFC2F989}" destId="{E8432790-2B28-401D-A9D8-80B0A51EAB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B0C222-F577-44A6-B86E-DFF0B550EB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59F98FE-CDD1-43EB-AF23-F84225326874}">
      <dgm:prSet/>
      <dgm:spPr/>
      <dgm:t>
        <a:bodyPr/>
        <a:lstStyle/>
        <a:p>
          <a:r>
            <a:rPr lang="en-US" i="0" dirty="0"/>
            <a:t>The single most important indicator of political commitment is, “allocation of adequate resources.”</a:t>
          </a:r>
        </a:p>
      </dgm:t>
    </dgm:pt>
    <dgm:pt modelId="{55ECEC2A-C2CB-4759-B5D7-3F3FD49BC01B}" type="parTrans" cxnId="{DDFF2E61-C2E8-48BC-9A34-4BF7FCD3A89A}">
      <dgm:prSet/>
      <dgm:spPr/>
      <dgm:t>
        <a:bodyPr/>
        <a:lstStyle/>
        <a:p>
          <a:endParaRPr lang="en-US" i="0"/>
        </a:p>
      </dgm:t>
    </dgm:pt>
    <dgm:pt modelId="{F4FC6004-61FD-43C9-B03E-3908E26FE0D5}" type="sibTrans" cxnId="{DDFF2E61-C2E8-48BC-9A34-4BF7FCD3A89A}">
      <dgm:prSet/>
      <dgm:spPr/>
      <dgm:t>
        <a:bodyPr/>
        <a:lstStyle/>
        <a:p>
          <a:endParaRPr lang="en-US" i="0"/>
        </a:p>
      </dgm:t>
    </dgm:pt>
    <dgm:pt modelId="{DC5C0261-AE11-4C75-87ED-11A17C57A490}">
      <dgm:prSet/>
      <dgm:spPr/>
      <dgm:t>
        <a:bodyPr/>
        <a:lstStyle/>
        <a:p>
          <a:r>
            <a:rPr lang="en-US" i="0"/>
            <a:t>Other relevant indicators are:</a:t>
          </a:r>
        </a:p>
      </dgm:t>
    </dgm:pt>
    <dgm:pt modelId="{B171611D-7F80-4BEB-92EC-15E1F29F7E7C}" type="parTrans" cxnId="{CE7D3AB3-2D82-4375-903D-30AE2D5A9F52}">
      <dgm:prSet/>
      <dgm:spPr/>
      <dgm:t>
        <a:bodyPr/>
        <a:lstStyle/>
        <a:p>
          <a:endParaRPr lang="en-US" i="0"/>
        </a:p>
      </dgm:t>
    </dgm:pt>
    <dgm:pt modelId="{055FB1D5-EEDF-43D9-8574-B8CB98CBEB23}" type="sibTrans" cxnId="{CE7D3AB3-2D82-4375-903D-30AE2D5A9F52}">
      <dgm:prSet/>
      <dgm:spPr/>
      <dgm:t>
        <a:bodyPr/>
        <a:lstStyle/>
        <a:p>
          <a:endParaRPr lang="en-US" i="0"/>
        </a:p>
      </dgm:t>
    </dgm:pt>
    <dgm:pt modelId="{06FD55D6-5321-4BF7-AC34-0D8DADE55767}">
      <dgm:prSet/>
      <dgm:spPr/>
      <dgm:t>
        <a:bodyPr/>
        <a:lstStyle/>
        <a:p>
          <a:r>
            <a:rPr lang="en-US" i="0" dirty="0" err="1"/>
            <a:t>i</a:t>
          </a:r>
          <a:r>
            <a:rPr lang="en-US" i="0" dirty="0"/>
            <a:t>) Proportion of GNP spent on health services and health-related activities.</a:t>
          </a:r>
        </a:p>
      </dgm:t>
    </dgm:pt>
    <dgm:pt modelId="{BB066BA9-0C1C-4C44-8369-02E251B583BC}" type="parTrans" cxnId="{E7928EC2-889F-4751-BD43-3899AFC55BC4}">
      <dgm:prSet/>
      <dgm:spPr/>
      <dgm:t>
        <a:bodyPr/>
        <a:lstStyle/>
        <a:p>
          <a:endParaRPr lang="en-US" i="0"/>
        </a:p>
      </dgm:t>
    </dgm:pt>
    <dgm:pt modelId="{FD3669DF-255B-44D1-86F6-31530ABEEFC6}" type="sibTrans" cxnId="{E7928EC2-889F-4751-BD43-3899AFC55BC4}">
      <dgm:prSet/>
      <dgm:spPr/>
      <dgm:t>
        <a:bodyPr/>
        <a:lstStyle/>
        <a:p>
          <a:endParaRPr lang="en-US" i="0"/>
        </a:p>
      </dgm:t>
    </dgm:pt>
    <dgm:pt modelId="{4795F448-9926-43A0-AA22-5E8EDCF246DB}">
      <dgm:prSet/>
      <dgm:spPr/>
      <dgm:t>
        <a:bodyPr/>
        <a:lstStyle/>
        <a:p>
          <a:r>
            <a:rPr lang="en-US" i="0"/>
            <a:t>ii) Proportion of total health resources devoted to primary health care.</a:t>
          </a:r>
        </a:p>
      </dgm:t>
    </dgm:pt>
    <dgm:pt modelId="{903D4E5E-4F00-42CD-A3F9-EC4DE395C501}" type="parTrans" cxnId="{5DA29AF7-9556-4BF9-8B05-C1C68443D326}">
      <dgm:prSet/>
      <dgm:spPr/>
      <dgm:t>
        <a:bodyPr/>
        <a:lstStyle/>
        <a:p>
          <a:endParaRPr lang="en-US" i="0"/>
        </a:p>
      </dgm:t>
    </dgm:pt>
    <dgm:pt modelId="{98A52E33-B411-4293-9495-08D16B592BD8}" type="sibTrans" cxnId="{5DA29AF7-9556-4BF9-8B05-C1C68443D326}">
      <dgm:prSet/>
      <dgm:spPr/>
      <dgm:t>
        <a:bodyPr/>
        <a:lstStyle/>
        <a:p>
          <a:endParaRPr lang="en-US" i="0"/>
        </a:p>
      </dgm:t>
    </dgm:pt>
    <dgm:pt modelId="{8E3FDB6C-C3B2-4D60-96B8-E941670178AB}" type="pres">
      <dgm:prSet presAssocID="{6EB0C222-F577-44A6-B86E-DFF0B550EB24}" presName="linear" presStyleCnt="0">
        <dgm:presLayoutVars>
          <dgm:animLvl val="lvl"/>
          <dgm:resizeHandles val="exact"/>
        </dgm:presLayoutVars>
      </dgm:prSet>
      <dgm:spPr/>
    </dgm:pt>
    <dgm:pt modelId="{2E559F7E-3D5B-4A8B-A06F-3577405AC445}" type="pres">
      <dgm:prSet presAssocID="{059F98FE-CDD1-43EB-AF23-F8422532687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4BDE9EF-D89F-4182-B0F8-81D728B31483}" type="pres">
      <dgm:prSet presAssocID="{F4FC6004-61FD-43C9-B03E-3908E26FE0D5}" presName="spacer" presStyleCnt="0"/>
      <dgm:spPr/>
    </dgm:pt>
    <dgm:pt modelId="{C0A4626A-D4C9-4171-A352-B5C69DA79F3F}" type="pres">
      <dgm:prSet presAssocID="{DC5C0261-AE11-4C75-87ED-11A17C57A49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CB0B274-5622-43D5-B379-5382C8D73FA1}" type="pres">
      <dgm:prSet presAssocID="{055FB1D5-EEDF-43D9-8574-B8CB98CBEB23}" presName="spacer" presStyleCnt="0"/>
      <dgm:spPr/>
    </dgm:pt>
    <dgm:pt modelId="{95DDA5E5-AE62-4C4E-970F-F9D0D72C8E45}" type="pres">
      <dgm:prSet presAssocID="{06FD55D6-5321-4BF7-AC34-0D8DADE5576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F316B5A-27DD-4704-AAB3-49BB8EB62F61}" type="pres">
      <dgm:prSet presAssocID="{FD3669DF-255B-44D1-86F6-31530ABEEFC6}" presName="spacer" presStyleCnt="0"/>
      <dgm:spPr/>
    </dgm:pt>
    <dgm:pt modelId="{88B5988F-AA94-4850-BB6E-51B897ABE8C2}" type="pres">
      <dgm:prSet presAssocID="{4795F448-9926-43A0-AA22-5E8EDCF246D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1EAA400-A187-4EB4-B496-B1B21A8890CA}" type="presOf" srcId="{06FD55D6-5321-4BF7-AC34-0D8DADE55767}" destId="{95DDA5E5-AE62-4C4E-970F-F9D0D72C8E45}" srcOrd="0" destOrd="0" presId="urn:microsoft.com/office/officeart/2005/8/layout/vList2"/>
    <dgm:cxn modelId="{38A77204-AB27-4094-A1D2-A158A5B6EDBD}" type="presOf" srcId="{059F98FE-CDD1-43EB-AF23-F84225326874}" destId="{2E559F7E-3D5B-4A8B-A06F-3577405AC445}" srcOrd="0" destOrd="0" presId="urn:microsoft.com/office/officeart/2005/8/layout/vList2"/>
    <dgm:cxn modelId="{1288642E-6D31-48DA-A63F-0F006B1C4E4A}" type="presOf" srcId="{6EB0C222-F577-44A6-B86E-DFF0B550EB24}" destId="{8E3FDB6C-C3B2-4D60-96B8-E941670178AB}" srcOrd="0" destOrd="0" presId="urn:microsoft.com/office/officeart/2005/8/layout/vList2"/>
    <dgm:cxn modelId="{DDFF2E61-C2E8-48BC-9A34-4BF7FCD3A89A}" srcId="{6EB0C222-F577-44A6-B86E-DFF0B550EB24}" destId="{059F98FE-CDD1-43EB-AF23-F84225326874}" srcOrd="0" destOrd="0" parTransId="{55ECEC2A-C2CB-4759-B5D7-3F3FD49BC01B}" sibTransId="{F4FC6004-61FD-43C9-B03E-3908E26FE0D5}"/>
    <dgm:cxn modelId="{0F8E02AF-B544-43DB-9CDD-52B7226D3BAA}" type="presOf" srcId="{DC5C0261-AE11-4C75-87ED-11A17C57A490}" destId="{C0A4626A-D4C9-4171-A352-B5C69DA79F3F}" srcOrd="0" destOrd="0" presId="urn:microsoft.com/office/officeart/2005/8/layout/vList2"/>
    <dgm:cxn modelId="{CE7D3AB3-2D82-4375-903D-30AE2D5A9F52}" srcId="{6EB0C222-F577-44A6-B86E-DFF0B550EB24}" destId="{DC5C0261-AE11-4C75-87ED-11A17C57A490}" srcOrd="1" destOrd="0" parTransId="{B171611D-7F80-4BEB-92EC-15E1F29F7E7C}" sibTransId="{055FB1D5-EEDF-43D9-8574-B8CB98CBEB23}"/>
    <dgm:cxn modelId="{D11F1FB9-D8E4-4F73-A1A9-39D9A818650E}" type="presOf" srcId="{4795F448-9926-43A0-AA22-5E8EDCF246DB}" destId="{88B5988F-AA94-4850-BB6E-51B897ABE8C2}" srcOrd="0" destOrd="0" presId="urn:microsoft.com/office/officeart/2005/8/layout/vList2"/>
    <dgm:cxn modelId="{E7928EC2-889F-4751-BD43-3899AFC55BC4}" srcId="{6EB0C222-F577-44A6-B86E-DFF0B550EB24}" destId="{06FD55D6-5321-4BF7-AC34-0D8DADE55767}" srcOrd="2" destOrd="0" parTransId="{BB066BA9-0C1C-4C44-8369-02E251B583BC}" sibTransId="{FD3669DF-255B-44D1-86F6-31530ABEEFC6}"/>
    <dgm:cxn modelId="{5DA29AF7-9556-4BF9-8B05-C1C68443D326}" srcId="{6EB0C222-F577-44A6-B86E-DFF0B550EB24}" destId="{4795F448-9926-43A0-AA22-5E8EDCF246DB}" srcOrd="3" destOrd="0" parTransId="{903D4E5E-4F00-42CD-A3F9-EC4DE395C501}" sibTransId="{98A52E33-B411-4293-9495-08D16B592BD8}"/>
    <dgm:cxn modelId="{566FDF8A-F5C6-46AB-8789-14B8C58932C1}" type="presParOf" srcId="{8E3FDB6C-C3B2-4D60-96B8-E941670178AB}" destId="{2E559F7E-3D5B-4A8B-A06F-3577405AC445}" srcOrd="0" destOrd="0" presId="urn:microsoft.com/office/officeart/2005/8/layout/vList2"/>
    <dgm:cxn modelId="{C0EC105E-3955-4DC5-83F4-C240BF8F4980}" type="presParOf" srcId="{8E3FDB6C-C3B2-4D60-96B8-E941670178AB}" destId="{B4BDE9EF-D89F-4182-B0F8-81D728B31483}" srcOrd="1" destOrd="0" presId="urn:microsoft.com/office/officeart/2005/8/layout/vList2"/>
    <dgm:cxn modelId="{236354F9-F63B-475D-B6D8-823033B500BE}" type="presParOf" srcId="{8E3FDB6C-C3B2-4D60-96B8-E941670178AB}" destId="{C0A4626A-D4C9-4171-A352-B5C69DA79F3F}" srcOrd="2" destOrd="0" presId="urn:microsoft.com/office/officeart/2005/8/layout/vList2"/>
    <dgm:cxn modelId="{223F37E1-C842-4FB1-93AE-0EA2E10FC08A}" type="presParOf" srcId="{8E3FDB6C-C3B2-4D60-96B8-E941670178AB}" destId="{DCB0B274-5622-43D5-B379-5382C8D73FA1}" srcOrd="3" destOrd="0" presId="urn:microsoft.com/office/officeart/2005/8/layout/vList2"/>
    <dgm:cxn modelId="{C982329E-39BB-4C9F-9B61-19C471611F01}" type="presParOf" srcId="{8E3FDB6C-C3B2-4D60-96B8-E941670178AB}" destId="{95DDA5E5-AE62-4C4E-970F-F9D0D72C8E45}" srcOrd="4" destOrd="0" presId="urn:microsoft.com/office/officeart/2005/8/layout/vList2"/>
    <dgm:cxn modelId="{E9099429-22D0-430F-BEFE-B9BDE26C0F9A}" type="presParOf" srcId="{8E3FDB6C-C3B2-4D60-96B8-E941670178AB}" destId="{4F316B5A-27DD-4704-AAB3-49BB8EB62F61}" srcOrd="5" destOrd="0" presId="urn:microsoft.com/office/officeart/2005/8/layout/vList2"/>
    <dgm:cxn modelId="{E64E6E74-D12C-47FD-8457-2969526F4A4E}" type="presParOf" srcId="{8E3FDB6C-C3B2-4D60-96B8-E941670178AB}" destId="{88B5988F-AA94-4850-BB6E-51B897ABE8C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159380-3706-42EE-8EAC-A8C328235DC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CAD59A-B6D1-4B69-A377-9BF786705D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b="1" i="0" dirty="0"/>
            <a:t>Quality of life is “subjective” feeling of well-being.</a:t>
          </a:r>
        </a:p>
      </dgm:t>
    </dgm:pt>
    <dgm:pt modelId="{A4C2F08F-DFE0-482E-BC93-FFDBD43018B0}" type="parTrans" cxnId="{46EEF4F2-C6EE-41E0-AEE4-F931CB715D78}">
      <dgm:prSet/>
      <dgm:spPr/>
      <dgm:t>
        <a:bodyPr/>
        <a:lstStyle/>
        <a:p>
          <a:endParaRPr lang="en-US" sz="2000"/>
        </a:p>
      </dgm:t>
    </dgm:pt>
    <dgm:pt modelId="{B5C8DC57-366A-40B5-80BE-F256B47E6559}" type="sibTrans" cxnId="{46EEF4F2-C6EE-41E0-AEE4-F931CB715D78}">
      <dgm:prSet/>
      <dgm:spPr/>
      <dgm:t>
        <a:bodyPr/>
        <a:lstStyle/>
        <a:p>
          <a:endParaRPr lang="en-US" sz="2000"/>
        </a:p>
      </dgm:t>
    </dgm:pt>
    <dgm:pt modelId="{DF60F9B6-7D67-45FF-B37A-06C8EF49477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Since it is a “subjective” feeling, so it is difficult to assess. </a:t>
          </a:r>
        </a:p>
      </dgm:t>
    </dgm:pt>
    <dgm:pt modelId="{B5C89867-11FE-40C8-97B9-911C5916C854}" type="parTrans" cxnId="{4A6F62C0-43BD-4EBA-8064-565710DCC0EA}">
      <dgm:prSet/>
      <dgm:spPr/>
      <dgm:t>
        <a:bodyPr/>
        <a:lstStyle/>
        <a:p>
          <a:endParaRPr lang="en-US" sz="2000"/>
        </a:p>
      </dgm:t>
    </dgm:pt>
    <dgm:pt modelId="{21ABDBB1-79C9-4975-B17B-51D2A310DE7F}" type="sibTrans" cxnId="{4A6F62C0-43BD-4EBA-8064-565710DCC0EA}">
      <dgm:prSet/>
      <dgm:spPr/>
      <dgm:t>
        <a:bodyPr/>
        <a:lstStyle/>
        <a:p>
          <a:endParaRPr lang="en-US" sz="2000"/>
        </a:p>
      </dgm:t>
    </dgm:pt>
    <dgm:pt modelId="{D6195D65-7F14-43C3-ABFB-75C799FFCF0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It is different from </a:t>
          </a:r>
          <a:r>
            <a:rPr lang="en-US" sz="2000" b="1" i="0" dirty="0"/>
            <a:t>level of living </a:t>
          </a:r>
          <a:r>
            <a:rPr lang="en-US" sz="2000" i="0" dirty="0"/>
            <a:t>which is an </a:t>
          </a:r>
          <a:r>
            <a:rPr lang="en-US" sz="2000" b="1" i="0" dirty="0"/>
            <a:t>“objective”</a:t>
          </a:r>
          <a:r>
            <a:rPr lang="en-US" sz="2000" i="0" dirty="0"/>
            <a:t> criteria.</a:t>
          </a:r>
          <a:endParaRPr lang="en-US" sz="2000" b="1" i="0" dirty="0"/>
        </a:p>
      </dgm:t>
    </dgm:pt>
    <dgm:pt modelId="{733980A2-E34E-4797-82D3-DC76DE448E1C}" type="parTrans" cxnId="{91472A0D-1D7F-40B9-BBF7-DB7BA72FF7F5}">
      <dgm:prSet/>
      <dgm:spPr/>
      <dgm:t>
        <a:bodyPr/>
        <a:lstStyle/>
        <a:p>
          <a:endParaRPr lang="en-US" sz="2000"/>
        </a:p>
      </dgm:t>
    </dgm:pt>
    <dgm:pt modelId="{68700A6A-B720-4E39-BFA4-052B9ADD6CF4}" type="sibTrans" cxnId="{91472A0D-1D7F-40B9-BBF7-DB7BA72FF7F5}">
      <dgm:prSet/>
      <dgm:spPr/>
      <dgm:t>
        <a:bodyPr/>
        <a:lstStyle/>
        <a:p>
          <a:endParaRPr lang="en-US" sz="2000"/>
        </a:p>
      </dgm:t>
    </dgm:pt>
    <dgm:pt modelId="{7BD66007-ACFB-4E62-A0ED-408FA58C546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Types                           PQLI,HDI ,HPI</a:t>
          </a:r>
        </a:p>
      </dgm:t>
    </dgm:pt>
    <dgm:pt modelId="{977D72AF-21F8-4A97-B298-51C471E27342}" type="parTrans" cxnId="{A22D034F-B859-4573-A63C-72CA6E2FA2B3}">
      <dgm:prSet/>
      <dgm:spPr/>
      <dgm:t>
        <a:bodyPr/>
        <a:lstStyle/>
        <a:p>
          <a:endParaRPr lang="en-US" sz="2000"/>
        </a:p>
      </dgm:t>
    </dgm:pt>
    <dgm:pt modelId="{FE136AF6-8EAB-4247-BC20-D172A3E36DC2}" type="sibTrans" cxnId="{A22D034F-B859-4573-A63C-72CA6E2FA2B3}">
      <dgm:prSet/>
      <dgm:spPr/>
      <dgm:t>
        <a:bodyPr/>
        <a:lstStyle/>
        <a:p>
          <a:endParaRPr lang="en-US" sz="2000"/>
        </a:p>
      </dgm:t>
    </dgm:pt>
    <dgm:pt modelId="{84510B20-6F59-4D99-BCB1-23B93D341656}" type="pres">
      <dgm:prSet presAssocID="{E8159380-3706-42EE-8EAC-A8C328235DC2}" presName="root" presStyleCnt="0">
        <dgm:presLayoutVars>
          <dgm:dir/>
          <dgm:resizeHandles val="exact"/>
        </dgm:presLayoutVars>
      </dgm:prSet>
      <dgm:spPr/>
    </dgm:pt>
    <dgm:pt modelId="{3E053D62-429B-4653-9AD3-54F7746DBE8E}" type="pres">
      <dgm:prSet presAssocID="{4ECAD59A-B6D1-4B69-A377-9BF786705DC9}" presName="compNode" presStyleCnt="0"/>
      <dgm:spPr/>
    </dgm:pt>
    <dgm:pt modelId="{E1D395CF-5013-408D-A106-D5BB96FA165E}" type="pres">
      <dgm:prSet presAssocID="{4ECAD59A-B6D1-4B69-A377-9BF786705DC9}" presName="bgRect" presStyleLbl="bgShp" presStyleIdx="0" presStyleCnt="4" custScaleY="83260" custLinFactNeighborY="14258"/>
      <dgm:spPr/>
    </dgm:pt>
    <dgm:pt modelId="{9FC547BD-D622-4236-8C22-F6C0A812C605}" type="pres">
      <dgm:prSet presAssocID="{4ECAD59A-B6D1-4B69-A377-9BF786705DC9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527BDA84-A0E0-4186-AB0D-BCBBA4B85DC3}" type="pres">
      <dgm:prSet presAssocID="{4ECAD59A-B6D1-4B69-A377-9BF786705DC9}" presName="spaceRect" presStyleCnt="0"/>
      <dgm:spPr/>
    </dgm:pt>
    <dgm:pt modelId="{150D7426-3317-4732-ACB5-1DABEDEF62DE}" type="pres">
      <dgm:prSet presAssocID="{4ECAD59A-B6D1-4B69-A377-9BF786705DC9}" presName="parTx" presStyleLbl="revTx" presStyleIdx="0" presStyleCnt="4">
        <dgm:presLayoutVars>
          <dgm:chMax val="0"/>
          <dgm:chPref val="0"/>
        </dgm:presLayoutVars>
      </dgm:prSet>
      <dgm:spPr/>
    </dgm:pt>
    <dgm:pt modelId="{CD1EB96A-4D34-43BE-92E1-4079975AB7C3}" type="pres">
      <dgm:prSet presAssocID="{B5C8DC57-366A-40B5-80BE-F256B47E6559}" presName="sibTrans" presStyleCnt="0"/>
      <dgm:spPr/>
    </dgm:pt>
    <dgm:pt modelId="{A2138FF4-312C-4ED5-8A2D-3AD7F1441F19}" type="pres">
      <dgm:prSet presAssocID="{D6195D65-7F14-43C3-ABFB-75C799FFCF0F}" presName="compNode" presStyleCnt="0"/>
      <dgm:spPr/>
    </dgm:pt>
    <dgm:pt modelId="{2F38407B-08A9-4701-B00E-BCFC31B091C7}" type="pres">
      <dgm:prSet presAssocID="{D6195D65-7F14-43C3-ABFB-75C799FFCF0F}" presName="bgRect" presStyleLbl="bgShp" presStyleIdx="1" presStyleCnt="4"/>
      <dgm:spPr/>
    </dgm:pt>
    <dgm:pt modelId="{3A2A8E0C-1EF3-4628-A859-734C4CD31BA8}" type="pres">
      <dgm:prSet presAssocID="{D6195D65-7F14-43C3-ABFB-75C799FFCF0F}" presName="iconRect" presStyleLbl="node1" presStyleIdx="1" presStyleCnt="4"/>
      <dgm:spPr/>
    </dgm:pt>
    <dgm:pt modelId="{73EE3D67-2B8E-4E14-A79F-DE28F6FE1A3E}" type="pres">
      <dgm:prSet presAssocID="{D6195D65-7F14-43C3-ABFB-75C799FFCF0F}" presName="spaceRect" presStyleCnt="0"/>
      <dgm:spPr/>
    </dgm:pt>
    <dgm:pt modelId="{A0FA1E20-DFA5-44F8-A78C-D626D4BA2361}" type="pres">
      <dgm:prSet presAssocID="{D6195D65-7F14-43C3-ABFB-75C799FFCF0F}" presName="parTx" presStyleLbl="revTx" presStyleIdx="1" presStyleCnt="4">
        <dgm:presLayoutVars>
          <dgm:chMax val="0"/>
          <dgm:chPref val="0"/>
        </dgm:presLayoutVars>
      </dgm:prSet>
      <dgm:spPr/>
    </dgm:pt>
    <dgm:pt modelId="{3E3752AB-D06F-48C7-B285-DCA52D86AFCF}" type="pres">
      <dgm:prSet presAssocID="{68700A6A-B720-4E39-BFA4-052B9ADD6CF4}" presName="sibTrans" presStyleCnt="0"/>
      <dgm:spPr/>
    </dgm:pt>
    <dgm:pt modelId="{69233522-3EE3-4FE0-A15B-E08D7F428D1E}" type="pres">
      <dgm:prSet presAssocID="{DF60F9B6-7D67-45FF-B37A-06C8EF494778}" presName="compNode" presStyleCnt="0"/>
      <dgm:spPr/>
    </dgm:pt>
    <dgm:pt modelId="{B481996B-B513-4F5E-AAD4-A7CED8BBEED1}" type="pres">
      <dgm:prSet presAssocID="{DF60F9B6-7D67-45FF-B37A-06C8EF494778}" presName="bgRect" presStyleLbl="bgShp" presStyleIdx="2" presStyleCnt="4"/>
      <dgm:spPr/>
    </dgm:pt>
    <dgm:pt modelId="{679C3CCD-601A-48D8-97FE-1390CB7D6E98}" type="pres">
      <dgm:prSet presAssocID="{DF60F9B6-7D67-45FF-B37A-06C8EF494778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0A6ED8E-8E82-413D-BFFA-96B520D9DAC8}" type="pres">
      <dgm:prSet presAssocID="{DF60F9B6-7D67-45FF-B37A-06C8EF494778}" presName="spaceRect" presStyleCnt="0"/>
      <dgm:spPr/>
    </dgm:pt>
    <dgm:pt modelId="{C845C5E1-25DE-4B50-81E9-60EAE05758BB}" type="pres">
      <dgm:prSet presAssocID="{DF60F9B6-7D67-45FF-B37A-06C8EF494778}" presName="parTx" presStyleLbl="revTx" presStyleIdx="2" presStyleCnt="4">
        <dgm:presLayoutVars>
          <dgm:chMax val="0"/>
          <dgm:chPref val="0"/>
        </dgm:presLayoutVars>
      </dgm:prSet>
      <dgm:spPr/>
    </dgm:pt>
    <dgm:pt modelId="{2748FEE0-2CAF-40CF-A363-34BC3AC378C2}" type="pres">
      <dgm:prSet presAssocID="{21ABDBB1-79C9-4975-B17B-51D2A310DE7F}" presName="sibTrans" presStyleCnt="0"/>
      <dgm:spPr/>
    </dgm:pt>
    <dgm:pt modelId="{BDFC9049-7EE2-412B-ACB9-1EB67DB88EA7}" type="pres">
      <dgm:prSet presAssocID="{7BD66007-ACFB-4E62-A0ED-408FA58C546D}" presName="compNode" presStyleCnt="0"/>
      <dgm:spPr/>
    </dgm:pt>
    <dgm:pt modelId="{5566C16A-40BB-4E11-94D2-130EC49268A6}" type="pres">
      <dgm:prSet presAssocID="{7BD66007-ACFB-4E62-A0ED-408FA58C546D}" presName="bgRect" presStyleLbl="bgShp" presStyleIdx="3" presStyleCnt="4"/>
      <dgm:spPr/>
    </dgm:pt>
    <dgm:pt modelId="{BBEEF3D0-A6E8-4187-A6D4-F747EA9738D8}" type="pres">
      <dgm:prSet presAssocID="{7BD66007-ACFB-4E62-A0ED-408FA58C546D}" presName="iconRect" presStyleLbl="node1" presStyleIdx="3" presStyleCnt="4"/>
      <dgm:spPr/>
    </dgm:pt>
    <dgm:pt modelId="{9543E686-7A4B-4B30-A782-773D322CC473}" type="pres">
      <dgm:prSet presAssocID="{7BD66007-ACFB-4E62-A0ED-408FA58C546D}" presName="spaceRect" presStyleCnt="0"/>
      <dgm:spPr/>
    </dgm:pt>
    <dgm:pt modelId="{16F79554-CAA3-4AB0-AF15-81686CE389E5}" type="pres">
      <dgm:prSet presAssocID="{7BD66007-ACFB-4E62-A0ED-408FA58C546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1472A0D-1D7F-40B9-BBF7-DB7BA72FF7F5}" srcId="{E8159380-3706-42EE-8EAC-A8C328235DC2}" destId="{D6195D65-7F14-43C3-ABFB-75C799FFCF0F}" srcOrd="1" destOrd="0" parTransId="{733980A2-E34E-4797-82D3-DC76DE448E1C}" sibTransId="{68700A6A-B720-4E39-BFA4-052B9ADD6CF4}"/>
    <dgm:cxn modelId="{6792E70E-1C07-442D-9FFE-36827989829D}" type="presOf" srcId="{DF60F9B6-7D67-45FF-B37A-06C8EF494778}" destId="{C845C5E1-25DE-4B50-81E9-60EAE05758BB}" srcOrd="0" destOrd="0" presId="urn:microsoft.com/office/officeart/2018/2/layout/IconVerticalSolidList"/>
    <dgm:cxn modelId="{9A7F593A-F7EE-4755-9974-33D27D5D4EF6}" type="presOf" srcId="{4ECAD59A-B6D1-4B69-A377-9BF786705DC9}" destId="{150D7426-3317-4732-ACB5-1DABEDEF62DE}" srcOrd="0" destOrd="0" presId="urn:microsoft.com/office/officeart/2018/2/layout/IconVerticalSolidList"/>
    <dgm:cxn modelId="{1277195E-22F2-45DB-A330-4D452E2F5D7F}" type="presOf" srcId="{E8159380-3706-42EE-8EAC-A8C328235DC2}" destId="{84510B20-6F59-4D99-BCB1-23B93D341656}" srcOrd="0" destOrd="0" presId="urn:microsoft.com/office/officeart/2018/2/layout/IconVerticalSolidList"/>
    <dgm:cxn modelId="{A22D034F-B859-4573-A63C-72CA6E2FA2B3}" srcId="{E8159380-3706-42EE-8EAC-A8C328235DC2}" destId="{7BD66007-ACFB-4E62-A0ED-408FA58C546D}" srcOrd="3" destOrd="0" parTransId="{977D72AF-21F8-4A97-B298-51C471E27342}" sibTransId="{FE136AF6-8EAB-4247-BC20-D172A3E36DC2}"/>
    <dgm:cxn modelId="{AD1BFA78-9FE5-4645-B5E4-A887D0395EE5}" type="presOf" srcId="{7BD66007-ACFB-4E62-A0ED-408FA58C546D}" destId="{16F79554-CAA3-4AB0-AF15-81686CE389E5}" srcOrd="0" destOrd="0" presId="urn:microsoft.com/office/officeart/2018/2/layout/IconVerticalSolidList"/>
    <dgm:cxn modelId="{556101A4-0BAB-43C1-8527-62FC61E68A7E}" type="presOf" srcId="{D6195D65-7F14-43C3-ABFB-75C799FFCF0F}" destId="{A0FA1E20-DFA5-44F8-A78C-D626D4BA2361}" srcOrd="0" destOrd="0" presId="urn:microsoft.com/office/officeart/2018/2/layout/IconVerticalSolidList"/>
    <dgm:cxn modelId="{4A6F62C0-43BD-4EBA-8064-565710DCC0EA}" srcId="{E8159380-3706-42EE-8EAC-A8C328235DC2}" destId="{DF60F9B6-7D67-45FF-B37A-06C8EF494778}" srcOrd="2" destOrd="0" parTransId="{B5C89867-11FE-40C8-97B9-911C5916C854}" sibTransId="{21ABDBB1-79C9-4975-B17B-51D2A310DE7F}"/>
    <dgm:cxn modelId="{46EEF4F2-C6EE-41E0-AEE4-F931CB715D78}" srcId="{E8159380-3706-42EE-8EAC-A8C328235DC2}" destId="{4ECAD59A-B6D1-4B69-A377-9BF786705DC9}" srcOrd="0" destOrd="0" parTransId="{A4C2F08F-DFE0-482E-BC93-FFDBD43018B0}" sibTransId="{B5C8DC57-366A-40B5-80BE-F256B47E6559}"/>
    <dgm:cxn modelId="{EC27FF12-494F-4607-ABCE-F7C0DBE74EC9}" type="presParOf" srcId="{84510B20-6F59-4D99-BCB1-23B93D341656}" destId="{3E053D62-429B-4653-9AD3-54F7746DBE8E}" srcOrd="0" destOrd="0" presId="urn:microsoft.com/office/officeart/2018/2/layout/IconVerticalSolidList"/>
    <dgm:cxn modelId="{CD799E3C-4D92-4079-8244-ADA37689C47B}" type="presParOf" srcId="{3E053D62-429B-4653-9AD3-54F7746DBE8E}" destId="{E1D395CF-5013-408D-A106-D5BB96FA165E}" srcOrd="0" destOrd="0" presId="urn:microsoft.com/office/officeart/2018/2/layout/IconVerticalSolidList"/>
    <dgm:cxn modelId="{3F5931C4-9BB6-426E-B4CC-9B1AF841E034}" type="presParOf" srcId="{3E053D62-429B-4653-9AD3-54F7746DBE8E}" destId="{9FC547BD-D622-4236-8C22-F6C0A812C605}" srcOrd="1" destOrd="0" presId="urn:microsoft.com/office/officeart/2018/2/layout/IconVerticalSolidList"/>
    <dgm:cxn modelId="{0D9752BA-ED84-4A2D-9310-8E75126C2AAB}" type="presParOf" srcId="{3E053D62-429B-4653-9AD3-54F7746DBE8E}" destId="{527BDA84-A0E0-4186-AB0D-BCBBA4B85DC3}" srcOrd="2" destOrd="0" presId="urn:microsoft.com/office/officeart/2018/2/layout/IconVerticalSolidList"/>
    <dgm:cxn modelId="{6B78A82F-67F5-4EA5-98FD-5CF0BA6EEF52}" type="presParOf" srcId="{3E053D62-429B-4653-9AD3-54F7746DBE8E}" destId="{150D7426-3317-4732-ACB5-1DABEDEF62DE}" srcOrd="3" destOrd="0" presId="urn:microsoft.com/office/officeart/2018/2/layout/IconVerticalSolidList"/>
    <dgm:cxn modelId="{19910311-3BF9-4DDF-A12B-9C886D275E36}" type="presParOf" srcId="{84510B20-6F59-4D99-BCB1-23B93D341656}" destId="{CD1EB96A-4D34-43BE-92E1-4079975AB7C3}" srcOrd="1" destOrd="0" presId="urn:microsoft.com/office/officeart/2018/2/layout/IconVerticalSolidList"/>
    <dgm:cxn modelId="{80F4DE8F-4E9D-48FB-BA6C-98F38EC56F8B}" type="presParOf" srcId="{84510B20-6F59-4D99-BCB1-23B93D341656}" destId="{A2138FF4-312C-4ED5-8A2D-3AD7F1441F19}" srcOrd="2" destOrd="0" presId="urn:microsoft.com/office/officeart/2018/2/layout/IconVerticalSolidList"/>
    <dgm:cxn modelId="{1A1F3918-DA6E-4E4A-A8C2-E86EE10F0464}" type="presParOf" srcId="{A2138FF4-312C-4ED5-8A2D-3AD7F1441F19}" destId="{2F38407B-08A9-4701-B00E-BCFC31B091C7}" srcOrd="0" destOrd="0" presId="urn:microsoft.com/office/officeart/2018/2/layout/IconVerticalSolidList"/>
    <dgm:cxn modelId="{E04C757A-7CCA-4021-A649-E6A1678AB4ED}" type="presParOf" srcId="{A2138FF4-312C-4ED5-8A2D-3AD7F1441F19}" destId="{3A2A8E0C-1EF3-4628-A859-734C4CD31BA8}" srcOrd="1" destOrd="0" presId="urn:microsoft.com/office/officeart/2018/2/layout/IconVerticalSolidList"/>
    <dgm:cxn modelId="{E10DDE74-AC52-4667-B45F-D1C219756548}" type="presParOf" srcId="{A2138FF4-312C-4ED5-8A2D-3AD7F1441F19}" destId="{73EE3D67-2B8E-4E14-A79F-DE28F6FE1A3E}" srcOrd="2" destOrd="0" presId="urn:microsoft.com/office/officeart/2018/2/layout/IconVerticalSolidList"/>
    <dgm:cxn modelId="{57B02E03-C40C-41F5-9219-10D1D57408F4}" type="presParOf" srcId="{A2138FF4-312C-4ED5-8A2D-3AD7F1441F19}" destId="{A0FA1E20-DFA5-44F8-A78C-D626D4BA2361}" srcOrd="3" destOrd="0" presId="urn:microsoft.com/office/officeart/2018/2/layout/IconVerticalSolidList"/>
    <dgm:cxn modelId="{C1B46216-4B2F-4DD4-A8EB-9A5EE2D3FA0E}" type="presParOf" srcId="{84510B20-6F59-4D99-BCB1-23B93D341656}" destId="{3E3752AB-D06F-48C7-B285-DCA52D86AFCF}" srcOrd="3" destOrd="0" presId="urn:microsoft.com/office/officeart/2018/2/layout/IconVerticalSolidList"/>
    <dgm:cxn modelId="{B7703015-EABB-40CC-A81E-B67AD98CFE2C}" type="presParOf" srcId="{84510B20-6F59-4D99-BCB1-23B93D341656}" destId="{69233522-3EE3-4FE0-A15B-E08D7F428D1E}" srcOrd="4" destOrd="0" presId="urn:microsoft.com/office/officeart/2018/2/layout/IconVerticalSolidList"/>
    <dgm:cxn modelId="{B7BB36AB-F15C-49AC-9F01-8BBFA508F824}" type="presParOf" srcId="{69233522-3EE3-4FE0-A15B-E08D7F428D1E}" destId="{B481996B-B513-4F5E-AAD4-A7CED8BBEED1}" srcOrd="0" destOrd="0" presId="urn:microsoft.com/office/officeart/2018/2/layout/IconVerticalSolidList"/>
    <dgm:cxn modelId="{46507FFD-6472-40CA-A385-B4704710DC76}" type="presParOf" srcId="{69233522-3EE3-4FE0-A15B-E08D7F428D1E}" destId="{679C3CCD-601A-48D8-97FE-1390CB7D6E98}" srcOrd="1" destOrd="0" presId="urn:microsoft.com/office/officeart/2018/2/layout/IconVerticalSolidList"/>
    <dgm:cxn modelId="{3D19A6E6-BD70-4C7E-92ED-0F43CB705A5F}" type="presParOf" srcId="{69233522-3EE3-4FE0-A15B-E08D7F428D1E}" destId="{80A6ED8E-8E82-413D-BFFA-96B520D9DAC8}" srcOrd="2" destOrd="0" presId="urn:microsoft.com/office/officeart/2018/2/layout/IconVerticalSolidList"/>
    <dgm:cxn modelId="{1536458F-2A97-4A0A-844F-740462F51D0E}" type="presParOf" srcId="{69233522-3EE3-4FE0-A15B-E08D7F428D1E}" destId="{C845C5E1-25DE-4B50-81E9-60EAE05758BB}" srcOrd="3" destOrd="0" presId="urn:microsoft.com/office/officeart/2018/2/layout/IconVerticalSolidList"/>
    <dgm:cxn modelId="{B70481C6-1B63-4369-8B78-476787D60AC5}" type="presParOf" srcId="{84510B20-6F59-4D99-BCB1-23B93D341656}" destId="{2748FEE0-2CAF-40CF-A363-34BC3AC378C2}" srcOrd="5" destOrd="0" presId="urn:microsoft.com/office/officeart/2018/2/layout/IconVerticalSolidList"/>
    <dgm:cxn modelId="{8A194233-1961-4114-93C7-255CC887F172}" type="presParOf" srcId="{84510B20-6F59-4D99-BCB1-23B93D341656}" destId="{BDFC9049-7EE2-412B-ACB9-1EB67DB88EA7}" srcOrd="6" destOrd="0" presId="urn:microsoft.com/office/officeart/2018/2/layout/IconVerticalSolidList"/>
    <dgm:cxn modelId="{A32CFF0D-B63D-4FAB-BB5C-D0EC1832AE9C}" type="presParOf" srcId="{BDFC9049-7EE2-412B-ACB9-1EB67DB88EA7}" destId="{5566C16A-40BB-4E11-94D2-130EC49268A6}" srcOrd="0" destOrd="0" presId="urn:microsoft.com/office/officeart/2018/2/layout/IconVerticalSolidList"/>
    <dgm:cxn modelId="{E61946AB-1B04-4546-BC60-8EC1FEDE22E8}" type="presParOf" srcId="{BDFC9049-7EE2-412B-ACB9-1EB67DB88EA7}" destId="{BBEEF3D0-A6E8-4187-A6D4-F747EA9738D8}" srcOrd="1" destOrd="0" presId="urn:microsoft.com/office/officeart/2018/2/layout/IconVerticalSolidList"/>
    <dgm:cxn modelId="{486F9FD8-5108-4853-BA0C-CAD4115393C7}" type="presParOf" srcId="{BDFC9049-7EE2-412B-ACB9-1EB67DB88EA7}" destId="{9543E686-7A4B-4B30-A782-773D322CC473}" srcOrd="2" destOrd="0" presId="urn:microsoft.com/office/officeart/2018/2/layout/IconVerticalSolidList"/>
    <dgm:cxn modelId="{58765E1C-8740-4A88-A79E-224548C2B6D7}" type="presParOf" srcId="{BDFC9049-7EE2-412B-ACB9-1EB67DB88EA7}" destId="{16F79554-CAA3-4AB0-AF15-81686CE389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D64D24-8B71-440A-877E-D76BFFF77B94}" type="doc">
      <dgm:prSet loTypeId="urn:microsoft.com/office/officeart/2018/2/layout/IconLabelList" loCatId="icon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3FCBB4B5-6EBA-4B55-9FEF-C0E1F8FA804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To </a:t>
          </a:r>
          <a:r>
            <a:rPr lang="en-US" sz="2000" b="1" i="0" dirty="0">
              <a:solidFill>
                <a:srgbClr val="C00000"/>
              </a:solidFill>
            </a:rPr>
            <a:t>Measure</a:t>
          </a:r>
          <a:r>
            <a:rPr lang="en-US" sz="2000" i="0" dirty="0"/>
            <a:t> Health Status Of A Community</a:t>
          </a:r>
        </a:p>
      </dgm:t>
    </dgm:pt>
    <dgm:pt modelId="{6C8955B3-851F-41E9-AEB9-CC2699CC9E4F}" type="parTrans" cxnId="{3488AAF3-03E0-49A8-9975-64F888979E8C}">
      <dgm:prSet/>
      <dgm:spPr/>
      <dgm:t>
        <a:bodyPr/>
        <a:lstStyle/>
        <a:p>
          <a:endParaRPr lang="en-US" sz="2000" i="0"/>
        </a:p>
      </dgm:t>
    </dgm:pt>
    <dgm:pt modelId="{A7B8715D-8A63-41CE-9802-1AFF096E6F56}" type="sibTrans" cxnId="{3488AAF3-03E0-49A8-9975-64F888979E8C}">
      <dgm:prSet/>
      <dgm:spPr/>
      <dgm:t>
        <a:bodyPr/>
        <a:lstStyle/>
        <a:p>
          <a:endParaRPr lang="en-US" sz="2000" i="0"/>
        </a:p>
      </dgm:t>
    </dgm:pt>
    <dgm:pt modelId="{B499ABAF-4AFB-4573-82A0-47D97379EFB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To </a:t>
          </a:r>
          <a:r>
            <a:rPr lang="en-US" sz="2000" b="1" i="0" dirty="0">
              <a:solidFill>
                <a:srgbClr val="0070C0"/>
              </a:solidFill>
            </a:rPr>
            <a:t>Compare </a:t>
          </a:r>
          <a:r>
            <a:rPr lang="en-US" sz="2000" i="0" dirty="0"/>
            <a:t>Health Status Of Countries</a:t>
          </a:r>
        </a:p>
      </dgm:t>
    </dgm:pt>
    <dgm:pt modelId="{A7D5C63E-201D-4D6D-B6EB-B42B9053E001}" type="parTrans" cxnId="{F23D01AD-A8F2-4161-846C-87C11388CE43}">
      <dgm:prSet/>
      <dgm:spPr/>
      <dgm:t>
        <a:bodyPr/>
        <a:lstStyle/>
        <a:p>
          <a:endParaRPr lang="en-US" sz="2000" i="0"/>
        </a:p>
      </dgm:t>
    </dgm:pt>
    <dgm:pt modelId="{2535587A-775C-4FB4-BD52-D8ED673860B5}" type="sibTrans" cxnId="{F23D01AD-A8F2-4161-846C-87C11388CE43}">
      <dgm:prSet/>
      <dgm:spPr/>
      <dgm:t>
        <a:bodyPr/>
        <a:lstStyle/>
        <a:p>
          <a:endParaRPr lang="en-US" sz="2000" i="0"/>
        </a:p>
      </dgm:t>
    </dgm:pt>
    <dgm:pt modelId="{904748D3-71EC-49D9-A3F6-2A3AE85C764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To </a:t>
          </a:r>
          <a:r>
            <a:rPr lang="en-US" sz="2000" b="1" i="0" dirty="0">
              <a:solidFill>
                <a:schemeClr val="accent3">
                  <a:lumMod val="75000"/>
                </a:schemeClr>
              </a:solidFill>
            </a:rPr>
            <a:t>Monitor And Evaluate </a:t>
          </a:r>
          <a:r>
            <a:rPr lang="en-US" sz="2000" i="0" dirty="0"/>
            <a:t>Health Services, Activities And Programs.</a:t>
          </a:r>
        </a:p>
      </dgm:t>
    </dgm:pt>
    <dgm:pt modelId="{5A01977C-8C5E-4359-B6CB-2D578A18190C}" type="parTrans" cxnId="{E86C07CC-90E6-4D24-9C08-57D4CCF97A65}">
      <dgm:prSet/>
      <dgm:spPr/>
      <dgm:t>
        <a:bodyPr/>
        <a:lstStyle/>
        <a:p>
          <a:endParaRPr lang="en-US" sz="2000" i="0"/>
        </a:p>
      </dgm:t>
    </dgm:pt>
    <dgm:pt modelId="{1FA93D30-716D-4D6C-9991-A18B3FD6B4DE}" type="sibTrans" cxnId="{E86C07CC-90E6-4D24-9C08-57D4CCF97A65}">
      <dgm:prSet/>
      <dgm:spPr/>
      <dgm:t>
        <a:bodyPr/>
        <a:lstStyle/>
        <a:p>
          <a:endParaRPr lang="en-US" sz="2000" i="0"/>
        </a:p>
      </dgm:t>
    </dgm:pt>
    <dgm:pt modelId="{CE22DF69-3B55-4982-BCE4-9DB63FE7C4C7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i="0" dirty="0"/>
            <a:t>Research</a:t>
          </a:r>
        </a:p>
      </dgm:t>
    </dgm:pt>
    <dgm:pt modelId="{8A117F76-7ED2-4B7B-A53B-CDA5C1C7B434}" type="parTrans" cxnId="{5B1846D5-11B2-40FE-87D8-3BB9B081BAAC}">
      <dgm:prSet/>
      <dgm:spPr/>
      <dgm:t>
        <a:bodyPr/>
        <a:lstStyle/>
        <a:p>
          <a:endParaRPr lang="en-US" sz="2000" i="0"/>
        </a:p>
      </dgm:t>
    </dgm:pt>
    <dgm:pt modelId="{1A21C1BC-FA4E-4CDE-A2A6-FE913E3DA0B3}" type="sibTrans" cxnId="{5B1846D5-11B2-40FE-87D8-3BB9B081BAAC}">
      <dgm:prSet/>
      <dgm:spPr/>
      <dgm:t>
        <a:bodyPr/>
        <a:lstStyle/>
        <a:p>
          <a:endParaRPr lang="en-US" sz="2000" i="0"/>
        </a:p>
      </dgm:t>
    </dgm:pt>
    <dgm:pt modelId="{9EE421F4-D76C-4497-8603-7012E8DC45A9}" type="pres">
      <dgm:prSet presAssocID="{6FD64D24-8B71-440A-877E-D76BFFF77B94}" presName="root" presStyleCnt="0">
        <dgm:presLayoutVars>
          <dgm:dir/>
          <dgm:resizeHandles val="exact"/>
        </dgm:presLayoutVars>
      </dgm:prSet>
      <dgm:spPr/>
    </dgm:pt>
    <dgm:pt modelId="{59518287-255B-47F2-AF95-E04F3D6AAD8A}" type="pres">
      <dgm:prSet presAssocID="{3FCBB4B5-6EBA-4B55-9FEF-C0E1F8FA8044}" presName="compNode" presStyleCnt="0"/>
      <dgm:spPr/>
    </dgm:pt>
    <dgm:pt modelId="{F2D4CD2D-F910-4E71-ACB7-CB269E8DEEAE}" type="pres">
      <dgm:prSet presAssocID="{3FCBB4B5-6EBA-4B55-9FEF-C0E1F8FA8044}" presName="iconRect" presStyleLbl="nod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A6CE2AF4-CA2B-4687-A4D9-94F9780AD5E6}" type="pres">
      <dgm:prSet presAssocID="{3FCBB4B5-6EBA-4B55-9FEF-C0E1F8FA8044}" presName="spaceRect" presStyleCnt="0"/>
      <dgm:spPr/>
    </dgm:pt>
    <dgm:pt modelId="{B60A3A61-F379-4149-83B0-3B620FB7911F}" type="pres">
      <dgm:prSet presAssocID="{3FCBB4B5-6EBA-4B55-9FEF-C0E1F8FA8044}" presName="textRect" presStyleLbl="revTx" presStyleIdx="0" presStyleCnt="4" custScaleX="139524">
        <dgm:presLayoutVars>
          <dgm:chMax val="1"/>
          <dgm:chPref val="1"/>
        </dgm:presLayoutVars>
      </dgm:prSet>
      <dgm:spPr/>
    </dgm:pt>
    <dgm:pt modelId="{94BC3DEB-5A09-4FA5-BCC8-B018EC9B60A3}" type="pres">
      <dgm:prSet presAssocID="{A7B8715D-8A63-41CE-9802-1AFF096E6F56}" presName="sibTrans" presStyleCnt="0"/>
      <dgm:spPr/>
    </dgm:pt>
    <dgm:pt modelId="{B3003AA7-78B4-4E46-B2CD-893205C29D74}" type="pres">
      <dgm:prSet presAssocID="{B499ABAF-4AFB-4573-82A0-47D97379EFBC}" presName="compNode" presStyleCnt="0"/>
      <dgm:spPr/>
    </dgm:pt>
    <dgm:pt modelId="{39BB7C60-5D15-4979-9F98-0B8CB4AD6B1C}" type="pres">
      <dgm:prSet presAssocID="{B499ABAF-4AFB-4573-82A0-47D97379EFBC}" presName="iconRect" presStyleLbl="node1" presStyleIdx="1" presStyleCnt="4" custLinFactNeighborX="-2069" custLinFactNeighborY="2343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A487AE26-5EBE-4007-AEC0-A219E2A0C3DC}" type="pres">
      <dgm:prSet presAssocID="{B499ABAF-4AFB-4573-82A0-47D97379EFBC}" presName="spaceRect" presStyleCnt="0"/>
      <dgm:spPr/>
    </dgm:pt>
    <dgm:pt modelId="{12403B48-AE68-4300-B4C7-B15F88C81975}" type="pres">
      <dgm:prSet presAssocID="{B499ABAF-4AFB-4573-82A0-47D97379EFBC}" presName="textRect" presStyleLbl="revTx" presStyleIdx="1" presStyleCnt="4" custScaleX="124328" custScaleY="140184" custLinFactNeighborX="-2690" custLinFactNeighborY="22624">
        <dgm:presLayoutVars>
          <dgm:chMax val="1"/>
          <dgm:chPref val="1"/>
        </dgm:presLayoutVars>
      </dgm:prSet>
      <dgm:spPr/>
    </dgm:pt>
    <dgm:pt modelId="{3231DE2C-8341-49A4-AF93-545A93FE130B}" type="pres">
      <dgm:prSet presAssocID="{2535587A-775C-4FB4-BD52-D8ED673860B5}" presName="sibTrans" presStyleCnt="0"/>
      <dgm:spPr/>
    </dgm:pt>
    <dgm:pt modelId="{169A0B85-A991-43F6-A06E-BE1E43D3CDB5}" type="pres">
      <dgm:prSet presAssocID="{904748D3-71EC-49D9-A3F6-2A3AE85C7646}" presName="compNode" presStyleCnt="0"/>
      <dgm:spPr/>
    </dgm:pt>
    <dgm:pt modelId="{0EE302CE-49F3-48B0-B2FF-36E99BE6F8E4}" type="pres">
      <dgm:prSet presAssocID="{904748D3-71EC-49D9-A3F6-2A3AE85C7646}" presName="iconRect" presStyleLbl="node1" presStyleIdx="2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  <dgm:pt modelId="{938987BE-2355-411A-896E-7EFD2F9415C9}" type="pres">
      <dgm:prSet presAssocID="{904748D3-71EC-49D9-A3F6-2A3AE85C7646}" presName="spaceRect" presStyleCnt="0"/>
      <dgm:spPr/>
    </dgm:pt>
    <dgm:pt modelId="{625C1A94-2642-4D00-A2AD-66F30EF37FD9}" type="pres">
      <dgm:prSet presAssocID="{904748D3-71EC-49D9-A3F6-2A3AE85C7646}" presName="textRect" presStyleLbl="revTx" presStyleIdx="2" presStyleCnt="4">
        <dgm:presLayoutVars>
          <dgm:chMax val="1"/>
          <dgm:chPref val="1"/>
        </dgm:presLayoutVars>
      </dgm:prSet>
      <dgm:spPr/>
    </dgm:pt>
    <dgm:pt modelId="{0EE01A14-1DD6-499B-934C-C9667092F369}" type="pres">
      <dgm:prSet presAssocID="{1FA93D30-716D-4D6C-9991-A18B3FD6B4DE}" presName="sibTrans" presStyleCnt="0"/>
      <dgm:spPr/>
    </dgm:pt>
    <dgm:pt modelId="{4BF41E77-0DDD-4038-8A05-51FC5F5292A3}" type="pres">
      <dgm:prSet presAssocID="{CE22DF69-3B55-4982-BCE4-9DB63FE7C4C7}" presName="compNode" presStyleCnt="0"/>
      <dgm:spPr/>
    </dgm:pt>
    <dgm:pt modelId="{BD71A98F-E575-48CA-B0AC-90077D05424B}" type="pres">
      <dgm:prSet presAssocID="{CE22DF69-3B55-4982-BCE4-9DB63FE7C4C7}" presName="iconRect" presStyleLbl="node1" presStyleIdx="3" presStyleCnt="4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F293223E-1448-4E5E-85E3-70CF499693D7}" type="pres">
      <dgm:prSet presAssocID="{CE22DF69-3B55-4982-BCE4-9DB63FE7C4C7}" presName="spaceRect" presStyleCnt="0"/>
      <dgm:spPr/>
    </dgm:pt>
    <dgm:pt modelId="{4E243527-8671-4626-AE8F-D846C63E8C22}" type="pres">
      <dgm:prSet presAssocID="{CE22DF69-3B55-4982-BCE4-9DB63FE7C4C7}" presName="textRect" presStyleLbl="revTx" presStyleIdx="3" presStyleCnt="4" custScaleX="140971">
        <dgm:presLayoutVars>
          <dgm:chMax val="1"/>
          <dgm:chPref val="1"/>
        </dgm:presLayoutVars>
      </dgm:prSet>
      <dgm:spPr/>
    </dgm:pt>
  </dgm:ptLst>
  <dgm:cxnLst>
    <dgm:cxn modelId="{11E5063C-AFC0-4CAC-8354-9FF63753A33F}" type="presOf" srcId="{6FD64D24-8B71-440A-877E-D76BFFF77B94}" destId="{9EE421F4-D76C-4497-8603-7012E8DC45A9}" srcOrd="0" destOrd="0" presId="urn:microsoft.com/office/officeart/2018/2/layout/IconLabelList"/>
    <dgm:cxn modelId="{135EAA9F-7C6B-41B5-A393-6FA2EAAFB64B}" type="presOf" srcId="{CE22DF69-3B55-4982-BCE4-9DB63FE7C4C7}" destId="{4E243527-8671-4626-AE8F-D846C63E8C22}" srcOrd="0" destOrd="0" presId="urn:microsoft.com/office/officeart/2018/2/layout/IconLabelList"/>
    <dgm:cxn modelId="{F23D01AD-A8F2-4161-846C-87C11388CE43}" srcId="{6FD64D24-8B71-440A-877E-D76BFFF77B94}" destId="{B499ABAF-4AFB-4573-82A0-47D97379EFBC}" srcOrd="1" destOrd="0" parTransId="{A7D5C63E-201D-4D6D-B6EB-B42B9053E001}" sibTransId="{2535587A-775C-4FB4-BD52-D8ED673860B5}"/>
    <dgm:cxn modelId="{E86C07CC-90E6-4D24-9C08-57D4CCF97A65}" srcId="{6FD64D24-8B71-440A-877E-D76BFFF77B94}" destId="{904748D3-71EC-49D9-A3F6-2A3AE85C7646}" srcOrd="2" destOrd="0" parTransId="{5A01977C-8C5E-4359-B6CB-2D578A18190C}" sibTransId="{1FA93D30-716D-4D6C-9991-A18B3FD6B4DE}"/>
    <dgm:cxn modelId="{5B1846D5-11B2-40FE-87D8-3BB9B081BAAC}" srcId="{6FD64D24-8B71-440A-877E-D76BFFF77B94}" destId="{CE22DF69-3B55-4982-BCE4-9DB63FE7C4C7}" srcOrd="3" destOrd="0" parTransId="{8A117F76-7ED2-4B7B-A53B-CDA5C1C7B434}" sibTransId="{1A21C1BC-FA4E-4CDE-A2A6-FE913E3DA0B3}"/>
    <dgm:cxn modelId="{15C7B7E2-5BC6-4222-8678-EE9F01C0EC11}" type="presOf" srcId="{B499ABAF-4AFB-4573-82A0-47D97379EFBC}" destId="{12403B48-AE68-4300-B4C7-B15F88C81975}" srcOrd="0" destOrd="0" presId="urn:microsoft.com/office/officeart/2018/2/layout/IconLabelList"/>
    <dgm:cxn modelId="{2D788AEA-59EC-4B65-8E6F-1064AFE37652}" type="presOf" srcId="{904748D3-71EC-49D9-A3F6-2A3AE85C7646}" destId="{625C1A94-2642-4D00-A2AD-66F30EF37FD9}" srcOrd="0" destOrd="0" presId="urn:microsoft.com/office/officeart/2018/2/layout/IconLabelList"/>
    <dgm:cxn modelId="{D2449AEF-8D62-4CF4-BDE5-7687DCCFDA87}" type="presOf" srcId="{3FCBB4B5-6EBA-4B55-9FEF-C0E1F8FA8044}" destId="{B60A3A61-F379-4149-83B0-3B620FB7911F}" srcOrd="0" destOrd="0" presId="urn:microsoft.com/office/officeart/2018/2/layout/IconLabelList"/>
    <dgm:cxn modelId="{3488AAF3-03E0-49A8-9975-64F888979E8C}" srcId="{6FD64D24-8B71-440A-877E-D76BFFF77B94}" destId="{3FCBB4B5-6EBA-4B55-9FEF-C0E1F8FA8044}" srcOrd="0" destOrd="0" parTransId="{6C8955B3-851F-41E9-AEB9-CC2699CC9E4F}" sibTransId="{A7B8715D-8A63-41CE-9802-1AFF096E6F56}"/>
    <dgm:cxn modelId="{71070BAF-3486-47E4-A669-41DF50620438}" type="presParOf" srcId="{9EE421F4-D76C-4497-8603-7012E8DC45A9}" destId="{59518287-255B-47F2-AF95-E04F3D6AAD8A}" srcOrd="0" destOrd="0" presId="urn:microsoft.com/office/officeart/2018/2/layout/IconLabelList"/>
    <dgm:cxn modelId="{87DF9374-D3A9-4DC9-8265-7F15D9014BA3}" type="presParOf" srcId="{59518287-255B-47F2-AF95-E04F3D6AAD8A}" destId="{F2D4CD2D-F910-4E71-ACB7-CB269E8DEEAE}" srcOrd="0" destOrd="0" presId="urn:microsoft.com/office/officeart/2018/2/layout/IconLabelList"/>
    <dgm:cxn modelId="{797B7DE0-4546-4E26-8B70-7792261666BC}" type="presParOf" srcId="{59518287-255B-47F2-AF95-E04F3D6AAD8A}" destId="{A6CE2AF4-CA2B-4687-A4D9-94F9780AD5E6}" srcOrd="1" destOrd="0" presId="urn:microsoft.com/office/officeart/2018/2/layout/IconLabelList"/>
    <dgm:cxn modelId="{CB9FB063-001F-44F1-AA04-AB352EA16587}" type="presParOf" srcId="{59518287-255B-47F2-AF95-E04F3D6AAD8A}" destId="{B60A3A61-F379-4149-83B0-3B620FB7911F}" srcOrd="2" destOrd="0" presId="urn:microsoft.com/office/officeart/2018/2/layout/IconLabelList"/>
    <dgm:cxn modelId="{7A034554-B14F-42FC-BFB1-7DB7CAEDE562}" type="presParOf" srcId="{9EE421F4-D76C-4497-8603-7012E8DC45A9}" destId="{94BC3DEB-5A09-4FA5-BCC8-B018EC9B60A3}" srcOrd="1" destOrd="0" presId="urn:microsoft.com/office/officeart/2018/2/layout/IconLabelList"/>
    <dgm:cxn modelId="{59A252A7-3145-47AF-9745-A8EEE21A9CD1}" type="presParOf" srcId="{9EE421F4-D76C-4497-8603-7012E8DC45A9}" destId="{B3003AA7-78B4-4E46-B2CD-893205C29D74}" srcOrd="2" destOrd="0" presId="urn:microsoft.com/office/officeart/2018/2/layout/IconLabelList"/>
    <dgm:cxn modelId="{D8B3750E-4475-4397-A39F-767D4B536E62}" type="presParOf" srcId="{B3003AA7-78B4-4E46-B2CD-893205C29D74}" destId="{39BB7C60-5D15-4979-9F98-0B8CB4AD6B1C}" srcOrd="0" destOrd="0" presId="urn:microsoft.com/office/officeart/2018/2/layout/IconLabelList"/>
    <dgm:cxn modelId="{5D10B4EB-EEF7-45A8-9BBD-841D06900FFC}" type="presParOf" srcId="{B3003AA7-78B4-4E46-B2CD-893205C29D74}" destId="{A487AE26-5EBE-4007-AEC0-A219E2A0C3DC}" srcOrd="1" destOrd="0" presId="urn:microsoft.com/office/officeart/2018/2/layout/IconLabelList"/>
    <dgm:cxn modelId="{7D1E9D0E-74A0-4AF4-B760-C8E713B6158E}" type="presParOf" srcId="{B3003AA7-78B4-4E46-B2CD-893205C29D74}" destId="{12403B48-AE68-4300-B4C7-B15F88C81975}" srcOrd="2" destOrd="0" presId="urn:microsoft.com/office/officeart/2018/2/layout/IconLabelList"/>
    <dgm:cxn modelId="{B633B7C2-10F3-4809-B127-3FDBC3D9E5F1}" type="presParOf" srcId="{9EE421F4-D76C-4497-8603-7012E8DC45A9}" destId="{3231DE2C-8341-49A4-AF93-545A93FE130B}" srcOrd="3" destOrd="0" presId="urn:microsoft.com/office/officeart/2018/2/layout/IconLabelList"/>
    <dgm:cxn modelId="{AD816BC8-4191-4DDB-B603-D0708133B431}" type="presParOf" srcId="{9EE421F4-D76C-4497-8603-7012E8DC45A9}" destId="{169A0B85-A991-43F6-A06E-BE1E43D3CDB5}" srcOrd="4" destOrd="0" presId="urn:microsoft.com/office/officeart/2018/2/layout/IconLabelList"/>
    <dgm:cxn modelId="{E13A4019-B0DD-4C73-A945-AF14DC947A90}" type="presParOf" srcId="{169A0B85-A991-43F6-A06E-BE1E43D3CDB5}" destId="{0EE302CE-49F3-48B0-B2FF-36E99BE6F8E4}" srcOrd="0" destOrd="0" presId="urn:microsoft.com/office/officeart/2018/2/layout/IconLabelList"/>
    <dgm:cxn modelId="{AA375023-B416-417F-87D5-54A9E3E30B7A}" type="presParOf" srcId="{169A0B85-A991-43F6-A06E-BE1E43D3CDB5}" destId="{938987BE-2355-411A-896E-7EFD2F9415C9}" srcOrd="1" destOrd="0" presId="urn:microsoft.com/office/officeart/2018/2/layout/IconLabelList"/>
    <dgm:cxn modelId="{45E9051C-F5B9-4AAE-BCE4-D5A6EFF67931}" type="presParOf" srcId="{169A0B85-A991-43F6-A06E-BE1E43D3CDB5}" destId="{625C1A94-2642-4D00-A2AD-66F30EF37FD9}" srcOrd="2" destOrd="0" presId="urn:microsoft.com/office/officeart/2018/2/layout/IconLabelList"/>
    <dgm:cxn modelId="{A188923C-3503-42F2-B5AA-B1B156E5DDF1}" type="presParOf" srcId="{9EE421F4-D76C-4497-8603-7012E8DC45A9}" destId="{0EE01A14-1DD6-499B-934C-C9667092F369}" srcOrd="5" destOrd="0" presId="urn:microsoft.com/office/officeart/2018/2/layout/IconLabelList"/>
    <dgm:cxn modelId="{8A376F1B-2BE5-4159-946D-23D41011F6A4}" type="presParOf" srcId="{9EE421F4-D76C-4497-8603-7012E8DC45A9}" destId="{4BF41E77-0DDD-4038-8A05-51FC5F5292A3}" srcOrd="6" destOrd="0" presId="urn:microsoft.com/office/officeart/2018/2/layout/IconLabelList"/>
    <dgm:cxn modelId="{D0561C51-C6BB-40A6-BE21-A69B5702F36E}" type="presParOf" srcId="{4BF41E77-0DDD-4038-8A05-51FC5F5292A3}" destId="{BD71A98F-E575-48CA-B0AC-90077D05424B}" srcOrd="0" destOrd="0" presId="urn:microsoft.com/office/officeart/2018/2/layout/IconLabelList"/>
    <dgm:cxn modelId="{4561C176-40AC-4C2D-B317-6A127CAC81CF}" type="presParOf" srcId="{4BF41E77-0DDD-4038-8A05-51FC5F5292A3}" destId="{F293223E-1448-4E5E-85E3-70CF499693D7}" srcOrd="1" destOrd="0" presId="urn:microsoft.com/office/officeart/2018/2/layout/IconLabelList"/>
    <dgm:cxn modelId="{12EB439E-CDD5-41AA-8CD7-9DAEF9A87D9D}" type="presParOf" srcId="{4BF41E77-0DDD-4038-8A05-51FC5F5292A3}" destId="{4E243527-8671-4626-AE8F-D846C63E8C2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4B3CA6-F511-4C3E-99A4-7E682565017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5F1B915-1E23-43C6-A9C1-D290F62E0D34}">
      <dgm:prSet custT="1"/>
      <dgm:spPr/>
      <dgm:t>
        <a:bodyPr/>
        <a:lstStyle/>
        <a:p>
          <a:r>
            <a:rPr lang="en-US" sz="2400" i="0"/>
            <a:t>1. Mortality indicators</a:t>
          </a:r>
        </a:p>
      </dgm:t>
    </dgm:pt>
    <dgm:pt modelId="{99BFE77B-42EE-481A-8204-E7BA9EFBDE25}" type="parTrans" cxnId="{73B0714F-A89D-45AD-9E2F-CE4E773254D2}">
      <dgm:prSet/>
      <dgm:spPr/>
      <dgm:t>
        <a:bodyPr/>
        <a:lstStyle/>
        <a:p>
          <a:endParaRPr lang="en-US" sz="2400" i="0"/>
        </a:p>
      </dgm:t>
    </dgm:pt>
    <dgm:pt modelId="{E9D093D3-4114-4CA9-93EE-427AA01E5395}" type="sibTrans" cxnId="{73B0714F-A89D-45AD-9E2F-CE4E773254D2}">
      <dgm:prSet/>
      <dgm:spPr/>
      <dgm:t>
        <a:bodyPr/>
        <a:lstStyle/>
        <a:p>
          <a:endParaRPr lang="en-US" sz="2400" i="0"/>
        </a:p>
      </dgm:t>
    </dgm:pt>
    <dgm:pt modelId="{F7DB9B2F-AB44-4D8E-8C0C-51D8F41815A5}">
      <dgm:prSet custT="1"/>
      <dgm:spPr/>
      <dgm:t>
        <a:bodyPr/>
        <a:lstStyle/>
        <a:p>
          <a:r>
            <a:rPr lang="en-US" sz="2400" i="0" dirty="0"/>
            <a:t>2. Morbidity indicators</a:t>
          </a:r>
        </a:p>
      </dgm:t>
    </dgm:pt>
    <dgm:pt modelId="{0071FCB1-DA0D-4065-86E4-81C16CC1327F}" type="parTrans" cxnId="{F4AA1B4C-1DE6-4A25-9678-406D8F3104E8}">
      <dgm:prSet/>
      <dgm:spPr/>
      <dgm:t>
        <a:bodyPr/>
        <a:lstStyle/>
        <a:p>
          <a:endParaRPr lang="en-US" sz="2400" i="0"/>
        </a:p>
      </dgm:t>
    </dgm:pt>
    <dgm:pt modelId="{C9FFE730-58E0-46D9-B1BE-1369729BE87D}" type="sibTrans" cxnId="{F4AA1B4C-1DE6-4A25-9678-406D8F3104E8}">
      <dgm:prSet/>
      <dgm:spPr/>
      <dgm:t>
        <a:bodyPr/>
        <a:lstStyle/>
        <a:p>
          <a:endParaRPr lang="en-US" sz="2400" i="0"/>
        </a:p>
      </dgm:t>
    </dgm:pt>
    <dgm:pt modelId="{CAB14120-2872-458B-8921-2F9862C94A7E}">
      <dgm:prSet custT="1"/>
      <dgm:spPr/>
      <dgm:t>
        <a:bodyPr/>
        <a:lstStyle/>
        <a:p>
          <a:r>
            <a:rPr lang="en-US" sz="2400" i="0"/>
            <a:t>3. Disability rates</a:t>
          </a:r>
        </a:p>
      </dgm:t>
    </dgm:pt>
    <dgm:pt modelId="{B30A5A41-39F4-432A-AA0B-F5A1AC395D73}" type="parTrans" cxnId="{BA3A834D-85AC-4F5E-8EA7-BA353E6C2402}">
      <dgm:prSet/>
      <dgm:spPr/>
      <dgm:t>
        <a:bodyPr/>
        <a:lstStyle/>
        <a:p>
          <a:endParaRPr lang="en-US" sz="2400" i="0"/>
        </a:p>
      </dgm:t>
    </dgm:pt>
    <dgm:pt modelId="{8467D817-80D5-4574-9814-E0BF22535A72}" type="sibTrans" cxnId="{BA3A834D-85AC-4F5E-8EA7-BA353E6C2402}">
      <dgm:prSet/>
      <dgm:spPr/>
      <dgm:t>
        <a:bodyPr/>
        <a:lstStyle/>
        <a:p>
          <a:endParaRPr lang="en-US" sz="2400" i="0"/>
        </a:p>
      </dgm:t>
    </dgm:pt>
    <dgm:pt modelId="{BA245212-CAB7-44F9-8C75-590ECB5410BB}">
      <dgm:prSet custT="1"/>
      <dgm:spPr/>
      <dgm:t>
        <a:bodyPr/>
        <a:lstStyle/>
        <a:p>
          <a:r>
            <a:rPr lang="en-US" sz="2400" i="0"/>
            <a:t>4. Nutritional status indicators</a:t>
          </a:r>
        </a:p>
      </dgm:t>
    </dgm:pt>
    <dgm:pt modelId="{8B6274A4-514F-42FD-B6BD-0BE75EAD5854}" type="parTrans" cxnId="{71E27943-2452-40C6-9D24-677BEAC90A89}">
      <dgm:prSet/>
      <dgm:spPr/>
      <dgm:t>
        <a:bodyPr/>
        <a:lstStyle/>
        <a:p>
          <a:endParaRPr lang="en-US" sz="2400" i="0"/>
        </a:p>
      </dgm:t>
    </dgm:pt>
    <dgm:pt modelId="{90A06520-D2BA-45B0-9489-A41473734B32}" type="sibTrans" cxnId="{71E27943-2452-40C6-9D24-677BEAC90A89}">
      <dgm:prSet/>
      <dgm:spPr/>
      <dgm:t>
        <a:bodyPr/>
        <a:lstStyle/>
        <a:p>
          <a:endParaRPr lang="en-US" sz="2400" i="0"/>
        </a:p>
      </dgm:t>
    </dgm:pt>
    <dgm:pt modelId="{0D4DF33E-3069-47AE-AF27-F3B9C776703D}">
      <dgm:prSet custT="1"/>
      <dgm:spPr/>
      <dgm:t>
        <a:bodyPr/>
        <a:lstStyle/>
        <a:p>
          <a:r>
            <a:rPr lang="en-US" sz="2400" i="0"/>
            <a:t>5. Health care delivery indicators</a:t>
          </a:r>
        </a:p>
      </dgm:t>
    </dgm:pt>
    <dgm:pt modelId="{2877AA85-D8FD-4ABA-847D-762B32FE44DF}" type="parTrans" cxnId="{0450F237-CFDF-41D0-8B3A-F0C559A04F86}">
      <dgm:prSet/>
      <dgm:spPr/>
      <dgm:t>
        <a:bodyPr/>
        <a:lstStyle/>
        <a:p>
          <a:endParaRPr lang="en-US" sz="2400" i="0"/>
        </a:p>
      </dgm:t>
    </dgm:pt>
    <dgm:pt modelId="{8189EC6A-D038-48FD-9EC8-0988F936B539}" type="sibTrans" cxnId="{0450F237-CFDF-41D0-8B3A-F0C559A04F86}">
      <dgm:prSet/>
      <dgm:spPr/>
      <dgm:t>
        <a:bodyPr/>
        <a:lstStyle/>
        <a:p>
          <a:endParaRPr lang="en-US" sz="2400" i="0"/>
        </a:p>
      </dgm:t>
    </dgm:pt>
    <dgm:pt modelId="{037A910D-D7D4-4A0F-B166-F2E3CD78333A}" type="pres">
      <dgm:prSet presAssocID="{704B3CA6-F511-4C3E-99A4-7E682565017D}" presName="diagram" presStyleCnt="0">
        <dgm:presLayoutVars>
          <dgm:dir/>
          <dgm:resizeHandles val="exact"/>
        </dgm:presLayoutVars>
      </dgm:prSet>
      <dgm:spPr/>
    </dgm:pt>
    <dgm:pt modelId="{A9F60B99-09E7-43C4-9FA3-67E27EF51BD5}" type="pres">
      <dgm:prSet presAssocID="{45F1B915-1E23-43C6-A9C1-D290F62E0D34}" presName="node" presStyleLbl="node1" presStyleIdx="0" presStyleCnt="5">
        <dgm:presLayoutVars>
          <dgm:bulletEnabled val="1"/>
        </dgm:presLayoutVars>
      </dgm:prSet>
      <dgm:spPr/>
    </dgm:pt>
    <dgm:pt modelId="{94BA614B-0EF5-47C7-8301-F64CEBE0D08A}" type="pres">
      <dgm:prSet presAssocID="{E9D093D3-4114-4CA9-93EE-427AA01E5395}" presName="sibTrans" presStyleCnt="0"/>
      <dgm:spPr/>
    </dgm:pt>
    <dgm:pt modelId="{C467C5EA-CE02-4CE0-8EFF-F546FDBF6091}" type="pres">
      <dgm:prSet presAssocID="{F7DB9B2F-AB44-4D8E-8C0C-51D8F41815A5}" presName="node" presStyleLbl="node1" presStyleIdx="1" presStyleCnt="5">
        <dgm:presLayoutVars>
          <dgm:bulletEnabled val="1"/>
        </dgm:presLayoutVars>
      </dgm:prSet>
      <dgm:spPr/>
    </dgm:pt>
    <dgm:pt modelId="{B5362E9B-261E-40BB-B9C4-FC1A0E3AD0DF}" type="pres">
      <dgm:prSet presAssocID="{C9FFE730-58E0-46D9-B1BE-1369729BE87D}" presName="sibTrans" presStyleCnt="0"/>
      <dgm:spPr/>
    </dgm:pt>
    <dgm:pt modelId="{3FD8BAD8-7F5C-4598-BD5E-F0D4BE27BBDF}" type="pres">
      <dgm:prSet presAssocID="{CAB14120-2872-458B-8921-2F9862C94A7E}" presName="node" presStyleLbl="node1" presStyleIdx="2" presStyleCnt="5">
        <dgm:presLayoutVars>
          <dgm:bulletEnabled val="1"/>
        </dgm:presLayoutVars>
      </dgm:prSet>
      <dgm:spPr/>
    </dgm:pt>
    <dgm:pt modelId="{DE245C13-65FE-4DFD-9D44-1012F6A959C3}" type="pres">
      <dgm:prSet presAssocID="{8467D817-80D5-4574-9814-E0BF22535A72}" presName="sibTrans" presStyleCnt="0"/>
      <dgm:spPr/>
    </dgm:pt>
    <dgm:pt modelId="{83DF9183-2A3D-4FE0-BD68-824EC3CFEEE5}" type="pres">
      <dgm:prSet presAssocID="{BA245212-CAB7-44F9-8C75-590ECB5410BB}" presName="node" presStyleLbl="node1" presStyleIdx="3" presStyleCnt="5">
        <dgm:presLayoutVars>
          <dgm:bulletEnabled val="1"/>
        </dgm:presLayoutVars>
      </dgm:prSet>
      <dgm:spPr/>
    </dgm:pt>
    <dgm:pt modelId="{8194B143-1898-46A1-B730-B2036749E950}" type="pres">
      <dgm:prSet presAssocID="{90A06520-D2BA-45B0-9489-A41473734B32}" presName="sibTrans" presStyleCnt="0"/>
      <dgm:spPr/>
    </dgm:pt>
    <dgm:pt modelId="{6D054466-758C-4994-A79F-51FE2AC636EF}" type="pres">
      <dgm:prSet presAssocID="{0D4DF33E-3069-47AE-AF27-F3B9C776703D}" presName="node" presStyleLbl="node1" presStyleIdx="4" presStyleCnt="5">
        <dgm:presLayoutVars>
          <dgm:bulletEnabled val="1"/>
        </dgm:presLayoutVars>
      </dgm:prSet>
      <dgm:spPr/>
    </dgm:pt>
  </dgm:ptLst>
  <dgm:cxnLst>
    <dgm:cxn modelId="{A2F4BA2E-BC34-419F-B158-303743392BFB}" type="presOf" srcId="{0D4DF33E-3069-47AE-AF27-F3B9C776703D}" destId="{6D054466-758C-4994-A79F-51FE2AC636EF}" srcOrd="0" destOrd="0" presId="urn:microsoft.com/office/officeart/2005/8/layout/default#1"/>
    <dgm:cxn modelId="{0450F237-CFDF-41D0-8B3A-F0C559A04F86}" srcId="{704B3CA6-F511-4C3E-99A4-7E682565017D}" destId="{0D4DF33E-3069-47AE-AF27-F3B9C776703D}" srcOrd="4" destOrd="0" parTransId="{2877AA85-D8FD-4ABA-847D-762B32FE44DF}" sibTransId="{8189EC6A-D038-48FD-9EC8-0988F936B539}"/>
    <dgm:cxn modelId="{71E27943-2452-40C6-9D24-677BEAC90A89}" srcId="{704B3CA6-F511-4C3E-99A4-7E682565017D}" destId="{BA245212-CAB7-44F9-8C75-590ECB5410BB}" srcOrd="3" destOrd="0" parTransId="{8B6274A4-514F-42FD-B6BD-0BE75EAD5854}" sibTransId="{90A06520-D2BA-45B0-9489-A41473734B32}"/>
    <dgm:cxn modelId="{F4AA1B4C-1DE6-4A25-9678-406D8F3104E8}" srcId="{704B3CA6-F511-4C3E-99A4-7E682565017D}" destId="{F7DB9B2F-AB44-4D8E-8C0C-51D8F41815A5}" srcOrd="1" destOrd="0" parTransId="{0071FCB1-DA0D-4065-86E4-81C16CC1327F}" sibTransId="{C9FFE730-58E0-46D9-B1BE-1369729BE87D}"/>
    <dgm:cxn modelId="{BA3A834D-85AC-4F5E-8EA7-BA353E6C2402}" srcId="{704B3CA6-F511-4C3E-99A4-7E682565017D}" destId="{CAB14120-2872-458B-8921-2F9862C94A7E}" srcOrd="2" destOrd="0" parTransId="{B30A5A41-39F4-432A-AA0B-F5A1AC395D73}" sibTransId="{8467D817-80D5-4574-9814-E0BF22535A72}"/>
    <dgm:cxn modelId="{73B0714F-A89D-45AD-9E2F-CE4E773254D2}" srcId="{704B3CA6-F511-4C3E-99A4-7E682565017D}" destId="{45F1B915-1E23-43C6-A9C1-D290F62E0D34}" srcOrd="0" destOrd="0" parTransId="{99BFE77B-42EE-481A-8204-E7BA9EFBDE25}" sibTransId="{E9D093D3-4114-4CA9-93EE-427AA01E5395}"/>
    <dgm:cxn modelId="{55CDD16F-07E0-4F0D-9E6E-CC6A1CCC91B9}" type="presOf" srcId="{CAB14120-2872-458B-8921-2F9862C94A7E}" destId="{3FD8BAD8-7F5C-4598-BD5E-F0D4BE27BBDF}" srcOrd="0" destOrd="0" presId="urn:microsoft.com/office/officeart/2005/8/layout/default#1"/>
    <dgm:cxn modelId="{78A0C2A2-05DD-4E0F-9C1E-CBFE72A6C123}" type="presOf" srcId="{704B3CA6-F511-4C3E-99A4-7E682565017D}" destId="{037A910D-D7D4-4A0F-B166-F2E3CD78333A}" srcOrd="0" destOrd="0" presId="urn:microsoft.com/office/officeart/2005/8/layout/default#1"/>
    <dgm:cxn modelId="{EA4DDDAD-3A40-4930-8787-C7033538640E}" type="presOf" srcId="{BA245212-CAB7-44F9-8C75-590ECB5410BB}" destId="{83DF9183-2A3D-4FE0-BD68-824EC3CFEEE5}" srcOrd="0" destOrd="0" presId="urn:microsoft.com/office/officeart/2005/8/layout/default#1"/>
    <dgm:cxn modelId="{AF5CADD5-8483-437D-B77D-4A16FEB4FFFD}" type="presOf" srcId="{45F1B915-1E23-43C6-A9C1-D290F62E0D34}" destId="{A9F60B99-09E7-43C4-9FA3-67E27EF51BD5}" srcOrd="0" destOrd="0" presId="urn:microsoft.com/office/officeart/2005/8/layout/default#1"/>
    <dgm:cxn modelId="{0474C7DE-95D5-42EA-9515-E152FAE1F8F6}" type="presOf" srcId="{F7DB9B2F-AB44-4D8E-8C0C-51D8F41815A5}" destId="{C467C5EA-CE02-4CE0-8EFF-F546FDBF6091}" srcOrd="0" destOrd="0" presId="urn:microsoft.com/office/officeart/2005/8/layout/default#1"/>
    <dgm:cxn modelId="{21814097-25B9-4AFF-8998-02FA8DAC08FD}" type="presParOf" srcId="{037A910D-D7D4-4A0F-B166-F2E3CD78333A}" destId="{A9F60B99-09E7-43C4-9FA3-67E27EF51BD5}" srcOrd="0" destOrd="0" presId="urn:microsoft.com/office/officeart/2005/8/layout/default#1"/>
    <dgm:cxn modelId="{3B4E0938-9E5E-4AE7-B77A-A176D509AB30}" type="presParOf" srcId="{037A910D-D7D4-4A0F-B166-F2E3CD78333A}" destId="{94BA614B-0EF5-47C7-8301-F64CEBE0D08A}" srcOrd="1" destOrd="0" presId="urn:microsoft.com/office/officeart/2005/8/layout/default#1"/>
    <dgm:cxn modelId="{067D5BBC-3F4C-4046-A4A5-53844469F1DD}" type="presParOf" srcId="{037A910D-D7D4-4A0F-B166-F2E3CD78333A}" destId="{C467C5EA-CE02-4CE0-8EFF-F546FDBF6091}" srcOrd="2" destOrd="0" presId="urn:microsoft.com/office/officeart/2005/8/layout/default#1"/>
    <dgm:cxn modelId="{77912C11-069E-4DCD-8985-ABDBE2E705FE}" type="presParOf" srcId="{037A910D-D7D4-4A0F-B166-F2E3CD78333A}" destId="{B5362E9B-261E-40BB-B9C4-FC1A0E3AD0DF}" srcOrd="3" destOrd="0" presId="urn:microsoft.com/office/officeart/2005/8/layout/default#1"/>
    <dgm:cxn modelId="{37456C66-4366-4DBA-A40B-A8037DFE4E30}" type="presParOf" srcId="{037A910D-D7D4-4A0F-B166-F2E3CD78333A}" destId="{3FD8BAD8-7F5C-4598-BD5E-F0D4BE27BBDF}" srcOrd="4" destOrd="0" presId="urn:microsoft.com/office/officeart/2005/8/layout/default#1"/>
    <dgm:cxn modelId="{D3924495-5C2C-4249-BB2E-56E3702FE4E7}" type="presParOf" srcId="{037A910D-D7D4-4A0F-B166-F2E3CD78333A}" destId="{DE245C13-65FE-4DFD-9D44-1012F6A959C3}" srcOrd="5" destOrd="0" presId="urn:microsoft.com/office/officeart/2005/8/layout/default#1"/>
    <dgm:cxn modelId="{36CEFF46-35C9-418F-8735-2DDBE69F6FBC}" type="presParOf" srcId="{037A910D-D7D4-4A0F-B166-F2E3CD78333A}" destId="{83DF9183-2A3D-4FE0-BD68-824EC3CFEEE5}" srcOrd="6" destOrd="0" presId="urn:microsoft.com/office/officeart/2005/8/layout/default#1"/>
    <dgm:cxn modelId="{3F49F051-5EEB-4B9D-8446-074C00740801}" type="presParOf" srcId="{037A910D-D7D4-4A0F-B166-F2E3CD78333A}" destId="{8194B143-1898-46A1-B730-B2036749E950}" srcOrd="7" destOrd="0" presId="urn:microsoft.com/office/officeart/2005/8/layout/default#1"/>
    <dgm:cxn modelId="{4D452037-0399-4747-914A-62A1E2938AE7}" type="presParOf" srcId="{037A910D-D7D4-4A0F-B166-F2E3CD78333A}" destId="{6D054466-758C-4994-A79F-51FE2AC636E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8FDC58-F4D9-4C2A-A28E-731E57EBC4D6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91C761-30AE-49A2-95EE-58C85B4DC0AC}">
      <dgm:prSet custT="1"/>
      <dgm:spPr/>
      <dgm:t>
        <a:bodyPr/>
        <a:lstStyle/>
        <a:p>
          <a:r>
            <a:rPr lang="en-US" sz="2400" i="0"/>
            <a:t>6. Health care Utilization rates</a:t>
          </a:r>
        </a:p>
      </dgm:t>
    </dgm:pt>
    <dgm:pt modelId="{5A43351D-575C-4698-AF64-FB29DF45B39A}" type="parTrans" cxnId="{38F0721B-7560-48A8-86B0-089141EE06B5}">
      <dgm:prSet/>
      <dgm:spPr/>
      <dgm:t>
        <a:bodyPr/>
        <a:lstStyle/>
        <a:p>
          <a:endParaRPr lang="en-US" sz="2400" i="0"/>
        </a:p>
      </dgm:t>
    </dgm:pt>
    <dgm:pt modelId="{2AF6DD4D-DB14-47F1-BC74-3097408ED1B0}" type="sibTrans" cxnId="{38F0721B-7560-48A8-86B0-089141EE06B5}">
      <dgm:prSet/>
      <dgm:spPr/>
      <dgm:t>
        <a:bodyPr/>
        <a:lstStyle/>
        <a:p>
          <a:endParaRPr lang="en-US" sz="2400" i="0"/>
        </a:p>
      </dgm:t>
    </dgm:pt>
    <dgm:pt modelId="{158326D7-9561-4EB3-B7BC-18A62B2A4B39}">
      <dgm:prSet custT="1"/>
      <dgm:spPr/>
      <dgm:t>
        <a:bodyPr/>
        <a:lstStyle/>
        <a:p>
          <a:r>
            <a:rPr lang="en-US" sz="2400" i="0"/>
            <a:t>7. Indicators of social and mental health</a:t>
          </a:r>
        </a:p>
      </dgm:t>
    </dgm:pt>
    <dgm:pt modelId="{359C1156-90F2-44EA-A917-FCA9052FE1C1}" type="parTrans" cxnId="{03AD66B6-BF8C-4D43-B2AD-07A39CD0C8E9}">
      <dgm:prSet/>
      <dgm:spPr/>
      <dgm:t>
        <a:bodyPr/>
        <a:lstStyle/>
        <a:p>
          <a:endParaRPr lang="en-US" sz="2400" i="0"/>
        </a:p>
      </dgm:t>
    </dgm:pt>
    <dgm:pt modelId="{A1B72F9A-FA2C-4BA8-942C-DB0ABA945047}" type="sibTrans" cxnId="{03AD66B6-BF8C-4D43-B2AD-07A39CD0C8E9}">
      <dgm:prSet/>
      <dgm:spPr/>
      <dgm:t>
        <a:bodyPr/>
        <a:lstStyle/>
        <a:p>
          <a:endParaRPr lang="en-US" sz="2400" i="0"/>
        </a:p>
      </dgm:t>
    </dgm:pt>
    <dgm:pt modelId="{8EB6B438-2D36-4D7D-A077-210FCC565EDF}">
      <dgm:prSet custT="1"/>
      <dgm:spPr/>
      <dgm:t>
        <a:bodyPr/>
        <a:lstStyle/>
        <a:p>
          <a:r>
            <a:rPr lang="en-US" sz="2400" i="0"/>
            <a:t>8. Environmental indicators</a:t>
          </a:r>
        </a:p>
      </dgm:t>
    </dgm:pt>
    <dgm:pt modelId="{DDFA2C5D-4A8D-47D4-B94E-2593F4A7A576}" type="parTrans" cxnId="{FA0D1AF5-601C-42AF-BEB6-00FA8DFBCD46}">
      <dgm:prSet/>
      <dgm:spPr/>
      <dgm:t>
        <a:bodyPr/>
        <a:lstStyle/>
        <a:p>
          <a:endParaRPr lang="en-US" sz="2400" i="0"/>
        </a:p>
      </dgm:t>
    </dgm:pt>
    <dgm:pt modelId="{F1A76E45-926A-47FF-BC41-0EB0EE6E41F0}" type="sibTrans" cxnId="{FA0D1AF5-601C-42AF-BEB6-00FA8DFBCD46}">
      <dgm:prSet/>
      <dgm:spPr/>
      <dgm:t>
        <a:bodyPr/>
        <a:lstStyle/>
        <a:p>
          <a:endParaRPr lang="en-US" sz="2400" i="0"/>
        </a:p>
      </dgm:t>
    </dgm:pt>
    <dgm:pt modelId="{8848EA1A-6DB8-459F-AAFD-B04F607F31CB}">
      <dgm:prSet custT="1"/>
      <dgm:spPr/>
      <dgm:t>
        <a:bodyPr/>
        <a:lstStyle/>
        <a:p>
          <a:r>
            <a:rPr lang="en-US" sz="2400" i="0"/>
            <a:t>9. Socio-economic indicators</a:t>
          </a:r>
        </a:p>
      </dgm:t>
    </dgm:pt>
    <dgm:pt modelId="{2D24638F-02F6-4115-9BCA-932ADF722860}" type="parTrans" cxnId="{B92D0DE1-2CEB-48B1-947E-96C3763011FB}">
      <dgm:prSet/>
      <dgm:spPr/>
      <dgm:t>
        <a:bodyPr/>
        <a:lstStyle/>
        <a:p>
          <a:endParaRPr lang="en-US" sz="2400" i="0"/>
        </a:p>
      </dgm:t>
    </dgm:pt>
    <dgm:pt modelId="{E1CE647C-E262-4063-94E6-980139270961}" type="sibTrans" cxnId="{B92D0DE1-2CEB-48B1-947E-96C3763011FB}">
      <dgm:prSet/>
      <dgm:spPr/>
      <dgm:t>
        <a:bodyPr/>
        <a:lstStyle/>
        <a:p>
          <a:endParaRPr lang="en-US" sz="2400" i="0"/>
        </a:p>
      </dgm:t>
    </dgm:pt>
    <dgm:pt modelId="{28F096B3-E1D4-4CDF-B565-E4607A861AED}">
      <dgm:prSet custT="1"/>
      <dgm:spPr/>
      <dgm:t>
        <a:bodyPr/>
        <a:lstStyle/>
        <a:p>
          <a:r>
            <a:rPr lang="en-US" sz="2400" i="0"/>
            <a:t>10. Health policy indicators</a:t>
          </a:r>
        </a:p>
      </dgm:t>
    </dgm:pt>
    <dgm:pt modelId="{82258E2E-CF94-4B15-9355-0EB422F644E0}" type="parTrans" cxnId="{BDD69C6F-119B-4049-A88D-20728BABC7FD}">
      <dgm:prSet/>
      <dgm:spPr/>
      <dgm:t>
        <a:bodyPr/>
        <a:lstStyle/>
        <a:p>
          <a:endParaRPr lang="en-US" sz="2400" i="0"/>
        </a:p>
      </dgm:t>
    </dgm:pt>
    <dgm:pt modelId="{37C0D83A-084C-4648-AA2E-607C2AC3697F}" type="sibTrans" cxnId="{BDD69C6F-119B-4049-A88D-20728BABC7FD}">
      <dgm:prSet/>
      <dgm:spPr/>
      <dgm:t>
        <a:bodyPr/>
        <a:lstStyle/>
        <a:p>
          <a:endParaRPr lang="en-US" sz="2400" i="0"/>
        </a:p>
      </dgm:t>
    </dgm:pt>
    <dgm:pt modelId="{8706E9DE-D2F2-4137-9EBB-453C14D48F17}">
      <dgm:prSet custT="1"/>
      <dgm:spPr/>
      <dgm:t>
        <a:bodyPr/>
        <a:lstStyle/>
        <a:p>
          <a:r>
            <a:rPr lang="en-US" sz="2400" i="0"/>
            <a:t>11. Indicators of quality of life</a:t>
          </a:r>
        </a:p>
      </dgm:t>
    </dgm:pt>
    <dgm:pt modelId="{9493928D-7FD5-482F-8B07-17CA796C36FC}" type="parTrans" cxnId="{BAE2ACE1-BDD7-4F95-BDF8-920915DBEFCC}">
      <dgm:prSet/>
      <dgm:spPr/>
      <dgm:t>
        <a:bodyPr/>
        <a:lstStyle/>
        <a:p>
          <a:endParaRPr lang="en-US" sz="2400" i="0"/>
        </a:p>
      </dgm:t>
    </dgm:pt>
    <dgm:pt modelId="{15CEE833-3D02-4F00-AA5F-16D904419190}" type="sibTrans" cxnId="{BAE2ACE1-BDD7-4F95-BDF8-920915DBEFCC}">
      <dgm:prSet/>
      <dgm:spPr/>
      <dgm:t>
        <a:bodyPr/>
        <a:lstStyle/>
        <a:p>
          <a:endParaRPr lang="en-US" sz="2400" i="0"/>
        </a:p>
      </dgm:t>
    </dgm:pt>
    <dgm:pt modelId="{7A4271DB-ED3C-4F74-B8E3-4B6496F5B612}" type="pres">
      <dgm:prSet presAssocID="{DB8FDC58-F4D9-4C2A-A28E-731E57EBC4D6}" presName="diagram" presStyleCnt="0">
        <dgm:presLayoutVars>
          <dgm:dir/>
          <dgm:resizeHandles val="exact"/>
        </dgm:presLayoutVars>
      </dgm:prSet>
      <dgm:spPr/>
    </dgm:pt>
    <dgm:pt modelId="{FA44D33F-8F9F-4B50-B977-D3664E3690A6}" type="pres">
      <dgm:prSet presAssocID="{1D91C761-30AE-49A2-95EE-58C85B4DC0AC}" presName="node" presStyleLbl="node1" presStyleIdx="0" presStyleCnt="6">
        <dgm:presLayoutVars>
          <dgm:bulletEnabled val="1"/>
        </dgm:presLayoutVars>
      </dgm:prSet>
      <dgm:spPr/>
    </dgm:pt>
    <dgm:pt modelId="{E7FB7ABE-8C0D-45EF-AE97-3866B209FE94}" type="pres">
      <dgm:prSet presAssocID="{2AF6DD4D-DB14-47F1-BC74-3097408ED1B0}" presName="sibTrans" presStyleCnt="0"/>
      <dgm:spPr/>
    </dgm:pt>
    <dgm:pt modelId="{84276AC0-1E43-4064-9482-5EC354F6491D}" type="pres">
      <dgm:prSet presAssocID="{158326D7-9561-4EB3-B7BC-18A62B2A4B39}" presName="node" presStyleLbl="node1" presStyleIdx="1" presStyleCnt="6">
        <dgm:presLayoutVars>
          <dgm:bulletEnabled val="1"/>
        </dgm:presLayoutVars>
      </dgm:prSet>
      <dgm:spPr/>
    </dgm:pt>
    <dgm:pt modelId="{6D4A5EF6-062F-4A22-B2DD-79D26B2074EF}" type="pres">
      <dgm:prSet presAssocID="{A1B72F9A-FA2C-4BA8-942C-DB0ABA945047}" presName="sibTrans" presStyleCnt="0"/>
      <dgm:spPr/>
    </dgm:pt>
    <dgm:pt modelId="{9AE95255-B87E-4425-8EAA-4B39220A16C5}" type="pres">
      <dgm:prSet presAssocID="{8EB6B438-2D36-4D7D-A077-210FCC565EDF}" presName="node" presStyleLbl="node1" presStyleIdx="2" presStyleCnt="6">
        <dgm:presLayoutVars>
          <dgm:bulletEnabled val="1"/>
        </dgm:presLayoutVars>
      </dgm:prSet>
      <dgm:spPr/>
    </dgm:pt>
    <dgm:pt modelId="{9E920DED-AFED-4C84-BCAA-477E17A8C723}" type="pres">
      <dgm:prSet presAssocID="{F1A76E45-926A-47FF-BC41-0EB0EE6E41F0}" presName="sibTrans" presStyleCnt="0"/>
      <dgm:spPr/>
    </dgm:pt>
    <dgm:pt modelId="{710D53FA-CABE-45D2-B5BB-04D8725343B8}" type="pres">
      <dgm:prSet presAssocID="{8848EA1A-6DB8-459F-AAFD-B04F607F31CB}" presName="node" presStyleLbl="node1" presStyleIdx="3" presStyleCnt="6">
        <dgm:presLayoutVars>
          <dgm:bulletEnabled val="1"/>
        </dgm:presLayoutVars>
      </dgm:prSet>
      <dgm:spPr/>
    </dgm:pt>
    <dgm:pt modelId="{4AA9DE7A-7267-472E-B5C8-610EA5B07276}" type="pres">
      <dgm:prSet presAssocID="{E1CE647C-E262-4063-94E6-980139270961}" presName="sibTrans" presStyleCnt="0"/>
      <dgm:spPr/>
    </dgm:pt>
    <dgm:pt modelId="{26CE9D5F-38F3-457C-94FB-2A233F0B2341}" type="pres">
      <dgm:prSet presAssocID="{28F096B3-E1D4-4CDF-B565-E4607A861AED}" presName="node" presStyleLbl="node1" presStyleIdx="4" presStyleCnt="6">
        <dgm:presLayoutVars>
          <dgm:bulletEnabled val="1"/>
        </dgm:presLayoutVars>
      </dgm:prSet>
      <dgm:spPr/>
    </dgm:pt>
    <dgm:pt modelId="{2E73F2D0-8304-4778-B4E4-CE5CC395CD5D}" type="pres">
      <dgm:prSet presAssocID="{37C0D83A-084C-4648-AA2E-607C2AC3697F}" presName="sibTrans" presStyleCnt="0"/>
      <dgm:spPr/>
    </dgm:pt>
    <dgm:pt modelId="{1CF1F990-D94D-45EE-8BE7-5231BCA9BE75}" type="pres">
      <dgm:prSet presAssocID="{8706E9DE-D2F2-4137-9EBB-453C14D48F17}" presName="node" presStyleLbl="node1" presStyleIdx="5" presStyleCnt="6">
        <dgm:presLayoutVars>
          <dgm:bulletEnabled val="1"/>
        </dgm:presLayoutVars>
      </dgm:prSet>
      <dgm:spPr/>
    </dgm:pt>
  </dgm:ptLst>
  <dgm:cxnLst>
    <dgm:cxn modelId="{38F0721B-7560-48A8-86B0-089141EE06B5}" srcId="{DB8FDC58-F4D9-4C2A-A28E-731E57EBC4D6}" destId="{1D91C761-30AE-49A2-95EE-58C85B4DC0AC}" srcOrd="0" destOrd="0" parTransId="{5A43351D-575C-4698-AF64-FB29DF45B39A}" sibTransId="{2AF6DD4D-DB14-47F1-BC74-3097408ED1B0}"/>
    <dgm:cxn modelId="{3694ED25-66B4-451B-8E5E-AAFA3A0A5A0E}" type="presOf" srcId="{DB8FDC58-F4D9-4C2A-A28E-731E57EBC4D6}" destId="{7A4271DB-ED3C-4F74-B8E3-4B6496F5B612}" srcOrd="0" destOrd="0" presId="urn:microsoft.com/office/officeart/2005/8/layout/default#2"/>
    <dgm:cxn modelId="{7A6B7B2B-B9D7-48DA-B13B-76A389E65700}" type="presOf" srcId="{8848EA1A-6DB8-459F-AAFD-B04F607F31CB}" destId="{710D53FA-CABE-45D2-B5BB-04D8725343B8}" srcOrd="0" destOrd="0" presId="urn:microsoft.com/office/officeart/2005/8/layout/default#2"/>
    <dgm:cxn modelId="{F8299141-F40C-4ADF-A8EA-A522384AB069}" type="presOf" srcId="{1D91C761-30AE-49A2-95EE-58C85B4DC0AC}" destId="{FA44D33F-8F9F-4B50-B977-D3664E3690A6}" srcOrd="0" destOrd="0" presId="urn:microsoft.com/office/officeart/2005/8/layout/default#2"/>
    <dgm:cxn modelId="{BDD69C6F-119B-4049-A88D-20728BABC7FD}" srcId="{DB8FDC58-F4D9-4C2A-A28E-731E57EBC4D6}" destId="{28F096B3-E1D4-4CDF-B565-E4607A861AED}" srcOrd="4" destOrd="0" parTransId="{82258E2E-CF94-4B15-9355-0EB422F644E0}" sibTransId="{37C0D83A-084C-4648-AA2E-607C2AC3697F}"/>
    <dgm:cxn modelId="{F9DCD486-A549-446E-943A-BED5CA14257C}" type="presOf" srcId="{8706E9DE-D2F2-4137-9EBB-453C14D48F17}" destId="{1CF1F990-D94D-45EE-8BE7-5231BCA9BE75}" srcOrd="0" destOrd="0" presId="urn:microsoft.com/office/officeart/2005/8/layout/default#2"/>
    <dgm:cxn modelId="{CD29DF8E-AF0E-4345-A0B6-846DC2EA45B2}" type="presOf" srcId="{28F096B3-E1D4-4CDF-B565-E4607A861AED}" destId="{26CE9D5F-38F3-457C-94FB-2A233F0B2341}" srcOrd="0" destOrd="0" presId="urn:microsoft.com/office/officeart/2005/8/layout/default#2"/>
    <dgm:cxn modelId="{59F521AE-B36E-478D-81AE-DFBA93ACFF72}" type="presOf" srcId="{158326D7-9561-4EB3-B7BC-18A62B2A4B39}" destId="{84276AC0-1E43-4064-9482-5EC354F6491D}" srcOrd="0" destOrd="0" presId="urn:microsoft.com/office/officeart/2005/8/layout/default#2"/>
    <dgm:cxn modelId="{03AD66B6-BF8C-4D43-B2AD-07A39CD0C8E9}" srcId="{DB8FDC58-F4D9-4C2A-A28E-731E57EBC4D6}" destId="{158326D7-9561-4EB3-B7BC-18A62B2A4B39}" srcOrd="1" destOrd="0" parTransId="{359C1156-90F2-44EA-A917-FCA9052FE1C1}" sibTransId="{A1B72F9A-FA2C-4BA8-942C-DB0ABA945047}"/>
    <dgm:cxn modelId="{6A1001E1-3232-4908-9A4E-9C01A1CBC2F5}" type="presOf" srcId="{8EB6B438-2D36-4D7D-A077-210FCC565EDF}" destId="{9AE95255-B87E-4425-8EAA-4B39220A16C5}" srcOrd="0" destOrd="0" presId="urn:microsoft.com/office/officeart/2005/8/layout/default#2"/>
    <dgm:cxn modelId="{B92D0DE1-2CEB-48B1-947E-96C3763011FB}" srcId="{DB8FDC58-F4D9-4C2A-A28E-731E57EBC4D6}" destId="{8848EA1A-6DB8-459F-AAFD-B04F607F31CB}" srcOrd="3" destOrd="0" parTransId="{2D24638F-02F6-4115-9BCA-932ADF722860}" sibTransId="{E1CE647C-E262-4063-94E6-980139270961}"/>
    <dgm:cxn modelId="{BAE2ACE1-BDD7-4F95-BDF8-920915DBEFCC}" srcId="{DB8FDC58-F4D9-4C2A-A28E-731E57EBC4D6}" destId="{8706E9DE-D2F2-4137-9EBB-453C14D48F17}" srcOrd="5" destOrd="0" parTransId="{9493928D-7FD5-482F-8B07-17CA796C36FC}" sibTransId="{15CEE833-3D02-4F00-AA5F-16D904419190}"/>
    <dgm:cxn modelId="{FA0D1AF5-601C-42AF-BEB6-00FA8DFBCD46}" srcId="{DB8FDC58-F4D9-4C2A-A28E-731E57EBC4D6}" destId="{8EB6B438-2D36-4D7D-A077-210FCC565EDF}" srcOrd="2" destOrd="0" parTransId="{DDFA2C5D-4A8D-47D4-B94E-2593F4A7A576}" sibTransId="{F1A76E45-926A-47FF-BC41-0EB0EE6E41F0}"/>
    <dgm:cxn modelId="{6A43F28E-A0EF-4438-84AD-364F87A2D868}" type="presParOf" srcId="{7A4271DB-ED3C-4F74-B8E3-4B6496F5B612}" destId="{FA44D33F-8F9F-4B50-B977-D3664E3690A6}" srcOrd="0" destOrd="0" presId="urn:microsoft.com/office/officeart/2005/8/layout/default#2"/>
    <dgm:cxn modelId="{5AF1A8DE-040A-4570-9ABE-6FD06F745236}" type="presParOf" srcId="{7A4271DB-ED3C-4F74-B8E3-4B6496F5B612}" destId="{E7FB7ABE-8C0D-45EF-AE97-3866B209FE94}" srcOrd="1" destOrd="0" presId="urn:microsoft.com/office/officeart/2005/8/layout/default#2"/>
    <dgm:cxn modelId="{0A3E211D-A868-4B37-A973-F7D19A490651}" type="presParOf" srcId="{7A4271DB-ED3C-4F74-B8E3-4B6496F5B612}" destId="{84276AC0-1E43-4064-9482-5EC354F6491D}" srcOrd="2" destOrd="0" presId="urn:microsoft.com/office/officeart/2005/8/layout/default#2"/>
    <dgm:cxn modelId="{74554F5D-9FC9-4C36-B2B9-DFCBD1E16611}" type="presParOf" srcId="{7A4271DB-ED3C-4F74-B8E3-4B6496F5B612}" destId="{6D4A5EF6-062F-4A22-B2DD-79D26B2074EF}" srcOrd="3" destOrd="0" presId="urn:microsoft.com/office/officeart/2005/8/layout/default#2"/>
    <dgm:cxn modelId="{11EB87CB-A986-4156-8C72-133FAA0A5209}" type="presParOf" srcId="{7A4271DB-ED3C-4F74-B8E3-4B6496F5B612}" destId="{9AE95255-B87E-4425-8EAA-4B39220A16C5}" srcOrd="4" destOrd="0" presId="urn:microsoft.com/office/officeart/2005/8/layout/default#2"/>
    <dgm:cxn modelId="{00A6E927-FBF9-433C-AA1E-90B026543493}" type="presParOf" srcId="{7A4271DB-ED3C-4F74-B8E3-4B6496F5B612}" destId="{9E920DED-AFED-4C84-BCAA-477E17A8C723}" srcOrd="5" destOrd="0" presId="urn:microsoft.com/office/officeart/2005/8/layout/default#2"/>
    <dgm:cxn modelId="{CF994DC0-6ED1-4634-A794-56A5ACEFBCBD}" type="presParOf" srcId="{7A4271DB-ED3C-4F74-B8E3-4B6496F5B612}" destId="{710D53FA-CABE-45D2-B5BB-04D8725343B8}" srcOrd="6" destOrd="0" presId="urn:microsoft.com/office/officeart/2005/8/layout/default#2"/>
    <dgm:cxn modelId="{B138AD96-18C8-4C81-89EE-527001201994}" type="presParOf" srcId="{7A4271DB-ED3C-4F74-B8E3-4B6496F5B612}" destId="{4AA9DE7A-7267-472E-B5C8-610EA5B07276}" srcOrd="7" destOrd="0" presId="urn:microsoft.com/office/officeart/2005/8/layout/default#2"/>
    <dgm:cxn modelId="{D213390F-B1E8-4065-A293-EE5F38A83CC3}" type="presParOf" srcId="{7A4271DB-ED3C-4F74-B8E3-4B6496F5B612}" destId="{26CE9D5F-38F3-457C-94FB-2A233F0B2341}" srcOrd="8" destOrd="0" presId="urn:microsoft.com/office/officeart/2005/8/layout/default#2"/>
    <dgm:cxn modelId="{D9837046-EDB8-437D-8ED8-0FF7640AE494}" type="presParOf" srcId="{7A4271DB-ED3C-4F74-B8E3-4B6496F5B612}" destId="{2E73F2D0-8304-4778-B4E4-CE5CC395CD5D}" srcOrd="9" destOrd="0" presId="urn:microsoft.com/office/officeart/2005/8/layout/default#2"/>
    <dgm:cxn modelId="{93C2D208-A86E-486D-8BED-DD90A412BD09}" type="presParOf" srcId="{7A4271DB-ED3C-4F74-B8E3-4B6496F5B612}" destId="{1CF1F990-D94D-45EE-8BE7-5231BCA9BE75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D479CC-C53E-4669-95CE-C8DBF0F3BD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B386564-90A6-4E95-AF6F-94FA3731EB1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Crude</a:t>
          </a:r>
          <a:r>
            <a:rPr lang="en-US" dirty="0"/>
            <a:t> Death Rates</a:t>
          </a:r>
        </a:p>
      </dgm:t>
    </dgm:pt>
    <dgm:pt modelId="{6DD1F92D-9FB2-4D73-9517-84EE29605686}" type="parTrans" cxnId="{F84F70DD-AA40-41B9-8E04-2B8FC7867CF6}">
      <dgm:prSet/>
      <dgm:spPr/>
      <dgm:t>
        <a:bodyPr/>
        <a:lstStyle/>
        <a:p>
          <a:endParaRPr lang="en-US"/>
        </a:p>
      </dgm:t>
    </dgm:pt>
    <dgm:pt modelId="{8E276C6F-13A1-41F7-8141-961F4C7B6245}" type="sibTrans" cxnId="{F84F70DD-AA40-41B9-8E04-2B8FC7867CF6}">
      <dgm:prSet/>
      <dgm:spPr/>
      <dgm:t>
        <a:bodyPr/>
        <a:lstStyle/>
        <a:p>
          <a:endParaRPr lang="en-US"/>
        </a:p>
      </dgm:t>
    </dgm:pt>
    <dgm:pt modelId="{B185E5B3-4FFA-4EC5-8C10-901DB3AFDF89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Specific</a:t>
          </a:r>
          <a:r>
            <a:rPr lang="en-US" dirty="0"/>
            <a:t> Death Rates</a:t>
          </a:r>
        </a:p>
      </dgm:t>
    </dgm:pt>
    <dgm:pt modelId="{BD016A83-548E-40B8-8F4F-D4C9E4D1DC6A}" type="parTrans" cxnId="{4196AE69-6DBD-45E2-BADE-E27230DB8339}">
      <dgm:prSet/>
      <dgm:spPr/>
      <dgm:t>
        <a:bodyPr/>
        <a:lstStyle/>
        <a:p>
          <a:endParaRPr lang="en-US"/>
        </a:p>
      </dgm:t>
    </dgm:pt>
    <dgm:pt modelId="{DD223124-3A68-43AC-9A31-060670E0C0F2}" type="sibTrans" cxnId="{4196AE69-6DBD-45E2-BADE-E27230DB8339}">
      <dgm:prSet/>
      <dgm:spPr/>
      <dgm:t>
        <a:bodyPr/>
        <a:lstStyle/>
        <a:p>
          <a:endParaRPr lang="en-US"/>
        </a:p>
      </dgm:t>
    </dgm:pt>
    <dgm:pt modelId="{AC45B9D5-E404-4D03-BEED-AE7730696F9A}">
      <dgm:prSet/>
      <dgm:spPr/>
      <dgm:t>
        <a:bodyPr/>
        <a:lstStyle/>
        <a:p>
          <a:r>
            <a:rPr lang="en-US"/>
            <a:t>Disease Specific Death Rates eg  due to TB</a:t>
          </a:r>
        </a:p>
      </dgm:t>
    </dgm:pt>
    <dgm:pt modelId="{E49DB13E-1341-4A87-B2AC-202B788B2FBF}" type="parTrans" cxnId="{FA35B590-B983-4C5F-BC38-268A131E33FD}">
      <dgm:prSet/>
      <dgm:spPr/>
      <dgm:t>
        <a:bodyPr/>
        <a:lstStyle/>
        <a:p>
          <a:endParaRPr lang="en-US"/>
        </a:p>
      </dgm:t>
    </dgm:pt>
    <dgm:pt modelId="{6E8E7069-178D-4F0E-8D9B-7D3F1B6FC77C}" type="sibTrans" cxnId="{FA35B590-B983-4C5F-BC38-268A131E33FD}">
      <dgm:prSet/>
      <dgm:spPr/>
      <dgm:t>
        <a:bodyPr/>
        <a:lstStyle/>
        <a:p>
          <a:endParaRPr lang="en-US"/>
        </a:p>
      </dgm:t>
    </dgm:pt>
    <dgm:pt modelId="{0F803D34-5CAA-4897-ACA2-49A1E8C79723}">
      <dgm:prSet/>
      <dgm:spPr/>
      <dgm:t>
        <a:bodyPr/>
        <a:lstStyle/>
        <a:p>
          <a:r>
            <a:rPr lang="en-US"/>
            <a:t>Sex Specific Death Rates eg for Males</a:t>
          </a:r>
        </a:p>
      </dgm:t>
    </dgm:pt>
    <dgm:pt modelId="{53ED09A4-39E8-4DB0-A631-277FDB89C21B}" type="parTrans" cxnId="{22F40552-DA6D-4809-9E48-E5C99185B1A2}">
      <dgm:prSet/>
      <dgm:spPr/>
      <dgm:t>
        <a:bodyPr/>
        <a:lstStyle/>
        <a:p>
          <a:endParaRPr lang="en-US"/>
        </a:p>
      </dgm:t>
    </dgm:pt>
    <dgm:pt modelId="{6EAC2E28-7F8C-4006-8BF5-74E1D214C090}" type="sibTrans" cxnId="{22F40552-DA6D-4809-9E48-E5C99185B1A2}">
      <dgm:prSet/>
      <dgm:spPr/>
      <dgm:t>
        <a:bodyPr/>
        <a:lstStyle/>
        <a:p>
          <a:endParaRPr lang="en-US"/>
        </a:p>
      </dgm:t>
    </dgm:pt>
    <dgm:pt modelId="{4DC478CA-A6F7-44AE-845A-61840E7E464B}">
      <dgm:prSet/>
      <dgm:spPr/>
      <dgm:t>
        <a:bodyPr/>
        <a:lstStyle/>
        <a:p>
          <a:r>
            <a:rPr lang="en-US" dirty="0"/>
            <a:t>Time specific Death Rate </a:t>
          </a:r>
          <a:r>
            <a:rPr lang="en-US" dirty="0" err="1"/>
            <a:t>eg</a:t>
          </a:r>
          <a:r>
            <a:rPr lang="en-US" dirty="0"/>
            <a:t> for November</a:t>
          </a:r>
        </a:p>
      </dgm:t>
    </dgm:pt>
    <dgm:pt modelId="{CFF5F5DD-FDE6-4BF5-9DCE-459DDC6C8138}" type="parTrans" cxnId="{22A954BD-E595-473E-BEF9-047C8439ABD9}">
      <dgm:prSet/>
      <dgm:spPr/>
      <dgm:t>
        <a:bodyPr/>
        <a:lstStyle/>
        <a:p>
          <a:endParaRPr lang="en-US"/>
        </a:p>
      </dgm:t>
    </dgm:pt>
    <dgm:pt modelId="{3B6C3B8B-F6BE-4A99-A388-0242C1F0DD08}" type="sibTrans" cxnId="{22A954BD-E595-473E-BEF9-047C8439ABD9}">
      <dgm:prSet/>
      <dgm:spPr/>
      <dgm:t>
        <a:bodyPr/>
        <a:lstStyle/>
        <a:p>
          <a:endParaRPr lang="en-US"/>
        </a:p>
      </dgm:t>
    </dgm:pt>
    <dgm:pt modelId="{0D0B1B5C-2027-49C9-AF44-A63AD255AAA9}">
      <dgm:prSet/>
      <dgm:spPr/>
      <dgm:t>
        <a:bodyPr/>
        <a:lstStyle/>
        <a:p>
          <a:r>
            <a:rPr lang="en-US" dirty="0"/>
            <a:t>Infant Mortality Rate</a:t>
          </a:r>
        </a:p>
      </dgm:t>
    </dgm:pt>
    <dgm:pt modelId="{B9764350-1F76-4C0F-A798-30D503C87A5B}" type="parTrans" cxnId="{AD46AC2F-A93F-4197-86CC-451852801A7E}">
      <dgm:prSet/>
      <dgm:spPr/>
      <dgm:t>
        <a:bodyPr/>
        <a:lstStyle/>
        <a:p>
          <a:endParaRPr lang="en-US"/>
        </a:p>
      </dgm:t>
    </dgm:pt>
    <dgm:pt modelId="{1288EC0C-92D8-4415-8320-67735FB27FF9}" type="sibTrans" cxnId="{AD46AC2F-A93F-4197-86CC-451852801A7E}">
      <dgm:prSet/>
      <dgm:spPr/>
      <dgm:t>
        <a:bodyPr/>
        <a:lstStyle/>
        <a:p>
          <a:endParaRPr lang="en-US"/>
        </a:p>
      </dgm:t>
    </dgm:pt>
    <dgm:pt modelId="{9A8607A8-F101-4F41-B8E3-887E9E131DFF}">
      <dgm:prSet/>
      <dgm:spPr/>
      <dgm:t>
        <a:bodyPr/>
        <a:lstStyle/>
        <a:p>
          <a:r>
            <a:rPr lang="en-US" dirty="0"/>
            <a:t>Maternal mortality rate</a:t>
          </a:r>
        </a:p>
      </dgm:t>
    </dgm:pt>
    <dgm:pt modelId="{91D881B7-720E-44FD-9C53-BF1F647B3518}" type="parTrans" cxnId="{B95FB627-7E71-4310-8D65-D2BADDC6EF17}">
      <dgm:prSet/>
      <dgm:spPr/>
      <dgm:t>
        <a:bodyPr/>
        <a:lstStyle/>
        <a:p>
          <a:endParaRPr lang="en-US"/>
        </a:p>
      </dgm:t>
    </dgm:pt>
    <dgm:pt modelId="{9A4092C4-63B8-4978-B959-569E35E4D332}" type="sibTrans" cxnId="{B95FB627-7E71-4310-8D65-D2BADDC6EF17}">
      <dgm:prSet/>
      <dgm:spPr/>
      <dgm:t>
        <a:bodyPr/>
        <a:lstStyle/>
        <a:p>
          <a:endParaRPr lang="en-US"/>
        </a:p>
      </dgm:t>
    </dgm:pt>
    <dgm:pt modelId="{679FD18D-E230-47AA-A447-3A595661F2A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Standardized</a:t>
          </a:r>
          <a:r>
            <a:rPr lang="en-US" dirty="0"/>
            <a:t> Death Rates</a:t>
          </a:r>
        </a:p>
      </dgm:t>
    </dgm:pt>
    <dgm:pt modelId="{E662CFE3-87C4-4A00-A722-AE25EA34AE02}" type="parTrans" cxnId="{4B34D9C4-15EB-47BD-B4FC-CB422A7AC4D4}">
      <dgm:prSet/>
      <dgm:spPr/>
      <dgm:t>
        <a:bodyPr/>
        <a:lstStyle/>
        <a:p>
          <a:endParaRPr lang="en-US"/>
        </a:p>
      </dgm:t>
    </dgm:pt>
    <dgm:pt modelId="{C7184431-78EC-4DA4-A184-B63F23115AE0}" type="sibTrans" cxnId="{4B34D9C4-15EB-47BD-B4FC-CB422A7AC4D4}">
      <dgm:prSet/>
      <dgm:spPr/>
      <dgm:t>
        <a:bodyPr/>
        <a:lstStyle/>
        <a:p>
          <a:endParaRPr lang="en-US"/>
        </a:p>
      </dgm:t>
    </dgm:pt>
    <dgm:pt modelId="{54F6F891-255F-4AD0-8586-1B01707D61A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Proportionate</a:t>
          </a:r>
          <a:r>
            <a:rPr lang="en-US" dirty="0"/>
            <a:t> mortality rates</a:t>
          </a:r>
        </a:p>
      </dgm:t>
    </dgm:pt>
    <dgm:pt modelId="{829D0755-8F37-4FF9-BFC9-FC48305BE062}" type="parTrans" cxnId="{1900B9D4-246D-4D5D-A134-03B51FEF39FA}">
      <dgm:prSet/>
      <dgm:spPr/>
      <dgm:t>
        <a:bodyPr/>
        <a:lstStyle/>
        <a:p>
          <a:endParaRPr lang="en-US"/>
        </a:p>
      </dgm:t>
    </dgm:pt>
    <dgm:pt modelId="{1ADE8048-907E-4B7B-BD10-8316C2C1DA23}" type="sibTrans" cxnId="{1900B9D4-246D-4D5D-A134-03B51FEF39FA}">
      <dgm:prSet/>
      <dgm:spPr/>
      <dgm:t>
        <a:bodyPr/>
        <a:lstStyle/>
        <a:p>
          <a:endParaRPr lang="en-US"/>
        </a:p>
      </dgm:t>
    </dgm:pt>
    <dgm:pt modelId="{E86806C0-4148-4602-BF77-486F03AFE98E}">
      <dgm:prSet/>
      <dgm:spPr/>
      <dgm:t>
        <a:bodyPr/>
        <a:lstStyle/>
        <a:p>
          <a:r>
            <a:rPr lang="en-US" dirty="0"/>
            <a:t>Life expectancy</a:t>
          </a:r>
        </a:p>
      </dgm:t>
    </dgm:pt>
    <dgm:pt modelId="{C2250B10-D9A6-4A0C-A840-3D181A685CF1}" type="parTrans" cxnId="{FEE6B0AF-09A7-48F2-A8F7-65F7CAC6E006}">
      <dgm:prSet/>
      <dgm:spPr/>
      <dgm:t>
        <a:bodyPr/>
        <a:lstStyle/>
        <a:p>
          <a:endParaRPr lang="en-US"/>
        </a:p>
      </dgm:t>
    </dgm:pt>
    <dgm:pt modelId="{C4599C9D-5D6D-482B-B79F-0B412E2F79CE}" type="sibTrans" cxnId="{FEE6B0AF-09A7-48F2-A8F7-65F7CAC6E006}">
      <dgm:prSet/>
      <dgm:spPr/>
      <dgm:t>
        <a:bodyPr/>
        <a:lstStyle/>
        <a:p>
          <a:endParaRPr lang="en-US"/>
        </a:p>
      </dgm:t>
    </dgm:pt>
    <dgm:pt modelId="{A900D100-9834-4F15-9D8E-272188A943C7}">
      <dgm:prSet/>
      <dgm:spPr/>
      <dgm:t>
        <a:bodyPr/>
        <a:lstStyle/>
        <a:p>
          <a:r>
            <a:rPr lang="en-US"/>
            <a:t>Survival rate</a:t>
          </a:r>
        </a:p>
      </dgm:t>
    </dgm:pt>
    <dgm:pt modelId="{70BECFD2-3022-4767-9B42-4AFCB9CA05F0}" type="parTrans" cxnId="{2AE9B615-19EE-4652-96CB-5CC80ADE1D3A}">
      <dgm:prSet/>
      <dgm:spPr/>
      <dgm:t>
        <a:bodyPr/>
        <a:lstStyle/>
        <a:p>
          <a:endParaRPr lang="en-US"/>
        </a:p>
      </dgm:t>
    </dgm:pt>
    <dgm:pt modelId="{A8F65EEF-30EA-41F0-AD0C-5C2982B0096D}" type="sibTrans" cxnId="{2AE9B615-19EE-4652-96CB-5CC80ADE1D3A}">
      <dgm:prSet/>
      <dgm:spPr/>
      <dgm:t>
        <a:bodyPr/>
        <a:lstStyle/>
        <a:p>
          <a:endParaRPr lang="en-US"/>
        </a:p>
      </dgm:t>
    </dgm:pt>
    <dgm:pt modelId="{44BC80B8-6A5A-4C93-8581-9946BDB791D1}" type="pres">
      <dgm:prSet presAssocID="{09D479CC-C53E-4669-95CE-C8DBF0F3BD56}" presName="linear" presStyleCnt="0">
        <dgm:presLayoutVars>
          <dgm:animLvl val="lvl"/>
          <dgm:resizeHandles val="exact"/>
        </dgm:presLayoutVars>
      </dgm:prSet>
      <dgm:spPr/>
    </dgm:pt>
    <dgm:pt modelId="{136FB1F9-EDF2-4BCC-AFED-64927F6ED440}" type="pres">
      <dgm:prSet presAssocID="{1B386564-90A6-4E95-AF6F-94FA3731EB17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6AD529B-B70E-458D-97F9-2AFB2928194B}" type="pres">
      <dgm:prSet presAssocID="{8E276C6F-13A1-41F7-8141-961F4C7B6245}" presName="spacer" presStyleCnt="0"/>
      <dgm:spPr/>
    </dgm:pt>
    <dgm:pt modelId="{55BE8B30-C39D-4066-A538-141FC7EE708D}" type="pres">
      <dgm:prSet presAssocID="{B185E5B3-4FFA-4EC5-8C10-901DB3AFDF8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D7755FD-6A9A-43AE-AD60-F86DEF155050}" type="pres">
      <dgm:prSet presAssocID="{B185E5B3-4FFA-4EC5-8C10-901DB3AFDF89}" presName="childText" presStyleLbl="revTx" presStyleIdx="0" presStyleCnt="1">
        <dgm:presLayoutVars>
          <dgm:bulletEnabled val="1"/>
        </dgm:presLayoutVars>
      </dgm:prSet>
      <dgm:spPr/>
    </dgm:pt>
    <dgm:pt modelId="{66EC2BA1-7ACF-42F4-B375-30B16B9B95B2}" type="pres">
      <dgm:prSet presAssocID="{679FD18D-E230-47AA-A447-3A595661F2A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B5F6DD3-9926-4A15-B2A8-C4AB4C58BA80}" type="pres">
      <dgm:prSet presAssocID="{C7184431-78EC-4DA4-A184-B63F23115AE0}" presName="spacer" presStyleCnt="0"/>
      <dgm:spPr/>
    </dgm:pt>
    <dgm:pt modelId="{70EBD00A-2871-40DA-B9F9-6660FFF3B6FE}" type="pres">
      <dgm:prSet presAssocID="{54F6F891-255F-4AD0-8586-1B01707D61A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5AE4143-6907-40D9-8C4F-36C29D13A0E5}" type="pres">
      <dgm:prSet presAssocID="{1ADE8048-907E-4B7B-BD10-8316C2C1DA23}" presName="spacer" presStyleCnt="0"/>
      <dgm:spPr/>
    </dgm:pt>
    <dgm:pt modelId="{05202938-1C66-484D-A32D-A06E540DC35C}" type="pres">
      <dgm:prSet presAssocID="{E86806C0-4148-4602-BF77-486F03AFE98E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207E39F6-2215-46F8-AE9B-55358AEF7A0E}" type="pres">
      <dgm:prSet presAssocID="{C4599C9D-5D6D-482B-B79F-0B412E2F79CE}" presName="spacer" presStyleCnt="0"/>
      <dgm:spPr/>
    </dgm:pt>
    <dgm:pt modelId="{CD908926-9E01-4103-A837-E1EE73718DE4}" type="pres">
      <dgm:prSet presAssocID="{A900D100-9834-4F15-9D8E-272188A943C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B461D15-B440-4F52-881C-D1B633564AB0}" type="presOf" srcId="{E86806C0-4148-4602-BF77-486F03AFE98E}" destId="{05202938-1C66-484D-A32D-A06E540DC35C}" srcOrd="0" destOrd="0" presId="urn:microsoft.com/office/officeart/2005/8/layout/vList2"/>
    <dgm:cxn modelId="{2AE9B615-19EE-4652-96CB-5CC80ADE1D3A}" srcId="{09D479CC-C53E-4669-95CE-C8DBF0F3BD56}" destId="{A900D100-9834-4F15-9D8E-272188A943C7}" srcOrd="5" destOrd="0" parTransId="{70BECFD2-3022-4767-9B42-4AFCB9CA05F0}" sibTransId="{A8F65EEF-30EA-41F0-AD0C-5C2982B0096D}"/>
    <dgm:cxn modelId="{B95FB627-7E71-4310-8D65-D2BADDC6EF17}" srcId="{B185E5B3-4FFA-4EC5-8C10-901DB3AFDF89}" destId="{9A8607A8-F101-4F41-B8E3-887E9E131DFF}" srcOrd="4" destOrd="0" parTransId="{91D881B7-720E-44FD-9C53-BF1F647B3518}" sibTransId="{9A4092C4-63B8-4978-B959-569E35E4D332}"/>
    <dgm:cxn modelId="{AD46AC2F-A93F-4197-86CC-451852801A7E}" srcId="{B185E5B3-4FFA-4EC5-8C10-901DB3AFDF89}" destId="{0D0B1B5C-2027-49C9-AF44-A63AD255AAA9}" srcOrd="3" destOrd="0" parTransId="{B9764350-1F76-4C0F-A798-30D503C87A5B}" sibTransId="{1288EC0C-92D8-4415-8320-67735FB27FF9}"/>
    <dgm:cxn modelId="{56D22B5C-5D68-45C3-A73E-1C4781601020}" type="presOf" srcId="{09D479CC-C53E-4669-95CE-C8DBF0F3BD56}" destId="{44BC80B8-6A5A-4C93-8581-9946BDB791D1}" srcOrd="0" destOrd="0" presId="urn:microsoft.com/office/officeart/2005/8/layout/vList2"/>
    <dgm:cxn modelId="{0CFFA143-E368-40AC-8981-76780E24BA79}" type="presOf" srcId="{0F803D34-5CAA-4897-ACA2-49A1E8C79723}" destId="{FD7755FD-6A9A-43AE-AD60-F86DEF155050}" srcOrd="0" destOrd="1" presId="urn:microsoft.com/office/officeart/2005/8/layout/vList2"/>
    <dgm:cxn modelId="{4196AE69-6DBD-45E2-BADE-E27230DB8339}" srcId="{09D479CC-C53E-4669-95CE-C8DBF0F3BD56}" destId="{B185E5B3-4FFA-4EC5-8C10-901DB3AFDF89}" srcOrd="1" destOrd="0" parTransId="{BD016A83-548E-40B8-8F4F-D4C9E4D1DC6A}" sibTransId="{DD223124-3A68-43AC-9A31-060670E0C0F2}"/>
    <dgm:cxn modelId="{22F40552-DA6D-4809-9E48-E5C99185B1A2}" srcId="{B185E5B3-4FFA-4EC5-8C10-901DB3AFDF89}" destId="{0F803D34-5CAA-4897-ACA2-49A1E8C79723}" srcOrd="1" destOrd="0" parTransId="{53ED09A4-39E8-4DB0-A631-277FDB89C21B}" sibTransId="{6EAC2E28-7F8C-4006-8BF5-74E1D214C090}"/>
    <dgm:cxn modelId="{44A39F54-152C-4D9B-855B-A1E648189EBA}" type="presOf" srcId="{9A8607A8-F101-4F41-B8E3-887E9E131DFF}" destId="{FD7755FD-6A9A-43AE-AD60-F86DEF155050}" srcOrd="0" destOrd="4" presId="urn:microsoft.com/office/officeart/2005/8/layout/vList2"/>
    <dgm:cxn modelId="{C4F7E255-1DC7-4917-AF56-748FC28D65CF}" type="presOf" srcId="{4DC478CA-A6F7-44AE-845A-61840E7E464B}" destId="{FD7755FD-6A9A-43AE-AD60-F86DEF155050}" srcOrd="0" destOrd="2" presId="urn:microsoft.com/office/officeart/2005/8/layout/vList2"/>
    <dgm:cxn modelId="{7085DD7D-639F-49A8-83C7-CB9D6E447CE7}" type="presOf" srcId="{AC45B9D5-E404-4D03-BEED-AE7730696F9A}" destId="{FD7755FD-6A9A-43AE-AD60-F86DEF155050}" srcOrd="0" destOrd="0" presId="urn:microsoft.com/office/officeart/2005/8/layout/vList2"/>
    <dgm:cxn modelId="{FA35B590-B983-4C5F-BC38-268A131E33FD}" srcId="{B185E5B3-4FFA-4EC5-8C10-901DB3AFDF89}" destId="{AC45B9D5-E404-4D03-BEED-AE7730696F9A}" srcOrd="0" destOrd="0" parTransId="{E49DB13E-1341-4A87-B2AC-202B788B2FBF}" sibTransId="{6E8E7069-178D-4F0E-8D9B-7D3F1B6FC77C}"/>
    <dgm:cxn modelId="{7A412291-4B63-4579-BB5A-2ED8D637DB94}" type="presOf" srcId="{0D0B1B5C-2027-49C9-AF44-A63AD255AAA9}" destId="{FD7755FD-6A9A-43AE-AD60-F86DEF155050}" srcOrd="0" destOrd="3" presId="urn:microsoft.com/office/officeart/2005/8/layout/vList2"/>
    <dgm:cxn modelId="{2B2EC4A2-A39F-4891-A7B6-128955C70304}" type="presOf" srcId="{1B386564-90A6-4E95-AF6F-94FA3731EB17}" destId="{136FB1F9-EDF2-4BCC-AFED-64927F6ED440}" srcOrd="0" destOrd="0" presId="urn:microsoft.com/office/officeart/2005/8/layout/vList2"/>
    <dgm:cxn modelId="{C0BC5FAD-2805-42E6-B41D-0654AD8CD0CF}" type="presOf" srcId="{679FD18D-E230-47AA-A447-3A595661F2AF}" destId="{66EC2BA1-7ACF-42F4-B375-30B16B9B95B2}" srcOrd="0" destOrd="0" presId="urn:microsoft.com/office/officeart/2005/8/layout/vList2"/>
    <dgm:cxn modelId="{FEE6B0AF-09A7-48F2-A8F7-65F7CAC6E006}" srcId="{09D479CC-C53E-4669-95CE-C8DBF0F3BD56}" destId="{E86806C0-4148-4602-BF77-486F03AFE98E}" srcOrd="4" destOrd="0" parTransId="{C2250B10-D9A6-4A0C-A840-3D181A685CF1}" sibTransId="{C4599C9D-5D6D-482B-B79F-0B412E2F79CE}"/>
    <dgm:cxn modelId="{22A954BD-E595-473E-BEF9-047C8439ABD9}" srcId="{B185E5B3-4FFA-4EC5-8C10-901DB3AFDF89}" destId="{4DC478CA-A6F7-44AE-845A-61840E7E464B}" srcOrd="2" destOrd="0" parTransId="{CFF5F5DD-FDE6-4BF5-9DCE-459DDC6C8138}" sibTransId="{3B6C3B8B-F6BE-4A99-A388-0242C1F0DD08}"/>
    <dgm:cxn modelId="{4B34D9C4-15EB-47BD-B4FC-CB422A7AC4D4}" srcId="{09D479CC-C53E-4669-95CE-C8DBF0F3BD56}" destId="{679FD18D-E230-47AA-A447-3A595661F2AF}" srcOrd="2" destOrd="0" parTransId="{E662CFE3-87C4-4A00-A722-AE25EA34AE02}" sibTransId="{C7184431-78EC-4DA4-A184-B63F23115AE0}"/>
    <dgm:cxn modelId="{1900B9D4-246D-4D5D-A134-03B51FEF39FA}" srcId="{09D479CC-C53E-4669-95CE-C8DBF0F3BD56}" destId="{54F6F891-255F-4AD0-8586-1B01707D61A0}" srcOrd="3" destOrd="0" parTransId="{829D0755-8F37-4FF9-BFC9-FC48305BE062}" sibTransId="{1ADE8048-907E-4B7B-BD10-8316C2C1DA23}"/>
    <dgm:cxn modelId="{F84F70DD-AA40-41B9-8E04-2B8FC7867CF6}" srcId="{09D479CC-C53E-4669-95CE-C8DBF0F3BD56}" destId="{1B386564-90A6-4E95-AF6F-94FA3731EB17}" srcOrd="0" destOrd="0" parTransId="{6DD1F92D-9FB2-4D73-9517-84EE29605686}" sibTransId="{8E276C6F-13A1-41F7-8141-961F4C7B6245}"/>
    <dgm:cxn modelId="{328704E9-4B5D-4DB9-948C-7A74B8FCC8F2}" type="presOf" srcId="{54F6F891-255F-4AD0-8586-1B01707D61A0}" destId="{70EBD00A-2871-40DA-B9F9-6660FFF3B6FE}" srcOrd="0" destOrd="0" presId="urn:microsoft.com/office/officeart/2005/8/layout/vList2"/>
    <dgm:cxn modelId="{4A3A33F4-EF42-4CA3-9E1C-B2BD9923E459}" type="presOf" srcId="{B185E5B3-4FFA-4EC5-8C10-901DB3AFDF89}" destId="{55BE8B30-C39D-4066-A538-141FC7EE708D}" srcOrd="0" destOrd="0" presId="urn:microsoft.com/office/officeart/2005/8/layout/vList2"/>
    <dgm:cxn modelId="{7414E4FB-B37A-49BD-AF10-7386F4631B05}" type="presOf" srcId="{A900D100-9834-4F15-9D8E-272188A943C7}" destId="{CD908926-9E01-4103-A837-E1EE73718DE4}" srcOrd="0" destOrd="0" presId="urn:microsoft.com/office/officeart/2005/8/layout/vList2"/>
    <dgm:cxn modelId="{E3972060-F221-4215-9EDC-F5A19AE7707F}" type="presParOf" srcId="{44BC80B8-6A5A-4C93-8581-9946BDB791D1}" destId="{136FB1F9-EDF2-4BCC-AFED-64927F6ED440}" srcOrd="0" destOrd="0" presId="urn:microsoft.com/office/officeart/2005/8/layout/vList2"/>
    <dgm:cxn modelId="{A80772E0-F4D8-4629-B7D1-535D86EDE403}" type="presParOf" srcId="{44BC80B8-6A5A-4C93-8581-9946BDB791D1}" destId="{56AD529B-B70E-458D-97F9-2AFB2928194B}" srcOrd="1" destOrd="0" presId="urn:microsoft.com/office/officeart/2005/8/layout/vList2"/>
    <dgm:cxn modelId="{9A287FC2-34C1-485F-B7A7-CA51135E8B13}" type="presParOf" srcId="{44BC80B8-6A5A-4C93-8581-9946BDB791D1}" destId="{55BE8B30-C39D-4066-A538-141FC7EE708D}" srcOrd="2" destOrd="0" presId="urn:microsoft.com/office/officeart/2005/8/layout/vList2"/>
    <dgm:cxn modelId="{63B3F1FF-3D8E-4411-9433-778888CF02F6}" type="presParOf" srcId="{44BC80B8-6A5A-4C93-8581-9946BDB791D1}" destId="{FD7755FD-6A9A-43AE-AD60-F86DEF155050}" srcOrd="3" destOrd="0" presId="urn:microsoft.com/office/officeart/2005/8/layout/vList2"/>
    <dgm:cxn modelId="{FC5141E2-A657-4B4E-9762-CAA06B92AB46}" type="presParOf" srcId="{44BC80B8-6A5A-4C93-8581-9946BDB791D1}" destId="{66EC2BA1-7ACF-42F4-B375-30B16B9B95B2}" srcOrd="4" destOrd="0" presId="urn:microsoft.com/office/officeart/2005/8/layout/vList2"/>
    <dgm:cxn modelId="{64331B3C-059D-4B47-80B7-6725BDFB7325}" type="presParOf" srcId="{44BC80B8-6A5A-4C93-8581-9946BDB791D1}" destId="{5B5F6DD3-9926-4A15-B2A8-C4AB4C58BA80}" srcOrd="5" destOrd="0" presId="urn:microsoft.com/office/officeart/2005/8/layout/vList2"/>
    <dgm:cxn modelId="{CBD2D0F9-94CD-46A8-8B85-E64903640ED9}" type="presParOf" srcId="{44BC80B8-6A5A-4C93-8581-9946BDB791D1}" destId="{70EBD00A-2871-40DA-B9F9-6660FFF3B6FE}" srcOrd="6" destOrd="0" presId="urn:microsoft.com/office/officeart/2005/8/layout/vList2"/>
    <dgm:cxn modelId="{B902F9D9-428B-4CDF-B48B-3C931A3903DF}" type="presParOf" srcId="{44BC80B8-6A5A-4C93-8581-9946BDB791D1}" destId="{55AE4143-6907-40D9-8C4F-36C29D13A0E5}" srcOrd="7" destOrd="0" presId="urn:microsoft.com/office/officeart/2005/8/layout/vList2"/>
    <dgm:cxn modelId="{B9435290-0C02-4B05-9013-D740DCDBC97F}" type="presParOf" srcId="{44BC80B8-6A5A-4C93-8581-9946BDB791D1}" destId="{05202938-1C66-484D-A32D-A06E540DC35C}" srcOrd="8" destOrd="0" presId="urn:microsoft.com/office/officeart/2005/8/layout/vList2"/>
    <dgm:cxn modelId="{B604C328-D1FE-463C-886F-8BBBC3729C2A}" type="presParOf" srcId="{44BC80B8-6A5A-4C93-8581-9946BDB791D1}" destId="{207E39F6-2215-46F8-AE9B-55358AEF7A0E}" srcOrd="9" destOrd="0" presId="urn:microsoft.com/office/officeart/2005/8/layout/vList2"/>
    <dgm:cxn modelId="{5D7CE2DC-764B-4A75-B9E0-F111038827A8}" type="presParOf" srcId="{44BC80B8-6A5A-4C93-8581-9946BDB791D1}" destId="{CD908926-9E01-4103-A837-E1EE73718DE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7C6A02-96AD-41E3-BDEE-31C9CCE2E211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19D9A0E-AB67-4BEF-A004-7F3726ACAE9A}">
      <dgm:prSet custT="1"/>
      <dgm:spPr/>
      <dgm:t>
        <a:bodyPr/>
        <a:lstStyle/>
        <a:p>
          <a:r>
            <a:rPr lang="en-US" sz="2400" i="0"/>
            <a:t>Incidence and Prevalence</a:t>
          </a:r>
        </a:p>
      </dgm:t>
    </dgm:pt>
    <dgm:pt modelId="{9494C11F-73BE-44B9-A4AD-7C0209E94096}" type="parTrans" cxnId="{5289A7BD-998E-445B-B416-AE6E0B860B53}">
      <dgm:prSet/>
      <dgm:spPr/>
      <dgm:t>
        <a:bodyPr/>
        <a:lstStyle/>
        <a:p>
          <a:endParaRPr lang="en-US" sz="2400" i="0"/>
        </a:p>
      </dgm:t>
    </dgm:pt>
    <dgm:pt modelId="{4A3877E0-763E-4559-9822-C0618431C3BE}" type="sibTrans" cxnId="{5289A7BD-998E-445B-B416-AE6E0B860B53}">
      <dgm:prSet/>
      <dgm:spPr/>
      <dgm:t>
        <a:bodyPr/>
        <a:lstStyle/>
        <a:p>
          <a:endParaRPr lang="en-US" sz="2400" i="0"/>
        </a:p>
      </dgm:t>
    </dgm:pt>
    <dgm:pt modelId="{D4977747-9B1E-4A55-9E28-D5444689AC31}">
      <dgm:prSet custT="1"/>
      <dgm:spPr/>
      <dgm:t>
        <a:bodyPr/>
        <a:lstStyle/>
        <a:p>
          <a:r>
            <a:rPr lang="en-US" sz="2400" i="0" dirty="0"/>
            <a:t>Attendance rates at out-patient departments, health centers, </a:t>
          </a:r>
          <a:r>
            <a:rPr lang="en-US" sz="2400" i="0" dirty="0" err="1"/>
            <a:t>etc</a:t>
          </a:r>
          <a:endParaRPr lang="en-US" sz="2400" i="0" dirty="0"/>
        </a:p>
      </dgm:t>
    </dgm:pt>
    <dgm:pt modelId="{B3830AA1-9411-437A-810E-A21C01B61D14}" type="parTrans" cxnId="{37155F51-2B75-47E2-8397-EFB24838208E}">
      <dgm:prSet/>
      <dgm:spPr/>
      <dgm:t>
        <a:bodyPr/>
        <a:lstStyle/>
        <a:p>
          <a:endParaRPr lang="en-US" sz="2400" i="0"/>
        </a:p>
      </dgm:t>
    </dgm:pt>
    <dgm:pt modelId="{4A197A02-684D-4F2A-8250-7757624705E8}" type="sibTrans" cxnId="{37155F51-2B75-47E2-8397-EFB24838208E}">
      <dgm:prSet/>
      <dgm:spPr/>
      <dgm:t>
        <a:bodyPr/>
        <a:lstStyle/>
        <a:p>
          <a:endParaRPr lang="en-US" sz="2400" i="0"/>
        </a:p>
      </dgm:t>
    </dgm:pt>
    <dgm:pt modelId="{54CE5687-284F-4543-9EAF-16D38A258242}">
      <dgm:prSet custT="1"/>
      <dgm:spPr/>
      <dgm:t>
        <a:bodyPr/>
        <a:lstStyle/>
        <a:p>
          <a:r>
            <a:rPr lang="en-US" sz="2400" i="0" dirty="0"/>
            <a:t>Admission, Readmission and Discharge rates</a:t>
          </a:r>
        </a:p>
      </dgm:t>
    </dgm:pt>
    <dgm:pt modelId="{31CA0D59-0C51-4554-8E63-BD549EA4C53F}" type="parTrans" cxnId="{57090AD7-4B18-4B9B-8F0B-0E0D752FF164}">
      <dgm:prSet/>
      <dgm:spPr/>
      <dgm:t>
        <a:bodyPr/>
        <a:lstStyle/>
        <a:p>
          <a:endParaRPr lang="en-US" sz="2400" i="0"/>
        </a:p>
      </dgm:t>
    </dgm:pt>
    <dgm:pt modelId="{718CB7B8-EC94-4F72-8A92-12C62BEC6C8D}" type="sibTrans" cxnId="{57090AD7-4B18-4B9B-8F0B-0E0D752FF164}">
      <dgm:prSet/>
      <dgm:spPr/>
      <dgm:t>
        <a:bodyPr/>
        <a:lstStyle/>
        <a:p>
          <a:endParaRPr lang="en-US" sz="2400" i="0"/>
        </a:p>
      </dgm:t>
    </dgm:pt>
    <dgm:pt modelId="{7F423EA9-C210-4ED8-A79C-6A2753458C26}">
      <dgm:prSet custT="1"/>
      <dgm:spPr/>
      <dgm:t>
        <a:bodyPr/>
        <a:lstStyle/>
        <a:p>
          <a:r>
            <a:rPr lang="en-US" sz="2400" i="0" dirty="0"/>
            <a:t>Duration of stay in hospital</a:t>
          </a:r>
        </a:p>
      </dgm:t>
    </dgm:pt>
    <dgm:pt modelId="{3A5FC5F4-0C94-428F-B0B4-12CBB95DCBC1}" type="parTrans" cxnId="{288470C1-6AE1-49D6-B131-C6021061852E}">
      <dgm:prSet/>
      <dgm:spPr/>
      <dgm:t>
        <a:bodyPr/>
        <a:lstStyle/>
        <a:p>
          <a:endParaRPr lang="en-US" sz="2400" i="0"/>
        </a:p>
      </dgm:t>
    </dgm:pt>
    <dgm:pt modelId="{5A14BDDE-C152-4B71-A92D-D363E351FBB5}" type="sibTrans" cxnId="{288470C1-6AE1-49D6-B131-C6021061852E}">
      <dgm:prSet/>
      <dgm:spPr/>
      <dgm:t>
        <a:bodyPr/>
        <a:lstStyle/>
        <a:p>
          <a:endParaRPr lang="en-US" sz="2400" i="0"/>
        </a:p>
      </dgm:t>
    </dgm:pt>
    <dgm:pt modelId="{E1C0333E-87BF-4C16-B132-AD6F2FF62F45}">
      <dgm:prSet custT="1"/>
      <dgm:spPr/>
      <dgm:t>
        <a:bodyPr/>
        <a:lstStyle/>
        <a:p>
          <a:r>
            <a:rPr lang="en-US" sz="2400" i="0" dirty="0"/>
            <a:t>Absence from work/ school</a:t>
          </a:r>
        </a:p>
      </dgm:t>
    </dgm:pt>
    <dgm:pt modelId="{C051166D-AAD6-4FEA-A80F-7EE167E49F7B}" type="parTrans" cxnId="{669F247E-8EF2-4C7C-A014-88D3CDA0F4EF}">
      <dgm:prSet/>
      <dgm:spPr/>
      <dgm:t>
        <a:bodyPr/>
        <a:lstStyle/>
        <a:p>
          <a:endParaRPr lang="en-US" sz="2400" i="0"/>
        </a:p>
      </dgm:t>
    </dgm:pt>
    <dgm:pt modelId="{43BCAE68-5053-4F80-83DC-3CB7D7178ABD}" type="sibTrans" cxnId="{669F247E-8EF2-4C7C-A014-88D3CDA0F4EF}">
      <dgm:prSet/>
      <dgm:spPr/>
      <dgm:t>
        <a:bodyPr/>
        <a:lstStyle/>
        <a:p>
          <a:endParaRPr lang="en-US" sz="2400" i="0"/>
        </a:p>
      </dgm:t>
    </dgm:pt>
    <dgm:pt modelId="{12C6A8CE-DE95-4E8D-9C59-36D5E3CB5F5E}" type="pres">
      <dgm:prSet presAssocID="{E17C6A02-96AD-41E3-BDEE-31C9CCE2E211}" presName="diagram" presStyleCnt="0">
        <dgm:presLayoutVars>
          <dgm:dir/>
          <dgm:resizeHandles val="exact"/>
        </dgm:presLayoutVars>
      </dgm:prSet>
      <dgm:spPr/>
    </dgm:pt>
    <dgm:pt modelId="{B72FD915-E988-4E59-A081-E2F7366DDC0C}" type="pres">
      <dgm:prSet presAssocID="{119D9A0E-AB67-4BEF-A004-7F3726ACAE9A}" presName="node" presStyleLbl="node1" presStyleIdx="0" presStyleCnt="5">
        <dgm:presLayoutVars>
          <dgm:bulletEnabled val="1"/>
        </dgm:presLayoutVars>
      </dgm:prSet>
      <dgm:spPr/>
    </dgm:pt>
    <dgm:pt modelId="{FB0CFA16-6E39-4170-80E3-8726790B6CBC}" type="pres">
      <dgm:prSet presAssocID="{4A3877E0-763E-4559-9822-C0618431C3BE}" presName="sibTrans" presStyleCnt="0"/>
      <dgm:spPr/>
    </dgm:pt>
    <dgm:pt modelId="{262C465E-8ECA-4703-8CE5-E39E3D906AAB}" type="pres">
      <dgm:prSet presAssocID="{D4977747-9B1E-4A55-9E28-D5444689AC31}" presName="node" presStyleLbl="node1" presStyleIdx="1" presStyleCnt="5">
        <dgm:presLayoutVars>
          <dgm:bulletEnabled val="1"/>
        </dgm:presLayoutVars>
      </dgm:prSet>
      <dgm:spPr/>
    </dgm:pt>
    <dgm:pt modelId="{3BF77E03-DB7F-40C9-9D13-0B026EB76BCF}" type="pres">
      <dgm:prSet presAssocID="{4A197A02-684D-4F2A-8250-7757624705E8}" presName="sibTrans" presStyleCnt="0"/>
      <dgm:spPr/>
    </dgm:pt>
    <dgm:pt modelId="{D957CF40-90E0-4C53-B2D8-7B57241FB89F}" type="pres">
      <dgm:prSet presAssocID="{54CE5687-284F-4543-9EAF-16D38A258242}" presName="node" presStyleLbl="node1" presStyleIdx="2" presStyleCnt="5">
        <dgm:presLayoutVars>
          <dgm:bulletEnabled val="1"/>
        </dgm:presLayoutVars>
      </dgm:prSet>
      <dgm:spPr/>
    </dgm:pt>
    <dgm:pt modelId="{6DDFF689-A32C-40A1-9A85-F2D71BA9FE77}" type="pres">
      <dgm:prSet presAssocID="{718CB7B8-EC94-4F72-8A92-12C62BEC6C8D}" presName="sibTrans" presStyleCnt="0"/>
      <dgm:spPr/>
    </dgm:pt>
    <dgm:pt modelId="{05BC3FBF-B630-4EE9-931F-F1F749C6109C}" type="pres">
      <dgm:prSet presAssocID="{7F423EA9-C210-4ED8-A79C-6A2753458C26}" presName="node" presStyleLbl="node1" presStyleIdx="3" presStyleCnt="5">
        <dgm:presLayoutVars>
          <dgm:bulletEnabled val="1"/>
        </dgm:presLayoutVars>
      </dgm:prSet>
      <dgm:spPr/>
    </dgm:pt>
    <dgm:pt modelId="{FCFF6F89-4DCD-4862-8B62-133772000E8E}" type="pres">
      <dgm:prSet presAssocID="{5A14BDDE-C152-4B71-A92D-D363E351FBB5}" presName="sibTrans" presStyleCnt="0"/>
      <dgm:spPr/>
    </dgm:pt>
    <dgm:pt modelId="{15330482-B7FD-426C-A33F-4FC764126168}" type="pres">
      <dgm:prSet presAssocID="{E1C0333E-87BF-4C16-B132-AD6F2FF62F45}" presName="node" presStyleLbl="node1" presStyleIdx="4" presStyleCnt="5">
        <dgm:presLayoutVars>
          <dgm:bulletEnabled val="1"/>
        </dgm:presLayoutVars>
      </dgm:prSet>
      <dgm:spPr/>
    </dgm:pt>
  </dgm:ptLst>
  <dgm:cxnLst>
    <dgm:cxn modelId="{B3C59519-94B5-46F9-B761-46F167814A86}" type="presOf" srcId="{D4977747-9B1E-4A55-9E28-D5444689AC31}" destId="{262C465E-8ECA-4703-8CE5-E39E3D906AAB}" srcOrd="0" destOrd="0" presId="urn:microsoft.com/office/officeart/2005/8/layout/default#3"/>
    <dgm:cxn modelId="{00D1721F-399D-46E8-9458-4A76C7E92E7B}" type="presOf" srcId="{E17C6A02-96AD-41E3-BDEE-31C9CCE2E211}" destId="{12C6A8CE-DE95-4E8D-9C59-36D5E3CB5F5E}" srcOrd="0" destOrd="0" presId="urn:microsoft.com/office/officeart/2005/8/layout/default#3"/>
    <dgm:cxn modelId="{64375E2E-3307-4333-8BDE-7CDE0FD04758}" type="presOf" srcId="{119D9A0E-AB67-4BEF-A004-7F3726ACAE9A}" destId="{B72FD915-E988-4E59-A081-E2F7366DDC0C}" srcOrd="0" destOrd="0" presId="urn:microsoft.com/office/officeart/2005/8/layout/default#3"/>
    <dgm:cxn modelId="{37155F51-2B75-47E2-8397-EFB24838208E}" srcId="{E17C6A02-96AD-41E3-BDEE-31C9CCE2E211}" destId="{D4977747-9B1E-4A55-9E28-D5444689AC31}" srcOrd="1" destOrd="0" parTransId="{B3830AA1-9411-437A-810E-A21C01B61D14}" sibTransId="{4A197A02-684D-4F2A-8250-7757624705E8}"/>
    <dgm:cxn modelId="{41709955-68D4-4C4D-BC0E-587F5E511A6A}" type="presOf" srcId="{7F423EA9-C210-4ED8-A79C-6A2753458C26}" destId="{05BC3FBF-B630-4EE9-931F-F1F749C6109C}" srcOrd="0" destOrd="0" presId="urn:microsoft.com/office/officeart/2005/8/layout/default#3"/>
    <dgm:cxn modelId="{669F247E-8EF2-4C7C-A014-88D3CDA0F4EF}" srcId="{E17C6A02-96AD-41E3-BDEE-31C9CCE2E211}" destId="{E1C0333E-87BF-4C16-B132-AD6F2FF62F45}" srcOrd="4" destOrd="0" parTransId="{C051166D-AAD6-4FEA-A80F-7EE167E49F7B}" sibTransId="{43BCAE68-5053-4F80-83DC-3CB7D7178ABD}"/>
    <dgm:cxn modelId="{63A494AD-8023-4615-AD02-E851ECB35EE4}" type="presOf" srcId="{E1C0333E-87BF-4C16-B132-AD6F2FF62F45}" destId="{15330482-B7FD-426C-A33F-4FC764126168}" srcOrd="0" destOrd="0" presId="urn:microsoft.com/office/officeart/2005/8/layout/default#3"/>
    <dgm:cxn modelId="{5289A7BD-998E-445B-B416-AE6E0B860B53}" srcId="{E17C6A02-96AD-41E3-BDEE-31C9CCE2E211}" destId="{119D9A0E-AB67-4BEF-A004-7F3726ACAE9A}" srcOrd="0" destOrd="0" parTransId="{9494C11F-73BE-44B9-A4AD-7C0209E94096}" sibTransId="{4A3877E0-763E-4559-9822-C0618431C3BE}"/>
    <dgm:cxn modelId="{288470C1-6AE1-49D6-B131-C6021061852E}" srcId="{E17C6A02-96AD-41E3-BDEE-31C9CCE2E211}" destId="{7F423EA9-C210-4ED8-A79C-6A2753458C26}" srcOrd="3" destOrd="0" parTransId="{3A5FC5F4-0C94-428F-B0B4-12CBB95DCBC1}" sibTransId="{5A14BDDE-C152-4B71-A92D-D363E351FBB5}"/>
    <dgm:cxn modelId="{57090AD7-4B18-4B9B-8F0B-0E0D752FF164}" srcId="{E17C6A02-96AD-41E3-BDEE-31C9CCE2E211}" destId="{54CE5687-284F-4543-9EAF-16D38A258242}" srcOrd="2" destOrd="0" parTransId="{31CA0D59-0C51-4554-8E63-BD549EA4C53F}" sibTransId="{718CB7B8-EC94-4F72-8A92-12C62BEC6C8D}"/>
    <dgm:cxn modelId="{B4D2DAFF-5817-4159-91F3-E391884B9747}" type="presOf" srcId="{54CE5687-284F-4543-9EAF-16D38A258242}" destId="{D957CF40-90E0-4C53-B2D8-7B57241FB89F}" srcOrd="0" destOrd="0" presId="urn:microsoft.com/office/officeart/2005/8/layout/default#3"/>
    <dgm:cxn modelId="{6329C5D9-3908-4CC4-BED0-E40D24F5E466}" type="presParOf" srcId="{12C6A8CE-DE95-4E8D-9C59-36D5E3CB5F5E}" destId="{B72FD915-E988-4E59-A081-E2F7366DDC0C}" srcOrd="0" destOrd="0" presId="urn:microsoft.com/office/officeart/2005/8/layout/default#3"/>
    <dgm:cxn modelId="{A949893C-0153-4429-A175-7FFD5F6CB496}" type="presParOf" srcId="{12C6A8CE-DE95-4E8D-9C59-36D5E3CB5F5E}" destId="{FB0CFA16-6E39-4170-80E3-8726790B6CBC}" srcOrd="1" destOrd="0" presId="urn:microsoft.com/office/officeart/2005/8/layout/default#3"/>
    <dgm:cxn modelId="{CDA9C58E-3F46-40FB-A3C9-CD2F7BEEC040}" type="presParOf" srcId="{12C6A8CE-DE95-4E8D-9C59-36D5E3CB5F5E}" destId="{262C465E-8ECA-4703-8CE5-E39E3D906AAB}" srcOrd="2" destOrd="0" presId="urn:microsoft.com/office/officeart/2005/8/layout/default#3"/>
    <dgm:cxn modelId="{5D4AF02C-E550-47A9-99BF-4DC8246FE744}" type="presParOf" srcId="{12C6A8CE-DE95-4E8D-9C59-36D5E3CB5F5E}" destId="{3BF77E03-DB7F-40C9-9D13-0B026EB76BCF}" srcOrd="3" destOrd="0" presId="urn:microsoft.com/office/officeart/2005/8/layout/default#3"/>
    <dgm:cxn modelId="{23686CD6-4978-432D-801E-59578CFA30A1}" type="presParOf" srcId="{12C6A8CE-DE95-4E8D-9C59-36D5E3CB5F5E}" destId="{D957CF40-90E0-4C53-B2D8-7B57241FB89F}" srcOrd="4" destOrd="0" presId="urn:microsoft.com/office/officeart/2005/8/layout/default#3"/>
    <dgm:cxn modelId="{A7985978-C734-4BAC-B550-C423990FDBDD}" type="presParOf" srcId="{12C6A8CE-DE95-4E8D-9C59-36D5E3CB5F5E}" destId="{6DDFF689-A32C-40A1-9A85-F2D71BA9FE77}" srcOrd="5" destOrd="0" presId="urn:microsoft.com/office/officeart/2005/8/layout/default#3"/>
    <dgm:cxn modelId="{123C1D64-2437-4180-B6D1-327AB40970E4}" type="presParOf" srcId="{12C6A8CE-DE95-4E8D-9C59-36D5E3CB5F5E}" destId="{05BC3FBF-B630-4EE9-931F-F1F749C6109C}" srcOrd="6" destOrd="0" presId="urn:microsoft.com/office/officeart/2005/8/layout/default#3"/>
    <dgm:cxn modelId="{1FD74A18-5B08-43DF-9C4E-375BAB5BB2FD}" type="presParOf" srcId="{12C6A8CE-DE95-4E8D-9C59-36D5E3CB5F5E}" destId="{FCFF6F89-4DCD-4862-8B62-133772000E8E}" srcOrd="7" destOrd="0" presId="urn:microsoft.com/office/officeart/2005/8/layout/default#3"/>
    <dgm:cxn modelId="{FC4BD01B-76A6-4706-B453-26F516F2CDB8}" type="presParOf" srcId="{12C6A8CE-DE95-4E8D-9C59-36D5E3CB5F5E}" destId="{15330482-B7FD-426C-A33F-4FC764126168}" srcOrd="8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1BD648-C836-4297-8E0D-B39889FAA6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9E2DD8-1D5D-4A56-9315-C7BEF5F49608}">
      <dgm:prSet/>
      <dgm:spPr/>
      <dgm:t>
        <a:bodyPr/>
        <a:lstStyle/>
        <a:p>
          <a:r>
            <a:rPr lang="en-US" b="1" i="0" u="sng" dirty="0"/>
            <a:t>HALE (Health-Adjusted Life Expectancy):</a:t>
          </a:r>
          <a:endParaRPr lang="en-US" i="0" dirty="0"/>
        </a:p>
      </dgm:t>
    </dgm:pt>
    <dgm:pt modelId="{C3E2B57B-8E8D-4F30-AC96-AFB0466491D3}" type="parTrans" cxnId="{D61E0A86-4F2B-4852-8522-503B77D603F3}">
      <dgm:prSet/>
      <dgm:spPr/>
      <dgm:t>
        <a:bodyPr/>
        <a:lstStyle/>
        <a:p>
          <a:endParaRPr lang="en-US"/>
        </a:p>
      </dgm:t>
    </dgm:pt>
    <dgm:pt modelId="{3030FA56-3882-40D3-9000-1FF223A7BB5B}" type="sibTrans" cxnId="{D61E0A86-4F2B-4852-8522-503B77D603F3}">
      <dgm:prSet/>
      <dgm:spPr/>
      <dgm:t>
        <a:bodyPr/>
        <a:lstStyle/>
        <a:p>
          <a:endParaRPr lang="en-US"/>
        </a:p>
      </dgm:t>
    </dgm:pt>
    <dgm:pt modelId="{7D942A96-7235-47EA-B35B-822BD74A2FF8}">
      <dgm:prSet/>
      <dgm:spPr/>
      <dgm:t>
        <a:bodyPr/>
        <a:lstStyle/>
        <a:p>
          <a:r>
            <a:rPr lang="en-US" i="0"/>
            <a:t>Based on life expectancy at birth but includes an adjustment for time spent in poor health.</a:t>
          </a:r>
        </a:p>
      </dgm:t>
    </dgm:pt>
    <dgm:pt modelId="{644E15EA-9277-43AD-9F60-4A8EED3DC1EC}" type="parTrans" cxnId="{FE1CFFB6-B66F-459D-8F14-652A3F52A6C7}">
      <dgm:prSet/>
      <dgm:spPr/>
      <dgm:t>
        <a:bodyPr/>
        <a:lstStyle/>
        <a:p>
          <a:endParaRPr lang="en-US"/>
        </a:p>
      </dgm:t>
    </dgm:pt>
    <dgm:pt modelId="{2C9C7BAE-E5A9-4725-AEB8-87780AAFB5AE}" type="sibTrans" cxnId="{FE1CFFB6-B66F-459D-8F14-652A3F52A6C7}">
      <dgm:prSet/>
      <dgm:spPr/>
      <dgm:t>
        <a:bodyPr/>
        <a:lstStyle/>
        <a:p>
          <a:endParaRPr lang="en-US"/>
        </a:p>
      </dgm:t>
    </dgm:pt>
    <dgm:pt modelId="{C4B8FCC3-0D0A-4615-B162-DE480F392766}">
      <dgm:prSet/>
      <dgm:spPr/>
      <dgm:t>
        <a:bodyPr/>
        <a:lstStyle/>
        <a:p>
          <a:r>
            <a:rPr lang="en-US" b="1" i="0" u="sng" dirty="0"/>
            <a:t>DALY (Disability-Adjusted Life Year):</a:t>
          </a:r>
          <a:endParaRPr lang="en-US" i="0" dirty="0"/>
        </a:p>
      </dgm:t>
    </dgm:pt>
    <dgm:pt modelId="{F699AD22-86AE-4C7B-81EC-37D2BD5B533E}" type="parTrans" cxnId="{A623092A-61CF-4EDA-BCFB-ED5D1278576D}">
      <dgm:prSet/>
      <dgm:spPr/>
      <dgm:t>
        <a:bodyPr/>
        <a:lstStyle/>
        <a:p>
          <a:endParaRPr lang="en-US"/>
        </a:p>
      </dgm:t>
    </dgm:pt>
    <dgm:pt modelId="{69030269-F6FE-4963-8457-13DD36013A86}" type="sibTrans" cxnId="{A623092A-61CF-4EDA-BCFB-ED5D1278576D}">
      <dgm:prSet/>
      <dgm:spPr/>
      <dgm:t>
        <a:bodyPr/>
        <a:lstStyle/>
        <a:p>
          <a:endParaRPr lang="en-US"/>
        </a:p>
      </dgm:t>
    </dgm:pt>
    <dgm:pt modelId="{1BF66E0D-F127-412A-91A3-E2FB49A55949}">
      <dgm:prSet/>
      <dgm:spPr/>
      <dgm:t>
        <a:bodyPr/>
        <a:lstStyle/>
        <a:p>
          <a:r>
            <a:rPr lang="en-US" i="0" dirty="0"/>
            <a:t>A measure of the burden of disease in a defined population and the effectiveness of interventions.</a:t>
          </a:r>
        </a:p>
      </dgm:t>
    </dgm:pt>
    <dgm:pt modelId="{8CF93B17-3316-4404-9D69-8BC024EBECF8}" type="parTrans" cxnId="{A70B3104-05F2-475D-9C9A-4A50507C6169}">
      <dgm:prSet/>
      <dgm:spPr/>
      <dgm:t>
        <a:bodyPr/>
        <a:lstStyle/>
        <a:p>
          <a:endParaRPr lang="en-US"/>
        </a:p>
      </dgm:t>
    </dgm:pt>
    <dgm:pt modelId="{F7C7E404-05B5-402C-A62E-A7ECA4AD8292}" type="sibTrans" cxnId="{A70B3104-05F2-475D-9C9A-4A50507C6169}">
      <dgm:prSet/>
      <dgm:spPr/>
      <dgm:t>
        <a:bodyPr/>
        <a:lstStyle/>
        <a:p>
          <a:endParaRPr lang="en-US"/>
        </a:p>
      </dgm:t>
    </dgm:pt>
    <dgm:pt modelId="{B26BD5DD-790F-4453-A8B5-186C66147808}" type="pres">
      <dgm:prSet presAssocID="{921BD648-C836-4297-8E0D-B39889FAA632}" presName="Name0" presStyleCnt="0">
        <dgm:presLayoutVars>
          <dgm:dir/>
          <dgm:animLvl val="lvl"/>
          <dgm:resizeHandles val="exact"/>
        </dgm:presLayoutVars>
      </dgm:prSet>
      <dgm:spPr/>
    </dgm:pt>
    <dgm:pt modelId="{FBCBC210-06A9-49BE-911C-D2BD04480C4B}" type="pres">
      <dgm:prSet presAssocID="{9D9E2DD8-1D5D-4A56-9315-C7BEF5F49608}" presName="linNode" presStyleCnt="0"/>
      <dgm:spPr/>
    </dgm:pt>
    <dgm:pt modelId="{7CA4FED6-9F76-4264-965B-4EEA8BAC3A5A}" type="pres">
      <dgm:prSet presAssocID="{9D9E2DD8-1D5D-4A56-9315-C7BEF5F49608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D446C8D2-D56F-4CE9-A3B5-462C04F8E2F7}" type="pres">
      <dgm:prSet presAssocID="{9D9E2DD8-1D5D-4A56-9315-C7BEF5F49608}" presName="descendantText" presStyleLbl="alignAccFollowNode1" presStyleIdx="0" presStyleCnt="2">
        <dgm:presLayoutVars>
          <dgm:bulletEnabled val="1"/>
        </dgm:presLayoutVars>
      </dgm:prSet>
      <dgm:spPr/>
    </dgm:pt>
    <dgm:pt modelId="{F7302D51-F0A1-4DFD-ACA3-171C60B5F887}" type="pres">
      <dgm:prSet presAssocID="{3030FA56-3882-40D3-9000-1FF223A7BB5B}" presName="sp" presStyleCnt="0"/>
      <dgm:spPr/>
    </dgm:pt>
    <dgm:pt modelId="{DB562329-ABEB-4A4E-8516-E4B5B662D4CE}" type="pres">
      <dgm:prSet presAssocID="{C4B8FCC3-0D0A-4615-B162-DE480F392766}" presName="linNode" presStyleCnt="0"/>
      <dgm:spPr/>
    </dgm:pt>
    <dgm:pt modelId="{A2BA14B8-D721-4E56-83D0-1F790D7D934E}" type="pres">
      <dgm:prSet presAssocID="{C4B8FCC3-0D0A-4615-B162-DE480F392766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8AE19AB-B702-4ECB-9A16-D4E09E2C8F80}" type="pres">
      <dgm:prSet presAssocID="{C4B8FCC3-0D0A-4615-B162-DE480F392766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70B3104-05F2-475D-9C9A-4A50507C6169}" srcId="{C4B8FCC3-0D0A-4615-B162-DE480F392766}" destId="{1BF66E0D-F127-412A-91A3-E2FB49A55949}" srcOrd="0" destOrd="0" parTransId="{8CF93B17-3316-4404-9D69-8BC024EBECF8}" sibTransId="{F7C7E404-05B5-402C-A62E-A7ECA4AD8292}"/>
    <dgm:cxn modelId="{1D734710-0A87-42F5-8887-74161451C274}" type="presOf" srcId="{7D942A96-7235-47EA-B35B-822BD74A2FF8}" destId="{D446C8D2-D56F-4CE9-A3B5-462C04F8E2F7}" srcOrd="0" destOrd="0" presId="urn:microsoft.com/office/officeart/2005/8/layout/vList5"/>
    <dgm:cxn modelId="{A623092A-61CF-4EDA-BCFB-ED5D1278576D}" srcId="{921BD648-C836-4297-8E0D-B39889FAA632}" destId="{C4B8FCC3-0D0A-4615-B162-DE480F392766}" srcOrd="1" destOrd="0" parTransId="{F699AD22-86AE-4C7B-81EC-37D2BD5B533E}" sibTransId="{69030269-F6FE-4963-8457-13DD36013A86}"/>
    <dgm:cxn modelId="{9A045060-7345-4CE4-9849-C717EADFAB6C}" type="presOf" srcId="{1BF66E0D-F127-412A-91A3-E2FB49A55949}" destId="{88AE19AB-B702-4ECB-9A16-D4E09E2C8F80}" srcOrd="0" destOrd="0" presId="urn:microsoft.com/office/officeart/2005/8/layout/vList5"/>
    <dgm:cxn modelId="{2D07534E-4A36-44A0-B3C4-C8C8FDEFD488}" type="presOf" srcId="{9D9E2DD8-1D5D-4A56-9315-C7BEF5F49608}" destId="{7CA4FED6-9F76-4264-965B-4EEA8BAC3A5A}" srcOrd="0" destOrd="0" presId="urn:microsoft.com/office/officeart/2005/8/layout/vList5"/>
    <dgm:cxn modelId="{D61E0A86-4F2B-4852-8522-503B77D603F3}" srcId="{921BD648-C836-4297-8E0D-B39889FAA632}" destId="{9D9E2DD8-1D5D-4A56-9315-C7BEF5F49608}" srcOrd="0" destOrd="0" parTransId="{C3E2B57B-8E8D-4F30-AC96-AFB0466491D3}" sibTransId="{3030FA56-3882-40D3-9000-1FF223A7BB5B}"/>
    <dgm:cxn modelId="{549BB190-BF4E-4594-A6C7-3720B42A30E8}" type="presOf" srcId="{C4B8FCC3-0D0A-4615-B162-DE480F392766}" destId="{A2BA14B8-D721-4E56-83D0-1F790D7D934E}" srcOrd="0" destOrd="0" presId="urn:microsoft.com/office/officeart/2005/8/layout/vList5"/>
    <dgm:cxn modelId="{FE1CFFB6-B66F-459D-8F14-652A3F52A6C7}" srcId="{9D9E2DD8-1D5D-4A56-9315-C7BEF5F49608}" destId="{7D942A96-7235-47EA-B35B-822BD74A2FF8}" srcOrd="0" destOrd="0" parTransId="{644E15EA-9277-43AD-9F60-4A8EED3DC1EC}" sibTransId="{2C9C7BAE-E5A9-4725-AEB8-87780AAFB5AE}"/>
    <dgm:cxn modelId="{988C2DF2-2B89-41A4-8DE9-645748E50DBF}" type="presOf" srcId="{921BD648-C836-4297-8E0D-B39889FAA632}" destId="{B26BD5DD-790F-4453-A8B5-186C66147808}" srcOrd="0" destOrd="0" presId="urn:microsoft.com/office/officeart/2005/8/layout/vList5"/>
    <dgm:cxn modelId="{5DE5D6DD-3CE4-418E-A7E9-7C23E1D4CB22}" type="presParOf" srcId="{B26BD5DD-790F-4453-A8B5-186C66147808}" destId="{FBCBC210-06A9-49BE-911C-D2BD04480C4B}" srcOrd="0" destOrd="0" presId="urn:microsoft.com/office/officeart/2005/8/layout/vList5"/>
    <dgm:cxn modelId="{7F67FE26-A926-451D-BF00-11EA0B0E1E45}" type="presParOf" srcId="{FBCBC210-06A9-49BE-911C-D2BD04480C4B}" destId="{7CA4FED6-9F76-4264-965B-4EEA8BAC3A5A}" srcOrd="0" destOrd="0" presId="urn:microsoft.com/office/officeart/2005/8/layout/vList5"/>
    <dgm:cxn modelId="{4AD90DAF-7ECD-46F0-8150-1AC9E5C8A780}" type="presParOf" srcId="{FBCBC210-06A9-49BE-911C-D2BD04480C4B}" destId="{D446C8D2-D56F-4CE9-A3B5-462C04F8E2F7}" srcOrd="1" destOrd="0" presId="urn:microsoft.com/office/officeart/2005/8/layout/vList5"/>
    <dgm:cxn modelId="{6607F7AA-59C6-4611-B01F-DA1F601AAE4A}" type="presParOf" srcId="{B26BD5DD-790F-4453-A8B5-186C66147808}" destId="{F7302D51-F0A1-4DFD-ACA3-171C60B5F887}" srcOrd="1" destOrd="0" presId="urn:microsoft.com/office/officeart/2005/8/layout/vList5"/>
    <dgm:cxn modelId="{63FCA90E-3B04-4CB5-9B6D-3DFDCC0F8026}" type="presParOf" srcId="{B26BD5DD-790F-4453-A8B5-186C66147808}" destId="{DB562329-ABEB-4A4E-8516-E4B5B662D4CE}" srcOrd="2" destOrd="0" presId="urn:microsoft.com/office/officeart/2005/8/layout/vList5"/>
    <dgm:cxn modelId="{36C95F32-B93E-488C-B508-F80413E35048}" type="presParOf" srcId="{DB562329-ABEB-4A4E-8516-E4B5B662D4CE}" destId="{A2BA14B8-D721-4E56-83D0-1F790D7D934E}" srcOrd="0" destOrd="0" presId="urn:microsoft.com/office/officeart/2005/8/layout/vList5"/>
    <dgm:cxn modelId="{5EF04775-38EF-42FE-9EF2-35C2E9BD8E18}" type="presParOf" srcId="{DB562329-ABEB-4A4E-8516-E4B5B662D4CE}" destId="{88AE19AB-B702-4ECB-9A16-D4E09E2C8F8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9A885A-B2D0-41D6-87BC-CBBA400FB8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E85CDFD-432B-482E-B888-7FD510D3CA0A}">
      <dgm:prSet/>
      <dgm:spPr/>
      <dgm:t>
        <a:bodyPr/>
        <a:lstStyle/>
        <a:p>
          <a:r>
            <a:rPr lang="en-US" i="1" dirty="0"/>
            <a:t>The </a:t>
          </a:r>
          <a:r>
            <a:rPr lang="en-US" b="1" i="1" dirty="0"/>
            <a:t>extent of use of health services.</a:t>
          </a:r>
          <a:endParaRPr lang="en-US" i="1" dirty="0"/>
        </a:p>
      </dgm:t>
    </dgm:pt>
    <dgm:pt modelId="{AB5BA38B-0BAE-449E-9370-843833065CEA}" type="parTrans" cxnId="{104EA3C1-FB44-439E-880A-BC75935E9E89}">
      <dgm:prSet/>
      <dgm:spPr/>
      <dgm:t>
        <a:bodyPr/>
        <a:lstStyle/>
        <a:p>
          <a:endParaRPr lang="en-US"/>
        </a:p>
      </dgm:t>
    </dgm:pt>
    <dgm:pt modelId="{634A48F4-EDFA-4F8E-AA1E-51E13447800F}" type="sibTrans" cxnId="{104EA3C1-FB44-439E-880A-BC75935E9E89}">
      <dgm:prSet/>
      <dgm:spPr/>
      <dgm:t>
        <a:bodyPr/>
        <a:lstStyle/>
        <a:p>
          <a:endParaRPr lang="en-US"/>
        </a:p>
      </dgm:t>
    </dgm:pt>
    <dgm:pt modelId="{10248093-03CA-4354-B219-8CD63927A28A}">
      <dgm:prSet/>
      <dgm:spPr/>
      <dgm:t>
        <a:bodyPr/>
        <a:lstStyle/>
        <a:p>
          <a:r>
            <a:rPr lang="en-US" b="1" u="sng" dirty="0"/>
            <a:t>Examples </a:t>
          </a:r>
          <a:endParaRPr lang="en-US" dirty="0"/>
        </a:p>
      </dgm:t>
    </dgm:pt>
    <dgm:pt modelId="{F65110BB-AE76-4660-9472-FAA2DCBC89A4}" type="parTrans" cxnId="{0AF0751E-FF15-43A0-8444-F2F87CBDA725}">
      <dgm:prSet/>
      <dgm:spPr/>
      <dgm:t>
        <a:bodyPr/>
        <a:lstStyle/>
        <a:p>
          <a:endParaRPr lang="en-US"/>
        </a:p>
      </dgm:t>
    </dgm:pt>
    <dgm:pt modelId="{09E787AD-68CC-4B78-A667-EE748DE6CFEF}" type="sibTrans" cxnId="{0AF0751E-FF15-43A0-8444-F2F87CBDA725}">
      <dgm:prSet/>
      <dgm:spPr/>
      <dgm:t>
        <a:bodyPr/>
        <a:lstStyle/>
        <a:p>
          <a:endParaRPr lang="en-US"/>
        </a:p>
      </dgm:t>
    </dgm:pt>
    <dgm:pt modelId="{480D0FF9-698B-4A1D-B02C-76349142E815}">
      <dgm:prSet custT="1"/>
      <dgm:spPr/>
      <dgm:t>
        <a:bodyPr/>
        <a:lstStyle/>
        <a:p>
          <a:r>
            <a:rPr lang="en-US" sz="2400" dirty="0"/>
            <a:t>Proportion of infants who are "fully immunized" against the  EPI diseases.</a:t>
          </a:r>
        </a:p>
      </dgm:t>
    </dgm:pt>
    <dgm:pt modelId="{F156AF12-2B45-4FA6-BDFD-31E28FDF70B5}" type="parTrans" cxnId="{1D07E0DA-DFF2-4679-A114-1EB6A52526CC}">
      <dgm:prSet/>
      <dgm:spPr/>
      <dgm:t>
        <a:bodyPr/>
        <a:lstStyle/>
        <a:p>
          <a:endParaRPr lang="en-US"/>
        </a:p>
      </dgm:t>
    </dgm:pt>
    <dgm:pt modelId="{3BB9C8DE-FCE0-4934-AB7E-58DD255C3CD8}" type="sibTrans" cxnId="{1D07E0DA-DFF2-4679-A114-1EB6A52526CC}">
      <dgm:prSet/>
      <dgm:spPr/>
      <dgm:t>
        <a:bodyPr/>
        <a:lstStyle/>
        <a:p>
          <a:endParaRPr lang="en-US"/>
        </a:p>
      </dgm:t>
    </dgm:pt>
    <dgm:pt modelId="{21B22E6E-F813-40D7-8CB8-CE0159984A58}">
      <dgm:prSet custT="1"/>
      <dgm:spPr/>
      <dgm:t>
        <a:bodyPr/>
        <a:lstStyle/>
        <a:p>
          <a:r>
            <a:rPr lang="en-US" sz="2400" dirty="0"/>
            <a:t>Proportion of pregnant women who receive antenatal care</a:t>
          </a:r>
        </a:p>
      </dgm:t>
    </dgm:pt>
    <dgm:pt modelId="{88E569AD-9A3B-46E0-8C12-9920B1DAE502}" type="parTrans" cxnId="{C7E16CD5-1AC5-4776-A54F-8BC686D3A944}">
      <dgm:prSet/>
      <dgm:spPr/>
      <dgm:t>
        <a:bodyPr/>
        <a:lstStyle/>
        <a:p>
          <a:endParaRPr lang="en-US"/>
        </a:p>
      </dgm:t>
    </dgm:pt>
    <dgm:pt modelId="{8CE941EF-EAC7-40E2-A673-6BA23D1C441C}" type="sibTrans" cxnId="{C7E16CD5-1AC5-4776-A54F-8BC686D3A944}">
      <dgm:prSet/>
      <dgm:spPr/>
      <dgm:t>
        <a:bodyPr/>
        <a:lstStyle/>
        <a:p>
          <a:endParaRPr lang="en-US"/>
        </a:p>
      </dgm:t>
    </dgm:pt>
    <dgm:pt modelId="{ED553FEE-E521-4C62-8A05-79B0FEE5BE8E}">
      <dgm:prSet custT="1"/>
      <dgm:spPr/>
      <dgm:t>
        <a:bodyPr/>
        <a:lstStyle/>
        <a:p>
          <a:r>
            <a:rPr lang="en-US" sz="2400" dirty="0"/>
            <a:t>Bed-occupancy rate</a:t>
          </a:r>
        </a:p>
      </dgm:t>
    </dgm:pt>
    <dgm:pt modelId="{34E13DCF-BA9B-4207-8597-41B855762EA4}" type="parTrans" cxnId="{D9F63417-42F0-4C7F-9740-E9BD4037E3BE}">
      <dgm:prSet/>
      <dgm:spPr/>
      <dgm:t>
        <a:bodyPr/>
        <a:lstStyle/>
        <a:p>
          <a:endParaRPr lang="en-US"/>
        </a:p>
      </dgm:t>
    </dgm:pt>
    <dgm:pt modelId="{57125E19-90D6-4D73-A3FE-4CE72BC3FB71}" type="sibTrans" cxnId="{D9F63417-42F0-4C7F-9740-E9BD4037E3BE}">
      <dgm:prSet/>
      <dgm:spPr/>
      <dgm:t>
        <a:bodyPr/>
        <a:lstStyle/>
        <a:p>
          <a:endParaRPr lang="en-US"/>
        </a:p>
      </dgm:t>
    </dgm:pt>
    <dgm:pt modelId="{D22D7B1C-A37B-4A4D-A24B-1D942A36FBCF}">
      <dgm:prSet custT="1"/>
      <dgm:spPr/>
      <dgm:t>
        <a:bodyPr/>
        <a:lstStyle/>
        <a:p>
          <a:r>
            <a:rPr lang="en-US" sz="2400" dirty="0"/>
            <a:t>Bed Turnover Ratio</a:t>
          </a:r>
        </a:p>
      </dgm:t>
    </dgm:pt>
    <dgm:pt modelId="{EE387A45-F8CA-43C8-B6A6-5CB6E59AF5EC}" type="parTrans" cxnId="{E787C018-B5C3-4F30-8A39-D31D705740DC}">
      <dgm:prSet/>
      <dgm:spPr/>
      <dgm:t>
        <a:bodyPr/>
        <a:lstStyle/>
        <a:p>
          <a:endParaRPr lang="en-US"/>
        </a:p>
      </dgm:t>
    </dgm:pt>
    <dgm:pt modelId="{7E14644C-95AB-4108-9C93-1BE38F8BC562}" type="sibTrans" cxnId="{E787C018-B5C3-4F30-8A39-D31D705740DC}">
      <dgm:prSet/>
      <dgm:spPr/>
      <dgm:t>
        <a:bodyPr/>
        <a:lstStyle/>
        <a:p>
          <a:endParaRPr lang="en-US"/>
        </a:p>
      </dgm:t>
    </dgm:pt>
    <dgm:pt modelId="{E6372AE7-EF07-443E-9CC9-740E69A697AF}" type="pres">
      <dgm:prSet presAssocID="{EC9A885A-B2D0-41D6-87BC-CBBA400FB80E}" presName="linear" presStyleCnt="0">
        <dgm:presLayoutVars>
          <dgm:animLvl val="lvl"/>
          <dgm:resizeHandles val="exact"/>
        </dgm:presLayoutVars>
      </dgm:prSet>
      <dgm:spPr/>
    </dgm:pt>
    <dgm:pt modelId="{27965176-F654-41B4-974D-D401C1062FF7}" type="pres">
      <dgm:prSet presAssocID="{3E85CDFD-432B-482E-B888-7FD510D3CA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04CCC6C-88D3-4FD8-880C-2F1EE8811ADB}" type="pres">
      <dgm:prSet presAssocID="{634A48F4-EDFA-4F8E-AA1E-51E13447800F}" presName="spacer" presStyleCnt="0"/>
      <dgm:spPr/>
    </dgm:pt>
    <dgm:pt modelId="{BD79ED43-8316-4765-8AA4-5CC12C060BEE}" type="pres">
      <dgm:prSet presAssocID="{10248093-03CA-4354-B219-8CD63927A28A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799AA89-4045-4437-B57D-C5A8F6C0E633}" type="pres">
      <dgm:prSet presAssocID="{10248093-03CA-4354-B219-8CD63927A2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D40CB06-5D15-4245-95BF-2CCDAB7F8508}" type="presOf" srcId="{EC9A885A-B2D0-41D6-87BC-CBBA400FB80E}" destId="{E6372AE7-EF07-443E-9CC9-740E69A697AF}" srcOrd="0" destOrd="0" presId="urn:microsoft.com/office/officeart/2005/8/layout/vList2"/>
    <dgm:cxn modelId="{D9F63417-42F0-4C7F-9740-E9BD4037E3BE}" srcId="{10248093-03CA-4354-B219-8CD63927A28A}" destId="{ED553FEE-E521-4C62-8A05-79B0FEE5BE8E}" srcOrd="2" destOrd="0" parTransId="{34E13DCF-BA9B-4207-8597-41B855762EA4}" sibTransId="{57125E19-90D6-4D73-A3FE-4CE72BC3FB71}"/>
    <dgm:cxn modelId="{E787C018-B5C3-4F30-8A39-D31D705740DC}" srcId="{10248093-03CA-4354-B219-8CD63927A28A}" destId="{D22D7B1C-A37B-4A4D-A24B-1D942A36FBCF}" srcOrd="3" destOrd="0" parTransId="{EE387A45-F8CA-43C8-B6A6-5CB6E59AF5EC}" sibTransId="{7E14644C-95AB-4108-9C93-1BE38F8BC562}"/>
    <dgm:cxn modelId="{51C5AE1B-DB3E-4209-9850-44DC290AAAA3}" type="presOf" srcId="{21B22E6E-F813-40D7-8CB8-CE0159984A58}" destId="{6799AA89-4045-4437-B57D-C5A8F6C0E633}" srcOrd="0" destOrd="1" presId="urn:microsoft.com/office/officeart/2005/8/layout/vList2"/>
    <dgm:cxn modelId="{0AF0751E-FF15-43A0-8444-F2F87CBDA725}" srcId="{EC9A885A-B2D0-41D6-87BC-CBBA400FB80E}" destId="{10248093-03CA-4354-B219-8CD63927A28A}" srcOrd="1" destOrd="0" parTransId="{F65110BB-AE76-4660-9472-FAA2DCBC89A4}" sibTransId="{09E787AD-68CC-4B78-A667-EE748DE6CFEF}"/>
    <dgm:cxn modelId="{09EDEC2B-05B3-48A8-8062-A2A98D5DF08F}" type="presOf" srcId="{D22D7B1C-A37B-4A4D-A24B-1D942A36FBCF}" destId="{6799AA89-4045-4437-B57D-C5A8F6C0E633}" srcOrd="0" destOrd="3" presId="urn:microsoft.com/office/officeart/2005/8/layout/vList2"/>
    <dgm:cxn modelId="{63AF9A9C-43CE-4649-A7A7-B1AD2A417F7C}" type="presOf" srcId="{10248093-03CA-4354-B219-8CD63927A28A}" destId="{BD79ED43-8316-4765-8AA4-5CC12C060BEE}" srcOrd="0" destOrd="0" presId="urn:microsoft.com/office/officeart/2005/8/layout/vList2"/>
    <dgm:cxn modelId="{104EA3C1-FB44-439E-880A-BC75935E9E89}" srcId="{EC9A885A-B2D0-41D6-87BC-CBBA400FB80E}" destId="{3E85CDFD-432B-482E-B888-7FD510D3CA0A}" srcOrd="0" destOrd="0" parTransId="{AB5BA38B-0BAE-449E-9370-843833065CEA}" sibTransId="{634A48F4-EDFA-4F8E-AA1E-51E13447800F}"/>
    <dgm:cxn modelId="{4AE2E0C2-9F6B-43A0-87F8-C399886412D1}" type="presOf" srcId="{3E85CDFD-432B-482E-B888-7FD510D3CA0A}" destId="{27965176-F654-41B4-974D-D401C1062FF7}" srcOrd="0" destOrd="0" presId="urn:microsoft.com/office/officeart/2005/8/layout/vList2"/>
    <dgm:cxn modelId="{51521CCD-95D8-45A6-908A-8EF2C87C28D5}" type="presOf" srcId="{480D0FF9-698B-4A1D-B02C-76349142E815}" destId="{6799AA89-4045-4437-B57D-C5A8F6C0E633}" srcOrd="0" destOrd="0" presId="urn:microsoft.com/office/officeart/2005/8/layout/vList2"/>
    <dgm:cxn modelId="{C7E16CD5-1AC5-4776-A54F-8BC686D3A944}" srcId="{10248093-03CA-4354-B219-8CD63927A28A}" destId="{21B22E6E-F813-40D7-8CB8-CE0159984A58}" srcOrd="1" destOrd="0" parTransId="{88E569AD-9A3B-46E0-8C12-9920B1DAE502}" sibTransId="{8CE941EF-EAC7-40E2-A673-6BA23D1C441C}"/>
    <dgm:cxn modelId="{1D07E0DA-DFF2-4679-A114-1EB6A52526CC}" srcId="{10248093-03CA-4354-B219-8CD63927A28A}" destId="{480D0FF9-698B-4A1D-B02C-76349142E815}" srcOrd="0" destOrd="0" parTransId="{F156AF12-2B45-4FA6-BDFD-31E28FDF70B5}" sibTransId="{3BB9C8DE-FCE0-4934-AB7E-58DD255C3CD8}"/>
    <dgm:cxn modelId="{5F656AEA-F43D-4562-8BDF-CE2624C556F8}" type="presOf" srcId="{ED553FEE-E521-4C62-8A05-79B0FEE5BE8E}" destId="{6799AA89-4045-4437-B57D-C5A8F6C0E633}" srcOrd="0" destOrd="2" presId="urn:microsoft.com/office/officeart/2005/8/layout/vList2"/>
    <dgm:cxn modelId="{BFFDAEBD-CAA6-469C-96E0-96250D5481BA}" type="presParOf" srcId="{E6372AE7-EF07-443E-9CC9-740E69A697AF}" destId="{27965176-F654-41B4-974D-D401C1062FF7}" srcOrd="0" destOrd="0" presId="urn:microsoft.com/office/officeart/2005/8/layout/vList2"/>
    <dgm:cxn modelId="{53A24486-CDDC-405B-9534-D0F7A97A1CC1}" type="presParOf" srcId="{E6372AE7-EF07-443E-9CC9-740E69A697AF}" destId="{504CCC6C-88D3-4FD8-880C-2F1EE8811ADB}" srcOrd="1" destOrd="0" presId="urn:microsoft.com/office/officeart/2005/8/layout/vList2"/>
    <dgm:cxn modelId="{9311034F-1E9B-413D-AADD-CE544325584D}" type="presParOf" srcId="{E6372AE7-EF07-443E-9CC9-740E69A697AF}" destId="{BD79ED43-8316-4765-8AA4-5CC12C060BEE}" srcOrd="2" destOrd="0" presId="urn:microsoft.com/office/officeart/2005/8/layout/vList2"/>
    <dgm:cxn modelId="{20FD6A75-37EA-49BB-82A3-B9E4DADFD8C1}" type="presParOf" srcId="{E6372AE7-EF07-443E-9CC9-740E69A697AF}" destId="{6799AA89-4045-4437-B57D-C5A8F6C0E63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3C8501-8366-42E2-8F33-504151D29A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6958A6-0A34-4313-B7E2-50E355D75DFD}">
      <dgm:prSet custT="1"/>
      <dgm:spPr/>
      <dgm:t>
        <a:bodyPr/>
        <a:lstStyle/>
        <a:p>
          <a:r>
            <a:rPr lang="en-US" sz="2400" b="1" i="0" dirty="0"/>
            <a:t>Valid direct indicators </a:t>
          </a:r>
          <a:r>
            <a:rPr lang="en-US" sz="2400" dirty="0"/>
            <a:t>of social and mental health are </a:t>
          </a:r>
          <a:r>
            <a:rPr lang="en-US" sz="2400" b="1" i="1" dirty="0"/>
            <a:t>scarce.</a:t>
          </a:r>
          <a:endParaRPr lang="en-US" sz="2400" dirty="0"/>
        </a:p>
      </dgm:t>
    </dgm:pt>
    <dgm:pt modelId="{B32F7135-FFD3-44D3-94AE-24B5D9CD58DF}" type="parTrans" cxnId="{92C872C4-FC49-4462-B7AB-8541B86E0A14}">
      <dgm:prSet/>
      <dgm:spPr/>
      <dgm:t>
        <a:bodyPr/>
        <a:lstStyle/>
        <a:p>
          <a:endParaRPr lang="en-US" sz="2400"/>
        </a:p>
      </dgm:t>
    </dgm:pt>
    <dgm:pt modelId="{FBEABEE0-11CB-477B-A84F-BD8D9BDBEBCA}" type="sibTrans" cxnId="{92C872C4-FC49-4462-B7AB-8541B86E0A14}">
      <dgm:prSet/>
      <dgm:spPr/>
      <dgm:t>
        <a:bodyPr/>
        <a:lstStyle/>
        <a:p>
          <a:endParaRPr lang="en-US" sz="2400"/>
        </a:p>
      </dgm:t>
    </dgm:pt>
    <dgm:pt modelId="{7A2890B3-55BA-42EB-9E3C-59A0654BF9B5}">
      <dgm:prSet custT="1"/>
      <dgm:spPr/>
      <dgm:t>
        <a:bodyPr/>
        <a:lstStyle/>
        <a:p>
          <a:r>
            <a:rPr lang="en-US" sz="2400" dirty="0"/>
            <a:t>Therefore, </a:t>
          </a:r>
          <a:r>
            <a:rPr lang="en-US" sz="2400" b="1" i="0" dirty="0"/>
            <a:t>indirect indicators </a:t>
          </a:r>
          <a:r>
            <a:rPr lang="en-US" sz="2400" i="0" dirty="0"/>
            <a:t>like suicide, homicide, juvenile delinquency, smoking, alcohol consumption </a:t>
          </a:r>
          <a:r>
            <a:rPr lang="en-US" sz="2400" dirty="0"/>
            <a:t>etc. are used.</a:t>
          </a:r>
        </a:p>
      </dgm:t>
    </dgm:pt>
    <dgm:pt modelId="{71877518-FC6E-461A-8108-E51700EB1117}" type="parTrans" cxnId="{B23853D6-F50B-4F9C-AA74-DDF6778CC7A5}">
      <dgm:prSet/>
      <dgm:spPr/>
      <dgm:t>
        <a:bodyPr/>
        <a:lstStyle/>
        <a:p>
          <a:endParaRPr lang="en-US" sz="2400"/>
        </a:p>
      </dgm:t>
    </dgm:pt>
    <dgm:pt modelId="{101AFE76-4341-431B-BCF8-C197BBC960DE}" type="sibTrans" cxnId="{B23853D6-F50B-4F9C-AA74-DDF6778CC7A5}">
      <dgm:prSet/>
      <dgm:spPr/>
      <dgm:t>
        <a:bodyPr/>
        <a:lstStyle/>
        <a:p>
          <a:endParaRPr lang="en-US" sz="2400"/>
        </a:p>
      </dgm:t>
    </dgm:pt>
    <dgm:pt modelId="{E68C1C41-9F13-4003-9267-D8894659CB23}" type="pres">
      <dgm:prSet presAssocID="{F03C8501-8366-42E2-8F33-504151D29AFF}" presName="linear" presStyleCnt="0">
        <dgm:presLayoutVars>
          <dgm:animLvl val="lvl"/>
          <dgm:resizeHandles val="exact"/>
        </dgm:presLayoutVars>
      </dgm:prSet>
      <dgm:spPr/>
    </dgm:pt>
    <dgm:pt modelId="{21DFF356-1F8A-4F52-AB84-F12CB251D176}" type="pres">
      <dgm:prSet presAssocID="{D96958A6-0A34-4313-B7E2-50E355D75DF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74F68B2-063F-4BE0-A2E5-8E8D24D0E58C}" type="pres">
      <dgm:prSet presAssocID="{FBEABEE0-11CB-477B-A84F-BD8D9BDBEBCA}" presName="spacer" presStyleCnt="0"/>
      <dgm:spPr/>
    </dgm:pt>
    <dgm:pt modelId="{7658826E-19D7-4CCB-B393-9735B61B0505}" type="pres">
      <dgm:prSet presAssocID="{7A2890B3-55BA-42EB-9E3C-59A0654BF9B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FB1BA90-A766-447C-808D-9DCD9C3CD03D}" type="presOf" srcId="{F03C8501-8366-42E2-8F33-504151D29AFF}" destId="{E68C1C41-9F13-4003-9267-D8894659CB23}" srcOrd="0" destOrd="0" presId="urn:microsoft.com/office/officeart/2005/8/layout/vList2"/>
    <dgm:cxn modelId="{957340BA-A302-49A1-A1E0-5167347EF19C}" type="presOf" srcId="{D96958A6-0A34-4313-B7E2-50E355D75DFD}" destId="{21DFF356-1F8A-4F52-AB84-F12CB251D176}" srcOrd="0" destOrd="0" presId="urn:microsoft.com/office/officeart/2005/8/layout/vList2"/>
    <dgm:cxn modelId="{92C872C4-FC49-4462-B7AB-8541B86E0A14}" srcId="{F03C8501-8366-42E2-8F33-504151D29AFF}" destId="{D96958A6-0A34-4313-B7E2-50E355D75DFD}" srcOrd="0" destOrd="0" parTransId="{B32F7135-FFD3-44D3-94AE-24B5D9CD58DF}" sibTransId="{FBEABEE0-11CB-477B-A84F-BD8D9BDBEBCA}"/>
    <dgm:cxn modelId="{B23853D6-F50B-4F9C-AA74-DDF6778CC7A5}" srcId="{F03C8501-8366-42E2-8F33-504151D29AFF}" destId="{7A2890B3-55BA-42EB-9E3C-59A0654BF9B5}" srcOrd="1" destOrd="0" parTransId="{71877518-FC6E-461A-8108-E51700EB1117}" sibTransId="{101AFE76-4341-431B-BCF8-C197BBC960DE}"/>
    <dgm:cxn modelId="{35EAEAF3-5E56-4D94-A922-746617B15506}" type="presOf" srcId="{7A2890B3-55BA-42EB-9E3C-59A0654BF9B5}" destId="{7658826E-19D7-4CCB-B393-9735B61B0505}" srcOrd="0" destOrd="0" presId="urn:microsoft.com/office/officeart/2005/8/layout/vList2"/>
    <dgm:cxn modelId="{B35180A6-5E41-428F-B83B-30BEEBBC9286}" type="presParOf" srcId="{E68C1C41-9F13-4003-9267-D8894659CB23}" destId="{21DFF356-1F8A-4F52-AB84-F12CB251D176}" srcOrd="0" destOrd="0" presId="urn:microsoft.com/office/officeart/2005/8/layout/vList2"/>
    <dgm:cxn modelId="{E58A0667-4425-4388-A5BF-AC280075D7DF}" type="presParOf" srcId="{E68C1C41-9F13-4003-9267-D8894659CB23}" destId="{674F68B2-063F-4BE0-A2E5-8E8D24D0E58C}" srcOrd="1" destOrd="0" presId="urn:microsoft.com/office/officeart/2005/8/layout/vList2"/>
    <dgm:cxn modelId="{2560E3D9-D9B1-4EFD-BDB1-E3B8CDB816C8}" type="presParOf" srcId="{E68C1C41-9F13-4003-9267-D8894659CB23}" destId="{7658826E-19D7-4CCB-B393-9735B61B050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A0DC6-39AA-402C-A67F-6D4744F319D1}">
      <dsp:nvSpPr>
        <dsp:cNvPr id="0" name=""/>
        <dsp:cNvSpPr/>
      </dsp:nvSpPr>
      <dsp:spPr>
        <a:xfrm rot="16200000">
          <a:off x="800100" y="-800100"/>
          <a:ext cx="2171700" cy="3771900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Validity/accuracy</a:t>
          </a:r>
        </a:p>
      </dsp:txBody>
      <dsp:txXfrm rot="5400000">
        <a:off x="0" y="0"/>
        <a:ext cx="3771900" cy="1628775"/>
      </dsp:txXfrm>
    </dsp:sp>
    <dsp:sp modelId="{0DFCFBE7-6723-42F4-B3B6-AE4D0A26C439}">
      <dsp:nvSpPr>
        <dsp:cNvPr id="0" name=""/>
        <dsp:cNvSpPr/>
      </dsp:nvSpPr>
      <dsp:spPr>
        <a:xfrm>
          <a:off x="3771900" y="0"/>
          <a:ext cx="3771900" cy="2171700"/>
        </a:xfrm>
        <a:prstGeom prst="round1Rect">
          <a:avLst/>
        </a:prstGeom>
        <a:gradFill rotWithShape="0">
          <a:gsLst>
            <a:gs pos="0">
              <a:schemeClr val="accent2">
                <a:hueOff val="-6721062"/>
                <a:satOff val="2923"/>
                <a:lumOff val="850"/>
                <a:alphaOff val="0"/>
                <a:tint val="62000"/>
                <a:satMod val="180000"/>
              </a:schemeClr>
            </a:gs>
            <a:gs pos="65000">
              <a:schemeClr val="accent2">
                <a:hueOff val="-6721062"/>
                <a:satOff val="2923"/>
                <a:lumOff val="850"/>
                <a:alphaOff val="0"/>
                <a:tint val="32000"/>
                <a:satMod val="250000"/>
              </a:schemeClr>
            </a:gs>
            <a:gs pos="100000">
              <a:schemeClr val="accent2">
                <a:hueOff val="-6721062"/>
                <a:satOff val="2923"/>
                <a:lumOff val="8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Reliability/repeatability</a:t>
          </a:r>
        </a:p>
      </dsp:txBody>
      <dsp:txXfrm>
        <a:off x="3771900" y="0"/>
        <a:ext cx="3771900" cy="1628775"/>
      </dsp:txXfrm>
    </dsp:sp>
    <dsp:sp modelId="{022769F7-E2E1-4086-9C0A-6A642AD98409}">
      <dsp:nvSpPr>
        <dsp:cNvPr id="0" name=""/>
        <dsp:cNvSpPr/>
      </dsp:nvSpPr>
      <dsp:spPr>
        <a:xfrm rot="10800000">
          <a:off x="0" y="2171700"/>
          <a:ext cx="3771900" cy="2171700"/>
        </a:xfrm>
        <a:prstGeom prst="round1Rect">
          <a:avLst/>
        </a:prstGeom>
        <a:gradFill rotWithShape="0">
          <a:gsLst>
            <a:gs pos="0">
              <a:schemeClr val="accent2">
                <a:hueOff val="-13442124"/>
                <a:satOff val="5846"/>
                <a:lumOff val="1700"/>
                <a:alphaOff val="0"/>
                <a:tint val="62000"/>
                <a:satMod val="180000"/>
              </a:schemeClr>
            </a:gs>
            <a:gs pos="65000">
              <a:schemeClr val="accent2">
                <a:hueOff val="-13442124"/>
                <a:satOff val="5846"/>
                <a:lumOff val="1700"/>
                <a:alphaOff val="0"/>
                <a:tint val="32000"/>
                <a:satMod val="250000"/>
              </a:schemeClr>
            </a:gs>
            <a:gs pos="100000">
              <a:schemeClr val="accent2">
                <a:hueOff val="-13442124"/>
                <a:satOff val="5846"/>
                <a:lumOff val="170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Specificity and </a:t>
          </a:r>
          <a:r>
            <a:rPr lang="en-US" sz="2300" kern="1200" dirty="0" err="1"/>
            <a:t>srnsitivity</a:t>
          </a:r>
          <a:endParaRPr lang="en-US" sz="2300" kern="1200" dirty="0"/>
        </a:p>
      </dsp:txBody>
      <dsp:txXfrm rot="10800000">
        <a:off x="0" y="2714625"/>
        <a:ext cx="3771900" cy="1628775"/>
      </dsp:txXfrm>
    </dsp:sp>
    <dsp:sp modelId="{A4406C99-E34D-407D-A2F4-3F3245A108C9}">
      <dsp:nvSpPr>
        <dsp:cNvPr id="0" name=""/>
        <dsp:cNvSpPr/>
      </dsp:nvSpPr>
      <dsp:spPr>
        <a:xfrm rot="5400000">
          <a:off x="4572000" y="1371600"/>
          <a:ext cx="2171700" cy="3771900"/>
        </a:xfrm>
        <a:prstGeom prst="round1Rect">
          <a:avLst/>
        </a:prstGeom>
        <a:gradFill rotWithShape="0">
          <a:gsLst>
            <a:gs pos="0">
              <a:schemeClr val="accent2">
                <a:hueOff val="-20163186"/>
                <a:satOff val="8769"/>
                <a:lumOff val="2550"/>
                <a:alphaOff val="0"/>
                <a:tint val="62000"/>
                <a:satMod val="180000"/>
              </a:schemeClr>
            </a:gs>
            <a:gs pos="65000">
              <a:schemeClr val="accent2">
                <a:hueOff val="-20163186"/>
                <a:satOff val="8769"/>
                <a:lumOff val="2550"/>
                <a:alphaOff val="0"/>
                <a:tint val="32000"/>
                <a:satMod val="250000"/>
              </a:schemeClr>
            </a:gs>
            <a:gs pos="100000">
              <a:schemeClr val="accent2">
                <a:hueOff val="-20163186"/>
                <a:satOff val="8769"/>
                <a:lumOff val="255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Feasibility and </a:t>
          </a:r>
          <a:r>
            <a:rPr lang="en-US" sz="2300" kern="1200" dirty="0" err="1"/>
            <a:t>relevence</a:t>
          </a:r>
          <a:endParaRPr lang="en-US" sz="2300" kern="1200" dirty="0"/>
        </a:p>
      </dsp:txBody>
      <dsp:txXfrm rot="-5400000">
        <a:off x="3771900" y="2714624"/>
        <a:ext cx="3771900" cy="1628775"/>
      </dsp:txXfrm>
    </dsp:sp>
    <dsp:sp modelId="{71328D98-94A0-4847-84B1-201EFF084E12}">
      <dsp:nvSpPr>
        <dsp:cNvPr id="0" name=""/>
        <dsp:cNvSpPr/>
      </dsp:nvSpPr>
      <dsp:spPr>
        <a:xfrm>
          <a:off x="2640330" y="1405214"/>
          <a:ext cx="2263140" cy="1532970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2">
                <a:tint val="40000"/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Indicator</a:t>
          </a:r>
        </a:p>
      </dsp:txBody>
      <dsp:txXfrm>
        <a:off x="2715163" y="1480047"/>
        <a:ext cx="2113474" cy="138330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87865E-4C75-4E96-9B1C-40AC812063CE}">
      <dsp:nvSpPr>
        <dsp:cNvPr id="0" name=""/>
        <dsp:cNvSpPr/>
      </dsp:nvSpPr>
      <dsp:spPr>
        <a:xfrm>
          <a:off x="0" y="2340"/>
          <a:ext cx="843528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Environmental indicators reflect the quality of physical and biological environment in which diseases occur and in which the people live.</a:t>
          </a:r>
        </a:p>
      </dsp:txBody>
      <dsp:txXfrm>
        <a:off x="79818" y="82158"/>
        <a:ext cx="8275644" cy="1475439"/>
      </dsp:txXfrm>
    </dsp:sp>
    <dsp:sp modelId="{F3F0DD23-48CB-4562-9979-1DF1EDAF59AF}">
      <dsp:nvSpPr>
        <dsp:cNvPr id="0" name=""/>
        <dsp:cNvSpPr/>
      </dsp:nvSpPr>
      <dsp:spPr>
        <a:xfrm>
          <a:off x="0" y="1824616"/>
          <a:ext cx="843528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They include indicators relating to pollution of air and water, radiation, noise pollution, etc.</a:t>
          </a:r>
        </a:p>
      </dsp:txBody>
      <dsp:txXfrm>
        <a:off x="79818" y="1904434"/>
        <a:ext cx="8275644" cy="1475439"/>
      </dsp:txXfrm>
    </dsp:sp>
    <dsp:sp modelId="{E8432790-2B28-401D-A9D8-80B0A51EAB51}">
      <dsp:nvSpPr>
        <dsp:cNvPr id="0" name=""/>
        <dsp:cNvSpPr/>
      </dsp:nvSpPr>
      <dsp:spPr>
        <a:xfrm>
          <a:off x="0" y="3646891"/>
          <a:ext cx="843528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The most useful indicator is proportion of people having access to safe water and sanitation facilities.</a:t>
          </a:r>
        </a:p>
      </dsp:txBody>
      <dsp:txXfrm>
        <a:off x="79818" y="3726709"/>
        <a:ext cx="8275644" cy="1475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59F7E-3D5B-4A8B-A06F-3577405AC445}">
      <dsp:nvSpPr>
        <dsp:cNvPr id="0" name=""/>
        <dsp:cNvSpPr/>
      </dsp:nvSpPr>
      <dsp:spPr>
        <a:xfrm>
          <a:off x="0" y="8509"/>
          <a:ext cx="8373616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dirty="0"/>
            <a:t>The single most important indicator of political commitment is, “allocation of adequate resources.”</a:t>
          </a:r>
        </a:p>
      </dsp:txBody>
      <dsp:txXfrm>
        <a:off x="58543" y="67052"/>
        <a:ext cx="8256530" cy="1082164"/>
      </dsp:txXfrm>
    </dsp:sp>
    <dsp:sp modelId="{C0A4626A-D4C9-4171-A352-B5C69DA79F3F}">
      <dsp:nvSpPr>
        <dsp:cNvPr id="0" name=""/>
        <dsp:cNvSpPr/>
      </dsp:nvSpPr>
      <dsp:spPr>
        <a:xfrm>
          <a:off x="0" y="1279759"/>
          <a:ext cx="8373616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/>
            <a:t>Other relevant indicators are:</a:t>
          </a:r>
        </a:p>
      </dsp:txBody>
      <dsp:txXfrm>
        <a:off x="58543" y="1338302"/>
        <a:ext cx="8256530" cy="1082164"/>
      </dsp:txXfrm>
    </dsp:sp>
    <dsp:sp modelId="{95DDA5E5-AE62-4C4E-970F-F9D0D72C8E45}">
      <dsp:nvSpPr>
        <dsp:cNvPr id="0" name=""/>
        <dsp:cNvSpPr/>
      </dsp:nvSpPr>
      <dsp:spPr>
        <a:xfrm>
          <a:off x="0" y="2551009"/>
          <a:ext cx="8373616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 dirty="0" err="1"/>
            <a:t>i</a:t>
          </a:r>
          <a:r>
            <a:rPr lang="en-US" sz="2500" i="0" kern="1200" dirty="0"/>
            <a:t>) Proportion of GNP spent on health services and health-related activities.</a:t>
          </a:r>
        </a:p>
      </dsp:txBody>
      <dsp:txXfrm>
        <a:off x="58543" y="2609552"/>
        <a:ext cx="8256530" cy="1082164"/>
      </dsp:txXfrm>
    </dsp:sp>
    <dsp:sp modelId="{88B5988F-AA94-4850-BB6E-51B897ABE8C2}">
      <dsp:nvSpPr>
        <dsp:cNvPr id="0" name=""/>
        <dsp:cNvSpPr/>
      </dsp:nvSpPr>
      <dsp:spPr>
        <a:xfrm>
          <a:off x="0" y="3822259"/>
          <a:ext cx="8373616" cy="1199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i="0" kern="1200"/>
            <a:t>ii) Proportion of total health resources devoted to primary health care.</a:t>
          </a:r>
        </a:p>
      </dsp:txBody>
      <dsp:txXfrm>
        <a:off x="58543" y="3880802"/>
        <a:ext cx="8256530" cy="108216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D395CF-5013-408D-A106-D5BB96FA165E}">
      <dsp:nvSpPr>
        <dsp:cNvPr id="0" name=""/>
        <dsp:cNvSpPr/>
      </dsp:nvSpPr>
      <dsp:spPr>
        <a:xfrm>
          <a:off x="0" y="274384"/>
          <a:ext cx="8229600" cy="100087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C547BD-D622-4236-8C22-F6C0A812C605}">
      <dsp:nvSpPr>
        <dsp:cNvPr id="0" name=""/>
        <dsp:cNvSpPr/>
      </dsp:nvSpPr>
      <dsp:spPr>
        <a:xfrm>
          <a:off x="363636" y="272845"/>
          <a:ext cx="661157" cy="661157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D7426-3317-4732-ACB5-1DABEDEF62DE}">
      <dsp:nvSpPr>
        <dsp:cNvPr id="0" name=""/>
        <dsp:cNvSpPr/>
      </dsp:nvSpPr>
      <dsp:spPr>
        <a:xfrm>
          <a:off x="1388431" y="2371"/>
          <a:ext cx="6841168" cy="120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3" tIns="127223" rIns="127223" bIns="1272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0" kern="1200" dirty="0"/>
            <a:t>Quality of life is “subjective” feeling of well-being.</a:t>
          </a:r>
        </a:p>
      </dsp:txBody>
      <dsp:txXfrm>
        <a:off x="1388431" y="2371"/>
        <a:ext cx="6841168" cy="1202104"/>
      </dsp:txXfrm>
    </dsp:sp>
    <dsp:sp modelId="{2F38407B-08A9-4701-B00E-BCFC31B091C7}">
      <dsp:nvSpPr>
        <dsp:cNvPr id="0" name=""/>
        <dsp:cNvSpPr/>
      </dsp:nvSpPr>
      <dsp:spPr>
        <a:xfrm>
          <a:off x="0" y="1505002"/>
          <a:ext cx="8229600" cy="12021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2A8E0C-1EF3-4628-A859-734C4CD31BA8}">
      <dsp:nvSpPr>
        <dsp:cNvPr id="0" name=""/>
        <dsp:cNvSpPr/>
      </dsp:nvSpPr>
      <dsp:spPr>
        <a:xfrm>
          <a:off x="363636" y="1775476"/>
          <a:ext cx="661157" cy="66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A1E20-DFA5-44F8-A78C-D626D4BA2361}">
      <dsp:nvSpPr>
        <dsp:cNvPr id="0" name=""/>
        <dsp:cNvSpPr/>
      </dsp:nvSpPr>
      <dsp:spPr>
        <a:xfrm>
          <a:off x="1388431" y="1505002"/>
          <a:ext cx="6841168" cy="120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3" tIns="127223" rIns="127223" bIns="1272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It is different from </a:t>
          </a:r>
          <a:r>
            <a:rPr lang="en-US" sz="2000" b="1" i="0" kern="1200" dirty="0"/>
            <a:t>level of living </a:t>
          </a:r>
          <a:r>
            <a:rPr lang="en-US" sz="2000" i="0" kern="1200" dirty="0"/>
            <a:t>which is an </a:t>
          </a:r>
          <a:r>
            <a:rPr lang="en-US" sz="2000" b="1" i="0" kern="1200" dirty="0"/>
            <a:t>“objective”</a:t>
          </a:r>
          <a:r>
            <a:rPr lang="en-US" sz="2000" i="0" kern="1200" dirty="0"/>
            <a:t> criteria.</a:t>
          </a:r>
          <a:endParaRPr lang="en-US" sz="2000" b="1" i="0" kern="1200" dirty="0"/>
        </a:p>
      </dsp:txBody>
      <dsp:txXfrm>
        <a:off x="1388431" y="1505002"/>
        <a:ext cx="6841168" cy="1202104"/>
      </dsp:txXfrm>
    </dsp:sp>
    <dsp:sp modelId="{B481996B-B513-4F5E-AAD4-A7CED8BBEED1}">
      <dsp:nvSpPr>
        <dsp:cNvPr id="0" name=""/>
        <dsp:cNvSpPr/>
      </dsp:nvSpPr>
      <dsp:spPr>
        <a:xfrm>
          <a:off x="0" y="3007634"/>
          <a:ext cx="8229600" cy="12021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9C3CCD-601A-48D8-97FE-1390CB7D6E98}">
      <dsp:nvSpPr>
        <dsp:cNvPr id="0" name=""/>
        <dsp:cNvSpPr/>
      </dsp:nvSpPr>
      <dsp:spPr>
        <a:xfrm>
          <a:off x="363636" y="3278107"/>
          <a:ext cx="661157" cy="661157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5C5E1-25DE-4B50-81E9-60EAE05758BB}">
      <dsp:nvSpPr>
        <dsp:cNvPr id="0" name=""/>
        <dsp:cNvSpPr/>
      </dsp:nvSpPr>
      <dsp:spPr>
        <a:xfrm>
          <a:off x="1388431" y="3007634"/>
          <a:ext cx="6841168" cy="120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3" tIns="127223" rIns="127223" bIns="1272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Since it is a “subjective” feeling, so it is difficult to assess. </a:t>
          </a:r>
        </a:p>
      </dsp:txBody>
      <dsp:txXfrm>
        <a:off x="1388431" y="3007634"/>
        <a:ext cx="6841168" cy="1202104"/>
      </dsp:txXfrm>
    </dsp:sp>
    <dsp:sp modelId="{5566C16A-40BB-4E11-94D2-130EC49268A6}">
      <dsp:nvSpPr>
        <dsp:cNvPr id="0" name=""/>
        <dsp:cNvSpPr/>
      </dsp:nvSpPr>
      <dsp:spPr>
        <a:xfrm>
          <a:off x="0" y="4510265"/>
          <a:ext cx="8229600" cy="120210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EEF3D0-A6E8-4187-A6D4-F747EA9738D8}">
      <dsp:nvSpPr>
        <dsp:cNvPr id="0" name=""/>
        <dsp:cNvSpPr/>
      </dsp:nvSpPr>
      <dsp:spPr>
        <a:xfrm>
          <a:off x="363636" y="4780738"/>
          <a:ext cx="661157" cy="6611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F79554-CAA3-4AB0-AF15-81686CE389E5}">
      <dsp:nvSpPr>
        <dsp:cNvPr id="0" name=""/>
        <dsp:cNvSpPr/>
      </dsp:nvSpPr>
      <dsp:spPr>
        <a:xfrm>
          <a:off x="1388431" y="4510265"/>
          <a:ext cx="6841168" cy="12021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223" tIns="127223" rIns="127223" bIns="127223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Types                           PQLI,HDI ,HPI</a:t>
          </a:r>
        </a:p>
      </dsp:txBody>
      <dsp:txXfrm>
        <a:off x="1388431" y="4510265"/>
        <a:ext cx="6841168" cy="1202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4CD2D-F910-4E71-ACB7-CB269E8DEEAE}">
      <dsp:nvSpPr>
        <dsp:cNvPr id="0" name=""/>
        <dsp:cNvSpPr/>
      </dsp:nvSpPr>
      <dsp:spPr>
        <a:xfrm>
          <a:off x="739533" y="1544315"/>
          <a:ext cx="700839" cy="70083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A3A61-F379-4149-83B0-3B620FB7911F}">
      <dsp:nvSpPr>
        <dsp:cNvPr id="0" name=""/>
        <dsp:cNvSpPr/>
      </dsp:nvSpPr>
      <dsp:spPr>
        <a:xfrm>
          <a:off x="3464" y="2588438"/>
          <a:ext cx="2172977" cy="124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To </a:t>
          </a:r>
          <a:r>
            <a:rPr lang="en-US" sz="2000" b="1" i="0" kern="1200" dirty="0">
              <a:solidFill>
                <a:srgbClr val="C00000"/>
              </a:solidFill>
            </a:rPr>
            <a:t>Measure</a:t>
          </a:r>
          <a:r>
            <a:rPr lang="en-US" sz="2000" i="0" kern="1200" dirty="0"/>
            <a:t> Health Status Of A Community</a:t>
          </a:r>
        </a:p>
      </dsp:txBody>
      <dsp:txXfrm>
        <a:off x="3464" y="2588438"/>
        <a:ext cx="2172977" cy="1244108"/>
      </dsp:txXfrm>
    </dsp:sp>
    <dsp:sp modelId="{39BB7C60-5D15-4979-9F98-0B8CB4AD6B1C}">
      <dsp:nvSpPr>
        <dsp:cNvPr id="0" name=""/>
        <dsp:cNvSpPr/>
      </dsp:nvSpPr>
      <dsp:spPr>
        <a:xfrm>
          <a:off x="3052226" y="1583581"/>
          <a:ext cx="700839" cy="70083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03B48-AE68-4300-B4C7-B15F88C81975}">
      <dsp:nvSpPr>
        <dsp:cNvPr id="0" name=""/>
        <dsp:cNvSpPr/>
      </dsp:nvSpPr>
      <dsp:spPr>
        <a:xfrm>
          <a:off x="2407096" y="2494955"/>
          <a:ext cx="1936311" cy="1744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To </a:t>
          </a:r>
          <a:r>
            <a:rPr lang="en-US" sz="2000" b="1" i="0" kern="1200" dirty="0">
              <a:solidFill>
                <a:srgbClr val="0070C0"/>
              </a:solidFill>
            </a:rPr>
            <a:t>Compare </a:t>
          </a:r>
          <a:r>
            <a:rPr lang="en-US" sz="2000" i="0" kern="1200" dirty="0"/>
            <a:t>Health Status Of Countries</a:t>
          </a:r>
        </a:p>
      </dsp:txBody>
      <dsp:txXfrm>
        <a:off x="2407096" y="2494955"/>
        <a:ext cx="1936311" cy="1744040"/>
      </dsp:txXfrm>
    </dsp:sp>
    <dsp:sp modelId="{0EE302CE-49F3-48B0-B2FF-36E99BE6F8E4}">
      <dsp:nvSpPr>
        <dsp:cNvPr id="0" name=""/>
        <dsp:cNvSpPr/>
      </dsp:nvSpPr>
      <dsp:spPr>
        <a:xfrm>
          <a:off x="5086142" y="1544315"/>
          <a:ext cx="700839" cy="700839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C1A94-2642-4D00-A2AD-66F30EF37FD9}">
      <dsp:nvSpPr>
        <dsp:cNvPr id="0" name=""/>
        <dsp:cNvSpPr/>
      </dsp:nvSpPr>
      <dsp:spPr>
        <a:xfrm>
          <a:off x="4657851" y="2588438"/>
          <a:ext cx="1557421" cy="124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To </a:t>
          </a:r>
          <a:r>
            <a:rPr lang="en-US" sz="2000" b="1" i="0" kern="1200" dirty="0">
              <a:solidFill>
                <a:schemeClr val="accent3">
                  <a:lumMod val="75000"/>
                </a:schemeClr>
              </a:solidFill>
            </a:rPr>
            <a:t>Monitor And Evaluate </a:t>
          </a:r>
          <a:r>
            <a:rPr lang="en-US" sz="2000" i="0" kern="1200" dirty="0"/>
            <a:t>Health Services, Activities And Programs.</a:t>
          </a:r>
        </a:p>
      </dsp:txBody>
      <dsp:txXfrm>
        <a:off x="4657851" y="2588438"/>
        <a:ext cx="1557421" cy="1244108"/>
      </dsp:txXfrm>
    </dsp:sp>
    <dsp:sp modelId="{BD71A98F-E575-48CA-B0AC-90077D05424B}">
      <dsp:nvSpPr>
        <dsp:cNvPr id="0" name=""/>
        <dsp:cNvSpPr/>
      </dsp:nvSpPr>
      <dsp:spPr>
        <a:xfrm>
          <a:off x="7235158" y="1544315"/>
          <a:ext cx="700839" cy="700839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55000" cap="flat" cmpd="thickThin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243527-8671-4626-AE8F-D846C63E8C22}">
      <dsp:nvSpPr>
        <dsp:cNvPr id="0" name=""/>
        <dsp:cNvSpPr/>
      </dsp:nvSpPr>
      <dsp:spPr>
        <a:xfrm>
          <a:off x="6487821" y="2588438"/>
          <a:ext cx="2195513" cy="1244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i="0" kern="1200" dirty="0"/>
            <a:t>Research</a:t>
          </a:r>
        </a:p>
      </dsp:txBody>
      <dsp:txXfrm>
        <a:off x="6487821" y="2588438"/>
        <a:ext cx="2195513" cy="1244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60B99-09E7-43C4-9FA3-67E27EF51BD5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1. Mortality indicators</a:t>
          </a:r>
        </a:p>
      </dsp:txBody>
      <dsp:txXfrm>
        <a:off x="0" y="591343"/>
        <a:ext cx="2571749" cy="1543050"/>
      </dsp:txXfrm>
    </dsp:sp>
    <dsp:sp modelId="{C467C5EA-CE02-4CE0-8EFF-F546FDBF6091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2. Morbidity indicators</a:t>
          </a:r>
        </a:p>
      </dsp:txBody>
      <dsp:txXfrm>
        <a:off x="2828925" y="591343"/>
        <a:ext cx="2571749" cy="1543050"/>
      </dsp:txXfrm>
    </dsp:sp>
    <dsp:sp modelId="{3FD8BAD8-7F5C-4598-BD5E-F0D4BE27BBD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3. Disability rates</a:t>
          </a:r>
        </a:p>
      </dsp:txBody>
      <dsp:txXfrm>
        <a:off x="5657849" y="591343"/>
        <a:ext cx="2571749" cy="1543050"/>
      </dsp:txXfrm>
    </dsp:sp>
    <dsp:sp modelId="{83DF9183-2A3D-4FE0-BD68-824EC3CFEEE5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4. Nutritional status indicators</a:t>
          </a:r>
        </a:p>
      </dsp:txBody>
      <dsp:txXfrm>
        <a:off x="1414462" y="2391569"/>
        <a:ext cx="2571749" cy="1543050"/>
      </dsp:txXfrm>
    </dsp:sp>
    <dsp:sp modelId="{6D054466-758C-4994-A79F-51FE2AC636EF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5. Health care delivery indicators</a:t>
          </a:r>
        </a:p>
      </dsp:txBody>
      <dsp:txXfrm>
        <a:off x="4243387" y="2391569"/>
        <a:ext cx="2571749" cy="154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D33F-8F9F-4B50-B977-D3664E3690A6}">
      <dsp:nvSpPr>
        <dsp:cNvPr id="0" name=""/>
        <dsp:cNvSpPr/>
      </dsp:nvSpPr>
      <dsp:spPr>
        <a:xfrm>
          <a:off x="0" y="728265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6. Health care Utilization rates</a:t>
          </a:r>
        </a:p>
      </dsp:txBody>
      <dsp:txXfrm>
        <a:off x="0" y="728265"/>
        <a:ext cx="2595562" cy="1557337"/>
      </dsp:txXfrm>
    </dsp:sp>
    <dsp:sp modelId="{84276AC0-1E43-4064-9482-5EC354F6491D}">
      <dsp:nvSpPr>
        <dsp:cNvPr id="0" name=""/>
        <dsp:cNvSpPr/>
      </dsp:nvSpPr>
      <dsp:spPr>
        <a:xfrm>
          <a:off x="2855118" y="728265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7. Indicators of social and mental health</a:t>
          </a:r>
        </a:p>
      </dsp:txBody>
      <dsp:txXfrm>
        <a:off x="2855118" y="728265"/>
        <a:ext cx="2595562" cy="1557337"/>
      </dsp:txXfrm>
    </dsp:sp>
    <dsp:sp modelId="{9AE95255-B87E-4425-8EAA-4B39220A16C5}">
      <dsp:nvSpPr>
        <dsp:cNvPr id="0" name=""/>
        <dsp:cNvSpPr/>
      </dsp:nvSpPr>
      <dsp:spPr>
        <a:xfrm>
          <a:off x="5710237" y="728265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8. Environmental indicators</a:t>
          </a:r>
        </a:p>
      </dsp:txBody>
      <dsp:txXfrm>
        <a:off x="5710237" y="728265"/>
        <a:ext cx="2595562" cy="1557337"/>
      </dsp:txXfrm>
    </dsp:sp>
    <dsp:sp modelId="{710D53FA-CABE-45D2-B5BB-04D8725343B8}">
      <dsp:nvSpPr>
        <dsp:cNvPr id="0" name=""/>
        <dsp:cNvSpPr/>
      </dsp:nvSpPr>
      <dsp:spPr>
        <a:xfrm>
          <a:off x="0" y="2545159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9. Socio-economic indicators</a:t>
          </a:r>
        </a:p>
      </dsp:txBody>
      <dsp:txXfrm>
        <a:off x="0" y="2545159"/>
        <a:ext cx="2595562" cy="1557337"/>
      </dsp:txXfrm>
    </dsp:sp>
    <dsp:sp modelId="{26CE9D5F-38F3-457C-94FB-2A233F0B2341}">
      <dsp:nvSpPr>
        <dsp:cNvPr id="0" name=""/>
        <dsp:cNvSpPr/>
      </dsp:nvSpPr>
      <dsp:spPr>
        <a:xfrm>
          <a:off x="2855118" y="2545159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10. Health policy indicators</a:t>
          </a:r>
        </a:p>
      </dsp:txBody>
      <dsp:txXfrm>
        <a:off x="2855118" y="2545159"/>
        <a:ext cx="2595562" cy="1557337"/>
      </dsp:txXfrm>
    </dsp:sp>
    <dsp:sp modelId="{1CF1F990-D94D-45EE-8BE7-5231BCA9BE75}">
      <dsp:nvSpPr>
        <dsp:cNvPr id="0" name=""/>
        <dsp:cNvSpPr/>
      </dsp:nvSpPr>
      <dsp:spPr>
        <a:xfrm>
          <a:off x="5710237" y="2545159"/>
          <a:ext cx="2595562" cy="15573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11. Indicators of quality of life</a:t>
          </a:r>
        </a:p>
      </dsp:txBody>
      <dsp:txXfrm>
        <a:off x="5710237" y="2545159"/>
        <a:ext cx="2595562" cy="1557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FB1F9-EDF2-4BCC-AFED-64927F6ED440}">
      <dsp:nvSpPr>
        <dsp:cNvPr id="0" name=""/>
        <dsp:cNvSpPr/>
      </dsp:nvSpPr>
      <dsp:spPr>
        <a:xfrm>
          <a:off x="0" y="57719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Crude</a:t>
          </a:r>
          <a:r>
            <a:rPr lang="en-US" sz="2200" kern="1200" dirty="0"/>
            <a:t> Death Rates</a:t>
          </a:r>
        </a:p>
      </dsp:txBody>
      <dsp:txXfrm>
        <a:off x="30785" y="88504"/>
        <a:ext cx="9082430" cy="569060"/>
      </dsp:txXfrm>
    </dsp:sp>
    <dsp:sp modelId="{55BE8B30-C39D-4066-A538-141FC7EE708D}">
      <dsp:nvSpPr>
        <dsp:cNvPr id="0" name=""/>
        <dsp:cNvSpPr/>
      </dsp:nvSpPr>
      <dsp:spPr>
        <a:xfrm>
          <a:off x="0" y="751709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Specific</a:t>
          </a:r>
          <a:r>
            <a:rPr lang="en-US" sz="2200" kern="1200" dirty="0"/>
            <a:t> Death Rates</a:t>
          </a:r>
        </a:p>
      </dsp:txBody>
      <dsp:txXfrm>
        <a:off x="30785" y="782494"/>
        <a:ext cx="9082430" cy="569060"/>
      </dsp:txXfrm>
    </dsp:sp>
    <dsp:sp modelId="{FD7755FD-6A9A-43AE-AD60-F86DEF155050}">
      <dsp:nvSpPr>
        <dsp:cNvPr id="0" name=""/>
        <dsp:cNvSpPr/>
      </dsp:nvSpPr>
      <dsp:spPr>
        <a:xfrm>
          <a:off x="0" y="1382339"/>
          <a:ext cx="9144000" cy="1867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Disease Specific Death Rates eg  due to TB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Sex Specific Death Rates eg for Males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Time specific Death Rate </a:t>
          </a:r>
          <a:r>
            <a:rPr lang="en-US" sz="1700" kern="1200" dirty="0" err="1"/>
            <a:t>eg</a:t>
          </a:r>
          <a:r>
            <a:rPr lang="en-US" sz="1700" kern="1200" dirty="0"/>
            <a:t> for November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Infant Mortality Rate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 dirty="0"/>
            <a:t>Maternal mortality rate</a:t>
          </a:r>
        </a:p>
      </dsp:txBody>
      <dsp:txXfrm>
        <a:off x="0" y="1382339"/>
        <a:ext cx="9144000" cy="1867140"/>
      </dsp:txXfrm>
    </dsp:sp>
    <dsp:sp modelId="{66EC2BA1-7ACF-42F4-B375-30B16B9B95B2}">
      <dsp:nvSpPr>
        <dsp:cNvPr id="0" name=""/>
        <dsp:cNvSpPr/>
      </dsp:nvSpPr>
      <dsp:spPr>
        <a:xfrm>
          <a:off x="0" y="3249480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Standardized</a:t>
          </a:r>
          <a:r>
            <a:rPr lang="en-US" sz="2200" kern="1200" dirty="0"/>
            <a:t> Death Rates</a:t>
          </a:r>
        </a:p>
      </dsp:txBody>
      <dsp:txXfrm>
        <a:off x="30785" y="3280265"/>
        <a:ext cx="9082430" cy="569060"/>
      </dsp:txXfrm>
    </dsp:sp>
    <dsp:sp modelId="{70EBD00A-2871-40DA-B9F9-6660FFF3B6FE}">
      <dsp:nvSpPr>
        <dsp:cNvPr id="0" name=""/>
        <dsp:cNvSpPr/>
      </dsp:nvSpPr>
      <dsp:spPr>
        <a:xfrm>
          <a:off x="0" y="3943470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chemeClr val="tx1"/>
              </a:solidFill>
            </a:rPr>
            <a:t>Proportionate</a:t>
          </a:r>
          <a:r>
            <a:rPr lang="en-US" sz="2200" kern="1200" dirty="0"/>
            <a:t> mortality rates</a:t>
          </a:r>
        </a:p>
      </dsp:txBody>
      <dsp:txXfrm>
        <a:off x="30785" y="3974255"/>
        <a:ext cx="9082430" cy="569060"/>
      </dsp:txXfrm>
    </dsp:sp>
    <dsp:sp modelId="{05202938-1C66-484D-A32D-A06E540DC35C}">
      <dsp:nvSpPr>
        <dsp:cNvPr id="0" name=""/>
        <dsp:cNvSpPr/>
      </dsp:nvSpPr>
      <dsp:spPr>
        <a:xfrm>
          <a:off x="0" y="4637460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Life expectancy</a:t>
          </a:r>
        </a:p>
      </dsp:txBody>
      <dsp:txXfrm>
        <a:off x="30785" y="4668245"/>
        <a:ext cx="9082430" cy="569060"/>
      </dsp:txXfrm>
    </dsp:sp>
    <dsp:sp modelId="{CD908926-9E01-4103-A837-E1EE73718DE4}">
      <dsp:nvSpPr>
        <dsp:cNvPr id="0" name=""/>
        <dsp:cNvSpPr/>
      </dsp:nvSpPr>
      <dsp:spPr>
        <a:xfrm>
          <a:off x="0" y="5331450"/>
          <a:ext cx="9144000" cy="630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Survival rate</a:t>
          </a:r>
        </a:p>
      </dsp:txBody>
      <dsp:txXfrm>
        <a:off x="30785" y="5362235"/>
        <a:ext cx="9082430" cy="5690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D915-E988-4E59-A081-E2F7366DDC0C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/>
            <a:t>Incidence and Prevalence</a:t>
          </a:r>
        </a:p>
      </dsp:txBody>
      <dsp:txXfrm>
        <a:off x="0" y="591343"/>
        <a:ext cx="2571749" cy="1543050"/>
      </dsp:txXfrm>
    </dsp:sp>
    <dsp:sp modelId="{262C465E-8ECA-4703-8CE5-E39E3D906AA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Attendance rates at out-patient departments, health centers, </a:t>
          </a:r>
          <a:r>
            <a:rPr lang="en-US" sz="2400" i="0" kern="1200" dirty="0" err="1"/>
            <a:t>etc</a:t>
          </a:r>
          <a:endParaRPr lang="en-US" sz="2400" i="0" kern="1200" dirty="0"/>
        </a:p>
      </dsp:txBody>
      <dsp:txXfrm>
        <a:off x="2828925" y="591343"/>
        <a:ext cx="2571749" cy="1543050"/>
      </dsp:txXfrm>
    </dsp:sp>
    <dsp:sp modelId="{D957CF40-90E0-4C53-B2D8-7B57241FB89F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Admission, Readmission and Discharge rates</a:t>
          </a:r>
        </a:p>
      </dsp:txBody>
      <dsp:txXfrm>
        <a:off x="5657849" y="591343"/>
        <a:ext cx="2571749" cy="1543050"/>
      </dsp:txXfrm>
    </dsp:sp>
    <dsp:sp modelId="{05BC3FBF-B630-4EE9-931F-F1F749C6109C}">
      <dsp:nvSpPr>
        <dsp:cNvPr id="0" name=""/>
        <dsp:cNvSpPr/>
      </dsp:nvSpPr>
      <dsp:spPr>
        <a:xfrm>
          <a:off x="1414462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Duration of stay in hospital</a:t>
          </a:r>
        </a:p>
      </dsp:txBody>
      <dsp:txXfrm>
        <a:off x="1414462" y="2391569"/>
        <a:ext cx="2571749" cy="1543050"/>
      </dsp:txXfrm>
    </dsp:sp>
    <dsp:sp modelId="{15330482-B7FD-426C-A33F-4FC764126168}">
      <dsp:nvSpPr>
        <dsp:cNvPr id="0" name=""/>
        <dsp:cNvSpPr/>
      </dsp:nvSpPr>
      <dsp:spPr>
        <a:xfrm>
          <a:off x="4243387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0" kern="1200" dirty="0"/>
            <a:t>Absence from work/ school</a:t>
          </a:r>
        </a:p>
      </dsp:txBody>
      <dsp:txXfrm>
        <a:off x="4243387" y="2391569"/>
        <a:ext cx="2571749" cy="15430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6C8D2-D56F-4CE9-A3B5-462C04F8E2F7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/>
            <a:t>Based on life expectancy at birth but includes an adjustment for time spent in poor health.</a:t>
          </a:r>
        </a:p>
      </dsp:txBody>
      <dsp:txXfrm rot="-5400000">
        <a:off x="2962655" y="307047"/>
        <a:ext cx="5180726" cy="1593750"/>
      </dsp:txXfrm>
    </dsp:sp>
    <dsp:sp modelId="{7CA4FED6-9F76-4264-965B-4EEA8BAC3A5A}">
      <dsp:nvSpPr>
        <dsp:cNvPr id="0" name=""/>
        <dsp:cNvSpPr/>
      </dsp:nvSpPr>
      <dsp:spPr>
        <a:xfrm>
          <a:off x="0" y="55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sng" kern="1200" dirty="0"/>
            <a:t>HALE (Health-Adjusted Life Expectancy):</a:t>
          </a:r>
          <a:endParaRPr lang="en-US" sz="2600" i="0" kern="1200" dirty="0"/>
        </a:p>
      </dsp:txBody>
      <dsp:txXfrm>
        <a:off x="107773" y="107828"/>
        <a:ext cx="2747110" cy="1992186"/>
      </dsp:txXfrm>
    </dsp:sp>
    <dsp:sp modelId="{88AE19AB-B702-4ECB-9A16-D4E09E2C8F80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i="0" kern="1200" dirty="0"/>
            <a:t>A measure of the burden of disease in a defined population and the effectiveness of interventions.</a:t>
          </a:r>
        </a:p>
      </dsp:txBody>
      <dsp:txXfrm rot="-5400000">
        <a:off x="2962655" y="2625166"/>
        <a:ext cx="5180726" cy="1593750"/>
      </dsp:txXfrm>
    </dsp:sp>
    <dsp:sp modelId="{A2BA14B8-D721-4E56-83D0-1F790D7D934E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i="0" u="sng" kern="1200" dirty="0"/>
            <a:t>DALY (Disability-Adjusted Life Year):</a:t>
          </a:r>
          <a:endParaRPr lang="en-US" sz="2600" i="0" kern="1200" dirty="0"/>
        </a:p>
      </dsp:txBody>
      <dsp:txXfrm>
        <a:off x="107773" y="2425947"/>
        <a:ext cx="2747110" cy="19921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65176-F654-41B4-974D-D401C1062FF7}">
      <dsp:nvSpPr>
        <dsp:cNvPr id="0" name=""/>
        <dsp:cNvSpPr/>
      </dsp:nvSpPr>
      <dsp:spPr>
        <a:xfrm>
          <a:off x="0" y="27111"/>
          <a:ext cx="8229600" cy="7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 dirty="0"/>
            <a:t>The </a:t>
          </a:r>
          <a:r>
            <a:rPr lang="en-US" sz="2600" b="1" i="1" kern="1200" dirty="0"/>
            <a:t>extent of use of health services.</a:t>
          </a:r>
          <a:endParaRPr lang="en-US" sz="2600" i="1" kern="1200" dirty="0"/>
        </a:p>
      </dsp:txBody>
      <dsp:txXfrm>
        <a:off x="36382" y="63493"/>
        <a:ext cx="8156836" cy="672526"/>
      </dsp:txXfrm>
    </dsp:sp>
    <dsp:sp modelId="{BD79ED43-8316-4765-8AA4-5CC12C060BEE}">
      <dsp:nvSpPr>
        <dsp:cNvPr id="0" name=""/>
        <dsp:cNvSpPr/>
      </dsp:nvSpPr>
      <dsp:spPr>
        <a:xfrm>
          <a:off x="0" y="847281"/>
          <a:ext cx="8229600" cy="7452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u="sng" kern="1200" dirty="0"/>
            <a:t>Examples </a:t>
          </a:r>
          <a:endParaRPr lang="en-US" sz="2600" kern="1200" dirty="0"/>
        </a:p>
      </dsp:txBody>
      <dsp:txXfrm>
        <a:off x="36382" y="883663"/>
        <a:ext cx="8156836" cy="672526"/>
      </dsp:txXfrm>
    </dsp:sp>
    <dsp:sp modelId="{6799AA89-4045-4437-B57D-C5A8F6C0E633}">
      <dsp:nvSpPr>
        <dsp:cNvPr id="0" name=""/>
        <dsp:cNvSpPr/>
      </dsp:nvSpPr>
      <dsp:spPr>
        <a:xfrm>
          <a:off x="0" y="1592571"/>
          <a:ext cx="8229600" cy="2906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Proportion of infants who are "fully immunized" against the  EPI diseases.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Proportion of pregnant women who receive antenatal care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Bed-occupancy rate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400" kern="1200" dirty="0"/>
            <a:t>Bed Turnover Ratio</a:t>
          </a:r>
        </a:p>
      </dsp:txBody>
      <dsp:txXfrm>
        <a:off x="0" y="1592571"/>
        <a:ext cx="8229600" cy="29062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FF356-1F8A-4F52-AB84-F12CB251D176}">
      <dsp:nvSpPr>
        <dsp:cNvPr id="0" name=""/>
        <dsp:cNvSpPr/>
      </dsp:nvSpPr>
      <dsp:spPr>
        <a:xfrm>
          <a:off x="0" y="534306"/>
          <a:ext cx="822960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/>
            <a:t>Valid direct indicators </a:t>
          </a:r>
          <a:r>
            <a:rPr lang="en-US" sz="2400" kern="1200" dirty="0"/>
            <a:t>of social and mental health are </a:t>
          </a:r>
          <a:r>
            <a:rPr lang="en-US" sz="2400" b="1" i="1" kern="1200" dirty="0"/>
            <a:t>scarce.</a:t>
          </a:r>
          <a:endParaRPr lang="en-US" sz="2400" kern="1200" dirty="0"/>
        </a:p>
      </dsp:txBody>
      <dsp:txXfrm>
        <a:off x="79818" y="614124"/>
        <a:ext cx="8069964" cy="1475439"/>
      </dsp:txXfrm>
    </dsp:sp>
    <dsp:sp modelId="{7658826E-19D7-4CCB-B393-9735B61B0505}">
      <dsp:nvSpPr>
        <dsp:cNvPr id="0" name=""/>
        <dsp:cNvSpPr/>
      </dsp:nvSpPr>
      <dsp:spPr>
        <a:xfrm>
          <a:off x="0" y="2356581"/>
          <a:ext cx="8229600" cy="1635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Therefore, </a:t>
          </a:r>
          <a:r>
            <a:rPr lang="en-US" sz="2400" b="1" i="0" kern="1200" dirty="0"/>
            <a:t>indirect indicators </a:t>
          </a:r>
          <a:r>
            <a:rPr lang="en-US" sz="2400" i="0" kern="1200" dirty="0"/>
            <a:t>like suicide, homicide, juvenile delinquency, smoking, alcohol consumption </a:t>
          </a:r>
          <a:r>
            <a:rPr lang="en-US" sz="2400" kern="1200" dirty="0"/>
            <a:t>etc. are used.</a:t>
          </a:r>
        </a:p>
      </dsp:txBody>
      <dsp:txXfrm>
        <a:off x="79818" y="2436399"/>
        <a:ext cx="8069964" cy="1475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FC49-D173-4EEE-9591-0E6FC86C7FC0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834AC-03E6-4A4B-BA46-2050D06DC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5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A78C4-4DE3-4D10-8A00-4BB5801B3C09}" type="datetimeFigureOut">
              <a:rPr lang="en-US" smtClean="0"/>
              <a:pPr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59906C-9473-4B3F-8102-6BEF51AD0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8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906C-9473-4B3F-8102-6BEF51AD08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53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GNI same as GNP .But in GNI Subsidies received from abroad are added and if subsidies are paid to abroad are subtracted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9906C-9473-4B3F-8102-6BEF51AD089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64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906C-9473-4B3F-8102-6BEF51AD089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</a:t>
            </a:r>
            <a:r>
              <a:rPr lang="en-US" baseline="0" dirty="0"/>
              <a:t>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9906C-9473-4B3F-8102-6BEF51AD089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0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CDAA82-098E-4E1A-AAE7-8F533E3550B2}" type="datetime1">
              <a:rPr lang="en-US" smtClean="0"/>
              <a:t>2/3/2025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A6076-429C-4B3A-88C4-056BFAC3643B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DA30C-9113-474B-8F68-40858A9A35DA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3CBE1-BED0-477F-A5AA-53B957D8A342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579BC-9635-4EB8-BA7A-AE2CAC1F66B7}" type="datetime1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E2FD0-9841-4E48-9710-13802E2C558D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83A4E-D1EE-4107-9BC1-6AFDAFF8B6C0}" type="datetime1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4D81-596E-4017-9B21-808E03537C28}" type="datetime1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57656-3906-4516-8104-2EF52047679E}" type="datetime1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FA2C928-745F-45C1-869D-B727F611ED58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25D46EE-38D5-4497-A92B-BB8C9D17C815}" type="datetime1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8E6CCDE-79C1-4397-88D6-E5D8E27DFC1C}" type="datetime1">
              <a:rPr lang="en-US" smtClean="0"/>
              <a:t>2/3/2025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6347460-79E0-42E6-9065-C78538C72D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6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30968" y="1646998"/>
            <a:ext cx="9144000" cy="331686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     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464646"/>
                </a:solidFill>
              </a:rPr>
              <a:t>Health indicators</a:t>
            </a:r>
            <a:br>
              <a:rPr lang="en-US" dirty="0">
                <a:solidFill>
                  <a:srgbClr val="464646"/>
                </a:solidFill>
              </a:rPr>
            </a:br>
            <a:r>
              <a:rPr lang="en-US" dirty="0">
                <a:solidFill>
                  <a:srgbClr val="464646"/>
                </a:solidFill>
              </a:rPr>
              <a:t>      </a:t>
            </a:r>
            <a:r>
              <a:rPr lang="en-US" sz="4000" dirty="0">
                <a:solidFill>
                  <a:srgbClr val="464646"/>
                </a:solidFill>
              </a:rPr>
              <a:t>(</a:t>
            </a:r>
            <a:r>
              <a:rPr lang="en-US" sz="4000" dirty="0"/>
              <a:t>Concept of Health and Disease)   </a:t>
            </a:r>
            <a:br>
              <a:rPr lang="en-US" sz="4000" dirty="0"/>
            </a:br>
            <a:r>
              <a:rPr lang="en-US" sz="4000" dirty="0"/>
              <a:t>         Otorhinolaryngology Block-X</a:t>
            </a:r>
            <a:br>
              <a:rPr lang="en-US" sz="4000" dirty="0"/>
            </a:br>
            <a:r>
              <a:rPr lang="en-US" sz="4000" dirty="0"/>
              <a:t>module -I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          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243" y="5445224"/>
            <a:ext cx="9144000" cy="141277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                                   </a:t>
            </a:r>
          </a:p>
          <a:p>
            <a:pPr algn="l"/>
            <a:r>
              <a:rPr lang="en-US" dirty="0"/>
              <a:t>                                                     </a:t>
            </a:r>
            <a:r>
              <a:rPr lang="en-US" sz="2400" dirty="0"/>
              <a:t>Dr Imrana Saeed APMO,Dr Mahjabeen Qureshi</a:t>
            </a:r>
            <a:endParaRPr lang="en-US" dirty="0"/>
          </a:p>
          <a:p>
            <a:pPr algn="l"/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/>
              <a:p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88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29D996D3-1D2B-F4E4-E752-F048E3D12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641840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306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Classification of Health </a:t>
            </a:r>
            <a:br>
              <a:rPr lang="en-US" sz="3600" dirty="0"/>
            </a:br>
            <a:r>
              <a:rPr lang="en-US" sz="3600" dirty="0"/>
              <a:t>Indicators</a:t>
            </a:r>
            <a:br>
              <a:rPr lang="en-U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147A28-B26E-4BE7-9016-6909916170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6216" y="131011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3354A-0EFF-0499-B547-FA272F2C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44B7D2EA-B262-E1BA-ED9D-7AE60325EC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8648153"/>
              </p:ext>
            </p:extLst>
          </p:nvPr>
        </p:nvGraphicFramePr>
        <p:xfrm>
          <a:off x="457200" y="1295400"/>
          <a:ext cx="83058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Classification of Health Indicators </a:t>
            </a:r>
            <a:r>
              <a:rPr lang="en-US" sz="3200" dirty="0" err="1"/>
              <a:t>cont</a:t>
            </a:r>
            <a:r>
              <a:rPr lang="en-US" sz="3200" dirty="0"/>
              <a:t>…: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B271CE-E311-171F-4A1A-F68400AE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Mortality Indicators: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FB6F16-5E75-44A6-A637-D11FF7849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51513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FA469-0F29-B051-4862-9239BFD61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6D6F3C7-21E1-C0B8-DB5E-837E04ADA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5256" y="1481138"/>
            <a:ext cx="6253488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6" name="Rectangle 3">
            <a:extLst>
              <a:ext uri="{FF2B5EF4-FFF2-40B4-BE49-F238E27FC236}">
                <a16:creationId xmlns:a16="http://schemas.microsoft.com/office/drawing/2014/main" id="{67B38B6D-6105-DC46-AA28-5FB625BBE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23180"/>
              </p:ext>
            </p:extLst>
          </p:nvPr>
        </p:nvGraphicFramePr>
        <p:xfrm>
          <a:off x="0" y="8382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73D744-58A2-48C5-BEA6-B229E8EC991E}" type="slidenum">
              <a:rPr lang="en-US" smtClean="0">
                <a:solidFill>
                  <a:prstClr val="white"/>
                </a:solidFill>
              </a:rPr>
              <a:pPr eaLnBrk="1" hangingPunct="1"/>
              <a:t>13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13032" cy="91440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Mortality indicators </a:t>
            </a:r>
            <a:endParaRPr lang="en-US" sz="4000" dirty="0">
              <a:latin typeface="Comic Sans MS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2F6016-E0C0-4A5E-B5C8-C90D115765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228547"/>
            <a:ext cx="2292295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73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Morbidity rates are used for </a:t>
            </a:r>
            <a:r>
              <a:rPr lang="en-US" sz="2800" dirty="0">
                <a:solidFill>
                  <a:srgbClr val="0070C0"/>
                </a:solidFill>
              </a:rPr>
              <a:t>assessing ill health in the community: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Morbidity Indicators: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B858A-436D-4425-A8D0-7C780FA8B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505" y="198332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8B075-79A4-A5AB-3912-B5D1B1FDB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1D93DD01-2BE2-A5C2-7D79-205587A0B0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7281660"/>
              </p:ext>
            </p:extLst>
          </p:nvPr>
        </p:nvGraphicFramePr>
        <p:xfrm>
          <a:off x="457200" y="1495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Morbidity Indicators: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88BF42-6C5F-4E8D-811F-0295C300FF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548680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6E45D-FDFE-1881-83F3-08233F0B9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38100" y="-228600"/>
            <a:ext cx="9144000" cy="1524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dirty="0"/>
              <a:t>Incidence &amp; Prevalence:(Brainstorming) Interactive session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7A813A1-AC2C-7E1E-BB9E-1A64C2E7E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75" y="1648619"/>
            <a:ext cx="8784976" cy="52093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4F64FC-E788-8EF9-7990-BA6788083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692696"/>
            <a:ext cx="2292295" cy="107529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6CA81-B4E2-5244-F2B4-05C903F4C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AB78A3-AB8A-4F6B-BAE7-90B9DF4612E3}"/>
              </a:ext>
            </a:extLst>
          </p:cNvPr>
          <p:cNvSpPr txBox="1"/>
          <p:nvPr/>
        </p:nvSpPr>
        <p:spPr>
          <a:xfrm>
            <a:off x="5148064" y="6095451"/>
            <a:ext cx="1712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Cured or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Related to </a:t>
            </a:r>
            <a:r>
              <a:rPr lang="en-US" sz="2800" i="1" dirty="0">
                <a:solidFill>
                  <a:srgbClr val="C00000"/>
                </a:solidFill>
              </a:rPr>
              <a:t>illness</a:t>
            </a:r>
            <a:r>
              <a:rPr lang="en-US" sz="2800" dirty="0"/>
              <a:t> and </a:t>
            </a:r>
            <a:r>
              <a:rPr lang="en-US" sz="2800" i="1" dirty="0">
                <a:solidFill>
                  <a:srgbClr val="0070C0"/>
                </a:solidFill>
              </a:rPr>
              <a:t>injury.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Disability Rates(indicators) </a:t>
            </a:r>
            <a:r>
              <a:rPr lang="en-US" dirty="0"/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54862"/>
              </p:ext>
            </p:extLst>
          </p:nvPr>
        </p:nvGraphicFramePr>
        <p:xfrm>
          <a:off x="0" y="2798064"/>
          <a:ext cx="9144000" cy="41361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843">
                <a:tc>
                  <a:txBody>
                    <a:bodyPr/>
                    <a:lstStyle/>
                    <a:p>
                      <a:r>
                        <a:rPr lang="en-US" sz="2400" dirty="0"/>
                        <a:t>Event-type</a:t>
                      </a:r>
                      <a:r>
                        <a:rPr lang="en-US" sz="2400" baseline="0" dirty="0"/>
                        <a:t> indicators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Person-type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indicators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843">
                <a:tc>
                  <a:txBody>
                    <a:bodyPr/>
                    <a:lstStyle/>
                    <a:p>
                      <a:r>
                        <a:rPr lang="en-US" sz="2400" dirty="0"/>
                        <a:t>No.</a:t>
                      </a:r>
                      <a:r>
                        <a:rPr lang="en-US" sz="2400" baseline="0" dirty="0"/>
                        <a:t> Of days of restricted activity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Limitation of mobility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90">
                <a:tc>
                  <a:txBody>
                    <a:bodyPr/>
                    <a:lstStyle/>
                    <a:p>
                      <a:r>
                        <a:rPr lang="en-US" sz="2400" dirty="0"/>
                        <a:t>Bed</a:t>
                      </a:r>
                      <a:r>
                        <a:rPr lang="en-US" sz="2400" baseline="0" dirty="0"/>
                        <a:t> disability days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Limitation of 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3160">
                <a:tc>
                  <a:txBody>
                    <a:bodyPr/>
                    <a:lstStyle/>
                    <a:p>
                      <a:r>
                        <a:rPr lang="en-US" sz="2400" dirty="0"/>
                        <a:t>Work-loss days within a specified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EFBCA43-013B-411A-B4A0-AF0CF556D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737" y="1178105"/>
            <a:ext cx="2292295" cy="12193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3F77E-5F93-8EE5-F402-497685031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22" y="2276872"/>
            <a:ext cx="8686800" cy="3963896"/>
          </a:xfrm>
        </p:spPr>
        <p:txBody>
          <a:bodyPr/>
          <a:lstStyle/>
          <a:p>
            <a:r>
              <a:rPr lang="en-US" sz="3200" b="1" u="sng" dirty="0"/>
              <a:t>Sullivan’s Index:</a:t>
            </a:r>
          </a:p>
          <a:p>
            <a:pPr>
              <a:buNone/>
            </a:pPr>
            <a:r>
              <a:rPr lang="en-US" dirty="0"/>
              <a:t>		Also called expectation of life free of disability (DFLE) </a:t>
            </a:r>
          </a:p>
          <a:p>
            <a:pPr>
              <a:buNone/>
            </a:pPr>
            <a:r>
              <a:rPr lang="en-US" dirty="0"/>
              <a:t>Sullivan’s index= life expectancy-probable disability duration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Disability Rates</a:t>
            </a:r>
            <a:r>
              <a:rPr lang="en-US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06B6E7-24D2-421D-B827-3870F1622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761" y="274638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FF98E-B9BB-C28A-431A-5100F86C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626F841-37ED-335F-4A12-C6FC274AA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41763"/>
              </p:ext>
            </p:extLst>
          </p:nvPr>
        </p:nvGraphicFramePr>
        <p:xfrm>
          <a:off x="457200" y="148132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Disability Rates: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96008A-AD41-4808-B00F-003461A6E1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4072" y="198332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09B983-7724-46FA-45BD-C260DC3F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smillah in Arabic | Bismillah Calligraphy Text - Pak – Framer">
            <a:extLst>
              <a:ext uri="{FF2B5EF4-FFF2-40B4-BE49-F238E27FC236}">
                <a16:creationId xmlns:a16="http://schemas.microsoft.com/office/drawing/2014/main" id="{582AFA37-0E64-3A85-4834-E9B566322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158" y="857232"/>
            <a:ext cx="811033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E5D277-06F8-6015-61AC-C8EA80001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2935" y="2339784"/>
            <a:ext cx="8229600" cy="451759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The frequently used indicators of health care delivery:</a:t>
            </a:r>
          </a:p>
          <a:p>
            <a:pPr lvl="1"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C00000"/>
                </a:solidFill>
              </a:rPr>
              <a:t>Doctor-population </a:t>
            </a:r>
            <a:r>
              <a:rPr lang="en-US" sz="2800" dirty="0"/>
              <a:t>ratio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6666"/>
                </a:solidFill>
              </a:rPr>
              <a:t>Doctor-nurse</a:t>
            </a:r>
            <a:r>
              <a:rPr lang="en-US" sz="2800" dirty="0"/>
              <a:t> ratio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Population-bed</a:t>
            </a:r>
            <a:r>
              <a:rPr lang="en-US" sz="2800" dirty="0"/>
              <a:t> ratio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FF0066"/>
                </a:solidFill>
              </a:rPr>
              <a:t>Population per health center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solidFill>
                  <a:srgbClr val="FFC000"/>
                </a:solidFill>
              </a:rPr>
              <a:t>Population per traditional birth attendant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800" i="1" dirty="0">
              <a:solidFill>
                <a:srgbClr val="FFC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9" y="264914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Health Care Delivery Indicators: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1D47E6-2CDD-4114-B7EB-CEA581270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27" y="692696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28494-BA2D-C432-6E3A-69222263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">
            <a:extLst>
              <a:ext uri="{FF2B5EF4-FFF2-40B4-BE49-F238E27FC236}">
                <a16:creationId xmlns:a16="http://schemas.microsoft.com/office/drawing/2014/main" id="{7AE3E52E-3C8F-F798-97B4-00843EBD8A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68659"/>
              </p:ext>
            </p:extLst>
          </p:nvPr>
        </p:nvGraphicFramePr>
        <p:xfrm>
          <a:off x="323528" y="206094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Health Care Utilization Rates: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0A3DA-28B5-440C-8D6D-DF26CC591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1351" y="768562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F328B6-433E-D38A-FAE9-C0497A9E9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797EE4E-B10E-EB1B-C96C-016D59AFE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77815"/>
              </p:ext>
            </p:extLst>
          </p:nvPr>
        </p:nvGraphicFramePr>
        <p:xfrm>
          <a:off x="457200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Indicators of Social and Mental Health: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F0D4FB-CEF0-49DF-9C91-793172CD3F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906852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04CA3-5936-FAB0-26CA-C9D922AE9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09B45ED5-5CD0-9FF3-D3F4-9CE371FDDE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2620185"/>
              </p:ext>
            </p:extLst>
          </p:nvPr>
        </p:nvGraphicFramePr>
        <p:xfrm>
          <a:off x="251520" y="1556792"/>
          <a:ext cx="8435280" cy="528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Environmental Indicators: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F8D2C-8139-4F6C-8EE0-4E870D2ACB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8559" y="258062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77BDC-DB9F-0D47-AF37-F91C3293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F442A013-578C-F062-D2EF-711E66A50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7634623"/>
              </p:ext>
            </p:extLst>
          </p:nvPr>
        </p:nvGraphicFramePr>
        <p:xfrm>
          <a:off x="395536" y="1700808"/>
          <a:ext cx="8373616" cy="5030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Health policy indicators: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02123D-6B87-46CD-A9FD-00B68C6CFD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236485"/>
            <a:ext cx="2292295" cy="121930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688CC-84FF-A3C9-E74D-E6770339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Indicators of Quality of Life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A5D407-9076-5B47-D272-778BF43A6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430076"/>
              </p:ext>
            </p:extLst>
          </p:nvPr>
        </p:nvGraphicFramePr>
        <p:xfrm>
          <a:off x="457200" y="1143258"/>
          <a:ext cx="8229600" cy="571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BA524E-794D-475B-9D1F-DC1AFCD6B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505" y="92888"/>
            <a:ext cx="2292295" cy="1219306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F2352D57-C690-4A24-9533-E8F5CC7ABAE2}"/>
              </a:ext>
            </a:extLst>
          </p:cNvPr>
          <p:cNvSpPr/>
          <p:nvPr/>
        </p:nvSpPr>
        <p:spPr>
          <a:xfrm>
            <a:off x="3131840" y="59492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9AEA-7126-05BD-A316-5A3F91568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8229600" cy="1643066"/>
          </a:xfrm>
        </p:spPr>
        <p:txBody>
          <a:bodyPr>
            <a:normAutofit/>
          </a:bodyPr>
          <a:lstStyle/>
          <a:p>
            <a:r>
              <a:rPr lang="en-US" sz="3200" dirty="0"/>
              <a:t>PQLI (Physical quality of life index)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consolidates </a:t>
            </a:r>
            <a:r>
              <a:rPr lang="en-US" b="1" i="1" dirty="0">
                <a:solidFill>
                  <a:srgbClr val="C00000"/>
                </a:solidFill>
              </a:rPr>
              <a:t>three</a:t>
            </a:r>
            <a:r>
              <a:rPr lang="en-US" dirty="0"/>
              <a:t> indicators:</a:t>
            </a:r>
          </a:p>
          <a:p>
            <a:pPr>
              <a:buNone/>
            </a:pPr>
            <a:r>
              <a:rPr lang="en-US" dirty="0"/>
              <a:t> 			                 </a:t>
            </a:r>
          </a:p>
        </p:txBody>
      </p:sp>
      <p:sp>
        <p:nvSpPr>
          <p:cNvPr id="4" name="Oval 3"/>
          <p:cNvSpPr/>
          <p:nvPr/>
        </p:nvSpPr>
        <p:spPr>
          <a:xfrm>
            <a:off x="685800" y="2209800"/>
            <a:ext cx="2971800" cy="1676400"/>
          </a:xfrm>
          <a:prstGeom prst="ellipse">
            <a:avLst/>
          </a:prstGeom>
          <a:solidFill>
            <a:srgbClr val="FF0000"/>
          </a:solidFill>
          <a:ln>
            <a:solidFill>
              <a:srgbClr val="185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INFANT MORTALITY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4876800" y="2133600"/>
            <a:ext cx="2819400" cy="2286000"/>
          </a:xfrm>
          <a:prstGeom prst="verticalScroll">
            <a:avLst/>
          </a:prstGeom>
          <a:solidFill>
            <a:srgbClr val="00B050"/>
          </a:solidFill>
          <a:ln>
            <a:solidFill>
              <a:srgbClr val="1852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400" dirty="0">
                <a:solidFill>
                  <a:schemeClr val="bg1"/>
                </a:solidFill>
              </a:rPr>
              <a:t>LIFE EXPECTANCY AT AGE ONE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1905000" y="4495800"/>
            <a:ext cx="3276600" cy="16002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LITERACY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9C2A0-8343-4049-9F85-A95ED4CAA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30" y="678633"/>
            <a:ext cx="2292295" cy="121930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CBF276F-2CE8-93ED-1BA7-79E10A9E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732240" cy="1126232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3600" dirty="0"/>
              <a:t>Human Development Index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3F62AA-68DA-5CFB-BC08-DDE0DE1E70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481138"/>
            <a:ext cx="8395752" cy="518822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FB500B-8303-41FF-8374-9FC2FE7C7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84474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3203F-F459-086C-CC99-28C38BF39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626A19-AA4E-3666-142A-4AAB7416B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CFDA7-FEE1-4FFA-A1FC-8E66D4789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105" y="-76200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EDCF9C-9751-1CAF-5D32-8B3386A08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2559DE-80F3-3A48-BC2E-AAB1BFD16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39" y="1412967"/>
            <a:ext cx="8229600" cy="536010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lnSpc>
                <a:spcPct val="170000"/>
              </a:lnSpc>
            </a:pPr>
            <a:r>
              <a:rPr lang="en-US" sz="11200" dirty="0"/>
              <a:t>HDI of Pakistan is 0.544 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At 161place out of 192 states (in 2010…..125)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HPI is 39.4% (rose from 34.2% in just 1 yr.)</a:t>
            </a:r>
          </a:p>
          <a:p>
            <a:pPr>
              <a:lnSpc>
                <a:spcPct val="170000"/>
              </a:lnSpc>
            </a:pPr>
            <a:r>
              <a:rPr lang="en-US" sz="11200" dirty="0"/>
              <a:t>Lowest per capita income in South Asia and highest number of out of school</a:t>
            </a:r>
            <a:r>
              <a:rPr lang="en-US" sz="4000" dirty="0">
                <a:solidFill>
                  <a:prstClr val="black"/>
                </a:solidFill>
              </a:rPr>
              <a:t>  </a:t>
            </a:r>
            <a:r>
              <a:rPr lang="en-US" sz="11200" dirty="0">
                <a:solidFill>
                  <a:prstClr val="black"/>
                </a:solidFill>
              </a:rPr>
              <a:t>kids in the region</a:t>
            </a:r>
          </a:p>
          <a:p>
            <a:pPr marL="109728" indent="0">
              <a:lnSpc>
                <a:spcPct val="170000"/>
              </a:lnSpc>
              <a:buNone/>
            </a:pPr>
            <a:endParaRPr lang="en-US" sz="4800" dirty="0"/>
          </a:p>
          <a:p>
            <a:pPr marL="109728" indent="0">
              <a:lnSpc>
                <a:spcPct val="170000"/>
              </a:lnSpc>
              <a:buNone/>
            </a:pPr>
            <a:endParaRPr lang="en-US" sz="4800" dirty="0"/>
          </a:p>
          <a:p>
            <a:pPr marL="109728" indent="0">
              <a:lnSpc>
                <a:spcPct val="170000"/>
              </a:lnSpc>
              <a:buNone/>
            </a:pPr>
            <a:endParaRPr lang="en-US" sz="4800" dirty="0"/>
          </a:p>
          <a:p>
            <a:pPr marL="109728" indent="0">
              <a:buNone/>
            </a:pPr>
            <a:r>
              <a:rPr lang="en-US" sz="4800" dirty="0"/>
              <a:t> </a:t>
            </a:r>
            <a:r>
              <a:rPr lang="en-US" sz="1800" dirty="0"/>
              <a:t>https://databankfiles.worldbank.org/public/ddpext_download/poverty/987B9C90-CB9F-4D93-AE8C-750588BF00QA/current/Global_POVEQ_PAK.pdf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579F14-B19F-B049-8D19-0FF4D57D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53616"/>
            <a:ext cx="62646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Human Development Index</a:t>
            </a:r>
            <a:br>
              <a:rPr lang="en-US" sz="3600" dirty="0"/>
            </a:br>
            <a:r>
              <a:rPr lang="en-US" sz="3600" dirty="0"/>
              <a:t>2023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C21EB-6EBD-4AEE-A3A4-7F9B30C04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6735" y="44624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CAD799-FCC6-4D94-237D-551FEA76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8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105C2-5332-4743-AD96-4A310C6C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C020B-3824-4DA7-B187-CD40A9B409A2}" type="slidenum">
              <a:rPr lang="en-US" smtClean="0">
                <a:solidFill>
                  <a:srgbClr val="B13F9A"/>
                </a:solidFill>
              </a:rPr>
              <a:pPr/>
              <a:t>3</a:t>
            </a:fld>
            <a:endParaRPr lang="en-US">
              <a:solidFill>
                <a:srgbClr val="B13F9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BE098-A4E7-44D4-9D41-C2FFDE8D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84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32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Human Poverty Index (HPI):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0CC676-C1BD-62A8-8203-BA59E1E03F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968" y="1566069"/>
            <a:ext cx="8555832" cy="52919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5FB3B3-8891-4C9A-AD9C-4A6289C29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-47605"/>
            <a:ext cx="1835696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05AA8-8374-9257-21D4-19C63C5B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en-US" sz="4400" dirty="0"/>
          </a:p>
          <a:p>
            <a:endParaRPr lang="en-US" sz="4400" b="0" i="0" dirty="0">
              <a:solidFill>
                <a:srgbClr val="212121"/>
              </a:solidFill>
              <a:effectLst/>
              <a:latin typeface="Cambria" panose="02040503050406030204" pitchFamily="18" charset="0"/>
            </a:endParaRPr>
          </a:p>
          <a:p>
            <a:r>
              <a:rPr lang="en-US" sz="59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In total, 1153 valid responses were analyzed. Descriptive statistics revealed that the </a:t>
            </a:r>
            <a:r>
              <a:rPr lang="en-US" sz="5900" b="0" i="0" dirty="0">
                <a:solidFill>
                  <a:srgbClr val="212121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</a:rPr>
              <a:t>top five–rated indicators were drug or substance abuse, smoking or tobacco use, alcohol abuse, major depression, and diet and nutrition.</a:t>
            </a:r>
            <a:r>
              <a:rPr lang="en-US" sz="5900" b="0" i="0" dirty="0">
                <a:solidFill>
                  <a:srgbClr val="212121"/>
                </a:solidFill>
                <a:effectLst/>
                <a:latin typeface="Cambria" panose="02040503050406030204" pitchFamily="18" charset="0"/>
              </a:rPr>
              <a:t> Among the 29 health indicators, the three samples agreed upon the importance of 13 indicators. Inferential statistical analysis indicated that some of the 13 indicators held equal importance. </a:t>
            </a:r>
            <a:endParaRPr lang="en-US" sz="59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https://www.ncbi.nlm.nih.gov/pmc/articles/PMC9257608/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5AE43-6B96-C7E0-E244-72278080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52536" y="484267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Health Indicators as Measures of Individual Health Status and Their Public Perspectives: Cross-sectional Survey Study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B69613-E876-22CC-7A6A-48EDCB87258D}"/>
              </a:ext>
            </a:extLst>
          </p:cNvPr>
          <p:cNvSpPr/>
          <p:nvPr/>
        </p:nvSpPr>
        <p:spPr>
          <a:xfrm>
            <a:off x="7284840" y="1183124"/>
            <a:ext cx="1728192" cy="596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Research </a:t>
            </a:r>
          </a:p>
        </p:txBody>
      </p:sp>
    </p:spTree>
    <p:extLst>
      <p:ext uri="{BB962C8B-B14F-4D97-AF65-F5344CB8AC3E}">
        <p14:creationId xmlns:p14="http://schemas.microsoft.com/office/powerpoint/2010/main" val="3169205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2E06B2-E7A6-8C7D-C86F-2347B7B5D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931958"/>
            <a:ext cx="8363272" cy="407533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computer-based diagnosis models and medical data analysis models are widely applied to have a better understanding of different diseases. Particularly, </a:t>
            </a:r>
            <a:r>
              <a:rPr lang="en-US" dirty="0">
                <a:highlight>
                  <a:srgbClr val="FFFF00"/>
                </a:highlight>
              </a:rPr>
              <a:t>the field of medical electronics needs appropriate health indicator extraction models in near future</a:t>
            </a:r>
            <a:r>
              <a:rPr lang="en-US" dirty="0"/>
              <a:t>. The existing medical schemes support baseline solutions but lack optimal hypothesis-based solutions.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sz="1900" dirty="0"/>
              <a:t>searchgate.net/publication/362874493_Artificial_intelligence_based_health_indicator_extraction_and_disease_symptoms_identification_using_medical_hypothesis_models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5F882A-D563-500D-9ACB-FEEFC5B48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600DF4-C64A-C4B3-767A-BDA9689C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209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i="0" dirty="0">
                <a:solidFill>
                  <a:srgbClr val="131314"/>
                </a:solidFill>
                <a:effectLst/>
                <a:latin typeface="Inter Var"/>
              </a:rPr>
              <a:t>Artificial intelligence based health indicator extraction and disease symptoms identification </a:t>
            </a:r>
            <a:endParaRPr lang="en-US" sz="32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1E65C09-B5FC-DF88-6D30-87318C1A1710}"/>
              </a:ext>
            </a:extLst>
          </p:cNvPr>
          <p:cNvSpPr/>
          <p:nvPr/>
        </p:nvSpPr>
        <p:spPr>
          <a:xfrm>
            <a:off x="6804248" y="825641"/>
            <a:ext cx="2088232" cy="997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23813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End of lecture assessment (MCQ)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Life expectancy at birth is</a:t>
            </a:r>
          </a:p>
          <a:p>
            <a:pPr marL="109728" indent="0">
              <a:buNone/>
            </a:pPr>
            <a:endParaRPr lang="en-US" sz="2800" dirty="0"/>
          </a:p>
          <a:p>
            <a:pPr marL="624078" indent="-514350">
              <a:buFont typeface="+mj-lt"/>
              <a:buAutoNum type="alphaLcParenR"/>
            </a:pPr>
            <a:r>
              <a:rPr lang="en-US" sz="2800" dirty="0"/>
              <a:t> Morbidity indicator</a:t>
            </a:r>
          </a:p>
          <a:p>
            <a:pPr marL="624078" indent="-514350">
              <a:buFont typeface="+mj-lt"/>
              <a:buAutoNum type="alphaLcParenR"/>
            </a:pPr>
            <a:r>
              <a:rPr lang="en-US" sz="2800" dirty="0"/>
              <a:t> Mortality indicator</a:t>
            </a:r>
          </a:p>
          <a:p>
            <a:pPr marL="624078" indent="-514350">
              <a:buFont typeface="+mj-lt"/>
              <a:buAutoNum type="alphaLcParenR"/>
            </a:pPr>
            <a:r>
              <a:rPr lang="en-US" sz="2800" dirty="0"/>
              <a:t> Quality of life indicator</a:t>
            </a:r>
          </a:p>
          <a:p>
            <a:pPr marL="624078" indent="-514350">
              <a:buFont typeface="+mj-lt"/>
              <a:buAutoNum type="alphaLcParenR"/>
            </a:pPr>
            <a:r>
              <a:rPr lang="en-US" sz="2800" dirty="0"/>
              <a:t> Health care delivery indicator</a:t>
            </a:r>
          </a:p>
          <a:p>
            <a:pPr marL="624078" indent="-514350">
              <a:buFont typeface="+mj-lt"/>
              <a:buAutoNum type="alphaLcParenR"/>
            </a:pPr>
            <a:r>
              <a:rPr lang="en-US" sz="2800" dirty="0"/>
              <a:t> Physical quality of life index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35075-3F04-2B80-182F-1D43363C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25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K. park. chapter 2. topic Indicators of health.27</a:t>
            </a:r>
            <a:r>
              <a:rPr lang="en-US" sz="2800" baseline="30000" dirty="0"/>
              <a:t>th</a:t>
            </a:r>
            <a:r>
              <a:rPr lang="en-US" sz="2800" dirty="0"/>
              <a:t> ed.</a:t>
            </a:r>
          </a:p>
          <a:p>
            <a:endParaRPr lang="en-US" sz="2800" dirty="0"/>
          </a:p>
          <a:p>
            <a:pPr algn="l"/>
            <a:r>
              <a:rPr lang="en-US" sz="2800" dirty="0"/>
              <a:t>Public health and community medicine 8</a:t>
            </a:r>
            <a:r>
              <a:rPr lang="en-US" sz="2800" baseline="30000" dirty="0"/>
              <a:t>th</a:t>
            </a:r>
            <a:r>
              <a:rPr lang="en-US" sz="2800" dirty="0"/>
              <a:t> edition by Ilyas Ansari.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Suggested readings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CAAC7D-F672-6D63-A182-1309FABB2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611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thank yo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FD50C1-318E-9D9E-83BF-8171DABA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7314599-BC3F-C4AB-0815-5CFBBD4A6D0F}"/>
              </a:ext>
            </a:extLst>
          </p:cNvPr>
          <p:cNvGrpSpPr/>
          <p:nvPr/>
        </p:nvGrpSpPr>
        <p:grpSpPr>
          <a:xfrm>
            <a:off x="188863" y="1501952"/>
            <a:ext cx="5791524" cy="5246963"/>
            <a:chOff x="528917" y="-77941"/>
            <a:chExt cx="7722032" cy="699595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5EB4558-D5AA-DEC1-3F07-55C9C822A613}"/>
                </a:ext>
              </a:extLst>
            </p:cNvPr>
            <p:cNvGrpSpPr/>
            <p:nvPr/>
          </p:nvGrpSpPr>
          <p:grpSpPr>
            <a:xfrm>
              <a:off x="528917" y="-77941"/>
              <a:ext cx="7722032" cy="6995951"/>
              <a:chOff x="2223246" y="-64311"/>
              <a:chExt cx="7722032" cy="699595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1745135-C2B7-0097-9DCE-CBB1B75CCCE5}"/>
                  </a:ext>
                </a:extLst>
              </p:cNvPr>
              <p:cNvGrpSpPr/>
              <p:nvPr/>
            </p:nvGrpSpPr>
            <p:grpSpPr>
              <a:xfrm>
                <a:off x="3330340" y="-64311"/>
                <a:ext cx="6614938" cy="6995951"/>
                <a:chOff x="829737" y="-54337"/>
                <a:chExt cx="6614938" cy="6995951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F5284D8-9F72-AA94-7102-B8E974E88CE8}"/>
                    </a:ext>
                  </a:extLst>
                </p:cNvPr>
                <p:cNvGrpSpPr/>
                <p:nvPr/>
              </p:nvGrpSpPr>
              <p:grpSpPr>
                <a:xfrm>
                  <a:off x="829737" y="-54337"/>
                  <a:ext cx="6614938" cy="6995951"/>
                  <a:chOff x="829738" y="-54336"/>
                  <a:chExt cx="6614938" cy="6995951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FFB6C8E5-4A9F-1B27-214E-30DA803B7946}"/>
                      </a:ext>
                    </a:extLst>
                  </p:cNvPr>
                  <p:cNvGrpSpPr/>
                  <p:nvPr/>
                </p:nvGrpSpPr>
                <p:grpSpPr>
                  <a:xfrm>
                    <a:off x="829738" y="-54336"/>
                    <a:ext cx="6614938" cy="6995951"/>
                    <a:chOff x="829738" y="-54336"/>
                    <a:chExt cx="6614938" cy="6995951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366EDE19-B9E3-ACF4-BBD0-50E99D89D83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9738" y="-54336"/>
                      <a:ext cx="6614938" cy="6995951"/>
                      <a:chOff x="0" y="749075"/>
                      <a:chExt cx="6615269" cy="6996312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02AF483F-F8B1-06FD-43B5-262A5D1E852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1775822"/>
                        <a:ext cx="5263515" cy="5219065"/>
                        <a:chOff x="0" y="0"/>
                        <a:chExt cx="5263646" cy="5219521"/>
                      </a:xfrm>
                    </p:grpSpPr>
                    <p:grpSp>
                      <p:nvGrpSpPr>
                        <p:cNvPr id="25" name="Group 24">
                          <a:extLst>
                            <a:ext uri="{FF2B5EF4-FFF2-40B4-BE49-F238E27FC236}">
                              <a16:creationId xmlns:a16="http://schemas.microsoft.com/office/drawing/2014/main" id="{9C973F36-04EA-1361-2FDF-16C5D67B82A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5263646" cy="5219521"/>
                          <a:chOff x="77610" y="141500"/>
                          <a:chExt cx="4509371" cy="4473581"/>
                        </a:xfrm>
                      </p:grpSpPr>
                      <p:sp>
                        <p:nvSpPr>
                          <p:cNvPr id="33" name="Oval 32">
                            <a:extLst>
                              <a:ext uri="{FF2B5EF4-FFF2-40B4-BE49-F238E27FC236}">
                                <a16:creationId xmlns:a16="http://schemas.microsoft.com/office/drawing/2014/main" id="{C4AB599A-EE3A-DFD5-58B2-CD173AB7F3C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32650" y="418457"/>
                            <a:ext cx="3838788" cy="3840761"/>
                          </a:xfrm>
                          <a:prstGeom prst="ellipse">
                            <a:avLst/>
                          </a:prstGeom>
                          <a:solidFill>
                            <a:schemeClr val="bg1"/>
                          </a:solidFill>
                          <a:ln w="190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825" dirty="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 </a:t>
                            </a:r>
                          </a:p>
                        </p:txBody>
                      </p:sp>
                      <p:sp>
                        <p:nvSpPr>
                          <p:cNvPr id="34" name="Oval 33" hidden="1">
                            <a:extLst>
                              <a:ext uri="{FF2B5EF4-FFF2-40B4-BE49-F238E27FC236}">
                                <a16:creationId xmlns:a16="http://schemas.microsoft.com/office/drawing/2014/main" id="{30F4D92D-9BC1-860E-472D-9EA6A0B9789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69932" y="475706"/>
                            <a:ext cx="3775296" cy="3760460"/>
                          </a:xfrm>
                          <a:prstGeom prst="ellipse">
                            <a:avLst/>
                          </a:prstGeom>
                          <a:noFill/>
                          <a:ln w="28575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6"/>
                          </a:lnRef>
                          <a:fillRef idx="1">
                            <a:schemeClr val="lt1"/>
                          </a:fillRef>
                          <a:effectRef idx="0">
                            <a:schemeClr val="accent6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350" dirty="0"/>
                          </a:p>
                        </p:txBody>
                      </p:sp>
                      <p:sp>
                        <p:nvSpPr>
                          <p:cNvPr id="35" name="Oval 34">
                            <a:extLst>
                              <a:ext uri="{FF2B5EF4-FFF2-40B4-BE49-F238E27FC236}">
                                <a16:creationId xmlns:a16="http://schemas.microsoft.com/office/drawing/2014/main" id="{858CD562-C4A4-67B2-BC45-8EC4CAD3A33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39867" y="935182"/>
                            <a:ext cx="3603760" cy="2816352"/>
                          </a:xfrm>
                          <a:prstGeom prst="ellipse">
                            <a:avLst/>
                          </a:prstGeom>
                          <a:solidFill>
                            <a:schemeClr val="accent6">
                              <a:lumMod val="75000"/>
                            </a:schemeClr>
                          </a:solidFill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3">
                            <a:schemeClr val="dk1"/>
                          </a:fillRef>
                          <a:effectRef idx="2">
                            <a:schemeClr val="dk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350" dirty="0"/>
                          </a:p>
                        </p:txBody>
                      </p:sp>
                      <p:sp>
                        <p:nvSpPr>
                          <p:cNvPr id="36" name="Oval 35">
                            <a:extLst>
                              <a:ext uri="{FF2B5EF4-FFF2-40B4-BE49-F238E27FC236}">
                                <a16:creationId xmlns:a16="http://schemas.microsoft.com/office/drawing/2014/main" id="{FE4620DE-7CB2-1FC5-FAB3-62475660CA7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72833" y="596817"/>
                            <a:ext cx="2741991" cy="3448847"/>
                          </a:xfrm>
                          <a:prstGeom prst="ellipse">
                            <a:avLst/>
                          </a:prstGeom>
                          <a:solidFill>
                            <a:srgbClr val="C00000"/>
                          </a:solidFill>
                          <a:ln>
                            <a:solidFill>
                              <a:srgbClr val="C00000"/>
                            </a:solidFill>
                          </a:ln>
                        </p:spPr>
                        <p:style>
                          <a:lnRef idx="2">
                            <a:schemeClr val="accent4">
                              <a:shade val="50000"/>
                            </a:schemeClr>
                          </a:lnRef>
                          <a:fillRef idx="1">
                            <a:schemeClr val="accent4"/>
                          </a:fillRef>
                          <a:effectRef idx="0">
                            <a:schemeClr val="accent4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825" dirty="0"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3.55</a:t>
                            </a:r>
                          </a:p>
                        </p:txBody>
                      </p:sp>
                      <p:sp>
                        <p:nvSpPr>
                          <p:cNvPr id="37" name="Oval 36">
                            <a:extLst>
                              <a:ext uri="{FF2B5EF4-FFF2-40B4-BE49-F238E27FC236}">
                                <a16:creationId xmlns:a16="http://schemas.microsoft.com/office/drawing/2014/main" id="{298852AF-B282-0405-A7D5-F2B554D9FA7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010482" y="1056820"/>
                            <a:ext cx="2663649" cy="3056932"/>
                          </a:xfrm>
                          <a:prstGeom prst="ellipse">
                            <a:avLst/>
                          </a:prstGeom>
                          <a:solidFill>
                            <a:srgbClr val="00B050"/>
                          </a:solidFill>
                        </p:spPr>
                        <p:style>
                          <a:lnRef idx="3">
                            <a:schemeClr val="lt1"/>
                          </a:lnRef>
                          <a:fillRef idx="1">
                            <a:schemeClr val="accent6"/>
                          </a:fillRef>
                          <a:effectRef idx="1">
                            <a:schemeClr val="accent6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350" dirty="0"/>
                          </a:p>
                        </p:txBody>
                      </p: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8295539E-100D-C86B-CF65-EC336431F7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27668" y="946785"/>
                            <a:ext cx="2820334" cy="2821784"/>
                          </a:xfrm>
                          <a:prstGeom prst="ellipse">
                            <a:avLst/>
                          </a:prstGeom>
                        </p:spPr>
                        <p:style>
                          <a:lnRef idx="2">
                            <a:schemeClr val="accent1"/>
                          </a:lnRef>
                          <a:fillRef idx="1">
                            <a:schemeClr val="l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425" dirty="0">
                                <a:solidFill>
                                  <a:srgbClr val="4472C4"/>
                                </a:solidFill>
                                <a:effectLst>
                                  <a:outerShdw blurRad="38100" dist="25400" dir="5400000" algn="ctr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 </a:t>
                            </a:r>
                            <a:endParaRPr lang="en-US" sz="825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cxnSp>
                        <p:nvCxnSpPr>
                          <p:cNvPr id="39" name="Straight Connector 38">
                            <a:extLst>
                              <a:ext uri="{FF2B5EF4-FFF2-40B4-BE49-F238E27FC236}">
                                <a16:creationId xmlns:a16="http://schemas.microsoft.com/office/drawing/2014/main" id="{68304939-C654-B208-427A-13F0FABC4A28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2348345" y="141500"/>
                            <a:ext cx="0" cy="4473581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rgbClr val="C00000"/>
                            </a:solidFill>
                            <a:headEnd type="triangle" w="med" len="med"/>
                            <a:tailEnd type="triangl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0" name="Straight Connector 39">
                            <a:extLst>
                              <a:ext uri="{FF2B5EF4-FFF2-40B4-BE49-F238E27FC236}">
                                <a16:creationId xmlns:a16="http://schemas.microsoft.com/office/drawing/2014/main" id="{182BA3DE-B016-BA92-6537-6E78476F3E30}"/>
                              </a:ext>
                            </a:extLst>
                          </p:cNvPr>
                          <p:cNvCxnSpPr/>
                          <p:nvPr/>
                        </p:nvCxnSpPr>
                        <p:spPr>
                          <a:xfrm>
                            <a:off x="77610" y="2348346"/>
                            <a:ext cx="4509371" cy="0"/>
                          </a:xfrm>
                          <a:prstGeom prst="line">
                            <a:avLst/>
                          </a:prstGeom>
                          <a:ln w="571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headEnd type="triangle" w="med" len="med"/>
                            <a:tailEnd type="triangle" w="med" len="me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3B9E2D39-F9DC-378A-B102-E55237F881D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294630" y="295468"/>
                          <a:ext cx="3536029" cy="4218789"/>
                          <a:chOff x="-242070" y="-9332"/>
                          <a:chExt cx="3536029" cy="4218789"/>
                        </a:xfrm>
                      </p:grpSpPr>
                      <p:sp>
                        <p:nvSpPr>
                          <p:cNvPr id="27" name="Text Box 6">
                            <a:extLst>
                              <a:ext uri="{FF2B5EF4-FFF2-40B4-BE49-F238E27FC236}">
                                <a16:creationId xmlns:a16="http://schemas.microsoft.com/office/drawing/2014/main" id="{7431CF74-0DB4-A4EB-3A23-2DE77DCE1AE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2650970" y="2091641"/>
                            <a:ext cx="642989" cy="30344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68580" tIns="34290" rIns="68580" bIns="3429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10%</a:t>
                            </a:r>
                            <a:endParaRPr lang="en-US" sz="105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8" name="Text Box 20">
                            <a:extLst>
                              <a:ext uri="{FF2B5EF4-FFF2-40B4-BE49-F238E27FC236}">
                                <a16:creationId xmlns:a16="http://schemas.microsoft.com/office/drawing/2014/main" id="{3C610426-CC8A-863A-81B1-3418F2BADFC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35183" y="245392"/>
                            <a:ext cx="540570" cy="316441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68580" tIns="34290" rIns="68580" bIns="3429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07%</a:t>
                            </a:r>
                            <a:endParaRPr lang="en-US" sz="105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29" name="Text Box 21">
                            <a:extLst>
                              <a:ext uri="{FF2B5EF4-FFF2-40B4-BE49-F238E27FC236}">
                                <a16:creationId xmlns:a16="http://schemas.microsoft.com/office/drawing/2014/main" id="{781AA94A-5E32-7DE7-026F-889F621190E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1216102" y="-9332"/>
                            <a:ext cx="553540" cy="266595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68580" tIns="34290" rIns="68580" bIns="3429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>
                                <a:solidFill>
                                  <a:srgbClr val="1F5E9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05%</a:t>
                            </a:r>
                            <a:endParaRPr lang="en-US" sz="1050" dirty="0">
                              <a:solidFill>
                                <a:srgbClr val="1F5E9F"/>
                              </a:solidFill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0" name="Rectangle 29">
                            <a:extLst>
                              <a:ext uri="{FF2B5EF4-FFF2-40B4-BE49-F238E27FC236}">
                                <a16:creationId xmlns:a16="http://schemas.microsoft.com/office/drawing/2014/main" id="{7E1C8B25-26CB-0701-9A22-AC501B04D0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4200" y="1727200"/>
                            <a:ext cx="1043940" cy="106460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ctr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endParaRPr lang="en-US" sz="1350"/>
                          </a:p>
                        </p:txBody>
                      </p:sp>
                      <p:sp>
                        <p:nvSpPr>
                          <p:cNvPr id="31" name="Text Box 22">
                            <a:extLst>
                              <a:ext uri="{FF2B5EF4-FFF2-40B4-BE49-F238E27FC236}">
                                <a16:creationId xmlns:a16="http://schemas.microsoft.com/office/drawing/2014/main" id="{100732B2-1650-5FF5-9176-3318A3EB9AF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-242070" y="1410464"/>
                            <a:ext cx="2762888" cy="1634728"/>
                          </a:xfrm>
                          <a:prstGeom prst="ellipse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style>
                          <a:lnRef idx="2">
                            <a:schemeClr val="accent5"/>
                          </a:lnRef>
                          <a:fillRef idx="1">
                            <a:schemeClr val="lt1"/>
                          </a:fillRef>
                          <a:effectRef idx="0">
                            <a:schemeClr val="accent5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ot="0" spcFirstLastPara="0" vert="horz" wrap="square" lIns="68580" tIns="34290" rIns="68580" bIns="3429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500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12700" dist="38100" dir="2700000" algn="tl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CORE SUBJECT</a:t>
                            </a: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r>
                              <a:rPr lang="en-US" sz="1500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effectLst>
                                  <a:outerShdw blurRad="12700" dist="38100" dir="2700000" algn="tl">
                                    <a:schemeClr val="accent5">
                                      <a:lumMod val="60000"/>
                                      <a:lumOff val="40000"/>
                                    </a:schemeClr>
                                  </a:outerShdw>
                                </a:effectLst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60% </a:t>
                            </a:r>
                          </a:p>
                          <a:p>
                            <a:pPr algn="ctr" defTabSz="685800">
                              <a:lnSpc>
                                <a:spcPct val="107000"/>
                              </a:lnSpc>
                              <a:defRPr/>
                            </a:pPr>
                            <a:r>
                              <a:rPr lang="en-US" b="1" dirty="0">
                                <a:ln w="9525" cap="flat" cmpd="sng" algn="ctr">
                                  <a:solidFill>
                                    <a:srgbClr val="FFFFFF"/>
                                  </a:solidFill>
                                  <a:prstDash val="solid"/>
                                  <a:round/>
                                </a:ln>
                                <a:solidFill>
                                  <a:srgbClr val="297FD5">
                                    <a:lumMod val="75000"/>
                                  </a:srgbClr>
                                </a:solidFill>
                                <a:effectLst>
                                  <a:outerShdw blurRad="12700" dist="38100" dir="2700000" algn="tl">
                                    <a:srgbClr val="5AA2AE">
                                      <a:lumMod val="60000"/>
                                      <a:lumOff val="40000"/>
                                    </a:srgbClr>
                                  </a:outerShdw>
                                </a:effectLst>
                                <a:latin typeface="Calibri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Community medicine</a:t>
                            </a:r>
                            <a:endParaRPr lang="en-US" sz="825" dirty="0">
                              <a:solidFill>
                                <a:srgbClr val="297FD5">
                                  <a:lumMod val="75000"/>
                                </a:srgbClr>
                              </a:solidFill>
                              <a:latin typeface="Calibri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  <a:p>
                            <a:pPr algn="ctr">
                              <a:lnSpc>
                                <a:spcPct val="107000"/>
                              </a:lnSpc>
                            </a:pPr>
                            <a:endParaRPr lang="en-US" sz="788" dirty="0"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  <p:sp>
                        <p:nvSpPr>
                          <p:cNvPr id="32" name="Text Box 11" hidden="1">
                            <a:extLst>
                              <a:ext uri="{FF2B5EF4-FFF2-40B4-BE49-F238E27FC236}">
                                <a16:creationId xmlns:a16="http://schemas.microsoft.com/office/drawing/2014/main" id="{2B73B81E-B1A4-C9F2-2490-8110829B6A0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5867" y="3916195"/>
                            <a:ext cx="580660" cy="293262"/>
                          </a:xfrm>
                          <a:prstGeom prst="rect">
                            <a:avLst/>
                          </a:prstGeom>
                          <a:noFill/>
                          <a:ln w="6350">
                            <a:noFill/>
                          </a:ln>
                        </p:spPr>
                        <p:txBody>
                          <a:bodyPr rot="0" spcFirstLastPara="0" vert="horz" wrap="square" lIns="68580" tIns="34290" rIns="68580" bIns="34290" numCol="1" spcCol="0" rtlCol="0" fromWordArt="0" anchor="t" anchorCtr="0" forceAA="0" compatLnSpc="1">
                            <a:prstTxWarp prst="textNoShape">
                              <a:avLst/>
                            </a:prstTxWarp>
                            <a:noAutofit/>
                          </a:bodyPr>
                          <a:lstStyle/>
                          <a:p>
                            <a:pPr algn="ctr">
                              <a:lnSpc>
                                <a:spcPct val="107000"/>
                              </a:lnSpc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>
                                <a:solidFill>
                                  <a:srgbClr val="FFFFFF"/>
                                </a:solidFill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a:t>08%</a:t>
                            </a:r>
                            <a:endParaRPr lang="en-US" sz="1050" dirty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</p:grpSp>
                  <p:sp>
                    <p:nvSpPr>
                      <p:cNvPr id="21" name="Text Box 32">
                        <a:extLst>
                          <a:ext uri="{FF2B5EF4-FFF2-40B4-BE49-F238E27FC236}">
                            <a16:creationId xmlns:a16="http://schemas.microsoft.com/office/drawing/2014/main" id="{F3236515-80CD-A58B-1DF8-0526914F526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519134" y="4153720"/>
                        <a:ext cx="2096135" cy="85090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350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10%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HORIZONTAL </a:t>
                        </a: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INTEGRATION</a:t>
                        </a:r>
                        <a:endParaRPr lang="en-US" sz="1050" dirty="0">
                          <a:solidFill>
                            <a:srgbClr val="297FD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297FD5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PHARMACOLOGY</a:t>
                        </a:r>
                        <a:endParaRPr lang="en-US" sz="1050" dirty="0">
                          <a:solidFill>
                            <a:srgbClr val="297FD5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2" name="Text Box 30">
                        <a:extLst>
                          <a:ext uri="{FF2B5EF4-FFF2-40B4-BE49-F238E27FC236}">
                            <a16:creationId xmlns:a16="http://schemas.microsoft.com/office/drawing/2014/main" id="{82ED8B4D-6D81-37CF-C148-D10B09E8DCC2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140891" y="6624070"/>
                        <a:ext cx="1320615" cy="92202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350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8%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SPIRAL INTEGRATION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Different Year 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00B05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Basic Sciences Subjects</a:t>
                        </a:r>
                        <a:endParaRPr lang="en-US" sz="900" b="1" dirty="0">
                          <a:solidFill>
                            <a:srgbClr val="009A4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009A46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ANATOMY</a:t>
                        </a: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009A46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PHYSIOLOGY</a:t>
                        </a: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009A46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BIOCHEMISTRY</a:t>
                        </a:r>
                        <a:endParaRPr lang="en-US" sz="1050" dirty="0">
                          <a:solidFill>
                            <a:srgbClr val="009A46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3" name="Text Box 26">
                        <a:extLst>
                          <a:ext uri="{FF2B5EF4-FFF2-40B4-BE49-F238E27FC236}">
                            <a16:creationId xmlns:a16="http://schemas.microsoft.com/office/drawing/2014/main" id="{5E2A98A1-114C-6E78-9C70-A12220B720E1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2291112" y="1038555"/>
                        <a:ext cx="1548606" cy="96964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35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7%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VERTICAL INTEGRATION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C0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Clinical Subjects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SURGERY </a:t>
                        </a: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&amp;</a:t>
                        </a: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FF0000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MEDICINE</a:t>
                        </a:r>
                        <a:endParaRPr lang="en-US" sz="105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4" name="Text Box 29">
                        <a:extLst>
                          <a:ext uri="{FF2B5EF4-FFF2-40B4-BE49-F238E27FC236}">
                            <a16:creationId xmlns:a16="http://schemas.microsoft.com/office/drawing/2014/main" id="{2324FC73-7661-9AD2-ECBC-5CF85BB3E9E3}"/>
                          </a:ext>
                        </a:extLst>
                      </p:cNvPr>
                      <p:cNvSpPr txBox="1"/>
                      <p:nvPr/>
                    </p:nvSpPr>
                    <p:spPr>
                      <a:xfrm rot="16200000">
                        <a:off x="449549" y="944010"/>
                        <a:ext cx="1305526" cy="106616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</p:spPr>
                    <p:txBody>
                      <a:bodyPr rot="0" spcFirstLastPara="0" vert="horz" wrap="square" lIns="68580" tIns="34290" rIns="68580" bIns="3429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350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5%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900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LONGITUDINAL / ONGOING INTEGRATION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defRPr/>
                        </a:pPr>
                        <a:r>
                          <a:rPr lang="en-US" sz="1050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RESEARCH &amp; BIOETHICS</a:t>
                        </a:r>
                        <a:endParaRPr lang="en-US" sz="105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algn="ctr" defTabSz="685800">
                          <a:lnSpc>
                            <a:spcPct val="107000"/>
                          </a:lnSpc>
                          <a:spcAft>
                            <a:spcPts val="600"/>
                          </a:spcAft>
                          <a:defRPr/>
                        </a:pPr>
                        <a:r>
                          <a:rPr lang="en-US" sz="900" b="1" dirty="0">
                            <a:solidFill>
                              <a:srgbClr val="4472C4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(Digital Library, Web Resources, Reference books)</a:t>
                        </a:r>
                        <a:endParaRPr lang="en-US" sz="900" dirty="0">
                          <a:solidFill>
                            <a:prstClr val="blac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endParaRPr>
                      </a:p>
                      <a:p>
                        <a:pPr defTabSz="685800">
                          <a:lnSpc>
                            <a:spcPct val="107000"/>
                          </a:lnSpc>
                          <a:spcAft>
                            <a:spcPts val="600"/>
                          </a:spcAft>
                          <a:defRPr/>
                        </a:pPr>
                        <a:r>
                          <a:rPr lang="en-US" sz="900" dirty="0">
                            <a:solidFill>
                              <a:prstClr val="black"/>
                            </a:solidFill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 </a:t>
                        </a:r>
                      </a:p>
                    </p:txBody>
                  </p:sp>
                </p:grp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9EF1BDAE-68C6-B442-89B1-FACA8C477F0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3479545" y="4049851"/>
                      <a:ext cx="769" cy="2135443"/>
                    </a:xfrm>
                    <a:prstGeom prst="line">
                      <a:avLst/>
                    </a:prstGeom>
                    <a:ln w="57150">
                      <a:solidFill>
                        <a:srgbClr val="00B050"/>
                      </a:solidFill>
                      <a:headEnd type="none" w="med" len="med"/>
                      <a:tailEnd type="triangl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F3E4631-ECD7-1D8E-ECA9-27836D6573DC}"/>
                      </a:ext>
                    </a:extLst>
                  </p:cNvPr>
                  <p:cNvSpPr txBox="1"/>
                  <p:nvPr/>
                </p:nvSpPr>
                <p:spPr>
                  <a:xfrm rot="19252523" flipH="1">
                    <a:off x="1289490" y="1800037"/>
                    <a:ext cx="1742302" cy="55399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050" b="1" dirty="0">
                        <a:solidFill>
                          <a:srgbClr val="1F5E9F"/>
                        </a:solidFill>
                      </a:rPr>
                      <a:t>Research &amp; Bioethics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E35AC71C-464E-77E7-8C49-1763246A21BA}"/>
                    </a:ext>
                  </a:extLst>
                </p:cNvPr>
                <p:cNvSpPr txBox="1"/>
                <p:nvPr/>
              </p:nvSpPr>
              <p:spPr>
                <a:xfrm rot="2509487" flipH="1" flipV="1">
                  <a:off x="1206497" y="4750626"/>
                  <a:ext cx="1792274" cy="553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5445F5FE-BA12-1A01-193F-CD7C91ACE25E}"/>
                    </a:ext>
                  </a:extLst>
                </p:cNvPr>
                <p:cNvSpPr txBox="1"/>
                <p:nvPr/>
              </p:nvSpPr>
              <p:spPr>
                <a:xfrm rot="2414727">
                  <a:off x="3898167" y="1782614"/>
                  <a:ext cx="1815794" cy="553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8805F11-F790-181E-530B-5D5531EF3FE0}"/>
                    </a:ext>
                  </a:extLst>
                </p:cNvPr>
                <p:cNvSpPr txBox="1"/>
                <p:nvPr/>
              </p:nvSpPr>
              <p:spPr>
                <a:xfrm rot="19134430" flipV="1">
                  <a:off x="3947162" y="4760053"/>
                  <a:ext cx="1771173" cy="55399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50" b="1" dirty="0">
                      <a:solidFill>
                        <a:srgbClr val="1F5E9F"/>
                      </a:solidFill>
                    </a:rPr>
                    <a:t>Research &amp; Bioethics</a:t>
                  </a:r>
                </a:p>
              </p:txBody>
            </p:sp>
          </p:grpSp>
          <p:sp>
            <p:nvSpPr>
              <p:cNvPr id="11" name="Text Box 32">
                <a:extLst>
                  <a:ext uri="{FF2B5EF4-FFF2-40B4-BE49-F238E27FC236}">
                    <a16:creationId xmlns:a16="http://schemas.microsoft.com/office/drawing/2014/main" id="{1A638F17-85B2-D227-CDC1-E7C2EBF1A5C6}"/>
                  </a:ext>
                </a:extLst>
              </p:cNvPr>
              <p:cNvSpPr txBox="1"/>
              <p:nvPr/>
            </p:nvSpPr>
            <p:spPr>
              <a:xfrm>
                <a:off x="2223246" y="3351399"/>
                <a:ext cx="1718303" cy="152110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</a:pPr>
                <a:r>
                  <a:rPr lang="en-US" sz="135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10%</a:t>
                </a:r>
                <a:endParaRPr lang="en-US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9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HORIZONTAL </a:t>
                </a:r>
              </a:p>
              <a:p>
                <a:pPr algn="ctr">
                  <a:lnSpc>
                    <a:spcPct val="107000"/>
                  </a:lnSpc>
                </a:pPr>
                <a:r>
                  <a:rPr lang="en-US" sz="9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INTEGRATION</a:t>
                </a:r>
                <a:endParaRPr lang="en-US" sz="1050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</a:pPr>
                <a:r>
                  <a:rPr lang="en-US" sz="1050" b="1" dirty="0">
                    <a:solidFill>
                      <a:schemeClr val="accent3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pathology</a:t>
                </a:r>
                <a:endParaRPr lang="en-US" sz="1050" dirty="0">
                  <a:solidFill>
                    <a:schemeClr val="accent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B33BA0-C934-A273-C96A-1431F84B1C50}"/>
                </a:ext>
              </a:extLst>
            </p:cNvPr>
            <p:cNvGrpSpPr/>
            <p:nvPr/>
          </p:nvGrpSpPr>
          <p:grpSpPr>
            <a:xfrm>
              <a:off x="2082690" y="3349258"/>
              <a:ext cx="2478685" cy="2354032"/>
              <a:chOff x="2082690" y="3349258"/>
              <a:chExt cx="2478685" cy="2354032"/>
            </a:xfrm>
          </p:grpSpPr>
          <p:sp>
            <p:nvSpPr>
              <p:cNvPr id="7" name="Text Box 21">
                <a:extLst>
                  <a:ext uri="{FF2B5EF4-FFF2-40B4-BE49-F238E27FC236}">
                    <a16:creationId xmlns:a16="http://schemas.microsoft.com/office/drawing/2014/main" id="{ED5DD140-B830-F0FA-4EE6-09B63A7ECDD8}"/>
                  </a:ext>
                </a:extLst>
              </p:cNvPr>
              <p:cNvSpPr txBox="1"/>
              <p:nvPr/>
            </p:nvSpPr>
            <p:spPr>
              <a:xfrm>
                <a:off x="3645266" y="5436732"/>
                <a:ext cx="553499" cy="26655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1F5E9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05%</a:t>
                </a:r>
                <a:endParaRPr lang="en-US" sz="1050" dirty="0">
                  <a:solidFill>
                    <a:srgbClr val="1F5E9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 Box 6">
                <a:extLst>
                  <a:ext uri="{FF2B5EF4-FFF2-40B4-BE49-F238E27FC236}">
                    <a16:creationId xmlns:a16="http://schemas.microsoft.com/office/drawing/2014/main" id="{B1EFE600-FC30-FB98-4FC1-54A755837D5E}"/>
                  </a:ext>
                </a:extLst>
              </p:cNvPr>
              <p:cNvSpPr txBox="1"/>
              <p:nvPr/>
            </p:nvSpPr>
            <p:spPr>
              <a:xfrm>
                <a:off x="2082690" y="3349258"/>
                <a:ext cx="642941" cy="303403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10%</a:t>
                </a:r>
                <a:endParaRPr lang="en-US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 Box 11">
                <a:extLst>
                  <a:ext uri="{FF2B5EF4-FFF2-40B4-BE49-F238E27FC236}">
                    <a16:creationId xmlns:a16="http://schemas.microsoft.com/office/drawing/2014/main" id="{967A2C73-CFA5-6292-2358-06A645DA792B}"/>
                  </a:ext>
                </a:extLst>
              </p:cNvPr>
              <p:cNvSpPr txBox="1"/>
              <p:nvPr/>
            </p:nvSpPr>
            <p:spPr>
              <a:xfrm>
                <a:off x="3980758" y="5172633"/>
                <a:ext cx="580617" cy="29322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1200" b="1" dirty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08%</a:t>
                </a:r>
                <a:endParaRPr lang="en-US" sz="105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41" name="Table 2">
            <a:extLst>
              <a:ext uri="{FF2B5EF4-FFF2-40B4-BE49-F238E27FC236}">
                <a16:creationId xmlns:a16="http://schemas.microsoft.com/office/drawing/2014/main" id="{E28E5B9C-F1CB-B6C3-FE76-FB6BC73E5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046413"/>
              </p:ext>
            </p:extLst>
          </p:nvPr>
        </p:nvGraphicFramePr>
        <p:xfrm>
          <a:off x="5930829" y="1568815"/>
          <a:ext cx="3188389" cy="5151120"/>
        </p:xfrm>
        <a:graphic>
          <a:graphicData uri="http://schemas.openxmlformats.org/drawingml/2006/table">
            <a:tbl>
              <a:tblPr firstRow="1" bandRow="1"/>
              <a:tblGrid>
                <a:gridCol w="1509533">
                  <a:extLst>
                    <a:ext uri="{9D8B030D-6E8A-4147-A177-3AD203B41FA5}">
                      <a16:colId xmlns:a16="http://schemas.microsoft.com/office/drawing/2014/main" val="313773949"/>
                    </a:ext>
                  </a:extLst>
                </a:gridCol>
                <a:gridCol w="1678856">
                  <a:extLst>
                    <a:ext uri="{9D8B030D-6E8A-4147-A177-3AD203B41FA5}">
                      <a16:colId xmlns:a16="http://schemas.microsoft.com/office/drawing/2014/main" val="1283555584"/>
                    </a:ext>
                  </a:extLst>
                </a:gridCol>
              </a:tblGrid>
              <a:tr h="4800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 4</a:t>
                      </a:r>
                      <a:r>
                        <a:rPr lang="en-US" sz="1400" baseline="30000" dirty="0"/>
                        <a:t>th</a:t>
                      </a:r>
                      <a:r>
                        <a:rPr lang="en-US" sz="1400" dirty="0"/>
                        <a:t>  Year community medicine LGIS (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sym typeface="Symbol" panose="05050102010706020507" pitchFamily="18" charset="2"/>
                        </a:rPr>
                        <a:t></a:t>
                      </a:r>
                      <a:r>
                        <a:rPr lang="en-US" sz="1400" dirty="0"/>
                        <a:t>30 slides)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779910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Core Subject – 60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%  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 18-20 slides)</a:t>
                      </a:r>
                      <a:endParaRPr lang="en-US" sz="12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856146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Community medicine (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18-20 slides)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4057468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Horizontal Integration – 20%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 5-6 slides)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47745"/>
                  </a:ext>
                </a:extLst>
              </a:tr>
              <a:tr h="70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/>
                        <a:t>Same Year Subjects 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Pharmacology  (10%)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2-3 slides)</a:t>
                      </a:r>
                      <a:endParaRPr lang="en-US" sz="1100" b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Pathology (10%)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2-3 slides)</a:t>
                      </a:r>
                      <a:endParaRPr lang="en-US" sz="1100" b="0" dirty="0"/>
                    </a:p>
                  </a:txBody>
                  <a:tcPr marL="68580" marR="68580" marT="34290" marB="34290">
                    <a:lnL>
                      <a:noFill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53999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Vertical Integration – 07%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 2-3 slides)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645640"/>
                  </a:ext>
                </a:extLst>
              </a:tr>
              <a:tr h="7086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/>
                        <a:t>Clinical Subjects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Medicine (3-5%) </a:t>
                      </a: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Surgery (3-5%)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100" dirty="0"/>
                    </a:p>
                  </a:txBody>
                  <a:tcPr marL="68580" marR="68580" marT="34290" marB="34290">
                    <a:lnL>
                      <a:noFill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0750135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Spiral Integration – 08% 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 2-3 slides)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78729"/>
                  </a:ext>
                </a:extLst>
              </a:tr>
              <a:tr h="1028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 b="1" dirty="0"/>
                        <a:t>Different Year Basic Sciences Subjects </a:t>
                      </a: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Anatomy (1-3%)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Physiology (1-3%)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1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Biochemistry (1-3%)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100" b="0" dirty="0"/>
                        <a:t>(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100" dirty="0"/>
                    </a:p>
                  </a:txBody>
                  <a:tcPr marL="68580" marR="68580" marT="34290" marB="34290">
                    <a:lnL>
                      <a:noFill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162661"/>
                  </a:ext>
                </a:extLst>
              </a:tr>
              <a:tr h="4343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Longitudinal / Ongoing Integration – 05%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accent1"/>
                          </a:solidFill>
                        </a:rPr>
                        <a:t>(</a:t>
                      </a:r>
                      <a:r>
                        <a:rPr lang="en-US" sz="1200" b="1" dirty="0">
                          <a:solidFill>
                            <a:schemeClr val="accent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458237"/>
                  </a:ext>
                </a:extLst>
              </a:tr>
              <a:tr h="27813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Research &amp; Bioethics </a:t>
                      </a:r>
                      <a:r>
                        <a:rPr lang="en-US" sz="1200" b="0" dirty="0"/>
                        <a:t>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 1-2 slides)</a:t>
                      </a:r>
                      <a:endParaRPr lang="en-US" sz="12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L>
                    <a:lnR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R>
                    <a:lnT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T>
                    <a:lnB w="6350" cap="flat" cmpd="sng" algn="ctr">
                      <a:solidFill>
                        <a:srgbClr val="297FD5"/>
                      </a:solidFill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379696"/>
                  </a:ext>
                </a:extLst>
              </a:tr>
            </a:tbl>
          </a:graphicData>
        </a:graphic>
      </p:graphicFrame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48E1DD9A-BCFE-C5AF-E79B-0296F8F40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22124D-63DD-F4D8-2487-2D587D1667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Prof Umar model</a:t>
            </a:r>
          </a:p>
        </p:txBody>
      </p:sp>
    </p:spTree>
    <p:extLst>
      <p:ext uri="{BB962C8B-B14F-4D97-AF65-F5344CB8AC3E}">
        <p14:creationId xmlns:p14="http://schemas.microsoft.com/office/powerpoint/2010/main" val="1805685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31" y="101451"/>
            <a:ext cx="4546848" cy="1143000"/>
          </a:xfrm>
        </p:spPr>
        <p:txBody>
          <a:bodyPr>
            <a:normAutofit/>
          </a:bodyPr>
          <a:lstStyle/>
          <a:p>
            <a:pPr algn="ctr"/>
            <a:r>
              <a:rPr lang="en-ZA" sz="3300" dirty="0">
                <a:latin typeface="Arial" panose="020B0604020202020204" pitchFamily="34" charset="0"/>
                <a:cs typeface="Arial" panose="020B0604020202020204" pitchFamily="34" charset="0"/>
              </a:rPr>
              <a:t>Sequence Of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03101"/>
            <a:ext cx="9144000" cy="47534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 		                                01     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Core concepts                                                20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Brain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storming and discussion                       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Basic formulas of  indicators                          05 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Digital Library References                              01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Research &amp; Artificial Intelligence  		 01</a:t>
            </a:r>
          </a:p>
          <a:p>
            <a:pPr lvl="0">
              <a:buClr>
                <a:srgbClr val="B13F9A"/>
              </a:buClr>
              <a:buFont typeface="Wingdings" panose="05000000000000000000" pitchFamily="2" charset="2"/>
              <a:buChar char="Ø"/>
            </a:pPr>
            <a:r>
              <a:rPr lang="en-ZA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EOLA                                                                01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Suggested readings                                         01</a:t>
            </a: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FD6866-2D73-F551-79D9-D5D0BE4B4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91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850269"/>
              </p:ext>
            </p:extLst>
          </p:nvPr>
        </p:nvGraphicFramePr>
        <p:xfrm>
          <a:off x="0" y="1379220"/>
          <a:ext cx="9144000" cy="5478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787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800" dirty="0">
                          <a:effectLst/>
                        </a:rPr>
                        <a:t>At the end of lecture students will be able to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Comprehend statistical indicators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Describe health indicators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Appreciate characteristics of a good indicator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Interpret the uses of health indicators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Classify health indicators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Calculate Different Health Indicators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800" dirty="0">
                          <a:effectLst/>
                        </a:rPr>
                        <a:t>Read relevant research articles</a:t>
                      </a:r>
                    </a:p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US" sz="28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US" sz="28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8392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3600" dirty="0"/>
              <a:t>Learning Objectives</a:t>
            </a:r>
            <a:br>
              <a:rPr lang="en-US" dirty="0"/>
            </a:b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B2546-6744-7337-3811-6D98B99AD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37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52399" y="1417638"/>
            <a:ext cx="9296399" cy="5376672"/>
          </a:xfrm>
        </p:spPr>
        <p:txBody>
          <a:bodyPr>
            <a:normAutofit/>
          </a:bodyPr>
          <a:lstStyle/>
          <a:p>
            <a:r>
              <a:rPr lang="en-US" sz="2800" dirty="0"/>
              <a:t>Indicators are variables which help to </a:t>
            </a:r>
            <a:r>
              <a:rPr lang="en-US" sz="2800" b="1" u="sng" dirty="0">
                <a:solidFill>
                  <a:srgbClr val="C00000"/>
                </a:solidFill>
              </a:rPr>
              <a:t>measure change.</a:t>
            </a:r>
          </a:p>
          <a:p>
            <a:r>
              <a:rPr lang="en-US" sz="2800" dirty="0"/>
              <a:t> Used for </a:t>
            </a:r>
            <a:r>
              <a:rPr lang="en-US" sz="2800" dirty="0">
                <a:solidFill>
                  <a:srgbClr val="00B050"/>
                </a:solidFill>
              </a:rPr>
              <a:t>measuring health status </a:t>
            </a:r>
            <a:r>
              <a:rPr lang="en-US" sz="2800" dirty="0"/>
              <a:t>of a community and also to </a:t>
            </a:r>
            <a:r>
              <a:rPr lang="en-US" sz="2800" dirty="0">
                <a:solidFill>
                  <a:srgbClr val="002060"/>
                </a:solidFill>
              </a:rPr>
              <a:t>compare the health status </a:t>
            </a:r>
            <a:r>
              <a:rPr lang="en-US" sz="2800" dirty="0"/>
              <a:t>of one country with the other.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is a Health Indicator??(introduction</a:t>
            </a:r>
            <a:r>
              <a:rPr lang="en-US" sz="3600" dirty="0"/>
              <a:t>)</a:t>
            </a:r>
          </a:p>
        </p:txBody>
      </p:sp>
      <p:pic>
        <p:nvPicPr>
          <p:cNvPr id="22530" name="Picture 2" descr="Image result for INDICATOR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733800"/>
            <a:ext cx="3124200" cy="2514600"/>
          </a:xfrm>
          <a:prstGeom prst="rect">
            <a:avLst/>
          </a:prstGeom>
          <a:noFill/>
        </p:spPr>
      </p:pic>
      <p:pic>
        <p:nvPicPr>
          <p:cNvPr id="22532" name="Picture 4" descr="Image result for INDICATO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44112" y="4190999"/>
            <a:ext cx="3048000" cy="20574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19233824">
            <a:off x="6985991" y="4761274"/>
            <a:ext cx="223656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27DEB1-0B05-418F-A70D-6A0AC585E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120" y="129855"/>
            <a:ext cx="2292295" cy="12193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06B68-B6F3-C905-BEAA-FF43FC67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Characteristics of an Indicator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49780005"/>
              </p:ext>
            </p:extLst>
          </p:nvPr>
        </p:nvGraphicFramePr>
        <p:xfrm>
          <a:off x="762000" y="1905000"/>
          <a:ext cx="7543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0740D11-266E-44BD-8EB0-863C3112C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7001" y="587238"/>
            <a:ext cx="2292295" cy="121930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5261-EB26-5149-4860-AF62BB0AA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034283"/>
              </p:ext>
            </p:extLst>
          </p:nvPr>
        </p:nvGraphicFramePr>
        <p:xfrm>
          <a:off x="354634" y="1019313"/>
          <a:ext cx="8686800" cy="5376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Uses of Health Indicators</a:t>
            </a:r>
          </a:p>
        </p:txBody>
      </p:sp>
      <p:pic>
        <p:nvPicPr>
          <p:cNvPr id="2" name="Picture 1" descr="A blue oval with white text&#10;&#10;Description automatically generated">
            <a:extLst>
              <a:ext uri="{FF2B5EF4-FFF2-40B4-BE49-F238E27FC236}">
                <a16:creationId xmlns:a16="http://schemas.microsoft.com/office/drawing/2014/main" id="{6D2E5C98-57AB-4EE4-BD9A-6F27995B0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1705" y="274638"/>
            <a:ext cx="2292295" cy="121930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AFA21-A448-FD18-DD3F-D4FC4A413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47460-79E0-42E6-9065-C78538C72DF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1023</TotalTime>
  <Words>1471</Words>
  <Application>Microsoft Office PowerPoint</Application>
  <PresentationFormat>On-screen Show (4:3)</PresentationFormat>
  <Paragraphs>287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Calibri</vt:lpstr>
      <vt:lpstr>Cambria</vt:lpstr>
      <vt:lpstr>Comic Sans MS</vt:lpstr>
      <vt:lpstr>Inter Var</vt:lpstr>
      <vt:lpstr>Lucida Sans Unicode</vt:lpstr>
      <vt:lpstr>Symbol</vt:lpstr>
      <vt:lpstr>Verdana</vt:lpstr>
      <vt:lpstr>Wingdings</vt:lpstr>
      <vt:lpstr>Wingdings 2</vt:lpstr>
      <vt:lpstr>Wingdings 3</vt:lpstr>
      <vt:lpstr>Concourse</vt:lpstr>
      <vt:lpstr>          Health indicators       (Concept of Health and Disease)             Otorhinolaryngology Block-X module -I                 </vt:lpstr>
      <vt:lpstr>PowerPoint Presentation</vt:lpstr>
      <vt:lpstr>PowerPoint Presentation</vt:lpstr>
      <vt:lpstr>Prof Umar model</vt:lpstr>
      <vt:lpstr>Sequence Of Lecture</vt:lpstr>
      <vt:lpstr> Learning Objectives </vt:lpstr>
      <vt:lpstr>What is a Health Indicator??(introduction)</vt:lpstr>
      <vt:lpstr>Characteristics of an Indicator </vt:lpstr>
      <vt:lpstr>Uses of Health Indicators</vt:lpstr>
      <vt:lpstr> Classification of Health  Indicators </vt:lpstr>
      <vt:lpstr>Classification of Health Indicators cont…:</vt:lpstr>
      <vt:lpstr>Mortality Indicators:</vt:lpstr>
      <vt:lpstr> Mortality indicators </vt:lpstr>
      <vt:lpstr>Morbidity Indicators:</vt:lpstr>
      <vt:lpstr>Morbidity Indicators:</vt:lpstr>
      <vt:lpstr> Incidence &amp; Prevalence:(Brainstorming) Interactive session</vt:lpstr>
      <vt:lpstr>Disability Rates(indicators) :</vt:lpstr>
      <vt:lpstr>Disability Rates:</vt:lpstr>
      <vt:lpstr>Disability Rates: </vt:lpstr>
      <vt:lpstr>Health Care Delivery Indicators:  </vt:lpstr>
      <vt:lpstr>Health Care Utilization Rates:  </vt:lpstr>
      <vt:lpstr>Indicators of Social and Mental Health: </vt:lpstr>
      <vt:lpstr>Environmental Indicators: </vt:lpstr>
      <vt:lpstr>Health policy indicators:</vt:lpstr>
      <vt:lpstr>Indicators of Quality of Life: </vt:lpstr>
      <vt:lpstr>PQLI (Physical quality of life index) </vt:lpstr>
      <vt:lpstr> Human Development Index  </vt:lpstr>
      <vt:lpstr>PowerPoint Presentation</vt:lpstr>
      <vt:lpstr>Human Development Index 2023 values</vt:lpstr>
      <vt:lpstr>Human Poverty Index (HPI): </vt:lpstr>
      <vt:lpstr>Health Indicators as Measures of Individual Health Status and Their Public Perspectives: Cross-sectional Survey Study</vt:lpstr>
      <vt:lpstr>Artificial intelligence based health indicator extraction and disease symptoms identification </vt:lpstr>
      <vt:lpstr>End of lecture assessment (MCQ) </vt:lpstr>
      <vt:lpstr>Suggested readings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INDICATORS</dc:title>
  <dc:creator>Dr.Muneeba</dc:creator>
  <cp:lastModifiedBy>Sana Bilal</cp:lastModifiedBy>
  <cp:revision>128</cp:revision>
  <dcterms:created xsi:type="dcterms:W3CDTF">2018-05-28T04:42:41Z</dcterms:created>
  <dcterms:modified xsi:type="dcterms:W3CDTF">2025-02-03T05:12:13Z</dcterms:modified>
</cp:coreProperties>
</file>