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Lst>
  <p:notesMasterIdLst>
    <p:notesMasterId r:id="rId31"/>
  </p:notesMasterIdLst>
  <p:sldIdLst>
    <p:sldId id="290" r:id="rId4"/>
    <p:sldId id="279" r:id="rId5"/>
    <p:sldId id="280" r:id="rId6"/>
    <p:sldId id="286" r:id="rId7"/>
    <p:sldId id="281" r:id="rId8"/>
    <p:sldId id="260" r:id="rId9"/>
    <p:sldId id="262" r:id="rId10"/>
    <p:sldId id="261" r:id="rId11"/>
    <p:sldId id="264" r:id="rId12"/>
    <p:sldId id="265" r:id="rId13"/>
    <p:sldId id="266" r:id="rId14"/>
    <p:sldId id="268" r:id="rId15"/>
    <p:sldId id="282" r:id="rId16"/>
    <p:sldId id="269" r:id="rId17"/>
    <p:sldId id="270" r:id="rId18"/>
    <p:sldId id="271" r:id="rId19"/>
    <p:sldId id="287" r:id="rId20"/>
    <p:sldId id="272" r:id="rId21"/>
    <p:sldId id="273" r:id="rId22"/>
    <p:sldId id="274" r:id="rId23"/>
    <p:sldId id="275" r:id="rId24"/>
    <p:sldId id="276" r:id="rId25"/>
    <p:sldId id="277" r:id="rId26"/>
    <p:sldId id="291" r:id="rId27"/>
    <p:sldId id="284" r:id="rId28"/>
    <p:sldId id="285"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theme" Target="theme/theme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presProps" Target="pres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notesMaster" Target="notesMasters/notesMaster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tableStyles" Target="tableStyles.xml" /></Relationships>
</file>

<file path=ppt/diagrams/_rels/data2.xml.rels><?xml version="1.0" encoding="UTF-8" standalone="yes"?>
<Relationships xmlns="http://schemas.openxmlformats.org/package/2006/relationships"><Relationship Id="rId1" Type="http://schemas.openxmlformats.org/officeDocument/2006/relationships/hyperlink" Target="http://nbcpakistan.org.pk/assets/may-16-bioethics-facilitator-book---may-16,-2017.pdf(for" TargetMode="External" /></Relationships>
</file>

<file path=ppt/diagrams/_rels/drawing2.xml.rels><?xml version="1.0" encoding="UTF-8" standalone="yes"?>
<Relationships xmlns="http://schemas.openxmlformats.org/package/2006/relationships"><Relationship Id="rId1" Type="http://schemas.openxmlformats.org/officeDocument/2006/relationships/hyperlink" Target="http://nbcpakistan.org.pk/assets/may-16-bioethics-facilitator-book---may-16,-2017.pdf(for" TargetMode="Externa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B59B-A1E9-4984-B9C7-88AF1099BE56}">
      <dgm:prSet/>
      <dgm:spPr/>
      <dgm:t>
        <a:bodyPr/>
        <a:lstStyle/>
        <a:p>
          <a:r>
            <a:rPr lang="en-US" b="1"/>
            <a:t>Primary (recommended textbooks) </a:t>
          </a:r>
          <a:endParaRPr lang="en-US"/>
        </a:p>
      </dgm:t>
    </dgm:pt>
    <dgm:pt modelId="{F3928CFA-DE4E-4A3E-9A2A-FA71F841AE8B}" type="parTrans" cxnId="{37FE38AA-DB29-499E-98E7-0D9C3939DCE2}">
      <dgm:prSet/>
      <dgm:spPr/>
      <dgm:t>
        <a:bodyPr/>
        <a:lstStyle/>
        <a:p>
          <a:endParaRPr lang="en-US"/>
        </a:p>
      </dgm:t>
    </dgm:pt>
    <dgm:pt modelId="{04790368-2FD9-4AD6-894D-F7906C3572D2}" type="sibTrans" cxnId="{37FE38AA-DB29-499E-98E7-0D9C3939DCE2}">
      <dgm:prSet/>
      <dgm:spPr/>
      <dgm:t>
        <a:bodyPr/>
        <a:lstStyle/>
        <a:p>
          <a:endParaRPr lang="en-US"/>
        </a:p>
      </dgm:t>
    </dgm:pt>
    <dgm:pt modelId="{1BF55EBD-2D94-432D-9FF9-124F5A5D8938}">
      <dgm:prSet custT="1"/>
      <dgm:spPr/>
      <dgm:t>
        <a:bodyPr/>
        <a:lstStyle/>
        <a:p>
          <a:pPr algn="just"/>
          <a:r>
            <a:rPr lang="en-US" sz="2400" b="1" dirty="0">
              <a:latin typeface="Times New Roman" panose="02020603050405020304" pitchFamily="18" charset="0"/>
              <a:cs typeface="Times New Roman" panose="02020603050405020304" pitchFamily="18" charset="0"/>
            </a:rPr>
            <a:t>J Parks textbook of Preventive &amp; social Medicine. Ch.20 Pages ( 23</a:t>
          </a:r>
          <a:r>
            <a:rPr lang="en-US" sz="2400" b="1" baseline="30000" dirty="0">
              <a:latin typeface="Times New Roman" panose="02020603050405020304" pitchFamily="18" charset="0"/>
              <a:cs typeface="Times New Roman" panose="02020603050405020304" pitchFamily="18" charset="0"/>
            </a:rPr>
            <a:t>rd</a:t>
          </a:r>
          <a:r>
            <a:rPr lang="en-US" sz="2400" b="1" dirty="0">
              <a:latin typeface="Times New Roman" panose="02020603050405020304" pitchFamily="18" charset="0"/>
              <a:cs typeface="Times New Roman" panose="02020603050405020304" pitchFamily="18" charset="0"/>
            </a:rPr>
            <a:t>  edition) </a:t>
          </a:r>
        </a:p>
      </dgm:t>
    </dgm:pt>
    <dgm:pt modelId="{0CCE0A43-C892-465E-9732-2141A7087370}" type="parTrans" cxnId="{F81289B9-3428-431C-883D-8D797B1564DE}">
      <dgm:prSet/>
      <dgm:spPr/>
      <dgm:t>
        <a:bodyPr/>
        <a:lstStyle/>
        <a:p>
          <a:endParaRPr lang="en-US"/>
        </a:p>
      </dgm:t>
    </dgm:pt>
    <dgm:pt modelId="{7719A638-90F7-4604-A1FB-04EDB9C8BC1F}" type="sibTrans" cxnId="{F81289B9-3428-431C-883D-8D797B1564DE}">
      <dgm:prSet/>
      <dgm:spPr/>
      <dgm:t>
        <a:bodyPr/>
        <a:lstStyle/>
        <a:p>
          <a:endParaRPr lang="en-US"/>
        </a:p>
      </dgm:t>
    </dgm:pt>
    <dgm:pt modelId="{82C73A6F-F016-43E1-8168-55C8136F3A8D}">
      <dgm:prSet custT="1"/>
      <dgm:spPr/>
      <dgm:t>
        <a:bodyPr/>
        <a:lstStyle/>
        <a:p>
          <a:pPr algn="just"/>
          <a:r>
            <a:rPr lang="en-US" sz="2000" b="1" dirty="0">
              <a:latin typeface="Times New Roman" panose="02020603050405020304" pitchFamily="18" charset="0"/>
              <a:cs typeface="Times New Roman" panose="02020603050405020304" pitchFamily="18" charset="0"/>
            </a:rPr>
            <a:t>Textbook of Community Medicine &amp; Public Health. By Muhammad </a:t>
          </a:r>
          <a:r>
            <a:rPr lang="en-US" sz="2000" b="1" dirty="0" err="1">
              <a:latin typeface="Times New Roman" panose="02020603050405020304" pitchFamily="18" charset="0"/>
              <a:cs typeface="Times New Roman" panose="02020603050405020304" pitchFamily="18" charset="0"/>
            </a:rPr>
            <a:t>Illyas</a:t>
          </a:r>
          <a:r>
            <a:rPr lang="en-US" sz="2000" b="1" dirty="0">
              <a:latin typeface="Times New Roman" panose="02020603050405020304" pitchFamily="18" charset="0"/>
              <a:cs typeface="Times New Roman" panose="02020603050405020304" pitchFamily="18" charset="0"/>
            </a:rPr>
            <a:t> , Dr </a:t>
          </a:r>
          <a:r>
            <a:rPr lang="en-US" sz="2000" b="1" dirty="0" err="1">
              <a:latin typeface="Times New Roman" panose="02020603050405020304" pitchFamily="18" charset="0"/>
              <a:cs typeface="Times New Roman" panose="02020603050405020304" pitchFamily="18" charset="0"/>
            </a:rPr>
            <a:t>Irfanullah</a:t>
          </a:r>
          <a:r>
            <a:rPr lang="en-US" sz="2000" b="1" dirty="0">
              <a:latin typeface="Times New Roman" panose="02020603050405020304" pitchFamily="18" charset="0"/>
              <a:cs typeface="Times New Roman" panose="02020603050405020304" pitchFamily="18" charset="0"/>
            </a:rPr>
            <a:t> Siddiqui Ch.29 p:513(8</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edition</a:t>
          </a:r>
          <a:r>
            <a:rPr lang="en-US" sz="1400" b="1" dirty="0">
              <a:latin typeface="Times New Roman" panose="02020603050405020304" pitchFamily="18" charset="0"/>
              <a:cs typeface="Times New Roman" panose="02020603050405020304" pitchFamily="18" charset="0"/>
            </a:rPr>
            <a:t>) </a:t>
          </a:r>
        </a:p>
      </dgm:t>
    </dgm:pt>
    <dgm:pt modelId="{8AA2A3F1-F9BA-4D43-841A-6076B7041041}" type="parTrans" cxnId="{2346B9DB-EB4C-4CE3-A062-EB4248DCE5B7}">
      <dgm:prSet/>
      <dgm:spPr/>
      <dgm:t>
        <a:bodyPr/>
        <a:lstStyle/>
        <a:p>
          <a:endParaRPr lang="en-US"/>
        </a:p>
      </dgm:t>
    </dgm:pt>
    <dgm:pt modelId="{EC53858B-B7EC-43F8-B539-5D4DB699D7C4}" type="sibTrans" cxnId="{2346B9DB-EB4C-4CE3-A062-EB4248DCE5B7}">
      <dgm:prSet/>
      <dgm:spPr/>
      <dgm:t>
        <a:bodyPr/>
        <a:lstStyle/>
        <a:p>
          <a:endParaRPr lang="en-US"/>
        </a:p>
      </dgm:t>
    </dgm:pt>
    <dgm:pt modelId="{76B60DDF-E554-4DB2-9920-056A70882DA3}">
      <dgm:prSet/>
      <dgm:spPr/>
      <dgm:t>
        <a:bodyPr/>
        <a:lstStyle/>
        <a:p>
          <a:r>
            <a:rPr lang="en-US" b="1"/>
            <a:t>Additional readings </a:t>
          </a:r>
          <a:endParaRPr lang="en-US"/>
        </a:p>
      </dgm:t>
    </dgm:pt>
    <dgm:pt modelId="{0D8C8AC7-799B-4DEC-BDCE-EEB9E4B7D809}" type="parTrans" cxnId="{EB800B68-4EE5-4415-9E2E-E5E1F58D25F5}">
      <dgm:prSet/>
      <dgm:spPr/>
      <dgm:t>
        <a:bodyPr/>
        <a:lstStyle/>
        <a:p>
          <a:endParaRPr lang="en-US"/>
        </a:p>
      </dgm:t>
    </dgm:pt>
    <dgm:pt modelId="{A9F5321A-2A13-42B0-B5FF-AF7FF519C071}" type="sibTrans" cxnId="{EB800B68-4EE5-4415-9E2E-E5E1F58D25F5}">
      <dgm:prSet/>
      <dgm:spPr/>
      <dgm:t>
        <a:bodyPr/>
        <a:lstStyle/>
        <a:p>
          <a:endParaRPr lang="en-US"/>
        </a:p>
      </dgm:t>
    </dgm:pt>
    <dgm:pt modelId="{AB1BC0B8-8470-45E5-9348-55150925E571}">
      <dgm:prSet/>
      <dgm:spPr/>
      <dgm:t>
        <a:bodyPr/>
        <a:lstStyle/>
        <a:p>
          <a:endParaRPr lang="en-US" sz="1500" dirty="0"/>
        </a:p>
      </dgm:t>
    </dgm:pt>
    <dgm:pt modelId="{AE55A433-EC4D-4B02-8AEE-5AFA19159EDB}" type="parTrans" cxnId="{2544DC4D-A014-489F-8E50-02E331CFC3A6}">
      <dgm:prSet/>
      <dgm:spPr/>
      <dgm:t>
        <a:bodyPr/>
        <a:lstStyle/>
        <a:p>
          <a:endParaRPr lang="en-US"/>
        </a:p>
      </dgm:t>
    </dgm:pt>
    <dgm:pt modelId="{D4518FA7-77F3-4B14-87CE-CF6B0A11FE06}" type="sibTrans" cxnId="{2544DC4D-A014-489F-8E50-02E331CFC3A6}">
      <dgm:prSet/>
      <dgm:spPr/>
      <dgm:t>
        <a:bodyPr/>
        <a:lstStyle/>
        <a:p>
          <a:endParaRPr lang="en-US"/>
        </a:p>
      </dgm:t>
    </dgm:pt>
    <dgm:pt modelId="{33541150-DAA3-41D1-954E-151091943049}">
      <dgm:prSet custT="1"/>
      <dgm:spPr/>
      <dgm:t>
        <a:bodyPr/>
        <a:lstStyle/>
        <a:p>
          <a:r>
            <a:rPr lang="en-US" sz="2400" dirty="0">
              <a:hlinkClick xmlns:r="http://schemas.openxmlformats.org/officeDocument/2006/relationships" r:id="rId1"/>
            </a:rPr>
            <a:t>http://nbcpakistan.org.pk/assets/may-16-bioethics-facilitator-book---may-16%2C-2017.pdf(for</a:t>
          </a:r>
          <a:r>
            <a:rPr lang="en-US" sz="2400" dirty="0">
              <a:solidFill>
                <a:schemeClr val="accent1"/>
              </a:solidFill>
            </a:rPr>
            <a:t> Bioethics</a:t>
          </a:r>
          <a:r>
            <a:rPr lang="en-US" sz="2400" dirty="0"/>
            <a:t>)</a:t>
          </a:r>
        </a:p>
      </dgm:t>
    </dgm:pt>
    <dgm:pt modelId="{CD1FCDCE-877E-4AE4-AAB1-63AAD91609E1}" type="sibTrans" cxnId="{7107B49F-6784-47D5-9222-EA243492A854}">
      <dgm:prSet/>
      <dgm:spPr/>
      <dgm:t>
        <a:bodyPr/>
        <a:lstStyle/>
        <a:p>
          <a:endParaRPr lang="en-US"/>
        </a:p>
      </dgm:t>
    </dgm:pt>
    <dgm:pt modelId="{B9B7EE85-8A8B-4617-AB1D-A7D84E961729}" type="parTrans" cxnId="{7107B49F-6784-47D5-9222-EA243492A854}">
      <dgm:prSet/>
      <dgm:spPr/>
      <dgm:t>
        <a:bodyPr/>
        <a:lstStyle/>
        <a:p>
          <a:endParaRPr lang="en-US"/>
        </a:p>
      </dgm:t>
    </dgm:pt>
    <dgm:pt modelId="{9424A55E-1800-4B46-B9B6-1E2BF24D2877}">
      <dgm:prSet/>
      <dgm:spPr/>
      <dgm:t>
        <a:bodyPr/>
        <a:lstStyle/>
        <a:p>
          <a:endParaRPr lang="en-US" sz="1500" dirty="0"/>
        </a:p>
      </dgm:t>
    </dgm:pt>
    <dgm:pt modelId="{275F32C1-4A35-40B6-8E67-582CE414FDB8}" type="parTrans" cxnId="{6DB8F801-CA19-4949-BA42-ABB710F1D8F8}">
      <dgm:prSet/>
      <dgm:spPr/>
      <dgm:t>
        <a:bodyPr/>
        <a:lstStyle/>
        <a:p>
          <a:endParaRPr lang="en-US"/>
        </a:p>
      </dgm:t>
    </dgm:pt>
    <dgm:pt modelId="{BAB3C507-78A0-4E78-AE1E-37F8963CFD28}" type="sibTrans" cxnId="{6DB8F801-CA19-4949-BA42-ABB710F1D8F8}">
      <dgm:prSet/>
      <dgm:spPr/>
      <dgm:t>
        <a:bodyPr/>
        <a:lstStyle/>
        <a:p>
          <a:endParaRPr lang="en-US"/>
        </a:p>
      </dgm:t>
    </dgm:pt>
    <dgm:pt modelId="{F0647113-CCE3-4325-8D34-BC31B1DCF234}">
      <dgm:prSet custT="1"/>
      <dgm:spPr/>
      <dgm:t>
        <a:bodyPr/>
        <a:lstStyle/>
        <a:p>
          <a:pPr algn="just"/>
          <a:endParaRPr lang="en-US" sz="2400" b="1" dirty="0">
            <a:latin typeface="Times New Roman" panose="02020603050405020304" pitchFamily="18" charset="0"/>
            <a:cs typeface="Times New Roman" panose="02020603050405020304" pitchFamily="18" charset="0"/>
          </a:endParaRPr>
        </a:p>
      </dgm:t>
    </dgm:pt>
    <dgm:pt modelId="{2461B186-A526-4C81-B8B5-734803D2B660}" type="parTrans" cxnId="{5B3887FE-1752-4862-94F0-875E8EF202FC}">
      <dgm:prSet/>
      <dgm:spPr/>
      <dgm:t>
        <a:bodyPr/>
        <a:lstStyle/>
        <a:p>
          <a:endParaRPr lang="en-US"/>
        </a:p>
      </dgm:t>
    </dgm:pt>
    <dgm:pt modelId="{5BA0BA3E-04F2-447E-B03C-A56CF6F4860B}" type="sibTrans" cxnId="{5B3887FE-1752-4862-94F0-875E8EF202FC}">
      <dgm:prSet/>
      <dgm:spPr/>
      <dgm:t>
        <a:bodyPr/>
        <a:lstStyle/>
        <a:p>
          <a:endParaRPr lang="en-US"/>
        </a:p>
      </dgm:t>
    </dgm:pt>
    <dgm:pt modelId="{338B401D-FBDD-44B8-958B-B5DC78D6D075}" type="pres">
      <dgm:prSet presAssocID="{2814DB71-992B-42A7-9C87-8A4AF3B9790C}" presName="Name0" presStyleCnt="0">
        <dgm:presLayoutVars>
          <dgm:dir/>
          <dgm:animLvl val="lvl"/>
          <dgm:resizeHandles val="exact"/>
        </dgm:presLayoutVars>
      </dgm:prSet>
      <dgm:spPr/>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2">
        <dgm:presLayoutVars>
          <dgm:chMax val="0"/>
          <dgm:chPref val="0"/>
          <dgm:bulletEnabled val="1"/>
        </dgm:presLayoutVars>
      </dgm:prSet>
      <dgm:spPr/>
    </dgm:pt>
    <dgm:pt modelId="{7DE4B240-F910-4543-AEBF-61C51128A1E8}" type="pres">
      <dgm:prSet presAssocID="{7515B59B-A1E9-4984-B9C7-88AF1099BE56}" presName="desTx" presStyleLbl="alignAccFollowNode1" presStyleIdx="0" presStyleCnt="2">
        <dgm:presLayoutVars>
          <dgm:bulletEnabled val="1"/>
        </dgm:presLayoutVars>
      </dgm:prSet>
      <dgm:spPr/>
    </dgm:pt>
    <dgm:pt modelId="{D4A95DC3-CE84-4DE9-ADA0-48ABB405CFD1}" type="pres">
      <dgm:prSet presAssocID="{04790368-2FD9-4AD6-894D-F7906C3572D2}" presName="space" presStyleCnt="0"/>
      <dgm:spPr/>
    </dgm:pt>
    <dgm:pt modelId="{C5F405C8-8761-46A8-8738-BF042F30F25C}" type="pres">
      <dgm:prSet presAssocID="{76B60DDF-E554-4DB2-9920-056A70882DA3}" presName="composite" presStyleCnt="0"/>
      <dgm:spPr/>
    </dgm:pt>
    <dgm:pt modelId="{B313A1F6-9E3E-481B-B710-F2C01AEE17D1}" type="pres">
      <dgm:prSet presAssocID="{76B60DDF-E554-4DB2-9920-056A70882DA3}" presName="parTx" presStyleLbl="alignNode1" presStyleIdx="1" presStyleCnt="2">
        <dgm:presLayoutVars>
          <dgm:chMax val="0"/>
          <dgm:chPref val="0"/>
          <dgm:bulletEnabled val="1"/>
        </dgm:presLayoutVars>
      </dgm:prSet>
      <dgm:spPr/>
    </dgm:pt>
    <dgm:pt modelId="{4EF2150C-86B5-46C0-857D-4A5FE5EE569F}" type="pres">
      <dgm:prSet presAssocID="{76B60DDF-E554-4DB2-9920-056A70882DA3}" presName="desTx" presStyleLbl="alignAccFollowNode1" presStyleIdx="1" presStyleCnt="2">
        <dgm:presLayoutVars>
          <dgm:bulletEnabled val="1"/>
        </dgm:presLayoutVars>
      </dgm:prSet>
      <dgm:spPr/>
    </dgm:pt>
  </dgm:ptLst>
  <dgm:cxnLst>
    <dgm:cxn modelId="{6DB8F801-CA19-4949-BA42-ABB710F1D8F8}" srcId="{76B60DDF-E554-4DB2-9920-056A70882DA3}" destId="{9424A55E-1800-4B46-B9B6-1E2BF24D2877}" srcOrd="2" destOrd="0" parTransId="{275F32C1-4A35-40B6-8E67-582CE414FDB8}" sibTransId="{BAB3C507-78A0-4E78-AE1E-37F8963CFD28}"/>
    <dgm:cxn modelId="{F4E6A908-ABFE-4D4F-B1F5-E3E3FE367218}" type="presOf" srcId="{F0647113-CCE3-4325-8D34-BC31B1DCF234}" destId="{7DE4B240-F910-4543-AEBF-61C51128A1E8}" srcOrd="0" destOrd="1" presId="urn:microsoft.com/office/officeart/2005/8/layout/hList1"/>
    <dgm:cxn modelId="{A0ABEB11-582A-40A8-87E3-6F9BFC4983D7}" type="presOf" srcId="{1BF55EBD-2D94-432D-9FF9-124F5A5D8938}" destId="{7DE4B240-F910-4543-AEBF-61C51128A1E8}" srcOrd="0" destOrd="0" presId="urn:microsoft.com/office/officeart/2005/8/layout/hList1"/>
    <dgm:cxn modelId="{0309B713-7D59-455A-A6A7-FC98739D1DF9}" type="presOf" srcId="{33541150-DAA3-41D1-954E-151091943049}" destId="{4EF2150C-86B5-46C0-857D-4A5FE5EE569F}" srcOrd="0" destOrd="1" presId="urn:microsoft.com/office/officeart/2005/8/layout/hList1"/>
    <dgm:cxn modelId="{A235D544-3B65-4F73-B790-AE254282DF98}" type="presOf" srcId="{82C73A6F-F016-43E1-8168-55C8136F3A8D}" destId="{7DE4B240-F910-4543-AEBF-61C51128A1E8}" srcOrd="0" destOrd="2" presId="urn:microsoft.com/office/officeart/2005/8/layout/hList1"/>
    <dgm:cxn modelId="{EB800B68-4EE5-4415-9E2E-E5E1F58D25F5}" srcId="{2814DB71-992B-42A7-9C87-8A4AF3B9790C}" destId="{76B60DDF-E554-4DB2-9920-056A70882DA3}" srcOrd="1" destOrd="0" parTransId="{0D8C8AC7-799B-4DEC-BDCE-EEB9E4B7D809}" sibTransId="{A9F5321A-2A13-42B0-B5FF-AF7FF519C071}"/>
    <dgm:cxn modelId="{2544DC4D-A014-489F-8E50-02E331CFC3A6}" srcId="{76B60DDF-E554-4DB2-9920-056A70882DA3}" destId="{AB1BC0B8-8470-45E5-9348-55150925E571}" srcOrd="0" destOrd="0" parTransId="{AE55A433-EC4D-4B02-8AEE-5AFA19159EDB}" sibTransId="{D4518FA7-77F3-4B14-87CE-CF6B0A11FE06}"/>
    <dgm:cxn modelId="{5ADA0B76-8233-48B2-BC7F-1B91C70F6760}" type="presOf" srcId="{AB1BC0B8-8470-45E5-9348-55150925E571}" destId="{4EF2150C-86B5-46C0-857D-4A5FE5EE569F}" srcOrd="0" destOrd="0" presId="urn:microsoft.com/office/officeart/2005/8/layout/hList1"/>
    <dgm:cxn modelId="{CD5B419B-6BAD-486E-BE4F-AA054E47928C}" type="presOf" srcId="{9424A55E-1800-4B46-B9B6-1E2BF24D2877}" destId="{4EF2150C-86B5-46C0-857D-4A5FE5EE569F}" srcOrd="0" destOrd="2" presId="urn:microsoft.com/office/officeart/2005/8/layout/hList1"/>
    <dgm:cxn modelId="{7107B49F-6784-47D5-9222-EA243492A854}" srcId="{76B60DDF-E554-4DB2-9920-056A70882DA3}" destId="{33541150-DAA3-41D1-954E-151091943049}" srcOrd="1" destOrd="0" parTransId="{B9B7EE85-8A8B-4617-AB1D-A7D84E961729}" sibTransId="{CD1FCDCE-877E-4AE4-AAB1-63AAD91609E1}"/>
    <dgm:cxn modelId="{37FE38AA-DB29-499E-98E7-0D9C3939DCE2}" srcId="{2814DB71-992B-42A7-9C87-8A4AF3B9790C}" destId="{7515B59B-A1E9-4984-B9C7-88AF1099BE56}" srcOrd="0" destOrd="0" parTransId="{F3928CFA-DE4E-4A3E-9A2A-FA71F841AE8B}" sibTransId="{04790368-2FD9-4AD6-894D-F7906C3572D2}"/>
    <dgm:cxn modelId="{F81289B9-3428-431C-883D-8D797B1564DE}" srcId="{7515B59B-A1E9-4984-B9C7-88AF1099BE56}" destId="{1BF55EBD-2D94-432D-9FF9-124F5A5D8938}" srcOrd="0" destOrd="0" parTransId="{0CCE0A43-C892-465E-9732-2141A7087370}" sibTransId="{7719A638-90F7-4604-A1FB-04EDB9C8BC1F}"/>
    <dgm:cxn modelId="{7CA758C6-8251-46A6-BB81-714AC622B525}" type="presOf" srcId="{2814DB71-992B-42A7-9C87-8A4AF3B9790C}" destId="{338B401D-FBDD-44B8-958B-B5DC78D6D075}" srcOrd="0" destOrd="0" presId="urn:microsoft.com/office/officeart/2005/8/layout/hList1"/>
    <dgm:cxn modelId="{2E8A49D2-AD83-4D93-A66A-89D16EB58717}" type="presOf" srcId="{7515B59B-A1E9-4984-B9C7-88AF1099BE56}" destId="{50E5C7BD-5A87-4430-B640-51C4DB8EC3B3}" srcOrd="0" destOrd="0" presId="urn:microsoft.com/office/officeart/2005/8/layout/hList1"/>
    <dgm:cxn modelId="{2346B9DB-EB4C-4CE3-A062-EB4248DCE5B7}" srcId="{7515B59B-A1E9-4984-B9C7-88AF1099BE56}" destId="{82C73A6F-F016-43E1-8168-55C8136F3A8D}" srcOrd="2" destOrd="0" parTransId="{8AA2A3F1-F9BA-4D43-841A-6076B7041041}" sibTransId="{EC53858B-B7EC-43F8-B539-5D4DB699D7C4}"/>
    <dgm:cxn modelId="{5B3887FE-1752-4862-94F0-875E8EF202FC}" srcId="{7515B59B-A1E9-4984-B9C7-88AF1099BE56}" destId="{F0647113-CCE3-4325-8D34-BC31B1DCF234}" srcOrd="1" destOrd="0" parTransId="{2461B186-A526-4C81-B8B5-734803D2B660}" sibTransId="{5BA0BA3E-04F2-447E-B03C-A56CF6F4860B}"/>
    <dgm:cxn modelId="{314620FF-4A8F-41E4-BB11-DAD1605D1A9C}" type="presOf" srcId="{76B60DDF-E554-4DB2-9920-056A70882DA3}" destId="{B313A1F6-9E3E-481B-B710-F2C01AEE17D1}" srcOrd="0" destOrd="0" presId="urn:microsoft.com/office/officeart/2005/8/layout/hList1"/>
    <dgm:cxn modelId="{297DB043-3D7B-45E5-90E2-5F4CFF0AC78E}" type="presParOf" srcId="{338B401D-FBDD-44B8-958B-B5DC78D6D075}" destId="{A8A4E4E7-9A9F-48C3-946B-BEF2DEACC4B7}" srcOrd="0" destOrd="0" presId="urn:microsoft.com/office/officeart/2005/8/layout/hList1"/>
    <dgm:cxn modelId="{941F0D06-CB74-4E7A-8EE1-85D17D297F5F}" type="presParOf" srcId="{A8A4E4E7-9A9F-48C3-946B-BEF2DEACC4B7}" destId="{50E5C7BD-5A87-4430-B640-51C4DB8EC3B3}" srcOrd="0" destOrd="0" presId="urn:microsoft.com/office/officeart/2005/8/layout/hList1"/>
    <dgm:cxn modelId="{F8679982-7FFB-4BB1-81F8-0DAD4968FC77}" type="presParOf" srcId="{A8A4E4E7-9A9F-48C3-946B-BEF2DEACC4B7}" destId="{7DE4B240-F910-4543-AEBF-61C51128A1E8}" srcOrd="1" destOrd="0" presId="urn:microsoft.com/office/officeart/2005/8/layout/hList1"/>
    <dgm:cxn modelId="{4A5DE016-C0EE-4BFA-A1F7-5B128D7F6121}" type="presParOf" srcId="{338B401D-FBDD-44B8-958B-B5DC78D6D075}" destId="{D4A95DC3-CE84-4DE9-ADA0-48ABB405CFD1}" srcOrd="1" destOrd="0" presId="urn:microsoft.com/office/officeart/2005/8/layout/hList1"/>
    <dgm:cxn modelId="{181D8AFA-FDF7-49A2-A274-87207FD99EDC}" type="presParOf" srcId="{338B401D-FBDD-44B8-958B-B5DC78D6D075}" destId="{C5F405C8-8761-46A8-8738-BF042F30F25C}" srcOrd="2" destOrd="0" presId="urn:microsoft.com/office/officeart/2005/8/layout/hList1"/>
    <dgm:cxn modelId="{97290593-5B2B-4382-A4F4-0FFA1E71E8E7}" type="presParOf" srcId="{C5F405C8-8761-46A8-8738-BF042F30F25C}" destId="{B313A1F6-9E3E-481B-B710-F2C01AEE17D1}" srcOrd="0" destOrd="0" presId="urn:microsoft.com/office/officeart/2005/8/layout/hList1"/>
    <dgm:cxn modelId="{45630545-E50B-435F-85AF-A5B2BF978B23}" type="presParOf" srcId="{C5F405C8-8761-46A8-8738-BF042F30F25C}" destId="{4EF2150C-86B5-46C0-857D-4A5FE5EE5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51883" y="2198242"/>
          <a:ext cx="2018968" cy="2018968"/>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057785" y="2671176"/>
        <a:ext cx="1207164" cy="1037791"/>
      </dsp:txXfrm>
    </dsp:sp>
    <dsp:sp modelId="{93300324-D62F-4E58-B882-734182BDB462}">
      <dsp:nvSpPr>
        <dsp:cNvPr id="0" name=""/>
        <dsp:cNvSpPr/>
      </dsp:nvSpPr>
      <dsp:spPr>
        <a:xfrm>
          <a:off x="692058" y="1761115"/>
          <a:ext cx="1468340" cy="1468340"/>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itchFamily="34" charset="0"/>
            </a:rPr>
            <a:t>Truth</a:t>
          </a:r>
          <a:r>
            <a:rPr lang="en-US" sz="1400" kern="1200"/>
            <a:t> </a:t>
          </a:r>
        </a:p>
      </dsp:txBody>
      <dsp:txXfrm>
        <a:off x="1061717" y="2133008"/>
        <a:ext cx="729022" cy="724554"/>
      </dsp:txXfrm>
    </dsp:sp>
    <dsp:sp modelId="{59EDF28D-6C67-49D0-B5A1-DE5C3CBA2292}">
      <dsp:nvSpPr>
        <dsp:cNvPr id="0" name=""/>
        <dsp:cNvSpPr/>
      </dsp:nvSpPr>
      <dsp:spPr>
        <a:xfrm rot="20700000">
          <a:off x="1299631" y="873682"/>
          <a:ext cx="1438674" cy="1438674"/>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1615174" y="1189225"/>
        <a:ext cx="807587" cy="807587"/>
      </dsp:txXfrm>
    </dsp:sp>
    <dsp:sp modelId="{398423B3-DD54-4226-99D7-017EFC1488DF}">
      <dsp:nvSpPr>
        <dsp:cNvPr id="0" name=""/>
        <dsp:cNvSpPr/>
      </dsp:nvSpPr>
      <dsp:spPr>
        <a:xfrm>
          <a:off x="1490977" y="2062445"/>
          <a:ext cx="2584279" cy="2584279"/>
        </a:xfrm>
        <a:prstGeom prst="circularArrow">
          <a:avLst>
            <a:gd name="adj1" fmla="val 4687"/>
            <a:gd name="adj2" fmla="val 299029"/>
            <a:gd name="adj3" fmla="val 2502377"/>
            <a:gd name="adj4" fmla="val 1589130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7170" y="1564045"/>
          <a:ext cx="1877640" cy="187764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66851" y="560804"/>
          <a:ext cx="2024474" cy="20244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a:xfrm>
          <a:off x="7175" y="433553"/>
          <a:ext cx="3411611" cy="14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n-US" sz="500" b="1" kern="1200"/>
            <a:t>Primary (recommended textbooks) </a:t>
          </a:r>
          <a:endParaRPr lang="en-US" sz="500" kern="1200"/>
        </a:p>
      </dsp:txBody>
      <dsp:txXfrm>
        <a:off x="7175" y="433553"/>
        <a:ext cx="3411611" cy="144000"/>
      </dsp:txXfrm>
    </dsp:sp>
    <dsp:sp modelId="{7DE4B240-F910-4543-AEBF-61C51128A1E8}">
      <dsp:nvSpPr>
        <dsp:cNvPr id="0" name=""/>
        <dsp:cNvSpPr/>
      </dsp:nvSpPr>
      <dsp:spPr>
        <a:xfrm>
          <a:off x="7175" y="577553"/>
          <a:ext cx="3411611"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J Parks textbook of Preventive &amp; social Medicine. Ch.20 Pages ( 23</a:t>
          </a:r>
          <a:r>
            <a:rPr lang="en-US" sz="2400" b="1" kern="1200" baseline="30000" dirty="0">
              <a:latin typeface="Times New Roman" panose="02020603050405020304" pitchFamily="18" charset="0"/>
              <a:cs typeface="Times New Roman" panose="02020603050405020304" pitchFamily="18" charset="0"/>
            </a:rPr>
            <a:t>rd</a:t>
          </a:r>
          <a:r>
            <a:rPr lang="en-US" sz="2400" b="1" kern="1200" dirty="0">
              <a:latin typeface="Times New Roman" panose="02020603050405020304" pitchFamily="18" charset="0"/>
              <a:cs typeface="Times New Roman" panose="02020603050405020304" pitchFamily="18" charset="0"/>
            </a:rPr>
            <a:t>  edition) </a:t>
          </a:r>
        </a:p>
        <a:p>
          <a:pPr marL="228600" lvl="1" indent="-228600" algn="just" defTabSz="1066800">
            <a:lnSpc>
              <a:spcPct val="90000"/>
            </a:lnSpc>
            <a:spcBef>
              <a:spcPct val="0"/>
            </a:spcBef>
            <a:spcAft>
              <a:spcPct val="15000"/>
            </a:spcAft>
            <a:buChar char="•"/>
          </a:pPr>
          <a:endParaRPr lang="en-US" sz="2400" b="1"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Textbook of Community Medicine &amp; Public Health. By Muhammad </a:t>
          </a:r>
          <a:r>
            <a:rPr lang="en-US" sz="2000" b="1" kern="1200" dirty="0" err="1">
              <a:latin typeface="Times New Roman" panose="02020603050405020304" pitchFamily="18" charset="0"/>
              <a:cs typeface="Times New Roman" panose="02020603050405020304" pitchFamily="18" charset="0"/>
            </a:rPr>
            <a:t>Illyas</a:t>
          </a:r>
          <a:r>
            <a:rPr lang="en-US" sz="2000" b="1" kern="1200" dirty="0">
              <a:latin typeface="Times New Roman" panose="02020603050405020304" pitchFamily="18" charset="0"/>
              <a:cs typeface="Times New Roman" panose="02020603050405020304" pitchFamily="18" charset="0"/>
            </a:rPr>
            <a:t> , Dr </a:t>
          </a:r>
          <a:r>
            <a:rPr lang="en-US" sz="2000" b="1" kern="1200" dirty="0" err="1">
              <a:latin typeface="Times New Roman" panose="02020603050405020304" pitchFamily="18" charset="0"/>
              <a:cs typeface="Times New Roman" panose="02020603050405020304" pitchFamily="18" charset="0"/>
            </a:rPr>
            <a:t>Irfanullah</a:t>
          </a:r>
          <a:r>
            <a:rPr lang="en-US" sz="2000" b="1" kern="1200" dirty="0">
              <a:latin typeface="Times New Roman" panose="02020603050405020304" pitchFamily="18" charset="0"/>
              <a:cs typeface="Times New Roman" panose="02020603050405020304" pitchFamily="18" charset="0"/>
            </a:rPr>
            <a:t> Siddiqui Ch.29 p:513(8</a:t>
          </a:r>
          <a:r>
            <a:rPr lang="en-US" sz="2000" b="1" kern="1200" baseline="30000" dirty="0">
              <a:latin typeface="Times New Roman" panose="02020603050405020304" pitchFamily="18" charset="0"/>
              <a:cs typeface="Times New Roman" panose="02020603050405020304" pitchFamily="18" charset="0"/>
            </a:rPr>
            <a:t>th</a:t>
          </a:r>
          <a:r>
            <a:rPr lang="en-US" sz="2000" b="1" kern="1200" dirty="0">
              <a:latin typeface="Times New Roman" panose="02020603050405020304" pitchFamily="18" charset="0"/>
              <a:cs typeface="Times New Roman" panose="02020603050405020304" pitchFamily="18" charset="0"/>
            </a:rPr>
            <a:t> edition</a:t>
          </a:r>
          <a:r>
            <a:rPr lang="en-US" sz="1400" b="1" kern="1200" dirty="0">
              <a:latin typeface="Times New Roman" panose="02020603050405020304" pitchFamily="18" charset="0"/>
              <a:cs typeface="Times New Roman" panose="02020603050405020304" pitchFamily="18" charset="0"/>
            </a:rPr>
            <a:t>) </a:t>
          </a:r>
        </a:p>
      </dsp:txBody>
      <dsp:txXfrm>
        <a:off x="7175" y="577553"/>
        <a:ext cx="3411611" cy="3513600"/>
      </dsp:txXfrm>
    </dsp:sp>
    <dsp:sp modelId="{B313A1F6-9E3E-481B-B710-F2C01AEE17D1}">
      <dsp:nvSpPr>
        <dsp:cNvPr id="0" name=""/>
        <dsp:cNvSpPr/>
      </dsp:nvSpPr>
      <dsp:spPr>
        <a:xfrm>
          <a:off x="3896412" y="433553"/>
          <a:ext cx="3411611" cy="14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n-US" sz="500" b="1" kern="1200"/>
            <a:t>Additional readings </a:t>
          </a:r>
          <a:endParaRPr lang="en-US" sz="500" kern="1200"/>
        </a:p>
      </dsp:txBody>
      <dsp:txXfrm>
        <a:off x="3896412" y="433553"/>
        <a:ext cx="3411611" cy="144000"/>
      </dsp:txXfrm>
    </dsp:sp>
    <dsp:sp modelId="{4EF2150C-86B5-46C0-857D-4A5FE5EE569F}">
      <dsp:nvSpPr>
        <dsp:cNvPr id="0" name=""/>
        <dsp:cNvSpPr/>
      </dsp:nvSpPr>
      <dsp:spPr>
        <a:xfrm>
          <a:off x="3896412" y="577553"/>
          <a:ext cx="3411611"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228600" lvl="1" indent="-228600" algn="l" defTabSz="1066800">
            <a:lnSpc>
              <a:spcPct val="90000"/>
            </a:lnSpc>
            <a:spcBef>
              <a:spcPct val="0"/>
            </a:spcBef>
            <a:spcAft>
              <a:spcPct val="15000"/>
            </a:spcAft>
            <a:buChar char="•"/>
          </a:pPr>
          <a:r>
            <a:rPr lang="en-US" sz="2400" kern="1200" dirty="0">
              <a:hlinkClick xmlns:r="http://schemas.openxmlformats.org/officeDocument/2006/relationships" r:id="rId1"/>
            </a:rPr>
            <a:t>http://nbcpakistan.org.pk/assets/may-16-bioethics-facilitator-book---may-16%2C-2017.pdf(for</a:t>
          </a:r>
          <a:r>
            <a:rPr lang="en-US" sz="2400" kern="1200" dirty="0">
              <a:solidFill>
                <a:schemeClr val="accent1"/>
              </a:solidFill>
            </a:rPr>
            <a:t> Bioethics</a:t>
          </a:r>
          <a:r>
            <a:rPr lang="en-US" sz="2400" kern="1200" dirty="0"/>
            <a:t>)</a:t>
          </a:r>
        </a:p>
        <a:p>
          <a:pPr marL="114300" lvl="1" indent="-114300" algn="l" defTabSz="666750">
            <a:lnSpc>
              <a:spcPct val="90000"/>
            </a:lnSpc>
            <a:spcBef>
              <a:spcPct val="0"/>
            </a:spcBef>
            <a:spcAft>
              <a:spcPct val="15000"/>
            </a:spcAft>
            <a:buChar char="•"/>
          </a:pPr>
          <a:endParaRPr lang="en-US" sz="1500" kern="1200" dirty="0"/>
        </a:p>
      </dsp:txBody>
      <dsp:txXfrm>
        <a:off x="3896412" y="577553"/>
        <a:ext cx="3411611" cy="35136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EAF91-3D47-443B-A7BA-F606C7377A53}" type="datetimeFigureOut">
              <a:rPr lang="en-GB" smtClean="0"/>
              <a:t>14/04/2024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B9D15-75DD-4C13-A314-80D5F424D8EB}" type="slidenum">
              <a:rPr lang="en-GB" smtClean="0"/>
              <a:t>‹#›</a:t>
            </a:fld>
            <a:endParaRPr lang="en-GB"/>
          </a:p>
        </p:txBody>
      </p:sp>
    </p:spTree>
    <p:extLst>
      <p:ext uri="{BB962C8B-B14F-4D97-AF65-F5344CB8AC3E}">
        <p14:creationId xmlns:p14="http://schemas.microsoft.com/office/powerpoint/2010/main" val="199030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9D13467-F2B9-0A2A-FF50-E999BCFD7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9C203FA-FF4F-3063-6C14-73E8C5261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0968DFD7-411F-0F6A-CCDB-A46B8ACCB29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17777D-D6EB-4A47-B2B3-F22FB9B3CCB1}" type="slidenum">
              <a:rPr lang="en-US" altLang="en-US">
                <a:solidFill>
                  <a:srgbClr val="000000"/>
                </a:solidFill>
              </a:rPr>
              <a:pPr eaLnBrk="1" hangingPunct="1"/>
              <a:t>20</a:t>
            </a:fld>
            <a:endParaRPr lang="en-US" altLang="en-US">
              <a:solidFill>
                <a:srgbClr val="000000"/>
              </a:solidFill>
            </a:endParaRPr>
          </a:p>
        </p:txBody>
      </p:sp>
    </p:spTree>
    <p:extLst>
      <p:ext uri="{BB962C8B-B14F-4D97-AF65-F5344CB8AC3E}">
        <p14:creationId xmlns:p14="http://schemas.microsoft.com/office/powerpoint/2010/main" val="415751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47CC-2663-6FA1-5FCE-9D3EE15F1D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EA4A42A4-85E9-6153-6143-F1B5D3773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97F137A0-78BB-0E14-49EB-F62BDFEC6A64}"/>
              </a:ext>
            </a:extLst>
          </p:cNvPr>
          <p:cNvSpPr>
            <a:spLocks noGrp="1"/>
          </p:cNvSpPr>
          <p:nvPr>
            <p:ph type="dt" sz="half" idx="10"/>
          </p:nvPr>
        </p:nvSpPr>
        <p:spPr/>
        <p:txBody>
          <a:bodyPr/>
          <a:lstStyle/>
          <a:p>
            <a:fld id="{0087EB67-3C05-4F59-9A5C-45F9A083B813}" type="datetime8">
              <a:rPr lang="en-PK" smtClean="0"/>
              <a:t>04/14/2024 08:47</a:t>
            </a:fld>
            <a:endParaRPr lang="en-PK"/>
          </a:p>
        </p:txBody>
      </p:sp>
      <p:sp>
        <p:nvSpPr>
          <p:cNvPr id="5" name="Footer Placeholder 4">
            <a:extLst>
              <a:ext uri="{FF2B5EF4-FFF2-40B4-BE49-F238E27FC236}">
                <a16:creationId xmlns:a16="http://schemas.microsoft.com/office/drawing/2014/main" id="{5D67EE9E-B1A4-6B60-B879-0C1DA6529D9A}"/>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741BCBD2-D7E3-5455-3D39-011276C309E8}"/>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104098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F1E7-A4C2-EDF7-1070-A497FE6D6626}"/>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77B97AAE-2991-FC02-41F8-16CE2EFAF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4389877-7DE9-BCBF-4E85-615673C286A3}"/>
              </a:ext>
            </a:extLst>
          </p:cNvPr>
          <p:cNvSpPr>
            <a:spLocks noGrp="1"/>
          </p:cNvSpPr>
          <p:nvPr>
            <p:ph type="dt" sz="half" idx="10"/>
          </p:nvPr>
        </p:nvSpPr>
        <p:spPr/>
        <p:txBody>
          <a:bodyPr/>
          <a:lstStyle/>
          <a:p>
            <a:fld id="{DAA259A3-B7F7-4047-89C1-0F21F8F5D413}" type="datetime8">
              <a:rPr lang="en-PK" smtClean="0"/>
              <a:t>04/14/2024 08:47</a:t>
            </a:fld>
            <a:endParaRPr lang="en-PK"/>
          </a:p>
        </p:txBody>
      </p:sp>
      <p:sp>
        <p:nvSpPr>
          <p:cNvPr id="5" name="Footer Placeholder 4">
            <a:extLst>
              <a:ext uri="{FF2B5EF4-FFF2-40B4-BE49-F238E27FC236}">
                <a16:creationId xmlns:a16="http://schemas.microsoft.com/office/drawing/2014/main" id="{9FD90D33-E3CE-2C27-0CCC-0F0BE552B045}"/>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0D54E9C1-A4E2-32A9-60EB-8EDE3150ADAB}"/>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284872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8CBA3-08B9-E5B2-5272-94563CF65A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2F7597F1-4924-AC47-B355-0626B6EBBB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9764729-98DB-5F46-8040-E7E8613449DC}"/>
              </a:ext>
            </a:extLst>
          </p:cNvPr>
          <p:cNvSpPr>
            <a:spLocks noGrp="1"/>
          </p:cNvSpPr>
          <p:nvPr>
            <p:ph type="dt" sz="half" idx="10"/>
          </p:nvPr>
        </p:nvSpPr>
        <p:spPr/>
        <p:txBody>
          <a:bodyPr/>
          <a:lstStyle/>
          <a:p>
            <a:fld id="{021D8489-65AA-4206-84A7-10259C07EFC1}" type="datetime8">
              <a:rPr lang="en-PK" smtClean="0"/>
              <a:t>04/14/2024 08:47</a:t>
            </a:fld>
            <a:endParaRPr lang="en-PK"/>
          </a:p>
        </p:txBody>
      </p:sp>
      <p:sp>
        <p:nvSpPr>
          <p:cNvPr id="5" name="Footer Placeholder 4">
            <a:extLst>
              <a:ext uri="{FF2B5EF4-FFF2-40B4-BE49-F238E27FC236}">
                <a16:creationId xmlns:a16="http://schemas.microsoft.com/office/drawing/2014/main" id="{3A104CEF-8C64-048D-5C0A-8B7EF1DE2807}"/>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CBA2E824-A967-31DB-9D8A-4C0C2E8BD02D}"/>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96064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4CB25F3A-56CC-065A-7955-A992AB6EA15A}"/>
              </a:ext>
            </a:extLst>
          </p:cNvPr>
          <p:cNvSpPr>
            <a:spLocks noGrp="1" noChangeArrowheads="1"/>
          </p:cNvSpPr>
          <p:nvPr>
            <p:ph type="dt" sz="half" idx="10"/>
          </p:nvPr>
        </p:nvSpPr>
        <p:spPr>
          <a:ln/>
        </p:spPr>
        <p:txBody>
          <a:bodyPr/>
          <a:lstStyle>
            <a:lvl1pPr>
              <a:defRPr/>
            </a:lvl1pPr>
          </a:lstStyle>
          <a:p>
            <a:pPr>
              <a:defRPr/>
            </a:pPr>
            <a:fld id="{6C804398-EF03-42E5-86CF-8E5873D7D0E8}" type="datetime8">
              <a:rPr lang="en-PK" smtClean="0"/>
              <a:t>04/14/2024 08:47</a:t>
            </a:fld>
            <a:endParaRPr lang="en-US"/>
          </a:p>
        </p:txBody>
      </p:sp>
      <p:sp>
        <p:nvSpPr>
          <p:cNvPr id="5" name="Rectangle 5">
            <a:extLst>
              <a:ext uri="{FF2B5EF4-FFF2-40B4-BE49-F238E27FC236}">
                <a16:creationId xmlns:a16="http://schemas.microsoft.com/office/drawing/2014/main" id="{2996795B-A0FB-1FCC-89A6-5BF53A544594}"/>
              </a:ext>
            </a:extLst>
          </p:cNvPr>
          <p:cNvSpPr>
            <a:spLocks noGrp="1" noChangeArrowheads="1"/>
          </p:cNvSpPr>
          <p:nvPr>
            <p:ph type="ftr" sz="quarter" idx="11"/>
          </p:nvPr>
        </p:nvSpPr>
        <p:spPr>
          <a:ln/>
        </p:spPr>
        <p:txBody>
          <a:bodyPr/>
          <a:lstStyle>
            <a:lvl1pPr>
              <a:defRPr/>
            </a:lvl1pPr>
          </a:lstStyle>
          <a:p>
            <a:pPr>
              <a:defRPr/>
            </a:pPr>
            <a:r>
              <a:rPr lang="en-US"/>
              <a:t>Professor Dr. Arshad Sabir</a:t>
            </a:r>
          </a:p>
        </p:txBody>
      </p:sp>
      <p:sp>
        <p:nvSpPr>
          <p:cNvPr id="6" name="Rectangle 6">
            <a:extLst>
              <a:ext uri="{FF2B5EF4-FFF2-40B4-BE49-F238E27FC236}">
                <a16:creationId xmlns:a16="http://schemas.microsoft.com/office/drawing/2014/main" id="{E05EC644-2A27-D65F-6748-817A859BED21}"/>
              </a:ext>
            </a:extLst>
          </p:cNvPr>
          <p:cNvSpPr>
            <a:spLocks noGrp="1" noChangeArrowheads="1"/>
          </p:cNvSpPr>
          <p:nvPr>
            <p:ph type="sldNum" sz="quarter" idx="12"/>
          </p:nvPr>
        </p:nvSpPr>
        <p:spPr>
          <a:ln/>
        </p:spPr>
        <p:txBody>
          <a:bodyPr/>
          <a:lstStyle>
            <a:lvl1pPr>
              <a:defRPr/>
            </a:lvl1pPr>
          </a:lstStyle>
          <a:p>
            <a:fld id="{1FC3AFF3-65EA-45F9-A993-55049390A845}" type="slidenum">
              <a:rPr lang="en-US" altLang="en-US"/>
              <a:pPr/>
              <a:t>‹#›</a:t>
            </a:fld>
            <a:endParaRPr lang="en-US" altLang="en-US"/>
          </a:p>
        </p:txBody>
      </p:sp>
    </p:spTree>
    <p:extLst>
      <p:ext uri="{BB962C8B-B14F-4D97-AF65-F5344CB8AC3E}">
        <p14:creationId xmlns:p14="http://schemas.microsoft.com/office/powerpoint/2010/main" val="73119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Standard text box">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A93DC60-0155-4DF5-90E6-AC94EC9CD7DF}"/>
              </a:ext>
            </a:extLst>
          </p:cNvPr>
          <p:cNvCxnSpPr>
            <a:cxnSpLocks noChangeShapeType="1"/>
          </p:cNvCxnSpPr>
          <p:nvPr userDrawn="1"/>
        </p:nvCxnSpPr>
        <p:spPr bwMode="auto">
          <a:xfrm>
            <a:off x="239185" y="1052513"/>
            <a:ext cx="11713633"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7" name="Straight Connector 5">
            <a:extLst>
              <a:ext uri="{FF2B5EF4-FFF2-40B4-BE49-F238E27FC236}">
                <a16:creationId xmlns:a16="http://schemas.microsoft.com/office/drawing/2014/main" id="{CD78AF11-C03C-4A9B-8934-6A0891DB722C}"/>
              </a:ext>
            </a:extLst>
          </p:cNvPr>
          <p:cNvCxnSpPr>
            <a:cxnSpLocks noChangeShapeType="1"/>
          </p:cNvCxnSpPr>
          <p:nvPr userDrawn="1"/>
        </p:nvCxnSpPr>
        <p:spPr bwMode="auto">
          <a:xfrm>
            <a:off x="239185" y="6381750"/>
            <a:ext cx="11713633"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6" name="Content Placeholder 2"/>
          <p:cNvSpPr>
            <a:spLocks noGrp="1"/>
          </p:cNvSpPr>
          <p:nvPr>
            <p:ph idx="1"/>
          </p:nvPr>
        </p:nvSpPr>
        <p:spPr>
          <a:xfrm>
            <a:off x="816000" y="1484784"/>
            <a:ext cx="10560000" cy="4392488"/>
          </a:xfrm>
          <a:prstGeom prst="rect">
            <a:avLst/>
          </a:prstGeom>
        </p:spPr>
        <p:txBody>
          <a:bodyPr lIns="0" tIns="93600"/>
          <a:lstStyle>
            <a:lvl1pPr indent="-342000">
              <a:lnSpc>
                <a:spcPct val="100000"/>
              </a:lnSpc>
              <a:spcBef>
                <a:spcPts val="600"/>
              </a:spcBef>
              <a:spcAft>
                <a:spcPts val="600"/>
              </a:spcAft>
              <a:defRPr lang="fr-CH" sz="2000" b="0" i="0" kern="1200" baseline="0" dirty="0" smtClean="0">
                <a:solidFill>
                  <a:schemeClr val="tx1"/>
                </a:solidFill>
                <a:latin typeface="Trebuchet MS" panose="020B0603020202020204" pitchFamily="34" charset="0"/>
                <a:ea typeface="ＭＳ Ｐゴシック" charset="0"/>
                <a:cs typeface="Trebuchet MS" panose="020B0603020202020204" pitchFamily="34" charset="0"/>
              </a:defRPr>
            </a:lvl1pPr>
            <a:lvl3pPr>
              <a:spcBef>
                <a:spcPts val="900"/>
              </a:spcBef>
              <a:defRPr/>
            </a:lvl3pPr>
          </a:lstStyle>
          <a:p>
            <a:pPr lvl="0"/>
            <a:r>
              <a:rPr lang="en-US"/>
              <a:t>Edit Master text styles</a:t>
            </a:r>
          </a:p>
        </p:txBody>
      </p:sp>
      <p:sp>
        <p:nvSpPr>
          <p:cNvPr id="4" name="Title 2"/>
          <p:cNvSpPr>
            <a:spLocks noGrp="1"/>
          </p:cNvSpPr>
          <p:nvPr>
            <p:ph type="title"/>
          </p:nvPr>
        </p:nvSpPr>
        <p:spPr>
          <a:xfrm>
            <a:off x="335360" y="0"/>
            <a:ext cx="1152128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181329447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6F55D56D-B083-44CE-82E3-E048712688AD}"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26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301356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26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324489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F55D56D-B083-44CE-82E3-E048712688AD}"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228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F55D56D-B083-44CE-82E3-E048712688AD}"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9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2A72-C911-9685-1DB4-FFCC1BE2F2A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8E31E07-C73A-1B3C-A129-551B133B08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7C15B43-B201-1A10-7AB0-FD2830F9B782}"/>
              </a:ext>
            </a:extLst>
          </p:cNvPr>
          <p:cNvSpPr>
            <a:spLocks noGrp="1"/>
          </p:cNvSpPr>
          <p:nvPr>
            <p:ph type="dt" sz="half" idx="10"/>
          </p:nvPr>
        </p:nvSpPr>
        <p:spPr/>
        <p:txBody>
          <a:bodyPr/>
          <a:lstStyle/>
          <a:p>
            <a:fld id="{8ACBADF9-2602-4241-A3F0-FAF587F8409B}" type="datetime8">
              <a:rPr lang="en-PK" smtClean="0"/>
              <a:t>04/14/2024 08:47</a:t>
            </a:fld>
            <a:endParaRPr lang="en-PK"/>
          </a:p>
        </p:txBody>
      </p:sp>
      <p:sp>
        <p:nvSpPr>
          <p:cNvPr id="5" name="Footer Placeholder 4">
            <a:extLst>
              <a:ext uri="{FF2B5EF4-FFF2-40B4-BE49-F238E27FC236}">
                <a16:creationId xmlns:a16="http://schemas.microsoft.com/office/drawing/2014/main" id="{B192CFDE-7EC4-D660-F5E7-EFA50748E358}"/>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41FD8F9E-EC5A-8026-6B1B-3BB80FC630C7}"/>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972832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3403576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084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37002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3457697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953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117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732822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032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094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16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25CB-01B6-9752-C015-C6FC7410F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D1974B3E-9575-8CAC-06CB-B8EB47E8B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E15AFB-896F-4351-83FF-CEE909FC0B22}"/>
              </a:ext>
            </a:extLst>
          </p:cNvPr>
          <p:cNvSpPr>
            <a:spLocks noGrp="1"/>
          </p:cNvSpPr>
          <p:nvPr>
            <p:ph type="dt" sz="half" idx="10"/>
          </p:nvPr>
        </p:nvSpPr>
        <p:spPr/>
        <p:txBody>
          <a:bodyPr/>
          <a:lstStyle/>
          <a:p>
            <a:fld id="{FF7F80ED-4869-4853-A5A4-8A15515579F0}" type="datetime8">
              <a:rPr lang="en-PK" smtClean="0"/>
              <a:t>04/14/2024 08:47</a:t>
            </a:fld>
            <a:endParaRPr lang="en-PK"/>
          </a:p>
        </p:txBody>
      </p:sp>
      <p:sp>
        <p:nvSpPr>
          <p:cNvPr id="5" name="Footer Placeholder 4">
            <a:extLst>
              <a:ext uri="{FF2B5EF4-FFF2-40B4-BE49-F238E27FC236}">
                <a16:creationId xmlns:a16="http://schemas.microsoft.com/office/drawing/2014/main" id="{180B691D-F46C-8E07-EFEC-2358102BA960}"/>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EEFD9D3C-85FA-A518-046A-226FFDE5D18A}"/>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1977959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AA234-D7C2-49D7-A3BD-519F15126286}" type="datetimeFigureOut">
              <a:rPr lang="en-GB" smtClean="0"/>
              <a:t>14/04/2024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310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762837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43124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51018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56413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068624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286319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20425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076090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24058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13E9-8B46-BE06-49AC-8142BFEF0ECE}"/>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06D99F5-65D2-3F4C-3A80-B7A2FFB2F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BCC78F82-FED1-9602-EA8D-FAECBFFCB5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D007A39-DD4F-29C2-80C1-1542DEDAB034}"/>
              </a:ext>
            </a:extLst>
          </p:cNvPr>
          <p:cNvSpPr>
            <a:spLocks noGrp="1"/>
          </p:cNvSpPr>
          <p:nvPr>
            <p:ph type="dt" sz="half" idx="10"/>
          </p:nvPr>
        </p:nvSpPr>
        <p:spPr/>
        <p:txBody>
          <a:bodyPr/>
          <a:lstStyle/>
          <a:p>
            <a:fld id="{0B4C138C-2CD3-4A77-9C7E-CDAAD95BA3FF}" type="datetime8">
              <a:rPr lang="en-PK" smtClean="0"/>
              <a:t>04/14/2024 08:47</a:t>
            </a:fld>
            <a:endParaRPr lang="en-PK"/>
          </a:p>
        </p:txBody>
      </p:sp>
      <p:sp>
        <p:nvSpPr>
          <p:cNvPr id="6" name="Footer Placeholder 5">
            <a:extLst>
              <a:ext uri="{FF2B5EF4-FFF2-40B4-BE49-F238E27FC236}">
                <a16:creationId xmlns:a16="http://schemas.microsoft.com/office/drawing/2014/main" id="{6357665A-B5FB-FBB8-1121-887E031C03A9}"/>
              </a:ext>
            </a:extLst>
          </p:cNvPr>
          <p:cNvSpPr>
            <a:spLocks noGrp="1"/>
          </p:cNvSpPr>
          <p:nvPr>
            <p:ph type="ftr" sz="quarter" idx="11"/>
          </p:nvPr>
        </p:nvSpPr>
        <p:spPr/>
        <p:txBody>
          <a:bodyPr/>
          <a:lstStyle/>
          <a:p>
            <a:r>
              <a:rPr lang="en-US"/>
              <a:t>Professor Dr. Arshad Sabir</a:t>
            </a:r>
            <a:endParaRPr lang="en-PK"/>
          </a:p>
        </p:txBody>
      </p:sp>
      <p:sp>
        <p:nvSpPr>
          <p:cNvPr id="7" name="Slide Number Placeholder 6">
            <a:extLst>
              <a:ext uri="{FF2B5EF4-FFF2-40B4-BE49-F238E27FC236}">
                <a16:creationId xmlns:a16="http://schemas.microsoft.com/office/drawing/2014/main" id="{A8777759-FC4F-F63B-95EA-5DFE01B230F8}"/>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2029139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692207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A3C60FE4-911E-4C23-B235-0A6250956D4F}" type="datetimeFigureOut">
              <a:rPr lang="en-PK" smtClean="0"/>
              <a:t>04/14/2024</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3832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178C-29CE-3E91-45BE-CEE8577B237A}"/>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4E8D1304-5F70-4558-0B8F-3B657981D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DA50E-861F-274E-2613-F4B54B75C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E14FEA68-0F30-E6F6-AAB7-FD6335CF7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94D2FB-DB6A-72D2-5DD6-36B983735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0B4B7692-5918-ADCE-DEB1-5DB8096481B2}"/>
              </a:ext>
            </a:extLst>
          </p:cNvPr>
          <p:cNvSpPr>
            <a:spLocks noGrp="1"/>
          </p:cNvSpPr>
          <p:nvPr>
            <p:ph type="dt" sz="half" idx="10"/>
          </p:nvPr>
        </p:nvSpPr>
        <p:spPr/>
        <p:txBody>
          <a:bodyPr/>
          <a:lstStyle/>
          <a:p>
            <a:fld id="{8B0AAF6F-0471-4CAF-9CBF-1301181EDEA5}" type="datetime8">
              <a:rPr lang="en-PK" smtClean="0"/>
              <a:t>04/14/2024 08:47</a:t>
            </a:fld>
            <a:endParaRPr lang="en-PK"/>
          </a:p>
        </p:txBody>
      </p:sp>
      <p:sp>
        <p:nvSpPr>
          <p:cNvPr id="8" name="Footer Placeholder 7">
            <a:extLst>
              <a:ext uri="{FF2B5EF4-FFF2-40B4-BE49-F238E27FC236}">
                <a16:creationId xmlns:a16="http://schemas.microsoft.com/office/drawing/2014/main" id="{17EF1AFE-A443-BB2B-B522-142BEEDEB3AD}"/>
              </a:ext>
            </a:extLst>
          </p:cNvPr>
          <p:cNvSpPr>
            <a:spLocks noGrp="1"/>
          </p:cNvSpPr>
          <p:nvPr>
            <p:ph type="ftr" sz="quarter" idx="11"/>
          </p:nvPr>
        </p:nvSpPr>
        <p:spPr/>
        <p:txBody>
          <a:bodyPr/>
          <a:lstStyle/>
          <a:p>
            <a:r>
              <a:rPr lang="en-US"/>
              <a:t>Professor Dr. Arshad Sabir</a:t>
            </a:r>
            <a:endParaRPr lang="en-PK"/>
          </a:p>
        </p:txBody>
      </p:sp>
      <p:sp>
        <p:nvSpPr>
          <p:cNvPr id="9" name="Slide Number Placeholder 8">
            <a:extLst>
              <a:ext uri="{FF2B5EF4-FFF2-40B4-BE49-F238E27FC236}">
                <a16:creationId xmlns:a16="http://schemas.microsoft.com/office/drawing/2014/main" id="{B6464AA0-B242-3F94-6963-7084087729FE}"/>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12524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A007-EC18-6AC5-F294-42AAE39F6C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19663661-382F-F26F-6E51-581D215ABAC3}"/>
              </a:ext>
            </a:extLst>
          </p:cNvPr>
          <p:cNvSpPr>
            <a:spLocks noGrp="1"/>
          </p:cNvSpPr>
          <p:nvPr>
            <p:ph type="dt" sz="half" idx="10"/>
          </p:nvPr>
        </p:nvSpPr>
        <p:spPr/>
        <p:txBody>
          <a:bodyPr/>
          <a:lstStyle/>
          <a:p>
            <a:fld id="{08A4B4FE-7D15-46FB-9D29-EA1092145D5D}" type="datetime8">
              <a:rPr lang="en-PK" smtClean="0"/>
              <a:t>04/14/2024 08:47</a:t>
            </a:fld>
            <a:endParaRPr lang="en-PK"/>
          </a:p>
        </p:txBody>
      </p:sp>
      <p:sp>
        <p:nvSpPr>
          <p:cNvPr id="4" name="Footer Placeholder 3">
            <a:extLst>
              <a:ext uri="{FF2B5EF4-FFF2-40B4-BE49-F238E27FC236}">
                <a16:creationId xmlns:a16="http://schemas.microsoft.com/office/drawing/2014/main" id="{95550B15-CACB-76BB-D1A6-9C2022FD6F94}"/>
              </a:ext>
            </a:extLst>
          </p:cNvPr>
          <p:cNvSpPr>
            <a:spLocks noGrp="1"/>
          </p:cNvSpPr>
          <p:nvPr>
            <p:ph type="ftr" sz="quarter" idx="11"/>
          </p:nvPr>
        </p:nvSpPr>
        <p:spPr/>
        <p:txBody>
          <a:bodyPr/>
          <a:lstStyle/>
          <a:p>
            <a:r>
              <a:rPr lang="en-US"/>
              <a:t>Professor Dr. Arshad Sabir</a:t>
            </a:r>
            <a:endParaRPr lang="en-PK"/>
          </a:p>
        </p:txBody>
      </p:sp>
      <p:sp>
        <p:nvSpPr>
          <p:cNvPr id="5" name="Slide Number Placeholder 4">
            <a:extLst>
              <a:ext uri="{FF2B5EF4-FFF2-40B4-BE49-F238E27FC236}">
                <a16:creationId xmlns:a16="http://schemas.microsoft.com/office/drawing/2014/main" id="{AF5EC1F8-462A-EC84-85F0-E75A47ADB2CA}"/>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92344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47257-BF75-485E-0445-F960E64EDDDC}"/>
              </a:ext>
            </a:extLst>
          </p:cNvPr>
          <p:cNvSpPr>
            <a:spLocks noGrp="1"/>
          </p:cNvSpPr>
          <p:nvPr>
            <p:ph type="dt" sz="half" idx="10"/>
          </p:nvPr>
        </p:nvSpPr>
        <p:spPr/>
        <p:txBody>
          <a:bodyPr/>
          <a:lstStyle/>
          <a:p>
            <a:fld id="{C49FD1A4-783A-4396-84D2-6A0D8AD71E3A}" type="datetime8">
              <a:rPr lang="en-PK" smtClean="0"/>
              <a:t>04/14/2024 08:47</a:t>
            </a:fld>
            <a:endParaRPr lang="en-PK"/>
          </a:p>
        </p:txBody>
      </p:sp>
      <p:sp>
        <p:nvSpPr>
          <p:cNvPr id="3" name="Footer Placeholder 2">
            <a:extLst>
              <a:ext uri="{FF2B5EF4-FFF2-40B4-BE49-F238E27FC236}">
                <a16:creationId xmlns:a16="http://schemas.microsoft.com/office/drawing/2014/main" id="{4BBF5883-B1BF-BF27-DE9B-4A0F15F42356}"/>
              </a:ext>
            </a:extLst>
          </p:cNvPr>
          <p:cNvSpPr>
            <a:spLocks noGrp="1"/>
          </p:cNvSpPr>
          <p:nvPr>
            <p:ph type="ftr" sz="quarter" idx="11"/>
          </p:nvPr>
        </p:nvSpPr>
        <p:spPr/>
        <p:txBody>
          <a:bodyPr/>
          <a:lstStyle/>
          <a:p>
            <a:r>
              <a:rPr lang="en-US"/>
              <a:t>Professor Dr. Arshad Sabir</a:t>
            </a:r>
            <a:endParaRPr lang="en-PK"/>
          </a:p>
        </p:txBody>
      </p:sp>
      <p:sp>
        <p:nvSpPr>
          <p:cNvPr id="4" name="Slide Number Placeholder 3">
            <a:extLst>
              <a:ext uri="{FF2B5EF4-FFF2-40B4-BE49-F238E27FC236}">
                <a16:creationId xmlns:a16="http://schemas.microsoft.com/office/drawing/2014/main" id="{5B32866D-9544-6350-B612-67480073CD57}"/>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24634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6D96-32F9-BC2D-D345-BE8035247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D7A64D38-4C93-92A3-9666-7DA99BD4F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4AE480ED-0627-6F74-F9FB-860D2F9FA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E8A2E-51D2-B3CB-2275-23C9AF177B48}"/>
              </a:ext>
            </a:extLst>
          </p:cNvPr>
          <p:cNvSpPr>
            <a:spLocks noGrp="1"/>
          </p:cNvSpPr>
          <p:nvPr>
            <p:ph type="dt" sz="half" idx="10"/>
          </p:nvPr>
        </p:nvSpPr>
        <p:spPr/>
        <p:txBody>
          <a:bodyPr/>
          <a:lstStyle/>
          <a:p>
            <a:fld id="{006EC775-50EC-4053-9751-8B06E31323B0}" type="datetime8">
              <a:rPr lang="en-PK" smtClean="0"/>
              <a:t>04/14/2024 08:47</a:t>
            </a:fld>
            <a:endParaRPr lang="en-PK"/>
          </a:p>
        </p:txBody>
      </p:sp>
      <p:sp>
        <p:nvSpPr>
          <p:cNvPr id="6" name="Footer Placeholder 5">
            <a:extLst>
              <a:ext uri="{FF2B5EF4-FFF2-40B4-BE49-F238E27FC236}">
                <a16:creationId xmlns:a16="http://schemas.microsoft.com/office/drawing/2014/main" id="{82AC261E-B9AA-A363-1A80-2D7223FDC873}"/>
              </a:ext>
            </a:extLst>
          </p:cNvPr>
          <p:cNvSpPr>
            <a:spLocks noGrp="1"/>
          </p:cNvSpPr>
          <p:nvPr>
            <p:ph type="ftr" sz="quarter" idx="11"/>
          </p:nvPr>
        </p:nvSpPr>
        <p:spPr/>
        <p:txBody>
          <a:bodyPr/>
          <a:lstStyle/>
          <a:p>
            <a:r>
              <a:rPr lang="en-US"/>
              <a:t>Professor Dr. Arshad Sabir</a:t>
            </a:r>
            <a:endParaRPr lang="en-PK"/>
          </a:p>
        </p:txBody>
      </p:sp>
      <p:sp>
        <p:nvSpPr>
          <p:cNvPr id="7" name="Slide Number Placeholder 6">
            <a:extLst>
              <a:ext uri="{FF2B5EF4-FFF2-40B4-BE49-F238E27FC236}">
                <a16:creationId xmlns:a16="http://schemas.microsoft.com/office/drawing/2014/main" id="{FDE9BDCD-1E06-8542-10D8-4C00C02F7D81}"/>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04368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679E-4D7C-74B8-F4F9-A21242612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3B1C01C3-0688-0AAD-4E3B-6A28D21BB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E7B028F2-9669-DA7A-2C40-04C778D94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690CC-8036-BA01-C6B8-F965957FFF15}"/>
              </a:ext>
            </a:extLst>
          </p:cNvPr>
          <p:cNvSpPr>
            <a:spLocks noGrp="1"/>
          </p:cNvSpPr>
          <p:nvPr>
            <p:ph type="dt" sz="half" idx="10"/>
          </p:nvPr>
        </p:nvSpPr>
        <p:spPr/>
        <p:txBody>
          <a:bodyPr/>
          <a:lstStyle/>
          <a:p>
            <a:fld id="{AAB54CFB-4FDA-49EE-9ACF-D4186FAF1F22}" type="datetime8">
              <a:rPr lang="en-PK" smtClean="0"/>
              <a:t>04/14/2024 08:47</a:t>
            </a:fld>
            <a:endParaRPr lang="en-PK"/>
          </a:p>
        </p:txBody>
      </p:sp>
      <p:sp>
        <p:nvSpPr>
          <p:cNvPr id="6" name="Footer Placeholder 5">
            <a:extLst>
              <a:ext uri="{FF2B5EF4-FFF2-40B4-BE49-F238E27FC236}">
                <a16:creationId xmlns:a16="http://schemas.microsoft.com/office/drawing/2014/main" id="{D917B737-B871-ACE7-3D96-9553DC379B2D}"/>
              </a:ext>
            </a:extLst>
          </p:cNvPr>
          <p:cNvSpPr>
            <a:spLocks noGrp="1"/>
          </p:cNvSpPr>
          <p:nvPr>
            <p:ph type="ftr" sz="quarter" idx="11"/>
          </p:nvPr>
        </p:nvSpPr>
        <p:spPr/>
        <p:txBody>
          <a:bodyPr/>
          <a:lstStyle/>
          <a:p>
            <a:r>
              <a:rPr lang="en-US"/>
              <a:t>Professor Dr. Arshad Sabir</a:t>
            </a:r>
            <a:endParaRPr lang="en-PK"/>
          </a:p>
        </p:txBody>
      </p:sp>
      <p:sp>
        <p:nvSpPr>
          <p:cNvPr id="7" name="Slide Number Placeholder 6">
            <a:extLst>
              <a:ext uri="{FF2B5EF4-FFF2-40B4-BE49-F238E27FC236}">
                <a16:creationId xmlns:a16="http://schemas.microsoft.com/office/drawing/2014/main" id="{7F83D6DD-DA48-11DE-E305-95D6A80B925E}"/>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240126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slideLayout" Target="../slideLayouts/slideLayout26.xml" /><Relationship Id="rId18" Type="http://schemas.openxmlformats.org/officeDocument/2006/relationships/theme" Target="../theme/theme2.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17" Type="http://schemas.openxmlformats.org/officeDocument/2006/relationships/slideLayout" Target="../slideLayouts/slideLayout30.xml" /><Relationship Id="rId2" Type="http://schemas.openxmlformats.org/officeDocument/2006/relationships/slideLayout" Target="../slideLayouts/slideLayout15.xml" /><Relationship Id="rId16" Type="http://schemas.openxmlformats.org/officeDocument/2006/relationships/slideLayout" Target="../slideLayouts/slideLayout29.xml" /><Relationship Id="rId20" Type="http://schemas.openxmlformats.org/officeDocument/2006/relationships/image" Target="../media/image4.png"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5" Type="http://schemas.openxmlformats.org/officeDocument/2006/relationships/slideLayout" Target="../slideLayouts/slideLayout28.xml" /><Relationship Id="rId10" Type="http://schemas.openxmlformats.org/officeDocument/2006/relationships/slideLayout" Target="../slideLayouts/slideLayout23.xml" /><Relationship Id="rId19" Type="http://schemas.openxmlformats.org/officeDocument/2006/relationships/image" Target="../media/image3.png" /><Relationship Id="rId4" Type="http://schemas.openxmlformats.org/officeDocument/2006/relationships/slideLayout" Target="../slideLayouts/slideLayout17.xml" /><Relationship Id="rId9" Type="http://schemas.openxmlformats.org/officeDocument/2006/relationships/slideLayout" Target="../slideLayouts/slideLayout22.xml" /><Relationship Id="rId14" Type="http://schemas.openxmlformats.org/officeDocument/2006/relationships/slideLayout" Target="../slideLayouts/slideLayout27.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 /><Relationship Id="rId3" Type="http://schemas.openxmlformats.org/officeDocument/2006/relationships/slideLayout" Target="../slideLayouts/slideLayout33.xml" /><Relationship Id="rId7" Type="http://schemas.openxmlformats.org/officeDocument/2006/relationships/slideLayout" Target="../slideLayouts/slideLayout37.xml" /><Relationship Id="rId12" Type="http://schemas.openxmlformats.org/officeDocument/2006/relationships/theme" Target="../theme/theme3.xml" /><Relationship Id="rId2" Type="http://schemas.openxmlformats.org/officeDocument/2006/relationships/slideLayout" Target="../slideLayouts/slideLayout32.xml" /><Relationship Id="rId1" Type="http://schemas.openxmlformats.org/officeDocument/2006/relationships/slideLayout" Target="../slideLayouts/slideLayout31.xml" /><Relationship Id="rId6" Type="http://schemas.openxmlformats.org/officeDocument/2006/relationships/slideLayout" Target="../slideLayouts/slideLayout36.xml" /><Relationship Id="rId11" Type="http://schemas.openxmlformats.org/officeDocument/2006/relationships/slideLayout" Target="../slideLayouts/slideLayout41.xml" /><Relationship Id="rId5" Type="http://schemas.openxmlformats.org/officeDocument/2006/relationships/slideLayout" Target="../slideLayouts/slideLayout35.xml" /><Relationship Id="rId10" Type="http://schemas.openxmlformats.org/officeDocument/2006/relationships/slideLayout" Target="../slideLayouts/slideLayout40.xml" /><Relationship Id="rId4" Type="http://schemas.openxmlformats.org/officeDocument/2006/relationships/slideLayout" Target="../slideLayouts/slideLayout34.xml" /><Relationship Id="rId9" Type="http://schemas.openxmlformats.org/officeDocument/2006/relationships/slideLayout" Target="../slideLayouts/slideLayout3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25A34-9931-D0D6-295A-B6C518FD2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3CB3AB2E-61CD-B599-14E0-437245D13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5B2C7F8-45D5-5AF4-4CE3-7E16DE80F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D502D-D1EC-4C6E-A584-6A561D3C6C4B}" type="datetime8">
              <a:rPr lang="en-PK" smtClean="0"/>
              <a:t>04/14/2024 08:47</a:t>
            </a:fld>
            <a:endParaRPr lang="en-PK"/>
          </a:p>
        </p:txBody>
      </p:sp>
      <p:sp>
        <p:nvSpPr>
          <p:cNvPr id="5" name="Footer Placeholder 4">
            <a:extLst>
              <a:ext uri="{FF2B5EF4-FFF2-40B4-BE49-F238E27FC236}">
                <a16:creationId xmlns:a16="http://schemas.microsoft.com/office/drawing/2014/main" id="{508B490C-CA85-BAF2-DAC8-9DA44BBD6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Professor Dr. Arshad Sabir</a:t>
            </a:r>
            <a:endParaRPr lang="en-PK"/>
          </a:p>
        </p:txBody>
      </p:sp>
      <p:sp>
        <p:nvSpPr>
          <p:cNvPr id="6" name="Slide Number Placeholder 5">
            <a:extLst>
              <a:ext uri="{FF2B5EF4-FFF2-40B4-BE49-F238E27FC236}">
                <a16:creationId xmlns:a16="http://schemas.microsoft.com/office/drawing/2014/main" id="{028946C1-8ACE-C489-8395-A98C5AF4A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34991-A976-4117-B2E3-A57322FE2F8D}" type="slidenum">
              <a:rPr lang="en-PK" smtClean="0"/>
              <a:t>‹#›</a:t>
            </a:fld>
            <a:endParaRPr lang="en-PK"/>
          </a:p>
        </p:txBody>
      </p:sp>
    </p:spTree>
    <p:extLst>
      <p:ext uri="{BB962C8B-B14F-4D97-AF65-F5344CB8AC3E}">
        <p14:creationId xmlns:p14="http://schemas.microsoft.com/office/powerpoint/2010/main" val="2590866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5AA234-D7C2-49D7-A3BD-519F15126286}" type="datetimeFigureOut">
              <a:rPr lang="en-GB" smtClean="0"/>
              <a:t>14/04/2024</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55D56D-B083-44CE-82E3-E048712688AD}" type="slidenum">
              <a:rPr lang="en-GB" smtClean="0"/>
              <a:t>‹#›</a:t>
            </a:fld>
            <a:endParaRPr lang="en-GB" dirty="0"/>
          </a:p>
        </p:txBody>
      </p:sp>
    </p:spTree>
    <p:extLst>
      <p:ext uri="{BB962C8B-B14F-4D97-AF65-F5344CB8AC3E}">
        <p14:creationId xmlns:p14="http://schemas.microsoft.com/office/powerpoint/2010/main" val="30534003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0FE4-911E-4C23-B235-0A6250956D4F}" type="datetimeFigureOut">
              <a:rPr lang="en-PK" smtClean="0"/>
              <a:t>04/14/2024</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399560218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4.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8.jpe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standalone="yes"?>
<Relationships xmlns="http://schemas.openxmlformats.org/package/2006/relationships"><Relationship Id="rId2" Type="http://schemas.openxmlformats.org/officeDocument/2006/relationships/hyperlink" Target="https://journals.sagepub.com/doi/pdf/10.1177/216507998703500504" TargetMode="External" /><Relationship Id="rId1" Type="http://schemas.openxmlformats.org/officeDocument/2006/relationships/slideLayout" Target="../slideLayouts/slideLayout15.xml" /></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07/BF03391661" TargetMode="External" /><Relationship Id="rId1" Type="http://schemas.openxmlformats.org/officeDocument/2006/relationships/slideLayout" Target="../slideLayouts/slideLayout15.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3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2397" y="3696138"/>
            <a:ext cx="6815669" cy="1320802"/>
          </a:xfrm>
        </p:spPr>
        <p:txBody>
          <a:bodyPr>
            <a:normAutofit fontScale="92500"/>
          </a:bodyPr>
          <a:lstStyle/>
          <a:p>
            <a:r>
              <a:rPr lang="en-US" sz="4300" b="1" dirty="0">
                <a:solidFill>
                  <a:prstClr val="black"/>
                </a:solidFill>
                <a:latin typeface="Times New Roman" panose="02020603050405020304" pitchFamily="18" charset="0"/>
                <a:ea typeface="+mj-ea"/>
                <a:cs typeface="Times New Roman" panose="02020603050405020304" pitchFamily="18" charset="0"/>
              </a:rPr>
              <a:t>Block-</a:t>
            </a:r>
            <a:r>
              <a:rPr lang="en-US" sz="4300" b="1" dirty="0" err="1">
                <a:solidFill>
                  <a:prstClr val="black"/>
                </a:solidFill>
                <a:latin typeface="Times New Roman" panose="02020603050405020304" pitchFamily="18" charset="0"/>
                <a:ea typeface="+mj-ea"/>
                <a:cs typeface="Times New Roman" panose="02020603050405020304" pitchFamily="18" charset="0"/>
              </a:rPr>
              <a:t>ll</a:t>
            </a:r>
            <a:r>
              <a:rPr lang="en-US" sz="4300" b="1" dirty="0">
                <a:solidFill>
                  <a:prstClr val="black"/>
                </a:solidFill>
                <a:latin typeface="Times New Roman" panose="02020603050405020304" pitchFamily="18" charset="0"/>
                <a:ea typeface="+mj-ea"/>
                <a:cs typeface="Times New Roman" panose="02020603050405020304" pitchFamily="18" charset="0"/>
              </a:rPr>
              <a:t> </a:t>
            </a:r>
            <a:r>
              <a:rPr lang="en-US" sz="4000" b="1" dirty="0">
                <a:solidFill>
                  <a:prstClr val="black"/>
                </a:solidFill>
                <a:latin typeface="Times New Roman" panose="02020603050405020304" pitchFamily="18" charset="0"/>
                <a:ea typeface="+mj-ea"/>
                <a:cs typeface="Times New Roman" panose="02020603050405020304" pitchFamily="18" charset="0"/>
              </a:rPr>
              <a:t>Ophthalmology(EYE) </a:t>
            </a:r>
            <a:br>
              <a:rPr lang="en-US" sz="4000" dirty="0">
                <a:solidFill>
                  <a:prstClr val="black"/>
                </a:solidFill>
                <a:latin typeface="Times New Roman" panose="02020603050405020304" pitchFamily="18" charset="0"/>
                <a:ea typeface="+mj-ea"/>
                <a:cs typeface="Times New Roman" panose="02020603050405020304" pitchFamily="18" charset="0"/>
              </a:rPr>
            </a:br>
            <a:endParaRPr lang="en-GB" dirty="0"/>
          </a:p>
        </p:txBody>
      </p:sp>
      <p:graphicFrame>
        <p:nvGraphicFramePr>
          <p:cNvPr id="4" name="Table 3"/>
          <p:cNvGraphicFramePr>
            <a:graphicFrameLocks noGrp="1"/>
          </p:cNvGraphicFramePr>
          <p:nvPr/>
        </p:nvGraphicFramePr>
        <p:xfrm>
          <a:off x="2209800" y="2319811"/>
          <a:ext cx="10252166" cy="1817755"/>
        </p:xfrm>
        <a:graphic>
          <a:graphicData uri="http://schemas.openxmlformats.org/drawingml/2006/table">
            <a:tbl>
              <a:tblPr/>
              <a:tblGrid>
                <a:gridCol w="10252166">
                  <a:extLst>
                    <a:ext uri="{9D8B030D-6E8A-4147-A177-3AD203B41FA5}">
                      <a16:colId xmlns:a16="http://schemas.microsoft.com/office/drawing/2014/main" val="2124061765"/>
                    </a:ext>
                  </a:extLst>
                </a:gridCol>
              </a:tblGrid>
              <a:tr h="1817755">
                <a:tc>
                  <a:txBody>
                    <a:bodyPr/>
                    <a:lstStyle/>
                    <a:p>
                      <a:pPr marL="342900" lvl="0" indent="-342900" algn="l">
                        <a:lnSpc>
                          <a:spcPct val="107000"/>
                        </a:lnSpc>
                        <a:spcAft>
                          <a:spcPts val="0"/>
                        </a:spcAft>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3678033913"/>
                  </a:ext>
                </a:extLst>
              </a:tr>
            </a:tbl>
          </a:graphicData>
        </a:graphic>
      </p:graphicFrame>
      <p:sp>
        <p:nvSpPr>
          <p:cNvPr id="2" name="Title 1"/>
          <p:cNvSpPr>
            <a:spLocks noGrp="1"/>
          </p:cNvSpPr>
          <p:nvPr>
            <p:ph type="ctrTitle"/>
          </p:nvPr>
        </p:nvSpPr>
        <p:spPr/>
        <p:txBody>
          <a:bodyPr/>
          <a:lstStyle/>
          <a:p>
            <a:pPr lvl="0" defTabSz="914400">
              <a:lnSpc>
                <a:spcPct val="90000"/>
              </a:lnSpc>
              <a:spcBef>
                <a:spcPts val="1000"/>
              </a:spcBef>
            </a:pPr>
            <a:r>
              <a:rPr lang="en-US" sz="3200" b="1" dirty="0">
                <a:ln>
                  <a:noFill/>
                </a:ln>
                <a:solidFill>
                  <a:prstClr val="black"/>
                </a:solidFill>
                <a:latin typeface="Times New Roman" panose="02020603050405020304" pitchFamily="18" charset="0"/>
                <a:ea typeface="+mn-ea"/>
                <a:cs typeface="Times New Roman" panose="02020603050405020304" pitchFamily="18" charset="0"/>
              </a:rPr>
              <a:t>Health Education -I</a:t>
            </a:r>
            <a:br>
              <a:rPr lang="en-PK" sz="3200" b="1" dirty="0">
                <a:ln>
                  <a:noFill/>
                </a:ln>
                <a:solidFill>
                  <a:prstClr val="black"/>
                </a:solidFill>
                <a:latin typeface="Calibri" panose="020F0502020204030204"/>
                <a:ea typeface="+mn-ea"/>
                <a:cs typeface="+mn-cs"/>
              </a:rPr>
            </a:br>
            <a:endParaRPr lang="en-GB" dirty="0"/>
          </a:p>
        </p:txBody>
      </p:sp>
      <p:pic>
        <p:nvPicPr>
          <p:cNvPr id="6" name="Picture 5"/>
          <p:cNvPicPr>
            <a:picLocks noChangeAspect="1"/>
          </p:cNvPicPr>
          <p:nvPr/>
        </p:nvPicPr>
        <p:blipFill>
          <a:blip r:embed="rId2"/>
          <a:stretch>
            <a:fillRect/>
          </a:stretch>
        </p:blipFill>
        <p:spPr>
          <a:xfrm>
            <a:off x="9086108" y="0"/>
            <a:ext cx="2981202" cy="3145809"/>
          </a:xfrm>
          <a:prstGeom prst="rect">
            <a:avLst/>
          </a:prstGeom>
        </p:spPr>
      </p:pic>
    </p:spTree>
    <p:extLst>
      <p:ext uri="{BB962C8B-B14F-4D97-AF65-F5344CB8AC3E}">
        <p14:creationId xmlns:p14="http://schemas.microsoft.com/office/powerpoint/2010/main" val="240979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5504D52-EA28-B49A-D95E-CD0C4C606A54}"/>
              </a:ext>
            </a:extLst>
          </p:cNvPr>
          <p:cNvSpPr>
            <a:spLocks noGrp="1"/>
          </p:cNvSpPr>
          <p:nvPr>
            <p:ph type="title"/>
          </p:nvPr>
        </p:nvSpPr>
        <p:spPr/>
        <p:txBody>
          <a:bodyPr/>
          <a:lstStyle/>
          <a:p>
            <a:r>
              <a:rPr lang="en-US" altLang="en-US"/>
              <a:t>Components</a:t>
            </a:r>
          </a:p>
        </p:txBody>
      </p:sp>
      <p:sp>
        <p:nvSpPr>
          <p:cNvPr id="15363" name="Rectangle 3">
            <a:extLst>
              <a:ext uri="{FF2B5EF4-FFF2-40B4-BE49-F238E27FC236}">
                <a16:creationId xmlns:a16="http://schemas.microsoft.com/office/drawing/2014/main" id="{FA8F7E95-15C0-54CB-2602-08C9D702BBA9}"/>
              </a:ext>
            </a:extLst>
          </p:cNvPr>
          <p:cNvSpPr>
            <a:spLocks noGrp="1"/>
          </p:cNvSpPr>
          <p:nvPr>
            <p:ph idx="1"/>
          </p:nvPr>
        </p:nvSpPr>
        <p:spPr>
          <a:xfrm>
            <a:off x="1177636" y="2687782"/>
            <a:ext cx="8081752" cy="3660450"/>
          </a:xfrm>
        </p:spPr>
        <p:txBody>
          <a:bodyPr>
            <a:normAutofit/>
          </a:bodyPr>
          <a:lstStyle/>
          <a:p>
            <a:r>
              <a:rPr lang="en-US" altLang="en-US" sz="3200" dirty="0">
                <a:solidFill>
                  <a:schemeClr val="tx1"/>
                </a:solidFill>
              </a:rPr>
              <a:t>Sender----Source</a:t>
            </a:r>
          </a:p>
          <a:p>
            <a:r>
              <a:rPr lang="en-US" altLang="en-US" sz="3200" dirty="0">
                <a:solidFill>
                  <a:schemeClr val="tx1"/>
                </a:solidFill>
              </a:rPr>
              <a:t> Message----Content</a:t>
            </a:r>
          </a:p>
          <a:p>
            <a:r>
              <a:rPr lang="en-US" altLang="en-US" sz="3200" dirty="0">
                <a:solidFill>
                  <a:schemeClr val="tx1"/>
                </a:solidFill>
              </a:rPr>
              <a:t>Channel ----medium</a:t>
            </a:r>
          </a:p>
          <a:p>
            <a:r>
              <a:rPr lang="en-US" altLang="en-US" sz="3200" dirty="0">
                <a:solidFill>
                  <a:schemeClr val="tx1"/>
                </a:solidFill>
              </a:rPr>
              <a:t>Receiver----audience</a:t>
            </a:r>
          </a:p>
          <a:p>
            <a:r>
              <a:rPr lang="en-US" altLang="en-US" sz="3200" dirty="0">
                <a:solidFill>
                  <a:schemeClr val="tx1"/>
                </a:solidFill>
              </a:rPr>
              <a:t>Feedback</a:t>
            </a:r>
          </a:p>
        </p:txBody>
      </p:sp>
      <p:sp>
        <p:nvSpPr>
          <p:cNvPr id="4" name="Oval 3"/>
          <p:cNvSpPr/>
          <p:nvPr/>
        </p:nvSpPr>
        <p:spPr>
          <a:xfrm>
            <a:off x="8987246" y="843478"/>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267264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t>Sender</a:t>
            </a:r>
            <a:br>
              <a:rPr lang="en-GB" dirty="0"/>
            </a:br>
            <a:endParaRPr lang="en-GB" dirty="0"/>
          </a:p>
        </p:txBody>
      </p:sp>
      <p:sp>
        <p:nvSpPr>
          <p:cNvPr id="3" name="Content Placeholder 2"/>
          <p:cNvSpPr>
            <a:spLocks noGrp="1"/>
          </p:cNvSpPr>
          <p:nvPr>
            <p:ph idx="1"/>
          </p:nvPr>
        </p:nvSpPr>
        <p:spPr>
          <a:xfrm>
            <a:off x="1295401" y="2556932"/>
            <a:ext cx="9601196" cy="3733032"/>
          </a:xfrm>
        </p:spPr>
        <p:txBody>
          <a:bodyPr>
            <a:normAutofit fontScale="92500" lnSpcReduction="10000"/>
          </a:bodyPr>
          <a:lstStyle/>
          <a:p>
            <a:pPr marL="342900" lvl="0" indent="-342900" eaLnBrk="0" fontAlgn="base" hangingPunct="0">
              <a:lnSpc>
                <a:spcPct val="100000"/>
              </a:lnSpc>
              <a:spcBef>
                <a:spcPct val="20000"/>
              </a:spcBef>
              <a:spcAft>
                <a:spcPct val="0"/>
              </a:spcAft>
            </a:pPr>
            <a:r>
              <a:rPr lang="en-US" altLang="en-US" sz="3400" dirty="0">
                <a:solidFill>
                  <a:prstClr val="black"/>
                </a:solidFill>
              </a:rPr>
              <a:t>Clear in his objective</a:t>
            </a:r>
          </a:p>
          <a:p>
            <a:pPr marL="342900" lvl="0" indent="-342900" eaLnBrk="0" fontAlgn="base" hangingPunct="0">
              <a:lnSpc>
                <a:spcPct val="100000"/>
              </a:lnSpc>
              <a:spcBef>
                <a:spcPct val="20000"/>
              </a:spcBef>
              <a:spcAft>
                <a:spcPct val="0"/>
              </a:spcAft>
            </a:pPr>
            <a:r>
              <a:rPr lang="en-US" altLang="en-US" sz="3400" dirty="0">
                <a:solidFill>
                  <a:prstClr val="black"/>
                </a:solidFill>
              </a:rPr>
              <a:t>Confident</a:t>
            </a:r>
          </a:p>
          <a:p>
            <a:pPr marL="342900" lvl="0" indent="-342900" eaLnBrk="0" fontAlgn="base" hangingPunct="0">
              <a:lnSpc>
                <a:spcPct val="100000"/>
              </a:lnSpc>
              <a:spcBef>
                <a:spcPct val="20000"/>
              </a:spcBef>
              <a:spcAft>
                <a:spcPct val="0"/>
              </a:spcAft>
            </a:pPr>
            <a:r>
              <a:rPr lang="en-US" altLang="en-US" sz="3400" dirty="0">
                <a:solidFill>
                  <a:prstClr val="black"/>
                </a:solidFill>
              </a:rPr>
              <a:t>Creditable</a:t>
            </a:r>
          </a:p>
          <a:p>
            <a:pPr marL="342900" lvl="0" indent="-342900" eaLnBrk="0" fontAlgn="base" hangingPunct="0">
              <a:lnSpc>
                <a:spcPct val="100000"/>
              </a:lnSpc>
              <a:spcBef>
                <a:spcPct val="20000"/>
              </a:spcBef>
              <a:spcAft>
                <a:spcPct val="0"/>
              </a:spcAft>
            </a:pPr>
            <a:r>
              <a:rPr lang="en-US" altLang="en-US" sz="3400" dirty="0">
                <a:solidFill>
                  <a:prstClr val="black"/>
                </a:solidFill>
              </a:rPr>
              <a:t>Concise message</a:t>
            </a:r>
          </a:p>
          <a:p>
            <a:pPr marL="342900" lvl="0" indent="-342900" eaLnBrk="0" fontAlgn="base" hangingPunct="0">
              <a:lnSpc>
                <a:spcPct val="100000"/>
              </a:lnSpc>
              <a:spcBef>
                <a:spcPct val="20000"/>
              </a:spcBef>
              <a:spcAft>
                <a:spcPct val="0"/>
              </a:spcAft>
            </a:pPr>
            <a:r>
              <a:rPr lang="en-US" altLang="en-US" sz="3400" dirty="0">
                <a:solidFill>
                  <a:prstClr val="black"/>
                </a:solidFill>
              </a:rPr>
              <a:t>Knowledge, interest and needs of audience</a:t>
            </a:r>
          </a:p>
          <a:p>
            <a:pPr marL="342900" lvl="0" indent="-342900" eaLnBrk="0" fontAlgn="base" hangingPunct="0">
              <a:lnSpc>
                <a:spcPct val="100000"/>
              </a:lnSpc>
              <a:spcBef>
                <a:spcPct val="20000"/>
              </a:spcBef>
              <a:spcAft>
                <a:spcPct val="0"/>
              </a:spcAft>
            </a:pPr>
            <a:r>
              <a:rPr lang="en-US" altLang="en-US" sz="3400" dirty="0">
                <a:solidFill>
                  <a:prstClr val="black"/>
                </a:solidFill>
              </a:rPr>
              <a:t>Command on channels of communication</a:t>
            </a:r>
          </a:p>
          <a:p>
            <a:pPr marL="342900" lvl="0" indent="-342900" eaLnBrk="0" fontAlgn="base" hangingPunct="0">
              <a:lnSpc>
                <a:spcPct val="100000"/>
              </a:lnSpc>
              <a:spcBef>
                <a:spcPct val="20000"/>
              </a:spcBef>
              <a:spcAft>
                <a:spcPct val="0"/>
              </a:spcAft>
            </a:pPr>
            <a:r>
              <a:rPr lang="en-US" altLang="en-US" sz="3400" dirty="0">
                <a:solidFill>
                  <a:prstClr val="black"/>
                </a:solidFill>
              </a:rPr>
              <a:t>Prof. ability and constraints</a:t>
            </a:r>
          </a:p>
          <a:p>
            <a:endParaRPr lang="en-GB" dirty="0"/>
          </a:p>
        </p:txBody>
      </p:sp>
      <p:sp>
        <p:nvSpPr>
          <p:cNvPr id="4" name="Oval 3"/>
          <p:cNvSpPr/>
          <p:nvPr/>
        </p:nvSpPr>
        <p:spPr>
          <a:xfrm>
            <a:off x="8791303" y="711199"/>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23278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5D4C795B-D350-42EF-8D82-6C7A90499B72}"/>
              </a:ext>
            </a:extLst>
          </p:cNvPr>
          <p:cNvSpPr>
            <a:spLocks noGrp="1"/>
          </p:cNvSpPr>
          <p:nvPr>
            <p:ph idx="1"/>
          </p:nvPr>
        </p:nvSpPr>
        <p:spPr>
          <a:xfrm>
            <a:off x="1447800" y="2694709"/>
            <a:ext cx="8305800" cy="6172200"/>
          </a:xfrm>
        </p:spPr>
        <p:txBody>
          <a:bodyPr/>
          <a:lstStyle/>
          <a:p>
            <a:r>
              <a:rPr lang="en-US" altLang="en-US" sz="2400" dirty="0"/>
              <a:t>Single person or a group of audience</a:t>
            </a:r>
          </a:p>
          <a:p>
            <a:r>
              <a:rPr lang="en-US" altLang="en-US" sz="2400" b="1" dirty="0"/>
              <a:t>Types of audience</a:t>
            </a:r>
          </a:p>
          <a:p>
            <a:pPr>
              <a:buFont typeface="Arial" panose="020B0604020202020204" pitchFamily="34" charset="0"/>
              <a:buNone/>
            </a:pPr>
            <a:r>
              <a:rPr lang="en-US" altLang="en-US" sz="2400" dirty="0"/>
              <a:t>           1.    Controlled or homogeneous</a:t>
            </a:r>
          </a:p>
          <a:p>
            <a:pPr>
              <a:buFont typeface="Arial" panose="020B0604020202020204" pitchFamily="34" charset="0"/>
              <a:buNone/>
            </a:pPr>
            <a:r>
              <a:rPr lang="en-US" altLang="en-US" sz="2400" dirty="0"/>
              <a:t>           2.  Uncontrolled or free audience</a:t>
            </a:r>
          </a:p>
          <a:p>
            <a:r>
              <a:rPr lang="en-US" altLang="en-US" sz="2400" dirty="0"/>
              <a:t>Phases of health education in receiver</a:t>
            </a:r>
          </a:p>
          <a:p>
            <a:pPr marL="0" indent="0">
              <a:buNone/>
            </a:pPr>
            <a:r>
              <a:rPr lang="en-US" altLang="en-US" dirty="0"/>
              <a:t> </a:t>
            </a:r>
          </a:p>
        </p:txBody>
      </p:sp>
      <p:sp>
        <p:nvSpPr>
          <p:cNvPr id="2" name="Rectangle 1"/>
          <p:cNvSpPr/>
          <p:nvPr/>
        </p:nvSpPr>
        <p:spPr>
          <a:xfrm>
            <a:off x="1607127" y="1385455"/>
            <a:ext cx="814647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Receiver</a:t>
            </a:r>
          </a:p>
        </p:txBody>
      </p:sp>
      <p:sp>
        <p:nvSpPr>
          <p:cNvPr id="4" name="Oval 3"/>
          <p:cNvSpPr/>
          <p:nvPr/>
        </p:nvSpPr>
        <p:spPr>
          <a:xfrm>
            <a:off x="8752114" y="742571"/>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84054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85750" lvl="0" indent="-285750" algn="l">
              <a:spcBef>
                <a:spcPct val="20000"/>
              </a:spcBef>
              <a:spcAft>
                <a:spcPts val="600"/>
              </a:spcAft>
            </a:pPr>
            <a:r>
              <a:rPr lang="en-US" altLang="en-US" b="1" dirty="0">
                <a:ln>
                  <a:noFill/>
                </a:ln>
                <a:solidFill>
                  <a:schemeClr val="tx1"/>
                </a:solidFill>
                <a:ea typeface="+mn-ea"/>
                <a:cs typeface="+mn-cs"/>
              </a:rPr>
              <a:t>Feed back</a:t>
            </a:r>
            <a:br>
              <a:rPr lang="en-US" altLang="en-US" sz="3600" dirty="0">
                <a:ln>
                  <a:noFill/>
                </a:ln>
                <a:solidFill>
                  <a:prstClr val="black">
                    <a:lumMod val="85000"/>
                    <a:lumOff val="15000"/>
                  </a:prstClr>
                </a:solidFill>
                <a:ea typeface="+mn-ea"/>
                <a:cs typeface="+mn-cs"/>
              </a:rPr>
            </a:br>
            <a:endParaRPr lang="en-GB" dirty="0"/>
          </a:p>
        </p:txBody>
      </p:sp>
      <p:sp>
        <p:nvSpPr>
          <p:cNvPr id="3" name="Content Placeholder 2"/>
          <p:cNvSpPr>
            <a:spLocks noGrp="1"/>
          </p:cNvSpPr>
          <p:nvPr>
            <p:ph idx="1"/>
          </p:nvPr>
        </p:nvSpPr>
        <p:spPr/>
        <p:txBody>
          <a:bodyPr>
            <a:normAutofit/>
          </a:bodyPr>
          <a:lstStyle/>
          <a:p>
            <a:pPr lvl="0">
              <a:buClr>
                <a:srgbClr val="83992A"/>
              </a:buClr>
            </a:pPr>
            <a:r>
              <a:rPr lang="en-US" altLang="en-US" sz="2800" dirty="0">
                <a:solidFill>
                  <a:schemeClr val="tx1"/>
                </a:solidFill>
              </a:rPr>
              <a:t>The flow of information from audience to the sender</a:t>
            </a:r>
          </a:p>
          <a:p>
            <a:pPr lvl="0">
              <a:buClr>
                <a:srgbClr val="83992A"/>
              </a:buClr>
            </a:pPr>
            <a:r>
              <a:rPr lang="en-US" altLang="en-US" sz="2800" dirty="0">
                <a:solidFill>
                  <a:schemeClr val="tx1"/>
                </a:solidFill>
              </a:rPr>
              <a:t>In inter personal communication, feedback is immediate.</a:t>
            </a:r>
          </a:p>
          <a:p>
            <a:pPr lvl="0">
              <a:buClr>
                <a:srgbClr val="83992A"/>
              </a:buClr>
            </a:pPr>
            <a:r>
              <a:rPr lang="en-US" altLang="en-US" sz="2800" dirty="0">
                <a:solidFill>
                  <a:schemeClr val="tx1"/>
                </a:solidFill>
              </a:rPr>
              <a:t>In mass communication, feedback is obtained through opinion polls, attitude surveys and interviews</a:t>
            </a:r>
            <a:endParaRPr lang="en-GB" sz="2800" dirty="0">
              <a:solidFill>
                <a:schemeClr val="tx1"/>
              </a:solidFill>
            </a:endParaRPr>
          </a:p>
        </p:txBody>
      </p:sp>
      <p:sp>
        <p:nvSpPr>
          <p:cNvPr id="4" name="Oval 3"/>
          <p:cNvSpPr/>
          <p:nvPr/>
        </p:nvSpPr>
        <p:spPr>
          <a:xfrm>
            <a:off x="8675911" y="98213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01970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D0493713-5193-038B-8E64-0C3F34A05CB0}"/>
              </a:ext>
            </a:extLst>
          </p:cNvPr>
          <p:cNvSpPr>
            <a:spLocks noGrp="1"/>
          </p:cNvSpPr>
          <p:nvPr>
            <p:ph idx="1"/>
          </p:nvPr>
        </p:nvSpPr>
        <p:spPr>
          <a:xfrm>
            <a:off x="1288473" y="817418"/>
            <a:ext cx="9601200" cy="6553200"/>
          </a:xfrm>
        </p:spPr>
        <p:txBody>
          <a:bodyPr>
            <a:normAutofit lnSpcReduction="10000"/>
          </a:bodyPr>
          <a:lstStyle/>
          <a:p>
            <a:pPr>
              <a:buFont typeface="Arial" charset="0"/>
              <a:buChar char="•"/>
              <a:defRPr/>
            </a:pPr>
            <a:r>
              <a:rPr lang="en-US" sz="3600" dirty="0"/>
              <a:t>Message</a:t>
            </a:r>
          </a:p>
          <a:p>
            <a:pPr>
              <a:buFont typeface="Arial" charset="0"/>
              <a:buNone/>
              <a:defRPr/>
            </a:pPr>
            <a:r>
              <a:rPr lang="en-US" sz="2400" b="1" dirty="0">
                <a:solidFill>
                  <a:schemeClr val="accent3"/>
                </a:solidFill>
                <a:effectLst>
                  <a:outerShdw blurRad="38100" dist="38100" dir="2700000" algn="tl">
                    <a:srgbClr val="000000">
                      <a:alpha val="43137"/>
                    </a:srgbClr>
                  </a:outerShdw>
                </a:effectLst>
              </a:rPr>
              <a:t>           </a:t>
            </a:r>
            <a:r>
              <a:rPr lang="en-US" b="1" dirty="0">
                <a:solidFill>
                  <a:schemeClr val="accent3"/>
                </a:solidFill>
                <a:effectLst>
                  <a:outerShdw blurRad="38100" dist="38100" dir="2700000" algn="tl">
                    <a:srgbClr val="000000">
                      <a:alpha val="43137"/>
                    </a:srgbClr>
                  </a:outerShdw>
                </a:effectLst>
              </a:rPr>
              <a:t>RIGHT MESSAGE TO RIGHT PERSON AT    RIGHT TIME</a:t>
            </a:r>
          </a:p>
          <a:p>
            <a:pPr>
              <a:buFont typeface="Arial" charset="0"/>
              <a:buChar char="•"/>
              <a:defRPr/>
            </a:pPr>
            <a:r>
              <a:rPr lang="en-US" sz="2400" dirty="0"/>
              <a:t>Clear, understandable, meaningful and complete message</a:t>
            </a:r>
          </a:p>
          <a:p>
            <a:pPr lvl="0">
              <a:buClr>
                <a:srgbClr val="83992A"/>
              </a:buClr>
              <a:buNone/>
              <a:defRPr/>
            </a:pPr>
            <a:r>
              <a:rPr lang="en-US" b="1" dirty="0">
                <a:solidFill>
                  <a:prstClr val="black">
                    <a:lumMod val="85000"/>
                    <a:lumOff val="15000"/>
                  </a:prstClr>
                </a:solidFill>
              </a:rPr>
              <a:t>A good message must be</a:t>
            </a:r>
          </a:p>
          <a:p>
            <a:pPr lvl="0">
              <a:buClr>
                <a:srgbClr val="83992A"/>
              </a:buClr>
              <a:buFont typeface="Arial" charset="0"/>
              <a:buChar char="•"/>
              <a:defRPr/>
            </a:pPr>
            <a:r>
              <a:rPr lang="en-US" dirty="0">
                <a:solidFill>
                  <a:prstClr val="black">
                    <a:lumMod val="85000"/>
                    <a:lumOff val="15000"/>
                  </a:prstClr>
                </a:solidFill>
              </a:rPr>
              <a:t>In line with the objective</a:t>
            </a:r>
          </a:p>
          <a:p>
            <a:pPr lvl="0">
              <a:buClr>
                <a:srgbClr val="83992A"/>
              </a:buClr>
              <a:buFont typeface="Arial" charset="0"/>
              <a:buChar char="•"/>
              <a:defRPr/>
            </a:pPr>
            <a:r>
              <a:rPr lang="en-US" dirty="0">
                <a:solidFill>
                  <a:prstClr val="black">
                    <a:lumMod val="85000"/>
                    <a:lumOff val="15000"/>
                  </a:prstClr>
                </a:solidFill>
              </a:rPr>
              <a:t>Based on felt needs</a:t>
            </a:r>
          </a:p>
          <a:p>
            <a:pPr lvl="0">
              <a:buClr>
                <a:srgbClr val="83992A"/>
              </a:buClr>
              <a:buFont typeface="Arial" charset="0"/>
              <a:buChar char="•"/>
              <a:defRPr/>
            </a:pPr>
            <a:r>
              <a:rPr lang="en-US" dirty="0">
                <a:solidFill>
                  <a:prstClr val="black">
                    <a:lumMod val="85000"/>
                    <a:lumOff val="15000"/>
                  </a:prstClr>
                </a:solidFill>
              </a:rPr>
              <a:t>Specific  and accurate </a:t>
            </a:r>
          </a:p>
          <a:p>
            <a:pPr lvl="0">
              <a:buClr>
                <a:srgbClr val="83992A"/>
              </a:buClr>
              <a:buFont typeface="Arial" charset="0"/>
              <a:buChar char="•"/>
              <a:defRPr/>
            </a:pPr>
            <a:r>
              <a:rPr lang="en-US" dirty="0">
                <a:solidFill>
                  <a:prstClr val="black">
                    <a:lumMod val="85000"/>
                    <a:lumOff val="15000"/>
                  </a:prstClr>
                </a:solidFill>
              </a:rPr>
              <a:t>Timely and adequate</a:t>
            </a:r>
          </a:p>
          <a:p>
            <a:pPr lvl="0">
              <a:buClr>
                <a:srgbClr val="83992A"/>
              </a:buClr>
              <a:buFont typeface="Arial" charset="0"/>
              <a:buChar char="•"/>
              <a:defRPr/>
            </a:pPr>
            <a:r>
              <a:rPr lang="en-US" dirty="0">
                <a:solidFill>
                  <a:prstClr val="black">
                    <a:lumMod val="85000"/>
                    <a:lumOff val="15000"/>
                  </a:prstClr>
                </a:solidFill>
              </a:rPr>
              <a:t>Fitting the audience</a:t>
            </a:r>
          </a:p>
          <a:p>
            <a:pPr lvl="0">
              <a:buClr>
                <a:srgbClr val="83992A"/>
              </a:buClr>
              <a:buFont typeface="Arial" charset="0"/>
              <a:buChar char="•"/>
              <a:defRPr/>
            </a:pPr>
            <a:r>
              <a:rPr lang="en-US" dirty="0">
                <a:solidFill>
                  <a:prstClr val="black">
                    <a:lumMod val="85000"/>
                    <a:lumOff val="15000"/>
                  </a:prstClr>
                </a:solidFill>
              </a:rPr>
              <a:t>Interesting</a:t>
            </a:r>
          </a:p>
          <a:p>
            <a:pPr lvl="0">
              <a:buClr>
                <a:srgbClr val="83992A"/>
              </a:buClr>
              <a:buFont typeface="Arial" charset="0"/>
              <a:buChar char="•"/>
              <a:defRPr/>
            </a:pPr>
            <a:r>
              <a:rPr lang="en-US" dirty="0">
                <a:solidFill>
                  <a:prstClr val="black">
                    <a:lumMod val="85000"/>
                    <a:lumOff val="15000"/>
                  </a:prstClr>
                </a:solidFill>
              </a:rPr>
              <a:t>Culturally and socially acceptable</a:t>
            </a:r>
          </a:p>
          <a:p>
            <a:pPr>
              <a:buFont typeface="Arial" charset="0"/>
              <a:buChar char="•"/>
              <a:defRPr/>
            </a:pPr>
            <a:endParaRPr lang="en-US" sz="2400" dirty="0"/>
          </a:p>
          <a:p>
            <a:pPr>
              <a:buFont typeface="Arial" charset="0"/>
              <a:buNone/>
              <a:defRPr/>
            </a:pPr>
            <a:r>
              <a:rPr lang="en-US" sz="2400" dirty="0"/>
              <a:t>     </a:t>
            </a:r>
          </a:p>
        </p:txBody>
      </p:sp>
      <p:sp>
        <p:nvSpPr>
          <p:cNvPr id="3" name="Oval 2"/>
          <p:cNvSpPr/>
          <p:nvPr/>
        </p:nvSpPr>
        <p:spPr>
          <a:xfrm>
            <a:off x="9339942" y="300446"/>
            <a:ext cx="2220686" cy="1159856"/>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408209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 calcmode="lin" valueType="num">
                                      <p:cBhvr additive="base">
                                        <p:cTn id="7"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anim calcmode="lin" valueType="num">
                                      <p:cBhvr additive="base">
                                        <p:cTn id="13"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anim calcmode="lin" valueType="num">
                                      <p:cBhvr additive="base">
                                        <p:cTn id="19"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0">
                                            <p:txEl>
                                              <p:pRg st="5" end="5"/>
                                            </p:txEl>
                                          </p:spTgt>
                                        </p:tgtEl>
                                        <p:attrNameLst>
                                          <p:attrName>style.visibility</p:attrName>
                                        </p:attrNameLst>
                                      </p:cBhvr>
                                      <p:to>
                                        <p:strVal val="visible"/>
                                      </p:to>
                                    </p:set>
                                    <p:anim calcmode="lin" valueType="num">
                                      <p:cBhvr additive="base">
                                        <p:cTn id="25"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0">
                                            <p:txEl>
                                              <p:pRg st="6" end="6"/>
                                            </p:txEl>
                                          </p:spTgt>
                                        </p:tgtEl>
                                        <p:attrNameLst>
                                          <p:attrName>style.visibility</p:attrName>
                                        </p:attrNameLst>
                                      </p:cBhvr>
                                      <p:to>
                                        <p:strVal val="visible"/>
                                      </p:to>
                                    </p:set>
                                    <p:anim calcmode="lin" valueType="num">
                                      <p:cBhvr additive="base">
                                        <p:cTn id="31" dur="500" fill="hold"/>
                                        <p:tgtEl>
                                          <p:spTgt spid="174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0">
                                            <p:txEl>
                                              <p:pRg st="7" end="7"/>
                                            </p:txEl>
                                          </p:spTgt>
                                        </p:tgtEl>
                                        <p:attrNameLst>
                                          <p:attrName>style.visibility</p:attrName>
                                        </p:attrNameLst>
                                      </p:cBhvr>
                                      <p:to>
                                        <p:strVal val="visible"/>
                                      </p:to>
                                    </p:set>
                                    <p:anim calcmode="lin" valueType="num">
                                      <p:cBhvr additive="base">
                                        <p:cTn id="37" dur="500" fill="hold"/>
                                        <p:tgtEl>
                                          <p:spTgt spid="174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0">
                                            <p:txEl>
                                              <p:pRg st="8" end="8"/>
                                            </p:txEl>
                                          </p:spTgt>
                                        </p:tgtEl>
                                        <p:attrNameLst>
                                          <p:attrName>style.visibility</p:attrName>
                                        </p:attrNameLst>
                                      </p:cBhvr>
                                      <p:to>
                                        <p:strVal val="visible"/>
                                      </p:to>
                                    </p:set>
                                    <p:anim calcmode="lin" valueType="num">
                                      <p:cBhvr additive="base">
                                        <p:cTn id="43" dur="500" fill="hold"/>
                                        <p:tgtEl>
                                          <p:spTgt spid="174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0">
                                            <p:txEl>
                                              <p:pRg st="9" end="9"/>
                                            </p:txEl>
                                          </p:spTgt>
                                        </p:tgtEl>
                                        <p:attrNameLst>
                                          <p:attrName>style.visibility</p:attrName>
                                        </p:attrNameLst>
                                      </p:cBhvr>
                                      <p:to>
                                        <p:strVal val="visible"/>
                                      </p:to>
                                    </p:set>
                                    <p:anim calcmode="lin" valueType="num">
                                      <p:cBhvr additive="base">
                                        <p:cTn id="49" dur="500" fill="hold"/>
                                        <p:tgtEl>
                                          <p:spTgt spid="174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410">
                                            <p:txEl>
                                              <p:pRg st="10" end="10"/>
                                            </p:txEl>
                                          </p:spTgt>
                                        </p:tgtEl>
                                        <p:attrNameLst>
                                          <p:attrName>style.visibility</p:attrName>
                                        </p:attrNameLst>
                                      </p:cBhvr>
                                      <p:to>
                                        <p:strVal val="visible"/>
                                      </p:to>
                                    </p:set>
                                    <p:anim calcmode="lin" valueType="num">
                                      <p:cBhvr additive="base">
                                        <p:cTn id="55" dur="500" fill="hold"/>
                                        <p:tgtEl>
                                          <p:spTgt spid="1741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0">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410">
                                            <p:txEl>
                                              <p:pRg st="12" end="12"/>
                                            </p:txEl>
                                          </p:spTgt>
                                        </p:tgtEl>
                                        <p:attrNameLst>
                                          <p:attrName>style.visibility</p:attrName>
                                        </p:attrNameLst>
                                      </p:cBhvr>
                                      <p:to>
                                        <p:strVal val="visible"/>
                                      </p:to>
                                    </p:set>
                                    <p:anim calcmode="lin" valueType="num">
                                      <p:cBhvr additive="base">
                                        <p:cTn id="59" dur="500" fill="hold"/>
                                        <p:tgtEl>
                                          <p:spTgt spid="17410">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4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4336568E-7073-5EF1-0869-BE09BF62C45C}"/>
              </a:ext>
            </a:extLst>
          </p:cNvPr>
          <p:cNvSpPr>
            <a:spLocks noGrp="1"/>
          </p:cNvSpPr>
          <p:nvPr>
            <p:ph idx="1"/>
          </p:nvPr>
        </p:nvSpPr>
        <p:spPr>
          <a:xfrm>
            <a:off x="803564" y="595744"/>
            <a:ext cx="6483927" cy="5881255"/>
          </a:xfrm>
        </p:spPr>
        <p:txBody>
          <a:bodyPr>
            <a:normAutofit/>
          </a:bodyPr>
          <a:lstStyle/>
          <a:p>
            <a:pPr>
              <a:buFont typeface="Arial" panose="020B0604020202020204" pitchFamily="34" charset="0"/>
              <a:buNone/>
            </a:pPr>
            <a:r>
              <a:rPr lang="en-US" altLang="en-US" sz="3600" dirty="0"/>
              <a:t>  </a:t>
            </a:r>
          </a:p>
          <a:p>
            <a:pPr>
              <a:buFont typeface="Arial" panose="020B0604020202020204" pitchFamily="34" charset="0"/>
              <a:buNone/>
            </a:pPr>
            <a:r>
              <a:rPr lang="en-US" altLang="en-US" sz="3600" b="1" dirty="0">
                <a:solidFill>
                  <a:schemeClr val="tx1"/>
                </a:solidFill>
                <a:latin typeface="Times New Roman" panose="02020603050405020304" pitchFamily="18" charset="0"/>
                <a:cs typeface="Times New Roman" panose="02020603050405020304" pitchFamily="18" charset="0"/>
              </a:rPr>
              <a:t>Channels of communication</a:t>
            </a:r>
          </a:p>
          <a:p>
            <a:pPr marL="0" indent="0">
              <a:buNone/>
            </a:pPr>
            <a:endParaRPr lang="en-US" altLang="en-US" dirty="0"/>
          </a:p>
          <a:p>
            <a:r>
              <a:rPr lang="en-US" altLang="en-US" dirty="0"/>
              <a:t>Interpersonal communication</a:t>
            </a:r>
          </a:p>
          <a:p>
            <a:r>
              <a:rPr lang="en-US" altLang="en-US" sz="2400" dirty="0"/>
              <a:t>face to face(direct)</a:t>
            </a:r>
          </a:p>
          <a:p>
            <a:r>
              <a:rPr lang="en-US" altLang="en-US" sz="2400" dirty="0"/>
              <a:t> more effective, more persuasive</a:t>
            </a:r>
          </a:p>
          <a:p>
            <a:r>
              <a:rPr lang="en-US" altLang="en-US" dirty="0"/>
              <a:t>Mass media</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2" name="Rectangle 1"/>
          <p:cNvSpPr/>
          <p:nvPr/>
        </p:nvSpPr>
        <p:spPr>
          <a:xfrm>
            <a:off x="5777346" y="2854036"/>
            <a:ext cx="5569528" cy="281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457200">
              <a:spcBef>
                <a:spcPct val="20000"/>
              </a:spcBef>
              <a:spcAft>
                <a:spcPts val="600"/>
              </a:spcAft>
              <a:buClr>
                <a:srgbClr val="83992A"/>
              </a:buClr>
              <a:buSzPct val="115000"/>
              <a:buFont typeface="Arial"/>
              <a:buChar char="•"/>
            </a:pPr>
            <a:r>
              <a:rPr lang="en-US" altLang="en-US" sz="2400" dirty="0">
                <a:solidFill>
                  <a:prstClr val="black">
                    <a:lumMod val="85000"/>
                    <a:lumOff val="15000"/>
                  </a:prstClr>
                </a:solidFill>
              </a:rPr>
              <a:t>T.v, radio, newspaper, magazines, journals, any other printed information , internet</a:t>
            </a:r>
          </a:p>
          <a:p>
            <a:pPr marL="285750" lvl="0" indent="-285750" defTabSz="457200">
              <a:spcBef>
                <a:spcPct val="20000"/>
              </a:spcBef>
              <a:spcAft>
                <a:spcPts val="600"/>
              </a:spcAft>
              <a:buClr>
                <a:srgbClr val="83992A"/>
              </a:buClr>
              <a:buSzPct val="115000"/>
              <a:buFont typeface="Arial"/>
              <a:buChar char="•"/>
            </a:pPr>
            <a:r>
              <a:rPr lang="en-US" altLang="en-US" sz="2400" dirty="0">
                <a:solidFill>
                  <a:prstClr val="black">
                    <a:lumMod val="85000"/>
                    <a:lumOff val="15000"/>
                  </a:prstClr>
                </a:solidFill>
              </a:rPr>
              <a:t>Covering relatively larger population in short time.</a:t>
            </a:r>
          </a:p>
          <a:p>
            <a:pPr marL="285750" lvl="0" indent="-285750" defTabSz="457200">
              <a:spcBef>
                <a:spcPct val="20000"/>
              </a:spcBef>
              <a:spcAft>
                <a:spcPts val="600"/>
              </a:spcAft>
              <a:buClr>
                <a:srgbClr val="83992A"/>
              </a:buClr>
              <a:buSzPct val="115000"/>
              <a:buFont typeface="Arial"/>
              <a:buChar char="•"/>
            </a:pPr>
            <a:r>
              <a:rPr lang="en-US" altLang="en-US" sz="2400" dirty="0">
                <a:solidFill>
                  <a:prstClr val="black">
                    <a:lumMod val="85000"/>
                    <a:lumOff val="15000"/>
                  </a:prstClr>
                </a:solidFill>
              </a:rPr>
              <a:t>Folk media</a:t>
            </a:r>
          </a:p>
          <a:p>
            <a:pPr marL="285750" lvl="0" indent="-285750" defTabSz="457200">
              <a:spcBef>
                <a:spcPct val="20000"/>
              </a:spcBef>
              <a:spcAft>
                <a:spcPts val="600"/>
              </a:spcAft>
              <a:buClr>
                <a:srgbClr val="83992A"/>
              </a:buClr>
              <a:buSzPct val="115000"/>
              <a:buFont typeface="Arial"/>
              <a:buChar char="•"/>
            </a:pPr>
            <a:r>
              <a:rPr lang="en-US" altLang="en-US" sz="2400" dirty="0">
                <a:solidFill>
                  <a:prstClr val="black">
                    <a:lumMod val="85000"/>
                    <a:lumOff val="15000"/>
                  </a:prstClr>
                </a:solidFill>
              </a:rPr>
              <a:t>folk dances, folk singing, dramas.</a:t>
            </a:r>
          </a:p>
          <a:p>
            <a:pPr marL="285750" lvl="0" indent="-285750" defTabSz="457200">
              <a:spcBef>
                <a:spcPct val="20000"/>
              </a:spcBef>
              <a:spcAft>
                <a:spcPts val="600"/>
              </a:spcAft>
              <a:buClr>
                <a:srgbClr val="83992A"/>
              </a:buClr>
              <a:buSzPct val="115000"/>
              <a:buFont typeface="Arial"/>
              <a:buChar char="•"/>
            </a:pPr>
            <a:r>
              <a:rPr lang="en-US" altLang="en-US" sz="2400" dirty="0">
                <a:solidFill>
                  <a:prstClr val="black">
                    <a:lumMod val="85000"/>
                    <a:lumOff val="15000"/>
                  </a:prstClr>
                </a:solidFill>
              </a:rPr>
              <a:t>Every community has its own network of traditional or folk media.</a:t>
            </a:r>
          </a:p>
        </p:txBody>
      </p:sp>
      <p:sp>
        <p:nvSpPr>
          <p:cNvPr id="4" name="Oval 3"/>
          <p:cNvSpPr/>
          <p:nvPr/>
        </p:nvSpPr>
        <p:spPr>
          <a:xfrm>
            <a:off x="8673737" y="757777"/>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80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chemeClr val="tx2"/>
                </a:solidFill>
                <a:latin typeface="Times New Roman" panose="02020603050405020304" pitchFamily="18" charset="0"/>
                <a:cs typeface="Times New Roman" panose="02020603050405020304" pitchFamily="18" charset="0"/>
              </a:rPr>
              <a:t>Feedback</a:t>
            </a:r>
            <a:r>
              <a:rPr lang="en-GB" dirty="0"/>
              <a:t> </a:t>
            </a:r>
          </a:p>
        </p:txBody>
      </p:sp>
      <p:sp>
        <p:nvSpPr>
          <p:cNvPr id="3" name="Content Placeholder 2"/>
          <p:cNvSpPr>
            <a:spLocks noGrp="1"/>
          </p:cNvSpPr>
          <p:nvPr>
            <p:ph idx="1"/>
          </p:nvPr>
        </p:nvSpPr>
        <p:spPr/>
        <p:txBody>
          <a:bodyPr/>
          <a:lstStyle/>
          <a:p>
            <a:r>
              <a:rPr lang="en-GB" dirty="0"/>
              <a:t>Based on reaction of audience to message </a:t>
            </a:r>
          </a:p>
          <a:p>
            <a:r>
              <a:rPr lang="en-GB" dirty="0"/>
              <a:t>Provides opportunity to sender to modify the message </a:t>
            </a:r>
          </a:p>
          <a:p>
            <a:r>
              <a:rPr lang="en-GB" dirty="0"/>
              <a:t>Obtained through surveys, </a:t>
            </a:r>
            <a:r>
              <a:rPr lang="en-GB" dirty="0" err="1"/>
              <a:t>proforma</a:t>
            </a:r>
            <a:r>
              <a:rPr lang="en-GB" dirty="0"/>
              <a:t> and interviews </a:t>
            </a:r>
          </a:p>
        </p:txBody>
      </p:sp>
      <p:sp>
        <p:nvSpPr>
          <p:cNvPr id="4" name="Oval 3"/>
          <p:cNvSpPr/>
          <p:nvPr/>
        </p:nvSpPr>
        <p:spPr>
          <a:xfrm>
            <a:off x="8675911" y="98213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92780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latin typeface="Times New Roman" panose="02020603050405020304" pitchFamily="18" charset="0"/>
                <a:cs typeface="Times New Roman" panose="02020603050405020304" pitchFamily="18" charset="0"/>
              </a:rPr>
              <a:t>Food for thought!!</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lvl="0" algn="just">
              <a:buClr>
                <a:srgbClr val="83992A"/>
              </a:buClr>
            </a:pPr>
            <a:r>
              <a:rPr lang="en-US" sz="2200" dirty="0">
                <a:solidFill>
                  <a:prstClr val="black"/>
                </a:solidFill>
              </a:rPr>
              <a:t>In Pakistan, NCDs are among the top 10 causes of morbidity and mortality, and it is estimated that NCDs and injuries cause 77% of age-standardized deaths. Keeping in view the raising burden of NCD , Government of Pakistan has decided to launch Health Education campaign at population(mass) level to create awareness before development of illness. </a:t>
            </a:r>
          </a:p>
          <a:p>
            <a:pPr lvl="0" algn="just">
              <a:buClr>
                <a:srgbClr val="83992A"/>
              </a:buClr>
            </a:pPr>
            <a:r>
              <a:rPr lang="en-US" sz="2200" dirty="0">
                <a:solidFill>
                  <a:prstClr val="black"/>
                </a:solidFill>
              </a:rPr>
              <a:t>Which channel of health communication can be adapted as best strategy to create awareness among masses.</a:t>
            </a:r>
          </a:p>
          <a:p>
            <a:pPr lvl="0" algn="just">
              <a:buClr>
                <a:srgbClr val="83992A"/>
              </a:buClr>
            </a:pPr>
            <a:r>
              <a:rPr lang="en-US" sz="2200" dirty="0">
                <a:solidFill>
                  <a:prstClr val="black"/>
                </a:solidFill>
              </a:rPr>
              <a:t>Population (Mass) strategy targets which phase natural history of disease spectrum and corresponding level of prevention </a:t>
            </a:r>
          </a:p>
          <a:p>
            <a:endParaRPr lang="en-GB" dirty="0"/>
          </a:p>
        </p:txBody>
      </p:sp>
      <p:sp>
        <p:nvSpPr>
          <p:cNvPr id="4" name="Oval 3"/>
          <p:cNvSpPr/>
          <p:nvPr/>
        </p:nvSpPr>
        <p:spPr>
          <a:xfrm>
            <a:off x="8675910" y="982132"/>
            <a:ext cx="2323015"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Vertical</a:t>
            </a:r>
            <a:r>
              <a:rPr kumimoji="0" lang="en-GB" sz="2400" b="1" i="0" u="none" strike="noStrike" kern="0" cap="none" spc="0" normalizeH="0" noProof="0" dirty="0">
                <a:ln>
                  <a:noFill/>
                </a:ln>
                <a:solidFill>
                  <a:sysClr val="windowText" lastClr="000000"/>
                </a:solidFill>
                <a:effectLst/>
                <a:uLnTx/>
                <a:uFillTx/>
                <a:latin typeface="Calibri" panose="020F0502020204030204"/>
                <a:ea typeface="+mn-ea"/>
                <a:cs typeface="+mn-cs"/>
              </a:rPr>
              <a:t> integration</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05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D738AAC-91D4-1BED-DB88-6D5C7227F517}"/>
              </a:ext>
            </a:extLst>
          </p:cNvPr>
          <p:cNvSpPr>
            <a:spLocks noGrp="1"/>
          </p:cNvSpPr>
          <p:nvPr>
            <p:ph type="title"/>
          </p:nvPr>
        </p:nvSpPr>
        <p:spPr>
          <a:xfrm>
            <a:off x="1981199" y="907473"/>
            <a:ext cx="8229600" cy="1143000"/>
          </a:xfrm>
        </p:spPr>
        <p:txBody>
          <a:bodyPr/>
          <a:lstStyle/>
          <a:p>
            <a:pPr eaLnBrk="1" hangingPunct="1"/>
            <a:r>
              <a:rPr lang="en-US" altLang="en-US" b="1" dirty="0"/>
              <a:t>Communication barriers</a:t>
            </a:r>
          </a:p>
        </p:txBody>
      </p:sp>
      <p:sp>
        <p:nvSpPr>
          <p:cNvPr id="10246" name="Content Placeholder 5">
            <a:extLst>
              <a:ext uri="{FF2B5EF4-FFF2-40B4-BE49-F238E27FC236}">
                <a16:creationId xmlns:a16="http://schemas.microsoft.com/office/drawing/2014/main" id="{7DF2EB67-73BC-5E55-BCD4-6DDC7EB673F0}"/>
              </a:ext>
            </a:extLst>
          </p:cNvPr>
          <p:cNvSpPr>
            <a:spLocks noGrp="1"/>
          </p:cNvSpPr>
          <p:nvPr>
            <p:ph idx="1"/>
          </p:nvPr>
        </p:nvSpPr>
        <p:spPr>
          <a:xfrm>
            <a:off x="1163782" y="2404532"/>
            <a:ext cx="10266218" cy="3899286"/>
          </a:xfrm>
        </p:spPr>
        <p:txBody>
          <a:bodyPr>
            <a:normAutofit fontScale="85000" lnSpcReduction="20000"/>
          </a:bodyPr>
          <a:lstStyle/>
          <a:p>
            <a:pPr marL="514350" indent="-514350">
              <a:buNone/>
              <a:defRPr/>
            </a:pPr>
            <a:r>
              <a:rPr lang="en-US" dirty="0">
                <a:solidFill>
                  <a:schemeClr val="tx1"/>
                </a:solidFill>
                <a:latin typeface="Times New Roman" panose="02020603050405020304" pitchFamily="18" charset="0"/>
                <a:cs typeface="Times New Roman" panose="02020603050405020304" pitchFamily="18" charset="0"/>
              </a:rPr>
              <a:t>1.</a:t>
            </a:r>
            <a:r>
              <a:rPr lang="en-US" sz="3600" dirty="0">
                <a:solidFill>
                  <a:schemeClr val="tx1"/>
                </a:solidFill>
                <a:latin typeface="Times New Roman" panose="02020603050405020304" pitchFamily="18" charset="0"/>
                <a:cs typeface="Times New Roman" panose="02020603050405020304" pitchFamily="18" charset="0"/>
              </a:rPr>
              <a:t>Physiological </a:t>
            </a:r>
            <a:r>
              <a:rPr lang="en-US" sz="2400" dirty="0">
                <a:solidFill>
                  <a:schemeClr val="tx1"/>
                </a:solidFill>
                <a:latin typeface="Times New Roman" panose="02020603050405020304" pitchFamily="18" charset="0"/>
                <a:cs typeface="Times New Roman" panose="02020603050405020304" pitchFamily="18" charset="0"/>
              </a:rPr>
              <a:t>(hearing diff)</a:t>
            </a:r>
          </a:p>
          <a:p>
            <a:pPr marL="514350" indent="-514350">
              <a:buNone/>
              <a:defRPr/>
            </a:pPr>
            <a:endParaRPr lang="en-US" sz="2400" dirty="0">
              <a:solidFill>
                <a:schemeClr val="tx1"/>
              </a:solidFill>
              <a:latin typeface="Times New Roman" panose="02020603050405020304" pitchFamily="18" charset="0"/>
              <a:cs typeface="Times New Roman" panose="02020603050405020304" pitchFamily="18" charset="0"/>
            </a:endParaRPr>
          </a:p>
          <a:p>
            <a:pPr marL="514350" indent="-514350">
              <a:buNone/>
              <a:defRPr/>
            </a:pPr>
            <a:r>
              <a:rPr lang="en-US" dirty="0">
                <a:solidFill>
                  <a:schemeClr val="tx1"/>
                </a:solidFill>
                <a:latin typeface="Times New Roman" panose="02020603050405020304" pitchFamily="18" charset="0"/>
                <a:cs typeface="Times New Roman" panose="02020603050405020304" pitchFamily="18" charset="0"/>
              </a:rPr>
              <a:t>2.</a:t>
            </a:r>
            <a:r>
              <a:rPr lang="en-US" sz="3600" dirty="0">
                <a:solidFill>
                  <a:schemeClr val="tx1"/>
                </a:solidFill>
                <a:latin typeface="Times New Roman" panose="02020603050405020304" pitchFamily="18" charset="0"/>
                <a:cs typeface="Times New Roman" panose="02020603050405020304" pitchFamily="18" charset="0"/>
              </a:rPr>
              <a:t>Psychological</a:t>
            </a:r>
            <a:r>
              <a:rPr lang="en-US"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(emotional disturbances, intelligence level, language or comprehension difficulties, neurosis)</a:t>
            </a:r>
          </a:p>
          <a:p>
            <a:pPr marL="514350" indent="-514350">
              <a:buNone/>
              <a:defRPr/>
            </a:pPr>
            <a:endParaRPr lang="en-US" sz="2400" dirty="0">
              <a:solidFill>
                <a:schemeClr val="tx1"/>
              </a:solidFill>
              <a:latin typeface="Times New Roman" panose="02020603050405020304" pitchFamily="18" charset="0"/>
              <a:cs typeface="Times New Roman" panose="02020603050405020304" pitchFamily="18" charset="0"/>
            </a:endParaRPr>
          </a:p>
          <a:p>
            <a:pPr marL="514350" indent="-514350">
              <a:buNone/>
              <a:defRPr/>
            </a:pPr>
            <a:r>
              <a:rPr lang="en-US" dirty="0">
                <a:solidFill>
                  <a:schemeClr val="tx1"/>
                </a:solidFill>
                <a:latin typeface="Times New Roman" panose="02020603050405020304" pitchFamily="18" charset="0"/>
                <a:cs typeface="Times New Roman" panose="02020603050405020304" pitchFamily="18" charset="0"/>
              </a:rPr>
              <a:t>3.</a:t>
            </a:r>
            <a:r>
              <a:rPr lang="en-US" sz="3600" dirty="0">
                <a:solidFill>
                  <a:schemeClr val="tx1"/>
                </a:solidFill>
                <a:latin typeface="Times New Roman" panose="02020603050405020304" pitchFamily="18" charset="0"/>
                <a:cs typeface="Times New Roman" panose="02020603050405020304" pitchFamily="18" charset="0"/>
              </a:rPr>
              <a:t>Environmental </a:t>
            </a:r>
          </a:p>
          <a:p>
            <a:pPr eaLnBrk="1" hangingPunct="1">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(noise, Invisibility, congestion)</a:t>
            </a:r>
          </a:p>
          <a:p>
            <a:pPr marL="514350" indent="-514350">
              <a:buNone/>
              <a:defRPr/>
            </a:pPr>
            <a:r>
              <a:rPr lang="en-US" dirty="0">
                <a:solidFill>
                  <a:schemeClr val="tx1"/>
                </a:solidFill>
                <a:latin typeface="Times New Roman" panose="02020603050405020304" pitchFamily="18" charset="0"/>
                <a:cs typeface="Times New Roman" panose="02020603050405020304" pitchFamily="18" charset="0"/>
              </a:rPr>
              <a:t>4.</a:t>
            </a:r>
            <a:r>
              <a:rPr lang="en-US" sz="3600" dirty="0">
                <a:solidFill>
                  <a:schemeClr val="tx1"/>
                </a:solidFill>
                <a:latin typeface="Times New Roman" panose="02020603050405020304" pitchFamily="18" charset="0"/>
                <a:cs typeface="Times New Roman" panose="02020603050405020304" pitchFamily="18" charset="0"/>
              </a:rPr>
              <a:t>Cultural</a:t>
            </a:r>
            <a:r>
              <a:rPr lang="en-US"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(illiteracy, base line knowledge, customs, beliefs, linguistic, rural &amp; urban, Regional&amp; religious norms and values)</a:t>
            </a:r>
          </a:p>
          <a:p>
            <a:pPr marL="514350" indent="-514350">
              <a:buNone/>
              <a:defRPr/>
            </a:pPr>
            <a:endParaRPr lang="en-US" dirty="0"/>
          </a:p>
          <a:p>
            <a:pPr marL="514350" indent="-514350">
              <a:buFont typeface="+mj-lt"/>
              <a:buAutoNum type="arabicPeriod"/>
              <a:defRPr/>
            </a:pPr>
            <a:endParaRPr lang="en-US" dirty="0"/>
          </a:p>
        </p:txBody>
      </p:sp>
      <p:sp>
        <p:nvSpPr>
          <p:cNvPr id="4" name="Oval 3"/>
          <p:cNvSpPr/>
          <p:nvPr/>
        </p:nvSpPr>
        <p:spPr>
          <a:xfrm>
            <a:off x="9100456" y="907473"/>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0818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980A-461F-8947-9336-B13A4106E571}"/>
              </a:ext>
            </a:extLst>
          </p:cNvPr>
          <p:cNvSpPr>
            <a:spLocks noGrp="1"/>
          </p:cNvSpPr>
          <p:nvPr>
            <p:ph type="title"/>
          </p:nvPr>
        </p:nvSpPr>
        <p:spPr>
          <a:xfrm>
            <a:off x="341813" y="982132"/>
            <a:ext cx="9601196" cy="1303867"/>
          </a:xfrm>
        </p:spPr>
        <p:txBody>
          <a:bodyPr rtlCol="0">
            <a:normAutofit/>
          </a:bodyPr>
          <a:lstStyle/>
          <a:p>
            <a:pPr>
              <a:defRPr/>
            </a:pPr>
            <a:r>
              <a:rPr lang="en-US" dirty="0"/>
              <a:t>Functions of Health Communication</a:t>
            </a:r>
          </a:p>
        </p:txBody>
      </p:sp>
      <p:sp>
        <p:nvSpPr>
          <p:cNvPr id="3" name="Content Placeholder 2">
            <a:extLst>
              <a:ext uri="{FF2B5EF4-FFF2-40B4-BE49-F238E27FC236}">
                <a16:creationId xmlns:a16="http://schemas.microsoft.com/office/drawing/2014/main" id="{528AA538-BD5A-CFAD-7DC4-81969857BC6E}"/>
              </a:ext>
            </a:extLst>
          </p:cNvPr>
          <p:cNvSpPr>
            <a:spLocks noGrp="1"/>
          </p:cNvSpPr>
          <p:nvPr>
            <p:ph idx="1"/>
          </p:nvPr>
        </p:nvSpPr>
        <p:spPr>
          <a:xfrm>
            <a:off x="1295402" y="2285999"/>
            <a:ext cx="9601196" cy="3318936"/>
          </a:xfrm>
        </p:spPr>
        <p:txBody>
          <a:bodyPr rtlCol="0">
            <a:noAutofit/>
          </a:bodyPr>
          <a:lstStyle/>
          <a:p>
            <a:pPr>
              <a:defRPr/>
            </a:pPr>
            <a:r>
              <a:rPr lang="en-US" dirty="0">
                <a:solidFill>
                  <a:schemeClr val="tx1"/>
                </a:solidFill>
                <a:latin typeface="Times New Roman" panose="02020603050405020304" pitchFamily="18" charset="0"/>
                <a:cs typeface="Times New Roman" panose="02020603050405020304" pitchFamily="18" charset="0"/>
              </a:rPr>
              <a:t>Information</a:t>
            </a:r>
          </a:p>
          <a:p>
            <a:pPr>
              <a:defRPr/>
            </a:pPr>
            <a:r>
              <a:rPr lang="en-US" dirty="0">
                <a:solidFill>
                  <a:schemeClr val="tx1"/>
                </a:solidFill>
                <a:latin typeface="Times New Roman" panose="02020603050405020304" pitchFamily="18" charset="0"/>
                <a:cs typeface="Times New Roman" panose="02020603050405020304" pitchFamily="18" charset="0"/>
              </a:rPr>
              <a:t>Education</a:t>
            </a:r>
          </a:p>
          <a:p>
            <a:pPr>
              <a:defRPr/>
            </a:pPr>
            <a:r>
              <a:rPr lang="en-US" dirty="0">
                <a:solidFill>
                  <a:schemeClr val="tx1"/>
                </a:solidFill>
                <a:latin typeface="Times New Roman" panose="02020603050405020304" pitchFamily="18" charset="0"/>
                <a:cs typeface="Times New Roman" panose="02020603050405020304" pitchFamily="18" charset="0"/>
              </a:rPr>
              <a:t>Motivation</a:t>
            </a:r>
          </a:p>
          <a:p>
            <a:pPr>
              <a:defRPr/>
            </a:pPr>
            <a:r>
              <a:rPr lang="en-US" dirty="0">
                <a:solidFill>
                  <a:schemeClr val="tx1"/>
                </a:solidFill>
                <a:latin typeface="Times New Roman" panose="02020603050405020304" pitchFamily="18" charset="0"/>
                <a:cs typeface="Times New Roman" panose="02020603050405020304" pitchFamily="18" charset="0"/>
              </a:rPr>
              <a:t>Persuasion</a:t>
            </a:r>
          </a:p>
          <a:p>
            <a:pPr>
              <a:defRPr/>
            </a:pPr>
            <a:r>
              <a:rPr lang="en-US" dirty="0">
                <a:solidFill>
                  <a:schemeClr val="tx1"/>
                </a:solidFill>
                <a:latin typeface="Times New Roman" panose="02020603050405020304" pitchFamily="18" charset="0"/>
                <a:cs typeface="Times New Roman" panose="02020603050405020304" pitchFamily="18" charset="0"/>
              </a:rPr>
              <a:t>Counseling</a:t>
            </a:r>
          </a:p>
          <a:p>
            <a:pPr>
              <a:defRPr/>
            </a:pPr>
            <a:r>
              <a:rPr lang="en-US" dirty="0">
                <a:solidFill>
                  <a:schemeClr val="tx1"/>
                </a:solidFill>
                <a:latin typeface="Times New Roman" panose="02020603050405020304" pitchFamily="18" charset="0"/>
                <a:cs typeface="Times New Roman" panose="02020603050405020304" pitchFamily="18" charset="0"/>
              </a:rPr>
              <a:t>Raising Morals</a:t>
            </a:r>
          </a:p>
          <a:p>
            <a:pPr>
              <a:defRPr/>
            </a:pPr>
            <a:r>
              <a:rPr lang="en-US" dirty="0">
                <a:solidFill>
                  <a:schemeClr val="tx1"/>
                </a:solidFill>
                <a:latin typeface="Times New Roman" panose="02020603050405020304" pitchFamily="18" charset="0"/>
                <a:cs typeface="Times New Roman" panose="02020603050405020304" pitchFamily="18" charset="0"/>
              </a:rPr>
              <a:t>Health Development</a:t>
            </a:r>
          </a:p>
          <a:p>
            <a:pPr>
              <a:defRPr/>
            </a:pPr>
            <a:r>
              <a:rPr lang="en-US" dirty="0">
                <a:solidFill>
                  <a:schemeClr val="tx1"/>
                </a:solidFill>
                <a:latin typeface="Times New Roman" panose="02020603050405020304" pitchFamily="18" charset="0"/>
                <a:cs typeface="Times New Roman" panose="02020603050405020304" pitchFamily="18" charset="0"/>
              </a:rPr>
              <a:t>Organization</a:t>
            </a:r>
          </a:p>
        </p:txBody>
      </p:sp>
      <p:sp>
        <p:nvSpPr>
          <p:cNvPr id="4" name="Oval 3"/>
          <p:cNvSpPr/>
          <p:nvPr/>
        </p:nvSpPr>
        <p:spPr>
          <a:xfrm>
            <a:off x="9472745" y="79925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96143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7653131" y="1358347"/>
          <a:ext cx="3670852" cy="509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1319796" y="2181164"/>
            <a:ext cx="5908056" cy="406827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514350" marR="471488" lvl="0" indent="-514350" algn="l" defTabSz="914400" rtl="0" eaLnBrk="0" fontAlgn="base" latinLnBrk="0" hangingPunct="0">
              <a:lnSpc>
                <a:spcPct val="100000"/>
              </a:lnSpc>
              <a:spcBef>
                <a:spcPct val="0"/>
              </a:spcBef>
              <a:spcAft>
                <a:spcPts val="1000"/>
              </a:spcAft>
              <a:buClr>
                <a:srgbClr val="FFFFFF"/>
              </a:buClr>
              <a:buSzTx/>
              <a:buFont typeface="+mj-lt"/>
              <a:buAutoNum type="arabicPeriod"/>
              <a:tabLst/>
              <a:defRPr/>
            </a:pPr>
            <a:r>
              <a:rPr kumimoji="0" lang="en-PK" altLang="en-PK"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To impart evidence based research oriented medical education</a:t>
            </a:r>
          </a:p>
          <a:p>
            <a:pPr marL="514350" marR="0" lvl="0" indent="-514350" algn="l" defTabSz="914400" rtl="0" eaLnBrk="0" fontAlgn="base" latinLnBrk="0" hangingPunct="0">
              <a:lnSpc>
                <a:spcPct val="100000"/>
              </a:lnSpc>
              <a:spcBef>
                <a:spcPct val="0"/>
              </a:spcBef>
              <a:spcAft>
                <a:spcPct val="0"/>
              </a:spcAft>
              <a:buClr>
                <a:srgbClr val="FFFFFF"/>
              </a:buClr>
              <a:buSzTx/>
              <a:buFont typeface="+mj-lt"/>
              <a:buAutoNum type="arabicPeriod"/>
              <a:tabLst/>
              <a:defRPr/>
            </a:pPr>
            <a:r>
              <a:rPr kumimoji="0" lang="en-PK" altLang="en-PK"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To provide best possible patient care</a:t>
            </a:r>
          </a:p>
          <a:p>
            <a:pPr marL="514350" marR="0" lvl="0" indent="-514350" algn="l" defTabSz="914400" rtl="0" eaLnBrk="0" fontAlgn="base" latinLnBrk="0" hangingPunct="0">
              <a:lnSpc>
                <a:spcPct val="100000"/>
              </a:lnSpc>
              <a:spcBef>
                <a:spcPct val="0"/>
              </a:spcBef>
              <a:spcAft>
                <a:spcPct val="0"/>
              </a:spcAft>
              <a:buClr>
                <a:srgbClr val="FFFFFF"/>
              </a:buClr>
              <a:buSzTx/>
              <a:buFont typeface="+mj-lt"/>
              <a:buAutoNum type="arabicPeriod"/>
              <a:tabLst/>
              <a:defRPr/>
            </a:pPr>
            <a:r>
              <a:rPr kumimoji="0" lang="en-PK" altLang="en-PK"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To inculcate the values of mutual respect and ethical practice of medicine</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PK" altLang="en-PK"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842" y="337226"/>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4895807" y="719219"/>
            <a:ext cx="5847522" cy="529508"/>
          </a:xfrm>
          <a:prstGeom prst="rect">
            <a:avLst/>
          </a:prstGeom>
          <a:solidFill>
            <a:schemeClr val="accent4">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Vision &amp; Mission of RMU </a:t>
            </a:r>
            <a:endParaRPr kumimoji="0" lang="en-PK"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Slide Number Placeholder 6">
            <a:extLst>
              <a:ext uri="{FF2B5EF4-FFF2-40B4-BE49-F238E27FC236}">
                <a16:creationId xmlns:a16="http://schemas.microsoft.com/office/drawing/2014/main" id="{5B91EA1D-68AC-31C0-7137-AAD8EE83D1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4991-A976-4117-B2E3-A57322FE2F8D}" type="slidenum">
              <a:rPr kumimoji="0" lang="en-P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499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EA5FCB6-873B-7D0A-6DF5-99FBD6ED422D}"/>
              </a:ext>
            </a:extLst>
          </p:cNvPr>
          <p:cNvSpPr>
            <a:spLocks noGrp="1"/>
          </p:cNvSpPr>
          <p:nvPr>
            <p:ph type="title"/>
          </p:nvPr>
        </p:nvSpPr>
        <p:spPr>
          <a:xfrm>
            <a:off x="609605" y="495252"/>
            <a:ext cx="9601196" cy="1303867"/>
          </a:xfrm>
        </p:spPr>
        <p:txBody>
          <a:bodyPr/>
          <a:lstStyle/>
          <a:p>
            <a:pPr eaLnBrk="1" hangingPunct="1"/>
            <a:r>
              <a:rPr lang="en-US" altLang="en-US" dirty="0"/>
              <a:t>Functions of health communication</a:t>
            </a:r>
          </a:p>
        </p:txBody>
      </p:sp>
      <p:sp>
        <p:nvSpPr>
          <p:cNvPr id="6147" name="Text Placeholder 2">
            <a:extLst>
              <a:ext uri="{FF2B5EF4-FFF2-40B4-BE49-F238E27FC236}">
                <a16:creationId xmlns:a16="http://schemas.microsoft.com/office/drawing/2014/main" id="{5BE1B1AA-5B20-F774-FDFC-F58A99E2CD32}"/>
              </a:ext>
            </a:extLst>
          </p:cNvPr>
          <p:cNvSpPr>
            <a:spLocks noGrp="1"/>
          </p:cNvSpPr>
          <p:nvPr>
            <p:ph type="body" idx="1"/>
          </p:nvPr>
        </p:nvSpPr>
        <p:spPr>
          <a:xfrm>
            <a:off x="1399309" y="1535113"/>
            <a:ext cx="4622079" cy="639762"/>
          </a:xfrm>
        </p:spPr>
        <p:txBody>
          <a:bodyPr/>
          <a:lstStyle/>
          <a:p>
            <a:pPr eaLnBrk="1" hangingPunct="1"/>
            <a:r>
              <a:rPr lang="en-US" altLang="en-US" b="1" dirty="0"/>
              <a:t>Information:</a:t>
            </a:r>
          </a:p>
        </p:txBody>
      </p:sp>
      <p:sp>
        <p:nvSpPr>
          <p:cNvPr id="4" name="Content Placeholder 3">
            <a:extLst>
              <a:ext uri="{FF2B5EF4-FFF2-40B4-BE49-F238E27FC236}">
                <a16:creationId xmlns:a16="http://schemas.microsoft.com/office/drawing/2014/main" id="{CFD78DA7-5E59-DB87-3651-B89B7C7DB5E7}"/>
              </a:ext>
            </a:extLst>
          </p:cNvPr>
          <p:cNvSpPr>
            <a:spLocks noGrp="1"/>
          </p:cNvSpPr>
          <p:nvPr>
            <p:ph sz="half" idx="2"/>
          </p:nvPr>
        </p:nvSpPr>
        <p:spPr>
          <a:xfrm>
            <a:off x="1220790" y="2562802"/>
            <a:ext cx="4040188" cy="3951288"/>
          </a:xfrm>
        </p:spPr>
        <p:txBody>
          <a:bodyPr rtlCol="0">
            <a:normAutofit fontScale="92500" lnSpcReduction="10000"/>
          </a:bodyPr>
          <a:lstStyle/>
          <a:p>
            <a:pPr>
              <a:defRPr/>
            </a:pPr>
            <a:r>
              <a:rPr lang="en-US" dirty="0"/>
              <a:t>Correct.</a:t>
            </a:r>
          </a:p>
          <a:p>
            <a:pPr>
              <a:defRPr/>
            </a:pPr>
            <a:r>
              <a:rPr lang="en-US" dirty="0"/>
              <a:t>Scientific.</a:t>
            </a:r>
          </a:p>
          <a:p>
            <a:pPr>
              <a:defRPr/>
            </a:pPr>
            <a:r>
              <a:rPr lang="en-US" dirty="0"/>
              <a:t>Eliminates social and psychological barriers.</a:t>
            </a:r>
          </a:p>
          <a:p>
            <a:pPr>
              <a:defRPr/>
            </a:pPr>
            <a:r>
              <a:rPr lang="en-US" dirty="0"/>
              <a:t>Increase the  awareness of the audience so that the can perceive their health needs.</a:t>
            </a:r>
          </a:p>
          <a:p>
            <a:pPr>
              <a:defRPr/>
            </a:pPr>
            <a:r>
              <a:rPr lang="en-US" b="1" dirty="0">
                <a:solidFill>
                  <a:schemeClr val="accent3"/>
                </a:solidFill>
              </a:rPr>
              <a:t>Unfelt needs become felt needs and the felt needs transform into their demands</a:t>
            </a:r>
            <a:r>
              <a:rPr lang="en-US" dirty="0"/>
              <a:t>.</a:t>
            </a:r>
          </a:p>
        </p:txBody>
      </p:sp>
      <p:sp>
        <p:nvSpPr>
          <p:cNvPr id="6149" name="Text Placeholder 4">
            <a:extLst>
              <a:ext uri="{FF2B5EF4-FFF2-40B4-BE49-F238E27FC236}">
                <a16:creationId xmlns:a16="http://schemas.microsoft.com/office/drawing/2014/main" id="{B48096E3-1E90-05E0-2F76-24A4787B9F50}"/>
              </a:ext>
            </a:extLst>
          </p:cNvPr>
          <p:cNvSpPr>
            <a:spLocks noGrp="1"/>
          </p:cNvSpPr>
          <p:nvPr>
            <p:ph type="body" sz="quarter" idx="3"/>
          </p:nvPr>
        </p:nvSpPr>
        <p:spPr>
          <a:xfrm>
            <a:off x="6169026" y="1535113"/>
            <a:ext cx="4041775" cy="639762"/>
          </a:xfrm>
        </p:spPr>
        <p:txBody>
          <a:bodyPr/>
          <a:lstStyle/>
          <a:p>
            <a:pPr eaLnBrk="1" hangingPunct="1"/>
            <a:r>
              <a:rPr lang="en-US" altLang="en-US" b="1" dirty="0"/>
              <a:t>Education:</a:t>
            </a:r>
          </a:p>
        </p:txBody>
      </p:sp>
      <p:sp>
        <p:nvSpPr>
          <p:cNvPr id="6150" name="Content Placeholder 5">
            <a:extLst>
              <a:ext uri="{FF2B5EF4-FFF2-40B4-BE49-F238E27FC236}">
                <a16:creationId xmlns:a16="http://schemas.microsoft.com/office/drawing/2014/main" id="{98458FBB-E087-60AF-16F8-6624FECFB59F}"/>
              </a:ext>
            </a:extLst>
          </p:cNvPr>
          <p:cNvSpPr>
            <a:spLocks noGrp="1"/>
          </p:cNvSpPr>
          <p:nvPr>
            <p:ph sz="quarter" idx="4"/>
          </p:nvPr>
        </p:nvSpPr>
        <p:spPr>
          <a:xfrm>
            <a:off x="6021388" y="2562802"/>
            <a:ext cx="4041775" cy="3951288"/>
          </a:xfrm>
        </p:spPr>
        <p:txBody>
          <a:bodyPr/>
          <a:lstStyle/>
          <a:p>
            <a:pPr eaLnBrk="1" hangingPunct="1"/>
            <a:r>
              <a:rPr lang="en-US" altLang="en-US" dirty="0"/>
              <a:t>Brings changes in Life styles and the risk factors of the diseases.</a:t>
            </a:r>
          </a:p>
          <a:p>
            <a:pPr eaLnBrk="1" hangingPunct="1"/>
            <a:r>
              <a:rPr lang="en-US" altLang="en-US" dirty="0"/>
              <a:t>Education alone is insufficient unless there is any progress in the access to the proven preventive measures.</a:t>
            </a:r>
          </a:p>
        </p:txBody>
      </p:sp>
      <p:sp>
        <p:nvSpPr>
          <p:cNvPr id="7" name="Oval 6"/>
          <p:cNvSpPr/>
          <p:nvPr/>
        </p:nvSpPr>
        <p:spPr>
          <a:xfrm>
            <a:off x="9511934" y="843614"/>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64744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298BE7F-48AB-1991-E617-A4C6F1D0C952}"/>
              </a:ext>
            </a:extLst>
          </p:cNvPr>
          <p:cNvSpPr>
            <a:spLocks noGrp="1"/>
          </p:cNvSpPr>
          <p:nvPr>
            <p:ph type="title"/>
          </p:nvPr>
        </p:nvSpPr>
        <p:spPr>
          <a:xfrm>
            <a:off x="1981200" y="457200"/>
            <a:ext cx="8229600" cy="990600"/>
          </a:xfrm>
        </p:spPr>
        <p:txBody>
          <a:bodyPr/>
          <a:lstStyle/>
          <a:p>
            <a:pPr eaLnBrk="1" hangingPunct="1"/>
            <a:r>
              <a:rPr lang="en-US" altLang="en-US"/>
              <a:t>Functions of health communication</a:t>
            </a:r>
          </a:p>
        </p:txBody>
      </p:sp>
      <p:sp>
        <p:nvSpPr>
          <p:cNvPr id="7171" name="Text Placeholder 2">
            <a:extLst>
              <a:ext uri="{FF2B5EF4-FFF2-40B4-BE49-F238E27FC236}">
                <a16:creationId xmlns:a16="http://schemas.microsoft.com/office/drawing/2014/main" id="{10A2A962-5FF6-134C-B702-8EF4DD4E6A47}"/>
              </a:ext>
            </a:extLst>
          </p:cNvPr>
          <p:cNvSpPr>
            <a:spLocks noGrp="1"/>
          </p:cNvSpPr>
          <p:nvPr>
            <p:ph type="body" idx="1"/>
          </p:nvPr>
        </p:nvSpPr>
        <p:spPr>
          <a:xfrm>
            <a:off x="1260764" y="1569750"/>
            <a:ext cx="4040188" cy="639762"/>
          </a:xfrm>
        </p:spPr>
        <p:txBody>
          <a:bodyPr/>
          <a:lstStyle/>
          <a:p>
            <a:pPr eaLnBrk="1" hangingPunct="1"/>
            <a:r>
              <a:rPr lang="en-US" altLang="en-US" b="1" dirty="0"/>
              <a:t>Motivation</a:t>
            </a:r>
          </a:p>
        </p:txBody>
      </p:sp>
      <p:sp>
        <p:nvSpPr>
          <p:cNvPr id="4" name="Content Placeholder 3">
            <a:extLst>
              <a:ext uri="{FF2B5EF4-FFF2-40B4-BE49-F238E27FC236}">
                <a16:creationId xmlns:a16="http://schemas.microsoft.com/office/drawing/2014/main" id="{AF71E28B-8052-B293-C6D1-57C039A74932}"/>
              </a:ext>
            </a:extLst>
          </p:cNvPr>
          <p:cNvSpPr>
            <a:spLocks noGrp="1"/>
          </p:cNvSpPr>
          <p:nvPr>
            <p:ph sz="half" idx="2"/>
          </p:nvPr>
        </p:nvSpPr>
        <p:spPr>
          <a:xfrm>
            <a:off x="997527" y="2493530"/>
            <a:ext cx="4303425" cy="4364470"/>
          </a:xfrm>
        </p:spPr>
        <p:txBody>
          <a:bodyPr rtlCol="0">
            <a:normAutofit fontScale="77500" lnSpcReduction="20000"/>
          </a:bodyPr>
          <a:lstStyle/>
          <a:p>
            <a:pPr>
              <a:defRPr/>
            </a:pPr>
            <a:r>
              <a:rPr lang="en-US" sz="2800" dirty="0"/>
              <a:t>A power to drive a person to behave.</a:t>
            </a:r>
          </a:p>
          <a:p>
            <a:pPr>
              <a:defRPr/>
            </a:pPr>
            <a:r>
              <a:rPr lang="en-US" sz="2800" dirty="0"/>
              <a:t>Translation of health information into human behavior.</a:t>
            </a:r>
          </a:p>
          <a:p>
            <a:pPr>
              <a:defRPr/>
            </a:pPr>
            <a:r>
              <a:rPr lang="en-US" sz="2800" dirty="0"/>
              <a:t>Stages of motivation.</a:t>
            </a:r>
          </a:p>
          <a:p>
            <a:pPr>
              <a:buNone/>
              <a:defRPr/>
            </a:pPr>
            <a:r>
              <a:rPr lang="en-US" sz="2800" b="1" dirty="0"/>
              <a:t>Persuasion:</a:t>
            </a:r>
          </a:p>
          <a:p>
            <a:pPr>
              <a:defRPr/>
            </a:pPr>
            <a:r>
              <a:rPr lang="en-US" sz="2800" dirty="0"/>
              <a:t>An art of winning friends</a:t>
            </a:r>
          </a:p>
          <a:p>
            <a:pPr>
              <a:defRPr/>
            </a:pPr>
            <a:r>
              <a:rPr lang="en-US" sz="2800" dirty="0"/>
              <a:t>A conscious attempt to influence the belives,knowledge,values and behavior in some desired way</a:t>
            </a:r>
            <a:r>
              <a:rPr lang="en-US" dirty="0"/>
              <a:t>.</a:t>
            </a:r>
          </a:p>
          <a:p>
            <a:pPr>
              <a:buNone/>
              <a:defRPr/>
            </a:pPr>
            <a:endParaRPr lang="en-US" dirty="0"/>
          </a:p>
        </p:txBody>
      </p:sp>
      <p:sp>
        <p:nvSpPr>
          <p:cNvPr id="7173" name="Text Placeholder 4">
            <a:extLst>
              <a:ext uri="{FF2B5EF4-FFF2-40B4-BE49-F238E27FC236}">
                <a16:creationId xmlns:a16="http://schemas.microsoft.com/office/drawing/2014/main" id="{9FBFFA1F-64F0-2949-28B9-E3B507289B60}"/>
              </a:ext>
            </a:extLst>
          </p:cNvPr>
          <p:cNvSpPr>
            <a:spLocks noGrp="1"/>
          </p:cNvSpPr>
          <p:nvPr>
            <p:ph type="body" sz="quarter" idx="3"/>
          </p:nvPr>
        </p:nvSpPr>
        <p:spPr>
          <a:xfrm>
            <a:off x="6169026" y="1535113"/>
            <a:ext cx="4041775" cy="639762"/>
          </a:xfrm>
        </p:spPr>
        <p:txBody>
          <a:bodyPr/>
          <a:lstStyle/>
          <a:p>
            <a:pPr eaLnBrk="1" hangingPunct="1"/>
            <a:r>
              <a:rPr lang="en-US" altLang="en-US" b="1" dirty="0"/>
              <a:t>Counseling</a:t>
            </a:r>
          </a:p>
        </p:txBody>
      </p:sp>
      <p:sp>
        <p:nvSpPr>
          <p:cNvPr id="6" name="Content Placeholder 5">
            <a:extLst>
              <a:ext uri="{FF2B5EF4-FFF2-40B4-BE49-F238E27FC236}">
                <a16:creationId xmlns:a16="http://schemas.microsoft.com/office/drawing/2014/main" id="{9337CCA9-F376-B5A9-AE79-7FBD373AB7A4}"/>
              </a:ext>
            </a:extLst>
          </p:cNvPr>
          <p:cNvSpPr>
            <a:spLocks noGrp="1"/>
          </p:cNvSpPr>
          <p:nvPr>
            <p:ph sz="quarter" idx="4"/>
          </p:nvPr>
        </p:nvSpPr>
        <p:spPr>
          <a:xfrm>
            <a:off x="6096000" y="2493530"/>
            <a:ext cx="4041775" cy="3951288"/>
          </a:xfrm>
        </p:spPr>
        <p:txBody>
          <a:bodyPr rtlCol="0">
            <a:normAutofit fontScale="92500" lnSpcReduction="10000"/>
          </a:bodyPr>
          <a:lstStyle/>
          <a:p>
            <a:pPr>
              <a:defRPr/>
            </a:pPr>
            <a:r>
              <a:rPr lang="en-US" dirty="0"/>
              <a:t>It implies choice, not force.</a:t>
            </a:r>
          </a:p>
          <a:p>
            <a:pPr>
              <a:defRPr/>
            </a:pPr>
            <a:r>
              <a:rPr lang="en-US" dirty="0"/>
              <a:t>A counselor should be able to:</a:t>
            </a:r>
          </a:p>
          <a:p>
            <a:pPr>
              <a:defRPr/>
            </a:pPr>
            <a:r>
              <a:rPr lang="en-US" dirty="0"/>
              <a:t>Communicate information</a:t>
            </a:r>
          </a:p>
          <a:p>
            <a:pPr>
              <a:defRPr/>
            </a:pPr>
            <a:r>
              <a:rPr lang="en-US" dirty="0"/>
              <a:t>Gain the trust of the people</a:t>
            </a:r>
          </a:p>
          <a:p>
            <a:pPr>
              <a:defRPr/>
            </a:pPr>
            <a:r>
              <a:rPr lang="en-US" dirty="0"/>
              <a:t>Be sympathetic</a:t>
            </a:r>
          </a:p>
          <a:p>
            <a:pPr>
              <a:defRPr/>
            </a:pPr>
            <a:r>
              <a:rPr lang="en-US" dirty="0"/>
              <a:t>Understand the feelings of others</a:t>
            </a:r>
          </a:p>
          <a:p>
            <a:pPr>
              <a:defRPr/>
            </a:pPr>
            <a:r>
              <a:rPr lang="en-US" dirty="0"/>
              <a:t>Help people reduce their problems.        </a:t>
            </a:r>
          </a:p>
        </p:txBody>
      </p:sp>
      <p:sp>
        <p:nvSpPr>
          <p:cNvPr id="7" name="Oval 6"/>
          <p:cNvSpPr/>
          <p:nvPr/>
        </p:nvSpPr>
        <p:spPr>
          <a:xfrm>
            <a:off x="9524997" y="1048435"/>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47079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496494E-D8F0-B5A6-3BF5-7E6AC806FB85}"/>
              </a:ext>
            </a:extLst>
          </p:cNvPr>
          <p:cNvSpPr>
            <a:spLocks noGrp="1"/>
          </p:cNvSpPr>
          <p:nvPr>
            <p:ph type="title"/>
          </p:nvPr>
        </p:nvSpPr>
        <p:spPr>
          <a:xfrm>
            <a:off x="1220790" y="323898"/>
            <a:ext cx="9601196" cy="1303867"/>
          </a:xfrm>
        </p:spPr>
        <p:txBody>
          <a:bodyPr/>
          <a:lstStyle/>
          <a:p>
            <a:pPr eaLnBrk="1" hangingPunct="1"/>
            <a:r>
              <a:rPr lang="en-US" altLang="en-US" dirty="0"/>
              <a:t>Functions of health communication</a:t>
            </a:r>
          </a:p>
        </p:txBody>
      </p:sp>
      <p:sp>
        <p:nvSpPr>
          <p:cNvPr id="8195" name="Text Placeholder 2">
            <a:extLst>
              <a:ext uri="{FF2B5EF4-FFF2-40B4-BE49-F238E27FC236}">
                <a16:creationId xmlns:a16="http://schemas.microsoft.com/office/drawing/2014/main" id="{A05E4CD9-79C7-709B-B9E4-50071DCBE9A1}"/>
              </a:ext>
            </a:extLst>
          </p:cNvPr>
          <p:cNvSpPr>
            <a:spLocks noGrp="1"/>
          </p:cNvSpPr>
          <p:nvPr>
            <p:ph type="body" idx="1"/>
          </p:nvPr>
        </p:nvSpPr>
        <p:spPr>
          <a:xfrm>
            <a:off x="1371600" y="1080655"/>
            <a:ext cx="4040188" cy="1094220"/>
          </a:xfrm>
        </p:spPr>
        <p:txBody>
          <a:bodyPr/>
          <a:lstStyle/>
          <a:p>
            <a:pPr eaLnBrk="1" hangingPunct="1"/>
            <a:r>
              <a:rPr lang="en-US" altLang="en-US" b="1" dirty="0"/>
              <a:t>Raising Morale</a:t>
            </a:r>
          </a:p>
        </p:txBody>
      </p:sp>
      <p:sp>
        <p:nvSpPr>
          <p:cNvPr id="8196" name="Content Placeholder 3">
            <a:extLst>
              <a:ext uri="{FF2B5EF4-FFF2-40B4-BE49-F238E27FC236}">
                <a16:creationId xmlns:a16="http://schemas.microsoft.com/office/drawing/2014/main" id="{18B6EC6D-3C69-2A0B-2039-D3D8182E9534}"/>
              </a:ext>
            </a:extLst>
          </p:cNvPr>
          <p:cNvSpPr>
            <a:spLocks noGrp="1"/>
          </p:cNvSpPr>
          <p:nvPr>
            <p:ph sz="half" idx="2"/>
          </p:nvPr>
        </p:nvSpPr>
        <p:spPr>
          <a:xfrm>
            <a:off x="1496291" y="2562803"/>
            <a:ext cx="4040188" cy="3951288"/>
          </a:xfrm>
        </p:spPr>
        <p:txBody>
          <a:bodyPr>
            <a:normAutofit/>
          </a:bodyPr>
          <a:lstStyle/>
          <a:p>
            <a:pPr eaLnBrk="1" hangingPunct="1"/>
            <a:r>
              <a:rPr lang="en-US" altLang="en-US" dirty="0"/>
              <a:t>The capacity of a group of people to pull together persistently or consistently.</a:t>
            </a:r>
          </a:p>
          <a:p>
            <a:pPr eaLnBrk="1" hangingPunct="1"/>
            <a:r>
              <a:rPr lang="en-US" altLang="en-US" dirty="0"/>
              <a:t>Communication –vertical or horizontal, internal or external is the first step in any attempt to raise the morale of group of people or health team.</a:t>
            </a:r>
          </a:p>
        </p:txBody>
      </p:sp>
      <p:sp>
        <p:nvSpPr>
          <p:cNvPr id="8197" name="Text Placeholder 4">
            <a:extLst>
              <a:ext uri="{FF2B5EF4-FFF2-40B4-BE49-F238E27FC236}">
                <a16:creationId xmlns:a16="http://schemas.microsoft.com/office/drawing/2014/main" id="{63E86E47-1C5D-3A6F-16D3-C458F0DC403C}"/>
              </a:ext>
            </a:extLst>
          </p:cNvPr>
          <p:cNvSpPr>
            <a:spLocks noGrp="1"/>
          </p:cNvSpPr>
          <p:nvPr>
            <p:ph type="body" sz="quarter" idx="3"/>
          </p:nvPr>
        </p:nvSpPr>
        <p:spPr>
          <a:xfrm>
            <a:off x="6169026" y="1535113"/>
            <a:ext cx="4041775" cy="639762"/>
          </a:xfrm>
        </p:spPr>
        <p:txBody>
          <a:bodyPr/>
          <a:lstStyle/>
          <a:p>
            <a:pPr eaLnBrk="1" hangingPunct="1"/>
            <a:r>
              <a:rPr lang="en-US" altLang="en-US" b="1" dirty="0"/>
              <a:t>Health Development</a:t>
            </a:r>
          </a:p>
        </p:txBody>
      </p:sp>
      <p:sp>
        <p:nvSpPr>
          <p:cNvPr id="8198" name="Content Placeholder 5">
            <a:extLst>
              <a:ext uri="{FF2B5EF4-FFF2-40B4-BE49-F238E27FC236}">
                <a16:creationId xmlns:a16="http://schemas.microsoft.com/office/drawing/2014/main" id="{E0162597-9D93-AC55-B5DC-5653B00F8226}"/>
              </a:ext>
            </a:extLst>
          </p:cNvPr>
          <p:cNvSpPr>
            <a:spLocks noGrp="1"/>
          </p:cNvSpPr>
          <p:nvPr>
            <p:ph sz="quarter" idx="4"/>
          </p:nvPr>
        </p:nvSpPr>
        <p:spPr>
          <a:xfrm>
            <a:off x="6169025" y="2604078"/>
            <a:ext cx="4041775" cy="3951288"/>
          </a:xfrm>
        </p:spPr>
        <p:txBody>
          <a:bodyPr/>
          <a:lstStyle/>
          <a:p>
            <a:pPr eaLnBrk="1" hangingPunct="1"/>
            <a:r>
              <a:rPr lang="en-US" altLang="en-US" dirty="0"/>
              <a:t>Judicial use of health communication media contributes to health development.</a:t>
            </a:r>
          </a:p>
          <a:p>
            <a:pPr eaLnBrk="1" hangingPunct="1"/>
            <a:r>
              <a:rPr lang="en-US" altLang="en-US" dirty="0"/>
              <a:t>Preparation of the masses for their roles for the health development of the community.</a:t>
            </a:r>
          </a:p>
        </p:txBody>
      </p:sp>
      <p:sp>
        <p:nvSpPr>
          <p:cNvPr id="7" name="Oval 6"/>
          <p:cNvSpPr/>
          <p:nvPr/>
        </p:nvSpPr>
        <p:spPr>
          <a:xfrm>
            <a:off x="9538060" y="1080655"/>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423744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ECA126D-4479-0A73-7A70-4811C8AE3F91}"/>
              </a:ext>
            </a:extLst>
          </p:cNvPr>
          <p:cNvSpPr>
            <a:spLocks noGrp="1"/>
          </p:cNvSpPr>
          <p:nvPr>
            <p:ph type="title"/>
          </p:nvPr>
        </p:nvSpPr>
        <p:spPr>
          <a:xfrm>
            <a:off x="1905000" y="609600"/>
            <a:ext cx="8763000" cy="1447800"/>
          </a:xfrm>
        </p:spPr>
        <p:txBody>
          <a:bodyPr/>
          <a:lstStyle/>
          <a:p>
            <a:pPr eaLnBrk="1" hangingPunct="1"/>
            <a:r>
              <a:rPr lang="en-US" altLang="en-US"/>
              <a:t>Functions of health communication</a:t>
            </a:r>
            <a:br>
              <a:rPr lang="en-US" altLang="en-US"/>
            </a:br>
            <a:endParaRPr lang="en-US" altLang="en-US"/>
          </a:p>
        </p:txBody>
      </p:sp>
      <p:sp>
        <p:nvSpPr>
          <p:cNvPr id="24579" name="Content Placeholder 3">
            <a:extLst>
              <a:ext uri="{FF2B5EF4-FFF2-40B4-BE49-F238E27FC236}">
                <a16:creationId xmlns:a16="http://schemas.microsoft.com/office/drawing/2014/main" id="{0CFA933D-EA32-E04B-36C5-5C7ECAC8765A}"/>
              </a:ext>
            </a:extLst>
          </p:cNvPr>
          <p:cNvSpPr>
            <a:spLocks noGrp="1"/>
          </p:cNvSpPr>
          <p:nvPr>
            <p:ph idx="1"/>
          </p:nvPr>
        </p:nvSpPr>
        <p:spPr>
          <a:xfrm>
            <a:off x="1787236" y="1717965"/>
            <a:ext cx="8118764" cy="4408200"/>
          </a:xfrm>
        </p:spPr>
        <p:txBody>
          <a:bodyPr/>
          <a:lstStyle/>
          <a:p>
            <a:pPr eaLnBrk="1" hangingPunct="1">
              <a:buFont typeface="Arial" charset="0"/>
              <a:buNone/>
              <a:defRPr/>
            </a:pPr>
            <a:r>
              <a:rPr lang="en-US" dirty="0">
                <a:solidFill>
                  <a:schemeClr val="accent1"/>
                </a:solidFill>
              </a:rPr>
              <a:t>    </a:t>
            </a:r>
            <a:r>
              <a:rPr lang="en-US" b="1" dirty="0">
                <a:solidFill>
                  <a:schemeClr val="accent1"/>
                </a:solidFill>
              </a:rPr>
              <a:t>Health Organization</a:t>
            </a:r>
          </a:p>
          <a:p>
            <a:pPr eaLnBrk="1" hangingPunct="1">
              <a:buFont typeface="Arial" charset="0"/>
              <a:buChar char="•"/>
              <a:defRPr/>
            </a:pPr>
            <a:endParaRPr lang="en-US" dirty="0"/>
          </a:p>
          <a:p>
            <a:pPr eaLnBrk="1" hangingPunct="1">
              <a:buFont typeface="Arial" charset="0"/>
              <a:buChar char="•"/>
              <a:defRPr/>
            </a:pPr>
            <a:r>
              <a:rPr lang="en-US" dirty="0"/>
              <a:t>Important source of INTER and INTRA-SECTORAL coordination.</a:t>
            </a:r>
          </a:p>
          <a:p>
            <a:pPr eaLnBrk="1" hangingPunct="1">
              <a:buFont typeface="Arial" charset="0"/>
              <a:buChar char="•"/>
              <a:defRPr/>
            </a:pPr>
            <a:r>
              <a:rPr lang="en-US" dirty="0"/>
              <a:t>Communication is the </a:t>
            </a:r>
            <a:r>
              <a:rPr lang="en-US" b="1" dirty="0">
                <a:solidFill>
                  <a:schemeClr val="accent3"/>
                </a:solidFill>
              </a:rPr>
              <a:t>life and blood of an organization.</a:t>
            </a:r>
          </a:p>
        </p:txBody>
      </p:sp>
      <p:sp>
        <p:nvSpPr>
          <p:cNvPr id="4" name="Oval 3"/>
          <p:cNvSpPr/>
          <p:nvPr/>
        </p:nvSpPr>
        <p:spPr>
          <a:xfrm>
            <a:off x="8913421" y="1261854"/>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428865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85000"/>
                    <a:lumOff val="15000"/>
                  </a:prstClr>
                </a:solidFill>
              </a:rPr>
              <a:t>End of lecture assessment </a:t>
            </a:r>
            <a:endParaRPr lang="en-GB" dirty="0"/>
          </a:p>
        </p:txBody>
      </p:sp>
      <p:sp>
        <p:nvSpPr>
          <p:cNvPr id="3" name="Content Placeholder 2"/>
          <p:cNvSpPr>
            <a:spLocks noGrp="1"/>
          </p:cNvSpPr>
          <p:nvPr>
            <p:ph idx="1"/>
          </p:nvPr>
        </p:nvSpPr>
        <p:spPr>
          <a:xfrm>
            <a:off x="1151709" y="2112795"/>
            <a:ext cx="9601196" cy="3961434"/>
          </a:xfrm>
        </p:spPr>
        <p:txBody>
          <a:bodyPr>
            <a:normAutofit fontScale="70000" lnSpcReduction="20000"/>
          </a:bodyPr>
          <a:lstStyle/>
          <a:p>
            <a:endParaRPr lang="en-US" dirty="0"/>
          </a:p>
          <a:p>
            <a:r>
              <a:rPr lang="en-US" sz="3100" dirty="0">
                <a:latin typeface="Times New Roman" panose="02020603050405020304" pitchFamily="18" charset="0"/>
                <a:cs typeface="Times New Roman" panose="02020603050405020304" pitchFamily="18" charset="0"/>
              </a:rPr>
              <a:t>1.	In rural areas diarrhea is common health problem and many cases with sever dehydration were reported during moon soon season. Health authorities debated in meeting to educate mothers about use of ORS and on priority most effective method they finalized for health communication to the mothers of the area was: </a:t>
            </a:r>
          </a:p>
          <a:p>
            <a:r>
              <a:rPr lang="en-US" sz="3100" dirty="0">
                <a:latin typeface="Times New Roman" panose="02020603050405020304" pitchFamily="18" charset="0"/>
                <a:cs typeface="Times New Roman" panose="02020603050405020304" pitchFamily="18" charset="0"/>
              </a:rPr>
              <a:t>a.	Learning by doing in women groups </a:t>
            </a:r>
          </a:p>
          <a:p>
            <a:r>
              <a:rPr lang="en-US" sz="3100" dirty="0">
                <a:latin typeface="Times New Roman" panose="02020603050405020304" pitchFamily="18" charset="0"/>
                <a:cs typeface="Times New Roman" panose="02020603050405020304" pitchFamily="18" charset="0"/>
              </a:rPr>
              <a:t>b.	Distribution of health educational hand bills </a:t>
            </a:r>
          </a:p>
          <a:p>
            <a:r>
              <a:rPr lang="en-US" sz="3100" dirty="0">
                <a:latin typeface="Times New Roman" panose="02020603050405020304" pitchFamily="18" charset="0"/>
                <a:cs typeface="Times New Roman" panose="02020603050405020304" pitchFamily="18" charset="0"/>
              </a:rPr>
              <a:t>c.	Radio awareness program for the rural masses </a:t>
            </a:r>
          </a:p>
          <a:p>
            <a:r>
              <a:rPr lang="en-US" sz="3100" dirty="0">
                <a:latin typeface="Times New Roman" panose="02020603050405020304" pitchFamily="18" charset="0"/>
                <a:cs typeface="Times New Roman" panose="02020603050405020304" pitchFamily="18" charset="0"/>
              </a:rPr>
              <a:t>d.	Online awareness lectures for the mothers </a:t>
            </a:r>
          </a:p>
          <a:p>
            <a:r>
              <a:rPr lang="en-US" sz="3100" dirty="0">
                <a:latin typeface="Times New Roman" panose="02020603050405020304" pitchFamily="18" charset="0"/>
                <a:cs typeface="Times New Roman" panose="02020603050405020304" pitchFamily="18" charset="0"/>
              </a:rPr>
              <a:t>e.	T.V awareness program for the masses </a:t>
            </a:r>
          </a:p>
          <a:p>
            <a:endParaRPr lang="en-GB" dirty="0"/>
          </a:p>
        </p:txBody>
      </p:sp>
    </p:spTree>
    <p:extLst>
      <p:ext uri="{BB962C8B-B14F-4D97-AF65-F5344CB8AC3E}">
        <p14:creationId xmlns:p14="http://schemas.microsoft.com/office/powerpoint/2010/main" val="354976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Bioethics </a:t>
            </a:r>
          </a:p>
        </p:txBody>
      </p:sp>
      <p:sp>
        <p:nvSpPr>
          <p:cNvPr id="3" name="Content Placeholder 2"/>
          <p:cNvSpPr>
            <a:spLocks noGrp="1"/>
          </p:cNvSpPr>
          <p:nvPr>
            <p:ph idx="1"/>
          </p:nvPr>
        </p:nvSpPr>
        <p:spPr/>
        <p:txBody>
          <a:bodyPr>
            <a:normAutofit fontScale="92500" lnSpcReduction="10000"/>
          </a:bodyPr>
          <a:lstStyle/>
          <a:p>
            <a:r>
              <a:rPr lang="en-GB" sz="2600" dirty="0">
                <a:solidFill>
                  <a:schemeClr val="tx1"/>
                </a:solidFill>
                <a:latin typeface="Times New Roman" panose="02020603050405020304" pitchFamily="18" charset="0"/>
                <a:cs typeface="Times New Roman" panose="02020603050405020304" pitchFamily="18" charset="0"/>
              </a:rPr>
              <a:t>Ethics in Health Promotion and Health Education </a:t>
            </a:r>
          </a:p>
          <a:p>
            <a:r>
              <a:rPr lang="en-GB" dirty="0">
                <a:hlinkClick r:id="rId2"/>
              </a:rPr>
              <a:t>https://journals.sagepub.com/doi/pdf/10.1177/216507998703500504</a:t>
            </a:r>
            <a:endParaRPr lang="en-GB" dirty="0"/>
          </a:p>
          <a:p>
            <a:endParaRPr lang="en-GB" dirty="0"/>
          </a:p>
          <a:p>
            <a:r>
              <a:rPr lang="en-US" dirty="0">
                <a:solidFill>
                  <a:srgbClr val="000000"/>
                </a:solidFill>
                <a:latin typeface="Ivar Headline"/>
              </a:rPr>
              <a:t>The Ethics of Health Education as Public Health Policy</a:t>
            </a:r>
            <a:endParaRPr lang="en-GB" dirty="0"/>
          </a:p>
          <a:p>
            <a:r>
              <a:rPr lang="en-US" dirty="0" err="1">
                <a:solidFill>
                  <a:srgbClr val="000000"/>
                </a:solidFill>
                <a:latin typeface="GT America Standard"/>
              </a:rPr>
              <a:t>Faden</a:t>
            </a:r>
            <a:r>
              <a:rPr lang="en-US" dirty="0">
                <a:solidFill>
                  <a:srgbClr val="000000"/>
                </a:solidFill>
                <a:latin typeface="GT America Standard"/>
              </a:rPr>
              <a:t>, Ruth R., and Alan I. </a:t>
            </a:r>
            <a:r>
              <a:rPr lang="en-US" dirty="0" err="1">
                <a:solidFill>
                  <a:srgbClr val="000000"/>
                </a:solidFill>
                <a:latin typeface="GT America Standard"/>
              </a:rPr>
              <a:t>Faden</a:t>
            </a:r>
            <a:r>
              <a:rPr lang="en-US" dirty="0">
                <a:solidFill>
                  <a:srgbClr val="000000"/>
                </a:solidFill>
                <a:latin typeface="GT America Standard"/>
              </a:rPr>
              <a:t>. “The Ethics of Health Education as Public Health Policy.” </a:t>
            </a:r>
            <a:r>
              <a:rPr lang="en-US" i="1" dirty="0">
                <a:solidFill>
                  <a:srgbClr val="000000"/>
                </a:solidFill>
                <a:latin typeface="GT America Standard"/>
              </a:rPr>
              <a:t>Health Education Monographs</a:t>
            </a:r>
            <a:r>
              <a:rPr lang="en-US" dirty="0">
                <a:solidFill>
                  <a:srgbClr val="000000"/>
                </a:solidFill>
                <a:latin typeface="GT America Standard"/>
              </a:rPr>
              <a:t>, vol. 6, no. 2, 1978, pp. 180–97. </a:t>
            </a:r>
            <a:r>
              <a:rPr lang="en-US" i="1" dirty="0">
                <a:solidFill>
                  <a:srgbClr val="000000"/>
                </a:solidFill>
                <a:latin typeface="GT America Standard"/>
              </a:rPr>
              <a:t>JSTOR</a:t>
            </a:r>
            <a:r>
              <a:rPr lang="en-US" dirty="0">
                <a:solidFill>
                  <a:srgbClr val="000000"/>
                </a:solidFill>
                <a:latin typeface="GT America Standard"/>
              </a:rPr>
              <a:t>, http://www.jstor.org/stable/45240567. Accessed 31 Mar. 2023.</a:t>
            </a:r>
            <a:endParaRPr lang="en-GB" dirty="0"/>
          </a:p>
        </p:txBody>
      </p:sp>
    </p:spTree>
    <p:extLst>
      <p:ext uri="{BB962C8B-B14F-4D97-AF65-F5344CB8AC3E}">
        <p14:creationId xmlns:p14="http://schemas.microsoft.com/office/powerpoint/2010/main" val="132040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Library /Research   </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Carter, S.M., </a:t>
            </a:r>
            <a:r>
              <a:rPr lang="en-US" dirty="0" err="1">
                <a:latin typeface="Times New Roman" panose="02020603050405020304" pitchFamily="18" charset="0"/>
                <a:cs typeface="Times New Roman" panose="02020603050405020304" pitchFamily="18" charset="0"/>
              </a:rPr>
              <a:t>Cribb</a:t>
            </a:r>
            <a:r>
              <a:rPr lang="en-US" dirty="0">
                <a:latin typeface="Times New Roman" panose="02020603050405020304" pitchFamily="18" charset="0"/>
                <a:cs typeface="Times New Roman" panose="02020603050405020304" pitchFamily="18" charset="0"/>
              </a:rPr>
              <a:t>, A. &amp; </a:t>
            </a:r>
            <a:r>
              <a:rPr lang="en-US" dirty="0" err="1">
                <a:latin typeface="Times New Roman" panose="02020603050405020304" pitchFamily="18" charset="0"/>
                <a:cs typeface="Times New Roman" panose="02020603050405020304" pitchFamily="18" charset="0"/>
              </a:rPr>
              <a:t>Allegrante</a:t>
            </a:r>
            <a:r>
              <a:rPr lang="en-US" dirty="0">
                <a:latin typeface="Times New Roman" panose="02020603050405020304" pitchFamily="18" charset="0"/>
                <a:cs typeface="Times New Roman" panose="02020603050405020304" pitchFamily="18" charset="0"/>
              </a:rPr>
              <a:t>, J.P. How to Think about Health Promotion Ethics. Public Health Rev 34, 9 (2012). </a:t>
            </a:r>
            <a:r>
              <a:rPr lang="en-US" dirty="0">
                <a:hlinkClick r:id="rId2"/>
              </a:rPr>
              <a:t>https://doi.org/10.1007/BF03391661</a:t>
            </a:r>
            <a:endParaRPr lang="en-US" dirty="0"/>
          </a:p>
          <a:p>
            <a:r>
              <a:rPr lang="en-US" dirty="0" err="1">
                <a:solidFill>
                  <a:srgbClr val="333333"/>
                </a:solidFill>
                <a:latin typeface="Times New Roman" panose="02020603050405020304" pitchFamily="18" charset="0"/>
                <a:cs typeface="Times New Roman" panose="02020603050405020304" pitchFamily="18" charset="0"/>
              </a:rPr>
              <a:t>Cribb</a:t>
            </a:r>
            <a:r>
              <a:rPr lang="en-US" dirty="0">
                <a:solidFill>
                  <a:srgbClr val="333333"/>
                </a:solidFill>
                <a:latin typeface="Times New Roman" panose="02020603050405020304" pitchFamily="18" charset="0"/>
                <a:cs typeface="Times New Roman" panose="02020603050405020304" pitchFamily="18" charset="0"/>
              </a:rPr>
              <a:t> A, Duncan P. Health Promotion and Professional Ethics. Hoboken, NJ: Blackwell Publishing; 2002.</a:t>
            </a:r>
          </a:p>
          <a:p>
            <a:r>
              <a:rPr lang="en-US" dirty="0">
                <a:solidFill>
                  <a:srgbClr val="333333"/>
                </a:solidFill>
                <a:latin typeface="Times New Roman" panose="02020603050405020304" pitchFamily="18" charset="0"/>
                <a:cs typeface="Times New Roman" panose="02020603050405020304" pitchFamily="18" charset="0"/>
              </a:rPr>
              <a:t>https://academic.oup.com/heapro/article/23/4/380/630187</a:t>
            </a:r>
          </a:p>
          <a:p>
            <a:pPr marL="0" indent="0">
              <a:buNone/>
            </a:pPr>
            <a:br>
              <a:rPr lang="en-US" b="1" dirty="0">
                <a:solidFill>
                  <a:srgbClr val="333333"/>
                </a:solidFill>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42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C857-32FA-5308-ECAA-F37D776396C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Reading sources: </a:t>
            </a:r>
            <a:endParaRPr lang="en-PK" sz="2600">
              <a:solidFill>
                <a:srgbClr val="FFFFFF"/>
              </a:solidFill>
            </a:endParaRPr>
          </a:p>
        </p:txBody>
      </p:sp>
      <p:graphicFrame>
        <p:nvGraphicFramePr>
          <p:cNvPr id="5" name="Content Placeholder 2">
            <a:extLst>
              <a:ext uri="{FF2B5EF4-FFF2-40B4-BE49-F238E27FC236}">
                <a16:creationId xmlns:a16="http://schemas.microsoft.com/office/drawing/2014/main" id="{005EC263-8F62-9677-D45B-7078D5BEE0FF}"/>
              </a:ext>
            </a:extLst>
          </p:cNvPr>
          <p:cNvGraphicFramePr>
            <a:graphicFrameLocks noGrp="1"/>
          </p:cNvGraphicFramePr>
          <p:nvPr>
            <p:ph idx="1"/>
            <p:extLst>
              <p:ext uri="{D42A27DB-BD31-4B8C-83A1-F6EECF244321}">
                <p14:modId xmlns:p14="http://schemas.microsoft.com/office/powerpoint/2010/main" val="1850196895"/>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04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B9F783E-3A66-5578-9192-D275C8A7241A}"/>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Prof Umar’s Model </a:t>
            </a:r>
          </a:p>
        </p:txBody>
      </p:sp>
      <p:pic>
        <p:nvPicPr>
          <p:cNvPr id="2" name="Picture 1">
            <a:extLst>
              <a:ext uri="{FF2B5EF4-FFF2-40B4-BE49-F238E27FC236}">
                <a16:creationId xmlns:a16="http://schemas.microsoft.com/office/drawing/2014/main" id="{E7056474-AC31-5803-5B54-36633EFEA577}"/>
              </a:ext>
            </a:extLst>
          </p:cNvPr>
          <p:cNvPicPr>
            <a:picLocks noChangeAspect="1"/>
          </p:cNvPicPr>
          <p:nvPr/>
        </p:nvPicPr>
        <p:blipFill rotWithShape="1">
          <a:blip r:embed="rId2"/>
          <a:srcRect l="6626" r="309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0AFDEC4A-7FC7-1E8B-79B0-C334E3F484C9}"/>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Professor Dr. Arshad Sabir</a:t>
            </a:r>
          </a:p>
        </p:txBody>
      </p:sp>
      <p:sp>
        <p:nvSpPr>
          <p:cNvPr id="5" name="Slide Number Placeholder 4">
            <a:extLst>
              <a:ext uri="{FF2B5EF4-FFF2-40B4-BE49-F238E27FC236}">
                <a16:creationId xmlns:a16="http://schemas.microsoft.com/office/drawing/2014/main" id="{A5CA08C9-0188-35A5-40D4-9DA574B0031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D634991-A976-4117-B2E3-A57322FE2F8D}"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0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666206" y="1188637"/>
            <a:ext cx="3526971" cy="4480726"/>
          </a:xfrm>
        </p:spPr>
        <p:txBody>
          <a:bodyPr>
            <a:normAutofit/>
          </a:bodyPr>
          <a:lstStyle/>
          <a:p>
            <a:pPr algn="ctr"/>
            <a:r>
              <a:rPr lang="en-US" b="1" dirty="0">
                <a:latin typeface="Times New Roman" panose="02020603050405020304" pitchFamily="18" charset="0"/>
                <a:cs typeface="Times New Roman" panose="02020603050405020304" pitchFamily="18" charset="0"/>
              </a:rPr>
              <a:t>Sequence of  the Session </a:t>
            </a:r>
            <a:endParaRPr lang="en-PK"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5255259" y="1648869"/>
            <a:ext cx="5634414" cy="4322439"/>
          </a:xfrm>
        </p:spPr>
        <p:txBody>
          <a:bodyPr anchor="ctr">
            <a:normAutofit/>
          </a:bodyPr>
          <a:lstStyle/>
          <a:p>
            <a:pPr marL="514350" indent="-514350">
              <a:buFont typeface="+mj-lt"/>
              <a:buAutoNum type="alphaLcPeriod"/>
            </a:pPr>
            <a:r>
              <a:rPr lang="en-US" sz="2000" dirty="0"/>
              <a:t>Statement of learning outcomes (01 slide) </a:t>
            </a:r>
          </a:p>
          <a:p>
            <a:pPr marL="514350" indent="-514350">
              <a:buFont typeface="+mj-lt"/>
              <a:buAutoNum type="alphaLcPeriod"/>
            </a:pPr>
            <a:r>
              <a:rPr lang="en-US" sz="2000" dirty="0"/>
              <a:t>Order &amp; Components of the session </a:t>
            </a:r>
          </a:p>
          <a:p>
            <a:pPr marL="971550" lvl="1" indent="-514350">
              <a:buFont typeface="+mj-lt"/>
              <a:buAutoNum type="alphaLcPeriod"/>
            </a:pPr>
            <a:r>
              <a:rPr lang="en-US" sz="2000" dirty="0"/>
              <a:t>Core subject ( contains throughout relevant clinical contents) ( 22 slides) </a:t>
            </a:r>
          </a:p>
          <a:p>
            <a:pPr marL="971550" lvl="1" indent="-514350">
              <a:buFont typeface="+mj-lt"/>
              <a:buAutoNum type="alphaLcPeriod"/>
            </a:pPr>
            <a:r>
              <a:rPr lang="en-US" sz="2000" dirty="0"/>
              <a:t>Vertical integration( 1 slide)</a:t>
            </a:r>
          </a:p>
          <a:p>
            <a:pPr marL="971550" lvl="1" indent="-514350">
              <a:buFont typeface="+mj-lt"/>
              <a:buAutoNum type="alphaLcPeriod"/>
            </a:pPr>
            <a:r>
              <a:rPr lang="en-US" sz="2000" dirty="0"/>
              <a:t>Research pertinent to enhance understanding o the subjects (01 slides)</a:t>
            </a:r>
          </a:p>
          <a:p>
            <a:pPr marL="971550" lvl="1" indent="-514350">
              <a:buFont typeface="+mj-lt"/>
              <a:buAutoNum type="alphaLcPeriod"/>
            </a:pPr>
            <a:r>
              <a:rPr lang="en-US" sz="2000" dirty="0"/>
              <a:t>Bioethics : pertinent discussion (01 slides) </a:t>
            </a:r>
          </a:p>
          <a:p>
            <a:pPr marL="971550" lvl="1" indent="-514350">
              <a:buFont typeface="+mj-lt"/>
              <a:buAutoNum type="alphaLcPeriod"/>
            </a:pPr>
            <a:r>
              <a:rPr lang="en-US" sz="2000" dirty="0"/>
              <a:t>End o the session relevant assessments ( 02 slides) </a:t>
            </a:r>
          </a:p>
          <a:p>
            <a:pPr marL="971550" lvl="1" indent="-514350">
              <a:buFont typeface="+mj-lt"/>
              <a:buAutoNum type="alphaLcPeriod"/>
            </a:pPr>
            <a:r>
              <a:rPr lang="en-US" sz="2000" dirty="0"/>
              <a:t>Suggested additional readings ( 01 slide) </a:t>
            </a:r>
            <a:endParaRPr lang="en-PK" sz="2000" dirty="0"/>
          </a:p>
        </p:txBody>
      </p:sp>
    </p:spTree>
    <p:extLst>
      <p:ext uri="{BB962C8B-B14F-4D97-AF65-F5344CB8AC3E}">
        <p14:creationId xmlns:p14="http://schemas.microsoft.com/office/powerpoint/2010/main" val="421131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43C53-8B19-EDB9-6C0B-AD2BECB711D5}"/>
              </a:ext>
            </a:extLst>
          </p:cNvPr>
          <p:cNvSpPr>
            <a:spLocks noGrp="1"/>
          </p:cNvSpPr>
          <p:nvPr>
            <p:ph type="title"/>
          </p:nvPr>
        </p:nvSpPr>
        <p:spPr>
          <a:xfrm>
            <a:off x="841248" y="548640"/>
            <a:ext cx="3600860" cy="5431536"/>
          </a:xfrm>
        </p:spPr>
        <p:txBody>
          <a:bodyPr>
            <a:normAutofit/>
          </a:bodyPr>
          <a:lstStyle/>
          <a:p>
            <a:r>
              <a:rPr lang="en-US" sz="5400"/>
              <a:t>Learning Objectives </a:t>
            </a:r>
            <a:endParaRPr lang="en-PK" sz="540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00AE3B-0EA9-5CA4-2BBE-A4C97899F1F3}"/>
              </a:ext>
            </a:extLst>
          </p:cNvPr>
          <p:cNvSpPr>
            <a:spLocks noGrp="1"/>
          </p:cNvSpPr>
          <p:nvPr>
            <p:ph idx="1"/>
          </p:nvPr>
        </p:nvSpPr>
        <p:spPr>
          <a:xfrm>
            <a:off x="5126418" y="552091"/>
            <a:ext cx="6224335" cy="5431536"/>
          </a:xfrm>
        </p:spPr>
        <p:txBody>
          <a:bodyPr anchor="ctr">
            <a:normAutofit/>
          </a:bodyPr>
          <a:lstStyle/>
          <a:p>
            <a:pPr marL="0" indent="0">
              <a:buNone/>
            </a:pPr>
            <a:r>
              <a:rPr lang="en-US" sz="2200" b="1" dirty="0"/>
              <a:t>At the end of this session students should be able to: </a:t>
            </a:r>
          </a:p>
          <a:p>
            <a:pPr lvl="0"/>
            <a:r>
              <a:rPr lang="en-US" dirty="0">
                <a:solidFill>
                  <a:prstClr val="black"/>
                </a:solidFill>
              </a:rPr>
              <a:t>Define health communication and understand its types. </a:t>
            </a:r>
          </a:p>
          <a:p>
            <a:pPr lvl="0"/>
            <a:r>
              <a:rPr lang="en-US" dirty="0">
                <a:solidFill>
                  <a:prstClr val="black"/>
                </a:solidFill>
              </a:rPr>
              <a:t>Explain role of sender, receiver, feedback and content of health message</a:t>
            </a:r>
          </a:p>
          <a:p>
            <a:pPr lvl="0"/>
            <a:r>
              <a:rPr lang="en-US" dirty="0">
                <a:solidFill>
                  <a:prstClr val="black"/>
                </a:solidFill>
              </a:rPr>
              <a:t>Explains Shannon Weaver communication model</a:t>
            </a:r>
          </a:p>
          <a:p>
            <a:pPr lvl="0"/>
            <a:r>
              <a:rPr lang="en-US" dirty="0">
                <a:solidFill>
                  <a:prstClr val="black"/>
                </a:solidFill>
              </a:rPr>
              <a:t>Appreciate communication barriers</a:t>
            </a:r>
          </a:p>
          <a:p>
            <a:pPr lvl="0"/>
            <a:r>
              <a:rPr lang="en-US" dirty="0">
                <a:solidFill>
                  <a:prstClr val="black"/>
                </a:solidFill>
              </a:rPr>
              <a:t>Explain various functions of health communication</a:t>
            </a:r>
          </a:p>
          <a:p>
            <a:pPr marL="0" indent="0">
              <a:buNone/>
            </a:pPr>
            <a:endParaRPr lang="en-PK" sz="2200" dirty="0"/>
          </a:p>
        </p:txBody>
      </p:sp>
      <p:sp>
        <p:nvSpPr>
          <p:cNvPr id="4" name="Footer Placeholder 3">
            <a:extLst>
              <a:ext uri="{FF2B5EF4-FFF2-40B4-BE49-F238E27FC236}">
                <a16:creationId xmlns:a16="http://schemas.microsoft.com/office/drawing/2014/main" id="{2D584698-1B42-DBC8-D844-A5B65BC22F03}"/>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Professor Dr. Arshad Sabir</a:t>
            </a:r>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9CE9982-0ABF-1C32-DF11-0126AECC180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D634991-A976-4117-B2E3-A57322FE2F8D}" type="slidenum">
              <a:rPr kumimoji="0" lang="en-P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12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mn-lt"/>
              </a:rPr>
              <a:t>Health Education </a:t>
            </a:r>
          </a:p>
        </p:txBody>
      </p:sp>
      <p:sp>
        <p:nvSpPr>
          <p:cNvPr id="3" name="Content Placeholder 2"/>
          <p:cNvSpPr>
            <a:spLocks noGrp="1"/>
          </p:cNvSpPr>
          <p:nvPr>
            <p:ph idx="1"/>
          </p:nvPr>
        </p:nvSpPr>
        <p:spPr/>
        <p:txBody>
          <a:bodyPr>
            <a:normAutofit fontScale="92500"/>
          </a:bodyPr>
          <a:lstStyle/>
          <a:p>
            <a:pPr marL="342900" lvl="0" indent="-342900" eaLnBrk="0" fontAlgn="base" hangingPunct="0">
              <a:lnSpc>
                <a:spcPct val="100000"/>
              </a:lnSpc>
              <a:spcBef>
                <a:spcPct val="20000"/>
              </a:spcBef>
              <a:spcAft>
                <a:spcPct val="0"/>
              </a:spcAft>
              <a:buNone/>
            </a:pPr>
            <a:r>
              <a:rPr lang="en-US" altLang="en-US" sz="3600" dirty="0">
                <a:solidFill>
                  <a:prstClr val="black"/>
                </a:solidFill>
              </a:rPr>
              <a:t>A process that informs, motivates and helps people to adopt and maintain healthy practices and lifestyle, advocates environmental changes as needed to facilitate this goal and conducts professional training and research to the same end. </a:t>
            </a:r>
          </a:p>
          <a:p>
            <a:pPr marL="342900" lvl="0" indent="-342900" eaLnBrk="0" fontAlgn="base" hangingPunct="0">
              <a:lnSpc>
                <a:spcPct val="100000"/>
              </a:lnSpc>
              <a:spcBef>
                <a:spcPct val="20000"/>
              </a:spcBef>
              <a:spcAft>
                <a:spcPct val="0"/>
              </a:spcAft>
              <a:buNone/>
            </a:pPr>
            <a:r>
              <a:rPr lang="en-US" altLang="en-US" sz="3600" dirty="0">
                <a:solidFill>
                  <a:prstClr val="black"/>
                </a:solidFill>
              </a:rPr>
              <a:t>(National conference on preventive medicine in USA)</a:t>
            </a:r>
          </a:p>
          <a:p>
            <a:endParaRPr lang="en-GB" dirty="0"/>
          </a:p>
        </p:txBody>
      </p:sp>
      <p:sp>
        <p:nvSpPr>
          <p:cNvPr id="4" name="Oval 3"/>
          <p:cNvSpPr/>
          <p:nvPr/>
        </p:nvSpPr>
        <p:spPr>
          <a:xfrm>
            <a:off x="9157063" y="1135698"/>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73933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E0059AF-5ADF-AD1D-7F80-8CD0520DA4DE}"/>
              </a:ext>
            </a:extLst>
          </p:cNvPr>
          <p:cNvSpPr>
            <a:spLocks noGrp="1"/>
          </p:cNvSpPr>
          <p:nvPr>
            <p:ph type="title"/>
          </p:nvPr>
        </p:nvSpPr>
        <p:spPr>
          <a:xfrm>
            <a:off x="1468582" y="1274619"/>
            <a:ext cx="8229600" cy="639763"/>
          </a:xfrm>
        </p:spPr>
        <p:txBody>
          <a:bodyPr>
            <a:noAutofit/>
          </a:bodyPr>
          <a:lstStyle/>
          <a:p>
            <a:pPr eaLnBrk="1" hangingPunct="1"/>
            <a:r>
              <a:rPr lang="en-US" altLang="en-US" sz="3600" b="1" dirty="0">
                <a:solidFill>
                  <a:schemeClr val="tx2"/>
                </a:solidFill>
                <a:latin typeface="Times New Roman" panose="02020603050405020304" pitchFamily="18" charset="0"/>
                <a:cs typeface="Times New Roman" panose="02020603050405020304" pitchFamily="18" charset="0"/>
              </a:rPr>
              <a:t>Health Education </a:t>
            </a:r>
          </a:p>
        </p:txBody>
      </p:sp>
      <p:sp>
        <p:nvSpPr>
          <p:cNvPr id="8195" name="Content Placeholder 2">
            <a:extLst>
              <a:ext uri="{FF2B5EF4-FFF2-40B4-BE49-F238E27FC236}">
                <a16:creationId xmlns:a16="http://schemas.microsoft.com/office/drawing/2014/main" id="{86A5FEB2-9EA9-1BAD-C24B-770EDFFAA9B3}"/>
              </a:ext>
            </a:extLst>
          </p:cNvPr>
          <p:cNvSpPr>
            <a:spLocks noGrp="1"/>
          </p:cNvSpPr>
          <p:nvPr>
            <p:ph idx="1"/>
          </p:nvPr>
        </p:nvSpPr>
        <p:spPr/>
        <p:txBody>
          <a:bodyPr/>
          <a:lstStyle/>
          <a:p>
            <a:pPr eaLnBrk="1" hangingPunct="1">
              <a:buFont typeface="Arial" panose="020B0604020202020204" pitchFamily="34" charset="0"/>
              <a:buNone/>
            </a:pPr>
            <a:r>
              <a:rPr lang="en-US" altLang="en-US" sz="3600" dirty="0"/>
              <a:t>    A process aimed at encouraging people to want to be healthy ,to know how to stay healthy, to do what they can individually and collectively to maintain health and to seek help when needed.</a:t>
            </a:r>
          </a:p>
          <a:p>
            <a:pPr eaLnBrk="1" hangingPunct="1">
              <a:buFont typeface="Arial" panose="020B0604020202020204" pitchFamily="34" charset="0"/>
              <a:buNone/>
            </a:pPr>
            <a:r>
              <a:rPr lang="en-US" altLang="en-US" sz="3600" dirty="0"/>
              <a:t>(Alma – Ata declaration)</a:t>
            </a:r>
          </a:p>
          <a:p>
            <a:pPr eaLnBrk="1" hangingPunct="1">
              <a:buFont typeface="Arial" panose="020B0604020202020204" pitchFamily="34" charset="0"/>
              <a:buNone/>
            </a:pPr>
            <a:endParaRPr lang="en-US" altLang="en-US" dirty="0"/>
          </a:p>
        </p:txBody>
      </p:sp>
      <p:sp>
        <p:nvSpPr>
          <p:cNvPr id="4" name="Oval 3"/>
          <p:cNvSpPr/>
          <p:nvPr/>
        </p:nvSpPr>
        <p:spPr>
          <a:xfrm>
            <a:off x="8675911" y="949889"/>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19060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0C51E04-404A-7406-7A2B-3F28BDC9E86E}"/>
              </a:ext>
            </a:extLst>
          </p:cNvPr>
          <p:cNvSpPr>
            <a:spLocks noGrp="1"/>
          </p:cNvSpPr>
          <p:nvPr>
            <p:ph type="title"/>
          </p:nvPr>
        </p:nvSpPr>
        <p:spPr/>
        <p:txBody>
          <a:bodyPr/>
          <a:lstStyle/>
          <a:p>
            <a:pPr eaLnBrk="1" hangingPunct="1"/>
            <a:r>
              <a:rPr lang="en-US" altLang="en-US" dirty="0">
                <a:solidFill>
                  <a:schemeClr val="tx1"/>
                </a:solidFill>
                <a:latin typeface="Times New Roman" panose="02020603050405020304" pitchFamily="18" charset="0"/>
                <a:cs typeface="Times New Roman" panose="02020603050405020304" pitchFamily="18" charset="0"/>
              </a:rPr>
              <a:t>Types of Communication</a:t>
            </a:r>
          </a:p>
        </p:txBody>
      </p:sp>
      <p:sp>
        <p:nvSpPr>
          <p:cNvPr id="13315" name="Content Placeholder 2">
            <a:extLst>
              <a:ext uri="{FF2B5EF4-FFF2-40B4-BE49-F238E27FC236}">
                <a16:creationId xmlns:a16="http://schemas.microsoft.com/office/drawing/2014/main" id="{79B2014E-A030-3253-85B6-E71B8433565F}"/>
              </a:ext>
            </a:extLst>
          </p:cNvPr>
          <p:cNvSpPr>
            <a:spLocks noGrp="1"/>
          </p:cNvSpPr>
          <p:nvPr>
            <p:ph idx="1"/>
          </p:nvPr>
        </p:nvSpPr>
        <p:spPr>
          <a:xfrm>
            <a:off x="1295402" y="2410691"/>
            <a:ext cx="10328563" cy="3194244"/>
          </a:xfrm>
        </p:spPr>
        <p:txBody>
          <a:bodyPr>
            <a:noAutofit/>
          </a:bodyPr>
          <a:lstStyle/>
          <a:p>
            <a:pPr eaLnBrk="1" hangingPunct="1"/>
            <a:r>
              <a:rPr lang="en-US" altLang="en-US" dirty="0">
                <a:solidFill>
                  <a:schemeClr val="tx2"/>
                </a:solidFill>
                <a:latin typeface="Times New Roman" panose="02020603050405020304" pitchFamily="18" charset="0"/>
                <a:cs typeface="Times New Roman" panose="02020603050405020304" pitchFamily="18" charset="0"/>
              </a:rPr>
              <a:t>Didactic (One-way).</a:t>
            </a:r>
          </a:p>
          <a:p>
            <a:pPr eaLnBrk="1" hangingPunct="1"/>
            <a:r>
              <a:rPr lang="en-US" altLang="en-US" dirty="0">
                <a:solidFill>
                  <a:schemeClr val="tx2"/>
                </a:solidFill>
                <a:latin typeface="Times New Roman" panose="02020603050405020304" pitchFamily="18" charset="0"/>
                <a:cs typeface="Times New Roman" panose="02020603050405020304" pitchFamily="18" charset="0"/>
              </a:rPr>
              <a:t>Socratic (Two-way).</a:t>
            </a:r>
          </a:p>
          <a:p>
            <a:pPr eaLnBrk="1" hangingPunct="1"/>
            <a:r>
              <a:rPr lang="en-US" altLang="en-US" dirty="0">
                <a:solidFill>
                  <a:schemeClr val="tx2"/>
                </a:solidFill>
                <a:latin typeface="Times New Roman" panose="02020603050405020304" pitchFamily="18" charset="0"/>
                <a:cs typeface="Times New Roman" panose="02020603050405020304" pitchFamily="18" charset="0"/>
              </a:rPr>
              <a:t>Formal and Informal</a:t>
            </a:r>
          </a:p>
          <a:p>
            <a:pPr eaLnBrk="1" hangingPunct="1"/>
            <a:r>
              <a:rPr lang="en-US" altLang="en-US" dirty="0">
                <a:solidFill>
                  <a:schemeClr val="tx2"/>
                </a:solidFill>
                <a:latin typeface="Times New Roman" panose="02020603050405020304" pitchFamily="18" charset="0"/>
                <a:cs typeface="Times New Roman" panose="02020603050405020304" pitchFamily="18" charset="0"/>
              </a:rPr>
              <a:t>Verbal.</a:t>
            </a:r>
          </a:p>
          <a:p>
            <a:pPr eaLnBrk="1" hangingPunct="1"/>
            <a:r>
              <a:rPr lang="en-US" altLang="en-US" dirty="0">
                <a:solidFill>
                  <a:schemeClr val="tx2"/>
                </a:solidFill>
                <a:latin typeface="Times New Roman" panose="02020603050405020304" pitchFamily="18" charset="0"/>
                <a:cs typeface="Times New Roman" panose="02020603050405020304" pitchFamily="18" charset="0"/>
              </a:rPr>
              <a:t>Non-Verbal.</a:t>
            </a:r>
          </a:p>
          <a:p>
            <a:pPr eaLnBrk="1" hangingPunct="1"/>
            <a:r>
              <a:rPr lang="en-US" altLang="en-US" dirty="0">
                <a:solidFill>
                  <a:schemeClr val="tx2"/>
                </a:solidFill>
                <a:latin typeface="Times New Roman" panose="02020603050405020304" pitchFamily="18" charset="0"/>
                <a:cs typeface="Times New Roman" panose="02020603050405020304" pitchFamily="18" charset="0"/>
              </a:rPr>
              <a:t>Visual</a:t>
            </a:r>
          </a:p>
          <a:p>
            <a:pPr eaLnBrk="1" hangingPunct="1"/>
            <a:r>
              <a:rPr lang="en-US" altLang="en-US" dirty="0">
                <a:solidFill>
                  <a:schemeClr val="tx2"/>
                </a:solidFill>
                <a:latin typeface="Times New Roman" panose="02020603050405020304" pitchFamily="18" charset="0"/>
                <a:cs typeface="Times New Roman" panose="02020603050405020304" pitchFamily="18" charset="0"/>
              </a:rPr>
              <a:t>Telecommunication and Internet</a:t>
            </a:r>
          </a:p>
        </p:txBody>
      </p:sp>
      <p:sp>
        <p:nvSpPr>
          <p:cNvPr id="4" name="Oval 3"/>
          <p:cNvSpPr/>
          <p:nvPr/>
        </p:nvSpPr>
        <p:spPr>
          <a:xfrm>
            <a:off x="9403279" y="857440"/>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429091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additive="base">
                                        <p:cTn id="11"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calcmode="lin" valueType="num">
                                      <p:cBhvr additive="base">
                                        <p:cTn id="23"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 calcmode="lin" valueType="num">
                                      <p:cBhvr additive="base">
                                        <p:cTn id="2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 calcmode="lin" valueType="num">
                                      <p:cBhvr additive="base">
                                        <p:cTn id="31"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Shannon Weaver Communication Model</a:t>
            </a:r>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t="26518" r="2578" b="21875"/>
          <a:stretch/>
        </p:blipFill>
        <p:spPr>
          <a:xfrm>
            <a:off x="195943" y="2704011"/>
            <a:ext cx="11900263" cy="3775166"/>
          </a:xfrm>
          <a:prstGeom prst="rect">
            <a:avLst/>
          </a:prstGeom>
        </p:spPr>
      </p:pic>
      <p:sp>
        <p:nvSpPr>
          <p:cNvPr id="6" name="Oval 5"/>
          <p:cNvSpPr/>
          <p:nvPr/>
        </p:nvSpPr>
        <p:spPr>
          <a:xfrm>
            <a:off x="9575074" y="13024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8352031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7584</TotalTime>
  <Words>1171</Words>
  <Application>Microsoft Office PowerPoint</Application>
  <PresentationFormat>Widescreen</PresentationFormat>
  <Paragraphs>406</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2_Office Theme</vt:lpstr>
      <vt:lpstr>Organic</vt:lpstr>
      <vt:lpstr>Office Theme</vt:lpstr>
      <vt:lpstr>Health Education -I </vt:lpstr>
      <vt:lpstr>PowerPoint Presentation</vt:lpstr>
      <vt:lpstr>PowerPoint Presentation</vt:lpstr>
      <vt:lpstr>Sequence of  the Session </vt:lpstr>
      <vt:lpstr>Learning Objectives </vt:lpstr>
      <vt:lpstr>Health Education </vt:lpstr>
      <vt:lpstr>Health Education </vt:lpstr>
      <vt:lpstr>Types of Communication</vt:lpstr>
      <vt:lpstr>Shannon Weaver Communication Model</vt:lpstr>
      <vt:lpstr>Components</vt:lpstr>
      <vt:lpstr>Sender </vt:lpstr>
      <vt:lpstr>PowerPoint Presentation</vt:lpstr>
      <vt:lpstr>Feed back </vt:lpstr>
      <vt:lpstr>PowerPoint Presentation</vt:lpstr>
      <vt:lpstr>PowerPoint Presentation</vt:lpstr>
      <vt:lpstr>Feedback </vt:lpstr>
      <vt:lpstr>Food for thought!!</vt:lpstr>
      <vt:lpstr>Communication barriers</vt:lpstr>
      <vt:lpstr>Functions of Health Communication</vt:lpstr>
      <vt:lpstr>Functions of health communication</vt:lpstr>
      <vt:lpstr>Functions of health communication</vt:lpstr>
      <vt:lpstr>Functions of health communication</vt:lpstr>
      <vt:lpstr>Functions of health communication </vt:lpstr>
      <vt:lpstr>End of lecture assessment </vt:lpstr>
      <vt:lpstr>Bioethics </vt:lpstr>
      <vt:lpstr>Digital Library /Research   </vt:lpstr>
      <vt:lpstr>Reading 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kash</dc:creator>
  <cp:lastModifiedBy>Dr Khaula</cp:lastModifiedBy>
  <cp:revision>23</cp:revision>
  <dcterms:created xsi:type="dcterms:W3CDTF">2023-03-20T04:45:16Z</dcterms:created>
  <dcterms:modified xsi:type="dcterms:W3CDTF">2024-04-14T03:53:09Z</dcterms:modified>
</cp:coreProperties>
</file>