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 id="2147483705" r:id="rId4"/>
  </p:sldMasterIdLst>
  <p:notesMasterIdLst>
    <p:notesMasterId r:id="rId32"/>
  </p:notesMasterIdLst>
  <p:sldIdLst>
    <p:sldId id="291" r:id="rId5"/>
    <p:sldId id="277" r:id="rId6"/>
    <p:sldId id="278" r:id="rId7"/>
    <p:sldId id="296" r:id="rId8"/>
    <p:sldId id="279" r:id="rId9"/>
    <p:sldId id="280" r:id="rId10"/>
    <p:sldId id="260" r:id="rId11"/>
    <p:sldId id="263" r:id="rId12"/>
    <p:sldId id="262" r:id="rId13"/>
    <p:sldId id="281" r:id="rId14"/>
    <p:sldId id="266" r:id="rId15"/>
    <p:sldId id="282" r:id="rId16"/>
    <p:sldId id="268" r:id="rId17"/>
    <p:sldId id="283" r:id="rId18"/>
    <p:sldId id="269" r:id="rId19"/>
    <p:sldId id="284" r:id="rId20"/>
    <p:sldId id="285" r:id="rId21"/>
    <p:sldId id="295" r:id="rId22"/>
    <p:sldId id="294" r:id="rId23"/>
    <p:sldId id="286" r:id="rId24"/>
    <p:sldId id="272" r:id="rId25"/>
    <p:sldId id="273" r:id="rId26"/>
    <p:sldId id="287" r:id="rId27"/>
    <p:sldId id="298" r:id="rId28"/>
    <p:sldId id="289" r:id="rId29"/>
    <p:sldId id="265"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8" autoAdjust="0"/>
    <p:restoredTop sz="94660"/>
  </p:normalViewPr>
  <p:slideViewPr>
    <p:cSldViewPr snapToGrid="0">
      <p:cViewPr varScale="1">
        <p:scale>
          <a:sx n="73" d="100"/>
          <a:sy n="73"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slideMaster" Target="slideMasters/slideMaster3.xml" /><Relationship Id="rId21" Type="http://schemas.openxmlformats.org/officeDocument/2006/relationships/slide" Target="slides/slide17.xml" /><Relationship Id="rId34" Type="http://schemas.openxmlformats.org/officeDocument/2006/relationships/viewProps" Target="view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notesMaster" Target="notesMasters/notesMaster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theme" Target="theme/theme1.xml" /></Relationships>
</file>

<file path=ppt/diagrams/_rels/data2.xml.rels><?xml version="1.0" encoding="UTF-8" standalone="yes"?>
<Relationships xmlns="http://schemas.openxmlformats.org/package/2006/relationships"><Relationship Id="rId1" Type="http://schemas.openxmlformats.org/officeDocument/2006/relationships/hyperlink" Target="http://nbcpakistan.org.pk/assets/may-16-bioethics-facilitator-book---may-16,-2017.pdf(for" TargetMode="External" /></Relationships>
</file>

<file path=ppt/diagrams/_rels/drawing2.xml.rels><?xml version="1.0" encoding="UTF-8" standalone="yes"?>
<Relationships xmlns="http://schemas.openxmlformats.org/package/2006/relationships"><Relationship Id="rId1" Type="http://schemas.openxmlformats.org/officeDocument/2006/relationships/hyperlink" Target="http://nbcpakistan.org.pk/assets/may-16-bioethics-facilitator-book---may-16,-2017.pdf(for" TargetMode="Externa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B59B-A1E9-4984-B9C7-88AF1099BE56}">
      <dgm:prSet/>
      <dgm:spPr/>
      <dgm:t>
        <a:bodyPr/>
        <a:lstStyle/>
        <a:p>
          <a:r>
            <a:rPr lang="en-US" b="1"/>
            <a:t>Primary (recommended textbooks) </a:t>
          </a:r>
          <a:endParaRPr lang="en-US"/>
        </a:p>
      </dgm:t>
    </dgm:pt>
    <dgm:pt modelId="{F3928CFA-DE4E-4A3E-9A2A-FA71F841AE8B}" type="parTrans" cxnId="{37FE38AA-DB29-499E-98E7-0D9C3939DCE2}">
      <dgm:prSet/>
      <dgm:spPr/>
      <dgm:t>
        <a:bodyPr/>
        <a:lstStyle/>
        <a:p>
          <a:endParaRPr lang="en-US"/>
        </a:p>
      </dgm:t>
    </dgm:pt>
    <dgm:pt modelId="{04790368-2FD9-4AD6-894D-F7906C3572D2}" type="sibTrans" cxnId="{37FE38AA-DB29-499E-98E7-0D9C3939DCE2}">
      <dgm:prSet/>
      <dgm:spPr/>
      <dgm:t>
        <a:bodyPr/>
        <a:lstStyle/>
        <a:p>
          <a:endParaRPr lang="en-US"/>
        </a:p>
      </dgm:t>
    </dgm:pt>
    <dgm:pt modelId="{1BF55EBD-2D94-432D-9FF9-124F5A5D8938}">
      <dgm:prSet custT="1"/>
      <dgm:spPr/>
      <dgm:t>
        <a:bodyPr/>
        <a:lstStyle/>
        <a:p>
          <a:pPr algn="just"/>
          <a:r>
            <a:rPr lang="en-US" sz="2400" b="1" dirty="0">
              <a:latin typeface="Times New Roman" panose="02020603050405020304" pitchFamily="18" charset="0"/>
              <a:cs typeface="Times New Roman" panose="02020603050405020304" pitchFamily="18" charset="0"/>
            </a:rPr>
            <a:t>J Parks textbook of Preventive &amp; social Medicine. Ch.20 Pages ( 23</a:t>
          </a:r>
          <a:r>
            <a:rPr lang="en-US" sz="2400" b="1" baseline="30000" dirty="0">
              <a:latin typeface="Times New Roman" panose="02020603050405020304" pitchFamily="18" charset="0"/>
              <a:cs typeface="Times New Roman" panose="02020603050405020304" pitchFamily="18" charset="0"/>
            </a:rPr>
            <a:t>rd</a:t>
          </a:r>
          <a:r>
            <a:rPr lang="en-US" sz="2400" b="1" dirty="0">
              <a:latin typeface="Times New Roman" panose="02020603050405020304" pitchFamily="18" charset="0"/>
              <a:cs typeface="Times New Roman" panose="02020603050405020304" pitchFamily="18" charset="0"/>
            </a:rPr>
            <a:t>  edition) </a:t>
          </a:r>
        </a:p>
      </dgm:t>
    </dgm:pt>
    <dgm:pt modelId="{0CCE0A43-C892-465E-9732-2141A7087370}" type="parTrans" cxnId="{F81289B9-3428-431C-883D-8D797B1564DE}">
      <dgm:prSet/>
      <dgm:spPr/>
      <dgm:t>
        <a:bodyPr/>
        <a:lstStyle/>
        <a:p>
          <a:endParaRPr lang="en-US"/>
        </a:p>
      </dgm:t>
    </dgm:pt>
    <dgm:pt modelId="{7719A638-90F7-4604-A1FB-04EDB9C8BC1F}" type="sibTrans" cxnId="{F81289B9-3428-431C-883D-8D797B1564DE}">
      <dgm:prSet/>
      <dgm:spPr/>
      <dgm:t>
        <a:bodyPr/>
        <a:lstStyle/>
        <a:p>
          <a:endParaRPr lang="en-US"/>
        </a:p>
      </dgm:t>
    </dgm:pt>
    <dgm:pt modelId="{82C73A6F-F016-43E1-8168-55C8136F3A8D}">
      <dgm:prSet custT="1"/>
      <dgm:spPr/>
      <dgm:t>
        <a:bodyPr/>
        <a:lstStyle/>
        <a:p>
          <a:pPr algn="just"/>
          <a:r>
            <a:rPr lang="en-US" sz="2000" b="1" dirty="0">
              <a:latin typeface="Times New Roman" panose="02020603050405020304" pitchFamily="18" charset="0"/>
              <a:cs typeface="Times New Roman" panose="02020603050405020304" pitchFamily="18" charset="0"/>
            </a:rPr>
            <a:t>Textbook of Community Medicine &amp; Public Health. By Muhammad </a:t>
          </a:r>
          <a:r>
            <a:rPr lang="en-US" sz="2000" b="1" dirty="0" err="1">
              <a:latin typeface="Times New Roman" panose="02020603050405020304" pitchFamily="18" charset="0"/>
              <a:cs typeface="Times New Roman" panose="02020603050405020304" pitchFamily="18" charset="0"/>
            </a:rPr>
            <a:t>Illyas</a:t>
          </a:r>
          <a:r>
            <a:rPr lang="en-US" sz="2000" b="1" dirty="0">
              <a:latin typeface="Times New Roman" panose="02020603050405020304" pitchFamily="18" charset="0"/>
              <a:cs typeface="Times New Roman" panose="02020603050405020304" pitchFamily="18" charset="0"/>
            </a:rPr>
            <a:t> , Dr </a:t>
          </a:r>
          <a:r>
            <a:rPr lang="en-US" sz="2000" b="1" dirty="0" err="1">
              <a:latin typeface="Times New Roman" panose="02020603050405020304" pitchFamily="18" charset="0"/>
              <a:cs typeface="Times New Roman" panose="02020603050405020304" pitchFamily="18" charset="0"/>
            </a:rPr>
            <a:t>Irfanullah</a:t>
          </a:r>
          <a:r>
            <a:rPr lang="en-US" sz="2000" b="1" dirty="0">
              <a:latin typeface="Times New Roman" panose="02020603050405020304" pitchFamily="18" charset="0"/>
              <a:cs typeface="Times New Roman" panose="02020603050405020304" pitchFamily="18" charset="0"/>
            </a:rPr>
            <a:t> Siddiqui Ch.29 p:513(8</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edition</a:t>
          </a:r>
          <a:r>
            <a:rPr lang="en-US" sz="1400" b="1" dirty="0">
              <a:latin typeface="Times New Roman" panose="02020603050405020304" pitchFamily="18" charset="0"/>
              <a:cs typeface="Times New Roman" panose="02020603050405020304" pitchFamily="18" charset="0"/>
            </a:rPr>
            <a:t>) </a:t>
          </a:r>
        </a:p>
      </dgm:t>
    </dgm:pt>
    <dgm:pt modelId="{8AA2A3F1-F9BA-4D43-841A-6076B7041041}" type="parTrans" cxnId="{2346B9DB-EB4C-4CE3-A062-EB4248DCE5B7}">
      <dgm:prSet/>
      <dgm:spPr/>
      <dgm:t>
        <a:bodyPr/>
        <a:lstStyle/>
        <a:p>
          <a:endParaRPr lang="en-US"/>
        </a:p>
      </dgm:t>
    </dgm:pt>
    <dgm:pt modelId="{EC53858B-B7EC-43F8-B539-5D4DB699D7C4}" type="sibTrans" cxnId="{2346B9DB-EB4C-4CE3-A062-EB4248DCE5B7}">
      <dgm:prSet/>
      <dgm:spPr/>
      <dgm:t>
        <a:bodyPr/>
        <a:lstStyle/>
        <a:p>
          <a:endParaRPr lang="en-US"/>
        </a:p>
      </dgm:t>
    </dgm:pt>
    <dgm:pt modelId="{76B60DDF-E554-4DB2-9920-056A70882DA3}">
      <dgm:prSet/>
      <dgm:spPr/>
      <dgm:t>
        <a:bodyPr/>
        <a:lstStyle/>
        <a:p>
          <a:r>
            <a:rPr lang="en-US" b="1"/>
            <a:t>Additional readings </a:t>
          </a:r>
          <a:endParaRPr lang="en-US"/>
        </a:p>
      </dgm:t>
    </dgm:pt>
    <dgm:pt modelId="{0D8C8AC7-799B-4DEC-BDCE-EEB9E4B7D809}" type="parTrans" cxnId="{EB800B68-4EE5-4415-9E2E-E5E1F58D25F5}">
      <dgm:prSet/>
      <dgm:spPr/>
      <dgm:t>
        <a:bodyPr/>
        <a:lstStyle/>
        <a:p>
          <a:endParaRPr lang="en-US"/>
        </a:p>
      </dgm:t>
    </dgm:pt>
    <dgm:pt modelId="{A9F5321A-2A13-42B0-B5FF-AF7FF519C071}" type="sibTrans" cxnId="{EB800B68-4EE5-4415-9E2E-E5E1F58D25F5}">
      <dgm:prSet/>
      <dgm:spPr/>
      <dgm:t>
        <a:bodyPr/>
        <a:lstStyle/>
        <a:p>
          <a:endParaRPr lang="en-US"/>
        </a:p>
      </dgm:t>
    </dgm:pt>
    <dgm:pt modelId="{AB1BC0B8-8470-45E5-9348-55150925E571}">
      <dgm:prSet/>
      <dgm:spPr/>
      <dgm:t>
        <a:bodyPr/>
        <a:lstStyle/>
        <a:p>
          <a:endParaRPr lang="en-US" sz="1500" dirty="0"/>
        </a:p>
      </dgm:t>
    </dgm:pt>
    <dgm:pt modelId="{AE55A433-EC4D-4B02-8AEE-5AFA19159EDB}" type="parTrans" cxnId="{2544DC4D-A014-489F-8E50-02E331CFC3A6}">
      <dgm:prSet/>
      <dgm:spPr/>
      <dgm:t>
        <a:bodyPr/>
        <a:lstStyle/>
        <a:p>
          <a:endParaRPr lang="en-US"/>
        </a:p>
      </dgm:t>
    </dgm:pt>
    <dgm:pt modelId="{D4518FA7-77F3-4B14-87CE-CF6B0A11FE06}" type="sibTrans" cxnId="{2544DC4D-A014-489F-8E50-02E331CFC3A6}">
      <dgm:prSet/>
      <dgm:spPr/>
      <dgm:t>
        <a:bodyPr/>
        <a:lstStyle/>
        <a:p>
          <a:endParaRPr lang="en-US"/>
        </a:p>
      </dgm:t>
    </dgm:pt>
    <dgm:pt modelId="{33541150-DAA3-41D1-954E-151091943049}">
      <dgm:prSet custT="1"/>
      <dgm:spPr/>
      <dgm:t>
        <a:bodyPr/>
        <a:lstStyle/>
        <a:p>
          <a:r>
            <a:rPr lang="en-US" sz="2400" dirty="0">
              <a:hlinkClick xmlns:r="http://schemas.openxmlformats.org/officeDocument/2006/relationships" r:id="rId1"/>
            </a:rPr>
            <a:t>http://nbcpakistan.org.pk/assets/may-16-bioethics-facilitator-book---may-16%2C-2017.pdf(for</a:t>
          </a:r>
          <a:r>
            <a:rPr lang="en-US" sz="2400" dirty="0"/>
            <a:t> Bioethics)</a:t>
          </a:r>
        </a:p>
      </dgm:t>
    </dgm:pt>
    <dgm:pt modelId="{CD1FCDCE-877E-4AE4-AAB1-63AAD91609E1}" type="sibTrans" cxnId="{7107B49F-6784-47D5-9222-EA243492A854}">
      <dgm:prSet/>
      <dgm:spPr/>
      <dgm:t>
        <a:bodyPr/>
        <a:lstStyle/>
        <a:p>
          <a:endParaRPr lang="en-US"/>
        </a:p>
      </dgm:t>
    </dgm:pt>
    <dgm:pt modelId="{B9B7EE85-8A8B-4617-AB1D-A7D84E961729}" type="parTrans" cxnId="{7107B49F-6784-47D5-9222-EA243492A854}">
      <dgm:prSet/>
      <dgm:spPr/>
      <dgm:t>
        <a:bodyPr/>
        <a:lstStyle/>
        <a:p>
          <a:endParaRPr lang="en-US"/>
        </a:p>
      </dgm:t>
    </dgm:pt>
    <dgm:pt modelId="{9424A55E-1800-4B46-B9B6-1E2BF24D2877}">
      <dgm:prSet/>
      <dgm:spPr/>
      <dgm:t>
        <a:bodyPr/>
        <a:lstStyle/>
        <a:p>
          <a:endParaRPr lang="en-US" sz="1500" dirty="0"/>
        </a:p>
      </dgm:t>
    </dgm:pt>
    <dgm:pt modelId="{275F32C1-4A35-40B6-8E67-582CE414FDB8}" type="parTrans" cxnId="{6DB8F801-CA19-4949-BA42-ABB710F1D8F8}">
      <dgm:prSet/>
      <dgm:spPr/>
      <dgm:t>
        <a:bodyPr/>
        <a:lstStyle/>
        <a:p>
          <a:endParaRPr lang="en-US"/>
        </a:p>
      </dgm:t>
    </dgm:pt>
    <dgm:pt modelId="{BAB3C507-78A0-4E78-AE1E-37F8963CFD28}" type="sibTrans" cxnId="{6DB8F801-CA19-4949-BA42-ABB710F1D8F8}">
      <dgm:prSet/>
      <dgm:spPr/>
      <dgm:t>
        <a:bodyPr/>
        <a:lstStyle/>
        <a:p>
          <a:endParaRPr lang="en-US"/>
        </a:p>
      </dgm:t>
    </dgm:pt>
    <dgm:pt modelId="{F0647113-CCE3-4325-8D34-BC31B1DCF234}">
      <dgm:prSet custT="1"/>
      <dgm:spPr/>
      <dgm:t>
        <a:bodyPr/>
        <a:lstStyle/>
        <a:p>
          <a:pPr algn="just"/>
          <a:endParaRPr lang="en-US" sz="2400" b="1" dirty="0">
            <a:latin typeface="Times New Roman" panose="02020603050405020304" pitchFamily="18" charset="0"/>
            <a:cs typeface="Times New Roman" panose="02020603050405020304" pitchFamily="18" charset="0"/>
          </a:endParaRPr>
        </a:p>
      </dgm:t>
    </dgm:pt>
    <dgm:pt modelId="{2461B186-A526-4C81-B8B5-734803D2B660}" type="parTrans" cxnId="{5B3887FE-1752-4862-94F0-875E8EF202FC}">
      <dgm:prSet/>
      <dgm:spPr/>
    </dgm:pt>
    <dgm:pt modelId="{5BA0BA3E-04F2-447E-B03C-A56CF6F4860B}" type="sibTrans" cxnId="{5B3887FE-1752-4862-94F0-875E8EF202FC}">
      <dgm:prSet/>
      <dgm:spPr/>
    </dgm:pt>
    <dgm:pt modelId="{338B401D-FBDD-44B8-958B-B5DC78D6D075}" type="pres">
      <dgm:prSet presAssocID="{2814DB71-992B-42A7-9C87-8A4AF3B9790C}" presName="Name0" presStyleCnt="0">
        <dgm:presLayoutVars>
          <dgm:dir/>
          <dgm:animLvl val="lvl"/>
          <dgm:resizeHandles val="exact"/>
        </dgm:presLayoutVars>
      </dgm:prSet>
      <dgm:spPr/>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2">
        <dgm:presLayoutVars>
          <dgm:chMax val="0"/>
          <dgm:chPref val="0"/>
          <dgm:bulletEnabled val="1"/>
        </dgm:presLayoutVars>
      </dgm:prSet>
      <dgm:spPr/>
    </dgm:pt>
    <dgm:pt modelId="{7DE4B240-F910-4543-AEBF-61C51128A1E8}" type="pres">
      <dgm:prSet presAssocID="{7515B59B-A1E9-4984-B9C7-88AF1099BE56}" presName="desTx" presStyleLbl="alignAccFollowNode1" presStyleIdx="0" presStyleCnt="2">
        <dgm:presLayoutVars>
          <dgm:bulletEnabled val="1"/>
        </dgm:presLayoutVars>
      </dgm:prSet>
      <dgm:spPr/>
    </dgm:pt>
    <dgm:pt modelId="{D4A95DC3-CE84-4DE9-ADA0-48ABB405CFD1}" type="pres">
      <dgm:prSet presAssocID="{04790368-2FD9-4AD6-894D-F7906C3572D2}" presName="space" presStyleCnt="0"/>
      <dgm:spPr/>
    </dgm:pt>
    <dgm:pt modelId="{C5F405C8-8761-46A8-8738-BF042F30F25C}" type="pres">
      <dgm:prSet presAssocID="{76B60DDF-E554-4DB2-9920-056A70882DA3}" presName="composite" presStyleCnt="0"/>
      <dgm:spPr/>
    </dgm:pt>
    <dgm:pt modelId="{B313A1F6-9E3E-481B-B710-F2C01AEE17D1}" type="pres">
      <dgm:prSet presAssocID="{76B60DDF-E554-4DB2-9920-056A70882DA3}" presName="parTx" presStyleLbl="alignNode1" presStyleIdx="1" presStyleCnt="2">
        <dgm:presLayoutVars>
          <dgm:chMax val="0"/>
          <dgm:chPref val="0"/>
          <dgm:bulletEnabled val="1"/>
        </dgm:presLayoutVars>
      </dgm:prSet>
      <dgm:spPr/>
    </dgm:pt>
    <dgm:pt modelId="{4EF2150C-86B5-46C0-857D-4A5FE5EE569F}" type="pres">
      <dgm:prSet presAssocID="{76B60DDF-E554-4DB2-9920-056A70882DA3}" presName="desTx" presStyleLbl="alignAccFollowNode1" presStyleIdx="1" presStyleCnt="2">
        <dgm:presLayoutVars>
          <dgm:bulletEnabled val="1"/>
        </dgm:presLayoutVars>
      </dgm:prSet>
      <dgm:spPr/>
    </dgm:pt>
  </dgm:ptLst>
  <dgm:cxnLst>
    <dgm:cxn modelId="{6DB8F801-CA19-4949-BA42-ABB710F1D8F8}" srcId="{76B60DDF-E554-4DB2-9920-056A70882DA3}" destId="{9424A55E-1800-4B46-B9B6-1E2BF24D2877}" srcOrd="2" destOrd="0" parTransId="{275F32C1-4A35-40B6-8E67-582CE414FDB8}" sibTransId="{BAB3C507-78A0-4E78-AE1E-37F8963CFD28}"/>
    <dgm:cxn modelId="{F4E6A908-ABFE-4D4F-B1F5-E3E3FE367218}" type="presOf" srcId="{F0647113-CCE3-4325-8D34-BC31B1DCF234}" destId="{7DE4B240-F910-4543-AEBF-61C51128A1E8}" srcOrd="0" destOrd="1" presId="urn:microsoft.com/office/officeart/2005/8/layout/hList1"/>
    <dgm:cxn modelId="{A0ABEB11-582A-40A8-87E3-6F9BFC4983D7}" type="presOf" srcId="{1BF55EBD-2D94-432D-9FF9-124F5A5D8938}" destId="{7DE4B240-F910-4543-AEBF-61C51128A1E8}" srcOrd="0" destOrd="0" presId="urn:microsoft.com/office/officeart/2005/8/layout/hList1"/>
    <dgm:cxn modelId="{0309B713-7D59-455A-A6A7-FC98739D1DF9}" type="presOf" srcId="{33541150-DAA3-41D1-954E-151091943049}" destId="{4EF2150C-86B5-46C0-857D-4A5FE5EE569F}" srcOrd="0" destOrd="1" presId="urn:microsoft.com/office/officeart/2005/8/layout/hList1"/>
    <dgm:cxn modelId="{A235D544-3B65-4F73-B790-AE254282DF98}" type="presOf" srcId="{82C73A6F-F016-43E1-8168-55C8136F3A8D}" destId="{7DE4B240-F910-4543-AEBF-61C51128A1E8}" srcOrd="0" destOrd="2" presId="urn:microsoft.com/office/officeart/2005/8/layout/hList1"/>
    <dgm:cxn modelId="{EB800B68-4EE5-4415-9E2E-E5E1F58D25F5}" srcId="{2814DB71-992B-42A7-9C87-8A4AF3B9790C}" destId="{76B60DDF-E554-4DB2-9920-056A70882DA3}" srcOrd="1" destOrd="0" parTransId="{0D8C8AC7-799B-4DEC-BDCE-EEB9E4B7D809}" sibTransId="{A9F5321A-2A13-42B0-B5FF-AF7FF519C071}"/>
    <dgm:cxn modelId="{2544DC4D-A014-489F-8E50-02E331CFC3A6}" srcId="{76B60DDF-E554-4DB2-9920-056A70882DA3}" destId="{AB1BC0B8-8470-45E5-9348-55150925E571}" srcOrd="0" destOrd="0" parTransId="{AE55A433-EC4D-4B02-8AEE-5AFA19159EDB}" sibTransId="{D4518FA7-77F3-4B14-87CE-CF6B0A11FE06}"/>
    <dgm:cxn modelId="{5ADA0B76-8233-48B2-BC7F-1B91C70F6760}" type="presOf" srcId="{AB1BC0B8-8470-45E5-9348-55150925E571}" destId="{4EF2150C-86B5-46C0-857D-4A5FE5EE569F}" srcOrd="0" destOrd="0" presId="urn:microsoft.com/office/officeart/2005/8/layout/hList1"/>
    <dgm:cxn modelId="{CD5B419B-6BAD-486E-BE4F-AA054E47928C}" type="presOf" srcId="{9424A55E-1800-4B46-B9B6-1E2BF24D2877}" destId="{4EF2150C-86B5-46C0-857D-4A5FE5EE569F}" srcOrd="0" destOrd="2" presId="urn:microsoft.com/office/officeart/2005/8/layout/hList1"/>
    <dgm:cxn modelId="{7107B49F-6784-47D5-9222-EA243492A854}" srcId="{76B60DDF-E554-4DB2-9920-056A70882DA3}" destId="{33541150-DAA3-41D1-954E-151091943049}" srcOrd="1" destOrd="0" parTransId="{B9B7EE85-8A8B-4617-AB1D-A7D84E961729}" sibTransId="{CD1FCDCE-877E-4AE4-AAB1-63AAD91609E1}"/>
    <dgm:cxn modelId="{37FE38AA-DB29-499E-98E7-0D9C3939DCE2}" srcId="{2814DB71-992B-42A7-9C87-8A4AF3B9790C}" destId="{7515B59B-A1E9-4984-B9C7-88AF1099BE56}" srcOrd="0" destOrd="0" parTransId="{F3928CFA-DE4E-4A3E-9A2A-FA71F841AE8B}" sibTransId="{04790368-2FD9-4AD6-894D-F7906C3572D2}"/>
    <dgm:cxn modelId="{F81289B9-3428-431C-883D-8D797B1564DE}" srcId="{7515B59B-A1E9-4984-B9C7-88AF1099BE56}" destId="{1BF55EBD-2D94-432D-9FF9-124F5A5D8938}" srcOrd="0" destOrd="0" parTransId="{0CCE0A43-C892-465E-9732-2141A7087370}" sibTransId="{7719A638-90F7-4604-A1FB-04EDB9C8BC1F}"/>
    <dgm:cxn modelId="{7CA758C6-8251-46A6-BB81-714AC622B525}" type="presOf" srcId="{2814DB71-992B-42A7-9C87-8A4AF3B9790C}" destId="{338B401D-FBDD-44B8-958B-B5DC78D6D075}" srcOrd="0" destOrd="0" presId="urn:microsoft.com/office/officeart/2005/8/layout/hList1"/>
    <dgm:cxn modelId="{2E8A49D2-AD83-4D93-A66A-89D16EB58717}" type="presOf" srcId="{7515B59B-A1E9-4984-B9C7-88AF1099BE56}" destId="{50E5C7BD-5A87-4430-B640-51C4DB8EC3B3}" srcOrd="0" destOrd="0" presId="urn:microsoft.com/office/officeart/2005/8/layout/hList1"/>
    <dgm:cxn modelId="{2346B9DB-EB4C-4CE3-A062-EB4248DCE5B7}" srcId="{7515B59B-A1E9-4984-B9C7-88AF1099BE56}" destId="{82C73A6F-F016-43E1-8168-55C8136F3A8D}" srcOrd="2" destOrd="0" parTransId="{8AA2A3F1-F9BA-4D43-841A-6076B7041041}" sibTransId="{EC53858B-B7EC-43F8-B539-5D4DB699D7C4}"/>
    <dgm:cxn modelId="{5B3887FE-1752-4862-94F0-875E8EF202FC}" srcId="{7515B59B-A1E9-4984-B9C7-88AF1099BE56}" destId="{F0647113-CCE3-4325-8D34-BC31B1DCF234}" srcOrd="1" destOrd="0" parTransId="{2461B186-A526-4C81-B8B5-734803D2B660}" sibTransId="{5BA0BA3E-04F2-447E-B03C-A56CF6F4860B}"/>
    <dgm:cxn modelId="{314620FF-4A8F-41E4-BB11-DAD1605D1A9C}" type="presOf" srcId="{76B60DDF-E554-4DB2-9920-056A70882DA3}" destId="{B313A1F6-9E3E-481B-B710-F2C01AEE17D1}" srcOrd="0" destOrd="0" presId="urn:microsoft.com/office/officeart/2005/8/layout/hList1"/>
    <dgm:cxn modelId="{297DB043-3D7B-45E5-90E2-5F4CFF0AC78E}" type="presParOf" srcId="{338B401D-FBDD-44B8-958B-B5DC78D6D075}" destId="{A8A4E4E7-9A9F-48C3-946B-BEF2DEACC4B7}" srcOrd="0" destOrd="0" presId="urn:microsoft.com/office/officeart/2005/8/layout/hList1"/>
    <dgm:cxn modelId="{941F0D06-CB74-4E7A-8EE1-85D17D297F5F}" type="presParOf" srcId="{A8A4E4E7-9A9F-48C3-946B-BEF2DEACC4B7}" destId="{50E5C7BD-5A87-4430-B640-51C4DB8EC3B3}" srcOrd="0" destOrd="0" presId="urn:microsoft.com/office/officeart/2005/8/layout/hList1"/>
    <dgm:cxn modelId="{F8679982-7FFB-4BB1-81F8-0DAD4968FC77}" type="presParOf" srcId="{A8A4E4E7-9A9F-48C3-946B-BEF2DEACC4B7}" destId="{7DE4B240-F910-4543-AEBF-61C51128A1E8}" srcOrd="1" destOrd="0" presId="urn:microsoft.com/office/officeart/2005/8/layout/hList1"/>
    <dgm:cxn modelId="{4A5DE016-C0EE-4BFA-A1F7-5B128D7F6121}" type="presParOf" srcId="{338B401D-FBDD-44B8-958B-B5DC78D6D075}" destId="{D4A95DC3-CE84-4DE9-ADA0-48ABB405CFD1}" srcOrd="1" destOrd="0" presId="urn:microsoft.com/office/officeart/2005/8/layout/hList1"/>
    <dgm:cxn modelId="{181D8AFA-FDF7-49A2-A274-87207FD99EDC}" type="presParOf" srcId="{338B401D-FBDD-44B8-958B-B5DC78D6D075}" destId="{C5F405C8-8761-46A8-8738-BF042F30F25C}" srcOrd="2" destOrd="0" presId="urn:microsoft.com/office/officeart/2005/8/layout/hList1"/>
    <dgm:cxn modelId="{97290593-5B2B-4382-A4F4-0FFA1E71E8E7}" type="presParOf" srcId="{C5F405C8-8761-46A8-8738-BF042F30F25C}" destId="{B313A1F6-9E3E-481B-B710-F2C01AEE17D1}" srcOrd="0" destOrd="0" presId="urn:microsoft.com/office/officeart/2005/8/layout/hList1"/>
    <dgm:cxn modelId="{45630545-E50B-435F-85AF-A5B2BF978B23}" type="presParOf" srcId="{C5F405C8-8761-46A8-8738-BF042F30F25C}" destId="{4EF2150C-86B5-46C0-857D-4A5FE5EE5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51883" y="2198242"/>
          <a:ext cx="2018968" cy="2018968"/>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057785" y="2671176"/>
        <a:ext cx="1207164" cy="1037791"/>
      </dsp:txXfrm>
    </dsp:sp>
    <dsp:sp modelId="{93300324-D62F-4E58-B882-734182BDB462}">
      <dsp:nvSpPr>
        <dsp:cNvPr id="0" name=""/>
        <dsp:cNvSpPr/>
      </dsp:nvSpPr>
      <dsp:spPr>
        <a:xfrm>
          <a:off x="692058" y="1761115"/>
          <a:ext cx="1468340" cy="1468340"/>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itchFamily="34" charset="0"/>
            </a:rPr>
            <a:t>Truth</a:t>
          </a:r>
          <a:r>
            <a:rPr lang="en-US" sz="1400" kern="1200"/>
            <a:t> </a:t>
          </a:r>
        </a:p>
      </dsp:txBody>
      <dsp:txXfrm>
        <a:off x="1061717" y="2133008"/>
        <a:ext cx="729022" cy="724554"/>
      </dsp:txXfrm>
    </dsp:sp>
    <dsp:sp modelId="{59EDF28D-6C67-49D0-B5A1-DE5C3CBA2292}">
      <dsp:nvSpPr>
        <dsp:cNvPr id="0" name=""/>
        <dsp:cNvSpPr/>
      </dsp:nvSpPr>
      <dsp:spPr>
        <a:xfrm rot="20700000">
          <a:off x="1299631" y="873682"/>
          <a:ext cx="1438674" cy="1438674"/>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1615174" y="1189225"/>
        <a:ext cx="807587" cy="807587"/>
      </dsp:txXfrm>
    </dsp:sp>
    <dsp:sp modelId="{398423B3-DD54-4226-99D7-017EFC1488DF}">
      <dsp:nvSpPr>
        <dsp:cNvPr id="0" name=""/>
        <dsp:cNvSpPr/>
      </dsp:nvSpPr>
      <dsp:spPr>
        <a:xfrm>
          <a:off x="1490977" y="2062445"/>
          <a:ext cx="2584279" cy="2584279"/>
        </a:xfrm>
        <a:prstGeom prst="circularArrow">
          <a:avLst>
            <a:gd name="adj1" fmla="val 4687"/>
            <a:gd name="adj2" fmla="val 299029"/>
            <a:gd name="adj3" fmla="val 2502377"/>
            <a:gd name="adj4" fmla="val 1589130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7170" y="1564045"/>
          <a:ext cx="1877640" cy="187764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66851" y="560804"/>
          <a:ext cx="2024474" cy="20244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a:xfrm>
          <a:off x="7175" y="433553"/>
          <a:ext cx="3411611" cy="14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n-US" sz="500" b="1" kern="1200"/>
            <a:t>Primary (recommended textbooks) </a:t>
          </a:r>
          <a:endParaRPr lang="en-US" sz="500" kern="1200"/>
        </a:p>
      </dsp:txBody>
      <dsp:txXfrm>
        <a:off x="7175" y="433553"/>
        <a:ext cx="3411611" cy="144000"/>
      </dsp:txXfrm>
    </dsp:sp>
    <dsp:sp modelId="{7DE4B240-F910-4543-AEBF-61C51128A1E8}">
      <dsp:nvSpPr>
        <dsp:cNvPr id="0" name=""/>
        <dsp:cNvSpPr/>
      </dsp:nvSpPr>
      <dsp:spPr>
        <a:xfrm>
          <a:off x="7175" y="577553"/>
          <a:ext cx="3411611"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J Parks textbook of Preventive &amp; social Medicine. Ch.20 Pages ( 23</a:t>
          </a:r>
          <a:r>
            <a:rPr lang="en-US" sz="2400" b="1" kern="1200" baseline="30000" dirty="0">
              <a:latin typeface="Times New Roman" panose="02020603050405020304" pitchFamily="18" charset="0"/>
              <a:cs typeface="Times New Roman" panose="02020603050405020304" pitchFamily="18" charset="0"/>
            </a:rPr>
            <a:t>rd</a:t>
          </a:r>
          <a:r>
            <a:rPr lang="en-US" sz="2400" b="1" kern="1200" dirty="0">
              <a:latin typeface="Times New Roman" panose="02020603050405020304" pitchFamily="18" charset="0"/>
              <a:cs typeface="Times New Roman" panose="02020603050405020304" pitchFamily="18" charset="0"/>
            </a:rPr>
            <a:t>  edition) </a:t>
          </a:r>
        </a:p>
        <a:p>
          <a:pPr marL="228600" lvl="1" indent="-228600" algn="just" defTabSz="1066800">
            <a:lnSpc>
              <a:spcPct val="90000"/>
            </a:lnSpc>
            <a:spcBef>
              <a:spcPct val="0"/>
            </a:spcBef>
            <a:spcAft>
              <a:spcPct val="15000"/>
            </a:spcAft>
            <a:buChar char="•"/>
          </a:pPr>
          <a:endParaRPr lang="en-US" sz="2400" b="1"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Textbook of Community Medicine &amp; Public Health. By Muhammad </a:t>
          </a:r>
          <a:r>
            <a:rPr lang="en-US" sz="2000" b="1" kern="1200" dirty="0" err="1">
              <a:latin typeface="Times New Roman" panose="02020603050405020304" pitchFamily="18" charset="0"/>
              <a:cs typeface="Times New Roman" panose="02020603050405020304" pitchFamily="18" charset="0"/>
            </a:rPr>
            <a:t>Illyas</a:t>
          </a:r>
          <a:r>
            <a:rPr lang="en-US" sz="2000" b="1" kern="1200" dirty="0">
              <a:latin typeface="Times New Roman" panose="02020603050405020304" pitchFamily="18" charset="0"/>
              <a:cs typeface="Times New Roman" panose="02020603050405020304" pitchFamily="18" charset="0"/>
            </a:rPr>
            <a:t> , Dr </a:t>
          </a:r>
          <a:r>
            <a:rPr lang="en-US" sz="2000" b="1" kern="1200" dirty="0" err="1">
              <a:latin typeface="Times New Roman" panose="02020603050405020304" pitchFamily="18" charset="0"/>
              <a:cs typeface="Times New Roman" panose="02020603050405020304" pitchFamily="18" charset="0"/>
            </a:rPr>
            <a:t>Irfanullah</a:t>
          </a:r>
          <a:r>
            <a:rPr lang="en-US" sz="2000" b="1" kern="1200" dirty="0">
              <a:latin typeface="Times New Roman" panose="02020603050405020304" pitchFamily="18" charset="0"/>
              <a:cs typeface="Times New Roman" panose="02020603050405020304" pitchFamily="18" charset="0"/>
            </a:rPr>
            <a:t> Siddiqui Ch.29 p:513(8</a:t>
          </a:r>
          <a:r>
            <a:rPr lang="en-US" sz="2000" b="1" kern="1200" baseline="30000" dirty="0">
              <a:latin typeface="Times New Roman" panose="02020603050405020304" pitchFamily="18" charset="0"/>
              <a:cs typeface="Times New Roman" panose="02020603050405020304" pitchFamily="18" charset="0"/>
            </a:rPr>
            <a:t>th</a:t>
          </a:r>
          <a:r>
            <a:rPr lang="en-US" sz="2000" b="1" kern="1200" dirty="0">
              <a:latin typeface="Times New Roman" panose="02020603050405020304" pitchFamily="18" charset="0"/>
              <a:cs typeface="Times New Roman" panose="02020603050405020304" pitchFamily="18" charset="0"/>
            </a:rPr>
            <a:t> edition</a:t>
          </a:r>
          <a:r>
            <a:rPr lang="en-US" sz="1400" b="1" kern="1200" dirty="0">
              <a:latin typeface="Times New Roman" panose="02020603050405020304" pitchFamily="18" charset="0"/>
              <a:cs typeface="Times New Roman" panose="02020603050405020304" pitchFamily="18" charset="0"/>
            </a:rPr>
            <a:t>) </a:t>
          </a:r>
        </a:p>
      </dsp:txBody>
      <dsp:txXfrm>
        <a:off x="7175" y="577553"/>
        <a:ext cx="3411611" cy="3513600"/>
      </dsp:txXfrm>
    </dsp:sp>
    <dsp:sp modelId="{B313A1F6-9E3E-481B-B710-F2C01AEE17D1}">
      <dsp:nvSpPr>
        <dsp:cNvPr id="0" name=""/>
        <dsp:cNvSpPr/>
      </dsp:nvSpPr>
      <dsp:spPr>
        <a:xfrm>
          <a:off x="3896412" y="433553"/>
          <a:ext cx="3411611" cy="14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n-US" sz="500" b="1" kern="1200"/>
            <a:t>Additional readings </a:t>
          </a:r>
          <a:endParaRPr lang="en-US" sz="500" kern="1200"/>
        </a:p>
      </dsp:txBody>
      <dsp:txXfrm>
        <a:off x="3896412" y="433553"/>
        <a:ext cx="3411611" cy="144000"/>
      </dsp:txXfrm>
    </dsp:sp>
    <dsp:sp modelId="{4EF2150C-86B5-46C0-857D-4A5FE5EE569F}">
      <dsp:nvSpPr>
        <dsp:cNvPr id="0" name=""/>
        <dsp:cNvSpPr/>
      </dsp:nvSpPr>
      <dsp:spPr>
        <a:xfrm>
          <a:off x="3896412" y="577553"/>
          <a:ext cx="3411611"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228600" lvl="1" indent="-228600" algn="l" defTabSz="1066800">
            <a:lnSpc>
              <a:spcPct val="90000"/>
            </a:lnSpc>
            <a:spcBef>
              <a:spcPct val="0"/>
            </a:spcBef>
            <a:spcAft>
              <a:spcPct val="15000"/>
            </a:spcAft>
            <a:buChar char="•"/>
          </a:pPr>
          <a:r>
            <a:rPr lang="en-US" sz="2400" kern="1200" dirty="0">
              <a:hlinkClick xmlns:r="http://schemas.openxmlformats.org/officeDocument/2006/relationships" r:id="rId1"/>
            </a:rPr>
            <a:t>http://nbcpakistan.org.pk/assets/may-16-bioethics-facilitator-book---may-16%2C-2017.pdf(for</a:t>
          </a:r>
          <a:r>
            <a:rPr lang="en-US" sz="2400" kern="1200" dirty="0"/>
            <a:t> Bioethics)</a:t>
          </a:r>
        </a:p>
        <a:p>
          <a:pPr marL="114300" lvl="1" indent="-114300" algn="l" defTabSz="666750">
            <a:lnSpc>
              <a:spcPct val="90000"/>
            </a:lnSpc>
            <a:spcBef>
              <a:spcPct val="0"/>
            </a:spcBef>
            <a:spcAft>
              <a:spcPct val="15000"/>
            </a:spcAft>
            <a:buChar char="•"/>
          </a:pPr>
          <a:endParaRPr lang="en-US" sz="1500" kern="1200" dirty="0"/>
        </a:p>
      </dsp:txBody>
      <dsp:txXfrm>
        <a:off x="3896412" y="577553"/>
        <a:ext cx="3411611" cy="35136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D1A31-85AF-46BC-B82F-D105C9B245ED}" type="datetimeFigureOut">
              <a:rPr lang="en-GB" smtClean="0"/>
              <a:t>26/03/2024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0CC42-B130-4B92-976F-2879C02787B3}" type="slidenum">
              <a:rPr lang="en-GB" smtClean="0"/>
              <a:t>‹#›</a:t>
            </a:fld>
            <a:endParaRPr lang="en-GB"/>
          </a:p>
        </p:txBody>
      </p:sp>
    </p:spTree>
    <p:extLst>
      <p:ext uri="{BB962C8B-B14F-4D97-AF65-F5344CB8AC3E}">
        <p14:creationId xmlns:p14="http://schemas.microsoft.com/office/powerpoint/2010/main" val="421786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4668CB-ED75-48D2-88D7-785761756DC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267598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4668CB-ED75-48D2-88D7-785761756DC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289628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4668CB-ED75-48D2-88D7-785761756DC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161443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47CC-2663-6FA1-5FCE-9D3EE15F1D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EA4A42A4-85E9-6153-6143-F1B5D3773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97F137A0-78BB-0E14-49EB-F62BDFEC6A64}"/>
              </a:ext>
            </a:extLst>
          </p:cNvPr>
          <p:cNvSpPr>
            <a:spLocks noGrp="1"/>
          </p:cNvSpPr>
          <p:nvPr>
            <p:ph type="dt" sz="half" idx="10"/>
          </p:nvPr>
        </p:nvSpPr>
        <p:spPr/>
        <p:txBody>
          <a:bodyPr/>
          <a:lstStyle/>
          <a:p>
            <a:fld id="{0087EB67-3C05-4F59-9A5C-45F9A083B813}" type="datetime8">
              <a:rPr lang="en-PK" smtClean="0"/>
              <a:t>03/26/2024 11:18</a:t>
            </a:fld>
            <a:endParaRPr lang="en-PK"/>
          </a:p>
        </p:txBody>
      </p:sp>
      <p:sp>
        <p:nvSpPr>
          <p:cNvPr id="5" name="Footer Placeholder 4">
            <a:extLst>
              <a:ext uri="{FF2B5EF4-FFF2-40B4-BE49-F238E27FC236}">
                <a16:creationId xmlns:a16="http://schemas.microsoft.com/office/drawing/2014/main" id="{5D67EE9E-B1A4-6B60-B879-0C1DA6529D9A}"/>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741BCBD2-D7E3-5455-3D39-011276C309E8}"/>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85441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2A72-C911-9685-1DB4-FFCC1BE2F2A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8E31E07-C73A-1B3C-A129-551B133B08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7C15B43-B201-1A10-7AB0-FD2830F9B782}"/>
              </a:ext>
            </a:extLst>
          </p:cNvPr>
          <p:cNvSpPr>
            <a:spLocks noGrp="1"/>
          </p:cNvSpPr>
          <p:nvPr>
            <p:ph type="dt" sz="half" idx="10"/>
          </p:nvPr>
        </p:nvSpPr>
        <p:spPr/>
        <p:txBody>
          <a:bodyPr/>
          <a:lstStyle/>
          <a:p>
            <a:fld id="{8ACBADF9-2602-4241-A3F0-FAF587F8409B}" type="datetime8">
              <a:rPr lang="en-PK" smtClean="0"/>
              <a:t>03/26/2024 11:18</a:t>
            </a:fld>
            <a:endParaRPr lang="en-PK"/>
          </a:p>
        </p:txBody>
      </p:sp>
      <p:sp>
        <p:nvSpPr>
          <p:cNvPr id="5" name="Footer Placeholder 4">
            <a:extLst>
              <a:ext uri="{FF2B5EF4-FFF2-40B4-BE49-F238E27FC236}">
                <a16:creationId xmlns:a16="http://schemas.microsoft.com/office/drawing/2014/main" id="{B192CFDE-7EC4-D660-F5E7-EFA50748E358}"/>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41FD8F9E-EC5A-8026-6B1B-3BB80FC630C7}"/>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70080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25CB-01B6-9752-C015-C6FC7410F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D1974B3E-9575-8CAC-06CB-B8EB47E8B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E15AFB-896F-4351-83FF-CEE909FC0B22}"/>
              </a:ext>
            </a:extLst>
          </p:cNvPr>
          <p:cNvSpPr>
            <a:spLocks noGrp="1"/>
          </p:cNvSpPr>
          <p:nvPr>
            <p:ph type="dt" sz="half" idx="10"/>
          </p:nvPr>
        </p:nvSpPr>
        <p:spPr/>
        <p:txBody>
          <a:bodyPr/>
          <a:lstStyle/>
          <a:p>
            <a:fld id="{FF7F80ED-4869-4853-A5A4-8A15515579F0}" type="datetime8">
              <a:rPr lang="en-PK" smtClean="0"/>
              <a:t>03/26/2024 11:18</a:t>
            </a:fld>
            <a:endParaRPr lang="en-PK"/>
          </a:p>
        </p:txBody>
      </p:sp>
      <p:sp>
        <p:nvSpPr>
          <p:cNvPr id="5" name="Footer Placeholder 4">
            <a:extLst>
              <a:ext uri="{FF2B5EF4-FFF2-40B4-BE49-F238E27FC236}">
                <a16:creationId xmlns:a16="http://schemas.microsoft.com/office/drawing/2014/main" id="{180B691D-F46C-8E07-EFEC-2358102BA960}"/>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EEFD9D3C-85FA-A518-046A-226FFDE5D18A}"/>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45435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13E9-8B46-BE06-49AC-8142BFEF0ECE}"/>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06D99F5-65D2-3F4C-3A80-B7A2FFB2F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BCC78F82-FED1-9602-EA8D-FAECBFFCB5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D007A39-DD4F-29C2-80C1-1542DEDAB034}"/>
              </a:ext>
            </a:extLst>
          </p:cNvPr>
          <p:cNvSpPr>
            <a:spLocks noGrp="1"/>
          </p:cNvSpPr>
          <p:nvPr>
            <p:ph type="dt" sz="half" idx="10"/>
          </p:nvPr>
        </p:nvSpPr>
        <p:spPr/>
        <p:txBody>
          <a:bodyPr/>
          <a:lstStyle/>
          <a:p>
            <a:fld id="{0B4C138C-2CD3-4A77-9C7E-CDAAD95BA3FF}" type="datetime8">
              <a:rPr lang="en-PK" smtClean="0"/>
              <a:t>03/26/2024 11:18</a:t>
            </a:fld>
            <a:endParaRPr lang="en-PK"/>
          </a:p>
        </p:txBody>
      </p:sp>
      <p:sp>
        <p:nvSpPr>
          <p:cNvPr id="6" name="Footer Placeholder 5">
            <a:extLst>
              <a:ext uri="{FF2B5EF4-FFF2-40B4-BE49-F238E27FC236}">
                <a16:creationId xmlns:a16="http://schemas.microsoft.com/office/drawing/2014/main" id="{6357665A-B5FB-FBB8-1121-887E031C03A9}"/>
              </a:ext>
            </a:extLst>
          </p:cNvPr>
          <p:cNvSpPr>
            <a:spLocks noGrp="1"/>
          </p:cNvSpPr>
          <p:nvPr>
            <p:ph type="ftr" sz="quarter" idx="11"/>
          </p:nvPr>
        </p:nvSpPr>
        <p:spPr/>
        <p:txBody>
          <a:bodyPr/>
          <a:lstStyle/>
          <a:p>
            <a:r>
              <a:rPr lang="en-US"/>
              <a:t>Professor Dr. Arshad Sabir</a:t>
            </a:r>
            <a:endParaRPr lang="en-PK"/>
          </a:p>
        </p:txBody>
      </p:sp>
      <p:sp>
        <p:nvSpPr>
          <p:cNvPr id="7" name="Slide Number Placeholder 6">
            <a:extLst>
              <a:ext uri="{FF2B5EF4-FFF2-40B4-BE49-F238E27FC236}">
                <a16:creationId xmlns:a16="http://schemas.microsoft.com/office/drawing/2014/main" id="{A8777759-FC4F-F63B-95EA-5DFE01B230F8}"/>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202361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178C-29CE-3E91-45BE-CEE8577B237A}"/>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4E8D1304-5F70-4558-0B8F-3B657981D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DA50E-861F-274E-2613-F4B54B75C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E14FEA68-0F30-E6F6-AAB7-FD6335CF7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94D2FB-DB6A-72D2-5DD6-36B983735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0B4B7692-5918-ADCE-DEB1-5DB8096481B2}"/>
              </a:ext>
            </a:extLst>
          </p:cNvPr>
          <p:cNvSpPr>
            <a:spLocks noGrp="1"/>
          </p:cNvSpPr>
          <p:nvPr>
            <p:ph type="dt" sz="half" idx="10"/>
          </p:nvPr>
        </p:nvSpPr>
        <p:spPr/>
        <p:txBody>
          <a:bodyPr/>
          <a:lstStyle/>
          <a:p>
            <a:fld id="{8B0AAF6F-0471-4CAF-9CBF-1301181EDEA5}" type="datetime8">
              <a:rPr lang="en-PK" smtClean="0"/>
              <a:t>03/26/2024 11:18</a:t>
            </a:fld>
            <a:endParaRPr lang="en-PK"/>
          </a:p>
        </p:txBody>
      </p:sp>
      <p:sp>
        <p:nvSpPr>
          <p:cNvPr id="8" name="Footer Placeholder 7">
            <a:extLst>
              <a:ext uri="{FF2B5EF4-FFF2-40B4-BE49-F238E27FC236}">
                <a16:creationId xmlns:a16="http://schemas.microsoft.com/office/drawing/2014/main" id="{17EF1AFE-A443-BB2B-B522-142BEEDEB3AD}"/>
              </a:ext>
            </a:extLst>
          </p:cNvPr>
          <p:cNvSpPr>
            <a:spLocks noGrp="1"/>
          </p:cNvSpPr>
          <p:nvPr>
            <p:ph type="ftr" sz="quarter" idx="11"/>
          </p:nvPr>
        </p:nvSpPr>
        <p:spPr/>
        <p:txBody>
          <a:bodyPr/>
          <a:lstStyle/>
          <a:p>
            <a:r>
              <a:rPr lang="en-US"/>
              <a:t>Professor Dr. Arshad Sabir</a:t>
            </a:r>
            <a:endParaRPr lang="en-PK"/>
          </a:p>
        </p:txBody>
      </p:sp>
      <p:sp>
        <p:nvSpPr>
          <p:cNvPr id="9" name="Slide Number Placeholder 8">
            <a:extLst>
              <a:ext uri="{FF2B5EF4-FFF2-40B4-BE49-F238E27FC236}">
                <a16:creationId xmlns:a16="http://schemas.microsoft.com/office/drawing/2014/main" id="{B6464AA0-B242-3F94-6963-7084087729FE}"/>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87318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A007-EC18-6AC5-F294-42AAE39F6C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19663661-382F-F26F-6E51-581D215ABAC3}"/>
              </a:ext>
            </a:extLst>
          </p:cNvPr>
          <p:cNvSpPr>
            <a:spLocks noGrp="1"/>
          </p:cNvSpPr>
          <p:nvPr>
            <p:ph type="dt" sz="half" idx="10"/>
          </p:nvPr>
        </p:nvSpPr>
        <p:spPr/>
        <p:txBody>
          <a:bodyPr/>
          <a:lstStyle/>
          <a:p>
            <a:fld id="{08A4B4FE-7D15-46FB-9D29-EA1092145D5D}" type="datetime8">
              <a:rPr lang="en-PK" smtClean="0"/>
              <a:t>03/26/2024 11:18</a:t>
            </a:fld>
            <a:endParaRPr lang="en-PK"/>
          </a:p>
        </p:txBody>
      </p:sp>
      <p:sp>
        <p:nvSpPr>
          <p:cNvPr id="4" name="Footer Placeholder 3">
            <a:extLst>
              <a:ext uri="{FF2B5EF4-FFF2-40B4-BE49-F238E27FC236}">
                <a16:creationId xmlns:a16="http://schemas.microsoft.com/office/drawing/2014/main" id="{95550B15-CACB-76BB-D1A6-9C2022FD6F94}"/>
              </a:ext>
            </a:extLst>
          </p:cNvPr>
          <p:cNvSpPr>
            <a:spLocks noGrp="1"/>
          </p:cNvSpPr>
          <p:nvPr>
            <p:ph type="ftr" sz="quarter" idx="11"/>
          </p:nvPr>
        </p:nvSpPr>
        <p:spPr/>
        <p:txBody>
          <a:bodyPr/>
          <a:lstStyle/>
          <a:p>
            <a:r>
              <a:rPr lang="en-US"/>
              <a:t>Professor Dr. Arshad Sabir</a:t>
            </a:r>
            <a:endParaRPr lang="en-PK"/>
          </a:p>
        </p:txBody>
      </p:sp>
      <p:sp>
        <p:nvSpPr>
          <p:cNvPr id="5" name="Slide Number Placeholder 4">
            <a:extLst>
              <a:ext uri="{FF2B5EF4-FFF2-40B4-BE49-F238E27FC236}">
                <a16:creationId xmlns:a16="http://schemas.microsoft.com/office/drawing/2014/main" id="{AF5EC1F8-462A-EC84-85F0-E75A47ADB2CA}"/>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6356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47257-BF75-485E-0445-F960E64EDDDC}"/>
              </a:ext>
            </a:extLst>
          </p:cNvPr>
          <p:cNvSpPr>
            <a:spLocks noGrp="1"/>
          </p:cNvSpPr>
          <p:nvPr>
            <p:ph type="dt" sz="half" idx="10"/>
          </p:nvPr>
        </p:nvSpPr>
        <p:spPr/>
        <p:txBody>
          <a:bodyPr/>
          <a:lstStyle/>
          <a:p>
            <a:fld id="{C49FD1A4-783A-4396-84D2-6A0D8AD71E3A}" type="datetime8">
              <a:rPr lang="en-PK" smtClean="0"/>
              <a:t>03/26/2024 11:18</a:t>
            </a:fld>
            <a:endParaRPr lang="en-PK"/>
          </a:p>
        </p:txBody>
      </p:sp>
      <p:sp>
        <p:nvSpPr>
          <p:cNvPr id="3" name="Footer Placeholder 2">
            <a:extLst>
              <a:ext uri="{FF2B5EF4-FFF2-40B4-BE49-F238E27FC236}">
                <a16:creationId xmlns:a16="http://schemas.microsoft.com/office/drawing/2014/main" id="{4BBF5883-B1BF-BF27-DE9B-4A0F15F42356}"/>
              </a:ext>
            </a:extLst>
          </p:cNvPr>
          <p:cNvSpPr>
            <a:spLocks noGrp="1"/>
          </p:cNvSpPr>
          <p:nvPr>
            <p:ph type="ftr" sz="quarter" idx="11"/>
          </p:nvPr>
        </p:nvSpPr>
        <p:spPr/>
        <p:txBody>
          <a:bodyPr/>
          <a:lstStyle/>
          <a:p>
            <a:r>
              <a:rPr lang="en-US"/>
              <a:t>Professor Dr. Arshad Sabir</a:t>
            </a:r>
            <a:endParaRPr lang="en-PK"/>
          </a:p>
        </p:txBody>
      </p:sp>
      <p:sp>
        <p:nvSpPr>
          <p:cNvPr id="4" name="Slide Number Placeholder 3">
            <a:extLst>
              <a:ext uri="{FF2B5EF4-FFF2-40B4-BE49-F238E27FC236}">
                <a16:creationId xmlns:a16="http://schemas.microsoft.com/office/drawing/2014/main" id="{5B32866D-9544-6350-B612-67480073CD57}"/>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184828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6D96-32F9-BC2D-D345-BE8035247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D7A64D38-4C93-92A3-9666-7DA99BD4F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4AE480ED-0627-6F74-F9FB-860D2F9FA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E8A2E-51D2-B3CB-2275-23C9AF177B48}"/>
              </a:ext>
            </a:extLst>
          </p:cNvPr>
          <p:cNvSpPr>
            <a:spLocks noGrp="1"/>
          </p:cNvSpPr>
          <p:nvPr>
            <p:ph type="dt" sz="half" idx="10"/>
          </p:nvPr>
        </p:nvSpPr>
        <p:spPr/>
        <p:txBody>
          <a:bodyPr/>
          <a:lstStyle/>
          <a:p>
            <a:fld id="{006EC775-50EC-4053-9751-8B06E31323B0}" type="datetime8">
              <a:rPr lang="en-PK" smtClean="0"/>
              <a:t>03/26/2024 11:18</a:t>
            </a:fld>
            <a:endParaRPr lang="en-PK"/>
          </a:p>
        </p:txBody>
      </p:sp>
      <p:sp>
        <p:nvSpPr>
          <p:cNvPr id="6" name="Footer Placeholder 5">
            <a:extLst>
              <a:ext uri="{FF2B5EF4-FFF2-40B4-BE49-F238E27FC236}">
                <a16:creationId xmlns:a16="http://schemas.microsoft.com/office/drawing/2014/main" id="{82AC261E-B9AA-A363-1A80-2D7223FDC873}"/>
              </a:ext>
            </a:extLst>
          </p:cNvPr>
          <p:cNvSpPr>
            <a:spLocks noGrp="1"/>
          </p:cNvSpPr>
          <p:nvPr>
            <p:ph type="ftr" sz="quarter" idx="11"/>
          </p:nvPr>
        </p:nvSpPr>
        <p:spPr/>
        <p:txBody>
          <a:bodyPr/>
          <a:lstStyle/>
          <a:p>
            <a:r>
              <a:rPr lang="en-US"/>
              <a:t>Professor Dr. Arshad Sabir</a:t>
            </a:r>
            <a:endParaRPr lang="en-PK"/>
          </a:p>
        </p:txBody>
      </p:sp>
      <p:sp>
        <p:nvSpPr>
          <p:cNvPr id="7" name="Slide Number Placeholder 6">
            <a:extLst>
              <a:ext uri="{FF2B5EF4-FFF2-40B4-BE49-F238E27FC236}">
                <a16:creationId xmlns:a16="http://schemas.microsoft.com/office/drawing/2014/main" id="{FDE9BDCD-1E06-8542-10D8-4C00C02F7D81}"/>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5975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4668CB-ED75-48D2-88D7-785761756DC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230723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679E-4D7C-74B8-F4F9-A21242612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3B1C01C3-0688-0AAD-4E3B-6A28D21BB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E7B028F2-9669-DA7A-2C40-04C778D94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690CC-8036-BA01-C6B8-F965957FFF15}"/>
              </a:ext>
            </a:extLst>
          </p:cNvPr>
          <p:cNvSpPr>
            <a:spLocks noGrp="1"/>
          </p:cNvSpPr>
          <p:nvPr>
            <p:ph type="dt" sz="half" idx="10"/>
          </p:nvPr>
        </p:nvSpPr>
        <p:spPr/>
        <p:txBody>
          <a:bodyPr/>
          <a:lstStyle/>
          <a:p>
            <a:fld id="{AAB54CFB-4FDA-49EE-9ACF-D4186FAF1F22}" type="datetime8">
              <a:rPr lang="en-PK" smtClean="0"/>
              <a:t>03/26/2024 11:18</a:t>
            </a:fld>
            <a:endParaRPr lang="en-PK"/>
          </a:p>
        </p:txBody>
      </p:sp>
      <p:sp>
        <p:nvSpPr>
          <p:cNvPr id="6" name="Footer Placeholder 5">
            <a:extLst>
              <a:ext uri="{FF2B5EF4-FFF2-40B4-BE49-F238E27FC236}">
                <a16:creationId xmlns:a16="http://schemas.microsoft.com/office/drawing/2014/main" id="{D917B737-B871-ACE7-3D96-9553DC379B2D}"/>
              </a:ext>
            </a:extLst>
          </p:cNvPr>
          <p:cNvSpPr>
            <a:spLocks noGrp="1"/>
          </p:cNvSpPr>
          <p:nvPr>
            <p:ph type="ftr" sz="quarter" idx="11"/>
          </p:nvPr>
        </p:nvSpPr>
        <p:spPr/>
        <p:txBody>
          <a:bodyPr/>
          <a:lstStyle/>
          <a:p>
            <a:r>
              <a:rPr lang="en-US"/>
              <a:t>Professor Dr. Arshad Sabir</a:t>
            </a:r>
            <a:endParaRPr lang="en-PK"/>
          </a:p>
        </p:txBody>
      </p:sp>
      <p:sp>
        <p:nvSpPr>
          <p:cNvPr id="7" name="Slide Number Placeholder 6">
            <a:extLst>
              <a:ext uri="{FF2B5EF4-FFF2-40B4-BE49-F238E27FC236}">
                <a16:creationId xmlns:a16="http://schemas.microsoft.com/office/drawing/2014/main" id="{7F83D6DD-DA48-11DE-E305-95D6A80B925E}"/>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390725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F1E7-A4C2-EDF7-1070-A497FE6D6626}"/>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77B97AAE-2991-FC02-41F8-16CE2EFAF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4389877-7DE9-BCBF-4E85-615673C286A3}"/>
              </a:ext>
            </a:extLst>
          </p:cNvPr>
          <p:cNvSpPr>
            <a:spLocks noGrp="1"/>
          </p:cNvSpPr>
          <p:nvPr>
            <p:ph type="dt" sz="half" idx="10"/>
          </p:nvPr>
        </p:nvSpPr>
        <p:spPr/>
        <p:txBody>
          <a:bodyPr/>
          <a:lstStyle/>
          <a:p>
            <a:fld id="{DAA259A3-B7F7-4047-89C1-0F21F8F5D413}" type="datetime8">
              <a:rPr lang="en-PK" smtClean="0"/>
              <a:t>03/26/2024 11:18</a:t>
            </a:fld>
            <a:endParaRPr lang="en-PK"/>
          </a:p>
        </p:txBody>
      </p:sp>
      <p:sp>
        <p:nvSpPr>
          <p:cNvPr id="5" name="Footer Placeholder 4">
            <a:extLst>
              <a:ext uri="{FF2B5EF4-FFF2-40B4-BE49-F238E27FC236}">
                <a16:creationId xmlns:a16="http://schemas.microsoft.com/office/drawing/2014/main" id="{9FD90D33-E3CE-2C27-0CCC-0F0BE552B045}"/>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0D54E9C1-A4E2-32A9-60EB-8EDE3150ADAB}"/>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715386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8CBA3-08B9-E5B2-5272-94563CF65A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2F7597F1-4924-AC47-B355-0626B6EBBB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9764729-98DB-5F46-8040-E7E8613449DC}"/>
              </a:ext>
            </a:extLst>
          </p:cNvPr>
          <p:cNvSpPr>
            <a:spLocks noGrp="1"/>
          </p:cNvSpPr>
          <p:nvPr>
            <p:ph type="dt" sz="half" idx="10"/>
          </p:nvPr>
        </p:nvSpPr>
        <p:spPr/>
        <p:txBody>
          <a:bodyPr/>
          <a:lstStyle/>
          <a:p>
            <a:fld id="{021D8489-65AA-4206-84A7-10259C07EFC1}" type="datetime8">
              <a:rPr lang="en-PK" smtClean="0"/>
              <a:t>03/26/2024 11:18</a:t>
            </a:fld>
            <a:endParaRPr lang="en-PK"/>
          </a:p>
        </p:txBody>
      </p:sp>
      <p:sp>
        <p:nvSpPr>
          <p:cNvPr id="5" name="Footer Placeholder 4">
            <a:extLst>
              <a:ext uri="{FF2B5EF4-FFF2-40B4-BE49-F238E27FC236}">
                <a16:creationId xmlns:a16="http://schemas.microsoft.com/office/drawing/2014/main" id="{3A104CEF-8C64-048D-5C0A-8B7EF1DE2807}"/>
              </a:ext>
            </a:extLst>
          </p:cNvPr>
          <p:cNvSpPr>
            <a:spLocks noGrp="1"/>
          </p:cNvSpPr>
          <p:nvPr>
            <p:ph type="ftr" sz="quarter" idx="11"/>
          </p:nvPr>
        </p:nvSpPr>
        <p:spPr/>
        <p:txBody>
          <a:bodyPr/>
          <a:lstStyle/>
          <a:p>
            <a:r>
              <a:rPr lang="en-US"/>
              <a:t>Professor Dr. Arshad Sabir</a:t>
            </a:r>
            <a:endParaRPr lang="en-PK"/>
          </a:p>
        </p:txBody>
      </p:sp>
      <p:sp>
        <p:nvSpPr>
          <p:cNvPr id="6" name="Slide Number Placeholder 5">
            <a:extLst>
              <a:ext uri="{FF2B5EF4-FFF2-40B4-BE49-F238E27FC236}">
                <a16:creationId xmlns:a16="http://schemas.microsoft.com/office/drawing/2014/main" id="{CBA2E824-A967-31DB-9D8A-4C0C2E8BD02D}"/>
              </a:ext>
            </a:extLst>
          </p:cNvPr>
          <p:cNvSpPr>
            <a:spLocks noGrp="1"/>
          </p:cNvSpPr>
          <p:nvPr>
            <p:ph type="sldNum" sz="quarter" idx="12"/>
          </p:nvPr>
        </p:nvSpPr>
        <p:spPr/>
        <p:txBody>
          <a:bodyPr/>
          <a:lstStyle/>
          <a:p>
            <a:fld id="{5D634991-A976-4117-B2E3-A57322FE2F8D}" type="slidenum">
              <a:rPr lang="en-PK" smtClean="0"/>
              <a:t>‹#›</a:t>
            </a:fld>
            <a:endParaRPr lang="en-PK"/>
          </a:p>
        </p:txBody>
      </p:sp>
    </p:spTree>
    <p:extLst>
      <p:ext uri="{BB962C8B-B14F-4D97-AF65-F5344CB8AC3E}">
        <p14:creationId xmlns:p14="http://schemas.microsoft.com/office/powerpoint/2010/main" val="1731164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4CB25F3A-56CC-065A-7955-A992AB6EA15A}"/>
              </a:ext>
            </a:extLst>
          </p:cNvPr>
          <p:cNvSpPr>
            <a:spLocks noGrp="1" noChangeArrowheads="1"/>
          </p:cNvSpPr>
          <p:nvPr>
            <p:ph type="dt" sz="half" idx="10"/>
          </p:nvPr>
        </p:nvSpPr>
        <p:spPr>
          <a:ln/>
        </p:spPr>
        <p:txBody>
          <a:bodyPr/>
          <a:lstStyle>
            <a:lvl1pPr>
              <a:defRPr/>
            </a:lvl1pPr>
          </a:lstStyle>
          <a:p>
            <a:pPr>
              <a:defRPr/>
            </a:pPr>
            <a:fld id="{6C804398-EF03-42E5-86CF-8E5873D7D0E8}" type="datetime8">
              <a:rPr lang="en-PK" smtClean="0"/>
              <a:t>03/26/2024 11:18</a:t>
            </a:fld>
            <a:endParaRPr lang="en-US"/>
          </a:p>
        </p:txBody>
      </p:sp>
      <p:sp>
        <p:nvSpPr>
          <p:cNvPr id="5" name="Rectangle 5">
            <a:extLst>
              <a:ext uri="{FF2B5EF4-FFF2-40B4-BE49-F238E27FC236}">
                <a16:creationId xmlns:a16="http://schemas.microsoft.com/office/drawing/2014/main" id="{2996795B-A0FB-1FCC-89A6-5BF53A544594}"/>
              </a:ext>
            </a:extLst>
          </p:cNvPr>
          <p:cNvSpPr>
            <a:spLocks noGrp="1" noChangeArrowheads="1"/>
          </p:cNvSpPr>
          <p:nvPr>
            <p:ph type="ftr" sz="quarter" idx="11"/>
          </p:nvPr>
        </p:nvSpPr>
        <p:spPr>
          <a:ln/>
        </p:spPr>
        <p:txBody>
          <a:bodyPr/>
          <a:lstStyle>
            <a:lvl1pPr>
              <a:defRPr/>
            </a:lvl1pPr>
          </a:lstStyle>
          <a:p>
            <a:pPr>
              <a:defRPr/>
            </a:pPr>
            <a:r>
              <a:rPr lang="en-US"/>
              <a:t>Professor Dr. Arshad Sabir</a:t>
            </a:r>
          </a:p>
        </p:txBody>
      </p:sp>
      <p:sp>
        <p:nvSpPr>
          <p:cNvPr id="6" name="Rectangle 6">
            <a:extLst>
              <a:ext uri="{FF2B5EF4-FFF2-40B4-BE49-F238E27FC236}">
                <a16:creationId xmlns:a16="http://schemas.microsoft.com/office/drawing/2014/main" id="{E05EC644-2A27-D65F-6748-817A859BED21}"/>
              </a:ext>
            </a:extLst>
          </p:cNvPr>
          <p:cNvSpPr>
            <a:spLocks noGrp="1" noChangeArrowheads="1"/>
          </p:cNvSpPr>
          <p:nvPr>
            <p:ph type="sldNum" sz="quarter" idx="12"/>
          </p:nvPr>
        </p:nvSpPr>
        <p:spPr>
          <a:ln/>
        </p:spPr>
        <p:txBody>
          <a:bodyPr/>
          <a:lstStyle>
            <a:lvl1pPr>
              <a:defRPr/>
            </a:lvl1pPr>
          </a:lstStyle>
          <a:p>
            <a:fld id="{1FC3AFF3-65EA-45F9-A993-55049390A845}" type="slidenum">
              <a:rPr lang="en-US" altLang="en-US"/>
              <a:pPr/>
              <a:t>‹#›</a:t>
            </a:fld>
            <a:endParaRPr lang="en-US" altLang="en-US"/>
          </a:p>
        </p:txBody>
      </p:sp>
    </p:spTree>
    <p:extLst>
      <p:ext uri="{BB962C8B-B14F-4D97-AF65-F5344CB8AC3E}">
        <p14:creationId xmlns:p14="http://schemas.microsoft.com/office/powerpoint/2010/main" val="2217194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tandard text box">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A93DC60-0155-4DF5-90E6-AC94EC9CD7DF}"/>
              </a:ext>
            </a:extLst>
          </p:cNvPr>
          <p:cNvCxnSpPr>
            <a:cxnSpLocks noChangeShapeType="1"/>
          </p:cNvCxnSpPr>
          <p:nvPr userDrawn="1"/>
        </p:nvCxnSpPr>
        <p:spPr bwMode="auto">
          <a:xfrm>
            <a:off x="239185" y="1052513"/>
            <a:ext cx="11713633" cy="0"/>
          </a:xfrm>
          <a:prstGeom prst="line">
            <a:avLst/>
          </a:prstGeom>
          <a:noFill/>
          <a:ln w="50800" algn="ctr">
            <a:solidFill>
              <a:srgbClr val="00619F"/>
            </a:solidFill>
            <a:round/>
            <a:headEnd/>
            <a:tailEnd/>
          </a:ln>
          <a:extLst>
            <a:ext uri="{909E8E84-426E-40DD-AFC4-6F175D3DCCD1}">
              <a14:hiddenFill xmlns:a14="http://schemas.microsoft.com/office/drawing/2010/main">
                <a:noFill/>
              </a14:hiddenFill>
            </a:ext>
          </a:extLst>
        </p:spPr>
      </p:cxnSp>
      <p:cxnSp>
        <p:nvCxnSpPr>
          <p:cNvPr id="7" name="Straight Connector 5">
            <a:extLst>
              <a:ext uri="{FF2B5EF4-FFF2-40B4-BE49-F238E27FC236}">
                <a16:creationId xmlns:a16="http://schemas.microsoft.com/office/drawing/2014/main" id="{CD78AF11-C03C-4A9B-8934-6A0891DB722C}"/>
              </a:ext>
            </a:extLst>
          </p:cNvPr>
          <p:cNvCxnSpPr>
            <a:cxnSpLocks noChangeShapeType="1"/>
          </p:cNvCxnSpPr>
          <p:nvPr userDrawn="1"/>
        </p:nvCxnSpPr>
        <p:spPr bwMode="auto">
          <a:xfrm>
            <a:off x="239185" y="6381750"/>
            <a:ext cx="11713633" cy="0"/>
          </a:xfrm>
          <a:prstGeom prst="line">
            <a:avLst/>
          </a:prstGeom>
          <a:noFill/>
          <a:ln w="3175" algn="ctr">
            <a:solidFill>
              <a:srgbClr val="00619F"/>
            </a:solidFill>
            <a:round/>
            <a:headEnd/>
            <a:tailEnd/>
          </a:ln>
          <a:extLst>
            <a:ext uri="{909E8E84-426E-40DD-AFC4-6F175D3DCCD1}">
              <a14:hiddenFill xmlns:a14="http://schemas.microsoft.com/office/drawing/2010/main">
                <a:noFill/>
              </a14:hiddenFill>
            </a:ext>
          </a:extLst>
        </p:spPr>
      </p:cxnSp>
      <p:sp>
        <p:nvSpPr>
          <p:cNvPr id="6" name="Content Placeholder 2"/>
          <p:cNvSpPr>
            <a:spLocks noGrp="1"/>
          </p:cNvSpPr>
          <p:nvPr>
            <p:ph idx="1"/>
          </p:nvPr>
        </p:nvSpPr>
        <p:spPr>
          <a:xfrm>
            <a:off x="816000" y="1484784"/>
            <a:ext cx="10560000" cy="4392488"/>
          </a:xfrm>
          <a:prstGeom prst="rect">
            <a:avLst/>
          </a:prstGeom>
        </p:spPr>
        <p:txBody>
          <a:bodyPr lIns="0" tIns="93600"/>
          <a:lstStyle>
            <a:lvl1pPr indent="-342000">
              <a:lnSpc>
                <a:spcPct val="100000"/>
              </a:lnSpc>
              <a:spcBef>
                <a:spcPts val="600"/>
              </a:spcBef>
              <a:spcAft>
                <a:spcPts val="600"/>
              </a:spcAft>
              <a:defRPr lang="fr-CH" sz="2000" b="0" i="0" kern="1200" baseline="0" dirty="0" smtClean="0">
                <a:solidFill>
                  <a:schemeClr val="tx1"/>
                </a:solidFill>
                <a:latin typeface="Trebuchet MS" panose="020B0603020202020204" pitchFamily="34" charset="0"/>
                <a:ea typeface="ＭＳ Ｐゴシック" charset="0"/>
                <a:cs typeface="Trebuchet MS" panose="020B0603020202020204" pitchFamily="34" charset="0"/>
              </a:defRPr>
            </a:lvl1pPr>
            <a:lvl3pPr>
              <a:spcBef>
                <a:spcPts val="900"/>
              </a:spcBef>
              <a:defRPr/>
            </a:lvl3pPr>
          </a:lstStyle>
          <a:p>
            <a:pPr lvl="0"/>
            <a:r>
              <a:rPr lang="en-US"/>
              <a:t>Edit Master text styles</a:t>
            </a:r>
          </a:p>
        </p:txBody>
      </p:sp>
      <p:sp>
        <p:nvSpPr>
          <p:cNvPr id="4" name="Title 2"/>
          <p:cNvSpPr>
            <a:spLocks noGrp="1"/>
          </p:cNvSpPr>
          <p:nvPr>
            <p:ph type="title"/>
          </p:nvPr>
        </p:nvSpPr>
        <p:spPr>
          <a:xfrm>
            <a:off x="335360" y="0"/>
            <a:ext cx="11521280" cy="908720"/>
          </a:xfrm>
          <a:prstGeom prst="rect">
            <a:avLst/>
          </a:prstGeom>
        </p:spPr>
        <p:txBody>
          <a:bodyPr/>
          <a:lstStyle>
            <a:lvl1pPr>
              <a:defRPr lang="en-GB" dirty="0"/>
            </a:lvl1pPr>
          </a:lstStyle>
          <a:p>
            <a:pPr lvl="0"/>
            <a:r>
              <a:rPr lang="en-US"/>
              <a:t>Click to edit Master title style</a:t>
            </a:r>
            <a:endParaRPr lang="en-GB" dirty="0"/>
          </a:p>
        </p:txBody>
      </p:sp>
    </p:spTree>
    <p:extLst>
      <p:ext uri="{BB962C8B-B14F-4D97-AF65-F5344CB8AC3E}">
        <p14:creationId xmlns:p14="http://schemas.microsoft.com/office/powerpoint/2010/main" val="13630144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6F55D56D-B083-44CE-82E3-E048712688AD}"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4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903228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9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152120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F55D56D-B083-44CE-82E3-E048712688AD}"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01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668CB-ED75-48D2-88D7-785761756DC6}"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1506728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F55D56D-B083-44CE-82E3-E048712688AD}"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647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99709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58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1298973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3558857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105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540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Tree>
    <p:extLst>
      <p:ext uri="{BB962C8B-B14F-4D97-AF65-F5344CB8AC3E}">
        <p14:creationId xmlns:p14="http://schemas.microsoft.com/office/powerpoint/2010/main" val="2492793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914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34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4668CB-ED75-48D2-88D7-785761756DC6}"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3849605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458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AA234-D7C2-49D7-A3BD-519F15126286}" type="datetimeFigureOut">
              <a:rPr lang="en-GB" smtClean="0"/>
              <a:t>26/03/2024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F55D56D-B083-44CE-82E3-E048712688AD}"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796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01566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63410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063174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26271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68561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839266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551554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12314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4668CB-ED75-48D2-88D7-785761756DC6}"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741451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968440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939960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A3C60FE4-911E-4C23-B235-0A6250956D4F}" type="datetimeFigureOut">
              <a:rPr lang="en-PK" smtClean="0"/>
              <a:t>03/26/2024</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67382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4668CB-ED75-48D2-88D7-785761756DC6}"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384900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668CB-ED75-48D2-88D7-785761756DC6}"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331310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668CB-ED75-48D2-88D7-785761756DC6}"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7605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668CB-ED75-48D2-88D7-785761756DC6}"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5BD6AE-84E3-4020-AFCC-B7B76C9AD2B4}" type="slidenum">
              <a:rPr lang="en-GB" smtClean="0"/>
              <a:t>‹#›</a:t>
            </a:fld>
            <a:endParaRPr lang="en-GB"/>
          </a:p>
        </p:txBody>
      </p:sp>
    </p:spTree>
    <p:extLst>
      <p:ext uri="{BB962C8B-B14F-4D97-AF65-F5344CB8AC3E}">
        <p14:creationId xmlns:p14="http://schemas.microsoft.com/office/powerpoint/2010/main" val="283722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13" Type="http://schemas.openxmlformats.org/officeDocument/2006/relationships/slideLayout" Target="../slideLayouts/slideLayout37.xml" /><Relationship Id="rId18" Type="http://schemas.openxmlformats.org/officeDocument/2006/relationships/theme" Target="../theme/theme3.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slideLayout" Target="../slideLayouts/slideLayout36.xml" /><Relationship Id="rId17" Type="http://schemas.openxmlformats.org/officeDocument/2006/relationships/slideLayout" Target="../slideLayouts/slideLayout41.xml" /><Relationship Id="rId2" Type="http://schemas.openxmlformats.org/officeDocument/2006/relationships/slideLayout" Target="../slideLayouts/slideLayout26.xml" /><Relationship Id="rId16" Type="http://schemas.openxmlformats.org/officeDocument/2006/relationships/slideLayout" Target="../slideLayouts/slideLayout40.xml" /><Relationship Id="rId20" Type="http://schemas.openxmlformats.org/officeDocument/2006/relationships/image" Target="../media/image4.png"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5" Type="http://schemas.openxmlformats.org/officeDocument/2006/relationships/slideLayout" Target="../slideLayouts/slideLayout39.xml" /><Relationship Id="rId10" Type="http://schemas.openxmlformats.org/officeDocument/2006/relationships/slideLayout" Target="../slideLayouts/slideLayout34.xml" /><Relationship Id="rId19" Type="http://schemas.openxmlformats.org/officeDocument/2006/relationships/image" Target="../media/image3.png" /><Relationship Id="rId4" Type="http://schemas.openxmlformats.org/officeDocument/2006/relationships/slideLayout" Target="../slideLayouts/slideLayout28.xml" /><Relationship Id="rId9" Type="http://schemas.openxmlformats.org/officeDocument/2006/relationships/slideLayout" Target="../slideLayouts/slideLayout33.xml" /><Relationship Id="rId14" Type="http://schemas.openxmlformats.org/officeDocument/2006/relationships/slideLayout" Target="../slideLayouts/slideLayout38.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 /><Relationship Id="rId3" Type="http://schemas.openxmlformats.org/officeDocument/2006/relationships/slideLayout" Target="../slideLayouts/slideLayout44.xml" /><Relationship Id="rId7" Type="http://schemas.openxmlformats.org/officeDocument/2006/relationships/slideLayout" Target="../slideLayouts/slideLayout48.xml" /><Relationship Id="rId12" Type="http://schemas.openxmlformats.org/officeDocument/2006/relationships/theme" Target="../theme/theme4.xml" /><Relationship Id="rId2" Type="http://schemas.openxmlformats.org/officeDocument/2006/relationships/slideLayout" Target="../slideLayouts/slideLayout43.xml" /><Relationship Id="rId1" Type="http://schemas.openxmlformats.org/officeDocument/2006/relationships/slideLayout" Target="../slideLayouts/slideLayout42.xml" /><Relationship Id="rId6" Type="http://schemas.openxmlformats.org/officeDocument/2006/relationships/slideLayout" Target="../slideLayouts/slideLayout47.xml" /><Relationship Id="rId11" Type="http://schemas.openxmlformats.org/officeDocument/2006/relationships/slideLayout" Target="../slideLayouts/slideLayout52.xml" /><Relationship Id="rId5" Type="http://schemas.openxmlformats.org/officeDocument/2006/relationships/slideLayout" Target="../slideLayouts/slideLayout46.xml" /><Relationship Id="rId10" Type="http://schemas.openxmlformats.org/officeDocument/2006/relationships/slideLayout" Target="../slideLayouts/slideLayout51.xml" /><Relationship Id="rId4" Type="http://schemas.openxmlformats.org/officeDocument/2006/relationships/slideLayout" Target="../slideLayouts/slideLayout45.xml" /><Relationship Id="rId9" Type="http://schemas.openxmlformats.org/officeDocument/2006/relationships/slideLayout" Target="../slideLayouts/slideLayout5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668CB-ED75-48D2-88D7-785761756DC6}" type="datetimeFigureOut">
              <a:rPr lang="en-GB" smtClean="0"/>
              <a:t>26/03/2024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BD6AE-84E3-4020-AFCC-B7B76C9AD2B4}" type="slidenum">
              <a:rPr lang="en-GB" smtClean="0"/>
              <a:t>‹#›</a:t>
            </a:fld>
            <a:endParaRPr lang="en-GB"/>
          </a:p>
        </p:txBody>
      </p:sp>
    </p:spTree>
    <p:extLst>
      <p:ext uri="{BB962C8B-B14F-4D97-AF65-F5344CB8AC3E}">
        <p14:creationId xmlns:p14="http://schemas.microsoft.com/office/powerpoint/2010/main" val="3701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25A34-9931-D0D6-295A-B6C518FD2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3CB3AB2E-61CD-B599-14E0-437245D13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5B2C7F8-45D5-5AF4-4CE3-7E16DE80F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D502D-D1EC-4C6E-A584-6A561D3C6C4B}" type="datetime8">
              <a:rPr lang="en-PK" smtClean="0"/>
              <a:t>03/26/2024 11:18</a:t>
            </a:fld>
            <a:endParaRPr lang="en-PK"/>
          </a:p>
        </p:txBody>
      </p:sp>
      <p:sp>
        <p:nvSpPr>
          <p:cNvPr id="5" name="Footer Placeholder 4">
            <a:extLst>
              <a:ext uri="{FF2B5EF4-FFF2-40B4-BE49-F238E27FC236}">
                <a16:creationId xmlns:a16="http://schemas.microsoft.com/office/drawing/2014/main" id="{508B490C-CA85-BAF2-DAC8-9DA44BBD6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Professor Dr. Arshad Sabir</a:t>
            </a:r>
            <a:endParaRPr lang="en-PK"/>
          </a:p>
        </p:txBody>
      </p:sp>
      <p:sp>
        <p:nvSpPr>
          <p:cNvPr id="6" name="Slide Number Placeholder 5">
            <a:extLst>
              <a:ext uri="{FF2B5EF4-FFF2-40B4-BE49-F238E27FC236}">
                <a16:creationId xmlns:a16="http://schemas.microsoft.com/office/drawing/2014/main" id="{028946C1-8ACE-C489-8395-A98C5AF4A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34991-A976-4117-B2E3-A57322FE2F8D}" type="slidenum">
              <a:rPr lang="en-PK" smtClean="0"/>
              <a:t>‹#›</a:t>
            </a:fld>
            <a:endParaRPr lang="en-PK"/>
          </a:p>
        </p:txBody>
      </p:sp>
    </p:spTree>
    <p:extLst>
      <p:ext uri="{BB962C8B-B14F-4D97-AF65-F5344CB8AC3E}">
        <p14:creationId xmlns:p14="http://schemas.microsoft.com/office/powerpoint/2010/main" val="859565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5AA234-D7C2-49D7-A3BD-519F15126286}" type="datetimeFigureOut">
              <a:rPr lang="en-GB" smtClean="0"/>
              <a:t>26/03/2024</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55D56D-B083-44CE-82E3-E048712688AD}" type="slidenum">
              <a:rPr lang="en-GB" smtClean="0"/>
              <a:t>‹#›</a:t>
            </a:fld>
            <a:endParaRPr lang="en-GB" dirty="0"/>
          </a:p>
        </p:txBody>
      </p:sp>
    </p:spTree>
    <p:extLst>
      <p:ext uri="{BB962C8B-B14F-4D97-AF65-F5344CB8AC3E}">
        <p14:creationId xmlns:p14="http://schemas.microsoft.com/office/powerpoint/2010/main" val="19756638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0FE4-911E-4C23-B235-0A6250956D4F}" type="datetimeFigureOut">
              <a:rPr lang="en-PK" smtClean="0"/>
              <a:t>03/26/2024</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366099086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5.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8.jpeg" /><Relationship Id="rId2" Type="http://schemas.openxmlformats.org/officeDocument/2006/relationships/diagramData" Target="../diagrams/data1.xml" /><Relationship Id="rId1" Type="http://schemas.openxmlformats.org/officeDocument/2006/relationships/slideLayout" Target="../slideLayouts/slideLayout18.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hyperlink" Target="http://nbcpakistan.org.pk/assets/may-16-bioethics-facilitator-book---may-16,-2017.pdf" TargetMode="External"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Relationship Id="rId2" Type="http://schemas.openxmlformats.org/officeDocument/2006/relationships/hyperlink" Target="https://www.who.int/health-topics/infodemic/understanding-the-infodemic-and-misinformation-in-the-fight-against-covid-19" TargetMode="External"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3" Type="http://schemas.openxmlformats.org/officeDocument/2006/relationships/hyperlink" Target="https://iris.paho.org/bitstream/handle/10665.2/52052/Factsheet-infodemic_eng.pdf" TargetMode="External" /><Relationship Id="rId2" Type="http://schemas.openxmlformats.org/officeDocument/2006/relationships/hyperlink" Target="https://www.riprc.org/wp-content/uploads/2014/10/Guttman-2004-Guilt-Fear-Stigma-and-Knowledg-Gaps-Ethical-Issues-in-Public-Health-Communications-Interventions.pdf" TargetMode="Externa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4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2397" y="3696138"/>
            <a:ext cx="6815669" cy="1320802"/>
          </a:xfrm>
        </p:spPr>
        <p:txBody>
          <a:bodyPr>
            <a:normAutofit fontScale="92500"/>
          </a:bodyPr>
          <a:lstStyle/>
          <a:p>
            <a:r>
              <a:rPr lang="en-US" sz="4300" b="1" dirty="0">
                <a:solidFill>
                  <a:prstClr val="black"/>
                </a:solidFill>
                <a:latin typeface="Times New Roman" panose="02020603050405020304" pitchFamily="18" charset="0"/>
                <a:ea typeface="+mj-ea"/>
                <a:cs typeface="Times New Roman" panose="02020603050405020304" pitchFamily="18" charset="0"/>
              </a:rPr>
              <a:t>Block-</a:t>
            </a:r>
            <a:r>
              <a:rPr lang="en-US" sz="4300" b="1" dirty="0" err="1">
                <a:solidFill>
                  <a:prstClr val="black"/>
                </a:solidFill>
                <a:latin typeface="Times New Roman" panose="02020603050405020304" pitchFamily="18" charset="0"/>
                <a:ea typeface="+mj-ea"/>
                <a:cs typeface="Times New Roman" panose="02020603050405020304" pitchFamily="18" charset="0"/>
              </a:rPr>
              <a:t>ll</a:t>
            </a:r>
            <a:r>
              <a:rPr lang="en-US" sz="4300" b="1" dirty="0">
                <a:solidFill>
                  <a:prstClr val="black"/>
                </a:solidFill>
                <a:latin typeface="Times New Roman" panose="02020603050405020304" pitchFamily="18" charset="0"/>
                <a:ea typeface="+mj-ea"/>
                <a:cs typeface="Times New Roman" panose="02020603050405020304" pitchFamily="18" charset="0"/>
              </a:rPr>
              <a:t> </a:t>
            </a:r>
            <a:r>
              <a:rPr lang="en-US" sz="4000" b="1" dirty="0">
                <a:solidFill>
                  <a:prstClr val="black"/>
                </a:solidFill>
                <a:latin typeface="Times New Roman" panose="02020603050405020304" pitchFamily="18" charset="0"/>
                <a:ea typeface="+mj-ea"/>
                <a:cs typeface="Times New Roman" panose="02020603050405020304" pitchFamily="18" charset="0"/>
              </a:rPr>
              <a:t>Ophthalmology(EYE) </a:t>
            </a:r>
            <a:br>
              <a:rPr lang="en-US" sz="4000" dirty="0">
                <a:solidFill>
                  <a:prstClr val="black"/>
                </a:solidFill>
                <a:latin typeface="Times New Roman" panose="02020603050405020304" pitchFamily="18" charset="0"/>
                <a:ea typeface="+mj-ea"/>
                <a:cs typeface="Times New Roman" panose="02020603050405020304" pitchFamily="18" charset="0"/>
              </a:rPr>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97163026"/>
              </p:ext>
            </p:extLst>
          </p:nvPr>
        </p:nvGraphicFramePr>
        <p:xfrm>
          <a:off x="2209800" y="2319811"/>
          <a:ext cx="10252166" cy="1817755"/>
        </p:xfrm>
        <a:graphic>
          <a:graphicData uri="http://schemas.openxmlformats.org/drawingml/2006/table">
            <a:tbl>
              <a:tblPr/>
              <a:tblGrid>
                <a:gridCol w="10252166">
                  <a:extLst>
                    <a:ext uri="{9D8B030D-6E8A-4147-A177-3AD203B41FA5}">
                      <a16:colId xmlns:a16="http://schemas.microsoft.com/office/drawing/2014/main" val="2124061765"/>
                    </a:ext>
                  </a:extLst>
                </a:gridCol>
              </a:tblGrid>
              <a:tr h="1817755">
                <a:tc>
                  <a:txBody>
                    <a:bodyPr/>
                    <a:lstStyle/>
                    <a:p>
                      <a:pPr marL="342900" lvl="0" indent="-342900" algn="l">
                        <a:lnSpc>
                          <a:spcPct val="107000"/>
                        </a:lnSpc>
                        <a:spcAft>
                          <a:spcPts val="0"/>
                        </a:spcAft>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3678033913"/>
                  </a:ext>
                </a:extLst>
              </a:tr>
            </a:tbl>
          </a:graphicData>
        </a:graphic>
      </p:graphicFrame>
      <p:sp>
        <p:nvSpPr>
          <p:cNvPr id="2" name="Title 1"/>
          <p:cNvSpPr>
            <a:spLocks noGrp="1"/>
          </p:cNvSpPr>
          <p:nvPr>
            <p:ph type="ctrTitle"/>
          </p:nvPr>
        </p:nvSpPr>
        <p:spPr/>
        <p:txBody>
          <a:bodyPr/>
          <a:lstStyle/>
          <a:p>
            <a:pPr lvl="0" defTabSz="914400">
              <a:lnSpc>
                <a:spcPct val="90000"/>
              </a:lnSpc>
              <a:spcBef>
                <a:spcPts val="1000"/>
              </a:spcBef>
            </a:pPr>
            <a:r>
              <a:rPr lang="en-US" sz="3200" b="1" dirty="0">
                <a:ln>
                  <a:noFill/>
                </a:ln>
                <a:solidFill>
                  <a:prstClr val="black"/>
                </a:solidFill>
                <a:latin typeface="Times New Roman" panose="02020603050405020304" pitchFamily="18" charset="0"/>
                <a:ea typeface="+mn-ea"/>
                <a:cs typeface="Times New Roman" panose="02020603050405020304" pitchFamily="18" charset="0"/>
              </a:rPr>
              <a:t>Health Education -Il</a:t>
            </a:r>
            <a:br>
              <a:rPr lang="en-PK" sz="3200" b="1" dirty="0">
                <a:ln>
                  <a:noFill/>
                </a:ln>
                <a:solidFill>
                  <a:prstClr val="black"/>
                </a:solidFill>
                <a:latin typeface="Calibri" panose="020F0502020204030204"/>
                <a:ea typeface="+mn-ea"/>
                <a:cs typeface="+mn-cs"/>
              </a:rPr>
            </a:br>
            <a:endParaRPr lang="en-GB" dirty="0"/>
          </a:p>
        </p:txBody>
      </p:sp>
      <p:pic>
        <p:nvPicPr>
          <p:cNvPr id="6" name="Picture 5"/>
          <p:cNvPicPr>
            <a:picLocks noChangeAspect="1"/>
          </p:cNvPicPr>
          <p:nvPr/>
        </p:nvPicPr>
        <p:blipFill>
          <a:blip r:embed="rId2"/>
          <a:stretch>
            <a:fillRect/>
          </a:stretch>
        </p:blipFill>
        <p:spPr>
          <a:xfrm>
            <a:off x="9086108" y="0"/>
            <a:ext cx="2981202" cy="3145809"/>
          </a:xfrm>
          <a:prstGeom prst="rect">
            <a:avLst/>
          </a:prstGeom>
        </p:spPr>
      </p:pic>
    </p:spTree>
    <p:extLst>
      <p:ext uri="{BB962C8B-B14F-4D97-AF65-F5344CB8AC3E}">
        <p14:creationId xmlns:p14="http://schemas.microsoft.com/office/powerpoint/2010/main" val="351490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446314" y="769884"/>
            <a:ext cx="10515600" cy="1325563"/>
          </a:xfrm>
        </p:spPr>
        <p:txBody>
          <a:bodyPr>
            <a:normAutofit/>
          </a:bodyPr>
          <a:lstStyle/>
          <a:p>
            <a:pPr marL="609600" lvl="0" indent="-609600">
              <a:spcBef>
                <a:spcPts val="1000"/>
              </a:spcBef>
            </a:pPr>
            <a:r>
              <a:rPr lang="en-US" altLang="en-US" sz="3200" b="1" dirty="0">
                <a:solidFill>
                  <a:prstClr val="black"/>
                </a:solidFill>
                <a:latin typeface="Calibri" panose="020F0502020204030204"/>
                <a:ea typeface="+mn-ea"/>
                <a:cs typeface="+mn-cs"/>
              </a:rPr>
              <a:t>AIETA model</a:t>
            </a:r>
            <a:br>
              <a:rPr lang="en-US" altLang="en-US" sz="3200" b="1" dirty="0">
                <a:solidFill>
                  <a:prstClr val="black"/>
                </a:solidFill>
                <a:latin typeface="Calibri" panose="020F0502020204030204"/>
                <a:ea typeface="+mn-ea"/>
                <a:cs typeface="+mn-cs"/>
              </a:rPr>
            </a:br>
            <a:br>
              <a:rPr lang="en-US" sz="2600" dirty="0"/>
            </a:br>
            <a:endParaRPr lang="en-PK" sz="2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fontScale="92500" lnSpcReduction="10000"/>
          </a:bodyPr>
          <a:lstStyle/>
          <a:p>
            <a:pPr marL="0" lvl="0" indent="0">
              <a:buNone/>
            </a:pPr>
            <a:endParaRPr lang="en-US" sz="2000" dirty="0"/>
          </a:p>
          <a:p>
            <a:pPr marL="609600" lvl="0" indent="-609600">
              <a:buNone/>
            </a:pPr>
            <a:r>
              <a:rPr lang="en-US" altLang="en-US" sz="2400" dirty="0">
                <a:solidFill>
                  <a:prstClr val="black"/>
                </a:solidFill>
              </a:rPr>
              <a:t>Most widely acc. model</a:t>
            </a:r>
          </a:p>
          <a:p>
            <a:pPr marL="609600" lvl="0" indent="-609600">
              <a:buNone/>
            </a:pPr>
            <a:r>
              <a:rPr lang="en-US" altLang="en-US" sz="2400" b="1" dirty="0">
                <a:solidFill>
                  <a:prstClr val="black"/>
                </a:solidFill>
              </a:rPr>
              <a:t>1-Awareness </a:t>
            </a:r>
          </a:p>
          <a:p>
            <a:pPr marL="609600" lvl="0" indent="-609600">
              <a:buNone/>
            </a:pPr>
            <a:r>
              <a:rPr lang="en-US" altLang="en-US" sz="2400" dirty="0">
                <a:solidFill>
                  <a:prstClr val="black"/>
                </a:solidFill>
              </a:rPr>
              <a:t>A person comes to know about new idea about which he has very general information</a:t>
            </a:r>
          </a:p>
          <a:p>
            <a:pPr marL="609600" lvl="0" indent="-609600">
              <a:buNone/>
            </a:pPr>
            <a:r>
              <a:rPr lang="en-US" altLang="en-US" sz="2400" b="1" dirty="0">
                <a:solidFill>
                  <a:prstClr val="black"/>
                </a:solidFill>
              </a:rPr>
              <a:t>2-Interest</a:t>
            </a:r>
          </a:p>
          <a:p>
            <a:pPr marL="609600" lvl="0" indent="-609600">
              <a:buNone/>
            </a:pPr>
            <a:r>
              <a:rPr lang="en-US" altLang="en-US" sz="2400" dirty="0">
                <a:solidFill>
                  <a:prstClr val="black"/>
                </a:solidFill>
              </a:rPr>
              <a:t>Person seeks more detailed information.</a:t>
            </a:r>
          </a:p>
          <a:p>
            <a:pPr marL="609600" lvl="0" indent="-609600">
              <a:buNone/>
            </a:pPr>
            <a:r>
              <a:rPr lang="en-US" altLang="en-US" sz="2400" b="1" dirty="0">
                <a:solidFill>
                  <a:prstClr val="black"/>
                </a:solidFill>
              </a:rPr>
              <a:t>3-Evaluation</a:t>
            </a:r>
          </a:p>
          <a:p>
            <a:pPr marL="609600" lvl="0" indent="-609600">
              <a:buNone/>
            </a:pPr>
            <a:r>
              <a:rPr lang="en-US" altLang="en-US" sz="2400" dirty="0">
                <a:solidFill>
                  <a:prstClr val="black"/>
                </a:solidFill>
              </a:rPr>
              <a:t>A person weighs pros and cons.</a:t>
            </a:r>
          </a:p>
          <a:p>
            <a:pPr marL="609600" lvl="0" indent="-609600">
              <a:buNone/>
            </a:pPr>
            <a:r>
              <a:rPr lang="en-US" altLang="en-US" sz="2400" b="1" dirty="0">
                <a:solidFill>
                  <a:prstClr val="black"/>
                </a:solidFill>
              </a:rPr>
              <a:t>4-Trial</a:t>
            </a:r>
          </a:p>
          <a:p>
            <a:pPr marL="609600" lvl="0" indent="-609600">
              <a:buNone/>
            </a:pPr>
            <a:r>
              <a:rPr lang="en-US" altLang="en-US" sz="2400" dirty="0">
                <a:solidFill>
                  <a:prstClr val="black"/>
                </a:solidFill>
              </a:rPr>
              <a:t>When decision is put into practice.</a:t>
            </a:r>
          </a:p>
          <a:p>
            <a:pPr marL="609600" lvl="0" indent="-609600">
              <a:buNone/>
            </a:pPr>
            <a:r>
              <a:rPr lang="en-US" altLang="en-US" sz="2400" b="1" dirty="0">
                <a:solidFill>
                  <a:prstClr val="black"/>
                </a:solidFill>
              </a:rPr>
              <a:t>5-Adoption</a:t>
            </a:r>
          </a:p>
          <a:p>
            <a:pPr marL="609600" lvl="0" indent="-609600">
              <a:buNone/>
            </a:pPr>
            <a:r>
              <a:rPr lang="en-US" altLang="en-US" sz="2400" dirty="0">
                <a:solidFill>
                  <a:prstClr val="black"/>
                </a:solidFill>
              </a:rPr>
              <a:t>A person decides that new practice is good and adopts it.</a:t>
            </a: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Oval 8"/>
          <p:cNvSpPr/>
          <p:nvPr/>
        </p:nvSpPr>
        <p:spPr>
          <a:xfrm>
            <a:off x="7942217" y="360152"/>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258815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78FD31D-9A3E-1608-8792-E4D0F8194043}"/>
              </a:ext>
            </a:extLst>
          </p:cNvPr>
          <p:cNvSpPr>
            <a:spLocks noGrp="1"/>
          </p:cNvSpPr>
          <p:nvPr>
            <p:ph type="title"/>
          </p:nvPr>
        </p:nvSpPr>
        <p:spPr/>
        <p:txBody>
          <a:bodyPr/>
          <a:lstStyle/>
          <a:p>
            <a:endParaRPr lang="en-US" altLang="en-US" dirty="0"/>
          </a:p>
        </p:txBody>
      </p:sp>
      <p:sp>
        <p:nvSpPr>
          <p:cNvPr id="33795" name="Content Placeholder 2">
            <a:extLst>
              <a:ext uri="{FF2B5EF4-FFF2-40B4-BE49-F238E27FC236}">
                <a16:creationId xmlns:a16="http://schemas.microsoft.com/office/drawing/2014/main" id="{12F3A13A-29A8-F011-1F69-6915B740DBB4}"/>
              </a:ext>
            </a:extLst>
          </p:cNvPr>
          <p:cNvSpPr>
            <a:spLocks noGrp="1"/>
          </p:cNvSpPr>
          <p:nvPr>
            <p:ph idx="1"/>
          </p:nvPr>
        </p:nvSpPr>
        <p:spPr/>
        <p:txBody>
          <a:bodyPr/>
          <a:lstStyle/>
          <a:p>
            <a:endParaRPr lang="en-US" altLang="en-US"/>
          </a:p>
        </p:txBody>
      </p:sp>
      <p:pic>
        <p:nvPicPr>
          <p:cNvPr id="33796" name="Picture 2">
            <a:extLst>
              <a:ext uri="{FF2B5EF4-FFF2-40B4-BE49-F238E27FC236}">
                <a16:creationId xmlns:a16="http://schemas.microsoft.com/office/drawing/2014/main" id="{20EF60C3-5D87-97AF-56DE-A486EC1B3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67"/>
          <a:stretch/>
        </p:blipFill>
        <p:spPr bwMode="auto">
          <a:xfrm>
            <a:off x="1524000" y="-103188"/>
            <a:ext cx="835152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872254" y="365125"/>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05362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446314" y="769884"/>
            <a:ext cx="10515600" cy="1325563"/>
          </a:xfrm>
        </p:spPr>
        <p:txBody>
          <a:bodyPr>
            <a:normAutofit fontScale="90000"/>
          </a:bodyPr>
          <a:lstStyle/>
          <a:p>
            <a:pPr marL="609600" lvl="0" indent="-609600">
              <a:spcBef>
                <a:spcPts val="1000"/>
              </a:spcBef>
            </a:pPr>
            <a:r>
              <a:rPr lang="en-US" b="1" dirty="0">
                <a:solidFill>
                  <a:prstClr val="black"/>
                </a:solidFill>
              </a:rPr>
              <a:t>Scope/Contents of Health education</a:t>
            </a:r>
            <a:br>
              <a:rPr lang="en-US" altLang="en-US" sz="3200" b="1" dirty="0">
                <a:solidFill>
                  <a:prstClr val="black"/>
                </a:solidFill>
                <a:latin typeface="Calibri" panose="020F0502020204030204"/>
                <a:ea typeface="+mn-ea"/>
                <a:cs typeface="+mn-cs"/>
              </a:rPr>
            </a:br>
            <a:br>
              <a:rPr lang="en-US" sz="2600" dirty="0"/>
            </a:br>
            <a:endParaRPr lang="en-PK" sz="2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a:bodyPr>
          <a:lstStyle/>
          <a:p>
            <a:pPr marL="0" lvl="0" indent="0">
              <a:buNone/>
            </a:pPr>
            <a:endParaRPr lang="en-US" altLang="en-US" sz="2400" dirty="0">
              <a:solidFill>
                <a:prstClr val="black"/>
              </a:solidFill>
            </a:endParaRP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BEB9A85-99F0-988B-01DC-40F0E1383AE4}"/>
              </a:ext>
            </a:extLst>
          </p:cNvPr>
          <p:cNvSpPr txBox="1">
            <a:spLocks/>
          </p:cNvSpPr>
          <p:nvPr/>
        </p:nvSpPr>
        <p:spPr>
          <a:xfrm>
            <a:off x="642257" y="1837509"/>
            <a:ext cx="10515600" cy="53340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a:ln>
                  <a:noFill/>
                </a:ln>
                <a:solidFill>
                  <a:sysClr val="windowText" lastClr="000000"/>
                </a:solidFill>
                <a:effectLst/>
                <a:uLnTx/>
                <a:uFillTx/>
                <a:latin typeface="Calibri" panose="020F0502020204030204"/>
                <a:ea typeface="+mn-ea"/>
                <a:cs typeface="+mn-cs"/>
              </a:rPr>
              <a:t> 1.    </a:t>
            </a:r>
            <a:r>
              <a:rPr kumimoji="0" lang="en-US" sz="9600" b="1" i="0" u="sng" strike="noStrike" kern="1200" cap="none" spc="0" normalizeH="0" baseline="0" noProof="0">
                <a:ln>
                  <a:noFill/>
                </a:ln>
                <a:solidFill>
                  <a:sysClr val="windowText" lastClr="000000"/>
                </a:solidFill>
                <a:effectLst/>
                <a:uLnTx/>
                <a:uFillTx/>
                <a:latin typeface="Calibri" panose="020F0502020204030204"/>
                <a:ea typeface="+mn-ea"/>
                <a:cs typeface="+mn-cs"/>
              </a:rPr>
              <a:t> Human Biology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0" i="0" u="none" strike="noStrike" kern="1200" cap="none" spc="0" normalizeH="0" baseline="0" noProof="0">
                <a:ln>
                  <a:noFill/>
                </a:ln>
                <a:solidFill>
                  <a:sysClr val="windowText" lastClr="000000"/>
                </a:solidFill>
                <a:effectLst/>
                <a:uLnTx/>
                <a:uFillTx/>
                <a:latin typeface="Calibri" panose="020F0502020204030204"/>
                <a:ea typeface="+mn-ea"/>
                <a:cs typeface="+mn-cs"/>
              </a:rPr>
              <a:t>                                   at school level about structure and function of body, how to keep physically FIT, healthy lifestyles( exercise, sleep smoking)</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a:ln>
                  <a:noFill/>
                </a:ln>
                <a:solidFill>
                  <a:sysClr val="windowText" lastClr="000000"/>
                </a:solidFill>
                <a:effectLst/>
                <a:uLnTx/>
                <a:uFillTx/>
                <a:latin typeface="Calibri" panose="020F0502020204030204"/>
                <a:ea typeface="+mn-ea"/>
                <a:cs typeface="+mn-cs"/>
              </a:rPr>
              <a:t>2.      </a:t>
            </a:r>
            <a:r>
              <a:rPr kumimoji="0" lang="en-US" sz="9600" b="1" i="0" u="sng" strike="noStrike" kern="1200" cap="none" spc="0" normalizeH="0" baseline="0" noProof="0">
                <a:ln>
                  <a:noFill/>
                </a:ln>
                <a:solidFill>
                  <a:sysClr val="windowText" lastClr="000000"/>
                </a:solidFill>
                <a:effectLst/>
                <a:uLnTx/>
                <a:uFillTx/>
                <a:latin typeface="Calibri" panose="020F0502020204030204"/>
                <a:ea typeface="+mn-ea"/>
                <a:cs typeface="+mn-cs"/>
              </a:rPr>
              <a:t>Nutrition</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0" i="0" u="none" strike="noStrike" kern="1200" cap="none" spc="0" normalizeH="0" baseline="0" noProof="0">
                <a:ln>
                  <a:noFill/>
                </a:ln>
                <a:solidFill>
                  <a:sysClr val="windowText" lastClr="000000"/>
                </a:solidFill>
                <a:effectLst/>
                <a:uLnTx/>
                <a:uFillTx/>
                <a:latin typeface="Calibri" panose="020F0502020204030204"/>
                <a:ea typeface="+mn-ea"/>
                <a:cs typeface="+mn-cs"/>
              </a:rPr>
              <a:t>                           educate about BALANCED DIET, nutritional problems. (weaning)</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a:ln>
                  <a:noFill/>
                </a:ln>
                <a:solidFill>
                  <a:sysClr val="windowText" lastClr="000000"/>
                </a:solidFill>
                <a:effectLst/>
                <a:uLnTx/>
                <a:uFillTx/>
                <a:latin typeface="Calibri" panose="020F0502020204030204"/>
                <a:ea typeface="+mn-ea"/>
                <a:cs typeface="+mn-cs"/>
              </a:rPr>
              <a:t>3.      </a:t>
            </a:r>
            <a:r>
              <a:rPr kumimoji="0" lang="en-US" sz="9600" b="1" i="0" u="sng" strike="noStrike" kern="1200" cap="none" spc="0" normalizeH="0" baseline="0" noProof="0">
                <a:ln>
                  <a:noFill/>
                </a:ln>
                <a:solidFill>
                  <a:sysClr val="windowText" lastClr="000000"/>
                </a:solidFill>
                <a:effectLst/>
                <a:uLnTx/>
                <a:uFillTx/>
                <a:latin typeface="Calibri" panose="020F0502020204030204"/>
                <a:ea typeface="+mn-ea"/>
                <a:cs typeface="+mn-cs"/>
              </a:rPr>
              <a:t>Hygiene( Personal &amp; Environmental)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0" i="0" u="none" strike="noStrike" kern="1200" cap="none" spc="0" normalizeH="0" baseline="0" noProof="0">
                <a:ln>
                  <a:noFill/>
                </a:ln>
                <a:solidFill>
                  <a:sysClr val="windowText" lastClr="000000"/>
                </a:solidFill>
                <a:effectLst/>
                <a:uLnTx/>
                <a:uFillTx/>
                <a:latin typeface="Calibri" panose="020F0502020204030204"/>
                <a:ea typeface="+mn-ea"/>
                <a:cs typeface="+mn-cs"/>
              </a:rPr>
              <a:t>                   two aspects personal and environmental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0" i="0" u="none" strike="noStrike" kern="1200" cap="none" spc="0" normalizeH="0" baseline="0" noProof="0">
                <a:ln>
                  <a:noFill/>
                </a:ln>
                <a:solidFill>
                  <a:sysClr val="windowText" lastClr="000000"/>
                </a:solidFill>
                <a:effectLst/>
                <a:uLnTx/>
                <a:uFillTx/>
                <a:latin typeface="Calibri" panose="020F0502020204030204"/>
                <a:ea typeface="+mn-ea"/>
                <a:cs typeface="+mn-cs"/>
              </a:rPr>
              <a:t>                                               1.domestic(air &amp;vent, waste disposal)</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0" i="0" u="none" strike="noStrike" kern="1200" cap="none" spc="0" normalizeH="0" baseline="0" noProof="0">
                <a:ln>
                  <a:noFill/>
                </a:ln>
                <a:solidFill>
                  <a:sysClr val="windowText" lastClr="000000"/>
                </a:solidFill>
                <a:effectLst/>
                <a:uLnTx/>
                <a:uFillTx/>
                <a:latin typeface="Calibri" panose="020F0502020204030204"/>
                <a:ea typeface="+mn-ea"/>
                <a:cs typeface="+mn-cs"/>
              </a:rPr>
              <a:t>                                               2.community(water supply , housing, pest control)</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a:ln>
                  <a:noFill/>
                </a:ln>
                <a:solidFill>
                  <a:sysClr val="windowText" lastClr="000000"/>
                </a:solidFill>
                <a:effectLst/>
                <a:uLnTx/>
                <a:uFillTx/>
                <a:latin typeface="Calibri" panose="020F0502020204030204"/>
                <a:ea typeface="+mn-ea"/>
                <a:cs typeface="+mn-cs"/>
              </a:rPr>
              <a:t> 4.     </a:t>
            </a:r>
            <a:r>
              <a:rPr kumimoji="0" lang="en-US" sz="9600" b="1" i="0" u="sng" strike="noStrike" kern="1200" cap="none" spc="0" normalizeH="0" baseline="0" noProof="0">
                <a:ln>
                  <a:noFill/>
                </a:ln>
                <a:solidFill>
                  <a:sysClr val="windowText" lastClr="000000"/>
                </a:solidFill>
                <a:effectLst/>
                <a:uLnTx/>
                <a:uFillTx/>
                <a:latin typeface="Calibri" panose="020F0502020204030204"/>
                <a:ea typeface="+mn-ea"/>
                <a:cs typeface="+mn-cs"/>
              </a:rPr>
              <a:t>Family Health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0" i="0" u="none" strike="noStrike" kern="1200" cap="none" spc="0" normalizeH="0" baseline="0" noProof="0">
                <a:ln>
                  <a:noFill/>
                </a:ln>
                <a:solidFill>
                  <a:sysClr val="windowText" lastClr="000000"/>
                </a:solidFill>
                <a:effectLst/>
                <a:uLnTx/>
                <a:uFillTx/>
                <a:latin typeface="Calibri" panose="020F0502020204030204"/>
                <a:ea typeface="+mn-ea"/>
                <a:cs typeface="+mn-cs"/>
              </a:rPr>
              <a:t>              early diagnosis &amp;care of sick, esp. mother &amp; child health(reproduction. Family planning, immunization</a:t>
            </a:r>
            <a:r>
              <a:rPr kumimoji="0" lang="en-US" sz="6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endParaRPr kumimoji="0" lang="en-US" sz="6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Oval 10"/>
          <p:cNvSpPr/>
          <p:nvPr/>
        </p:nvSpPr>
        <p:spPr>
          <a:xfrm>
            <a:off x="9354747" y="226348"/>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307797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23AE706-8C34-2243-1A43-8148D7B24CC5}"/>
              </a:ext>
            </a:extLst>
          </p:cNvPr>
          <p:cNvSpPr>
            <a:spLocks noGrp="1"/>
          </p:cNvSpPr>
          <p:nvPr>
            <p:ph type="title"/>
          </p:nvPr>
        </p:nvSpPr>
        <p:spPr>
          <a:xfrm>
            <a:off x="1828800" y="228600"/>
            <a:ext cx="8229600" cy="1143000"/>
          </a:xfrm>
        </p:spPr>
        <p:txBody>
          <a:bodyPr/>
          <a:lstStyle/>
          <a:p>
            <a:endParaRPr lang="en-US" altLang="en-US" sz="3600" b="1" dirty="0"/>
          </a:p>
        </p:txBody>
      </p:sp>
      <p:sp>
        <p:nvSpPr>
          <p:cNvPr id="3" name="Content Placeholder 2">
            <a:extLst>
              <a:ext uri="{FF2B5EF4-FFF2-40B4-BE49-F238E27FC236}">
                <a16:creationId xmlns:a16="http://schemas.microsoft.com/office/drawing/2014/main" id="{E091EB39-36C8-F89B-EB04-45D019EB500B}"/>
              </a:ext>
            </a:extLst>
          </p:cNvPr>
          <p:cNvSpPr>
            <a:spLocks noGrp="1"/>
          </p:cNvSpPr>
          <p:nvPr>
            <p:ph idx="1"/>
          </p:nvPr>
        </p:nvSpPr>
        <p:spPr>
          <a:xfrm>
            <a:off x="627017" y="1825624"/>
            <a:ext cx="11129553" cy="4601301"/>
          </a:xfrm>
        </p:spPr>
        <p:txBody>
          <a:bodyPr>
            <a:normAutofit fontScale="92500" lnSpcReduction="10000"/>
          </a:bodyPr>
          <a:lstStyle/>
          <a:p>
            <a:pPr marL="514350" indent="-514350">
              <a:buNone/>
              <a:defRPr/>
            </a:pPr>
            <a:r>
              <a:rPr lang="en-US" b="1" dirty="0"/>
              <a:t>5.      </a:t>
            </a:r>
            <a:r>
              <a:rPr lang="en-US" b="1" u="sng" dirty="0"/>
              <a:t>Disease prevention &amp; Control </a:t>
            </a:r>
          </a:p>
          <a:p>
            <a:pPr marL="514350" indent="-514350">
              <a:buNone/>
              <a:defRPr/>
            </a:pPr>
            <a:r>
              <a:rPr lang="en-US" dirty="0"/>
              <a:t>                            </a:t>
            </a:r>
            <a:r>
              <a:rPr lang="en-US" dirty="0" err="1"/>
              <a:t>e.g</a:t>
            </a:r>
            <a:r>
              <a:rPr lang="en-US" dirty="0"/>
              <a:t>  STDs, leprosy, TB, cardiac problems. prevention &amp; control of locally endemic diseases is 1 of 8 essential. Activities of PHC.</a:t>
            </a:r>
          </a:p>
          <a:p>
            <a:pPr marL="514350" indent="-514350">
              <a:buNone/>
              <a:defRPr/>
            </a:pPr>
            <a:r>
              <a:rPr lang="en-US" b="1" dirty="0"/>
              <a:t>6.      </a:t>
            </a:r>
            <a:r>
              <a:rPr lang="en-US" b="1" u="sng" dirty="0"/>
              <a:t>Mental Health </a:t>
            </a:r>
          </a:p>
          <a:p>
            <a:pPr marL="514350" indent="-514350">
              <a:buNone/>
              <a:defRPr/>
            </a:pPr>
            <a:r>
              <a:rPr lang="en-US" dirty="0"/>
              <a:t>                    critical moments, role of community</a:t>
            </a:r>
          </a:p>
          <a:p>
            <a:pPr marL="514350" indent="-514350">
              <a:buNone/>
              <a:defRPr/>
            </a:pPr>
            <a:r>
              <a:rPr lang="en-US" dirty="0"/>
              <a:t> </a:t>
            </a:r>
            <a:r>
              <a:rPr lang="en-US" b="1" dirty="0"/>
              <a:t>7.</a:t>
            </a:r>
            <a:r>
              <a:rPr lang="en-US" dirty="0"/>
              <a:t>     </a:t>
            </a:r>
            <a:r>
              <a:rPr lang="en-US" b="1" u="sng" dirty="0"/>
              <a:t>Prevention of Accidents </a:t>
            </a:r>
          </a:p>
          <a:p>
            <a:pPr marL="514350" indent="-514350">
              <a:buNone/>
              <a:defRPr/>
            </a:pPr>
            <a:r>
              <a:rPr lang="en-US" dirty="0"/>
              <a:t>                       at home, road and work place</a:t>
            </a:r>
          </a:p>
          <a:p>
            <a:pPr marL="1143000" indent="-1143000">
              <a:buNone/>
              <a:defRPr/>
            </a:pPr>
            <a:r>
              <a:rPr lang="en-US" b="1" dirty="0"/>
              <a:t> 8.        </a:t>
            </a:r>
            <a:r>
              <a:rPr lang="en-US" b="1" u="sng" dirty="0"/>
              <a:t>Use of Health services </a:t>
            </a:r>
          </a:p>
          <a:p>
            <a:pPr marL="1143000" indent="-1143000">
              <a:buNone/>
              <a:defRPr/>
            </a:pPr>
            <a:r>
              <a:rPr lang="en-US" dirty="0"/>
              <a:t>                inform people what is available &amp;how to use</a:t>
            </a:r>
          </a:p>
          <a:p>
            <a:pPr marL="514350" indent="-514350">
              <a:buNone/>
              <a:defRPr/>
            </a:pPr>
            <a:r>
              <a:rPr lang="en-US" dirty="0"/>
              <a:t> </a:t>
            </a:r>
          </a:p>
          <a:p>
            <a:pPr>
              <a:buFont typeface="Arial" charset="0"/>
              <a:buChar char="•"/>
              <a:defRPr/>
            </a:pPr>
            <a:endParaRPr lang="en-US" dirty="0"/>
          </a:p>
        </p:txBody>
      </p:sp>
      <p:sp>
        <p:nvSpPr>
          <p:cNvPr id="4" name="Oval 3"/>
          <p:cNvSpPr/>
          <p:nvPr/>
        </p:nvSpPr>
        <p:spPr>
          <a:xfrm>
            <a:off x="9653452" y="228600"/>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29546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341811" y="38301"/>
            <a:ext cx="10515600" cy="1325563"/>
          </a:xfrm>
        </p:spPr>
        <p:txBody>
          <a:bodyPr>
            <a:normAutofit/>
          </a:bodyPr>
          <a:lstStyle/>
          <a:p>
            <a:pPr marL="609600" lvl="0" indent="-609600">
              <a:spcBef>
                <a:spcPts val="1000"/>
              </a:spcBef>
            </a:pPr>
            <a:r>
              <a:rPr lang="en-US" altLang="en-US" sz="4000" dirty="0">
                <a:solidFill>
                  <a:prstClr val="black"/>
                </a:solidFill>
                <a:latin typeface="Times New Roman" panose="02020603050405020304" pitchFamily="18" charset="0"/>
                <a:cs typeface="Times New Roman" panose="02020603050405020304" pitchFamily="18" charset="0"/>
              </a:rPr>
              <a:t>Approaches to Health education</a:t>
            </a:r>
            <a:endParaRPr lang="en-PK" sz="26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a:bodyPr>
          <a:lstStyle/>
          <a:p>
            <a:pPr marL="0" lvl="0" indent="0">
              <a:buNone/>
            </a:pPr>
            <a:endParaRPr lang="en-US" altLang="en-US" sz="2400" dirty="0">
              <a:solidFill>
                <a:prstClr val="black"/>
              </a:solidFill>
            </a:endParaRP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BEB9A85-99F0-988B-01DC-40F0E1383AE4}"/>
              </a:ext>
            </a:extLst>
          </p:cNvPr>
          <p:cNvSpPr txBox="1">
            <a:spLocks/>
          </p:cNvSpPr>
          <p:nvPr/>
        </p:nvSpPr>
        <p:spPr>
          <a:xfrm>
            <a:off x="642257" y="1837509"/>
            <a:ext cx="10515600"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Rectangle 3">
            <a:extLst>
              <a:ext uri="{FF2B5EF4-FFF2-40B4-BE49-F238E27FC236}">
                <a16:creationId xmlns:a16="http://schemas.microsoft.com/office/drawing/2014/main" id="{AEA7BA9F-F3A9-0830-277A-FCC9DEABB745}"/>
              </a:ext>
            </a:extLst>
          </p:cNvPr>
          <p:cNvSpPr txBox="1">
            <a:spLocks/>
          </p:cNvSpPr>
          <p:nvPr/>
        </p:nvSpPr>
        <p:spPr>
          <a:xfrm>
            <a:off x="132806" y="1363864"/>
            <a:ext cx="12472851"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r>
              <a:rPr kumimoji="0" lang="en-US" alt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Regulatory approach:</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Legal </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Through enforcement of laws &amp; regulations</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r>
              <a:rPr kumimoji="0" lang="en-US" alt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alt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Service Approach</a:t>
            </a: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Providing health services which are really needed by comm.</a:t>
            </a:r>
          </a:p>
        </p:txBody>
      </p:sp>
      <p:sp>
        <p:nvSpPr>
          <p:cNvPr id="12" name="Oval 11"/>
          <p:cNvSpPr/>
          <p:nvPr/>
        </p:nvSpPr>
        <p:spPr>
          <a:xfrm>
            <a:off x="8347165" y="360152"/>
            <a:ext cx="2390504"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399908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989DB3-74C8-BC56-1F6C-8FAEE84776CE}"/>
              </a:ext>
            </a:extLst>
          </p:cNvPr>
          <p:cNvSpPr>
            <a:spLocks noGrp="1"/>
          </p:cNvSpPr>
          <p:nvPr>
            <p:ph type="title"/>
          </p:nvPr>
        </p:nvSpPr>
        <p:spPr>
          <a:xfrm>
            <a:off x="1905000" y="0"/>
            <a:ext cx="8305800" cy="685800"/>
          </a:xfrm>
        </p:spPr>
        <p:txBody>
          <a:bodyPr>
            <a:normAutofit fontScale="90000"/>
          </a:bodyPr>
          <a:lstStyle/>
          <a:p>
            <a:endParaRPr lang="en-US" altLang="en-US" dirty="0"/>
          </a:p>
        </p:txBody>
      </p:sp>
      <p:sp>
        <p:nvSpPr>
          <p:cNvPr id="2" name="Content Placeholder 1"/>
          <p:cNvSpPr>
            <a:spLocks noGrp="1"/>
          </p:cNvSpPr>
          <p:nvPr>
            <p:ph idx="1"/>
          </p:nvPr>
        </p:nvSpPr>
        <p:spPr/>
        <p:txBody>
          <a:bodyPr/>
          <a:lstStyle/>
          <a:p>
            <a:pPr marL="685800" lvl="0">
              <a:buNone/>
              <a:defRPr/>
            </a:pPr>
            <a:r>
              <a:rPr lang="en-US" altLang="en-US" b="1" dirty="0">
                <a:solidFill>
                  <a:sysClr val="windowText" lastClr="000000"/>
                </a:solidFill>
              </a:rPr>
              <a:t>3-</a:t>
            </a:r>
            <a:r>
              <a:rPr lang="en-US" altLang="en-US" b="1" u="sng" dirty="0">
                <a:solidFill>
                  <a:sysClr val="windowText" lastClr="000000"/>
                </a:solidFill>
              </a:rPr>
              <a:t> Educational Approach</a:t>
            </a:r>
            <a:endParaRPr lang="en-US" altLang="en-US" b="1" dirty="0">
              <a:solidFill>
                <a:sysClr val="windowText" lastClr="000000"/>
              </a:solidFill>
            </a:endParaRPr>
          </a:p>
          <a:p>
            <a:pPr marL="685800" lvl="0">
              <a:defRPr/>
            </a:pPr>
            <a:r>
              <a:rPr lang="en-US" altLang="en-US" sz="2400" dirty="0">
                <a:solidFill>
                  <a:sysClr val="windowText" lastClr="000000"/>
                </a:solidFill>
              </a:rPr>
              <a:t>Major means for achieving change</a:t>
            </a:r>
          </a:p>
          <a:p>
            <a:pPr marL="685800" lvl="0">
              <a:defRPr/>
            </a:pPr>
            <a:r>
              <a:rPr lang="en-US" altLang="en-US" sz="2400" dirty="0">
                <a:solidFill>
                  <a:sysClr val="windowText" lastClr="000000"/>
                </a:solidFill>
              </a:rPr>
              <a:t>Not an order</a:t>
            </a:r>
          </a:p>
          <a:p>
            <a:pPr marL="685800" lvl="0">
              <a:defRPr/>
            </a:pPr>
            <a:r>
              <a:rPr lang="en-US" altLang="en-US" sz="2400" dirty="0">
                <a:solidFill>
                  <a:sysClr val="windowText" lastClr="000000"/>
                </a:solidFill>
              </a:rPr>
              <a:t>involves motivation, communication, and decision making</a:t>
            </a:r>
          </a:p>
          <a:p>
            <a:pPr marL="685800" lvl="0">
              <a:buNone/>
              <a:defRPr/>
            </a:pPr>
            <a:r>
              <a:rPr lang="en-US" altLang="en-US" b="1" dirty="0">
                <a:solidFill>
                  <a:sysClr val="windowText" lastClr="000000"/>
                </a:solidFill>
              </a:rPr>
              <a:t>4-</a:t>
            </a:r>
            <a:r>
              <a:rPr lang="en-US" altLang="en-US" b="1" u="sng" dirty="0">
                <a:solidFill>
                  <a:sysClr val="windowText" lastClr="000000"/>
                </a:solidFill>
              </a:rPr>
              <a:t>Primary Health Care Approach</a:t>
            </a:r>
          </a:p>
          <a:p>
            <a:pPr marL="685800" lvl="0">
              <a:buNone/>
              <a:defRPr/>
            </a:pPr>
            <a:r>
              <a:rPr lang="en-US" altLang="en-US" sz="2400" dirty="0">
                <a:solidFill>
                  <a:sysClr val="windowText" lastClr="000000"/>
                </a:solidFill>
              </a:rPr>
              <a:t>Starting from the people with their full participation &amp; active involvement in planning &amp; delivery of health services based on principals of primary </a:t>
            </a:r>
            <a:r>
              <a:rPr lang="en-US" altLang="en-US" dirty="0">
                <a:solidFill>
                  <a:sysClr val="windowText" lastClr="000000"/>
                </a:solidFill>
              </a:rPr>
              <a:t>health care</a:t>
            </a:r>
          </a:p>
          <a:p>
            <a:endParaRPr lang="en-GB" dirty="0"/>
          </a:p>
        </p:txBody>
      </p:sp>
      <p:sp>
        <p:nvSpPr>
          <p:cNvPr id="4" name="Oval 3"/>
          <p:cNvSpPr/>
          <p:nvPr/>
        </p:nvSpPr>
        <p:spPr>
          <a:xfrm>
            <a:off x="7942217" y="36015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13251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341811" y="38301"/>
            <a:ext cx="10515600" cy="1325563"/>
          </a:xfrm>
        </p:spPr>
        <p:txBody>
          <a:bodyPr>
            <a:normAutofit/>
          </a:bodyPr>
          <a:lstStyle/>
          <a:p>
            <a:pPr marL="609600" lvl="0" indent="-609600">
              <a:spcBef>
                <a:spcPts val="1000"/>
              </a:spcBef>
            </a:pPr>
            <a:r>
              <a:rPr lang="en-US" sz="3600" b="1" dirty="0">
                <a:latin typeface="Times New Roman" panose="02020603050405020304" pitchFamily="18" charset="0"/>
                <a:cs typeface="Times New Roman" panose="02020603050405020304" pitchFamily="18" charset="0"/>
              </a:rPr>
              <a:t>Stages /Phases of Health  Education</a:t>
            </a:r>
            <a:br>
              <a:rPr lang="en-US" sz="2600" dirty="0">
                <a:latin typeface="Times New Roman" panose="02020603050405020304" pitchFamily="18" charset="0"/>
                <a:cs typeface="Times New Roman" panose="02020603050405020304" pitchFamily="18" charset="0"/>
              </a:rPr>
            </a:br>
            <a:endParaRPr lang="en-PK" sz="26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a:bodyPr>
          <a:lstStyle/>
          <a:p>
            <a:pPr marL="0" lvl="0" indent="0">
              <a:buNone/>
            </a:pPr>
            <a:endParaRPr lang="en-US" altLang="en-US" sz="2400" dirty="0">
              <a:solidFill>
                <a:prstClr val="black"/>
              </a:solidFill>
            </a:endParaRP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BEB9A85-99F0-988B-01DC-40F0E1383AE4}"/>
              </a:ext>
            </a:extLst>
          </p:cNvPr>
          <p:cNvSpPr txBox="1">
            <a:spLocks/>
          </p:cNvSpPr>
          <p:nvPr/>
        </p:nvSpPr>
        <p:spPr>
          <a:xfrm>
            <a:off x="642257" y="1837509"/>
            <a:ext cx="10515600"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Rectangle 3">
            <a:extLst>
              <a:ext uri="{FF2B5EF4-FFF2-40B4-BE49-F238E27FC236}">
                <a16:creationId xmlns:a16="http://schemas.microsoft.com/office/drawing/2014/main" id="{AEA7BA9F-F3A9-0830-277A-FCC9DEABB745}"/>
              </a:ext>
            </a:extLst>
          </p:cNvPr>
          <p:cNvSpPr txBox="1">
            <a:spLocks/>
          </p:cNvSpPr>
          <p:nvPr/>
        </p:nvSpPr>
        <p:spPr>
          <a:xfrm>
            <a:off x="132806" y="1363864"/>
            <a:ext cx="12472851"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12" name="Rectangle 3">
            <a:extLst>
              <a:ext uri="{FF2B5EF4-FFF2-40B4-BE49-F238E27FC236}">
                <a16:creationId xmlns:a16="http://schemas.microsoft.com/office/drawing/2014/main" id="{3DA23B7B-BF62-DF52-ABA6-06478962D13F}"/>
              </a:ext>
            </a:extLst>
          </p:cNvPr>
          <p:cNvSpPr txBox="1">
            <a:spLocks/>
          </p:cNvSpPr>
          <p:nvPr/>
        </p:nvSpPr>
        <p:spPr>
          <a:xfrm>
            <a:off x="341811" y="2169306"/>
            <a:ext cx="11717383" cy="556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Sensitization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sensitize about emergent issue e.g. polio can make person handicap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Approach should be positive</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Publicity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Media and all possible means of advertisement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Education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en-US" dirty="0">
                <a:solidFill>
                  <a:sysClr val="windowText" lastClr="000000"/>
                </a:solidFill>
                <a:latin typeface="Calibri" panose="020F0502020204030204"/>
              </a:rPr>
              <a:t>First </a:t>
            </a:r>
            <a:r>
              <a:rPr kumimoji="0" lang="en-US" altLang="en-US" b="0" i="0" u="none" strike="noStrike" kern="1200" cap="none" spc="0" normalizeH="0" baseline="0" noProof="0" dirty="0">
                <a:ln>
                  <a:noFill/>
                </a:ln>
                <a:solidFill>
                  <a:sysClr val="windowText" lastClr="000000"/>
                </a:solidFill>
                <a:effectLst/>
                <a:uLnTx/>
                <a:uFillTx/>
                <a:latin typeface="Calibri" panose="020F0502020204030204"/>
              </a:rPr>
              <a:t>use local leaders then outside lecturers</a:t>
            </a:r>
          </a:p>
        </p:txBody>
      </p:sp>
      <p:sp>
        <p:nvSpPr>
          <p:cNvPr id="13" name="Oval 12"/>
          <p:cNvSpPr/>
          <p:nvPr/>
        </p:nvSpPr>
        <p:spPr>
          <a:xfrm>
            <a:off x="9302278" y="261641"/>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274289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05800" cy="1325563"/>
          </a:xfrm>
        </p:spPr>
        <p:txBody>
          <a:bodyPr/>
          <a:lstStyle/>
          <a:p>
            <a:endParaRPr lang="en-GB" dirty="0"/>
          </a:p>
        </p:txBody>
      </p:sp>
      <p:sp>
        <p:nvSpPr>
          <p:cNvPr id="3" name="Content Placeholder 2"/>
          <p:cNvSpPr>
            <a:spLocks noGrp="1"/>
          </p:cNvSpPr>
          <p:nvPr>
            <p:ph idx="1"/>
          </p:nvPr>
        </p:nvSpPr>
        <p:spPr/>
        <p:txBody>
          <a:bodyPr/>
          <a:lstStyle/>
          <a:p>
            <a:pPr lvl="0">
              <a:defRPr/>
            </a:pPr>
            <a:r>
              <a:rPr lang="en-US" altLang="en-US" b="1" dirty="0">
                <a:solidFill>
                  <a:sysClr val="windowText" lastClr="000000"/>
                </a:solidFill>
              </a:rPr>
              <a:t>Attitude Change</a:t>
            </a:r>
          </a:p>
          <a:p>
            <a:pPr lvl="0">
              <a:defRPr/>
            </a:pPr>
            <a:endParaRPr lang="en-US" altLang="en-US" b="1" dirty="0">
              <a:solidFill>
                <a:sysClr val="windowText" lastClr="000000"/>
              </a:solidFill>
            </a:endParaRPr>
          </a:p>
          <a:p>
            <a:pPr lvl="0">
              <a:defRPr/>
            </a:pPr>
            <a:r>
              <a:rPr lang="en-US" altLang="en-US" b="1" dirty="0">
                <a:solidFill>
                  <a:sysClr val="windowText" lastClr="000000"/>
                </a:solidFill>
              </a:rPr>
              <a:t>Motivation and Action</a:t>
            </a:r>
          </a:p>
          <a:p>
            <a:pPr lvl="0">
              <a:defRPr/>
            </a:pPr>
            <a:r>
              <a:rPr lang="en-US" altLang="en-US" sz="2000" dirty="0">
                <a:solidFill>
                  <a:sysClr val="windowText" lastClr="000000"/>
                </a:solidFill>
              </a:rPr>
              <a:t>Once motivated action in the right place will take place</a:t>
            </a:r>
          </a:p>
          <a:p>
            <a:pPr marL="0" lvl="0" indent="0">
              <a:buNone/>
              <a:defRPr/>
            </a:pPr>
            <a:endParaRPr lang="en-US" altLang="en-US" sz="2000" dirty="0">
              <a:solidFill>
                <a:sysClr val="windowText" lastClr="000000"/>
              </a:solidFill>
            </a:endParaRPr>
          </a:p>
          <a:p>
            <a:pPr lvl="0">
              <a:defRPr/>
            </a:pPr>
            <a:r>
              <a:rPr lang="en-US" altLang="en-US" b="1" dirty="0">
                <a:solidFill>
                  <a:sysClr val="windowText" lastClr="000000"/>
                </a:solidFill>
              </a:rPr>
              <a:t>Community Transformation</a:t>
            </a:r>
          </a:p>
          <a:p>
            <a:pPr lvl="0">
              <a:defRPr/>
            </a:pPr>
            <a:r>
              <a:rPr lang="en-US" altLang="en-US" sz="2000" dirty="0">
                <a:solidFill>
                  <a:sysClr val="windowText" lastClr="000000"/>
                </a:solidFill>
              </a:rPr>
              <a:t>When above changes have taken place community is transformed into healthy 1</a:t>
            </a:r>
          </a:p>
          <a:p>
            <a:pPr lvl="0">
              <a:defRPr/>
            </a:pPr>
            <a:endParaRPr lang="en-US" altLang="en-US" dirty="0">
              <a:solidFill>
                <a:sysClr val="windowText" lastClr="000000"/>
              </a:solidFill>
            </a:endParaRPr>
          </a:p>
          <a:p>
            <a:endParaRPr lang="en-GB" dirty="0"/>
          </a:p>
        </p:txBody>
      </p:sp>
      <p:sp>
        <p:nvSpPr>
          <p:cNvPr id="4" name="Footer Placeholder 3"/>
          <p:cNvSpPr>
            <a:spLocks noGrp="1"/>
          </p:cNvSpPr>
          <p:nvPr>
            <p:ph type="ftr" sz="quarter" idx="11"/>
          </p:nvPr>
        </p:nvSpPr>
        <p:spPr/>
        <p:txBody>
          <a:bodyPr/>
          <a:lstStyle/>
          <a:p>
            <a:endParaRPr lang="en-PK" dirty="0"/>
          </a:p>
        </p:txBody>
      </p:sp>
      <p:sp>
        <p:nvSpPr>
          <p:cNvPr id="5" name="Slide Number Placeholder 4"/>
          <p:cNvSpPr>
            <a:spLocks noGrp="1"/>
          </p:cNvSpPr>
          <p:nvPr>
            <p:ph type="sldNum" sz="quarter" idx="12"/>
          </p:nvPr>
        </p:nvSpPr>
        <p:spPr/>
        <p:txBody>
          <a:bodyPr/>
          <a:lstStyle/>
          <a:p>
            <a:fld id="{5D634991-A976-4117-B2E3-A57322FE2F8D}" type="slidenum">
              <a:rPr lang="en-PK" smtClean="0"/>
              <a:t>17</a:t>
            </a:fld>
            <a:endParaRPr lang="en-PK"/>
          </a:p>
        </p:txBody>
      </p:sp>
      <p:sp>
        <p:nvSpPr>
          <p:cNvPr id="7" name="Oval 6"/>
          <p:cNvSpPr/>
          <p:nvPr/>
        </p:nvSpPr>
        <p:spPr>
          <a:xfrm>
            <a:off x="7942217" y="360152"/>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146962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836676" y="328221"/>
            <a:ext cx="10515600" cy="1325563"/>
          </a:xfrm>
        </p:spPr>
        <p:txBody>
          <a:bodyPr>
            <a:normAutofit/>
          </a:bodyPr>
          <a:lstStyle/>
          <a:p>
            <a:pPr marL="609600" lvl="0" indent="-609600">
              <a:spcBef>
                <a:spcPts val="1000"/>
              </a:spcBef>
            </a:pPr>
            <a:r>
              <a:rPr lang="en-GB" sz="2600" b="1" dirty="0">
                <a:latin typeface="Times New Roman" panose="02020603050405020304" pitchFamily="18" charset="0"/>
                <a:cs typeface="Times New Roman" panose="02020603050405020304" pitchFamily="18" charset="0"/>
              </a:rPr>
              <a:t>Role of health Education in prevention of genetic diseases </a:t>
            </a:r>
            <a:endParaRPr lang="en-PK" sz="2600" b="1"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a:bodyPr>
          <a:lstStyle/>
          <a:p>
            <a:pPr marL="0" lvl="0" indent="0">
              <a:buNone/>
            </a:pPr>
            <a:endParaRPr lang="en-US" altLang="en-US" sz="2400" dirty="0">
              <a:solidFill>
                <a:prstClr val="black"/>
              </a:solidFill>
            </a:endParaRPr>
          </a:p>
          <a:p>
            <a:pPr lvl="0" algn="just"/>
            <a:r>
              <a:rPr lang="en-US" sz="2400" dirty="0">
                <a:solidFill>
                  <a:prstClr val="black"/>
                </a:solidFill>
                <a:latin typeface="Times New Roman" panose="02020603050405020304" pitchFamily="18" charset="0"/>
                <a:cs typeface="Times New Roman" panose="02020603050405020304" pitchFamily="18" charset="0"/>
              </a:rPr>
              <a:t>Hereditary diseases are highly prevalent in the general population of the Pakistan due to the high prevalence of consanguineous marriages. </a:t>
            </a:r>
          </a:p>
          <a:p>
            <a:pPr lvl="0" algn="just"/>
            <a:r>
              <a:rPr lang="en-US" sz="2400" dirty="0">
                <a:solidFill>
                  <a:prstClr val="black"/>
                </a:solidFill>
                <a:latin typeface="Times New Roman" panose="02020603050405020304" pitchFamily="18" charset="0"/>
                <a:cs typeface="Times New Roman" panose="02020603050405020304" pitchFamily="18" charset="0"/>
              </a:rPr>
              <a:t>Premarital reproductive carrier screening has been implemented in several countries and aims to inform adults about the risk of having children with genetic disorders. </a:t>
            </a:r>
          </a:p>
          <a:p>
            <a:pPr lvl="0" algn="just"/>
            <a:r>
              <a:rPr lang="en-US" sz="2400" dirty="0">
                <a:solidFill>
                  <a:prstClr val="black"/>
                </a:solidFill>
                <a:latin typeface="Times New Roman" panose="02020603050405020304" pitchFamily="18" charset="0"/>
                <a:cs typeface="Times New Roman" panose="02020603050405020304" pitchFamily="18" charset="0"/>
              </a:rPr>
              <a:t>Premarital screening and genetic counseling (PMSGC), a consultation offered to individuals planning to marry, involves history taking, clinical examination, and laboratory investigations to screen for inherited and communicable diseases. Until recently, Govt. of Punjab has launched public health prevention strategies for genetic diseases have focused on </a:t>
            </a:r>
            <a:r>
              <a:rPr lang="en-US" sz="2400" dirty="0" err="1">
                <a:solidFill>
                  <a:prstClr val="black"/>
                </a:solidFill>
                <a:latin typeface="Times New Roman" panose="02020603050405020304" pitchFamily="18" charset="0"/>
                <a:cs typeface="Times New Roman" panose="02020603050405020304" pitchFamily="18" charset="0"/>
              </a:rPr>
              <a:t>hemoglobinopathies</a:t>
            </a:r>
            <a:r>
              <a:rPr lang="en-US" sz="2400" dirty="0">
                <a:solidFill>
                  <a:prstClr val="black"/>
                </a:solidFill>
                <a:latin typeface="Times New Roman" panose="02020603050405020304" pitchFamily="18" charset="0"/>
                <a:cs typeface="Times New Roman" panose="02020603050405020304" pitchFamily="18" charset="0"/>
              </a:rPr>
              <a:t> (sickle cell anemia (SCA) and thalassemia)</a:t>
            </a:r>
            <a:endParaRPr lang="en-GB" sz="2400" dirty="0">
              <a:solidFill>
                <a:prstClr val="black"/>
              </a:solidFill>
              <a:latin typeface="Times New Roman" panose="02020603050405020304" pitchFamily="18" charset="0"/>
              <a:cs typeface="Times New Roman" panose="02020603050405020304" pitchFamily="18" charset="0"/>
            </a:endParaRP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BEB9A85-99F0-988B-01DC-40F0E1383AE4}"/>
              </a:ext>
            </a:extLst>
          </p:cNvPr>
          <p:cNvSpPr txBox="1">
            <a:spLocks/>
          </p:cNvSpPr>
          <p:nvPr/>
        </p:nvSpPr>
        <p:spPr>
          <a:xfrm>
            <a:off x="642257" y="1837509"/>
            <a:ext cx="10515600"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Rectangle 3">
            <a:extLst>
              <a:ext uri="{FF2B5EF4-FFF2-40B4-BE49-F238E27FC236}">
                <a16:creationId xmlns:a16="http://schemas.microsoft.com/office/drawing/2014/main" id="{AEA7BA9F-F3A9-0830-277A-FCC9DEABB745}"/>
              </a:ext>
            </a:extLst>
          </p:cNvPr>
          <p:cNvSpPr txBox="1">
            <a:spLocks/>
          </p:cNvSpPr>
          <p:nvPr/>
        </p:nvSpPr>
        <p:spPr>
          <a:xfrm>
            <a:off x="132806" y="1363864"/>
            <a:ext cx="12472851"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12" name="Rectangle 3">
            <a:extLst>
              <a:ext uri="{FF2B5EF4-FFF2-40B4-BE49-F238E27FC236}">
                <a16:creationId xmlns:a16="http://schemas.microsoft.com/office/drawing/2014/main" id="{3DA23B7B-BF62-DF52-ABA6-06478962D13F}"/>
              </a:ext>
            </a:extLst>
          </p:cNvPr>
          <p:cNvSpPr txBox="1">
            <a:spLocks/>
          </p:cNvSpPr>
          <p:nvPr/>
        </p:nvSpPr>
        <p:spPr>
          <a:xfrm>
            <a:off x="341811" y="2169306"/>
            <a:ext cx="11717383" cy="556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Oval 12"/>
          <p:cNvSpPr/>
          <p:nvPr/>
        </p:nvSpPr>
        <p:spPr>
          <a:xfrm>
            <a:off x="9459359" y="408049"/>
            <a:ext cx="2481943"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Vertical Integration</a:t>
            </a:r>
          </a:p>
        </p:txBody>
      </p:sp>
    </p:spTree>
    <p:extLst>
      <p:ext uri="{BB962C8B-B14F-4D97-AF65-F5344CB8AC3E}">
        <p14:creationId xmlns:p14="http://schemas.microsoft.com/office/powerpoint/2010/main" val="36080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1423198" y="429138"/>
            <a:ext cx="10515600" cy="1325563"/>
          </a:xfrm>
        </p:spPr>
        <p:txBody>
          <a:bodyPr>
            <a:normAutofit/>
          </a:bodyPr>
          <a:lstStyle/>
          <a:p>
            <a:pPr marL="609600" lvl="0" indent="-609600">
              <a:spcBef>
                <a:spcPts val="1000"/>
              </a:spcBef>
            </a:pPr>
            <a:r>
              <a:rPr lang="en-US" sz="3600" b="1" dirty="0">
                <a:solidFill>
                  <a:prstClr val="black"/>
                </a:solidFill>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endParaRPr lang="en-PK" sz="26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a:bodyPr>
          <a:lstStyle/>
          <a:p>
            <a:pPr marL="0" lvl="0" indent="0">
              <a:buNone/>
            </a:pPr>
            <a:endParaRPr lang="en-US" altLang="en-US" sz="2400" dirty="0">
              <a:solidFill>
                <a:prstClr val="black"/>
              </a:solidFill>
            </a:endParaRP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BEB9A85-99F0-988B-01DC-40F0E1383AE4}"/>
              </a:ext>
            </a:extLst>
          </p:cNvPr>
          <p:cNvSpPr txBox="1">
            <a:spLocks/>
          </p:cNvSpPr>
          <p:nvPr/>
        </p:nvSpPr>
        <p:spPr>
          <a:xfrm>
            <a:off x="642257" y="1837509"/>
            <a:ext cx="10515600"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Rectangle 3">
            <a:extLst>
              <a:ext uri="{FF2B5EF4-FFF2-40B4-BE49-F238E27FC236}">
                <a16:creationId xmlns:a16="http://schemas.microsoft.com/office/drawing/2014/main" id="{AEA7BA9F-F3A9-0830-277A-FCC9DEABB745}"/>
              </a:ext>
            </a:extLst>
          </p:cNvPr>
          <p:cNvSpPr txBox="1">
            <a:spLocks/>
          </p:cNvSpPr>
          <p:nvPr/>
        </p:nvSpPr>
        <p:spPr>
          <a:xfrm>
            <a:off x="132806" y="1363864"/>
            <a:ext cx="12472851"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12" name="Rectangle 3">
            <a:extLst>
              <a:ext uri="{FF2B5EF4-FFF2-40B4-BE49-F238E27FC236}">
                <a16:creationId xmlns:a16="http://schemas.microsoft.com/office/drawing/2014/main" id="{3DA23B7B-BF62-DF52-ABA6-06478962D13F}"/>
              </a:ext>
            </a:extLst>
          </p:cNvPr>
          <p:cNvSpPr txBox="1">
            <a:spLocks/>
          </p:cNvSpPr>
          <p:nvPr/>
        </p:nvSpPr>
        <p:spPr>
          <a:xfrm>
            <a:off x="341811" y="2169306"/>
            <a:ext cx="11717383" cy="556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Rectangle 3"/>
          <p:cNvSpPr/>
          <p:nvPr/>
        </p:nvSpPr>
        <p:spPr>
          <a:xfrm>
            <a:off x="1175657" y="2374897"/>
            <a:ext cx="10387147" cy="241912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Community-based health education campaigns are an important way to encourage the public to improve their knowledge and attitudes towards the screening program, thereby encouraging healthy decision-making after obtaining the test results and consequently reducing the prevalence of infectious and genetic diseases in the country</a:t>
            </a:r>
            <a:endParaRPr lang="en-GB" sz="2800" dirty="0">
              <a:solidFill>
                <a:prstClr val="black"/>
              </a:solidFill>
              <a:latin typeface="Times New Roman" panose="02020603050405020304" pitchFamily="18" charset="0"/>
              <a:cs typeface="Times New Roman" panose="02020603050405020304" pitchFamily="18" charset="0"/>
            </a:endParaRPr>
          </a:p>
        </p:txBody>
      </p:sp>
      <p:sp>
        <p:nvSpPr>
          <p:cNvPr id="13" name="Oval 12"/>
          <p:cNvSpPr/>
          <p:nvPr/>
        </p:nvSpPr>
        <p:spPr>
          <a:xfrm>
            <a:off x="8294915" y="294431"/>
            <a:ext cx="2416628"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Vertical Integration</a:t>
            </a:r>
          </a:p>
        </p:txBody>
      </p:sp>
    </p:spTree>
    <p:extLst>
      <p:ext uri="{BB962C8B-B14F-4D97-AF65-F5344CB8AC3E}">
        <p14:creationId xmlns:p14="http://schemas.microsoft.com/office/powerpoint/2010/main" val="249199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7653131" y="1358347"/>
          <a:ext cx="3670852" cy="509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1319796" y="2181164"/>
            <a:ext cx="5908056" cy="406827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514350" marR="471488" lvl="0" indent="-514350" algn="l" defTabSz="914400" rtl="0" eaLnBrk="0" fontAlgn="base" latinLnBrk="0" hangingPunct="0">
              <a:lnSpc>
                <a:spcPct val="100000"/>
              </a:lnSpc>
              <a:spcBef>
                <a:spcPct val="0"/>
              </a:spcBef>
              <a:spcAft>
                <a:spcPts val="1000"/>
              </a:spcAft>
              <a:buClr>
                <a:srgbClr val="FFFFFF"/>
              </a:buClr>
              <a:buSzTx/>
              <a:buFont typeface="+mj-lt"/>
              <a:buAutoNum type="arabicPeriod"/>
              <a:tabLst/>
              <a:defRPr/>
            </a:pPr>
            <a:r>
              <a:rPr kumimoji="0" lang="en-PK" altLang="en-PK"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To impart evidence based research oriented medical education</a:t>
            </a:r>
          </a:p>
          <a:p>
            <a:pPr marL="514350" marR="0" lvl="0" indent="-514350" algn="l" defTabSz="914400" rtl="0" eaLnBrk="0" fontAlgn="base" latinLnBrk="0" hangingPunct="0">
              <a:lnSpc>
                <a:spcPct val="100000"/>
              </a:lnSpc>
              <a:spcBef>
                <a:spcPct val="0"/>
              </a:spcBef>
              <a:spcAft>
                <a:spcPct val="0"/>
              </a:spcAft>
              <a:buClr>
                <a:srgbClr val="FFFFFF"/>
              </a:buClr>
              <a:buSzTx/>
              <a:buFont typeface="+mj-lt"/>
              <a:buAutoNum type="arabicPeriod"/>
              <a:tabLst/>
              <a:defRPr/>
            </a:pPr>
            <a:r>
              <a:rPr kumimoji="0" lang="en-PK" altLang="en-PK"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To provide best possible patient care</a:t>
            </a:r>
          </a:p>
          <a:p>
            <a:pPr marL="514350" marR="0" lvl="0" indent="-514350" algn="l" defTabSz="914400" rtl="0" eaLnBrk="0" fontAlgn="base" latinLnBrk="0" hangingPunct="0">
              <a:lnSpc>
                <a:spcPct val="100000"/>
              </a:lnSpc>
              <a:spcBef>
                <a:spcPct val="0"/>
              </a:spcBef>
              <a:spcAft>
                <a:spcPct val="0"/>
              </a:spcAft>
              <a:buClr>
                <a:srgbClr val="FFFFFF"/>
              </a:buClr>
              <a:buSzTx/>
              <a:buFont typeface="+mj-lt"/>
              <a:buAutoNum type="arabicPeriod"/>
              <a:tabLst/>
              <a:defRPr/>
            </a:pPr>
            <a:r>
              <a:rPr kumimoji="0" lang="en-PK" altLang="en-PK"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To inculcate the values of mutual respect and ethical practice of medicine</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PK" altLang="en-PK"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842" y="337226"/>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4895807" y="719219"/>
            <a:ext cx="5847522" cy="529508"/>
          </a:xfrm>
          <a:prstGeom prst="rect">
            <a:avLst/>
          </a:prstGeom>
          <a:solidFill>
            <a:schemeClr val="accent4">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Vision &amp; Mission of RMU </a:t>
            </a:r>
            <a:endParaRPr kumimoji="0" lang="en-PK"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Footer Placeholder 5">
            <a:extLst>
              <a:ext uri="{FF2B5EF4-FFF2-40B4-BE49-F238E27FC236}">
                <a16:creationId xmlns:a16="http://schemas.microsoft.com/office/drawing/2014/main" id="{EEF5018A-F3CE-E4E7-A15E-CBA212AC5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Professor Dr. Arshad Sabir</a:t>
            </a:r>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B91EA1D-68AC-31C0-7137-AAD8EE83D1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4991-A976-4117-B2E3-A57322FE2F8D}" type="slidenum">
              <a:rPr kumimoji="0" lang="en-P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23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341811" y="38301"/>
            <a:ext cx="10515600" cy="1325563"/>
          </a:xfrm>
        </p:spPr>
        <p:txBody>
          <a:bodyPr>
            <a:normAutofit/>
          </a:bodyPr>
          <a:lstStyle/>
          <a:p>
            <a:pPr marL="609600" lvl="0" indent="-609600">
              <a:spcBef>
                <a:spcPts val="1000"/>
              </a:spcBef>
            </a:pPr>
            <a:r>
              <a:rPr lang="en-GB" sz="3200" b="1" dirty="0">
                <a:latin typeface="Times New Roman" panose="02020603050405020304" pitchFamily="18" charset="0"/>
                <a:cs typeface="Times New Roman" panose="02020603050405020304" pitchFamily="18" charset="0"/>
              </a:rPr>
              <a:t>Propaganda</a:t>
            </a:r>
            <a:endParaRPr lang="en-PK" sz="3200" b="1"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3"/>
            <a:ext cx="10515600" cy="4784925"/>
          </a:xfrm>
        </p:spPr>
        <p:txBody>
          <a:bodyPr>
            <a:normAutofit/>
          </a:bodyPr>
          <a:lstStyle/>
          <a:p>
            <a:pPr marL="0" lvl="0" indent="0">
              <a:buNone/>
            </a:pPr>
            <a:endParaRPr lang="en-US" altLang="en-US" sz="2400" dirty="0">
              <a:solidFill>
                <a:prstClr val="black"/>
              </a:solidFill>
            </a:endParaRPr>
          </a:p>
          <a:p>
            <a:pPr lvl="0"/>
            <a:r>
              <a:rPr lang="en-US" altLang="en-US" dirty="0">
                <a:solidFill>
                  <a:prstClr val="black"/>
                </a:solidFill>
              </a:rPr>
              <a:t>When persuasive communication is deliberately employed to manipulate feelings, attitudes and beliefs, it becomes PROPAGANDA or BRAIN WASHING</a:t>
            </a:r>
          </a:p>
          <a:p>
            <a:endParaRPr lang="en-PK" sz="2000"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BEB9A85-99F0-988B-01DC-40F0E1383AE4}"/>
              </a:ext>
            </a:extLst>
          </p:cNvPr>
          <p:cNvSpPr txBox="1">
            <a:spLocks/>
          </p:cNvSpPr>
          <p:nvPr/>
        </p:nvSpPr>
        <p:spPr>
          <a:xfrm>
            <a:off x="642257" y="1837509"/>
            <a:ext cx="10515600" cy="533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Rectangle 3">
            <a:extLst>
              <a:ext uri="{FF2B5EF4-FFF2-40B4-BE49-F238E27FC236}">
                <a16:creationId xmlns:a16="http://schemas.microsoft.com/office/drawing/2014/main" id="{AEA7BA9F-F3A9-0830-277A-FCC9DEABB745}"/>
              </a:ext>
            </a:extLst>
          </p:cNvPr>
          <p:cNvSpPr txBox="1">
            <a:spLocks/>
          </p:cNvSpPr>
          <p:nvPr/>
        </p:nvSpPr>
        <p:spPr>
          <a:xfrm>
            <a:off x="132806" y="1363864"/>
            <a:ext cx="12472851"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12" name="Rectangle 3">
            <a:extLst>
              <a:ext uri="{FF2B5EF4-FFF2-40B4-BE49-F238E27FC236}">
                <a16:creationId xmlns:a16="http://schemas.microsoft.com/office/drawing/2014/main" id="{3DA23B7B-BF62-DF52-ABA6-06478962D13F}"/>
              </a:ext>
            </a:extLst>
          </p:cNvPr>
          <p:cNvSpPr txBox="1">
            <a:spLocks/>
          </p:cNvSpPr>
          <p:nvPr/>
        </p:nvSpPr>
        <p:spPr>
          <a:xfrm>
            <a:off x="341811" y="2169306"/>
            <a:ext cx="11717383" cy="556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Oval 12"/>
          <p:cNvSpPr/>
          <p:nvPr/>
        </p:nvSpPr>
        <p:spPr>
          <a:xfrm>
            <a:off x="7942217" y="360152"/>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186438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a:extLst>
              <a:ext uri="{FF2B5EF4-FFF2-40B4-BE49-F238E27FC236}">
                <a16:creationId xmlns:a16="http://schemas.microsoft.com/office/drawing/2014/main" id="{0D77FFEA-8BBC-D3A6-3ACE-D5B513FCC95E}"/>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Health education &amp; propaganda</a:t>
            </a:r>
          </a:p>
        </p:txBody>
      </p:sp>
      <p:sp>
        <p:nvSpPr>
          <p:cNvPr id="11267" name="Content Placeholder 7">
            <a:extLst>
              <a:ext uri="{FF2B5EF4-FFF2-40B4-BE49-F238E27FC236}">
                <a16:creationId xmlns:a16="http://schemas.microsoft.com/office/drawing/2014/main" id="{384A9CC6-0A22-9265-7D06-D3B17FA1F8FA}"/>
              </a:ext>
            </a:extLst>
          </p:cNvPr>
          <p:cNvSpPr>
            <a:spLocks noGrp="1"/>
          </p:cNvSpPr>
          <p:nvPr>
            <p:ph sz="half" idx="1"/>
          </p:nvPr>
        </p:nvSpPr>
        <p:spPr>
          <a:xfrm>
            <a:off x="1042852" y="1690688"/>
            <a:ext cx="4976948" cy="4525963"/>
          </a:xfrm>
        </p:spPr>
        <p:txBody>
          <a:bodyPr>
            <a:normAutofit fontScale="92500" lnSpcReduction="20000"/>
          </a:bodyPr>
          <a:lstStyle/>
          <a:p>
            <a:pPr>
              <a:buFont typeface="Arial" panose="020B0604020202020204" pitchFamily="34" charset="0"/>
              <a:buNone/>
            </a:pPr>
            <a:r>
              <a:rPr lang="en-US" altLang="en-US" dirty="0"/>
              <a:t>       </a:t>
            </a:r>
            <a:r>
              <a:rPr lang="en-US" altLang="en-US" b="1" dirty="0"/>
              <a:t>Health education</a:t>
            </a:r>
          </a:p>
          <a:p>
            <a:pPr>
              <a:buFont typeface="Arial" panose="020B0604020202020204" pitchFamily="34" charset="0"/>
              <a:buNone/>
            </a:pPr>
            <a:endParaRPr lang="en-US" altLang="en-US" b="1" dirty="0"/>
          </a:p>
          <a:p>
            <a:r>
              <a:rPr lang="en-US" altLang="en-US" sz="3000" dirty="0"/>
              <a:t>Knowledge &amp; skills actively employed</a:t>
            </a:r>
          </a:p>
          <a:p>
            <a:r>
              <a:rPr lang="en-US" altLang="en-US" sz="3000" dirty="0"/>
              <a:t>Makes people think for themselves</a:t>
            </a:r>
          </a:p>
          <a:p>
            <a:r>
              <a:rPr lang="en-US" altLang="en-US" sz="3000" dirty="0"/>
              <a:t>Disciplines primitive desires</a:t>
            </a:r>
          </a:p>
          <a:p>
            <a:r>
              <a:rPr lang="en-US" altLang="en-US" sz="3000" dirty="0"/>
              <a:t>Develops reflective behavior trains people to use judgment before acting.</a:t>
            </a:r>
          </a:p>
          <a:p>
            <a:r>
              <a:rPr lang="en-US" altLang="en-US" sz="3000" dirty="0"/>
              <a:t>Appeals to reason</a:t>
            </a:r>
          </a:p>
        </p:txBody>
      </p:sp>
      <p:sp>
        <p:nvSpPr>
          <p:cNvPr id="11268" name="Content Placeholder 8">
            <a:extLst>
              <a:ext uri="{FF2B5EF4-FFF2-40B4-BE49-F238E27FC236}">
                <a16:creationId xmlns:a16="http://schemas.microsoft.com/office/drawing/2014/main" id="{A2458DEC-0732-C3C2-DA5C-287A5A2CE549}"/>
              </a:ext>
            </a:extLst>
          </p:cNvPr>
          <p:cNvSpPr>
            <a:spLocks noGrp="1"/>
          </p:cNvSpPr>
          <p:nvPr>
            <p:ph sz="half" idx="2"/>
          </p:nvPr>
        </p:nvSpPr>
        <p:spPr>
          <a:xfrm>
            <a:off x="6224451" y="1690688"/>
            <a:ext cx="5129349" cy="4525963"/>
          </a:xfrm>
        </p:spPr>
        <p:txBody>
          <a:bodyPr>
            <a:normAutofit fontScale="92500" lnSpcReduction="20000"/>
          </a:bodyPr>
          <a:lstStyle/>
          <a:p>
            <a:pPr>
              <a:buFont typeface="Arial" panose="020B0604020202020204" pitchFamily="34" charset="0"/>
              <a:buNone/>
            </a:pPr>
            <a:r>
              <a:rPr lang="en-US" altLang="en-US" dirty="0"/>
              <a:t>         </a:t>
            </a:r>
            <a:r>
              <a:rPr lang="en-US" altLang="en-US" b="1" dirty="0"/>
              <a:t>Propaganda</a:t>
            </a:r>
          </a:p>
          <a:p>
            <a:pPr>
              <a:buFont typeface="Arial" panose="020B0604020202020204" pitchFamily="34" charset="0"/>
              <a:buNone/>
            </a:pPr>
            <a:endParaRPr lang="en-US" altLang="en-US" sz="3900" b="1" dirty="0"/>
          </a:p>
          <a:p>
            <a:r>
              <a:rPr lang="en-US" altLang="en-US" sz="3000" dirty="0"/>
              <a:t>Knowledge instilled into the minds of people</a:t>
            </a:r>
          </a:p>
          <a:p>
            <a:r>
              <a:rPr lang="en-US" altLang="en-US" sz="3000" dirty="0"/>
              <a:t>Prevents or discourages thinking by readymade slogans</a:t>
            </a:r>
          </a:p>
          <a:p>
            <a:r>
              <a:rPr lang="en-US" altLang="en-US" sz="3000" dirty="0"/>
              <a:t>Arouses &amp; stimulate primitive desires</a:t>
            </a:r>
          </a:p>
          <a:p>
            <a:r>
              <a:rPr lang="en-US" altLang="en-US" sz="3000" dirty="0"/>
              <a:t>Develops reflexive  behavior aims at impulsive</a:t>
            </a:r>
          </a:p>
          <a:p>
            <a:r>
              <a:rPr lang="en-US" altLang="en-US" sz="3000" dirty="0"/>
              <a:t>Appeals to emotion</a:t>
            </a:r>
          </a:p>
          <a:p>
            <a:pPr>
              <a:buFont typeface="Arial" panose="020B0604020202020204" pitchFamily="34" charset="0"/>
              <a:buNone/>
            </a:pPr>
            <a:endParaRPr lang="en-US" altLang="en-US" sz="2000" dirty="0"/>
          </a:p>
        </p:txBody>
      </p:sp>
      <p:sp>
        <p:nvSpPr>
          <p:cNvPr id="5" name="Oval 4"/>
          <p:cNvSpPr/>
          <p:nvPr/>
        </p:nvSpPr>
        <p:spPr>
          <a:xfrm>
            <a:off x="9313817" y="365125"/>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40440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96695FC9-E6D6-CA85-6824-4492877B3D47}"/>
              </a:ext>
            </a:extLst>
          </p:cNvPr>
          <p:cNvSpPr>
            <a:spLocks noGrp="1"/>
          </p:cNvSpPr>
          <p:nvPr>
            <p:ph sz="half" idx="1"/>
          </p:nvPr>
        </p:nvSpPr>
        <p:spPr>
          <a:xfrm>
            <a:off x="365760" y="1600201"/>
            <a:ext cx="5196840" cy="4525963"/>
          </a:xfrm>
        </p:spPr>
        <p:txBody>
          <a:bodyPr>
            <a:noAutofit/>
          </a:bodyPr>
          <a:lstStyle/>
          <a:p>
            <a:pPr marL="0" indent="0">
              <a:buNone/>
            </a:pPr>
            <a:r>
              <a:rPr lang="en-US" altLang="en-US" b="1" dirty="0"/>
              <a:t>Health Education</a:t>
            </a:r>
          </a:p>
          <a:p>
            <a:pPr marL="0" indent="0">
              <a:buNone/>
            </a:pPr>
            <a:endParaRPr lang="en-US" altLang="en-US" b="1" dirty="0"/>
          </a:p>
          <a:p>
            <a:r>
              <a:rPr lang="en-US" altLang="en-US" dirty="0"/>
              <a:t>Develops  individuality, personality &amp; self expression </a:t>
            </a:r>
          </a:p>
          <a:p>
            <a:r>
              <a:rPr lang="en-US" altLang="en-US" dirty="0"/>
              <a:t>Knowledge acquired through self reliant activity</a:t>
            </a:r>
          </a:p>
          <a:p>
            <a:r>
              <a:rPr lang="en-US" altLang="en-US" dirty="0"/>
              <a:t>The process is </a:t>
            </a:r>
            <a:r>
              <a:rPr lang="en-US" altLang="en-US" dirty="0" err="1"/>
              <a:t>behaviour</a:t>
            </a:r>
            <a:r>
              <a:rPr lang="en-US" altLang="en-US" dirty="0"/>
              <a:t>  centered-aims at developing favorable attitudes and habits &amp; skills</a:t>
            </a:r>
          </a:p>
        </p:txBody>
      </p:sp>
      <p:sp>
        <p:nvSpPr>
          <p:cNvPr id="12291" name="Content Placeholder 3">
            <a:extLst>
              <a:ext uri="{FF2B5EF4-FFF2-40B4-BE49-F238E27FC236}">
                <a16:creationId xmlns:a16="http://schemas.microsoft.com/office/drawing/2014/main" id="{BB001778-6366-63A0-9920-0150A90C2A5C}"/>
              </a:ext>
            </a:extLst>
          </p:cNvPr>
          <p:cNvSpPr>
            <a:spLocks noGrp="1"/>
          </p:cNvSpPr>
          <p:nvPr>
            <p:ph sz="half" idx="2"/>
          </p:nvPr>
        </p:nvSpPr>
        <p:spPr>
          <a:xfrm>
            <a:off x="6043747" y="1593671"/>
            <a:ext cx="4837611" cy="4525963"/>
          </a:xfrm>
        </p:spPr>
        <p:txBody>
          <a:bodyPr>
            <a:normAutofit fontScale="92500" lnSpcReduction="20000"/>
          </a:bodyPr>
          <a:lstStyle/>
          <a:p>
            <a:pPr marL="0" indent="0">
              <a:buNone/>
            </a:pPr>
            <a:r>
              <a:rPr lang="en-US" altLang="en-US" sz="3000" b="1" dirty="0"/>
              <a:t>Propaganda </a:t>
            </a:r>
          </a:p>
          <a:p>
            <a:pPr marL="0" indent="0">
              <a:buNone/>
            </a:pPr>
            <a:endParaRPr lang="en-US" altLang="en-US" sz="3000" b="1" dirty="0"/>
          </a:p>
          <a:p>
            <a:r>
              <a:rPr lang="en-US" altLang="en-US" sz="3000" dirty="0"/>
              <a:t>Develops a standard pattern of attitudes &amp; behavior</a:t>
            </a:r>
          </a:p>
          <a:p>
            <a:endParaRPr lang="en-US" altLang="en-US" sz="3000" dirty="0"/>
          </a:p>
          <a:p>
            <a:r>
              <a:rPr lang="en-US" altLang="en-US" sz="3000" dirty="0"/>
              <a:t>Knowledge is spoon-fed &amp; passively received</a:t>
            </a:r>
          </a:p>
          <a:p>
            <a:endParaRPr lang="en-US" altLang="en-US" sz="3000" dirty="0"/>
          </a:p>
          <a:p>
            <a:r>
              <a:rPr lang="en-US" altLang="en-US" sz="3000" dirty="0"/>
              <a:t>     The process is information centered no change of attitude or behavior  designed.</a:t>
            </a:r>
          </a:p>
        </p:txBody>
      </p:sp>
      <p:sp>
        <p:nvSpPr>
          <p:cNvPr id="12292" name="Rectangle 6">
            <a:extLst>
              <a:ext uri="{FF2B5EF4-FFF2-40B4-BE49-F238E27FC236}">
                <a16:creationId xmlns:a16="http://schemas.microsoft.com/office/drawing/2014/main" id="{BCE4F6EA-DED2-939A-36FB-6DFD32A020EF}"/>
              </a:ext>
            </a:extLst>
          </p:cNvPr>
          <p:cNvSpPr>
            <a:spLocks noChangeArrowheads="1"/>
          </p:cNvSpPr>
          <p:nvPr/>
        </p:nvSpPr>
        <p:spPr bwMode="auto">
          <a:xfrm>
            <a:off x="2196737" y="243841"/>
            <a:ext cx="88152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t>Health education &amp; Propaganda</a:t>
            </a:r>
          </a:p>
        </p:txBody>
      </p:sp>
      <p:sp>
        <p:nvSpPr>
          <p:cNvPr id="5" name="Oval 4"/>
          <p:cNvSpPr/>
          <p:nvPr/>
        </p:nvSpPr>
        <p:spPr>
          <a:xfrm>
            <a:off x="9771015" y="412404"/>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169279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mn-lt"/>
              </a:rPr>
              <a:t>Media Ethics  </a:t>
            </a:r>
          </a:p>
        </p:txBody>
      </p:sp>
      <p:sp>
        <p:nvSpPr>
          <p:cNvPr id="3" name="Content Placeholder 2"/>
          <p:cNvSpPr>
            <a:spLocks noGrp="1"/>
          </p:cNvSpPr>
          <p:nvPr>
            <p:ph sz="half" idx="1"/>
          </p:nvPr>
        </p:nvSpPr>
        <p:spPr>
          <a:xfrm>
            <a:off x="838200" y="1825625"/>
            <a:ext cx="10515600" cy="4351338"/>
          </a:xfrm>
        </p:spPr>
        <p:txBody>
          <a:bodyPr>
            <a:normAutofit fontScale="92500" lnSpcReduction="10000"/>
          </a:bodyPr>
          <a:lstStyle/>
          <a:p>
            <a:r>
              <a:rPr lang="en-US" b="1" dirty="0"/>
              <a:t>Health education by using  Photography and Consent </a:t>
            </a:r>
          </a:p>
          <a:p>
            <a:r>
              <a:rPr lang="en-US" dirty="0"/>
              <a:t>Medical and dental students must must obtain permission from patients before examining them. </a:t>
            </a:r>
          </a:p>
          <a:p>
            <a:r>
              <a:rPr lang="en-US" dirty="0"/>
              <a:t>The taking of photographs or videos for instructional purposes also requires permission.</a:t>
            </a:r>
          </a:p>
          <a:p>
            <a:r>
              <a:rPr lang="en-US" dirty="0"/>
              <a:t> As far as possible these photographs and videos should be done in such a manner that a third party cannot identify the patient concerned. If the patient is identifiable, he or she should be informed about the security, storage, and eventual destruction of the record</a:t>
            </a:r>
          </a:p>
          <a:p>
            <a:r>
              <a:rPr lang="en-GB" dirty="0">
                <a:hlinkClick r:id="rId2"/>
              </a:rPr>
              <a:t>http://nbcpakistan.org.pk/assets/may-16-bioethics-facilitator-book---may-16%2C-2017.pdf</a:t>
            </a:r>
            <a:endParaRPr lang="en-GB" dirty="0"/>
          </a:p>
          <a:p>
            <a:endParaRPr lang="en-GB" dirty="0"/>
          </a:p>
        </p:txBody>
      </p:sp>
      <p:sp>
        <p:nvSpPr>
          <p:cNvPr id="4" name="Oval 3"/>
          <p:cNvSpPr/>
          <p:nvPr/>
        </p:nvSpPr>
        <p:spPr>
          <a:xfrm>
            <a:off x="7942217" y="36015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Bioethics</a:t>
            </a:r>
            <a:r>
              <a:rPr kumimoji="0" lang="en-GB" sz="2400" b="1" i="0" u="none" strike="noStrike" kern="0" cap="none" spc="0" normalizeH="0" noProof="0" dirty="0">
                <a:ln>
                  <a:noFill/>
                </a:ln>
                <a:solidFill>
                  <a:sysClr val="windowText" lastClr="000000"/>
                </a:solidFill>
                <a:effectLst/>
                <a:uLnTx/>
                <a:uFillTx/>
                <a:latin typeface="Calibri" panose="020F0502020204030204"/>
                <a:ea typeface="+mn-ea"/>
                <a:cs typeface="+mn-cs"/>
              </a:rPr>
              <a: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83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prstClr val="black"/>
                </a:solidFill>
                <a:latin typeface="Calibri" panose="020F0502020204030204"/>
              </a:rPr>
              <a:t>End of Lecture Assessment </a:t>
            </a:r>
            <a:endParaRPr lang="en-GB" dirty="0"/>
          </a:p>
        </p:txBody>
      </p:sp>
      <p:sp>
        <p:nvSpPr>
          <p:cNvPr id="3" name="Content Placeholder 2"/>
          <p:cNvSpPr>
            <a:spLocks noGrp="1"/>
          </p:cNvSpPr>
          <p:nvPr>
            <p:ph sz="half" idx="1"/>
          </p:nvPr>
        </p:nvSpPr>
        <p:spPr>
          <a:xfrm>
            <a:off x="838200" y="1825625"/>
            <a:ext cx="10515600" cy="4351338"/>
          </a:xfrm>
        </p:spPr>
        <p:txBody>
          <a:bodyPr>
            <a:normAutofit/>
          </a:bodyPr>
          <a:lstStyle/>
          <a:p>
            <a:pPr marL="0" indent="0" algn="just">
              <a:lnSpc>
                <a:spcPct val="107000"/>
              </a:lnSpc>
              <a:spcAft>
                <a:spcPts val="0"/>
              </a:spcAft>
              <a:buNone/>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Thalassemia is major public health problem in community. An effective primary prevention measure against this problem may be: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second marriages of the </a:t>
            </a:r>
            <a:r>
              <a:rPr lang="en-GB"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thalassaemic</a:t>
            </a: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child father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premarital compulsory genetic counselling of the intended couple  </a:t>
            </a:r>
          </a:p>
          <a:p>
            <a:pPr marL="342900" lvl="0" indent="-342900" algn="just">
              <a:lnSpc>
                <a:spcPct val="107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Awareness seminar and campaigns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Mass media campaigns</a:t>
            </a:r>
          </a:p>
          <a:p>
            <a:pPr marL="342900" lvl="0" indent="-342900" algn="just">
              <a:lnSpc>
                <a:spcPct val="107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More research on the subject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0385" indent="0" algn="just">
              <a:lnSpc>
                <a:spcPct val="107000"/>
              </a:lnSpc>
              <a:spcAft>
                <a:spcPts val="800"/>
              </a:spcAft>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51335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COVID-19 </a:t>
            </a:r>
            <a:r>
              <a:rPr lang="en-GB" sz="3600" b="1" dirty="0" err="1">
                <a:latin typeface="Times New Roman" panose="02020603050405020304" pitchFamily="18" charset="0"/>
                <a:cs typeface="Times New Roman" panose="02020603050405020304" pitchFamily="18" charset="0"/>
              </a:rPr>
              <a:t>Misinfodemic</a:t>
            </a:r>
            <a:r>
              <a:rPr lang="en-GB" sz="3600" b="1" dirty="0">
                <a:latin typeface="Times New Roman" panose="02020603050405020304" pitchFamily="18" charset="0"/>
                <a:cs typeface="Times New Roman" panose="02020603050405020304" pitchFamily="18" charset="0"/>
              </a:rPr>
              <a:t> (Propaganda) </a:t>
            </a:r>
          </a:p>
        </p:txBody>
      </p:sp>
      <p:sp>
        <p:nvSpPr>
          <p:cNvPr id="3" name="Content Placeholder 2"/>
          <p:cNvSpPr>
            <a:spLocks noGrp="1"/>
          </p:cNvSpPr>
          <p:nvPr>
            <p:ph sz="half" idx="1"/>
          </p:nvPr>
        </p:nvSpPr>
        <p:spPr>
          <a:xfrm>
            <a:off x="838199" y="1825624"/>
            <a:ext cx="10722430" cy="4749987"/>
          </a:xfrm>
        </p:spPr>
        <p:txBody>
          <a:bodyPr>
            <a:normAutofit fontScale="92500" lnSpcReduction="10000"/>
          </a:bodyPr>
          <a:lstStyle/>
          <a:p>
            <a:r>
              <a:rPr lang="en-US" b="0" i="0" dirty="0">
                <a:effectLst/>
              </a:rPr>
              <a:t>Propaganda contributes its share to the </a:t>
            </a:r>
            <a:r>
              <a:rPr lang="en-US" b="0" i="0" dirty="0" err="1">
                <a:effectLst/>
              </a:rPr>
              <a:t>infodemic</a:t>
            </a:r>
            <a:r>
              <a:rPr lang="en-US" b="0" i="0" dirty="0">
                <a:effectLst/>
              </a:rPr>
              <a:t>, a term the World Health Organization has used during the coronavirus pandemic to describe the avalanche of information that people must sift through to make decisions about their health and safety.</a:t>
            </a:r>
          </a:p>
          <a:p>
            <a:endParaRPr lang="en-US" dirty="0"/>
          </a:p>
          <a:p>
            <a:r>
              <a:rPr lang="en-US" dirty="0"/>
              <a:t>The </a:t>
            </a:r>
            <a:r>
              <a:rPr lang="en-US" dirty="0" err="1"/>
              <a:t>infodemic</a:t>
            </a:r>
            <a:r>
              <a:rPr lang="en-US" dirty="0"/>
              <a:t>, too, appears to have had real health consequences: one study, published in August 2020, estimated that alcohol poisoning killed almost 800 people from around the world who apparently believed an online </a:t>
            </a:r>
            <a:r>
              <a:rPr lang="en-US" dirty="0" err="1"/>
              <a:t>rumour</a:t>
            </a:r>
            <a:r>
              <a:rPr lang="en-US" dirty="0"/>
              <a:t> that drinking highly concentrated alcohol would prevent COVID-19. </a:t>
            </a:r>
          </a:p>
          <a:p>
            <a:r>
              <a:rPr lang="en-US" dirty="0">
                <a:hlinkClick r:id="rId2"/>
              </a:rPr>
              <a:t>https://www.who.int/health-topics/infodemic/understanding-the-infodemic-and-misinformation-in-the-fight-against-covid-19</a:t>
            </a:r>
            <a:endParaRPr lang="en-US" dirty="0"/>
          </a:p>
          <a:p>
            <a:endParaRPr lang="en-US" dirty="0"/>
          </a:p>
        </p:txBody>
      </p:sp>
      <p:sp>
        <p:nvSpPr>
          <p:cNvPr id="4" name="Oval 3"/>
          <p:cNvSpPr/>
          <p:nvPr/>
        </p:nvSpPr>
        <p:spPr>
          <a:xfrm>
            <a:off x="9339943" y="404920"/>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dirty="0">
                <a:solidFill>
                  <a:sysClr val="windowText" lastClr="000000"/>
                </a:solidFill>
                <a:latin typeface="Calibri" panose="020F0502020204030204"/>
              </a:rPr>
              <a:t>Research</a:t>
            </a:r>
            <a:r>
              <a:rPr kumimoji="0" lang="en-GB" sz="2400" b="1" i="0" u="none" strike="noStrike" kern="0" cap="none" spc="0" normalizeH="0" noProof="0" dirty="0">
                <a:ln>
                  <a:noFill/>
                </a:ln>
                <a:solidFill>
                  <a:sysClr val="windowText" lastClr="000000"/>
                </a:solidFill>
                <a:effectLst/>
                <a:uLnTx/>
                <a:uFillTx/>
                <a:latin typeface="Calibri" panose="020F0502020204030204"/>
                <a:ea typeface="+mn-ea"/>
                <a:cs typeface="+mn-cs"/>
              </a:rPr>
              <a:t> </a:t>
            </a:r>
            <a:endPar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15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mn-lt"/>
              </a:rPr>
              <a:t>Additional Readings/Digital Library</a:t>
            </a:r>
          </a:p>
        </p:txBody>
      </p:sp>
      <p:sp>
        <p:nvSpPr>
          <p:cNvPr id="3" name="Content Placeholder 2"/>
          <p:cNvSpPr>
            <a:spLocks noGrp="1"/>
          </p:cNvSpPr>
          <p:nvPr>
            <p:ph idx="1"/>
          </p:nvPr>
        </p:nvSpPr>
        <p:spPr/>
        <p:txBody>
          <a:bodyPr>
            <a:normAutofit/>
          </a:bodyPr>
          <a:lstStyle/>
          <a:p>
            <a:r>
              <a:rPr lang="en-GB" dirty="0">
                <a:hlinkClick r:id="rId2"/>
              </a:rPr>
              <a:t>https://www.riprc.org/wp-content/uploads/2014/10/Guttman-2004-Guilt-Fear-Stigma-and-Knowledg-Gaps-Ethical-Issues-in-Public-Health-Communications-Interventions.pdf</a:t>
            </a:r>
            <a:endParaRPr lang="en-GB" dirty="0"/>
          </a:p>
          <a:p>
            <a:endParaRPr lang="en-GB" dirty="0"/>
          </a:p>
          <a:p>
            <a:r>
              <a:rPr lang="en-GB" dirty="0">
                <a:hlinkClick r:id="rId3"/>
              </a:rPr>
              <a:t>https://iris.paho.org/bitstream/handle/10665.2/52052/Factsheet-infodemic_eng.pdf</a:t>
            </a:r>
            <a:r>
              <a:rPr lang="en-GB" dirty="0"/>
              <a:t> </a:t>
            </a:r>
          </a:p>
          <a:p>
            <a:endParaRPr lang="en-GB" dirty="0"/>
          </a:p>
        </p:txBody>
      </p:sp>
      <p:sp>
        <p:nvSpPr>
          <p:cNvPr id="4" name="Oval 3"/>
          <p:cNvSpPr/>
          <p:nvPr/>
        </p:nvSpPr>
        <p:spPr>
          <a:xfrm>
            <a:off x="9339943" y="404920"/>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noProof="0" dirty="0">
                <a:ln>
                  <a:noFill/>
                </a:ln>
                <a:solidFill>
                  <a:sysClr val="windowText" lastClr="000000"/>
                </a:solidFill>
                <a:effectLst/>
                <a:uLnTx/>
                <a:uFillTx/>
                <a:latin typeface="Calibri" panose="020F0502020204030204"/>
                <a:ea typeface="+mn-ea"/>
                <a:cs typeface="+mn-cs"/>
              </a:rPr>
              <a:t>Artificial Intelligence</a:t>
            </a:r>
            <a:endParaRPr kumimoji="0" lang="en-GB" sz="20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0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C857-32FA-5308-ECAA-F37D776396C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Reading sources: </a:t>
            </a:r>
            <a:endParaRPr lang="en-PK" sz="2600">
              <a:solidFill>
                <a:srgbClr val="FFFFFF"/>
              </a:solidFill>
            </a:endParaRPr>
          </a:p>
        </p:txBody>
      </p:sp>
      <p:graphicFrame>
        <p:nvGraphicFramePr>
          <p:cNvPr id="5" name="Content Placeholder 2">
            <a:extLst>
              <a:ext uri="{FF2B5EF4-FFF2-40B4-BE49-F238E27FC236}">
                <a16:creationId xmlns:a16="http://schemas.microsoft.com/office/drawing/2014/main" id="{005EC263-8F62-9677-D45B-7078D5BEE0FF}"/>
              </a:ext>
            </a:extLst>
          </p:cNvPr>
          <p:cNvGraphicFramePr>
            <a:graphicFrameLocks noGrp="1"/>
          </p:cNvGraphicFramePr>
          <p:nvPr>
            <p:ph idx="1"/>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33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B9F783E-3A66-5578-9192-D275C8A7241A}"/>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Prof Umar’s Model </a:t>
            </a:r>
          </a:p>
        </p:txBody>
      </p:sp>
      <p:pic>
        <p:nvPicPr>
          <p:cNvPr id="2" name="Picture 1">
            <a:extLst>
              <a:ext uri="{FF2B5EF4-FFF2-40B4-BE49-F238E27FC236}">
                <a16:creationId xmlns:a16="http://schemas.microsoft.com/office/drawing/2014/main" id="{E7056474-AC31-5803-5B54-36633EFEA577}"/>
              </a:ext>
            </a:extLst>
          </p:cNvPr>
          <p:cNvPicPr>
            <a:picLocks noChangeAspect="1"/>
          </p:cNvPicPr>
          <p:nvPr/>
        </p:nvPicPr>
        <p:blipFill rotWithShape="1">
          <a:blip r:embed="rId2"/>
          <a:srcRect l="6626" r="309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0AFDEC4A-7FC7-1E8B-79B0-C334E3F484C9}"/>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Professor Dr. Arshad Sabir</a:t>
            </a:r>
          </a:p>
        </p:txBody>
      </p:sp>
      <p:sp>
        <p:nvSpPr>
          <p:cNvPr id="5" name="Slide Number Placeholder 4">
            <a:extLst>
              <a:ext uri="{FF2B5EF4-FFF2-40B4-BE49-F238E27FC236}">
                <a16:creationId xmlns:a16="http://schemas.microsoft.com/office/drawing/2014/main" id="{A5CA08C9-0188-35A5-40D4-9DA574B0031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D634991-A976-4117-B2E3-A57322FE2F8D}"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666206" y="1188637"/>
            <a:ext cx="3526971" cy="4480726"/>
          </a:xfrm>
        </p:spPr>
        <p:txBody>
          <a:bodyPr>
            <a:normAutofit/>
          </a:bodyPr>
          <a:lstStyle/>
          <a:p>
            <a:pPr algn="ctr"/>
            <a:r>
              <a:rPr lang="en-US" b="1" dirty="0">
                <a:latin typeface="Times New Roman" panose="02020603050405020304" pitchFamily="18" charset="0"/>
                <a:cs typeface="Times New Roman" panose="02020603050405020304" pitchFamily="18" charset="0"/>
              </a:rPr>
              <a:t>Sequence of  the Session </a:t>
            </a:r>
            <a:endParaRPr lang="en-PK"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5255259" y="1648869"/>
            <a:ext cx="5634414" cy="4322439"/>
          </a:xfrm>
        </p:spPr>
        <p:txBody>
          <a:bodyPr anchor="ctr">
            <a:normAutofit/>
          </a:bodyPr>
          <a:lstStyle/>
          <a:p>
            <a:pPr marL="514350" indent="-514350">
              <a:buFont typeface="+mj-lt"/>
              <a:buAutoNum type="alphaLcPeriod"/>
            </a:pPr>
            <a:r>
              <a:rPr lang="en-US" sz="2000" dirty="0">
                <a:latin typeface="Times New Roman" panose="02020603050405020304" pitchFamily="18" charset="0"/>
                <a:cs typeface="Times New Roman" panose="02020603050405020304" pitchFamily="18" charset="0"/>
              </a:rPr>
              <a:t>Statement of learning outcomes (01 slide) </a:t>
            </a:r>
          </a:p>
          <a:p>
            <a:pPr marL="514350" indent="-514350">
              <a:buFont typeface="+mj-lt"/>
              <a:buAutoNum type="alphaLcPeriod"/>
            </a:pPr>
            <a:r>
              <a:rPr lang="en-US" sz="2000" dirty="0">
                <a:latin typeface="Times New Roman" panose="02020603050405020304" pitchFamily="18" charset="0"/>
                <a:cs typeface="Times New Roman" panose="02020603050405020304" pitchFamily="18" charset="0"/>
              </a:rPr>
              <a:t>Order &amp; Components of the session </a:t>
            </a:r>
          </a:p>
          <a:p>
            <a:pPr marL="971550" lvl="1" indent="-514350">
              <a:buFont typeface="+mj-lt"/>
              <a:buAutoNum type="alphaLcPeriod"/>
            </a:pPr>
            <a:r>
              <a:rPr lang="en-US" sz="2000" dirty="0">
                <a:latin typeface="Times New Roman" panose="02020603050405020304" pitchFamily="18" charset="0"/>
                <a:cs typeface="Times New Roman" panose="02020603050405020304" pitchFamily="18" charset="0"/>
              </a:rPr>
              <a:t>Core subject ( contains throughout relevant clinical contents) ( 22 slides) </a:t>
            </a:r>
          </a:p>
          <a:p>
            <a:pPr marL="971550" lvl="1" indent="-514350">
              <a:buFont typeface="+mj-lt"/>
              <a:buAutoNum type="alphaLcPeriod"/>
            </a:pPr>
            <a:r>
              <a:rPr lang="en-US" sz="2000" dirty="0">
                <a:latin typeface="Times New Roman" panose="02020603050405020304" pitchFamily="18" charset="0"/>
                <a:cs typeface="Times New Roman" panose="02020603050405020304" pitchFamily="18" charset="0"/>
              </a:rPr>
              <a:t>Vertical integration( 1 slide)</a:t>
            </a:r>
          </a:p>
          <a:p>
            <a:pPr marL="971550" lvl="1" indent="-514350">
              <a:buFont typeface="+mj-lt"/>
              <a:buAutoNum type="alphaLcPeriod"/>
            </a:pPr>
            <a:r>
              <a:rPr lang="en-US" sz="2000" dirty="0">
                <a:latin typeface="Times New Roman" panose="02020603050405020304" pitchFamily="18" charset="0"/>
                <a:cs typeface="Times New Roman" panose="02020603050405020304" pitchFamily="18" charset="0"/>
              </a:rPr>
              <a:t>Research pertinent to enhance understanding o the subjects (02 slides)</a:t>
            </a:r>
          </a:p>
          <a:p>
            <a:pPr marL="971550" lvl="1" indent="-514350">
              <a:buFont typeface="+mj-lt"/>
              <a:buAutoNum type="alphaLcPeriod"/>
            </a:pPr>
            <a:r>
              <a:rPr lang="en-US" sz="2000" dirty="0">
                <a:latin typeface="Times New Roman" panose="02020603050405020304" pitchFamily="18" charset="0"/>
                <a:cs typeface="Times New Roman" panose="02020603050405020304" pitchFamily="18" charset="0"/>
              </a:rPr>
              <a:t>Bioethics : pertinent discussion (01 slides) </a:t>
            </a:r>
          </a:p>
          <a:p>
            <a:pPr marL="971550" lvl="1" indent="-514350">
              <a:buFont typeface="+mj-lt"/>
              <a:buAutoNum type="alphaLcPeriod"/>
            </a:pPr>
            <a:r>
              <a:rPr lang="en-US" sz="2000" dirty="0">
                <a:latin typeface="Times New Roman" panose="02020603050405020304" pitchFamily="18" charset="0"/>
                <a:cs typeface="Times New Roman" panose="02020603050405020304" pitchFamily="18" charset="0"/>
              </a:rPr>
              <a:t>End o the session relevant assessments ( 02 slides) </a:t>
            </a:r>
          </a:p>
          <a:p>
            <a:pPr marL="971550" lvl="1" indent="-514350">
              <a:buFont typeface="+mj-lt"/>
              <a:buAutoNum type="alphaLcPeriod"/>
            </a:pPr>
            <a:r>
              <a:rPr lang="en-US" sz="2000" dirty="0">
                <a:latin typeface="Times New Roman" panose="02020603050405020304" pitchFamily="18" charset="0"/>
                <a:cs typeface="Times New Roman" panose="02020603050405020304" pitchFamily="18" charset="0"/>
              </a:rPr>
              <a:t>Suggested additional readings ( 01 slide) </a:t>
            </a:r>
            <a:endParaRPr lang="en-P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2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43C53-8B19-EDB9-6C0B-AD2BECB711D5}"/>
              </a:ext>
            </a:extLst>
          </p:cNvPr>
          <p:cNvSpPr>
            <a:spLocks noGrp="1"/>
          </p:cNvSpPr>
          <p:nvPr>
            <p:ph type="title"/>
          </p:nvPr>
        </p:nvSpPr>
        <p:spPr>
          <a:xfrm>
            <a:off x="841248" y="548640"/>
            <a:ext cx="3600860" cy="5431536"/>
          </a:xfrm>
        </p:spPr>
        <p:txBody>
          <a:bodyPr>
            <a:normAutofit/>
          </a:bodyPr>
          <a:lstStyle/>
          <a:p>
            <a:r>
              <a:rPr lang="en-US" sz="5400"/>
              <a:t>Learning Objectives </a:t>
            </a:r>
            <a:endParaRPr lang="en-PK" sz="540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00AE3B-0EA9-5CA4-2BBE-A4C97899F1F3}"/>
              </a:ext>
            </a:extLst>
          </p:cNvPr>
          <p:cNvSpPr>
            <a:spLocks noGrp="1"/>
          </p:cNvSpPr>
          <p:nvPr>
            <p:ph idx="1"/>
          </p:nvPr>
        </p:nvSpPr>
        <p:spPr>
          <a:xfrm>
            <a:off x="5126418" y="552091"/>
            <a:ext cx="6224335" cy="5431536"/>
          </a:xfrm>
        </p:spPr>
        <p:txBody>
          <a:bodyPr anchor="ctr">
            <a:normAutofit/>
          </a:bodyPr>
          <a:lstStyle/>
          <a:p>
            <a:pPr marL="0" indent="0">
              <a:buNone/>
            </a:pPr>
            <a:r>
              <a:rPr lang="en-US" sz="2200" b="1" dirty="0"/>
              <a:t>At the end of this session students should be able to: </a:t>
            </a:r>
          </a:p>
          <a:p>
            <a:pPr lvl="0"/>
            <a:r>
              <a:rPr lang="en-US" dirty="0">
                <a:solidFill>
                  <a:prstClr val="black"/>
                </a:solidFill>
              </a:rPr>
              <a:t>Recognize different models of health education</a:t>
            </a:r>
          </a:p>
          <a:p>
            <a:pPr lvl="0"/>
            <a:r>
              <a:rPr lang="en-US" dirty="0">
                <a:solidFill>
                  <a:prstClr val="black"/>
                </a:solidFill>
              </a:rPr>
              <a:t>Understand the scope /contents of health education</a:t>
            </a:r>
          </a:p>
          <a:p>
            <a:pPr lvl="0"/>
            <a:r>
              <a:rPr lang="en-US" dirty="0">
                <a:solidFill>
                  <a:prstClr val="black"/>
                </a:solidFill>
              </a:rPr>
              <a:t>Explain different approaches of health education</a:t>
            </a:r>
          </a:p>
          <a:p>
            <a:pPr lvl="0"/>
            <a:r>
              <a:rPr lang="en-US" dirty="0">
                <a:solidFill>
                  <a:prstClr val="black"/>
                </a:solidFill>
              </a:rPr>
              <a:t>Appraise the concept of propaganda</a:t>
            </a:r>
          </a:p>
          <a:p>
            <a:pPr marL="0" indent="0">
              <a:buNone/>
            </a:pPr>
            <a:endParaRPr lang="en-PK" sz="2200" dirty="0"/>
          </a:p>
        </p:txBody>
      </p:sp>
      <p:sp>
        <p:nvSpPr>
          <p:cNvPr id="4" name="Footer Placeholder 3">
            <a:extLst>
              <a:ext uri="{FF2B5EF4-FFF2-40B4-BE49-F238E27FC236}">
                <a16:creationId xmlns:a16="http://schemas.microsoft.com/office/drawing/2014/main" id="{2D584698-1B42-DBC8-D844-A5B65BC22F03}"/>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Professor Dr. Arshad Sabir</a:t>
            </a:r>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9CE9982-0ABF-1C32-DF11-0126AECC180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D634991-A976-4117-B2E3-A57322FE2F8D}" type="slidenum">
              <a:rPr kumimoji="0" lang="en-P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P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3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E8324-9F85-8A6C-AB89-0780ED155253}"/>
              </a:ext>
            </a:extLst>
          </p:cNvPr>
          <p:cNvSpPr>
            <a:spLocks noGrp="1"/>
          </p:cNvSpPr>
          <p:nvPr>
            <p:ph type="title"/>
          </p:nvPr>
        </p:nvSpPr>
        <p:spPr>
          <a:xfrm>
            <a:off x="838200" y="365125"/>
            <a:ext cx="10515600" cy="1325563"/>
          </a:xfrm>
        </p:spPr>
        <p:txBody>
          <a:bodyPr>
            <a:normAutofit/>
          </a:bodyPr>
          <a:lstStyle/>
          <a:p>
            <a:br>
              <a:rPr lang="en-US" sz="2600" dirty="0"/>
            </a:br>
            <a:endParaRPr lang="en-PK" sz="2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5AA9D3-2110-1DC0-D593-C11958F49DDD}"/>
              </a:ext>
            </a:extLst>
          </p:cNvPr>
          <p:cNvSpPr>
            <a:spLocks noGrp="1"/>
          </p:cNvSpPr>
          <p:nvPr>
            <p:ph idx="1"/>
          </p:nvPr>
        </p:nvSpPr>
        <p:spPr>
          <a:xfrm>
            <a:off x="838200" y="1929384"/>
            <a:ext cx="10515600" cy="4251960"/>
          </a:xfrm>
        </p:spPr>
        <p:txBody>
          <a:bodyPr>
            <a:normAutofit/>
          </a:bodyPr>
          <a:lstStyle/>
          <a:p>
            <a:pPr marL="0" lvl="0" indent="0">
              <a:buNone/>
            </a:pPr>
            <a:endParaRPr lang="en-US" sz="2000" dirty="0"/>
          </a:p>
          <a:p>
            <a:endParaRPr lang="en-PK" sz="2000" dirty="0"/>
          </a:p>
        </p:txBody>
      </p:sp>
      <p:sp>
        <p:nvSpPr>
          <p:cNvPr id="4" name="Rectangle 3"/>
          <p:cNvSpPr/>
          <p:nvPr/>
        </p:nvSpPr>
        <p:spPr>
          <a:xfrm>
            <a:off x="838200" y="615996"/>
            <a:ext cx="75503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Models of Health Education</a:t>
            </a:r>
            <a:endParaRPr kumimoji="0" lang="en-GB" sz="14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prstClr val="black"/>
                </a:solidFill>
                <a:effectLst/>
                <a:uLnTx/>
                <a:uFillTx/>
                <a:latin typeface="Calibri" panose="020F0502020204030204"/>
                <a:ea typeface="+mn-ea"/>
                <a:cs typeface="+mn-cs"/>
              </a:rPr>
              <a:t>Medical model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prstClr val="black"/>
                </a:solidFill>
                <a:effectLst/>
                <a:uLnTx/>
                <a:uFillTx/>
                <a:latin typeface="Calibri" panose="020F0502020204030204"/>
                <a:ea typeface="+mn-ea"/>
                <a:cs typeface="+mn-cs"/>
              </a:rPr>
              <a:t>Motivational model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prstClr val="black"/>
                </a:solidFill>
                <a:effectLst/>
                <a:uLnTx/>
                <a:uFillTx/>
                <a:latin typeface="Calibri" panose="020F0502020204030204"/>
                <a:ea typeface="+mn-ea"/>
                <a:cs typeface="+mn-cs"/>
              </a:rPr>
              <a:t>AIETA model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prstClr val="black"/>
                </a:solidFill>
                <a:effectLst/>
                <a:uLnTx/>
                <a:uFillTx/>
                <a:latin typeface="Calibri" panose="020F0502020204030204"/>
                <a:ea typeface="+mn-ea"/>
                <a:cs typeface="+mn-cs"/>
              </a:rPr>
              <a:t>Continuation of steps model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prstClr val="black"/>
                </a:solidFill>
                <a:effectLst/>
                <a:uLnTx/>
                <a:uFillTx/>
                <a:latin typeface="Calibri" panose="020F0502020204030204"/>
                <a:ea typeface="+mn-ea"/>
                <a:cs typeface="+mn-cs"/>
              </a:rPr>
              <a:t>Social intervention model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Oval 4"/>
          <p:cNvSpPr/>
          <p:nvPr/>
        </p:nvSpPr>
        <p:spPr>
          <a:xfrm>
            <a:off x="7942217" y="360152"/>
            <a:ext cx="2220686" cy="128576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Core Content </a:t>
            </a:r>
          </a:p>
        </p:txBody>
      </p:sp>
    </p:spTree>
    <p:extLst>
      <p:ext uri="{BB962C8B-B14F-4D97-AF65-F5344CB8AC3E}">
        <p14:creationId xmlns:p14="http://schemas.microsoft.com/office/powerpoint/2010/main" val="121162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D413621-ED30-0568-C485-68580B126254}"/>
              </a:ext>
            </a:extLst>
          </p:cNvPr>
          <p:cNvSpPr>
            <a:spLocks noGrp="1"/>
          </p:cNvSpPr>
          <p:nvPr>
            <p:ph type="title"/>
          </p:nvPr>
        </p:nvSpPr>
        <p:spPr>
          <a:xfrm>
            <a:off x="1051559" y="450668"/>
            <a:ext cx="8680269" cy="1143000"/>
          </a:xfrm>
        </p:spPr>
        <p:txBody>
          <a:bodyPr/>
          <a:lstStyle/>
          <a:p>
            <a:r>
              <a:rPr lang="en-US" altLang="en-US" dirty="0">
                <a:latin typeface="Times New Roman" panose="02020603050405020304" pitchFamily="18" charset="0"/>
                <a:cs typeface="Times New Roman" panose="02020603050405020304" pitchFamily="18" charset="0"/>
              </a:rPr>
              <a:t>Models of Health Education</a:t>
            </a:r>
          </a:p>
        </p:txBody>
      </p:sp>
      <p:sp>
        <p:nvSpPr>
          <p:cNvPr id="3" name="Content Placeholder 2">
            <a:extLst>
              <a:ext uri="{FF2B5EF4-FFF2-40B4-BE49-F238E27FC236}">
                <a16:creationId xmlns:a16="http://schemas.microsoft.com/office/drawing/2014/main" id="{4467A380-CDC2-0B3F-A62A-74D22485A355}"/>
              </a:ext>
            </a:extLst>
          </p:cNvPr>
          <p:cNvSpPr>
            <a:spLocks noGrp="1"/>
          </p:cNvSpPr>
          <p:nvPr>
            <p:ph sz="half" idx="1"/>
          </p:nvPr>
        </p:nvSpPr>
        <p:spPr>
          <a:xfrm>
            <a:off x="1463040" y="2109652"/>
            <a:ext cx="4728754" cy="5715000"/>
          </a:xfrm>
        </p:spPr>
        <p:txBody>
          <a:bodyPr>
            <a:normAutofit/>
          </a:bodyPr>
          <a:lstStyle/>
          <a:p>
            <a:pPr marL="514350" indent="-514350">
              <a:buFont typeface="+mj-lt"/>
              <a:buAutoNum type="arabicPeriod"/>
              <a:defRPr/>
            </a:pPr>
            <a:r>
              <a:rPr lang="en-US" b="1" dirty="0">
                <a:solidFill>
                  <a:srgbClr val="0070C0"/>
                </a:solidFill>
              </a:rPr>
              <a:t>Medical Model</a:t>
            </a:r>
          </a:p>
          <a:p>
            <a:pPr marL="514350" indent="-514350">
              <a:defRPr/>
            </a:pPr>
            <a:r>
              <a:rPr lang="en-US" dirty="0"/>
              <a:t>Recognition &amp;treatment of diseases</a:t>
            </a:r>
          </a:p>
          <a:p>
            <a:pPr marL="0" indent="0">
              <a:buNone/>
              <a:defRPr/>
            </a:pPr>
            <a:endParaRPr lang="en-US" dirty="0"/>
          </a:p>
          <a:p>
            <a:pPr marL="514350" indent="-514350">
              <a:defRPr/>
            </a:pPr>
            <a:r>
              <a:rPr lang="en-US" dirty="0"/>
              <a:t>Concerned with diseases opposed to illness</a:t>
            </a:r>
          </a:p>
          <a:p>
            <a:pPr marL="514350" indent="-514350">
              <a:defRPr/>
            </a:pPr>
            <a:endParaRPr lang="en-US" dirty="0"/>
          </a:p>
          <a:p>
            <a:pPr marL="514350" indent="-514350">
              <a:defRPr/>
            </a:pPr>
            <a:r>
              <a:rPr lang="en-US" dirty="0"/>
              <a:t>Social, cultural and other factors are given less value.</a:t>
            </a:r>
          </a:p>
        </p:txBody>
      </p:sp>
      <p:sp>
        <p:nvSpPr>
          <p:cNvPr id="2" name="Content Placeholder 1"/>
          <p:cNvSpPr>
            <a:spLocks noGrp="1"/>
          </p:cNvSpPr>
          <p:nvPr>
            <p:ph sz="half" idx="2"/>
          </p:nvPr>
        </p:nvSpPr>
        <p:spPr>
          <a:xfrm>
            <a:off x="7053943" y="2076995"/>
            <a:ext cx="5279571" cy="4519748"/>
          </a:xfrm>
        </p:spPr>
        <p:txBody>
          <a:bodyPr>
            <a:normAutofit/>
          </a:bodyPr>
          <a:lstStyle/>
          <a:p>
            <a:pPr marL="0" indent="0">
              <a:buNone/>
            </a:pPr>
            <a:r>
              <a:rPr lang="en-US" b="1" dirty="0">
                <a:solidFill>
                  <a:srgbClr val="0070C0"/>
                </a:solidFill>
              </a:rPr>
              <a:t>2. Motivational Model</a:t>
            </a:r>
          </a:p>
          <a:p>
            <a:r>
              <a:rPr lang="en-US" dirty="0"/>
              <a:t>Awareness</a:t>
            </a:r>
          </a:p>
          <a:p>
            <a:r>
              <a:rPr lang="en-US" dirty="0"/>
              <a:t>Motivation</a:t>
            </a:r>
          </a:p>
          <a:p>
            <a:r>
              <a:rPr lang="en-US" dirty="0"/>
              <a:t>Action</a:t>
            </a:r>
          </a:p>
          <a:p>
            <a:pPr marL="0" indent="0">
              <a:buNone/>
            </a:pPr>
            <a:endParaRPr lang="en-US" dirty="0"/>
          </a:p>
          <a:p>
            <a:endParaRPr lang="en-GB" dirty="0"/>
          </a:p>
        </p:txBody>
      </p:sp>
      <p:sp>
        <p:nvSpPr>
          <p:cNvPr id="5" name="Oval 4"/>
          <p:cNvSpPr/>
          <p:nvPr/>
        </p:nvSpPr>
        <p:spPr>
          <a:xfrm>
            <a:off x="7942217" y="36015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57402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lvl="0">
              <a:buNone/>
              <a:defRPr/>
            </a:pPr>
            <a:r>
              <a:rPr lang="en-US" b="1" dirty="0">
                <a:solidFill>
                  <a:srgbClr val="0070C0"/>
                </a:solidFill>
              </a:rPr>
              <a:t>3. AIETA Model</a:t>
            </a:r>
          </a:p>
          <a:p>
            <a:pPr lvl="0">
              <a:defRPr/>
            </a:pPr>
            <a:r>
              <a:rPr lang="en-US" dirty="0">
                <a:solidFill>
                  <a:prstClr val="black"/>
                </a:solidFill>
              </a:rPr>
              <a:t>Awareness</a:t>
            </a:r>
          </a:p>
          <a:p>
            <a:pPr lvl="0">
              <a:defRPr/>
            </a:pPr>
            <a:r>
              <a:rPr lang="en-US" dirty="0">
                <a:solidFill>
                  <a:prstClr val="black"/>
                </a:solidFill>
              </a:rPr>
              <a:t>Interest</a:t>
            </a:r>
          </a:p>
          <a:p>
            <a:pPr lvl="0">
              <a:defRPr/>
            </a:pPr>
            <a:r>
              <a:rPr lang="en-US" dirty="0">
                <a:solidFill>
                  <a:prstClr val="black"/>
                </a:solidFill>
              </a:rPr>
              <a:t>Evaluation</a:t>
            </a:r>
          </a:p>
          <a:p>
            <a:pPr lvl="0">
              <a:defRPr/>
            </a:pPr>
            <a:r>
              <a:rPr lang="en-US" dirty="0">
                <a:solidFill>
                  <a:prstClr val="black"/>
                </a:solidFill>
              </a:rPr>
              <a:t>trial</a:t>
            </a:r>
          </a:p>
          <a:p>
            <a:pPr lvl="0">
              <a:defRPr/>
            </a:pPr>
            <a:r>
              <a:rPr lang="en-US" dirty="0">
                <a:solidFill>
                  <a:prstClr val="black"/>
                </a:solidFill>
              </a:rPr>
              <a:t>Adoption</a:t>
            </a:r>
          </a:p>
          <a:p>
            <a:endParaRPr lang="en-GB" dirty="0"/>
          </a:p>
        </p:txBody>
      </p:sp>
      <p:sp>
        <p:nvSpPr>
          <p:cNvPr id="4" name="Content Placeholder 3">
            <a:extLst>
              <a:ext uri="{FF2B5EF4-FFF2-40B4-BE49-F238E27FC236}">
                <a16:creationId xmlns:a16="http://schemas.microsoft.com/office/drawing/2014/main" id="{DDB3D6CC-8437-4EF6-DE6D-FF3E694CBFB9}"/>
              </a:ext>
            </a:extLst>
          </p:cNvPr>
          <p:cNvSpPr txBox="1">
            <a:spLocks/>
          </p:cNvSpPr>
          <p:nvPr/>
        </p:nvSpPr>
        <p:spPr>
          <a:xfrm>
            <a:off x="5760720" y="1690688"/>
            <a:ext cx="5277394" cy="50749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b="1" i="0" u="none" strike="noStrike" kern="1200" cap="none" spc="0" normalizeH="0" baseline="0" noProof="0" dirty="0">
                <a:ln>
                  <a:noFill/>
                </a:ln>
                <a:solidFill>
                  <a:srgbClr val="0070C0"/>
                </a:solidFill>
                <a:effectLst/>
                <a:uLnTx/>
                <a:uFillTx/>
                <a:latin typeface="Calibri" panose="020F0502020204030204"/>
                <a:ea typeface="+mn-ea"/>
                <a:cs typeface="+mn-cs"/>
              </a:rPr>
              <a:t>4</a:t>
            </a:r>
            <a:r>
              <a:rPr kumimoji="0" lang="en-US" altLang="en-US" sz="36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altLang="en-US" sz="2800" b="1" i="0" u="none" strike="noStrike" kern="1200" cap="none" spc="0" normalizeH="0" baseline="0" noProof="0" dirty="0">
                <a:ln>
                  <a:noFill/>
                </a:ln>
                <a:solidFill>
                  <a:srgbClr val="0070C0"/>
                </a:solidFill>
                <a:effectLst/>
                <a:uLnTx/>
                <a:uFillTx/>
                <a:latin typeface="Calibri" panose="020F0502020204030204"/>
                <a:ea typeface="+mn-ea"/>
                <a:cs typeface="+mn-cs"/>
              </a:rPr>
              <a:t>Continuation of Steps Model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Health Consciousness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Knowledge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Self-awareness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Attitude change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Decision making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Behavior change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Social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p:cNvSpPr/>
          <p:nvPr/>
        </p:nvSpPr>
        <p:spPr>
          <a:xfrm>
            <a:off x="7942217" y="36015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54173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838200" y="1825625"/>
            <a:ext cx="5497286" cy="4351338"/>
          </a:xfrm>
        </p:spPr>
        <p:txBody>
          <a:bodyPr>
            <a:normAutofit/>
          </a:bodyPr>
          <a:lstStyle/>
          <a:p>
            <a:pPr marL="0" lvl="0" indent="0">
              <a:lnSpc>
                <a:spcPct val="100000"/>
              </a:lnSpc>
              <a:spcBef>
                <a:spcPts val="0"/>
              </a:spcBef>
              <a:buNone/>
            </a:pPr>
            <a:r>
              <a:rPr lang="en-US" altLang="en-US" b="1" dirty="0">
                <a:solidFill>
                  <a:srgbClr val="0070C0"/>
                </a:solidFill>
              </a:rPr>
              <a:t>5. Social Intervention Model</a:t>
            </a:r>
          </a:p>
          <a:p>
            <a:pPr marL="0" lvl="0" indent="0">
              <a:lnSpc>
                <a:spcPct val="100000"/>
              </a:lnSpc>
              <a:spcBef>
                <a:spcPts val="0"/>
              </a:spcBef>
              <a:buNone/>
            </a:pPr>
            <a:endParaRPr lang="en-US" altLang="en-US" b="1" dirty="0">
              <a:solidFill>
                <a:prstClr val="black"/>
              </a:solidFill>
            </a:endParaRPr>
          </a:p>
          <a:p>
            <a:pPr marL="0" lvl="0" indent="0">
              <a:lnSpc>
                <a:spcPct val="100000"/>
              </a:lnSpc>
              <a:spcBef>
                <a:spcPts val="0"/>
              </a:spcBef>
              <a:buFont typeface="Wingdings" panose="05000000000000000000" pitchFamily="2" charset="2"/>
              <a:buChar char="§"/>
            </a:pPr>
            <a:r>
              <a:rPr lang="en-US" altLang="en-US" dirty="0">
                <a:solidFill>
                  <a:prstClr val="black"/>
                </a:solidFill>
              </a:rPr>
              <a:t>Social Environment is changed that shapes the individuals behavior</a:t>
            </a:r>
          </a:p>
          <a:p>
            <a:pPr marL="0" lvl="0" indent="0">
              <a:lnSpc>
                <a:spcPct val="100000"/>
              </a:lnSpc>
              <a:spcBef>
                <a:spcPts val="0"/>
              </a:spcBef>
              <a:buNone/>
            </a:pPr>
            <a:endParaRPr lang="en-US" altLang="en-US" dirty="0">
              <a:solidFill>
                <a:prstClr val="black"/>
              </a:solidFill>
            </a:endParaRPr>
          </a:p>
          <a:p>
            <a:pPr marL="0" lvl="0" indent="0">
              <a:lnSpc>
                <a:spcPct val="100000"/>
              </a:lnSpc>
              <a:spcBef>
                <a:spcPts val="0"/>
              </a:spcBef>
              <a:buFont typeface="Wingdings" panose="05000000000000000000" pitchFamily="2" charset="2"/>
              <a:buChar char="§"/>
            </a:pPr>
            <a:r>
              <a:rPr lang="en-US" altLang="en-US" dirty="0">
                <a:solidFill>
                  <a:prstClr val="black"/>
                </a:solidFill>
              </a:rPr>
              <a:t>Based on  the precise knowledge of human ecology</a:t>
            </a:r>
            <a:endParaRPr lang="en-GB" sz="4000" dirty="0"/>
          </a:p>
        </p:txBody>
      </p:sp>
      <p:sp>
        <p:nvSpPr>
          <p:cNvPr id="4" name="Content Placeholder 3"/>
          <p:cNvSpPr>
            <a:spLocks noGrp="1"/>
          </p:cNvSpPr>
          <p:nvPr>
            <p:ph sz="half" idx="2"/>
          </p:nvPr>
        </p:nvSpPr>
        <p:spPr/>
        <p:txBody>
          <a:bodyPr/>
          <a:lstStyle/>
          <a:p>
            <a:endParaRPr lang="en-GB"/>
          </a:p>
        </p:txBody>
      </p:sp>
      <p:sp>
        <p:nvSpPr>
          <p:cNvPr id="5" name="Oval 4"/>
          <p:cNvSpPr/>
          <p:nvPr/>
        </p:nvSpPr>
        <p:spPr>
          <a:xfrm>
            <a:off x="7942217" y="360152"/>
            <a:ext cx="2220686" cy="1285768"/>
          </a:xfrm>
          <a:prstGeom prst="ellipse">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4031802592"/>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1312</Words>
  <Application>Microsoft Office PowerPoint</Application>
  <PresentationFormat>Widescreen</PresentationFormat>
  <Paragraphs>236</Paragraphs>
  <Slides>27</Slides>
  <Notes>0</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2_Office Theme</vt:lpstr>
      <vt:lpstr>Organic</vt:lpstr>
      <vt:lpstr>1_Office Theme</vt:lpstr>
      <vt:lpstr>Health Education -Il </vt:lpstr>
      <vt:lpstr>PowerPoint Presentation</vt:lpstr>
      <vt:lpstr>PowerPoint Presentation</vt:lpstr>
      <vt:lpstr>Sequence of  the Session </vt:lpstr>
      <vt:lpstr>Learning Objectives </vt:lpstr>
      <vt:lpstr> </vt:lpstr>
      <vt:lpstr>Models of Health Education</vt:lpstr>
      <vt:lpstr>PowerPoint Presentation</vt:lpstr>
      <vt:lpstr>PowerPoint Presentation</vt:lpstr>
      <vt:lpstr>AIETA model  </vt:lpstr>
      <vt:lpstr>PowerPoint Presentation</vt:lpstr>
      <vt:lpstr>Scope/Contents of Health education  </vt:lpstr>
      <vt:lpstr>PowerPoint Presentation</vt:lpstr>
      <vt:lpstr>Approaches to Health education</vt:lpstr>
      <vt:lpstr>PowerPoint Presentation</vt:lpstr>
      <vt:lpstr>Stages /Phases of Health  Education </vt:lpstr>
      <vt:lpstr>PowerPoint Presentation</vt:lpstr>
      <vt:lpstr>Role of health Education in prevention of genetic diseases </vt:lpstr>
      <vt:lpstr>  </vt:lpstr>
      <vt:lpstr>Propaganda</vt:lpstr>
      <vt:lpstr>Health education &amp; propaganda</vt:lpstr>
      <vt:lpstr>PowerPoint Presentation</vt:lpstr>
      <vt:lpstr>Media Ethics  </vt:lpstr>
      <vt:lpstr>End of Lecture Assessment </vt:lpstr>
      <vt:lpstr>COVID-19 Misinfodemic (Propaganda) </vt:lpstr>
      <vt:lpstr>Additional Readings/Digital Library</vt:lpstr>
      <vt:lpstr>Reading 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kash</dc:creator>
  <cp:lastModifiedBy>Dr Khaula</cp:lastModifiedBy>
  <cp:revision>21</cp:revision>
  <dcterms:created xsi:type="dcterms:W3CDTF">2023-03-30T05:28:40Z</dcterms:created>
  <dcterms:modified xsi:type="dcterms:W3CDTF">2024-03-26T06:19:59Z</dcterms:modified>
</cp:coreProperties>
</file>