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303" r:id="rId2"/>
    <p:sldId id="304" r:id="rId3"/>
    <p:sldId id="305" r:id="rId4"/>
    <p:sldId id="306" r:id="rId5"/>
    <p:sldId id="416" r:id="rId6"/>
    <p:sldId id="417" r:id="rId7"/>
    <p:sldId id="257" r:id="rId8"/>
    <p:sldId id="256" r:id="rId9"/>
    <p:sldId id="307" r:id="rId10"/>
    <p:sldId id="259" r:id="rId11"/>
    <p:sldId id="260" r:id="rId12"/>
    <p:sldId id="261" r:id="rId13"/>
    <p:sldId id="262" r:id="rId14"/>
    <p:sldId id="263" r:id="rId15"/>
    <p:sldId id="264" r:id="rId16"/>
    <p:sldId id="419" r:id="rId17"/>
    <p:sldId id="418" r:id="rId18"/>
    <p:sldId id="420" r:id="rId19"/>
    <p:sldId id="268" r:id="rId20"/>
    <p:sldId id="269" r:id="rId21"/>
    <p:sldId id="270" r:id="rId22"/>
    <p:sldId id="271" r:id="rId23"/>
    <p:sldId id="272" r:id="rId24"/>
    <p:sldId id="273" r:id="rId25"/>
    <p:sldId id="274" r:id="rId26"/>
    <p:sldId id="275" r:id="rId27"/>
    <p:sldId id="276" r:id="rId28"/>
    <p:sldId id="277" r:id="rId29"/>
    <p:sldId id="278" r:id="rId30"/>
    <p:sldId id="421" r:id="rId31"/>
    <p:sldId id="314"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422" r:id="rId54"/>
    <p:sldId id="423" r:id="rId55"/>
    <p:sldId id="424" r:id="rId56"/>
    <p:sldId id="302" r:id="rId57"/>
  </p:sldIdLst>
  <p:sldSz cx="9144000" cy="6858000" type="screen4x3"/>
  <p:notesSz cx="6858000" cy="9144000"/>
  <p:custDataLst>
    <p:tags r:id="rId5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0" roundtripDataSignature="AMtx7miq/IQjNiWMawiGjuJP63zg1zHX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536" y="7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t>
        <a:bodyPr/>
        <a:lstStyle/>
        <a:p>
          <a:endParaRPr/>
        </a:p>
      </dgm:t>
    </dgm:pt>
    <dgm:pt modelId="{D76093C5-B96B-4182-8418-CFDB341D2418}" type="parTrans" cxnId="{739543A1-9C1E-4A38-9C15-C345587F0960}">
      <dgm:prSet/>
      <dgm:spPr/>
      <dgm:t>
        <a:bodyPr/>
        <a:lstStyle/>
        <a:p>
          <a:pPr algn="ctr"/>
          <a:endParaRPr lang="en-US"/>
        </a:p>
      </dgm:t>
    </dgm:pt>
    <dgm:pt modelId="{DACAB5BA-B8B4-4D66-8B11-1D02259E020B}">
      <dgm:prSet phldrT="[Text]"/>
      <dgm:spPr/>
      <dgm:t>
        <a:bodyPr/>
        <a:lstStyle/>
        <a:p>
          <a:pPr algn="ctr"/>
          <a:r>
            <a:rPr lang="en-US" b="1">
              <a:latin typeface="Arial Black" pitchFamily="34" charset="0"/>
            </a:rPr>
            <a:t>Wisdom</a:t>
          </a:r>
        </a:p>
      </dgm:t>
    </dgm:pt>
    <dgm:pt modelId="{23718C41-0A1F-40BF-86BE-8A5476EC271E}" type="sibTrans" cxnId="{739543A1-9C1E-4A38-9C15-C345587F0960}">
      <dgm:prSet/>
      <dgm:spPr/>
      <dgm:t>
        <a:bodyPr/>
        <a:lstStyle/>
        <a:p>
          <a:pPr algn="ctr"/>
          <a:endParaRPr lang="en-US"/>
        </a:p>
      </dgm:t>
    </dgm:pt>
    <dgm:pt modelId="{637C3D51-3F4B-4277-8185-724806355FF8}" type="parTrans" cxnId="{598B2A3C-14E1-4CA1-8AE2-ABECC492E7F3}">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188C389E-9423-41DE-9C5E-D4A7E95C7E62}" type="sibTrans" cxnId="{598B2A3C-14E1-4CA1-8AE2-ABECC492E7F3}">
      <dgm:prSet/>
      <dgm:spPr/>
      <dgm:t>
        <a:bodyPr/>
        <a:lstStyle/>
        <a:p>
          <a:pPr algn="ctr"/>
          <a:endParaRPr lang="en-US"/>
        </a:p>
      </dgm:t>
    </dgm:pt>
    <dgm:pt modelId="{1911F9CB-1EEA-4FFD-A302-90DCBC7D11BE}" type="parTrans" cxnId="{7DC80E40-A7AA-4935-B65A-C075B6591571}">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DA82EADB-2721-42A0-95EA-F9B5521A38A6}" type="sibTrans" cxnId="{7DC80E40-A7AA-4935-B65A-C075B6591571}">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4D5C9628-B290-471C-836A-BA877A7609EC}" type="presOf" srcId="{399ACE2F-90C5-48B1-9E65-700A32562848}" destId="{23DC08E4-3725-4448-BFFF-1CCEA2F2987E}" srcOrd="1" destOrd="0" presId="urn:microsoft.com/office/officeart/2005/8/layout/gear1#1"/>
    <dgm:cxn modelId="{598B2A3C-14E1-4CA1-8AE2-ABECC492E7F3}" srcId="{F9CEBA05-2F10-437E-89B2-54F4D9FAF478}" destId="{663C1E13-76F9-4B70-A2F2-CA23180743CE}" srcOrd="1" destOrd="0" parTransId="{637C3D51-3F4B-4277-8185-724806355FF8}" sibTransId="{188C389E-9423-41DE-9C5E-D4A7E95C7E62}"/>
    <dgm:cxn modelId="{1256EE3C-E1E2-4434-AE96-4035D3F9393E}" type="presOf" srcId="{F9CEBA05-2F10-437E-89B2-54F4D9FAF478}" destId="{5ED88519-AC6C-4AA3-B76D-812B93A167E4}" srcOrd="0" destOrd="0" presId="urn:microsoft.com/office/officeart/2005/8/layout/gear1#1"/>
    <dgm:cxn modelId="{DACC393D-0592-4CEF-9D91-89C8BB2C9464}" type="presOf" srcId="{663C1E13-76F9-4B70-A2F2-CA23180743CE}" destId="{93300324-D62F-4E58-B882-734182BDB462}" srcOrd="0" destOrd="0" presId="urn:microsoft.com/office/officeart/2005/8/layout/gear1#1"/>
    <dgm:cxn modelId="{9248853E-F724-4318-9D6B-3B98CDF5BCF6}" type="presOf" srcId="{DACAB5BA-B8B4-4D66-8B11-1D02259E020B}" destId="{8BC64EA7-2794-42B6-96C9-F39A52CB985A}" srcOrd="2" destOrd="0" presId="urn:microsoft.com/office/officeart/2005/8/layout/gear1#1"/>
    <dgm:cxn modelId="{7DC80E40-A7AA-4935-B65A-C075B6591571}" srcId="{F9CEBA05-2F10-437E-89B2-54F4D9FAF478}" destId="{399ACE2F-90C5-48B1-9E65-700A32562848}" srcOrd="2" destOrd="0" parTransId="{1911F9CB-1EEA-4FFD-A302-90DCBC7D11BE}" sibTransId="{DA82EADB-2721-42A0-95EA-F9B5521A38A6}"/>
    <dgm:cxn modelId="{321F9668-C1F5-43B4-BBF3-2D756B54D96B}" type="presOf" srcId="{DA82EADB-2721-42A0-95EA-F9B5521A38A6}" destId="{A09CEA93-9338-4361-A5E6-CF85B6019F5A}" srcOrd="0" destOrd="0" presId="urn:microsoft.com/office/officeart/2005/8/layout/gear1#1"/>
    <dgm:cxn modelId="{6B15816C-E85C-4BB7-826A-D907E0B6F840}" type="presOf" srcId="{DACAB5BA-B8B4-4D66-8B11-1D02259E020B}" destId="{87622A90-D0D8-4EA3-BC0D-D537801AF2B1}" srcOrd="0" destOrd="0" presId="urn:microsoft.com/office/officeart/2005/8/layout/gear1#1"/>
    <dgm:cxn modelId="{BE033872-9AA9-4B10-A94F-846D77E373C9}" type="presOf" srcId="{663C1E13-76F9-4B70-A2F2-CA23180743CE}" destId="{B9330EE9-43E4-4FD4-8144-E92B1DD0FCDF}" srcOrd="1" destOrd="0" presId="urn:microsoft.com/office/officeart/2005/8/layout/gear1#1"/>
    <dgm:cxn modelId="{3E89B576-AB59-40EE-BF2A-F2DA3BBFE9D7}" type="presOf" srcId="{188C389E-9423-41DE-9C5E-D4A7E95C7E62}" destId="{6DF3A3A0-5919-4E69-80DD-61760D6340A0}" srcOrd="0" destOrd="0" presId="urn:microsoft.com/office/officeart/2005/8/layout/gear1#1"/>
    <dgm:cxn modelId="{2DD40A78-781C-43FC-A309-4FB049A899BB}" type="presOf" srcId="{399ACE2F-90C5-48B1-9E65-700A32562848}" destId="{59EDF28D-6C67-49D0-B5A1-DE5C3CBA2292}" srcOrd="0" destOrd="0" presId="urn:microsoft.com/office/officeart/2005/8/layout/gear1#1"/>
    <dgm:cxn modelId="{D7E3F758-A5D0-450D-BD0D-6C04C9BE4862}" type="presOf" srcId="{DACAB5BA-B8B4-4D66-8B11-1D02259E020B}" destId="{B6B6B41B-120B-4968-AB6A-FC6E7C8EF3C0}" srcOrd="1" destOrd="0" presId="urn:microsoft.com/office/officeart/2005/8/layout/gear1#1"/>
    <dgm:cxn modelId="{EB40298F-56F9-405D-896C-0926266FADDF}" type="presOf" srcId="{399ACE2F-90C5-48B1-9E65-700A32562848}" destId="{7D3EFDB4-E5D1-439A-86D8-1FCF80D959BA}" srcOrd="2" destOrd="0" presId="urn:microsoft.com/office/officeart/2005/8/layout/gear1#1"/>
    <dgm:cxn modelId="{739543A1-9C1E-4A38-9C15-C345587F0960}" srcId="{F9CEBA05-2F10-437E-89B2-54F4D9FAF478}" destId="{DACAB5BA-B8B4-4D66-8B11-1D02259E020B}" srcOrd="0" destOrd="0" parTransId="{D76093C5-B96B-4182-8418-CFDB341D2418}" sibTransId="{23718C41-0A1F-40BF-86BE-8A5476EC271E}"/>
    <dgm:cxn modelId="{45660DA6-5360-46B0-A3C5-7789AC3E380A}" type="presOf" srcId="{23718C41-0A1F-40BF-86BE-8A5476EC271E}" destId="{398423B3-DD54-4226-99D7-017EFC1488DF}" srcOrd="0" destOrd="0" presId="urn:microsoft.com/office/officeart/2005/8/layout/gear1#1"/>
    <dgm:cxn modelId="{168ADEE0-B149-4AB5-86D7-C9F4C742CF6D}" type="presOf" srcId="{399ACE2F-90C5-48B1-9E65-700A32562848}" destId="{9815588C-16D0-4475-B64C-847FC87C8C32}" srcOrd="3" destOrd="0" presId="urn:microsoft.com/office/officeart/2005/8/layout/gear1#1"/>
    <dgm:cxn modelId="{20F2E7E4-D295-4BC4-9535-C01EA24D782A}" type="presOf" srcId="{663C1E13-76F9-4B70-A2F2-CA23180743CE}" destId="{4822A78E-EAEC-401F-941A-3A84E13E2357}" srcOrd="2" destOrd="0" presId="urn:microsoft.com/office/officeart/2005/8/layout/gear1#1"/>
    <dgm:cxn modelId="{36E40755-10CC-4F3C-9A7F-D69EBABC0380}" type="presParOf" srcId="{5ED88519-AC6C-4AA3-B76D-812B93A167E4}" destId="{87622A90-D0D8-4EA3-BC0D-D537801AF2B1}" srcOrd="0" destOrd="0" presId="urn:microsoft.com/office/officeart/2005/8/layout/gear1#1"/>
    <dgm:cxn modelId="{D34A2736-BD47-480D-9409-AF98F75636E4}" type="presParOf" srcId="{5ED88519-AC6C-4AA3-B76D-812B93A167E4}" destId="{B6B6B41B-120B-4968-AB6A-FC6E7C8EF3C0}" srcOrd="1" destOrd="0" presId="urn:microsoft.com/office/officeart/2005/8/layout/gear1#1"/>
    <dgm:cxn modelId="{ED84E650-CB76-4667-9162-4CE559037251}" type="presParOf" srcId="{5ED88519-AC6C-4AA3-B76D-812B93A167E4}" destId="{8BC64EA7-2794-42B6-96C9-F39A52CB985A}" srcOrd="2" destOrd="0" presId="urn:microsoft.com/office/officeart/2005/8/layout/gear1#1"/>
    <dgm:cxn modelId="{677AB09A-09A2-4227-9120-798BB04E19CC}" type="presParOf" srcId="{5ED88519-AC6C-4AA3-B76D-812B93A167E4}" destId="{93300324-D62F-4E58-B882-734182BDB462}" srcOrd="3" destOrd="0" presId="urn:microsoft.com/office/officeart/2005/8/layout/gear1#1"/>
    <dgm:cxn modelId="{31DD1328-2B7F-4009-A79B-F77CDF2BC3F8}" type="presParOf" srcId="{5ED88519-AC6C-4AA3-B76D-812B93A167E4}" destId="{B9330EE9-43E4-4FD4-8144-E92B1DD0FCDF}" srcOrd="4" destOrd="0" presId="urn:microsoft.com/office/officeart/2005/8/layout/gear1#1"/>
    <dgm:cxn modelId="{383DCBDE-A3C6-47CB-B0FC-7F26904AD4D1}" type="presParOf" srcId="{5ED88519-AC6C-4AA3-B76D-812B93A167E4}" destId="{4822A78E-EAEC-401F-941A-3A84E13E2357}" srcOrd="5" destOrd="0" presId="urn:microsoft.com/office/officeart/2005/8/layout/gear1#1"/>
    <dgm:cxn modelId="{1B78E8F8-8B61-494F-B80B-B1AA4D21113D}" type="presParOf" srcId="{5ED88519-AC6C-4AA3-B76D-812B93A167E4}" destId="{59EDF28D-6C67-49D0-B5A1-DE5C3CBA2292}" srcOrd="6" destOrd="0" presId="urn:microsoft.com/office/officeart/2005/8/layout/gear1#1"/>
    <dgm:cxn modelId="{E69163C0-6F65-40EB-8DE3-4C391961ED87}" type="presParOf" srcId="{5ED88519-AC6C-4AA3-B76D-812B93A167E4}" destId="{23DC08E4-3725-4448-BFFF-1CCEA2F2987E}" srcOrd="7" destOrd="0" presId="urn:microsoft.com/office/officeart/2005/8/layout/gear1#1"/>
    <dgm:cxn modelId="{04F77556-4AF2-4902-9EDD-8E3AFD0F025E}" type="presParOf" srcId="{5ED88519-AC6C-4AA3-B76D-812B93A167E4}" destId="{7D3EFDB4-E5D1-439A-86D8-1FCF80D959BA}" srcOrd="8" destOrd="0" presId="urn:microsoft.com/office/officeart/2005/8/layout/gear1#1"/>
    <dgm:cxn modelId="{E3769FD1-3929-4CA7-9166-B56C5C7B2761}" type="presParOf" srcId="{5ED88519-AC6C-4AA3-B76D-812B93A167E4}" destId="{9815588C-16D0-4475-B64C-847FC87C8C32}" srcOrd="9" destOrd="0" presId="urn:microsoft.com/office/officeart/2005/8/layout/gear1#1"/>
    <dgm:cxn modelId="{7D192A5E-0318-4A3E-92FB-E268470D15EA}" type="presParOf" srcId="{5ED88519-AC6C-4AA3-B76D-812B93A167E4}" destId="{398423B3-DD54-4226-99D7-017EFC1488DF}" srcOrd="10" destOrd="0" presId="urn:microsoft.com/office/officeart/2005/8/layout/gear1#1"/>
    <dgm:cxn modelId="{B8C9083A-D4C1-4AE1-B297-49D933953617}" type="presParOf" srcId="{5ED88519-AC6C-4AA3-B76D-812B93A167E4}" destId="{6DF3A3A0-5919-4E69-80DD-61760D6340A0}" srcOrd="11" destOrd="0" presId="urn:microsoft.com/office/officeart/2005/8/layout/gear1#1"/>
    <dgm:cxn modelId="{E56879D2-E0C2-4905-8E7D-498BF48C40B6}"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Wisdom</a:t>
          </a:r>
        </a:p>
      </dsp:txBody>
      <dsp:txXfrm>
        <a:off x="3906396" y="2420825"/>
        <a:ext cx="1378214" cy="1184843"/>
      </dsp:txXfrm>
    </dsp:sp>
    <dsp:sp modelId="{93300324-D62F-4E58-B882-734182BDB462}">
      <dsp:nvSpPr>
        <dsp:cNvPr id="0" name=""/>
        <dsp:cNvSpPr/>
      </dsp:nvSpPr>
      <dsp:spPr>
        <a:xfrm>
          <a:off x="2106929" y="1341120"/>
          <a:ext cx="1676400" cy="1676400"/>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Black" pitchFamily="34" charset="0"/>
            </a:rPr>
            <a:t>Truth</a:t>
          </a:r>
          <a:r>
            <a:rPr lang="en-US" sz="1600" kern="1200"/>
            <a:t> </a:t>
          </a:r>
        </a:p>
      </dsp:txBody>
      <dsp:txXfrm>
        <a:off x="2528968"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Servic</a:t>
          </a:r>
          <a:r>
            <a:rPr lang="en-US" sz="1600" kern="1200">
              <a:latin typeface="Arial Black" pitchFamily="34" charset="0"/>
            </a:rPr>
            <a:t>e</a:t>
          </a:r>
          <a:r>
            <a:rPr lang="en-US" sz="1600" kern="1200"/>
            <a:t> </a:t>
          </a:r>
        </a:p>
      </dsp:txBody>
      <dsp:txXfrm rot="-20700000">
        <a:off x="3406139"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16</a:t>
            </a:fld>
            <a:endParaRPr/>
          </a:p>
        </p:txBody>
      </p:sp>
    </p:spTree>
    <p:extLst>
      <p:ext uri="{BB962C8B-B14F-4D97-AF65-F5344CB8AC3E}">
        <p14:creationId xmlns:p14="http://schemas.microsoft.com/office/powerpoint/2010/main" val="283845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r>
              <a:rPr lang="en-US"/>
              <a:t>Glomerulous is composed of : a.capillary tuft with fenestrated endothelium b.GBM c. podocytes with foot processes d. parietal cells lining capsule e. mesangial cells.</a:t>
            </a:r>
            <a:endParaRPr/>
          </a:p>
        </p:txBody>
      </p:sp>
      <p:sp>
        <p:nvSpPr>
          <p:cNvPr id="152" name="Google Shape;1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17</a:t>
            </a:fld>
            <a:endParaRPr/>
          </a:p>
        </p:txBody>
      </p:sp>
    </p:spTree>
    <p:extLst>
      <p:ext uri="{BB962C8B-B14F-4D97-AF65-F5344CB8AC3E}">
        <p14:creationId xmlns:p14="http://schemas.microsoft.com/office/powerpoint/2010/main" val="232940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8" name="Google Shape;158;p1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56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r>
              <a:rPr lang="en-US"/>
              <a:t>Endothelial fenestration:70-90 nm; negatively charged, Charge barrier. Thickness of GBM:200-400nm (300nm).collagen IV meshwork, have holes of 3.6 nm  (Size barrier). Filtration slits bridged by zipper like slit diaphragm having pores (3.6nm) and negatively charged ( charge and size barrier both).</a:t>
            </a:r>
            <a:endParaRPr/>
          </a:p>
        </p:txBody>
      </p:sp>
      <p:sp>
        <p:nvSpPr>
          <p:cNvPr id="166" name="Google Shape;16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91" name="Google Shape;191;p1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97" name="Google Shape;197;p1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9" name="Google Shape;209;p2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15" name="Google Shape;215;p2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7" name="Google Shape;227;p2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2" name="Google Shape;232;p2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73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r>
              <a:rPr lang="en-US"/>
              <a:t>Normal Glomerulous.</a:t>
            </a:r>
            <a:endParaRPr/>
          </a:p>
        </p:txBody>
      </p:sp>
      <p:sp>
        <p:nvSpPr>
          <p:cNvPr id="239" name="Google Shape;23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31</a:t>
            </a:fld>
            <a:endParaRPr/>
          </a:p>
        </p:txBody>
      </p:sp>
    </p:spTree>
    <p:extLst>
      <p:ext uri="{BB962C8B-B14F-4D97-AF65-F5344CB8AC3E}">
        <p14:creationId xmlns:p14="http://schemas.microsoft.com/office/powerpoint/2010/main" val="1385793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1" name="Google Shape;251;p2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7" name="Google Shape;257;p2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63" name="Google Shape;263;p2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154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3" name="Google Shape;273;p3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8" name="Google Shape;278;p3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85" name="Google Shape;285;p3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3" name="Google Shape;293;p3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0" name="Google Shape;300;p3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6" name="Google Shape;306;p3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2" name="Google Shape;312;p3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8" name="Google Shape;318;p3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4" name="Google Shape;324;p3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0" name="Google Shape;330;p3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6" name="Google Shape;336;p4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3" name="Google Shape;343;p4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0" name="Google Shape;350;p4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6" name="Google Shape;356;p4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3" name="Google Shape;363;p4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9" name="Google Shape;369;p4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77" name="Google Shape;377;p4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83" name="Google Shape;383;p4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ct val="0"/>
              </a:spcAft>
              <a:buClr>
                <a:srgbClr val="888888"/>
              </a:buClr>
              <a:buSzPts val="3200"/>
              <a:buNone/>
              <a:defRPr>
                <a:solidFill>
                  <a:srgbClr val="888888"/>
                </a:solidFill>
              </a:defRPr>
            </a:lvl1pPr>
            <a:lvl2pPr lvl="1" algn="ctr">
              <a:spcBef>
                <a:spcPts val="560"/>
              </a:spcBef>
              <a:spcAft>
                <a:spcPct val="0"/>
              </a:spcAft>
              <a:buClr>
                <a:srgbClr val="888888"/>
              </a:buClr>
              <a:buSzPts val="2800"/>
              <a:buNone/>
              <a:defRPr>
                <a:solidFill>
                  <a:srgbClr val="888888"/>
                </a:solidFill>
              </a:defRPr>
            </a:lvl2pPr>
            <a:lvl3pPr lvl="2" algn="ctr">
              <a:spcBef>
                <a:spcPts val="480"/>
              </a:spcBef>
              <a:spcAft>
                <a:spcPct val="0"/>
              </a:spcAft>
              <a:buClr>
                <a:srgbClr val="888888"/>
              </a:buClr>
              <a:buSzPts val="2400"/>
              <a:buNone/>
              <a:defRPr>
                <a:solidFill>
                  <a:srgbClr val="888888"/>
                </a:solidFill>
              </a:defRPr>
            </a:lvl3pPr>
            <a:lvl4pPr lvl="3" algn="ctr">
              <a:spcBef>
                <a:spcPts val="400"/>
              </a:spcBef>
              <a:spcAft>
                <a:spcPct val="0"/>
              </a:spcAft>
              <a:buClr>
                <a:srgbClr val="888888"/>
              </a:buClr>
              <a:buSzPts val="2000"/>
              <a:buNone/>
              <a:defRPr>
                <a:solidFill>
                  <a:srgbClr val="888888"/>
                </a:solidFill>
              </a:defRPr>
            </a:lvl4pPr>
            <a:lvl5pPr lvl="4" algn="ctr">
              <a:spcBef>
                <a:spcPts val="400"/>
              </a:spcBef>
              <a:spcAft>
                <a:spcPct val="0"/>
              </a:spcAft>
              <a:buClr>
                <a:srgbClr val="888888"/>
              </a:buClr>
              <a:buSzPts val="2000"/>
              <a:buNone/>
              <a:defRPr>
                <a:solidFill>
                  <a:srgbClr val="888888"/>
                </a:solidFill>
              </a:defRPr>
            </a:lvl5pPr>
            <a:lvl6pPr lvl="5" algn="ctr">
              <a:spcBef>
                <a:spcPts val="400"/>
              </a:spcBef>
              <a:spcAft>
                <a:spcPct val="0"/>
              </a:spcAft>
              <a:buClr>
                <a:srgbClr val="888888"/>
              </a:buClr>
              <a:buSzPts val="2000"/>
              <a:buNone/>
              <a:defRPr>
                <a:solidFill>
                  <a:srgbClr val="888888"/>
                </a:solidFill>
              </a:defRPr>
            </a:lvl6pPr>
            <a:lvl7pPr lvl="6" algn="ctr">
              <a:spcBef>
                <a:spcPts val="400"/>
              </a:spcBef>
              <a:spcAft>
                <a:spcPct val="0"/>
              </a:spcAft>
              <a:buClr>
                <a:srgbClr val="888888"/>
              </a:buClr>
              <a:buSzPts val="2000"/>
              <a:buNone/>
              <a:defRPr>
                <a:solidFill>
                  <a:srgbClr val="888888"/>
                </a:solidFill>
              </a:defRPr>
            </a:lvl7pPr>
            <a:lvl8pPr lvl="7" algn="ctr">
              <a:spcBef>
                <a:spcPts val="400"/>
              </a:spcBef>
              <a:spcAft>
                <a:spcPct val="0"/>
              </a:spcAft>
              <a:buClr>
                <a:srgbClr val="888888"/>
              </a:buClr>
              <a:buSzPts val="2000"/>
              <a:buNone/>
              <a:defRPr>
                <a:solidFill>
                  <a:srgbClr val="888888"/>
                </a:solidFill>
              </a:defRPr>
            </a:lvl8pPr>
            <a:lvl9pPr lvl="8" algn="ctr">
              <a:spcBef>
                <a:spcPts val="400"/>
              </a:spcBef>
              <a:spcAft>
                <a:spcPct val="0"/>
              </a:spcAft>
              <a:buClr>
                <a:srgbClr val="888888"/>
              </a:buClr>
              <a:buSzPts val="2000"/>
              <a:buNone/>
              <a:defRPr>
                <a:solidFill>
                  <a:srgbClr val="888888"/>
                </a:solidFill>
              </a:defRPr>
            </a:lvl9pPr>
          </a:lstStyle>
          <a:p>
            <a:endParaRPr/>
          </a:p>
        </p:txBody>
      </p:sp>
      <p:sp>
        <p:nvSpPr>
          <p:cNvPr id="18" name="Google Shape;1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9" name="Google Shape;1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0" name="Google Shape;2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3" name="Google Shape;23;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ct val="0"/>
              </a:spcAft>
              <a:buClr>
                <a:schemeClr val="dk1"/>
              </a:buClr>
              <a:buSzPts val="1800"/>
              <a:buChar char="•"/>
              <a:defRPr/>
            </a:lvl1pPr>
            <a:lvl2pPr marL="914400" lvl="1" indent="-342900" algn="l">
              <a:spcBef>
                <a:spcPts val="360"/>
              </a:spcBef>
              <a:spcAft>
                <a:spcPct val="0"/>
              </a:spcAft>
              <a:buClr>
                <a:schemeClr val="dk1"/>
              </a:buClr>
              <a:buSzPts val="1800"/>
              <a:buChar char="–"/>
              <a:defRPr/>
            </a:lvl2pPr>
            <a:lvl3pPr marL="1371600" lvl="2" indent="-342900" algn="l">
              <a:spcBef>
                <a:spcPts val="360"/>
              </a:spcBef>
              <a:spcAft>
                <a:spcPct val="0"/>
              </a:spcAft>
              <a:buClr>
                <a:schemeClr val="dk1"/>
              </a:buClr>
              <a:buSzPts val="1800"/>
              <a:buChar char="•"/>
              <a:defRPr/>
            </a:lvl3pPr>
            <a:lvl4pPr marL="1828800" lvl="3" indent="-342900" algn="l">
              <a:spcBef>
                <a:spcPts val="360"/>
              </a:spcBef>
              <a:spcAft>
                <a:spcPct val="0"/>
              </a:spcAft>
              <a:buClr>
                <a:schemeClr val="dk1"/>
              </a:buClr>
              <a:buSzPts val="1800"/>
              <a:buChar char="–"/>
              <a:defRPr/>
            </a:lvl4pPr>
            <a:lvl5pPr marL="2286000" lvl="4" indent="-342900" algn="l">
              <a:spcBef>
                <a:spcPts val="360"/>
              </a:spcBef>
              <a:spcAft>
                <a:spcPct val="0"/>
              </a:spcAft>
              <a:buClr>
                <a:schemeClr val="dk1"/>
              </a:buClr>
              <a:buSzPts val="1800"/>
              <a:buChar char="»"/>
              <a:defRPr/>
            </a:lvl5pPr>
            <a:lvl6pPr marL="2743200" lvl="5" indent="-342900" algn="l">
              <a:spcBef>
                <a:spcPts val="360"/>
              </a:spcBef>
              <a:spcAft>
                <a:spcPct val="0"/>
              </a:spcAft>
              <a:buClr>
                <a:schemeClr val="dk1"/>
              </a:buClr>
              <a:buSzPts val="1800"/>
              <a:buChar char="•"/>
              <a:defRPr/>
            </a:lvl6pPr>
            <a:lvl7pPr marL="3200400" lvl="6" indent="-342900" algn="l">
              <a:spcBef>
                <a:spcPts val="360"/>
              </a:spcBef>
              <a:spcAft>
                <a:spcPct val="0"/>
              </a:spcAft>
              <a:buClr>
                <a:schemeClr val="dk1"/>
              </a:buClr>
              <a:buSzPts val="1800"/>
              <a:buChar char="•"/>
              <a:defRPr/>
            </a:lvl7pPr>
            <a:lvl8pPr marL="3657600" lvl="7" indent="-342900" algn="l">
              <a:spcBef>
                <a:spcPts val="360"/>
              </a:spcBef>
              <a:spcAft>
                <a:spcPct val="0"/>
              </a:spcAft>
              <a:buClr>
                <a:schemeClr val="dk1"/>
              </a:buClr>
              <a:buSzPts val="1800"/>
              <a:buChar char="•"/>
              <a:defRPr/>
            </a:lvl8pPr>
            <a:lvl9pPr marL="4114800" lvl="8" indent="-342900" algn="l">
              <a:spcBef>
                <a:spcPts val="360"/>
              </a:spcBef>
              <a:spcAft>
                <a:spcPct val="0"/>
              </a:spcAft>
              <a:buClr>
                <a:schemeClr val="dk1"/>
              </a:buClr>
              <a:buSzPts val="1800"/>
              <a:buChar char="•"/>
              <a:defRPr/>
            </a:lvl9pPr>
          </a:lstStyle>
          <a:p>
            <a:endParaRPr/>
          </a:p>
        </p:txBody>
      </p:sp>
      <p:sp>
        <p:nvSpPr>
          <p:cNvPr id="24" name="Google Shape;24;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5" name="Google Shape;25;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6" name="Google Shape;26;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9" name="Google Shape;2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0" name="Google Shape;3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bi.nlm.nih.gov/books/NBK535404/" TargetMode="External"/><Relationship Id="rId2" Type="http://schemas.openxmlformats.org/officeDocument/2006/relationships/hyperlink" Target="https://www.ncbi.nlm.nih.gov/books/NBK535404/#__NBK535404_ai__"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9594"/>
            <a:ext cx="7772400" cy="2787445"/>
          </a:xfrm>
        </p:spPr>
        <p:txBody>
          <a:bodyPr>
            <a:normAutofit/>
          </a:bodyPr>
          <a:lstStyle/>
          <a:p>
            <a:r>
              <a:rPr lang="en-US" sz="4000" dirty="0"/>
              <a:t>Glomerular disease</a:t>
            </a:r>
            <a:br>
              <a:rPr lang="en-US" sz="4000" dirty="0"/>
            </a:br>
            <a:r>
              <a:rPr lang="en-US" sz="4000" dirty="0">
                <a:solidFill>
                  <a:srgbClr val="002060"/>
                </a:solidFill>
              </a:rPr>
              <a:t>Renal Module</a:t>
            </a:r>
            <a:br>
              <a:rPr lang="en-US" sz="4000" dirty="0"/>
            </a:br>
            <a:r>
              <a:rPr lang="en-US" sz="3200" dirty="0"/>
              <a:t>4</a:t>
            </a:r>
            <a:r>
              <a:rPr lang="en-US" sz="3200" baseline="30000" dirty="0"/>
              <a:t>th</a:t>
            </a:r>
            <a:r>
              <a:rPr lang="en-US" sz="3200" dirty="0"/>
              <a:t> Year MBBS</a:t>
            </a:r>
          </a:p>
        </p:txBody>
      </p:sp>
      <p:sp>
        <p:nvSpPr>
          <p:cNvPr id="3" name="Subtitle 2"/>
          <p:cNvSpPr>
            <a:spLocks noGrp="1"/>
          </p:cNvSpPr>
          <p:nvPr>
            <p:ph type="subTitle" idx="1"/>
          </p:nvPr>
        </p:nvSpPr>
        <p:spPr>
          <a:xfrm>
            <a:off x="1371600" y="4055806"/>
            <a:ext cx="6400800" cy="1752600"/>
          </a:xfrm>
          <a:solidFill>
            <a:schemeClr val="bg1"/>
          </a:solidFill>
        </p:spPr>
        <p:txBody>
          <a:bodyPr>
            <a:normAutofit lnSpcReduction="10000"/>
          </a:bodyPr>
          <a:lstStyle/>
          <a:p>
            <a:r>
              <a:rPr lang="en-US">
                <a:solidFill>
                  <a:schemeClr val="bg1">
                    <a:lumMod val="50000"/>
                  </a:schemeClr>
                </a:solidFill>
              </a:rPr>
              <a:t>Dr. Kiran Fatima</a:t>
            </a:r>
          </a:p>
          <a:p>
            <a:r>
              <a:rPr lang="en-US">
                <a:solidFill>
                  <a:schemeClr val="bg1">
                    <a:lumMod val="50000"/>
                  </a:schemeClr>
                </a:solidFill>
              </a:rPr>
              <a:t>Pathology Department</a:t>
            </a:r>
          </a:p>
          <a:p>
            <a:r>
              <a:rPr lang="en-US">
                <a:solidFill>
                  <a:schemeClr val="bg1">
                    <a:lumMod val="50000"/>
                  </a:schemeClr>
                </a:solidFill>
              </a:rPr>
              <a:t>Rawalpindi Medical University</a:t>
            </a:r>
          </a:p>
        </p:txBody>
      </p:sp>
    </p:spTree>
    <p:extLst>
      <p:ext uri="{BB962C8B-B14F-4D97-AF65-F5344CB8AC3E}">
        <p14:creationId xmlns:p14="http://schemas.microsoft.com/office/powerpoint/2010/main" val="20777292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4"/>
          <p:cNvGrpSpPr/>
          <p:nvPr/>
        </p:nvGrpSpPr>
        <p:grpSpPr>
          <a:xfrm>
            <a:off x="685800" y="1143000"/>
            <a:ext cx="7543800" cy="5272088"/>
            <a:chOff x="685800" y="2286000"/>
            <a:chExt cx="7340600" cy="4129088"/>
          </a:xfrm>
        </p:grpSpPr>
        <p:pic>
          <p:nvPicPr>
            <p:cNvPr id="107" name="Google Shape;107;p4" descr="Nephritic and nephrotic syndromes: Clinical practice - Osmosis"/>
            <p:cNvPicPr preferRelativeResize="0"/>
            <p:nvPr/>
          </p:nvPicPr>
          <p:blipFill>
            <a:blip r:embed="rId3">
              <a:alphaModFix/>
            </a:blip>
            <a:stretch>
              <a:fillRect/>
            </a:stretch>
          </p:blipFill>
          <p:spPr>
            <a:xfrm>
              <a:off x="685800" y="2286000"/>
              <a:ext cx="7340600" cy="4129088"/>
            </a:xfrm>
            <a:prstGeom prst="rect">
              <a:avLst/>
            </a:prstGeom>
            <a:noFill/>
            <a:ln>
              <a:noFill/>
            </a:ln>
          </p:spPr>
        </p:pic>
        <p:sp>
          <p:nvSpPr>
            <p:cNvPr id="108" name="Google Shape;108;p4"/>
            <p:cNvSpPr txBox="1"/>
            <p:nvPr/>
          </p:nvSpPr>
          <p:spPr>
            <a:xfrm>
              <a:off x="2819400" y="4876800"/>
              <a:ext cx="1143000" cy="44627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n-US" sz="1400" b="1" i="0" u="none" strike="noStrike" cap="none">
                  <a:solidFill>
                    <a:srgbClr val="0062AC"/>
                  </a:solidFill>
                  <a:latin typeface="Comic Sans MS"/>
                  <a:ea typeface="Comic Sans MS"/>
                  <a:cs typeface="Comic Sans MS"/>
                  <a:sym typeface="Comic Sans MS"/>
                </a:rPr>
                <a:t>LABS               </a:t>
              </a:r>
              <a:endParaRPr/>
            </a:p>
            <a:p>
              <a:pPr marL="0" marR="0" lvl="0" indent="0" algn="l" rtl="0">
                <a:spcBef>
                  <a:spcPct val="0"/>
                </a:spcBef>
                <a:spcAft>
                  <a:spcPct val="0"/>
                </a:spcAft>
                <a:buNone/>
              </a:pPr>
              <a:r>
                <a:rPr lang="en-US" sz="900" b="1">
                  <a:solidFill>
                    <a:srgbClr val="0062AC"/>
                  </a:solidFill>
                  <a:latin typeface="Comic Sans MS"/>
                  <a:ea typeface="Comic Sans MS"/>
                  <a:cs typeface="Comic Sans MS"/>
                  <a:sym typeface="Comic Sans MS"/>
                </a:rPr>
                <a:t>.</a:t>
              </a:r>
              <a:endParaRPr sz="900" b="1">
                <a:solidFill>
                  <a:srgbClr val="0062AC"/>
                </a:solidFill>
                <a:latin typeface="Comic Sans MS"/>
                <a:ea typeface="Comic Sans MS"/>
                <a:cs typeface="Comic Sans MS"/>
                <a:sym typeface="Comic Sans MS"/>
              </a:endParaRPr>
            </a:p>
          </p:txBody>
        </p:sp>
        <p:sp>
          <p:nvSpPr>
            <p:cNvPr id="109" name="Google Shape;109;p4"/>
            <p:cNvSpPr/>
            <p:nvPr/>
          </p:nvSpPr>
          <p:spPr>
            <a:xfrm>
              <a:off x="1524000" y="5943600"/>
              <a:ext cx="16002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a:t>Manifestations Of Renal Diseases </a:t>
            </a:r>
            <a:br>
              <a:rPr lang="en-US"/>
            </a:br>
            <a:endParaRPr/>
          </a:p>
        </p:txBody>
      </p:sp>
      <p:pic>
        <p:nvPicPr>
          <p:cNvPr id="115" name="Google Shape;115;p5" descr="Figure 2 from Chronic kidney disease: acute manifestations and role of  critical care nurses. | Semantic Scholar"/>
          <p:cNvPicPr preferRelativeResize="0"/>
          <p:nvPr/>
        </p:nvPicPr>
        <p:blipFill>
          <a:blip r:embed="rId3">
            <a:alphaModFix/>
          </a:blip>
          <a:srcRect r="5465" b="6620"/>
          <a:stretch>
            <a:fillRect/>
          </a:stretch>
        </p:blipFill>
        <p:spPr>
          <a:xfrm>
            <a:off x="838200" y="838200"/>
            <a:ext cx="7504977" cy="5867399"/>
          </a:xfrm>
          <a:prstGeom prst="rect">
            <a:avLst/>
          </a:prstGeom>
          <a:noFill/>
          <a:ln>
            <a:noFill/>
          </a:ln>
        </p:spPr>
      </p:pic>
      <p:sp>
        <p:nvSpPr>
          <p:cNvPr id="2" name="Google Shape;146;p10">
            <a:extLst>
              <a:ext uri="{FF2B5EF4-FFF2-40B4-BE49-F238E27FC236}">
                <a16:creationId xmlns:a16="http://schemas.microsoft.com/office/drawing/2014/main" id="{C9A264E8-7521-2FEF-4F61-22927CFFF273}"/>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Azotemia</a:t>
            </a:r>
            <a:endParaRPr/>
          </a:p>
        </p:txBody>
      </p:sp>
      <p:sp>
        <p:nvSpPr>
          <p:cNvPr id="121" name="Google Shape;121;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↑BUN and creatinine levels</a:t>
            </a:r>
            <a:endParaRPr sz="2600"/>
          </a:p>
          <a:p>
            <a:pPr marL="342900" lvl="0" indent="-342900" algn="l" rtl="0">
              <a:spcBef>
                <a:spcPts val="592"/>
              </a:spcBef>
              <a:spcAft>
                <a:spcPct val="0"/>
              </a:spcAft>
              <a:buClr>
                <a:schemeClr val="dk1"/>
              </a:buClr>
              <a:buSzTx/>
              <a:buChar char="•"/>
            </a:pPr>
            <a:r>
              <a:rPr lang="en-US" sz="2600"/>
              <a:t>Due to ↓GFR. </a:t>
            </a:r>
            <a:endParaRPr sz="2600"/>
          </a:p>
          <a:p>
            <a:pPr marL="342900" lvl="0" indent="-342900" algn="l" rtl="0">
              <a:spcBef>
                <a:spcPts val="592"/>
              </a:spcBef>
              <a:spcAft>
                <a:spcPct val="0"/>
              </a:spcAft>
              <a:buClr>
                <a:schemeClr val="dk1"/>
              </a:buClr>
              <a:buSzTx/>
              <a:buChar char="•"/>
            </a:pPr>
            <a:r>
              <a:rPr lang="en-US" sz="2600"/>
              <a:t>Prerenal azotemia  →</a:t>
            </a:r>
            <a:r>
              <a:rPr lang="en-US" sz="2600" b="1"/>
              <a:t>hypoperfusion</a:t>
            </a:r>
            <a:r>
              <a:rPr lang="en-US" sz="2600"/>
              <a:t> of the kidneys in the absence of parenchymal damage. </a:t>
            </a:r>
            <a:endParaRPr sz="2600"/>
          </a:p>
          <a:p>
            <a:pPr marL="342900" lvl="0" indent="-342900" algn="l" rtl="0">
              <a:spcBef>
                <a:spcPts val="592"/>
              </a:spcBef>
              <a:spcAft>
                <a:spcPct val="0"/>
              </a:spcAft>
              <a:buClr>
                <a:schemeClr val="dk1"/>
              </a:buClr>
              <a:buSzTx/>
              <a:buChar char="•"/>
            </a:pPr>
            <a:r>
              <a:rPr lang="en-US" sz="2600"/>
              <a:t>Postrenal azotemia→ urine flow </a:t>
            </a:r>
            <a:r>
              <a:rPr lang="en-US" sz="2600" b="1"/>
              <a:t>obstruction</a:t>
            </a:r>
            <a:r>
              <a:rPr lang="en-US" sz="2600"/>
              <a:t> distal to the kidney. </a:t>
            </a:r>
            <a:endParaRPr sz="2600"/>
          </a:p>
          <a:p>
            <a:pPr marL="342900" lvl="0" indent="-342900" algn="l" rtl="0">
              <a:spcBef>
                <a:spcPts val="592"/>
              </a:spcBef>
              <a:spcAft>
                <a:spcPct val="0"/>
              </a:spcAft>
              <a:buClr>
                <a:schemeClr val="dk1"/>
              </a:buClr>
              <a:buSzTx/>
              <a:buChar char="•"/>
            </a:pPr>
            <a:r>
              <a:rPr lang="en-US" sz="2600"/>
              <a:t>Uremia → </a:t>
            </a:r>
            <a:r>
              <a:rPr lang="en-US" sz="2600" b="1"/>
              <a:t>Azotemia + constellation </a:t>
            </a:r>
            <a:r>
              <a:rPr lang="en-US" sz="2600"/>
              <a:t>of clinical signs and symptoms and biochemical abnormalities</a:t>
            </a:r>
            <a:endParaRPr sz="2600"/>
          </a:p>
        </p:txBody>
      </p:sp>
      <p:sp>
        <p:nvSpPr>
          <p:cNvPr id="2" name="Google Shape;146;p10">
            <a:extLst>
              <a:ext uri="{FF2B5EF4-FFF2-40B4-BE49-F238E27FC236}">
                <a16:creationId xmlns:a16="http://schemas.microsoft.com/office/drawing/2014/main" id="{D624F92B-3091-39B1-2EE6-8EDB3A4358B8}"/>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Chronic kidney disease</a:t>
            </a:r>
          </a:p>
        </p:txBody>
      </p:sp>
      <p:sp>
        <p:nvSpPr>
          <p:cNvPr id="127" name="Google Shape;12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600"/>
              <a:t>It is the end result of all chronic renal parenchymal diseases (previously called chronic renal failure) </a:t>
            </a:r>
            <a:endParaRPr sz="2600"/>
          </a:p>
          <a:p>
            <a:pPr marL="342900" lvl="0" indent="-342900" algn="l" rtl="0">
              <a:spcBef>
                <a:spcPts val="640"/>
              </a:spcBef>
              <a:spcAft>
                <a:spcPct val="0"/>
              </a:spcAft>
              <a:buClr>
                <a:schemeClr val="dk1"/>
              </a:buClr>
              <a:buSzPts val="3200"/>
              <a:buChar char="•"/>
            </a:pPr>
            <a:r>
              <a:rPr lang="en-US" sz="2600"/>
              <a:t>a diminished GFR persistently </a:t>
            </a:r>
            <a:r>
              <a:rPr lang="en-US" sz="2600" b="1"/>
              <a:t>less than 60 </a:t>
            </a:r>
            <a:r>
              <a:rPr lang="en-US" sz="2600"/>
              <a:t>mL/minute/1.73 m</a:t>
            </a:r>
            <a:r>
              <a:rPr lang="en-US" sz="2600" baseline="30000"/>
              <a:t>2</a:t>
            </a:r>
            <a:r>
              <a:rPr lang="en-US" sz="2600"/>
              <a:t> for </a:t>
            </a:r>
            <a:r>
              <a:rPr lang="en-US" sz="2600" b="1"/>
              <a:t>at least 3 months </a:t>
            </a:r>
            <a:endParaRPr sz="2600"/>
          </a:p>
          <a:p>
            <a:pPr marL="342900" lvl="0" indent="-342900" algn="l" rtl="0">
              <a:spcBef>
                <a:spcPts val="640"/>
              </a:spcBef>
              <a:spcAft>
                <a:spcPct val="0"/>
              </a:spcAft>
              <a:buClr>
                <a:schemeClr val="dk1"/>
              </a:buClr>
              <a:buSzPts val="3200"/>
              <a:buChar char="•"/>
            </a:pPr>
            <a:r>
              <a:rPr lang="en-US" sz="2600"/>
              <a:t>and/or </a:t>
            </a:r>
            <a:r>
              <a:rPr lang="en-US" sz="2600" b="1"/>
              <a:t>persistent albuminuria</a:t>
            </a:r>
            <a:r>
              <a:rPr lang="en-US" sz="2600"/>
              <a:t>. </a:t>
            </a:r>
            <a:endParaRPr sz="2600"/>
          </a:p>
          <a:p>
            <a:pPr marL="342900" lvl="0" indent="-342900" algn="l" rtl="0">
              <a:spcBef>
                <a:spcPts val="640"/>
              </a:spcBef>
              <a:spcAft>
                <a:spcPct val="0"/>
              </a:spcAft>
              <a:buClr>
                <a:schemeClr val="dk1"/>
              </a:buClr>
              <a:buSzPts val="3200"/>
              <a:buChar char="•"/>
            </a:pPr>
            <a:r>
              <a:rPr lang="en-US" sz="2600"/>
              <a:t>End-stage renal disease (ESRD) the GFR is less than 5% of normal; this is the terminal stage of uremia.</a:t>
            </a:r>
            <a:endParaRPr sz="2600"/>
          </a:p>
        </p:txBody>
      </p:sp>
      <p:sp>
        <p:nvSpPr>
          <p:cNvPr id="2" name="Google Shape;146;p10">
            <a:extLst>
              <a:ext uri="{FF2B5EF4-FFF2-40B4-BE49-F238E27FC236}">
                <a16:creationId xmlns:a16="http://schemas.microsoft.com/office/drawing/2014/main" id="{D2194FAB-2AB3-CD6C-3F9F-AF6A7423B1F2}"/>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1295400" y="457200"/>
            <a:ext cx="7391400" cy="914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dirty="0"/>
              <a:t>Nephrotic syndrome </a:t>
            </a:r>
            <a:br>
              <a:rPr lang="en-US" dirty="0"/>
            </a:br>
            <a:endParaRPr dirty="0"/>
          </a:p>
        </p:txBody>
      </p:sp>
      <p:sp>
        <p:nvSpPr>
          <p:cNvPr id="133" name="Google Shape;133;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600"/>
              <a:t>Group of symptoms and laboratory parameters characterized by </a:t>
            </a:r>
            <a:endParaRPr sz="2600"/>
          </a:p>
          <a:p>
            <a:pPr marL="742950" lvl="1" indent="-285750" algn="l" rtl="0">
              <a:spcBef>
                <a:spcPts val="560"/>
              </a:spcBef>
              <a:spcAft>
                <a:spcPct val="0"/>
              </a:spcAft>
              <a:buClr>
                <a:schemeClr val="dk1"/>
              </a:buClr>
              <a:buSzPts val="2800"/>
              <a:buChar char="–"/>
            </a:pPr>
            <a:r>
              <a:rPr lang="en-US" sz="2600" b="1"/>
              <a:t>massive proteinuria, &gt;3.5 g/24hr</a:t>
            </a:r>
            <a:endParaRPr sz="2600"/>
          </a:p>
          <a:p>
            <a:pPr marL="742950" lvl="1" indent="-285750" algn="l" rtl="0">
              <a:spcBef>
                <a:spcPts val="560"/>
              </a:spcBef>
              <a:spcAft>
                <a:spcPct val="0"/>
              </a:spcAft>
              <a:buClr>
                <a:schemeClr val="dk1"/>
              </a:buClr>
              <a:buSzPts val="2800"/>
              <a:buChar char="–"/>
            </a:pPr>
            <a:r>
              <a:rPr lang="en-US" sz="2600"/>
              <a:t>edema, Pitting type</a:t>
            </a:r>
            <a:endParaRPr sz="2600"/>
          </a:p>
          <a:p>
            <a:pPr marL="742950" lvl="1" indent="-285750" algn="l" rtl="0">
              <a:spcBef>
                <a:spcPts val="560"/>
              </a:spcBef>
              <a:spcAft>
                <a:spcPct val="0"/>
              </a:spcAft>
              <a:buClr>
                <a:schemeClr val="dk1"/>
              </a:buClr>
              <a:buSzPts val="2800"/>
              <a:buChar char="–"/>
            </a:pPr>
            <a:r>
              <a:rPr lang="en-US" sz="2600"/>
              <a:t>hypoalbuminemia, less than 2.5g/dL</a:t>
            </a:r>
            <a:endParaRPr sz="2600"/>
          </a:p>
          <a:p>
            <a:pPr marL="742950" lvl="1" indent="-285750" algn="l" rtl="0">
              <a:spcBef>
                <a:spcPts val="560"/>
              </a:spcBef>
              <a:spcAft>
                <a:spcPct val="0"/>
              </a:spcAft>
              <a:buClr>
                <a:schemeClr val="dk1"/>
              </a:buClr>
              <a:buSzPts val="2800"/>
              <a:buChar char="–"/>
            </a:pPr>
            <a:r>
              <a:rPr lang="en-US" sz="2600"/>
              <a:t>Hyperlipidemia, &gt;5.17 mmol/L cholesterol</a:t>
            </a:r>
            <a:endParaRPr sz="2600"/>
          </a:p>
          <a:p>
            <a:pPr marL="742950" lvl="1" indent="-285750" algn="l" rtl="0">
              <a:spcBef>
                <a:spcPts val="560"/>
              </a:spcBef>
              <a:spcAft>
                <a:spcPct val="0"/>
              </a:spcAft>
              <a:buClr>
                <a:schemeClr val="dk1"/>
              </a:buClr>
              <a:buSzPts val="2800"/>
              <a:buChar char="–"/>
            </a:pPr>
            <a:r>
              <a:rPr lang="en-US" sz="2600" err="1"/>
              <a:t>lipiduria. </a:t>
            </a:r>
            <a:endParaRPr sz="2600"/>
          </a:p>
        </p:txBody>
      </p:sp>
      <p:sp>
        <p:nvSpPr>
          <p:cNvPr id="2" name="Google Shape;146;p10">
            <a:extLst>
              <a:ext uri="{FF2B5EF4-FFF2-40B4-BE49-F238E27FC236}">
                <a16:creationId xmlns:a16="http://schemas.microsoft.com/office/drawing/2014/main" id="{4FB50411-2731-99D1-E7D7-B438A2364173}"/>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5400"/>
            </a:pPr>
            <a:r>
              <a:rPr lang="en-US"/>
              <a:t>Nephrotic syndrome</a:t>
            </a:r>
            <a:endParaRPr b="1"/>
          </a:p>
        </p:txBody>
      </p:sp>
      <p:sp>
        <p:nvSpPr>
          <p:cNvPr id="139" name="Google Shape;139;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latin typeface="Calibri"/>
                <a:ea typeface="Calibri"/>
                <a:cs typeface="Calibri"/>
                <a:sym typeface="Calibri"/>
              </a:rPr>
              <a:t>Nephritic syndrome </a:t>
            </a:r>
            <a:r>
              <a:rPr lang="en-US" sz="2600" b="1">
                <a:latin typeface="Calibri"/>
                <a:ea typeface="Calibri"/>
                <a:cs typeface="Calibri"/>
                <a:sym typeface="Calibri"/>
              </a:rPr>
              <a:t>acute onset </a:t>
            </a:r>
            <a:r>
              <a:rPr lang="en-US" sz="2600">
                <a:latin typeface="Calibri"/>
                <a:ea typeface="Calibri"/>
                <a:cs typeface="Calibri"/>
                <a:sym typeface="Calibri"/>
              </a:rPr>
              <a:t>comprising signs of nephritis.  </a:t>
            </a:r>
            <a:endParaRPr sz="2600"/>
          </a:p>
          <a:p>
            <a:pPr marL="342900" lvl="0" indent="-342900" algn="l" rtl="0">
              <a:spcBef>
                <a:spcPts val="592"/>
              </a:spcBef>
              <a:spcAft>
                <a:spcPct val="0"/>
              </a:spcAft>
              <a:buClr>
                <a:schemeClr val="dk1"/>
              </a:buClr>
              <a:buSzTx/>
              <a:buChar char="•"/>
            </a:pPr>
            <a:r>
              <a:rPr lang="en-US" sz="2600">
                <a:latin typeface="Calibri"/>
                <a:ea typeface="Calibri"/>
                <a:cs typeface="Calibri"/>
                <a:sym typeface="Calibri"/>
              </a:rPr>
              <a:t>It is characterized by </a:t>
            </a:r>
            <a:endParaRPr sz="2600"/>
          </a:p>
          <a:p>
            <a:pPr marL="342900" lvl="0" indent="-342900" algn="l" rtl="0">
              <a:spcBef>
                <a:spcPts val="592"/>
              </a:spcBef>
              <a:spcAft>
                <a:spcPct val="0"/>
              </a:spcAft>
              <a:buClr>
                <a:schemeClr val="dk1"/>
              </a:buClr>
              <a:buSzTx/>
              <a:buChar char="•"/>
            </a:pPr>
            <a:r>
              <a:rPr lang="en-US" sz="2600" b="1">
                <a:latin typeface="Calibri"/>
                <a:ea typeface="Calibri"/>
                <a:cs typeface="Calibri"/>
                <a:sym typeface="Calibri"/>
              </a:rPr>
              <a:t>hematuria</a:t>
            </a:r>
            <a:r>
              <a:rPr lang="en-US" sz="2600">
                <a:latin typeface="Calibri"/>
                <a:ea typeface="Calibri"/>
                <a:cs typeface="Calibri"/>
                <a:sym typeface="Calibri"/>
              </a:rPr>
              <a:t> gross / microscopic with dysmorphic red cells and red cells casts in urine </a:t>
            </a:r>
            <a:endParaRPr sz="2600"/>
          </a:p>
          <a:p>
            <a:pPr marL="342900" lvl="0" indent="-342900" algn="l" rtl="0">
              <a:spcBef>
                <a:spcPts val="592"/>
              </a:spcBef>
              <a:spcAft>
                <a:spcPct val="0"/>
              </a:spcAft>
              <a:buClr>
                <a:schemeClr val="dk1"/>
              </a:buClr>
              <a:buSzTx/>
              <a:buChar char="•"/>
            </a:pPr>
            <a:r>
              <a:rPr lang="en-US" sz="2600">
                <a:latin typeface="Calibri"/>
                <a:ea typeface="Calibri"/>
                <a:cs typeface="Calibri"/>
                <a:sym typeface="Calibri"/>
              </a:rPr>
              <a:t>↓ GFR </a:t>
            </a:r>
            <a:r>
              <a:rPr lang="en-US" sz="2600" b="1">
                <a:latin typeface="Calibri"/>
                <a:ea typeface="Calibri"/>
                <a:cs typeface="Calibri"/>
                <a:sym typeface="Calibri"/>
              </a:rPr>
              <a:t>oliguria </a:t>
            </a:r>
            <a:endParaRPr sz="2600"/>
          </a:p>
          <a:p>
            <a:pPr marL="342900" lvl="0" indent="-342900" algn="l" rtl="0">
              <a:spcBef>
                <a:spcPts val="592"/>
              </a:spcBef>
              <a:spcAft>
                <a:spcPct val="0"/>
              </a:spcAft>
              <a:buClr>
                <a:schemeClr val="dk1"/>
              </a:buClr>
              <a:buSzTx/>
              <a:buChar char="•"/>
            </a:pPr>
            <a:r>
              <a:rPr lang="en-US" sz="2600" b="1">
                <a:latin typeface="Calibri"/>
                <a:ea typeface="Calibri"/>
                <a:cs typeface="Calibri"/>
                <a:sym typeface="Calibri"/>
              </a:rPr>
              <a:t>azotemia </a:t>
            </a:r>
            <a:endParaRPr sz="2600">
              <a:latin typeface="Calibri"/>
              <a:ea typeface="Calibri"/>
              <a:cs typeface="Calibri"/>
              <a:sym typeface="Calibri"/>
            </a:endParaRPr>
          </a:p>
          <a:p>
            <a:pPr marL="342900" lvl="0" indent="-342900" algn="l" rtl="0">
              <a:spcBef>
                <a:spcPts val="592"/>
              </a:spcBef>
              <a:spcAft>
                <a:spcPct val="0"/>
              </a:spcAft>
              <a:buClr>
                <a:schemeClr val="dk1"/>
              </a:buClr>
              <a:buSzTx/>
              <a:buChar char="•"/>
            </a:pPr>
            <a:r>
              <a:rPr lang="en-US" sz="2600" b="1">
                <a:latin typeface="Calibri"/>
                <a:ea typeface="Calibri"/>
                <a:cs typeface="Calibri"/>
                <a:sym typeface="Calibri"/>
              </a:rPr>
              <a:t>hypertension </a:t>
            </a:r>
            <a:endParaRPr sz="2600"/>
          </a:p>
          <a:p>
            <a:pPr marL="342900" lvl="0" indent="-342900" algn="l" rtl="0">
              <a:spcBef>
                <a:spcPts val="592"/>
              </a:spcBef>
              <a:spcAft>
                <a:spcPct val="0"/>
              </a:spcAft>
              <a:buClr>
                <a:schemeClr val="dk1"/>
              </a:buClr>
              <a:buSzTx/>
              <a:buChar char="•"/>
            </a:pPr>
            <a:r>
              <a:rPr lang="en-US" sz="2600" b="1" err="1">
                <a:latin typeface="Calibri"/>
                <a:ea typeface="Calibri"/>
                <a:cs typeface="Calibri"/>
                <a:sym typeface="Calibri"/>
              </a:rPr>
              <a:t>subnephrotic proteinuria </a:t>
            </a:r>
            <a:r>
              <a:rPr lang="en-US">
                <a:latin typeface="Calibri"/>
                <a:ea typeface="Calibri"/>
                <a:cs typeface="Calibri"/>
                <a:sym typeface="Calibri"/>
              </a:rPr>
              <a:t>.           </a:t>
            </a:r>
            <a:endParaRPr/>
          </a:p>
          <a:p>
            <a:pPr marL="342900" lvl="0" indent="-154940" algn="l" rtl="0">
              <a:spcBef>
                <a:spcPts val="592"/>
              </a:spcBef>
              <a:spcAft>
                <a:spcPct val="0"/>
              </a:spcAft>
              <a:buClr>
                <a:schemeClr val="dk1"/>
              </a:buClr>
              <a:buSzTx/>
              <a:buNone/>
            </a:pPr>
            <a:endParaRPr>
              <a:latin typeface="Calibri"/>
              <a:ea typeface="Calibri"/>
              <a:cs typeface="Calibri"/>
              <a:sym typeface="Calibri"/>
            </a:endParaRPr>
          </a:p>
        </p:txBody>
      </p:sp>
      <p:pic>
        <p:nvPicPr>
          <p:cNvPr id="140" name="Google Shape;140;p9"/>
          <p:cNvPicPr preferRelativeResize="0"/>
          <p:nvPr/>
        </p:nvPicPr>
        <p:blipFill>
          <a:blip r:embed="rId3">
            <a:alphaModFix/>
          </a:blip>
          <a:stretch>
            <a:fillRect/>
          </a:stretch>
        </p:blipFill>
        <p:spPr>
          <a:xfrm>
            <a:off x="5943600" y="4114800"/>
            <a:ext cx="2590800" cy="2556409"/>
          </a:xfrm>
          <a:prstGeom prst="rect">
            <a:avLst/>
          </a:prstGeom>
          <a:noFill/>
          <a:ln>
            <a:noFill/>
          </a:ln>
        </p:spPr>
      </p:pic>
      <p:sp>
        <p:nvSpPr>
          <p:cNvPr id="2" name="Google Shape;146;p10">
            <a:extLst>
              <a:ext uri="{FF2B5EF4-FFF2-40B4-BE49-F238E27FC236}">
                <a16:creationId xmlns:a16="http://schemas.microsoft.com/office/drawing/2014/main" id="{F22D3746-FE09-8B38-4BEE-1F1B7ADEF184}"/>
              </a:ext>
            </a:extLst>
          </p:cNvPr>
          <p:cNvSpPr txBox="1"/>
          <p:nvPr/>
        </p:nvSpPr>
        <p:spPr>
          <a:xfrm>
            <a:off x="5518150" y="2949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Normal structure of a glomerulus</a:t>
            </a:r>
            <a:endParaRPr dirty="0"/>
          </a:p>
        </p:txBody>
      </p:sp>
      <p:pic>
        <p:nvPicPr>
          <p:cNvPr id="147" name="Google Shape;147;p10" descr="http://www.siumed.edu/~dking2/crr/images/corp5.jpg"/>
          <p:cNvPicPr preferRelativeResize="0">
            <a:picLocks noGrp="1"/>
          </p:cNvPicPr>
          <p:nvPr>
            <p:ph idx="1"/>
          </p:nvPr>
        </p:nvPicPr>
        <p:blipFill>
          <a:blip r:embed="rId3">
            <a:alphaModFix/>
          </a:blip>
          <a:stretch>
            <a:fillRect/>
          </a:stretch>
        </p:blipFill>
        <p:spPr>
          <a:xfrm>
            <a:off x="4768850" y="3670300"/>
            <a:ext cx="444500" cy="355600"/>
          </a:xfrm>
          <a:prstGeom prst="rect">
            <a:avLst/>
          </a:prstGeom>
          <a:noFill/>
          <a:ln>
            <a:noFill/>
          </a:ln>
        </p:spPr>
      </p:pic>
      <p:pic>
        <p:nvPicPr>
          <p:cNvPr id="148" name="Google Shape;148;p10" descr="http://www.siumed.edu/~dking2/crr/images/corp5.jpg"/>
          <p:cNvPicPr preferRelativeResize="0"/>
          <p:nvPr/>
        </p:nvPicPr>
        <p:blipFill>
          <a:blip r:embed="rId4">
            <a:alphaModFix/>
          </a:blip>
          <a:stretch>
            <a:fillRect/>
          </a:stretch>
        </p:blipFill>
        <p:spPr>
          <a:xfrm>
            <a:off x="1446498" y="1524000"/>
            <a:ext cx="6325902" cy="5043487"/>
          </a:xfrm>
          <a:prstGeom prst="rect">
            <a:avLst/>
          </a:prstGeom>
          <a:noFill/>
          <a:ln>
            <a:noFill/>
          </a:ln>
        </p:spPr>
      </p:pic>
      <p:sp>
        <p:nvSpPr>
          <p:cNvPr id="5"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Anatomy</a:t>
            </a:r>
          </a:p>
        </p:txBody>
      </p:sp>
    </p:spTree>
    <p:extLst>
      <p:ext uri="{BB962C8B-B14F-4D97-AF65-F5344CB8AC3E}">
        <p14:creationId xmlns:p14="http://schemas.microsoft.com/office/powerpoint/2010/main" val="42818409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a:t>Normal glomerulous. </a:t>
            </a:r>
            <a:r>
              <a:rPr lang="en-US" sz="3200"/>
              <a:t>Ultramicrophotograph</a:t>
            </a:r>
            <a:endParaRPr/>
          </a:p>
        </p:txBody>
      </p:sp>
      <p:pic>
        <p:nvPicPr>
          <p:cNvPr id="155" name="Google Shape;155;p11" descr="http://library.med.utah.edu/WebPath/jpeg2/RENAL109.gif"/>
          <p:cNvPicPr preferRelativeResize="0">
            <a:picLocks noGrp="1"/>
          </p:cNvPicPr>
          <p:nvPr>
            <p:ph idx="1"/>
          </p:nvPr>
        </p:nvPicPr>
        <p:blipFill>
          <a:blip r:embed="rId3">
            <a:alphaModFix/>
          </a:blip>
          <a:stretch>
            <a:fillRect/>
          </a:stretch>
        </p:blipFill>
        <p:spPr>
          <a:xfrm>
            <a:off x="1524000" y="1371600"/>
            <a:ext cx="5675313" cy="5257800"/>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Histology</a:t>
            </a:r>
          </a:p>
        </p:txBody>
      </p:sp>
    </p:spTree>
    <p:extLst>
      <p:ext uri="{BB962C8B-B14F-4D97-AF65-F5344CB8AC3E}">
        <p14:creationId xmlns:p14="http://schemas.microsoft.com/office/powerpoint/2010/main" val="6710533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The filtration barrier </a:t>
            </a:r>
            <a:endParaRPr dirty="0"/>
          </a:p>
        </p:txBody>
      </p:sp>
      <p:sp>
        <p:nvSpPr>
          <p:cNvPr id="161" name="Google Shape;161;p12"/>
          <p:cNvSpPr txBox="1">
            <a:spLocks noGrp="1"/>
          </p:cNvSpPr>
          <p:nvPr>
            <p:ph idx="1"/>
          </p:nvPr>
        </p:nvSpPr>
        <p:spPr>
          <a:xfrm>
            <a:off x="457200" y="5029200"/>
            <a:ext cx="8229600" cy="1516062"/>
          </a:xfrm>
          <a:prstGeom prst="rect">
            <a:avLst/>
          </a:prstGeom>
          <a:noFill/>
          <a:ln>
            <a:noFill/>
          </a:ln>
        </p:spPr>
        <p:txBody>
          <a:bodyPr spcFirstLastPara="1" wrap="square" lIns="91425" tIns="45700" rIns="91425" bIns="45700" anchor="t" anchorCtr="0">
            <a:noAutofit/>
          </a:bodyPr>
          <a:lstStyle/>
          <a:p>
            <a:pPr marL="1143000" lvl="2" indent="-228600" algn="l" rtl="0">
              <a:spcBef>
                <a:spcPct val="0"/>
              </a:spcBef>
              <a:spcAft>
                <a:spcPct val="0"/>
              </a:spcAft>
              <a:buClr>
                <a:schemeClr val="dk1"/>
              </a:buClr>
              <a:buSzPts val="1400"/>
              <a:buChar char="•"/>
            </a:pPr>
            <a:r>
              <a:rPr lang="en-US" sz="1500"/>
              <a:t>GBM -- 	</a:t>
            </a:r>
            <a:endParaRPr sz="1500"/>
          </a:p>
          <a:p>
            <a:pPr marL="1600200" lvl="3" indent="-228600" algn="l" rtl="0">
              <a:spcBef>
                <a:spcPts val="210"/>
              </a:spcBef>
              <a:spcAft>
                <a:spcPct val="0"/>
              </a:spcAft>
              <a:buClr>
                <a:schemeClr val="dk1"/>
              </a:buClr>
              <a:buSzPts val="1050"/>
              <a:buChar char="–"/>
            </a:pPr>
            <a:r>
              <a:rPr lang="en-US" sz="1500"/>
              <a:t>Lamina rara interna</a:t>
            </a:r>
            <a:endParaRPr sz="1500"/>
          </a:p>
          <a:p>
            <a:pPr marL="1600200" lvl="3" indent="-228600" algn="l" rtl="0">
              <a:spcBef>
                <a:spcPts val="210"/>
              </a:spcBef>
              <a:spcAft>
                <a:spcPct val="0"/>
              </a:spcAft>
              <a:buClr>
                <a:schemeClr val="dk1"/>
              </a:buClr>
              <a:buSzPts val="1050"/>
              <a:buChar char="–"/>
            </a:pPr>
            <a:r>
              <a:rPr lang="en-US" sz="1500"/>
              <a:t>Thick dense central layer</a:t>
            </a:r>
            <a:endParaRPr sz="1500"/>
          </a:p>
          <a:p>
            <a:pPr marL="1600200" lvl="3" indent="-228600" algn="l" rtl="0">
              <a:spcBef>
                <a:spcPts val="210"/>
              </a:spcBef>
              <a:spcAft>
                <a:spcPct val="0"/>
              </a:spcAft>
              <a:buClr>
                <a:schemeClr val="dk1"/>
              </a:buClr>
              <a:buSzPts val="1050"/>
              <a:buChar char="–"/>
            </a:pPr>
            <a:r>
              <a:rPr lang="en-US" sz="1500"/>
              <a:t>Lamina rara externa</a:t>
            </a:r>
            <a:endParaRPr sz="1500"/>
          </a:p>
          <a:p>
            <a:pPr marL="1371600" lvl="3" indent="0" algn="l" rtl="0">
              <a:spcBef>
                <a:spcPts val="240"/>
              </a:spcBef>
              <a:spcAft>
                <a:spcPct val="0"/>
              </a:spcAft>
              <a:buClr>
                <a:schemeClr val="dk1"/>
              </a:buClr>
              <a:buSzPts val="1200"/>
              <a:buNone/>
            </a:pPr>
            <a:r>
              <a:rPr lang="en-US" sz="1500"/>
              <a:t>Collagen type IV                    Proteoglycans</a:t>
            </a:r>
            <a:endParaRPr sz="1500"/>
          </a:p>
          <a:p>
            <a:pPr marL="1371600" lvl="3" indent="0" algn="l" rtl="0">
              <a:spcBef>
                <a:spcPts val="240"/>
              </a:spcBef>
              <a:spcAft>
                <a:spcPct val="0"/>
              </a:spcAft>
              <a:buClr>
                <a:schemeClr val="dk1"/>
              </a:buClr>
              <a:buSzPts val="1200"/>
              <a:buNone/>
            </a:pPr>
            <a:r>
              <a:rPr lang="en-US" sz="1500"/>
              <a:t>Fibronectin                             Glycoproteins</a:t>
            </a:r>
            <a:endParaRPr sz="1500"/>
          </a:p>
          <a:p>
            <a:pPr marL="1371600" lvl="3" indent="0" algn="l" rtl="0">
              <a:spcBef>
                <a:spcPts val="240"/>
              </a:spcBef>
              <a:spcAft>
                <a:spcPct val="0"/>
              </a:spcAft>
              <a:buClr>
                <a:schemeClr val="dk1"/>
              </a:buClr>
              <a:buSzPts val="1200"/>
              <a:buNone/>
            </a:pPr>
            <a:r>
              <a:rPr lang="en-US" sz="1500"/>
              <a:t>Laminin</a:t>
            </a:r>
            <a:endParaRPr sz="1500"/>
          </a:p>
          <a:p>
            <a:pPr marL="342900" lvl="0" indent="-215900" algn="l" rtl="0">
              <a:spcBef>
                <a:spcPts val="400"/>
              </a:spcBef>
              <a:spcAft>
                <a:spcPct val="0"/>
              </a:spcAft>
              <a:buClr>
                <a:schemeClr val="dk1"/>
              </a:buClr>
              <a:buSzPts val="2000"/>
              <a:buNone/>
            </a:pPr>
            <a:endParaRPr sz="2000"/>
          </a:p>
        </p:txBody>
      </p:sp>
      <p:pic>
        <p:nvPicPr>
          <p:cNvPr id="162" name="Google Shape;162;p12"/>
          <p:cNvPicPr preferRelativeResize="0"/>
          <p:nvPr/>
        </p:nvPicPr>
        <p:blipFill>
          <a:blip r:embed="rId3">
            <a:alphaModFix/>
          </a:blip>
          <a:stretch>
            <a:fillRect/>
          </a:stretch>
        </p:blipFill>
        <p:spPr>
          <a:xfrm>
            <a:off x="0" y="1219200"/>
            <a:ext cx="9144000" cy="3665538"/>
          </a:xfrm>
          <a:prstGeom prst="rect">
            <a:avLst/>
          </a:prstGeom>
          <a:noFill/>
          <a:ln>
            <a:noFill/>
          </a:ln>
        </p:spPr>
      </p:pic>
      <p:sp>
        <p:nvSpPr>
          <p:cNvPr id="6"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Physiology</a:t>
            </a:r>
          </a:p>
        </p:txBody>
      </p:sp>
    </p:spTree>
    <p:extLst>
      <p:ext uri="{BB962C8B-B14F-4D97-AF65-F5344CB8AC3E}">
        <p14:creationId xmlns:p14="http://schemas.microsoft.com/office/powerpoint/2010/main" val="2968752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Filtration membrane</a:t>
            </a:r>
            <a:endParaRPr/>
          </a:p>
        </p:txBody>
      </p:sp>
      <p:pic>
        <p:nvPicPr>
          <p:cNvPr id="169" name="Google Shape;169;p13" descr="C:\Users\Noor\Downloads\filtration-web3.png"/>
          <p:cNvPicPr preferRelativeResize="0">
            <a:picLocks noGrp="1"/>
          </p:cNvPicPr>
          <p:nvPr>
            <p:ph type="body" idx="1"/>
          </p:nvPr>
        </p:nvPicPr>
        <p:blipFill>
          <a:blip r:embed="rId3">
            <a:alphaModFix/>
          </a:blip>
          <a:stretch>
            <a:fillRect/>
          </a:stretch>
        </p:blipFill>
        <p:spPr>
          <a:xfrm>
            <a:off x="3396839" y="1643170"/>
            <a:ext cx="5434781" cy="4485861"/>
          </a:xfrm>
          <a:prstGeom prst="rect">
            <a:avLst/>
          </a:prstGeom>
          <a:noFill/>
          <a:ln>
            <a:noFill/>
          </a:ln>
        </p:spPr>
      </p:pic>
      <p:sp>
        <p:nvSpPr>
          <p:cNvPr id="170" name="Google Shape;170;p13"/>
          <p:cNvSpPr/>
          <p:nvPr/>
        </p:nvSpPr>
        <p:spPr>
          <a:xfrm>
            <a:off x="6934200" y="1447800"/>
            <a:ext cx="1828800"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71" name="Google Shape;171;p13"/>
          <p:cNvSpPr txBox="1"/>
          <p:nvPr/>
        </p:nvSpPr>
        <p:spPr>
          <a:xfrm>
            <a:off x="218459" y="1547018"/>
            <a:ext cx="2819400" cy="4678163"/>
          </a:xfrm>
          <a:prstGeom prst="rect">
            <a:avLst/>
          </a:prstGeom>
          <a:noFill/>
          <a:ln>
            <a:noFill/>
          </a:ln>
        </p:spPr>
        <p:txBody>
          <a:bodyPr spcFirstLastPara="1" wrap="square" lIns="91425" tIns="45700" rIns="91425" bIns="45700" anchor="t" anchorCtr="0">
            <a:spAutoFit/>
          </a:bodyPr>
          <a:lstStyle/>
          <a:p>
            <a:pPr marL="0" marR="0" lvl="1" indent="0" algn="l" rtl="0">
              <a:spcBef>
                <a:spcPct val="0"/>
              </a:spcBef>
              <a:spcAft>
                <a:spcPct val="0"/>
              </a:spcAft>
              <a:buNone/>
            </a:pPr>
            <a:r>
              <a:rPr lang="en-US" sz="2000" b="0" i="0" u="none" strike="noStrike" cap="none">
                <a:solidFill>
                  <a:schemeClr val="dk1"/>
                </a:solidFill>
                <a:latin typeface="Calibri"/>
                <a:ea typeface="Calibri"/>
                <a:cs typeface="Calibri"/>
                <a:sym typeface="Calibri"/>
              </a:rPr>
              <a:t>Endothelial fenestration: 70-90 nm; negatively charged</a:t>
            </a:r>
            <a:endParaRPr sz="2000"/>
          </a:p>
          <a:p>
            <a:pPr marL="0" marR="0" lvl="1" indent="0" algn="l" rtl="0">
              <a:spcBef>
                <a:spcPct val="0"/>
              </a:spcBef>
              <a:spcAft>
                <a:spcPct val="0"/>
              </a:spcAft>
              <a:buNone/>
            </a:pPr>
            <a:r>
              <a:rPr lang="en-US" sz="2000" b="0" i="0" u="none" strike="noStrike" cap="none">
                <a:solidFill>
                  <a:schemeClr val="dk1"/>
                </a:solidFill>
                <a:latin typeface="Calibri"/>
                <a:ea typeface="Calibri"/>
                <a:cs typeface="Calibri"/>
                <a:sym typeface="Calibri"/>
              </a:rPr>
              <a:t>GBM: collagen IV meshwork, have holes of 3.6 nm  (Size barrier). Filtration slits bridged by zipper like slit diaphragm bridged by proteins (nephrin)</a:t>
            </a:r>
            <a:endParaRPr sz="2000" b="0" i="0" u="none" strike="noStrike" cap="none">
              <a:solidFill>
                <a:schemeClr val="dk1"/>
              </a:solidFill>
              <a:latin typeface="Calibri"/>
              <a:ea typeface="Calibri"/>
              <a:cs typeface="Calibri"/>
              <a:sym typeface="Calibri"/>
            </a:endParaRPr>
          </a:p>
          <a:p>
            <a:pPr marL="0" marR="0" lvl="1" indent="0" algn="l" rtl="0">
              <a:spcBef>
                <a:spcPct val="0"/>
              </a:spcBef>
              <a:spcAft>
                <a:spcPct val="0"/>
              </a:spcAft>
              <a:buNone/>
            </a:pPr>
            <a:r>
              <a:rPr lang="en-US" sz="2000" b="0" i="0" u="none" strike="noStrike" cap="none">
                <a:solidFill>
                  <a:schemeClr val="dk1"/>
                </a:solidFill>
                <a:latin typeface="Calibri"/>
                <a:ea typeface="Calibri"/>
                <a:cs typeface="Calibri"/>
                <a:sym typeface="Calibri"/>
              </a:rPr>
              <a:t>having pores (3.6nm) and negatively charged (charge and size barrier both).</a:t>
            </a:r>
            <a:endParaRPr sz="2000"/>
          </a:p>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
        <p:nvSpPr>
          <p:cNvPr id="2" name="Google Shape;146;p10">
            <a:extLst>
              <a:ext uri="{FF2B5EF4-FFF2-40B4-BE49-F238E27FC236}">
                <a16:creationId xmlns:a16="http://schemas.microsoft.com/office/drawing/2014/main" id="{BCC0D595-E1DE-88FD-5F69-52930A507D92}"/>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t>MOTTO OF RMU</a:t>
            </a:r>
          </a:p>
        </p:txBody>
      </p:sp>
      <p:graphicFrame>
        <p:nvGraphicFramePr>
          <p:cNvPr id="4" name="Diagram 3"/>
          <p:cNvGraphicFramePr/>
          <p:nvPr/>
        </p:nvGraphicFramePr>
        <p:xfrm>
          <a:off x="228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7248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Glomerular barrier function </a:t>
            </a:r>
            <a:endParaRPr dirty="0"/>
          </a:p>
        </p:txBody>
      </p:sp>
      <p:sp>
        <p:nvSpPr>
          <p:cNvPr id="177" name="Google Shape;17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completely impermeable to molecules of the size and molecular charge of albumin (a 70kDa protein).</a:t>
            </a:r>
            <a:br>
              <a:rPr lang="en-US" sz="2600"/>
            </a:br>
            <a:endParaRPr sz="2600"/>
          </a:p>
          <a:p>
            <a:pPr marL="342900" lvl="0" indent="-342900" algn="l" rtl="0">
              <a:spcBef>
                <a:spcPts val="592"/>
              </a:spcBef>
              <a:spcAft>
                <a:spcPct val="0"/>
              </a:spcAft>
              <a:buClr>
                <a:schemeClr val="dk1"/>
              </a:buClr>
              <a:buSzTx/>
              <a:buChar char="•"/>
            </a:pPr>
            <a:r>
              <a:rPr lang="en-US" sz="2600"/>
              <a:t>discriminates among protein molecules according to their </a:t>
            </a:r>
            <a:r>
              <a:rPr lang="en-US" sz="2600" b="1"/>
              <a:t>size</a:t>
            </a:r>
            <a:r>
              <a:rPr lang="en-US" sz="2600"/>
              <a:t> (the larger, the less permeable), their </a:t>
            </a:r>
            <a:r>
              <a:rPr lang="en-US" sz="2600" b="1"/>
              <a:t>charge</a:t>
            </a:r>
            <a:r>
              <a:rPr lang="en-US" sz="2600"/>
              <a:t> (the more cationic+, the more permeable), and their </a:t>
            </a:r>
            <a:r>
              <a:rPr lang="en-US" sz="2600" b="1"/>
              <a:t>configuration</a:t>
            </a:r>
            <a:br>
              <a:rPr lang="en-US"/>
            </a:br>
            <a:br>
              <a:rPr lang="en-US"/>
            </a:br>
            <a:r>
              <a:rPr lang="en-US"/>
              <a:t> </a:t>
            </a:r>
            <a:br>
              <a:rPr lang="en-US"/>
            </a:br>
            <a:endParaRPr/>
          </a:p>
        </p:txBody>
      </p:sp>
      <p:sp>
        <p:nvSpPr>
          <p:cNvPr id="2" name="Google Shape;146;p10">
            <a:extLst>
              <a:ext uri="{FF2B5EF4-FFF2-40B4-BE49-F238E27FC236}">
                <a16:creationId xmlns:a16="http://schemas.microsoft.com/office/drawing/2014/main" id="{2DEB2FF7-0394-54E4-E2B3-7C368B1795B8}"/>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Glomerular Injury mechanisms </a:t>
            </a:r>
            <a:endParaRPr dirty="0"/>
          </a:p>
        </p:txBody>
      </p:sp>
      <p:pic>
        <p:nvPicPr>
          <p:cNvPr id="183" name="Google Shape;183;p15"/>
          <p:cNvPicPr preferRelativeResize="0"/>
          <p:nvPr/>
        </p:nvPicPr>
        <p:blipFill>
          <a:blip r:embed="rId3">
            <a:alphaModFix/>
          </a:blip>
          <a:srcRect l="41432" t="16978" r="10737" b="18843"/>
          <a:stretch>
            <a:fillRect/>
          </a:stretch>
        </p:blipFill>
        <p:spPr>
          <a:xfrm>
            <a:off x="685800" y="1600200"/>
            <a:ext cx="6223379" cy="4694830"/>
          </a:xfrm>
          <a:prstGeom prst="rect">
            <a:avLst/>
          </a:prstGeom>
          <a:noFill/>
          <a:ln>
            <a:noFill/>
          </a:ln>
        </p:spPr>
      </p:pic>
      <p:sp>
        <p:nvSpPr>
          <p:cNvPr id="2" name="Google Shape;146;p10">
            <a:extLst>
              <a:ext uri="{FF2B5EF4-FFF2-40B4-BE49-F238E27FC236}">
                <a16:creationId xmlns:a16="http://schemas.microsoft.com/office/drawing/2014/main" id="{D75766D4-FBF8-8019-8456-2EB5209BA186}"/>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6"/>
          <p:cNvPicPr preferRelativeResize="0"/>
          <p:nvPr/>
        </p:nvPicPr>
        <p:blipFill>
          <a:blip r:embed="rId3">
            <a:alphaModFix/>
          </a:blip>
          <a:srcRect l="17832" t="18283" r="20806" b="36381"/>
          <a:stretch>
            <a:fillRect/>
          </a:stretch>
        </p:blipFill>
        <p:spPr>
          <a:xfrm>
            <a:off x="228600" y="1600200"/>
            <a:ext cx="8901163" cy="3697407"/>
          </a:xfrm>
          <a:prstGeom prst="rect">
            <a:avLst/>
          </a:prstGeom>
          <a:noFill/>
          <a:ln>
            <a:noFill/>
          </a:ln>
        </p:spPr>
      </p:pic>
      <p:sp>
        <p:nvSpPr>
          <p:cNvPr id="2" name="Google Shape;146;p10">
            <a:extLst>
              <a:ext uri="{FF2B5EF4-FFF2-40B4-BE49-F238E27FC236}">
                <a16:creationId xmlns:a16="http://schemas.microsoft.com/office/drawing/2014/main" id="{9CFFD2C6-9C54-DF5E-4FC7-006A7C7752A2}"/>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body" idx="1"/>
          </p:nvPr>
        </p:nvSpPr>
        <p:spPr>
          <a:xfrm>
            <a:off x="457200" y="4419600"/>
            <a:ext cx="8458200" cy="2438400"/>
          </a:xfrm>
          <a:prstGeom prst="rect">
            <a:avLst/>
          </a:prstGeom>
          <a:noFill/>
          <a:ln>
            <a:noFill/>
          </a:ln>
        </p:spPr>
        <p:txBody>
          <a:bodyPr spcFirstLastPara="1" wrap="square" lIns="91425" tIns="45700" rIns="91425" bIns="45700" anchor="t" anchorCtr="0">
            <a:noAutofit/>
          </a:bodyPr>
          <a:lstStyle/>
          <a:p>
            <a:pPr marL="342900" lvl="0" indent="-342900" algn="l" rtl="0">
              <a:spcBef>
                <a:spcPct val="0"/>
              </a:spcBef>
              <a:spcAft>
                <a:spcPct val="0"/>
              </a:spcAft>
              <a:buClr>
                <a:schemeClr val="dk1"/>
              </a:buClr>
              <a:buSzPts val="2400"/>
              <a:buNone/>
            </a:pPr>
            <a:r>
              <a:rPr lang="en-US" sz="2400"/>
              <a:t>Two patterns of deposition of immune complexes as seen by </a:t>
            </a:r>
            <a:r>
              <a:rPr lang="en-US" sz="2400" b="1"/>
              <a:t>immunofluorescence microscopy</a:t>
            </a:r>
            <a:r>
              <a:rPr lang="en-US" sz="2400"/>
              <a:t>. </a:t>
            </a:r>
            <a:endParaRPr/>
          </a:p>
          <a:p>
            <a:pPr marL="342900" lvl="0" indent="-342900" algn="l" rtl="0">
              <a:spcBef>
                <a:spcPts val="480"/>
              </a:spcBef>
              <a:spcAft>
                <a:spcPct val="0"/>
              </a:spcAft>
              <a:buClr>
                <a:schemeClr val="dk1"/>
              </a:buClr>
              <a:buSzPts val="2400"/>
              <a:buNone/>
            </a:pPr>
            <a:r>
              <a:rPr lang="en-US" sz="2400" b="1"/>
              <a:t>A, Granular, </a:t>
            </a:r>
            <a:r>
              <a:rPr lang="en-US" sz="2400"/>
              <a:t>characteristic of circulating and in situ immune complex deposition. </a:t>
            </a:r>
            <a:endParaRPr/>
          </a:p>
          <a:p>
            <a:pPr marL="342900" lvl="0" indent="-342900" algn="l" rtl="0">
              <a:spcBef>
                <a:spcPts val="480"/>
              </a:spcBef>
              <a:spcAft>
                <a:spcPct val="0"/>
              </a:spcAft>
              <a:buClr>
                <a:schemeClr val="dk1"/>
              </a:buClr>
              <a:buSzPts val="2400"/>
              <a:buNone/>
            </a:pPr>
            <a:r>
              <a:rPr lang="en-US" sz="2400" b="1"/>
              <a:t>B, Linear, </a:t>
            </a:r>
            <a:r>
              <a:rPr lang="en-US" sz="2400"/>
              <a:t>characteristic of classic anti-glomerular basement membrane (anti-GBM) antibody glomerulonephritis.</a:t>
            </a:r>
            <a:br>
              <a:rPr lang="en-US" sz="2400"/>
            </a:br>
            <a:br>
              <a:rPr lang="en-US" sz="2400"/>
            </a:br>
            <a:endParaRPr sz="2400"/>
          </a:p>
        </p:txBody>
      </p:sp>
      <p:pic>
        <p:nvPicPr>
          <p:cNvPr id="194" name="Google Shape;194;p17"/>
          <p:cNvPicPr preferRelativeResize="0"/>
          <p:nvPr/>
        </p:nvPicPr>
        <p:blipFill>
          <a:blip r:embed="rId3">
            <a:alphaModFix/>
          </a:blip>
          <a:srcRect l="13470" t="14130" r="13908" b="30435"/>
          <a:stretch>
            <a:fillRect/>
          </a:stretch>
        </p:blipFill>
        <p:spPr>
          <a:xfrm>
            <a:off x="0" y="762000"/>
            <a:ext cx="9144000" cy="3760839"/>
          </a:xfrm>
          <a:prstGeom prst="rect">
            <a:avLst/>
          </a:prstGeom>
          <a:noFill/>
          <a:ln>
            <a:noFill/>
          </a:ln>
        </p:spPr>
      </p:pic>
      <p:sp>
        <p:nvSpPr>
          <p:cNvPr id="2" name="Google Shape;146;p10">
            <a:extLst>
              <a:ext uri="{FF2B5EF4-FFF2-40B4-BE49-F238E27FC236}">
                <a16:creationId xmlns:a16="http://schemas.microsoft.com/office/drawing/2014/main" id="{A1ACA105-3881-9034-FDE1-05D9A407F765}"/>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body" idx="1"/>
          </p:nvPr>
        </p:nvSpPr>
        <p:spPr>
          <a:xfrm>
            <a:off x="4570862" y="304800"/>
            <a:ext cx="4420737" cy="58213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ct val="0"/>
              </a:spcBef>
              <a:spcAft>
                <a:spcPct val="0"/>
              </a:spcAft>
              <a:buClr>
                <a:schemeClr val="dk1"/>
              </a:buClr>
              <a:buSzTx/>
              <a:buChar char="•"/>
            </a:pPr>
            <a:r>
              <a:rPr lang="en-US"/>
              <a:t>Localization of immune complexes in the glomerulus: </a:t>
            </a:r>
            <a:endParaRPr/>
          </a:p>
          <a:p>
            <a:pPr marL="342900" lvl="0" indent="-342900" algn="l" rtl="0">
              <a:spcBef>
                <a:spcPts val="448"/>
              </a:spcBef>
              <a:spcAft>
                <a:spcPct val="0"/>
              </a:spcAft>
              <a:buClr>
                <a:schemeClr val="dk1"/>
              </a:buClr>
              <a:buSzTx/>
              <a:buChar char="•"/>
            </a:pPr>
            <a:r>
              <a:rPr lang="en-US"/>
              <a:t>(1) subepithelial humps, as in acute glomerulonephritis; </a:t>
            </a:r>
            <a:endParaRPr/>
          </a:p>
          <a:p>
            <a:pPr marL="342900" lvl="0" indent="-342900" algn="l" rtl="0">
              <a:spcBef>
                <a:spcPts val="448"/>
              </a:spcBef>
              <a:spcAft>
                <a:spcPct val="0"/>
              </a:spcAft>
              <a:buClr>
                <a:schemeClr val="dk1"/>
              </a:buClr>
              <a:buSzTx/>
              <a:buChar char="•"/>
            </a:pPr>
            <a:r>
              <a:rPr lang="en-US"/>
              <a:t>(2) epimembranous deposits, as in membranous nephropathy and Heymann nephritis; </a:t>
            </a:r>
            <a:endParaRPr/>
          </a:p>
          <a:p>
            <a:pPr marL="342900" lvl="0" indent="-342900" algn="l" rtl="0">
              <a:spcBef>
                <a:spcPts val="448"/>
              </a:spcBef>
              <a:spcAft>
                <a:spcPct val="0"/>
              </a:spcAft>
              <a:buClr>
                <a:schemeClr val="dk1"/>
              </a:buClr>
              <a:buSzTx/>
              <a:buChar char="•"/>
            </a:pPr>
            <a:r>
              <a:rPr lang="en-US"/>
              <a:t>(3) subendothelial deposits, as in lupus nephritis and membranoproliferative glomerulonephritis; </a:t>
            </a:r>
            <a:endParaRPr/>
          </a:p>
          <a:p>
            <a:pPr marL="342900" lvl="0" indent="-342900" algn="l" rtl="0">
              <a:spcBef>
                <a:spcPts val="448"/>
              </a:spcBef>
              <a:spcAft>
                <a:spcPct val="0"/>
              </a:spcAft>
              <a:buClr>
                <a:schemeClr val="dk1"/>
              </a:buClr>
              <a:buSzTx/>
              <a:buChar char="•"/>
            </a:pPr>
            <a:r>
              <a:rPr lang="en-US"/>
              <a:t>(4) mesangial deposits, as in IgA nephropathy. </a:t>
            </a:r>
            <a:endParaRPr/>
          </a:p>
          <a:p>
            <a:pPr marL="342900" lvl="0" indent="-342900" algn="l" rtl="0">
              <a:spcBef>
                <a:spcPts val="448"/>
              </a:spcBef>
              <a:spcAft>
                <a:spcPct val="0"/>
              </a:spcAft>
              <a:buClr>
                <a:schemeClr val="dk1"/>
              </a:buClr>
              <a:buSzTx/>
              <a:buChar char="•"/>
            </a:pPr>
            <a:r>
              <a:rPr lang="en-US"/>
              <a:t>EN, Endothelium; EP, epithelium; GBM, glomerular basement membrane; LD, lamina densa; LRE, lamina rara externa; LRI, lamina rara interna; MC, mesangial cell; MM, mesangial matrix.</a:t>
            </a:r>
            <a:endParaRPr/>
          </a:p>
        </p:txBody>
      </p:sp>
      <p:pic>
        <p:nvPicPr>
          <p:cNvPr id="200" name="Google Shape;200;p18"/>
          <p:cNvPicPr preferRelativeResize="0"/>
          <p:nvPr/>
        </p:nvPicPr>
        <p:blipFill>
          <a:blip r:embed="rId3">
            <a:alphaModFix/>
          </a:blip>
          <a:srcRect l="16153" t="15484" r="51645" b="28312"/>
          <a:stretch>
            <a:fillRect/>
          </a:stretch>
        </p:blipFill>
        <p:spPr>
          <a:xfrm>
            <a:off x="228600" y="685800"/>
            <a:ext cx="4189863" cy="4111388"/>
          </a:xfrm>
          <a:prstGeom prst="rect">
            <a:avLst/>
          </a:prstGeom>
          <a:noFill/>
          <a:ln>
            <a:noFill/>
          </a:ln>
        </p:spPr>
      </p:pic>
      <p:sp>
        <p:nvSpPr>
          <p:cNvPr id="2" name="Google Shape;146;p10">
            <a:extLst>
              <a:ext uri="{FF2B5EF4-FFF2-40B4-BE49-F238E27FC236}">
                <a16:creationId xmlns:a16="http://schemas.microsoft.com/office/drawing/2014/main" id="{79397B79-55DA-38F0-1D29-C9A2B6CD7DB1}"/>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Mediators Of injury </a:t>
            </a:r>
            <a:endParaRPr dirty="0"/>
          </a:p>
        </p:txBody>
      </p:sp>
      <p:sp>
        <p:nvSpPr>
          <p:cNvPr id="206" name="Google Shape;206;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Neutrophils, monocytes Macrophages, </a:t>
            </a:r>
            <a:endParaRPr sz="2600"/>
          </a:p>
          <a:p>
            <a:pPr marL="342900" lvl="0" indent="-342900" algn="l" rtl="0">
              <a:spcBef>
                <a:spcPts val="592"/>
              </a:spcBef>
              <a:spcAft>
                <a:spcPct val="0"/>
              </a:spcAft>
              <a:buClr>
                <a:schemeClr val="dk1"/>
              </a:buClr>
              <a:buSzTx/>
              <a:buChar char="•"/>
            </a:pPr>
            <a:r>
              <a:rPr lang="en-US" sz="2600"/>
              <a:t>T-cells, NK cells</a:t>
            </a:r>
            <a:endParaRPr sz="2600"/>
          </a:p>
          <a:p>
            <a:pPr marL="342900" lvl="0" indent="-342900" algn="l" rtl="0">
              <a:spcBef>
                <a:spcPts val="592"/>
              </a:spcBef>
              <a:spcAft>
                <a:spcPct val="0"/>
              </a:spcAft>
              <a:buClr>
                <a:schemeClr val="dk1"/>
              </a:buClr>
              <a:buSzTx/>
              <a:buChar char="•"/>
            </a:pPr>
            <a:r>
              <a:rPr lang="en-US" sz="2600"/>
              <a:t>Platelets</a:t>
            </a:r>
            <a:endParaRPr sz="2600"/>
          </a:p>
          <a:p>
            <a:pPr marL="342900" lvl="0" indent="-342900" algn="l" rtl="0">
              <a:spcBef>
                <a:spcPts val="592"/>
              </a:spcBef>
              <a:spcAft>
                <a:spcPct val="0"/>
              </a:spcAft>
              <a:buClr>
                <a:schemeClr val="dk1"/>
              </a:buClr>
              <a:buSzTx/>
              <a:buChar char="•"/>
            </a:pPr>
            <a:r>
              <a:rPr lang="en-US" sz="2600"/>
              <a:t>Mesangial cells</a:t>
            </a:r>
            <a:endParaRPr sz="2600"/>
          </a:p>
          <a:p>
            <a:pPr marL="342900" lvl="0" indent="-154940" algn="l" rtl="0">
              <a:spcBef>
                <a:spcPts val="592"/>
              </a:spcBef>
              <a:spcAft>
                <a:spcPct val="0"/>
              </a:spcAft>
              <a:buClr>
                <a:schemeClr val="dk1"/>
              </a:buClr>
              <a:buSzTx/>
              <a:buNone/>
            </a:pPr>
            <a:endParaRPr sz="2600"/>
          </a:p>
          <a:p>
            <a:pPr marL="342900" lvl="0" indent="-342900" algn="l" rtl="0">
              <a:spcBef>
                <a:spcPts val="592"/>
              </a:spcBef>
              <a:spcAft>
                <a:spcPct val="0"/>
              </a:spcAft>
              <a:buClr>
                <a:schemeClr val="dk1"/>
              </a:buClr>
              <a:buSzTx/>
              <a:buChar char="•"/>
            </a:pPr>
            <a:r>
              <a:rPr lang="en-US" sz="2600"/>
              <a:t>Complement products</a:t>
            </a:r>
            <a:endParaRPr sz="2600"/>
          </a:p>
          <a:p>
            <a:pPr marL="342900" lvl="0" indent="-342900" algn="l" rtl="0">
              <a:spcBef>
                <a:spcPts val="592"/>
              </a:spcBef>
              <a:spcAft>
                <a:spcPct val="0"/>
              </a:spcAft>
              <a:buClr>
                <a:schemeClr val="dk1"/>
              </a:buClr>
              <a:buSzTx/>
              <a:buChar char="•"/>
            </a:pPr>
            <a:r>
              <a:rPr lang="en-US" sz="2600"/>
              <a:t>chemokines, Growth factors </a:t>
            </a:r>
            <a:endParaRPr sz="2600"/>
          </a:p>
          <a:p>
            <a:pPr marL="342900" lvl="0" indent="-342900" algn="l" rtl="0">
              <a:spcBef>
                <a:spcPts val="592"/>
              </a:spcBef>
              <a:spcAft>
                <a:spcPct val="0"/>
              </a:spcAft>
              <a:buClr>
                <a:schemeClr val="dk1"/>
              </a:buClr>
              <a:buSzTx/>
              <a:buChar char="•"/>
            </a:pPr>
            <a:r>
              <a:rPr lang="en-US" sz="2600"/>
              <a:t>Eicosanoids, nitric oxide, angiotensin, and endothelin </a:t>
            </a:r>
            <a:endParaRPr sz="2600"/>
          </a:p>
          <a:p>
            <a:pPr marL="342900" lvl="0" indent="-342900" algn="l" rtl="0">
              <a:spcBef>
                <a:spcPts val="592"/>
              </a:spcBef>
              <a:spcAft>
                <a:spcPct val="0"/>
              </a:spcAft>
              <a:buClr>
                <a:schemeClr val="dk1"/>
              </a:buClr>
              <a:buSzTx/>
              <a:buChar char="•"/>
            </a:pPr>
            <a:r>
              <a:rPr lang="en-US" sz="2600"/>
              <a:t>Cytokines, IL-1 and TNF, coagulation factors</a:t>
            </a:r>
            <a:endParaRPr sz="2600"/>
          </a:p>
          <a:p>
            <a:pPr marL="342900" lvl="0" indent="-154940" algn="l" rtl="0">
              <a:spcBef>
                <a:spcPts val="592"/>
              </a:spcBef>
              <a:spcAft>
                <a:spcPct val="0"/>
              </a:spcAft>
              <a:buClr>
                <a:schemeClr val="dk1"/>
              </a:buClr>
              <a:buSzTx/>
              <a:buNone/>
            </a:pPr>
            <a:endParaRPr/>
          </a:p>
        </p:txBody>
      </p:sp>
      <p:sp>
        <p:nvSpPr>
          <p:cNvPr id="2" name="Google Shape;146;p10">
            <a:extLst>
              <a:ext uri="{FF2B5EF4-FFF2-40B4-BE49-F238E27FC236}">
                <a16:creationId xmlns:a16="http://schemas.microsoft.com/office/drawing/2014/main" id="{21599FB9-9A1D-EAB5-39EB-65A40701909C}"/>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ct val="0"/>
              </a:spcBef>
              <a:spcAft>
                <a:spcPct val="0"/>
              </a:spcAft>
              <a:buClr>
                <a:schemeClr val="dk1"/>
              </a:buClr>
              <a:buSzPts val="3200"/>
              <a:buNone/>
            </a:pPr>
            <a:endParaRPr/>
          </a:p>
        </p:txBody>
      </p:sp>
      <p:pic>
        <p:nvPicPr>
          <p:cNvPr id="212" name="Google Shape;212;p20"/>
          <p:cNvPicPr preferRelativeResize="0"/>
          <p:nvPr/>
        </p:nvPicPr>
        <p:blipFill>
          <a:blip r:embed="rId3">
            <a:alphaModFix/>
          </a:blip>
          <a:srcRect l="19912" t="29348" r="21522" b="17391"/>
          <a:stretch>
            <a:fillRect/>
          </a:stretch>
        </p:blipFill>
        <p:spPr>
          <a:xfrm>
            <a:off x="0" y="1066800"/>
            <a:ext cx="9175102" cy="4495800"/>
          </a:xfrm>
          <a:prstGeom prst="rect">
            <a:avLst/>
          </a:prstGeom>
          <a:noFill/>
          <a:ln>
            <a:noFill/>
          </a:ln>
        </p:spPr>
      </p:pic>
      <p:sp>
        <p:nvSpPr>
          <p:cNvPr id="2" name="Google Shape;146;p10">
            <a:extLst>
              <a:ext uri="{FF2B5EF4-FFF2-40B4-BE49-F238E27FC236}">
                <a16:creationId xmlns:a16="http://schemas.microsoft.com/office/drawing/2014/main" id="{4E892236-B4E7-5414-1902-C045EE6FB69D}"/>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endParaRPr/>
          </a:p>
        </p:txBody>
      </p:sp>
      <p:sp>
        <p:nvSpPr>
          <p:cNvPr id="218" name="Google Shape;218;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ct val="0"/>
              </a:spcBef>
              <a:spcAft>
                <a:spcPct val="0"/>
              </a:spcAft>
              <a:buClr>
                <a:schemeClr val="dk1"/>
              </a:buClr>
              <a:buSzPts val="3200"/>
              <a:buNone/>
            </a:pPr>
            <a:endParaRPr/>
          </a:p>
        </p:txBody>
      </p:sp>
      <p:pic>
        <p:nvPicPr>
          <p:cNvPr id="219" name="Google Shape;219;p21" descr="Image result for nephrotic syndrome pathophysiology"/>
          <p:cNvPicPr preferRelativeResize="0"/>
          <p:nvPr/>
        </p:nvPicPr>
        <p:blipFill>
          <a:blip r:embed="rId3">
            <a:alphaModFix/>
          </a:blip>
          <a:stretch>
            <a:fillRect/>
          </a:stretch>
        </p:blipFill>
        <p:spPr>
          <a:xfrm>
            <a:off x="128061" y="228600"/>
            <a:ext cx="8787339" cy="6597393"/>
          </a:xfrm>
          <a:prstGeom prst="rect">
            <a:avLst/>
          </a:prstGeom>
          <a:noFill/>
          <a:ln>
            <a:noFill/>
          </a:ln>
        </p:spPr>
      </p:pic>
      <p:sp>
        <p:nvSpPr>
          <p:cNvPr id="2" name="Google Shape;146;p10">
            <a:extLst>
              <a:ext uri="{FF2B5EF4-FFF2-40B4-BE49-F238E27FC236}">
                <a16:creationId xmlns:a16="http://schemas.microsoft.com/office/drawing/2014/main" id="{A1DB67CF-7DA9-F2F3-44F7-CF153D31D783}"/>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descr="Nephritic Syndrome – Renal Pathology"/>
          <p:cNvPicPr preferRelativeResize="0"/>
          <p:nvPr/>
        </p:nvPicPr>
        <p:blipFill>
          <a:blip r:embed="rId3">
            <a:alphaModFix/>
          </a:blip>
          <a:stretch>
            <a:fillRect/>
          </a:stretch>
        </p:blipFill>
        <p:spPr>
          <a:xfrm>
            <a:off x="533400" y="838200"/>
            <a:ext cx="7924800" cy="5360894"/>
          </a:xfrm>
          <a:prstGeom prst="rect">
            <a:avLst/>
          </a:prstGeom>
          <a:noFill/>
          <a:ln>
            <a:noFill/>
          </a:ln>
        </p:spPr>
      </p:pic>
      <p:sp>
        <p:nvSpPr>
          <p:cNvPr id="2" name="Google Shape;146;p10">
            <a:extLst>
              <a:ext uri="{FF2B5EF4-FFF2-40B4-BE49-F238E27FC236}">
                <a16:creationId xmlns:a16="http://schemas.microsoft.com/office/drawing/2014/main" id="{730E719B-6164-A130-5ADF-29C035DA8967}"/>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3" descr="Image result for classification of glomerular diseases"/>
          <p:cNvPicPr preferRelativeResize="0">
            <a:picLocks noGrp="1"/>
          </p:cNvPicPr>
          <p:nvPr>
            <p:ph type="body" idx="1"/>
          </p:nvPr>
        </p:nvPicPr>
        <p:blipFill>
          <a:blip r:embed="rId3">
            <a:alphaModFix/>
          </a:blip>
          <a:stretch>
            <a:fillRect/>
          </a:stretch>
        </p:blipFill>
        <p:spPr>
          <a:xfrm>
            <a:off x="584946" y="601943"/>
            <a:ext cx="7836274" cy="5650940"/>
          </a:xfrm>
          <a:prstGeom prst="rect">
            <a:avLst/>
          </a:prstGeom>
          <a:noFill/>
          <a:ln>
            <a:noFill/>
          </a:ln>
        </p:spPr>
      </p:pic>
      <p:sp>
        <p:nvSpPr>
          <p:cNvPr id="2" name="Google Shape;146;p10">
            <a:extLst>
              <a:ext uri="{FF2B5EF4-FFF2-40B4-BE49-F238E27FC236}">
                <a16:creationId xmlns:a16="http://schemas.microsoft.com/office/drawing/2014/main" id="{6FF039ED-6CC7-1F46-9E97-57EA01D05EBE}"/>
              </a:ext>
            </a:extLst>
          </p:cNvPr>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ct val="0"/>
              </a:spcAft>
              <a:defRPr/>
            </a:pPr>
            <a:r>
              <a:rPr lang="en-US" sz="4000">
                <a:solidFill>
                  <a:srgbClr val="7030A0"/>
                </a:solidFill>
                <a:effectLst>
                  <a:outerShdw blurRad="38100" dist="38100" dir="2700000" algn="tl">
                    <a:srgbClr val="000000">
                      <a:alpha val="43137"/>
                    </a:srgbClr>
                  </a:outerShdw>
                </a:effectLst>
                <a:cs typeface="Times New Roman" pitchFamily="18" charset="0"/>
              </a:rPr>
              <a:t>  </a:t>
            </a:r>
            <a:r>
              <a:rPr lang="en-US" altLang="en-US" b="1"/>
              <a:t>VISION OF RMU</a:t>
            </a:r>
            <a:br>
              <a:rPr lang="en-US" altLang="en-US" b="1"/>
            </a:br>
            <a:r>
              <a:rPr lang="en-US" altLang="en-US" b="1"/>
              <a:t>THE DREAM/ TOMORROW</a:t>
            </a:r>
          </a:p>
        </p:txBody>
      </p:sp>
      <p:sp>
        <p:nvSpPr>
          <p:cNvPr id="8195" name="Content Placeholder 2"/>
          <p:cNvSpPr>
            <a:spLocks noGrp="1"/>
          </p:cNvSpPr>
          <p:nvPr>
            <p:ph idx="1"/>
          </p:nvPr>
        </p:nvSpPr>
        <p:spPr/>
        <p:txBody>
          <a:bodyPr>
            <a:normAutofit/>
          </a:bodyPr>
          <a:lstStyle/>
          <a:p>
            <a:r>
              <a:rPr lang="en-US" altLang="en-US" sz="2400"/>
              <a:t>To impart evidence based research oriented medical education</a:t>
            </a:r>
          </a:p>
          <a:p>
            <a:r>
              <a:rPr lang="en-US" altLang="en-US" sz="2400"/>
              <a:t>To provide best possible patient care</a:t>
            </a:r>
          </a:p>
          <a:p>
            <a:r>
              <a:rPr lang="en-US" altLang="en-US" sz="2400"/>
              <a:t>To inculcate the values of mutual respect and ethical practice of medicine</a:t>
            </a:r>
          </a:p>
        </p:txBody>
      </p:sp>
      <p:pic>
        <p:nvPicPr>
          <p:cNvPr id="819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1830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Pct val="110000"/>
              <a:buFont typeface="Calibri"/>
              <a:buNone/>
            </a:pPr>
            <a:br>
              <a:rPr lang="en-US" dirty="0"/>
            </a:br>
            <a:r>
              <a:rPr lang="en-US" dirty="0"/>
              <a:t>Assessment of </a:t>
            </a:r>
            <a:r>
              <a:rPr lang="en-US" sz="4000" dirty="0"/>
              <a:t>patterns of  renal injury</a:t>
            </a:r>
            <a:br>
              <a:rPr lang="en-US" sz="4000" dirty="0"/>
            </a:br>
            <a:endParaRPr sz="4000" dirty="0"/>
          </a:p>
        </p:txBody>
      </p:sp>
      <p:sp>
        <p:nvSpPr>
          <p:cNvPr id="235" name="Google Shape;235;p24"/>
          <p:cNvSpPr txBox="1">
            <a:spLocks noGrp="1"/>
          </p:cNvSpPr>
          <p:nvPr>
            <p:ph idx="1"/>
          </p:nvPr>
        </p:nvSpPr>
        <p:spPr>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600" b="1"/>
              <a:t>Renal biopsy</a:t>
            </a:r>
            <a:r>
              <a:rPr lang="en-US" sz="2600"/>
              <a:t> is an important tool for evaluation of renal problems especially glomerular disease.</a:t>
            </a:r>
            <a:endParaRPr sz="2600"/>
          </a:p>
          <a:p>
            <a:pPr marL="342900" lvl="0" indent="-342900" algn="l" rtl="0">
              <a:spcBef>
                <a:spcPts val="640"/>
              </a:spcBef>
              <a:spcAft>
                <a:spcPct val="0"/>
              </a:spcAft>
              <a:buClr>
                <a:schemeClr val="dk1"/>
              </a:buClr>
              <a:buSzPts val="3200"/>
              <a:buChar char="•"/>
            </a:pPr>
            <a:r>
              <a:rPr lang="en-US" sz="2600" b="1"/>
              <a:t>Light microscopy</a:t>
            </a:r>
            <a:r>
              <a:rPr lang="en-US" sz="2600"/>
              <a:t>(LM),</a:t>
            </a:r>
            <a:endParaRPr sz="2600"/>
          </a:p>
          <a:p>
            <a:pPr marL="342900" lvl="0" indent="-342900" algn="l" rtl="0">
              <a:spcBef>
                <a:spcPts val="640"/>
              </a:spcBef>
              <a:spcAft>
                <a:spcPct val="0"/>
              </a:spcAft>
              <a:buClr>
                <a:schemeClr val="dk1"/>
              </a:buClr>
              <a:buSzPts val="3200"/>
              <a:buChar char="•"/>
            </a:pPr>
            <a:r>
              <a:rPr lang="en-US" sz="2600" b="1"/>
              <a:t>Electron microscopy</a:t>
            </a:r>
            <a:r>
              <a:rPr lang="en-US" sz="2600"/>
              <a:t>(EM) </a:t>
            </a:r>
            <a:endParaRPr sz="2600"/>
          </a:p>
          <a:p>
            <a:pPr marL="342900" lvl="0" indent="-342900" algn="l" rtl="0">
              <a:spcBef>
                <a:spcPts val="640"/>
              </a:spcBef>
              <a:spcAft>
                <a:spcPct val="0"/>
              </a:spcAft>
              <a:buClr>
                <a:schemeClr val="dk1"/>
              </a:buClr>
              <a:buSzPts val="3200"/>
              <a:buChar char="•"/>
            </a:pPr>
            <a:r>
              <a:rPr lang="en-US" sz="2600" b="1"/>
              <a:t>Immunofluorescence microscopy </a:t>
            </a:r>
            <a:r>
              <a:rPr lang="en-US" sz="2600"/>
              <a:t>(IF) constitute a triad for diagnosis of glomerular disease.</a:t>
            </a:r>
            <a:endParaRPr sz="2600"/>
          </a:p>
          <a:p>
            <a:pPr marL="342900" lvl="0" indent="-139700" algn="l" rtl="0">
              <a:spcBef>
                <a:spcPts val="640"/>
              </a:spcBef>
              <a:spcAft>
                <a:spcPct val="0"/>
              </a:spcAft>
              <a:buClr>
                <a:schemeClr val="dk1"/>
              </a:buClr>
              <a:buSzPts val="3200"/>
              <a:buNone/>
            </a:pPr>
            <a:endParaRPr/>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extLst>
      <p:ext uri="{BB962C8B-B14F-4D97-AF65-F5344CB8AC3E}">
        <p14:creationId xmlns:p14="http://schemas.microsoft.com/office/powerpoint/2010/main" val="41011542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Normal glomerulus</a:t>
            </a:r>
            <a:endParaRPr dirty="0"/>
          </a:p>
        </p:txBody>
      </p:sp>
      <p:pic>
        <p:nvPicPr>
          <p:cNvPr id="242" name="Google Shape;242;p25" descr="glomerulus.gif"/>
          <p:cNvPicPr preferRelativeResize="0">
            <a:picLocks noGrp="1"/>
          </p:cNvPicPr>
          <p:nvPr>
            <p:ph idx="1"/>
          </p:nvPr>
        </p:nvPicPr>
        <p:blipFill>
          <a:blip r:embed="rId3">
            <a:alphaModFix/>
          </a:blip>
          <a:stretch>
            <a:fillRect/>
          </a:stretch>
        </p:blipFill>
        <p:spPr>
          <a:xfrm>
            <a:off x="3109912" y="2524919"/>
            <a:ext cx="2924175" cy="2952750"/>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Histology</a:t>
            </a:r>
          </a:p>
        </p:txBody>
      </p:sp>
    </p:spTree>
    <p:extLst>
      <p:ext uri="{BB962C8B-B14F-4D97-AF65-F5344CB8AC3E}">
        <p14:creationId xmlns:p14="http://schemas.microsoft.com/office/powerpoint/2010/main" val="20030024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dirty="0" err="1"/>
              <a:t>Neprotic</a:t>
            </a:r>
            <a:r>
              <a:rPr lang="en-US" dirty="0"/>
              <a:t> syndrome </a:t>
            </a:r>
            <a:endParaRPr dirty="0"/>
          </a:p>
        </p:txBody>
      </p:sp>
      <p:sp>
        <p:nvSpPr>
          <p:cNvPr id="248" name="Google Shape;248;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sz="2600"/>
              <a:t>Acute proliferative (post streptococcal, post infectious) glomerulonephritis</a:t>
            </a:r>
            <a:endParaRPr sz="2600"/>
          </a:p>
          <a:p>
            <a:pPr marL="342900" lvl="0" indent="-342900" algn="l" rtl="0">
              <a:lnSpc>
                <a:spcPct val="150000"/>
              </a:lnSpc>
              <a:spcBef>
                <a:spcPts val="640"/>
              </a:spcBef>
              <a:spcAft>
                <a:spcPct val="0"/>
              </a:spcAft>
              <a:buClr>
                <a:schemeClr val="dk1"/>
              </a:buClr>
              <a:buSzPts val="3200"/>
              <a:buChar char="•"/>
            </a:pPr>
            <a:r>
              <a:rPr lang="en-US" sz="2600"/>
              <a:t>Rapidly progressive(crescentic) glomerulonephritis</a:t>
            </a:r>
            <a:endParaRPr sz="2600"/>
          </a:p>
          <a:p>
            <a:pPr marL="342900" lvl="0" indent="-342900" algn="l" rtl="0">
              <a:lnSpc>
                <a:spcPct val="150000"/>
              </a:lnSpc>
              <a:spcBef>
                <a:spcPts val="640"/>
              </a:spcBef>
              <a:spcAft>
                <a:spcPct val="0"/>
              </a:spcAft>
              <a:buClr>
                <a:schemeClr val="dk1"/>
              </a:buClr>
              <a:buSzPts val="3200"/>
              <a:buChar char="•"/>
            </a:pPr>
            <a:r>
              <a:rPr lang="en-US" sz="2600"/>
              <a:t>IgA nephropathy </a:t>
            </a:r>
            <a:endParaRPr sz="2600"/>
          </a:p>
          <a:p>
            <a:pPr marL="342900" lvl="0" indent="-139700" algn="l" rtl="0">
              <a:spcBef>
                <a:spcPts val="640"/>
              </a:spcBef>
              <a:spcAft>
                <a:spcPct val="0"/>
              </a:spcAft>
              <a:buClr>
                <a:schemeClr val="dk1"/>
              </a:buClr>
              <a:buSzPts val="3200"/>
              <a:buNone/>
            </a:pPr>
            <a:endParaRPr sz="3200"/>
          </a:p>
        </p:txBody>
      </p:sp>
      <p:sp>
        <p:nvSpPr>
          <p:cNvPr id="2" name="Google Shape;146;p10">
            <a:extLst>
              <a:ext uri="{FF2B5EF4-FFF2-40B4-BE49-F238E27FC236}">
                <a16:creationId xmlns:a16="http://schemas.microsoft.com/office/drawing/2014/main" id="{345A409F-BD09-A3EF-82EF-E6E2829C7F4F}"/>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1" y="365126"/>
            <a:ext cx="9006168"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dirty="0"/>
              <a:t>Clinical presentation of nephritic syndrome</a:t>
            </a:r>
          </a:p>
        </p:txBody>
      </p:sp>
      <p:sp>
        <p:nvSpPr>
          <p:cNvPr id="254" name="Google Shape;254;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400" b="1"/>
              <a:t>Hematuria</a:t>
            </a:r>
            <a:endParaRPr sz="2400"/>
          </a:p>
          <a:p>
            <a:pPr marL="342900" lvl="0" indent="-342900" algn="l" rtl="0">
              <a:spcBef>
                <a:spcPts val="640"/>
              </a:spcBef>
              <a:spcAft>
                <a:spcPct val="0"/>
              </a:spcAft>
              <a:buClr>
                <a:schemeClr val="dk1"/>
              </a:buClr>
              <a:buSzPts val="3200"/>
              <a:buChar char="•"/>
            </a:pPr>
            <a:r>
              <a:rPr lang="en-US" sz="2400"/>
              <a:t>Red cell casts in urine</a:t>
            </a:r>
            <a:endParaRPr sz="2400"/>
          </a:p>
          <a:p>
            <a:pPr marL="342900" lvl="0" indent="-342900" algn="l" rtl="0">
              <a:spcBef>
                <a:spcPts val="640"/>
              </a:spcBef>
              <a:spcAft>
                <a:spcPct val="0"/>
              </a:spcAft>
              <a:buClr>
                <a:schemeClr val="dk1"/>
              </a:buClr>
              <a:buSzPts val="3200"/>
              <a:buChar char="•"/>
            </a:pPr>
            <a:r>
              <a:rPr lang="en-US" sz="2400" b="1"/>
              <a:t>Azotemia</a:t>
            </a:r>
            <a:endParaRPr sz="2400"/>
          </a:p>
          <a:p>
            <a:pPr marL="342900" lvl="0" indent="-342900" algn="l" rtl="0">
              <a:spcBef>
                <a:spcPts val="640"/>
              </a:spcBef>
              <a:spcAft>
                <a:spcPct val="0"/>
              </a:spcAft>
              <a:buClr>
                <a:schemeClr val="dk1"/>
              </a:buClr>
              <a:buSzPts val="3200"/>
              <a:buChar char="•"/>
            </a:pPr>
            <a:r>
              <a:rPr lang="en-US" sz="2400" b="1"/>
              <a:t>Oliguria</a:t>
            </a:r>
            <a:endParaRPr sz="2400"/>
          </a:p>
          <a:p>
            <a:pPr marL="342900" lvl="0" indent="-342900" algn="l" rtl="0">
              <a:spcBef>
                <a:spcPts val="640"/>
              </a:spcBef>
              <a:spcAft>
                <a:spcPct val="0"/>
              </a:spcAft>
              <a:buClr>
                <a:schemeClr val="dk1"/>
              </a:buClr>
              <a:buSzPts val="3200"/>
              <a:buChar char="•"/>
            </a:pPr>
            <a:r>
              <a:rPr lang="en-US" sz="2400"/>
              <a:t>Mild to moderate hypertension</a:t>
            </a:r>
            <a:endParaRPr sz="2400"/>
          </a:p>
          <a:p>
            <a:pPr marL="342900" lvl="0" indent="-342900" algn="l" rtl="0">
              <a:spcBef>
                <a:spcPts val="640"/>
              </a:spcBef>
              <a:spcAft>
                <a:spcPct val="0"/>
              </a:spcAft>
              <a:buClr>
                <a:schemeClr val="dk1"/>
              </a:buClr>
              <a:buSzPts val="3200"/>
              <a:buChar char="•"/>
            </a:pPr>
            <a:r>
              <a:rPr lang="en-US" sz="2400" err="1"/>
              <a:t>Subnephrotic Proteinuria</a:t>
            </a:r>
            <a:endParaRPr sz="2400"/>
          </a:p>
          <a:p>
            <a:pPr marL="342900" lvl="0" indent="-342900" algn="l" rtl="0">
              <a:spcBef>
                <a:spcPts val="640"/>
              </a:spcBef>
              <a:spcAft>
                <a:spcPct val="0"/>
              </a:spcAft>
              <a:buClr>
                <a:schemeClr val="dk1"/>
              </a:buClr>
              <a:buSzPts val="3200"/>
              <a:buChar char="•"/>
            </a:pPr>
            <a:r>
              <a:rPr lang="en-US" sz="2400"/>
              <a:t>Edema		</a:t>
            </a:r>
            <a:endParaRPr sz="2400"/>
          </a:p>
          <a:p>
            <a:pPr marL="342900" lvl="0" indent="-139700" algn="l" rtl="0">
              <a:spcBef>
                <a:spcPts val="640"/>
              </a:spcBef>
              <a:spcAft>
                <a:spcPct val="0"/>
              </a:spcAft>
              <a:buClr>
                <a:schemeClr val="dk1"/>
              </a:buClr>
              <a:buSzPts val="3200"/>
              <a:buNone/>
            </a:pPr>
            <a:endParaRPr sz="3200"/>
          </a:p>
        </p:txBody>
      </p:sp>
      <p:sp>
        <p:nvSpPr>
          <p:cNvPr id="2" name="Google Shape;146;p10">
            <a:extLst>
              <a:ext uri="{FF2B5EF4-FFF2-40B4-BE49-F238E27FC236}">
                <a16:creationId xmlns:a16="http://schemas.microsoft.com/office/drawing/2014/main" id="{C009FF14-C0B5-D72A-2B17-D627944D6C11}"/>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121024" y="365126"/>
            <a:ext cx="8915400" cy="1325563"/>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Clr>
                <a:schemeClr val="dk1"/>
              </a:buClr>
              <a:buSzTx/>
              <a:buFont typeface="Calibri"/>
              <a:buNone/>
            </a:pPr>
            <a:r>
              <a:rPr lang="en-US" b="1" dirty="0"/>
              <a:t>Acute proliferative </a:t>
            </a:r>
            <a:r>
              <a:rPr lang="en-US" dirty="0"/>
              <a:t>(post streptococcal, postinfectious) </a:t>
            </a:r>
            <a:r>
              <a:rPr lang="en-US" b="1" dirty="0"/>
              <a:t>GN</a:t>
            </a:r>
            <a:endParaRPr b="1" dirty="0"/>
          </a:p>
        </p:txBody>
      </p:sp>
      <p:sp>
        <p:nvSpPr>
          <p:cNvPr id="260" name="Google Shape;260;p28"/>
          <p:cNvSpPr txBox="1">
            <a:spLocks noGrp="1"/>
          </p:cNvSpPr>
          <p:nvPr>
            <p:ph type="body" idx="1"/>
          </p:nvPr>
        </p:nvSpPr>
        <p:spPr>
          <a:xfrm>
            <a:off x="121024" y="1825625"/>
            <a:ext cx="8915400" cy="4351338"/>
          </a:xfrm>
          <a:prstGeom prst="rect">
            <a:avLst/>
          </a:prstGeom>
          <a:noFill/>
          <a:ln>
            <a:noFill/>
          </a:ln>
        </p:spPr>
        <p:txBody>
          <a:bodyPr spcFirstLastPara="1" wrap="square" lIns="91425" tIns="45700" rIns="91425" bIns="45700" anchor="t" anchorCtr="0">
            <a:normAutofit lnSpcReduction="10000"/>
          </a:bodyPr>
          <a:lstStyle/>
          <a:p>
            <a:pPr marL="342900" lvl="0" indent="-154940" algn="l" rtl="0">
              <a:spcBef>
                <a:spcPct val="0"/>
              </a:spcBef>
              <a:spcAft>
                <a:spcPct val="0"/>
              </a:spcAft>
              <a:buClr>
                <a:schemeClr val="dk1"/>
              </a:buClr>
              <a:buSzTx/>
              <a:buNone/>
            </a:pPr>
            <a:endParaRPr/>
          </a:p>
          <a:p>
            <a:pPr marL="342900" lvl="0" indent="-342900" algn="l" rtl="0">
              <a:spcBef>
                <a:spcPts val="592"/>
              </a:spcBef>
              <a:spcAft>
                <a:spcPct val="0"/>
              </a:spcAft>
              <a:buClr>
                <a:schemeClr val="dk1"/>
              </a:buClr>
              <a:buSzTx/>
              <a:buChar char="•"/>
            </a:pPr>
            <a:r>
              <a:rPr lang="en-US" sz="2800" b="1"/>
              <a:t>Diffuse proliferation </a:t>
            </a:r>
            <a:r>
              <a:rPr lang="en-US" sz="2800"/>
              <a:t>of glomerular cells with influx of leucocytes</a:t>
            </a:r>
            <a:endParaRPr sz="2800"/>
          </a:p>
          <a:p>
            <a:pPr marL="342900" lvl="0" indent="-342900" algn="l" rtl="0">
              <a:spcBef>
                <a:spcPts val="592"/>
              </a:spcBef>
              <a:spcAft>
                <a:spcPct val="0"/>
              </a:spcAft>
              <a:buClr>
                <a:schemeClr val="dk1"/>
              </a:buClr>
              <a:buSzTx/>
              <a:buChar char="•"/>
            </a:pPr>
            <a:r>
              <a:rPr lang="en-US" sz="2800"/>
              <a:t>Sudden onset of gross </a:t>
            </a:r>
            <a:r>
              <a:rPr lang="en-US" sz="2800" b="1"/>
              <a:t>hematuria</a:t>
            </a:r>
            <a:endParaRPr sz="2800"/>
          </a:p>
          <a:p>
            <a:pPr marL="342900" lvl="0" indent="-342900" algn="l" rtl="0">
              <a:spcBef>
                <a:spcPts val="592"/>
              </a:spcBef>
              <a:spcAft>
                <a:spcPct val="0"/>
              </a:spcAft>
              <a:buClr>
                <a:schemeClr val="dk1"/>
              </a:buClr>
              <a:buSzTx/>
              <a:buChar char="•"/>
            </a:pPr>
            <a:r>
              <a:rPr lang="en-US" sz="2800"/>
              <a:t>Immune complex disease</a:t>
            </a:r>
            <a:endParaRPr sz="2800"/>
          </a:p>
          <a:p>
            <a:pPr marL="0" lvl="0" indent="0" algn="l" rtl="0">
              <a:spcBef>
                <a:spcPts val="592"/>
              </a:spcBef>
              <a:spcAft>
                <a:spcPct val="0"/>
              </a:spcAft>
              <a:buClr>
                <a:schemeClr val="dk1"/>
              </a:buClr>
              <a:buSzTx/>
              <a:buNone/>
            </a:pPr>
            <a:r>
              <a:rPr lang="en-US" sz="2800"/>
              <a:t>	exogenous Ag… infections</a:t>
            </a:r>
            <a:endParaRPr sz="2800"/>
          </a:p>
          <a:p>
            <a:pPr marL="0" lvl="0" indent="0" algn="l" rtl="0">
              <a:spcBef>
                <a:spcPts val="592"/>
              </a:spcBef>
              <a:spcAft>
                <a:spcPct val="0"/>
              </a:spcAft>
              <a:buClr>
                <a:schemeClr val="dk1"/>
              </a:buClr>
              <a:buSzTx/>
              <a:buNone/>
            </a:pPr>
            <a:r>
              <a:rPr lang="en-US" sz="2800"/>
              <a:t>           	endogenous Ag… SLE</a:t>
            </a:r>
            <a:endParaRPr sz="2800"/>
          </a:p>
          <a:p>
            <a:pPr marL="342900" lvl="0" indent="-342900" algn="l" rtl="0">
              <a:spcBef>
                <a:spcPts val="592"/>
              </a:spcBef>
              <a:spcAft>
                <a:spcPct val="0"/>
              </a:spcAft>
              <a:buClr>
                <a:schemeClr val="dk1"/>
              </a:buClr>
              <a:buSzTx/>
              <a:buChar char="•"/>
            </a:pPr>
            <a:r>
              <a:rPr lang="en-US" sz="2800"/>
              <a:t>Age: 6-10 yrs, any age</a:t>
            </a:r>
            <a:endParaRPr sz="2800"/>
          </a:p>
          <a:p>
            <a:pPr marL="342900" lvl="0" indent="-342900" algn="l" rtl="0">
              <a:spcBef>
                <a:spcPts val="592"/>
              </a:spcBef>
              <a:spcAft>
                <a:spcPct val="0"/>
              </a:spcAft>
              <a:buClr>
                <a:schemeClr val="dk1"/>
              </a:buClr>
              <a:buSzTx/>
              <a:buChar char="•"/>
            </a:pPr>
            <a:r>
              <a:rPr lang="en-US" sz="2800"/>
              <a:t>Labs: increased antistreptococcal Ab, decreased C3</a:t>
            </a:r>
            <a:endParaRPr sz="2800"/>
          </a:p>
          <a:p>
            <a:pPr marL="342900" lvl="0" indent="-154940" algn="l" rtl="0">
              <a:spcBef>
                <a:spcPts val="592"/>
              </a:spcBef>
              <a:spcAft>
                <a:spcPct val="0"/>
              </a:spcAft>
              <a:buClr>
                <a:schemeClr val="dk1"/>
              </a:buClr>
              <a:buSzTx/>
              <a:buNone/>
            </a:pPr>
            <a:endParaRPr/>
          </a:p>
        </p:txBody>
      </p:sp>
      <p:sp>
        <p:nvSpPr>
          <p:cNvPr id="2" name="Google Shape;146;p10">
            <a:extLst>
              <a:ext uri="{FF2B5EF4-FFF2-40B4-BE49-F238E27FC236}">
                <a16:creationId xmlns:a16="http://schemas.microsoft.com/office/drawing/2014/main" id="{D297E094-1AA6-536B-9BD3-91B637B4D06E}"/>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5400"/>
              <a:t>Pathogenesis</a:t>
            </a:r>
            <a:endParaRPr sz="5400"/>
          </a:p>
        </p:txBody>
      </p:sp>
      <p:sp>
        <p:nvSpPr>
          <p:cNvPr id="266" name="Google Shape;26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ct val="0"/>
              </a:spcBef>
              <a:spcAft>
                <a:spcPct val="0"/>
              </a:spcAft>
              <a:buClr>
                <a:schemeClr val="dk1"/>
              </a:buClr>
              <a:buSzTx/>
              <a:buNone/>
            </a:pPr>
            <a:r>
              <a:rPr lang="en-US"/>
              <a:t>Causative agent (Gp A beta hemolytic streptococci, virus, fungi, parasites)</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1-4 weeks after pharyngitis/ skin infection</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Streptococcal Ag are exogenously planted from circulation in sub epithelial location</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In situ immune complex</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 inflammatory reaction</a:t>
            </a:r>
            <a:endParaRPr/>
          </a:p>
          <a:p>
            <a:pPr marL="0" lvl="0" indent="0" algn="l" rtl="0">
              <a:spcBef>
                <a:spcPts val="544"/>
              </a:spcBef>
              <a:spcAft>
                <a:spcPct val="0"/>
              </a:spcAft>
              <a:buClr>
                <a:schemeClr val="dk1"/>
              </a:buClr>
              <a:buSzTx/>
              <a:buNone/>
            </a:pPr>
            <a:endParaRPr/>
          </a:p>
        </p:txBody>
      </p:sp>
      <p:pic>
        <p:nvPicPr>
          <p:cNvPr id="267" name="Google Shape;267;p29"/>
          <p:cNvPicPr preferRelativeResize="0"/>
          <p:nvPr/>
        </p:nvPicPr>
        <p:blipFill>
          <a:blip r:embed="rId3">
            <a:alphaModFix/>
          </a:blip>
          <a:stretch>
            <a:fillRect/>
          </a:stretch>
        </p:blipFill>
        <p:spPr>
          <a:xfrm>
            <a:off x="4473609" y="2286000"/>
            <a:ext cx="262998" cy="496774"/>
          </a:xfrm>
          <a:prstGeom prst="rect">
            <a:avLst/>
          </a:prstGeom>
          <a:noFill/>
          <a:ln>
            <a:noFill/>
          </a:ln>
        </p:spPr>
      </p:pic>
      <p:pic>
        <p:nvPicPr>
          <p:cNvPr id="268" name="Google Shape;268;p29"/>
          <p:cNvPicPr preferRelativeResize="0"/>
          <p:nvPr/>
        </p:nvPicPr>
        <p:blipFill>
          <a:blip r:embed="rId3">
            <a:alphaModFix/>
          </a:blip>
          <a:stretch>
            <a:fillRect/>
          </a:stretch>
        </p:blipFill>
        <p:spPr>
          <a:xfrm>
            <a:off x="4495800" y="3160826"/>
            <a:ext cx="262998" cy="496774"/>
          </a:xfrm>
          <a:prstGeom prst="rect">
            <a:avLst/>
          </a:prstGeom>
          <a:noFill/>
          <a:ln>
            <a:noFill/>
          </a:ln>
        </p:spPr>
      </p:pic>
      <p:pic>
        <p:nvPicPr>
          <p:cNvPr id="269" name="Google Shape;269;p29"/>
          <p:cNvPicPr preferRelativeResize="0"/>
          <p:nvPr/>
        </p:nvPicPr>
        <p:blipFill>
          <a:blip r:embed="rId3">
            <a:alphaModFix/>
          </a:blip>
          <a:stretch>
            <a:fillRect/>
          </a:stretch>
        </p:blipFill>
        <p:spPr>
          <a:xfrm>
            <a:off x="4495800" y="4303826"/>
            <a:ext cx="262998" cy="496774"/>
          </a:xfrm>
          <a:prstGeom prst="rect">
            <a:avLst/>
          </a:prstGeom>
          <a:noFill/>
          <a:ln>
            <a:noFill/>
          </a:ln>
        </p:spPr>
      </p:pic>
      <p:pic>
        <p:nvPicPr>
          <p:cNvPr id="270" name="Google Shape;270;p29"/>
          <p:cNvPicPr preferRelativeResize="0"/>
          <p:nvPr/>
        </p:nvPicPr>
        <p:blipFill>
          <a:blip r:embed="rId3">
            <a:alphaModFix/>
          </a:blip>
          <a:stretch>
            <a:fillRect/>
          </a:stretch>
        </p:blipFill>
        <p:spPr>
          <a:xfrm>
            <a:off x="4495800" y="5142026"/>
            <a:ext cx="262998" cy="496774"/>
          </a:xfrm>
          <a:prstGeom prst="rect">
            <a:avLst/>
          </a:prstGeom>
          <a:noFill/>
          <a:ln>
            <a:noFill/>
          </a:ln>
        </p:spPr>
      </p:pic>
      <p:sp>
        <p:nvSpPr>
          <p:cNvPr id="2" name="Google Shape;146;p10">
            <a:extLst>
              <a:ext uri="{FF2B5EF4-FFF2-40B4-BE49-F238E27FC236}">
                <a16:creationId xmlns:a16="http://schemas.microsoft.com/office/drawing/2014/main" id="{3DFFEC33-E48D-5771-7B9E-DEE0D5ACDCCE}"/>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0" descr="NEPHRITIC SYNDROME / APSGN IN CHILDREN"/>
          <p:cNvPicPr preferRelativeResize="0"/>
          <p:nvPr/>
        </p:nvPicPr>
        <p:blipFill>
          <a:blip r:embed="rId3">
            <a:alphaModFix/>
          </a:blip>
          <a:stretch>
            <a:fillRect/>
          </a:stretch>
        </p:blipFill>
        <p:spPr>
          <a:xfrm>
            <a:off x="228600" y="183691"/>
            <a:ext cx="8686800" cy="6521909"/>
          </a:xfrm>
          <a:prstGeom prst="rect">
            <a:avLst/>
          </a:prstGeom>
          <a:noFill/>
          <a:ln>
            <a:noFill/>
          </a:ln>
        </p:spPr>
      </p:pic>
      <p:sp>
        <p:nvSpPr>
          <p:cNvPr id="2" name="Google Shape;146;p10">
            <a:extLst>
              <a:ext uri="{FF2B5EF4-FFF2-40B4-BE49-F238E27FC236}">
                <a16:creationId xmlns:a16="http://schemas.microsoft.com/office/drawing/2014/main" id="{3AD6ECDC-06FA-4D9E-2871-CFC08B5CD6BB}"/>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dirty="0"/>
              <a:t>Light microscopy </a:t>
            </a:r>
            <a:endParaRPr dirty="0"/>
          </a:p>
        </p:txBody>
      </p:sp>
      <p:sp>
        <p:nvSpPr>
          <p:cNvPr id="281" name="Google Shape;281;p31"/>
          <p:cNvSpPr txBox="1">
            <a:spLocks noGrp="1"/>
          </p:cNvSpPr>
          <p:nvPr>
            <p:ph type="body" idx="1"/>
          </p:nvPr>
        </p:nvSpPr>
        <p:spPr>
          <a:xfrm>
            <a:off x="628650" y="1825625"/>
            <a:ext cx="4095750" cy="479032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ct val="0"/>
              </a:spcBef>
              <a:spcAft>
                <a:spcPct val="0"/>
              </a:spcAft>
              <a:buClr>
                <a:srgbClr val="7030A0"/>
              </a:buClr>
              <a:buSzTx/>
              <a:buChar char="•"/>
            </a:pPr>
            <a:r>
              <a:rPr lang="en-US" sz="3200">
                <a:solidFill>
                  <a:srgbClr val="7030A0"/>
                </a:solidFill>
              </a:rPr>
              <a:t>Glomeruli:</a:t>
            </a:r>
            <a:r>
              <a:rPr lang="en-US" sz="3200"/>
              <a:t> enlarged, hyper cellular</a:t>
            </a:r>
            <a:endParaRPr sz="3200"/>
          </a:p>
          <a:p>
            <a:pPr marL="342900" lvl="0" indent="-342900" algn="l" rtl="0">
              <a:spcBef>
                <a:spcPts val="496"/>
              </a:spcBef>
              <a:spcAft>
                <a:spcPct val="0"/>
              </a:spcAft>
              <a:buClr>
                <a:schemeClr val="dk1"/>
              </a:buClr>
              <a:buSzTx/>
              <a:buChar char="•"/>
            </a:pPr>
            <a:r>
              <a:rPr lang="en-US" sz="3200"/>
              <a:t>Involvement is global, diffuse</a:t>
            </a:r>
            <a:endParaRPr/>
          </a:p>
          <a:p>
            <a:pPr marL="342900" lvl="0" indent="-342900" algn="l" rtl="0">
              <a:spcBef>
                <a:spcPts val="496"/>
              </a:spcBef>
              <a:spcAft>
                <a:spcPct val="0"/>
              </a:spcAft>
              <a:buClr>
                <a:schemeClr val="dk1"/>
              </a:buClr>
              <a:buSzTx/>
              <a:buChar char="•"/>
            </a:pPr>
            <a:r>
              <a:rPr lang="en-US" sz="3200"/>
              <a:t>Proliferation of endothelial cells, mesangial cells</a:t>
            </a:r>
            <a:endParaRPr/>
          </a:p>
          <a:p>
            <a:pPr marL="342900" lvl="0" indent="-342900" algn="l" rtl="0">
              <a:spcBef>
                <a:spcPts val="496"/>
              </a:spcBef>
              <a:spcAft>
                <a:spcPct val="0"/>
              </a:spcAft>
              <a:buClr>
                <a:schemeClr val="dk1"/>
              </a:buClr>
              <a:buSzTx/>
              <a:buChar char="•"/>
            </a:pPr>
            <a:r>
              <a:rPr lang="en-US" sz="3200"/>
              <a:t>Infiltration by neutrophils, monocytes</a:t>
            </a:r>
            <a:endParaRPr/>
          </a:p>
          <a:p>
            <a:pPr marL="342900" lvl="0" indent="-342900" algn="l" rtl="0">
              <a:spcBef>
                <a:spcPts val="496"/>
              </a:spcBef>
              <a:spcAft>
                <a:spcPct val="0"/>
              </a:spcAft>
              <a:buClr>
                <a:schemeClr val="dk1"/>
              </a:buClr>
              <a:buSzTx/>
              <a:buChar char="•"/>
            </a:pPr>
            <a:r>
              <a:rPr lang="en-US" sz="3200"/>
              <a:t>In severe cases, crescents formed.</a:t>
            </a:r>
            <a:endParaRPr/>
          </a:p>
          <a:p>
            <a:pPr marL="342900" lvl="0" indent="-342900" algn="l" rtl="0">
              <a:spcBef>
                <a:spcPts val="496"/>
              </a:spcBef>
              <a:spcAft>
                <a:spcPct val="0"/>
              </a:spcAft>
              <a:buClr>
                <a:srgbClr val="7030A0"/>
              </a:buClr>
              <a:buSzTx/>
              <a:buChar char="•"/>
            </a:pPr>
            <a:r>
              <a:rPr lang="en-US" sz="3200" err="1">
                <a:solidFill>
                  <a:srgbClr val="7030A0"/>
                </a:solidFill>
              </a:rPr>
              <a:t>Interstitium: </a:t>
            </a:r>
            <a:r>
              <a:rPr lang="en-US" sz="3200"/>
              <a:t>edema, inflammation</a:t>
            </a:r>
            <a:endParaRPr/>
          </a:p>
          <a:p>
            <a:pPr marL="342900" lvl="0" indent="-342900" algn="l" rtl="0">
              <a:spcBef>
                <a:spcPts val="496"/>
              </a:spcBef>
              <a:spcAft>
                <a:spcPct val="0"/>
              </a:spcAft>
              <a:buClr>
                <a:srgbClr val="7030A0"/>
              </a:buClr>
              <a:buSzTx/>
              <a:buChar char="•"/>
            </a:pPr>
            <a:r>
              <a:rPr lang="en-US" sz="3200">
                <a:solidFill>
                  <a:srgbClr val="7030A0"/>
                </a:solidFill>
              </a:rPr>
              <a:t>Tubules: </a:t>
            </a:r>
            <a:r>
              <a:rPr lang="en-US" sz="3200"/>
              <a:t>red cell casts</a:t>
            </a:r>
            <a:endParaRPr sz="3200"/>
          </a:p>
          <a:p>
            <a:pPr marL="342900" lvl="0" indent="-185420" algn="l" rtl="0">
              <a:spcBef>
                <a:spcPts val="496"/>
              </a:spcBef>
              <a:spcAft>
                <a:spcPct val="0"/>
              </a:spcAft>
              <a:buClr>
                <a:schemeClr val="dk1"/>
              </a:buClr>
              <a:buSzTx/>
              <a:buNone/>
            </a:pPr>
            <a:endParaRPr/>
          </a:p>
        </p:txBody>
      </p:sp>
      <p:pic>
        <p:nvPicPr>
          <p:cNvPr id="282" name="Google Shape;282;p31" descr="Poststreptococcal glomerulonephritis PSGN kidshealth - induced.info"/>
          <p:cNvPicPr preferRelativeResize="0"/>
          <p:nvPr/>
        </p:nvPicPr>
        <p:blipFill>
          <a:blip r:embed="rId3">
            <a:alphaModFix/>
          </a:blip>
          <a:stretch>
            <a:fillRect/>
          </a:stretch>
        </p:blipFill>
        <p:spPr>
          <a:xfrm rot="5400000">
            <a:off x="4187001" y="1985200"/>
            <a:ext cx="5333999" cy="3954400"/>
          </a:xfrm>
          <a:prstGeom prst="rect">
            <a:avLst/>
          </a:prstGeom>
          <a:noFill/>
          <a:ln>
            <a:noFill/>
          </a:ln>
        </p:spPr>
      </p:pic>
      <p:sp>
        <p:nvSpPr>
          <p:cNvPr id="2" name="Google Shape;146;p10">
            <a:extLst>
              <a:ext uri="{FF2B5EF4-FFF2-40B4-BE49-F238E27FC236}">
                <a16:creationId xmlns:a16="http://schemas.microsoft.com/office/drawing/2014/main" id="{93606724-BE13-4FD3-B277-CE0422BB4414}"/>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547968" y="1"/>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Electron microscopy</a:t>
            </a:r>
            <a:endParaRPr dirty="0"/>
          </a:p>
        </p:txBody>
      </p:sp>
      <p:sp>
        <p:nvSpPr>
          <p:cNvPr id="288" name="Google Shape;288;p32"/>
          <p:cNvSpPr txBox="1">
            <a:spLocks noGrp="1"/>
          </p:cNvSpPr>
          <p:nvPr>
            <p:ph type="body" idx="1"/>
          </p:nvPr>
        </p:nvSpPr>
        <p:spPr>
          <a:xfrm>
            <a:off x="628650" y="1183341"/>
            <a:ext cx="7886700" cy="224224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ct val="0"/>
              </a:spcBef>
              <a:spcAft>
                <a:spcPct val="0"/>
              </a:spcAft>
              <a:buClr>
                <a:schemeClr val="dk1"/>
              </a:buClr>
              <a:buSzTx/>
              <a:buChar char="•"/>
            </a:pPr>
            <a:r>
              <a:rPr lang="en-US" sz="2800"/>
              <a:t>Discrete, electron dense deposits</a:t>
            </a:r>
            <a:endParaRPr sz="2800"/>
          </a:p>
          <a:p>
            <a:pPr marL="342900" lvl="0" indent="-342900" algn="l" rtl="0">
              <a:spcBef>
                <a:spcPts val="592"/>
              </a:spcBef>
              <a:spcAft>
                <a:spcPct val="0"/>
              </a:spcAft>
              <a:buClr>
                <a:schemeClr val="dk1"/>
              </a:buClr>
              <a:buSzTx/>
              <a:buChar char="•"/>
            </a:pPr>
            <a:r>
              <a:rPr lang="en-US" sz="2800"/>
              <a:t>Sub epithelial humps (finely granular, dome-shaped, electron dense, representing immune complex </a:t>
            </a:r>
            <a:endParaRPr sz="2800"/>
          </a:p>
          <a:p>
            <a:pPr marL="0" lvl="0" indent="0" algn="l" rtl="0">
              <a:spcBef>
                <a:spcPts val="592"/>
              </a:spcBef>
              <a:spcAft>
                <a:spcPct val="0"/>
              </a:spcAft>
              <a:buClr>
                <a:schemeClr val="dk1"/>
              </a:buClr>
              <a:buSzTx/>
              <a:buNone/>
            </a:pPr>
            <a:r>
              <a:rPr lang="en-US" sz="2800"/>
              <a:t>deposits) against the GBM</a:t>
            </a:r>
            <a:endParaRPr sz="2800"/>
          </a:p>
          <a:p>
            <a:pPr marL="342900" lvl="0" indent="-154940" algn="l" rtl="0">
              <a:spcBef>
                <a:spcPts val="592"/>
              </a:spcBef>
              <a:spcAft>
                <a:spcPct val="0"/>
              </a:spcAft>
              <a:buClr>
                <a:schemeClr val="dk1"/>
              </a:buClr>
              <a:buSzTx/>
              <a:buNone/>
            </a:pPr>
            <a:endParaRPr/>
          </a:p>
        </p:txBody>
      </p:sp>
      <p:pic>
        <p:nvPicPr>
          <p:cNvPr id="289" name="Google Shape;289;p32"/>
          <p:cNvPicPr preferRelativeResize="0"/>
          <p:nvPr/>
        </p:nvPicPr>
        <p:blipFill>
          <a:blip r:embed="rId3">
            <a:alphaModFix/>
          </a:blip>
          <a:stretch>
            <a:fillRect/>
          </a:stretch>
        </p:blipFill>
        <p:spPr>
          <a:xfrm>
            <a:off x="5105400" y="2590800"/>
            <a:ext cx="3946711" cy="4181710"/>
          </a:xfrm>
          <a:prstGeom prst="rect">
            <a:avLst/>
          </a:prstGeom>
          <a:noFill/>
          <a:ln>
            <a:noFill/>
          </a:ln>
        </p:spPr>
      </p:pic>
      <p:pic>
        <p:nvPicPr>
          <p:cNvPr id="290" name="Google Shape;290;p32"/>
          <p:cNvPicPr preferRelativeResize="0"/>
          <p:nvPr/>
        </p:nvPicPr>
        <p:blipFill>
          <a:blip r:embed="rId4">
            <a:alphaModFix/>
          </a:blip>
          <a:stretch>
            <a:fillRect/>
          </a:stretch>
        </p:blipFill>
        <p:spPr>
          <a:xfrm>
            <a:off x="533400" y="3874109"/>
            <a:ext cx="4363572" cy="2853577"/>
          </a:xfrm>
          <a:prstGeom prst="rect">
            <a:avLst/>
          </a:prstGeom>
          <a:noFill/>
          <a:ln>
            <a:noFill/>
          </a:ln>
        </p:spPr>
      </p:pic>
      <p:sp>
        <p:nvSpPr>
          <p:cNvPr id="2" name="Google Shape;146;p10">
            <a:extLst>
              <a:ext uri="{FF2B5EF4-FFF2-40B4-BE49-F238E27FC236}">
                <a16:creationId xmlns:a16="http://schemas.microsoft.com/office/drawing/2014/main" id="{ECE60CBD-EE4C-2ACE-3BDD-DCDAEAF5BA8D}"/>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Immunofluorescence</a:t>
            </a:r>
            <a:endParaRPr/>
          </a:p>
        </p:txBody>
      </p:sp>
      <p:sp>
        <p:nvSpPr>
          <p:cNvPr id="296" name="Google Shape;296;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600"/>
              <a:buChar char="•"/>
            </a:pPr>
            <a:r>
              <a:rPr lang="en-US" sz="2600"/>
              <a:t>Granular deposits</a:t>
            </a:r>
            <a:endParaRPr sz="2600"/>
          </a:p>
          <a:p>
            <a:pPr marL="342900" lvl="0" indent="-342900" algn="l" rtl="0">
              <a:spcBef>
                <a:spcPts val="720"/>
              </a:spcBef>
              <a:spcAft>
                <a:spcPct val="0"/>
              </a:spcAft>
              <a:buClr>
                <a:schemeClr val="dk1"/>
              </a:buClr>
              <a:buSzPts val="3600"/>
              <a:buChar char="•"/>
            </a:pPr>
            <a:r>
              <a:rPr lang="en-US" sz="2600"/>
              <a:t>IgG, C3</a:t>
            </a:r>
            <a:endParaRPr sz="2600"/>
          </a:p>
          <a:p>
            <a:pPr marL="342900" lvl="0" indent="-342900" algn="l" rtl="0">
              <a:spcBef>
                <a:spcPts val="720"/>
              </a:spcBef>
              <a:spcAft>
                <a:spcPct val="0"/>
              </a:spcAft>
              <a:buClr>
                <a:schemeClr val="dk1"/>
              </a:buClr>
              <a:buSzPts val="3600"/>
              <a:buChar char="•"/>
            </a:pPr>
            <a:r>
              <a:rPr lang="en-US" sz="2600"/>
              <a:t>Mostly sub epithelial</a:t>
            </a:r>
            <a:endParaRPr sz="2600"/>
          </a:p>
          <a:p>
            <a:pPr marL="342900" lvl="0" indent="-114300" algn="l" rtl="0">
              <a:spcBef>
                <a:spcPts val="720"/>
              </a:spcBef>
              <a:spcAft>
                <a:spcPct val="0"/>
              </a:spcAft>
              <a:buClr>
                <a:schemeClr val="dk1"/>
              </a:buClr>
              <a:buSzPts val="3600"/>
              <a:buNone/>
            </a:pPr>
            <a:endParaRPr sz="3600"/>
          </a:p>
        </p:txBody>
      </p:sp>
      <p:pic>
        <p:nvPicPr>
          <p:cNvPr id="297" name="Google Shape;297;p33"/>
          <p:cNvPicPr preferRelativeResize="0"/>
          <p:nvPr/>
        </p:nvPicPr>
        <p:blipFill>
          <a:blip r:embed="rId3">
            <a:alphaModFix/>
          </a:blip>
          <a:stretch>
            <a:fillRect/>
          </a:stretch>
        </p:blipFill>
        <p:spPr>
          <a:xfrm>
            <a:off x="4572001" y="1902542"/>
            <a:ext cx="3456038" cy="3598011"/>
          </a:xfrm>
          <a:prstGeom prst="rect">
            <a:avLst/>
          </a:prstGeom>
          <a:noFill/>
          <a:ln>
            <a:noFill/>
          </a:ln>
        </p:spPr>
      </p:pic>
      <p:sp>
        <p:nvSpPr>
          <p:cNvPr id="2" name="Google Shape;146;p10">
            <a:extLst>
              <a:ext uri="{FF2B5EF4-FFF2-40B4-BE49-F238E27FC236}">
                <a16:creationId xmlns:a16="http://schemas.microsoft.com/office/drawing/2014/main" id="{188BE6AE-C955-CD3C-9649-23E6534BA644}"/>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a:t>PROF UMAR’S LGIS MODEL</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394" y="1692276"/>
            <a:ext cx="6781800" cy="4687887"/>
          </a:xfrm>
          <a:ln w="19050">
            <a:solidFill>
              <a:schemeClr val="tx1"/>
            </a:solidFill>
            <a:miter lim="800000"/>
          </a:ln>
        </p:spPr>
      </p:pic>
      <p:pic>
        <p:nvPicPr>
          <p:cNvPr id="922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9397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Non-streptococcal acute GN</a:t>
            </a:r>
            <a:endParaRPr dirty="0"/>
          </a:p>
        </p:txBody>
      </p:sp>
      <p:sp>
        <p:nvSpPr>
          <p:cNvPr id="303" name="Google Shape;30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rgbClr val="7030A0"/>
              </a:buClr>
              <a:buSzPts val="3200"/>
              <a:buChar char="•"/>
            </a:pPr>
            <a:r>
              <a:rPr lang="en-US" sz="2600">
                <a:solidFill>
                  <a:srgbClr val="7030A0"/>
                </a:solidFill>
              </a:rPr>
              <a:t>Bacteria</a:t>
            </a:r>
            <a:r>
              <a:rPr lang="en-US" sz="2600"/>
              <a:t> streptococcal endocarditis, pneumococcal pneumonia, meningococcemia</a:t>
            </a:r>
            <a:endParaRPr sz="2600"/>
          </a:p>
          <a:p>
            <a:pPr marL="342900" lvl="0" indent="-342900" algn="l" rtl="0">
              <a:lnSpc>
                <a:spcPct val="150000"/>
              </a:lnSpc>
              <a:spcBef>
                <a:spcPts val="640"/>
              </a:spcBef>
              <a:spcAft>
                <a:spcPct val="0"/>
              </a:spcAft>
              <a:buClr>
                <a:srgbClr val="7030A0"/>
              </a:buClr>
              <a:buSzPts val="3200"/>
              <a:buChar char="•"/>
            </a:pPr>
            <a:r>
              <a:rPr lang="en-US" sz="2600">
                <a:solidFill>
                  <a:srgbClr val="7030A0"/>
                </a:solidFill>
              </a:rPr>
              <a:t>Viral</a:t>
            </a:r>
            <a:r>
              <a:rPr lang="en-US" sz="2600"/>
              <a:t> hepatitis B,C, mumps, measles, chickenpox, HIV, varicella</a:t>
            </a:r>
            <a:endParaRPr sz="2600"/>
          </a:p>
          <a:p>
            <a:pPr marL="342900" lvl="0" indent="-342900" algn="l" rtl="0">
              <a:lnSpc>
                <a:spcPct val="150000"/>
              </a:lnSpc>
              <a:spcBef>
                <a:spcPts val="640"/>
              </a:spcBef>
              <a:spcAft>
                <a:spcPct val="0"/>
              </a:spcAft>
              <a:buClr>
                <a:srgbClr val="7030A0"/>
              </a:buClr>
              <a:buSzPts val="3200"/>
              <a:buChar char="•"/>
            </a:pPr>
            <a:r>
              <a:rPr lang="en-US" sz="2600">
                <a:solidFill>
                  <a:srgbClr val="7030A0"/>
                </a:solidFill>
              </a:rPr>
              <a:t>Parasite</a:t>
            </a:r>
            <a:r>
              <a:rPr lang="en-US" sz="2600"/>
              <a:t> malaria, toxoplasma</a:t>
            </a:r>
            <a:endParaRPr sz="2600"/>
          </a:p>
          <a:p>
            <a:pPr marL="342900" lvl="0" indent="-139700" algn="l" rtl="0">
              <a:spcBef>
                <a:spcPts val="640"/>
              </a:spcBef>
              <a:spcAft>
                <a:spcPct val="0"/>
              </a:spcAft>
              <a:buClr>
                <a:schemeClr val="dk1"/>
              </a:buClr>
              <a:buSzPts val="3200"/>
              <a:buNone/>
            </a:pPr>
            <a:endParaRPr/>
          </a:p>
        </p:txBody>
      </p:sp>
      <p:sp>
        <p:nvSpPr>
          <p:cNvPr id="2" name="Google Shape;146;p10">
            <a:extLst>
              <a:ext uri="{FF2B5EF4-FFF2-40B4-BE49-F238E27FC236}">
                <a16:creationId xmlns:a16="http://schemas.microsoft.com/office/drawing/2014/main" id="{EA377544-1029-0820-C37D-80A804886DEF}"/>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0" y="365126"/>
            <a:ext cx="906668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b="1" dirty="0"/>
              <a:t>Rapidly progressive (crescentic) GN</a:t>
            </a:r>
            <a:endParaRPr b="1" dirty="0"/>
          </a:p>
        </p:txBody>
      </p:sp>
      <p:sp>
        <p:nvSpPr>
          <p:cNvPr id="309" name="Google Shape;309;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sz="2600"/>
              <a:t>Syndrome of severe glomerular injury but not specific etiologic form</a:t>
            </a:r>
            <a:endParaRPr sz="2600"/>
          </a:p>
          <a:p>
            <a:pPr marL="342900" lvl="0" indent="-342900" algn="l" rtl="0">
              <a:lnSpc>
                <a:spcPct val="150000"/>
              </a:lnSpc>
              <a:spcBef>
                <a:spcPts val="640"/>
              </a:spcBef>
              <a:spcAft>
                <a:spcPct val="0"/>
              </a:spcAft>
              <a:buClr>
                <a:schemeClr val="dk1"/>
              </a:buClr>
              <a:buSzPts val="3200"/>
              <a:buChar char="•"/>
            </a:pPr>
            <a:r>
              <a:rPr lang="en-US" sz="2600"/>
              <a:t>Rapid and progressive loss of renal function, severe oliguria, signs of nephritic syndrome</a:t>
            </a:r>
            <a:endParaRPr sz="2600"/>
          </a:p>
          <a:p>
            <a:pPr marL="342900" lvl="0" indent="-342900" algn="l" rtl="0">
              <a:lnSpc>
                <a:spcPct val="150000"/>
              </a:lnSpc>
              <a:spcBef>
                <a:spcPts val="640"/>
              </a:spcBef>
              <a:spcAft>
                <a:spcPct val="0"/>
              </a:spcAft>
              <a:buClr>
                <a:schemeClr val="dk1"/>
              </a:buClr>
              <a:buSzPts val="3200"/>
              <a:buChar char="•"/>
            </a:pPr>
            <a:r>
              <a:rPr lang="en-US" sz="2600"/>
              <a:t>If untreated death in few weeks or months</a:t>
            </a:r>
            <a:endParaRPr sz="2600"/>
          </a:p>
          <a:p>
            <a:pPr marL="342900" lvl="0" indent="-139700" algn="l" rtl="0">
              <a:lnSpc>
                <a:spcPct val="150000"/>
              </a:lnSpc>
              <a:spcBef>
                <a:spcPts val="640"/>
              </a:spcBef>
              <a:spcAft>
                <a:spcPct val="0"/>
              </a:spcAft>
              <a:buClr>
                <a:schemeClr val="dk1"/>
              </a:buClr>
              <a:buSzPts val="3200"/>
              <a:buNone/>
            </a:pPr>
            <a:endParaRPr/>
          </a:p>
        </p:txBody>
      </p:sp>
      <p:sp>
        <p:nvSpPr>
          <p:cNvPr id="2" name="Google Shape;146;p10">
            <a:extLst>
              <a:ext uri="{FF2B5EF4-FFF2-40B4-BE49-F238E27FC236}">
                <a16:creationId xmlns:a16="http://schemas.microsoft.com/office/drawing/2014/main" id="{D53CB3EB-D1F3-4614-7163-DB467BB575E0}"/>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5400"/>
              <a:t>Types</a:t>
            </a:r>
            <a:endParaRPr sz="5400"/>
          </a:p>
        </p:txBody>
      </p:sp>
      <p:pic>
        <p:nvPicPr>
          <p:cNvPr id="315" name="Google Shape;315;p36"/>
          <p:cNvPicPr preferRelativeResize="0">
            <a:picLocks noGrp="1"/>
          </p:cNvPicPr>
          <p:nvPr>
            <p:ph type="body" idx="1"/>
          </p:nvPr>
        </p:nvPicPr>
        <p:blipFill>
          <a:blip r:embed="rId3">
            <a:alphaModFix/>
          </a:blip>
          <a:stretch>
            <a:fillRect/>
          </a:stretch>
        </p:blipFill>
        <p:spPr>
          <a:xfrm>
            <a:off x="1219200" y="1440683"/>
            <a:ext cx="6705600" cy="5121222"/>
          </a:xfrm>
          <a:prstGeom prst="rect">
            <a:avLst/>
          </a:prstGeom>
          <a:noFill/>
          <a:ln>
            <a:noFill/>
          </a:ln>
        </p:spPr>
      </p:pic>
      <p:sp>
        <p:nvSpPr>
          <p:cNvPr id="2" name="Google Shape;146;p10">
            <a:extLst>
              <a:ext uri="{FF2B5EF4-FFF2-40B4-BE49-F238E27FC236}">
                <a16:creationId xmlns:a16="http://schemas.microsoft.com/office/drawing/2014/main" id="{07B548C3-2F79-AC9F-89F0-846D9B39533E}"/>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dirty="0"/>
              <a:t>Type I (anti GBM antibody mediated crescentic glomerulonephritis)</a:t>
            </a:r>
            <a:endParaRPr dirty="0"/>
          </a:p>
        </p:txBody>
      </p:sp>
      <p:sp>
        <p:nvSpPr>
          <p:cNvPr id="321" name="Google Shape;32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ct val="0"/>
              </a:spcBef>
              <a:spcAft>
                <a:spcPct val="0"/>
              </a:spcAft>
              <a:buClr>
                <a:schemeClr val="dk1"/>
              </a:buClr>
              <a:buSzPts val="3200"/>
              <a:buNone/>
            </a:pPr>
            <a:endParaRPr/>
          </a:p>
          <a:p>
            <a:pPr marL="342900" lvl="0" indent="-342900" algn="l" rtl="0">
              <a:lnSpc>
                <a:spcPct val="100000"/>
              </a:lnSpc>
              <a:spcBef>
                <a:spcPts val="640"/>
              </a:spcBef>
              <a:spcAft>
                <a:spcPct val="0"/>
              </a:spcAft>
              <a:buClr>
                <a:schemeClr val="dk1"/>
              </a:buClr>
              <a:buSzPts val="3200"/>
              <a:buChar char="•"/>
            </a:pPr>
            <a:r>
              <a:rPr lang="en-US" sz="2600"/>
              <a:t>Presence of autoantibodies against the glomerular basement membrane (GBM)</a:t>
            </a:r>
            <a:endParaRPr sz="2600"/>
          </a:p>
          <a:p>
            <a:pPr marL="342900" lvl="0" indent="-342900" algn="l" rtl="0">
              <a:lnSpc>
                <a:spcPct val="100000"/>
              </a:lnSpc>
              <a:spcBef>
                <a:spcPts val="640"/>
              </a:spcBef>
              <a:spcAft>
                <a:spcPct val="0"/>
              </a:spcAft>
              <a:buClr>
                <a:schemeClr val="dk1"/>
              </a:buClr>
              <a:buSzPts val="3200"/>
              <a:buChar char="•"/>
            </a:pPr>
            <a:r>
              <a:rPr lang="en-US" sz="2600"/>
              <a:t>Inciting Ag is alpha 3 chain of </a:t>
            </a:r>
            <a:r>
              <a:rPr lang="en-US" sz="2600" b="1"/>
              <a:t>collagen type IV</a:t>
            </a:r>
            <a:endParaRPr sz="2600"/>
          </a:p>
          <a:p>
            <a:pPr marL="342900" lvl="0" indent="-139700" algn="l" rtl="0">
              <a:lnSpc>
                <a:spcPct val="100000"/>
              </a:lnSpc>
              <a:spcBef>
                <a:spcPts val="640"/>
              </a:spcBef>
              <a:spcAft>
                <a:spcPct val="0"/>
              </a:spcAft>
              <a:buClr>
                <a:schemeClr val="dk1"/>
              </a:buClr>
              <a:buSzPts val="3200"/>
              <a:buNone/>
            </a:pPr>
            <a:endParaRPr/>
          </a:p>
        </p:txBody>
      </p:sp>
      <p:sp>
        <p:nvSpPr>
          <p:cNvPr id="2" name="Google Shape;146;p10">
            <a:extLst>
              <a:ext uri="{FF2B5EF4-FFF2-40B4-BE49-F238E27FC236}">
                <a16:creationId xmlns:a16="http://schemas.microsoft.com/office/drawing/2014/main" id="{EB233782-221F-B16A-A9B4-A195FAB90E9D}"/>
              </a:ext>
            </a:extLst>
          </p:cNvPr>
          <p:cNvSpPr txBox="1"/>
          <p:nvPr/>
        </p:nvSpPr>
        <p:spPr>
          <a:xfrm>
            <a:off x="5213350" y="1524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191620" y="379874"/>
            <a:ext cx="8824634" cy="13255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dirty="0"/>
              <a:t>Type II (immune complex mediated crescentic glomerulonephritis) </a:t>
            </a:r>
            <a:endParaRPr dirty="0"/>
          </a:p>
        </p:txBody>
      </p:sp>
      <p:sp>
        <p:nvSpPr>
          <p:cNvPr id="327" name="Google Shape;327;p38"/>
          <p:cNvSpPr txBox="1">
            <a:spLocks noGrp="1"/>
          </p:cNvSpPr>
          <p:nvPr>
            <p:ph type="body" idx="1"/>
          </p:nvPr>
        </p:nvSpPr>
        <p:spPr>
          <a:xfrm>
            <a:off x="191620" y="1825625"/>
            <a:ext cx="8824634" cy="4817222"/>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sz="2600"/>
              <a:t>Caused by deposition of immune complexes </a:t>
            </a:r>
            <a:r>
              <a:rPr lang="en-US" sz="2600">
                <a:latin typeface="Arial"/>
                <a:ea typeface="Arial"/>
                <a:cs typeface="Arial"/>
                <a:sym typeface="Arial"/>
              </a:rPr>
              <a:t>along  GBM</a:t>
            </a:r>
            <a:endParaRPr sz="2600"/>
          </a:p>
          <a:p>
            <a:pPr marL="342900" lvl="0" indent="-342900" algn="l" rtl="0">
              <a:lnSpc>
                <a:spcPct val="150000"/>
              </a:lnSpc>
              <a:spcBef>
                <a:spcPts val="640"/>
              </a:spcBef>
              <a:spcAft>
                <a:spcPct val="0"/>
              </a:spcAft>
              <a:buClr>
                <a:schemeClr val="dk1"/>
              </a:buClr>
              <a:buSzPts val="3200"/>
              <a:buChar char="•"/>
            </a:pPr>
            <a:r>
              <a:rPr lang="en-US" sz="2600"/>
              <a:t> Immune complex diseases that involves the glomerulus include </a:t>
            </a:r>
            <a:r>
              <a:rPr lang="en-US" sz="2600" b="1"/>
              <a:t>SLE, acute proliferative glomerulonephritis, Henoch–Schönlein purpura and IgA nephropathy.</a:t>
            </a:r>
            <a:endParaRPr sz="2600" b="1"/>
          </a:p>
        </p:txBody>
      </p:sp>
      <p:sp>
        <p:nvSpPr>
          <p:cNvPr id="2" name="Google Shape;146;p10">
            <a:extLst>
              <a:ext uri="{FF2B5EF4-FFF2-40B4-BE49-F238E27FC236}">
                <a16:creationId xmlns:a16="http://schemas.microsoft.com/office/drawing/2014/main" id="{05F92955-021B-239D-B935-05166AEC0939}"/>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txBox="1">
            <a:spLocks noGrp="1"/>
          </p:cNvSpPr>
          <p:nvPr>
            <p:ph type="title"/>
          </p:nvPr>
        </p:nvSpPr>
        <p:spPr>
          <a:xfrm>
            <a:off x="242047" y="365126"/>
            <a:ext cx="8733865"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000"/>
              <a:buFont typeface="Calibri"/>
              <a:buNone/>
            </a:pPr>
            <a:r>
              <a:rPr lang="en-US" sz="4000" dirty="0"/>
              <a:t>Type III (</a:t>
            </a:r>
            <a:r>
              <a:rPr lang="en-US" sz="4000" dirty="0" err="1"/>
              <a:t>pauci</a:t>
            </a:r>
            <a:r>
              <a:rPr lang="en-US" sz="4000" dirty="0"/>
              <a:t> immune crescentic glomerulonephritis)</a:t>
            </a:r>
            <a:endParaRPr sz="4000" dirty="0"/>
          </a:p>
        </p:txBody>
      </p:sp>
      <p:sp>
        <p:nvSpPr>
          <p:cNvPr id="333" name="Google Shape;333;p39"/>
          <p:cNvSpPr txBox="1">
            <a:spLocks noGrp="1"/>
          </p:cNvSpPr>
          <p:nvPr>
            <p:ph type="body" idx="1"/>
          </p:nvPr>
        </p:nvSpPr>
        <p:spPr>
          <a:xfrm>
            <a:off x="242047" y="1825625"/>
            <a:ext cx="8733865" cy="4830669"/>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200000"/>
              </a:lnSpc>
              <a:spcBef>
                <a:spcPct val="0"/>
              </a:spcBef>
              <a:spcAft>
                <a:spcPct val="0"/>
              </a:spcAft>
              <a:buClr>
                <a:srgbClr val="7030A0"/>
              </a:buClr>
              <a:buSzTx/>
              <a:buChar char="•"/>
            </a:pPr>
            <a:r>
              <a:rPr lang="en-US" sz="10400">
                <a:solidFill>
                  <a:srgbClr val="7030A0"/>
                </a:solidFill>
              </a:rPr>
              <a:t>Absent</a:t>
            </a:r>
            <a:r>
              <a:rPr lang="en-US" sz="10400"/>
              <a:t> anti GBM Ab, immune deposits</a:t>
            </a:r>
            <a:endParaRPr sz="10400"/>
          </a:p>
          <a:p>
            <a:pPr marL="342900" lvl="0" indent="-342900" algn="l" rtl="0">
              <a:lnSpc>
                <a:spcPct val="200000"/>
              </a:lnSpc>
              <a:spcBef>
                <a:spcPts val="592"/>
              </a:spcBef>
              <a:spcAft>
                <a:spcPct val="0"/>
              </a:spcAft>
              <a:buClr>
                <a:srgbClr val="7030A0"/>
              </a:buClr>
              <a:buSzTx/>
              <a:buChar char="•"/>
            </a:pPr>
            <a:r>
              <a:rPr lang="en-US" sz="10400">
                <a:solidFill>
                  <a:srgbClr val="7030A0"/>
                </a:solidFill>
              </a:rPr>
              <a:t>Present</a:t>
            </a:r>
            <a:r>
              <a:rPr lang="en-US" sz="10400"/>
              <a:t>  ANCA (anti-neutrophil cytoplasmic antibody)</a:t>
            </a:r>
            <a:endParaRPr sz="10400"/>
          </a:p>
          <a:p>
            <a:pPr marL="342900" lvl="0" indent="-342900" algn="l" rtl="0">
              <a:lnSpc>
                <a:spcPct val="200000"/>
              </a:lnSpc>
              <a:spcBef>
                <a:spcPts val="592"/>
              </a:spcBef>
              <a:spcAft>
                <a:spcPct val="0"/>
              </a:spcAft>
              <a:buClr>
                <a:schemeClr val="dk1"/>
              </a:buClr>
              <a:buSzTx/>
              <a:buChar char="•"/>
            </a:pPr>
            <a:r>
              <a:rPr lang="en-US" sz="10400"/>
              <a:t>Associated with systemic vasculitis such </a:t>
            </a:r>
            <a:r>
              <a:rPr lang="en-US" sz="10400" b="1"/>
              <a:t>as microscopic polyangitis &amp; Wegener granulomatosis.</a:t>
            </a:r>
            <a:endParaRPr sz="10400"/>
          </a:p>
          <a:p>
            <a:pPr marL="0" lvl="0" indent="0" algn="l" rtl="0">
              <a:lnSpc>
                <a:spcPct val="100000"/>
              </a:lnSpc>
              <a:spcBef>
                <a:spcPts val="592"/>
              </a:spcBef>
              <a:spcAft>
                <a:spcPct val="0"/>
              </a:spcAft>
              <a:buClr>
                <a:schemeClr val="dk1"/>
              </a:buClr>
              <a:buSzTx/>
              <a:buNone/>
            </a:pPr>
            <a:endParaRPr/>
          </a:p>
        </p:txBody>
      </p:sp>
      <p:sp>
        <p:nvSpPr>
          <p:cNvPr id="2" name="Google Shape;146;p10">
            <a:extLst>
              <a:ext uri="{FF2B5EF4-FFF2-40B4-BE49-F238E27FC236}">
                <a16:creationId xmlns:a16="http://schemas.microsoft.com/office/drawing/2014/main" id="{830C9330-3848-ED04-999E-53855E792F6A}"/>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Morphology</a:t>
            </a:r>
            <a:endParaRPr/>
          </a:p>
        </p:txBody>
      </p:sp>
      <p:pic>
        <p:nvPicPr>
          <p:cNvPr id="339" name="Google Shape;339;p40"/>
          <p:cNvPicPr preferRelativeResize="0">
            <a:picLocks noGrp="1"/>
          </p:cNvPicPr>
          <p:nvPr>
            <p:ph type="body" idx="1"/>
          </p:nvPr>
        </p:nvPicPr>
        <p:blipFill>
          <a:blip r:embed="rId3">
            <a:alphaModFix/>
          </a:blip>
          <a:srcRect l="34828" t="11344" r="8310" b="18753"/>
          <a:stretch>
            <a:fillRect/>
          </a:stretch>
        </p:blipFill>
        <p:spPr>
          <a:xfrm>
            <a:off x="3200400" y="1238577"/>
            <a:ext cx="5377218" cy="5314623"/>
          </a:xfrm>
          <a:prstGeom prst="rect">
            <a:avLst/>
          </a:prstGeom>
          <a:noFill/>
          <a:ln>
            <a:noFill/>
          </a:ln>
        </p:spPr>
      </p:pic>
      <p:sp>
        <p:nvSpPr>
          <p:cNvPr id="340" name="Google Shape;340;p40"/>
          <p:cNvSpPr txBox="1"/>
          <p:nvPr/>
        </p:nvSpPr>
        <p:spPr>
          <a:xfrm>
            <a:off x="457200" y="2286000"/>
            <a:ext cx="2514600" cy="2677656"/>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n-US" sz="2800">
                <a:solidFill>
                  <a:schemeClr val="dk1"/>
                </a:solidFill>
                <a:latin typeface="Calibri"/>
                <a:ea typeface="Calibri"/>
                <a:cs typeface="Calibri"/>
                <a:sym typeface="Calibri"/>
              </a:rPr>
              <a:t>Kidneys enlarged &amp; pale with petechial hemorrhages on cortical surfaces</a:t>
            </a:r>
            <a:endParaRPr sz="2800">
              <a:solidFill>
                <a:schemeClr val="dk1"/>
              </a:solidFill>
              <a:latin typeface="Calibri"/>
              <a:ea typeface="Calibri"/>
              <a:cs typeface="Calibri"/>
              <a:sym typeface="Calibri"/>
            </a:endParaRPr>
          </a:p>
        </p:txBody>
      </p:sp>
      <p:sp>
        <p:nvSpPr>
          <p:cNvPr id="2" name="Google Shape;146;p10">
            <a:extLst>
              <a:ext uri="{FF2B5EF4-FFF2-40B4-BE49-F238E27FC236}">
                <a16:creationId xmlns:a16="http://schemas.microsoft.com/office/drawing/2014/main" id="{13E4C02C-B7C0-0234-D520-A6A1F6BEAD24}"/>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Morphology</a:t>
            </a:r>
            <a:endParaRPr/>
          </a:p>
        </p:txBody>
      </p:sp>
      <p:sp>
        <p:nvSpPr>
          <p:cNvPr id="346" name="Google Shape;346;p41"/>
          <p:cNvSpPr txBox="1">
            <a:spLocks noGrp="1"/>
          </p:cNvSpPr>
          <p:nvPr>
            <p:ph type="body" idx="1"/>
          </p:nvPr>
        </p:nvSpPr>
        <p:spPr>
          <a:xfrm>
            <a:off x="457200" y="1275735"/>
            <a:ext cx="5958348" cy="4525963"/>
          </a:xfrm>
          <a:prstGeom prst="rect">
            <a:avLst/>
          </a:prstGeom>
          <a:noFill/>
          <a:ln>
            <a:noFill/>
          </a:ln>
        </p:spPr>
        <p:txBody>
          <a:bodyPr spcFirstLastPara="1" wrap="square" lIns="91425" tIns="45700" rIns="91425" bIns="45700" anchor="t" anchorCtr="0">
            <a:noAutofit/>
          </a:bodyPr>
          <a:lstStyle/>
          <a:p>
            <a:pPr marL="342900" lvl="0" indent="-342900" algn="l" rtl="0">
              <a:spcBef>
                <a:spcPct val="0"/>
              </a:spcBef>
              <a:spcAft>
                <a:spcPct val="0"/>
              </a:spcAft>
              <a:buClr>
                <a:schemeClr val="dk1"/>
              </a:buClr>
              <a:buSzTx/>
              <a:buChar char="•"/>
            </a:pPr>
            <a:r>
              <a:rPr lang="en-US" sz="2400"/>
              <a:t>Crescents are formed by </a:t>
            </a:r>
            <a:endParaRPr sz="2400"/>
          </a:p>
          <a:p>
            <a:pPr marL="342900" lvl="0" indent="-342900" algn="l" rtl="0">
              <a:spcBef>
                <a:spcPts val="448"/>
              </a:spcBef>
              <a:spcAft>
                <a:spcPct val="0"/>
              </a:spcAft>
              <a:buClr>
                <a:schemeClr val="dk1"/>
              </a:buClr>
              <a:buSzTx/>
              <a:buChar char="•"/>
            </a:pPr>
            <a:r>
              <a:rPr lang="en-US" sz="2400"/>
              <a:t>proliferation of parietal cells </a:t>
            </a:r>
            <a:endParaRPr sz="2400"/>
          </a:p>
          <a:p>
            <a:pPr marL="342900" lvl="0" indent="-342900" algn="l" rtl="0">
              <a:spcBef>
                <a:spcPts val="448"/>
              </a:spcBef>
              <a:spcAft>
                <a:spcPct val="0"/>
              </a:spcAft>
              <a:buClr>
                <a:schemeClr val="dk1"/>
              </a:buClr>
              <a:buSzTx/>
              <a:buChar char="•"/>
            </a:pPr>
            <a:r>
              <a:rPr lang="en-US" sz="2400"/>
              <a:t>by migration of monocytes and macrophages into the urinary space. </a:t>
            </a:r>
            <a:endParaRPr sz="2400"/>
          </a:p>
          <a:p>
            <a:pPr marL="342900" lvl="0" indent="-342900" algn="l" rtl="0">
              <a:spcBef>
                <a:spcPts val="448"/>
              </a:spcBef>
              <a:spcAft>
                <a:spcPct val="0"/>
              </a:spcAft>
              <a:buClr>
                <a:schemeClr val="dk1"/>
              </a:buClr>
              <a:buSzTx/>
              <a:buChar char="•"/>
            </a:pPr>
            <a:r>
              <a:rPr lang="en-US" sz="2400"/>
              <a:t>Neutrophils and lymphocytes may be present. </a:t>
            </a:r>
            <a:endParaRPr sz="2400"/>
          </a:p>
          <a:p>
            <a:pPr marL="342900" lvl="0" indent="-342900" algn="l" rtl="0">
              <a:spcBef>
                <a:spcPts val="448"/>
              </a:spcBef>
              <a:spcAft>
                <a:spcPct val="0"/>
              </a:spcAft>
              <a:buClr>
                <a:schemeClr val="dk1"/>
              </a:buClr>
              <a:buSzTx/>
              <a:buChar char="•"/>
            </a:pPr>
            <a:r>
              <a:rPr lang="en-US" sz="2400"/>
              <a:t>The crescents may obliterate the urinary space and compress the glomerular tuft. </a:t>
            </a:r>
            <a:endParaRPr sz="2400"/>
          </a:p>
          <a:p>
            <a:pPr marL="342900" lvl="0" indent="-342900" algn="l" rtl="0">
              <a:spcBef>
                <a:spcPts val="448"/>
              </a:spcBef>
              <a:spcAft>
                <a:spcPct val="0"/>
              </a:spcAft>
              <a:buClr>
                <a:schemeClr val="dk1"/>
              </a:buClr>
              <a:buSzTx/>
              <a:buChar char="•"/>
            </a:pPr>
            <a:r>
              <a:rPr lang="en-US" sz="2400"/>
              <a:t>Fibrin strands are frequently prominent between the cellular layers in the crescents. the escape of procoagulant factors, fibrin and cytokines into Bowman space may contribute to crescent formation.</a:t>
            </a:r>
            <a:endParaRPr sz="2400"/>
          </a:p>
        </p:txBody>
      </p:sp>
      <p:pic>
        <p:nvPicPr>
          <p:cNvPr id="347" name="Google Shape;347;p41"/>
          <p:cNvPicPr preferRelativeResize="0"/>
          <p:nvPr/>
        </p:nvPicPr>
        <p:blipFill>
          <a:blip r:embed="rId3">
            <a:alphaModFix/>
          </a:blip>
          <a:srcRect l="55943" t="29291" r="2968" b="22485"/>
          <a:stretch>
            <a:fillRect/>
          </a:stretch>
        </p:blipFill>
        <p:spPr>
          <a:xfrm rot="5400000">
            <a:off x="5324587" y="2728033"/>
            <a:ext cx="4525962" cy="2344040"/>
          </a:xfrm>
          <a:prstGeom prst="rect">
            <a:avLst/>
          </a:prstGeom>
          <a:noFill/>
          <a:ln>
            <a:noFill/>
          </a:ln>
        </p:spPr>
      </p:pic>
      <p:sp>
        <p:nvSpPr>
          <p:cNvPr id="2" name="Google Shape;146;p10">
            <a:extLst>
              <a:ext uri="{FF2B5EF4-FFF2-40B4-BE49-F238E27FC236}">
                <a16:creationId xmlns:a16="http://schemas.microsoft.com/office/drawing/2014/main" id="{0DE3441F-9728-FB33-7548-4B29152A334E}"/>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Immunoflourescence </a:t>
            </a:r>
            <a:endParaRPr/>
          </a:p>
        </p:txBody>
      </p:sp>
      <p:sp>
        <p:nvSpPr>
          <p:cNvPr id="353" name="Google Shape;353;p42"/>
          <p:cNvSpPr txBox="1">
            <a:spLocks noGrp="1"/>
          </p:cNvSpPr>
          <p:nvPr>
            <p:ph type="body" idx="1"/>
          </p:nvPr>
        </p:nvSpPr>
        <p:spPr>
          <a:xfrm>
            <a:off x="457200" y="1600200"/>
            <a:ext cx="768391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immune complex-mediated cases show granular immune deposits; </a:t>
            </a:r>
            <a:endParaRPr sz="2600"/>
          </a:p>
          <a:p>
            <a:pPr marL="342900" lvl="0" indent="-342900" algn="l" rtl="0">
              <a:spcBef>
                <a:spcPts val="544"/>
              </a:spcBef>
              <a:spcAft>
                <a:spcPct val="0"/>
              </a:spcAft>
              <a:buClr>
                <a:schemeClr val="dk1"/>
              </a:buClr>
              <a:buSzTx/>
              <a:buChar char="•"/>
            </a:pPr>
            <a:r>
              <a:rPr lang="en-US" sz="2600"/>
              <a:t>Goodpasture syndrome cases show linear GBM fluorescence for Ig and complement, </a:t>
            </a:r>
            <a:endParaRPr sz="2600"/>
          </a:p>
          <a:p>
            <a:pPr marL="342900" lvl="0" indent="-342900" algn="l" rtl="0">
              <a:spcBef>
                <a:spcPts val="544"/>
              </a:spcBef>
              <a:spcAft>
                <a:spcPct val="0"/>
              </a:spcAft>
              <a:buClr>
                <a:schemeClr val="dk1"/>
              </a:buClr>
              <a:buSzTx/>
              <a:buChar char="•"/>
            </a:pPr>
            <a:r>
              <a:rPr lang="en-US" sz="2600"/>
              <a:t>Pauci-immune cases have little or no deposition of immune reactants. </a:t>
            </a:r>
            <a:endParaRPr sz="2600"/>
          </a:p>
        </p:txBody>
      </p:sp>
      <p:sp>
        <p:nvSpPr>
          <p:cNvPr id="2" name="Google Shape;146;p10">
            <a:extLst>
              <a:ext uri="{FF2B5EF4-FFF2-40B4-BE49-F238E27FC236}">
                <a16:creationId xmlns:a16="http://schemas.microsoft.com/office/drawing/2014/main" id="{806D1DE9-BA3C-302E-1B31-DF260858536B}"/>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sz="4800" dirty="0"/>
              <a:t>Electron microscopy</a:t>
            </a:r>
            <a:endParaRPr b="1" dirty="0">
              <a:latin typeface="Arial"/>
              <a:ea typeface="Arial"/>
              <a:cs typeface="Arial"/>
              <a:sym typeface="Arial"/>
            </a:endParaRPr>
          </a:p>
        </p:txBody>
      </p:sp>
      <p:sp>
        <p:nvSpPr>
          <p:cNvPr id="359" name="Google Shape;359;p43"/>
          <p:cNvSpPr txBox="1">
            <a:spLocks noGrp="1"/>
          </p:cNvSpPr>
          <p:nvPr>
            <p:ph type="body" idx="1"/>
          </p:nvPr>
        </p:nvSpPr>
        <p:spPr>
          <a:xfrm>
            <a:off x="457200" y="1600200"/>
            <a:ext cx="41910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182880" algn="l" rtl="0">
              <a:spcBef>
                <a:spcPct val="0"/>
              </a:spcBef>
              <a:spcAft>
                <a:spcPct val="0"/>
              </a:spcAft>
              <a:buClr>
                <a:schemeClr val="dk1"/>
              </a:buClr>
              <a:buSzTx/>
              <a:buNone/>
            </a:pPr>
            <a:endParaRPr sz="3600"/>
          </a:p>
          <a:p>
            <a:pPr marL="342900" lvl="0" indent="-342900" algn="l" rtl="0">
              <a:spcBef>
                <a:spcPts val="504"/>
              </a:spcBef>
              <a:spcAft>
                <a:spcPct val="0"/>
              </a:spcAft>
              <a:buClr>
                <a:schemeClr val="dk1"/>
              </a:buClr>
              <a:buSzTx/>
              <a:buChar char="•"/>
            </a:pPr>
            <a:r>
              <a:rPr lang="en-US" sz="3600"/>
              <a:t>Electron microscopy shows ruptures in the GBM, a severe injury that allows leukocytes, plasma proteins such as coagulation factors and complement, and inflammatory mediators to reach the urinary space, where they trigger crescent formation</a:t>
            </a:r>
            <a:endParaRPr sz="3600"/>
          </a:p>
        </p:txBody>
      </p:sp>
      <p:pic>
        <p:nvPicPr>
          <p:cNvPr id="360" name="Google Shape;360;p43"/>
          <p:cNvPicPr preferRelativeResize="0"/>
          <p:nvPr/>
        </p:nvPicPr>
        <p:blipFill>
          <a:blip r:embed="rId3">
            <a:alphaModFix/>
          </a:blip>
          <a:srcRect l="53181" t="25187" r="20072" b="25187"/>
          <a:stretch>
            <a:fillRect/>
          </a:stretch>
        </p:blipFill>
        <p:spPr>
          <a:xfrm>
            <a:off x="5105400" y="2133600"/>
            <a:ext cx="3480179" cy="3630304"/>
          </a:xfrm>
          <a:prstGeom prst="rect">
            <a:avLst/>
          </a:prstGeom>
          <a:noFill/>
          <a:ln>
            <a:noFill/>
          </a:ln>
        </p:spPr>
      </p:pic>
      <p:sp>
        <p:nvSpPr>
          <p:cNvPr id="2" name="Google Shape;146;p10">
            <a:extLst>
              <a:ext uri="{FF2B5EF4-FFF2-40B4-BE49-F238E27FC236}">
                <a16:creationId xmlns:a16="http://schemas.microsoft.com/office/drawing/2014/main" id="{2D4589FA-4A87-EA79-4167-0BA17DCB5C96}"/>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How to use HEC Digital Library </a:t>
            </a:r>
            <a:endParaRPr lang="en-US"/>
          </a:p>
        </p:txBody>
      </p:sp>
      <p:sp>
        <p:nvSpPr>
          <p:cNvPr id="3" name="Content Placeholder 2"/>
          <p:cNvSpPr>
            <a:spLocks noGrp="1"/>
          </p:cNvSpPr>
          <p:nvPr>
            <p:ph idx="1"/>
          </p:nvPr>
        </p:nvSpPr>
        <p:spPr>
          <a:xfrm>
            <a:off x="0" y="1295400"/>
            <a:ext cx="9144000" cy="5562600"/>
          </a:xfrm>
        </p:spPr>
        <p:txBody>
          <a:bodyPr>
            <a:normAutofit/>
          </a:bodyPr>
          <a:lstStyle/>
          <a:p>
            <a:pPr marL="0" indent="0">
              <a:buNone/>
            </a:pPr>
            <a:r>
              <a:rPr lang="en-US" sz="2400"/>
              <a:t>Steps to Access HEC Digital Library</a:t>
            </a:r>
          </a:p>
          <a:p>
            <a:pPr marL="514350" indent="-514350">
              <a:buFont typeface="+mj-lt"/>
              <a:buAutoNum type="arabicPeriod"/>
            </a:pPr>
            <a:r>
              <a:rPr lang="en-US" sz="2400"/>
              <a:t>Go to the website of HEC National Digital Library.</a:t>
            </a:r>
          </a:p>
          <a:p>
            <a:pPr marL="514350" indent="-514350">
              <a:buFont typeface="+mj-lt"/>
              <a:buAutoNum type="arabicPeriod"/>
            </a:pPr>
            <a:r>
              <a:rPr lang="en-US" sz="2400"/>
              <a:t>On Home Page, click on the INSTITUTES.</a:t>
            </a:r>
          </a:p>
          <a:p>
            <a:pPr marL="514350" indent="-514350">
              <a:buFont typeface="+mj-lt"/>
              <a:buAutoNum type="arabicPeriod"/>
            </a:pPr>
            <a:r>
              <a:rPr lang="en-US" sz="2400"/>
              <a:t>A page will appear showing the universities from Public and Private Sector and other Institutes which have access to HEC National Digital Library (HNDL).</a:t>
            </a:r>
          </a:p>
          <a:p>
            <a:pPr marL="514350" indent="-514350">
              <a:buFont typeface="+mj-lt"/>
              <a:buAutoNum type="arabicPeriod"/>
            </a:pPr>
            <a:endParaRPr lang="en-US"/>
          </a:p>
        </p:txBody>
      </p:sp>
    </p:spTree>
    <p:extLst>
      <p:ext uri="{BB962C8B-B14F-4D97-AF65-F5344CB8AC3E}">
        <p14:creationId xmlns:p14="http://schemas.microsoft.com/office/powerpoint/2010/main" val="370916884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dirty="0"/>
              <a:t>IgA nephropathy</a:t>
            </a:r>
            <a:endParaRPr dirty="0"/>
          </a:p>
        </p:txBody>
      </p:sp>
      <p:sp>
        <p:nvSpPr>
          <p:cNvPr id="366" name="Google Shape;366;p44"/>
          <p:cNvSpPr txBox="1">
            <a:spLocks noGrp="1"/>
          </p:cNvSpPr>
          <p:nvPr>
            <p:ph type="body" idx="1"/>
          </p:nvPr>
        </p:nvSpPr>
        <p:spPr>
          <a:xfrm>
            <a:off x="181536" y="1825625"/>
            <a:ext cx="8784290" cy="4351338"/>
          </a:xfrm>
          <a:prstGeom prst="rect">
            <a:avLst/>
          </a:prstGeom>
          <a:noFill/>
          <a:ln>
            <a:noFill/>
          </a:ln>
        </p:spPr>
        <p:txBody>
          <a:bodyPr spcFirstLastPara="1" wrap="square" lIns="91425" tIns="45700" rIns="91425" bIns="45700" anchor="t" anchorCtr="0">
            <a:normAutofit/>
          </a:bodyPr>
          <a:lstStyle/>
          <a:p>
            <a:pPr marL="342900" lvl="0" indent="-114300" algn="l" rtl="0">
              <a:spcBef>
                <a:spcPct val="0"/>
              </a:spcBef>
              <a:spcAft>
                <a:spcPct val="0"/>
              </a:spcAft>
              <a:buClr>
                <a:schemeClr val="dk1"/>
              </a:buClr>
              <a:buSzPts val="3600"/>
              <a:buNone/>
            </a:pPr>
            <a:endParaRPr sz="3600"/>
          </a:p>
          <a:p>
            <a:pPr marL="342900" lvl="0" indent="-342900" algn="l" rtl="0">
              <a:spcBef>
                <a:spcPts val="720"/>
              </a:spcBef>
              <a:spcAft>
                <a:spcPct val="0"/>
              </a:spcAft>
              <a:buClr>
                <a:schemeClr val="dk1"/>
              </a:buClr>
              <a:buSzPts val="3600"/>
              <a:buChar char="•"/>
            </a:pPr>
            <a:r>
              <a:rPr lang="en-US" sz="2600"/>
              <a:t>Affects children &amp; young adults</a:t>
            </a:r>
            <a:endParaRPr sz="2600"/>
          </a:p>
          <a:p>
            <a:pPr marL="342900" lvl="0" indent="-342900" algn="l" rtl="0">
              <a:spcBef>
                <a:spcPts val="720"/>
              </a:spcBef>
              <a:spcAft>
                <a:spcPct val="0"/>
              </a:spcAft>
              <a:buClr>
                <a:schemeClr val="dk1"/>
              </a:buClr>
              <a:buSzPts val="3600"/>
              <a:buChar char="•"/>
            </a:pPr>
            <a:r>
              <a:rPr lang="en-US" sz="2600"/>
              <a:t>Prominent IgA deposits in mesangium</a:t>
            </a:r>
            <a:endParaRPr sz="2600"/>
          </a:p>
          <a:p>
            <a:pPr marL="342900" lvl="0" indent="-342900" algn="l" rtl="0">
              <a:spcBef>
                <a:spcPts val="800"/>
              </a:spcBef>
              <a:spcAft>
                <a:spcPct val="0"/>
              </a:spcAft>
              <a:buClr>
                <a:schemeClr val="dk1"/>
              </a:buClr>
              <a:buSzPts val="4000"/>
              <a:buChar char="•"/>
            </a:pPr>
            <a:r>
              <a:rPr lang="en-US" sz="2600"/>
              <a:t>Recurrent hematuria</a:t>
            </a:r>
            <a:endParaRPr sz="2600"/>
          </a:p>
          <a:p>
            <a:pPr marL="342900" lvl="0" indent="-139700" algn="l" rtl="0">
              <a:spcBef>
                <a:spcPts val="640"/>
              </a:spcBef>
              <a:spcAft>
                <a:spcPct val="0"/>
              </a:spcAft>
              <a:buClr>
                <a:schemeClr val="dk1"/>
              </a:buClr>
              <a:buSzPts val="3200"/>
              <a:buNone/>
            </a:pPr>
            <a:endParaRPr/>
          </a:p>
          <a:p>
            <a:pPr marL="342900" lvl="0" indent="-139700" algn="l" rtl="0">
              <a:spcBef>
                <a:spcPts val="640"/>
              </a:spcBef>
              <a:spcAft>
                <a:spcPct val="0"/>
              </a:spcAft>
              <a:buClr>
                <a:schemeClr val="dk1"/>
              </a:buClr>
              <a:buSzPts val="3200"/>
              <a:buNone/>
            </a:pPr>
            <a:endParaRPr/>
          </a:p>
        </p:txBody>
      </p:sp>
      <p:sp>
        <p:nvSpPr>
          <p:cNvPr id="2" name="Google Shape;146;p10">
            <a:extLst>
              <a:ext uri="{FF2B5EF4-FFF2-40B4-BE49-F238E27FC236}">
                <a16:creationId xmlns:a16="http://schemas.microsoft.com/office/drawing/2014/main" id="{B25B12CF-8846-4384-4B69-4C149A616DFE}"/>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ct val="0"/>
              </a:spcBef>
              <a:spcAft>
                <a:spcPct val="0"/>
              </a:spcAft>
              <a:buClr>
                <a:schemeClr val="dk1"/>
              </a:buClr>
              <a:buSzPts val="5400"/>
              <a:buFont typeface="Calibri"/>
              <a:buNone/>
            </a:pPr>
            <a:r>
              <a:rPr lang="en-US" sz="5400"/>
              <a:t>Microscopy</a:t>
            </a:r>
            <a:endParaRPr sz="5400"/>
          </a:p>
        </p:txBody>
      </p:sp>
      <p:sp>
        <p:nvSpPr>
          <p:cNvPr id="372" name="Google Shape;372;p45"/>
          <p:cNvSpPr/>
          <p:nvPr/>
        </p:nvSpPr>
        <p:spPr>
          <a:xfrm>
            <a:off x="178174" y="1798803"/>
            <a:ext cx="5308226"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ct val="0"/>
              </a:spcBef>
              <a:spcAft>
                <a:spcPct val="0"/>
              </a:spcAft>
              <a:buNone/>
            </a:pPr>
            <a:r>
              <a:rPr lang="en-US" sz="2800" b="1">
                <a:solidFill>
                  <a:schemeClr val="dk1"/>
                </a:solidFill>
                <a:latin typeface="Calibri"/>
                <a:ea typeface="Calibri"/>
                <a:cs typeface="Calibri"/>
                <a:sym typeface="Calibri"/>
              </a:rPr>
              <a:t>Light microscopy,</a:t>
            </a:r>
            <a:endParaRPr/>
          </a:p>
          <a:p>
            <a:pPr marL="342900" marR="0" lvl="0" indent="-342900" algn="l" rtl="0">
              <a:spcBef>
                <a:spcPct val="0"/>
              </a:spcBef>
              <a:spcAft>
                <a:spcPct val="0"/>
              </a:spcAft>
              <a:buNone/>
            </a:pPr>
            <a:r>
              <a:rPr lang="en-US" sz="2800">
                <a:solidFill>
                  <a:schemeClr val="dk1"/>
                </a:solidFill>
                <a:latin typeface="Calibri"/>
                <a:ea typeface="Calibri"/>
                <a:cs typeface="Calibri"/>
                <a:sym typeface="Calibri"/>
              </a:rPr>
              <a:t>Glomeruli: normal to mesangial widening and segmental inflammation</a:t>
            </a:r>
            <a:endParaRPr/>
          </a:p>
          <a:p>
            <a:pPr marL="342900" marR="0" lvl="0" indent="-342900" algn="l" rtl="0">
              <a:spcBef>
                <a:spcPct val="0"/>
              </a:spcBef>
              <a:spcAft>
                <a:spcPct val="0"/>
              </a:spcAft>
              <a:buNone/>
            </a:pPr>
            <a:endParaRPr sz="2800">
              <a:solidFill>
                <a:schemeClr val="dk1"/>
              </a:solidFill>
              <a:latin typeface="Calibri"/>
              <a:ea typeface="Calibri"/>
              <a:cs typeface="Calibri"/>
              <a:sym typeface="Calibri"/>
            </a:endParaRPr>
          </a:p>
          <a:p>
            <a:pPr marL="342900" marR="0" lvl="0" indent="-342900" algn="l" rtl="0">
              <a:spcBef>
                <a:spcPct val="0"/>
              </a:spcBef>
              <a:spcAft>
                <a:spcPct val="0"/>
              </a:spcAft>
              <a:buNone/>
            </a:pPr>
            <a:endParaRPr sz="2800">
              <a:solidFill>
                <a:schemeClr val="dk1"/>
              </a:solidFill>
              <a:latin typeface="Calibri"/>
              <a:ea typeface="Calibri"/>
              <a:cs typeface="Calibri"/>
              <a:sym typeface="Calibri"/>
            </a:endParaRPr>
          </a:p>
          <a:p>
            <a:pPr marL="342900" marR="0" lvl="0" indent="-342900" algn="l" rtl="0">
              <a:spcBef>
                <a:spcPct val="0"/>
              </a:spcBef>
              <a:spcAft>
                <a:spcPct val="0"/>
              </a:spcAft>
              <a:buNone/>
            </a:pPr>
            <a:r>
              <a:rPr lang="en-US" sz="2800" b="1">
                <a:solidFill>
                  <a:schemeClr val="dk1"/>
                </a:solidFill>
                <a:latin typeface="Calibri"/>
                <a:ea typeface="Calibri"/>
                <a:cs typeface="Calibri"/>
                <a:sym typeface="Calibri"/>
              </a:rPr>
              <a:t>Electron microscopy </a:t>
            </a:r>
            <a:r>
              <a:rPr lang="en-US" sz="2800">
                <a:solidFill>
                  <a:schemeClr val="dk1"/>
                </a:solidFill>
                <a:latin typeface="Calibri"/>
                <a:ea typeface="Calibri"/>
                <a:cs typeface="Calibri"/>
                <a:sym typeface="Calibri"/>
              </a:rPr>
              <a:t> presence of electron dense deposits in mesangium.</a:t>
            </a:r>
            <a:endParaRPr sz="2800">
              <a:solidFill>
                <a:schemeClr val="dk1"/>
              </a:solidFill>
              <a:latin typeface="Calibri"/>
              <a:ea typeface="Calibri"/>
              <a:cs typeface="Calibri"/>
              <a:sym typeface="Calibri"/>
            </a:endParaRPr>
          </a:p>
        </p:txBody>
      </p:sp>
      <p:pic>
        <p:nvPicPr>
          <p:cNvPr id="373" name="Google Shape;373;p45"/>
          <p:cNvPicPr preferRelativeResize="0">
            <a:picLocks noGrp="1"/>
          </p:cNvPicPr>
          <p:nvPr>
            <p:ph type="body" idx="1"/>
          </p:nvPr>
        </p:nvPicPr>
        <p:blipFill>
          <a:blip r:embed="rId3">
            <a:alphaModFix/>
          </a:blip>
          <a:stretch>
            <a:fillRect/>
          </a:stretch>
        </p:blipFill>
        <p:spPr>
          <a:xfrm>
            <a:off x="5412441" y="131367"/>
            <a:ext cx="3600450" cy="3334871"/>
          </a:xfrm>
          <a:prstGeom prst="rect">
            <a:avLst/>
          </a:prstGeom>
          <a:noFill/>
          <a:ln>
            <a:noFill/>
          </a:ln>
        </p:spPr>
      </p:pic>
      <p:pic>
        <p:nvPicPr>
          <p:cNvPr id="374" name="Google Shape;374;p45"/>
          <p:cNvPicPr preferRelativeResize="0"/>
          <p:nvPr/>
        </p:nvPicPr>
        <p:blipFill>
          <a:blip r:embed="rId4">
            <a:alphaModFix/>
          </a:blip>
          <a:srcRect l="4945" t="20006" r="4104" b="11215"/>
          <a:stretch>
            <a:fillRect/>
          </a:stretch>
        </p:blipFill>
        <p:spPr>
          <a:xfrm>
            <a:off x="5367898" y="3574351"/>
            <a:ext cx="3763496" cy="3222136"/>
          </a:xfrm>
          <a:prstGeom prst="rect">
            <a:avLst/>
          </a:prstGeom>
          <a:noFill/>
          <a:ln>
            <a:noFill/>
          </a:ln>
        </p:spPr>
      </p:pic>
      <p:sp>
        <p:nvSpPr>
          <p:cNvPr id="2" name="Google Shape;146;p10">
            <a:extLst>
              <a:ext uri="{FF2B5EF4-FFF2-40B4-BE49-F238E27FC236}">
                <a16:creationId xmlns:a16="http://schemas.microsoft.com/office/drawing/2014/main" id="{D6945DCA-7C3D-F410-9B0C-5019463ED996}"/>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6"/>
          <p:cNvPicPr preferRelativeResize="0">
            <a:picLocks noGrp="1"/>
          </p:cNvPicPr>
          <p:nvPr>
            <p:ph type="body" idx="1"/>
          </p:nvPr>
        </p:nvPicPr>
        <p:blipFill>
          <a:blip r:embed="rId3">
            <a:alphaModFix/>
          </a:blip>
          <a:stretch>
            <a:fillRect/>
          </a:stretch>
        </p:blipFill>
        <p:spPr>
          <a:xfrm>
            <a:off x="3073809" y="2192737"/>
            <a:ext cx="3593690" cy="3859740"/>
          </a:xfrm>
          <a:prstGeom prst="rect">
            <a:avLst/>
          </a:prstGeom>
          <a:noFill/>
          <a:ln>
            <a:noFill/>
          </a:ln>
        </p:spPr>
      </p:pic>
      <p:sp>
        <p:nvSpPr>
          <p:cNvPr id="380" name="Google Shape;380;p46"/>
          <p:cNvSpPr/>
          <p:nvPr/>
        </p:nvSpPr>
        <p:spPr>
          <a:xfrm>
            <a:off x="921774" y="1042362"/>
            <a:ext cx="7897761" cy="892512"/>
          </a:xfrm>
          <a:prstGeom prst="rect">
            <a:avLst/>
          </a:prstGeom>
          <a:noFill/>
          <a:ln>
            <a:noFill/>
          </a:ln>
        </p:spPr>
        <p:txBody>
          <a:bodyPr spcFirstLastPara="1" wrap="square" lIns="91425" tIns="45700" rIns="91425" bIns="45700" anchor="t" anchorCtr="0">
            <a:spAutoFit/>
          </a:bodyPr>
          <a:lstStyle/>
          <a:p>
            <a:pPr marL="342900" marR="0" lvl="0" indent="-342900" algn="l" rtl="0">
              <a:spcBef>
                <a:spcPct val="0"/>
              </a:spcBef>
              <a:spcAft>
                <a:spcPct val="0"/>
              </a:spcAft>
              <a:buNone/>
            </a:pPr>
            <a:r>
              <a:rPr lang="en-US" sz="2800" b="1">
                <a:solidFill>
                  <a:schemeClr val="dk1"/>
                </a:solidFill>
                <a:latin typeface="Calibri"/>
                <a:ea typeface="Calibri"/>
                <a:cs typeface="Calibri"/>
                <a:sym typeface="Calibri"/>
              </a:rPr>
              <a:t>Immunofluorescence</a:t>
            </a:r>
            <a:r>
              <a:rPr lang="en-US" sz="2800">
                <a:solidFill>
                  <a:schemeClr val="dk1"/>
                </a:solidFill>
                <a:latin typeface="Calibri"/>
                <a:ea typeface="Calibri"/>
                <a:cs typeface="Calibri"/>
                <a:sym typeface="Calibri"/>
              </a:rPr>
              <a:t>  </a:t>
            </a:r>
            <a:endParaRPr/>
          </a:p>
          <a:p>
            <a:pPr marL="342900" marR="0" lvl="0" indent="-342900" algn="l" rtl="0">
              <a:spcBef>
                <a:spcPct val="0"/>
              </a:spcBef>
              <a:spcAft>
                <a:spcPct val="0"/>
              </a:spcAft>
              <a:buNone/>
            </a:pPr>
            <a:r>
              <a:rPr lang="en-US" sz="2400">
                <a:solidFill>
                  <a:schemeClr val="dk1"/>
                </a:solidFill>
                <a:latin typeface="Calibri"/>
                <a:ea typeface="Calibri"/>
                <a:cs typeface="Calibri"/>
                <a:sym typeface="Calibri"/>
              </a:rPr>
              <a:t>Mesangial deposition of IgA along with C3 &amp; properdin</a:t>
            </a:r>
            <a:endParaRPr sz="2400">
              <a:solidFill>
                <a:schemeClr val="dk1"/>
              </a:solidFill>
              <a:latin typeface="Calibri"/>
              <a:ea typeface="Calibri"/>
              <a:cs typeface="Calibri"/>
              <a:sym typeface="Calibri"/>
            </a:endParaRPr>
          </a:p>
        </p:txBody>
      </p:sp>
      <p:sp>
        <p:nvSpPr>
          <p:cNvPr id="2" name="Google Shape;146;p10">
            <a:extLst>
              <a:ext uri="{FF2B5EF4-FFF2-40B4-BE49-F238E27FC236}">
                <a16:creationId xmlns:a16="http://schemas.microsoft.com/office/drawing/2014/main" id="{57037272-C8E8-98A9-DC57-A91C435F784D}"/>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418C-26D2-F42F-3691-4D388AB13577}"/>
              </a:ext>
            </a:extLst>
          </p:cNvPr>
          <p:cNvSpPr>
            <a:spLocks noGrp="1"/>
          </p:cNvSpPr>
          <p:nvPr>
            <p:ph type="title"/>
          </p:nvPr>
        </p:nvSpPr>
        <p:spPr/>
        <p:txBody>
          <a:bodyPr/>
          <a:lstStyle/>
          <a:p>
            <a:r>
              <a:rPr lang="en-US" dirty="0"/>
              <a:t>Take home </a:t>
            </a:r>
            <a:r>
              <a:rPr lang="en-US" dirty="0" err="1"/>
              <a:t>messsage</a:t>
            </a:r>
            <a:endParaRPr lang="en-PK" dirty="0"/>
          </a:p>
        </p:txBody>
      </p:sp>
      <p:sp>
        <p:nvSpPr>
          <p:cNvPr id="3" name="Text Placeholder 2">
            <a:extLst>
              <a:ext uri="{FF2B5EF4-FFF2-40B4-BE49-F238E27FC236}">
                <a16:creationId xmlns:a16="http://schemas.microsoft.com/office/drawing/2014/main" id="{FA745E92-1B3B-67CD-82E9-F8D284C15D19}"/>
              </a:ext>
            </a:extLst>
          </p:cNvPr>
          <p:cNvSpPr>
            <a:spLocks noGrp="1"/>
          </p:cNvSpPr>
          <p:nvPr>
            <p:ph type="body" idx="1"/>
          </p:nvPr>
        </p:nvSpPr>
        <p:spPr/>
        <p:txBody>
          <a:bodyPr/>
          <a:lstStyle/>
          <a:p>
            <a:r>
              <a:rPr lang="en-US" sz="2400" dirty="0"/>
              <a:t>Glomerular diseases damage the kidney's filtering units (glomeruli), leading to protein and/or blood in the urine. They can be caused by various factors, including infections, autoimmune diseases, and diabetes. Diagnosis often involves urine tests, blood tests, and sometimes a kidney biopsy</a:t>
            </a:r>
            <a:r>
              <a:rPr lang="en-US" dirty="0"/>
              <a:t>.</a:t>
            </a:r>
            <a:endParaRPr lang="en-PK" dirty="0"/>
          </a:p>
        </p:txBody>
      </p:sp>
    </p:spTree>
    <p:extLst>
      <p:ext uri="{BB962C8B-B14F-4D97-AF65-F5344CB8AC3E}">
        <p14:creationId xmlns:p14="http://schemas.microsoft.com/office/powerpoint/2010/main" val="189801719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4403-F055-122B-70A9-03EE656E8B39}"/>
              </a:ext>
            </a:extLst>
          </p:cNvPr>
          <p:cNvSpPr>
            <a:spLocks noGrp="1"/>
          </p:cNvSpPr>
          <p:nvPr>
            <p:ph type="title"/>
          </p:nvPr>
        </p:nvSpPr>
        <p:spPr/>
        <p:txBody>
          <a:bodyPr/>
          <a:lstStyle/>
          <a:p>
            <a:r>
              <a:rPr lang="en-US" dirty="0"/>
              <a:t>Research </a:t>
            </a:r>
            <a:endParaRPr lang="en-PK" dirty="0"/>
          </a:p>
        </p:txBody>
      </p:sp>
      <p:sp>
        <p:nvSpPr>
          <p:cNvPr id="3" name="Text Placeholder 2">
            <a:extLst>
              <a:ext uri="{FF2B5EF4-FFF2-40B4-BE49-F238E27FC236}">
                <a16:creationId xmlns:a16="http://schemas.microsoft.com/office/drawing/2014/main" id="{010B740C-0A65-5702-36BD-936013A219CC}"/>
              </a:ext>
            </a:extLst>
          </p:cNvPr>
          <p:cNvSpPr>
            <a:spLocks noGrp="1"/>
          </p:cNvSpPr>
          <p:nvPr>
            <p:ph type="body" idx="1"/>
          </p:nvPr>
        </p:nvSpPr>
        <p:spPr>
          <a:solidFill>
            <a:schemeClr val="accent1">
              <a:lumMod val="20000"/>
              <a:lumOff val="80000"/>
            </a:schemeClr>
          </a:solidFill>
        </p:spPr>
        <p:txBody>
          <a:bodyPr>
            <a:normAutofit fontScale="40000" lnSpcReduction="20000"/>
          </a:bodyPr>
          <a:lstStyle/>
          <a:p>
            <a:pPr marL="114300" indent="0" algn="l">
              <a:buNone/>
            </a:pPr>
            <a:r>
              <a:rPr lang="en-US" b="1" dirty="0">
                <a:solidFill>
                  <a:srgbClr val="000000"/>
                </a:solidFill>
                <a:effectLst/>
                <a:latin typeface="arial" panose="020B0604020202020204" pitchFamily="34" charset="0"/>
              </a:rPr>
              <a:t>Chronic Kidney Disease</a:t>
            </a:r>
          </a:p>
          <a:p>
            <a:pPr marL="114300" indent="0" algn="l">
              <a:buNone/>
            </a:pPr>
            <a:r>
              <a:rPr lang="en-US" b="0" dirty="0">
                <a:solidFill>
                  <a:srgbClr val="000000"/>
                </a:solidFill>
                <a:effectLst/>
                <a:latin typeface="arial" panose="020B0604020202020204" pitchFamily="34" charset="0"/>
              </a:rPr>
              <a:t>Satyanarayana R. Vaidya; </a:t>
            </a:r>
            <a:r>
              <a:rPr lang="en-US" b="0" dirty="0" err="1">
                <a:solidFill>
                  <a:srgbClr val="000000"/>
                </a:solidFill>
                <a:effectLst/>
                <a:latin typeface="arial" panose="020B0604020202020204" pitchFamily="34" charset="0"/>
              </a:rPr>
              <a:t>Narothama</a:t>
            </a:r>
            <a:r>
              <a:rPr lang="en-US" b="0" dirty="0">
                <a:solidFill>
                  <a:srgbClr val="000000"/>
                </a:solidFill>
                <a:effectLst/>
                <a:latin typeface="arial" panose="020B0604020202020204" pitchFamily="34" charset="0"/>
              </a:rPr>
              <a:t> R. </a:t>
            </a:r>
            <a:r>
              <a:rPr lang="en-US" b="0" dirty="0" err="1">
                <a:solidFill>
                  <a:srgbClr val="000000"/>
                </a:solidFill>
                <a:effectLst/>
                <a:latin typeface="arial" panose="020B0604020202020204" pitchFamily="34" charset="0"/>
              </a:rPr>
              <a:t>Aeddula</a:t>
            </a:r>
            <a:r>
              <a:rPr lang="en-US" b="0" dirty="0">
                <a:solidFill>
                  <a:srgbClr val="000000"/>
                </a:solidFill>
                <a:effectLst/>
                <a:latin typeface="arial" panose="020B0604020202020204" pitchFamily="34" charset="0"/>
              </a:rPr>
              <a:t>.</a:t>
            </a:r>
          </a:p>
          <a:p>
            <a:pPr marL="114300" indent="0" algn="l">
              <a:buNone/>
            </a:pPr>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marL="114300" indent="0" algn="l">
              <a:buNone/>
            </a:pPr>
            <a:r>
              <a:rPr lang="en-US" b="0" dirty="0">
                <a:solidFill>
                  <a:srgbClr val="000000"/>
                </a:solidFill>
                <a:effectLst/>
                <a:latin typeface="arial" panose="020B0604020202020204" pitchFamily="34" charset="0"/>
              </a:rPr>
              <a:t>Last Update: July 31, 2024.</a:t>
            </a:r>
          </a:p>
          <a:p>
            <a:pPr algn="r"/>
            <a:r>
              <a:rPr lang="en-US" b="0" i="0" u="none" strike="noStrike" dirty="0">
                <a:solidFill>
                  <a:srgbClr val="2F4A8B"/>
                </a:solidFill>
                <a:effectLst/>
                <a:latin typeface="arial" panose="020B0604020202020204" pitchFamily="34" charset="0"/>
                <a:hlinkClick r:id="rId3" tooltip="Go to other sections in this page"/>
              </a:rPr>
              <a:t>Go to:</a:t>
            </a:r>
            <a:endParaRPr lang="en-US" b="0" i="0" dirty="0">
              <a:solidFill>
                <a:srgbClr val="000000"/>
              </a:solidFill>
              <a:effectLst/>
              <a:latin typeface="arial" panose="020B0604020202020204" pitchFamily="34" charset="0"/>
            </a:endParaRPr>
          </a:p>
          <a:p>
            <a:pPr marL="114300" indent="0" algn="l">
              <a:buNone/>
            </a:pPr>
            <a:r>
              <a:rPr lang="en-US" b="1" i="0" dirty="0">
                <a:solidFill>
                  <a:srgbClr val="985735"/>
                </a:solidFill>
                <a:effectLst/>
                <a:latin typeface="arial" panose="020B0604020202020204" pitchFamily="34" charset="0"/>
              </a:rPr>
              <a:t>Continuing Education Activity</a:t>
            </a:r>
          </a:p>
          <a:p>
            <a:pPr marL="114300" indent="0" algn="l">
              <a:buNone/>
            </a:pPr>
            <a:r>
              <a:rPr lang="en-US" b="0" i="0" dirty="0">
                <a:solidFill>
                  <a:srgbClr val="000000"/>
                </a:solidFill>
                <a:effectLst/>
                <a:latin typeface="Times New Roman" panose="02020603050405020304" pitchFamily="18" charset="0"/>
              </a:rPr>
              <a:t>Chronic kidney disease (CKD) is characterized by the presence of kidney damage or an estimated glomerular filtration rate (eGFR) of less than 60 mL/min/1.73 m², persisting for 3 months or more. CKD involves a progressive loss of kidney function, often leading to the need for renal replacement therapy, such as dialysis or transplantation. The 2012 KDIGO CKD classification considers the underlying cause and categorizes CKD into 6 stages of progression and 3 stages of proteinuria based on glomerular filtration rate and levels of albuminuria. Although the causes of CKD vary, certain disease processes exhibit similar patterns.</a:t>
            </a:r>
          </a:p>
          <a:p>
            <a:pPr marL="114300" indent="0" algn="l">
              <a:buNone/>
            </a:pPr>
            <a:r>
              <a:rPr lang="en-US" b="0" i="0" dirty="0">
                <a:solidFill>
                  <a:srgbClr val="000000"/>
                </a:solidFill>
                <a:effectLst/>
                <a:latin typeface="Times New Roman" panose="02020603050405020304" pitchFamily="18" charset="0"/>
              </a:rPr>
              <a:t>The implications of CKD are extensive—it emerges from various disease processes and affects cardiovascular health, cognitive function, bone metabolism, anemia, blood pressure, and many other health indicators. Early recognition of CKD is the first step in treating it, and various methods for measuring eGFR have been described. Both modifiable and non-modifiable risk factors influence the progression of CKD. Management of CKD involves adjusting medication dosages according to the patient's eGFR, preparing for renal replacement therapies, and addressing reversible causes to slow disease progression. This activity reviews the etiology, evaluation, and management of CKD, emphasizing the crucial role of an interprofessional healthcare team in providing comprehensive care. An interprofessional approach focuses on both modifiable and non-modifiable risk factors to manage and mitigate the progression of the disease.</a:t>
            </a:r>
          </a:p>
          <a:p>
            <a:pPr marL="114300" indent="0">
              <a:buNone/>
            </a:pPr>
            <a:endParaRPr lang="en-PK" dirty="0"/>
          </a:p>
        </p:txBody>
      </p:sp>
      <p:sp>
        <p:nvSpPr>
          <p:cNvPr id="5" name="TextBox 4">
            <a:extLst>
              <a:ext uri="{FF2B5EF4-FFF2-40B4-BE49-F238E27FC236}">
                <a16:creationId xmlns:a16="http://schemas.microsoft.com/office/drawing/2014/main" id="{8925F242-9D5E-E42F-99C9-F7D805FFC5DA}"/>
              </a:ext>
            </a:extLst>
          </p:cNvPr>
          <p:cNvSpPr txBox="1"/>
          <p:nvPr/>
        </p:nvSpPr>
        <p:spPr>
          <a:xfrm>
            <a:off x="1873046" y="1263749"/>
            <a:ext cx="4572000" cy="307777"/>
          </a:xfrm>
          <a:prstGeom prst="rect">
            <a:avLst/>
          </a:prstGeom>
          <a:noFill/>
        </p:spPr>
        <p:txBody>
          <a:bodyPr wrap="square">
            <a:spAutoFit/>
          </a:bodyPr>
          <a:lstStyle/>
          <a:p>
            <a:r>
              <a:rPr lang="en-PK" dirty="0"/>
              <a:t>https://www.ncbi.nlm.nih.gov/books/NBK535404/</a:t>
            </a:r>
          </a:p>
        </p:txBody>
      </p:sp>
    </p:spTree>
    <p:extLst>
      <p:ext uri="{BB962C8B-B14F-4D97-AF65-F5344CB8AC3E}">
        <p14:creationId xmlns:p14="http://schemas.microsoft.com/office/powerpoint/2010/main" val="6105878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C345-6B2D-0B72-156C-7C3E1B3B3868}"/>
              </a:ext>
            </a:extLst>
          </p:cNvPr>
          <p:cNvSpPr>
            <a:spLocks noGrp="1"/>
          </p:cNvSpPr>
          <p:nvPr>
            <p:ph type="title"/>
          </p:nvPr>
        </p:nvSpPr>
        <p:spPr/>
        <p:txBody>
          <a:bodyPr/>
          <a:lstStyle/>
          <a:p>
            <a:r>
              <a:rPr lang="en-US" dirty="0"/>
              <a:t>Family medicine</a:t>
            </a:r>
            <a:endParaRPr lang="en-PK" dirty="0"/>
          </a:p>
        </p:txBody>
      </p:sp>
      <p:sp>
        <p:nvSpPr>
          <p:cNvPr id="4" name="Rectangle 1">
            <a:extLst>
              <a:ext uri="{FF2B5EF4-FFF2-40B4-BE49-F238E27FC236}">
                <a16:creationId xmlns:a16="http://schemas.microsoft.com/office/drawing/2014/main" id="{49C8A080-E7C2-E3B2-A1F5-8AB3E26D8ADC}"/>
              </a:ext>
            </a:extLst>
          </p:cNvPr>
          <p:cNvSpPr>
            <a:spLocks noGrp="1" noChangeArrowheads="1"/>
          </p:cNvSpPr>
          <p:nvPr>
            <p:ph type="body" idx="1"/>
          </p:nvPr>
        </p:nvSpPr>
        <p:spPr bwMode="auto">
          <a:xfrm>
            <a:off x="457200" y="2570521"/>
            <a:ext cx="808211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10-year-old child presents with </a:t>
            </a:r>
            <a:r>
              <a:rPr kumimoji="0" lang="en-PK" altLang="en-PK"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hematuria</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following a recent strep throat infection. What is the most likely diagnosis?</a:t>
            </a:r>
          </a:p>
          <a:p>
            <a:pPr marR="0" lvl="0" indent="-457200" algn="l" defTabSz="914400" rtl="0" eaLnBrk="0" fontAlgn="base" latinLnBrk="0" hangingPunct="0">
              <a:lnSpc>
                <a:spcPct val="100000"/>
              </a:lnSpc>
              <a:spcBef>
                <a:spcPct val="0"/>
              </a:spcBef>
              <a:spcAft>
                <a:spcPct val="0"/>
              </a:spcAft>
              <a:buClrTx/>
              <a:buSzTx/>
              <a:buFontTx/>
              <a:buAutoNum type="alphaLcParenR"/>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IgA nephropathy </a:t>
            </a:r>
            <a:endParaRPr kumimoji="0" lang="en-US"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 Post-streptococcal glomerulonephritis </a:t>
            </a:r>
            <a:endParaRPr kumimoji="0" lang="en-US"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 Minimal change disease </a:t>
            </a:r>
            <a:endParaRPr kumimoji="0" lang="en-US"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 Hereditary nephritis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77084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endParaRPr/>
          </a:p>
        </p:txBody>
      </p:sp>
      <p:pic>
        <p:nvPicPr>
          <p:cNvPr id="386" name="Google Shape;386;p47" descr="Image result for THANKYOU FLOWERS"/>
          <p:cNvPicPr preferRelativeResize="0">
            <a:picLocks noGrp="1"/>
          </p:cNvPicPr>
          <p:nvPr>
            <p:ph type="body" idx="1"/>
          </p:nvPr>
        </p:nvPicPr>
        <p:blipFill>
          <a:blip r:embed="rId3">
            <a:alphaModFix/>
          </a:blip>
          <a:stretch>
            <a:fillRect/>
          </a:stretch>
        </p:blipFill>
        <p:spPr>
          <a:xfrm>
            <a:off x="433669" y="510989"/>
            <a:ext cx="8431305" cy="5970494"/>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endParaRPr lang="en-US"/>
          </a:p>
        </p:txBody>
      </p:sp>
      <p:sp>
        <p:nvSpPr>
          <p:cNvPr id="3" name="Content Placeholder 2"/>
          <p:cNvSpPr>
            <a:spLocks noGrp="1"/>
          </p:cNvSpPr>
          <p:nvPr>
            <p:ph idx="1"/>
          </p:nvPr>
        </p:nvSpPr>
        <p:spPr>
          <a:xfrm>
            <a:off x="0" y="990600"/>
            <a:ext cx="8686800" cy="5867400"/>
          </a:xfrm>
        </p:spPr>
        <p:txBody>
          <a:bodyPr>
            <a:normAutofit/>
          </a:bodyPr>
          <a:lstStyle/>
          <a:p>
            <a:pPr marL="0" indent="0">
              <a:buNone/>
            </a:pPr>
            <a:r>
              <a:rPr lang="en-US" sz="2400"/>
              <a:t>4. Select your desired Institute.</a:t>
            </a:r>
          </a:p>
          <a:p>
            <a:pPr marL="0" indent="0">
              <a:buNone/>
            </a:pPr>
            <a:r>
              <a:rPr lang="en-US" sz="2400"/>
              <a:t>5.  A page will appear showing the resources of the institution</a:t>
            </a:r>
          </a:p>
          <a:p>
            <a:pPr marL="0" indent="0">
              <a:buNone/>
            </a:pPr>
            <a:r>
              <a:rPr lang="en-US" sz="2400"/>
              <a:t>6. Journals and Researches will appear</a:t>
            </a:r>
          </a:p>
          <a:p>
            <a:pPr marL="0" indent="0">
              <a:buNone/>
            </a:pPr>
            <a:r>
              <a:rPr lang="en-US" sz="2400"/>
              <a:t>7. You can find a Journal by clicking on JOURNALS AND DATABASE and enter a keyword to search for your desired journal.</a:t>
            </a:r>
          </a:p>
          <a:p>
            <a:pPr marL="0" indent="0">
              <a:buNone/>
            </a:pPr>
            <a:endParaRPr lang="en-US"/>
          </a:p>
        </p:txBody>
      </p:sp>
    </p:spTree>
    <p:extLst>
      <p:ext uri="{BB962C8B-B14F-4D97-AF65-F5344CB8AC3E}">
        <p14:creationId xmlns:p14="http://schemas.microsoft.com/office/powerpoint/2010/main" val="18975542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Learning objectives</a:t>
            </a:r>
            <a:endParaRPr/>
          </a:p>
        </p:txBody>
      </p:sp>
      <p:sp>
        <p:nvSpPr>
          <p:cNvPr id="96" name="Google Shape;96;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ct val="0"/>
              </a:spcBef>
              <a:spcAft>
                <a:spcPct val="0"/>
              </a:spcAft>
              <a:buClr>
                <a:schemeClr val="dk1"/>
              </a:buClr>
              <a:buSzPts val="3200"/>
              <a:buChar char="•"/>
            </a:pPr>
            <a:r>
              <a:rPr lang="en-US"/>
              <a:t>Explain the manifestations of glomerular diseases</a:t>
            </a:r>
            <a:endParaRPr/>
          </a:p>
          <a:p>
            <a:pPr marL="342900" lvl="0" indent="-342900" algn="l" rtl="0">
              <a:spcBef>
                <a:spcPts val="640"/>
              </a:spcBef>
              <a:spcAft>
                <a:spcPct val="0"/>
              </a:spcAft>
              <a:buClr>
                <a:schemeClr val="dk1"/>
              </a:buClr>
              <a:buSzPts val="3200"/>
              <a:buChar char="•"/>
            </a:pPr>
            <a:r>
              <a:rPr lang="en-US"/>
              <a:t>Classify glomerular diseases</a:t>
            </a:r>
            <a:endParaRPr/>
          </a:p>
          <a:p>
            <a:pPr marL="342900" lvl="0" indent="-342900" algn="l" rtl="0">
              <a:spcBef>
                <a:spcPts val="640"/>
              </a:spcBef>
              <a:spcAft>
                <a:spcPct val="0"/>
              </a:spcAft>
              <a:buClr>
                <a:schemeClr val="dk1"/>
              </a:buClr>
              <a:buSzPts val="3200"/>
              <a:buChar char="•"/>
            </a:pPr>
            <a:r>
              <a:rPr lang="en-US"/>
              <a:t>Describe the pathogenesis of glomerular diseases</a:t>
            </a:r>
            <a:endParaRPr/>
          </a:p>
          <a:p>
            <a:pPr marL="342900" lvl="0" indent="-342900" algn="l" rtl="0">
              <a:spcBef>
                <a:spcPts val="640"/>
              </a:spcBef>
              <a:spcAft>
                <a:spcPct val="0"/>
              </a:spcAft>
              <a:buClr>
                <a:schemeClr val="dk1"/>
              </a:buClr>
              <a:buSzPts val="3200"/>
              <a:buChar char="•"/>
            </a:pPr>
            <a:r>
              <a:rPr lang="en-US"/>
              <a:t>Describe the defining parameters for nephritic syndrome</a:t>
            </a:r>
            <a:endParaRPr/>
          </a:p>
          <a:p>
            <a:pPr marL="342900" lvl="0" indent="-342900" algn="l" rtl="0">
              <a:spcBef>
                <a:spcPts val="640"/>
              </a:spcBef>
              <a:spcAft>
                <a:spcPct val="0"/>
              </a:spcAft>
              <a:buClr>
                <a:schemeClr val="dk1"/>
              </a:buClr>
              <a:buSzPts val="3200"/>
              <a:buChar char="•"/>
            </a:pPr>
            <a:r>
              <a:rPr lang="en-US"/>
              <a:t>Explain the clinicopathological features of nephritic syndrome</a:t>
            </a: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62000" y="3962400"/>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3200"/>
              <a:buFont typeface="Calibri"/>
              <a:buNone/>
            </a:pPr>
            <a:r>
              <a:rPr lang="en-US" sz="3200" b="1"/>
              <a:t> GLOMERULAR DISEASES </a:t>
            </a:r>
            <a:endParaRPr/>
          </a:p>
        </p:txBody>
      </p:sp>
      <p:sp>
        <p:nvSpPr>
          <p:cNvPr id="89" name="Google Shape;89;p1"/>
          <p:cNvSpPr txBox="1">
            <a:spLocks noGrp="1"/>
          </p:cNvSpPr>
          <p:nvPr>
            <p:ph type="subTitle" idx="1"/>
          </p:nvPr>
        </p:nvSpPr>
        <p:spPr>
          <a:xfrm>
            <a:off x="2971800" y="7086600"/>
            <a:ext cx="5638800" cy="1752600"/>
          </a:xfrm>
          <a:prstGeom prst="rect">
            <a:avLst/>
          </a:prstGeom>
          <a:noFill/>
          <a:ln>
            <a:noFill/>
          </a:ln>
        </p:spPr>
        <p:txBody>
          <a:bodyPr spcFirstLastPara="1" wrap="square" lIns="91425" tIns="45700" rIns="91425" bIns="45700" anchor="t" anchorCtr="0">
            <a:normAutofit/>
          </a:bodyPr>
          <a:lstStyle/>
          <a:p>
            <a:pPr marL="0" lvl="0" indent="0" algn="r" rtl="0">
              <a:spcBef>
                <a:spcPct val="0"/>
              </a:spcBef>
              <a:spcAft>
                <a:spcPct val="0"/>
              </a:spcAft>
              <a:buClr>
                <a:srgbClr val="888888"/>
              </a:buClr>
              <a:buSzPts val="2400"/>
              <a:buNone/>
            </a:pPr>
            <a:r>
              <a:rPr lang="en-US" sz="2400"/>
              <a:t>Dr Mudassira Zahid </a:t>
            </a:r>
            <a:endParaRPr/>
          </a:p>
          <a:p>
            <a:pPr marL="0" lvl="0" indent="0" algn="r" rtl="0">
              <a:spcBef>
                <a:spcPts val="480"/>
              </a:spcBef>
              <a:spcAft>
                <a:spcPct val="0"/>
              </a:spcAft>
              <a:buClr>
                <a:srgbClr val="888888"/>
              </a:buClr>
              <a:buSzPts val="2400"/>
              <a:buNone/>
            </a:pPr>
            <a:r>
              <a:rPr lang="en-US" sz="2400"/>
              <a:t>Associate Professor </a:t>
            </a:r>
            <a:endParaRPr/>
          </a:p>
          <a:p>
            <a:pPr marL="0" lvl="0" indent="0" algn="r" rtl="0">
              <a:spcBef>
                <a:spcPts val="480"/>
              </a:spcBef>
              <a:spcAft>
                <a:spcPct val="0"/>
              </a:spcAft>
              <a:buClr>
                <a:srgbClr val="888888"/>
              </a:buClr>
              <a:buSzPts val="2400"/>
              <a:buNone/>
            </a:pPr>
            <a:r>
              <a:rPr lang="en-US" sz="2400"/>
              <a:t>Pathology Department</a:t>
            </a:r>
            <a:endParaRPr/>
          </a:p>
          <a:p>
            <a:pPr marL="0" lvl="0" indent="0" algn="r" rtl="0">
              <a:spcBef>
                <a:spcPts val="480"/>
              </a:spcBef>
              <a:spcAft>
                <a:spcPct val="0"/>
              </a:spcAft>
              <a:buClr>
                <a:srgbClr val="888888"/>
              </a:buClr>
              <a:buSzPts val="2400"/>
              <a:buNone/>
            </a:pPr>
            <a:r>
              <a:rPr lang="en-US" sz="2400"/>
              <a:t>RMU  </a:t>
            </a:r>
            <a:endParaRPr sz="2400"/>
          </a:p>
        </p:txBody>
      </p:sp>
      <p:pic>
        <p:nvPicPr>
          <p:cNvPr id="90" name="Google Shape;90;p1" descr="C:\Users\doctor\Desktop\New folder (2)\3-s2.0-B9780123914484000113-f11-006-9780123914484.jpg"/>
          <p:cNvPicPr preferRelativeResize="0"/>
          <p:nvPr/>
        </p:nvPicPr>
        <p:blipFill>
          <a:blip r:embed="rId3">
            <a:alphaModFix/>
          </a:blip>
          <a:stretch>
            <a:fillRect/>
          </a:stretch>
        </p:blipFill>
        <p:spPr>
          <a:xfrm>
            <a:off x="731370" y="869863"/>
            <a:ext cx="5974230" cy="4268022"/>
          </a:xfrm>
          <a:prstGeom prst="rect">
            <a:avLst/>
          </a:prstGeom>
          <a:noFill/>
          <a:ln>
            <a:noFill/>
          </a:ln>
        </p:spPr>
      </p:pic>
      <p:sp>
        <p:nvSpPr>
          <p:cNvPr id="2" name="Google Shape;146;p10">
            <a:extLst>
              <a:ext uri="{FF2B5EF4-FFF2-40B4-BE49-F238E27FC236}">
                <a16:creationId xmlns:a16="http://schemas.microsoft.com/office/drawing/2014/main" id="{A26223EE-C965-F9D8-F7BC-5AD7FA544DA4}"/>
              </a:ext>
            </a:extLst>
          </p:cNvPr>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Anatomy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Complete remission of nephrotic syndrome secondary to amyloid a amyloidosis  in patient with inactive Crohn's disease after treatment by infliximab  Hassani K, Hamzi MA, El Kabbaj D - Saudi J Kidney Dis"/>
          <p:cNvPicPr preferRelativeResize="0"/>
          <p:nvPr/>
        </p:nvPicPr>
        <p:blipFill>
          <a:blip r:embed="rId3">
            <a:alphaModFix/>
          </a:blip>
          <a:stretch>
            <a:fillRect/>
          </a:stretch>
        </p:blipFill>
        <p:spPr>
          <a:xfrm>
            <a:off x="457200" y="304800"/>
            <a:ext cx="8239125" cy="6324600"/>
          </a:xfrm>
          <a:prstGeom prst="rect">
            <a:avLst/>
          </a:prstGeom>
          <a:noFill/>
          <a:ln>
            <a:noFill/>
          </a:ln>
        </p:spPr>
      </p:pic>
      <p:sp>
        <p:nvSpPr>
          <p:cNvPr id="3"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extLst>
      <p:ext uri="{BB962C8B-B14F-4D97-AF65-F5344CB8AC3E}">
        <p14:creationId xmlns:p14="http://schemas.microsoft.com/office/powerpoint/2010/main" val="21093100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1960</Words>
  <Application>Microsoft Office PowerPoint</Application>
  <PresentationFormat>On-screen Show (4:3)</PresentationFormat>
  <Paragraphs>271</Paragraphs>
  <Slides>56</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vt:lpstr>
      <vt:lpstr>Arial Black</vt:lpstr>
      <vt:lpstr>Calibri</vt:lpstr>
      <vt:lpstr>Comic Sans MS</vt:lpstr>
      <vt:lpstr>Times New Roman</vt:lpstr>
      <vt:lpstr>Office Theme</vt:lpstr>
      <vt:lpstr>Glomerular disease Renal Module 4th Year MBBS</vt:lpstr>
      <vt:lpstr>MOTTO OF RMU</vt:lpstr>
      <vt:lpstr>  VISION OF RMU THE DREAM/ TOMORROW</vt:lpstr>
      <vt:lpstr>PROF UMAR’S LGIS MODEL</vt:lpstr>
      <vt:lpstr>How to use HEC Digital Library </vt:lpstr>
      <vt:lpstr> </vt:lpstr>
      <vt:lpstr>Learning objectives</vt:lpstr>
      <vt:lpstr> GLOMERULAR DISEASES </vt:lpstr>
      <vt:lpstr>PowerPoint Presentation</vt:lpstr>
      <vt:lpstr>PowerPoint Presentation</vt:lpstr>
      <vt:lpstr>Manifestations Of Renal Diseases  </vt:lpstr>
      <vt:lpstr>Azotemia</vt:lpstr>
      <vt:lpstr>Chronic kidney disease</vt:lpstr>
      <vt:lpstr>Nephrotic syndrome  </vt:lpstr>
      <vt:lpstr>Nephrotic syndrome</vt:lpstr>
      <vt:lpstr>Normal structure of a glomerulus</vt:lpstr>
      <vt:lpstr>Normal glomerulous. Ultramicrophotograph</vt:lpstr>
      <vt:lpstr>The filtration barrier </vt:lpstr>
      <vt:lpstr>Filtration membrane</vt:lpstr>
      <vt:lpstr>Glomerular barrier function </vt:lpstr>
      <vt:lpstr>Glomerular Injury mechanisms </vt:lpstr>
      <vt:lpstr>PowerPoint Presentation</vt:lpstr>
      <vt:lpstr>PowerPoint Presentation</vt:lpstr>
      <vt:lpstr>PowerPoint Presentation</vt:lpstr>
      <vt:lpstr>Mediators Of injury </vt:lpstr>
      <vt:lpstr>PowerPoint Presentation</vt:lpstr>
      <vt:lpstr>PowerPoint Presentation</vt:lpstr>
      <vt:lpstr>PowerPoint Presentation</vt:lpstr>
      <vt:lpstr>PowerPoint Presentation</vt:lpstr>
      <vt:lpstr> Assessment of patterns of  renal injury </vt:lpstr>
      <vt:lpstr>Normal glomerulus</vt:lpstr>
      <vt:lpstr>Neprotic syndrome </vt:lpstr>
      <vt:lpstr>Clinical presentation of nephritic syndrome</vt:lpstr>
      <vt:lpstr>Acute proliferative (post streptococcal, postinfectious) GN</vt:lpstr>
      <vt:lpstr>Pathogenesis</vt:lpstr>
      <vt:lpstr>PowerPoint Presentation</vt:lpstr>
      <vt:lpstr>Light microscopy </vt:lpstr>
      <vt:lpstr>Electron microscopy</vt:lpstr>
      <vt:lpstr>Immunofluorescence</vt:lpstr>
      <vt:lpstr>Non-streptococcal acute GN</vt:lpstr>
      <vt:lpstr>Rapidly progressive (crescentic) GN</vt:lpstr>
      <vt:lpstr>Types</vt:lpstr>
      <vt:lpstr>Type I (anti GBM antibody mediated crescentic glomerulonephritis)</vt:lpstr>
      <vt:lpstr>Type II (immune complex mediated crescentic glomerulonephritis) </vt:lpstr>
      <vt:lpstr>Type III (pauci immune crescentic glomerulonephritis)</vt:lpstr>
      <vt:lpstr>Morphology</vt:lpstr>
      <vt:lpstr>Morphology</vt:lpstr>
      <vt:lpstr>Immunoflourescence </vt:lpstr>
      <vt:lpstr>Electron microscopy</vt:lpstr>
      <vt:lpstr>IgA nephropathy</vt:lpstr>
      <vt:lpstr>Microscopy</vt:lpstr>
      <vt:lpstr>PowerPoint Presentation</vt:lpstr>
      <vt:lpstr>Take home messsage</vt:lpstr>
      <vt:lpstr>Research </vt:lpstr>
      <vt:lpstr>Family medicine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doctor</dc:creator>
  <cp:lastModifiedBy>sammarfatima93@gmail.com</cp:lastModifiedBy>
  <cp:revision>2</cp:revision>
  <dcterms:created xsi:type="dcterms:W3CDTF">2006-08-16T00:00:00Z</dcterms:created>
  <dcterms:modified xsi:type="dcterms:W3CDTF">2025-02-16T14:14:05Z</dcterms:modified>
</cp:coreProperties>
</file>