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1"/>
  </p:sldMasterIdLst>
  <p:notesMasterIdLst>
    <p:notesMasterId r:id="rId53"/>
  </p:notesMasterIdLst>
  <p:sldIdLst>
    <p:sldId id="317" r:id="rId2"/>
    <p:sldId id="303" r:id="rId3"/>
    <p:sldId id="304" r:id="rId4"/>
    <p:sldId id="305" r:id="rId5"/>
    <p:sldId id="306" r:id="rId6"/>
    <p:sldId id="416" r:id="rId7"/>
    <p:sldId id="417" r:id="rId8"/>
    <p:sldId id="257" r:id="rId9"/>
    <p:sldId id="265" r:id="rId10"/>
    <p:sldId id="266" r:id="rId11"/>
    <p:sldId id="314"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7" r:id="rId46"/>
    <p:sldId id="310" r:id="rId47"/>
    <p:sldId id="312" r:id="rId48"/>
    <p:sldId id="418" r:id="rId49"/>
    <p:sldId id="419" r:id="rId50"/>
    <p:sldId id="315" r:id="rId51"/>
    <p:sldId id="302" r:id="rId52"/>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q/IQjNiWMawiGjuJP63zg1zHX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94715"/>
  </p:normalViewPr>
  <p:slideViewPr>
    <p:cSldViewPr snapToGrid="0">
      <p:cViewPr varScale="1">
        <p:scale>
          <a:sx n="65" d="100"/>
          <a:sy n="65" d="100"/>
        </p:scale>
        <p:origin x="1716" y="78"/>
      </p:cViewPr>
      <p:guideLst>
        <p:guide orient="horz" pos="216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t>
        <a:bodyPr/>
        <a:lstStyle/>
        <a:p>
          <a:endParaRPr/>
        </a:p>
      </dgm:t>
    </dgm:pt>
    <dgm:pt modelId="{D76093C5-B96B-4182-8418-CFDB341D2418}" type="parTrans" cxnId="{0A15467E-BAA4-4F09-AA37-065629600808}">
      <dgm:prSet/>
      <dgm:spPr/>
      <dgm:t>
        <a:bodyPr/>
        <a:lstStyle/>
        <a:p>
          <a:pPr algn="ctr"/>
          <a:endParaRPr lang="en-US"/>
        </a:p>
      </dgm:t>
    </dgm:pt>
    <dgm:pt modelId="{DACAB5BA-B8B4-4D66-8B11-1D02259E020B}">
      <dgm:prSet phldrT="[Text]"/>
      <dgm:spPr/>
      <dgm:t>
        <a:bodyPr/>
        <a:lstStyle/>
        <a:p>
          <a:pPr algn="ctr"/>
          <a:r>
            <a:rPr lang="en-US" b="1">
              <a:latin typeface="Arial Black" pitchFamily="34" charset="0"/>
            </a:rPr>
            <a:t>Wisdom</a:t>
          </a:r>
        </a:p>
      </dgm:t>
    </dgm:pt>
    <dgm:pt modelId="{23718C41-0A1F-40BF-86BE-8A5476EC271E}" type="sibTrans" cxnId="{0A15467E-BAA4-4F09-AA37-065629600808}">
      <dgm:prSet/>
      <dgm:spPr/>
      <dgm:t>
        <a:bodyPr/>
        <a:lstStyle/>
        <a:p>
          <a:pPr algn="ctr"/>
          <a:endParaRPr lang="en-US"/>
        </a:p>
      </dgm:t>
    </dgm:pt>
    <dgm:pt modelId="{637C3D51-3F4B-4277-8185-724806355FF8}" type="parTrans" cxnId="{7BBB5E36-3B6E-456A-9018-24C535CC102F}">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188C389E-9423-41DE-9C5E-D4A7E95C7E62}" type="sibTrans" cxnId="{7BBB5E36-3B6E-456A-9018-24C535CC102F}">
      <dgm:prSet/>
      <dgm:spPr/>
      <dgm:t>
        <a:bodyPr/>
        <a:lstStyle/>
        <a:p>
          <a:pPr algn="ctr"/>
          <a:endParaRPr lang="en-US"/>
        </a:p>
      </dgm:t>
    </dgm:pt>
    <dgm:pt modelId="{1911F9CB-1EEA-4FFD-A302-90DCBC7D11BE}" type="parTrans" cxnId="{AB3BF4A5-01C9-4B2B-AD2D-B0272B25A544}">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DA82EADB-2721-42A0-95EA-F9B5521A38A6}" type="sibTrans" cxnId="{AB3BF4A5-01C9-4B2B-AD2D-B0272B25A544}">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9D50B401-D6DA-4ACB-BEF3-9F068F0B899B}" type="presOf" srcId="{DACAB5BA-B8B4-4D66-8B11-1D02259E020B}" destId="{87622A90-D0D8-4EA3-BC0D-D537801AF2B1}" srcOrd="0" destOrd="0" presId="urn:microsoft.com/office/officeart/2005/8/layout/gear1#1"/>
    <dgm:cxn modelId="{EBDC8616-F3EB-4205-85F2-9782FC3AA442}" type="presOf" srcId="{663C1E13-76F9-4B70-A2F2-CA23180743CE}" destId="{B9330EE9-43E4-4FD4-8144-E92B1DD0FCDF}" srcOrd="1" destOrd="0" presId="urn:microsoft.com/office/officeart/2005/8/layout/gear1#1"/>
    <dgm:cxn modelId="{F6ABF121-A9F5-4660-88F6-9FB3550F1705}" type="presOf" srcId="{399ACE2F-90C5-48B1-9E65-700A32562848}" destId="{59EDF28D-6C67-49D0-B5A1-DE5C3CBA2292}" srcOrd="0" destOrd="0" presId="urn:microsoft.com/office/officeart/2005/8/layout/gear1#1"/>
    <dgm:cxn modelId="{DA684F26-92BD-468D-9A45-15EF665C28A6}" type="presOf" srcId="{DA82EADB-2721-42A0-95EA-F9B5521A38A6}" destId="{A09CEA93-9338-4361-A5E6-CF85B6019F5A}" srcOrd="0" destOrd="0" presId="urn:microsoft.com/office/officeart/2005/8/layout/gear1#1"/>
    <dgm:cxn modelId="{7BBB5E36-3B6E-456A-9018-24C535CC102F}" srcId="{F9CEBA05-2F10-437E-89B2-54F4D9FAF478}" destId="{663C1E13-76F9-4B70-A2F2-CA23180743CE}" srcOrd="1" destOrd="0" parTransId="{637C3D51-3F4B-4277-8185-724806355FF8}" sibTransId="{188C389E-9423-41DE-9C5E-D4A7E95C7E62}"/>
    <dgm:cxn modelId="{0096613A-10C0-4CCB-8A34-142C5386239B}" type="presOf" srcId="{DACAB5BA-B8B4-4D66-8B11-1D02259E020B}" destId="{B6B6B41B-120B-4968-AB6A-FC6E7C8EF3C0}" srcOrd="1" destOrd="0" presId="urn:microsoft.com/office/officeart/2005/8/layout/gear1#1"/>
    <dgm:cxn modelId="{9FC6365E-11C2-4DCF-831E-41DE115AC648}" type="presOf" srcId="{663C1E13-76F9-4B70-A2F2-CA23180743CE}" destId="{93300324-D62F-4E58-B882-734182BDB462}" srcOrd="0" destOrd="0" presId="urn:microsoft.com/office/officeart/2005/8/layout/gear1#1"/>
    <dgm:cxn modelId="{049E7C44-84ED-44CD-9AF0-A10076777E0D}" type="presOf" srcId="{23718C41-0A1F-40BF-86BE-8A5476EC271E}" destId="{398423B3-DD54-4226-99D7-017EFC1488DF}" srcOrd="0" destOrd="0" presId="urn:microsoft.com/office/officeart/2005/8/layout/gear1#1"/>
    <dgm:cxn modelId="{C06D6A4A-16A1-419C-ABC6-1D52D77EA0CE}" type="presOf" srcId="{188C389E-9423-41DE-9C5E-D4A7E95C7E62}" destId="{6DF3A3A0-5919-4E69-80DD-61760D6340A0}" srcOrd="0" destOrd="0" presId="urn:microsoft.com/office/officeart/2005/8/layout/gear1#1"/>
    <dgm:cxn modelId="{0A15467E-BAA4-4F09-AA37-065629600808}" srcId="{F9CEBA05-2F10-437E-89B2-54F4D9FAF478}" destId="{DACAB5BA-B8B4-4D66-8B11-1D02259E020B}" srcOrd="0" destOrd="0" parTransId="{D76093C5-B96B-4182-8418-CFDB341D2418}" sibTransId="{23718C41-0A1F-40BF-86BE-8A5476EC271E}"/>
    <dgm:cxn modelId="{6746BA7F-69F8-4FCA-A118-47789C32D47C}" type="presOf" srcId="{F9CEBA05-2F10-437E-89B2-54F4D9FAF478}" destId="{5ED88519-AC6C-4AA3-B76D-812B93A167E4}" srcOrd="0" destOrd="0" presId="urn:microsoft.com/office/officeart/2005/8/layout/gear1#1"/>
    <dgm:cxn modelId="{AA04349D-D4B9-48E4-BBBE-5E1A18C6ADB3}" type="presOf" srcId="{663C1E13-76F9-4B70-A2F2-CA23180743CE}" destId="{4822A78E-EAEC-401F-941A-3A84E13E2357}" srcOrd="2" destOrd="0" presId="urn:microsoft.com/office/officeart/2005/8/layout/gear1#1"/>
    <dgm:cxn modelId="{A6A9BE9F-2FBD-4262-9B5A-6011194F501D}" type="presOf" srcId="{DACAB5BA-B8B4-4D66-8B11-1D02259E020B}" destId="{8BC64EA7-2794-42B6-96C9-F39A52CB985A}" srcOrd="2" destOrd="0" presId="urn:microsoft.com/office/officeart/2005/8/layout/gear1#1"/>
    <dgm:cxn modelId="{AB3BF4A5-01C9-4B2B-AD2D-B0272B25A544}" srcId="{F9CEBA05-2F10-437E-89B2-54F4D9FAF478}" destId="{399ACE2F-90C5-48B1-9E65-700A32562848}" srcOrd="2" destOrd="0" parTransId="{1911F9CB-1EEA-4FFD-A302-90DCBC7D11BE}" sibTransId="{DA82EADB-2721-42A0-95EA-F9B5521A38A6}"/>
    <dgm:cxn modelId="{93377FB1-29D9-4F54-AB49-A68C677BBE21}" type="presOf" srcId="{399ACE2F-90C5-48B1-9E65-700A32562848}" destId="{9815588C-16D0-4475-B64C-847FC87C8C32}" srcOrd="3" destOrd="0" presId="urn:microsoft.com/office/officeart/2005/8/layout/gear1#1"/>
    <dgm:cxn modelId="{A07438B8-084C-441F-8CD3-C2A2125341B2}" type="presOf" srcId="{399ACE2F-90C5-48B1-9E65-700A32562848}" destId="{23DC08E4-3725-4448-BFFF-1CCEA2F2987E}" srcOrd="1" destOrd="0" presId="urn:microsoft.com/office/officeart/2005/8/layout/gear1#1"/>
    <dgm:cxn modelId="{B2AC90F3-9228-40FA-BA81-37E38A3C9127}" type="presOf" srcId="{399ACE2F-90C5-48B1-9E65-700A32562848}" destId="{7D3EFDB4-E5D1-439A-86D8-1FCF80D959BA}" srcOrd="2" destOrd="0" presId="urn:microsoft.com/office/officeart/2005/8/layout/gear1#1"/>
    <dgm:cxn modelId="{2AF8DF59-04F4-4EBE-92EB-4D30ADFDB689}" type="presParOf" srcId="{5ED88519-AC6C-4AA3-B76D-812B93A167E4}" destId="{87622A90-D0D8-4EA3-BC0D-D537801AF2B1}" srcOrd="0" destOrd="0" presId="urn:microsoft.com/office/officeart/2005/8/layout/gear1#1"/>
    <dgm:cxn modelId="{68D2FE03-EE63-4D5F-90EA-26853F5AA9C8}" type="presParOf" srcId="{5ED88519-AC6C-4AA3-B76D-812B93A167E4}" destId="{B6B6B41B-120B-4968-AB6A-FC6E7C8EF3C0}" srcOrd="1" destOrd="0" presId="urn:microsoft.com/office/officeart/2005/8/layout/gear1#1"/>
    <dgm:cxn modelId="{579D7D4D-7289-4B48-9AA4-4988CFDEF3B8}" type="presParOf" srcId="{5ED88519-AC6C-4AA3-B76D-812B93A167E4}" destId="{8BC64EA7-2794-42B6-96C9-F39A52CB985A}" srcOrd="2" destOrd="0" presId="urn:microsoft.com/office/officeart/2005/8/layout/gear1#1"/>
    <dgm:cxn modelId="{137BDDF8-6316-46D8-B779-2F1B83967F31}" type="presParOf" srcId="{5ED88519-AC6C-4AA3-B76D-812B93A167E4}" destId="{93300324-D62F-4E58-B882-734182BDB462}" srcOrd="3" destOrd="0" presId="urn:microsoft.com/office/officeart/2005/8/layout/gear1#1"/>
    <dgm:cxn modelId="{96096AA9-9B46-4C18-8A3E-7A045936DA15}" type="presParOf" srcId="{5ED88519-AC6C-4AA3-B76D-812B93A167E4}" destId="{B9330EE9-43E4-4FD4-8144-E92B1DD0FCDF}" srcOrd="4" destOrd="0" presId="urn:microsoft.com/office/officeart/2005/8/layout/gear1#1"/>
    <dgm:cxn modelId="{6093DE01-3289-4390-8102-43D9CD525564}" type="presParOf" srcId="{5ED88519-AC6C-4AA3-B76D-812B93A167E4}" destId="{4822A78E-EAEC-401F-941A-3A84E13E2357}" srcOrd="5" destOrd="0" presId="urn:microsoft.com/office/officeart/2005/8/layout/gear1#1"/>
    <dgm:cxn modelId="{C2301216-B0B0-43C5-A68B-F8162573DC4F}" type="presParOf" srcId="{5ED88519-AC6C-4AA3-B76D-812B93A167E4}" destId="{59EDF28D-6C67-49D0-B5A1-DE5C3CBA2292}" srcOrd="6" destOrd="0" presId="urn:microsoft.com/office/officeart/2005/8/layout/gear1#1"/>
    <dgm:cxn modelId="{9DBCB61F-5EA2-41FE-BCED-08D70BB55E6D}" type="presParOf" srcId="{5ED88519-AC6C-4AA3-B76D-812B93A167E4}" destId="{23DC08E4-3725-4448-BFFF-1CCEA2F2987E}" srcOrd="7" destOrd="0" presId="urn:microsoft.com/office/officeart/2005/8/layout/gear1#1"/>
    <dgm:cxn modelId="{69ACECCB-66D9-4B24-8AD7-E9C973EBE7DA}" type="presParOf" srcId="{5ED88519-AC6C-4AA3-B76D-812B93A167E4}" destId="{7D3EFDB4-E5D1-439A-86D8-1FCF80D959BA}" srcOrd="8" destOrd="0" presId="urn:microsoft.com/office/officeart/2005/8/layout/gear1#1"/>
    <dgm:cxn modelId="{3CACBDDF-5904-49B6-AB28-43BE0B909692}" type="presParOf" srcId="{5ED88519-AC6C-4AA3-B76D-812B93A167E4}" destId="{9815588C-16D0-4475-B64C-847FC87C8C32}" srcOrd="9" destOrd="0" presId="urn:microsoft.com/office/officeart/2005/8/layout/gear1#1"/>
    <dgm:cxn modelId="{E1128001-CB7A-4854-8FD3-EDF8D8DB593E}" type="presParOf" srcId="{5ED88519-AC6C-4AA3-B76D-812B93A167E4}" destId="{398423B3-DD54-4226-99D7-017EFC1488DF}" srcOrd="10" destOrd="0" presId="urn:microsoft.com/office/officeart/2005/8/layout/gear1#1"/>
    <dgm:cxn modelId="{3FADFB90-064B-4F60-BDEA-66AEA4C17593}" type="presParOf" srcId="{5ED88519-AC6C-4AA3-B76D-812B93A167E4}" destId="{6DF3A3A0-5919-4E69-80DD-61760D6340A0}" srcOrd="11" destOrd="0" presId="urn:microsoft.com/office/officeart/2005/8/layout/gear1#1"/>
    <dgm:cxn modelId="{5216AF13-C50D-41B1-B01E-35C60232D61F}"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main"/>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3442978" y="1880878"/>
          <a:ext cx="2305050" cy="230505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Wisdom</a:t>
          </a:r>
        </a:p>
      </dsp:txBody>
      <dsp:txXfrm>
        <a:off x="3906396" y="2420825"/>
        <a:ext cx="1378214" cy="1184843"/>
      </dsp:txXfrm>
    </dsp:sp>
    <dsp:sp modelId="{93300324-D62F-4E58-B882-734182BDB462}">
      <dsp:nvSpPr>
        <dsp:cNvPr id="0" name=""/>
        <dsp:cNvSpPr/>
      </dsp:nvSpPr>
      <dsp:spPr>
        <a:xfrm>
          <a:off x="2106929" y="1341120"/>
          <a:ext cx="1676400" cy="1676400"/>
        </a:xfrm>
        <a:prstGeom prst="gear6">
          <a:avLst/>
        </a:prstGeom>
        <a:solidFill>
          <a:schemeClr val="accent4">
            <a:hueOff val="3299968"/>
            <a:satOff val="-14601"/>
            <a:lumOff val="-245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Black" pitchFamily="34" charset="0"/>
            </a:rPr>
            <a:t>Truth</a:t>
          </a:r>
          <a:r>
            <a:rPr lang="en-US" sz="1600" kern="1200"/>
            <a:t> </a:t>
          </a:r>
        </a:p>
      </dsp:txBody>
      <dsp:txXfrm>
        <a:off x="2528968" y="1765710"/>
        <a:ext cx="832322" cy="827220"/>
      </dsp:txXfrm>
    </dsp:sp>
    <dsp:sp modelId="{59EDF28D-6C67-49D0-B5A1-DE5C3CBA2292}">
      <dsp:nvSpPr>
        <dsp:cNvPr id="0" name=""/>
        <dsp:cNvSpPr/>
      </dsp:nvSpPr>
      <dsp:spPr>
        <a:xfrm rot="20700000">
          <a:off x="3045885" y="184575"/>
          <a:ext cx="1642529" cy="1642529"/>
        </a:xfrm>
        <a:prstGeom prst="gear6">
          <a:avLst/>
        </a:prstGeom>
        <a:solidFill>
          <a:schemeClr val="accent4">
            <a:hueOff val="6599937"/>
            <a:satOff val="-29202"/>
            <a:lumOff val="-490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latin typeface="Arial Black" pitchFamily="34" charset="0"/>
            </a:rPr>
            <a:t>Servic</a:t>
          </a:r>
          <a:r>
            <a:rPr lang="en-US" sz="1600" kern="1200">
              <a:latin typeface="Arial Black" pitchFamily="34" charset="0"/>
            </a:rPr>
            <a:t>e</a:t>
          </a:r>
          <a:r>
            <a:rPr lang="en-US" sz="1600" kern="1200"/>
            <a:t> </a:t>
          </a:r>
        </a:p>
      </dsp:txBody>
      <dsp:txXfrm rot="-20700000">
        <a:off x="3406139" y="544830"/>
        <a:ext cx="922020" cy="922020"/>
      </dsp:txXfrm>
    </dsp:sp>
    <dsp:sp modelId="{398423B3-DD54-4226-99D7-017EFC1488DF}">
      <dsp:nvSpPr>
        <dsp:cNvPr id="0" name=""/>
        <dsp:cNvSpPr/>
      </dsp:nvSpPr>
      <dsp:spPr>
        <a:xfrm>
          <a:off x="3270771" y="1538143"/>
          <a:ext cx="2950464" cy="2950464"/>
        </a:xfrm>
        <a:prstGeom prst="circularArrow">
          <a:avLst>
            <a:gd name="adj1" fmla="val 4688"/>
            <a:gd name="adj2" fmla="val 299029"/>
            <a:gd name="adj3" fmla="val 2516168"/>
            <a:gd name="adj4" fmla="val 15861273"/>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810042" y="970210"/>
          <a:ext cx="2143696" cy="2143696"/>
        </a:xfrm>
        <a:prstGeom prst="leftCircularArrow">
          <a:avLst>
            <a:gd name="adj1" fmla="val 6452"/>
            <a:gd name="adj2" fmla="val 429999"/>
            <a:gd name="adj3" fmla="val 10489124"/>
            <a:gd name="adj4" fmla="val 14837806"/>
            <a:gd name="adj5" fmla="val 7527"/>
          </a:avLst>
        </a:prstGeom>
        <a:solidFill>
          <a:schemeClr val="accent4">
            <a:hueOff val="3299968"/>
            <a:satOff val="-14601"/>
            <a:lumOff val="-2452"/>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2665950" y="-175186"/>
          <a:ext cx="2311336" cy="2311336"/>
        </a:xfrm>
        <a:prstGeom prst="circularArrow">
          <a:avLst>
            <a:gd name="adj1" fmla="val 5984"/>
            <a:gd name="adj2" fmla="val 394124"/>
            <a:gd name="adj3" fmla="val 13313824"/>
            <a:gd name="adj4" fmla="val 10508221"/>
            <a:gd name="adj5" fmla="val 6981"/>
          </a:avLst>
        </a:prstGeom>
        <a:solidFill>
          <a:schemeClr val="accent4">
            <a:hueOff val="6599937"/>
            <a:satOff val="-29202"/>
            <a:lumOff val="-4903"/>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ct val="0"/>
              </a:spcBef>
              <a:spcAft>
                <a:spcPct val="0"/>
              </a:spcAft>
              <a:buSzPts val="1400"/>
              <a:buNone/>
              <a:defRPr sz="1200" b="0" i="0" u="none" strike="noStrike" cap="none">
                <a:solidFill>
                  <a:schemeClr val="dk1"/>
                </a:solidFill>
                <a:latin typeface="Calibri"/>
                <a:ea typeface="Calibri"/>
                <a:cs typeface="Calibri"/>
                <a:sym typeface="Calibri"/>
              </a:defRPr>
            </a:lvl1pPr>
            <a:lvl2pPr marR="0" lvl="1"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2pPr>
            <a:lvl3pPr marR="0" lvl="2"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3pPr>
            <a:lvl4pPr marR="0" lvl="3"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4pPr>
            <a:lvl5pPr marR="0" lvl="4"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5pPr>
            <a:lvl6pPr marR="0" lvl="5"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6pPr>
            <a:lvl7pPr marR="0" lvl="6"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7pPr>
            <a:lvl8pPr marR="0" lvl="7"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8pPr>
            <a:lvl9pPr marR="0" lvl="8" algn="l" rtl="0">
              <a:spcBef>
                <a:spcPct val="0"/>
              </a:spcBef>
              <a:spcAft>
                <a:spcPct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ct val="0"/>
                </a:spcBef>
                <a:spcAft>
                  <a:spcPct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8630252"/>
      </p:ext>
    </p:extLst>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9189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97" name="Google Shape;197;p1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4335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3" name="Google Shape;203;p1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66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09" name="Google Shape;209;p2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1357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15" name="Google Shape;215;p2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5059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2" name="Google Shape;222;p2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825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27" name="Google Shape;227;p2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789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2" name="Google Shape;232;p2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1316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45" name="Google Shape;245;p2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33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1" name="Google Shape;251;p2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166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57" name="Google Shape;257;p2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8028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3" name="Google Shape;14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endParaRPr/>
          </a:p>
        </p:txBody>
      </p:sp>
      <p:sp>
        <p:nvSpPr>
          <p:cNvPr id="144" name="Google Shape;14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9</a:t>
            </a:fld>
            <a:endParaRPr/>
          </a:p>
        </p:txBody>
      </p:sp>
    </p:spTree>
    <p:extLst>
      <p:ext uri="{BB962C8B-B14F-4D97-AF65-F5344CB8AC3E}">
        <p14:creationId xmlns:p14="http://schemas.microsoft.com/office/powerpoint/2010/main" val="1913976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63" name="Google Shape;263;p2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0612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3" name="Google Shape;273;p3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01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8" name="Google Shape;278;p3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6505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85" name="Google Shape;285;p3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366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93" name="Google Shape;293;p3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654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0" name="Google Shape;300;p3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117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6" name="Google Shape;306;p3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446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2" name="Google Shape;312;p3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8367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18" name="Google Shape;318;p3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757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4" name="Google Shape;324;p38: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59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r>
              <a:rPr lang="en-US"/>
              <a:t>Glomerulous is composed of : a.capillary tuft with fenestrated endothelium b.GBM c. podocytes with foot processes d. parietal cells lining capsule e. mesangial cells.</a:t>
            </a:r>
            <a:endParaRPr/>
          </a:p>
        </p:txBody>
      </p:sp>
      <p:sp>
        <p:nvSpPr>
          <p:cNvPr id="152" name="Google Shape;15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10</a:t>
            </a:fld>
            <a:endParaRPr/>
          </a:p>
        </p:txBody>
      </p:sp>
    </p:spTree>
    <p:extLst>
      <p:ext uri="{BB962C8B-B14F-4D97-AF65-F5344CB8AC3E}">
        <p14:creationId xmlns:p14="http://schemas.microsoft.com/office/powerpoint/2010/main" val="1042411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0" name="Google Shape;330;p3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221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36" name="Google Shape;336;p40: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828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43" name="Google Shape;343;p41: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290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0" name="Google Shape;350;p4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71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6" name="Google Shape;356;p4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7394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3" name="Google Shape;363;p4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9162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9" name="Google Shape;369;p4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486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77" name="Google Shape;377;p4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0801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47120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8" name="Google Shape;118;p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258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8" name="Google Shape;23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ct val="0"/>
              </a:spcBef>
              <a:spcAft>
                <a:spcPct val="0"/>
              </a:spcAft>
              <a:buNone/>
            </a:pPr>
            <a:r>
              <a:rPr lang="en-US"/>
              <a:t>Normal Glomerulous.</a:t>
            </a:r>
            <a:endParaRPr/>
          </a:p>
        </p:txBody>
      </p:sp>
      <p:sp>
        <p:nvSpPr>
          <p:cNvPr id="239" name="Google Shape;23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pPr marL="0" lvl="0" indent="0" algn="r" rtl="0">
                <a:spcBef>
                  <a:spcPct val="0"/>
                </a:spcBef>
                <a:spcAft>
                  <a:spcPct val="0"/>
                </a:spcAft>
                <a:buNone/>
              </a:pPr>
              <a:t>11</a:t>
            </a:fld>
            <a:endParaRPr/>
          </a:p>
        </p:txBody>
      </p:sp>
    </p:spTree>
    <p:extLst>
      <p:ext uri="{BB962C8B-B14F-4D97-AF65-F5344CB8AC3E}">
        <p14:creationId xmlns:p14="http://schemas.microsoft.com/office/powerpoint/2010/main" val="1196930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36" name="Google Shape;136;p9: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71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83" name="Google Shape;383;p4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5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58" name="Google Shape;158;p12: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690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74" name="Google Shape;174;p14: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64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80" name="Google Shape;180;p15: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066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86" name="Google Shape;186;p16: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8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91" name="Google Shape;191;p17:notes"/>
          <p:cNvSpPr>
            <a:spLocks noGrp="1" noRot="1" noChangeAspect="1"/>
          </p:cNvSpPr>
          <p:nvPr>
            <p:ph type="sldImg" idx="2"/>
          </p:nvPr>
        </p:nvSpPr>
        <p:spPr>
          <a:xfrm>
            <a:off x="1143000" y="685800"/>
            <a:ext cx="4572000" cy="3429000"/>
          </a:xfrm>
          <a:custGeom>
            <a:avLst/>
            <a:gdLst/>
            <a:ahLst/>
            <a:cxnLst/>
            <a:rect l="l" t="t" r="r" b="b"/>
            <a:pathLst>
              <a:path w="119999" h="119999"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59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pPr marL="0" lvl="0" indent="0" algn="r" rtl="0">
              <a:spcBef>
                <a:spcPct val="0"/>
              </a:spcBef>
              <a:spcAft>
                <a:spcPct val="0"/>
              </a:spcAft>
              <a:buNone/>
            </a:pPr>
            <a:fld id="{00000000-1234-1234-1234-123412341234}" type="slidenum">
              <a:rPr lang="en-US" smtClean="0"/>
              <a:pPr marL="0" lvl="0" indent="0" algn="r" rtl="0">
                <a:spcBef>
                  <a:spcPct val="0"/>
                </a:spcBef>
                <a:spcAft>
                  <a:spcPct val="0"/>
                </a:spcAft>
                <a:buNone/>
              </a:pPr>
              <a:t>‹#›</a:t>
            </a:fld>
            <a:endParaRPr lang="en-US"/>
          </a:p>
        </p:txBody>
      </p:sp>
    </p:spTree>
    <p:extLst>
      <p:ext uri="{BB962C8B-B14F-4D97-AF65-F5344CB8AC3E}">
        <p14:creationId xmlns:p14="http://schemas.microsoft.com/office/powerpoint/2010/main" val="8755200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PK"/>
          </a:p>
        </p:txBody>
      </p:sp>
      <p:sp>
        <p:nvSpPr>
          <p:cNvPr id="5" name="Footer Placeholder 4"/>
          <p:cNvSpPr>
            <a:spLocks noGrp="1"/>
          </p:cNvSpPr>
          <p:nvPr>
            <p:ph type="ftr" sz="quarter" idx="11"/>
          </p:nvPr>
        </p:nvSpPr>
        <p:spPr/>
        <p:txBody>
          <a:bodyPr/>
          <a:lstStyle/>
          <a:p>
            <a:endParaRPr lang="en-PK"/>
          </a:p>
        </p:txBody>
      </p:sp>
      <p:sp>
        <p:nvSpPr>
          <p:cNvPr id="6" name="Slide Number Placeholder 5"/>
          <p:cNvSpPr>
            <a:spLocks noGrp="1"/>
          </p:cNvSpPr>
          <p:nvPr>
            <p:ph type="sldNum" sz="quarter" idx="12"/>
          </p:nvPr>
        </p:nvSpPr>
        <p:spPr/>
        <p:txBody>
          <a:bodyPr/>
          <a:lstStyle/>
          <a:p>
            <a:pPr marL="0" lvl="0" indent="0" algn="r" rtl="0">
              <a:spcBef>
                <a:spcPct val="0"/>
              </a:spcBef>
              <a:spcAft>
                <a:spcPct val="0"/>
              </a:spcAft>
              <a:buNone/>
            </a:pPr>
            <a:fld id="{00000000-1234-1234-1234-123412341234}" type="slidenum">
              <a:rPr lang="en-US" smtClean="0"/>
              <a:pPr marL="0" lvl="0" indent="0" algn="r" rtl="0">
                <a:spcBef>
                  <a:spcPct val="0"/>
                </a:spcBef>
                <a:spcAft>
                  <a:spcPct val="0"/>
                </a:spcAft>
                <a:buNone/>
              </a:pPr>
              <a:t>‹#›</a:t>
            </a:fld>
            <a:endParaRPr lang="en-US"/>
          </a:p>
        </p:txBody>
      </p:sp>
    </p:spTree>
    <p:extLst>
      <p:ext uri="{BB962C8B-B14F-4D97-AF65-F5344CB8AC3E}">
        <p14:creationId xmlns:p14="http://schemas.microsoft.com/office/powerpoint/2010/main" val="30975258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PK"/>
          </a:p>
        </p:txBody>
      </p:sp>
      <p:sp>
        <p:nvSpPr>
          <p:cNvPr id="3" name="Footer Placeholder 2"/>
          <p:cNvSpPr>
            <a:spLocks noGrp="1"/>
          </p:cNvSpPr>
          <p:nvPr>
            <p:ph type="ftr" sz="quarter" idx="11"/>
          </p:nvPr>
        </p:nvSpPr>
        <p:spPr/>
        <p:txBody>
          <a:bodyPr/>
          <a:lstStyle/>
          <a:p>
            <a:endParaRPr lang="en-PK"/>
          </a:p>
        </p:txBody>
      </p:sp>
      <p:sp>
        <p:nvSpPr>
          <p:cNvPr id="4" name="Slide Number Placeholder 3"/>
          <p:cNvSpPr>
            <a:spLocks noGrp="1"/>
          </p:cNvSpPr>
          <p:nvPr>
            <p:ph type="sldNum" sz="quarter" idx="12"/>
          </p:nvPr>
        </p:nvSpPr>
        <p:spPr/>
        <p:txBody>
          <a:bodyPr/>
          <a:lstStyle/>
          <a:p>
            <a:pPr marL="0" lvl="0" indent="0" algn="r" rtl="0">
              <a:spcBef>
                <a:spcPct val="0"/>
              </a:spcBef>
              <a:spcAft>
                <a:spcPct val="0"/>
              </a:spcAft>
              <a:buNone/>
            </a:pPr>
            <a:fld id="{00000000-1234-1234-1234-123412341234}" type="slidenum">
              <a:rPr lang="en-US" smtClean="0"/>
              <a:pPr marL="0" lvl="0" indent="0" algn="r" rtl="0">
                <a:spcBef>
                  <a:spcPct val="0"/>
                </a:spcBef>
                <a:spcAft>
                  <a:spcPct val="0"/>
                </a:spcAft>
                <a:buNone/>
              </a:pPr>
              <a:t>‹#›</a:t>
            </a:fld>
            <a:endParaRPr lang="en-US"/>
          </a:p>
        </p:txBody>
      </p:sp>
    </p:spTree>
    <p:extLst>
      <p:ext uri="{BB962C8B-B14F-4D97-AF65-F5344CB8AC3E}">
        <p14:creationId xmlns:p14="http://schemas.microsoft.com/office/powerpoint/2010/main" val="1322735123"/>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P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lvl="0" indent="0" algn="r" rtl="0">
              <a:spcBef>
                <a:spcPct val="0"/>
              </a:spcBef>
              <a:spcAft>
                <a:spcPct val="0"/>
              </a:spcAft>
              <a:buNone/>
            </a:pPr>
            <a:fld id="{00000000-1234-1234-1234-123412341234}" type="slidenum">
              <a:rPr lang="en-US" smtClean="0"/>
              <a:pPr marL="0" lvl="0" indent="0" algn="r" rtl="0">
                <a:spcBef>
                  <a:spcPct val="0"/>
                </a:spcBef>
                <a:spcAft>
                  <a:spcPct val="0"/>
                </a:spcAft>
                <a:buNone/>
              </a:pPr>
              <a:t>‹#›</a:t>
            </a:fld>
            <a:endParaRPr lang="en-US"/>
          </a:p>
        </p:txBody>
      </p:sp>
    </p:spTree>
    <p:extLst>
      <p:ext uri="{BB962C8B-B14F-4D97-AF65-F5344CB8AC3E}">
        <p14:creationId xmlns:p14="http://schemas.microsoft.com/office/powerpoint/2010/main" val="18705291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5"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357352" y="588579"/>
            <a:ext cx="8544910" cy="5854262"/>
          </a:xfrm>
          <a:prstGeom prst="rect">
            <a:avLst/>
          </a:prstGeom>
        </p:spPr>
      </p:pic>
    </p:spTree>
    <p:extLst>
      <p:ext uri="{BB962C8B-B14F-4D97-AF65-F5344CB8AC3E}">
        <p14:creationId xmlns:p14="http://schemas.microsoft.com/office/powerpoint/2010/main" val="3048025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628650" y="228600"/>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dirty="0">
                <a:latin typeface="Calibri" panose="020F0502020204030204" pitchFamily="34" charset="0"/>
                <a:cs typeface="Calibri" panose="020F0502020204030204" pitchFamily="34" charset="0"/>
              </a:rPr>
              <a:t>Normal </a:t>
            </a:r>
            <a:r>
              <a:rPr lang="en-US" dirty="0" err="1">
                <a:latin typeface="Calibri" panose="020F0502020204030204" pitchFamily="34" charset="0"/>
                <a:cs typeface="Calibri" panose="020F0502020204030204" pitchFamily="34" charset="0"/>
              </a:rPr>
              <a:t>glomerulous</a:t>
            </a:r>
            <a:r>
              <a:rPr lang="en-US"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Ultramicrophotograph</a:t>
            </a:r>
            <a:endParaRPr lang="en-US" dirty="0">
              <a:latin typeface="Calibri" panose="020F0502020204030204" pitchFamily="34" charset="0"/>
              <a:cs typeface="Calibri" panose="020F0502020204030204" pitchFamily="34" charset="0"/>
            </a:endParaRPr>
          </a:p>
        </p:txBody>
      </p:sp>
      <p:pic>
        <p:nvPicPr>
          <p:cNvPr id="155" name="Google Shape;155;p11" descr="http://library.med.utah.edu/WebPath/jpeg2/RENAL109.gif"/>
          <p:cNvPicPr preferRelativeResize="0">
            <a:picLocks noGrp="1"/>
          </p:cNvPicPr>
          <p:nvPr>
            <p:ph idx="1"/>
          </p:nvPr>
        </p:nvPicPr>
        <p:blipFill>
          <a:blip r:embed="rId3">
            <a:alphaModFix/>
          </a:blip>
          <a:stretch>
            <a:fillRect/>
          </a:stretch>
        </p:blipFill>
        <p:spPr>
          <a:xfrm>
            <a:off x="1524000" y="1371600"/>
            <a:ext cx="5675313" cy="5257800"/>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Histology</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Normal glomerulus</a:t>
            </a:r>
            <a:endParaRPr dirty="0"/>
          </a:p>
        </p:txBody>
      </p:sp>
      <p:pic>
        <p:nvPicPr>
          <p:cNvPr id="242" name="Google Shape;242;p25" descr="glomerulus.gif"/>
          <p:cNvPicPr preferRelativeResize="0">
            <a:picLocks noGrp="1"/>
          </p:cNvPicPr>
          <p:nvPr>
            <p:ph idx="1"/>
          </p:nvPr>
        </p:nvPicPr>
        <p:blipFill>
          <a:blip r:embed="rId3">
            <a:alphaModFix/>
          </a:blip>
          <a:stretch>
            <a:fillRect/>
          </a:stretch>
        </p:blipFill>
        <p:spPr>
          <a:xfrm>
            <a:off x="3109912" y="2524919"/>
            <a:ext cx="2924175" cy="2952750"/>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Histology</a:t>
            </a:r>
          </a:p>
        </p:txBody>
      </p:sp>
    </p:spTree>
    <p:extLst>
      <p:ext uri="{BB962C8B-B14F-4D97-AF65-F5344CB8AC3E}">
        <p14:creationId xmlns:p14="http://schemas.microsoft.com/office/powerpoint/2010/main" val="907901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The filtration barrier </a:t>
            </a:r>
            <a:endParaRPr dirty="0"/>
          </a:p>
        </p:txBody>
      </p:sp>
      <p:sp>
        <p:nvSpPr>
          <p:cNvPr id="161" name="Google Shape;161;p12"/>
          <p:cNvSpPr txBox="1">
            <a:spLocks noGrp="1"/>
          </p:cNvSpPr>
          <p:nvPr>
            <p:ph idx="1"/>
          </p:nvPr>
        </p:nvSpPr>
        <p:spPr>
          <a:xfrm>
            <a:off x="457200" y="5029200"/>
            <a:ext cx="8229600" cy="1516062"/>
          </a:xfrm>
          <a:prstGeom prst="rect">
            <a:avLst/>
          </a:prstGeom>
          <a:noFill/>
          <a:ln>
            <a:noFill/>
          </a:ln>
        </p:spPr>
        <p:txBody>
          <a:bodyPr spcFirstLastPara="1" wrap="square" lIns="91425" tIns="45700" rIns="91425" bIns="45700" anchor="t" anchorCtr="0">
            <a:noAutofit/>
          </a:bodyPr>
          <a:lstStyle/>
          <a:p>
            <a:pPr marL="1143000" lvl="2" indent="-228600" algn="l" rtl="0">
              <a:spcBef>
                <a:spcPct val="0"/>
              </a:spcBef>
              <a:spcAft>
                <a:spcPct val="0"/>
              </a:spcAft>
              <a:buClr>
                <a:schemeClr val="dk1"/>
              </a:buClr>
              <a:buSzPts val="1400"/>
              <a:buChar char="•"/>
            </a:pPr>
            <a:r>
              <a:rPr lang="en-US" sz="1500"/>
              <a:t>GBM -- 	</a:t>
            </a:r>
            <a:endParaRPr sz="1500"/>
          </a:p>
          <a:p>
            <a:pPr marL="1600200" lvl="3" indent="-228600" algn="l" rtl="0">
              <a:spcBef>
                <a:spcPts val="210"/>
              </a:spcBef>
              <a:spcAft>
                <a:spcPct val="0"/>
              </a:spcAft>
              <a:buClr>
                <a:schemeClr val="dk1"/>
              </a:buClr>
              <a:buSzPts val="1050"/>
              <a:buChar char="–"/>
            </a:pPr>
            <a:r>
              <a:rPr lang="en-US" sz="1500"/>
              <a:t>Lamina rara interna</a:t>
            </a:r>
            <a:endParaRPr sz="1500"/>
          </a:p>
          <a:p>
            <a:pPr marL="1600200" lvl="3" indent="-228600" algn="l" rtl="0">
              <a:spcBef>
                <a:spcPts val="210"/>
              </a:spcBef>
              <a:spcAft>
                <a:spcPct val="0"/>
              </a:spcAft>
              <a:buClr>
                <a:schemeClr val="dk1"/>
              </a:buClr>
              <a:buSzPts val="1050"/>
              <a:buChar char="–"/>
            </a:pPr>
            <a:r>
              <a:rPr lang="en-US" sz="1500"/>
              <a:t>Thick dense central layer</a:t>
            </a:r>
            <a:endParaRPr sz="1500"/>
          </a:p>
          <a:p>
            <a:pPr marL="1600200" lvl="3" indent="-228600" algn="l" rtl="0">
              <a:spcBef>
                <a:spcPts val="210"/>
              </a:spcBef>
              <a:spcAft>
                <a:spcPct val="0"/>
              </a:spcAft>
              <a:buClr>
                <a:schemeClr val="dk1"/>
              </a:buClr>
              <a:buSzPts val="1050"/>
              <a:buChar char="–"/>
            </a:pPr>
            <a:r>
              <a:rPr lang="en-US" sz="1500"/>
              <a:t>Lamina rara externa</a:t>
            </a:r>
            <a:endParaRPr sz="1500"/>
          </a:p>
          <a:p>
            <a:pPr marL="1371600" lvl="3" indent="0" algn="l" rtl="0">
              <a:spcBef>
                <a:spcPts val="240"/>
              </a:spcBef>
              <a:spcAft>
                <a:spcPct val="0"/>
              </a:spcAft>
              <a:buClr>
                <a:schemeClr val="dk1"/>
              </a:buClr>
              <a:buSzPts val="1200"/>
              <a:buNone/>
            </a:pPr>
            <a:r>
              <a:rPr lang="en-US" sz="1500"/>
              <a:t>Collagen type IV                    Proteoglycans</a:t>
            </a:r>
            <a:endParaRPr sz="1500"/>
          </a:p>
          <a:p>
            <a:pPr marL="1371600" lvl="3" indent="0" algn="l" rtl="0">
              <a:spcBef>
                <a:spcPts val="240"/>
              </a:spcBef>
              <a:spcAft>
                <a:spcPct val="0"/>
              </a:spcAft>
              <a:buClr>
                <a:schemeClr val="dk1"/>
              </a:buClr>
              <a:buSzPts val="1200"/>
              <a:buNone/>
            </a:pPr>
            <a:r>
              <a:rPr lang="en-US" sz="1500"/>
              <a:t>Fibronectin                             Glycoproteins</a:t>
            </a:r>
            <a:endParaRPr sz="1500"/>
          </a:p>
          <a:p>
            <a:pPr marL="1371600" lvl="3" indent="0" algn="l" rtl="0">
              <a:spcBef>
                <a:spcPts val="240"/>
              </a:spcBef>
              <a:spcAft>
                <a:spcPct val="0"/>
              </a:spcAft>
              <a:buClr>
                <a:schemeClr val="dk1"/>
              </a:buClr>
              <a:buSzPts val="1200"/>
              <a:buNone/>
            </a:pPr>
            <a:r>
              <a:rPr lang="en-US" sz="1500"/>
              <a:t>Laminin</a:t>
            </a:r>
            <a:endParaRPr sz="1500"/>
          </a:p>
          <a:p>
            <a:pPr marL="342900" lvl="0" indent="-215900" algn="l" rtl="0">
              <a:spcBef>
                <a:spcPts val="400"/>
              </a:spcBef>
              <a:spcAft>
                <a:spcPct val="0"/>
              </a:spcAft>
              <a:buClr>
                <a:schemeClr val="dk1"/>
              </a:buClr>
              <a:buSzPts val="2000"/>
              <a:buNone/>
            </a:pPr>
            <a:endParaRPr sz="2000"/>
          </a:p>
        </p:txBody>
      </p:sp>
      <p:pic>
        <p:nvPicPr>
          <p:cNvPr id="162" name="Google Shape;162;p12"/>
          <p:cNvPicPr preferRelativeResize="0"/>
          <p:nvPr/>
        </p:nvPicPr>
        <p:blipFill>
          <a:blip r:embed="rId3">
            <a:alphaModFix/>
          </a:blip>
          <a:stretch>
            <a:fillRect/>
          </a:stretch>
        </p:blipFill>
        <p:spPr>
          <a:xfrm>
            <a:off x="0" y="1219200"/>
            <a:ext cx="9144000" cy="3665538"/>
          </a:xfrm>
          <a:prstGeom prst="rect">
            <a:avLst/>
          </a:prstGeom>
          <a:noFill/>
          <a:ln>
            <a:noFill/>
          </a:ln>
        </p:spPr>
      </p:pic>
      <p:sp>
        <p:nvSpPr>
          <p:cNvPr id="6"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Physiology</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Glomerular barrier function </a:t>
            </a:r>
          </a:p>
        </p:txBody>
      </p:sp>
      <p:sp>
        <p:nvSpPr>
          <p:cNvPr id="177" name="Google Shape;177;p14"/>
          <p:cNvSpPr txBox="1">
            <a:spLocks noGrp="1"/>
          </p:cNvSpPr>
          <p:nvPr>
            <p:ph idx="1"/>
          </p:nvPr>
        </p:nvSpPr>
        <p:spPr>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400"/>
              <a:t>Completely impermeable to molecules of the size and molecular charge of albumin (a 70kDa protein).</a:t>
            </a:r>
            <a:br>
              <a:rPr lang="en-US" sz="2400"/>
            </a:br>
            <a:endParaRPr lang="en-US" sz="2400"/>
          </a:p>
          <a:p>
            <a:pPr marL="342900" lvl="0" indent="-342900" algn="l" rtl="0">
              <a:spcBef>
                <a:spcPts val="592"/>
              </a:spcBef>
              <a:spcAft>
                <a:spcPct val="0"/>
              </a:spcAft>
              <a:buClr>
                <a:schemeClr val="dk1"/>
              </a:buClr>
              <a:buSzTx/>
              <a:buChar char="•"/>
            </a:pPr>
            <a:r>
              <a:rPr lang="en-US" sz="2400"/>
              <a:t>Discriminates among protein molecules according to their </a:t>
            </a:r>
            <a:r>
              <a:rPr lang="en-US" sz="2400" b="1"/>
              <a:t>size</a:t>
            </a:r>
            <a:r>
              <a:rPr lang="en-US" sz="2400"/>
              <a:t> (the larger, the less permeable), their </a:t>
            </a:r>
            <a:r>
              <a:rPr lang="en-US" sz="2400" b="1"/>
              <a:t>charge</a:t>
            </a:r>
            <a:r>
              <a:rPr lang="en-US" sz="2400"/>
              <a:t> (the more cationic+, the more permeable), and their </a:t>
            </a:r>
            <a:r>
              <a:rPr lang="en-US" sz="2400" b="1"/>
              <a:t>configuration</a:t>
            </a:r>
            <a:br>
              <a:rPr lang="en-US" sz="2400"/>
            </a:br>
            <a:br>
              <a:rPr lang="en-US"/>
            </a:br>
            <a:r>
              <a:rPr lang="en-US"/>
              <a:t> </a:t>
            </a:r>
            <a:br>
              <a:rPr lang="en-US"/>
            </a:br>
            <a:endParaRPr lang="en-US"/>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Biochemistry</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Glomerular injury mechanisms </a:t>
            </a:r>
          </a:p>
        </p:txBody>
      </p:sp>
      <p:pic>
        <p:nvPicPr>
          <p:cNvPr id="183" name="Google Shape;183;p15"/>
          <p:cNvPicPr preferRelativeResize="0"/>
          <p:nvPr/>
        </p:nvPicPr>
        <p:blipFill>
          <a:blip r:embed="rId3">
            <a:alphaModFix/>
          </a:blip>
          <a:srcRect l="41432" t="16978" r="10737" b="18843"/>
          <a:stretch>
            <a:fillRect/>
          </a:stretch>
        </p:blipFill>
        <p:spPr>
          <a:xfrm>
            <a:off x="685800" y="1600200"/>
            <a:ext cx="7796048" cy="4694830"/>
          </a:xfrm>
          <a:prstGeom prst="rect">
            <a:avLst/>
          </a:prstGeom>
          <a:noFill/>
          <a:ln>
            <a:noFill/>
          </a:ln>
        </p:spPr>
      </p:pic>
      <p:sp>
        <p:nvSpPr>
          <p:cNvPr id="4" name="Google Shape;146;p10"/>
          <p:cNvSpPr txBox="1"/>
          <p:nvPr/>
        </p:nvSpPr>
        <p:spPr>
          <a:xfrm>
            <a:off x="5228098" y="197015"/>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6"/>
          <p:cNvPicPr preferRelativeResize="0"/>
          <p:nvPr/>
        </p:nvPicPr>
        <p:blipFill>
          <a:blip r:embed="rId3">
            <a:alphaModFix/>
          </a:blip>
          <a:srcRect l="17832" t="18283" r="20806" b="36381"/>
          <a:stretch>
            <a:fillRect/>
          </a:stretch>
        </p:blipFill>
        <p:spPr>
          <a:xfrm>
            <a:off x="228600" y="1600200"/>
            <a:ext cx="8901163" cy="3697407"/>
          </a:xfrm>
          <a:prstGeom prst="rect">
            <a:avLst/>
          </a:prstGeom>
          <a:noFill/>
          <a:ln>
            <a:noFill/>
          </a:ln>
        </p:spPr>
      </p:pic>
      <p:sp>
        <p:nvSpPr>
          <p:cNvPr id="3" name="Google Shape;146;p10"/>
          <p:cNvSpPr txBox="1"/>
          <p:nvPr/>
        </p:nvSpPr>
        <p:spPr>
          <a:xfrm>
            <a:off x="5213350" y="153528"/>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7"/>
          <p:cNvSpPr txBox="1">
            <a:spLocks noGrp="1"/>
          </p:cNvSpPr>
          <p:nvPr>
            <p:ph idx="1"/>
          </p:nvPr>
        </p:nvSpPr>
        <p:spPr>
          <a:xfrm>
            <a:off x="457200" y="4419600"/>
            <a:ext cx="8458200" cy="2438400"/>
          </a:xfrm>
          <a:prstGeom prst="rect">
            <a:avLst/>
          </a:prstGeom>
          <a:noFill/>
          <a:ln>
            <a:noFill/>
          </a:ln>
        </p:spPr>
        <p:txBody>
          <a:bodyPr spcFirstLastPara="1" wrap="square" lIns="91425" tIns="45700" rIns="91425" bIns="45700" anchor="t" anchorCtr="0">
            <a:noAutofit/>
          </a:bodyPr>
          <a:lstStyle/>
          <a:p>
            <a:pPr marL="342900" lvl="0" indent="-342900" algn="l" rtl="0">
              <a:spcBef>
                <a:spcPct val="0"/>
              </a:spcBef>
              <a:spcAft>
                <a:spcPct val="0"/>
              </a:spcAft>
              <a:buClr>
                <a:schemeClr val="dk1"/>
              </a:buClr>
              <a:buSzPts val="2400"/>
              <a:buNone/>
            </a:pPr>
            <a:r>
              <a:rPr lang="en-US" sz="2400"/>
              <a:t>Two patterns of deposition of immune complexes as seen by </a:t>
            </a:r>
            <a:r>
              <a:rPr lang="en-US" sz="2400" b="1"/>
              <a:t>immunofluorescence microscopy</a:t>
            </a:r>
            <a:r>
              <a:rPr lang="en-US" sz="2400"/>
              <a:t>. </a:t>
            </a:r>
            <a:endParaRPr sz="2400"/>
          </a:p>
          <a:p>
            <a:pPr marL="342900" lvl="0" indent="-342900" algn="l" rtl="0">
              <a:spcBef>
                <a:spcPts val="480"/>
              </a:spcBef>
              <a:spcAft>
                <a:spcPct val="0"/>
              </a:spcAft>
              <a:buClr>
                <a:schemeClr val="dk1"/>
              </a:buClr>
              <a:buSzPts val="2400"/>
              <a:buNone/>
            </a:pPr>
            <a:r>
              <a:rPr lang="en-US" sz="2400" b="1"/>
              <a:t>A, Granular, </a:t>
            </a:r>
            <a:r>
              <a:rPr lang="en-US" sz="2400"/>
              <a:t>characteristic of circulating and in situ immune complex deposition. </a:t>
            </a:r>
            <a:endParaRPr sz="2400"/>
          </a:p>
          <a:p>
            <a:pPr marL="342900" lvl="0" indent="-342900" algn="l" rtl="0">
              <a:spcBef>
                <a:spcPts val="480"/>
              </a:spcBef>
              <a:spcAft>
                <a:spcPct val="0"/>
              </a:spcAft>
              <a:buClr>
                <a:schemeClr val="dk1"/>
              </a:buClr>
              <a:buSzPts val="2400"/>
              <a:buNone/>
            </a:pPr>
            <a:r>
              <a:rPr lang="en-US" sz="2400" b="1"/>
              <a:t>B, Linear, </a:t>
            </a:r>
            <a:r>
              <a:rPr lang="en-US" sz="2400"/>
              <a:t>characteristic of classic anti-glomerular basement membrane (anti-GBM) antibody glomerulonephritis.</a:t>
            </a:r>
            <a:br>
              <a:rPr lang="en-US" sz="2400"/>
            </a:br>
            <a:br>
              <a:rPr lang="en-US" sz="2400"/>
            </a:br>
            <a:endParaRPr sz="2400"/>
          </a:p>
        </p:txBody>
      </p:sp>
      <p:pic>
        <p:nvPicPr>
          <p:cNvPr id="194" name="Google Shape;194;p17"/>
          <p:cNvPicPr preferRelativeResize="0"/>
          <p:nvPr/>
        </p:nvPicPr>
        <p:blipFill>
          <a:blip r:embed="rId3">
            <a:alphaModFix/>
          </a:blip>
          <a:srcRect l="13470" t="14130" r="13908" b="30435"/>
          <a:stretch>
            <a:fillRect/>
          </a:stretch>
        </p:blipFill>
        <p:spPr>
          <a:xfrm>
            <a:off x="0" y="762000"/>
            <a:ext cx="9144000" cy="3760839"/>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idx="1"/>
          </p:nvPr>
        </p:nvSpPr>
        <p:spPr>
          <a:xfrm>
            <a:off x="4188542" y="943897"/>
            <a:ext cx="4803057" cy="5182266"/>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ct val="0"/>
              </a:spcBef>
              <a:spcAft>
                <a:spcPct val="0"/>
              </a:spcAft>
              <a:buClr>
                <a:schemeClr val="dk1"/>
              </a:buClr>
              <a:buSzTx/>
              <a:buChar char="•"/>
            </a:pPr>
            <a:r>
              <a:rPr lang="en-US"/>
              <a:t>Localization of immune complexes in the glomerulus: </a:t>
            </a:r>
            <a:endParaRPr/>
          </a:p>
          <a:p>
            <a:pPr marL="342900" lvl="0" indent="-342900" algn="l" rtl="0">
              <a:spcBef>
                <a:spcPts val="448"/>
              </a:spcBef>
              <a:spcAft>
                <a:spcPct val="0"/>
              </a:spcAft>
              <a:buClr>
                <a:schemeClr val="dk1"/>
              </a:buClr>
              <a:buSzTx/>
              <a:buChar char="•"/>
            </a:pPr>
            <a:r>
              <a:rPr lang="en-US"/>
              <a:t>(1) subepithelial humps, as in acute glomerulonephritis; </a:t>
            </a:r>
            <a:endParaRPr/>
          </a:p>
          <a:p>
            <a:pPr marL="342900" lvl="0" indent="-342900" algn="l" rtl="0">
              <a:spcBef>
                <a:spcPts val="448"/>
              </a:spcBef>
              <a:spcAft>
                <a:spcPct val="0"/>
              </a:spcAft>
              <a:buClr>
                <a:schemeClr val="dk1"/>
              </a:buClr>
              <a:buSzTx/>
              <a:buChar char="•"/>
            </a:pPr>
            <a:r>
              <a:rPr lang="en-US"/>
              <a:t>(2) epimembranous deposits, as in membranous nephropathy and Heymann nephritis; </a:t>
            </a:r>
            <a:endParaRPr/>
          </a:p>
          <a:p>
            <a:pPr marL="342900" lvl="0" indent="-342900" algn="l" rtl="0">
              <a:spcBef>
                <a:spcPts val="448"/>
              </a:spcBef>
              <a:spcAft>
                <a:spcPct val="0"/>
              </a:spcAft>
              <a:buClr>
                <a:schemeClr val="dk1"/>
              </a:buClr>
              <a:buSzTx/>
              <a:buChar char="•"/>
            </a:pPr>
            <a:r>
              <a:rPr lang="en-US"/>
              <a:t>(3) subendothelial deposits, as in lupus nephritis and membranoproliferative glomerulonephritis; </a:t>
            </a:r>
            <a:endParaRPr/>
          </a:p>
          <a:p>
            <a:pPr marL="342900" lvl="0" indent="-342900" algn="l" rtl="0">
              <a:spcBef>
                <a:spcPts val="448"/>
              </a:spcBef>
              <a:spcAft>
                <a:spcPct val="0"/>
              </a:spcAft>
              <a:buClr>
                <a:schemeClr val="dk1"/>
              </a:buClr>
              <a:buSzTx/>
              <a:buChar char="•"/>
            </a:pPr>
            <a:r>
              <a:rPr lang="en-US"/>
              <a:t>(4) mesangial deposits, as in IgA nephropathy. </a:t>
            </a:r>
            <a:endParaRPr/>
          </a:p>
          <a:p>
            <a:pPr marL="342900" lvl="0" indent="-342900" algn="l" rtl="0">
              <a:spcBef>
                <a:spcPts val="448"/>
              </a:spcBef>
              <a:spcAft>
                <a:spcPct val="0"/>
              </a:spcAft>
              <a:buClr>
                <a:schemeClr val="dk1"/>
              </a:buClr>
              <a:buSzTx/>
              <a:buChar char="•"/>
            </a:pPr>
            <a:r>
              <a:rPr lang="en-US"/>
              <a:t>EN, Endothelium; EP, epithelium; GBM, glomerular basement membrane; LD, lamina densa; LRE, lamina rara externa; LRI, lamina rara interna; MC, mesangial cell; MM, mesangial matrix.</a:t>
            </a:r>
            <a:endParaRPr/>
          </a:p>
        </p:txBody>
      </p:sp>
      <p:pic>
        <p:nvPicPr>
          <p:cNvPr id="200" name="Google Shape;200;p18"/>
          <p:cNvPicPr preferRelativeResize="0"/>
          <p:nvPr/>
        </p:nvPicPr>
        <p:blipFill>
          <a:blip r:embed="rId3">
            <a:alphaModFix/>
          </a:blip>
          <a:srcRect l="16153" t="15484" r="51645" b="28312"/>
          <a:stretch>
            <a:fillRect/>
          </a:stretch>
        </p:blipFill>
        <p:spPr>
          <a:xfrm>
            <a:off x="228600" y="685800"/>
            <a:ext cx="4189863" cy="4111388"/>
          </a:xfrm>
          <a:prstGeom prst="rect">
            <a:avLst/>
          </a:prstGeom>
          <a:noFill/>
          <a:ln>
            <a:noFill/>
          </a:ln>
        </p:spPr>
      </p:pic>
      <p:sp>
        <p:nvSpPr>
          <p:cNvPr id="4" name="Google Shape;146;p10"/>
          <p:cNvSpPr txBox="1"/>
          <p:nvPr/>
        </p:nvSpPr>
        <p:spPr>
          <a:xfrm>
            <a:off x="5518148"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Mediators of injury </a:t>
            </a:r>
            <a:endParaRPr dirty="0"/>
          </a:p>
        </p:txBody>
      </p:sp>
      <p:sp>
        <p:nvSpPr>
          <p:cNvPr id="206" name="Google Shape;206;p19"/>
          <p:cNvSpPr txBox="1">
            <a:spLocks noGrp="1"/>
          </p:cNvSpPr>
          <p:nvPr>
            <p:ph idx="1"/>
          </p:nvPr>
        </p:nvSpPr>
        <p:spPr>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400"/>
              <a:t>Neutrophils, monocytes Macrophages, </a:t>
            </a:r>
            <a:endParaRPr sz="2400"/>
          </a:p>
          <a:p>
            <a:pPr marL="342900" lvl="0" indent="-342900" algn="l" rtl="0">
              <a:spcBef>
                <a:spcPts val="592"/>
              </a:spcBef>
              <a:spcAft>
                <a:spcPct val="0"/>
              </a:spcAft>
              <a:buClr>
                <a:schemeClr val="dk1"/>
              </a:buClr>
              <a:buSzTx/>
              <a:buChar char="•"/>
            </a:pPr>
            <a:r>
              <a:rPr lang="en-US" sz="2400"/>
              <a:t>T-cells, NK cells</a:t>
            </a:r>
            <a:endParaRPr sz="2400"/>
          </a:p>
          <a:p>
            <a:pPr marL="342900" lvl="0" indent="-342900" algn="l" rtl="0">
              <a:spcBef>
                <a:spcPts val="592"/>
              </a:spcBef>
              <a:spcAft>
                <a:spcPct val="0"/>
              </a:spcAft>
              <a:buClr>
                <a:schemeClr val="dk1"/>
              </a:buClr>
              <a:buSzTx/>
              <a:buChar char="•"/>
            </a:pPr>
            <a:r>
              <a:rPr lang="en-US" sz="2400"/>
              <a:t>Platelets</a:t>
            </a:r>
            <a:endParaRPr sz="2400"/>
          </a:p>
          <a:p>
            <a:pPr marL="342900" lvl="0" indent="-342900" algn="l" rtl="0">
              <a:spcBef>
                <a:spcPts val="592"/>
              </a:spcBef>
              <a:spcAft>
                <a:spcPct val="0"/>
              </a:spcAft>
              <a:buClr>
                <a:schemeClr val="dk1"/>
              </a:buClr>
              <a:buSzTx/>
              <a:buChar char="•"/>
            </a:pPr>
            <a:r>
              <a:rPr lang="en-US" sz="2400"/>
              <a:t>Mesangial cells</a:t>
            </a:r>
            <a:endParaRPr sz="2400"/>
          </a:p>
          <a:p>
            <a:pPr marL="342900" lvl="0" indent="-342900" algn="l" rtl="0">
              <a:spcBef>
                <a:spcPts val="592"/>
              </a:spcBef>
              <a:spcAft>
                <a:spcPct val="0"/>
              </a:spcAft>
              <a:buClr>
                <a:schemeClr val="dk1"/>
              </a:buClr>
              <a:buSzTx/>
              <a:buChar char="•"/>
            </a:pPr>
            <a:r>
              <a:rPr lang="en-US" sz="2400"/>
              <a:t>Complement products</a:t>
            </a:r>
            <a:endParaRPr sz="2400"/>
          </a:p>
          <a:p>
            <a:pPr marL="342900" lvl="0" indent="-342900" algn="l" rtl="0">
              <a:spcBef>
                <a:spcPts val="592"/>
              </a:spcBef>
              <a:spcAft>
                <a:spcPct val="0"/>
              </a:spcAft>
              <a:buClr>
                <a:schemeClr val="dk1"/>
              </a:buClr>
              <a:buSzTx/>
              <a:buChar char="•"/>
            </a:pPr>
            <a:r>
              <a:rPr lang="en-US" sz="2400"/>
              <a:t>chemokines, Growth factors </a:t>
            </a:r>
            <a:endParaRPr sz="2400"/>
          </a:p>
          <a:p>
            <a:pPr marL="342900" lvl="0" indent="-342900" algn="l" rtl="0">
              <a:spcBef>
                <a:spcPts val="592"/>
              </a:spcBef>
              <a:spcAft>
                <a:spcPct val="0"/>
              </a:spcAft>
              <a:buClr>
                <a:schemeClr val="dk1"/>
              </a:buClr>
              <a:buSzTx/>
              <a:buChar char="•"/>
            </a:pPr>
            <a:r>
              <a:rPr lang="en-US" sz="2400"/>
              <a:t>Eicosanoids, nitric oxide, angiotensin, and endothelin </a:t>
            </a:r>
            <a:endParaRPr sz="2400"/>
          </a:p>
          <a:p>
            <a:pPr marL="342900" lvl="0" indent="-342900" algn="l" rtl="0">
              <a:spcBef>
                <a:spcPts val="592"/>
              </a:spcBef>
              <a:spcAft>
                <a:spcPct val="0"/>
              </a:spcAft>
              <a:buClr>
                <a:schemeClr val="dk1"/>
              </a:buClr>
              <a:buSzTx/>
              <a:buChar char="•"/>
            </a:pPr>
            <a:r>
              <a:rPr lang="en-US" sz="2400"/>
              <a:t>Cytokines, IL-1 and TNF, coagulation factors</a:t>
            </a:r>
            <a:endParaRPr sz="2400"/>
          </a:p>
          <a:p>
            <a:pPr marL="342900" lvl="0" indent="-154940" algn="l" rtl="0">
              <a:spcBef>
                <a:spcPts val="592"/>
              </a:spcBef>
              <a:spcAft>
                <a:spcPct val="0"/>
              </a:spcAft>
              <a:buClr>
                <a:schemeClr val="dk1"/>
              </a:buClr>
              <a:buSzTx/>
              <a:buNone/>
            </a:pPr>
            <a:endParaRPr/>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139700" algn="l" rtl="0">
              <a:spcBef>
                <a:spcPct val="0"/>
              </a:spcBef>
              <a:spcAft>
                <a:spcPct val="0"/>
              </a:spcAft>
              <a:buClr>
                <a:schemeClr val="dk1"/>
              </a:buClr>
              <a:buSzPts val="3200"/>
              <a:buNone/>
            </a:pPr>
            <a:endParaRPr/>
          </a:p>
        </p:txBody>
      </p:sp>
      <p:pic>
        <p:nvPicPr>
          <p:cNvPr id="212" name="Google Shape;212;p20"/>
          <p:cNvPicPr preferRelativeResize="0"/>
          <p:nvPr/>
        </p:nvPicPr>
        <p:blipFill>
          <a:blip r:embed="rId3">
            <a:alphaModFix/>
          </a:blip>
          <a:srcRect l="19912" t="29348" r="21522" b="17391"/>
          <a:stretch>
            <a:fillRect/>
          </a:stretch>
        </p:blipFill>
        <p:spPr>
          <a:xfrm>
            <a:off x="0" y="1066800"/>
            <a:ext cx="9175102" cy="4495800"/>
          </a:xfrm>
          <a:prstGeom prst="rect">
            <a:avLst/>
          </a:prstGeom>
          <a:noFill/>
          <a:ln>
            <a:noFill/>
          </a:ln>
        </p:spPr>
      </p:pic>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1445"/>
            <a:ext cx="7772400" cy="2787445"/>
          </a:xfrm>
        </p:spPr>
        <p:txBody>
          <a:bodyPr>
            <a:normAutofit/>
          </a:bodyPr>
          <a:lstStyle/>
          <a:p>
            <a:r>
              <a:rPr lang="en-US" sz="4000" dirty="0"/>
              <a:t>Mechanism of glomerular injury,</a:t>
            </a:r>
            <a:br>
              <a:rPr lang="en-US" sz="4000" dirty="0"/>
            </a:br>
            <a:r>
              <a:rPr lang="en-US" sz="4000" dirty="0"/>
              <a:t>nephritic syndrome</a:t>
            </a:r>
            <a:br>
              <a:rPr lang="en-US" sz="4000" dirty="0"/>
            </a:br>
            <a:r>
              <a:rPr lang="en-US" sz="4000" dirty="0">
                <a:solidFill>
                  <a:srgbClr val="002060"/>
                </a:solidFill>
              </a:rPr>
              <a:t>Renal Module</a:t>
            </a:r>
            <a:br>
              <a:rPr lang="en-US" sz="4000" dirty="0"/>
            </a:br>
            <a:r>
              <a:rPr lang="en-US" sz="3200" dirty="0"/>
              <a:t>4</a:t>
            </a:r>
            <a:r>
              <a:rPr lang="en-US" sz="3200" baseline="30000" dirty="0"/>
              <a:t>th</a:t>
            </a:r>
            <a:r>
              <a:rPr lang="en-US" sz="3200" dirty="0"/>
              <a:t> Year MBBS</a:t>
            </a:r>
          </a:p>
        </p:txBody>
      </p:sp>
      <p:sp>
        <p:nvSpPr>
          <p:cNvPr id="3" name="Subtitle 2"/>
          <p:cNvSpPr>
            <a:spLocks noGrp="1"/>
          </p:cNvSpPr>
          <p:nvPr>
            <p:ph type="subTitle" idx="1"/>
          </p:nvPr>
        </p:nvSpPr>
        <p:spPr>
          <a:xfrm>
            <a:off x="1371600" y="4055806"/>
            <a:ext cx="6400800" cy="1752600"/>
          </a:xfrm>
          <a:solidFill>
            <a:schemeClr val="bg1"/>
          </a:solidFill>
        </p:spPr>
        <p:txBody>
          <a:bodyPr>
            <a:normAutofit/>
          </a:bodyPr>
          <a:lstStyle/>
          <a:p>
            <a:r>
              <a:rPr lang="en-US">
                <a:solidFill>
                  <a:schemeClr val="bg1">
                    <a:lumMod val="50000"/>
                  </a:schemeClr>
                </a:solidFill>
              </a:rPr>
              <a:t>Dr. Kiran Fatima</a:t>
            </a:r>
          </a:p>
          <a:p>
            <a:r>
              <a:rPr lang="en-US">
                <a:solidFill>
                  <a:schemeClr val="bg1">
                    <a:lumMod val="50000"/>
                  </a:schemeClr>
                </a:solidFill>
              </a:rPr>
              <a:t>Pathology Department</a:t>
            </a:r>
          </a:p>
          <a:p>
            <a:r>
              <a:rPr lang="en-US">
                <a:solidFill>
                  <a:schemeClr val="bg1">
                    <a:lumMod val="50000"/>
                  </a:schemeClr>
                </a:solidFill>
              </a:rPr>
              <a:t>Rawalpindi Medical University</a:t>
            </a:r>
          </a:p>
        </p:txBody>
      </p:sp>
    </p:spTree>
    <p:extLst>
      <p:ext uri="{BB962C8B-B14F-4D97-AF65-F5344CB8AC3E}">
        <p14:creationId xmlns:p14="http://schemas.microsoft.com/office/powerpoint/2010/main" val="103845968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endParaRPr/>
          </a:p>
        </p:txBody>
      </p:sp>
      <p:sp>
        <p:nvSpPr>
          <p:cNvPr id="218" name="Google Shape;218;p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139700" algn="l" rtl="0">
              <a:spcBef>
                <a:spcPct val="0"/>
              </a:spcBef>
              <a:spcAft>
                <a:spcPct val="0"/>
              </a:spcAft>
              <a:buClr>
                <a:schemeClr val="dk1"/>
              </a:buClr>
              <a:buSzPts val="3200"/>
              <a:buNone/>
            </a:pPr>
            <a:endParaRPr/>
          </a:p>
        </p:txBody>
      </p:sp>
      <p:pic>
        <p:nvPicPr>
          <p:cNvPr id="219" name="Google Shape;219;p21" descr="Image result for nephrotic syndrome pathophysiology"/>
          <p:cNvPicPr preferRelativeResize="0"/>
          <p:nvPr/>
        </p:nvPicPr>
        <p:blipFill>
          <a:blip r:embed="rId3">
            <a:alphaModFix/>
          </a:blip>
          <a:stretch>
            <a:fillRect/>
          </a:stretch>
        </p:blipFill>
        <p:spPr>
          <a:xfrm>
            <a:off x="82960" y="130303"/>
            <a:ext cx="8787339" cy="6597393"/>
          </a:xfrm>
          <a:prstGeom prst="rect">
            <a:avLst/>
          </a:prstGeom>
          <a:noFill/>
          <a:ln>
            <a:solidFill>
              <a:srgbClr val="FFFFFF"/>
            </a:solidFill>
          </a:ln>
        </p:spPr>
      </p:pic>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descr="Nephritic Syndrome – Renal Pathology"/>
          <p:cNvPicPr preferRelativeResize="0"/>
          <p:nvPr/>
        </p:nvPicPr>
        <p:blipFill>
          <a:blip r:embed="rId3">
            <a:alphaModFix/>
          </a:blip>
          <a:stretch>
            <a:fillRect/>
          </a:stretch>
        </p:blipFill>
        <p:spPr>
          <a:xfrm>
            <a:off x="1122311" y="1120877"/>
            <a:ext cx="7307826" cy="4886488"/>
          </a:xfrm>
          <a:prstGeom prst="rect">
            <a:avLst/>
          </a:prstGeom>
          <a:solidFill>
            <a:schemeClr val="bg1"/>
          </a:solidFill>
          <a:ln>
            <a:noFill/>
          </a:ln>
        </p:spPr>
      </p:pic>
      <p:sp>
        <p:nvSpPr>
          <p:cNvPr id="3"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3" descr="Image result for classification of glomerular diseases"/>
          <p:cNvPicPr preferRelativeResize="0">
            <a:picLocks noGrp="1"/>
          </p:cNvPicPr>
          <p:nvPr>
            <p:ph idx="1"/>
          </p:nvPr>
        </p:nvPicPr>
        <p:blipFill>
          <a:blip r:embed="rId3">
            <a:alphaModFix/>
          </a:blip>
          <a:stretch>
            <a:fillRect/>
          </a:stretch>
        </p:blipFill>
        <p:spPr>
          <a:xfrm>
            <a:off x="988142" y="914399"/>
            <a:ext cx="7433078" cy="5338483"/>
          </a:xfrm>
          <a:prstGeom prst="rect">
            <a:avLst/>
          </a:prstGeom>
          <a:noFill/>
          <a:ln>
            <a:noFill/>
          </a:ln>
        </p:spPr>
      </p:pic>
      <p:sp>
        <p:nvSpPr>
          <p:cNvPr id="3"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Pct val="110000"/>
              <a:buFont typeface="Calibri"/>
              <a:buNone/>
            </a:pPr>
            <a:br>
              <a:rPr lang="en-US" dirty="0"/>
            </a:br>
            <a:r>
              <a:rPr lang="en-US" dirty="0"/>
              <a:t>Assessment of </a:t>
            </a:r>
            <a:r>
              <a:rPr lang="en-US" sz="4000" dirty="0"/>
              <a:t>patterns of  renal injury</a:t>
            </a:r>
            <a:br>
              <a:rPr lang="en-US" sz="4000" dirty="0"/>
            </a:br>
            <a:endParaRPr sz="4000" dirty="0"/>
          </a:p>
        </p:txBody>
      </p:sp>
      <p:sp>
        <p:nvSpPr>
          <p:cNvPr id="235" name="Google Shape;235;p24"/>
          <p:cNvSpPr txBox="1">
            <a:spLocks noGrp="1"/>
          </p:cNvSpPr>
          <p:nvPr>
            <p:ph idx="1"/>
          </p:nvPr>
        </p:nvSpPr>
        <p:spPr>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600" b="1"/>
              <a:t>Renal biopsy</a:t>
            </a:r>
            <a:r>
              <a:rPr lang="en-US" sz="2600"/>
              <a:t> is an important tool for evaluation of renal problems especially glomerular disease.</a:t>
            </a:r>
            <a:endParaRPr sz="2600"/>
          </a:p>
          <a:p>
            <a:pPr marL="342900" lvl="0" indent="-342900" algn="l" rtl="0">
              <a:spcBef>
                <a:spcPts val="640"/>
              </a:spcBef>
              <a:spcAft>
                <a:spcPct val="0"/>
              </a:spcAft>
              <a:buClr>
                <a:schemeClr val="dk1"/>
              </a:buClr>
              <a:buSzPts val="3200"/>
              <a:buChar char="•"/>
            </a:pPr>
            <a:r>
              <a:rPr lang="en-US" sz="2600" b="1"/>
              <a:t>Light microscopy</a:t>
            </a:r>
            <a:r>
              <a:rPr lang="en-US" sz="2600"/>
              <a:t>(LM),</a:t>
            </a:r>
            <a:endParaRPr sz="2600"/>
          </a:p>
          <a:p>
            <a:pPr marL="342900" lvl="0" indent="-342900" algn="l" rtl="0">
              <a:spcBef>
                <a:spcPts val="640"/>
              </a:spcBef>
              <a:spcAft>
                <a:spcPct val="0"/>
              </a:spcAft>
              <a:buClr>
                <a:schemeClr val="dk1"/>
              </a:buClr>
              <a:buSzPts val="3200"/>
              <a:buChar char="•"/>
            </a:pPr>
            <a:r>
              <a:rPr lang="en-US" sz="2600" b="1"/>
              <a:t>Electron microscopy</a:t>
            </a:r>
            <a:r>
              <a:rPr lang="en-US" sz="2600"/>
              <a:t>(EM) </a:t>
            </a:r>
            <a:endParaRPr sz="2600"/>
          </a:p>
          <a:p>
            <a:pPr marL="342900" lvl="0" indent="-342900" algn="l" rtl="0">
              <a:spcBef>
                <a:spcPts val="640"/>
              </a:spcBef>
              <a:spcAft>
                <a:spcPct val="0"/>
              </a:spcAft>
              <a:buClr>
                <a:schemeClr val="dk1"/>
              </a:buClr>
              <a:buSzPts val="3200"/>
              <a:buChar char="•"/>
            </a:pPr>
            <a:r>
              <a:rPr lang="en-US" sz="2600" b="1"/>
              <a:t>Immunofluorescence microscopy </a:t>
            </a:r>
            <a:r>
              <a:rPr lang="en-US" sz="2600"/>
              <a:t>(IF) constitute a triad for diagnosis of glomerular disease.</a:t>
            </a:r>
            <a:endParaRPr sz="2600"/>
          </a:p>
          <a:p>
            <a:pPr marL="342900" lvl="0" indent="-139700" algn="l" rtl="0">
              <a:spcBef>
                <a:spcPts val="640"/>
              </a:spcBef>
              <a:spcAft>
                <a:spcPct val="0"/>
              </a:spcAft>
              <a:buClr>
                <a:schemeClr val="dk1"/>
              </a:buClr>
              <a:buSzPts val="3200"/>
              <a:buNone/>
            </a:pPr>
            <a:endParaRPr/>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sz="4800" dirty="0" err="1"/>
              <a:t>Neprotic</a:t>
            </a:r>
            <a:r>
              <a:rPr lang="en-US" sz="4800" dirty="0"/>
              <a:t> syndrome </a:t>
            </a:r>
            <a:endParaRPr sz="4800" dirty="0"/>
          </a:p>
        </p:txBody>
      </p:sp>
      <p:sp>
        <p:nvSpPr>
          <p:cNvPr id="248" name="Google Shape;248;p2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sz="3200"/>
              <a:t>Acute proliferative (post streptococcal, post infectious) glomerulonephritis</a:t>
            </a:r>
            <a:endParaRPr/>
          </a:p>
          <a:p>
            <a:pPr marL="342900" lvl="0" indent="-342900" algn="l" rtl="0">
              <a:lnSpc>
                <a:spcPct val="150000"/>
              </a:lnSpc>
              <a:spcBef>
                <a:spcPts val="640"/>
              </a:spcBef>
              <a:spcAft>
                <a:spcPct val="0"/>
              </a:spcAft>
              <a:buClr>
                <a:schemeClr val="dk1"/>
              </a:buClr>
              <a:buSzPts val="3200"/>
              <a:buChar char="•"/>
            </a:pPr>
            <a:r>
              <a:rPr lang="en-US" sz="3200"/>
              <a:t>Rapidly progressive(crescentic) glomerulonephritis</a:t>
            </a:r>
            <a:endParaRPr/>
          </a:p>
          <a:p>
            <a:pPr marL="342900" lvl="0" indent="-342900" algn="l" rtl="0">
              <a:lnSpc>
                <a:spcPct val="150000"/>
              </a:lnSpc>
              <a:spcBef>
                <a:spcPts val="640"/>
              </a:spcBef>
              <a:spcAft>
                <a:spcPct val="0"/>
              </a:spcAft>
              <a:buClr>
                <a:schemeClr val="dk1"/>
              </a:buClr>
              <a:buSzPts val="3200"/>
              <a:buChar char="•"/>
            </a:pPr>
            <a:r>
              <a:rPr lang="en-US" sz="3200"/>
              <a:t>IgA nephropathy </a:t>
            </a:r>
            <a:endParaRPr sz="3200"/>
          </a:p>
          <a:p>
            <a:pPr marL="342900" lvl="0" indent="-139700" algn="l" rtl="0">
              <a:spcBef>
                <a:spcPts val="640"/>
              </a:spcBef>
              <a:spcAft>
                <a:spcPct val="0"/>
              </a:spcAft>
              <a:buClr>
                <a:schemeClr val="dk1"/>
              </a:buClr>
              <a:buSzPts val="3200"/>
              <a:buNone/>
            </a:pPr>
            <a:endParaRPr sz="3200"/>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Histology</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1" y="365126"/>
            <a:ext cx="9006168"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dirty="0">
                <a:latin typeface="Calibri" panose="020F0502020204030204" pitchFamily="34" charset="0"/>
                <a:cs typeface="Calibri" panose="020F0502020204030204" pitchFamily="34" charset="0"/>
              </a:rPr>
              <a:t>Clinical presentation of nephritic syndrome</a:t>
            </a:r>
          </a:p>
        </p:txBody>
      </p:sp>
      <p:sp>
        <p:nvSpPr>
          <p:cNvPr id="254" name="Google Shape;254;p2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200"/>
              <a:buChar char="•"/>
            </a:pPr>
            <a:r>
              <a:rPr lang="en-US" sz="2400" b="1"/>
              <a:t>Hematuria</a:t>
            </a:r>
            <a:endParaRPr sz="2400"/>
          </a:p>
          <a:p>
            <a:pPr marL="342900" lvl="0" indent="-342900" algn="l" rtl="0">
              <a:spcBef>
                <a:spcPts val="640"/>
              </a:spcBef>
              <a:spcAft>
                <a:spcPct val="0"/>
              </a:spcAft>
              <a:buClr>
                <a:schemeClr val="dk1"/>
              </a:buClr>
              <a:buSzPts val="3200"/>
              <a:buChar char="•"/>
            </a:pPr>
            <a:r>
              <a:rPr lang="en-US" sz="2400"/>
              <a:t>Red cell casts in urine</a:t>
            </a:r>
            <a:endParaRPr sz="2400"/>
          </a:p>
          <a:p>
            <a:pPr marL="342900" lvl="0" indent="-342900" algn="l" rtl="0">
              <a:spcBef>
                <a:spcPts val="640"/>
              </a:spcBef>
              <a:spcAft>
                <a:spcPct val="0"/>
              </a:spcAft>
              <a:buClr>
                <a:schemeClr val="dk1"/>
              </a:buClr>
              <a:buSzPts val="3200"/>
              <a:buChar char="•"/>
            </a:pPr>
            <a:r>
              <a:rPr lang="en-US" sz="2400" b="1"/>
              <a:t>Azotemia</a:t>
            </a:r>
            <a:endParaRPr sz="2400"/>
          </a:p>
          <a:p>
            <a:pPr marL="342900" lvl="0" indent="-342900" algn="l" rtl="0">
              <a:spcBef>
                <a:spcPts val="640"/>
              </a:spcBef>
              <a:spcAft>
                <a:spcPct val="0"/>
              </a:spcAft>
              <a:buClr>
                <a:schemeClr val="dk1"/>
              </a:buClr>
              <a:buSzPts val="3200"/>
              <a:buChar char="•"/>
            </a:pPr>
            <a:r>
              <a:rPr lang="en-US" sz="2400" b="1"/>
              <a:t>Oliguria</a:t>
            </a:r>
            <a:endParaRPr sz="2400"/>
          </a:p>
          <a:p>
            <a:pPr marL="342900" lvl="0" indent="-342900" algn="l" rtl="0">
              <a:spcBef>
                <a:spcPts val="640"/>
              </a:spcBef>
              <a:spcAft>
                <a:spcPct val="0"/>
              </a:spcAft>
              <a:buClr>
                <a:schemeClr val="dk1"/>
              </a:buClr>
              <a:buSzPts val="3200"/>
              <a:buChar char="•"/>
            </a:pPr>
            <a:r>
              <a:rPr lang="en-US" sz="2400"/>
              <a:t>Mild to moderate hypertension</a:t>
            </a:r>
            <a:endParaRPr sz="2400"/>
          </a:p>
          <a:p>
            <a:pPr marL="342900" lvl="0" indent="-342900" algn="l" rtl="0">
              <a:spcBef>
                <a:spcPts val="640"/>
              </a:spcBef>
              <a:spcAft>
                <a:spcPct val="0"/>
              </a:spcAft>
              <a:buClr>
                <a:schemeClr val="dk1"/>
              </a:buClr>
              <a:buSzPts val="3200"/>
              <a:buChar char="•"/>
            </a:pPr>
            <a:r>
              <a:rPr lang="en-US" sz="2400" err="1"/>
              <a:t>Subnephrotic Proteinuria</a:t>
            </a:r>
            <a:endParaRPr sz="2400"/>
          </a:p>
          <a:p>
            <a:pPr marL="342900" lvl="0" indent="-342900" algn="l" rtl="0">
              <a:spcBef>
                <a:spcPts val="640"/>
              </a:spcBef>
              <a:spcAft>
                <a:spcPct val="0"/>
              </a:spcAft>
              <a:buClr>
                <a:schemeClr val="dk1"/>
              </a:buClr>
              <a:buSzPts val="3200"/>
              <a:buChar char="•"/>
            </a:pPr>
            <a:r>
              <a:rPr lang="en-US" sz="2400"/>
              <a:t>Edema		</a:t>
            </a:r>
            <a:endParaRPr sz="2400"/>
          </a:p>
          <a:p>
            <a:pPr marL="342900" lvl="0" indent="-139700" algn="l" rtl="0">
              <a:spcBef>
                <a:spcPts val="640"/>
              </a:spcBef>
              <a:spcAft>
                <a:spcPct val="0"/>
              </a:spcAft>
              <a:buClr>
                <a:schemeClr val="dk1"/>
              </a:buClr>
              <a:buSzPts val="3200"/>
              <a:buNone/>
            </a:pPr>
            <a:endParaRPr sz="3200"/>
          </a:p>
        </p:txBody>
      </p:sp>
      <p:sp>
        <p:nvSpPr>
          <p:cNvPr id="4"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Vertical Integration Medicine</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title"/>
          </p:nvPr>
        </p:nvSpPr>
        <p:spPr>
          <a:xfrm>
            <a:off x="121024" y="365126"/>
            <a:ext cx="891540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b="1" dirty="0">
                <a:latin typeface="Calibri" panose="020F0502020204030204" pitchFamily="34" charset="0"/>
                <a:cs typeface="Calibri" panose="020F0502020204030204" pitchFamily="34" charset="0"/>
              </a:rPr>
              <a:t>Acute proliferative </a:t>
            </a:r>
            <a:r>
              <a:rPr lang="en-US" sz="4000" dirty="0">
                <a:latin typeface="Calibri" panose="020F0502020204030204" pitchFamily="34" charset="0"/>
                <a:cs typeface="Calibri" panose="020F0502020204030204" pitchFamily="34" charset="0"/>
              </a:rPr>
              <a:t>(post streptococcal, postinfectious) </a:t>
            </a:r>
            <a:r>
              <a:rPr lang="en-US" b="1" dirty="0">
                <a:latin typeface="Calibri" panose="020F0502020204030204" pitchFamily="34" charset="0"/>
                <a:cs typeface="Calibri" panose="020F0502020204030204" pitchFamily="34" charset="0"/>
              </a:rPr>
              <a:t>GN</a:t>
            </a:r>
            <a:endParaRPr b="1" dirty="0">
              <a:latin typeface="Calibri" panose="020F0502020204030204" pitchFamily="34" charset="0"/>
              <a:cs typeface="Calibri" panose="020F0502020204030204" pitchFamily="34" charset="0"/>
            </a:endParaRPr>
          </a:p>
        </p:txBody>
      </p:sp>
      <p:sp>
        <p:nvSpPr>
          <p:cNvPr id="260" name="Google Shape;260;p28"/>
          <p:cNvSpPr txBox="1">
            <a:spLocks noGrp="1"/>
          </p:cNvSpPr>
          <p:nvPr>
            <p:ph idx="1"/>
          </p:nvPr>
        </p:nvSpPr>
        <p:spPr>
          <a:xfrm>
            <a:off x="121024" y="1825625"/>
            <a:ext cx="8915400" cy="4351338"/>
          </a:xfrm>
          <a:prstGeom prst="rect">
            <a:avLst/>
          </a:prstGeom>
          <a:solidFill>
            <a:schemeClr val="bg1"/>
          </a:solidFill>
          <a:ln>
            <a:noFill/>
          </a:ln>
        </p:spPr>
        <p:txBody>
          <a:bodyPr spcFirstLastPara="1" wrap="square" lIns="91425" tIns="45700" rIns="91425" bIns="45700" anchor="t" anchorCtr="0">
            <a:normAutofit/>
          </a:bodyPr>
          <a:lstStyle/>
          <a:p>
            <a:pPr marL="342900" lvl="0" indent="-154940" algn="l" rtl="0">
              <a:spcBef>
                <a:spcPct val="0"/>
              </a:spcBef>
              <a:spcAft>
                <a:spcPct val="0"/>
              </a:spcAft>
              <a:buClr>
                <a:schemeClr val="dk1"/>
              </a:buClr>
              <a:buSzTx/>
              <a:buNone/>
            </a:pPr>
            <a:endParaRPr/>
          </a:p>
          <a:p>
            <a:pPr marL="342900" lvl="0" indent="-342900" algn="l" rtl="0">
              <a:spcBef>
                <a:spcPts val="592"/>
              </a:spcBef>
              <a:spcAft>
                <a:spcPct val="0"/>
              </a:spcAft>
              <a:buClr>
                <a:schemeClr val="dk1"/>
              </a:buClr>
              <a:buSzTx/>
              <a:buChar char="•"/>
            </a:pPr>
            <a:r>
              <a:rPr lang="en-US" sz="2400" b="1"/>
              <a:t>Diffuse proliferation </a:t>
            </a:r>
            <a:r>
              <a:rPr lang="en-US" sz="2400"/>
              <a:t>of glomerular cells with influx of leucocytes</a:t>
            </a:r>
            <a:endParaRPr sz="2400"/>
          </a:p>
          <a:p>
            <a:pPr marL="342900" lvl="0" indent="-342900" algn="l" rtl="0">
              <a:spcBef>
                <a:spcPts val="592"/>
              </a:spcBef>
              <a:spcAft>
                <a:spcPct val="0"/>
              </a:spcAft>
              <a:buClr>
                <a:schemeClr val="dk1"/>
              </a:buClr>
              <a:buSzTx/>
              <a:buChar char="•"/>
            </a:pPr>
            <a:r>
              <a:rPr lang="en-US" sz="2400"/>
              <a:t>Sudden onset of gross </a:t>
            </a:r>
            <a:r>
              <a:rPr lang="en-US" sz="2400" b="1"/>
              <a:t>hematuria</a:t>
            </a:r>
            <a:endParaRPr sz="2400"/>
          </a:p>
          <a:p>
            <a:pPr marL="342900" lvl="0" indent="-342900" algn="l" rtl="0">
              <a:spcBef>
                <a:spcPts val="592"/>
              </a:spcBef>
              <a:spcAft>
                <a:spcPct val="0"/>
              </a:spcAft>
              <a:buClr>
                <a:schemeClr val="dk1"/>
              </a:buClr>
              <a:buSzTx/>
              <a:buChar char="•"/>
            </a:pPr>
            <a:r>
              <a:rPr lang="en-US" sz="2400"/>
              <a:t>Immune complex disease</a:t>
            </a:r>
            <a:endParaRPr sz="2400"/>
          </a:p>
          <a:p>
            <a:pPr marL="0" lvl="0" indent="0" algn="l" rtl="0">
              <a:spcBef>
                <a:spcPts val="592"/>
              </a:spcBef>
              <a:spcAft>
                <a:spcPct val="0"/>
              </a:spcAft>
              <a:buClr>
                <a:schemeClr val="dk1"/>
              </a:buClr>
              <a:buSzTx/>
              <a:buNone/>
            </a:pPr>
            <a:r>
              <a:rPr lang="en-US" sz="2400"/>
              <a:t>	exogenous Ag… infections</a:t>
            </a:r>
            <a:endParaRPr sz="2400"/>
          </a:p>
          <a:p>
            <a:pPr marL="0" lvl="0" indent="0" algn="l" rtl="0">
              <a:spcBef>
                <a:spcPts val="592"/>
              </a:spcBef>
              <a:spcAft>
                <a:spcPct val="0"/>
              </a:spcAft>
              <a:buClr>
                <a:schemeClr val="dk1"/>
              </a:buClr>
              <a:buSzTx/>
              <a:buNone/>
            </a:pPr>
            <a:r>
              <a:rPr lang="en-US" sz="2400"/>
              <a:t>           	endogenous Ag… SLE</a:t>
            </a:r>
            <a:endParaRPr sz="2400"/>
          </a:p>
          <a:p>
            <a:pPr marL="342900" lvl="0" indent="-342900" algn="l" rtl="0">
              <a:spcBef>
                <a:spcPts val="592"/>
              </a:spcBef>
              <a:spcAft>
                <a:spcPct val="0"/>
              </a:spcAft>
              <a:buClr>
                <a:schemeClr val="dk1"/>
              </a:buClr>
              <a:buSzTx/>
              <a:buChar char="•"/>
            </a:pPr>
            <a:r>
              <a:rPr lang="en-US" sz="2400"/>
              <a:t>Age: 6-10 yrs, any age</a:t>
            </a:r>
            <a:endParaRPr sz="2400"/>
          </a:p>
          <a:p>
            <a:pPr marL="342900" lvl="0" indent="-342900" algn="l" rtl="0">
              <a:spcBef>
                <a:spcPts val="592"/>
              </a:spcBef>
              <a:spcAft>
                <a:spcPct val="0"/>
              </a:spcAft>
              <a:buClr>
                <a:schemeClr val="dk1"/>
              </a:buClr>
              <a:buSzTx/>
              <a:buChar char="•"/>
            </a:pPr>
            <a:r>
              <a:rPr lang="en-US" sz="2400"/>
              <a:t>Labs: increased antistreptococcal Ab, decreased C3</a:t>
            </a:r>
            <a:endParaRPr sz="2400"/>
          </a:p>
          <a:p>
            <a:pPr marL="342900" lvl="0" indent="-154940" algn="l" rtl="0">
              <a:spcBef>
                <a:spcPts val="592"/>
              </a:spcBef>
              <a:spcAft>
                <a:spcPct val="0"/>
              </a:spcAft>
              <a:buClr>
                <a:schemeClr val="dk1"/>
              </a:buClr>
              <a:buSzTx/>
              <a:buNone/>
            </a:pPr>
            <a:endParaRPr/>
          </a:p>
        </p:txBody>
      </p:sp>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5400" dirty="0">
                <a:latin typeface="Calibri" panose="020F0502020204030204" pitchFamily="34" charset="0"/>
                <a:cs typeface="Calibri" panose="020F0502020204030204" pitchFamily="34" charset="0"/>
              </a:rPr>
              <a:t>Pathogenesi</a:t>
            </a:r>
            <a:r>
              <a:rPr lang="en-US" sz="5400" dirty="0"/>
              <a:t>s</a:t>
            </a:r>
            <a:endParaRPr sz="5400" dirty="0"/>
          </a:p>
        </p:txBody>
      </p:sp>
      <p:sp>
        <p:nvSpPr>
          <p:cNvPr id="266" name="Google Shape;266;p29"/>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0" lvl="0" indent="0" algn="ctr" rtl="0">
              <a:spcBef>
                <a:spcPct val="0"/>
              </a:spcBef>
              <a:spcAft>
                <a:spcPct val="0"/>
              </a:spcAft>
              <a:buClr>
                <a:schemeClr val="dk1"/>
              </a:buClr>
              <a:buSzTx/>
              <a:buNone/>
            </a:pPr>
            <a:r>
              <a:rPr lang="en-US"/>
              <a:t>Causative agent (Gp A beta hemolytic streptococci, virus, fungi, parasites)</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1-4 weeks after pharyngitis/ skin infection</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Streptococcal Ag are exogenously planted from circulation in sub epithelial location</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In situ immune complex</a:t>
            </a:r>
            <a:endParaRPr/>
          </a:p>
          <a:p>
            <a:pPr marL="0" lvl="0" indent="0" algn="ctr" rtl="0">
              <a:spcBef>
                <a:spcPts val="544"/>
              </a:spcBef>
              <a:spcAft>
                <a:spcPct val="0"/>
              </a:spcAft>
              <a:buClr>
                <a:schemeClr val="dk1"/>
              </a:buClr>
              <a:buSzTx/>
              <a:buNone/>
            </a:pPr>
            <a:endParaRPr/>
          </a:p>
          <a:p>
            <a:pPr marL="0" lvl="0" indent="0" algn="ctr" rtl="0">
              <a:spcBef>
                <a:spcPts val="544"/>
              </a:spcBef>
              <a:spcAft>
                <a:spcPct val="0"/>
              </a:spcAft>
              <a:buClr>
                <a:schemeClr val="dk1"/>
              </a:buClr>
              <a:buSzTx/>
              <a:buNone/>
            </a:pPr>
            <a:r>
              <a:rPr lang="en-US"/>
              <a:t> inflammatory reaction</a:t>
            </a:r>
            <a:endParaRPr/>
          </a:p>
          <a:p>
            <a:pPr marL="0" lvl="0" indent="0" algn="l" rtl="0">
              <a:spcBef>
                <a:spcPts val="544"/>
              </a:spcBef>
              <a:spcAft>
                <a:spcPct val="0"/>
              </a:spcAft>
              <a:buClr>
                <a:schemeClr val="dk1"/>
              </a:buClr>
              <a:buSzTx/>
              <a:buNone/>
            </a:pPr>
            <a:endParaRPr/>
          </a:p>
        </p:txBody>
      </p:sp>
      <p:pic>
        <p:nvPicPr>
          <p:cNvPr id="267" name="Google Shape;267;p29"/>
          <p:cNvPicPr preferRelativeResize="0"/>
          <p:nvPr/>
        </p:nvPicPr>
        <p:blipFill>
          <a:blip r:embed="rId3">
            <a:alphaModFix/>
          </a:blip>
          <a:stretch>
            <a:fillRect/>
          </a:stretch>
        </p:blipFill>
        <p:spPr>
          <a:xfrm>
            <a:off x="4473609" y="2286000"/>
            <a:ext cx="262998" cy="496774"/>
          </a:xfrm>
          <a:prstGeom prst="rect">
            <a:avLst/>
          </a:prstGeom>
          <a:noFill/>
          <a:ln>
            <a:noFill/>
          </a:ln>
        </p:spPr>
      </p:pic>
      <p:pic>
        <p:nvPicPr>
          <p:cNvPr id="268" name="Google Shape;268;p29"/>
          <p:cNvPicPr preferRelativeResize="0"/>
          <p:nvPr/>
        </p:nvPicPr>
        <p:blipFill>
          <a:blip r:embed="rId3">
            <a:alphaModFix/>
          </a:blip>
          <a:stretch>
            <a:fillRect/>
          </a:stretch>
        </p:blipFill>
        <p:spPr>
          <a:xfrm>
            <a:off x="4495800" y="3160826"/>
            <a:ext cx="262998" cy="496774"/>
          </a:xfrm>
          <a:prstGeom prst="rect">
            <a:avLst/>
          </a:prstGeom>
          <a:noFill/>
          <a:ln>
            <a:noFill/>
          </a:ln>
        </p:spPr>
      </p:pic>
      <p:pic>
        <p:nvPicPr>
          <p:cNvPr id="269" name="Google Shape;269;p29"/>
          <p:cNvPicPr preferRelativeResize="0"/>
          <p:nvPr/>
        </p:nvPicPr>
        <p:blipFill>
          <a:blip r:embed="rId3">
            <a:alphaModFix/>
          </a:blip>
          <a:stretch>
            <a:fillRect/>
          </a:stretch>
        </p:blipFill>
        <p:spPr>
          <a:xfrm>
            <a:off x="4495800" y="4303826"/>
            <a:ext cx="262998" cy="496774"/>
          </a:xfrm>
          <a:prstGeom prst="rect">
            <a:avLst/>
          </a:prstGeom>
          <a:noFill/>
          <a:ln>
            <a:noFill/>
          </a:ln>
        </p:spPr>
      </p:pic>
      <p:pic>
        <p:nvPicPr>
          <p:cNvPr id="270" name="Google Shape;270;p29"/>
          <p:cNvPicPr preferRelativeResize="0"/>
          <p:nvPr/>
        </p:nvPicPr>
        <p:blipFill>
          <a:blip r:embed="rId3">
            <a:alphaModFix/>
          </a:blip>
          <a:stretch>
            <a:fillRect/>
          </a:stretch>
        </p:blipFill>
        <p:spPr>
          <a:xfrm>
            <a:off x="4495800" y="5142026"/>
            <a:ext cx="262998" cy="496774"/>
          </a:xfrm>
          <a:prstGeom prst="rect">
            <a:avLst/>
          </a:prstGeom>
          <a:noFill/>
          <a:ln>
            <a:noFill/>
          </a:ln>
        </p:spPr>
      </p:pic>
      <p:sp>
        <p:nvSpPr>
          <p:cNvPr id="8"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0" descr="NEPHRITIC SYNDROME / APSGN IN CHILDREN"/>
          <p:cNvPicPr preferRelativeResize="0"/>
          <p:nvPr/>
        </p:nvPicPr>
        <p:blipFill>
          <a:blip r:embed="rId3">
            <a:alphaModFix/>
          </a:blip>
          <a:stretch>
            <a:fillRect/>
          </a:stretch>
        </p:blipFill>
        <p:spPr>
          <a:xfrm>
            <a:off x="228600" y="183691"/>
            <a:ext cx="8686800" cy="6521909"/>
          </a:xfrm>
          <a:prstGeom prst="rect">
            <a:avLst/>
          </a:prstGeom>
          <a:noFill/>
          <a:ln>
            <a:noFill/>
          </a:ln>
        </p:spPr>
      </p:pic>
      <p:sp>
        <p:nvSpPr>
          <p:cNvPr id="3"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sz="4800" dirty="0">
                <a:latin typeface="Calibri" panose="020F0502020204030204" pitchFamily="34" charset="0"/>
                <a:cs typeface="Calibri" panose="020F0502020204030204" pitchFamily="34" charset="0"/>
              </a:rPr>
              <a:t>Light microscopy </a:t>
            </a:r>
            <a:endParaRPr sz="4800" dirty="0">
              <a:latin typeface="Calibri" panose="020F0502020204030204" pitchFamily="34" charset="0"/>
              <a:cs typeface="Calibri" panose="020F0502020204030204" pitchFamily="34" charset="0"/>
            </a:endParaRPr>
          </a:p>
        </p:txBody>
      </p:sp>
      <p:sp>
        <p:nvSpPr>
          <p:cNvPr id="281" name="Google Shape;281;p31"/>
          <p:cNvSpPr txBox="1">
            <a:spLocks noGrp="1"/>
          </p:cNvSpPr>
          <p:nvPr>
            <p:ph idx="1"/>
          </p:nvPr>
        </p:nvSpPr>
        <p:spPr>
          <a:xfrm>
            <a:off x="628650" y="1825625"/>
            <a:ext cx="4095750" cy="4790328"/>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ct val="0"/>
              </a:spcBef>
              <a:spcAft>
                <a:spcPct val="0"/>
              </a:spcAft>
              <a:buClr>
                <a:srgbClr val="7030A0"/>
              </a:buClr>
              <a:buSzTx/>
              <a:buChar char="•"/>
            </a:pPr>
            <a:r>
              <a:rPr lang="en-US" sz="3200">
                <a:solidFill>
                  <a:srgbClr val="7030A0"/>
                </a:solidFill>
              </a:rPr>
              <a:t>Glomeruli:</a:t>
            </a:r>
            <a:r>
              <a:rPr lang="en-US" sz="3200"/>
              <a:t> enlarged, hyper cellular</a:t>
            </a:r>
            <a:endParaRPr sz="3200"/>
          </a:p>
          <a:p>
            <a:pPr marL="342900" lvl="0" indent="-342900" algn="l" rtl="0">
              <a:spcBef>
                <a:spcPts val="496"/>
              </a:spcBef>
              <a:spcAft>
                <a:spcPct val="0"/>
              </a:spcAft>
              <a:buClr>
                <a:schemeClr val="dk1"/>
              </a:buClr>
              <a:buSzTx/>
              <a:buChar char="•"/>
            </a:pPr>
            <a:r>
              <a:rPr lang="en-US" sz="3200"/>
              <a:t>Involvement is global, diffuse</a:t>
            </a:r>
            <a:endParaRPr/>
          </a:p>
          <a:p>
            <a:pPr marL="342900" lvl="0" indent="-342900" algn="l" rtl="0">
              <a:spcBef>
                <a:spcPts val="496"/>
              </a:spcBef>
              <a:spcAft>
                <a:spcPct val="0"/>
              </a:spcAft>
              <a:buClr>
                <a:schemeClr val="dk1"/>
              </a:buClr>
              <a:buSzTx/>
              <a:buChar char="•"/>
            </a:pPr>
            <a:r>
              <a:rPr lang="en-US" sz="3200"/>
              <a:t>Proliferation of endothelial cells, mesangial cells</a:t>
            </a:r>
            <a:endParaRPr/>
          </a:p>
          <a:p>
            <a:pPr marL="342900" lvl="0" indent="-342900" algn="l" rtl="0">
              <a:spcBef>
                <a:spcPts val="496"/>
              </a:spcBef>
              <a:spcAft>
                <a:spcPct val="0"/>
              </a:spcAft>
              <a:buClr>
                <a:schemeClr val="dk1"/>
              </a:buClr>
              <a:buSzTx/>
              <a:buChar char="•"/>
            </a:pPr>
            <a:r>
              <a:rPr lang="en-US" sz="3200"/>
              <a:t>Infiltration by neutrophils, monocytes</a:t>
            </a:r>
            <a:endParaRPr/>
          </a:p>
          <a:p>
            <a:pPr marL="342900" lvl="0" indent="-342900" algn="l" rtl="0">
              <a:spcBef>
                <a:spcPts val="496"/>
              </a:spcBef>
              <a:spcAft>
                <a:spcPct val="0"/>
              </a:spcAft>
              <a:buClr>
                <a:schemeClr val="dk1"/>
              </a:buClr>
              <a:buSzTx/>
              <a:buChar char="•"/>
            </a:pPr>
            <a:r>
              <a:rPr lang="en-US" sz="3200"/>
              <a:t>In severe cases, crescents formed.</a:t>
            </a:r>
            <a:endParaRPr/>
          </a:p>
          <a:p>
            <a:pPr marL="342900" lvl="0" indent="-342900" algn="l" rtl="0">
              <a:spcBef>
                <a:spcPts val="496"/>
              </a:spcBef>
              <a:spcAft>
                <a:spcPct val="0"/>
              </a:spcAft>
              <a:buClr>
                <a:srgbClr val="7030A0"/>
              </a:buClr>
              <a:buSzTx/>
              <a:buChar char="•"/>
            </a:pPr>
            <a:r>
              <a:rPr lang="en-US" sz="3200">
                <a:solidFill>
                  <a:srgbClr val="7030A0"/>
                </a:solidFill>
              </a:rPr>
              <a:t>Interstitium: </a:t>
            </a:r>
            <a:r>
              <a:rPr lang="en-US" sz="3200"/>
              <a:t>edema, inflammation</a:t>
            </a:r>
            <a:endParaRPr/>
          </a:p>
          <a:p>
            <a:pPr marL="342900" lvl="0" indent="-342900" algn="l" rtl="0">
              <a:spcBef>
                <a:spcPts val="496"/>
              </a:spcBef>
              <a:spcAft>
                <a:spcPct val="0"/>
              </a:spcAft>
              <a:buClr>
                <a:srgbClr val="7030A0"/>
              </a:buClr>
              <a:buSzTx/>
              <a:buChar char="•"/>
            </a:pPr>
            <a:r>
              <a:rPr lang="en-US" sz="3200">
                <a:solidFill>
                  <a:srgbClr val="7030A0"/>
                </a:solidFill>
              </a:rPr>
              <a:t>Tubules: </a:t>
            </a:r>
            <a:r>
              <a:rPr lang="en-US" sz="3200"/>
              <a:t>red cell casts</a:t>
            </a:r>
            <a:endParaRPr sz="3200"/>
          </a:p>
          <a:p>
            <a:pPr marL="342900" lvl="0" indent="-185420" algn="l" rtl="0">
              <a:spcBef>
                <a:spcPts val="496"/>
              </a:spcBef>
              <a:spcAft>
                <a:spcPct val="0"/>
              </a:spcAft>
              <a:buClr>
                <a:schemeClr val="dk1"/>
              </a:buClr>
              <a:buSzTx/>
              <a:buNone/>
            </a:pPr>
            <a:endParaRPr/>
          </a:p>
        </p:txBody>
      </p:sp>
      <p:pic>
        <p:nvPicPr>
          <p:cNvPr id="282" name="Google Shape;282;p31" descr="Poststreptococcal glomerulonephritis PSGN kidshealth - induced.info"/>
          <p:cNvPicPr preferRelativeResize="0"/>
          <p:nvPr/>
        </p:nvPicPr>
        <p:blipFill>
          <a:blip r:embed="rId3">
            <a:alphaModFix/>
          </a:blip>
          <a:stretch>
            <a:fillRect/>
          </a:stretch>
        </p:blipFill>
        <p:spPr>
          <a:xfrm rot="5400000">
            <a:off x="4187001" y="1985200"/>
            <a:ext cx="5333999" cy="3954400"/>
          </a:xfrm>
          <a:prstGeom prst="rect">
            <a:avLst/>
          </a:prstGeom>
          <a:noFill/>
          <a:ln>
            <a:noFill/>
          </a:ln>
        </p:spPr>
      </p:pic>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b="1"/>
              <a:t>MOTTO OF RMU</a:t>
            </a:r>
          </a:p>
        </p:txBody>
      </p:sp>
      <p:graphicFrame>
        <p:nvGraphicFramePr>
          <p:cNvPr id="4" name="Diagram 3"/>
          <p:cNvGraphicFramePr/>
          <p:nvPr/>
        </p:nvGraphicFramePr>
        <p:xfrm>
          <a:off x="228600" y="1905000"/>
          <a:ext cx="73152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7">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63046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547968" y="1"/>
            <a:ext cx="788670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Electron microscopy</a:t>
            </a:r>
            <a:endParaRPr dirty="0">
              <a:latin typeface="Calibri" panose="020F0502020204030204" pitchFamily="34" charset="0"/>
              <a:cs typeface="Calibri" panose="020F0502020204030204" pitchFamily="34" charset="0"/>
            </a:endParaRPr>
          </a:p>
        </p:txBody>
      </p:sp>
      <p:sp>
        <p:nvSpPr>
          <p:cNvPr id="288" name="Google Shape;288;p32"/>
          <p:cNvSpPr txBox="1">
            <a:spLocks noGrp="1"/>
          </p:cNvSpPr>
          <p:nvPr>
            <p:ph idx="1"/>
          </p:nvPr>
        </p:nvSpPr>
        <p:spPr>
          <a:xfrm>
            <a:off x="628650" y="1183341"/>
            <a:ext cx="7886700" cy="2242245"/>
          </a:xfrm>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a:t>Discrete, electron dense deposits</a:t>
            </a:r>
            <a:endParaRPr/>
          </a:p>
          <a:p>
            <a:pPr marL="342900" lvl="0" indent="-342900" algn="l" rtl="0">
              <a:spcBef>
                <a:spcPts val="592"/>
              </a:spcBef>
              <a:spcAft>
                <a:spcPct val="0"/>
              </a:spcAft>
              <a:buClr>
                <a:schemeClr val="dk1"/>
              </a:buClr>
              <a:buSzTx/>
              <a:buChar char="•"/>
            </a:pPr>
            <a:r>
              <a:rPr lang="en-US"/>
              <a:t>Sub epithelial humps (finely granular, dome-shaped, electron dense, representing immune complex </a:t>
            </a:r>
            <a:endParaRPr/>
          </a:p>
          <a:p>
            <a:pPr marL="0" lvl="0" indent="0" algn="l" rtl="0">
              <a:spcBef>
                <a:spcPts val="592"/>
              </a:spcBef>
              <a:spcAft>
                <a:spcPct val="0"/>
              </a:spcAft>
              <a:buClr>
                <a:schemeClr val="dk1"/>
              </a:buClr>
              <a:buSzTx/>
              <a:buNone/>
            </a:pPr>
            <a:r>
              <a:rPr lang="en-US"/>
              <a:t>deposits) against the GBM</a:t>
            </a:r>
            <a:endParaRPr/>
          </a:p>
          <a:p>
            <a:pPr marL="342900" lvl="0" indent="-154940" algn="l" rtl="0">
              <a:spcBef>
                <a:spcPts val="592"/>
              </a:spcBef>
              <a:spcAft>
                <a:spcPct val="0"/>
              </a:spcAft>
              <a:buClr>
                <a:schemeClr val="dk1"/>
              </a:buClr>
              <a:buSzTx/>
              <a:buNone/>
            </a:pPr>
            <a:endParaRPr/>
          </a:p>
        </p:txBody>
      </p:sp>
      <p:pic>
        <p:nvPicPr>
          <p:cNvPr id="289" name="Google Shape;289;p32"/>
          <p:cNvPicPr preferRelativeResize="0"/>
          <p:nvPr/>
        </p:nvPicPr>
        <p:blipFill>
          <a:blip r:embed="rId3">
            <a:alphaModFix/>
          </a:blip>
          <a:stretch>
            <a:fillRect/>
          </a:stretch>
        </p:blipFill>
        <p:spPr>
          <a:xfrm>
            <a:off x="5105400" y="2590800"/>
            <a:ext cx="3946711" cy="4181710"/>
          </a:xfrm>
          <a:prstGeom prst="rect">
            <a:avLst/>
          </a:prstGeom>
          <a:noFill/>
          <a:ln>
            <a:noFill/>
          </a:ln>
        </p:spPr>
      </p:pic>
      <p:pic>
        <p:nvPicPr>
          <p:cNvPr id="290" name="Google Shape;290;p32"/>
          <p:cNvPicPr preferRelativeResize="0"/>
          <p:nvPr/>
        </p:nvPicPr>
        <p:blipFill>
          <a:blip r:embed="rId4">
            <a:alphaModFix/>
          </a:blip>
          <a:stretch>
            <a:fillRect/>
          </a:stretch>
        </p:blipFill>
        <p:spPr>
          <a:xfrm>
            <a:off x="533400" y="3874109"/>
            <a:ext cx="4363572" cy="2853577"/>
          </a:xfrm>
          <a:prstGeom prst="rect">
            <a:avLst/>
          </a:prstGeom>
          <a:noFill/>
          <a:ln>
            <a:noFill/>
          </a:ln>
        </p:spPr>
      </p:pic>
      <p:sp>
        <p:nvSpPr>
          <p:cNvPr id="7"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I</a:t>
            </a:r>
            <a:r>
              <a:rPr lang="en-US" dirty="0">
                <a:latin typeface="Calibri" panose="020F0502020204030204" pitchFamily="34" charset="0"/>
                <a:cs typeface="Calibri" panose="020F0502020204030204" pitchFamily="34" charset="0"/>
              </a:rPr>
              <a:t>mmunofluorescenc</a:t>
            </a:r>
            <a:r>
              <a:rPr lang="en-US" dirty="0"/>
              <a:t>e</a:t>
            </a:r>
            <a:endParaRPr dirty="0"/>
          </a:p>
        </p:txBody>
      </p:sp>
      <p:sp>
        <p:nvSpPr>
          <p:cNvPr id="296" name="Google Shape;296;p3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Pts val="3600"/>
              <a:buChar char="•"/>
            </a:pPr>
            <a:r>
              <a:rPr lang="en-US" sz="2400"/>
              <a:t>Granular deposits</a:t>
            </a:r>
            <a:endParaRPr sz="2400"/>
          </a:p>
          <a:p>
            <a:pPr marL="342900" lvl="0" indent="-342900" algn="l" rtl="0">
              <a:spcBef>
                <a:spcPts val="720"/>
              </a:spcBef>
              <a:spcAft>
                <a:spcPct val="0"/>
              </a:spcAft>
              <a:buClr>
                <a:schemeClr val="dk1"/>
              </a:buClr>
              <a:buSzPts val="3600"/>
              <a:buChar char="•"/>
            </a:pPr>
            <a:r>
              <a:rPr lang="en-US" sz="2400"/>
              <a:t>IgG, C3</a:t>
            </a:r>
            <a:endParaRPr sz="2400"/>
          </a:p>
          <a:p>
            <a:pPr marL="342900" lvl="0" indent="-342900" algn="l" rtl="0">
              <a:spcBef>
                <a:spcPts val="720"/>
              </a:spcBef>
              <a:spcAft>
                <a:spcPct val="0"/>
              </a:spcAft>
              <a:buClr>
                <a:schemeClr val="dk1"/>
              </a:buClr>
              <a:buSzPts val="3600"/>
              <a:buChar char="•"/>
            </a:pPr>
            <a:r>
              <a:rPr lang="en-US" sz="2400"/>
              <a:t>Mostly sub epithelial</a:t>
            </a:r>
            <a:endParaRPr sz="2400"/>
          </a:p>
          <a:p>
            <a:pPr marL="342900" lvl="0" indent="-114300" algn="l" rtl="0">
              <a:spcBef>
                <a:spcPts val="720"/>
              </a:spcBef>
              <a:spcAft>
                <a:spcPct val="0"/>
              </a:spcAft>
              <a:buClr>
                <a:schemeClr val="dk1"/>
              </a:buClr>
              <a:buSzPts val="3600"/>
              <a:buNone/>
            </a:pPr>
            <a:endParaRPr sz="3600"/>
          </a:p>
        </p:txBody>
      </p:sp>
      <p:pic>
        <p:nvPicPr>
          <p:cNvPr id="297" name="Google Shape;297;p33"/>
          <p:cNvPicPr preferRelativeResize="0"/>
          <p:nvPr/>
        </p:nvPicPr>
        <p:blipFill>
          <a:blip r:embed="rId3">
            <a:alphaModFix/>
          </a:blip>
          <a:stretch>
            <a:fillRect/>
          </a:stretch>
        </p:blipFill>
        <p:spPr>
          <a:xfrm>
            <a:off x="5073444" y="1825625"/>
            <a:ext cx="2925097" cy="3012141"/>
          </a:xfrm>
          <a:prstGeom prst="rect">
            <a:avLst/>
          </a:prstGeom>
          <a:noFill/>
          <a:ln>
            <a:noFill/>
          </a:ln>
        </p:spPr>
      </p:pic>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Non-streptococcal acute GN</a:t>
            </a:r>
            <a:endParaRPr dirty="0">
              <a:latin typeface="Calibri" panose="020F0502020204030204" pitchFamily="34" charset="0"/>
              <a:cs typeface="Calibri" panose="020F0502020204030204" pitchFamily="34" charset="0"/>
            </a:endParaRPr>
          </a:p>
        </p:txBody>
      </p:sp>
      <p:sp>
        <p:nvSpPr>
          <p:cNvPr id="303" name="Google Shape;303;p34"/>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rgbClr val="7030A0"/>
              </a:buClr>
              <a:buSzPts val="3200"/>
              <a:buChar char="•"/>
            </a:pPr>
            <a:r>
              <a:rPr lang="en-US">
                <a:solidFill>
                  <a:srgbClr val="7030A0"/>
                </a:solidFill>
              </a:rPr>
              <a:t>Bacteria</a:t>
            </a:r>
            <a:r>
              <a:rPr lang="en-US"/>
              <a:t> streptococcal endocarditis, pneumococcal pneumonia, meningococcemia</a:t>
            </a:r>
            <a:endParaRPr/>
          </a:p>
          <a:p>
            <a:pPr marL="342900" lvl="0" indent="-342900" algn="l" rtl="0">
              <a:lnSpc>
                <a:spcPct val="150000"/>
              </a:lnSpc>
              <a:spcBef>
                <a:spcPts val="640"/>
              </a:spcBef>
              <a:spcAft>
                <a:spcPct val="0"/>
              </a:spcAft>
              <a:buClr>
                <a:srgbClr val="7030A0"/>
              </a:buClr>
              <a:buSzPts val="3200"/>
              <a:buChar char="•"/>
            </a:pPr>
            <a:r>
              <a:rPr lang="en-US">
                <a:solidFill>
                  <a:srgbClr val="7030A0"/>
                </a:solidFill>
              </a:rPr>
              <a:t>Viral</a:t>
            </a:r>
            <a:r>
              <a:rPr lang="en-US"/>
              <a:t> hepatitis B,C, mumps, measles, chickenpox, HIV, varicella</a:t>
            </a:r>
            <a:endParaRPr/>
          </a:p>
          <a:p>
            <a:pPr marL="342900" lvl="0" indent="-342900" algn="l" rtl="0">
              <a:lnSpc>
                <a:spcPct val="150000"/>
              </a:lnSpc>
              <a:spcBef>
                <a:spcPts val="640"/>
              </a:spcBef>
              <a:spcAft>
                <a:spcPct val="0"/>
              </a:spcAft>
              <a:buClr>
                <a:srgbClr val="7030A0"/>
              </a:buClr>
              <a:buSzPts val="3200"/>
              <a:buChar char="•"/>
            </a:pPr>
            <a:r>
              <a:rPr lang="en-US">
                <a:solidFill>
                  <a:srgbClr val="7030A0"/>
                </a:solidFill>
              </a:rPr>
              <a:t>Parasite</a:t>
            </a:r>
            <a:r>
              <a:rPr lang="en-US"/>
              <a:t> malaria, toxoplasma</a:t>
            </a:r>
            <a:endParaRPr/>
          </a:p>
          <a:p>
            <a:pPr marL="342900" lvl="0" indent="-139700" algn="l" rtl="0">
              <a:spcBef>
                <a:spcPts val="640"/>
              </a:spcBef>
              <a:spcAft>
                <a:spcPct val="0"/>
              </a:spcAft>
              <a:buClr>
                <a:schemeClr val="dk1"/>
              </a:buClr>
              <a:buSzPts val="3200"/>
              <a:buNone/>
            </a:pPr>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0" y="365126"/>
            <a:ext cx="9066680"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b="1" dirty="0">
                <a:latin typeface="Calibri" panose="020F0502020204030204" pitchFamily="34" charset="0"/>
                <a:cs typeface="Calibri" panose="020F0502020204030204" pitchFamily="34" charset="0"/>
              </a:rPr>
              <a:t>Rapidly progressive (crescentic) GN</a:t>
            </a:r>
            <a:endParaRPr b="1" dirty="0">
              <a:latin typeface="Calibri" panose="020F0502020204030204" pitchFamily="34" charset="0"/>
              <a:cs typeface="Calibri" panose="020F0502020204030204" pitchFamily="34" charset="0"/>
            </a:endParaRPr>
          </a:p>
        </p:txBody>
      </p:sp>
      <p:sp>
        <p:nvSpPr>
          <p:cNvPr id="309" name="Google Shape;309;p3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a:t>Syndrome of severe glomerular injury but not specific etiologic form</a:t>
            </a:r>
            <a:endParaRPr/>
          </a:p>
          <a:p>
            <a:pPr marL="342900" lvl="0" indent="-342900" algn="l" rtl="0">
              <a:lnSpc>
                <a:spcPct val="150000"/>
              </a:lnSpc>
              <a:spcBef>
                <a:spcPts val="640"/>
              </a:spcBef>
              <a:spcAft>
                <a:spcPct val="0"/>
              </a:spcAft>
              <a:buClr>
                <a:schemeClr val="dk1"/>
              </a:buClr>
              <a:buSzPts val="3200"/>
              <a:buChar char="•"/>
            </a:pPr>
            <a:r>
              <a:rPr lang="en-US"/>
              <a:t>Rapid and progressive loss of renal function, severe oliguria, signs of nephritic syndrome</a:t>
            </a:r>
            <a:endParaRPr/>
          </a:p>
          <a:p>
            <a:pPr marL="342900" lvl="0" indent="-342900" algn="l" rtl="0">
              <a:lnSpc>
                <a:spcPct val="150000"/>
              </a:lnSpc>
              <a:spcBef>
                <a:spcPts val="640"/>
              </a:spcBef>
              <a:spcAft>
                <a:spcPct val="0"/>
              </a:spcAft>
              <a:buClr>
                <a:schemeClr val="dk1"/>
              </a:buClr>
              <a:buSzPts val="3200"/>
              <a:buChar char="•"/>
            </a:pPr>
            <a:r>
              <a:rPr lang="en-US"/>
              <a:t>If untreated death in few weeks or months</a:t>
            </a:r>
            <a:endParaRPr/>
          </a:p>
          <a:p>
            <a:pPr marL="342900" lvl="0" indent="-139700" algn="l" rtl="0">
              <a:lnSpc>
                <a:spcPct val="150000"/>
              </a:lnSpc>
              <a:spcBef>
                <a:spcPts val="640"/>
              </a:spcBef>
              <a:spcAft>
                <a:spcPct val="0"/>
              </a:spcAft>
              <a:buClr>
                <a:schemeClr val="dk1"/>
              </a:buClr>
              <a:buSzPts val="3200"/>
              <a:buNone/>
            </a:pPr>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5400" dirty="0">
                <a:latin typeface="Calibri" panose="020F0502020204030204" pitchFamily="34" charset="0"/>
                <a:cs typeface="Calibri" panose="020F0502020204030204" pitchFamily="34" charset="0"/>
              </a:rPr>
              <a:t>Types</a:t>
            </a:r>
            <a:endParaRPr sz="5400" dirty="0">
              <a:latin typeface="Calibri" panose="020F0502020204030204" pitchFamily="34" charset="0"/>
              <a:cs typeface="Calibri" panose="020F0502020204030204" pitchFamily="34" charset="0"/>
            </a:endParaRPr>
          </a:p>
        </p:txBody>
      </p:sp>
      <p:pic>
        <p:nvPicPr>
          <p:cNvPr id="315" name="Google Shape;315;p36"/>
          <p:cNvPicPr preferRelativeResize="0">
            <a:picLocks noGrp="1"/>
          </p:cNvPicPr>
          <p:nvPr>
            <p:ph idx="1"/>
          </p:nvPr>
        </p:nvPicPr>
        <p:blipFill>
          <a:blip r:embed="rId3">
            <a:alphaModFix/>
          </a:blip>
          <a:stretch>
            <a:fillRect/>
          </a:stretch>
        </p:blipFill>
        <p:spPr>
          <a:xfrm>
            <a:off x="773645" y="1825625"/>
            <a:ext cx="7596710" cy="4351338"/>
          </a:xfrm>
          <a:prstGeom prst="rect">
            <a:avLst/>
          </a:prstGeom>
          <a:noFill/>
          <a:ln>
            <a:noFill/>
          </a:ln>
        </p:spPr>
      </p:pic>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7"/>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spcBef>
                <a:spcPct val="0"/>
              </a:spcBef>
              <a:spcAft>
                <a:spcPct val="0"/>
              </a:spcAft>
              <a:buClr>
                <a:schemeClr val="dk1"/>
              </a:buClr>
              <a:buSzTx/>
              <a:buFont typeface="Calibri"/>
              <a:buNone/>
            </a:pPr>
            <a:r>
              <a:rPr lang="en-US" dirty="0">
                <a:latin typeface="Calibri" panose="020F0502020204030204" pitchFamily="34" charset="0"/>
                <a:cs typeface="Calibri" panose="020F0502020204030204" pitchFamily="34" charset="0"/>
              </a:rPr>
              <a:t>Type I (anti GBM antibody mediated crescentic glomerulonephritis</a:t>
            </a:r>
            <a:r>
              <a:rPr lang="en-US" dirty="0"/>
              <a:t>)</a:t>
            </a:r>
            <a:endParaRPr dirty="0"/>
          </a:p>
        </p:txBody>
      </p:sp>
      <p:sp>
        <p:nvSpPr>
          <p:cNvPr id="321" name="Google Shape;321;p37"/>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139700" algn="l" rtl="0">
              <a:lnSpc>
                <a:spcPct val="100000"/>
              </a:lnSpc>
              <a:spcBef>
                <a:spcPct val="0"/>
              </a:spcBef>
              <a:spcAft>
                <a:spcPct val="0"/>
              </a:spcAft>
              <a:buClr>
                <a:schemeClr val="dk1"/>
              </a:buClr>
              <a:buSzPts val="3200"/>
              <a:buNone/>
            </a:pPr>
            <a:endParaRPr/>
          </a:p>
          <a:p>
            <a:pPr marL="342900" lvl="0" indent="-342900" algn="l" rtl="0">
              <a:lnSpc>
                <a:spcPct val="100000"/>
              </a:lnSpc>
              <a:spcBef>
                <a:spcPts val="640"/>
              </a:spcBef>
              <a:spcAft>
                <a:spcPct val="0"/>
              </a:spcAft>
              <a:buClr>
                <a:schemeClr val="dk1"/>
              </a:buClr>
              <a:buSzPts val="3200"/>
              <a:buChar char="•"/>
            </a:pPr>
            <a:r>
              <a:rPr lang="en-US"/>
              <a:t>Presence of autoantibodies against the glomerular basement membrane (GBM)</a:t>
            </a:r>
            <a:endParaRPr/>
          </a:p>
          <a:p>
            <a:pPr marL="342900" lvl="0" indent="-342900" algn="l" rtl="0">
              <a:lnSpc>
                <a:spcPct val="100000"/>
              </a:lnSpc>
              <a:spcBef>
                <a:spcPts val="640"/>
              </a:spcBef>
              <a:spcAft>
                <a:spcPct val="0"/>
              </a:spcAft>
              <a:buClr>
                <a:schemeClr val="dk1"/>
              </a:buClr>
              <a:buSzPts val="3200"/>
              <a:buChar char="•"/>
            </a:pPr>
            <a:r>
              <a:rPr lang="en-US"/>
              <a:t>Inciting Ag is alpha 3 chain of </a:t>
            </a:r>
            <a:r>
              <a:rPr lang="en-US" b="1"/>
              <a:t>collagen type IV</a:t>
            </a:r>
            <a:endParaRPr/>
          </a:p>
          <a:p>
            <a:pPr marL="342900" lvl="0" indent="-139700" algn="l" rtl="0">
              <a:lnSpc>
                <a:spcPct val="100000"/>
              </a:lnSpc>
              <a:spcBef>
                <a:spcPts val="640"/>
              </a:spcBef>
              <a:spcAft>
                <a:spcPct val="0"/>
              </a:spcAft>
              <a:buClr>
                <a:schemeClr val="dk1"/>
              </a:buClr>
              <a:buSzPts val="3200"/>
              <a:buNone/>
            </a:pPr>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8"/>
          <p:cNvSpPr txBox="1">
            <a:spLocks noGrp="1"/>
          </p:cNvSpPr>
          <p:nvPr>
            <p:ph type="title"/>
          </p:nvPr>
        </p:nvSpPr>
        <p:spPr>
          <a:xfrm>
            <a:off x="191620" y="365126"/>
            <a:ext cx="8824634"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Tx/>
              <a:buFont typeface="Calibri"/>
              <a:buNone/>
            </a:pPr>
            <a:r>
              <a:rPr lang="en-US" sz="4200" dirty="0">
                <a:latin typeface="Calibri" panose="020F0502020204030204" pitchFamily="34" charset="0"/>
                <a:cs typeface="Calibri" panose="020F0502020204030204" pitchFamily="34" charset="0"/>
              </a:rPr>
              <a:t>Type II (immune complex mediated crescentic glomerulonephritis</a:t>
            </a:r>
            <a:r>
              <a:rPr lang="en-US" sz="4200" dirty="0"/>
              <a:t>) </a:t>
            </a:r>
            <a:endParaRPr sz="4200" dirty="0"/>
          </a:p>
        </p:txBody>
      </p:sp>
      <p:sp>
        <p:nvSpPr>
          <p:cNvPr id="327" name="Google Shape;327;p38"/>
          <p:cNvSpPr txBox="1">
            <a:spLocks noGrp="1"/>
          </p:cNvSpPr>
          <p:nvPr>
            <p:ph idx="1"/>
          </p:nvPr>
        </p:nvSpPr>
        <p:spPr>
          <a:xfrm>
            <a:off x="191620" y="1825625"/>
            <a:ext cx="8824634" cy="4817222"/>
          </a:xfrm>
          <a:prstGeom prst="rect">
            <a:avLst/>
          </a:prstGeom>
          <a:noFill/>
          <a:ln>
            <a:noFill/>
          </a:ln>
        </p:spPr>
        <p:txBody>
          <a:bodyPr spcFirstLastPara="1" wrap="square" lIns="91425" tIns="45700" rIns="91425" bIns="45700" anchor="t" anchorCtr="0">
            <a:normAutofit/>
          </a:bodyPr>
          <a:lstStyle/>
          <a:p>
            <a:pPr marL="342900" lvl="0" indent="-342900" algn="l" rtl="0">
              <a:lnSpc>
                <a:spcPct val="150000"/>
              </a:lnSpc>
              <a:spcBef>
                <a:spcPct val="0"/>
              </a:spcBef>
              <a:spcAft>
                <a:spcPct val="0"/>
              </a:spcAft>
              <a:buClr>
                <a:schemeClr val="dk1"/>
              </a:buClr>
              <a:buSzPts val="3200"/>
              <a:buChar char="•"/>
            </a:pPr>
            <a:r>
              <a:rPr lang="en-US" sz="2600"/>
              <a:t>Caused by deposition of immune complexes </a:t>
            </a:r>
            <a:r>
              <a:rPr lang="en-US" sz="2600">
                <a:latin typeface="Arial"/>
                <a:ea typeface="Arial"/>
                <a:cs typeface="Arial"/>
                <a:sym typeface="Arial"/>
              </a:rPr>
              <a:t>along  GBM</a:t>
            </a:r>
            <a:endParaRPr sz="2600"/>
          </a:p>
          <a:p>
            <a:pPr marL="342900" lvl="0" indent="-342900" algn="l" rtl="0">
              <a:lnSpc>
                <a:spcPct val="150000"/>
              </a:lnSpc>
              <a:spcBef>
                <a:spcPts val="640"/>
              </a:spcBef>
              <a:spcAft>
                <a:spcPct val="0"/>
              </a:spcAft>
              <a:buClr>
                <a:schemeClr val="dk1"/>
              </a:buClr>
              <a:buSzPts val="3200"/>
              <a:buChar char="•"/>
            </a:pPr>
            <a:r>
              <a:rPr lang="en-US" sz="2600"/>
              <a:t> Immune complex diseases that involves the glomerulus include </a:t>
            </a:r>
            <a:r>
              <a:rPr lang="en-US" sz="2600" b="1"/>
              <a:t>SLE, acute proliferative glomerulonephritis, Henoch–Schönlein purpura and IgA nephropathy.</a:t>
            </a:r>
            <a:endParaRPr sz="2600" b="1"/>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9"/>
          <p:cNvSpPr txBox="1">
            <a:spLocks noGrp="1"/>
          </p:cNvSpPr>
          <p:nvPr>
            <p:ph type="title"/>
          </p:nvPr>
        </p:nvSpPr>
        <p:spPr>
          <a:xfrm>
            <a:off x="242047" y="365126"/>
            <a:ext cx="8733865" cy="1325563"/>
          </a:xfrm>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000"/>
              <a:buFont typeface="Calibri"/>
              <a:buNone/>
            </a:pPr>
            <a:r>
              <a:rPr lang="en-US" sz="4000" dirty="0">
                <a:latin typeface="Calibri" panose="020F0502020204030204" pitchFamily="34" charset="0"/>
                <a:cs typeface="Calibri" panose="020F0502020204030204" pitchFamily="34" charset="0"/>
              </a:rPr>
              <a:t>Type III (</a:t>
            </a:r>
            <a:r>
              <a:rPr lang="en-US" sz="4000" dirty="0" err="1">
                <a:latin typeface="Calibri" panose="020F0502020204030204" pitchFamily="34" charset="0"/>
                <a:cs typeface="Calibri" panose="020F0502020204030204" pitchFamily="34" charset="0"/>
              </a:rPr>
              <a:t>pauci</a:t>
            </a:r>
            <a:r>
              <a:rPr lang="en-US" sz="4000" dirty="0">
                <a:latin typeface="Calibri" panose="020F0502020204030204" pitchFamily="34" charset="0"/>
                <a:cs typeface="Calibri" panose="020F0502020204030204" pitchFamily="34" charset="0"/>
              </a:rPr>
              <a:t> immune crescentic glomerulonephritis</a:t>
            </a:r>
            <a:r>
              <a:rPr lang="en-US" sz="4000" dirty="0"/>
              <a:t>)</a:t>
            </a:r>
            <a:endParaRPr sz="4000" dirty="0"/>
          </a:p>
        </p:txBody>
      </p:sp>
      <p:sp>
        <p:nvSpPr>
          <p:cNvPr id="333" name="Google Shape;333;p39"/>
          <p:cNvSpPr txBox="1">
            <a:spLocks noGrp="1"/>
          </p:cNvSpPr>
          <p:nvPr>
            <p:ph idx="1"/>
          </p:nvPr>
        </p:nvSpPr>
        <p:spPr>
          <a:xfrm>
            <a:off x="242047" y="1825625"/>
            <a:ext cx="8733865" cy="4830669"/>
          </a:xfrm>
          <a:prstGeom prst="rect">
            <a:avLst/>
          </a:prstGeom>
          <a:noFill/>
          <a:ln>
            <a:noFill/>
          </a:ln>
        </p:spPr>
        <p:txBody>
          <a:bodyPr spcFirstLastPara="1" wrap="square" lIns="91425" tIns="45700" rIns="91425" bIns="45700" anchor="t" anchorCtr="0">
            <a:normAutofit/>
          </a:bodyPr>
          <a:lstStyle/>
          <a:p>
            <a:pPr marL="342900" lvl="0" indent="-342900" algn="l" rtl="0">
              <a:lnSpc>
                <a:spcPct val="200000"/>
              </a:lnSpc>
              <a:spcBef>
                <a:spcPct val="0"/>
              </a:spcBef>
              <a:spcAft>
                <a:spcPct val="0"/>
              </a:spcAft>
              <a:buClr>
                <a:srgbClr val="7030A0"/>
              </a:buClr>
              <a:buSzTx/>
              <a:buChar char="•"/>
            </a:pPr>
            <a:r>
              <a:rPr lang="en-US" sz="2600">
                <a:solidFill>
                  <a:srgbClr val="7030A0"/>
                </a:solidFill>
              </a:rPr>
              <a:t>Absent</a:t>
            </a:r>
            <a:r>
              <a:rPr lang="en-US" sz="2600"/>
              <a:t> anti GBM Ab, immune deposits</a:t>
            </a:r>
            <a:endParaRPr sz="2600"/>
          </a:p>
          <a:p>
            <a:pPr marL="342900" lvl="0" indent="-342900" algn="l" rtl="0">
              <a:lnSpc>
                <a:spcPct val="200000"/>
              </a:lnSpc>
              <a:spcBef>
                <a:spcPts val="592"/>
              </a:spcBef>
              <a:spcAft>
                <a:spcPct val="0"/>
              </a:spcAft>
              <a:buClr>
                <a:srgbClr val="7030A0"/>
              </a:buClr>
              <a:buSzTx/>
              <a:buChar char="•"/>
            </a:pPr>
            <a:r>
              <a:rPr lang="en-US" sz="2600">
                <a:solidFill>
                  <a:srgbClr val="7030A0"/>
                </a:solidFill>
              </a:rPr>
              <a:t>Present</a:t>
            </a:r>
            <a:r>
              <a:rPr lang="en-US" sz="2600"/>
              <a:t>  ANCA (anti-neutrophil cytoplasmic antibody)</a:t>
            </a:r>
            <a:endParaRPr sz="2600"/>
          </a:p>
          <a:p>
            <a:pPr marL="342900" lvl="0" indent="-342900" algn="l" rtl="0">
              <a:lnSpc>
                <a:spcPct val="200000"/>
              </a:lnSpc>
              <a:spcBef>
                <a:spcPts val="592"/>
              </a:spcBef>
              <a:spcAft>
                <a:spcPct val="0"/>
              </a:spcAft>
              <a:buClr>
                <a:schemeClr val="dk1"/>
              </a:buClr>
              <a:buSzTx/>
              <a:buChar char="•"/>
            </a:pPr>
            <a:r>
              <a:rPr lang="en-US" sz="2600"/>
              <a:t>Associated with systemic vasculitis such </a:t>
            </a:r>
            <a:r>
              <a:rPr lang="en-US" sz="2600" b="1"/>
              <a:t>as microscopic polyangitis &amp; Wegener granulomatosis.</a:t>
            </a:r>
            <a:endParaRPr sz="2600"/>
          </a:p>
          <a:p>
            <a:pPr marL="0" lvl="0" indent="0" algn="l" rtl="0">
              <a:lnSpc>
                <a:spcPct val="100000"/>
              </a:lnSpc>
              <a:spcBef>
                <a:spcPts val="592"/>
              </a:spcBef>
              <a:spcAft>
                <a:spcPct val="0"/>
              </a:spcAft>
              <a:buClr>
                <a:schemeClr val="dk1"/>
              </a:buClr>
              <a:buSzTx/>
              <a:buNone/>
            </a:pPr>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Morphology</a:t>
            </a:r>
            <a:endParaRPr dirty="0">
              <a:latin typeface="Calibri" panose="020F0502020204030204" pitchFamily="34" charset="0"/>
              <a:cs typeface="Calibri" panose="020F0502020204030204" pitchFamily="34" charset="0"/>
            </a:endParaRPr>
          </a:p>
        </p:txBody>
      </p:sp>
      <p:pic>
        <p:nvPicPr>
          <p:cNvPr id="339" name="Google Shape;339;p40"/>
          <p:cNvPicPr preferRelativeResize="0">
            <a:picLocks noGrp="1"/>
          </p:cNvPicPr>
          <p:nvPr>
            <p:ph idx="1"/>
          </p:nvPr>
        </p:nvPicPr>
        <p:blipFill>
          <a:blip r:embed="rId3">
            <a:alphaModFix/>
          </a:blip>
          <a:stretch>
            <a:fillRect/>
          </a:stretch>
        </p:blipFill>
        <p:spPr>
          <a:xfrm>
            <a:off x="1671108" y="1825625"/>
            <a:ext cx="5801784" cy="4351338"/>
          </a:xfrm>
          <a:prstGeom prst="rect">
            <a:avLst/>
          </a:prstGeom>
          <a:noFill/>
          <a:ln>
            <a:noFill/>
          </a:ln>
        </p:spPr>
      </p:pic>
      <p:sp>
        <p:nvSpPr>
          <p:cNvPr id="340" name="Google Shape;340;p40"/>
          <p:cNvSpPr txBox="1"/>
          <p:nvPr/>
        </p:nvSpPr>
        <p:spPr>
          <a:xfrm>
            <a:off x="457200" y="2286000"/>
            <a:ext cx="2514600" cy="2677656"/>
          </a:xfrm>
          <a:prstGeom prst="rect">
            <a:avLst/>
          </a:prstGeom>
          <a:noFill/>
          <a:ln>
            <a:noFill/>
          </a:ln>
        </p:spPr>
        <p:txBody>
          <a:bodyPr spcFirstLastPara="1" wrap="square" lIns="91425" tIns="45700" rIns="91425" bIns="45700" anchor="t" anchorCtr="0">
            <a:spAutoFit/>
          </a:bodyPr>
          <a:lstStyle/>
          <a:p>
            <a:pPr marL="0" marR="0" lvl="0" indent="0" algn="l" rtl="0">
              <a:spcBef>
                <a:spcPct val="0"/>
              </a:spcBef>
              <a:spcAft>
                <a:spcPct val="0"/>
              </a:spcAft>
              <a:buNone/>
            </a:pPr>
            <a:r>
              <a:rPr lang="en-US" sz="2800">
                <a:solidFill>
                  <a:schemeClr val="dk1"/>
                </a:solidFill>
                <a:latin typeface="Calibri"/>
                <a:ea typeface="Calibri"/>
                <a:cs typeface="Calibri"/>
                <a:sym typeface="Calibri"/>
              </a:rPr>
              <a:t>Kidneys enlarged &amp; pale with petechial hemorrhages on cortical surfaces</a:t>
            </a:r>
            <a:endParaRPr sz="2800">
              <a:solidFill>
                <a:schemeClr val="dk1"/>
              </a:solidFill>
              <a:latin typeface="Calibri"/>
              <a:ea typeface="Calibri"/>
              <a:cs typeface="Calibri"/>
              <a:sym typeface="Calibri"/>
            </a:endParaRPr>
          </a:p>
        </p:txBody>
      </p:sp>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Morphology</a:t>
            </a:r>
            <a:endParaRPr dirty="0">
              <a:latin typeface="Calibri" panose="020F0502020204030204" pitchFamily="34" charset="0"/>
              <a:cs typeface="Calibri" panose="020F0502020204030204" pitchFamily="34" charset="0"/>
            </a:endParaRPr>
          </a:p>
        </p:txBody>
      </p:sp>
      <p:sp>
        <p:nvSpPr>
          <p:cNvPr id="346" name="Google Shape;346;p41"/>
          <p:cNvSpPr txBox="1">
            <a:spLocks noGrp="1"/>
          </p:cNvSpPr>
          <p:nvPr>
            <p:ph idx="1"/>
          </p:nvPr>
        </p:nvSpPr>
        <p:spPr>
          <a:xfrm>
            <a:off x="457200" y="1600200"/>
            <a:ext cx="48768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ct val="0"/>
              </a:spcBef>
              <a:spcAft>
                <a:spcPct val="0"/>
              </a:spcAft>
              <a:buClr>
                <a:schemeClr val="dk1"/>
              </a:buClr>
              <a:buSzTx/>
              <a:buChar char="•"/>
            </a:pPr>
            <a:r>
              <a:rPr lang="en-US"/>
              <a:t>Crescents are formed by </a:t>
            </a:r>
            <a:endParaRPr/>
          </a:p>
          <a:p>
            <a:pPr marL="342900" lvl="0" indent="-342900" algn="l" rtl="0">
              <a:spcBef>
                <a:spcPts val="448"/>
              </a:spcBef>
              <a:spcAft>
                <a:spcPct val="0"/>
              </a:spcAft>
              <a:buClr>
                <a:schemeClr val="dk1"/>
              </a:buClr>
              <a:buSzTx/>
              <a:buChar char="•"/>
            </a:pPr>
            <a:r>
              <a:rPr lang="en-US"/>
              <a:t>proliferation of parietal cells </a:t>
            </a:r>
            <a:endParaRPr/>
          </a:p>
          <a:p>
            <a:pPr marL="342900" lvl="0" indent="-342900" algn="l" rtl="0">
              <a:spcBef>
                <a:spcPts val="448"/>
              </a:spcBef>
              <a:spcAft>
                <a:spcPct val="0"/>
              </a:spcAft>
              <a:buClr>
                <a:schemeClr val="dk1"/>
              </a:buClr>
              <a:buSzTx/>
              <a:buChar char="•"/>
            </a:pPr>
            <a:r>
              <a:rPr lang="en-US"/>
              <a:t>by migration of monocytes and macrophages into the urinary space. </a:t>
            </a:r>
            <a:endParaRPr/>
          </a:p>
          <a:p>
            <a:pPr marL="342900" lvl="0" indent="-342900" algn="l" rtl="0">
              <a:spcBef>
                <a:spcPts val="448"/>
              </a:spcBef>
              <a:spcAft>
                <a:spcPct val="0"/>
              </a:spcAft>
              <a:buClr>
                <a:schemeClr val="dk1"/>
              </a:buClr>
              <a:buSzTx/>
              <a:buChar char="•"/>
            </a:pPr>
            <a:r>
              <a:rPr lang="en-US"/>
              <a:t>Neutrophils and lymphocytes may be present. </a:t>
            </a:r>
            <a:endParaRPr/>
          </a:p>
          <a:p>
            <a:pPr marL="342900" lvl="0" indent="-342900" algn="l" rtl="0">
              <a:spcBef>
                <a:spcPts val="448"/>
              </a:spcBef>
              <a:spcAft>
                <a:spcPct val="0"/>
              </a:spcAft>
              <a:buClr>
                <a:schemeClr val="dk1"/>
              </a:buClr>
              <a:buSzTx/>
              <a:buChar char="•"/>
            </a:pPr>
            <a:r>
              <a:rPr lang="en-US"/>
              <a:t>The crescents may obliterate the urinary space and compress the glomerular tuft. </a:t>
            </a:r>
            <a:endParaRPr/>
          </a:p>
          <a:p>
            <a:pPr marL="342900" lvl="0" indent="-342900" algn="l" rtl="0">
              <a:spcBef>
                <a:spcPts val="448"/>
              </a:spcBef>
              <a:spcAft>
                <a:spcPct val="0"/>
              </a:spcAft>
              <a:buClr>
                <a:schemeClr val="dk1"/>
              </a:buClr>
              <a:buSzTx/>
              <a:buChar char="•"/>
            </a:pPr>
            <a:r>
              <a:rPr lang="en-US"/>
              <a:t>Fibrin strands are frequently prominent between the cellular layers in the crescents. the escape of procoagulant factors, fibrin and cytokines into Bowman space may contribute to crescent formation.</a:t>
            </a:r>
            <a:endParaRPr/>
          </a:p>
        </p:txBody>
      </p:sp>
      <p:pic>
        <p:nvPicPr>
          <p:cNvPr id="347" name="Google Shape;347;p41"/>
          <p:cNvPicPr preferRelativeResize="0"/>
          <p:nvPr/>
        </p:nvPicPr>
        <p:blipFill>
          <a:blip r:embed="rId3">
            <a:alphaModFix/>
          </a:blip>
          <a:srcRect l="55943" t="29291" r="2968" b="22485"/>
          <a:stretch>
            <a:fillRect/>
          </a:stretch>
        </p:blipFill>
        <p:spPr>
          <a:xfrm rot="5400000">
            <a:off x="4738616" y="2424184"/>
            <a:ext cx="4844955" cy="3196988"/>
          </a:xfrm>
          <a:prstGeom prst="rect">
            <a:avLst/>
          </a:prstGeom>
          <a:noFill/>
          <a:ln>
            <a:noFill/>
          </a:ln>
        </p:spPr>
      </p:pic>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ct val="0"/>
              </a:spcAft>
              <a:defRPr/>
            </a:pPr>
            <a:r>
              <a:rPr lang="en-US" sz="4000">
                <a:solidFill>
                  <a:srgbClr val="7030A0"/>
                </a:solidFill>
                <a:effectLst>
                  <a:outerShdw blurRad="38100" dist="38100" dir="2700000" algn="tl">
                    <a:srgbClr val="000000">
                      <a:alpha val="43137"/>
                    </a:srgbClr>
                  </a:outerShdw>
                </a:effectLst>
                <a:cs typeface="Times New Roman" pitchFamily="18" charset="0"/>
              </a:rPr>
              <a:t>  </a:t>
            </a:r>
            <a:r>
              <a:rPr lang="en-US" altLang="en-US" b="1"/>
              <a:t>VISION OF RMU</a:t>
            </a:r>
            <a:br>
              <a:rPr lang="en-US" altLang="en-US" b="1"/>
            </a:br>
            <a:r>
              <a:rPr lang="en-US" altLang="en-US" b="1"/>
              <a:t>THE DREAM/ TOMORROW</a:t>
            </a:r>
          </a:p>
        </p:txBody>
      </p:sp>
      <p:sp>
        <p:nvSpPr>
          <p:cNvPr id="8195" name="Content Placeholder 2"/>
          <p:cNvSpPr>
            <a:spLocks noGrp="1"/>
          </p:cNvSpPr>
          <p:nvPr>
            <p:ph idx="1"/>
          </p:nvPr>
        </p:nvSpPr>
        <p:spPr/>
        <p:txBody>
          <a:bodyPr>
            <a:normAutofit/>
          </a:bodyPr>
          <a:lstStyle/>
          <a:p>
            <a:r>
              <a:rPr lang="en-US" altLang="en-US" sz="2400"/>
              <a:t>To impart evidence based research oriented medical education</a:t>
            </a:r>
          </a:p>
          <a:p>
            <a:r>
              <a:rPr lang="en-US" altLang="en-US" sz="2400"/>
              <a:t>To provide best possible patient care</a:t>
            </a:r>
          </a:p>
          <a:p>
            <a:r>
              <a:rPr lang="en-US" altLang="en-US" sz="2400"/>
              <a:t>To inculcate the values of mutual respect and ethical practice of medicine</a:t>
            </a:r>
          </a:p>
        </p:txBody>
      </p:sp>
      <p:pic>
        <p:nvPicPr>
          <p:cNvPr id="8196"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9255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Immunofluorescence </a:t>
            </a:r>
            <a:endParaRPr dirty="0">
              <a:latin typeface="Calibri" panose="020F0502020204030204" pitchFamily="34" charset="0"/>
              <a:cs typeface="Calibri" panose="020F0502020204030204" pitchFamily="34" charset="0"/>
            </a:endParaRPr>
          </a:p>
        </p:txBody>
      </p:sp>
      <p:sp>
        <p:nvSpPr>
          <p:cNvPr id="353" name="Google Shape;353;p42"/>
          <p:cNvSpPr txBox="1">
            <a:spLocks noGrp="1"/>
          </p:cNvSpPr>
          <p:nvPr>
            <p:ph idx="1"/>
          </p:nvPr>
        </p:nvSpPr>
        <p:spPr>
          <a:xfrm>
            <a:off x="457199" y="1600200"/>
            <a:ext cx="7667297" cy="4525963"/>
          </a:xfrm>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immune complex-mediated cases show granular immune deposits; </a:t>
            </a:r>
            <a:endParaRPr sz="2600"/>
          </a:p>
          <a:p>
            <a:pPr marL="342900" lvl="0" indent="-342900" algn="l" rtl="0">
              <a:spcBef>
                <a:spcPts val="544"/>
              </a:spcBef>
              <a:spcAft>
                <a:spcPct val="0"/>
              </a:spcAft>
              <a:buClr>
                <a:schemeClr val="dk1"/>
              </a:buClr>
              <a:buSzTx/>
              <a:buChar char="•"/>
            </a:pPr>
            <a:r>
              <a:rPr lang="en-US" sz="2600" err="1"/>
              <a:t>Goodpasture syndrome cases show linear GBM fluorescence for Ig and complement, </a:t>
            </a:r>
            <a:endParaRPr sz="2600"/>
          </a:p>
          <a:p>
            <a:pPr marL="342900" lvl="0" indent="-342900" algn="l" rtl="0">
              <a:spcBef>
                <a:spcPts val="544"/>
              </a:spcBef>
              <a:spcAft>
                <a:spcPct val="0"/>
              </a:spcAft>
              <a:buClr>
                <a:schemeClr val="dk1"/>
              </a:buClr>
              <a:buSzTx/>
              <a:buChar char="•"/>
            </a:pPr>
            <a:r>
              <a:rPr lang="en-US" sz="2600" err="1"/>
              <a:t>Pauci-immune cases have little or no deposition of immune reactants. </a:t>
            </a:r>
            <a:endParaRPr sz="2600"/>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800"/>
              <a:buFont typeface="Calibri"/>
              <a:buNone/>
            </a:pPr>
            <a:r>
              <a:rPr lang="en-US" sz="4200" dirty="0">
                <a:latin typeface="Calibri" panose="020F0502020204030204" pitchFamily="34" charset="0"/>
                <a:cs typeface="Calibri" panose="020F0502020204030204" pitchFamily="34" charset="0"/>
              </a:rPr>
              <a:t>Electron microscopy</a:t>
            </a:r>
            <a:endParaRPr sz="4200" b="1" dirty="0">
              <a:latin typeface="Calibri" panose="020F0502020204030204" pitchFamily="34" charset="0"/>
              <a:ea typeface="Arial"/>
              <a:cs typeface="Calibri" panose="020F0502020204030204" pitchFamily="34" charset="0"/>
              <a:sym typeface="Arial"/>
            </a:endParaRPr>
          </a:p>
        </p:txBody>
      </p:sp>
      <p:sp>
        <p:nvSpPr>
          <p:cNvPr id="359" name="Google Shape;359;p43"/>
          <p:cNvSpPr txBox="1">
            <a:spLocks noGrp="1"/>
          </p:cNvSpPr>
          <p:nvPr>
            <p:ph idx="1"/>
          </p:nvPr>
        </p:nvSpPr>
        <p:spPr>
          <a:xfrm>
            <a:off x="457200" y="1600200"/>
            <a:ext cx="4191000" cy="4525963"/>
          </a:xfrm>
          <a:prstGeom prst="rect">
            <a:avLst/>
          </a:prstGeom>
          <a:noFill/>
          <a:ln>
            <a:noFill/>
          </a:ln>
        </p:spPr>
        <p:txBody>
          <a:bodyPr spcFirstLastPara="1" wrap="square" lIns="91425" tIns="45700" rIns="91425" bIns="45700" anchor="t" anchorCtr="0">
            <a:normAutofit/>
          </a:bodyPr>
          <a:lstStyle/>
          <a:p>
            <a:pPr marL="342900" lvl="0" indent="-182880" algn="l" rtl="0">
              <a:spcBef>
                <a:spcPct val="0"/>
              </a:spcBef>
              <a:spcAft>
                <a:spcPct val="0"/>
              </a:spcAft>
              <a:buClr>
                <a:schemeClr val="dk1"/>
              </a:buClr>
              <a:buSzTx/>
              <a:buNone/>
            </a:pPr>
            <a:endParaRPr sz="2600"/>
          </a:p>
          <a:p>
            <a:pPr marL="342900" lvl="0" indent="-342900" algn="l" rtl="0">
              <a:spcBef>
                <a:spcPts val="504"/>
              </a:spcBef>
              <a:spcAft>
                <a:spcPct val="0"/>
              </a:spcAft>
              <a:buClr>
                <a:schemeClr val="dk1"/>
              </a:buClr>
              <a:buSzTx/>
              <a:buChar char="•"/>
            </a:pPr>
            <a:r>
              <a:rPr lang="en-US" sz="2600"/>
              <a:t>Electron microscopy shows ruptures in the GBM, a severe injury that allows leukocytes, plasma proteins such as coagulation factors and complement, and inflammatory mediators to reach the urinary space, where they trigger crescent formation</a:t>
            </a:r>
            <a:endParaRPr sz="2600"/>
          </a:p>
        </p:txBody>
      </p:sp>
      <p:pic>
        <p:nvPicPr>
          <p:cNvPr id="360" name="Google Shape;360;p43"/>
          <p:cNvPicPr preferRelativeResize="0"/>
          <p:nvPr/>
        </p:nvPicPr>
        <p:blipFill>
          <a:blip r:embed="rId3">
            <a:alphaModFix/>
          </a:blip>
          <a:srcRect l="53181" t="25187" r="20072" b="25187"/>
          <a:stretch>
            <a:fillRect/>
          </a:stretch>
        </p:blipFill>
        <p:spPr>
          <a:xfrm>
            <a:off x="5105400" y="2133600"/>
            <a:ext cx="3480179" cy="3630304"/>
          </a:xfrm>
          <a:prstGeom prst="rect">
            <a:avLst/>
          </a:prstGeom>
          <a:noFill/>
          <a:ln>
            <a:noFill/>
          </a:ln>
        </p:spPr>
      </p:pic>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4200" dirty="0">
                <a:latin typeface="Calibri" panose="020F0502020204030204" pitchFamily="34" charset="0"/>
                <a:cs typeface="Calibri" panose="020F0502020204030204" pitchFamily="34" charset="0"/>
              </a:rPr>
              <a:t>IgA nephropathy</a:t>
            </a:r>
            <a:endParaRPr sz="4200" dirty="0">
              <a:latin typeface="Calibri" panose="020F0502020204030204" pitchFamily="34" charset="0"/>
              <a:cs typeface="Calibri" panose="020F0502020204030204" pitchFamily="34" charset="0"/>
            </a:endParaRPr>
          </a:p>
        </p:txBody>
      </p:sp>
      <p:sp>
        <p:nvSpPr>
          <p:cNvPr id="366" name="Google Shape;366;p44"/>
          <p:cNvSpPr txBox="1">
            <a:spLocks noGrp="1"/>
          </p:cNvSpPr>
          <p:nvPr>
            <p:ph idx="1"/>
          </p:nvPr>
        </p:nvSpPr>
        <p:spPr>
          <a:xfrm>
            <a:off x="181536" y="1825625"/>
            <a:ext cx="8784290" cy="4351338"/>
          </a:xfrm>
          <a:prstGeom prst="rect">
            <a:avLst/>
          </a:prstGeom>
          <a:noFill/>
          <a:ln>
            <a:noFill/>
          </a:ln>
        </p:spPr>
        <p:txBody>
          <a:bodyPr spcFirstLastPara="1" wrap="square" lIns="91425" tIns="45700" rIns="91425" bIns="45700" anchor="t" anchorCtr="0">
            <a:normAutofit/>
          </a:bodyPr>
          <a:lstStyle/>
          <a:p>
            <a:pPr marL="342900" lvl="0" indent="-114300" algn="l" rtl="0">
              <a:spcBef>
                <a:spcPct val="0"/>
              </a:spcBef>
              <a:spcAft>
                <a:spcPct val="0"/>
              </a:spcAft>
              <a:buClr>
                <a:schemeClr val="dk1"/>
              </a:buClr>
              <a:buSzPts val="3600"/>
              <a:buNone/>
            </a:pPr>
            <a:endParaRPr sz="3600"/>
          </a:p>
          <a:p>
            <a:pPr marL="342900" lvl="0" indent="-342900" algn="l" rtl="0">
              <a:spcBef>
                <a:spcPts val="720"/>
              </a:spcBef>
              <a:spcAft>
                <a:spcPct val="0"/>
              </a:spcAft>
              <a:buClr>
                <a:schemeClr val="dk1"/>
              </a:buClr>
              <a:buSzPts val="3600"/>
              <a:buChar char="•"/>
            </a:pPr>
            <a:r>
              <a:rPr lang="en-US" sz="2600"/>
              <a:t>Affects children &amp; young adults</a:t>
            </a:r>
            <a:endParaRPr sz="2600"/>
          </a:p>
          <a:p>
            <a:pPr marL="342900" lvl="0" indent="-342900" algn="l" rtl="0">
              <a:spcBef>
                <a:spcPts val="720"/>
              </a:spcBef>
              <a:spcAft>
                <a:spcPct val="0"/>
              </a:spcAft>
              <a:buClr>
                <a:schemeClr val="dk1"/>
              </a:buClr>
              <a:buSzPts val="3600"/>
              <a:buChar char="•"/>
            </a:pPr>
            <a:r>
              <a:rPr lang="en-US" sz="2600"/>
              <a:t>Prominent IgA deposits in mesangium</a:t>
            </a:r>
            <a:endParaRPr sz="2600"/>
          </a:p>
          <a:p>
            <a:pPr marL="342900" lvl="0" indent="-342900" algn="l" rtl="0">
              <a:spcBef>
                <a:spcPts val="800"/>
              </a:spcBef>
              <a:spcAft>
                <a:spcPct val="0"/>
              </a:spcAft>
              <a:buClr>
                <a:schemeClr val="dk1"/>
              </a:buClr>
              <a:buSzPts val="4000"/>
              <a:buChar char="•"/>
            </a:pPr>
            <a:r>
              <a:rPr lang="en-US" sz="2600"/>
              <a:t>Recurrent hematuria</a:t>
            </a:r>
            <a:endParaRPr sz="2600"/>
          </a:p>
          <a:p>
            <a:pPr marL="342900" lvl="0" indent="-139700" algn="l" rtl="0">
              <a:spcBef>
                <a:spcPts val="640"/>
              </a:spcBef>
              <a:spcAft>
                <a:spcPct val="0"/>
              </a:spcAft>
              <a:buClr>
                <a:schemeClr val="dk1"/>
              </a:buClr>
              <a:buSzPts val="3200"/>
              <a:buNone/>
            </a:pPr>
            <a:endParaRPr/>
          </a:p>
          <a:p>
            <a:pPr marL="342900" lvl="0" indent="-139700" algn="l" rtl="0">
              <a:spcBef>
                <a:spcPts val="640"/>
              </a:spcBef>
              <a:spcAft>
                <a:spcPct val="0"/>
              </a:spcAft>
              <a:buClr>
                <a:schemeClr val="dk1"/>
              </a:buClr>
              <a:buSzPts val="3200"/>
              <a:buNone/>
            </a:pPr>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Horizontal Integration CM</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ct val="0"/>
              </a:spcBef>
              <a:spcAft>
                <a:spcPct val="0"/>
              </a:spcAft>
              <a:buClr>
                <a:schemeClr val="dk1"/>
              </a:buClr>
              <a:buSzPts val="5400"/>
              <a:buFont typeface="Calibri"/>
              <a:buNone/>
            </a:pPr>
            <a:r>
              <a:rPr lang="en-US" sz="4200"/>
              <a:t>Microscopy</a:t>
            </a:r>
            <a:endParaRPr sz="4200"/>
          </a:p>
        </p:txBody>
      </p:sp>
      <p:pic>
        <p:nvPicPr>
          <p:cNvPr id="373" name="Google Shape;373;p45"/>
          <p:cNvPicPr preferRelativeResize="0">
            <a:picLocks noGrp="1"/>
          </p:cNvPicPr>
          <p:nvPr>
            <p:ph idx="1"/>
          </p:nvPr>
        </p:nvPicPr>
        <p:blipFill>
          <a:blip r:embed="rId3">
            <a:alphaModFix/>
          </a:blip>
          <a:stretch>
            <a:fillRect/>
          </a:stretch>
        </p:blipFill>
        <p:spPr>
          <a:xfrm>
            <a:off x="5412441" y="131367"/>
            <a:ext cx="3600450" cy="3334871"/>
          </a:xfrm>
          <a:prstGeom prst="rect">
            <a:avLst/>
          </a:prstGeom>
          <a:noFill/>
          <a:ln>
            <a:noFill/>
          </a:ln>
        </p:spPr>
      </p:pic>
      <p:sp>
        <p:nvSpPr>
          <p:cNvPr id="372" name="Google Shape;372;p45"/>
          <p:cNvSpPr/>
          <p:nvPr/>
        </p:nvSpPr>
        <p:spPr>
          <a:xfrm>
            <a:off x="178174" y="1798803"/>
            <a:ext cx="5308226" cy="3693278"/>
          </a:xfrm>
          <a:prstGeom prst="rect">
            <a:avLst/>
          </a:prstGeom>
          <a:noFill/>
          <a:ln>
            <a:noFill/>
          </a:ln>
        </p:spPr>
        <p:txBody>
          <a:bodyPr spcFirstLastPara="1" wrap="square" lIns="91425" tIns="45700" rIns="91425" bIns="45700" anchor="t" anchorCtr="0">
            <a:spAutoFit/>
          </a:bodyPr>
          <a:lstStyle/>
          <a:p>
            <a:pPr marL="342900" marR="0" lvl="0" indent="-342900" algn="l" rtl="0">
              <a:spcBef>
                <a:spcPct val="0"/>
              </a:spcBef>
              <a:spcAft>
                <a:spcPct val="0"/>
              </a:spcAft>
              <a:buNone/>
            </a:pPr>
            <a:r>
              <a:rPr lang="en-US" sz="2600" b="1">
                <a:solidFill>
                  <a:schemeClr val="dk1"/>
                </a:solidFill>
                <a:latin typeface="Calibri"/>
                <a:ea typeface="Calibri"/>
                <a:cs typeface="Calibri"/>
                <a:sym typeface="Calibri"/>
              </a:rPr>
              <a:t>Light microscopy,</a:t>
            </a:r>
            <a:endParaRPr sz="2600"/>
          </a:p>
          <a:p>
            <a:pPr marL="342900" marR="0" lvl="0" indent="-342900" algn="l" rtl="0">
              <a:spcBef>
                <a:spcPct val="0"/>
              </a:spcBef>
              <a:spcAft>
                <a:spcPct val="0"/>
              </a:spcAft>
              <a:buNone/>
            </a:pPr>
            <a:r>
              <a:rPr lang="en-US" sz="2600">
                <a:solidFill>
                  <a:schemeClr val="dk1"/>
                </a:solidFill>
                <a:latin typeface="Calibri"/>
                <a:ea typeface="Calibri"/>
                <a:cs typeface="Calibri"/>
                <a:sym typeface="Calibri"/>
              </a:rPr>
              <a:t>Glomeruli: normal to mesangial widening and segmental inflammation</a:t>
            </a:r>
            <a:endParaRPr sz="2600"/>
          </a:p>
          <a:p>
            <a:pPr marL="342900" marR="0" lvl="0" indent="-342900" algn="l" rtl="0">
              <a:spcBef>
                <a:spcPct val="0"/>
              </a:spcBef>
              <a:spcAft>
                <a:spcPct val="0"/>
              </a:spcAft>
              <a:buNone/>
            </a:pPr>
            <a:endParaRPr sz="2600">
              <a:solidFill>
                <a:schemeClr val="dk1"/>
              </a:solidFill>
              <a:latin typeface="Calibri"/>
              <a:ea typeface="Calibri"/>
              <a:cs typeface="Calibri"/>
              <a:sym typeface="Calibri"/>
            </a:endParaRPr>
          </a:p>
          <a:p>
            <a:pPr marL="342900" marR="0" lvl="0" indent="-342900" algn="l" rtl="0">
              <a:spcBef>
                <a:spcPct val="0"/>
              </a:spcBef>
              <a:spcAft>
                <a:spcPct val="0"/>
              </a:spcAft>
              <a:buNone/>
            </a:pPr>
            <a:endParaRPr sz="2600">
              <a:solidFill>
                <a:schemeClr val="dk1"/>
              </a:solidFill>
              <a:latin typeface="Calibri"/>
              <a:ea typeface="Calibri"/>
              <a:cs typeface="Calibri"/>
              <a:sym typeface="Calibri"/>
            </a:endParaRPr>
          </a:p>
          <a:p>
            <a:pPr marL="342900" marR="0" lvl="0" indent="-342900" algn="l" rtl="0">
              <a:spcBef>
                <a:spcPct val="0"/>
              </a:spcBef>
              <a:spcAft>
                <a:spcPct val="0"/>
              </a:spcAft>
              <a:buNone/>
            </a:pPr>
            <a:r>
              <a:rPr lang="en-US" sz="2600" b="1">
                <a:solidFill>
                  <a:schemeClr val="dk1"/>
                </a:solidFill>
                <a:latin typeface="Calibri"/>
                <a:ea typeface="Calibri"/>
                <a:cs typeface="Calibri"/>
                <a:sym typeface="Calibri"/>
              </a:rPr>
              <a:t>Electron microscopy </a:t>
            </a:r>
            <a:r>
              <a:rPr lang="en-US" sz="2600">
                <a:solidFill>
                  <a:schemeClr val="dk1"/>
                </a:solidFill>
                <a:latin typeface="Calibri"/>
                <a:ea typeface="Calibri"/>
                <a:cs typeface="Calibri"/>
                <a:sym typeface="Calibri"/>
              </a:rPr>
              <a:t> presence of electron dense deposits in mesangium.</a:t>
            </a:r>
            <a:endParaRPr sz="2600">
              <a:solidFill>
                <a:schemeClr val="dk1"/>
              </a:solidFill>
              <a:latin typeface="Calibri"/>
              <a:ea typeface="Calibri"/>
              <a:cs typeface="Calibri"/>
              <a:sym typeface="Calibri"/>
            </a:endParaRPr>
          </a:p>
        </p:txBody>
      </p:sp>
      <p:pic>
        <p:nvPicPr>
          <p:cNvPr id="374" name="Google Shape;374;p45"/>
          <p:cNvPicPr preferRelativeResize="0"/>
          <p:nvPr/>
        </p:nvPicPr>
        <p:blipFill>
          <a:blip r:embed="rId4">
            <a:alphaModFix/>
          </a:blip>
          <a:srcRect l="4945" t="20006" r="4104" b="11215"/>
          <a:stretch>
            <a:fillRect/>
          </a:stretch>
        </p:blipFill>
        <p:spPr>
          <a:xfrm>
            <a:off x="5367898" y="3574351"/>
            <a:ext cx="3763496" cy="3222136"/>
          </a:xfrm>
          <a:prstGeom prst="rect">
            <a:avLst/>
          </a:prstGeom>
          <a:noFill/>
          <a:ln>
            <a:noFill/>
          </a:ln>
        </p:spPr>
      </p:pic>
      <p:sp>
        <p:nvSpPr>
          <p:cNvPr id="6" name="Google Shape;146;p10"/>
          <p:cNvSpPr txBox="1"/>
          <p:nvPr/>
        </p:nvSpPr>
        <p:spPr>
          <a:xfrm>
            <a:off x="1534729"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p46"/>
          <p:cNvPicPr preferRelativeResize="0">
            <a:picLocks noGrp="1"/>
          </p:cNvPicPr>
          <p:nvPr>
            <p:ph idx="1"/>
          </p:nvPr>
        </p:nvPicPr>
        <p:blipFill>
          <a:blip r:embed="rId3">
            <a:alphaModFix/>
          </a:blip>
          <a:stretch>
            <a:fillRect/>
          </a:stretch>
        </p:blipFill>
        <p:spPr>
          <a:xfrm>
            <a:off x="5518150" y="2176462"/>
            <a:ext cx="3333750" cy="2505075"/>
          </a:xfrm>
          <a:prstGeom prst="rect">
            <a:avLst/>
          </a:prstGeom>
          <a:noFill/>
          <a:ln>
            <a:noFill/>
          </a:ln>
        </p:spPr>
      </p:pic>
      <p:sp>
        <p:nvSpPr>
          <p:cNvPr id="380" name="Google Shape;380;p46"/>
          <p:cNvSpPr/>
          <p:nvPr/>
        </p:nvSpPr>
        <p:spPr>
          <a:xfrm>
            <a:off x="228600" y="2635188"/>
            <a:ext cx="4676215" cy="1261884"/>
          </a:xfrm>
          <a:prstGeom prst="rect">
            <a:avLst/>
          </a:prstGeom>
          <a:noFill/>
          <a:ln>
            <a:noFill/>
          </a:ln>
        </p:spPr>
        <p:txBody>
          <a:bodyPr spcFirstLastPara="1" wrap="square" lIns="91425" tIns="45700" rIns="91425" bIns="45700" anchor="t" anchorCtr="0">
            <a:spAutoFit/>
          </a:bodyPr>
          <a:lstStyle/>
          <a:p>
            <a:pPr marL="342900" marR="0" lvl="0" indent="-342900" algn="l" rtl="0">
              <a:spcBef>
                <a:spcPct val="0"/>
              </a:spcBef>
              <a:spcAft>
                <a:spcPct val="0"/>
              </a:spcAft>
              <a:buNone/>
            </a:pPr>
            <a:r>
              <a:rPr lang="en-US" sz="2800" b="1">
                <a:solidFill>
                  <a:schemeClr val="dk1"/>
                </a:solidFill>
                <a:latin typeface="Calibri"/>
                <a:ea typeface="Calibri"/>
                <a:cs typeface="Calibri"/>
                <a:sym typeface="Calibri"/>
              </a:rPr>
              <a:t>Immunofluorescence</a:t>
            </a:r>
            <a:r>
              <a:rPr lang="en-US" sz="2800">
                <a:solidFill>
                  <a:schemeClr val="dk1"/>
                </a:solidFill>
                <a:latin typeface="Calibri"/>
                <a:ea typeface="Calibri"/>
                <a:cs typeface="Calibri"/>
                <a:sym typeface="Calibri"/>
              </a:rPr>
              <a:t>  </a:t>
            </a:r>
            <a:endParaRPr/>
          </a:p>
          <a:p>
            <a:pPr marL="342900" marR="0" lvl="0" indent="-342900" algn="l" rtl="0">
              <a:spcBef>
                <a:spcPct val="0"/>
              </a:spcBef>
              <a:spcAft>
                <a:spcPct val="0"/>
              </a:spcAft>
              <a:buNone/>
            </a:pPr>
            <a:r>
              <a:rPr lang="en-US" sz="2400">
                <a:solidFill>
                  <a:schemeClr val="dk1"/>
                </a:solidFill>
                <a:latin typeface="Calibri"/>
                <a:ea typeface="Calibri"/>
                <a:cs typeface="Calibri"/>
                <a:sym typeface="Calibri"/>
              </a:rPr>
              <a:t>Mesangial deposition of IgA along with C3 &amp; properdin</a:t>
            </a:r>
            <a:endParaRPr sz="2400">
              <a:solidFill>
                <a:schemeClr val="dk1"/>
              </a:solidFill>
              <a:latin typeface="Calibri"/>
              <a:ea typeface="Calibri"/>
              <a:cs typeface="Calibri"/>
              <a:sym typeface="Calibri"/>
            </a:endParaRPr>
          </a:p>
        </p:txBody>
      </p:sp>
      <p:sp>
        <p:nvSpPr>
          <p:cNvPr id="4"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3" descr="Complete remission of nephrotic syndrome secondary to amyloid a amyloidosis  in patient with inactive Crohn's disease after treatment by infliximab  Hassani K, Hamzi MA, El Kabbaj D - Saudi J Kidney Dis"/>
          <p:cNvPicPr preferRelativeResize="0"/>
          <p:nvPr/>
        </p:nvPicPr>
        <p:blipFill>
          <a:blip r:embed="rId3">
            <a:alphaModFix/>
          </a:blip>
          <a:stretch>
            <a:fillRect/>
          </a:stretch>
        </p:blipFill>
        <p:spPr>
          <a:xfrm>
            <a:off x="457200" y="304800"/>
            <a:ext cx="8239125" cy="6324600"/>
          </a:xfrm>
          <a:prstGeom prst="rect">
            <a:avLst/>
          </a:prstGeom>
          <a:noFill/>
          <a:ln>
            <a:noFill/>
          </a:ln>
        </p:spPr>
      </p:pic>
      <p:sp>
        <p:nvSpPr>
          <p:cNvPr id="3"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Core Content</a:t>
            </a:r>
          </a:p>
        </p:txBody>
      </p:sp>
    </p:spTree>
    <p:extLst>
      <p:ext uri="{BB962C8B-B14F-4D97-AF65-F5344CB8AC3E}">
        <p14:creationId xmlns:p14="http://schemas.microsoft.com/office/powerpoint/2010/main" val="134371290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latin typeface="Calibri" panose="020F0502020204030204" pitchFamily="34" charset="0"/>
                <a:cs typeface="Calibri" panose="020F0502020204030204" pitchFamily="34" charset="0"/>
              </a:rPr>
              <a:t>Azotemia</a:t>
            </a:r>
            <a:endParaRPr dirty="0">
              <a:latin typeface="Calibri" panose="020F0502020204030204" pitchFamily="34" charset="0"/>
              <a:cs typeface="Calibri" panose="020F0502020204030204" pitchFamily="34" charset="0"/>
            </a:endParaRPr>
          </a:p>
        </p:txBody>
      </p:sp>
      <p:sp>
        <p:nvSpPr>
          <p:cNvPr id="121" name="Google Shape;121;p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a:t>↑BUN and creatinine levels</a:t>
            </a:r>
            <a:endParaRPr sz="2600"/>
          </a:p>
          <a:p>
            <a:pPr marL="342900" lvl="0" indent="-342900" algn="l" rtl="0">
              <a:spcBef>
                <a:spcPts val="592"/>
              </a:spcBef>
              <a:spcAft>
                <a:spcPct val="0"/>
              </a:spcAft>
              <a:buClr>
                <a:schemeClr val="dk1"/>
              </a:buClr>
              <a:buSzTx/>
              <a:buChar char="•"/>
            </a:pPr>
            <a:r>
              <a:rPr lang="en-US" sz="2600"/>
              <a:t>Due to ↓GFR. </a:t>
            </a:r>
            <a:endParaRPr sz="2600"/>
          </a:p>
          <a:p>
            <a:pPr marL="342900" lvl="0" indent="-342900" algn="l" rtl="0">
              <a:spcBef>
                <a:spcPts val="592"/>
              </a:spcBef>
              <a:spcAft>
                <a:spcPct val="0"/>
              </a:spcAft>
              <a:buClr>
                <a:schemeClr val="dk1"/>
              </a:buClr>
              <a:buSzTx/>
              <a:buChar char="•"/>
            </a:pPr>
            <a:r>
              <a:rPr lang="en-US" sz="2600"/>
              <a:t>Prerenal azotemia  →</a:t>
            </a:r>
            <a:r>
              <a:rPr lang="en-US" sz="2600" b="1"/>
              <a:t>hypoperfusion</a:t>
            </a:r>
            <a:r>
              <a:rPr lang="en-US" sz="2600"/>
              <a:t> of the kidneys in the absence of parenchymal damage. </a:t>
            </a:r>
            <a:endParaRPr sz="2600"/>
          </a:p>
          <a:p>
            <a:pPr marL="342900" lvl="0" indent="-342900" algn="l" rtl="0">
              <a:spcBef>
                <a:spcPts val="592"/>
              </a:spcBef>
              <a:spcAft>
                <a:spcPct val="0"/>
              </a:spcAft>
              <a:buClr>
                <a:schemeClr val="dk1"/>
              </a:buClr>
              <a:buSzTx/>
              <a:buChar char="•"/>
            </a:pPr>
            <a:r>
              <a:rPr lang="en-US" sz="2600"/>
              <a:t>Postrenal azotemia→ urine flow </a:t>
            </a:r>
            <a:r>
              <a:rPr lang="en-US" sz="2600" b="1"/>
              <a:t>obstruction</a:t>
            </a:r>
            <a:r>
              <a:rPr lang="en-US" sz="2600"/>
              <a:t> distal to the kidney. </a:t>
            </a:r>
            <a:endParaRPr sz="2600"/>
          </a:p>
          <a:p>
            <a:pPr marL="342900" lvl="0" indent="-342900" algn="l" rtl="0">
              <a:spcBef>
                <a:spcPts val="592"/>
              </a:spcBef>
              <a:spcAft>
                <a:spcPct val="0"/>
              </a:spcAft>
              <a:buClr>
                <a:schemeClr val="dk1"/>
              </a:buClr>
              <a:buSzTx/>
              <a:buChar char="•"/>
            </a:pPr>
            <a:r>
              <a:rPr lang="en-US" sz="2600"/>
              <a:t>Uremia → </a:t>
            </a:r>
            <a:r>
              <a:rPr lang="en-US" sz="2600" b="1"/>
              <a:t>Azotemia + constellation </a:t>
            </a:r>
            <a:r>
              <a:rPr lang="en-US" sz="2600"/>
              <a:t>of clinical signs and symptoms and biochemical abnormalities</a:t>
            </a:r>
            <a:endParaRPr sz="2600"/>
          </a:p>
        </p:txBody>
      </p:sp>
      <p:sp>
        <p:nvSpPr>
          <p:cNvPr id="5"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Vertical Integration Medicine</a:t>
            </a:r>
          </a:p>
        </p:txBody>
      </p:sp>
    </p:spTree>
    <p:extLst>
      <p:ext uri="{BB962C8B-B14F-4D97-AF65-F5344CB8AC3E}">
        <p14:creationId xmlns:p14="http://schemas.microsoft.com/office/powerpoint/2010/main" val="206154229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5400"/>
              <a:buFont typeface="Calibri"/>
              <a:buNone/>
            </a:pPr>
            <a:r>
              <a:rPr lang="en-US" sz="4200" dirty="0">
                <a:latin typeface="Calibri" panose="020F0502020204030204" pitchFamily="34" charset="0"/>
                <a:cs typeface="Calibri" panose="020F0502020204030204" pitchFamily="34" charset="0"/>
              </a:rPr>
              <a:t>Nephritic syndrome</a:t>
            </a:r>
            <a:endParaRPr sz="4200" b="1" dirty="0">
              <a:latin typeface="Calibri" panose="020F0502020204030204" pitchFamily="34" charset="0"/>
              <a:cs typeface="Calibri" panose="020F0502020204030204" pitchFamily="34" charset="0"/>
            </a:endParaRPr>
          </a:p>
        </p:txBody>
      </p:sp>
      <p:sp>
        <p:nvSpPr>
          <p:cNvPr id="139" name="Google Shape;139;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342900" lvl="0" indent="-342900" algn="l" rtl="0">
              <a:spcBef>
                <a:spcPct val="0"/>
              </a:spcBef>
              <a:spcAft>
                <a:spcPct val="0"/>
              </a:spcAft>
              <a:buClr>
                <a:schemeClr val="dk1"/>
              </a:buClr>
              <a:buSzTx/>
              <a:buChar char="•"/>
            </a:pPr>
            <a:r>
              <a:rPr lang="en-US" sz="2600" dirty="0">
                <a:latin typeface="Calibri"/>
                <a:ea typeface="Calibri"/>
                <a:cs typeface="Calibri"/>
                <a:sym typeface="Calibri"/>
              </a:rPr>
              <a:t>Nephritic syndrome </a:t>
            </a:r>
            <a:r>
              <a:rPr lang="en-US" sz="2600" b="1" dirty="0">
                <a:latin typeface="Calibri"/>
                <a:ea typeface="Calibri"/>
                <a:cs typeface="Calibri"/>
                <a:sym typeface="Calibri"/>
              </a:rPr>
              <a:t>acute onset </a:t>
            </a:r>
            <a:r>
              <a:rPr lang="en-US" sz="2600" dirty="0">
                <a:latin typeface="Calibri"/>
                <a:ea typeface="Calibri"/>
                <a:cs typeface="Calibri"/>
                <a:sym typeface="Calibri"/>
              </a:rPr>
              <a:t>comprising signs of nephritis.  </a:t>
            </a:r>
            <a:endParaRPr sz="2600" dirty="0"/>
          </a:p>
          <a:p>
            <a:pPr marL="342900" lvl="0" indent="-342900" algn="l" rtl="0">
              <a:spcBef>
                <a:spcPts val="592"/>
              </a:spcBef>
              <a:spcAft>
                <a:spcPct val="0"/>
              </a:spcAft>
              <a:buClr>
                <a:schemeClr val="dk1"/>
              </a:buClr>
              <a:buSzTx/>
              <a:buChar char="•"/>
            </a:pPr>
            <a:r>
              <a:rPr lang="en-US" sz="2600" dirty="0">
                <a:latin typeface="Calibri"/>
                <a:ea typeface="Calibri"/>
                <a:cs typeface="Calibri"/>
                <a:sym typeface="Calibri"/>
              </a:rPr>
              <a:t>It is characterized by </a:t>
            </a:r>
            <a:endParaRPr sz="2600" dirty="0"/>
          </a:p>
          <a:p>
            <a:pPr marL="342900" lvl="0" indent="-342900" algn="l" rtl="0">
              <a:spcBef>
                <a:spcPts val="592"/>
              </a:spcBef>
              <a:spcAft>
                <a:spcPct val="0"/>
              </a:spcAft>
              <a:buClr>
                <a:schemeClr val="dk1"/>
              </a:buClr>
              <a:buSzTx/>
              <a:buChar char="•"/>
            </a:pPr>
            <a:r>
              <a:rPr lang="en-US" sz="2600" b="1" dirty="0">
                <a:latin typeface="Calibri"/>
                <a:ea typeface="Calibri"/>
                <a:cs typeface="Calibri"/>
                <a:sym typeface="Calibri"/>
              </a:rPr>
              <a:t>hematuria</a:t>
            </a:r>
            <a:r>
              <a:rPr lang="en-US" sz="2600" dirty="0">
                <a:latin typeface="Calibri"/>
                <a:ea typeface="Calibri"/>
                <a:cs typeface="Calibri"/>
                <a:sym typeface="Calibri"/>
              </a:rPr>
              <a:t> gross / microscopic with dysmorphic red cells and red cells casts in urine </a:t>
            </a:r>
            <a:endParaRPr sz="2600" dirty="0"/>
          </a:p>
          <a:p>
            <a:pPr marL="342900" lvl="0" indent="-342900" algn="l" rtl="0">
              <a:spcBef>
                <a:spcPts val="592"/>
              </a:spcBef>
              <a:spcAft>
                <a:spcPct val="0"/>
              </a:spcAft>
              <a:buClr>
                <a:schemeClr val="dk1"/>
              </a:buClr>
              <a:buSzTx/>
              <a:buChar char="•"/>
            </a:pPr>
            <a:r>
              <a:rPr lang="en-US" sz="2600" dirty="0">
                <a:latin typeface="Calibri"/>
                <a:ea typeface="Calibri"/>
                <a:cs typeface="Calibri"/>
                <a:sym typeface="Calibri"/>
              </a:rPr>
              <a:t>↓ GFR </a:t>
            </a:r>
            <a:r>
              <a:rPr lang="en-US" sz="2600" b="1" dirty="0">
                <a:latin typeface="Calibri"/>
                <a:ea typeface="Calibri"/>
                <a:cs typeface="Calibri"/>
                <a:sym typeface="Calibri"/>
              </a:rPr>
              <a:t>oliguria </a:t>
            </a:r>
            <a:endParaRPr sz="2600" dirty="0"/>
          </a:p>
          <a:p>
            <a:pPr marL="342900" lvl="0" indent="-342900" algn="l" rtl="0">
              <a:spcBef>
                <a:spcPts val="592"/>
              </a:spcBef>
              <a:spcAft>
                <a:spcPct val="0"/>
              </a:spcAft>
              <a:buClr>
                <a:schemeClr val="dk1"/>
              </a:buClr>
              <a:buSzTx/>
              <a:buChar char="•"/>
            </a:pPr>
            <a:r>
              <a:rPr lang="en-US" sz="2600" b="1" dirty="0">
                <a:latin typeface="Calibri"/>
                <a:ea typeface="Calibri"/>
                <a:cs typeface="Calibri"/>
                <a:sym typeface="Calibri"/>
              </a:rPr>
              <a:t>azotemia </a:t>
            </a:r>
            <a:endParaRPr sz="2600" dirty="0">
              <a:latin typeface="Calibri"/>
              <a:ea typeface="Calibri"/>
              <a:cs typeface="Calibri"/>
              <a:sym typeface="Calibri"/>
            </a:endParaRPr>
          </a:p>
          <a:p>
            <a:pPr marL="342900" lvl="0" indent="-342900" algn="l" rtl="0">
              <a:spcBef>
                <a:spcPts val="592"/>
              </a:spcBef>
              <a:spcAft>
                <a:spcPct val="0"/>
              </a:spcAft>
              <a:buClr>
                <a:schemeClr val="dk1"/>
              </a:buClr>
              <a:buSzTx/>
              <a:buChar char="•"/>
            </a:pPr>
            <a:r>
              <a:rPr lang="en-US" sz="2600" b="1" dirty="0">
                <a:latin typeface="Calibri"/>
                <a:ea typeface="Calibri"/>
                <a:cs typeface="Calibri"/>
                <a:sym typeface="Calibri"/>
              </a:rPr>
              <a:t>hypertension </a:t>
            </a:r>
            <a:endParaRPr sz="2600" dirty="0"/>
          </a:p>
          <a:p>
            <a:pPr marL="342900" lvl="0" indent="-342900" algn="l" rtl="0">
              <a:spcBef>
                <a:spcPts val="592"/>
              </a:spcBef>
              <a:spcAft>
                <a:spcPct val="0"/>
              </a:spcAft>
              <a:buClr>
                <a:schemeClr val="dk1"/>
              </a:buClr>
              <a:buSzTx/>
              <a:buChar char="•"/>
            </a:pPr>
            <a:r>
              <a:rPr lang="en-US" sz="2600" b="1" dirty="0" err="1">
                <a:latin typeface="Calibri"/>
                <a:ea typeface="Calibri"/>
                <a:cs typeface="Calibri"/>
                <a:sym typeface="Calibri"/>
              </a:rPr>
              <a:t>subnephrotic</a:t>
            </a:r>
            <a:r>
              <a:rPr lang="en-US" sz="2600" b="1" dirty="0">
                <a:latin typeface="Calibri"/>
                <a:ea typeface="Calibri"/>
                <a:cs typeface="Calibri"/>
                <a:sym typeface="Calibri"/>
              </a:rPr>
              <a:t> proteinuria </a:t>
            </a:r>
            <a:r>
              <a:rPr lang="en-US" sz="2600" dirty="0">
                <a:latin typeface="Calibri"/>
                <a:ea typeface="Calibri"/>
                <a:cs typeface="Calibri"/>
                <a:sym typeface="Calibri"/>
              </a:rPr>
              <a:t>.           </a:t>
            </a:r>
            <a:endParaRPr sz="2600" dirty="0"/>
          </a:p>
          <a:p>
            <a:pPr marL="342900" lvl="0" indent="-154940" algn="l" rtl="0">
              <a:spcBef>
                <a:spcPts val="592"/>
              </a:spcBef>
              <a:spcAft>
                <a:spcPct val="0"/>
              </a:spcAft>
              <a:buClr>
                <a:schemeClr val="dk1"/>
              </a:buClr>
              <a:buSzTx/>
              <a:buNone/>
            </a:pPr>
            <a:endParaRPr dirty="0">
              <a:latin typeface="Calibri"/>
              <a:ea typeface="Calibri"/>
              <a:cs typeface="Calibri"/>
              <a:sym typeface="Calibri"/>
            </a:endParaRPr>
          </a:p>
        </p:txBody>
      </p:sp>
      <p:pic>
        <p:nvPicPr>
          <p:cNvPr id="140" name="Google Shape;140;p9"/>
          <p:cNvPicPr preferRelativeResize="0"/>
          <p:nvPr/>
        </p:nvPicPr>
        <p:blipFill>
          <a:blip r:embed="rId3">
            <a:alphaModFix/>
          </a:blip>
          <a:stretch>
            <a:fillRect/>
          </a:stretch>
        </p:blipFill>
        <p:spPr>
          <a:xfrm>
            <a:off x="5943600" y="4114800"/>
            <a:ext cx="2590800" cy="2556409"/>
          </a:xfrm>
          <a:prstGeom prst="rect">
            <a:avLst/>
          </a:prstGeom>
          <a:noFill/>
          <a:ln>
            <a:noFill/>
          </a:ln>
        </p:spPr>
      </p:pic>
      <p:sp>
        <p:nvSpPr>
          <p:cNvPr id="6" name="Google Shape;146;p10"/>
          <p:cNvSpPr txBox="1"/>
          <p:nvPr/>
        </p:nvSpPr>
        <p:spPr>
          <a:xfrm>
            <a:off x="5518150" y="0"/>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Vertical Integration Medicine</a:t>
            </a:r>
          </a:p>
        </p:txBody>
      </p:sp>
    </p:spTree>
    <p:extLst>
      <p:ext uri="{BB962C8B-B14F-4D97-AF65-F5344CB8AC3E}">
        <p14:creationId xmlns:p14="http://schemas.microsoft.com/office/powerpoint/2010/main" val="17420611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E2AEA-8204-93D2-7369-F0E9A19607E1}"/>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Family medicine</a:t>
            </a:r>
            <a:endParaRPr lang="en-PK"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B65F338C-AFDC-63BD-6F22-28088229444D}"/>
              </a:ext>
            </a:extLst>
          </p:cNvPr>
          <p:cNvSpPr>
            <a:spLocks noGrp="1"/>
          </p:cNvSpPr>
          <p:nvPr>
            <p:ph idx="1"/>
          </p:nvPr>
        </p:nvSpPr>
        <p:spPr/>
        <p:txBody>
          <a:bodyPr/>
          <a:lstStyle/>
          <a:p>
            <a:pPr marL="0" indent="0">
              <a:buNone/>
            </a:pPr>
            <a:r>
              <a:rPr lang="en-US" sz="2400" dirty="0">
                <a:latin typeface="Calibri" panose="020F0502020204030204" pitchFamily="34" charset="0"/>
                <a:cs typeface="Calibri" panose="020F0502020204030204" pitchFamily="34" charset="0"/>
              </a:rPr>
              <a:t>A patient is diagnosed with nephrotic syndrome. Which of the following would you expect to find in their urine?</a:t>
            </a:r>
          </a:p>
          <a:p>
            <a:pPr marL="514350" indent="-514350">
              <a:buAutoNum type="alphaLcParenR"/>
            </a:pPr>
            <a:r>
              <a:rPr lang="en-US" sz="2400" dirty="0">
                <a:latin typeface="Calibri" panose="020F0502020204030204" pitchFamily="34" charset="0"/>
                <a:cs typeface="Calibri" panose="020F0502020204030204" pitchFamily="34" charset="0"/>
              </a:rPr>
              <a:t>Red blood cells </a:t>
            </a:r>
          </a:p>
          <a:p>
            <a:pPr marL="0" indent="0">
              <a:buNone/>
            </a:pPr>
            <a:r>
              <a:rPr lang="en-US" sz="2400" dirty="0">
                <a:latin typeface="Calibri" panose="020F0502020204030204" pitchFamily="34" charset="0"/>
                <a:cs typeface="Calibri" panose="020F0502020204030204" pitchFamily="34" charset="0"/>
              </a:rPr>
              <a:t>b) White blood cells </a:t>
            </a:r>
          </a:p>
          <a:p>
            <a:pPr marL="0" indent="0">
              <a:buNone/>
            </a:pPr>
            <a:r>
              <a:rPr lang="en-US" sz="2400" dirty="0">
                <a:latin typeface="Calibri" panose="020F0502020204030204" pitchFamily="34" charset="0"/>
                <a:cs typeface="Calibri" panose="020F0502020204030204" pitchFamily="34" charset="0"/>
              </a:rPr>
              <a:t>c) Protein </a:t>
            </a:r>
          </a:p>
          <a:p>
            <a:pPr marL="0" indent="0">
              <a:buNone/>
            </a:pPr>
            <a:r>
              <a:rPr lang="en-US" sz="2400" dirty="0">
                <a:latin typeface="Calibri" panose="020F0502020204030204" pitchFamily="34" charset="0"/>
                <a:cs typeface="Calibri" panose="020F0502020204030204" pitchFamily="34" charset="0"/>
              </a:rPr>
              <a:t>d) Glucose</a:t>
            </a:r>
          </a:p>
          <a:p>
            <a:pPr marL="0" indent="0">
              <a:buNone/>
            </a:pPr>
            <a:endParaRPr lang="en-PK" dirty="0"/>
          </a:p>
        </p:txBody>
      </p:sp>
    </p:spTree>
    <p:extLst>
      <p:ext uri="{BB962C8B-B14F-4D97-AF65-F5344CB8AC3E}">
        <p14:creationId xmlns:p14="http://schemas.microsoft.com/office/powerpoint/2010/main" val="21011012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8031F-E6DD-D4C7-6328-67C98B8AD35A}"/>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Take home message</a:t>
            </a:r>
            <a:endParaRPr lang="en-PK"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9ADA2F3-C1E2-1763-418B-5D3409819662}"/>
              </a:ext>
            </a:extLst>
          </p:cNvPr>
          <p:cNvSpPr>
            <a:spLocks noGrp="1"/>
          </p:cNvSpPr>
          <p:nvPr>
            <p:ph idx="1"/>
          </p:nvPr>
        </p:nvSpPr>
        <p:spPr/>
        <p:txBody>
          <a:bodyPr>
            <a:normAutofit/>
          </a:bodyPr>
          <a:lstStyle/>
          <a:p>
            <a:r>
              <a:rPr lang="en-US" sz="2400" dirty="0">
                <a:latin typeface="Calibri" panose="020F0502020204030204" pitchFamily="34" charset="0"/>
                <a:cs typeface="Calibri" panose="020F0502020204030204" pitchFamily="34" charset="0"/>
              </a:rPr>
              <a:t>Glomerular diseases damage the tiny filters (glomeruli) in the kidneys, leading to protein and blood in the urine. They can be caused by various factors, including infections, autoimmune diseases, and genetic conditions. Symptoms may include swelling, foamy urine, and decreased kidney function. Diagnosis often involves urine tests, blood tests, and sometimes a kidney biopsy.</a:t>
            </a:r>
            <a:endParaRPr lang="en-PK"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39823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b="1"/>
              <a:t>PROF UMAR’S LGIS MODEL</a:t>
            </a:r>
          </a:p>
        </p:txBody>
      </p:sp>
      <p:pic>
        <p:nvPicPr>
          <p:cNvPr id="921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70113"/>
            <a:ext cx="6781800" cy="4687887"/>
          </a:xfrm>
          <a:ln w="19050">
            <a:solidFill>
              <a:schemeClr val="tx1"/>
            </a:solidFill>
            <a:miter lim="800000"/>
          </a:ln>
        </p:spPr>
      </p:pic>
      <p:pic>
        <p:nvPicPr>
          <p:cNvPr id="9220"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3">
            <a:extLst>
              <a:ext uri="{28A0092B-C50C-407E-A947-70E740481C1C}">
                <a14:useLocalDpi xmlns:a14="http://schemas.microsoft.com/office/drawing/2010/main" val="0"/>
              </a:ext>
            </a:extLst>
          </a:blip>
          <a:srcRect l="4787" t="7561" r="11351" b="8025"/>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14832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Research</a:t>
            </a:r>
          </a:p>
        </p:txBody>
      </p:sp>
      <p:sp>
        <p:nvSpPr>
          <p:cNvPr id="3" name="Tex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6" y="1261241"/>
            <a:ext cx="9117194" cy="5465380"/>
          </a:xfrm>
          <a:prstGeom prst="rect">
            <a:avLst/>
          </a:prstGeom>
        </p:spPr>
      </p:pic>
    </p:spTree>
    <p:extLst>
      <p:ext uri="{BB962C8B-B14F-4D97-AF65-F5344CB8AC3E}">
        <p14:creationId xmlns:p14="http://schemas.microsoft.com/office/powerpoint/2010/main" val="171986560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endParaRPr/>
          </a:p>
        </p:txBody>
      </p:sp>
      <p:pic>
        <p:nvPicPr>
          <p:cNvPr id="386" name="Google Shape;386;p47" descr="Image result for THANKYOU FLOWERS"/>
          <p:cNvPicPr preferRelativeResize="0">
            <a:picLocks noGrp="1"/>
          </p:cNvPicPr>
          <p:nvPr>
            <p:ph idx="1"/>
          </p:nvPr>
        </p:nvPicPr>
        <p:blipFill>
          <a:blip r:embed="rId3">
            <a:alphaModFix/>
          </a:blip>
          <a:stretch>
            <a:fillRect/>
          </a:stretch>
        </p:blipFill>
        <p:spPr>
          <a:xfrm>
            <a:off x="356347" y="365126"/>
            <a:ext cx="8431305" cy="5970494"/>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to use HEC digital library </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0" indent="0">
              <a:buNone/>
            </a:pPr>
            <a:r>
              <a:rPr lang="en-US" sz="2400"/>
              <a:t>Steps to Access HEC Digital Library</a:t>
            </a:r>
          </a:p>
          <a:p>
            <a:pPr marL="514350" indent="-514350">
              <a:buFont typeface="+mj-lt"/>
              <a:buAutoNum type="arabicPeriod"/>
            </a:pPr>
            <a:r>
              <a:rPr lang="en-US" sz="2400"/>
              <a:t>Go to the website of HEC National Digital Library.</a:t>
            </a:r>
          </a:p>
          <a:p>
            <a:pPr marL="514350" indent="-514350">
              <a:buFont typeface="+mj-lt"/>
              <a:buAutoNum type="arabicPeriod"/>
            </a:pPr>
            <a:r>
              <a:rPr lang="en-US" sz="2400"/>
              <a:t>On Home Page, click on the INSTITUTES.</a:t>
            </a:r>
          </a:p>
          <a:p>
            <a:pPr marL="514350" indent="-514350">
              <a:buFont typeface="+mj-lt"/>
              <a:buAutoNum type="arabicPeriod"/>
            </a:pPr>
            <a:r>
              <a:rPr lang="en-US" sz="2400"/>
              <a:t>A page will appear showing the universities from Public and Private Sector and other Institutes which have access to HEC National Digital Library (HNDL).</a:t>
            </a:r>
          </a:p>
          <a:p>
            <a:pPr marL="514350" indent="-514350">
              <a:buFont typeface="+mj-lt"/>
              <a:buAutoNum type="arabicPeriod"/>
            </a:pPr>
            <a:endParaRPr lang="en-US"/>
          </a:p>
        </p:txBody>
      </p:sp>
    </p:spTree>
    <p:extLst>
      <p:ext uri="{BB962C8B-B14F-4D97-AF65-F5344CB8AC3E}">
        <p14:creationId xmlns:p14="http://schemas.microsoft.com/office/powerpoint/2010/main" val="7906605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3" name="Content Placeholder 2"/>
          <p:cNvSpPr>
            <a:spLocks noGrp="1"/>
          </p:cNvSpPr>
          <p:nvPr>
            <p:ph idx="1"/>
          </p:nvPr>
        </p:nvSpPr>
        <p:spPr>
          <a:xfrm>
            <a:off x="0" y="990600"/>
            <a:ext cx="8686800" cy="5867400"/>
          </a:xfrm>
        </p:spPr>
        <p:txBody>
          <a:bodyPr>
            <a:normAutofit/>
          </a:bodyPr>
          <a:lstStyle/>
          <a:p>
            <a:pPr marL="0" indent="0">
              <a:buNone/>
            </a:pPr>
            <a:r>
              <a:rPr lang="en-US" sz="2400"/>
              <a:t>4. Select your desired Institute.</a:t>
            </a:r>
          </a:p>
          <a:p>
            <a:pPr marL="0" indent="0">
              <a:buNone/>
            </a:pPr>
            <a:r>
              <a:rPr lang="en-US" sz="2400"/>
              <a:t>5.  A page will appear showing the resources of the institution</a:t>
            </a:r>
          </a:p>
          <a:p>
            <a:pPr marL="0" indent="0">
              <a:buNone/>
            </a:pPr>
            <a:r>
              <a:rPr lang="en-US" sz="2400"/>
              <a:t>6. Journals and Researches will appear</a:t>
            </a:r>
          </a:p>
          <a:p>
            <a:pPr marL="0" indent="0">
              <a:buNone/>
            </a:pPr>
            <a:r>
              <a:rPr lang="en-US" sz="2400"/>
              <a:t>7. You can find a Journal by clicking on JOURNALS AND DATABASE and enter a keyword to search for your desired journal.</a:t>
            </a:r>
          </a:p>
          <a:p>
            <a:pPr marL="0" indent="0">
              <a:buNone/>
            </a:pPr>
            <a:endParaRPr lang="en-US"/>
          </a:p>
        </p:txBody>
      </p:sp>
    </p:spTree>
    <p:extLst>
      <p:ext uri="{BB962C8B-B14F-4D97-AF65-F5344CB8AC3E}">
        <p14:creationId xmlns:p14="http://schemas.microsoft.com/office/powerpoint/2010/main" val="11904910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a:t>Learning objectives</a:t>
            </a:r>
            <a:endParaRPr/>
          </a:p>
        </p:txBody>
      </p:sp>
      <p:sp>
        <p:nvSpPr>
          <p:cNvPr id="96" name="Google Shape;96;p2"/>
          <p:cNvSpPr txBox="1">
            <a:spLocks noGrp="1"/>
          </p:cNvSpPr>
          <p:nvPr>
            <p:ph idx="1"/>
          </p:nvPr>
        </p:nvSpPr>
        <p:spPr>
          <a:prstGeom prst="rect">
            <a:avLst/>
          </a:prstGeom>
          <a:solidFill>
            <a:schemeClr val="bg1"/>
          </a:solidFill>
          <a:ln>
            <a:noFill/>
          </a:ln>
        </p:spPr>
        <p:txBody>
          <a:bodyPr spcFirstLastPara="1" wrap="square" lIns="91425" tIns="45700" rIns="91425" bIns="45700" anchor="t" anchorCtr="0">
            <a:normAutofit/>
          </a:bodyPr>
          <a:lstStyle/>
          <a:p>
            <a:pPr marL="342900" lvl="0" indent="-342900" algn="l" rtl="0">
              <a:spcBef>
                <a:spcPts val="640"/>
              </a:spcBef>
              <a:spcAft>
                <a:spcPct val="0"/>
              </a:spcAft>
              <a:buClr>
                <a:schemeClr val="dk1"/>
              </a:buClr>
              <a:buSzPts val="3200"/>
              <a:buChar char="•"/>
            </a:pPr>
            <a:r>
              <a:rPr lang="en-US" sz="2400"/>
              <a:t>Classify glomerular diseases</a:t>
            </a:r>
            <a:endParaRPr sz="2400"/>
          </a:p>
          <a:p>
            <a:pPr marL="342900" lvl="0" indent="-342900" algn="l" rtl="0">
              <a:spcBef>
                <a:spcPts val="640"/>
              </a:spcBef>
              <a:spcAft>
                <a:spcPct val="0"/>
              </a:spcAft>
              <a:buClr>
                <a:schemeClr val="dk1"/>
              </a:buClr>
              <a:buSzPts val="3200"/>
              <a:buChar char="•"/>
            </a:pPr>
            <a:r>
              <a:rPr lang="en-US" sz="2400"/>
              <a:t>Describe the pathogenesis of glomerular diseases</a:t>
            </a:r>
          </a:p>
          <a:p>
            <a:pPr marL="342900">
              <a:spcBef>
                <a:spcPts val="640"/>
              </a:spcBef>
              <a:buSzPts val="3200"/>
            </a:pPr>
            <a:r>
              <a:rPr lang="en-US" sz="2400"/>
              <a:t>Explain the manifestations of glomerular diseases</a:t>
            </a:r>
            <a:endParaRPr sz="2400"/>
          </a:p>
          <a:p>
            <a:pPr marL="342900" lvl="0" indent="-342900" algn="l" rtl="0">
              <a:spcBef>
                <a:spcPts val="640"/>
              </a:spcBef>
              <a:spcAft>
                <a:spcPct val="0"/>
              </a:spcAft>
              <a:buClr>
                <a:schemeClr val="dk1"/>
              </a:buClr>
              <a:buSzPts val="3200"/>
              <a:buChar char="•"/>
            </a:pPr>
            <a:r>
              <a:rPr lang="en-US" sz="2400"/>
              <a:t>Describe the defining parameters for nephritic syndrome</a:t>
            </a:r>
            <a:endParaRPr sz="2400"/>
          </a:p>
          <a:p>
            <a:pPr marL="342900" lvl="0" indent="-342900" algn="l" rtl="0">
              <a:spcBef>
                <a:spcPts val="640"/>
              </a:spcBef>
              <a:spcAft>
                <a:spcPct val="0"/>
              </a:spcAft>
              <a:buClr>
                <a:schemeClr val="dk1"/>
              </a:buClr>
              <a:buSzPts val="3200"/>
              <a:buChar char="•"/>
            </a:pPr>
            <a:r>
              <a:rPr lang="en-US" sz="2400"/>
              <a:t>Explain the clinico pathological features of nephritic syndrome</a:t>
            </a:r>
            <a:endParaRPr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ct val="0"/>
              </a:spcBef>
              <a:spcAft>
                <a:spcPct val="0"/>
              </a:spcAft>
              <a:buClr>
                <a:schemeClr val="dk1"/>
              </a:buClr>
              <a:buSzPts val="4400"/>
              <a:buFont typeface="Calibri"/>
              <a:buNone/>
            </a:pPr>
            <a:r>
              <a:rPr lang="en-US" dirty="0"/>
              <a:t>Normal structure of a glomerulus</a:t>
            </a:r>
            <a:endParaRPr dirty="0"/>
          </a:p>
        </p:txBody>
      </p:sp>
      <p:pic>
        <p:nvPicPr>
          <p:cNvPr id="147" name="Google Shape;147;p10" descr="http://www.siumed.edu/~dking2/crr/images/corp5.jpg"/>
          <p:cNvPicPr preferRelativeResize="0">
            <a:picLocks noGrp="1"/>
          </p:cNvPicPr>
          <p:nvPr>
            <p:ph idx="1"/>
          </p:nvPr>
        </p:nvPicPr>
        <p:blipFill>
          <a:blip r:embed="rId3">
            <a:alphaModFix/>
          </a:blip>
          <a:stretch>
            <a:fillRect/>
          </a:stretch>
        </p:blipFill>
        <p:spPr>
          <a:xfrm>
            <a:off x="4768850" y="3670300"/>
            <a:ext cx="444500" cy="355600"/>
          </a:xfrm>
          <a:prstGeom prst="rect">
            <a:avLst/>
          </a:prstGeom>
          <a:noFill/>
          <a:ln>
            <a:noFill/>
          </a:ln>
        </p:spPr>
      </p:pic>
      <p:pic>
        <p:nvPicPr>
          <p:cNvPr id="148" name="Google Shape;148;p10" descr="http://www.siumed.edu/~dking2/crr/images/corp5.jpg"/>
          <p:cNvPicPr preferRelativeResize="0"/>
          <p:nvPr/>
        </p:nvPicPr>
        <p:blipFill>
          <a:blip r:embed="rId4">
            <a:alphaModFix/>
          </a:blip>
          <a:stretch>
            <a:fillRect/>
          </a:stretch>
        </p:blipFill>
        <p:spPr>
          <a:xfrm>
            <a:off x="1446498" y="1524000"/>
            <a:ext cx="6325902" cy="5043487"/>
          </a:xfrm>
          <a:prstGeom prst="rect">
            <a:avLst/>
          </a:prstGeom>
          <a:noFill/>
          <a:ln>
            <a:noFill/>
          </a:ln>
        </p:spPr>
      </p:pic>
      <p:sp>
        <p:nvSpPr>
          <p:cNvPr id="5" name="Google Shape;146;p10"/>
          <p:cNvSpPr txBox="1"/>
          <p:nvPr/>
        </p:nvSpPr>
        <p:spPr>
          <a:xfrm>
            <a:off x="5213350" y="168276"/>
            <a:ext cx="3625850" cy="336222"/>
          </a:xfrm>
          <a:prstGeom prst="rect">
            <a:avLst/>
          </a:prstGeom>
          <a:solidFill>
            <a:schemeClr val="bg1"/>
          </a:solidFill>
          <a:ln>
            <a:noFill/>
          </a:ln>
        </p:spPr>
        <p:txBody>
          <a:bodyPr spcFirstLastPara="1" wrap="square" lIns="91425" tIns="45700" rIns="91425" bIns="45700" anchor="ctr" anchorCtr="0">
            <a:normAutofit fontScale="40000" lnSpcReduction="20000"/>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400"/>
            </a:pPr>
            <a:r>
              <a:rPr lang="en-US"/>
              <a:t>Integration Anatomy</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TotalTime>
  <Words>1434</Words>
  <Application>Microsoft Office PowerPoint</Application>
  <PresentationFormat>On-screen Show (4:3)</PresentationFormat>
  <Paragraphs>230</Paragraphs>
  <Slides>51</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Aptos Display</vt:lpstr>
      <vt:lpstr>Arial</vt:lpstr>
      <vt:lpstr>Arial Black</vt:lpstr>
      <vt:lpstr>Calibri</vt:lpstr>
      <vt:lpstr>Times New Roman</vt:lpstr>
      <vt:lpstr>Office Theme</vt:lpstr>
      <vt:lpstr>PowerPoint Presentation</vt:lpstr>
      <vt:lpstr>Mechanism of glomerular injury, nephritic syndrome Renal Module 4th Year MBBS</vt:lpstr>
      <vt:lpstr>MOTTO OF RMU</vt:lpstr>
      <vt:lpstr>  VISION OF RMU THE DREAM/ TOMORROW</vt:lpstr>
      <vt:lpstr>PROF UMAR’S LGIS MODEL</vt:lpstr>
      <vt:lpstr>How to use HEC digital library </vt:lpstr>
      <vt:lpstr> </vt:lpstr>
      <vt:lpstr>Learning objectives</vt:lpstr>
      <vt:lpstr>Normal structure of a glomerulus</vt:lpstr>
      <vt:lpstr>Normal glomerulous. Ultramicrophotograph</vt:lpstr>
      <vt:lpstr>Normal glomerulus</vt:lpstr>
      <vt:lpstr>The filtration barrier </vt:lpstr>
      <vt:lpstr>Glomerular barrier function </vt:lpstr>
      <vt:lpstr>Glomerular injury mechanisms </vt:lpstr>
      <vt:lpstr>PowerPoint Presentation</vt:lpstr>
      <vt:lpstr>PowerPoint Presentation</vt:lpstr>
      <vt:lpstr>PowerPoint Presentation</vt:lpstr>
      <vt:lpstr>Mediators of injury </vt:lpstr>
      <vt:lpstr>PowerPoint Presentation</vt:lpstr>
      <vt:lpstr>PowerPoint Presentation</vt:lpstr>
      <vt:lpstr>PowerPoint Presentation</vt:lpstr>
      <vt:lpstr>PowerPoint Presentation</vt:lpstr>
      <vt:lpstr> Assessment of patterns of  renal injury </vt:lpstr>
      <vt:lpstr>Neprotic syndrome </vt:lpstr>
      <vt:lpstr>Clinical presentation of nephritic syndrome</vt:lpstr>
      <vt:lpstr>Acute proliferative (post streptococcal, postinfectious) GN</vt:lpstr>
      <vt:lpstr>Pathogenesis</vt:lpstr>
      <vt:lpstr>PowerPoint Presentation</vt:lpstr>
      <vt:lpstr>Light microscopy </vt:lpstr>
      <vt:lpstr>Electron microscopy</vt:lpstr>
      <vt:lpstr>Immunofluorescence</vt:lpstr>
      <vt:lpstr>Non-streptococcal acute GN</vt:lpstr>
      <vt:lpstr>Rapidly progressive (crescentic) GN</vt:lpstr>
      <vt:lpstr>Types</vt:lpstr>
      <vt:lpstr>Type I (anti GBM antibody mediated crescentic glomerulonephritis)</vt:lpstr>
      <vt:lpstr>Type II (immune complex mediated crescentic glomerulonephritis) </vt:lpstr>
      <vt:lpstr>Type III (pauci immune crescentic glomerulonephritis)</vt:lpstr>
      <vt:lpstr>Morphology</vt:lpstr>
      <vt:lpstr>Morphology</vt:lpstr>
      <vt:lpstr>Immunofluorescence </vt:lpstr>
      <vt:lpstr>Electron microscopy</vt:lpstr>
      <vt:lpstr>IgA nephropathy</vt:lpstr>
      <vt:lpstr>Microscopy</vt:lpstr>
      <vt:lpstr>PowerPoint Presentation</vt:lpstr>
      <vt:lpstr>PowerPoint Presentation</vt:lpstr>
      <vt:lpstr>Azotemia</vt:lpstr>
      <vt:lpstr>Nephritic syndrome</vt:lpstr>
      <vt:lpstr>Family medicine</vt:lpstr>
      <vt:lpstr>Take home message</vt:lpstr>
      <vt:lpstr>Research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Mechanism of Glomerular Injury, Nephritic Syndrome</dc:title>
  <dc:creator>doctor</dc:creator>
  <cp:lastModifiedBy>sammarfatima93@gmail.com</cp:lastModifiedBy>
  <cp:revision>12</cp:revision>
  <dcterms:created xsi:type="dcterms:W3CDTF">2006-08-16T00:00:00Z</dcterms:created>
  <dcterms:modified xsi:type="dcterms:W3CDTF">2025-02-16T14:38:22Z</dcterms:modified>
</cp:coreProperties>
</file>