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341" r:id="rId2"/>
    <p:sldId id="342" r:id="rId3"/>
    <p:sldId id="343" r:id="rId4"/>
    <p:sldId id="344" r:id="rId5"/>
    <p:sldId id="345" r:id="rId6"/>
    <p:sldId id="346" r:id="rId7"/>
    <p:sldId id="347" r:id="rId8"/>
    <p:sldId id="348" r:id="rId9"/>
    <p:sldId id="349" r:id="rId10"/>
    <p:sldId id="258" r:id="rId11"/>
    <p:sldId id="259" r:id="rId12"/>
    <p:sldId id="257" r:id="rId13"/>
    <p:sldId id="262" r:id="rId14"/>
    <p:sldId id="269" r:id="rId15"/>
    <p:sldId id="264" r:id="rId16"/>
    <p:sldId id="294" r:id="rId17"/>
    <p:sldId id="297" r:id="rId18"/>
    <p:sldId id="283" r:id="rId19"/>
    <p:sldId id="284" r:id="rId20"/>
    <p:sldId id="285" r:id="rId21"/>
    <p:sldId id="286" r:id="rId22"/>
    <p:sldId id="287" r:id="rId23"/>
    <p:sldId id="306" r:id="rId24"/>
    <p:sldId id="358" r:id="rId25"/>
    <p:sldId id="289" r:id="rId26"/>
    <p:sldId id="290" r:id="rId27"/>
    <p:sldId id="298" r:id="rId28"/>
    <p:sldId id="299" r:id="rId29"/>
    <p:sldId id="302" r:id="rId30"/>
    <p:sldId id="305" r:id="rId31"/>
    <p:sldId id="300" r:id="rId32"/>
    <p:sldId id="301" r:id="rId33"/>
    <p:sldId id="353" r:id="rId34"/>
    <p:sldId id="354" r:id="rId35"/>
    <p:sldId id="356" r:id="rId36"/>
    <p:sldId id="3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8" autoAdjust="0"/>
    <p:restoredTop sz="94660"/>
  </p:normalViewPr>
  <p:slideViewPr>
    <p:cSldViewPr snapToGrid="0">
      <p:cViewPr varScale="1">
        <p:scale>
          <a:sx n="78" d="100"/>
          <a:sy n="78" d="100"/>
        </p:scale>
        <p:origin x="18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351934-0962-4E19-BBF8-F64E345FEDD3}"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a:t>
            </a:r>
          </a:p>
        </p:txBody>
      </p:sp>
      <p:sp>
        <p:nvSpPr>
          <p:cNvPr id="4" name="Slide Number Placeholder 3"/>
          <p:cNvSpPr>
            <a:spLocks noGrp="1"/>
          </p:cNvSpPr>
          <p:nvPr>
            <p:ph type="sldNum" sz="quarter" idx="5"/>
          </p:nvPr>
        </p:nvSpPr>
        <p:spPr/>
        <p:txBody>
          <a:bodyPr/>
          <a:lstStyle/>
          <a:p>
            <a:fld id="{C8FC1B3F-1804-4297-B8AA-73BB98341E4C}" type="slidenum">
              <a:rPr lang="en-US" smtClean="0"/>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CAC798-D4F0-4211-87AD-57F3D7685AE4}"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CAC798-D4F0-4211-87AD-57F3D7685AE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CAC798-D4F0-4211-87AD-57F3D7685AE4}"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CAC798-D4F0-4211-87AD-57F3D7685AE4}"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AC798-D4F0-4211-87AD-57F3D7685AE4}"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AC798-D4F0-4211-87AD-57F3D7685AE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CAC798-D4F0-4211-87AD-57F3D7685AE4}"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17B2B-9870-4078-853A-A59ECFAB0B8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AC798-D4F0-4211-87AD-57F3D7685AE4}" type="datetimeFigureOut">
              <a:rPr lang="en-US" smtClean="0"/>
              <a:t>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17B2B-9870-4078-853A-A59ECFAB0B8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britannica.com/science/atmosphere" TargetMode="External"/><Relationship Id="rId7" Type="http://schemas.openxmlformats.org/officeDocument/2006/relationships/image" Target="../media/image4.png"/><Relationship Id="rId2" Type="http://schemas.openxmlformats.org/officeDocument/2006/relationships/hyperlink" Target="https://www.britannica.com/science/troposphere" TargetMode="External"/><Relationship Id="rId1" Type="http://schemas.openxmlformats.org/officeDocument/2006/relationships/slideLayout" Target="../slideLayouts/slideLayout2.xml"/><Relationship Id="rId6" Type="http://schemas.openxmlformats.org/officeDocument/2006/relationships/hyperlink" Target="https://www.britannica.com/science/gas-state-of-matter" TargetMode="External"/><Relationship Id="rId5" Type="http://schemas.openxmlformats.org/officeDocument/2006/relationships/hyperlink" Target="https://www.britannica.com/science/methane" TargetMode="External"/><Relationship Id="rId4" Type="http://schemas.openxmlformats.org/officeDocument/2006/relationships/hyperlink" Target="https://www.britannica.com/science/carbon-dioxi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epa.gov/ozone-layer-protection/basic-ozone-layer-science#sel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4"/>
          <p:cNvSpPr txBox="1"/>
          <p:nvPr/>
        </p:nvSpPr>
        <p:spPr>
          <a:xfrm>
            <a:off x="8077200" y="6245225"/>
            <a:ext cx="2286000" cy="476400"/>
          </a:xfrm>
          <a:prstGeom prst="rect">
            <a:avLst/>
          </a:prstGeom>
          <a:noFill/>
          <a:ln>
            <a:noFill/>
          </a:ln>
        </p:spPr>
        <p:txBody>
          <a:bodyPr spcFirstLastPara="1" wrap="square" lIns="91425" tIns="45700" rIns="91425" bIns="45700" anchor="b" anchorCtr="0">
            <a:noAutofit/>
          </a:bodyPr>
          <a:lstStyle/>
          <a:p>
            <a:pPr marL="0" marR="0" lvl="0" indent="0" algn="r" defTabSz="457200" rtl="0" eaLnBrk="1" fontAlgn="auto" latinLnBrk="0" hangingPunct="1">
              <a:lnSpc>
                <a:spcPct val="100000"/>
              </a:lnSpc>
              <a:spcBef>
                <a:spcPts val="0"/>
              </a:spcBef>
              <a:spcAft>
                <a:spcPts val="0"/>
              </a:spcAft>
              <a:buClr>
                <a:prstClr val="white"/>
              </a:buClr>
              <a:buSzPts val="1400"/>
              <a:buFont typeface="Arial" panose="020B0604020202020204"/>
              <a:buNone/>
              <a:defRPr/>
            </a:pPr>
            <a:fld id="{00000000-1234-1234-1234-123412341234}" type="slidenum">
              <a:rPr kumimoji="0" lang="en-US" sz="1400" b="0" i="0" u="none" strike="noStrike" kern="1200" cap="none" spc="0" normalizeH="0" baseline="0" noProof="0">
                <a:ln>
                  <a:noFill/>
                </a:ln>
                <a:solidFill>
                  <a:prstClr val="white"/>
                </a:solidFill>
                <a:effectLst>
                  <a:outerShdw blurRad="38100" dist="38100" dir="2700000" algn="tl">
                    <a:srgbClr val="C0C0C0"/>
                  </a:outerShdw>
                </a:effectLst>
                <a:uLnTx/>
                <a:uFillTx/>
                <a:latin typeface="Arial" panose="020B0604020202020204"/>
                <a:ea typeface="Arial" panose="020B0604020202020204"/>
                <a:cs typeface="Arial" panose="020B0604020202020204"/>
                <a:sym typeface="Arial" panose="020B0604020202020204"/>
              </a:rPr>
              <a:t>1</a:t>
            </a:fld>
            <a:endParaRPr kumimoji="0"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06" name="Google Shape;406;p64" descr="bismillah3_jpg_jpg"/>
          <p:cNvPicPr preferRelativeResize="0">
            <a:picLocks noGrp="1"/>
          </p:cNvPicPr>
          <p:nvPr>
            <p:ph idx="1"/>
          </p:nvPr>
        </p:nvPicPr>
        <p:blipFill rotWithShape="1">
          <a:blip r:embed="rId3"/>
          <a:stretch>
            <a:fillRect/>
          </a:stretch>
        </p:blipFill>
        <p:spPr>
          <a:xfrm>
            <a:off x="1524000" y="0"/>
            <a:ext cx="9144000" cy="6857999"/>
          </a:xfrm>
          <a:prstGeom prst="rect">
            <a:avLst/>
          </a:prstGeom>
          <a:noFill/>
          <a:ln>
            <a:noFill/>
          </a:ln>
        </p:spPr>
      </p:pic>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Green </a:t>
            </a:r>
            <a:r>
              <a:rPr lang="en-US" sz="3200" b="1" dirty="0" smtClean="0">
                <a:latin typeface="Times New Roman" panose="02020603050405020304" pitchFamily="18" charset="0"/>
                <a:cs typeface="Times New Roman" panose="02020603050405020304" pitchFamily="18" charset="0"/>
              </a:rPr>
              <a:t>House </a:t>
            </a:r>
            <a:r>
              <a:rPr lang="en-US" sz="3200" b="1" dirty="0">
                <a:latin typeface="Times New Roman" panose="02020603050405020304" pitchFamily="18" charset="0"/>
                <a:cs typeface="Times New Roman" panose="02020603050405020304" pitchFamily="18" charset="0"/>
              </a:rPr>
              <a:t>E</a:t>
            </a:r>
            <a:r>
              <a:rPr lang="en-US" sz="3200" b="1" dirty="0" smtClean="0">
                <a:latin typeface="Times New Roman" panose="02020603050405020304" pitchFamily="18" charset="0"/>
                <a:cs typeface="Times New Roman" panose="02020603050405020304" pitchFamily="18" charset="0"/>
              </a:rPr>
              <a:t>ffect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2400" dirty="0">
                <a:latin typeface="Times New Roman" panose="02020603050405020304" pitchFamily="18" charset="0"/>
                <a:cs typeface="Times New Roman" panose="02020603050405020304" pitchFamily="18" charset="0"/>
                <a:sym typeface="+mn-ea"/>
              </a:rPr>
              <a:t>It is a phenomenon that keeps the earth warm just for the existence of life on it</a:t>
            </a:r>
            <a:endParaRPr lang="en-US" sz="2400" dirty="0">
              <a:latin typeface="Times New Roman" panose="02020603050405020304" pitchFamily="18" charset="0"/>
              <a:cs typeface="Times New Roman" panose="02020603050405020304" pitchFamily="18" charset="0"/>
            </a:endParaRPr>
          </a:p>
          <a:p>
            <a:pPr marL="0" indent="0">
              <a:lnSpc>
                <a:spcPct val="150000"/>
              </a:lnSpc>
              <a:buNone/>
            </a:pPr>
            <a:r>
              <a:rPr lang="en-US" sz="2400" dirty="0">
                <a:solidFill>
                  <a:schemeClr val="accent1"/>
                </a:solidFill>
                <a:latin typeface="Times New Roman" panose="02020603050405020304" pitchFamily="18" charset="0"/>
                <a:cs typeface="Times New Roman" panose="02020603050405020304" pitchFamily="18" charset="0"/>
              </a:rPr>
              <a:t>The average surface temperature of Earth is about 15 °C.</a:t>
            </a:r>
          </a:p>
          <a:p>
            <a:pPr marL="0" indent="0">
              <a:lnSpc>
                <a:spcPct val="150000"/>
              </a:lnSpc>
              <a:buNone/>
            </a:pPr>
            <a:r>
              <a:rPr lang="en-US" sz="2400" dirty="0">
                <a:latin typeface="Times New Roman" panose="02020603050405020304" pitchFamily="18" charset="0"/>
                <a:cs typeface="Times New Roman" panose="02020603050405020304" pitchFamily="18" charset="0"/>
              </a:rPr>
              <a:t>At same distance from sun , our moon which has no atmosphere its average temperature ~ -23 °C (9 °F) </a:t>
            </a:r>
          </a:p>
          <a:p>
            <a:pPr marL="0" indent="0">
              <a:lnSpc>
                <a:spcPct val="150000"/>
              </a:lnSpc>
              <a:buNone/>
            </a:pPr>
            <a:r>
              <a:rPr lang="en-US" sz="2400" dirty="0">
                <a:latin typeface="Times New Roman" panose="02020603050405020304" pitchFamily="18" charset="0"/>
                <a:cs typeface="Times New Roman" panose="02020603050405020304" pitchFamily="18" charset="0"/>
              </a:rPr>
              <a:t>During the lunar day, the surface temperature averages 107 °C And during the lunar night, it averages −153 °C</a:t>
            </a:r>
          </a:p>
          <a:p>
            <a:endParaRPr lang="en-US" sz="2400"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latin typeface="Calibri" panose="020F0502020204030204" charset="0"/>
                <a:cs typeface="Calibri" panose="020F0502020204030204" charset="0"/>
              </a:rPr>
              <a:t/>
            </a:r>
            <a:br>
              <a:rPr lang="en-US" sz="3200" b="1" dirty="0">
                <a:latin typeface="Calibri" panose="020F0502020204030204" charset="0"/>
                <a:cs typeface="Calibri" panose="020F0502020204030204" charset="0"/>
              </a:rPr>
            </a:br>
            <a:r>
              <a:rPr lang="en-US" sz="3200" b="1" dirty="0">
                <a:latin typeface="Calibri" panose="020F0502020204030204" charset="0"/>
                <a:cs typeface="Calibri" panose="020F0502020204030204" charset="0"/>
              </a:rPr>
              <a:t/>
            </a:r>
            <a:br>
              <a:rPr lang="en-US" sz="3200" b="1" dirty="0">
                <a:latin typeface="Calibri" panose="020F0502020204030204" charset="0"/>
                <a:cs typeface="Calibri" panose="020F0502020204030204" charset="0"/>
              </a:rPr>
            </a:br>
            <a:r>
              <a:rPr lang="en-US" sz="3600" b="1" dirty="0">
                <a:latin typeface="Times New Roman" panose="02020603050405020304" pitchFamily="18" charset="0"/>
                <a:cs typeface="Times New Roman" panose="02020603050405020304" pitchFamily="18" charset="0"/>
              </a:rPr>
              <a:t>Green </a:t>
            </a:r>
            <a:r>
              <a:rPr lang="en-US" sz="3600" b="1" dirty="0" smtClean="0">
                <a:latin typeface="Times New Roman" panose="02020603050405020304" pitchFamily="18" charset="0"/>
                <a:cs typeface="Times New Roman" panose="02020603050405020304" pitchFamily="18" charset="0"/>
              </a:rPr>
              <a:t>House </a:t>
            </a:r>
            <a:r>
              <a:rPr lang="en-US" sz="3600" b="1" dirty="0">
                <a:latin typeface="Times New Roman" panose="02020603050405020304" pitchFamily="18" charset="0"/>
                <a:cs typeface="Times New Roman" panose="02020603050405020304" pitchFamily="18" charset="0"/>
              </a:rPr>
              <a:t>E</a:t>
            </a:r>
            <a:r>
              <a:rPr lang="en-US" sz="3600" b="1" dirty="0" smtClean="0">
                <a:latin typeface="Times New Roman" panose="02020603050405020304" pitchFamily="18" charset="0"/>
                <a:cs typeface="Times New Roman" panose="02020603050405020304" pitchFamily="18" charset="0"/>
              </a:rPr>
              <a:t>ffect </a:t>
            </a:r>
            <a:r>
              <a:rPr lang="en-US" sz="4900"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a:bodyPr>
          <a:lstStyle/>
          <a:p>
            <a:pPr marL="0" lvl="0" indent="0">
              <a:lnSpc>
                <a:spcPct val="150000"/>
              </a:lnSpc>
              <a:buNone/>
            </a:pPr>
            <a:r>
              <a:rPr lang="en-US" sz="2400" dirty="0">
                <a:latin typeface="Times New Roman" panose="02020603050405020304" pitchFamily="18" charset="0"/>
                <a:cs typeface="Times New Roman" panose="02020603050405020304" pitchFamily="18" charset="0"/>
              </a:rPr>
              <a:t>"If there were no atmosphere, the Earth's temperature would have been –18.7 °C. This is approximately 33 °C colder than the current average temperature of +14.5 °C.</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Earth's atmosphere, through the greenhouse effect, raises the surface temperature by 33 °C, making it habitable.</a:t>
            </a:r>
            <a:endParaRPr lang="en-US" sz="4000" dirty="0">
              <a:solidFill>
                <a:srgbClr val="333333"/>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140466" name="Google Shape;140466;p47"/>
          <p:cNvPicPr preferRelativeResize="0">
            <a:picLocks noGrp="1" noChangeAspect="1"/>
          </p:cNvPicPr>
          <p:nvPr>
            <p:ph sz="half" idx="2"/>
          </p:nvPr>
        </p:nvPicPr>
        <p:blipFill rotWithShape="1">
          <a:blip r:embed="rId2"/>
          <a:srcRect/>
          <a:stretch>
            <a:fillRect/>
          </a:stretch>
        </p:blipFill>
        <p:spPr>
          <a:xfrm>
            <a:off x="6172200" y="365125"/>
            <a:ext cx="5790565" cy="6379210"/>
          </a:xfrm>
          <a:prstGeom prst="rect">
            <a:avLst/>
          </a:prstGeom>
          <a:noFill/>
          <a:ln>
            <a:noFill/>
          </a:ln>
        </p:spPr>
      </p:pic>
      <p:pic>
        <p:nvPicPr>
          <p:cNvPr id="6" name="Content Placeholder 5"/>
          <p:cNvPicPr>
            <a:picLocks noChangeAspect="1"/>
          </p:cNvPicPr>
          <p:nvPr/>
        </p:nvPicPr>
        <p:blipFill>
          <a:blip r:embed="rId3"/>
          <a:stretch>
            <a:fillRect/>
          </a:stretch>
        </p:blipFill>
        <p:spPr>
          <a:xfrm>
            <a:off x="84001" y="230188"/>
            <a:ext cx="2153013" cy="8777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How Green </a:t>
            </a:r>
            <a:r>
              <a:rPr lang="en-US" sz="3200" b="1" dirty="0" smtClean="0">
                <a:latin typeface="Times New Roman" panose="02020603050405020304" pitchFamily="18" charset="0"/>
                <a:cs typeface="Times New Roman" panose="02020603050405020304" pitchFamily="18" charset="0"/>
              </a:rPr>
              <a:t>House </a:t>
            </a:r>
            <a:r>
              <a:rPr lang="en-US" sz="3200" b="1" dirty="0">
                <a:latin typeface="Times New Roman" panose="02020603050405020304" pitchFamily="18" charset="0"/>
                <a:cs typeface="Times New Roman" panose="02020603050405020304" pitchFamily="18" charset="0"/>
              </a:rPr>
              <a:t>E</a:t>
            </a:r>
            <a:r>
              <a:rPr lang="en-US" sz="3200" b="1" dirty="0" smtClean="0">
                <a:latin typeface="Times New Roman" panose="02020603050405020304" pitchFamily="18" charset="0"/>
                <a:cs typeface="Times New Roman" panose="02020603050405020304" pitchFamily="18" charset="0"/>
              </a:rPr>
              <a:t>ffect </a:t>
            </a:r>
            <a:r>
              <a:rPr lang="en-US" sz="3200" b="1" dirty="0">
                <a:latin typeface="Times New Roman" panose="02020603050405020304" pitchFamily="18" charset="0"/>
                <a:cs typeface="Times New Roman" panose="02020603050405020304" pitchFamily="18" charset="0"/>
              </a:rPr>
              <a:t>W</a:t>
            </a:r>
            <a:r>
              <a:rPr lang="en-US" sz="3200" b="1" dirty="0" smtClean="0">
                <a:latin typeface="Times New Roman" panose="02020603050405020304" pitchFamily="18" charset="0"/>
                <a:cs typeface="Times New Roman" panose="02020603050405020304" pitchFamily="18" charset="0"/>
              </a:rPr>
              <a:t>orks </a:t>
            </a:r>
            <a:r>
              <a:rPr lang="en-US" sz="3200" b="1" dirty="0">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p:txBody>
          <a:bodyPr>
            <a:normAutofit fontScale="77500" lnSpcReduction="20000"/>
          </a:bodyPr>
          <a:lstStyle/>
          <a:p>
            <a:pPr>
              <a:lnSpc>
                <a:spcPct val="150000"/>
              </a:lnSpc>
            </a:pPr>
            <a:r>
              <a:rPr lang="en-US" sz="2600" dirty="0">
                <a:latin typeface="Times New Roman" panose="02020603050405020304" pitchFamily="18" charset="0"/>
                <a:cs typeface="Times New Roman" panose="02020603050405020304" pitchFamily="18" charset="0"/>
              </a:rPr>
              <a:t>Earth's temperature is a result of the equilibrium between the solar energy absorbed by the Earth and the long wave (infra-red) radiation from the Earth escaping into space.</a:t>
            </a:r>
          </a:p>
          <a:p>
            <a:pPr>
              <a:lnSpc>
                <a:spcPct val="150000"/>
              </a:lnSpc>
            </a:pPr>
            <a:r>
              <a:rPr lang="en-US" sz="2600" dirty="0">
                <a:solidFill>
                  <a:srgbClr val="1A1A1A"/>
                </a:solidFill>
                <a:latin typeface="Times New Roman" panose="02020603050405020304" pitchFamily="18" charset="0"/>
                <a:cs typeface="Times New Roman" panose="02020603050405020304" pitchFamily="18" charset="0"/>
                <a:sym typeface="+mn-ea"/>
              </a:rPr>
              <a:t>It is the  warming of </a:t>
            </a:r>
            <a:r>
              <a:rPr lang="en-US" sz="2600" dirty="0">
                <a:solidFill>
                  <a:schemeClr val="tx2"/>
                </a:solidFill>
                <a:latin typeface="Times New Roman" panose="02020603050405020304" pitchFamily="18" charset="0"/>
                <a:cs typeface="Times New Roman" panose="02020603050405020304" pitchFamily="18" charset="0"/>
                <a:sym typeface="+mn-ea"/>
              </a:rPr>
              <a:t>Earth ’s</a:t>
            </a:r>
            <a:r>
              <a:rPr lang="en-US" sz="2600" dirty="0">
                <a:solidFill>
                  <a:srgbClr val="1A1A1A"/>
                </a:solidFill>
                <a:latin typeface="Times New Roman" panose="02020603050405020304" pitchFamily="18" charset="0"/>
                <a:cs typeface="Times New Roman" panose="02020603050405020304" pitchFamily="18" charset="0"/>
                <a:sym typeface="+mn-ea"/>
              </a:rPr>
              <a:t> surface and </a:t>
            </a:r>
            <a:r>
              <a:rPr lang="en-US" sz="2600" dirty="0">
                <a:solidFill>
                  <a:srgbClr val="14599D"/>
                </a:solidFill>
                <a:latin typeface="Times New Roman" panose="02020603050405020304" pitchFamily="18" charset="0"/>
                <a:cs typeface="Times New Roman" panose="02020603050405020304" pitchFamily="18" charset="0"/>
                <a:sym typeface="+mn-ea"/>
                <a:hlinkClick r:id="rId2"/>
              </a:rPr>
              <a:t>troposphere</a:t>
            </a:r>
            <a:r>
              <a:rPr lang="en-US" sz="2600" dirty="0">
                <a:solidFill>
                  <a:srgbClr val="1A1A1A"/>
                </a:solidFill>
                <a:latin typeface="Times New Roman" panose="02020603050405020304" pitchFamily="18" charset="0"/>
                <a:cs typeface="Times New Roman" panose="02020603050405020304" pitchFamily="18" charset="0"/>
                <a:sym typeface="+mn-ea"/>
              </a:rPr>
              <a:t> (the lowest layer of the </a:t>
            </a:r>
            <a:r>
              <a:rPr lang="en-US" sz="2600" dirty="0">
                <a:solidFill>
                  <a:srgbClr val="14599D"/>
                </a:solidFill>
                <a:latin typeface="Times New Roman" panose="02020603050405020304" pitchFamily="18" charset="0"/>
                <a:cs typeface="Times New Roman" panose="02020603050405020304" pitchFamily="18" charset="0"/>
                <a:sym typeface="+mn-ea"/>
                <a:hlinkClick r:id="rId3"/>
              </a:rPr>
              <a:t>atmosphere</a:t>
            </a:r>
            <a:r>
              <a:rPr lang="en-US" sz="2600" dirty="0">
                <a:solidFill>
                  <a:srgbClr val="1A1A1A"/>
                </a:solidFill>
                <a:latin typeface="Times New Roman" panose="02020603050405020304" pitchFamily="18" charset="0"/>
                <a:cs typeface="Times New Roman" panose="02020603050405020304" pitchFamily="18" charset="0"/>
                <a:sym typeface="+mn-ea"/>
              </a:rPr>
              <a:t>) caused by the presence of water vapor, </a:t>
            </a:r>
            <a:r>
              <a:rPr lang="en-US" sz="2600" dirty="0">
                <a:solidFill>
                  <a:srgbClr val="14599D"/>
                </a:solidFill>
                <a:latin typeface="Times New Roman" panose="02020603050405020304" pitchFamily="18" charset="0"/>
                <a:cs typeface="Times New Roman" panose="02020603050405020304" pitchFamily="18" charset="0"/>
                <a:sym typeface="+mn-ea"/>
                <a:hlinkClick r:id="rId4"/>
              </a:rPr>
              <a:t>carbon dioxide</a:t>
            </a:r>
            <a:r>
              <a:rPr lang="en-US" sz="2600" dirty="0">
                <a:solidFill>
                  <a:srgbClr val="1A1A1A"/>
                </a:solidFill>
                <a:latin typeface="Times New Roman" panose="02020603050405020304" pitchFamily="18" charset="0"/>
                <a:cs typeface="Times New Roman" panose="02020603050405020304" pitchFamily="18" charset="0"/>
                <a:sym typeface="+mn-ea"/>
              </a:rPr>
              <a:t>, </a:t>
            </a:r>
            <a:r>
              <a:rPr lang="en-US" sz="2600" dirty="0">
                <a:solidFill>
                  <a:srgbClr val="14599D"/>
                </a:solidFill>
                <a:latin typeface="Times New Roman" panose="02020603050405020304" pitchFamily="18" charset="0"/>
                <a:cs typeface="Times New Roman" panose="02020603050405020304" pitchFamily="18" charset="0"/>
                <a:sym typeface="+mn-ea"/>
                <a:hlinkClick r:id="rId5"/>
              </a:rPr>
              <a:t>methane</a:t>
            </a:r>
            <a:r>
              <a:rPr lang="en-US" sz="2600" dirty="0">
                <a:solidFill>
                  <a:srgbClr val="1A1A1A"/>
                </a:solidFill>
                <a:latin typeface="Times New Roman" panose="02020603050405020304" pitchFamily="18" charset="0"/>
                <a:cs typeface="Times New Roman" panose="02020603050405020304" pitchFamily="18" charset="0"/>
                <a:sym typeface="+mn-ea"/>
              </a:rPr>
              <a:t>, and certain other </a:t>
            </a:r>
            <a:r>
              <a:rPr lang="en-US" sz="2600" dirty="0">
                <a:solidFill>
                  <a:srgbClr val="14599D"/>
                </a:solidFill>
                <a:latin typeface="Times New Roman" panose="02020603050405020304" pitchFamily="18" charset="0"/>
                <a:cs typeface="Times New Roman" panose="02020603050405020304" pitchFamily="18" charset="0"/>
                <a:sym typeface="+mn-ea"/>
                <a:hlinkClick r:id="rId6"/>
              </a:rPr>
              <a:t>gases</a:t>
            </a:r>
            <a:r>
              <a:rPr lang="en-US" sz="2600" dirty="0">
                <a:solidFill>
                  <a:srgbClr val="1A1A1A"/>
                </a:solidFill>
                <a:latin typeface="Times New Roman" panose="02020603050405020304" pitchFamily="18" charset="0"/>
                <a:cs typeface="Times New Roman" panose="02020603050405020304" pitchFamily="18" charset="0"/>
                <a:sym typeface="+mn-ea"/>
              </a:rPr>
              <a:t> in the air. </a:t>
            </a:r>
            <a:endParaRPr lang="en-US" sz="2600" dirty="0">
              <a:solidFill>
                <a:srgbClr val="202124"/>
              </a:solidFill>
              <a:latin typeface="Times New Roman" panose="02020603050405020304" pitchFamily="18" charset="0"/>
              <a:cs typeface="Times New Roman" panose="02020603050405020304" pitchFamily="18" charset="0"/>
            </a:endParaRPr>
          </a:p>
          <a:p>
            <a:pPr>
              <a:lnSpc>
                <a:spcPct val="150000"/>
              </a:lnSpc>
            </a:pPr>
            <a:r>
              <a:rPr lang="en-US" sz="2600" dirty="0">
                <a:solidFill>
                  <a:srgbClr val="202124"/>
                </a:solidFill>
                <a:latin typeface="Times New Roman" panose="02020603050405020304" pitchFamily="18" charset="0"/>
                <a:cs typeface="Times New Roman" panose="02020603050405020304" pitchFamily="18" charset="0"/>
                <a:sym typeface="+mn-ea"/>
              </a:rPr>
              <a:t>The sunlight that reach earth surface is converted into heat </a:t>
            </a:r>
            <a:r>
              <a:rPr lang="en-US" sz="2600" dirty="0" smtClean="0">
                <a:solidFill>
                  <a:srgbClr val="202124"/>
                </a:solidFill>
                <a:latin typeface="Times New Roman" panose="02020603050405020304" pitchFamily="18" charset="0"/>
                <a:cs typeface="Times New Roman" panose="02020603050405020304" pitchFamily="18" charset="0"/>
                <a:sym typeface="+mn-ea"/>
              </a:rPr>
              <a:t>which</a:t>
            </a:r>
            <a:r>
              <a:rPr lang="en-US" sz="2600" dirty="0">
                <a:solidFill>
                  <a:srgbClr val="202124"/>
                </a:solidFill>
                <a:latin typeface="Times New Roman" panose="02020603050405020304" pitchFamily="18" charset="0"/>
                <a:cs typeface="Times New Roman" panose="02020603050405020304" pitchFamily="18" charset="0"/>
                <a:sym typeface="+mn-ea"/>
              </a:rPr>
              <a:t> </a:t>
            </a:r>
            <a:r>
              <a:rPr lang="en-US" sz="2600" dirty="0">
                <a:solidFill>
                  <a:srgbClr val="202124"/>
                </a:solidFill>
                <a:latin typeface="Times New Roman" panose="02020603050405020304" pitchFamily="18" charset="0"/>
                <a:cs typeface="Times New Roman" panose="02020603050405020304" pitchFamily="18" charset="0"/>
                <a:sym typeface="+mn-ea"/>
              </a:rPr>
              <a:t>b</a:t>
            </a:r>
            <a:r>
              <a:rPr lang="en-US" sz="2600" dirty="0" smtClean="0">
                <a:solidFill>
                  <a:srgbClr val="202124"/>
                </a:solidFill>
                <a:latin typeface="Times New Roman" panose="02020603050405020304" pitchFamily="18" charset="0"/>
                <a:cs typeface="Times New Roman" panose="02020603050405020304" pitchFamily="18" charset="0"/>
                <a:sym typeface="+mn-ea"/>
              </a:rPr>
              <a:t>ounces </a:t>
            </a:r>
            <a:r>
              <a:rPr lang="en-US" sz="2600" dirty="0">
                <a:solidFill>
                  <a:srgbClr val="202124"/>
                </a:solidFill>
                <a:latin typeface="Times New Roman" panose="02020603050405020304" pitchFamily="18" charset="0"/>
                <a:cs typeface="Times New Roman" panose="02020603050405020304" pitchFamily="18" charset="0"/>
                <a:sym typeface="+mn-ea"/>
              </a:rPr>
              <a:t>off earth surface into space. These green house gases absorbs high heat and radiate it back to earth causing increase  temperature  </a:t>
            </a:r>
            <a:endParaRPr lang="en-US" sz="2600" dirty="0">
              <a:solidFill>
                <a:srgbClr val="1A1A1A"/>
              </a:solidFill>
              <a:latin typeface="Times New Roman" panose="02020603050405020304" pitchFamily="18" charset="0"/>
              <a:cs typeface="Times New Roman" panose="02020603050405020304" pitchFamily="18" charset="0"/>
            </a:endParaRPr>
          </a:p>
          <a:p>
            <a:pPr>
              <a:lnSpc>
                <a:spcPct val="150000"/>
              </a:lnSpc>
            </a:pPr>
            <a:r>
              <a:rPr lang="en-US" sz="2600" dirty="0">
                <a:solidFill>
                  <a:srgbClr val="FF0000"/>
                </a:solidFill>
                <a:latin typeface="Times New Roman" panose="02020603050405020304" pitchFamily="18" charset="0"/>
                <a:cs typeface="Times New Roman" panose="02020603050405020304" pitchFamily="18" charset="0"/>
                <a:sym typeface="+mn-ea"/>
              </a:rPr>
              <a:t>Remember</a:t>
            </a:r>
            <a:r>
              <a:rPr lang="en-US" sz="2600" dirty="0">
                <a:latin typeface="Times New Roman" panose="02020603050405020304" pitchFamily="18" charset="0"/>
                <a:cs typeface="Times New Roman" panose="02020603050405020304" pitchFamily="18" charset="0"/>
                <a:sym typeface="+mn-ea"/>
              </a:rPr>
              <a:t> , Major components of earth atmosphere nitrogen 78%, oxygen 21% </a:t>
            </a:r>
            <a:r>
              <a:rPr lang="en-US" sz="2600" dirty="0" smtClean="0">
                <a:latin typeface="Times New Roman" panose="02020603050405020304" pitchFamily="18" charset="0"/>
                <a:cs typeface="Times New Roman" panose="02020603050405020304" pitchFamily="18" charset="0"/>
                <a:sym typeface="+mn-ea"/>
              </a:rPr>
              <a:t>, </a:t>
            </a:r>
            <a:r>
              <a:rPr lang="en-US" sz="2600" dirty="0" smtClean="0">
                <a:latin typeface="Times New Roman" panose="02020603050405020304" pitchFamily="18" charset="0"/>
                <a:cs typeface="Times New Roman" panose="02020603050405020304" pitchFamily="18" charset="0"/>
                <a:sym typeface="+mn-ea"/>
              </a:rPr>
              <a:t>Argon </a:t>
            </a:r>
            <a:r>
              <a:rPr lang="en-US" sz="2600" dirty="0">
                <a:latin typeface="Times New Roman" panose="02020603050405020304" pitchFamily="18" charset="0"/>
                <a:cs typeface="Times New Roman" panose="02020603050405020304" pitchFamily="18" charset="0"/>
                <a:sym typeface="+mn-ea"/>
              </a:rPr>
              <a:t>0.9% have no green house effect.</a:t>
            </a:r>
            <a:endParaRPr lang="en-US" sz="2600" dirty="0">
              <a:latin typeface="Times New Roman" panose="02020603050405020304" pitchFamily="18" charset="0"/>
              <a:cs typeface="Times New Roman" panose="02020603050405020304" pitchFamily="18" charset="0"/>
            </a:endParaRPr>
          </a:p>
          <a:p>
            <a:pPr marL="0" indent="0">
              <a:lnSpc>
                <a:spcPct val="150000"/>
              </a:lnSpc>
              <a:buNone/>
            </a:pPr>
            <a:endParaRPr lang="en-US" sz="2000" dirty="0">
              <a:latin typeface="Calibri" panose="020F0502020204030204" charset="0"/>
              <a:cs typeface="Calibri" panose="020F0502020204030204" charset="0"/>
            </a:endParaRPr>
          </a:p>
        </p:txBody>
      </p:sp>
      <p:pic>
        <p:nvPicPr>
          <p:cNvPr id="6" name="Content Placeholder 5"/>
          <p:cNvPicPr>
            <a:picLocks noGrp="1" noChangeAspect="1"/>
          </p:cNvPicPr>
          <p:nvPr>
            <p:ph sz="half" idx="2"/>
          </p:nvPr>
        </p:nvPicPr>
        <p:blipFill>
          <a:blip r:embed="rId7"/>
          <a:stretch>
            <a:fillRect/>
          </a:stretch>
        </p:blipFill>
        <p:spPr>
          <a:xfrm>
            <a:off x="9572625" y="210185"/>
            <a:ext cx="2292350" cy="12128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Green </a:t>
            </a:r>
            <a:r>
              <a:rPr lang="en-US" sz="3200" b="1" dirty="0" smtClean="0">
                <a:latin typeface="Times New Roman" panose="02020603050405020304" pitchFamily="18" charset="0"/>
                <a:cs typeface="Times New Roman" panose="02020603050405020304" pitchFamily="18" charset="0"/>
              </a:rPr>
              <a:t>House </a:t>
            </a:r>
            <a:r>
              <a:rPr lang="en-US" sz="3200" b="1" dirty="0">
                <a:latin typeface="Times New Roman" panose="02020603050405020304" pitchFamily="18" charset="0"/>
                <a:cs typeface="Times New Roman" panose="02020603050405020304" pitchFamily="18" charset="0"/>
              </a:rPr>
              <a:t>G</a:t>
            </a:r>
            <a:r>
              <a:rPr lang="en-US" sz="3200" b="1" dirty="0" smtClean="0">
                <a:latin typeface="Times New Roman" panose="02020603050405020304" pitchFamily="18" charset="0"/>
                <a:cs typeface="Times New Roman" panose="02020603050405020304" pitchFamily="18" charset="0"/>
              </a:rPr>
              <a:t>ases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p:txBody>
          <a:bodyPr/>
          <a:lstStyle/>
          <a:p>
            <a:endParaRPr lang="en-US" b="0" i="0" dirty="0">
              <a:solidFill>
                <a:srgbClr val="222222"/>
              </a:solidFill>
              <a:effectLst/>
              <a:latin typeface="Arial" panose="020B0604020202020204" pitchFamily="34" charset="0"/>
            </a:endParaRPr>
          </a:p>
          <a:p>
            <a:r>
              <a:rPr lang="en-US" sz="2400" b="0" i="0" dirty="0">
                <a:solidFill>
                  <a:srgbClr val="222222"/>
                </a:solidFill>
                <a:effectLst/>
                <a:latin typeface="Times New Roman" panose="02020603050405020304" pitchFamily="18" charset="0"/>
                <a:cs typeface="Times New Roman" panose="02020603050405020304" pitchFamily="18" charset="0"/>
              </a:rPr>
              <a:t>Water vapor</a:t>
            </a:r>
          </a:p>
          <a:p>
            <a:r>
              <a:rPr lang="en-US" sz="2400" b="0" i="0" dirty="0">
                <a:solidFill>
                  <a:srgbClr val="222222"/>
                </a:solidFill>
                <a:effectLst/>
                <a:latin typeface="Times New Roman" panose="02020603050405020304" pitchFamily="18" charset="0"/>
                <a:cs typeface="Times New Roman" panose="02020603050405020304" pitchFamily="18" charset="0"/>
              </a:rPr>
              <a:t>Carbon dioxide</a:t>
            </a:r>
          </a:p>
          <a:p>
            <a:r>
              <a:rPr lang="en-US" sz="2400" b="0" i="0" dirty="0">
                <a:solidFill>
                  <a:srgbClr val="222222"/>
                </a:solidFill>
                <a:effectLst/>
                <a:latin typeface="Times New Roman" panose="02020603050405020304" pitchFamily="18" charset="0"/>
                <a:cs typeface="Times New Roman" panose="02020603050405020304" pitchFamily="18" charset="0"/>
              </a:rPr>
              <a:t>Methane</a:t>
            </a:r>
          </a:p>
          <a:p>
            <a:r>
              <a:rPr lang="en-US" sz="2400" b="0" i="0" dirty="0">
                <a:solidFill>
                  <a:srgbClr val="222222"/>
                </a:solidFill>
                <a:effectLst/>
                <a:latin typeface="Times New Roman" panose="02020603050405020304" pitchFamily="18" charset="0"/>
                <a:cs typeface="Times New Roman" panose="02020603050405020304" pitchFamily="18" charset="0"/>
              </a:rPr>
              <a:t>Nitrous oxide</a:t>
            </a:r>
          </a:p>
          <a:p>
            <a:r>
              <a:rPr lang="en-US" sz="2400" b="0" i="0" dirty="0">
                <a:solidFill>
                  <a:srgbClr val="222222"/>
                </a:solidFill>
                <a:effectLst/>
                <a:latin typeface="Times New Roman" panose="02020603050405020304" pitchFamily="18" charset="0"/>
                <a:cs typeface="Times New Roman" panose="02020603050405020304" pitchFamily="18" charset="0"/>
              </a:rPr>
              <a:t>Chlorofluorocarbons</a:t>
            </a:r>
          </a:p>
          <a:p>
            <a:endParaRPr lang="en-US" dirty="0"/>
          </a:p>
        </p:txBody>
      </p:sp>
      <p:pic>
        <p:nvPicPr>
          <p:cNvPr id="140464" name="Google Shape;140464;p46"/>
          <p:cNvPicPr preferRelativeResize="0">
            <a:picLocks noGrp="1" noChangeAspect="1"/>
          </p:cNvPicPr>
          <p:nvPr>
            <p:ph sz="half" idx="2"/>
          </p:nvPr>
        </p:nvPicPr>
        <p:blipFill rotWithShape="1">
          <a:blip r:embed="rId2"/>
          <a:srcRect t="14081"/>
          <a:stretch>
            <a:fillRect/>
          </a:stretch>
        </p:blipFill>
        <p:spPr>
          <a:xfrm>
            <a:off x="6331585" y="709295"/>
            <a:ext cx="4861560" cy="5116830"/>
          </a:xfrm>
          <a:prstGeom prst="rect">
            <a:avLst/>
          </a:prstGeom>
          <a:noFill/>
          <a:ln>
            <a:noFill/>
          </a:ln>
        </p:spPr>
      </p:pic>
      <p:pic>
        <p:nvPicPr>
          <p:cNvPr id="6" name="Content Placeholder 5"/>
          <p:cNvPicPr>
            <a:picLocks noChangeAspect="1"/>
          </p:cNvPicPr>
          <p:nvPr/>
        </p:nvPicPr>
        <p:blipFill>
          <a:blip r:embed="rId3"/>
          <a:stretch>
            <a:fillRect/>
          </a:stretch>
        </p:blipFill>
        <p:spPr>
          <a:xfrm>
            <a:off x="9572625" y="210185"/>
            <a:ext cx="2292350" cy="12128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Green </a:t>
            </a:r>
            <a:r>
              <a:rPr lang="en-US" sz="3200" b="1" dirty="0" smtClean="0">
                <a:latin typeface="Times New Roman" panose="02020603050405020304" pitchFamily="18" charset="0"/>
                <a:cs typeface="Times New Roman" panose="02020603050405020304" pitchFamily="18" charset="0"/>
              </a:rPr>
              <a:t>House </a:t>
            </a:r>
            <a:r>
              <a:rPr lang="en-US" sz="3200" b="1" dirty="0">
                <a:latin typeface="Times New Roman" panose="02020603050405020304" pitchFamily="18" charset="0"/>
                <a:cs typeface="Times New Roman" panose="02020603050405020304" pitchFamily="18" charset="0"/>
              </a:rPr>
              <a:t>G</a:t>
            </a:r>
            <a:r>
              <a:rPr lang="en-US" sz="3200" b="1" dirty="0" smtClean="0">
                <a:latin typeface="Times New Roman" panose="02020603050405020304" pitchFamily="18" charset="0"/>
                <a:cs typeface="Times New Roman" panose="02020603050405020304" pitchFamily="18" charset="0"/>
              </a:rPr>
              <a:t>ases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solidFill>
                  <a:prstClr val="black"/>
                </a:solidFill>
                <a:latin typeface="Times New Roman" panose="02020603050405020304" pitchFamily="18" charset="0"/>
                <a:ea typeface="+mj-ea"/>
                <a:cs typeface="Times New Roman" panose="02020603050405020304" pitchFamily="18" charset="0"/>
              </a:rPr>
              <a:t>Each gas's effect on climate change depends on three main factors:</a:t>
            </a:r>
          </a:p>
          <a:p>
            <a:r>
              <a:rPr lang="en-US" sz="2400" b="1" i="0" dirty="0">
                <a:solidFill>
                  <a:srgbClr val="212121"/>
                </a:solidFill>
                <a:effectLst/>
                <a:latin typeface="Times New Roman" panose="02020603050405020304" pitchFamily="18" charset="0"/>
                <a:cs typeface="Times New Roman" panose="02020603050405020304" pitchFamily="18" charset="0"/>
              </a:rPr>
              <a:t>How much</a:t>
            </a:r>
            <a:r>
              <a:rPr lang="en-US" sz="2400" b="0" i="0" dirty="0">
                <a:solidFill>
                  <a:srgbClr val="212121"/>
                </a:solidFill>
                <a:effectLst/>
                <a:latin typeface="Times New Roman" panose="02020603050405020304" pitchFamily="18" charset="0"/>
                <a:cs typeface="Times New Roman" panose="02020603050405020304" pitchFamily="18" charset="0"/>
              </a:rPr>
              <a:t> is in the atmosphere?</a:t>
            </a:r>
          </a:p>
          <a:p>
            <a:r>
              <a:rPr lang="en-US" sz="2400" b="1" i="0" dirty="0">
                <a:solidFill>
                  <a:srgbClr val="212121"/>
                </a:solidFill>
                <a:effectLst/>
                <a:latin typeface="Times New Roman" panose="02020603050405020304" pitchFamily="18" charset="0"/>
                <a:cs typeface="Times New Roman" panose="02020603050405020304" pitchFamily="18" charset="0"/>
              </a:rPr>
              <a:t>How long</a:t>
            </a:r>
            <a:r>
              <a:rPr lang="en-US" sz="2400" b="0" i="0" dirty="0">
                <a:solidFill>
                  <a:srgbClr val="212121"/>
                </a:solidFill>
                <a:effectLst/>
                <a:latin typeface="Times New Roman" panose="02020603050405020304" pitchFamily="18" charset="0"/>
                <a:cs typeface="Times New Roman" panose="02020603050405020304" pitchFamily="18" charset="0"/>
              </a:rPr>
              <a:t> do they stay in the atmosphere?</a:t>
            </a:r>
          </a:p>
          <a:p>
            <a:r>
              <a:rPr lang="en-US" sz="2400" b="1" i="0" dirty="0">
                <a:solidFill>
                  <a:srgbClr val="212121"/>
                </a:solidFill>
                <a:effectLst/>
                <a:latin typeface="Times New Roman" panose="02020603050405020304" pitchFamily="18" charset="0"/>
                <a:cs typeface="Times New Roman" panose="02020603050405020304" pitchFamily="18" charset="0"/>
              </a:rPr>
              <a:t>How strongly</a:t>
            </a:r>
            <a:r>
              <a:rPr lang="en-US" sz="2400" b="0" i="0" dirty="0">
                <a:solidFill>
                  <a:srgbClr val="212121"/>
                </a:solidFill>
                <a:effectLst/>
                <a:latin typeface="Times New Roman" panose="02020603050405020304" pitchFamily="18" charset="0"/>
                <a:cs typeface="Times New Roman" panose="02020603050405020304" pitchFamily="18" charset="0"/>
              </a:rPr>
              <a:t> do they impact the atmosphere?</a:t>
            </a:r>
            <a:endParaRPr lang="en-US" sz="2400"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307" y="365125"/>
            <a:ext cx="10748493" cy="1325563"/>
          </a:xfrm>
        </p:spPr>
        <p:txBody>
          <a:bodyPr/>
          <a:lstStyle/>
          <a:p>
            <a:r>
              <a:rPr lang="en-US" sz="3200" b="1" dirty="0">
                <a:latin typeface="Times New Roman" panose="02020603050405020304" pitchFamily="18" charset="0"/>
                <a:cs typeface="Times New Roman" panose="02020603050405020304" pitchFamily="18" charset="0"/>
              </a:rPr>
              <a:t>Green </a:t>
            </a:r>
            <a:r>
              <a:rPr lang="en-US" sz="3200" b="1" dirty="0" smtClean="0">
                <a:latin typeface="Times New Roman" panose="02020603050405020304" pitchFamily="18" charset="0"/>
                <a:cs typeface="Times New Roman" panose="02020603050405020304" pitchFamily="18" charset="0"/>
              </a:rPr>
              <a:t>House </a:t>
            </a:r>
            <a:r>
              <a:rPr lang="en-US" sz="3200" b="1" dirty="0">
                <a:latin typeface="Times New Roman" panose="02020603050405020304" pitchFamily="18" charset="0"/>
                <a:cs typeface="Times New Roman" panose="02020603050405020304" pitchFamily="18" charset="0"/>
              </a:rPr>
              <a:t>G</a:t>
            </a:r>
            <a:r>
              <a:rPr lang="en-US" sz="3200" b="1" dirty="0" smtClean="0">
                <a:latin typeface="Times New Roman" panose="02020603050405020304" pitchFamily="18" charset="0"/>
                <a:cs typeface="Times New Roman" panose="02020603050405020304" pitchFamily="18" charset="0"/>
              </a:rPr>
              <a:t>ases </a:t>
            </a:r>
            <a:r>
              <a:rPr lang="en-US" sz="3200" b="1" dirty="0">
                <a:latin typeface="Times New Roman" panose="02020603050405020304" pitchFamily="18" charset="0"/>
                <a:cs typeface="Times New Roman" panose="02020603050405020304" pitchFamily="18" charset="0"/>
              </a:rPr>
              <a:t>Carbon </a:t>
            </a:r>
            <a:r>
              <a:rPr lang="en-US" sz="3200" b="1" dirty="0" smtClean="0">
                <a:latin typeface="Times New Roman" panose="02020603050405020304" pitchFamily="18" charset="0"/>
                <a:cs typeface="Times New Roman" panose="02020603050405020304" pitchFamily="18" charset="0"/>
              </a:rPr>
              <a:t>Dioxide </a:t>
            </a:r>
            <a:r>
              <a:rPr lang="en-US" sz="3200" b="1" dirty="0">
                <a:latin typeface="Times New Roman" panose="02020603050405020304" pitchFamily="18" charset="0"/>
                <a:cs typeface="Times New Roman" panose="02020603050405020304" pitchFamily="18" charset="0"/>
              </a:rPr>
              <a:t>(CO2)</a:t>
            </a:r>
            <a:r>
              <a:rPr lang="en-US" sz="3200" b="1" dirty="0">
                <a:latin typeface="Calibri" panose="020F0502020204030204" charset="0"/>
                <a:cs typeface="Calibri" panose="020F0502020204030204" charset="0"/>
              </a:rPr>
              <a:t/>
            </a:r>
            <a:br>
              <a:rPr lang="en-US" sz="3200" b="1" dirty="0">
                <a:latin typeface="Calibri" panose="020F0502020204030204" charset="0"/>
                <a:cs typeface="Calibri" panose="020F0502020204030204" charset="0"/>
              </a:rPr>
            </a:br>
            <a:endParaRPr lang="en-US" sz="3200" b="1" dirty="0">
              <a:latin typeface="Calibri" panose="020F0502020204030204" charset="0"/>
              <a:cs typeface="Calibri" panose="020F0502020204030204" charset="0"/>
            </a:endParaRPr>
          </a:p>
        </p:txBody>
      </p:sp>
      <p:sp>
        <p:nvSpPr>
          <p:cNvPr id="3" name="Content Placeholder 2"/>
          <p:cNvSpPr>
            <a:spLocks noGrp="1"/>
          </p:cNvSpPr>
          <p:nvPr>
            <p:ph idx="1"/>
          </p:nvPr>
        </p:nvSpPr>
        <p:spPr>
          <a:xfrm>
            <a:off x="377825" y="1477645"/>
            <a:ext cx="10515600" cy="5380355"/>
          </a:xfrm>
        </p:spPr>
        <p:txBody>
          <a:bodyPr>
            <a:normAutofit/>
          </a:bodyPr>
          <a:lstStyle/>
          <a:p>
            <a:pPr>
              <a:lnSpc>
                <a:spcPct val="100000"/>
              </a:lnSpc>
              <a:buFont typeface="Arial" panose="020B0604020202020204" pitchFamily="34" charset="0"/>
              <a:buChar char="•"/>
            </a:pPr>
            <a:r>
              <a:rPr lang="en-US" sz="2400" b="0" i="0" dirty="0">
                <a:solidFill>
                  <a:srgbClr val="212121"/>
                </a:solidFill>
                <a:effectLst/>
                <a:latin typeface="Times New Roman" panose="02020603050405020304" pitchFamily="18" charset="0"/>
                <a:cs typeface="Times New Roman" panose="02020603050405020304" pitchFamily="18" charset="0"/>
              </a:rPr>
              <a:t>Carbon dioxide enters the atmosphere through burning fossil fuels (coal, natural gas, and oil), solid waste, trees and other biological materials, and also as a result of certain chemical reactions (e.g., manufacture of cement).</a:t>
            </a:r>
          </a:p>
          <a:p>
            <a:pPr>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Human activities increasing carbon dioxide production</a:t>
            </a:r>
            <a:endParaRPr lang="en-US" sz="2400" dirty="0">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Transportation </a:t>
            </a:r>
            <a:endParaRPr lang="en-US" sz="2400" dirty="0">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Electricity </a:t>
            </a:r>
            <a:endParaRPr lang="en-US" sz="2400" dirty="0">
              <a:latin typeface="Times New Roman" panose="02020603050405020304" pitchFamily="18" charset="0"/>
              <a:cs typeface="Times New Roman" panose="02020603050405020304" pitchFamily="18" charset="0"/>
            </a:endParaRPr>
          </a:p>
          <a:p>
            <a:pPr>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Industry </a:t>
            </a:r>
          </a:p>
          <a:p>
            <a:pPr>
              <a:lnSpc>
                <a:spcPct val="1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mn-ea"/>
              </a:rPr>
              <a:t>Carbon dioxide (CO</a:t>
            </a:r>
            <a:r>
              <a:rPr lang="en-US" sz="2400" baseline="-25000" dirty="0">
                <a:latin typeface="Times New Roman" panose="02020603050405020304" pitchFamily="18" charset="0"/>
                <a:cs typeface="Times New Roman" panose="02020603050405020304" pitchFamily="18" charset="0"/>
                <a:sym typeface="+mn-ea"/>
              </a:rPr>
              <a:t>2</a:t>
            </a:r>
            <a:r>
              <a:rPr lang="en-US" sz="2400" dirty="0">
                <a:latin typeface="Times New Roman" panose="02020603050405020304" pitchFamily="18" charset="0"/>
                <a:cs typeface="Times New Roman" panose="02020603050405020304" pitchFamily="18" charset="0"/>
                <a:sym typeface="+mn-ea"/>
              </a:rPr>
              <a:t>) is the primary greenhouse gas emitted through human activities.</a:t>
            </a: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b="0" i="0" dirty="0">
              <a:solidFill>
                <a:srgbClr val="212121"/>
              </a:solidFill>
              <a:effectLst/>
              <a:latin typeface="Times New Roman" panose="02020603050405020304" pitchFamily="18" charset="0"/>
              <a:cs typeface="Times New Roman" panose="02020603050405020304" pitchFamily="18" charset="0"/>
            </a:endParaRPr>
          </a:p>
          <a:p>
            <a:pPr marL="0" indent="0">
              <a:buNone/>
            </a:pPr>
            <a:endParaRPr lang="en-US" b="0" i="0" dirty="0">
              <a:solidFill>
                <a:srgbClr val="212121"/>
              </a:solidFill>
              <a:effectLst/>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910" y="0"/>
            <a:ext cx="10515600" cy="1325563"/>
          </a:xfrm>
        </p:spPr>
        <p:txBody>
          <a:bodyPr>
            <a:normAutofit/>
          </a:bodyPr>
          <a:lstStyle/>
          <a:p>
            <a:r>
              <a:rPr lang="en-US" sz="3200" dirty="0" smtClean="0">
                <a:latin typeface="Times New Roman" panose="02020603050405020304" pitchFamily="18" charset="0"/>
                <a:cs typeface="Times New Roman" panose="02020603050405020304" pitchFamily="18" charset="0"/>
              </a:rPr>
              <a:t>Fluorinated (Green House Gases) Sources</a:t>
            </a:r>
            <a:r>
              <a:rPr lang="en-US" sz="4000" dirty="0" smtClean="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165" y="1320800"/>
            <a:ext cx="10515600" cy="4351338"/>
          </a:xfrm>
        </p:spPr>
        <p:txBody>
          <a:bodyPr>
            <a:normAutofit lnSpcReduction="10000"/>
          </a:bodyPr>
          <a:lstStyle/>
          <a:p>
            <a:pPr marL="0" indent="0">
              <a:lnSpc>
                <a:spcPct val="100000"/>
              </a:lnSpc>
              <a:buNone/>
            </a:pPr>
            <a:r>
              <a:rPr lang="en-US" sz="2600" dirty="0">
                <a:latin typeface="Times New Roman" panose="02020603050405020304" pitchFamily="18" charset="0"/>
                <a:cs typeface="Times New Roman" panose="02020603050405020304" pitchFamily="18" charset="0"/>
              </a:rPr>
              <a:t>Hydrofluorocarbons (HFCs) used in various sectors and applications, such as refrigerants , air-conditioning and heat pump equipment.</a:t>
            </a:r>
          </a:p>
          <a:p>
            <a:pPr marL="0" indent="0">
              <a:lnSpc>
                <a:spcPct val="100000"/>
              </a:lnSpc>
              <a:buNone/>
            </a:pPr>
            <a:endParaRPr lang="en-US" sz="2600" dirty="0">
              <a:latin typeface="Times New Roman" panose="02020603050405020304" pitchFamily="18" charset="0"/>
              <a:cs typeface="Times New Roman" panose="02020603050405020304" pitchFamily="18" charset="0"/>
            </a:endParaRPr>
          </a:p>
          <a:p>
            <a:pPr marL="0" indent="0">
              <a:lnSpc>
                <a:spcPct val="100000"/>
              </a:lnSpc>
              <a:buNone/>
            </a:pPr>
            <a:r>
              <a:rPr lang="en-US" sz="2600" dirty="0">
                <a:latin typeface="Times New Roman" panose="02020603050405020304" pitchFamily="18" charset="0"/>
                <a:cs typeface="Times New Roman" panose="02020603050405020304" pitchFamily="18" charset="0"/>
                <a:sym typeface="+mn-ea"/>
              </a:rPr>
              <a:t>Perfluorocarbons (PFCs) used in the electronics sector (for example for plasma cleaning of silicon wafers) as well as in cosmetic and pharmaceutical industry, also used in fire extinguishers and can still be found in older fire protection systems.</a:t>
            </a:r>
          </a:p>
          <a:p>
            <a:pPr marL="0" indent="0">
              <a:lnSpc>
                <a:spcPct val="100000"/>
              </a:lnSpc>
              <a:buNone/>
            </a:pPr>
            <a:endParaRPr lang="en-US" sz="2600" dirty="0">
              <a:latin typeface="Times New Roman" panose="02020603050405020304" pitchFamily="18" charset="0"/>
              <a:cs typeface="Times New Roman" panose="02020603050405020304" pitchFamily="18" charset="0"/>
              <a:sym typeface="+mn-ea"/>
            </a:endParaRPr>
          </a:p>
          <a:p>
            <a:pPr marL="0" indent="0">
              <a:lnSpc>
                <a:spcPct val="100000"/>
              </a:lnSpc>
              <a:buNone/>
            </a:pPr>
            <a:r>
              <a:rPr lang="en-US" sz="2600" dirty="0">
                <a:latin typeface="Times New Roman" panose="02020603050405020304" pitchFamily="18" charset="0"/>
                <a:cs typeface="Times New Roman" panose="02020603050405020304" pitchFamily="18" charset="0"/>
                <a:sym typeface="+mn-ea"/>
              </a:rPr>
              <a:t>Sulphur hexafluoride (SF</a:t>
            </a:r>
            <a:r>
              <a:rPr lang="en-US" sz="2600" baseline="-25000" dirty="0">
                <a:latin typeface="Times New Roman" panose="02020603050405020304" pitchFamily="18" charset="0"/>
                <a:cs typeface="Times New Roman" panose="02020603050405020304" pitchFamily="18" charset="0"/>
                <a:sym typeface="+mn-ea"/>
              </a:rPr>
              <a:t>6</a:t>
            </a:r>
            <a:r>
              <a:rPr lang="en-US" sz="2600" dirty="0">
                <a:latin typeface="Times New Roman" panose="02020603050405020304" pitchFamily="18" charset="0"/>
                <a:cs typeface="Times New Roman" panose="02020603050405020304" pitchFamily="18" charset="0"/>
                <a:sym typeface="+mn-ea"/>
              </a:rPr>
              <a:t>) is used mainly as an insulating gas, in high voltage switchgear and in the production of magnesium and aluminum.</a:t>
            </a:r>
            <a:endParaRPr lang="en-US" sz="2600" dirty="0">
              <a:latin typeface="Times New Roman" panose="02020603050405020304" pitchFamily="18" charset="0"/>
              <a:cs typeface="Times New Roman" panose="02020603050405020304" pitchFamily="18" charset="0"/>
            </a:endParaRPr>
          </a:p>
          <a:p>
            <a:pPr marL="0" indent="0">
              <a:lnSpc>
                <a:spcPct val="100000"/>
              </a:lnSpc>
              <a:buNone/>
            </a:pPr>
            <a:endParaRPr lang="en-US" dirty="0"/>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a:lnSpc>
                <a:spcPct val="100000"/>
              </a:lnSpc>
            </a:pP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Reduced </a:t>
            </a:r>
            <a:r>
              <a:rPr lang="en-US" sz="3600" dirty="0" smtClean="0">
                <a:latin typeface="Times New Roman" panose="02020603050405020304" pitchFamily="18" charset="0"/>
                <a:cs typeface="Times New Roman" panose="02020603050405020304" pitchFamily="18" charset="0"/>
              </a:rPr>
              <a:t>Emissions </a:t>
            </a:r>
            <a:r>
              <a:rPr lang="en-US" sz="3600" dirty="0">
                <a:latin typeface="Times New Roman" panose="02020603050405020304" pitchFamily="18" charset="0"/>
                <a:cs typeface="Times New Roman" panose="02020603050405020304" pitchFamily="18" charset="0"/>
              </a:rPr>
              <a:t>G</a:t>
            </a:r>
            <a:r>
              <a:rPr lang="en-US" sz="3600" dirty="0" smtClean="0">
                <a:latin typeface="Times New Roman" panose="02020603050405020304" pitchFamily="18" charset="0"/>
                <a:cs typeface="Times New Roman" panose="02020603050405020304" pitchFamily="18" charset="0"/>
              </a:rPr>
              <a:t>reen </a:t>
            </a:r>
            <a:r>
              <a:rPr lang="en-US" sz="3600" dirty="0">
                <a:latin typeface="Times New Roman" panose="02020603050405020304" pitchFamily="18" charset="0"/>
                <a:cs typeface="Times New Roman" panose="02020603050405020304" pitchFamily="18" charset="0"/>
              </a:rPr>
              <a:t>H</a:t>
            </a:r>
            <a:r>
              <a:rPr lang="en-US" sz="3600" dirty="0" smtClean="0">
                <a:latin typeface="Times New Roman" panose="02020603050405020304" pitchFamily="18" charset="0"/>
                <a:cs typeface="Times New Roman" panose="02020603050405020304" pitchFamily="18" charset="0"/>
              </a:rPr>
              <a:t>ouse </a:t>
            </a:r>
            <a:r>
              <a:rPr lang="en-US" sz="3600" dirty="0">
                <a:latin typeface="Times New Roman" panose="02020603050405020304" pitchFamily="18" charset="0"/>
                <a:cs typeface="Times New Roman" panose="02020603050405020304" pitchFamily="18" charset="0"/>
              </a:rPr>
              <a:t>G</a:t>
            </a:r>
            <a:r>
              <a:rPr lang="en-US" sz="3600" dirty="0" smtClean="0">
                <a:latin typeface="Times New Roman" panose="02020603050405020304" pitchFamily="18" charset="0"/>
                <a:cs typeface="Times New Roman" panose="02020603050405020304" pitchFamily="18" charset="0"/>
              </a:rPr>
              <a:t>ases</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nergy sector and fuel sector reforms.</a:t>
            </a:r>
          </a:p>
          <a:p>
            <a:r>
              <a:rPr lang="en-US" sz="2400" dirty="0">
                <a:latin typeface="Times New Roman" panose="02020603050405020304" pitchFamily="18" charset="0"/>
                <a:cs typeface="Times New Roman" panose="02020603050405020304" pitchFamily="18" charset="0"/>
              </a:rPr>
              <a:t>Green house gases like carbon dioxide can be reduced by efficient use of energy , more fuel efficient vehicles. Use of better electrical appliances'. Aim is to reduce fossil fuel use. Using fuel with low carbon can help reduce carbon dioxide emission</a:t>
            </a:r>
          </a:p>
          <a:p>
            <a:pPr marL="0" indent="0">
              <a:buNone/>
            </a:pPr>
            <a:endParaRPr lang="en-US" sz="2400" dirty="0">
              <a:latin typeface="Times New Roman" panose="02020603050405020304" pitchFamily="18" charset="0"/>
              <a:cs typeface="Times New Roman" panose="02020603050405020304" pitchFamily="18" charset="0"/>
            </a:endParaRPr>
          </a:p>
          <a:p>
            <a:r>
              <a:rPr lang="en-US" sz="2400" dirty="0">
                <a:solidFill>
                  <a:srgbClr val="212121"/>
                </a:solidFill>
                <a:latin typeface="Times New Roman" panose="02020603050405020304" pitchFamily="18" charset="0"/>
                <a:cs typeface="Times New Roman" panose="02020603050405020304" pitchFamily="18" charset="0"/>
              </a:rPr>
              <a:t>Carbon dioxide capture and sequestration technologies potentially greatly reduce CO</a:t>
            </a:r>
            <a:r>
              <a:rPr lang="en-US" sz="2400" baseline="-25000" dirty="0">
                <a:solidFill>
                  <a:srgbClr val="212121"/>
                </a:solidFill>
                <a:latin typeface="Times New Roman" panose="02020603050405020304" pitchFamily="18" charset="0"/>
                <a:cs typeface="Times New Roman" panose="02020603050405020304" pitchFamily="18" charset="0"/>
              </a:rPr>
              <a:t>2</a:t>
            </a:r>
            <a:r>
              <a:rPr lang="en-US" sz="2400" dirty="0">
                <a:solidFill>
                  <a:srgbClr val="212121"/>
                </a:solidFill>
                <a:latin typeface="Times New Roman" panose="02020603050405020304" pitchFamily="18" charset="0"/>
                <a:cs typeface="Times New Roman" panose="02020603050405020304" pitchFamily="18" charset="0"/>
              </a:rPr>
              <a:t> emissions from new and existing coal- and gas-fired power plants, industrial processes, and other stationary sources of CO</a:t>
            </a:r>
            <a:r>
              <a:rPr lang="en-US" sz="2400" baseline="-25000" dirty="0">
                <a:solidFill>
                  <a:srgbClr val="212121"/>
                </a:solidFill>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Times New Roman" panose="02020603050405020304" pitchFamily="18" charset="0"/>
                <a:cs typeface="Times New Roman" panose="02020603050405020304" pitchFamily="18" charset="0"/>
              </a:rPr>
              <a:t>Stratosphere Ozone </a:t>
            </a:r>
            <a:r>
              <a:rPr lang="en-US" sz="3600" dirty="0" smtClean="0">
                <a:latin typeface="Times New Roman" panose="02020603050405020304" pitchFamily="18" charset="0"/>
                <a:cs typeface="Times New Roman" panose="02020603050405020304" pitchFamily="18" charset="0"/>
              </a:rPr>
              <a:t>layer</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Stratospheric ozone is formed naturally by chemical reactions involving solar ultraviolet radiation (sunlight) and oxygen molecules</a:t>
            </a:r>
          </a:p>
          <a:p>
            <a:pPr marL="0" indent="0">
              <a:buNone/>
            </a:pPr>
            <a:r>
              <a:rPr lang="en-US" sz="2400" dirty="0">
                <a:latin typeface="Times New Roman" panose="02020603050405020304" pitchFamily="18" charset="0"/>
                <a:cs typeface="Times New Roman" panose="02020603050405020304" pitchFamily="18" charset="0"/>
              </a:rPr>
              <a:t>In the first step, solar ultraviolet radiation breaks apart one oxygen molecule (O2) to produce two oxygen atoms (2 O) </a:t>
            </a:r>
          </a:p>
          <a:p>
            <a:pPr marL="0" indent="0">
              <a:buNone/>
            </a:pPr>
            <a:r>
              <a:rPr lang="en-US" sz="2400" dirty="0">
                <a:latin typeface="Times New Roman" panose="02020603050405020304" pitchFamily="18" charset="0"/>
                <a:cs typeface="Times New Roman" panose="02020603050405020304" pitchFamily="18" charset="0"/>
              </a:rPr>
              <a:t>In the second step, each of these highly reactive atoms combines with an oxygen molecule to produce an ozone molecule (O3)</a:t>
            </a:r>
          </a:p>
          <a:p>
            <a:pPr marL="0" indent="0">
              <a:buNone/>
            </a:pPr>
            <a:r>
              <a:rPr lang="en-US" sz="2400" dirty="0">
                <a:latin typeface="Times New Roman" panose="02020603050405020304" pitchFamily="18" charset="0"/>
                <a:cs typeface="Times New Roman" panose="02020603050405020304" pitchFamily="18" charset="0"/>
              </a:rPr>
              <a:t>It absorbs ultraviolet radiation from sun. it is being constantly formed and break/lost involving chemical reactions</a:t>
            </a: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Ozone </a:t>
            </a:r>
            <a:r>
              <a:rPr lang="en-US" sz="3200" b="1" dirty="0" smtClean="0">
                <a:latin typeface="Times New Roman" panose="02020603050405020304" pitchFamily="18" charset="0"/>
                <a:cs typeface="Times New Roman" panose="02020603050405020304" pitchFamily="18" charset="0"/>
              </a:rPr>
              <a:t>Depletion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a:solidFill>
                  <a:srgbClr val="212121"/>
                </a:solidFill>
                <a:latin typeface="Times New Roman" panose="02020603050405020304" pitchFamily="18" charset="0"/>
                <a:cs typeface="Times New Roman" panose="02020603050405020304" pitchFamily="18" charset="0"/>
              </a:rPr>
              <a:t>When chlorine and bromine atoms come into contact with ozone in the stratosphere, they destroy ozone molecules.</a:t>
            </a:r>
          </a:p>
          <a:p>
            <a:r>
              <a:rPr lang="en-US" sz="2400" dirty="0">
                <a:solidFill>
                  <a:srgbClr val="212121"/>
                </a:solidFill>
                <a:latin typeface="Times New Roman" panose="02020603050405020304" pitchFamily="18" charset="0"/>
                <a:cs typeface="Times New Roman" panose="02020603050405020304" pitchFamily="18" charset="0"/>
              </a:rPr>
              <a:t> One chlorine atom can destroy over 100,000 ozone molecules before it is removed from the stratosphere. </a:t>
            </a:r>
          </a:p>
          <a:p>
            <a:r>
              <a:rPr lang="en-US" sz="2400" dirty="0">
                <a:solidFill>
                  <a:srgbClr val="212121"/>
                </a:solidFill>
                <a:latin typeface="Times New Roman" panose="02020603050405020304" pitchFamily="18" charset="0"/>
                <a:cs typeface="Times New Roman" panose="02020603050405020304" pitchFamily="18" charset="0"/>
              </a:rPr>
              <a:t>Compounds that release chlorine or bromine in stratosphere upon exposure to UV. light </a:t>
            </a:r>
          </a:p>
          <a:p>
            <a:r>
              <a:rPr lang="en-US" sz="2400" dirty="0">
                <a:solidFill>
                  <a:srgbClr val="212121"/>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hlinkClick r:id="rId2"/>
              </a:rPr>
              <a:t>chlorofluorocarbons</a:t>
            </a:r>
            <a:r>
              <a:rPr lang="en-US" sz="2400" dirty="0">
                <a:solidFill>
                  <a:srgbClr val="212121"/>
                </a:solidFill>
                <a:latin typeface="Times New Roman" panose="02020603050405020304" pitchFamily="18" charset="0"/>
                <a:cs typeface="Times New Roman" panose="02020603050405020304" pitchFamily="18" charset="0"/>
              </a:rPr>
              <a:t> (CFCs), </a:t>
            </a:r>
            <a:r>
              <a:rPr lang="en-US" sz="2400" dirty="0" err="1">
                <a:solidFill>
                  <a:srgbClr val="000000"/>
                </a:solidFill>
                <a:latin typeface="Times New Roman" panose="02020603050405020304" pitchFamily="18" charset="0"/>
                <a:cs typeface="Times New Roman" panose="02020603050405020304" pitchFamily="18" charset="0"/>
                <a:hlinkClick r:id="rId2"/>
              </a:rPr>
              <a:t>hydrochlorofluorocarbons</a:t>
            </a:r>
            <a:r>
              <a:rPr lang="en-US" sz="2400" dirty="0">
                <a:solidFill>
                  <a:srgbClr val="212121"/>
                </a:solidFill>
                <a:latin typeface="Times New Roman" panose="02020603050405020304" pitchFamily="18" charset="0"/>
                <a:cs typeface="Times New Roman" panose="02020603050405020304" pitchFamily="18" charset="0"/>
              </a:rPr>
              <a:t> (HCFCs</a:t>
            </a:r>
          </a:p>
          <a:p>
            <a:r>
              <a:rPr lang="en-US" sz="2400" dirty="0">
                <a:solidFill>
                  <a:srgbClr val="212121"/>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hlinkClick r:id="rId2"/>
              </a:rPr>
              <a:t>carbon tetrachloride</a:t>
            </a:r>
            <a:r>
              <a:rPr lang="en-US" sz="2400" dirty="0">
                <a:solidFill>
                  <a:srgbClr val="212121"/>
                </a:solidFill>
                <a:latin typeface="Times New Roman" panose="02020603050405020304" pitchFamily="18" charset="0"/>
                <a:cs typeface="Times New Roman" panose="02020603050405020304" pitchFamily="18" charset="0"/>
              </a:rPr>
              <a:t>, and </a:t>
            </a:r>
            <a:r>
              <a:rPr lang="en-US" sz="2400" dirty="0">
                <a:solidFill>
                  <a:srgbClr val="205493"/>
                </a:solidFill>
                <a:latin typeface="Times New Roman" panose="02020603050405020304" pitchFamily="18" charset="0"/>
                <a:cs typeface="Times New Roman" panose="02020603050405020304" pitchFamily="18" charset="0"/>
                <a:hlinkClick r:id="rId2"/>
              </a:rPr>
              <a:t>methyl chloroform</a:t>
            </a:r>
            <a:r>
              <a:rPr lang="en-US" sz="2400" dirty="0">
                <a:solidFill>
                  <a:srgbClr val="212121"/>
                </a:solidFill>
                <a:latin typeface="Times New Roman" panose="02020603050405020304" pitchFamily="18" charset="0"/>
                <a:cs typeface="Times New Roman" panose="02020603050405020304" pitchFamily="18" charset="0"/>
              </a:rPr>
              <a:t>.</a:t>
            </a:r>
          </a:p>
          <a:p>
            <a:r>
              <a:rPr lang="en-US" sz="2400" dirty="0">
                <a:solidFill>
                  <a:srgbClr val="212121"/>
                </a:solidFill>
                <a:latin typeface="Times New Roman" panose="02020603050405020304" pitchFamily="18" charset="0"/>
                <a:cs typeface="Times New Roman" panose="02020603050405020304" pitchFamily="18" charset="0"/>
              </a:rPr>
              <a:t>ODS that release bromine are halons and </a:t>
            </a:r>
            <a:r>
              <a:rPr lang="en-US" sz="2400" dirty="0" err="1">
                <a:solidFill>
                  <a:srgbClr val="212121"/>
                </a:solidFill>
                <a:latin typeface="Times New Roman" panose="02020603050405020304" pitchFamily="18" charset="0"/>
                <a:cs typeface="Times New Roman" panose="02020603050405020304" pitchFamily="18" charset="0"/>
              </a:rPr>
              <a:t>methylbromides</a:t>
            </a:r>
            <a:endParaRPr lang="en-US" sz="2400" dirty="0">
              <a:solidFill>
                <a:srgbClr val="212121"/>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3"/>
          <a:stretch>
            <a:fillRect/>
          </a:stretch>
        </p:blipFill>
        <p:spPr>
          <a:xfrm>
            <a:off x="9572625" y="210185"/>
            <a:ext cx="2292350" cy="1212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685800"/>
            <a:ext cx="8001000" cy="2514600"/>
          </a:xfrm>
        </p:spPr>
        <p:txBody>
          <a:bodyPr>
            <a:normAutofit/>
          </a:bodyPr>
          <a:lstStyle/>
          <a:p>
            <a:pPr algn="ctr"/>
            <a:r>
              <a:rPr lang="en-US" sz="4800" b="1" dirty="0">
                <a:latin typeface="Times New Roman" panose="02020603050405020304" pitchFamily="18" charset="0"/>
                <a:cs typeface="Times New Roman" panose="02020603050405020304" pitchFamily="18" charset="0"/>
                <a:sym typeface="+mn-ea"/>
              </a:rPr>
              <a:t>Global Warming </a:t>
            </a:r>
            <a:r>
              <a:rPr lang="en-US" b="1" u="sng" dirty="0">
                <a:solidFill>
                  <a:schemeClr val="accent1">
                    <a:lumMod val="50000"/>
                  </a:schemeClr>
                </a:solidFill>
              </a:rPr>
              <a:t/>
            </a:r>
            <a:br>
              <a:rPr lang="en-US" b="1" u="sng" dirty="0">
                <a:solidFill>
                  <a:schemeClr val="accent1">
                    <a:lumMod val="50000"/>
                  </a:schemeClr>
                </a:solidFill>
              </a:rPr>
            </a:br>
            <a:endParaRPr lang="en-US" b="1" u="sng" dirty="0">
              <a:solidFill>
                <a:schemeClr val="accent1">
                  <a:lumMod val="50000"/>
                </a:schemeClr>
              </a:solidFill>
            </a:endParaRPr>
          </a:p>
        </p:txBody>
      </p:sp>
      <p:sp>
        <p:nvSpPr>
          <p:cNvPr id="3" name="Subtitle 2"/>
          <p:cNvSpPr>
            <a:spLocks noGrp="1"/>
          </p:cNvSpPr>
          <p:nvPr>
            <p:ph type="subTitle" idx="1"/>
          </p:nvPr>
        </p:nvSpPr>
        <p:spPr>
          <a:xfrm>
            <a:off x="1635252" y="5234259"/>
            <a:ext cx="8921496" cy="625366"/>
          </a:xfrm>
        </p:spPr>
        <p:txBody>
          <a:bodyPr>
            <a:normAutofit/>
          </a:bodyPr>
          <a:lstStyle/>
          <a:p>
            <a:r>
              <a:rPr lang="en-US" sz="3300" dirty="0"/>
              <a:t> </a:t>
            </a:r>
            <a:endParaRPr lang="en-US" sz="3200" dirty="0"/>
          </a:p>
          <a:p>
            <a:pPr algn="r"/>
            <a:endParaRPr lang="en-US" sz="3200" dirty="0"/>
          </a:p>
        </p:txBody>
      </p:sp>
      <p:sp>
        <p:nvSpPr>
          <p:cNvPr id="4" name="TextBox 3"/>
          <p:cNvSpPr txBox="1"/>
          <p:nvPr/>
        </p:nvSpPr>
        <p:spPr>
          <a:xfrm>
            <a:off x="2343150" y="2563585"/>
            <a:ext cx="7847330" cy="2062103"/>
          </a:xfrm>
          <a:prstGeom prst="rect">
            <a:avLst/>
          </a:prstGeom>
          <a:noFill/>
        </p:spPr>
        <p:txBody>
          <a:bodyPr wrap="square" rtlCol="0">
            <a:spAutoFit/>
          </a:bodyPr>
          <a:lstStyle/>
          <a:p>
            <a:pPr algn="ct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Block X Otorhinolaryngology </a:t>
            </a:r>
          </a:p>
          <a:p>
            <a:pPr algn="ct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Module-II </a:t>
            </a:r>
            <a:b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4</a:t>
            </a:r>
            <a:r>
              <a:rPr lang="en-US" sz="3200" baseline="300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th</a:t>
            </a: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Year MBBS</a:t>
            </a:r>
            <a:b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br>
            <a:r>
              <a:rPr lang="en-US" sz="3200" dirty="0" err="1">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Dr</a:t>
            </a: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sz="3200" dirty="0" err="1" smtClean="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Mehreen</a:t>
            </a:r>
            <a:r>
              <a:rPr lang="en-US" sz="3200" dirty="0" smtClean="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Noor, </a:t>
            </a:r>
            <a:r>
              <a:rPr lang="en-US" sz="3200" dirty="0" err="1">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Dr</a:t>
            </a:r>
            <a:r>
              <a:rPr lang="en-US" sz="3200" dirty="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sz="3200" dirty="0" err="1" smtClean="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Mehrish</a:t>
            </a:r>
            <a:r>
              <a:rPr lang="en-US" sz="3200" dirty="0" smtClean="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 </a:t>
            </a:r>
            <a:r>
              <a:rPr lang="en-US" sz="3200" dirty="0" err="1" smtClean="0">
                <a:solidFill>
                  <a:srgbClr val="464646"/>
                </a:solidFill>
                <a:effectLst>
                  <a:outerShdw blurRad="31750" dist="25400" dir="5400000" algn="tl" rotWithShape="0">
                    <a:srgbClr val="000000">
                      <a:alpha val="25000"/>
                    </a:srgbClr>
                  </a:outerShdw>
                </a:effectLst>
                <a:latin typeface="Times New Roman" panose="02020603050405020304" pitchFamily="18" charset="0"/>
                <a:cs typeface="Times New Roman" panose="02020603050405020304" pitchFamily="18" charset="0"/>
              </a:rPr>
              <a:t>Saleem</a:t>
            </a:r>
            <a:endParaRPr lang="en-GB" sz="2000" dirty="0">
              <a:latin typeface="Times New Roman" panose="02020603050405020304" pitchFamily="18" charset="0"/>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Ozone Hole</a:t>
            </a:r>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When the "ozone hole" forms, essentially all of the ozone in the lower stratosphere is destroyed. The upper stratosphere is much less affected, however, the overall amount of ozone over the continent declines by 50 percent or more. The ozone hole does not go all the way through the layer; on the other hand, it is not a uniform 'thinning' of the layer either. It is a "hole" in the sense of "a hole in the ground", that is, a depression; not in the sense of "a hole in the windshield." </a:t>
            </a: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 y="365125"/>
            <a:ext cx="10515600" cy="1325563"/>
          </a:xfrm>
        </p:spPr>
        <p:txBody>
          <a:bodyPr>
            <a:normAutofit/>
          </a:bodyPr>
          <a:lstStyle/>
          <a:p>
            <a:r>
              <a:rPr lang="en-US" sz="3200" b="1" dirty="0">
                <a:solidFill>
                  <a:prstClr val="black"/>
                </a:solidFill>
                <a:latin typeface="Calibri" panose="020F0502020204030204" charset="0"/>
                <a:ea typeface="+mn-ea"/>
                <a:cs typeface="Calibri" panose="020F0502020204030204" charset="0"/>
              </a:rPr>
              <a:t>Consequences Of Ozone Depletion On humans</a:t>
            </a:r>
            <a:endParaRPr lang="en-US" sz="3200" b="1" dirty="0">
              <a:latin typeface="Calibri" panose="020F0502020204030204" charset="0"/>
              <a:cs typeface="Calibri" panose="020F0502020204030204" charset="0"/>
            </a:endParaRPr>
          </a:p>
        </p:txBody>
      </p:sp>
      <p:sp>
        <p:nvSpPr>
          <p:cNvPr id="3" name="Content Placeholder 2"/>
          <p:cNvSpPr>
            <a:spLocks noGrp="1"/>
          </p:cNvSpPr>
          <p:nvPr>
            <p:ph idx="1"/>
          </p:nvPr>
        </p:nvSpPr>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Stratosphere ozone layer absorbs UVB ultraviolet light from the sun, its depletion will increase UVB levels which could increase incidence of:</a:t>
            </a:r>
          </a:p>
          <a:p>
            <a:pPr marL="0" indent="0">
              <a:buNone/>
            </a:pPr>
            <a:r>
              <a:rPr lang="en-US" sz="2400" dirty="0">
                <a:latin typeface="Times New Roman" panose="02020603050405020304" pitchFamily="18" charset="0"/>
                <a:cs typeface="Times New Roman" panose="02020603050405020304" pitchFamily="18" charset="0"/>
              </a:rPr>
              <a:t> • Basal and squamous cell CA</a:t>
            </a:r>
          </a:p>
          <a:p>
            <a:pPr marL="0" indent="0">
              <a:buNone/>
            </a:pPr>
            <a:r>
              <a:rPr lang="en-US" sz="2400" dirty="0">
                <a:latin typeface="Times New Roman" panose="02020603050405020304" pitchFamily="18" charset="0"/>
                <a:cs typeface="Times New Roman" panose="02020603050405020304" pitchFamily="18" charset="0"/>
              </a:rPr>
              <a:t> • Malignant melanoma </a:t>
            </a:r>
          </a:p>
          <a:p>
            <a:pPr marL="0" indent="0">
              <a:buNone/>
            </a:pPr>
            <a:r>
              <a:rPr lang="en-US" sz="2400" dirty="0">
                <a:latin typeface="Times New Roman" panose="02020603050405020304" pitchFamily="18" charset="0"/>
                <a:cs typeface="Times New Roman" panose="02020603050405020304" pitchFamily="18" charset="0"/>
              </a:rPr>
              <a:t>• Cortical cataracts </a:t>
            </a:r>
          </a:p>
          <a:p>
            <a:pPr marL="0" indent="0">
              <a:buNone/>
            </a:pPr>
            <a:r>
              <a:rPr lang="en-US" sz="2400" dirty="0">
                <a:latin typeface="Times New Roman" panose="02020603050405020304" pitchFamily="18" charset="0"/>
                <a:cs typeface="Times New Roman" panose="02020603050405020304" pitchFamily="18" charset="0"/>
              </a:rPr>
              <a:t>• Sunburns</a:t>
            </a:r>
          </a:p>
          <a:p>
            <a:pPr marL="0" indent="0">
              <a:buNone/>
            </a:pPr>
            <a:r>
              <a:rPr lang="en-US" sz="2400" dirty="0">
                <a:latin typeface="Times New Roman" panose="02020603050405020304" pitchFamily="18" charset="0"/>
                <a:cs typeface="Times New Roman" panose="02020603050405020304" pitchFamily="18" charset="0"/>
              </a:rPr>
              <a:t> • Weakening of immune system </a:t>
            </a:r>
          </a:p>
        </p:txBody>
      </p:sp>
      <p:pic>
        <p:nvPicPr>
          <p:cNvPr id="4" name="Picture 3"/>
          <p:cNvPicPr>
            <a:picLocks noChangeAspect="1"/>
          </p:cNvPicPr>
          <p:nvPr/>
        </p:nvPicPr>
        <p:blipFill>
          <a:blip r:embed="rId2"/>
          <a:stretch>
            <a:fillRect/>
          </a:stretch>
        </p:blipFill>
        <p:spPr>
          <a:xfrm>
            <a:off x="9453785" y="85320"/>
            <a:ext cx="2359356" cy="9998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Consequences of ozone depletion </a:t>
            </a:r>
          </a:p>
        </p:txBody>
      </p:sp>
      <p:sp>
        <p:nvSpPr>
          <p:cNvPr id="3" name="Content Placeholder 2"/>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Effects on crops </a:t>
            </a:r>
          </a:p>
          <a:p>
            <a:pPr marL="0" indent="0">
              <a:buNone/>
            </a:pPr>
            <a:r>
              <a:rPr lang="en-US" sz="2400" dirty="0">
                <a:latin typeface="Times New Roman" panose="02020603050405020304" pitchFamily="18" charset="0"/>
                <a:cs typeface="Times New Roman" panose="02020603050405020304" pitchFamily="18" charset="0"/>
              </a:rPr>
              <a:t>• Rice crops effected as increase UV levels effect cyanobacteria.</a:t>
            </a:r>
          </a:p>
          <a:p>
            <a:pPr marL="0" indent="0">
              <a:buNone/>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Effects On Plankton </a:t>
            </a:r>
          </a:p>
          <a:p>
            <a:pPr marL="0" indent="0">
              <a:buNone/>
            </a:pPr>
            <a:r>
              <a:rPr lang="en-US" sz="2400" dirty="0">
                <a:latin typeface="Times New Roman" panose="02020603050405020304" pitchFamily="18" charset="0"/>
                <a:cs typeface="Times New Roman" panose="02020603050405020304" pitchFamily="18" charset="0"/>
              </a:rPr>
              <a:t>• widespread extinction of plankton which are vitally important for marine life.</a:t>
            </a:r>
          </a:p>
        </p:txBody>
      </p:sp>
      <p:pic>
        <p:nvPicPr>
          <p:cNvPr id="5" name="Picture 4"/>
          <p:cNvPicPr>
            <a:picLocks noChangeAspect="1"/>
          </p:cNvPicPr>
          <p:nvPr/>
        </p:nvPicPr>
        <p:blipFill>
          <a:blip r:embed="rId2"/>
          <a:stretch>
            <a:fillRect/>
          </a:stretch>
        </p:blipFill>
        <p:spPr>
          <a:xfrm>
            <a:off x="8540020" y="233275"/>
            <a:ext cx="2359356" cy="99983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Troposphere </a:t>
            </a:r>
            <a:r>
              <a:rPr lang="en-US" sz="3200" dirty="0" smtClean="0">
                <a:latin typeface="Times New Roman" panose="02020603050405020304" pitchFamily="18" charset="0"/>
                <a:cs typeface="Times New Roman" panose="02020603050405020304" pitchFamily="18" charset="0"/>
              </a:rPr>
              <a:t>Ozone </a:t>
            </a:r>
            <a:r>
              <a:rPr lang="en-US" sz="3200" dirty="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s </a:t>
            </a:r>
            <a:r>
              <a:rPr lang="en-US" sz="3200" dirty="0">
                <a:latin typeface="Times New Roman" panose="02020603050405020304" pitchFamily="18" charset="0"/>
                <a:cs typeface="Times New Roman" panose="02020603050405020304" pitchFamily="18" charset="0"/>
              </a:rPr>
              <a:t>A</a:t>
            </a:r>
            <a:r>
              <a:rPr lang="en-US" sz="3200" dirty="0" smtClean="0">
                <a:latin typeface="Times New Roman" panose="02020603050405020304" pitchFamily="18" charset="0"/>
                <a:cs typeface="Times New Roman" panose="02020603050405020304" pitchFamily="18" charset="0"/>
              </a:rPr>
              <a:t>ir </a:t>
            </a:r>
            <a:r>
              <a:rPr lang="en-US" sz="3200" dirty="0">
                <a:latin typeface="Times New Roman" panose="02020603050405020304" pitchFamily="18" charset="0"/>
                <a:cs typeface="Times New Roman" panose="02020603050405020304" pitchFamily="18" charset="0"/>
              </a:rPr>
              <a:t>P</a:t>
            </a:r>
            <a:r>
              <a:rPr lang="en-US" sz="3200" dirty="0" smtClean="0">
                <a:latin typeface="Times New Roman" panose="02020603050405020304" pitchFamily="18" charset="0"/>
                <a:cs typeface="Times New Roman" panose="02020603050405020304" pitchFamily="18" charset="0"/>
              </a:rPr>
              <a:t>ollutant</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Ozone in the troposphere is major constituent of photochemical smog</a:t>
            </a:r>
          </a:p>
          <a:p>
            <a:r>
              <a:rPr lang="en-US" sz="2400" dirty="0">
                <a:latin typeface="Times New Roman" panose="02020603050405020304" pitchFamily="18" charset="0"/>
                <a:cs typeface="Times New Roman" panose="02020603050405020304" pitchFamily="18" charset="0"/>
              </a:rPr>
              <a:t>Formed as photochemical reaction of UV light and air pollutants like nitrogen oxide .</a:t>
            </a:r>
          </a:p>
          <a:p>
            <a:r>
              <a:rPr lang="en-US" sz="2400" dirty="0">
                <a:latin typeface="Times New Roman" panose="02020603050405020304" pitchFamily="18" charset="0"/>
                <a:cs typeface="Times New Roman" panose="02020603050405020304" pitchFamily="18" charset="0"/>
              </a:rPr>
              <a:t>It harmful effects on human health</a:t>
            </a:r>
          </a:p>
          <a:p>
            <a:r>
              <a:rPr lang="en-US" sz="2400" dirty="0">
                <a:latin typeface="Times New Roman" panose="02020603050405020304" pitchFamily="18" charset="0"/>
                <a:cs typeface="Times New Roman" panose="02020603050405020304" pitchFamily="18" charset="0"/>
              </a:rPr>
              <a:t>It cause breathing problems, asthma, reduce lung function and lung disease </a:t>
            </a:r>
          </a:p>
          <a:p>
            <a:endParaRPr lang="en-US"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How Climate Change Affects Human Health</a:t>
            </a:r>
          </a:p>
        </p:txBody>
      </p:sp>
      <p:pic>
        <p:nvPicPr>
          <p:cNvPr id="6" name="Content Placeholder 5" descr="Screenshot (107)"/>
          <p:cNvPicPr>
            <a:picLocks noGrp="1" noChangeAspect="1"/>
          </p:cNvPicPr>
          <p:nvPr>
            <p:ph sz="half" idx="1"/>
          </p:nvPr>
        </p:nvPicPr>
        <p:blipFill>
          <a:blip r:embed="rId2"/>
          <a:srcRect l="13302" t="13218" r="17390"/>
          <a:stretch>
            <a:fillRect/>
          </a:stretch>
        </p:blipFill>
        <p:spPr>
          <a:xfrm>
            <a:off x="326390" y="1566545"/>
            <a:ext cx="11551285" cy="4645025"/>
          </a:xfrm>
          <a:prstGeom prst="rect">
            <a:avLst/>
          </a:prstGeom>
        </p:spPr>
      </p:pic>
      <p:sp>
        <p:nvSpPr>
          <p:cNvPr id="8" name="Text Box 7"/>
          <p:cNvSpPr txBox="1"/>
          <p:nvPr/>
        </p:nvSpPr>
        <p:spPr>
          <a:xfrm>
            <a:off x="972185" y="6210935"/>
            <a:ext cx="9209405" cy="368300"/>
          </a:xfrm>
          <a:prstGeom prst="rect">
            <a:avLst/>
          </a:prstGeom>
          <a:noFill/>
        </p:spPr>
        <p:txBody>
          <a:bodyPr wrap="square" rtlCol="0" anchor="t">
            <a:spAutoFit/>
          </a:bodyPr>
          <a:lstStyle/>
          <a:p>
            <a:r>
              <a:rPr lang="en-US"/>
              <a:t>https://www.epa.gov/climateimpacts/climate-change-and-human-health</a:t>
            </a:r>
          </a:p>
        </p:txBody>
      </p:sp>
      <p:sp>
        <p:nvSpPr>
          <p:cNvPr id="9" name="Text Box 8"/>
          <p:cNvSpPr txBox="1"/>
          <p:nvPr/>
        </p:nvSpPr>
        <p:spPr>
          <a:xfrm>
            <a:off x="10341610" y="479425"/>
            <a:ext cx="4064000" cy="368300"/>
          </a:xfrm>
          <a:prstGeom prst="rect">
            <a:avLst/>
          </a:prstGeom>
          <a:noFill/>
        </p:spPr>
        <p:txBody>
          <a:bodyPr wrap="square" rtlCol="0">
            <a:spAutoFit/>
          </a:bodyPr>
          <a:lstStyle/>
          <a:p>
            <a:endParaRPr lang="en-US"/>
          </a:p>
        </p:txBody>
      </p:sp>
      <p:pic>
        <p:nvPicPr>
          <p:cNvPr id="10" name="Content Placeholder 9"/>
          <p:cNvPicPr>
            <a:picLocks noGrp="1" noChangeAspect="1"/>
          </p:cNvPicPr>
          <p:nvPr>
            <p:ph sz="half" idx="2"/>
          </p:nvPr>
        </p:nvPicPr>
        <p:blipFill>
          <a:blip r:embed="rId3"/>
          <a:stretch>
            <a:fillRect/>
          </a:stretch>
        </p:blipFill>
        <p:spPr>
          <a:xfrm>
            <a:off x="9518015" y="0"/>
            <a:ext cx="2359025" cy="99949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Global Warming and climate change</a:t>
            </a:r>
          </a:p>
        </p:txBody>
      </p:sp>
      <p:sp>
        <p:nvSpPr>
          <p:cNvPr id="3" name="Content Placeholder 2"/>
          <p:cNvSpPr>
            <a:spLocks noGrp="1"/>
          </p:cNvSpPr>
          <p:nvPr>
            <p:ph idx="1"/>
          </p:nvPr>
        </p:nvSpPr>
        <p:spPr/>
        <p:txBody>
          <a:bodyPr/>
          <a:lstStyle/>
          <a:p>
            <a:pPr marL="0" indent="0">
              <a:buNone/>
            </a:pPr>
            <a:r>
              <a:rPr lang="en-US" sz="2400" dirty="0">
                <a:solidFill>
                  <a:srgbClr val="3C4245"/>
                </a:solidFill>
                <a:latin typeface="Times New Roman" panose="02020603050405020304" pitchFamily="18" charset="0"/>
                <a:cs typeface="Times New Roman" panose="02020603050405020304" pitchFamily="18" charset="0"/>
              </a:rPr>
              <a:t>Human activities – particularly the burning of fossil fuels – have released sufficient quantities of carbon dioxide and other greenhouse gases to trap additional heat in the lower atmosphere and affect the global climate.</a:t>
            </a:r>
          </a:p>
          <a:p>
            <a:pPr marL="0" indent="0">
              <a:buNone/>
            </a:pPr>
            <a:r>
              <a:rPr lang="en-US" sz="2400" dirty="0">
                <a:solidFill>
                  <a:srgbClr val="3C4245"/>
                </a:solidFill>
                <a:latin typeface="Times New Roman" panose="02020603050405020304" pitchFamily="18" charset="0"/>
                <a:cs typeface="Times New Roman" panose="02020603050405020304" pitchFamily="18" charset="0"/>
              </a:rPr>
              <a:t>In the last 130 years, the world has warmed by approximately 0.85</a:t>
            </a:r>
            <a:r>
              <a:rPr lang="en-US" sz="2400" baseline="30000" dirty="0">
                <a:solidFill>
                  <a:srgbClr val="3C4245"/>
                </a:solidFill>
                <a:latin typeface="Times New Roman" panose="02020603050405020304" pitchFamily="18" charset="0"/>
                <a:cs typeface="Times New Roman" panose="02020603050405020304" pitchFamily="18" charset="0"/>
              </a:rPr>
              <a:t>o</a:t>
            </a:r>
            <a:r>
              <a:rPr lang="en-US" sz="2400" dirty="0">
                <a:solidFill>
                  <a:srgbClr val="3C4245"/>
                </a:solidFill>
                <a:latin typeface="Times New Roman" panose="02020603050405020304" pitchFamily="18" charset="0"/>
                <a:cs typeface="Times New Roman" panose="02020603050405020304" pitchFamily="18" charset="0"/>
              </a:rPr>
              <a:t>C. Each of the last 3 decades has been successively warmer than any preceding decade since 1850</a:t>
            </a:r>
          </a:p>
          <a:p>
            <a:pPr marL="0" indent="0">
              <a:buNone/>
            </a:pPr>
            <a:r>
              <a:rPr lang="en-US" sz="2400" dirty="0">
                <a:latin typeface="Times New Roman" panose="02020603050405020304" pitchFamily="18" charset="0"/>
                <a:cs typeface="Times New Roman" panose="02020603050405020304" pitchFamily="18" charset="0"/>
                <a:sym typeface="+mn-ea"/>
              </a:rPr>
              <a:t>Green house gases are linked with human activity , accumulate in the atmosphere and trap the heat energy that bounce off of earth surface increasing earth temperature </a:t>
            </a:r>
            <a:endParaRPr lang="en-US" sz="24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Global warming climate change </a:t>
            </a:r>
          </a:p>
        </p:txBody>
      </p:sp>
      <p:sp>
        <p:nvSpPr>
          <p:cNvPr id="3" name="Content Placeholder 2"/>
          <p:cNvSpPr>
            <a:spLocks noGrp="1"/>
          </p:cNvSpPr>
          <p:nvPr>
            <p:ph idx="1"/>
          </p:nvPr>
        </p:nvSpPr>
        <p:spPr/>
        <p:txBody>
          <a:bodyPr/>
          <a:lstStyle/>
          <a:p>
            <a:r>
              <a:rPr lang="en-US" sz="2400" dirty="0">
                <a:solidFill>
                  <a:srgbClr val="3C4245"/>
                </a:solidFill>
                <a:latin typeface="Times New Roman" panose="02020603050405020304" pitchFamily="18" charset="0"/>
                <a:cs typeface="Times New Roman" panose="02020603050405020304" pitchFamily="18" charset="0"/>
              </a:rPr>
              <a:t>Climate change affects the social and environmental determinants of health – clean air, safe drinking water, sufficient food and secure shelter</a:t>
            </a:r>
            <a:r>
              <a:rPr lang="en-US" sz="2000" b="1" dirty="0">
                <a:solidFill>
                  <a:srgbClr val="3C4245"/>
                </a:solidFill>
                <a:latin typeface="Times New Roman" panose="02020603050405020304" pitchFamily="18" charset="0"/>
                <a:cs typeface="Times New Roman" panose="02020603050405020304" pitchFamily="18" charset="0"/>
              </a:rPr>
              <a:t>.</a:t>
            </a:r>
          </a:p>
          <a:p>
            <a:r>
              <a:rPr lang="en-US" sz="2400" dirty="0">
                <a:solidFill>
                  <a:srgbClr val="3C4245"/>
                </a:solidFill>
                <a:latin typeface="Times New Roman" panose="02020603050405020304" pitchFamily="18" charset="0"/>
                <a:cs typeface="Times New Roman" panose="02020603050405020304" pitchFamily="18" charset="0"/>
              </a:rPr>
              <a:t>Between 2030 and 2050, climate change is expected to cause approximately 250 000 additional deaths per year, from malnutrition, malaria, diarrhea and heat stress</a:t>
            </a:r>
            <a:r>
              <a:rPr lang="en-US" sz="2400" b="1" dirty="0">
                <a:solidFill>
                  <a:srgbClr val="3C4245"/>
                </a:solidFill>
                <a:latin typeface="Times New Roman" panose="02020603050405020304" pitchFamily="18" charset="0"/>
                <a:cs typeface="Times New Roman" panose="02020603050405020304" pitchFamily="18" charset="0"/>
              </a:rPr>
              <a:t>.</a:t>
            </a:r>
          </a:p>
          <a:p>
            <a:r>
              <a:rPr lang="en-US" sz="2400" dirty="0">
                <a:solidFill>
                  <a:srgbClr val="3C4245"/>
                </a:solidFill>
                <a:latin typeface="Times New Roman" panose="02020603050405020304" pitchFamily="18" charset="0"/>
                <a:cs typeface="Times New Roman" panose="02020603050405020304" pitchFamily="18" charset="0"/>
              </a:rPr>
              <a:t>The direct damage costs to health (i.e. excluding costs in health-determining sectors such as agriculture and water and sanitation), is estimated to be between USD 2-4 billion/year by 2030.</a:t>
            </a:r>
          </a:p>
          <a:p>
            <a:endParaRPr lang="en-US" dirty="0">
              <a:solidFill>
                <a:srgbClr val="3C4245"/>
              </a:solidFill>
              <a:latin typeface="Times New Roman" panose="02020603050405020304" pitchFamily="18" charset="0"/>
              <a:cs typeface="Times New Roman" panose="02020603050405020304" pitchFamily="18" charset="0"/>
            </a:endParaRPr>
          </a:p>
          <a:p>
            <a:endParaRPr lang="en-US" b="1" dirty="0">
              <a:solidFill>
                <a:srgbClr val="3C4245"/>
              </a:solidFill>
              <a:latin typeface="Arial" panose="020B0604020202020204" pitchFamily="34" charset="0"/>
            </a:endParaRPr>
          </a:p>
          <a:p>
            <a:endParaRPr lang="en-US" b="1" dirty="0">
              <a:solidFill>
                <a:srgbClr val="3C4245"/>
              </a:solidFill>
              <a:latin typeface="Arial" panose="020B0604020202020204" pitchFamily="34" charset="0"/>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9286240" y="447040"/>
            <a:ext cx="2800350" cy="96456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Global warming Health challenges</a:t>
            </a:r>
          </a:p>
        </p:txBody>
      </p:sp>
      <p:sp>
        <p:nvSpPr>
          <p:cNvPr id="3" name="Content Placeholder 2"/>
          <p:cNvSpPr>
            <a:spLocks noGrp="1"/>
          </p:cNvSpPr>
          <p:nvPr>
            <p:ph idx="1"/>
          </p:nvPr>
        </p:nvSpPr>
        <p:spPr/>
        <p:txBody>
          <a:bodyPr/>
          <a:lstStyle/>
          <a:p>
            <a:r>
              <a:rPr lang="en-US" sz="2400" b="1" dirty="0">
                <a:latin typeface="Times New Roman" panose="02020603050405020304" pitchFamily="18" charset="0"/>
                <a:cs typeface="Times New Roman" panose="02020603050405020304" pitchFamily="18" charset="0"/>
              </a:rPr>
              <a:t>Extreme Heat </a:t>
            </a:r>
          </a:p>
          <a:p>
            <a:r>
              <a:rPr lang="en-US" sz="2400" dirty="0">
                <a:solidFill>
                  <a:srgbClr val="3C4245"/>
                </a:solidFill>
                <a:latin typeface="Times New Roman" panose="02020603050405020304" pitchFamily="18" charset="0"/>
                <a:cs typeface="Times New Roman" panose="02020603050405020304" pitchFamily="18" charset="0"/>
              </a:rPr>
              <a:t>Extreme high air temperatures contribute directly to deaths from cardiovascular and respiratory disease, particularly among elderly people. In the heat wave of summer 2003 in Europe for example, more than 70 000 excess deaths were recorded</a:t>
            </a:r>
          </a:p>
          <a:p>
            <a:r>
              <a:rPr lang="en-US" sz="2400" dirty="0">
                <a:solidFill>
                  <a:srgbClr val="3C4245"/>
                </a:solidFill>
                <a:latin typeface="Times New Roman" panose="02020603050405020304" pitchFamily="18" charset="0"/>
                <a:cs typeface="Times New Roman" panose="02020603050405020304" pitchFamily="18" charset="0"/>
              </a:rPr>
              <a:t>High temperatures also raise the levels of ozone and other pollutants in the air that exacerbate cardiovascular and respiratory disease.</a:t>
            </a:r>
            <a:endParaRPr lang="en-US" sz="2400" dirty="0">
              <a:latin typeface="Times New Roman" panose="02020603050405020304" pitchFamily="18" charset="0"/>
              <a:cs typeface="Times New Roman" panose="02020603050405020304" pitchFamily="18" charset="0"/>
            </a:endParaRPr>
          </a:p>
          <a:p>
            <a:endParaRPr lang="en-US" b="1" dirty="0"/>
          </a:p>
        </p:txBody>
      </p:sp>
      <p:pic>
        <p:nvPicPr>
          <p:cNvPr id="6" name="Content Placeholder 5"/>
          <p:cNvPicPr>
            <a:picLocks noGrp="1" noChangeAspect="1"/>
          </p:cNvPicPr>
          <p:nvPr>
            <p:ph sz="half" idx="2"/>
          </p:nvPr>
        </p:nvPicPr>
        <p:blipFill>
          <a:blip r:embed="rId2"/>
          <a:stretch>
            <a:fillRect/>
          </a:stretch>
        </p:blipFill>
        <p:spPr>
          <a:xfrm>
            <a:off x="9737725" y="612775"/>
            <a:ext cx="2072005" cy="121285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Global warming Environmental challenges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Natural disasters and variable rainfall patterns</a:t>
            </a:r>
          </a:p>
          <a:p>
            <a:r>
              <a:rPr lang="en-US" sz="2400" dirty="0">
                <a:latin typeface="Times New Roman" panose="02020603050405020304" pitchFamily="18" charset="0"/>
                <a:cs typeface="Times New Roman" panose="02020603050405020304" pitchFamily="18" charset="0"/>
              </a:rPr>
              <a:t>Globally, the number of reported weather-related natural disasters has more than tripled since the 1960s. Every year, these disasters result in over 60 000 deaths, mainly in developing countries.</a:t>
            </a:r>
          </a:p>
          <a:p>
            <a:r>
              <a:rPr lang="en-US" sz="2400" dirty="0">
                <a:latin typeface="Times New Roman" panose="02020603050405020304" pitchFamily="18" charset="0"/>
                <a:cs typeface="Times New Roman" panose="02020603050405020304" pitchFamily="18" charset="0"/>
              </a:rPr>
              <a:t>Rising sea levels and increasingly extreme weather events will destroy homes, medical facilities and other essential services. More than half of the world's population lives within 60 km of the sea. People may be forced to move, which in turn heightens the risk of a range of health effects, from mental disorders to communicable diseases.</a:t>
            </a:r>
          </a:p>
        </p:txBody>
      </p:sp>
      <p:pic>
        <p:nvPicPr>
          <p:cNvPr id="6" name="Content Placeholder 5"/>
          <p:cNvPicPr>
            <a:picLocks noGrp="1" noChangeAspect="1"/>
          </p:cNvPicPr>
          <p:nvPr>
            <p:ph sz="half" idx="2"/>
          </p:nvPr>
        </p:nvPicPr>
        <p:blipFill>
          <a:blip r:embed="rId2"/>
          <a:stretch>
            <a:fillRect/>
          </a:stretch>
        </p:blipFill>
        <p:spPr>
          <a:xfrm>
            <a:off x="9572625" y="210185"/>
            <a:ext cx="2292350" cy="80772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Global warming</a:t>
            </a:r>
            <a:r>
              <a:rPr lang="en-US" sz="3200"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p:txBody>
          <a:bodyPr/>
          <a:lstStyle/>
          <a:p>
            <a:r>
              <a:rPr lang="en-US" sz="2400" dirty="0">
                <a:solidFill>
                  <a:srgbClr val="3C4245"/>
                </a:solidFill>
                <a:latin typeface="Times New Roman" panose="02020603050405020304" pitchFamily="18" charset="0"/>
                <a:cs typeface="Times New Roman" panose="02020603050405020304" pitchFamily="18" charset="0"/>
              </a:rPr>
              <a:t>Floods and extreme precipitation are also increasing in frequency and intensity heighten the risk of water-borne diseases, and create breeding grounds for disease-carrying insects such as mosquitoes. Also cause drownings and physical injuries, damage homes and disrupt the supply of medical and health services.</a:t>
            </a:r>
          </a:p>
          <a:p>
            <a:r>
              <a:rPr lang="en-US" sz="2400" dirty="0">
                <a:solidFill>
                  <a:srgbClr val="3C4245"/>
                </a:solidFill>
                <a:latin typeface="Times New Roman" panose="02020603050405020304" pitchFamily="18" charset="0"/>
                <a:cs typeface="Times New Roman" panose="02020603050405020304" pitchFamily="18" charset="0"/>
                <a:sym typeface="+mn-ea"/>
              </a:rPr>
              <a:t>Rising temperatures  decrease the production of staple foods  will increase the prevalence of malnutrition and undernutrition, which currently cause 3.1 million deaths every year</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defRPr/>
            </a:pPr>
            <a:fld id="{D57F1E4F-1CFF-5643-939E-217C01CDF565}" type="slidenum">
              <a:rPr kumimoji="0" lang="en-US" sz="900" b="0" i="0" u="none" strike="noStrike" kern="1200" cap="none" spc="0" normalizeH="0" baseline="0" noProof="0">
                <a:ln>
                  <a:noFill/>
                </a:ln>
                <a:solidFill>
                  <a:prstClr val="black"/>
                </a:solidFill>
                <a:effectLst/>
                <a:uLnTx/>
                <a:uFillTx/>
                <a:latin typeface="Corbel" panose="020B0503020204020204"/>
                <a:ea typeface="+mn-ea"/>
                <a:cs typeface="+mn-cs"/>
              </a:rPr>
              <a:t>3</a:t>
            </a:fld>
            <a:endParaRPr kumimoji="0" lang="en-US" sz="9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5" name="Picture 4"/>
          <p:cNvPicPr>
            <a:picLocks noChangeAspect="1"/>
          </p:cNvPicPr>
          <p:nvPr/>
        </p:nvPicPr>
        <p:blipFill>
          <a:blip r:embed="rId2"/>
          <a:stretch>
            <a:fillRect/>
          </a:stretch>
        </p:blipFill>
        <p:spPr>
          <a:xfrm>
            <a:off x="1524000" y="0"/>
            <a:ext cx="9143999"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prstClr val="black"/>
                </a:solidFill>
                <a:latin typeface="Times New Roman" panose="02020603050405020304" pitchFamily="18" charset="0"/>
                <a:cs typeface="Times New Roman" panose="02020603050405020304" pitchFamily="18" charset="0"/>
              </a:rPr>
              <a:t>Global warming and climate change. Health challenges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lvl="0"/>
            <a:r>
              <a:rPr lang="en-US" sz="2400" dirty="0">
                <a:solidFill>
                  <a:srgbClr val="3C4245"/>
                </a:solidFill>
                <a:latin typeface="Times New Roman" panose="02020603050405020304" pitchFamily="18" charset="0"/>
                <a:cs typeface="Times New Roman" panose="02020603050405020304" pitchFamily="18" charset="0"/>
              </a:rPr>
              <a:t>Malaria is strongly influenced by climate. Transmitted by </a:t>
            </a:r>
            <a:r>
              <a:rPr lang="en-US" sz="2400" i="1" dirty="0">
                <a:solidFill>
                  <a:srgbClr val="3C4245"/>
                </a:solidFill>
                <a:latin typeface="Times New Roman" panose="02020603050405020304" pitchFamily="18" charset="0"/>
                <a:cs typeface="Times New Roman" panose="02020603050405020304" pitchFamily="18" charset="0"/>
              </a:rPr>
              <a:t>Anopheles</a:t>
            </a:r>
            <a:r>
              <a:rPr lang="en-US" sz="2400" dirty="0">
                <a:solidFill>
                  <a:srgbClr val="3C4245"/>
                </a:solidFill>
                <a:latin typeface="Times New Roman" panose="02020603050405020304" pitchFamily="18" charset="0"/>
                <a:cs typeface="Times New Roman" panose="02020603050405020304" pitchFamily="18" charset="0"/>
              </a:rPr>
              <a:t> mosquitoes, malaria kills over 400 000 people every year – mainly children under 5 years old in certain African countries. The </a:t>
            </a:r>
            <a:r>
              <a:rPr lang="en-US" sz="2400" i="1" dirty="0" err="1">
                <a:solidFill>
                  <a:srgbClr val="3C4245"/>
                </a:solidFill>
                <a:latin typeface="Times New Roman" panose="02020603050405020304" pitchFamily="18" charset="0"/>
                <a:cs typeface="Times New Roman" panose="02020603050405020304" pitchFamily="18" charset="0"/>
              </a:rPr>
              <a:t>Aedes</a:t>
            </a:r>
            <a:r>
              <a:rPr lang="en-US" sz="2400" dirty="0">
                <a:solidFill>
                  <a:srgbClr val="3C4245"/>
                </a:solidFill>
                <a:latin typeface="Times New Roman" panose="02020603050405020304" pitchFamily="18" charset="0"/>
                <a:cs typeface="Times New Roman" panose="02020603050405020304" pitchFamily="18" charset="0"/>
              </a:rPr>
              <a:t> mosquito vector of dengue is also highly sensitive to climate conditions, and studies suggest that climate change is likely to continue to increase exposure to dengue.</a:t>
            </a:r>
          </a:p>
          <a:p>
            <a:endParaRPr lang="en-US"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a:t>
            </a:r>
            <a:r>
              <a:rPr lang="en-US" sz="3200" b="1" dirty="0" smtClean="0">
                <a:latin typeface="Times New Roman" panose="02020603050405020304" pitchFamily="18" charset="0"/>
                <a:cs typeface="Times New Roman" panose="02020603050405020304" pitchFamily="18" charset="0"/>
              </a:rPr>
              <a:t>And Control </a:t>
            </a:r>
            <a:r>
              <a:rPr lang="en-US" sz="3200" b="1" dirty="0">
                <a:latin typeface="Times New Roman" panose="02020603050405020304" pitchFamily="18" charset="0"/>
                <a:cs typeface="Times New Roman" panose="02020603050405020304" pitchFamily="18" charset="0"/>
              </a:rPr>
              <a:t>O</a:t>
            </a:r>
            <a:r>
              <a:rPr lang="en-US" sz="3200" b="1" dirty="0" smtClean="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ir </a:t>
            </a:r>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ollution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Containment </a:t>
            </a:r>
          </a:p>
          <a:p>
            <a:r>
              <a:rPr lang="en-US" sz="2400" dirty="0">
                <a:latin typeface="Times New Roman" panose="02020603050405020304" pitchFamily="18" charset="0"/>
                <a:cs typeface="Times New Roman" panose="02020603050405020304" pitchFamily="18" charset="0"/>
              </a:rPr>
              <a:t>Escape of toxic substances into the air which can be achieved through engineering methods like enclosure, ventilation and air cleaning and using arresters for removal of </a:t>
            </a:r>
            <a:r>
              <a:rPr lang="en-US" sz="2400" dirty="0" err="1">
                <a:latin typeface="Times New Roman" panose="02020603050405020304" pitchFamily="18" charset="0"/>
                <a:cs typeface="Times New Roman" panose="02020603050405020304" pitchFamily="18" charset="0"/>
              </a:rPr>
              <a:t>coatainments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Replacement . </a:t>
            </a:r>
          </a:p>
          <a:p>
            <a:pPr marL="0" indent="0">
              <a:buNone/>
            </a:pPr>
            <a:r>
              <a:rPr lang="en-US" sz="2400" dirty="0">
                <a:latin typeface="Times New Roman" panose="02020603050405020304" pitchFamily="18" charset="0"/>
                <a:cs typeface="Times New Roman" panose="02020603050405020304" pitchFamily="18" charset="0"/>
              </a:rPr>
              <a:t> 	replacing technological process where by new methods produce no air pollution. New methods of electricity production, renewable energy use instead of coals ,central heating system, new electric vehicles etc. reducing lead in petrol</a:t>
            </a: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Prevention A</a:t>
            </a:r>
            <a:r>
              <a:rPr lang="en-US" sz="3200" b="1" dirty="0" smtClean="0">
                <a:latin typeface="Times New Roman" panose="02020603050405020304" pitchFamily="18" charset="0"/>
                <a:cs typeface="Times New Roman" panose="02020603050405020304" pitchFamily="18" charset="0"/>
              </a:rPr>
              <a:t>nd Control </a:t>
            </a:r>
            <a:r>
              <a:rPr lang="en-US" sz="3200" b="1" dirty="0">
                <a:latin typeface="Times New Roman" panose="02020603050405020304" pitchFamily="18" charset="0"/>
                <a:cs typeface="Times New Roman" panose="02020603050405020304" pitchFamily="18" charset="0"/>
              </a:rPr>
              <a:t>O</a:t>
            </a:r>
            <a:r>
              <a:rPr lang="en-US" sz="3200" b="1" dirty="0" smtClean="0">
                <a:latin typeface="Times New Roman" panose="02020603050405020304" pitchFamily="18" charset="0"/>
                <a:cs typeface="Times New Roman" panose="02020603050405020304" pitchFamily="18" charset="0"/>
              </a:rPr>
              <a:t>f </a:t>
            </a:r>
            <a:r>
              <a:rPr lang="en-US" sz="3200" b="1" dirty="0">
                <a:latin typeface="Times New Roman" panose="02020603050405020304" pitchFamily="18" charset="0"/>
                <a:cs typeface="Times New Roman" panose="02020603050405020304" pitchFamily="18" charset="0"/>
              </a:rPr>
              <a:t>A</a:t>
            </a:r>
            <a:r>
              <a:rPr lang="en-US" sz="3200" b="1" dirty="0" smtClean="0">
                <a:latin typeface="Times New Roman" panose="02020603050405020304" pitchFamily="18" charset="0"/>
                <a:cs typeface="Times New Roman" panose="02020603050405020304" pitchFamily="18" charset="0"/>
              </a:rPr>
              <a:t>ir </a:t>
            </a:r>
            <a:r>
              <a:rPr lang="en-US" sz="3200" b="1" dirty="0">
                <a:latin typeface="Times New Roman" panose="02020603050405020304" pitchFamily="18" charset="0"/>
                <a:cs typeface="Times New Roman" panose="02020603050405020304" pitchFamily="18" charset="0"/>
              </a:rPr>
              <a:t>P</a:t>
            </a:r>
            <a:r>
              <a:rPr lang="en-US" sz="3200" b="1" dirty="0" smtClean="0">
                <a:latin typeface="Times New Roman" panose="02020603050405020304" pitchFamily="18" charset="0"/>
                <a:cs typeface="Times New Roman" panose="02020603050405020304" pitchFamily="18" charset="0"/>
              </a:rPr>
              <a:t>ollution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Dilution </a:t>
            </a:r>
          </a:p>
          <a:p>
            <a:r>
              <a:rPr lang="en-US" sz="2400" dirty="0">
                <a:latin typeface="Times New Roman" panose="02020603050405020304" pitchFamily="18" charset="0"/>
                <a:cs typeface="Times New Roman" panose="02020603050405020304" pitchFamily="18" charset="0"/>
              </a:rPr>
              <a:t>Establishment of green belts around industrial units. </a:t>
            </a:r>
          </a:p>
          <a:p>
            <a:r>
              <a:rPr lang="en-US" sz="2400" dirty="0">
                <a:latin typeface="Times New Roman" panose="02020603050405020304" pitchFamily="18" charset="0"/>
                <a:cs typeface="Times New Roman" panose="02020603050405020304" pitchFamily="18" charset="0"/>
              </a:rPr>
              <a:t>Legislation </a:t>
            </a:r>
          </a:p>
          <a:p>
            <a:r>
              <a:rPr lang="en-US" sz="2400" dirty="0">
                <a:latin typeface="Times New Roman" panose="02020603050405020304" pitchFamily="18" charset="0"/>
                <a:cs typeface="Times New Roman" panose="02020603050405020304" pitchFamily="18" charset="0"/>
              </a:rPr>
              <a:t>   clean air acts, height of chimneys , smoke free zone. Examination of industrial units</a:t>
            </a:r>
          </a:p>
          <a:p>
            <a:r>
              <a:rPr lang="en-US" sz="2400" dirty="0">
                <a:latin typeface="Times New Roman" panose="02020603050405020304" pitchFamily="18" charset="0"/>
                <a:cs typeface="Times New Roman" panose="02020603050405020304" pitchFamily="18" charset="0"/>
              </a:rPr>
              <a:t>International action </a:t>
            </a:r>
          </a:p>
          <a:p>
            <a:r>
              <a:rPr lang="en-US" sz="2400" dirty="0">
                <a:latin typeface="Times New Roman" panose="02020603050405020304" pitchFamily="18" charset="0"/>
                <a:cs typeface="Times New Roman" panose="02020603050405020304" pitchFamily="18" charset="0"/>
              </a:rPr>
              <a:t>WHO set up international network of laboratories for monitoring and study of air pollution </a:t>
            </a:r>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0835" y="219075"/>
            <a:ext cx="11443970" cy="1292860"/>
          </a:xfrm>
        </p:spPr>
        <p:txBody>
          <a:bodyPr>
            <a:normAutofit/>
          </a:bodyPr>
          <a:lstStyle/>
          <a:p>
            <a:r>
              <a:rPr lang="en-US" sz="2400" b="1" u="sng" dirty="0">
                <a:latin typeface="Times New Roman" panose="02020603050405020304" pitchFamily="18" charset="0"/>
                <a:cs typeface="Times New Roman" panose="02020603050405020304" pitchFamily="18" charset="0"/>
              </a:rPr>
              <a:t>Relevant research</a:t>
            </a:r>
            <a:r>
              <a:rPr lang="en-US"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sym typeface="+mn-ea"/>
              </a:rPr>
              <a:t>Indicators of Global Climate Change 2023: annual update of key indicators of the state of the climate system and human influence</a:t>
            </a:r>
            <a:endParaRPr lang="en-US" sz="2400" b="1" dirty="0">
              <a:latin typeface="Times New Roman" panose="02020603050405020304" pitchFamily="18" charset="0"/>
              <a:cs typeface="Times New Roman" panose="02020603050405020304" pitchFamily="18" charset="0"/>
            </a:endParaRPr>
          </a:p>
        </p:txBody>
      </p:sp>
      <p:sp>
        <p:nvSpPr>
          <p:cNvPr id="2" name="Content Placeholder 1"/>
          <p:cNvSpPr>
            <a:spLocks noGrp="1"/>
          </p:cNvSpPr>
          <p:nvPr>
            <p:ph sz="half" idx="1"/>
          </p:nvPr>
        </p:nvSpPr>
        <p:spPr>
          <a:xfrm>
            <a:off x="838200" y="1825625"/>
            <a:ext cx="10794365" cy="4351655"/>
          </a:xfrm>
        </p:spPr>
        <p:txBody>
          <a:bodyPr>
            <a:normAutofit fontScale="97500"/>
          </a:bodyPr>
          <a:lstStyle/>
          <a:p>
            <a:r>
              <a:rPr lang="en-US" sz="2100" dirty="0">
                <a:latin typeface="Times New Roman" panose="02020603050405020304" pitchFamily="18" charset="0"/>
                <a:cs typeface="Times New Roman" panose="02020603050405020304" pitchFamily="18" charset="0"/>
              </a:rPr>
              <a:t>Human-induced warming has been increasing at a rate that is unprecedented in the instrumental record, reaching 0.26 [0.2–0.4] °C per decade over 2014–2023. This high rate of warming is caused by a combination of net greenhouse gas emissions being at a persistent high of 53±5.4 Gt CO2e yr−1 over the last decade, as well as reductions in the strength of aerosol cooling. </a:t>
            </a:r>
            <a:r>
              <a:rPr lang="en-US" sz="2100" dirty="0">
                <a:solidFill>
                  <a:srgbClr val="FF0000"/>
                </a:solidFill>
                <a:latin typeface="Times New Roman" panose="02020603050405020304" pitchFamily="18" charset="0"/>
                <a:cs typeface="Times New Roman" panose="02020603050405020304" pitchFamily="18" charset="0"/>
              </a:rPr>
              <a:t>Despite this, there is evidence that the rate of increase in CO2 emissions over the last decade has slowed compared to the 2000s, and depending on societal choices, a continued series of these annual updates over the critical 2020s decade could track a change of direction for some of the indicators presented here.</a:t>
            </a:r>
          </a:p>
          <a:p>
            <a:pPr marL="0" indent="0">
              <a:buNone/>
            </a:pPr>
            <a:endParaRPr lang="en-US" sz="2000" dirty="0">
              <a:solidFill>
                <a:schemeClr val="tx1"/>
              </a:solidFill>
            </a:endParaRPr>
          </a:p>
          <a:p>
            <a:pPr marL="0" indent="0">
              <a:buNone/>
            </a:pPr>
            <a:r>
              <a:rPr lang="en-US" sz="2000" dirty="0">
                <a:solidFill>
                  <a:schemeClr val="tx1"/>
                </a:solidFill>
              </a:rPr>
              <a:t>https://essd.copernicus.org/articles/16/2625/2024/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latin typeface="Times New Roman" panose="02020603050405020304" pitchFamily="18" charset="0"/>
                <a:cs typeface="Times New Roman" panose="02020603050405020304" pitchFamily="18" charset="0"/>
              </a:rPr>
              <a:t>End Of Lecture Assessment</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Font typeface="+mj-lt"/>
              <a:buNone/>
            </a:pPr>
            <a:r>
              <a:rPr lang="en-US" sz="2400" dirty="0">
                <a:latin typeface="Times New Roman" panose="02020603050405020304" pitchFamily="18" charset="0"/>
                <a:cs typeface="Times New Roman" panose="02020603050405020304" pitchFamily="18" charset="0"/>
              </a:rPr>
              <a:t>How does the greenhouse effect contribute to global warming? </a:t>
            </a:r>
          </a:p>
          <a:p>
            <a:pPr marL="0" indent="0">
              <a:buFont typeface="+mj-lt"/>
              <a:buNone/>
            </a:pPr>
            <a:r>
              <a:rPr lang="en-US" sz="2400" dirty="0">
                <a:latin typeface="Times New Roman" panose="02020603050405020304" pitchFamily="18" charset="0"/>
                <a:cs typeface="Times New Roman" panose="02020603050405020304" pitchFamily="18" charset="0"/>
              </a:rPr>
              <a:t>A) By trapping heat in the Earth's atmosphere</a:t>
            </a:r>
          </a:p>
          <a:p>
            <a:pPr marL="0" indent="0">
              <a:buFont typeface="+mj-lt"/>
              <a:buNone/>
            </a:pPr>
            <a:r>
              <a:rPr lang="en-US" sz="2400" dirty="0">
                <a:latin typeface="Times New Roman" panose="02020603050405020304" pitchFamily="18" charset="0"/>
                <a:cs typeface="Times New Roman" panose="02020603050405020304" pitchFamily="18" charset="0"/>
              </a:rPr>
              <a:t>B) By releasing heat from the Earth's surface into space</a:t>
            </a:r>
          </a:p>
          <a:p>
            <a:pPr marL="0" indent="0">
              <a:buFont typeface="+mj-lt"/>
              <a:buNone/>
            </a:pPr>
            <a:r>
              <a:rPr lang="en-US" sz="2400" dirty="0">
                <a:latin typeface="Times New Roman" panose="02020603050405020304" pitchFamily="18" charset="0"/>
                <a:cs typeface="Times New Roman" panose="02020603050405020304" pitchFamily="18" charset="0"/>
              </a:rPr>
              <a:t>C) By decreasing solar radiation</a:t>
            </a:r>
          </a:p>
          <a:p>
            <a:pPr marL="0" indent="0">
              <a:buFont typeface="+mj-lt"/>
              <a:buNone/>
            </a:pPr>
            <a:r>
              <a:rPr lang="en-US" sz="2400" dirty="0">
                <a:latin typeface="Times New Roman" panose="02020603050405020304" pitchFamily="18" charset="0"/>
                <a:cs typeface="Times New Roman" panose="02020603050405020304" pitchFamily="18" charset="0"/>
              </a:rPr>
              <a:t>D) By increasing Earth's albedo (reflectivity)</a:t>
            </a:r>
          </a:p>
          <a:p>
            <a:pPr marL="0" indent="0">
              <a:buFont typeface="+mj-lt"/>
              <a:buNone/>
            </a:pPr>
            <a:endParaRPr lang="en-US" sz="2400" dirty="0">
              <a:latin typeface="Times New Roman" panose="02020603050405020304" pitchFamily="18" charset="0"/>
              <a:cs typeface="Times New Roman" panose="02020603050405020304" pitchFamily="18" charset="0"/>
            </a:endParaRPr>
          </a:p>
          <a:p>
            <a:pPr marL="0" indent="0">
              <a:buFont typeface="+mj-lt"/>
              <a:buNone/>
            </a:pPr>
            <a:r>
              <a:rPr lang="en-US" sz="2400" dirty="0">
                <a:latin typeface="Times New Roman" panose="02020603050405020304" pitchFamily="18" charset="0"/>
                <a:cs typeface="Times New Roman" panose="02020603050405020304" pitchFamily="18" charset="0"/>
              </a:rPr>
              <a:t>Answer: A) By trapping heat in the Earth's atmosphere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Suggested readings</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JE, PARK</a:t>
            </a:r>
          </a:p>
          <a:p>
            <a:r>
              <a:rPr lang="en-US" sz="2400" dirty="0">
                <a:latin typeface="Times New Roman" panose="02020603050405020304" pitchFamily="18" charset="0"/>
                <a:cs typeface="Times New Roman" panose="02020603050405020304" pitchFamily="18" charset="0"/>
              </a:rPr>
              <a:t>ILYAS public health and community medicine book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p:nvPr/>
        </p:nvSpPr>
        <p:spPr bwMode="auto">
          <a:xfrm>
            <a:off x="10031279" y="6536809"/>
            <a:ext cx="17793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b">
            <a:spAutoFit/>
          </a:bodyPr>
          <a:lstStyle>
            <a:lvl1pPr>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1pPr>
            <a:lvl2pPr marL="742950" indent="-285750">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2pPr>
            <a:lvl3pPr marL="1143000" indent="-228600">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3pPr>
            <a:lvl4pPr marL="1600200" indent="-228600">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4pPr>
            <a:lvl5pPr marL="2057400" indent="-228600">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5pPr>
            <a:lvl6pPr marL="2514600" indent="-228600" eaLnBrk="0" fontAlgn="base" hangingPunct="0">
              <a:spcBef>
                <a:spcPct val="0"/>
              </a:spcBef>
              <a:spcAft>
                <a:spcPct val="0"/>
              </a:spcAft>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6pPr>
            <a:lvl7pPr marL="2971800" indent="-228600" eaLnBrk="0" fontAlgn="base" hangingPunct="0">
              <a:spcBef>
                <a:spcPct val="0"/>
              </a:spcBef>
              <a:spcAft>
                <a:spcPct val="0"/>
              </a:spcAft>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7pPr>
            <a:lvl8pPr marL="3429000" indent="-228600" eaLnBrk="0" fontAlgn="base" hangingPunct="0">
              <a:spcBef>
                <a:spcPct val="0"/>
              </a:spcBef>
              <a:spcAft>
                <a:spcPct val="0"/>
              </a:spcAft>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8pPr>
            <a:lvl9pPr marL="3886200" indent="-228600" eaLnBrk="0" fontAlgn="base" hangingPunct="0">
              <a:spcBef>
                <a:spcPct val="0"/>
              </a:spcBef>
              <a:spcAft>
                <a:spcPct val="0"/>
              </a:spcAft>
              <a:defRPr>
                <a:solidFill>
                  <a:srgbClr val="000000"/>
                </a:solidFill>
                <a:latin typeface="Constantia" panose="02030602050306030303" charset="0"/>
                <a:ea typeface="Constantia" panose="02030602050306030303" charset="0"/>
                <a:cs typeface="Constantia" panose="02030602050306030303" charset="0"/>
                <a:sym typeface="Constantia" panose="02030602050306030303" charset="0"/>
              </a:defRPr>
            </a:lvl9pPr>
          </a:lstStyle>
          <a:p>
            <a:pPr algn="r" defTabSz="914400" fontAlgn="base" hangingPunct="0">
              <a:spcBef>
                <a:spcPct val="0"/>
              </a:spcBef>
              <a:spcAft>
                <a:spcPct val="0"/>
              </a:spcAft>
            </a:pPr>
            <a:fld id="{F9A569E5-3AD5-4395-90DB-99D7E6C6C5E6}" type="slidenum">
              <a:rPr lang="en-US" altLang="en-US" sz="1200">
                <a:solidFill>
                  <a:srgbClr val="045C75"/>
                </a:solidFill>
              </a:rPr>
              <a:t>36</a:t>
            </a:fld>
            <a:endParaRPr lang="en-US" altLang="en-US" sz="1200">
              <a:solidFill>
                <a:srgbClr val="045C75"/>
              </a:solidFill>
            </a:endParaRPr>
          </a:p>
        </p:txBody>
      </p:sp>
      <p:sp>
        <p:nvSpPr>
          <p:cNvPr id="33796" name="Rectangle 4"/>
          <p:cNvSpPr/>
          <p:nvPr/>
        </p:nvSpPr>
        <p:spPr bwMode="auto">
          <a:xfrm>
            <a:off x="3520618" y="2967039"/>
            <a:ext cx="4972964"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20" rIns="45720">
            <a:spAutoFit/>
          </a:bodyPr>
          <a:lstStyle/>
          <a:p>
            <a:pPr algn="ctr" defTabSz="914400" fontAlgn="base" hangingPunct="0">
              <a:spcBef>
                <a:spcPct val="0"/>
              </a:spcBef>
              <a:spcAft>
                <a:spcPct val="0"/>
              </a:spcAft>
              <a:defRPr/>
            </a:pPr>
            <a:r>
              <a:rPr lang="en-US" altLang="en-US" sz="8000" b="1">
                <a:solidFill>
                  <a:srgbClr val="0076A3"/>
                </a:solidFill>
                <a:effectLst>
                  <a:outerShdw blurRad="38100" dist="38100" dir="2700000" algn="tl">
                    <a:srgbClr val="C0C0C0"/>
                  </a:outerShdw>
                </a:effectLst>
                <a:sym typeface="Constantia" panose="02030602050306030303" charset="0"/>
              </a:rPr>
              <a:t>Thankyou</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5375" y="280670"/>
            <a:ext cx="6862445" cy="973455"/>
          </a:xfrm>
        </p:spPr>
        <p:txBody>
          <a:bodyPr>
            <a:normAutofit fontScale="90000"/>
          </a:bodyPr>
          <a:lstStyle/>
          <a:p>
            <a:r>
              <a:rPr lang="en-US" dirty="0">
                <a:latin typeface="Times New Roman" panose="02020603050405020304" pitchFamily="18" charset="0"/>
                <a:cs typeface="Times New Roman" panose="02020603050405020304" pitchFamily="18" charset="0"/>
              </a:rPr>
              <a:t>Prof Umar's Integration Model</a:t>
            </a:r>
          </a:p>
        </p:txBody>
      </p:sp>
      <p:sp>
        <p:nvSpPr>
          <p:cNvPr id="5" name="Slide Number Placeholder 4"/>
          <p:cNvSpPr>
            <a:spLocks noGrp="1"/>
          </p:cNvSpPr>
          <p:nvPr>
            <p:ph type="sldNum" sz="quarter" idx="12"/>
          </p:nvPr>
        </p:nvSpPr>
        <p:spPr/>
        <p:txBody>
          <a:bodyPr/>
          <a:lstStyle/>
          <a:p>
            <a:pPr defTabSz="685800"/>
            <a:fld id="{B6F15528-21DE-4FAA-801E-634DDDAF4B2B}" type="slidenum">
              <a:rPr lang="en-US">
                <a:solidFill>
                  <a:prstClr val="black">
                    <a:tint val="75000"/>
                  </a:prstClr>
                </a:solidFill>
                <a:latin typeface="Calibri" panose="020F0502020204030204"/>
              </a:rPr>
              <a:t>4</a:t>
            </a:fld>
            <a:endParaRPr lang="en-US">
              <a:solidFill>
                <a:prstClr val="black">
                  <a:tint val="75000"/>
                </a:prstClr>
              </a:solidFill>
              <a:latin typeface="Calibri" panose="020F0502020204030204"/>
            </a:endParaRPr>
          </a:p>
        </p:txBody>
      </p:sp>
      <p:pic>
        <p:nvPicPr>
          <p:cNvPr id="4" name="Picture 3"/>
          <p:cNvPicPr>
            <a:picLocks noChangeAspect="1"/>
          </p:cNvPicPr>
          <p:nvPr/>
        </p:nvPicPr>
        <p:blipFill>
          <a:blip r:embed="rId2"/>
          <a:stretch>
            <a:fillRect/>
          </a:stretch>
        </p:blipFill>
        <p:spPr>
          <a:xfrm>
            <a:off x="323215" y="1809750"/>
            <a:ext cx="10168890" cy="4546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Sequence of Lecture</a:t>
            </a:r>
          </a:p>
        </p:txBody>
      </p:sp>
      <p:sp>
        <p:nvSpPr>
          <p:cNvPr id="3" name="Content Placeholder 2"/>
          <p:cNvSpPr>
            <a:spLocks noGrp="1"/>
          </p:cNvSpPr>
          <p:nvPr>
            <p:ph idx="1"/>
          </p:nvPr>
        </p:nvSpPr>
        <p:spPr/>
        <p:txBody>
          <a:bodyPr>
            <a:normAutofit/>
          </a:bodyPr>
          <a:lstStyle/>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Learning Objectives                                 (1 slide)                                                                 </a:t>
            </a:r>
          </a:p>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Vertical integration                                 ( 4 slides)</a:t>
            </a:r>
          </a:p>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Core Subject</a:t>
            </a:r>
            <a:r>
              <a:rPr lang="en-US" sz="2400" dirty="0">
                <a:solidFill>
                  <a:prstClr val="black"/>
                </a:solidFill>
                <a:latin typeface="Times New Roman" panose="02020603050405020304" pitchFamily="18" charset="0"/>
                <a:cs typeface="Times New Roman" panose="02020603050405020304" pitchFamily="18" charset="0"/>
              </a:rPr>
              <a:t>                                             (30 slides) </a:t>
            </a:r>
            <a:endParaRPr lang="en-US" sz="2400" dirty="0">
              <a:latin typeface="Times New Roman" panose="02020603050405020304" pitchFamily="18" charset="0"/>
              <a:cs typeface="Times New Roman" panose="02020603050405020304" pitchFamily="18" charset="0"/>
            </a:endParaRPr>
          </a:p>
          <a:p>
            <a:pPr marL="386080" lvl="0" indent="-386080">
              <a:buClr>
                <a:srgbClr val="0BD0D9"/>
              </a:buClr>
              <a:buFont typeface="+mj-lt"/>
              <a:buAutoNum type="arabicPeriod"/>
            </a:pPr>
            <a:r>
              <a:rPr lang="en-US" sz="2400" dirty="0">
                <a:latin typeface="Times New Roman" panose="02020603050405020304" pitchFamily="18" charset="0"/>
                <a:cs typeface="Times New Roman" panose="02020603050405020304" pitchFamily="18" charset="0"/>
              </a:rPr>
              <a:t>Research                                                    </a:t>
            </a:r>
            <a:r>
              <a:rPr lang="en-US" sz="2400" dirty="0">
                <a:solidFill>
                  <a:prstClr val="black"/>
                </a:solidFill>
                <a:latin typeface="Times New Roman" panose="02020603050405020304" pitchFamily="18" charset="0"/>
                <a:cs typeface="Times New Roman" panose="02020603050405020304" pitchFamily="18" charset="0"/>
              </a:rPr>
              <a:t>( 1 slide)</a:t>
            </a:r>
          </a:p>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Bioethics                                                     </a:t>
            </a:r>
            <a:r>
              <a:rPr lang="en-US" sz="2400" dirty="0">
                <a:solidFill>
                  <a:prstClr val="black"/>
                </a:solidFill>
                <a:latin typeface="Times New Roman" panose="02020603050405020304" pitchFamily="18" charset="0"/>
                <a:cs typeface="Times New Roman" panose="02020603050405020304" pitchFamily="18" charset="0"/>
              </a:rPr>
              <a:t>(1 slide) </a:t>
            </a:r>
            <a:endParaRPr lang="en-US" sz="2400" dirty="0">
              <a:latin typeface="Times New Roman" panose="02020603050405020304" pitchFamily="18" charset="0"/>
              <a:cs typeface="Times New Roman" panose="02020603050405020304" pitchFamily="18" charset="0"/>
            </a:endParaRPr>
          </a:p>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  End of lecture assessment                       (1 slide)</a:t>
            </a:r>
          </a:p>
          <a:p>
            <a:pPr marL="386080" indent="-386080">
              <a:buFont typeface="+mj-lt"/>
              <a:buAutoNum type="arabicPeriod"/>
            </a:pPr>
            <a:r>
              <a:rPr lang="en-US" sz="2400" dirty="0">
                <a:latin typeface="Times New Roman" panose="02020603050405020304" pitchFamily="18" charset="0"/>
                <a:cs typeface="Times New Roman" panose="02020603050405020304" pitchFamily="18" charset="0"/>
              </a:rPr>
              <a:t>Reading source information                     (1 slide)</a:t>
            </a:r>
          </a:p>
        </p:txBody>
      </p:sp>
      <p:sp>
        <p:nvSpPr>
          <p:cNvPr id="4" name="Slide Number Placeholder 3"/>
          <p:cNvSpPr>
            <a:spLocks noGrp="1"/>
          </p:cNvSpPr>
          <p:nvPr>
            <p:ph type="sldNum" sz="quarter" idx="12"/>
          </p:nvPr>
        </p:nvSpPr>
        <p:spPr/>
        <p:txBody>
          <a:bodyPr/>
          <a:lstStyle/>
          <a:p>
            <a:fld id="{1D08F3ED-4226-4435-BF18-1ED06E57F529}"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Times New Roman" panose="02020603050405020304" pitchFamily="18" charset="0"/>
                <a:cs typeface="Times New Roman" panose="02020603050405020304" pitchFamily="18" charset="0"/>
              </a:rPr>
              <a:t>Learning Objectives</a:t>
            </a:r>
          </a:p>
        </p:txBody>
      </p:sp>
      <p:sp>
        <p:nvSpPr>
          <p:cNvPr id="3" name="Content Placeholder 2"/>
          <p:cNvSpPr>
            <a:spLocks noGrp="1"/>
          </p:cNvSpPr>
          <p:nvPr>
            <p:ph idx="1"/>
          </p:nvPr>
        </p:nvSpPr>
        <p:spPr>
          <a:xfrm>
            <a:off x="1981200" y="1935480"/>
            <a:ext cx="8229600" cy="4389120"/>
          </a:xfrm>
        </p:spPr>
        <p:txBody>
          <a:bodyPr>
            <a:norm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At the end of the session students </a:t>
            </a:r>
            <a:r>
              <a:rPr lang="en-US" sz="2400" dirty="0">
                <a:latin typeface="Times New Roman" panose="02020603050405020304" pitchFamily="18" charset="0"/>
                <a:cs typeface="Times New Roman" panose="02020603050405020304" pitchFamily="18" charset="0"/>
              </a:rPr>
              <a:t>will be</a:t>
            </a:r>
            <a:r>
              <a:rPr lang="en-US" sz="2400" dirty="0">
                <a:solidFill>
                  <a:schemeClr val="tx1"/>
                </a:solidFill>
                <a:latin typeface="Times New Roman" panose="02020603050405020304" pitchFamily="18" charset="0"/>
                <a:cs typeface="Times New Roman" panose="02020603050405020304" pitchFamily="18" charset="0"/>
              </a:rPr>
              <a:t> able </a:t>
            </a:r>
            <a:r>
              <a:rPr lang="en-US" sz="2400" dirty="0" smtClean="0">
                <a:solidFill>
                  <a:schemeClr val="tx1"/>
                </a:solidFill>
                <a:latin typeface="Times New Roman" panose="02020603050405020304" pitchFamily="18" charset="0"/>
                <a:cs typeface="Times New Roman" panose="02020603050405020304" pitchFamily="18" charset="0"/>
              </a:rPr>
              <a:t>to</a:t>
            </a:r>
            <a:r>
              <a:rPr lang="en-US" sz="2400" dirty="0">
                <a:solidFill>
                  <a:schemeClr val="tx1"/>
                </a:solidFill>
                <a:latin typeface="Times New Roman" panose="02020603050405020304" pitchFamily="18" charset="0"/>
                <a:cs typeface="Times New Roman" panose="02020603050405020304" pitchFamily="18" charset="0"/>
              </a:rPr>
              <a:t>	</a:t>
            </a:r>
          </a:p>
          <a:p>
            <a:r>
              <a:rPr lang="en-US" sz="2400" dirty="0">
                <a:solidFill>
                  <a:schemeClr val="tx1"/>
                </a:solidFill>
                <a:latin typeface="Times New Roman" panose="02020603050405020304" pitchFamily="18" charset="0"/>
                <a:cs typeface="Times New Roman" panose="02020603050405020304" pitchFamily="18" charset="0"/>
              </a:rPr>
              <a:t>Enlist natural and Artificial methods of air purification</a:t>
            </a:r>
          </a:p>
          <a:p>
            <a:r>
              <a:rPr lang="en-US" sz="2400" dirty="0">
                <a:solidFill>
                  <a:schemeClr val="tx1"/>
                </a:solidFill>
                <a:latin typeface="Times New Roman" panose="02020603050405020304" pitchFamily="18" charset="0"/>
                <a:cs typeface="Times New Roman" panose="02020603050405020304" pitchFamily="18" charset="0"/>
              </a:rPr>
              <a:t>Describe Greenhouse effect and greenhouse gases</a:t>
            </a:r>
          </a:p>
          <a:p>
            <a:r>
              <a:rPr lang="en-US" sz="2400" dirty="0">
                <a:solidFill>
                  <a:schemeClr val="tx1"/>
                </a:solidFill>
                <a:latin typeface="Times New Roman" panose="02020603050405020304" pitchFamily="18" charset="0"/>
                <a:cs typeface="Times New Roman" panose="02020603050405020304" pitchFamily="18" charset="0"/>
              </a:rPr>
              <a:t>Identify greenhouse gases source </a:t>
            </a:r>
          </a:p>
          <a:p>
            <a:r>
              <a:rPr lang="en-US" sz="2400" dirty="0">
                <a:solidFill>
                  <a:schemeClr val="tx1"/>
                </a:solidFill>
                <a:latin typeface="Times New Roman" panose="02020603050405020304" pitchFamily="18" charset="0"/>
                <a:cs typeface="Times New Roman" panose="02020603050405020304" pitchFamily="18" charset="0"/>
              </a:rPr>
              <a:t>Define ozone hole and its importance</a:t>
            </a:r>
          </a:p>
          <a:p>
            <a:r>
              <a:rPr lang="en-US" sz="2400" dirty="0">
                <a:solidFill>
                  <a:schemeClr val="tx1"/>
                </a:solidFill>
                <a:latin typeface="Times New Roman" panose="02020603050405020304" pitchFamily="18" charset="0"/>
                <a:cs typeface="Times New Roman" panose="02020603050405020304" pitchFamily="18" charset="0"/>
              </a:rPr>
              <a:t>Explain link between global warming and climate change</a:t>
            </a:r>
          </a:p>
        </p:txBody>
      </p:sp>
      <p:sp>
        <p:nvSpPr>
          <p:cNvPr id="5" name="Slide Number Placeholder 4"/>
          <p:cNvSpPr>
            <a:spLocks noGrp="1"/>
          </p:cNvSpPr>
          <p:nvPr>
            <p:ph type="sldNum" sz="quarter" idx="12"/>
          </p:nvPr>
        </p:nvSpPr>
        <p:spPr/>
        <p:txBody>
          <a:bodyPr/>
          <a:lstStyle/>
          <a:p>
            <a:fld id="{1D08F3ED-4226-4435-BF18-1ED06E57F529}"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solidFill>
                  <a:schemeClr val="tx1"/>
                </a:solidFill>
                <a:latin typeface="Times New Roman" panose="02020603050405020304" pitchFamily="18" charset="0"/>
                <a:cs typeface="Times New Roman" panose="02020603050405020304" pitchFamily="18" charset="0"/>
                <a:sym typeface="+mn-ea"/>
              </a:rPr>
              <a:t>Disinfection/Purification Of Air</a:t>
            </a:r>
            <a:endParaRPr lang="en-US" sz="3200" b="1" dirty="0">
              <a:solidFill>
                <a:schemeClr val="tx1"/>
              </a:solidFill>
              <a:latin typeface="Times New Roman" panose="02020603050405020304" pitchFamily="18" charset="0"/>
              <a:cs typeface="Times New Roman" panose="02020603050405020304" pitchFamily="18" charset="0"/>
              <a:sym typeface="+mn-ea"/>
            </a:endParaRPr>
          </a:p>
        </p:txBody>
      </p:sp>
      <p:sp>
        <p:nvSpPr>
          <p:cNvPr id="5" name="Content Placeholder 4"/>
          <p:cNvSpPr>
            <a:spLocks noGrp="1"/>
          </p:cNvSpPr>
          <p:nvPr>
            <p:ph sz="half" idx="1"/>
          </p:nvPr>
        </p:nvSpPr>
        <p:spPr>
          <a:xfrm>
            <a:off x="838199" y="1825625"/>
            <a:ext cx="7146471" cy="4351338"/>
          </a:xfrm>
        </p:spPr>
        <p:txBody>
          <a:bodyPr>
            <a:noAutofit/>
          </a:bodyPr>
          <a:lstStyle/>
          <a:p>
            <a:pPr marL="609600" lvl="0" indent="-609600" algn="l" rtl="0">
              <a:spcBef>
                <a:spcPts val="0"/>
              </a:spcBef>
              <a:spcAft>
                <a:spcPts val="0"/>
              </a:spcAft>
              <a:buSzPts val="2400"/>
              <a:buChar char="●"/>
            </a:pPr>
            <a:r>
              <a:rPr lang="en-US" sz="1800" dirty="0" smtClean="0">
                <a:solidFill>
                  <a:schemeClr val="tx1"/>
                </a:solidFill>
                <a:latin typeface="Times New Roman" panose="02020603050405020304" pitchFamily="18" charset="0"/>
                <a:cs typeface="Times New Roman" panose="02020603050405020304" pitchFamily="18" charset="0"/>
                <a:sym typeface="+mn-ea"/>
              </a:rPr>
              <a:t>Natural Methods:</a:t>
            </a:r>
            <a:endParaRPr lang="en-US" sz="1800" dirty="0">
              <a:solidFill>
                <a:schemeClr val="tx1"/>
              </a:solidFill>
              <a:latin typeface="Times New Roman" panose="02020603050405020304" pitchFamily="18" charset="0"/>
              <a:cs typeface="Times New Roman" panose="02020603050405020304" pitchFamily="18" charset="0"/>
            </a:endParaRPr>
          </a:p>
          <a:p>
            <a:pPr marL="990600" lvl="1" indent="-4572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Winds </a:t>
            </a:r>
            <a:endParaRPr lang="en-US" sz="1800" dirty="0">
              <a:latin typeface="Times New Roman" panose="02020603050405020304" pitchFamily="18" charset="0"/>
              <a:cs typeface="Times New Roman" panose="02020603050405020304" pitchFamily="18" charset="0"/>
            </a:endParaRPr>
          </a:p>
          <a:p>
            <a:pPr marL="990600" lvl="1" indent="-4572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Sunlight		</a:t>
            </a:r>
            <a:endParaRPr lang="en-US" sz="1800" dirty="0">
              <a:latin typeface="Times New Roman" panose="02020603050405020304" pitchFamily="18" charset="0"/>
              <a:cs typeface="Times New Roman" panose="02020603050405020304" pitchFamily="18" charset="0"/>
            </a:endParaRPr>
          </a:p>
          <a:p>
            <a:pPr marL="990600" lvl="1" indent="-4572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Rain	 </a:t>
            </a:r>
            <a:endParaRPr lang="en-US" sz="1800" dirty="0">
              <a:latin typeface="Times New Roman" panose="02020603050405020304" pitchFamily="18" charset="0"/>
              <a:cs typeface="Times New Roman" panose="02020603050405020304" pitchFamily="18" charset="0"/>
            </a:endParaRPr>
          </a:p>
          <a:p>
            <a:pPr marL="990600" lvl="1" indent="-4572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Plants</a:t>
            </a:r>
            <a:endParaRPr lang="en-US" sz="1800" dirty="0">
              <a:latin typeface="Times New Roman" panose="02020603050405020304" pitchFamily="18" charset="0"/>
              <a:cs typeface="Times New Roman" panose="02020603050405020304" pitchFamily="18" charset="0"/>
            </a:endParaRPr>
          </a:p>
          <a:p>
            <a:pPr marL="609600" lvl="0" indent="-609600" algn="l" rtl="0">
              <a:spcBef>
                <a:spcPts val="480"/>
              </a:spcBef>
              <a:spcAft>
                <a:spcPts val="0"/>
              </a:spcAft>
              <a:buSzPts val="2400"/>
              <a:buChar char="●"/>
            </a:pPr>
            <a:r>
              <a:rPr lang="en-US" sz="1800" dirty="0" smtClean="0">
                <a:solidFill>
                  <a:schemeClr val="tx1"/>
                </a:solidFill>
                <a:latin typeface="Times New Roman" panose="02020603050405020304" pitchFamily="18" charset="0"/>
                <a:cs typeface="Times New Roman" panose="02020603050405020304" pitchFamily="18" charset="0"/>
                <a:sym typeface="+mn-ea"/>
              </a:rPr>
              <a:t>Artificial Methods:</a:t>
            </a:r>
            <a:endParaRPr lang="en-US" sz="1800" dirty="0">
              <a:solidFill>
                <a:schemeClr val="tx1"/>
              </a:solidFill>
              <a:latin typeface="Times New Roman" panose="02020603050405020304" pitchFamily="18" charset="0"/>
              <a:cs typeface="Times New Roman" panose="02020603050405020304" pitchFamily="18" charset="0"/>
            </a:endParaRPr>
          </a:p>
          <a:p>
            <a:pPr marL="990600" lvl="1" indent="-5334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Containment	</a:t>
            </a:r>
            <a:endParaRPr lang="en-US" sz="1800" dirty="0">
              <a:latin typeface="Times New Roman" panose="02020603050405020304" pitchFamily="18" charset="0"/>
              <a:cs typeface="Times New Roman" panose="02020603050405020304" pitchFamily="18" charset="0"/>
            </a:endParaRPr>
          </a:p>
          <a:p>
            <a:pPr marL="990600" lvl="1" indent="-5334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Replacement</a:t>
            </a:r>
            <a:endParaRPr lang="en-US" sz="1800" dirty="0">
              <a:latin typeface="Times New Roman" panose="02020603050405020304" pitchFamily="18" charset="0"/>
              <a:cs typeface="Times New Roman" panose="02020603050405020304" pitchFamily="18" charset="0"/>
            </a:endParaRPr>
          </a:p>
          <a:p>
            <a:pPr marL="990600" lvl="1" indent="-5334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Dilution	</a:t>
            </a:r>
            <a:endParaRPr lang="en-US" sz="1800" dirty="0">
              <a:latin typeface="Times New Roman" panose="02020603050405020304" pitchFamily="18" charset="0"/>
              <a:cs typeface="Times New Roman" panose="02020603050405020304" pitchFamily="18" charset="0"/>
            </a:endParaRPr>
          </a:p>
          <a:p>
            <a:pPr marL="990600" lvl="1" indent="-533400" algn="l" rtl="0">
              <a:spcBef>
                <a:spcPts val="480"/>
              </a:spcBef>
              <a:spcAft>
                <a:spcPts val="0"/>
              </a:spcAft>
              <a:buClr>
                <a:schemeClr val="lt1"/>
              </a:buClr>
              <a:buSzPts val="2400"/>
              <a:buFont typeface="Arial" panose="020B0604020202020204"/>
              <a:buChar char="○"/>
            </a:pPr>
            <a:r>
              <a:rPr lang="en-US" sz="1800" dirty="0">
                <a:latin typeface="Times New Roman" panose="02020603050405020304" pitchFamily="18" charset="0"/>
                <a:cs typeface="Times New Roman" panose="02020603050405020304" pitchFamily="18" charset="0"/>
                <a:sym typeface="+mn-ea"/>
              </a:rPr>
              <a:t>Disinfection:	</a:t>
            </a:r>
            <a:endParaRPr lang="en-US" sz="1800" dirty="0">
              <a:latin typeface="Times New Roman" panose="02020603050405020304" pitchFamily="18" charset="0"/>
              <a:cs typeface="Times New Roman" panose="02020603050405020304" pitchFamily="18" charset="0"/>
            </a:endParaRPr>
          </a:p>
          <a:p>
            <a:pPr marL="1371600" lvl="2" indent="-457200" algn="l" rtl="0">
              <a:spcBef>
                <a:spcPts val="480"/>
              </a:spcBef>
              <a:spcAft>
                <a:spcPts val="0"/>
              </a:spcAft>
              <a:buSzPts val="2400"/>
              <a:buChar char="■"/>
            </a:pPr>
            <a:r>
              <a:rPr lang="en-US" sz="1800" dirty="0">
                <a:latin typeface="Times New Roman" panose="02020603050405020304" pitchFamily="18" charset="0"/>
                <a:cs typeface="Times New Roman" panose="02020603050405020304" pitchFamily="18" charset="0"/>
                <a:sym typeface="+mn-ea"/>
              </a:rPr>
              <a:t>Mechanical methods</a:t>
            </a:r>
            <a:endParaRPr lang="en-US" sz="1800" dirty="0">
              <a:latin typeface="Times New Roman" panose="02020603050405020304" pitchFamily="18" charset="0"/>
              <a:cs typeface="Times New Roman" panose="02020603050405020304" pitchFamily="18" charset="0"/>
            </a:endParaRPr>
          </a:p>
          <a:p>
            <a:pPr marL="1371600" lvl="2" indent="-457200" algn="l" rtl="0">
              <a:spcBef>
                <a:spcPts val="480"/>
              </a:spcBef>
              <a:spcAft>
                <a:spcPts val="0"/>
              </a:spcAft>
              <a:buSzPts val="2400"/>
              <a:buChar char="■"/>
            </a:pPr>
            <a:r>
              <a:rPr lang="en-US" sz="1800" dirty="0">
                <a:latin typeface="Times New Roman" panose="02020603050405020304" pitchFamily="18" charset="0"/>
                <a:cs typeface="Times New Roman" panose="02020603050405020304" pitchFamily="18" charset="0"/>
                <a:sym typeface="+mn-ea"/>
              </a:rPr>
              <a:t>UV Radiation	 </a:t>
            </a:r>
            <a:endParaRPr lang="en-US" sz="1800" dirty="0">
              <a:latin typeface="Times New Roman" panose="02020603050405020304" pitchFamily="18" charset="0"/>
              <a:cs typeface="Times New Roman" panose="02020603050405020304" pitchFamily="18" charset="0"/>
            </a:endParaRPr>
          </a:p>
          <a:p>
            <a:pPr marL="1371600" lvl="2" indent="-457200" algn="l" rtl="0">
              <a:spcBef>
                <a:spcPts val="480"/>
              </a:spcBef>
              <a:spcAft>
                <a:spcPts val="0"/>
              </a:spcAft>
              <a:buSzPts val="2400"/>
              <a:buChar char="■"/>
            </a:pPr>
            <a:r>
              <a:rPr lang="en-US" sz="1800" dirty="0">
                <a:latin typeface="Times New Roman" panose="02020603050405020304" pitchFamily="18" charset="0"/>
                <a:cs typeface="Times New Roman" panose="02020603050405020304" pitchFamily="18" charset="0"/>
                <a:sym typeface="+mn-ea"/>
              </a:rPr>
              <a:t>Chemical Mist	</a:t>
            </a:r>
            <a:endParaRPr lang="en-US" sz="1800" dirty="0">
              <a:latin typeface="Times New Roman" panose="02020603050405020304" pitchFamily="18" charset="0"/>
              <a:cs typeface="Times New Roman" panose="02020603050405020304" pitchFamily="18" charset="0"/>
            </a:endParaRPr>
          </a:p>
          <a:p>
            <a:pPr marL="1371600" lvl="2" indent="-457200" algn="l" rtl="0">
              <a:spcBef>
                <a:spcPts val="480"/>
              </a:spcBef>
              <a:spcAft>
                <a:spcPts val="0"/>
              </a:spcAft>
              <a:buSzPts val="2400"/>
              <a:buChar char="■"/>
            </a:pPr>
            <a:r>
              <a:rPr lang="en-US" sz="1800" dirty="0">
                <a:latin typeface="Times New Roman" panose="02020603050405020304" pitchFamily="18" charset="0"/>
                <a:cs typeface="Times New Roman" panose="02020603050405020304" pitchFamily="18" charset="0"/>
                <a:sym typeface="+mn-ea"/>
              </a:rPr>
              <a:t>Dust Control	</a:t>
            </a:r>
            <a:endParaRPr lang="en-US" sz="1800" dirty="0">
              <a:latin typeface="Times New Roman" panose="02020603050405020304" pitchFamily="18" charset="0"/>
              <a:cs typeface="Times New Roman" panose="02020603050405020304" pitchFamily="18" charset="0"/>
            </a:endParaRPr>
          </a:p>
          <a:p>
            <a:endParaRPr lang="en-US" sz="1800"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1742" y="359229"/>
            <a:ext cx="10472057" cy="1274309"/>
          </a:xfrm>
        </p:spPr>
        <p:txBody>
          <a:bodyPr>
            <a:normAutofit/>
          </a:bodyPr>
          <a:lstStyle/>
          <a:p>
            <a:r>
              <a:rPr lang="en-US" sz="3200" b="1" dirty="0">
                <a:solidFill>
                  <a:schemeClr val="tx1"/>
                </a:solidFill>
                <a:latin typeface="Times New Roman" panose="02020603050405020304" pitchFamily="18" charset="0"/>
                <a:cs typeface="Times New Roman" panose="02020603050405020304" pitchFamily="18" charset="0"/>
                <a:sym typeface="+mn-ea"/>
              </a:rPr>
              <a:t>Artificial Methods of Air Purification</a:t>
            </a:r>
          </a:p>
        </p:txBody>
      </p:sp>
      <p:sp>
        <p:nvSpPr>
          <p:cNvPr id="5" name="Content Placeholder 4"/>
          <p:cNvSpPr>
            <a:spLocks noGrp="1"/>
          </p:cNvSpPr>
          <p:nvPr>
            <p:ph sz="half" idx="1"/>
          </p:nvPr>
        </p:nvSpPr>
        <p:spPr>
          <a:xfrm>
            <a:off x="889907" y="1755322"/>
            <a:ext cx="5129893" cy="4421642"/>
          </a:xfrm>
        </p:spPr>
        <p:txBody>
          <a:bodyPr>
            <a:noAutofit/>
          </a:bodyPr>
          <a:lstStyle/>
          <a:p>
            <a:pPr marL="0" lvl="1" indent="0">
              <a:buNone/>
            </a:pPr>
            <a:r>
              <a:rPr lang="en-US" sz="2000" b="1" u="sng" dirty="0">
                <a:solidFill>
                  <a:schemeClr val="tx1"/>
                </a:solidFill>
                <a:latin typeface="Times New Roman" panose="02020603050405020304" pitchFamily="18" charset="0"/>
                <a:cs typeface="Times New Roman" panose="02020603050405020304" pitchFamily="18" charset="0"/>
                <a:sym typeface="+mn-ea"/>
              </a:rPr>
              <a:t>1.Containment</a:t>
            </a:r>
            <a:r>
              <a:rPr lang="en-US" sz="2000" dirty="0">
                <a:solidFill>
                  <a:schemeClr val="tx1"/>
                </a:solidFill>
                <a:latin typeface="Times New Roman" panose="02020603050405020304" pitchFamily="18" charset="0"/>
                <a:cs typeface="Times New Roman" panose="02020603050405020304" pitchFamily="18" charset="0"/>
                <a:sym typeface="+mn-ea"/>
              </a:rPr>
              <a:t>:</a:t>
            </a:r>
            <a:r>
              <a:rPr lang="en-US" sz="2000" dirty="0">
                <a:latin typeface="Times New Roman" panose="02020603050405020304" pitchFamily="18" charset="0"/>
                <a:cs typeface="Times New Roman" panose="02020603050405020304" pitchFamily="18" charset="0"/>
                <a:sym typeface="+mn-ea"/>
              </a:rPr>
              <a:t>	</a:t>
            </a:r>
          </a:p>
          <a:p>
            <a:pPr marL="0" lvl="1" indent="0">
              <a:lnSpc>
                <a:spcPct val="100000"/>
              </a:lnSpc>
              <a:buNone/>
            </a:pPr>
            <a:r>
              <a:rPr lang="en-US" sz="2000" b="1" dirty="0">
                <a:latin typeface="Times New Roman" panose="02020603050405020304" pitchFamily="18" charset="0"/>
                <a:cs typeface="Times New Roman" panose="02020603050405020304" pitchFamily="18" charset="0"/>
                <a:sym typeface="+mn-ea"/>
              </a:rPr>
              <a:t> </a:t>
            </a:r>
            <a:r>
              <a:rPr lang="en-US" sz="2000" b="1" dirty="0" smtClean="0">
                <a:latin typeface="Times New Roman" panose="02020603050405020304" pitchFamily="18" charset="0"/>
                <a:cs typeface="Times New Roman" panose="02020603050405020304" pitchFamily="18" charset="0"/>
                <a:sym typeface="+mn-ea"/>
              </a:rPr>
              <a:t>Arresting </a:t>
            </a:r>
            <a:r>
              <a:rPr lang="en-US" sz="2000" b="1" dirty="0">
                <a:latin typeface="Times New Roman" panose="02020603050405020304" pitchFamily="18" charset="0"/>
                <a:cs typeface="Times New Roman" panose="02020603050405020304" pitchFamily="18" charset="0"/>
                <a:sym typeface="+mn-ea"/>
              </a:rPr>
              <a:t>polluted air at the source, neutralizing, detoxifying </a:t>
            </a:r>
            <a:r>
              <a:rPr lang="en-US" sz="2000" dirty="0">
                <a:latin typeface="Times New Roman" panose="02020603050405020304" pitchFamily="18" charset="0"/>
                <a:cs typeface="Times New Roman" panose="02020603050405020304" pitchFamily="18" charset="0"/>
                <a:sym typeface="+mn-ea"/>
              </a:rPr>
              <a:t>it before releasing in the </a:t>
            </a:r>
            <a:r>
              <a:rPr lang="en-US" sz="2000" dirty="0" smtClean="0">
                <a:latin typeface="Times New Roman" panose="02020603050405020304" pitchFamily="18" charset="0"/>
                <a:cs typeface="Times New Roman" panose="02020603050405020304" pitchFamily="18" charset="0"/>
                <a:sym typeface="+mn-ea"/>
              </a:rPr>
              <a:t>atmosphere </a:t>
            </a:r>
          </a:p>
          <a:p>
            <a:pPr marL="0" lvl="1" indent="0">
              <a:lnSpc>
                <a:spcPct val="100000"/>
              </a:lnSpc>
              <a:buNone/>
            </a:pPr>
            <a:r>
              <a:rPr lang="en-US" sz="2000" b="1" u="sng" dirty="0" smtClean="0">
                <a:solidFill>
                  <a:schemeClr val="tx1"/>
                </a:solidFill>
                <a:latin typeface="Times New Roman" panose="02020603050405020304" pitchFamily="18" charset="0"/>
                <a:cs typeface="Times New Roman" panose="02020603050405020304" pitchFamily="18" charset="0"/>
                <a:sym typeface="+mn-ea"/>
              </a:rPr>
              <a:t>2.Replacement</a:t>
            </a:r>
            <a:r>
              <a:rPr lang="en-US" sz="2000" b="1" dirty="0" smtClean="0">
                <a:solidFill>
                  <a:schemeClr val="tx1"/>
                </a:solidFill>
                <a:latin typeface="Times New Roman" panose="02020603050405020304" pitchFamily="18" charset="0"/>
                <a:cs typeface="Times New Roman" panose="02020603050405020304" pitchFamily="18" charset="0"/>
                <a:sym typeface="+mn-ea"/>
              </a:rPr>
              <a:t>:</a:t>
            </a:r>
          </a:p>
          <a:p>
            <a:pPr marL="0" lvl="1" indent="0">
              <a:lnSpc>
                <a:spcPct val="100000"/>
              </a:lnSpc>
              <a:buNone/>
            </a:pPr>
            <a:r>
              <a:rPr lang="en-US" sz="2000" b="1" dirty="0" smtClean="0">
                <a:latin typeface="Times New Roman" panose="02020603050405020304" pitchFamily="18" charset="0"/>
                <a:cs typeface="Times New Roman" panose="02020603050405020304" pitchFamily="18" charset="0"/>
                <a:sym typeface="+mn-ea"/>
              </a:rPr>
              <a:t>with </a:t>
            </a:r>
            <a:r>
              <a:rPr lang="en-US" sz="2000" b="1" dirty="0">
                <a:latin typeface="Times New Roman" panose="02020603050405020304" pitchFamily="18" charset="0"/>
                <a:cs typeface="Times New Roman" panose="02020603050405020304" pitchFamily="18" charset="0"/>
                <a:sym typeface="+mn-ea"/>
              </a:rPr>
              <a:t>non-toxic or less toxic ones. </a:t>
            </a:r>
            <a:r>
              <a:rPr lang="en-US" sz="2000" dirty="0">
                <a:latin typeface="Times New Roman" panose="02020603050405020304" pitchFamily="18" charset="0"/>
                <a:cs typeface="Times New Roman" panose="02020603050405020304" pitchFamily="18" charset="0"/>
                <a:sym typeface="+mn-ea"/>
              </a:rPr>
              <a:t>e.g., use of electricity for coal.</a:t>
            </a:r>
          </a:p>
          <a:p>
            <a:pPr marL="0" lvl="1" indent="0">
              <a:lnSpc>
                <a:spcPct val="100000"/>
              </a:lnSpc>
              <a:buNone/>
            </a:pPr>
            <a:r>
              <a:rPr lang="en-US" sz="2000" b="1" u="sng" dirty="0">
                <a:solidFill>
                  <a:schemeClr val="tx1"/>
                </a:solidFill>
                <a:latin typeface="Times New Roman" panose="02020603050405020304" pitchFamily="18" charset="0"/>
                <a:cs typeface="Times New Roman" panose="02020603050405020304" pitchFamily="18" charset="0"/>
                <a:sym typeface="+mn-ea"/>
              </a:rPr>
              <a:t>3.Arrestors:</a:t>
            </a:r>
            <a:r>
              <a:rPr lang="en-US" sz="2000" b="1" dirty="0">
                <a:latin typeface="Times New Roman" panose="02020603050405020304" pitchFamily="18" charset="0"/>
                <a:cs typeface="Times New Roman" panose="02020603050405020304" pitchFamily="18" charset="0"/>
                <a:sym typeface="+mn-ea"/>
              </a:rPr>
              <a:t>	</a:t>
            </a:r>
            <a:endParaRPr lang="en-US" sz="2000" b="1" dirty="0" smtClean="0">
              <a:latin typeface="Times New Roman" panose="02020603050405020304" pitchFamily="18" charset="0"/>
              <a:cs typeface="Times New Roman" panose="02020603050405020304" pitchFamily="18" charset="0"/>
              <a:sym typeface="+mn-ea"/>
            </a:endParaRPr>
          </a:p>
          <a:p>
            <a:pPr marL="0" lvl="1" indent="0">
              <a:lnSpc>
                <a:spcPct val="100000"/>
              </a:lnSpc>
              <a:buNone/>
            </a:pPr>
            <a:r>
              <a:rPr lang="en-US" sz="2000" dirty="0" smtClean="0">
                <a:latin typeface="Times New Roman" panose="02020603050405020304" pitchFamily="18" charset="0"/>
                <a:cs typeface="Times New Roman" panose="02020603050405020304" pitchFamily="18" charset="0"/>
                <a:sym typeface="+mn-ea"/>
              </a:rPr>
              <a:t>Mechanical </a:t>
            </a:r>
            <a:r>
              <a:rPr lang="en-US" sz="2000" dirty="0">
                <a:latin typeface="Times New Roman" panose="02020603050405020304" pitchFamily="18" charset="0"/>
                <a:cs typeface="Times New Roman" panose="02020603050405020304" pitchFamily="18" charset="0"/>
                <a:sym typeface="+mn-ea"/>
              </a:rPr>
              <a:t>devices </a:t>
            </a:r>
            <a:r>
              <a:rPr lang="en-US" sz="2000" b="1" dirty="0">
                <a:latin typeface="Times New Roman" panose="02020603050405020304" pitchFamily="18" charset="0"/>
                <a:cs typeface="Times New Roman" panose="02020603050405020304" pitchFamily="18" charset="0"/>
                <a:sym typeface="+mn-ea"/>
              </a:rPr>
              <a:t>to prevent the escape of toxic </a:t>
            </a:r>
            <a:r>
              <a:rPr lang="en-US" sz="2000" dirty="0">
                <a:latin typeface="Times New Roman" panose="02020603050405020304" pitchFamily="18" charset="0"/>
                <a:cs typeface="Times New Roman" panose="02020603050405020304" pitchFamily="18" charset="0"/>
                <a:sym typeface="+mn-ea"/>
              </a:rPr>
              <a:t>substances</a:t>
            </a:r>
            <a:r>
              <a:rPr lang="en-US" sz="2000" b="1" dirty="0">
                <a:latin typeface="Times New Roman" panose="02020603050405020304" pitchFamily="18" charset="0"/>
                <a:cs typeface="Times New Roman" panose="02020603050405020304" pitchFamily="18" charset="0"/>
                <a:sym typeface="+mn-ea"/>
              </a:rPr>
              <a:t> </a:t>
            </a:r>
            <a:r>
              <a:rPr lang="en-US" sz="2000" dirty="0">
                <a:latin typeface="Times New Roman" panose="02020603050405020304" pitchFamily="18" charset="0"/>
                <a:cs typeface="Times New Roman" panose="02020603050405020304" pitchFamily="18" charset="0"/>
                <a:sym typeface="+mn-ea"/>
              </a:rPr>
              <a:t>into the air </a:t>
            </a:r>
            <a:endParaRPr lang="en-US" sz="2000" dirty="0">
              <a:latin typeface="Times New Roman" panose="02020603050405020304" pitchFamily="18" charset="0"/>
              <a:cs typeface="Times New Roman" panose="02020603050405020304" pitchFamily="18" charset="0"/>
            </a:endParaRPr>
          </a:p>
          <a:p>
            <a:pPr marL="0" lvl="1" indent="0">
              <a:buNone/>
            </a:pPr>
            <a:endParaRPr lang="en-US" sz="2000" dirty="0"/>
          </a:p>
          <a:p>
            <a:pPr marL="990600" lvl="1" indent="-533400" algn="l" rtl="0">
              <a:spcBef>
                <a:spcPts val="480"/>
              </a:spcBef>
              <a:spcAft>
                <a:spcPts val="0"/>
              </a:spcAft>
              <a:buClr>
                <a:schemeClr val="lt1"/>
              </a:buClr>
              <a:buSzPts val="2400"/>
              <a:buFont typeface="Arial" panose="020B0604020202020204"/>
              <a:buNone/>
            </a:pPr>
            <a:endParaRPr sz="2000" dirty="0"/>
          </a:p>
          <a:p>
            <a:pPr marL="0" lvl="1" indent="0">
              <a:buNone/>
            </a:pPr>
            <a:endParaRPr lang="en-US" sz="2000" dirty="0"/>
          </a:p>
          <a:p>
            <a:endParaRPr lang="en-US" sz="2000" dirty="0"/>
          </a:p>
        </p:txBody>
      </p:sp>
      <p:sp>
        <p:nvSpPr>
          <p:cNvPr id="8" name="Content Placeholder 7"/>
          <p:cNvSpPr>
            <a:spLocks noGrp="1"/>
          </p:cNvSpPr>
          <p:nvPr>
            <p:ph sz="half" idx="2"/>
          </p:nvPr>
        </p:nvSpPr>
        <p:spPr>
          <a:xfrm>
            <a:off x="6221186" y="1787979"/>
            <a:ext cx="5132614" cy="4388983"/>
          </a:xfrm>
        </p:spPr>
        <p:txBody>
          <a:bodyPr>
            <a:noAutofit/>
          </a:bodyPr>
          <a:lstStyle/>
          <a:p>
            <a:pPr marL="0" lvl="1" indent="0">
              <a:buNone/>
            </a:pPr>
            <a:r>
              <a:rPr lang="en-US" sz="2000" b="1" u="sng" dirty="0">
                <a:solidFill>
                  <a:schemeClr val="tx1"/>
                </a:solidFill>
                <a:latin typeface="Times New Roman" panose="02020603050405020304" pitchFamily="18" charset="0"/>
                <a:cs typeface="Times New Roman" panose="02020603050405020304" pitchFamily="18" charset="0"/>
                <a:sym typeface="+mn-ea"/>
              </a:rPr>
              <a:t>4.Dilution</a:t>
            </a:r>
            <a:r>
              <a:rPr lang="en-US" sz="2000" u="sng" dirty="0">
                <a:solidFill>
                  <a:schemeClr val="tx1"/>
                </a:solidFill>
                <a:latin typeface="Times New Roman" panose="02020603050405020304" pitchFamily="18" charset="0"/>
                <a:cs typeface="Times New Roman" panose="02020603050405020304" pitchFamily="18" charset="0"/>
                <a:sym typeface="+mn-ea"/>
              </a:rPr>
              <a:t>:</a:t>
            </a:r>
            <a:r>
              <a:rPr lang="en-US" sz="2000" dirty="0">
                <a:latin typeface="Times New Roman" panose="02020603050405020304" pitchFamily="18" charset="0"/>
                <a:cs typeface="Times New Roman" panose="02020603050405020304" pitchFamily="18" charset="0"/>
                <a:sym typeface="+mn-ea"/>
              </a:rPr>
              <a:t>	</a:t>
            </a:r>
          </a:p>
          <a:p>
            <a:pPr marL="0" lvl="1" indent="0">
              <a:buNone/>
            </a:pPr>
            <a:r>
              <a:rPr lang="en-US" sz="2000" dirty="0">
                <a:latin typeface="Times New Roman" panose="02020603050405020304" pitchFamily="18" charset="0"/>
                <a:cs typeface="Times New Roman" panose="02020603050405020304" pitchFamily="18" charset="0"/>
                <a:sym typeface="+mn-ea"/>
              </a:rPr>
              <a:t>Establishment of “green belts” between industrial and residential </a:t>
            </a:r>
            <a:r>
              <a:rPr lang="en-US" sz="2000" dirty="0" smtClean="0">
                <a:latin typeface="Times New Roman" panose="02020603050405020304" pitchFamily="18" charset="0"/>
                <a:cs typeface="Times New Roman" panose="02020603050405020304" pitchFamily="18" charset="0"/>
                <a:sym typeface="+mn-ea"/>
              </a:rPr>
              <a:t>areas</a:t>
            </a:r>
          </a:p>
          <a:p>
            <a:pPr marL="0" lvl="1" indent="0">
              <a:buNone/>
            </a:pPr>
            <a:r>
              <a:rPr lang="en-US" sz="2000" b="1" u="sng" dirty="0" smtClean="0">
                <a:latin typeface="Times New Roman" panose="02020603050405020304" pitchFamily="18" charset="0"/>
                <a:cs typeface="Times New Roman" panose="02020603050405020304" pitchFamily="18" charset="0"/>
                <a:sym typeface="+mn-ea"/>
              </a:rPr>
              <a:t>5</a:t>
            </a:r>
            <a:r>
              <a:rPr lang="en-US" sz="2000" b="1" u="sng" dirty="0">
                <a:latin typeface="Times New Roman" panose="02020603050405020304" pitchFamily="18" charset="0"/>
                <a:cs typeface="Times New Roman" panose="02020603050405020304" pitchFamily="18" charset="0"/>
                <a:sym typeface="+mn-ea"/>
              </a:rPr>
              <a:t>. Disinfection:</a:t>
            </a:r>
          </a:p>
          <a:p>
            <a:pPr marL="342900" lvl="1" indent="-342900"/>
            <a:r>
              <a:rPr lang="en-US" sz="2000" dirty="0">
                <a:latin typeface="Times New Roman" panose="02020603050405020304" pitchFamily="18" charset="0"/>
                <a:cs typeface="Times New Roman" panose="02020603050405020304" pitchFamily="18" charset="0"/>
                <a:sym typeface="+mn-ea"/>
              </a:rPr>
              <a:t>UV </a:t>
            </a:r>
            <a:r>
              <a:rPr lang="en-US" sz="2000" dirty="0" smtClean="0">
                <a:latin typeface="Times New Roman" panose="02020603050405020304" pitchFamily="18" charset="0"/>
                <a:cs typeface="Times New Roman" panose="02020603050405020304" pitchFamily="18" charset="0"/>
                <a:sym typeface="+mn-ea"/>
              </a:rPr>
              <a:t>Radiation</a:t>
            </a:r>
            <a:endParaRPr lang="en-US" sz="2000" dirty="0">
              <a:latin typeface="Times New Roman" panose="02020603050405020304" pitchFamily="18" charset="0"/>
              <a:cs typeface="Times New Roman" panose="02020603050405020304" pitchFamily="18" charset="0"/>
              <a:sym typeface="+mn-ea"/>
            </a:endParaRPr>
          </a:p>
          <a:p>
            <a:pPr marL="342900" lvl="1" indent="-342900"/>
            <a:r>
              <a:rPr lang="en-US" sz="2000" dirty="0" smtClean="0">
                <a:latin typeface="Times New Roman" panose="02020603050405020304" pitchFamily="18" charset="0"/>
                <a:cs typeface="Times New Roman" panose="02020603050405020304" pitchFamily="18" charset="0"/>
                <a:sym typeface="+mn-ea"/>
              </a:rPr>
              <a:t>Chemical Mist</a:t>
            </a:r>
          </a:p>
          <a:p>
            <a:pPr marL="342900" lvl="1" indent="-342900"/>
            <a:r>
              <a:rPr lang="en-US" sz="2000" dirty="0" smtClean="0">
                <a:latin typeface="Times New Roman" panose="02020603050405020304" pitchFamily="18" charset="0"/>
                <a:cs typeface="Times New Roman" panose="02020603050405020304" pitchFamily="18" charset="0"/>
                <a:sym typeface="+mn-ea"/>
              </a:rPr>
              <a:t>Dust Control</a:t>
            </a:r>
            <a:endParaRPr sz="2000" dirty="0">
              <a:latin typeface="Times New Roman" panose="02020603050405020304" pitchFamily="18" charset="0"/>
              <a:cs typeface="Times New Roman" panose="02020603050405020304" pitchFamily="18" charset="0"/>
            </a:endParaRPr>
          </a:p>
          <a:p>
            <a:pPr marL="0" lvl="1" indent="0">
              <a:buNone/>
            </a:pPr>
            <a:endParaRPr lang="en-US" sz="2000" b="1" u="sng" dirty="0"/>
          </a:p>
          <a:p>
            <a:endParaRPr lang="en-US" sz="2000" b="1" u="sng" dirty="0"/>
          </a:p>
        </p:txBody>
      </p:sp>
      <p:pic>
        <p:nvPicPr>
          <p:cNvPr id="9" name="Content Placeholder 5"/>
          <p:cNvPicPr>
            <a:picLocks noChangeAspect="1"/>
          </p:cNvPicPr>
          <p:nvPr/>
        </p:nvPicPr>
        <p:blipFill>
          <a:blip r:embed="rId2"/>
          <a:stretch>
            <a:fillRect/>
          </a:stretch>
        </p:blipFill>
        <p:spPr>
          <a:xfrm>
            <a:off x="9809390" y="136707"/>
            <a:ext cx="2292350" cy="1212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Air Purification</a:t>
            </a:r>
          </a:p>
        </p:txBody>
      </p:sp>
      <p:sp>
        <p:nvSpPr>
          <p:cNvPr id="5" name="Content Placeholder 4"/>
          <p:cNvSpPr>
            <a:spLocks noGrp="1"/>
          </p:cNvSpPr>
          <p:nvPr>
            <p:ph idx="1"/>
          </p:nvPr>
        </p:nvSpPr>
        <p:spPr/>
        <p:txBody>
          <a:bodyPr/>
          <a:lstStyle/>
          <a:p>
            <a:pPr marL="0" lvl="0" indent="0" algn="l" rtl="0">
              <a:spcBef>
                <a:spcPts val="0"/>
              </a:spcBef>
              <a:spcAft>
                <a:spcPts val="0"/>
              </a:spcAft>
              <a:buSzPts val="3200"/>
              <a:buNone/>
            </a:pPr>
            <a:r>
              <a:rPr lang="en-US" sz="2400" b="1" dirty="0">
                <a:latin typeface="Times New Roman" panose="02020603050405020304" pitchFamily="18" charset="0"/>
                <a:cs typeface="Times New Roman" panose="02020603050405020304" pitchFamily="18" charset="0"/>
                <a:sym typeface="+mn-ea"/>
              </a:rPr>
              <a:t>Legislation:</a:t>
            </a:r>
            <a:r>
              <a:rPr lang="en-US" sz="2400" dirty="0">
                <a:latin typeface="Times New Roman" panose="02020603050405020304" pitchFamily="18" charset="0"/>
                <a:cs typeface="Times New Roman" panose="02020603050405020304" pitchFamily="18" charset="0"/>
                <a:sym typeface="+mn-ea"/>
              </a:rPr>
              <a:t>   Air pollution is controlled in many countries by </a:t>
            </a:r>
            <a:endParaRPr lang="en-US" sz="24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SzPts val="3200"/>
              <a:buNone/>
            </a:pPr>
            <a:r>
              <a:rPr lang="en-US" sz="2400" dirty="0">
                <a:latin typeface="Times New Roman" panose="02020603050405020304" pitchFamily="18" charset="0"/>
                <a:cs typeface="Times New Roman" panose="02020603050405020304" pitchFamily="18" charset="0"/>
                <a:sym typeface="+mn-ea"/>
              </a:rPr>
              <a:t>Suitable legislation. Legislation covers such matters such as </a:t>
            </a:r>
            <a:endParaRPr lang="en-US" sz="2400" dirty="0">
              <a:latin typeface="Times New Roman" panose="02020603050405020304" pitchFamily="18" charset="0"/>
              <a:cs typeface="Times New Roman" panose="02020603050405020304" pitchFamily="18" charset="0"/>
            </a:endParaRPr>
          </a:p>
          <a:p>
            <a:pPr marL="0" lvl="0" indent="0" algn="l" rtl="0">
              <a:spcBef>
                <a:spcPts val="640"/>
              </a:spcBef>
              <a:spcAft>
                <a:spcPts val="0"/>
              </a:spcAft>
              <a:buSzPts val="3200"/>
              <a:buNone/>
            </a:pPr>
            <a:r>
              <a:rPr lang="en-US" sz="2400" dirty="0">
                <a:latin typeface="Times New Roman" panose="02020603050405020304" pitchFamily="18" charset="0"/>
                <a:cs typeface="Times New Roman" panose="02020603050405020304" pitchFamily="18" charset="0"/>
                <a:sym typeface="+mn-ea"/>
              </a:rPr>
              <a:t>Height of chimneys, creation of smokeless zones</a:t>
            </a:r>
            <a:r>
              <a:rPr lang="en-US" sz="2400" dirty="0" smtClean="0">
                <a:latin typeface="Times New Roman" panose="02020603050405020304" pitchFamily="18" charset="0"/>
                <a:cs typeface="Times New Roman" panose="02020603050405020304" pitchFamily="18" charset="0"/>
                <a:sym typeface="+mn-ea"/>
              </a:rPr>
              <a:t>, and </a:t>
            </a:r>
            <a:r>
              <a:rPr lang="en-US" sz="2400" dirty="0">
                <a:latin typeface="Times New Roman" panose="02020603050405020304" pitchFamily="18" charset="0"/>
                <a:cs typeface="Times New Roman" panose="02020603050405020304" pitchFamily="18" charset="0"/>
                <a:sym typeface="+mn-ea"/>
              </a:rPr>
              <a:t>enforcement of standards for ambient air quality.</a:t>
            </a:r>
            <a:endParaRPr lang="en-US" sz="2400" dirty="0">
              <a:latin typeface="Times New Roman" panose="02020603050405020304" pitchFamily="18" charset="0"/>
              <a:cs typeface="Times New Roman" panose="02020603050405020304" pitchFamily="18" charset="0"/>
            </a:endParaRPr>
          </a:p>
          <a:p>
            <a:endParaRPr lang="en-US" dirty="0"/>
          </a:p>
        </p:txBody>
      </p:sp>
      <p:pic>
        <p:nvPicPr>
          <p:cNvPr id="6" name="Content Placeholder 5"/>
          <p:cNvPicPr>
            <a:picLocks noGrp="1" noChangeAspect="1"/>
          </p:cNvPicPr>
          <p:nvPr>
            <p:ph sz="half" idx="2"/>
          </p:nvPr>
        </p:nvPicPr>
        <p:blipFill>
          <a:blip r:embed="rId2"/>
          <a:stretch>
            <a:fillRect/>
          </a:stretch>
        </p:blipFill>
        <p:spPr>
          <a:xfrm>
            <a:off x="9572625" y="210185"/>
            <a:ext cx="2292350" cy="12128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1564</Words>
  <Application>Microsoft Office PowerPoint</Application>
  <PresentationFormat>Widescreen</PresentationFormat>
  <Paragraphs>193</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Constantia</vt:lpstr>
      <vt:lpstr>Corbel</vt:lpstr>
      <vt:lpstr>Times New Roman</vt:lpstr>
      <vt:lpstr>Office Theme</vt:lpstr>
      <vt:lpstr>PowerPoint Presentation</vt:lpstr>
      <vt:lpstr>Global Warming  </vt:lpstr>
      <vt:lpstr>PowerPoint Presentation</vt:lpstr>
      <vt:lpstr>Prof Umar's Integration Model</vt:lpstr>
      <vt:lpstr>Sequence of Lecture</vt:lpstr>
      <vt:lpstr>Learning Objectives</vt:lpstr>
      <vt:lpstr>Disinfection/Purification Of Air</vt:lpstr>
      <vt:lpstr>Artificial Methods of Air Purification</vt:lpstr>
      <vt:lpstr>Air Purification</vt:lpstr>
      <vt:lpstr>Green House Effect </vt:lpstr>
      <vt:lpstr>  Green House Effect  </vt:lpstr>
      <vt:lpstr>How Green House Effect Works ?</vt:lpstr>
      <vt:lpstr>Green House Gases </vt:lpstr>
      <vt:lpstr>Green House Gases</vt:lpstr>
      <vt:lpstr>Green House Gases Carbon Dioxide (CO2) </vt:lpstr>
      <vt:lpstr>Fluorinated (Green House Gases) Sources </vt:lpstr>
      <vt:lpstr>Reduced Emissions Green House Gases</vt:lpstr>
      <vt:lpstr>Stratosphere Ozone layer </vt:lpstr>
      <vt:lpstr>Ozone Depletion </vt:lpstr>
      <vt:lpstr>Ozone Hole</vt:lpstr>
      <vt:lpstr>Consequences Of Ozone Depletion On humans</vt:lpstr>
      <vt:lpstr>Consequences of ozone depletion </vt:lpstr>
      <vt:lpstr>Troposphere Ozone As Air Pollutant</vt:lpstr>
      <vt:lpstr>How Climate Change Affects Human Health</vt:lpstr>
      <vt:lpstr>Global Warming and climate change</vt:lpstr>
      <vt:lpstr>Global warming climate change </vt:lpstr>
      <vt:lpstr>Global warming Health challenges</vt:lpstr>
      <vt:lpstr>Global warming Environmental challenges</vt:lpstr>
      <vt:lpstr>Global warming </vt:lpstr>
      <vt:lpstr>Global warming and climate change. Health challenges</vt:lpstr>
      <vt:lpstr>Prevention  And Control Of Air Pollution </vt:lpstr>
      <vt:lpstr>Prevention And Control Of Air Pollution </vt:lpstr>
      <vt:lpstr>Relevant research: Indicators of Global Climate Change 2023: annual update of key indicators of the state of the climate system and human influence</vt:lpstr>
      <vt:lpstr>End Of Lecture Assessment</vt:lpstr>
      <vt:lpstr>Suggested readings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and health</dc:title>
  <dc:creator>Lenovo</dc:creator>
  <cp:lastModifiedBy>pavilion</cp:lastModifiedBy>
  <cp:revision>129</cp:revision>
  <dcterms:created xsi:type="dcterms:W3CDTF">2021-04-27T19:04:00Z</dcterms:created>
  <dcterms:modified xsi:type="dcterms:W3CDTF">2025-02-04T06:16:57Z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8E98B1FA17D646D0AFDB35CDF0064047_12</vt:lpwstr>
  </property>
  <property fmtid="{D5CDD505-2E9C-101B-9397-08002B2CF9AE}" pid="3" name="KSOProductBuildVer">
    <vt:lpwstr>1033-12.2.0.18199</vt:lpwstr>
  </property>
</Properties>
</file>