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  <p:sldMasterId id="2147483732" r:id="rId2"/>
  </p:sldMasterIdLst>
  <p:notesMasterIdLst>
    <p:notesMasterId r:id="rId44"/>
  </p:notesMasterIdLst>
  <p:sldIdLst>
    <p:sldId id="256" r:id="rId3"/>
    <p:sldId id="258" r:id="rId4"/>
    <p:sldId id="257" r:id="rId5"/>
    <p:sldId id="313" r:id="rId6"/>
    <p:sldId id="295" r:id="rId7"/>
    <p:sldId id="261" r:id="rId8"/>
    <p:sldId id="260" r:id="rId9"/>
    <p:sldId id="259" r:id="rId10"/>
    <p:sldId id="263" r:id="rId11"/>
    <p:sldId id="300" r:id="rId12"/>
    <p:sldId id="264" r:id="rId13"/>
    <p:sldId id="265" r:id="rId14"/>
    <p:sldId id="266" r:id="rId15"/>
    <p:sldId id="267" r:id="rId16"/>
    <p:sldId id="268" r:id="rId17"/>
    <p:sldId id="269" r:id="rId18"/>
    <p:sldId id="302" r:id="rId19"/>
    <p:sldId id="310" r:id="rId20"/>
    <p:sldId id="272" r:id="rId21"/>
    <p:sldId id="304" r:id="rId22"/>
    <p:sldId id="276" r:id="rId23"/>
    <p:sldId id="277" r:id="rId24"/>
    <p:sldId id="279" r:id="rId25"/>
    <p:sldId id="305" r:id="rId26"/>
    <p:sldId id="282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308" r:id="rId36"/>
    <p:sldId id="309" r:id="rId37"/>
    <p:sldId id="307" r:id="rId38"/>
    <p:sldId id="296" r:id="rId39"/>
    <p:sldId id="298" r:id="rId40"/>
    <p:sldId id="311" r:id="rId41"/>
    <p:sldId id="312" r:id="rId42"/>
    <p:sldId id="29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81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4D828-9531-400E-8195-4391F4860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2EB5E2-5BA4-486F-B4DF-DB9AA44AA04C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Affirm the commitment of the Government of Pakistan to provide safe, effective and cost-effective vaccination against vaccine preventable diseases</a:t>
          </a:r>
        </a:p>
      </dgm:t>
    </dgm:pt>
    <dgm:pt modelId="{3FFD4A08-97FC-40F6-9A66-C07E7750BF0A}" type="parTrans" cxnId="{27053F05-4DE4-4E65-AF2E-9DF2DD61C3FC}">
      <dgm:prSet/>
      <dgm:spPr/>
      <dgm:t>
        <a:bodyPr/>
        <a:lstStyle/>
        <a:p>
          <a:endParaRPr lang="en-US"/>
        </a:p>
      </dgm:t>
    </dgm:pt>
    <dgm:pt modelId="{3481686D-9166-4CB2-9D98-A80719B337A1}" type="sibTrans" cxnId="{27053F05-4DE4-4E65-AF2E-9DF2DD61C3FC}">
      <dgm:prSet/>
      <dgm:spPr/>
      <dgm:t>
        <a:bodyPr/>
        <a:lstStyle/>
        <a:p>
          <a:endParaRPr lang="en-US"/>
        </a:p>
      </dgm:t>
    </dgm:pt>
    <dgm:pt modelId="{CB3C1A43-9A81-4D5F-9CE8-5274629F7982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Set 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national standards and guidelines fo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r immunization aligned with 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the global goals 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and evidence base, and encourage the generation of local evidence for vaccination against vaccine preventable diseases</a:t>
          </a:r>
          <a:r>
            <a:rPr lang="en-US" dirty="0"/>
            <a:t>.</a:t>
          </a:r>
        </a:p>
      </dgm:t>
    </dgm:pt>
    <dgm:pt modelId="{3AD60740-EC71-4EB8-A51D-276483FAF998}" type="sibTrans" cxnId="{B7A721C3-8B40-4EF3-9C9F-5E6CCC05A317}">
      <dgm:prSet/>
      <dgm:spPr/>
      <dgm:t>
        <a:bodyPr/>
        <a:lstStyle/>
        <a:p>
          <a:endParaRPr lang="en-US"/>
        </a:p>
      </dgm:t>
    </dgm:pt>
    <dgm:pt modelId="{0347A881-957F-4A79-B93B-DECD79F00112}" type="parTrans" cxnId="{B7A721C3-8B40-4EF3-9C9F-5E6CCC05A317}">
      <dgm:prSet/>
      <dgm:spPr/>
      <dgm:t>
        <a:bodyPr/>
        <a:lstStyle/>
        <a:p>
          <a:endParaRPr lang="en-US"/>
        </a:p>
      </dgm:t>
    </dgm:pt>
    <dgm:pt modelId="{D07626BE-86D1-44A6-BA6E-3E6CB54F3C1D}" type="pres">
      <dgm:prSet presAssocID="{C554D828-9531-400E-8195-4391F4860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91A965-BFDF-48E9-867D-D0D739C22757}" type="pres">
      <dgm:prSet presAssocID="{842EB5E2-5BA4-486F-B4DF-DB9AA44AA04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4F79E-AC78-44D2-8034-FB55EB0DB8D6}" type="pres">
      <dgm:prSet presAssocID="{3481686D-9166-4CB2-9D98-A80719B337A1}" presName="spacer" presStyleCnt="0"/>
      <dgm:spPr/>
    </dgm:pt>
    <dgm:pt modelId="{A2A14D6A-3FF3-4455-9F31-D8B320C88132}" type="pres">
      <dgm:prSet presAssocID="{CB3C1A43-9A81-4D5F-9CE8-5274629F7982}" presName="parentText" presStyleLbl="node1" presStyleIdx="1" presStyleCnt="2" custLinFactNeighborY="-599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AE42B-3DEA-462F-B6CF-2BC4C0CD1D7F}" type="presOf" srcId="{CB3C1A43-9A81-4D5F-9CE8-5274629F7982}" destId="{A2A14D6A-3FF3-4455-9F31-D8B320C88132}" srcOrd="0" destOrd="0" presId="urn:microsoft.com/office/officeart/2005/8/layout/vList2"/>
    <dgm:cxn modelId="{EA746959-DBC1-453A-9D04-E307FC4FAD2A}" type="presOf" srcId="{842EB5E2-5BA4-486F-B4DF-DB9AA44AA04C}" destId="{F591A965-BFDF-48E9-867D-D0D739C22757}" srcOrd="0" destOrd="0" presId="urn:microsoft.com/office/officeart/2005/8/layout/vList2"/>
    <dgm:cxn modelId="{94244281-BB51-44A6-8847-1415CD62CFCA}" type="presOf" srcId="{C554D828-9531-400E-8195-4391F4860961}" destId="{D07626BE-86D1-44A6-BA6E-3E6CB54F3C1D}" srcOrd="0" destOrd="0" presId="urn:microsoft.com/office/officeart/2005/8/layout/vList2"/>
    <dgm:cxn modelId="{B7A721C3-8B40-4EF3-9C9F-5E6CCC05A317}" srcId="{C554D828-9531-400E-8195-4391F4860961}" destId="{CB3C1A43-9A81-4D5F-9CE8-5274629F7982}" srcOrd="1" destOrd="0" parTransId="{0347A881-957F-4A79-B93B-DECD79F00112}" sibTransId="{3AD60740-EC71-4EB8-A51D-276483FAF998}"/>
    <dgm:cxn modelId="{27053F05-4DE4-4E65-AF2E-9DF2DD61C3FC}" srcId="{C554D828-9531-400E-8195-4391F4860961}" destId="{842EB5E2-5BA4-486F-B4DF-DB9AA44AA04C}" srcOrd="0" destOrd="0" parTransId="{3FFD4A08-97FC-40F6-9A66-C07E7750BF0A}" sibTransId="{3481686D-9166-4CB2-9D98-A80719B337A1}"/>
    <dgm:cxn modelId="{E11B3003-979B-4E40-9859-6A531A0B452A}" type="presParOf" srcId="{D07626BE-86D1-44A6-BA6E-3E6CB54F3C1D}" destId="{F591A965-BFDF-48E9-867D-D0D739C22757}" srcOrd="0" destOrd="0" presId="urn:microsoft.com/office/officeart/2005/8/layout/vList2"/>
    <dgm:cxn modelId="{AB57D49F-E4D2-4135-B800-A4A282600D4A}" type="presParOf" srcId="{D07626BE-86D1-44A6-BA6E-3E6CB54F3C1D}" destId="{42A4F79E-AC78-44D2-8034-FB55EB0DB8D6}" srcOrd="1" destOrd="0" presId="urn:microsoft.com/office/officeart/2005/8/layout/vList2"/>
    <dgm:cxn modelId="{88719DAF-E4D8-42A8-9EDD-860FA2BDD604}" type="presParOf" srcId="{D07626BE-86D1-44A6-BA6E-3E6CB54F3C1D}" destId="{A2A14D6A-3FF3-4455-9F31-D8B320C8813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1A965-BFDF-48E9-867D-D0D739C22757}">
      <dsp:nvSpPr>
        <dsp:cNvPr id="0" name=""/>
        <dsp:cNvSpPr/>
      </dsp:nvSpPr>
      <dsp:spPr>
        <a:xfrm>
          <a:off x="0" y="257638"/>
          <a:ext cx="9604375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Affirm the commitment of the Government of Pakistan to provide safe, effective and cost-effective vaccination against vaccine preventable diseases</a:t>
          </a:r>
        </a:p>
      </dsp:txBody>
      <dsp:txXfrm>
        <a:off x="69794" y="327432"/>
        <a:ext cx="9464787" cy="1290152"/>
      </dsp:txXfrm>
    </dsp:sp>
    <dsp:sp modelId="{A2A14D6A-3FF3-4455-9F31-D8B320C88132}">
      <dsp:nvSpPr>
        <dsp:cNvPr id="0" name=""/>
        <dsp:cNvSpPr/>
      </dsp:nvSpPr>
      <dsp:spPr>
        <a:xfrm>
          <a:off x="0" y="1717389"/>
          <a:ext cx="9604375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Set </a:t>
          </a: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national standards and guidelines fo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r immunization aligned with </a:t>
          </a: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the global goals </a:t>
          </a: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and evidence base, and encourage the generation of local evidence for vaccination against vaccine preventable diseases</a:t>
          </a:r>
          <a:r>
            <a:rPr lang="en-US" sz="2600" kern="1200" dirty="0"/>
            <a:t>.</a:t>
          </a:r>
        </a:p>
      </dsp:txBody>
      <dsp:txXfrm>
        <a:off x="69794" y="1787183"/>
        <a:ext cx="9464787" cy="1290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6:23:30.5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6:25:03.3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6:25:04.3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6:25:15.7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6:23:31.5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6:23:33.3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6:24:41.4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6:24:42.6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6:24:43.7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6:24:57.5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6:24:58.5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9T16:25:01.7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05006-C28D-8D48-9D88-5DF7BE9F0587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D9D36-D190-5948-B10E-D2502C4D24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2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D9D36-D190-5948-B10E-D2502C4D24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D9D36-D190-5948-B10E-D2502C4D24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7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D9D36-D190-5948-B10E-D2502C4D24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E076-3EBB-4ACF-A69E-5845BE833273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3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712C-4E28-44A0-A573-C2EA943692DA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905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712C-4E28-44A0-A573-C2EA943692DA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805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712C-4E28-44A0-A573-C2EA943692DA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237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712C-4E28-44A0-A573-C2EA943692DA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2097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712C-4E28-44A0-A573-C2EA943692DA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6345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712C-4E28-44A0-A573-C2EA943692DA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3906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E2EC3-7A1F-426C-916F-99DB6F6D8E91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78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E6D2-6369-48AE-88E7-73DCEAD2600D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26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0" y="1498603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0605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B0FA-044C-446A-9B1E-0FD07CC04FAD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01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065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0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8400" y="279403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4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40"/>
            <a:ext cx="142240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40"/>
            <a:ext cx="8534400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38A9-7F10-4827-8A10-DFAB5E4CCC6A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6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A7F1-1695-4B6A-A7C7-711BEA33DA5F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1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B4B-3978-4A19-975B-0FBA3372285E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3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BD87-E4F4-4E29-B6CF-0248EDC19543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2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123-8444-4AB5-8BC9-F590820EBB38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2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09FD-54AF-41EC-BE73-078A622C4CE5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6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E5AE-C310-42B4-A1F3-5103EDB233F5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8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F0C0-72F7-46D3-9C0E-09AF64D1CCCB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1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FC712C-4E28-44A0-A573-C2EA943692DA}" type="datetime1">
              <a:rPr lang="en-US" smtClean="0"/>
              <a:pPr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8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3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67038A9-7F10-4827-8A10-DFAB5E4CCC6A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0" y="6400803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3"/>
            <a:ext cx="110780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73E0BA8-DEA1-49A3-AE19-F095339A74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11.xml"/><Relationship Id="rId3" Type="http://schemas.openxmlformats.org/officeDocument/2006/relationships/image" Target="../media/image9.png"/><Relationship Id="rId7" Type="http://schemas.openxmlformats.org/officeDocument/2006/relationships/customXml" Target="../ink/ink5.xml"/><Relationship Id="rId12" Type="http://schemas.openxmlformats.org/officeDocument/2006/relationships/customXml" Target="../ink/ink10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.xml"/><Relationship Id="rId11" Type="http://schemas.openxmlformats.org/officeDocument/2006/relationships/customXml" Target="../ink/ink9.xml"/><Relationship Id="rId5" Type="http://schemas.openxmlformats.org/officeDocument/2006/relationships/customXml" Target="../ink/ink3.xml"/><Relationship Id="rId10" Type="http://schemas.openxmlformats.org/officeDocument/2006/relationships/customXml" Target="../ink/ink8.xml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14" Type="http://schemas.openxmlformats.org/officeDocument/2006/relationships/customXml" Target="../ink/ink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ncbi.nlm.nih.gov/pmc/articles/PMC4923030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661DD2D-C28B-0080-E4EE-D7BBE64B1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57" y="719666"/>
            <a:ext cx="8004491" cy="54186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45F6-93C2-FAFF-97F0-7108BD14C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-7883"/>
            <a:ext cx="10018713" cy="137948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Vertical VS Horizontal Program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511F8-1948-0E29-E4B7-0917C2F35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4943" y="1987167"/>
            <a:ext cx="4184035" cy="450691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Often disease specific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Focused on control interventions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Generally driven by outsiders/donors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Not sustainable without continued funding, target specific population</a:t>
            </a:r>
          </a:p>
          <a:p>
            <a:pPr marL="742950" indent="-742950">
              <a:buFont typeface="+mj-lt"/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2F5CB2-193B-9E80-7A8F-89B5B7A64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4184034" cy="482364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Horizontal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Focused on range of issues, not a single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Prevention focused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Driven by all in the 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Integrated into health system which helps with sustainability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FC67C-02E3-6F0F-0BF3-0AF1A2C0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426AB6-F934-4061-AE0E-C092124991F8}"/>
                  </a:ext>
                </a:extLst>
              </p14:cNvPr>
              <p14:cNvContentPartPr/>
              <p14:nvPr/>
            </p14:nvContentPartPr>
            <p14:xfrm>
              <a:off x="7837791" y="610701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426AB6-F934-4061-AE0E-C092124991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29151" y="60983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A38274-01DF-427D-AEE3-7BB359DB43D8}"/>
                  </a:ext>
                </a:extLst>
              </p14:cNvPr>
              <p14:cNvContentPartPr/>
              <p14:nvPr/>
            </p14:nvContentPartPr>
            <p14:xfrm>
              <a:off x="7380591" y="578013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A38274-01DF-427D-AEE3-7BB359DB4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1591" y="57714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0211BC8-38F6-46B3-87BB-5B6DBC8D3839}"/>
                  </a:ext>
                </a:extLst>
              </p14:cNvPr>
              <p14:cNvContentPartPr/>
              <p14:nvPr/>
            </p14:nvContentPartPr>
            <p14:xfrm>
              <a:off x="7575711" y="573117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0211BC8-38F6-46B3-87BB-5B6DBC8D38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67071" y="57225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84CC49F-619F-4CB9-8171-681CCD3EA53C}"/>
                  </a:ext>
                </a:extLst>
              </p14:cNvPr>
              <p14:cNvContentPartPr/>
              <p14:nvPr/>
            </p14:nvContentPartPr>
            <p14:xfrm>
              <a:off x="7135071" y="587841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84CC49F-619F-4CB9-8171-681CCD3EA5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26431" y="58697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04E70F0-3C7D-485B-8152-A5209BEE0BC0}"/>
                  </a:ext>
                </a:extLst>
              </p14:cNvPr>
              <p14:cNvContentPartPr/>
              <p14:nvPr/>
            </p14:nvContentPartPr>
            <p14:xfrm>
              <a:off x="7641591" y="605805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04E70F0-3C7D-485B-8152-A5209BEE0B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2591" y="60490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FE0C604-8E91-48CD-A72A-42C8FA3DEDF3}"/>
                  </a:ext>
                </a:extLst>
              </p14:cNvPr>
              <p14:cNvContentPartPr/>
              <p14:nvPr/>
            </p14:nvContentPartPr>
            <p14:xfrm>
              <a:off x="7396071" y="589425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FE0C604-8E91-48CD-A72A-42C8FA3DED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7431" y="588525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FE08D1C-CBDF-44E0-BA85-266954207243}"/>
              </a:ext>
            </a:extLst>
          </p:cNvPr>
          <p:cNvGrpSpPr/>
          <p:nvPr/>
        </p:nvGrpSpPr>
        <p:grpSpPr>
          <a:xfrm>
            <a:off x="7472516" y="5801425"/>
            <a:ext cx="21240" cy="11160"/>
            <a:chOff x="7472516" y="5801425"/>
            <a:chExt cx="21240" cy="1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8140E17-B89C-4335-A601-72E0647FC17E}"/>
                    </a:ext>
                  </a:extLst>
                </p14:cNvPr>
                <p14:cNvContentPartPr/>
                <p14:nvPr/>
              </p14:nvContentPartPr>
              <p14:xfrm>
                <a:off x="7493396" y="5812225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8140E17-B89C-4335-A601-72E0647FC17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84756" y="58032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1197601-A5CB-4ACF-A0A8-BE783447079B}"/>
                    </a:ext>
                  </a:extLst>
                </p14:cNvPr>
                <p14:cNvContentPartPr/>
                <p14:nvPr/>
              </p14:nvContentPartPr>
              <p14:xfrm>
                <a:off x="7472516" y="580142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1197601-A5CB-4ACF-A0A8-BE783447079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63876" y="57924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4839D6-84E5-4EA4-9209-1DDFBBD9D8D9}"/>
                  </a:ext>
                </a:extLst>
              </p14:cNvPr>
              <p14:cNvContentPartPr/>
              <p14:nvPr/>
            </p14:nvContentPartPr>
            <p14:xfrm>
              <a:off x="5170676" y="433010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4839D6-84E5-4EA4-9209-1DDFBBD9D8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2036" y="43214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3A3AA7F-7873-4B7A-A84F-74302F9D3BE3}"/>
                  </a:ext>
                </a:extLst>
              </p14:cNvPr>
              <p14:cNvContentPartPr/>
              <p14:nvPr/>
            </p14:nvContentPartPr>
            <p14:xfrm>
              <a:off x="7293956" y="568586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3A3AA7F-7873-4B7A-A84F-74302F9D3B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4956" y="56768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266CA2-F9C9-4824-AED9-0F6B480FC33A}"/>
                  </a:ext>
                </a:extLst>
              </p14:cNvPr>
              <p14:cNvContentPartPr/>
              <p14:nvPr/>
            </p14:nvContentPartPr>
            <p14:xfrm>
              <a:off x="7293956" y="5938585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266CA2-F9C9-4824-AED9-0F6B480FC3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4956" y="59295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9CFCA84-7DF8-4E84-B1A8-5E762FB6FC6B}"/>
                  </a:ext>
                </a:extLst>
              </p14:cNvPr>
              <p14:cNvContentPartPr/>
              <p14:nvPr/>
            </p14:nvContentPartPr>
            <p14:xfrm>
              <a:off x="5696276" y="2795785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9CFCA84-7DF8-4E84-B1A8-5E762FB6FC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7636" y="278714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08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E0E5-47BD-D110-B08A-3D1E4AFA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47" y="107950"/>
            <a:ext cx="8596668" cy="13208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Health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973A9-9589-DEE5-E4AC-083F16318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1423063"/>
            <a:ext cx="9979023" cy="54222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National program for family planning and primary health care(LHWs program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National expanded program of immunization(EPI)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National Tuberculosis Control program(DOTS)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AIDS Control Program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Hepatitis Control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AB5F4-4EB8-5299-623F-46C4DEB00602}"/>
              </a:ext>
            </a:extLst>
          </p:cNvPr>
          <p:cNvSpPr txBox="1"/>
          <p:nvPr/>
        </p:nvSpPr>
        <p:spPr>
          <a:xfrm>
            <a:off x="5145881" y="268724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A0D088-5636-8FA9-D857-8C24818D2557}"/>
              </a:ext>
            </a:extLst>
          </p:cNvPr>
          <p:cNvSpPr/>
          <p:nvPr/>
        </p:nvSpPr>
        <p:spPr>
          <a:xfrm>
            <a:off x="9432696" y="0"/>
            <a:ext cx="2043113" cy="14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192247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67447-3527-4701-BBDF-571140C6C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59"/>
            <a:ext cx="10018713" cy="1752599"/>
          </a:xfrm>
        </p:spPr>
        <p:txBody>
          <a:bodyPr/>
          <a:lstStyle/>
          <a:p>
            <a:r>
              <a:rPr lang="en-US" sz="32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3200" b="1" u="sng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ertical</a:t>
            </a:r>
            <a:r>
              <a:rPr lang="en-US" sz="3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Programs </a:t>
            </a:r>
            <a:r>
              <a:rPr lang="en-US" sz="3200" b="1" u="sng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743B9-F94E-FFC7-6558-2761FB171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324101"/>
            <a:ext cx="10820400" cy="45338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National maternal, neonatal and Child health program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Iodine deficiency disorder control program</a:t>
            </a:r>
          </a:p>
          <a:p>
            <a:pPr lvl="0">
              <a:lnSpc>
                <a:spcPct val="150000"/>
              </a:lnSpc>
              <a:buClr>
                <a:srgbClr val="30ACEC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Leprosy Control program</a:t>
            </a:r>
          </a:p>
          <a:p>
            <a:pPr lvl="0">
              <a:lnSpc>
                <a:spcPct val="150000"/>
              </a:lnSpc>
              <a:buClr>
                <a:srgbClr val="30ACEC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Malaria Control Program</a:t>
            </a:r>
          </a:p>
          <a:p>
            <a:pPr lvl="0">
              <a:lnSpc>
                <a:spcPct val="150000"/>
              </a:lnSpc>
              <a:buClr>
                <a:srgbClr val="30ACEC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 Control program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C26A41-4095-5D07-691A-0C8AA8899DE7}"/>
              </a:ext>
            </a:extLst>
          </p:cNvPr>
          <p:cNvSpPr/>
          <p:nvPr/>
        </p:nvSpPr>
        <p:spPr>
          <a:xfrm>
            <a:off x="9930299" y="139036"/>
            <a:ext cx="2043113" cy="14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147089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01AC-F486-44EB-933B-8191B96A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-15387"/>
            <a:ext cx="10283824" cy="1752599"/>
          </a:xfrm>
        </p:spPr>
        <p:txBody>
          <a:bodyPr/>
          <a:lstStyle/>
          <a:p>
            <a:r>
              <a:rPr lang="en-US" sz="32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National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Programs </a:t>
            </a:r>
            <a:r>
              <a:rPr lang="en-US" sz="3200" b="1" u="sng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C5F17-6865-9F4F-30B7-42B5111DE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28801"/>
            <a:ext cx="10489102" cy="50292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30ACEC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Blindness Control program</a:t>
            </a:r>
          </a:p>
          <a:p>
            <a:pPr lvl="0">
              <a:lnSpc>
                <a:spcPct val="150000"/>
              </a:lnSpc>
              <a:buClr>
                <a:srgbClr val="30ACEC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Nutrition program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Health management information system(HMIS)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Health education program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Five years developmental program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CAE9AA-E20D-9AF2-43CD-086E2BC85EC7}"/>
              </a:ext>
            </a:extLst>
          </p:cNvPr>
          <p:cNvSpPr/>
          <p:nvPr/>
        </p:nvSpPr>
        <p:spPr>
          <a:xfrm>
            <a:off x="9930299" y="5712"/>
            <a:ext cx="2043113" cy="14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4065170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0CED-9907-CE36-CB3F-FCDB1C6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99080"/>
            <a:ext cx="8596668" cy="154543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National program for family planning and Primary health care(LHWs program)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BBFA8-425B-1207-90FC-AE3A2E0E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43176"/>
            <a:ext cx="8596668" cy="4689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Launched in 1994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High maternal and childhood mortality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Week demographic transition High proportion of vulnerable population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1B9C8D-3111-D71A-638C-F1D51DFD59BD}"/>
              </a:ext>
            </a:extLst>
          </p:cNvPr>
          <p:cNvSpPr/>
          <p:nvPr/>
        </p:nvSpPr>
        <p:spPr>
          <a:xfrm>
            <a:off x="10313039" y="57396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4282641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5B2AED-0E35-580F-32F6-CC66C51F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43204"/>
            <a:ext cx="7916689" cy="97710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Objectives of Family Planning Program: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1509E-A54A-A9BC-CE7C-677C8CADA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17556"/>
            <a:ext cx="11287612" cy="52690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Development of effective  health manpower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(LHWs)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Provision of promotive, preventive, curative ,rehabilitative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Services to which population has effective access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bridge gap b/w community and health care system through awareness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8F54CA-B345-0094-380A-2A19460E7C92}"/>
              </a:ext>
            </a:extLst>
          </p:cNvPr>
          <p:cNvSpPr/>
          <p:nvPr/>
        </p:nvSpPr>
        <p:spPr>
          <a:xfrm>
            <a:off x="9930299" y="0"/>
            <a:ext cx="2043113" cy="14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78077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71B72-4135-9B6D-3655-2DF44CF5F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15045"/>
            <a:ext cx="10018713" cy="49475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Reduction of Infant Mortality Rate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Reduction of Maternal Mortality Rate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Increase in contraceptive prevalence rates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Increase EPI coverage rates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Increase in exclusive breastfeeding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932E57-0943-8DF6-A6FB-1FE3F64AA1DB}"/>
              </a:ext>
            </a:extLst>
          </p:cNvPr>
          <p:cNvSpPr/>
          <p:nvPr/>
        </p:nvSpPr>
        <p:spPr>
          <a:xfrm>
            <a:off x="10121673" y="95372"/>
            <a:ext cx="2043113" cy="14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Core Concept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78241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Program Targets</a:t>
            </a:r>
          </a:p>
        </p:txBody>
      </p:sp>
    </p:spTree>
    <p:extLst>
      <p:ext uri="{BB962C8B-B14F-4D97-AF65-F5344CB8AC3E}">
        <p14:creationId xmlns:p14="http://schemas.microsoft.com/office/powerpoint/2010/main" val="1420437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D737-D685-5365-0159-6F43E3E4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769"/>
            <a:ext cx="10018713" cy="78968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duties of the Lady Health Workers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A1D7-0025-FB9A-D40D-3AB71FE4B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25337"/>
            <a:ext cx="10018713" cy="533266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Mobilization of community 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(immunization, Antenatal care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Liaison between formal health system and the community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Health education and community awareness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Provision of Primary Health care services to community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Provision of Maternal &amp; Family planning services 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(condoms, oral pills, Iron &amp; folic acid tablets)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8B0DD7-AD78-CBD0-126F-88A05F3E6B2A}"/>
              </a:ext>
            </a:extLst>
          </p:cNvPr>
          <p:cNvSpPr/>
          <p:nvPr/>
        </p:nvSpPr>
        <p:spPr>
          <a:xfrm>
            <a:off x="10048780" y="54037"/>
            <a:ext cx="2109337" cy="839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359605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EF5FD-CAF3-44AF-B60B-00BFB4A2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72468"/>
            <a:ext cx="10018713" cy="106116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Routine duties of the LHWs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3600" u="sng" dirty="0">
                <a:solidFill>
                  <a:prstClr val="black"/>
                </a:solidFill>
              </a:rPr>
              <a:t/>
            </a:r>
            <a:br>
              <a:rPr lang="en-US" sz="3600" u="sng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B2CB4-3D18-4DFA-B240-866BD92B1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448" y="1219201"/>
            <a:ext cx="10018713" cy="4835748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Clr>
                <a:srgbClr val="30ACEC">
                  <a:lumMod val="75000"/>
                </a:srgbClr>
              </a:buClr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6)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Prevention and treatment of minor ailments 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cotrimoxazole, paracetamol, ORS, skin remedies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lvl="0" indent="0">
              <a:lnSpc>
                <a:spcPct val="150000"/>
              </a:lnSpc>
              <a:buClr>
                <a:srgbClr val="30ACEC">
                  <a:lumMod val="75000"/>
                </a:srgbClr>
              </a:buClr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7) Promotion of deliveries by skilled birth attendants</a:t>
            </a:r>
          </a:p>
          <a:p>
            <a:pPr marL="0" lvl="0" indent="0">
              <a:lnSpc>
                <a:spcPct val="150000"/>
              </a:lnSpc>
              <a:buClr>
                <a:srgbClr val="30ACEC">
                  <a:lumMod val="75000"/>
                </a:srgbClr>
              </a:buClr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8) Support to other vertical programs 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(nutrition, immunization, TB, Malaria,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BD1A4-09EB-4AB2-BC93-21F461AC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5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193E1-A4D9-2B4C-D1D6-21D774F1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0018713" cy="175259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Expanded Program on Immunization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84FA-4869-6F2D-31B9-464C2EDDE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676401"/>
            <a:ext cx="4895055" cy="5105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Launched in 1978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Against following diseases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Childhood TB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Diphtheria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Pertussis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Tetanus,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Poliomyelitis(OPV&amp;IPV)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Rubella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38F4DC-8F0B-4812-9A12-A674E93EC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967" y="1752600"/>
            <a:ext cx="4895056" cy="5105400"/>
          </a:xfrm>
        </p:spPr>
        <p:txBody>
          <a:bodyPr>
            <a:normAutofit/>
          </a:bodyPr>
          <a:lstStyle/>
          <a:p>
            <a:pPr marL="0" lvl="0" indent="0">
              <a:buClr>
                <a:srgbClr val="30ACEC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7.Measles</a:t>
            </a:r>
          </a:p>
          <a:p>
            <a:pPr marL="0" lvl="0" indent="0">
              <a:buClr>
                <a:srgbClr val="30ACEC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8.Hepatitis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9.Hemophilus Influenza type B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10.Pneumococcal vaccine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11.Diarrhea (Rotavirus)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12.Typhoid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8CAE38-79EA-4B96-9D26-32AC0F9605C6}"/>
              </a:ext>
            </a:extLst>
          </p:cNvPr>
          <p:cNvSpPr/>
          <p:nvPr/>
        </p:nvSpPr>
        <p:spPr>
          <a:xfrm>
            <a:off x="9829800" y="405736"/>
            <a:ext cx="2043113" cy="14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346546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444529-157F-9A64-670C-7EFACD4941CC}"/>
              </a:ext>
            </a:extLst>
          </p:cNvPr>
          <p:cNvSpPr/>
          <p:nvPr/>
        </p:nvSpPr>
        <p:spPr>
          <a:xfrm>
            <a:off x="1905000" y="609600"/>
            <a:ext cx="88392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National Health Programs Of </a:t>
            </a:r>
          </a:p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Pakistan</a:t>
            </a:r>
          </a:p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(Module 3 Endocrinology)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60198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Dr </a:t>
            </a:r>
            <a:r>
              <a:rPr lang="en-US" sz="2000">
                <a:latin typeface="Arial" pitchFamily="34" charset="0"/>
                <a:cs typeface="Arial" pitchFamily="34" charset="0"/>
              </a:rPr>
              <a:t>Imrana Saeed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49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CD68-E7E2-C655-C296-9C5050461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OBJECTIVES: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08FF8-82E0-4885-A82A-D9190C5FB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9400" y="441157"/>
            <a:ext cx="5029200" cy="109689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EPI 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795107-A290-A945-2916-24DB3CED40B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1553892"/>
              </p:ext>
            </p:extLst>
          </p:nvPr>
        </p:nvGraphicFramePr>
        <p:xfrm>
          <a:off x="258762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51C4BCE-ACCD-2551-DD08-1AE6F8437BB1}"/>
              </a:ext>
            </a:extLst>
          </p:cNvPr>
          <p:cNvSpPr/>
          <p:nvPr/>
        </p:nvSpPr>
        <p:spPr>
          <a:xfrm>
            <a:off x="8945517" y="642148"/>
            <a:ext cx="2109337" cy="839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3227655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6DB0FC2-7C59-0138-0682-8234BFD5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44" y="-152400"/>
            <a:ext cx="10622756" cy="6629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19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19C0-F936-AAAA-819E-07B07076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1618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Expanded Program on Immunization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5EC78-AD8E-352C-CFF0-BAF711693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211" y="1676400"/>
            <a:ext cx="9836812" cy="48791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 has brought GAVI support  for introduction of Pneumococcal vaccine for country under cofinancing mechanism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Pakistan has made tremendous progress towards achieving Polio eradication targets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E2AB6B-7EBF-22E9-EAF8-AFA17B6CC482}"/>
              </a:ext>
            </a:extLst>
          </p:cNvPr>
          <p:cNvSpPr/>
          <p:nvPr/>
        </p:nvSpPr>
        <p:spPr>
          <a:xfrm>
            <a:off x="10066865" y="31531"/>
            <a:ext cx="2043113" cy="14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4130833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726F5-7FC3-EC69-0576-764446F3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00" y="121714"/>
            <a:ext cx="10018713" cy="175259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National TB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DE6CD-EC08-3AF1-C751-54E58E0D3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144" y="1369196"/>
            <a:ext cx="10018712" cy="51497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Our Mission: A TB free Pakistan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Our Vision: Universal Access to TB care </a:t>
            </a:r>
          </a:p>
          <a:p>
            <a:pPr marL="800100" lvl="2" indent="0">
              <a:lnSpc>
                <a:spcPct val="150000"/>
              </a:lnSpc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achieving zero TB death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GOAL: to reduce by 50% prevalence of TB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general population by 2025 in Comparison  with 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795A1A-0123-CB0D-1702-A54ECEA540B2}"/>
              </a:ext>
            </a:extLst>
          </p:cNvPr>
          <p:cNvSpPr/>
          <p:nvPr/>
        </p:nvSpPr>
        <p:spPr>
          <a:xfrm>
            <a:off x="9712943" y="-25732"/>
            <a:ext cx="2043113" cy="14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Core Concept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FE229-D27E-4B78-AF16-7029A747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9" t="35264" r="15006" b="20227"/>
          <a:stretch/>
        </p:blipFill>
        <p:spPr>
          <a:xfrm>
            <a:off x="9274001" y="1569244"/>
            <a:ext cx="2735088" cy="285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6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0BC62-1161-4083-8589-9E78F9C70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A04959-D624-452F-8A1F-B824C6141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" t="42703" r="2474" b="36848"/>
          <a:stretch/>
        </p:blipFill>
        <p:spPr>
          <a:xfrm>
            <a:off x="26276" y="0"/>
            <a:ext cx="118872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74720-FC8B-4A46-8479-F5A8A8B4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07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4A0F-B1F1-0E86-69F3-42149551F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National Aids Control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74CD8-C697-F2EF-6B58-22C493819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209800"/>
            <a:ext cx="4379240" cy="3886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HIV/AIDS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 now to stop an epidemic in Pakistan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4EE033-2E00-74A3-2C7F-AE30FEA05035}"/>
              </a:ext>
            </a:extLst>
          </p:cNvPr>
          <p:cNvSpPr/>
          <p:nvPr/>
        </p:nvSpPr>
        <p:spPr>
          <a:xfrm>
            <a:off x="9708711" y="226088"/>
            <a:ext cx="2043113" cy="14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Core Concept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5A9F5-9345-42C4-8896-9F7A48E22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40" y="1264793"/>
            <a:ext cx="6468417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62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947E-59CC-BBBB-94EB-AD140A24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7656513" cy="17525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GOALS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FD328-113D-CDB5-E638-2A3A986E2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333" y="2108863"/>
            <a:ext cx="8596668" cy="441020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prevent a generalized epidemic in Pakistan </a:t>
            </a:r>
          </a:p>
          <a:p>
            <a:pPr marL="400050" lvl="1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by containing the spread of HIV/AIDS and elimination</a:t>
            </a:r>
          </a:p>
          <a:p>
            <a:pPr marL="400050" lvl="1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 stigma and discrimination against those infected and effected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573D68-80DA-FBFC-77F9-2E71F347F245}"/>
              </a:ext>
            </a:extLst>
          </p:cNvPr>
          <p:cNvSpPr/>
          <p:nvPr/>
        </p:nvSpPr>
        <p:spPr>
          <a:xfrm>
            <a:off x="9459910" y="164767"/>
            <a:ext cx="2043113" cy="14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59275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AA13-6FA3-CA0A-1A88-04C288628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-162393"/>
            <a:ext cx="10018713" cy="115299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Program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C6C9C-70F3-8003-B98B-171A729B7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58680"/>
            <a:ext cx="10363200" cy="569363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Prevention of HIV transmission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Safe blood transfusion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Reduction of sexually transmitted diseases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Establishment of surveillance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Reduce stigma attached with disease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Training of health staff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Research and behavioral science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7B413F-3B54-FA06-43B0-16F32CC7C968}"/>
              </a:ext>
            </a:extLst>
          </p:cNvPr>
          <p:cNvSpPr/>
          <p:nvPr/>
        </p:nvSpPr>
        <p:spPr>
          <a:xfrm>
            <a:off x="10148887" y="5443"/>
            <a:ext cx="2043113" cy="14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1637065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0B63-E237-A070-22F3-7DEA722DA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-159082"/>
            <a:ext cx="10018713" cy="175259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Hepatitis Control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2593D-76D4-066E-DC9F-6F8CA9F00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43000"/>
            <a:ext cx="11195397" cy="5709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Hepatitis  is a general term meaning 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inflammation Of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liver and can be caused  by variety of di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viruses Such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 Hepatitis A,B,C,D,E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Hepatitis A and E spread through fecal contamination of food, or drinking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water While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B,C,D are transmitted through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percutaneous Or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parenteral contact with infected food.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571018-D3A6-FF40-37E4-588925914CF3}"/>
              </a:ext>
            </a:extLst>
          </p:cNvPr>
          <p:cNvSpPr/>
          <p:nvPr/>
        </p:nvSpPr>
        <p:spPr>
          <a:xfrm>
            <a:off x="9946314" y="5685"/>
            <a:ext cx="2011083" cy="14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Gill Sans MT" panose="020B0502020104020203"/>
              </a:rPr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3947767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8EBD8-3460-51D7-4F45-A4B2A0B8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-250556"/>
            <a:ext cx="10018713" cy="175259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PROGRAM GOAL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6F54E8-DF72-1625-9EB5-499F9FB2AABB}"/>
              </a:ext>
            </a:extLst>
          </p:cNvPr>
          <p:cNvSpPr/>
          <p:nvPr/>
        </p:nvSpPr>
        <p:spPr>
          <a:xfrm>
            <a:off x="2438400" y="1701759"/>
            <a:ext cx="7889081" cy="45577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reduce morbidity and mortality due to hepatitis B &amp; 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30BF84-2FEA-4083-BFA8-42FF9E56D85F}"/>
              </a:ext>
            </a:extLst>
          </p:cNvPr>
          <p:cNvSpPr/>
          <p:nvPr/>
        </p:nvSpPr>
        <p:spPr>
          <a:xfrm>
            <a:off x="9946314" y="5685"/>
            <a:ext cx="2011083" cy="14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Gill Sans MT" panose="020B0502020104020203"/>
              </a:rPr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61245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1811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9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DE89-31BD-B252-C59D-AC03EDAB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329" y="-159082"/>
            <a:ext cx="10018713" cy="175259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A0050-33C4-7B22-4067-8AA9DD8EA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2827"/>
            <a:ext cx="10461999" cy="44935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increase coverage of Hepatitis  B immunization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Services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especially of target population  sub groups, and high endemic regions of province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improve hospital waste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F0C902-4D15-43AE-942F-85D17B203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885" y="-2174"/>
            <a:ext cx="2060627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7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EC47-3336-2F63-084C-E3CC49A3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404"/>
            <a:ext cx="8875713" cy="175259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Malaria Control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0222D-7ED5-F59B-7CBD-68E0342CA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199" y="2181257"/>
            <a:ext cx="10559143" cy="448164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Early diagnosis and prompt treatment at general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Health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facilities and community based approaches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Towards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home treatment</a:t>
            </a:r>
          </a:p>
          <a:p>
            <a:pPr>
              <a:lnSpc>
                <a:spcPct val="200000"/>
              </a:lnSpc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Intensive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and comprehensive public education activities</a:t>
            </a:r>
          </a:p>
          <a:p>
            <a:pPr>
              <a:lnSpc>
                <a:spcPct val="200000"/>
              </a:lnSpc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D8E0F8-D135-0A71-6062-A9EE8C0A7B90}"/>
              </a:ext>
            </a:extLst>
          </p:cNvPr>
          <p:cNvSpPr/>
          <p:nvPr/>
        </p:nvSpPr>
        <p:spPr>
          <a:xfrm>
            <a:off x="10116230" y="167886"/>
            <a:ext cx="2043113" cy="14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3192108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6448-A63A-EF36-0B8A-B0DB67C7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Underlying Risk Factors for Malaria Endemicity and Outbreaks in Pakistan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8A0C4-99B2-952E-AF7A-81A12ACD5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631" y="1905000"/>
            <a:ext cx="9836812" cy="46589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Unpredictable transmission patterns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Poor socioeconomic conditions,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malnutrition,low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immunity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Overstretched health infrastructure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Unhygienic camps of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internally displaced population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providing mosquito breeding places.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7CDD78-5AA2-918A-D201-AECDBFD39D91}"/>
              </a:ext>
            </a:extLst>
          </p:cNvPr>
          <p:cNvSpPr/>
          <p:nvPr/>
        </p:nvSpPr>
        <p:spPr>
          <a:xfrm>
            <a:off x="10148887" y="228600"/>
            <a:ext cx="2043113" cy="14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03145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6A25-D2E8-3928-5E5F-608FF458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8001"/>
            <a:ext cx="8596668" cy="1320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Vision: Malaria Free Pakistan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5B7E1-AB65-9CC2-33AD-374939088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789165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Goal: Reduce Malaria burden</a:t>
            </a:r>
          </a:p>
          <a:p>
            <a:pPr marL="400050" lvl="1" indent="0">
              <a:lnSpc>
                <a:spcPct val="200000"/>
              </a:lnSpc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By 75% in high and moderate</a:t>
            </a:r>
          </a:p>
          <a:p>
            <a:pPr marL="400050" lvl="1" indent="0">
              <a:lnSpc>
                <a:spcPct val="200000"/>
              </a:lnSpc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 eliminate Malaria in low endemic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2D1856-A28D-0756-B1C5-649A67607B1D}"/>
              </a:ext>
            </a:extLst>
          </p:cNvPr>
          <p:cNvSpPr/>
          <p:nvPr/>
        </p:nvSpPr>
        <p:spPr>
          <a:xfrm>
            <a:off x="10148887" y="107950"/>
            <a:ext cx="2043113" cy="142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4153800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EDAB13-63C8-4508-88F9-1CEA7AB41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3" t="33743" r="6018" b="25677"/>
          <a:stretch/>
        </p:blipFill>
        <p:spPr>
          <a:xfrm>
            <a:off x="3048000" y="-36786"/>
            <a:ext cx="9144000" cy="6705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F204D-2CCF-44CB-85ED-C60E2F7C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2160F75-B2B4-471D-BF54-9B144AF2436C}"/>
              </a:ext>
            </a:extLst>
          </p:cNvPr>
          <p:cNvSpPr/>
          <p:nvPr/>
        </p:nvSpPr>
        <p:spPr>
          <a:xfrm>
            <a:off x="3963714" y="4277710"/>
            <a:ext cx="3808686" cy="44669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D4B00D-C09E-4612-AA53-279ED7D67B16}"/>
              </a:ext>
            </a:extLst>
          </p:cNvPr>
          <p:cNvSpPr/>
          <p:nvPr/>
        </p:nvSpPr>
        <p:spPr>
          <a:xfrm>
            <a:off x="5715000" y="381000"/>
            <a:ext cx="43434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75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1BF653-9DDF-4AE8-81BE-1646D55E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4EF14-EA2B-48A1-BDA0-5F96A080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6" t="37779" r="720" b="15938"/>
          <a:stretch/>
        </p:blipFill>
        <p:spPr>
          <a:xfrm>
            <a:off x="2057400" y="152400"/>
            <a:ext cx="10134600" cy="68579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4F9BCD6-26B1-428C-8875-B1BA07D0CE53}"/>
              </a:ext>
            </a:extLst>
          </p:cNvPr>
          <p:cNvSpPr/>
          <p:nvPr/>
        </p:nvSpPr>
        <p:spPr>
          <a:xfrm>
            <a:off x="5943600" y="4343400"/>
            <a:ext cx="48768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7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C258-B26C-7967-5A85-7CB02A44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152400"/>
            <a:ext cx="10018713" cy="1752599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ETHICS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FE583-5453-3CE6-EEED-BD28FDBEC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19200"/>
            <a:ext cx="10018713" cy="56387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social issues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associated with AIDS can be understood in two ways. 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Firstly, they may refer to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social determinants. 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Secondly, they relate to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social impact (economic loss).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ethical issues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relating to confidentiality and partner notification within the context of HIV infection are complex.</a:t>
            </a:r>
            <a:r>
              <a:rPr lang="en-US" sz="2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 https://www.ncbi.nlm.nih.gov/pmc/articles/PMC4923030/</a:t>
            </a:r>
            <a:r>
              <a:rPr lang="en-US" sz="2800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19D26-5E52-4D6B-AC1A-E0C372419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38100"/>
            <a:ext cx="2933700" cy="18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45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2D83-3C40-3813-4641-783A39365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0003"/>
            <a:ext cx="10664823" cy="392976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Abstract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0" i="0" dirty="0">
                <a:effectLst/>
                <a:latin typeface="Arial" pitchFamily="34" charset="0"/>
                <a:cs typeface="Arial" pitchFamily="34" charset="0"/>
              </a:rPr>
              <a:t>nvestigators must incorporate new thinking into traditional biomedical research ethics which will address the role of innovation; access to treatment; the impact of fear, stigma, and denial; concerns around autonomy for vulnerable 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populations</a:t>
            </a:r>
            <a:r>
              <a:rPr lang="en-US" sz="2400" b="0" i="0" dirty="0">
                <a:effectLst/>
                <a:latin typeface="Arial" pitchFamily="34" charset="0"/>
                <a:cs typeface="Arial" pitchFamily="34" charset="0"/>
              </a:rPr>
              <a:t>; capacity building; 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20B72-E393-8A71-3732-61F2FEA91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009" y="5824549"/>
            <a:ext cx="9283201" cy="815414"/>
          </a:xfrm>
        </p:spPr>
        <p:txBody>
          <a:bodyPr>
            <a:normAutofit fontScale="85000" lnSpcReduction="10000"/>
          </a:bodyPr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Hlongwa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P. Current ethical issues in HIV/AIDS research and HIV/AIDS care. Oral Dis. 2016 Apr;22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Suppl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1:61-5.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: 10.1111/odi.12391. PMID: 27109274.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91FFA-BFE8-C9DF-873B-3917801D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BFB553-B109-704F-ECBC-B671C3084E1B}"/>
              </a:ext>
            </a:extLst>
          </p:cNvPr>
          <p:cNvSpPr txBox="1">
            <a:spLocks/>
          </p:cNvSpPr>
          <p:nvPr/>
        </p:nvSpPr>
        <p:spPr>
          <a:xfrm>
            <a:off x="3352800" y="432012"/>
            <a:ext cx="4580062" cy="750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403662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81EE-2B84-1611-35F7-1DF3250C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43" y="162024"/>
            <a:ext cx="10018713" cy="1752599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MCQ 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A2B41-6024-AC47-E3BA-46F1B3CF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839" y="1679507"/>
            <a:ext cx="9753600" cy="455274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Expanded Program on Immunization does not cover which of following disease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Diphtheria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Pneumonia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Tuberculosis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Rota virus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Rabies 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Answer:E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856F-B4BD-8AE9-64CE-C74C1D64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71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00EB-9C93-4754-8387-BDBA132F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8696"/>
            <a:ext cx="10018713" cy="1752599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Group 1 (Discussion On Questions/Activity)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A0F30-379A-46E0-B871-7274C72CE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00201"/>
            <a:ext cx="10018713" cy="4191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 1) Pakistan is 5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most populous country, what do you think, is the role of  national family planning program in controlling the population explosion?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Discuss role of LHWs in this regard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 2) Polio is eradicated world wide except Pakistan and Afghanistan. What are the special efforts of Our national EPI program in this aspect?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are social issues related to polio vaccine refusal and what is our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moral and ethical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duty in addition to our professional duty as a doctor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1FA8B-0E5D-4794-B4EE-368BF99C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5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C55E3-E990-4053-B365-8EDDD6F7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ECDFF-8587-4737-AA7A-365CA0DBD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512" y="15766"/>
            <a:ext cx="9943287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01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6993-107D-4CE4-BD9C-91AE6066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2 (Discussion On Questions/Activity)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148C0-BEEF-43B6-9333-D7D0D0CB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Q1)According to WHO ranking Pakistan is 5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(among 22) high TB burden country. Discuss the goals of national TB control program to reduce this burden till 2025?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Q2)AIDS is labelled as global epidemic. National AIDS program of Pakistan  is working on global agenda to halt this epidemic. Discuss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what ethical and social issues are challenge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achieving targets of this program?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83351-F25C-47B0-9F67-7220DCB6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84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94555-7AD4-411A-9F08-290F6B67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802" y="1295400"/>
            <a:ext cx="3549121" cy="13716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Reading source</a:t>
            </a:r>
          </a:p>
        </p:txBody>
      </p:sp>
      <p:pic>
        <p:nvPicPr>
          <p:cNvPr id="2051" name="Picture 3" descr="C:\Users\AYESHA ZUJAJA\Downloads\30097-01-creative-orange-powerpoint-template-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62563" y="1483370"/>
            <a:ext cx="6240462" cy="3510259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92D75-89F5-4974-8305-BAD602141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3246382"/>
            <a:ext cx="3956123" cy="1828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Ilyas Ansari text book of public health and community medicine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(8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edition)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Page 69-71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4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09035FBE-D09E-C6DC-BC51-BE2AC05B20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37349" r="-3677" b="36145"/>
          <a:stretch/>
        </p:blipFill>
        <p:spPr bwMode="auto">
          <a:xfrm>
            <a:off x="3810000" y="31531"/>
            <a:ext cx="8610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84AB9-B962-72BD-AE52-9A95DF30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B17B5-557A-4928-A559-BF32CDB238F8}"/>
              </a:ext>
            </a:extLst>
          </p:cNvPr>
          <p:cNvSpPr txBox="1"/>
          <p:nvPr/>
        </p:nvSpPr>
        <p:spPr>
          <a:xfrm rot="18274044">
            <a:off x="299101" y="2458001"/>
            <a:ext cx="373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Prof Umar's Model</a:t>
            </a:r>
          </a:p>
        </p:txBody>
      </p:sp>
    </p:spTree>
    <p:extLst>
      <p:ext uri="{BB962C8B-B14F-4D97-AF65-F5344CB8AC3E}">
        <p14:creationId xmlns:p14="http://schemas.microsoft.com/office/powerpoint/2010/main" val="60116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93AA5E3-7A8E-E948-44BE-DE529795C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0"/>
            <a:ext cx="1037166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                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Sequence of Lecture</a:t>
            </a:r>
            <a:endParaRPr lang="en-US" sz="3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Learning Objectives                                                    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slide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Core Subject                                                             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slides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ertical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integration             							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6 slides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Research and bioethics                                              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 slides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Family medicine                                                          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 slides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End of lecture assessment                                      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 slides</a:t>
            </a:r>
            <a:r>
              <a:rPr lang="en-US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4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BE0B-2E05-5BBA-08C7-00F73E14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586" y="0"/>
            <a:ext cx="8596668" cy="1438275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Learning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19280-16DE-F66A-FBAE-71CFCF6F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893488"/>
            <a:ext cx="10744200" cy="4812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At the end of session student will be able to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Explain Program and national health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Differentiate between horizontal and vertical health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Enlist important National health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Discuss key points regarding National Program for 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family planning and primary healthcare, EPI, AIDS Control      program, Hepatitis Control Program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6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00034A-A37E-0556-22EB-73CC4A0D007C}"/>
              </a:ext>
            </a:extLst>
          </p:cNvPr>
          <p:cNvSpPr txBox="1"/>
          <p:nvPr/>
        </p:nvSpPr>
        <p:spPr>
          <a:xfrm>
            <a:off x="519350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377F8E-10AC-1563-2749-1F45411A0C4A}"/>
              </a:ext>
            </a:extLst>
          </p:cNvPr>
          <p:cNvSpPr/>
          <p:nvPr/>
        </p:nvSpPr>
        <p:spPr>
          <a:xfrm>
            <a:off x="1905000" y="790575"/>
            <a:ext cx="7153275" cy="538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Arial" pitchFamily="34" charset="0"/>
                <a:cs typeface="Arial" pitchFamily="34" charset="0"/>
              </a:rPr>
              <a:t>PROGRAM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Step by step approach to guide the actions </a:t>
            </a: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necessary to reach a  Predetermined  goal.</a:t>
            </a:r>
          </a:p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4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0E7C-BCE9-BE1E-9A15-1B7EAAE30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57200"/>
            <a:ext cx="8596668" cy="87795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Why National health program?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43BE6-0144-B001-1C16-BDE94405DB30}"/>
              </a:ext>
            </a:extLst>
          </p:cNvPr>
          <p:cNvSpPr txBox="1"/>
          <p:nvPr/>
        </p:nvSpPr>
        <p:spPr>
          <a:xfrm>
            <a:off x="1295400" y="2302086"/>
            <a:ext cx="10591800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 disease burden.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Geographical spread.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Proven strategies for prevention and control are available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Adequate infrastructure is in place.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Resources for program implementation are available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210E8E-EEBF-0AB4-2B2A-9BDF7DD9034E}"/>
              </a:ext>
            </a:extLst>
          </p:cNvPr>
          <p:cNvSpPr/>
          <p:nvPr/>
        </p:nvSpPr>
        <p:spPr>
          <a:xfrm>
            <a:off x="10439400" y="110702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11838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heme1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B5137B5-E0DA-41E4-9A89-98E7E5C73064}" vid="{1FA78DAF-64D8-4145-B9D4-77AB6407C81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557</TotalTime>
  <Words>1253</Words>
  <Application>Microsoft Office PowerPoint</Application>
  <PresentationFormat>Widescreen</PresentationFormat>
  <Paragraphs>237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BlinkMacSystemFont</vt:lpstr>
      <vt:lpstr>Calibri</vt:lpstr>
      <vt:lpstr>Cambria</vt:lpstr>
      <vt:lpstr>Century Gothic</vt:lpstr>
      <vt:lpstr>Corbel</vt:lpstr>
      <vt:lpstr>Gill Sans MT</vt:lpstr>
      <vt:lpstr>Wingdings</vt:lpstr>
      <vt:lpstr>Parallax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Objectives</vt:lpstr>
      <vt:lpstr>PowerPoint Presentation</vt:lpstr>
      <vt:lpstr>Why National health program?</vt:lpstr>
      <vt:lpstr>Vertical VS Horizontal Program</vt:lpstr>
      <vt:lpstr>Vertical National Health Programs</vt:lpstr>
      <vt:lpstr>Vertical National Health Programs cont….</vt:lpstr>
      <vt:lpstr>Vertical National Health Programs cont….</vt:lpstr>
      <vt:lpstr>National program for family planning and Primary health care(LHWs program)</vt:lpstr>
      <vt:lpstr>Objectives of Family Planning Program:</vt:lpstr>
      <vt:lpstr>PowerPoint Presentation</vt:lpstr>
      <vt:lpstr>Routine duties of the Lady Health Workers</vt:lpstr>
      <vt:lpstr>Routine duties of the LHWs cont….. </vt:lpstr>
      <vt:lpstr>Expanded Program on Immunization</vt:lpstr>
      <vt:lpstr>OBJECTIVES:</vt:lpstr>
      <vt:lpstr>PowerPoint Presentation</vt:lpstr>
      <vt:lpstr>Expanded Program on Immunization</vt:lpstr>
      <vt:lpstr>National TB Program</vt:lpstr>
      <vt:lpstr>PowerPoint Presentation</vt:lpstr>
      <vt:lpstr>National Aids Control Program</vt:lpstr>
      <vt:lpstr>           GOALS</vt:lpstr>
      <vt:lpstr>Program Objectives</vt:lpstr>
      <vt:lpstr>Hepatitis Control Program</vt:lpstr>
      <vt:lpstr>PROGRAM GOAL</vt:lpstr>
      <vt:lpstr>OBJECTIVES</vt:lpstr>
      <vt:lpstr>Malaria Control Program</vt:lpstr>
      <vt:lpstr>Underlying Risk Factors for Malaria Endemicity and Outbreaks in Pakistan</vt:lpstr>
      <vt:lpstr>Vision: Malaria Free Pakistan</vt:lpstr>
      <vt:lpstr>PowerPoint Presentation</vt:lpstr>
      <vt:lpstr>PowerPoint Presentation</vt:lpstr>
      <vt:lpstr>ETHICS</vt:lpstr>
      <vt:lpstr>Abstract Investigators must incorporate new thinking into traditional biomedical research ethics which will address the role of innovation; access to treatment; the impact of fear, stigma, and denial; concerns around autonomy for vulnerable populations; capacity building; </vt:lpstr>
      <vt:lpstr>          MCQ 1</vt:lpstr>
      <vt:lpstr>Group 1 (Discussion On Questions/Activity)</vt:lpstr>
      <vt:lpstr>Group 2 (Discussion On Questions/Activity)</vt:lpstr>
      <vt:lpstr> Reading 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Link Computer</cp:lastModifiedBy>
  <cp:revision>95</cp:revision>
  <dcterms:created xsi:type="dcterms:W3CDTF">2023-05-25T07:19:27Z</dcterms:created>
  <dcterms:modified xsi:type="dcterms:W3CDTF">2024-05-20T03:53:24Z</dcterms:modified>
</cp:coreProperties>
</file>