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69" r:id="rId2"/>
    <p:sldId id="257" r:id="rId3"/>
    <p:sldId id="561" r:id="rId4"/>
    <p:sldId id="564" r:id="rId5"/>
    <p:sldId id="336" r:id="rId6"/>
    <p:sldId id="563" r:id="rId7"/>
    <p:sldId id="281" r:id="rId8"/>
    <p:sldId id="259" r:id="rId9"/>
    <p:sldId id="572" r:id="rId10"/>
    <p:sldId id="261" r:id="rId11"/>
    <p:sldId id="314" r:id="rId12"/>
    <p:sldId id="262" r:id="rId13"/>
    <p:sldId id="263" r:id="rId14"/>
    <p:sldId id="264" r:id="rId15"/>
    <p:sldId id="329" r:id="rId16"/>
    <p:sldId id="573" r:id="rId17"/>
    <p:sldId id="330" r:id="rId18"/>
    <p:sldId id="312" r:id="rId19"/>
    <p:sldId id="303" r:id="rId20"/>
    <p:sldId id="305" r:id="rId21"/>
    <p:sldId id="306" r:id="rId22"/>
    <p:sldId id="307" r:id="rId23"/>
    <p:sldId id="325" r:id="rId24"/>
    <p:sldId id="326" r:id="rId25"/>
    <p:sldId id="327" r:id="rId26"/>
    <p:sldId id="344" r:id="rId27"/>
    <p:sldId id="345" r:id="rId28"/>
    <p:sldId id="570" r:id="rId29"/>
    <p:sldId id="571" r:id="rId30"/>
    <p:sldId id="567" r:id="rId3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7" d="100"/>
          <a:sy n="77" d="100"/>
        </p:scale>
        <p:origin x="883" y="8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 loCatId="cycle" qsTypeId="urn:microsoft.com/office/officeart/2005/8/quickstyle/3d5" qsCatId="3D" csTypeId="urn:microsoft.com/office/officeart/2005/8/colors/accent1_2" csCatId="accent1"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a:latin typeface="Arial Black" pitchFamily="34" charset="0"/>
            </a:rPr>
            <a:t>Truth</a:t>
          </a:r>
          <a:r>
            <a:rPr lang="en-US"/>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1641" custLinFactNeighborY="-8205">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custLinFactNeighborX="14632" custLinFactNeighborY="-8552">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D859160C-169C-49F1-A321-FD1980B47CFB}" type="presOf" srcId="{663C1E13-76F9-4B70-A2F2-CA23180743CE}" destId="{B9330EE9-43E4-4FD4-8144-E92B1DD0FCDF}" srcOrd="1" destOrd="0" presId="urn:microsoft.com/office/officeart/2005/8/layout/gear1"/>
    <dgm:cxn modelId="{67727811-B154-4406-B54F-DB3DC3B445EF}" type="presOf" srcId="{399ACE2F-90C5-48B1-9E65-700A32562848}" destId="{59EDF28D-6C67-49D0-B5A1-DE5C3CBA2292}" srcOrd="0" destOrd="0" presId="urn:microsoft.com/office/officeart/2005/8/layout/gear1"/>
    <dgm:cxn modelId="{FBB25F13-9202-43DD-8A8D-67A608A7A3CA}" type="presOf" srcId="{23718C41-0A1F-40BF-86BE-8A5476EC271E}" destId="{398423B3-DD54-4226-99D7-017EFC1488DF}" srcOrd="0" destOrd="0" presId="urn:microsoft.com/office/officeart/2005/8/layout/gear1"/>
    <dgm:cxn modelId="{8323A128-043F-49BC-915F-FC190D4D3FEC}" type="presOf" srcId="{663C1E13-76F9-4B70-A2F2-CA23180743CE}" destId="{4822A78E-EAEC-401F-941A-3A84E13E2357}" srcOrd="2" destOrd="0" presId="urn:microsoft.com/office/officeart/2005/8/layout/gear1"/>
    <dgm:cxn modelId="{32FAE72D-29B2-4404-A917-2C4136EE3C4F}" srcId="{F9CEBA05-2F10-437E-89B2-54F4D9FAF478}" destId="{663C1E13-76F9-4B70-A2F2-CA23180743CE}" srcOrd="1" destOrd="0" parTransId="{637C3D51-3F4B-4277-8185-724806355FF8}" sibTransId="{188C389E-9423-41DE-9C5E-D4A7E95C7E62}"/>
    <dgm:cxn modelId="{BDDC286E-033D-44AC-BFD0-FB023381987F}" type="presOf" srcId="{663C1E13-76F9-4B70-A2F2-CA23180743CE}" destId="{93300324-D62F-4E58-B882-734182BDB462}" srcOrd="0" destOrd="0" presId="urn:microsoft.com/office/officeart/2005/8/layout/gear1"/>
    <dgm:cxn modelId="{C6E50F72-7205-42C2-BEAA-7CB32A5B63A2}" type="presOf" srcId="{F9CEBA05-2F10-437E-89B2-54F4D9FAF478}" destId="{5ED88519-AC6C-4AA3-B76D-812B93A167E4}" srcOrd="0" destOrd="0" presId="urn:microsoft.com/office/officeart/2005/8/layout/gear1"/>
    <dgm:cxn modelId="{CE02717F-D7F4-4573-9DAF-DE69DC01DE7F}" type="presOf" srcId="{DACAB5BA-B8B4-4D66-8B11-1D02259E020B}" destId="{B6B6B41B-120B-4968-AB6A-FC6E7C8EF3C0}" srcOrd="1" destOrd="0" presId="urn:microsoft.com/office/officeart/2005/8/layout/gear1"/>
    <dgm:cxn modelId="{AA6CA982-36F9-43DD-8033-9EF2E12D96F9}" type="presOf" srcId="{DA82EADB-2721-42A0-95EA-F9B5521A38A6}" destId="{A09CEA93-9338-4361-A5E6-CF85B6019F5A}" srcOrd="0" destOrd="0" presId="urn:microsoft.com/office/officeart/2005/8/layout/gear1"/>
    <dgm:cxn modelId="{F9FE72A4-9ED1-4534-B242-F301223E76A0}" type="presOf" srcId="{399ACE2F-90C5-48B1-9E65-700A32562848}" destId="{23DC08E4-3725-4448-BFFF-1CCEA2F2987E}" srcOrd="1" destOrd="0" presId="urn:microsoft.com/office/officeart/2005/8/layout/gear1"/>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C0C87BC7-53FB-41BA-AB2C-C8D7B93B9165}" type="presOf" srcId="{188C389E-9423-41DE-9C5E-D4A7E95C7E62}" destId="{6DF3A3A0-5919-4E69-80DD-61760D6340A0}" srcOrd="0" destOrd="0" presId="urn:microsoft.com/office/officeart/2005/8/layout/gear1"/>
    <dgm:cxn modelId="{892165DA-76ED-4724-B177-3B850925BBA8}" type="presOf" srcId="{DACAB5BA-B8B4-4D66-8B11-1D02259E020B}" destId="{8BC64EA7-2794-42B6-96C9-F39A52CB985A}" srcOrd="2" destOrd="0" presId="urn:microsoft.com/office/officeart/2005/8/layout/gear1"/>
    <dgm:cxn modelId="{F19236E6-1453-45E3-A0EE-8E9AE39592EA}" type="presOf" srcId="{DACAB5BA-B8B4-4D66-8B11-1D02259E020B}" destId="{87622A90-D0D8-4EA3-BC0D-D537801AF2B1}" srcOrd="0" destOrd="0" presId="urn:microsoft.com/office/officeart/2005/8/layout/gear1"/>
    <dgm:cxn modelId="{649C9EEB-9BDB-463B-A785-ED3C3E9F8B14}" type="presOf" srcId="{399ACE2F-90C5-48B1-9E65-700A32562848}" destId="{9815588C-16D0-4475-B64C-847FC87C8C32}" srcOrd="3" destOrd="0" presId="urn:microsoft.com/office/officeart/2005/8/layout/gear1"/>
    <dgm:cxn modelId="{90A47EFC-4924-4FF5-99DB-49C432C8EF1D}" type="presOf" srcId="{399ACE2F-90C5-48B1-9E65-700A32562848}" destId="{7D3EFDB4-E5D1-439A-86D8-1FCF80D959BA}" srcOrd="2" destOrd="0" presId="urn:microsoft.com/office/officeart/2005/8/layout/gear1"/>
    <dgm:cxn modelId="{B26D895F-2A84-4249-92A5-0DD13E820D09}" type="presParOf" srcId="{5ED88519-AC6C-4AA3-B76D-812B93A167E4}" destId="{87622A90-D0D8-4EA3-BC0D-D537801AF2B1}" srcOrd="0" destOrd="0" presId="urn:microsoft.com/office/officeart/2005/8/layout/gear1"/>
    <dgm:cxn modelId="{871381AF-0FC7-437A-A9F7-624F80AB48B1}" type="presParOf" srcId="{5ED88519-AC6C-4AA3-B76D-812B93A167E4}" destId="{B6B6B41B-120B-4968-AB6A-FC6E7C8EF3C0}" srcOrd="1" destOrd="0" presId="urn:microsoft.com/office/officeart/2005/8/layout/gear1"/>
    <dgm:cxn modelId="{8E26EC3E-CD15-48CB-9179-B19C66DA09CC}" type="presParOf" srcId="{5ED88519-AC6C-4AA3-B76D-812B93A167E4}" destId="{8BC64EA7-2794-42B6-96C9-F39A52CB985A}" srcOrd="2" destOrd="0" presId="urn:microsoft.com/office/officeart/2005/8/layout/gear1"/>
    <dgm:cxn modelId="{537A1D56-F19D-4A1D-BCC0-B214FA99D06A}" type="presParOf" srcId="{5ED88519-AC6C-4AA3-B76D-812B93A167E4}" destId="{93300324-D62F-4E58-B882-734182BDB462}" srcOrd="3" destOrd="0" presId="urn:microsoft.com/office/officeart/2005/8/layout/gear1"/>
    <dgm:cxn modelId="{3F46835E-2158-4E6F-A376-D53D30F05078}" type="presParOf" srcId="{5ED88519-AC6C-4AA3-B76D-812B93A167E4}" destId="{B9330EE9-43E4-4FD4-8144-E92B1DD0FCDF}" srcOrd="4" destOrd="0" presId="urn:microsoft.com/office/officeart/2005/8/layout/gear1"/>
    <dgm:cxn modelId="{46C83C2C-240F-484F-9F86-5081F04BDD17}" type="presParOf" srcId="{5ED88519-AC6C-4AA3-B76D-812B93A167E4}" destId="{4822A78E-EAEC-401F-941A-3A84E13E2357}" srcOrd="5" destOrd="0" presId="urn:microsoft.com/office/officeart/2005/8/layout/gear1"/>
    <dgm:cxn modelId="{FA33B724-290C-4737-9ED7-4C441C369063}" type="presParOf" srcId="{5ED88519-AC6C-4AA3-B76D-812B93A167E4}" destId="{59EDF28D-6C67-49D0-B5A1-DE5C3CBA2292}" srcOrd="6" destOrd="0" presId="urn:microsoft.com/office/officeart/2005/8/layout/gear1"/>
    <dgm:cxn modelId="{FCEBD1B6-0EE7-4398-B377-56C8AED46F65}" type="presParOf" srcId="{5ED88519-AC6C-4AA3-B76D-812B93A167E4}" destId="{23DC08E4-3725-4448-BFFF-1CCEA2F2987E}" srcOrd="7" destOrd="0" presId="urn:microsoft.com/office/officeart/2005/8/layout/gear1"/>
    <dgm:cxn modelId="{988CCF66-F176-4EF4-9CE7-A13386BF2230}" type="presParOf" srcId="{5ED88519-AC6C-4AA3-B76D-812B93A167E4}" destId="{7D3EFDB4-E5D1-439A-86D8-1FCF80D959BA}" srcOrd="8" destOrd="0" presId="urn:microsoft.com/office/officeart/2005/8/layout/gear1"/>
    <dgm:cxn modelId="{4E914666-0FAF-43A4-BC46-E90649D46126}" type="presParOf" srcId="{5ED88519-AC6C-4AA3-B76D-812B93A167E4}" destId="{9815588C-16D0-4475-B64C-847FC87C8C32}" srcOrd="9" destOrd="0" presId="urn:microsoft.com/office/officeart/2005/8/layout/gear1"/>
    <dgm:cxn modelId="{0E360A88-56D0-46B9-BE37-50DF6CBAB189}" type="presParOf" srcId="{5ED88519-AC6C-4AA3-B76D-812B93A167E4}" destId="{398423B3-DD54-4226-99D7-017EFC1488DF}" srcOrd="10" destOrd="0" presId="urn:microsoft.com/office/officeart/2005/8/layout/gear1"/>
    <dgm:cxn modelId="{2CF46AA6-438C-4DC0-9AA7-3D59322BB66E}" type="presParOf" srcId="{5ED88519-AC6C-4AA3-B76D-812B93A167E4}" destId="{6DF3A3A0-5919-4E69-80DD-61760D6340A0}" srcOrd="11" destOrd="0" presId="urn:microsoft.com/office/officeart/2005/8/layout/gear1"/>
    <dgm:cxn modelId="{9EC1C62D-1C0E-4457-B861-5A220FF0A834}" type="presParOf" srcId="{5ED88519-AC6C-4AA3-B76D-812B93A167E4}" destId="{A09CEA93-9338-4361-A5E6-CF85B6019F5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D698E2-5F34-4B0F-9B62-6E0A1298179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B1623F9-2218-4D6A-AE80-1F6B2022A72D}">
      <dgm:prSet custT="1"/>
      <dgm:spPr/>
      <dgm:t>
        <a:bodyPr/>
        <a:lstStyle/>
        <a:p>
          <a:pPr>
            <a:lnSpc>
              <a:spcPct val="100000"/>
            </a:lnSpc>
          </a:pPr>
          <a:r>
            <a:rPr lang="en-US" sz="2400"/>
            <a:t>Observational study.</a:t>
          </a:r>
        </a:p>
      </dgm:t>
    </dgm:pt>
    <dgm:pt modelId="{9C7866A4-81A3-40C2-9BC2-44AF7510FDD3}" type="parTrans" cxnId="{D531F0E6-6848-426A-9516-E350390E1BE0}">
      <dgm:prSet/>
      <dgm:spPr/>
      <dgm:t>
        <a:bodyPr/>
        <a:lstStyle/>
        <a:p>
          <a:endParaRPr lang="en-US" sz="2400"/>
        </a:p>
      </dgm:t>
    </dgm:pt>
    <dgm:pt modelId="{40433942-3149-4F6C-AA57-85A7D6050B97}" type="sibTrans" cxnId="{D531F0E6-6848-426A-9516-E350390E1BE0}">
      <dgm:prSet/>
      <dgm:spPr/>
      <dgm:t>
        <a:bodyPr/>
        <a:lstStyle/>
        <a:p>
          <a:pPr>
            <a:lnSpc>
              <a:spcPct val="100000"/>
            </a:lnSpc>
          </a:pPr>
          <a:endParaRPr lang="en-US" sz="2400"/>
        </a:p>
      </dgm:t>
    </dgm:pt>
    <dgm:pt modelId="{FA22BC33-9B48-4EC3-A57C-E8876F464F3F}">
      <dgm:prSet custT="1"/>
      <dgm:spPr/>
      <dgm:t>
        <a:bodyPr/>
        <a:lstStyle/>
        <a:p>
          <a:pPr>
            <a:lnSpc>
              <a:spcPct val="100000"/>
            </a:lnSpc>
          </a:pPr>
          <a:r>
            <a:rPr lang="en-US" sz="2400" dirty="0"/>
            <a:t>Analytical studies: analyze the hypothetical  association.</a:t>
          </a:r>
        </a:p>
      </dgm:t>
    </dgm:pt>
    <dgm:pt modelId="{2CA38BB1-8A69-4F35-AD01-C13A0F9F2189}" type="parTrans" cxnId="{BA94DBCE-18D3-4C44-8C44-B434467BF808}">
      <dgm:prSet/>
      <dgm:spPr/>
      <dgm:t>
        <a:bodyPr/>
        <a:lstStyle/>
        <a:p>
          <a:endParaRPr lang="en-US" sz="2400"/>
        </a:p>
      </dgm:t>
    </dgm:pt>
    <dgm:pt modelId="{3A1BD0E2-6EB8-45C4-ADF0-319954C2A19B}" type="sibTrans" cxnId="{BA94DBCE-18D3-4C44-8C44-B434467BF808}">
      <dgm:prSet/>
      <dgm:spPr/>
      <dgm:t>
        <a:bodyPr/>
        <a:lstStyle/>
        <a:p>
          <a:pPr>
            <a:lnSpc>
              <a:spcPct val="100000"/>
            </a:lnSpc>
          </a:pPr>
          <a:endParaRPr lang="en-US" sz="2400"/>
        </a:p>
      </dgm:t>
    </dgm:pt>
    <dgm:pt modelId="{801289E5-46E5-4904-87F8-4218E8AA4250}">
      <dgm:prSet custT="1"/>
      <dgm:spPr/>
      <dgm:t>
        <a:bodyPr/>
        <a:lstStyle/>
        <a:p>
          <a:pPr>
            <a:lnSpc>
              <a:spcPct val="100000"/>
            </a:lnSpc>
          </a:pPr>
          <a:r>
            <a:rPr lang="en-US" sz="2400"/>
            <a:t>Most reliable epidemiological / observational study method to test an </a:t>
          </a:r>
          <a:r>
            <a:rPr lang="en-US" sz="2400" b="1"/>
            <a:t>etiological Hypothesis</a:t>
          </a:r>
        </a:p>
      </dgm:t>
    </dgm:pt>
    <dgm:pt modelId="{91AC19D0-3B2A-4550-9051-A34792854447}" type="parTrans" cxnId="{BE7C690F-69BC-4099-AF0E-343913A99AFA}">
      <dgm:prSet/>
      <dgm:spPr/>
      <dgm:t>
        <a:bodyPr/>
        <a:lstStyle/>
        <a:p>
          <a:endParaRPr lang="en-US" sz="2400"/>
        </a:p>
      </dgm:t>
    </dgm:pt>
    <dgm:pt modelId="{839609DB-3B4C-444C-979D-F4AD6B8BB735}" type="sibTrans" cxnId="{BE7C690F-69BC-4099-AF0E-343913A99AFA}">
      <dgm:prSet/>
      <dgm:spPr/>
      <dgm:t>
        <a:bodyPr/>
        <a:lstStyle/>
        <a:p>
          <a:pPr>
            <a:lnSpc>
              <a:spcPct val="100000"/>
            </a:lnSpc>
          </a:pPr>
          <a:endParaRPr lang="en-US" sz="2400"/>
        </a:p>
      </dgm:t>
    </dgm:pt>
    <dgm:pt modelId="{2041A146-2FFF-4337-BE9D-BEC2934D8D08}">
      <dgm:prSet custT="1"/>
      <dgm:spPr/>
      <dgm:t>
        <a:bodyPr/>
        <a:lstStyle/>
        <a:p>
          <a:pPr>
            <a:lnSpc>
              <a:spcPct val="100000"/>
            </a:lnSpc>
          </a:pPr>
          <a:r>
            <a:rPr lang="en-US" sz="2400" dirty="0"/>
            <a:t>Close to an Experimental study </a:t>
          </a:r>
        </a:p>
      </dgm:t>
    </dgm:pt>
    <dgm:pt modelId="{DE21FCD8-2C7C-409D-8F0B-F53ED21B611F}" type="parTrans" cxnId="{71CC5E37-2A40-48C4-BB21-054B2EB812DE}">
      <dgm:prSet/>
      <dgm:spPr/>
      <dgm:t>
        <a:bodyPr/>
        <a:lstStyle/>
        <a:p>
          <a:endParaRPr lang="en-US" sz="2400"/>
        </a:p>
      </dgm:t>
    </dgm:pt>
    <dgm:pt modelId="{3183A72D-E874-4543-A0EC-1417B8FF813B}" type="sibTrans" cxnId="{71CC5E37-2A40-48C4-BB21-054B2EB812DE}">
      <dgm:prSet/>
      <dgm:spPr/>
      <dgm:t>
        <a:bodyPr/>
        <a:lstStyle/>
        <a:p>
          <a:endParaRPr lang="en-US" sz="2400"/>
        </a:p>
      </dgm:t>
    </dgm:pt>
    <dgm:pt modelId="{5677544D-DD46-4D4A-988B-F3601C22ADD0}" type="pres">
      <dgm:prSet presAssocID="{7ED698E2-5F34-4B0F-9B62-6E0A12981794}" presName="root" presStyleCnt="0">
        <dgm:presLayoutVars>
          <dgm:dir/>
          <dgm:resizeHandles val="exact"/>
        </dgm:presLayoutVars>
      </dgm:prSet>
      <dgm:spPr/>
    </dgm:pt>
    <dgm:pt modelId="{78415066-FA2A-4D2A-9CA2-84818CC4B5C7}" type="pres">
      <dgm:prSet presAssocID="{7ED698E2-5F34-4B0F-9B62-6E0A12981794}" presName="container" presStyleCnt="0">
        <dgm:presLayoutVars>
          <dgm:dir/>
          <dgm:resizeHandles val="exact"/>
        </dgm:presLayoutVars>
      </dgm:prSet>
      <dgm:spPr/>
    </dgm:pt>
    <dgm:pt modelId="{DD3D87CB-D132-4607-9FFD-350EECB60746}" type="pres">
      <dgm:prSet presAssocID="{AB1623F9-2218-4D6A-AE80-1F6B2022A72D}" presName="compNode" presStyleCnt="0"/>
      <dgm:spPr/>
    </dgm:pt>
    <dgm:pt modelId="{FF405F67-6224-4991-B1F7-C07462F5B46E}" type="pres">
      <dgm:prSet presAssocID="{AB1623F9-2218-4D6A-AE80-1F6B2022A72D}" presName="iconBgRect" presStyleLbl="bgShp" presStyleIdx="0" presStyleCnt="4"/>
      <dgm:spPr/>
    </dgm:pt>
    <dgm:pt modelId="{B12EDEAB-F8EB-42CA-85C6-5991A91D623F}" type="pres">
      <dgm:prSet presAssocID="{AB1623F9-2218-4D6A-AE80-1F6B2022A72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ye"/>
        </a:ext>
      </dgm:extLst>
    </dgm:pt>
    <dgm:pt modelId="{BDE3A729-1FF6-4793-B4C8-4DEB0970BDB7}" type="pres">
      <dgm:prSet presAssocID="{AB1623F9-2218-4D6A-AE80-1F6B2022A72D}" presName="spaceRect" presStyleCnt="0"/>
      <dgm:spPr/>
    </dgm:pt>
    <dgm:pt modelId="{A87AF7CA-ECE6-4534-9988-7B0DE19C19BB}" type="pres">
      <dgm:prSet presAssocID="{AB1623F9-2218-4D6A-AE80-1F6B2022A72D}" presName="textRect" presStyleLbl="revTx" presStyleIdx="0" presStyleCnt="4">
        <dgm:presLayoutVars>
          <dgm:chMax val="1"/>
          <dgm:chPref val="1"/>
        </dgm:presLayoutVars>
      </dgm:prSet>
      <dgm:spPr/>
    </dgm:pt>
    <dgm:pt modelId="{6ECE199C-DC1C-492F-AF39-FE506442C3E9}" type="pres">
      <dgm:prSet presAssocID="{40433942-3149-4F6C-AA57-85A7D6050B97}" presName="sibTrans" presStyleLbl="sibTrans2D1" presStyleIdx="0" presStyleCnt="0"/>
      <dgm:spPr/>
    </dgm:pt>
    <dgm:pt modelId="{AB46F045-CAAD-4A8A-9BB8-65831F336E96}" type="pres">
      <dgm:prSet presAssocID="{FA22BC33-9B48-4EC3-A57C-E8876F464F3F}" presName="compNode" presStyleCnt="0"/>
      <dgm:spPr/>
    </dgm:pt>
    <dgm:pt modelId="{47CB2084-8441-4735-BA2B-787A57ED502C}" type="pres">
      <dgm:prSet presAssocID="{FA22BC33-9B48-4EC3-A57C-E8876F464F3F}" presName="iconBgRect" presStyleLbl="bgShp" presStyleIdx="1" presStyleCnt="4"/>
      <dgm:spPr/>
    </dgm:pt>
    <dgm:pt modelId="{6005134D-3417-41B1-AE16-AEE1CFFA3843}" type="pres">
      <dgm:prSet presAssocID="{FA22BC33-9B48-4EC3-A57C-E8876F464F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09EF4E83-FF65-465D-848E-6B90BD0D9922}" type="pres">
      <dgm:prSet presAssocID="{FA22BC33-9B48-4EC3-A57C-E8876F464F3F}" presName="spaceRect" presStyleCnt="0"/>
      <dgm:spPr/>
    </dgm:pt>
    <dgm:pt modelId="{CD8AE38C-EAB9-4B2E-907F-192C638C9713}" type="pres">
      <dgm:prSet presAssocID="{FA22BC33-9B48-4EC3-A57C-E8876F464F3F}" presName="textRect" presStyleLbl="revTx" presStyleIdx="1" presStyleCnt="4">
        <dgm:presLayoutVars>
          <dgm:chMax val="1"/>
          <dgm:chPref val="1"/>
        </dgm:presLayoutVars>
      </dgm:prSet>
      <dgm:spPr/>
    </dgm:pt>
    <dgm:pt modelId="{A3C57A11-0A51-48AD-B33F-79F04DA5BA90}" type="pres">
      <dgm:prSet presAssocID="{3A1BD0E2-6EB8-45C4-ADF0-319954C2A19B}" presName="sibTrans" presStyleLbl="sibTrans2D1" presStyleIdx="0" presStyleCnt="0"/>
      <dgm:spPr/>
    </dgm:pt>
    <dgm:pt modelId="{BD8AE7D4-3396-461C-9F33-172FB96B2DCF}" type="pres">
      <dgm:prSet presAssocID="{801289E5-46E5-4904-87F8-4218E8AA4250}" presName="compNode" presStyleCnt="0"/>
      <dgm:spPr/>
    </dgm:pt>
    <dgm:pt modelId="{5A114ACC-88AD-4396-9226-6A849A3EB4DC}" type="pres">
      <dgm:prSet presAssocID="{801289E5-46E5-4904-87F8-4218E8AA4250}" presName="iconBgRect" presStyleLbl="bgShp" presStyleIdx="2" presStyleCnt="4"/>
      <dgm:spPr/>
    </dgm:pt>
    <dgm:pt modelId="{2E64BD71-024C-45A1-9DC3-D63ED90E59C0}" type="pres">
      <dgm:prSet presAssocID="{801289E5-46E5-4904-87F8-4218E8AA425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C0B83832-2947-4A8C-BD76-A10B14007BAD}" type="pres">
      <dgm:prSet presAssocID="{801289E5-46E5-4904-87F8-4218E8AA4250}" presName="spaceRect" presStyleCnt="0"/>
      <dgm:spPr/>
    </dgm:pt>
    <dgm:pt modelId="{E704558A-FC65-4E10-9C3C-CF4B8B40471E}" type="pres">
      <dgm:prSet presAssocID="{801289E5-46E5-4904-87F8-4218E8AA4250}" presName="textRect" presStyleLbl="revTx" presStyleIdx="2" presStyleCnt="4">
        <dgm:presLayoutVars>
          <dgm:chMax val="1"/>
          <dgm:chPref val="1"/>
        </dgm:presLayoutVars>
      </dgm:prSet>
      <dgm:spPr/>
    </dgm:pt>
    <dgm:pt modelId="{07337253-853A-44BF-A51D-3273ECEE2493}" type="pres">
      <dgm:prSet presAssocID="{839609DB-3B4C-444C-979D-F4AD6B8BB735}" presName="sibTrans" presStyleLbl="sibTrans2D1" presStyleIdx="0" presStyleCnt="0"/>
      <dgm:spPr/>
    </dgm:pt>
    <dgm:pt modelId="{E69F1AE0-095F-4D52-AACF-55598164307D}" type="pres">
      <dgm:prSet presAssocID="{2041A146-2FFF-4337-BE9D-BEC2934D8D08}" presName="compNode" presStyleCnt="0"/>
      <dgm:spPr/>
    </dgm:pt>
    <dgm:pt modelId="{3CA1B143-D4D2-4A3C-BA44-30795DF5FD0E}" type="pres">
      <dgm:prSet presAssocID="{2041A146-2FFF-4337-BE9D-BEC2934D8D08}" presName="iconBgRect" presStyleLbl="bgShp" presStyleIdx="3" presStyleCnt="4"/>
      <dgm:spPr/>
    </dgm:pt>
    <dgm:pt modelId="{6C6C491D-C59E-4952-9DCE-AF32945610F8}" type="pres">
      <dgm:prSet presAssocID="{2041A146-2FFF-4337-BE9D-BEC2934D8D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icroscope"/>
        </a:ext>
      </dgm:extLst>
    </dgm:pt>
    <dgm:pt modelId="{C92D5648-8FC2-4F12-A05D-0F09349A819E}" type="pres">
      <dgm:prSet presAssocID="{2041A146-2FFF-4337-BE9D-BEC2934D8D08}" presName="spaceRect" presStyleCnt="0"/>
      <dgm:spPr/>
    </dgm:pt>
    <dgm:pt modelId="{727634D7-1436-488D-9A3D-2B8B9FF5189D}" type="pres">
      <dgm:prSet presAssocID="{2041A146-2FFF-4337-BE9D-BEC2934D8D08}" presName="textRect" presStyleLbl="revTx" presStyleIdx="3" presStyleCnt="4">
        <dgm:presLayoutVars>
          <dgm:chMax val="1"/>
          <dgm:chPref val="1"/>
        </dgm:presLayoutVars>
      </dgm:prSet>
      <dgm:spPr/>
    </dgm:pt>
  </dgm:ptLst>
  <dgm:cxnLst>
    <dgm:cxn modelId="{46650301-F5EC-417E-AC02-D6C4AEA0B7C6}" type="presOf" srcId="{2041A146-2FFF-4337-BE9D-BEC2934D8D08}" destId="{727634D7-1436-488D-9A3D-2B8B9FF5189D}" srcOrd="0" destOrd="0" presId="urn:microsoft.com/office/officeart/2018/2/layout/IconCircleList"/>
    <dgm:cxn modelId="{BE7C690F-69BC-4099-AF0E-343913A99AFA}" srcId="{7ED698E2-5F34-4B0F-9B62-6E0A12981794}" destId="{801289E5-46E5-4904-87F8-4218E8AA4250}" srcOrd="2" destOrd="0" parTransId="{91AC19D0-3B2A-4550-9051-A34792854447}" sibTransId="{839609DB-3B4C-444C-979D-F4AD6B8BB735}"/>
    <dgm:cxn modelId="{99A98A2F-0097-4FD4-A55C-F252DF1E4A98}" type="presOf" srcId="{AB1623F9-2218-4D6A-AE80-1F6B2022A72D}" destId="{A87AF7CA-ECE6-4534-9988-7B0DE19C19BB}" srcOrd="0" destOrd="0" presId="urn:microsoft.com/office/officeart/2018/2/layout/IconCircleList"/>
    <dgm:cxn modelId="{71CC5E37-2A40-48C4-BB21-054B2EB812DE}" srcId="{7ED698E2-5F34-4B0F-9B62-6E0A12981794}" destId="{2041A146-2FFF-4337-BE9D-BEC2934D8D08}" srcOrd="3" destOrd="0" parTransId="{DE21FCD8-2C7C-409D-8F0B-F53ED21B611F}" sibTransId="{3183A72D-E874-4543-A0EC-1417B8FF813B}"/>
    <dgm:cxn modelId="{9EE9B749-6BF7-442C-9699-EB6B52F7DB27}" type="presOf" srcId="{839609DB-3B4C-444C-979D-F4AD6B8BB735}" destId="{07337253-853A-44BF-A51D-3273ECEE2493}" srcOrd="0" destOrd="0" presId="urn:microsoft.com/office/officeart/2018/2/layout/IconCircleList"/>
    <dgm:cxn modelId="{2EF2666F-76CF-456C-93D4-F38C0634E3E6}" type="presOf" srcId="{7ED698E2-5F34-4B0F-9B62-6E0A12981794}" destId="{5677544D-DD46-4D4A-988B-F3601C22ADD0}" srcOrd="0" destOrd="0" presId="urn:microsoft.com/office/officeart/2018/2/layout/IconCircleList"/>
    <dgm:cxn modelId="{5554C188-DD0F-4218-893C-C9029CF117BF}" type="presOf" srcId="{801289E5-46E5-4904-87F8-4218E8AA4250}" destId="{E704558A-FC65-4E10-9C3C-CF4B8B40471E}" srcOrd="0" destOrd="0" presId="urn:microsoft.com/office/officeart/2018/2/layout/IconCircleList"/>
    <dgm:cxn modelId="{98D5BCB8-C3F6-4095-8A76-B9155BCDCCE6}" type="presOf" srcId="{40433942-3149-4F6C-AA57-85A7D6050B97}" destId="{6ECE199C-DC1C-492F-AF39-FE506442C3E9}" srcOrd="0" destOrd="0" presId="urn:microsoft.com/office/officeart/2018/2/layout/IconCircleList"/>
    <dgm:cxn modelId="{0C2058BB-A202-4F19-9A88-A3C550C3461A}" type="presOf" srcId="{FA22BC33-9B48-4EC3-A57C-E8876F464F3F}" destId="{CD8AE38C-EAB9-4B2E-907F-192C638C9713}" srcOrd="0" destOrd="0" presId="urn:microsoft.com/office/officeart/2018/2/layout/IconCircleList"/>
    <dgm:cxn modelId="{BA94DBCE-18D3-4C44-8C44-B434467BF808}" srcId="{7ED698E2-5F34-4B0F-9B62-6E0A12981794}" destId="{FA22BC33-9B48-4EC3-A57C-E8876F464F3F}" srcOrd="1" destOrd="0" parTransId="{2CA38BB1-8A69-4F35-AD01-C13A0F9F2189}" sibTransId="{3A1BD0E2-6EB8-45C4-ADF0-319954C2A19B}"/>
    <dgm:cxn modelId="{D531F0E6-6848-426A-9516-E350390E1BE0}" srcId="{7ED698E2-5F34-4B0F-9B62-6E0A12981794}" destId="{AB1623F9-2218-4D6A-AE80-1F6B2022A72D}" srcOrd="0" destOrd="0" parTransId="{9C7866A4-81A3-40C2-9BC2-44AF7510FDD3}" sibTransId="{40433942-3149-4F6C-AA57-85A7D6050B97}"/>
    <dgm:cxn modelId="{387764E8-0C0E-4C05-90C2-B8F49E059463}" type="presOf" srcId="{3A1BD0E2-6EB8-45C4-ADF0-319954C2A19B}" destId="{A3C57A11-0A51-48AD-B33F-79F04DA5BA90}" srcOrd="0" destOrd="0" presId="urn:microsoft.com/office/officeart/2018/2/layout/IconCircleList"/>
    <dgm:cxn modelId="{3FEE22EB-DE72-4B8B-A3D2-3389A0EBBF21}" type="presParOf" srcId="{5677544D-DD46-4D4A-988B-F3601C22ADD0}" destId="{78415066-FA2A-4D2A-9CA2-84818CC4B5C7}" srcOrd="0" destOrd="0" presId="urn:microsoft.com/office/officeart/2018/2/layout/IconCircleList"/>
    <dgm:cxn modelId="{B4ED4F61-2E48-4093-9F18-A8503059CC53}" type="presParOf" srcId="{78415066-FA2A-4D2A-9CA2-84818CC4B5C7}" destId="{DD3D87CB-D132-4607-9FFD-350EECB60746}" srcOrd="0" destOrd="0" presId="urn:microsoft.com/office/officeart/2018/2/layout/IconCircleList"/>
    <dgm:cxn modelId="{EF8491D0-A627-4696-B676-49DD6B21488F}" type="presParOf" srcId="{DD3D87CB-D132-4607-9FFD-350EECB60746}" destId="{FF405F67-6224-4991-B1F7-C07462F5B46E}" srcOrd="0" destOrd="0" presId="urn:microsoft.com/office/officeart/2018/2/layout/IconCircleList"/>
    <dgm:cxn modelId="{7D8E845B-E1C2-4622-8D80-6493970E977B}" type="presParOf" srcId="{DD3D87CB-D132-4607-9FFD-350EECB60746}" destId="{B12EDEAB-F8EB-42CA-85C6-5991A91D623F}" srcOrd="1" destOrd="0" presId="urn:microsoft.com/office/officeart/2018/2/layout/IconCircleList"/>
    <dgm:cxn modelId="{468C1D88-E7BE-42FE-B3A5-B5C062FFC4AF}" type="presParOf" srcId="{DD3D87CB-D132-4607-9FFD-350EECB60746}" destId="{BDE3A729-1FF6-4793-B4C8-4DEB0970BDB7}" srcOrd="2" destOrd="0" presId="urn:microsoft.com/office/officeart/2018/2/layout/IconCircleList"/>
    <dgm:cxn modelId="{B7E124E9-9F31-4F75-9379-F2BFF1AFB43A}" type="presParOf" srcId="{DD3D87CB-D132-4607-9FFD-350EECB60746}" destId="{A87AF7CA-ECE6-4534-9988-7B0DE19C19BB}" srcOrd="3" destOrd="0" presId="urn:microsoft.com/office/officeart/2018/2/layout/IconCircleList"/>
    <dgm:cxn modelId="{1B35F8CF-3D15-473A-AD1F-5172007774E6}" type="presParOf" srcId="{78415066-FA2A-4D2A-9CA2-84818CC4B5C7}" destId="{6ECE199C-DC1C-492F-AF39-FE506442C3E9}" srcOrd="1" destOrd="0" presId="urn:microsoft.com/office/officeart/2018/2/layout/IconCircleList"/>
    <dgm:cxn modelId="{6D7884E9-E410-4E80-B689-3224AFB3F66B}" type="presParOf" srcId="{78415066-FA2A-4D2A-9CA2-84818CC4B5C7}" destId="{AB46F045-CAAD-4A8A-9BB8-65831F336E96}" srcOrd="2" destOrd="0" presId="urn:microsoft.com/office/officeart/2018/2/layout/IconCircleList"/>
    <dgm:cxn modelId="{07A92ADE-7822-4587-81AD-474DC711D728}" type="presParOf" srcId="{AB46F045-CAAD-4A8A-9BB8-65831F336E96}" destId="{47CB2084-8441-4735-BA2B-787A57ED502C}" srcOrd="0" destOrd="0" presId="urn:microsoft.com/office/officeart/2018/2/layout/IconCircleList"/>
    <dgm:cxn modelId="{BD8BA23F-DB26-4761-A4B7-096666518943}" type="presParOf" srcId="{AB46F045-CAAD-4A8A-9BB8-65831F336E96}" destId="{6005134D-3417-41B1-AE16-AEE1CFFA3843}" srcOrd="1" destOrd="0" presId="urn:microsoft.com/office/officeart/2018/2/layout/IconCircleList"/>
    <dgm:cxn modelId="{DE0FE1F2-2EDC-4144-9D71-B7A8B85D8FFB}" type="presParOf" srcId="{AB46F045-CAAD-4A8A-9BB8-65831F336E96}" destId="{09EF4E83-FF65-465D-848E-6B90BD0D9922}" srcOrd="2" destOrd="0" presId="urn:microsoft.com/office/officeart/2018/2/layout/IconCircleList"/>
    <dgm:cxn modelId="{65359301-C7F1-47BC-89FB-A2DCB58B201A}" type="presParOf" srcId="{AB46F045-CAAD-4A8A-9BB8-65831F336E96}" destId="{CD8AE38C-EAB9-4B2E-907F-192C638C9713}" srcOrd="3" destOrd="0" presId="urn:microsoft.com/office/officeart/2018/2/layout/IconCircleList"/>
    <dgm:cxn modelId="{004FA296-9103-453C-9E45-AD86D196EB53}" type="presParOf" srcId="{78415066-FA2A-4D2A-9CA2-84818CC4B5C7}" destId="{A3C57A11-0A51-48AD-B33F-79F04DA5BA90}" srcOrd="3" destOrd="0" presId="urn:microsoft.com/office/officeart/2018/2/layout/IconCircleList"/>
    <dgm:cxn modelId="{A01E7F70-43F0-4322-8E79-5E27EDC8410C}" type="presParOf" srcId="{78415066-FA2A-4D2A-9CA2-84818CC4B5C7}" destId="{BD8AE7D4-3396-461C-9F33-172FB96B2DCF}" srcOrd="4" destOrd="0" presId="urn:microsoft.com/office/officeart/2018/2/layout/IconCircleList"/>
    <dgm:cxn modelId="{3B4081F8-1205-424D-8DC7-52BEC3764E9F}" type="presParOf" srcId="{BD8AE7D4-3396-461C-9F33-172FB96B2DCF}" destId="{5A114ACC-88AD-4396-9226-6A849A3EB4DC}" srcOrd="0" destOrd="0" presId="urn:microsoft.com/office/officeart/2018/2/layout/IconCircleList"/>
    <dgm:cxn modelId="{DA43B960-3E0F-476B-8C3A-02C6BAFADAB0}" type="presParOf" srcId="{BD8AE7D4-3396-461C-9F33-172FB96B2DCF}" destId="{2E64BD71-024C-45A1-9DC3-D63ED90E59C0}" srcOrd="1" destOrd="0" presId="urn:microsoft.com/office/officeart/2018/2/layout/IconCircleList"/>
    <dgm:cxn modelId="{5D253445-513B-4549-8BDB-3173C1092BD2}" type="presParOf" srcId="{BD8AE7D4-3396-461C-9F33-172FB96B2DCF}" destId="{C0B83832-2947-4A8C-BD76-A10B14007BAD}" srcOrd="2" destOrd="0" presId="urn:microsoft.com/office/officeart/2018/2/layout/IconCircleList"/>
    <dgm:cxn modelId="{46F88EE7-F4E2-4B53-92E1-736915FD7D73}" type="presParOf" srcId="{BD8AE7D4-3396-461C-9F33-172FB96B2DCF}" destId="{E704558A-FC65-4E10-9C3C-CF4B8B40471E}" srcOrd="3" destOrd="0" presId="urn:microsoft.com/office/officeart/2018/2/layout/IconCircleList"/>
    <dgm:cxn modelId="{69F984AA-41A4-4FBD-BCA0-74D41F0A905D}" type="presParOf" srcId="{78415066-FA2A-4D2A-9CA2-84818CC4B5C7}" destId="{07337253-853A-44BF-A51D-3273ECEE2493}" srcOrd="5" destOrd="0" presId="urn:microsoft.com/office/officeart/2018/2/layout/IconCircleList"/>
    <dgm:cxn modelId="{C1DBC4C1-1FEF-4190-AD61-B87976B62DE0}" type="presParOf" srcId="{78415066-FA2A-4D2A-9CA2-84818CC4B5C7}" destId="{E69F1AE0-095F-4D52-AACF-55598164307D}" srcOrd="6" destOrd="0" presId="urn:microsoft.com/office/officeart/2018/2/layout/IconCircleList"/>
    <dgm:cxn modelId="{C428A84F-4818-437A-8EC4-13531BF148BD}" type="presParOf" srcId="{E69F1AE0-095F-4D52-AACF-55598164307D}" destId="{3CA1B143-D4D2-4A3C-BA44-30795DF5FD0E}" srcOrd="0" destOrd="0" presId="urn:microsoft.com/office/officeart/2018/2/layout/IconCircleList"/>
    <dgm:cxn modelId="{32E3F612-EAC7-40F9-9388-0188997B3DD2}" type="presParOf" srcId="{E69F1AE0-095F-4D52-AACF-55598164307D}" destId="{6C6C491D-C59E-4952-9DCE-AF32945610F8}" srcOrd="1" destOrd="0" presId="urn:microsoft.com/office/officeart/2018/2/layout/IconCircleList"/>
    <dgm:cxn modelId="{4D2F8B1F-F756-4549-A802-3E28385C6D02}" type="presParOf" srcId="{E69F1AE0-095F-4D52-AACF-55598164307D}" destId="{C92D5648-8FC2-4F12-A05D-0F09349A819E}" srcOrd="2" destOrd="0" presId="urn:microsoft.com/office/officeart/2018/2/layout/IconCircleList"/>
    <dgm:cxn modelId="{3C5C1370-D39A-4BD3-9346-34D117213A76}" type="presParOf" srcId="{E69F1AE0-095F-4D52-AACF-55598164307D}" destId="{727634D7-1436-488D-9A3D-2B8B9FF5189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2BED04-28C0-49B6-AAE2-67D9E9A1348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4A5A6EB9-E5BC-4354-B3D5-C3E897BDDDCA}">
      <dgm:prSet custT="1"/>
      <dgm:spPr/>
      <dgm:t>
        <a:bodyPr/>
        <a:lstStyle/>
        <a:p>
          <a:r>
            <a:rPr lang="en-US" sz="2400" dirty="0"/>
            <a:t>Two comparable cohorts are identified prior to the appearance of disease under investigation </a:t>
          </a:r>
        </a:p>
      </dgm:t>
    </dgm:pt>
    <dgm:pt modelId="{2EFFBCCB-AF63-4029-9353-420BB7E0DDC9}" type="parTrans" cxnId="{48FFB283-A244-4140-8742-0A8F355F8CC1}">
      <dgm:prSet/>
      <dgm:spPr/>
      <dgm:t>
        <a:bodyPr/>
        <a:lstStyle/>
        <a:p>
          <a:endParaRPr lang="en-US"/>
        </a:p>
      </dgm:t>
    </dgm:pt>
    <dgm:pt modelId="{F0B36D2F-AAA5-4A1F-AA31-BD0016692B48}" type="sibTrans" cxnId="{48FFB283-A244-4140-8742-0A8F355F8CC1}">
      <dgm:prSet/>
      <dgm:spPr/>
      <dgm:t>
        <a:bodyPr/>
        <a:lstStyle/>
        <a:p>
          <a:endParaRPr lang="en-US"/>
        </a:p>
      </dgm:t>
    </dgm:pt>
    <dgm:pt modelId="{44A2EE7C-2D12-479D-95E2-A0DE6D00AFC6}">
      <dgm:prSet custT="1"/>
      <dgm:spPr/>
      <dgm:t>
        <a:bodyPr/>
        <a:lstStyle/>
        <a:p>
          <a:r>
            <a:rPr lang="en-US" sz="2400" dirty="0"/>
            <a:t>Study groups are observed over a period to determine the frequency of disease among them</a:t>
          </a:r>
        </a:p>
      </dgm:t>
    </dgm:pt>
    <dgm:pt modelId="{B1F5B037-C838-4255-A3AF-C85B573DCA8C}" type="parTrans" cxnId="{55F3F65F-DA18-444D-A542-A48FC749817F}">
      <dgm:prSet/>
      <dgm:spPr/>
      <dgm:t>
        <a:bodyPr/>
        <a:lstStyle/>
        <a:p>
          <a:endParaRPr lang="en-US"/>
        </a:p>
      </dgm:t>
    </dgm:pt>
    <dgm:pt modelId="{227BF286-5EAA-4BFB-8253-C761E3317AC5}" type="sibTrans" cxnId="{55F3F65F-DA18-444D-A542-A48FC749817F}">
      <dgm:prSet/>
      <dgm:spPr/>
      <dgm:t>
        <a:bodyPr/>
        <a:lstStyle/>
        <a:p>
          <a:endParaRPr lang="en-US"/>
        </a:p>
      </dgm:t>
    </dgm:pt>
    <dgm:pt modelId="{7FF09F8C-562C-4B8B-9CEA-EF6928619A89}">
      <dgm:prSet custT="1"/>
      <dgm:spPr/>
      <dgm:t>
        <a:bodyPr/>
        <a:lstStyle/>
        <a:p>
          <a:r>
            <a:rPr lang="en-US" sz="2400" dirty="0"/>
            <a:t>Study proceed from cause to effect.</a:t>
          </a:r>
        </a:p>
      </dgm:t>
    </dgm:pt>
    <dgm:pt modelId="{34758D16-45FB-4E5F-A3AF-DCBA5C14BB38}" type="parTrans" cxnId="{73FFCD28-53E6-4748-B311-934B089104CB}">
      <dgm:prSet/>
      <dgm:spPr/>
      <dgm:t>
        <a:bodyPr/>
        <a:lstStyle/>
        <a:p>
          <a:endParaRPr lang="en-US"/>
        </a:p>
      </dgm:t>
    </dgm:pt>
    <dgm:pt modelId="{D7AB7C30-3CCD-48AC-9E60-51630B10ABBE}" type="sibTrans" cxnId="{73FFCD28-53E6-4748-B311-934B089104CB}">
      <dgm:prSet/>
      <dgm:spPr/>
      <dgm:t>
        <a:bodyPr/>
        <a:lstStyle/>
        <a:p>
          <a:endParaRPr lang="en-US"/>
        </a:p>
      </dgm:t>
    </dgm:pt>
    <dgm:pt modelId="{8CA2A6D8-C7E6-4B91-B220-F096B08562E7}" type="pres">
      <dgm:prSet presAssocID="{152BED04-28C0-49B6-AAE2-67D9E9A13487}" presName="hierChild1" presStyleCnt="0">
        <dgm:presLayoutVars>
          <dgm:chPref val="1"/>
          <dgm:dir/>
          <dgm:animOne val="branch"/>
          <dgm:animLvl val="lvl"/>
          <dgm:resizeHandles/>
        </dgm:presLayoutVars>
      </dgm:prSet>
      <dgm:spPr/>
    </dgm:pt>
    <dgm:pt modelId="{0EC7C6E2-DD42-4FBF-B403-7FFDD2BDA2D4}" type="pres">
      <dgm:prSet presAssocID="{4A5A6EB9-E5BC-4354-B3D5-C3E897BDDDCA}" presName="hierRoot1" presStyleCnt="0"/>
      <dgm:spPr/>
    </dgm:pt>
    <dgm:pt modelId="{1F6D8695-345F-4D58-9F89-F9DB1A65FD05}" type="pres">
      <dgm:prSet presAssocID="{4A5A6EB9-E5BC-4354-B3D5-C3E897BDDDCA}" presName="composite" presStyleCnt="0"/>
      <dgm:spPr/>
    </dgm:pt>
    <dgm:pt modelId="{88A4FD7E-9D8B-4519-9F09-07DC54F6AF9C}" type="pres">
      <dgm:prSet presAssocID="{4A5A6EB9-E5BC-4354-B3D5-C3E897BDDDCA}" presName="background" presStyleLbl="node0" presStyleIdx="0" presStyleCnt="3"/>
      <dgm:spPr/>
    </dgm:pt>
    <dgm:pt modelId="{F8202110-289C-469D-BD7C-E91267DEC1D5}" type="pres">
      <dgm:prSet presAssocID="{4A5A6EB9-E5BC-4354-B3D5-C3E897BDDDCA}" presName="text" presStyleLbl="fgAcc0" presStyleIdx="0" presStyleCnt="3" custScaleY="114791">
        <dgm:presLayoutVars>
          <dgm:chPref val="3"/>
        </dgm:presLayoutVars>
      </dgm:prSet>
      <dgm:spPr/>
    </dgm:pt>
    <dgm:pt modelId="{9716C2D6-09C2-4F77-A614-76E890A1AD42}" type="pres">
      <dgm:prSet presAssocID="{4A5A6EB9-E5BC-4354-B3D5-C3E897BDDDCA}" presName="hierChild2" presStyleCnt="0"/>
      <dgm:spPr/>
    </dgm:pt>
    <dgm:pt modelId="{846829F5-E913-449D-8E8E-EA35CBD891AC}" type="pres">
      <dgm:prSet presAssocID="{44A2EE7C-2D12-479D-95E2-A0DE6D00AFC6}" presName="hierRoot1" presStyleCnt="0"/>
      <dgm:spPr/>
    </dgm:pt>
    <dgm:pt modelId="{158D0B19-166B-4A3E-ABC0-0564E67F9042}" type="pres">
      <dgm:prSet presAssocID="{44A2EE7C-2D12-479D-95E2-A0DE6D00AFC6}" presName="composite" presStyleCnt="0"/>
      <dgm:spPr/>
    </dgm:pt>
    <dgm:pt modelId="{A784F7CD-5A0B-4079-A4E1-C94D76735177}" type="pres">
      <dgm:prSet presAssocID="{44A2EE7C-2D12-479D-95E2-A0DE6D00AFC6}" presName="background" presStyleLbl="node0" presStyleIdx="1" presStyleCnt="3"/>
      <dgm:spPr/>
    </dgm:pt>
    <dgm:pt modelId="{F387278E-6DDF-4373-8062-34B4F4F097A7}" type="pres">
      <dgm:prSet presAssocID="{44A2EE7C-2D12-479D-95E2-A0DE6D00AFC6}" presName="text" presStyleLbl="fgAcc0" presStyleIdx="1" presStyleCnt="3">
        <dgm:presLayoutVars>
          <dgm:chPref val="3"/>
        </dgm:presLayoutVars>
      </dgm:prSet>
      <dgm:spPr/>
    </dgm:pt>
    <dgm:pt modelId="{1539338C-BC3A-43BC-AAE0-1A904240E8E6}" type="pres">
      <dgm:prSet presAssocID="{44A2EE7C-2D12-479D-95E2-A0DE6D00AFC6}" presName="hierChild2" presStyleCnt="0"/>
      <dgm:spPr/>
    </dgm:pt>
    <dgm:pt modelId="{CB7A1CFC-1836-4CD6-8537-A81C62D04CC8}" type="pres">
      <dgm:prSet presAssocID="{7FF09F8C-562C-4B8B-9CEA-EF6928619A89}" presName="hierRoot1" presStyleCnt="0"/>
      <dgm:spPr/>
    </dgm:pt>
    <dgm:pt modelId="{B59902E1-AC1C-443A-BA05-ECB22DB2261D}" type="pres">
      <dgm:prSet presAssocID="{7FF09F8C-562C-4B8B-9CEA-EF6928619A89}" presName="composite" presStyleCnt="0"/>
      <dgm:spPr/>
    </dgm:pt>
    <dgm:pt modelId="{F181C1F7-2F55-49E7-A311-D6670349D515}" type="pres">
      <dgm:prSet presAssocID="{7FF09F8C-562C-4B8B-9CEA-EF6928619A89}" presName="background" presStyleLbl="node0" presStyleIdx="2" presStyleCnt="3"/>
      <dgm:spPr/>
    </dgm:pt>
    <dgm:pt modelId="{A7AFAE44-44B0-435F-8AD7-859203A91714}" type="pres">
      <dgm:prSet presAssocID="{7FF09F8C-562C-4B8B-9CEA-EF6928619A89}" presName="text" presStyleLbl="fgAcc0" presStyleIdx="2" presStyleCnt="3">
        <dgm:presLayoutVars>
          <dgm:chPref val="3"/>
        </dgm:presLayoutVars>
      </dgm:prSet>
      <dgm:spPr/>
    </dgm:pt>
    <dgm:pt modelId="{66A56645-7279-493B-9573-978A72117F73}" type="pres">
      <dgm:prSet presAssocID="{7FF09F8C-562C-4B8B-9CEA-EF6928619A89}" presName="hierChild2" presStyleCnt="0"/>
      <dgm:spPr/>
    </dgm:pt>
  </dgm:ptLst>
  <dgm:cxnLst>
    <dgm:cxn modelId="{5B58CB28-00EA-4F6A-AF8E-A5B55FFB71E0}" type="presOf" srcId="{4A5A6EB9-E5BC-4354-B3D5-C3E897BDDDCA}" destId="{F8202110-289C-469D-BD7C-E91267DEC1D5}" srcOrd="0" destOrd="0" presId="urn:microsoft.com/office/officeart/2005/8/layout/hierarchy1"/>
    <dgm:cxn modelId="{73FFCD28-53E6-4748-B311-934B089104CB}" srcId="{152BED04-28C0-49B6-AAE2-67D9E9A13487}" destId="{7FF09F8C-562C-4B8B-9CEA-EF6928619A89}" srcOrd="2" destOrd="0" parTransId="{34758D16-45FB-4E5F-A3AF-DCBA5C14BB38}" sibTransId="{D7AB7C30-3CCD-48AC-9E60-51630B10ABBE}"/>
    <dgm:cxn modelId="{55F3F65F-DA18-444D-A542-A48FC749817F}" srcId="{152BED04-28C0-49B6-AAE2-67D9E9A13487}" destId="{44A2EE7C-2D12-479D-95E2-A0DE6D00AFC6}" srcOrd="1" destOrd="0" parTransId="{B1F5B037-C838-4255-A3AF-C85B573DCA8C}" sibTransId="{227BF286-5EAA-4BFB-8253-C761E3317AC5}"/>
    <dgm:cxn modelId="{8FA15742-BB69-4EBC-9BF6-E9AFA1C56499}" type="presOf" srcId="{44A2EE7C-2D12-479D-95E2-A0DE6D00AFC6}" destId="{F387278E-6DDF-4373-8062-34B4F4F097A7}" srcOrd="0" destOrd="0" presId="urn:microsoft.com/office/officeart/2005/8/layout/hierarchy1"/>
    <dgm:cxn modelId="{211B3C7D-93C9-4E57-9E9E-9B76ABFBC7CC}" type="presOf" srcId="{152BED04-28C0-49B6-AAE2-67D9E9A13487}" destId="{8CA2A6D8-C7E6-4B91-B220-F096B08562E7}" srcOrd="0" destOrd="0" presId="urn:microsoft.com/office/officeart/2005/8/layout/hierarchy1"/>
    <dgm:cxn modelId="{48FFB283-A244-4140-8742-0A8F355F8CC1}" srcId="{152BED04-28C0-49B6-AAE2-67D9E9A13487}" destId="{4A5A6EB9-E5BC-4354-B3D5-C3E897BDDDCA}" srcOrd="0" destOrd="0" parTransId="{2EFFBCCB-AF63-4029-9353-420BB7E0DDC9}" sibTransId="{F0B36D2F-AAA5-4A1F-AA31-BD0016692B48}"/>
    <dgm:cxn modelId="{A2AF3BF5-08D8-42DA-A3B6-935693F71DF5}" type="presOf" srcId="{7FF09F8C-562C-4B8B-9CEA-EF6928619A89}" destId="{A7AFAE44-44B0-435F-8AD7-859203A91714}" srcOrd="0" destOrd="0" presId="urn:microsoft.com/office/officeart/2005/8/layout/hierarchy1"/>
    <dgm:cxn modelId="{9FBFE6AA-C00C-4E01-89AC-5A51CC72AF78}" type="presParOf" srcId="{8CA2A6D8-C7E6-4B91-B220-F096B08562E7}" destId="{0EC7C6E2-DD42-4FBF-B403-7FFDD2BDA2D4}" srcOrd="0" destOrd="0" presId="urn:microsoft.com/office/officeart/2005/8/layout/hierarchy1"/>
    <dgm:cxn modelId="{38C1AF73-492B-4470-9A29-0FC074C9B771}" type="presParOf" srcId="{0EC7C6E2-DD42-4FBF-B403-7FFDD2BDA2D4}" destId="{1F6D8695-345F-4D58-9F89-F9DB1A65FD05}" srcOrd="0" destOrd="0" presId="urn:microsoft.com/office/officeart/2005/8/layout/hierarchy1"/>
    <dgm:cxn modelId="{70581D66-903C-4521-82B8-151243A50314}" type="presParOf" srcId="{1F6D8695-345F-4D58-9F89-F9DB1A65FD05}" destId="{88A4FD7E-9D8B-4519-9F09-07DC54F6AF9C}" srcOrd="0" destOrd="0" presId="urn:microsoft.com/office/officeart/2005/8/layout/hierarchy1"/>
    <dgm:cxn modelId="{2A8FCF59-0AF1-4090-9A63-E0BF02B597B4}" type="presParOf" srcId="{1F6D8695-345F-4D58-9F89-F9DB1A65FD05}" destId="{F8202110-289C-469D-BD7C-E91267DEC1D5}" srcOrd="1" destOrd="0" presId="urn:microsoft.com/office/officeart/2005/8/layout/hierarchy1"/>
    <dgm:cxn modelId="{2726F1BA-313C-4FD8-93FB-6CAC2885092D}" type="presParOf" srcId="{0EC7C6E2-DD42-4FBF-B403-7FFDD2BDA2D4}" destId="{9716C2D6-09C2-4F77-A614-76E890A1AD42}" srcOrd="1" destOrd="0" presId="urn:microsoft.com/office/officeart/2005/8/layout/hierarchy1"/>
    <dgm:cxn modelId="{71699AE2-B93A-4A8D-A043-EF8A861EFDD1}" type="presParOf" srcId="{8CA2A6D8-C7E6-4B91-B220-F096B08562E7}" destId="{846829F5-E913-449D-8E8E-EA35CBD891AC}" srcOrd="1" destOrd="0" presId="urn:microsoft.com/office/officeart/2005/8/layout/hierarchy1"/>
    <dgm:cxn modelId="{DA13FB14-9CF0-4EF3-9354-D5CC33EFEA47}" type="presParOf" srcId="{846829F5-E913-449D-8E8E-EA35CBD891AC}" destId="{158D0B19-166B-4A3E-ABC0-0564E67F9042}" srcOrd="0" destOrd="0" presId="urn:microsoft.com/office/officeart/2005/8/layout/hierarchy1"/>
    <dgm:cxn modelId="{81425470-FB6C-45B6-88EA-5D1BD53B7C19}" type="presParOf" srcId="{158D0B19-166B-4A3E-ABC0-0564E67F9042}" destId="{A784F7CD-5A0B-4079-A4E1-C94D76735177}" srcOrd="0" destOrd="0" presId="urn:microsoft.com/office/officeart/2005/8/layout/hierarchy1"/>
    <dgm:cxn modelId="{D1F842AE-B669-4949-A9F7-5E1E0CC0798B}" type="presParOf" srcId="{158D0B19-166B-4A3E-ABC0-0564E67F9042}" destId="{F387278E-6DDF-4373-8062-34B4F4F097A7}" srcOrd="1" destOrd="0" presId="urn:microsoft.com/office/officeart/2005/8/layout/hierarchy1"/>
    <dgm:cxn modelId="{ADA8D398-825F-4B75-8074-FB234B31668B}" type="presParOf" srcId="{846829F5-E913-449D-8E8E-EA35CBD891AC}" destId="{1539338C-BC3A-43BC-AAE0-1A904240E8E6}" srcOrd="1" destOrd="0" presId="urn:microsoft.com/office/officeart/2005/8/layout/hierarchy1"/>
    <dgm:cxn modelId="{EA96BC07-7296-487F-9BAC-7556AC5D24C2}" type="presParOf" srcId="{8CA2A6D8-C7E6-4B91-B220-F096B08562E7}" destId="{CB7A1CFC-1836-4CD6-8537-A81C62D04CC8}" srcOrd="2" destOrd="0" presId="urn:microsoft.com/office/officeart/2005/8/layout/hierarchy1"/>
    <dgm:cxn modelId="{54AC9D01-F03C-4434-B9E1-1800313CF952}" type="presParOf" srcId="{CB7A1CFC-1836-4CD6-8537-A81C62D04CC8}" destId="{B59902E1-AC1C-443A-BA05-ECB22DB2261D}" srcOrd="0" destOrd="0" presId="urn:microsoft.com/office/officeart/2005/8/layout/hierarchy1"/>
    <dgm:cxn modelId="{81E1D9CA-CA16-4B8F-B5F4-AA41DBF09CB7}" type="presParOf" srcId="{B59902E1-AC1C-443A-BA05-ECB22DB2261D}" destId="{F181C1F7-2F55-49E7-A311-D6670349D515}" srcOrd="0" destOrd="0" presId="urn:microsoft.com/office/officeart/2005/8/layout/hierarchy1"/>
    <dgm:cxn modelId="{821DEE43-CFAA-41A8-BF2B-62C02BE16217}" type="presParOf" srcId="{B59902E1-AC1C-443A-BA05-ECB22DB2261D}" destId="{A7AFAE44-44B0-435F-8AD7-859203A91714}" srcOrd="1" destOrd="0" presId="urn:microsoft.com/office/officeart/2005/8/layout/hierarchy1"/>
    <dgm:cxn modelId="{BC2E1E6C-1235-4385-8C63-C5A266166A4D}" type="presParOf" srcId="{CB7A1CFC-1836-4CD6-8537-A81C62D04CC8}" destId="{66A56645-7279-493B-9573-978A72117F7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714FD3-3A29-4460-A297-07D497E6F46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0A93C35-B831-481D-84A1-3A29DD70E5C3}">
      <dgm:prSet custT="1"/>
      <dgm:spPr/>
      <dgm:t>
        <a:bodyPr/>
        <a:lstStyle/>
        <a:p>
          <a:r>
            <a:rPr lang="en-US" sz="2400" dirty="0"/>
            <a:t>Prospective cohort studies</a:t>
          </a:r>
        </a:p>
      </dgm:t>
    </dgm:pt>
    <dgm:pt modelId="{389F3C58-9968-4F1C-A262-EE9CB5BE719D}" type="parTrans" cxnId="{C6EF512D-3C30-4E11-9FD8-205541A0E7BB}">
      <dgm:prSet/>
      <dgm:spPr/>
      <dgm:t>
        <a:bodyPr/>
        <a:lstStyle/>
        <a:p>
          <a:endParaRPr lang="en-US" sz="2400"/>
        </a:p>
      </dgm:t>
    </dgm:pt>
    <dgm:pt modelId="{2D36A985-D712-4871-BE3A-27BDD43E4FAA}" type="sibTrans" cxnId="{C6EF512D-3C30-4E11-9FD8-205541A0E7BB}">
      <dgm:prSet/>
      <dgm:spPr/>
      <dgm:t>
        <a:bodyPr/>
        <a:lstStyle/>
        <a:p>
          <a:endParaRPr lang="en-US" sz="2400"/>
        </a:p>
      </dgm:t>
    </dgm:pt>
    <dgm:pt modelId="{57055A7A-5765-4D8D-B953-2274C6C667F2}">
      <dgm:prSet custT="1"/>
      <dgm:spPr/>
      <dgm:t>
        <a:bodyPr/>
        <a:lstStyle/>
        <a:p>
          <a:r>
            <a:rPr lang="en-US" sz="2400" dirty="0"/>
            <a:t>Retrospective cohort studies </a:t>
          </a:r>
        </a:p>
      </dgm:t>
    </dgm:pt>
    <dgm:pt modelId="{4F5816F4-1E07-45BF-A2E7-F873AE46F2C2}" type="parTrans" cxnId="{749265C9-F506-4288-88F7-75AFBB8AE12B}">
      <dgm:prSet/>
      <dgm:spPr/>
      <dgm:t>
        <a:bodyPr/>
        <a:lstStyle/>
        <a:p>
          <a:endParaRPr lang="en-US" sz="2400"/>
        </a:p>
      </dgm:t>
    </dgm:pt>
    <dgm:pt modelId="{181973C3-012A-45FA-AE36-C7F85312C8F6}" type="sibTrans" cxnId="{749265C9-F506-4288-88F7-75AFBB8AE12B}">
      <dgm:prSet/>
      <dgm:spPr/>
      <dgm:t>
        <a:bodyPr/>
        <a:lstStyle/>
        <a:p>
          <a:endParaRPr lang="en-US" sz="2400"/>
        </a:p>
      </dgm:t>
    </dgm:pt>
    <dgm:pt modelId="{98874952-BDB4-46FE-9162-7C68D0794710}">
      <dgm:prSet custT="1"/>
      <dgm:spPr/>
      <dgm:t>
        <a:bodyPr/>
        <a:lstStyle/>
        <a:p>
          <a:r>
            <a:rPr lang="en-US" sz="2400"/>
            <a:t>If reliable past records on exposure &amp; disease are available </a:t>
          </a:r>
        </a:p>
      </dgm:t>
    </dgm:pt>
    <dgm:pt modelId="{7346BD2C-18D3-4EF2-B3E8-E04F35BA4524}" type="parTrans" cxnId="{F4A617D5-B973-46E7-86F1-CF98BB7E177A}">
      <dgm:prSet/>
      <dgm:spPr/>
      <dgm:t>
        <a:bodyPr/>
        <a:lstStyle/>
        <a:p>
          <a:endParaRPr lang="en-US" sz="2400"/>
        </a:p>
      </dgm:t>
    </dgm:pt>
    <dgm:pt modelId="{51D8DCF5-B8EB-4B9F-BCF2-CAEE9F3E9D7D}" type="sibTrans" cxnId="{F4A617D5-B973-46E7-86F1-CF98BB7E177A}">
      <dgm:prSet/>
      <dgm:spPr/>
      <dgm:t>
        <a:bodyPr/>
        <a:lstStyle/>
        <a:p>
          <a:endParaRPr lang="en-US" sz="2400"/>
        </a:p>
      </dgm:t>
    </dgm:pt>
    <dgm:pt modelId="{996328CC-361E-4903-8746-AE9BB2CEEE27}">
      <dgm:prSet custT="1"/>
      <dgm:spPr/>
      <dgm:t>
        <a:bodyPr/>
        <a:lstStyle/>
        <a:p>
          <a:r>
            <a:rPr lang="en-US" sz="2400"/>
            <a:t>Saves time and effort</a:t>
          </a:r>
        </a:p>
      </dgm:t>
    </dgm:pt>
    <dgm:pt modelId="{F6C89BAC-2AEB-41E3-90DF-6D524218E450}" type="parTrans" cxnId="{FFB3F1A6-AD41-4D9A-A81A-9222678E1250}">
      <dgm:prSet/>
      <dgm:spPr/>
      <dgm:t>
        <a:bodyPr/>
        <a:lstStyle/>
        <a:p>
          <a:endParaRPr lang="en-US" sz="2400"/>
        </a:p>
      </dgm:t>
    </dgm:pt>
    <dgm:pt modelId="{FE251A2B-0537-4584-94BA-42160B083632}" type="sibTrans" cxnId="{FFB3F1A6-AD41-4D9A-A81A-9222678E1250}">
      <dgm:prSet/>
      <dgm:spPr/>
      <dgm:t>
        <a:bodyPr/>
        <a:lstStyle/>
        <a:p>
          <a:endParaRPr lang="en-US" sz="2400"/>
        </a:p>
      </dgm:t>
    </dgm:pt>
    <dgm:pt modelId="{571A9354-726B-4962-8E91-72F54C2A6196}">
      <dgm:prSet custT="1"/>
      <dgm:spPr/>
      <dgm:t>
        <a:bodyPr/>
        <a:lstStyle/>
        <a:p>
          <a:r>
            <a:rPr lang="en-US" sz="2400"/>
            <a:t>Like Hospital / Industry workers</a:t>
          </a:r>
        </a:p>
      </dgm:t>
    </dgm:pt>
    <dgm:pt modelId="{5E51BE74-8E02-438F-A0A8-54F06C7B135D}" type="parTrans" cxnId="{05B28E82-F301-4AAF-9F4C-111B895AECB0}">
      <dgm:prSet/>
      <dgm:spPr/>
      <dgm:t>
        <a:bodyPr/>
        <a:lstStyle/>
        <a:p>
          <a:endParaRPr lang="en-US" sz="2400"/>
        </a:p>
      </dgm:t>
    </dgm:pt>
    <dgm:pt modelId="{B0A07442-4D2C-4577-AB34-EE49D0B17BBA}" type="sibTrans" cxnId="{05B28E82-F301-4AAF-9F4C-111B895AECB0}">
      <dgm:prSet/>
      <dgm:spPr/>
      <dgm:t>
        <a:bodyPr/>
        <a:lstStyle/>
        <a:p>
          <a:endParaRPr lang="en-US" sz="2400"/>
        </a:p>
      </dgm:t>
    </dgm:pt>
    <dgm:pt modelId="{7FBB2D5E-C1C1-421E-9A56-5955FD3D783A}">
      <dgm:prSet custT="1"/>
      <dgm:spPr/>
      <dgm:t>
        <a:bodyPr/>
        <a:lstStyle/>
        <a:p>
          <a:r>
            <a:rPr lang="en-US" sz="2400"/>
            <a:t>A combination of prospective and retrospective cohort studies</a:t>
          </a:r>
        </a:p>
      </dgm:t>
    </dgm:pt>
    <dgm:pt modelId="{C967C9F4-2FC0-45BD-AB99-9F28A33E9769}" type="parTrans" cxnId="{B61C5A3A-20B1-4B2C-A63B-8C7E81EA3C5C}">
      <dgm:prSet/>
      <dgm:spPr/>
      <dgm:t>
        <a:bodyPr/>
        <a:lstStyle/>
        <a:p>
          <a:endParaRPr lang="en-US" sz="2400"/>
        </a:p>
      </dgm:t>
    </dgm:pt>
    <dgm:pt modelId="{5B726FBE-8F71-4BE2-8E5C-C4E71F88CFB0}" type="sibTrans" cxnId="{B61C5A3A-20B1-4B2C-A63B-8C7E81EA3C5C}">
      <dgm:prSet/>
      <dgm:spPr/>
      <dgm:t>
        <a:bodyPr/>
        <a:lstStyle/>
        <a:p>
          <a:endParaRPr lang="en-US" sz="2400"/>
        </a:p>
      </dgm:t>
    </dgm:pt>
    <dgm:pt modelId="{74ACBF65-0664-4B05-B210-99CF1ACDD6BB}" type="pres">
      <dgm:prSet presAssocID="{35714FD3-3A29-4460-A297-07D497E6F46D}" presName="linear" presStyleCnt="0">
        <dgm:presLayoutVars>
          <dgm:animLvl val="lvl"/>
          <dgm:resizeHandles val="exact"/>
        </dgm:presLayoutVars>
      </dgm:prSet>
      <dgm:spPr/>
    </dgm:pt>
    <dgm:pt modelId="{1966221C-D1F0-4F1E-9F77-E11D12A9CF50}" type="pres">
      <dgm:prSet presAssocID="{30A93C35-B831-481D-84A1-3A29DD70E5C3}" presName="parentText" presStyleLbl="node1" presStyleIdx="0" presStyleCnt="3">
        <dgm:presLayoutVars>
          <dgm:chMax val="0"/>
          <dgm:bulletEnabled val="1"/>
        </dgm:presLayoutVars>
      </dgm:prSet>
      <dgm:spPr/>
    </dgm:pt>
    <dgm:pt modelId="{BAC13E24-6114-4C1B-9502-7D52676225FA}" type="pres">
      <dgm:prSet presAssocID="{2D36A985-D712-4871-BE3A-27BDD43E4FAA}" presName="spacer" presStyleCnt="0"/>
      <dgm:spPr/>
    </dgm:pt>
    <dgm:pt modelId="{B7D2900E-31EB-4A6A-B8D7-8620AA559AC7}" type="pres">
      <dgm:prSet presAssocID="{57055A7A-5765-4D8D-B953-2274C6C667F2}" presName="parentText" presStyleLbl="node1" presStyleIdx="1" presStyleCnt="3">
        <dgm:presLayoutVars>
          <dgm:chMax val="0"/>
          <dgm:bulletEnabled val="1"/>
        </dgm:presLayoutVars>
      </dgm:prSet>
      <dgm:spPr/>
    </dgm:pt>
    <dgm:pt modelId="{C6F505BE-EDB3-4759-A415-1425F3718736}" type="pres">
      <dgm:prSet presAssocID="{57055A7A-5765-4D8D-B953-2274C6C667F2}" presName="childText" presStyleLbl="revTx" presStyleIdx="0" presStyleCnt="1">
        <dgm:presLayoutVars>
          <dgm:bulletEnabled val="1"/>
        </dgm:presLayoutVars>
      </dgm:prSet>
      <dgm:spPr/>
    </dgm:pt>
    <dgm:pt modelId="{D3D023C9-117B-4360-9ACA-FAF6D2BAFCB3}" type="pres">
      <dgm:prSet presAssocID="{7FBB2D5E-C1C1-421E-9A56-5955FD3D783A}" presName="parentText" presStyleLbl="node1" presStyleIdx="2" presStyleCnt="3">
        <dgm:presLayoutVars>
          <dgm:chMax val="0"/>
          <dgm:bulletEnabled val="1"/>
        </dgm:presLayoutVars>
      </dgm:prSet>
      <dgm:spPr/>
    </dgm:pt>
  </dgm:ptLst>
  <dgm:cxnLst>
    <dgm:cxn modelId="{122E8524-7879-4252-96F1-99FFBF9D538E}" type="presOf" srcId="{7FBB2D5E-C1C1-421E-9A56-5955FD3D783A}" destId="{D3D023C9-117B-4360-9ACA-FAF6D2BAFCB3}" srcOrd="0" destOrd="0" presId="urn:microsoft.com/office/officeart/2005/8/layout/vList2"/>
    <dgm:cxn modelId="{C6EF512D-3C30-4E11-9FD8-205541A0E7BB}" srcId="{35714FD3-3A29-4460-A297-07D497E6F46D}" destId="{30A93C35-B831-481D-84A1-3A29DD70E5C3}" srcOrd="0" destOrd="0" parTransId="{389F3C58-9968-4F1C-A262-EE9CB5BE719D}" sibTransId="{2D36A985-D712-4871-BE3A-27BDD43E4FAA}"/>
    <dgm:cxn modelId="{D2362A2E-6137-4F76-B583-DD2D4E43FB5B}" type="presOf" srcId="{35714FD3-3A29-4460-A297-07D497E6F46D}" destId="{74ACBF65-0664-4B05-B210-99CF1ACDD6BB}" srcOrd="0" destOrd="0" presId="urn:microsoft.com/office/officeart/2005/8/layout/vList2"/>
    <dgm:cxn modelId="{B61C5A3A-20B1-4B2C-A63B-8C7E81EA3C5C}" srcId="{35714FD3-3A29-4460-A297-07D497E6F46D}" destId="{7FBB2D5E-C1C1-421E-9A56-5955FD3D783A}" srcOrd="2" destOrd="0" parTransId="{C967C9F4-2FC0-45BD-AB99-9F28A33E9769}" sibTransId="{5B726FBE-8F71-4BE2-8E5C-C4E71F88CFB0}"/>
    <dgm:cxn modelId="{D6DB6062-BCF4-4D47-868D-6B07D1E86CBC}" type="presOf" srcId="{571A9354-726B-4962-8E91-72F54C2A6196}" destId="{C6F505BE-EDB3-4759-A415-1425F3718736}" srcOrd="0" destOrd="2" presId="urn:microsoft.com/office/officeart/2005/8/layout/vList2"/>
    <dgm:cxn modelId="{00AD084A-FB2E-4E38-A480-F6F2A39DA25C}" type="presOf" srcId="{30A93C35-B831-481D-84A1-3A29DD70E5C3}" destId="{1966221C-D1F0-4F1E-9F77-E11D12A9CF50}" srcOrd="0" destOrd="0" presId="urn:microsoft.com/office/officeart/2005/8/layout/vList2"/>
    <dgm:cxn modelId="{713B984F-2149-4B1F-B042-4D7BC591B803}" type="presOf" srcId="{57055A7A-5765-4D8D-B953-2274C6C667F2}" destId="{B7D2900E-31EB-4A6A-B8D7-8620AA559AC7}" srcOrd="0" destOrd="0" presId="urn:microsoft.com/office/officeart/2005/8/layout/vList2"/>
    <dgm:cxn modelId="{05B28E82-F301-4AAF-9F4C-111B895AECB0}" srcId="{57055A7A-5765-4D8D-B953-2274C6C667F2}" destId="{571A9354-726B-4962-8E91-72F54C2A6196}" srcOrd="2" destOrd="0" parTransId="{5E51BE74-8E02-438F-A0A8-54F06C7B135D}" sibTransId="{B0A07442-4D2C-4577-AB34-EE49D0B17BBA}"/>
    <dgm:cxn modelId="{73F90F90-C242-40DB-AAF7-D2C342553C11}" type="presOf" srcId="{98874952-BDB4-46FE-9162-7C68D0794710}" destId="{C6F505BE-EDB3-4759-A415-1425F3718736}" srcOrd="0" destOrd="0" presId="urn:microsoft.com/office/officeart/2005/8/layout/vList2"/>
    <dgm:cxn modelId="{39E4EC90-BD9B-4447-96F1-1E7154F08D57}" type="presOf" srcId="{996328CC-361E-4903-8746-AE9BB2CEEE27}" destId="{C6F505BE-EDB3-4759-A415-1425F3718736}" srcOrd="0" destOrd="1" presId="urn:microsoft.com/office/officeart/2005/8/layout/vList2"/>
    <dgm:cxn modelId="{FFB3F1A6-AD41-4D9A-A81A-9222678E1250}" srcId="{57055A7A-5765-4D8D-B953-2274C6C667F2}" destId="{996328CC-361E-4903-8746-AE9BB2CEEE27}" srcOrd="1" destOrd="0" parTransId="{F6C89BAC-2AEB-41E3-90DF-6D524218E450}" sibTransId="{FE251A2B-0537-4584-94BA-42160B083632}"/>
    <dgm:cxn modelId="{749265C9-F506-4288-88F7-75AFBB8AE12B}" srcId="{35714FD3-3A29-4460-A297-07D497E6F46D}" destId="{57055A7A-5765-4D8D-B953-2274C6C667F2}" srcOrd="1" destOrd="0" parTransId="{4F5816F4-1E07-45BF-A2E7-F873AE46F2C2}" sibTransId="{181973C3-012A-45FA-AE36-C7F85312C8F6}"/>
    <dgm:cxn modelId="{F4A617D5-B973-46E7-86F1-CF98BB7E177A}" srcId="{57055A7A-5765-4D8D-B953-2274C6C667F2}" destId="{98874952-BDB4-46FE-9162-7C68D0794710}" srcOrd="0" destOrd="0" parTransId="{7346BD2C-18D3-4EF2-B3E8-E04F35BA4524}" sibTransId="{51D8DCF5-B8EB-4B9F-BCF2-CAEE9F3E9D7D}"/>
    <dgm:cxn modelId="{DA253967-B0CC-4049-95A8-C36239D5ABB6}" type="presParOf" srcId="{74ACBF65-0664-4B05-B210-99CF1ACDD6BB}" destId="{1966221C-D1F0-4F1E-9F77-E11D12A9CF50}" srcOrd="0" destOrd="0" presId="urn:microsoft.com/office/officeart/2005/8/layout/vList2"/>
    <dgm:cxn modelId="{C48A53DB-1DE7-48F1-866D-3E9077DC4C90}" type="presParOf" srcId="{74ACBF65-0664-4B05-B210-99CF1ACDD6BB}" destId="{BAC13E24-6114-4C1B-9502-7D52676225FA}" srcOrd="1" destOrd="0" presId="urn:microsoft.com/office/officeart/2005/8/layout/vList2"/>
    <dgm:cxn modelId="{7D3B0CE6-2E16-4D88-8CA2-540EBC251F34}" type="presParOf" srcId="{74ACBF65-0664-4B05-B210-99CF1ACDD6BB}" destId="{B7D2900E-31EB-4A6A-B8D7-8620AA559AC7}" srcOrd="2" destOrd="0" presId="urn:microsoft.com/office/officeart/2005/8/layout/vList2"/>
    <dgm:cxn modelId="{978AE88B-7975-4C04-B389-69A92D2FC31B}" type="presParOf" srcId="{74ACBF65-0664-4B05-B210-99CF1ACDD6BB}" destId="{C6F505BE-EDB3-4759-A415-1425F3718736}" srcOrd="3" destOrd="0" presId="urn:microsoft.com/office/officeart/2005/8/layout/vList2"/>
    <dgm:cxn modelId="{2D6A1071-C8A4-42F5-84EC-05BB9458AA4F}" type="presParOf" srcId="{74ACBF65-0664-4B05-B210-99CF1ACDD6BB}" destId="{D3D023C9-117B-4360-9ACA-FAF6D2BAFCB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8D162F-D130-4214-B73A-86EFFC0D5C2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9BC5A13-552F-49A0-A202-E10A450D2349}">
      <dgm:prSet custT="1"/>
      <dgm:spPr/>
      <dgm:t>
        <a:bodyPr/>
        <a:lstStyle/>
        <a:p>
          <a:r>
            <a:rPr lang="en-US" sz="2400" dirty="0"/>
            <a:t>sufficient </a:t>
          </a:r>
          <a:r>
            <a:rPr lang="en-US" sz="2400" b="1" dirty="0"/>
            <a:t>evidence</a:t>
          </a:r>
          <a:r>
            <a:rPr lang="en-US" sz="2400" dirty="0"/>
            <a:t> about disease causation is available via descriptive &amp; case control studies</a:t>
          </a:r>
        </a:p>
      </dgm:t>
    </dgm:pt>
    <dgm:pt modelId="{46ABD8CC-8D74-40A0-988B-67CA4930FFD6}" type="parTrans" cxnId="{0A9310B0-BC7E-4435-9E69-DD19C0D887B3}">
      <dgm:prSet/>
      <dgm:spPr/>
      <dgm:t>
        <a:bodyPr/>
        <a:lstStyle/>
        <a:p>
          <a:endParaRPr lang="en-US" sz="2400"/>
        </a:p>
      </dgm:t>
    </dgm:pt>
    <dgm:pt modelId="{6E7F9D38-BCE0-4FC1-A390-EAA0A94C0642}" type="sibTrans" cxnId="{0A9310B0-BC7E-4435-9E69-DD19C0D887B3}">
      <dgm:prSet phldrT="01"/>
      <dgm:spPr/>
      <dgm:t>
        <a:bodyPr/>
        <a:lstStyle/>
        <a:p>
          <a:endParaRPr lang="en-US" sz="2400"/>
        </a:p>
      </dgm:t>
    </dgm:pt>
    <dgm:pt modelId="{02C72C75-B2D9-45B9-B340-0F150351F12F}">
      <dgm:prSet custT="1"/>
      <dgm:spPr/>
      <dgm:t>
        <a:bodyPr/>
        <a:lstStyle/>
        <a:p>
          <a:r>
            <a:rPr lang="en-US" sz="2400" b="1" dirty="0"/>
            <a:t>Stable &amp; manageable </a:t>
          </a:r>
          <a:r>
            <a:rPr lang="en-US" sz="2400" dirty="0"/>
            <a:t>cohorts are available </a:t>
          </a:r>
        </a:p>
      </dgm:t>
    </dgm:pt>
    <dgm:pt modelId="{E5B2A7D8-AB3C-4F5F-BFB0-EE9317E65E4D}" type="parTrans" cxnId="{D97112B7-54D3-4127-9459-7EB53F67549D}">
      <dgm:prSet/>
      <dgm:spPr/>
      <dgm:t>
        <a:bodyPr/>
        <a:lstStyle/>
        <a:p>
          <a:endParaRPr lang="en-US" sz="2400"/>
        </a:p>
      </dgm:t>
    </dgm:pt>
    <dgm:pt modelId="{297F84AF-EF09-4BF8-8120-3126547B1D3F}" type="sibTrans" cxnId="{D97112B7-54D3-4127-9459-7EB53F67549D}">
      <dgm:prSet phldrT="02"/>
      <dgm:spPr/>
      <dgm:t>
        <a:bodyPr/>
        <a:lstStyle/>
        <a:p>
          <a:endParaRPr lang="en-US" sz="2400"/>
        </a:p>
      </dgm:t>
    </dgm:pt>
    <dgm:pt modelId="{C3421AE7-2349-411C-95CC-8DD92886529E}">
      <dgm:prSet custT="1"/>
      <dgm:spPr/>
      <dgm:t>
        <a:bodyPr/>
        <a:lstStyle/>
        <a:p>
          <a:r>
            <a:rPr lang="en-US" sz="2400" b="1" dirty="0"/>
            <a:t>Exposure in general may be rare but disease is common</a:t>
          </a:r>
          <a:r>
            <a:rPr lang="en-US" sz="2400" dirty="0"/>
            <a:t> in those who are exposed  (exposure to X-rays)</a:t>
          </a:r>
        </a:p>
      </dgm:t>
    </dgm:pt>
    <dgm:pt modelId="{35181D50-EBBF-489A-9DEA-EE98BE3D4562}" type="parTrans" cxnId="{478094A4-C079-4420-B39F-E6B430362CF5}">
      <dgm:prSet/>
      <dgm:spPr/>
      <dgm:t>
        <a:bodyPr/>
        <a:lstStyle/>
        <a:p>
          <a:endParaRPr lang="en-US" sz="2400"/>
        </a:p>
      </dgm:t>
    </dgm:pt>
    <dgm:pt modelId="{31CDE992-DD23-4422-BB1F-CFD52E17B4EF}" type="sibTrans" cxnId="{478094A4-C079-4420-B39F-E6B430362CF5}">
      <dgm:prSet phldrT="03"/>
      <dgm:spPr/>
      <dgm:t>
        <a:bodyPr/>
        <a:lstStyle/>
        <a:p>
          <a:endParaRPr lang="en-US" sz="2400"/>
        </a:p>
      </dgm:t>
    </dgm:pt>
    <dgm:pt modelId="{4F75EF19-F9FD-4853-9621-8C1B5960EA8B}">
      <dgm:prSet custT="1"/>
      <dgm:spPr/>
      <dgm:t>
        <a:bodyPr/>
        <a:lstStyle/>
        <a:p>
          <a:r>
            <a:rPr lang="en-US" sz="2400" dirty="0"/>
            <a:t>Risk of </a:t>
          </a:r>
          <a:r>
            <a:rPr lang="en-US" sz="2400" b="1" dirty="0"/>
            <a:t>attrition</a:t>
          </a:r>
          <a:r>
            <a:rPr lang="en-US" sz="2400" dirty="0"/>
            <a:t> is minimal</a:t>
          </a:r>
        </a:p>
      </dgm:t>
    </dgm:pt>
    <dgm:pt modelId="{9595A1B2-4D20-408D-A07C-137840738616}" type="parTrans" cxnId="{4213C8D3-523B-4AB2-8ECB-4B0FDD01D6C8}">
      <dgm:prSet/>
      <dgm:spPr/>
      <dgm:t>
        <a:bodyPr/>
        <a:lstStyle/>
        <a:p>
          <a:endParaRPr lang="en-US" sz="2400"/>
        </a:p>
      </dgm:t>
    </dgm:pt>
    <dgm:pt modelId="{55B37C14-2D2E-4D98-8BE6-45D2C4DA5BE4}" type="sibTrans" cxnId="{4213C8D3-523B-4AB2-8ECB-4B0FDD01D6C8}">
      <dgm:prSet phldrT="04"/>
      <dgm:spPr/>
      <dgm:t>
        <a:bodyPr/>
        <a:lstStyle/>
        <a:p>
          <a:endParaRPr lang="en-US" sz="2400"/>
        </a:p>
      </dgm:t>
    </dgm:pt>
    <dgm:pt modelId="{3F6935C1-6A11-4BBE-A11B-BFABEE8296E4}">
      <dgm:prSet custT="1"/>
      <dgm:spPr/>
      <dgm:t>
        <a:bodyPr/>
        <a:lstStyle/>
        <a:p>
          <a:r>
            <a:rPr lang="en-US" sz="2400" dirty="0"/>
            <a:t>Enough </a:t>
          </a:r>
          <a:r>
            <a:rPr lang="en-US" sz="2400" b="1" dirty="0"/>
            <a:t>resources</a:t>
          </a:r>
          <a:r>
            <a:rPr lang="en-US" sz="2400" dirty="0"/>
            <a:t> are available </a:t>
          </a:r>
        </a:p>
      </dgm:t>
    </dgm:pt>
    <dgm:pt modelId="{139BB1CB-FC06-4B11-B40D-89E296627C22}" type="parTrans" cxnId="{2FDDBE8E-EA1C-413C-86C8-3EDE4E0EB9CA}">
      <dgm:prSet/>
      <dgm:spPr/>
      <dgm:t>
        <a:bodyPr/>
        <a:lstStyle/>
        <a:p>
          <a:endParaRPr lang="en-US" sz="2400"/>
        </a:p>
      </dgm:t>
    </dgm:pt>
    <dgm:pt modelId="{C8A3B29B-07EC-4065-8F63-B371C3D27C20}" type="sibTrans" cxnId="{2FDDBE8E-EA1C-413C-86C8-3EDE4E0EB9CA}">
      <dgm:prSet phldrT="05"/>
      <dgm:spPr/>
      <dgm:t>
        <a:bodyPr/>
        <a:lstStyle/>
        <a:p>
          <a:endParaRPr lang="en-US" sz="2400"/>
        </a:p>
      </dgm:t>
    </dgm:pt>
    <dgm:pt modelId="{6E2EF29F-7A55-4F75-B591-4AD81644F3C9}" type="pres">
      <dgm:prSet presAssocID="{738D162F-D130-4214-B73A-86EFFC0D5C23}" presName="diagram" presStyleCnt="0">
        <dgm:presLayoutVars>
          <dgm:dir/>
          <dgm:resizeHandles val="exact"/>
        </dgm:presLayoutVars>
      </dgm:prSet>
      <dgm:spPr/>
    </dgm:pt>
    <dgm:pt modelId="{E4A5DF9C-A58F-4B97-9C37-FE8FD9AA447C}" type="pres">
      <dgm:prSet presAssocID="{29BC5A13-552F-49A0-A202-E10A450D2349}" presName="node" presStyleLbl="node1" presStyleIdx="0" presStyleCnt="5">
        <dgm:presLayoutVars>
          <dgm:bulletEnabled val="1"/>
        </dgm:presLayoutVars>
      </dgm:prSet>
      <dgm:spPr/>
    </dgm:pt>
    <dgm:pt modelId="{A0DB02A2-8C4A-4176-AFFE-E36DAA2B001B}" type="pres">
      <dgm:prSet presAssocID="{6E7F9D38-BCE0-4FC1-A390-EAA0A94C0642}" presName="sibTrans" presStyleCnt="0"/>
      <dgm:spPr/>
    </dgm:pt>
    <dgm:pt modelId="{F5FE5B2D-A75E-4171-865C-5DE2D2B9D0C0}" type="pres">
      <dgm:prSet presAssocID="{02C72C75-B2D9-45B9-B340-0F150351F12F}" presName="node" presStyleLbl="node1" presStyleIdx="1" presStyleCnt="5">
        <dgm:presLayoutVars>
          <dgm:bulletEnabled val="1"/>
        </dgm:presLayoutVars>
      </dgm:prSet>
      <dgm:spPr/>
    </dgm:pt>
    <dgm:pt modelId="{3B1F6061-65B9-448D-82DB-38F1645809B7}" type="pres">
      <dgm:prSet presAssocID="{297F84AF-EF09-4BF8-8120-3126547B1D3F}" presName="sibTrans" presStyleCnt="0"/>
      <dgm:spPr/>
    </dgm:pt>
    <dgm:pt modelId="{8287552B-20C3-481B-8E72-9519375A86D6}" type="pres">
      <dgm:prSet presAssocID="{C3421AE7-2349-411C-95CC-8DD92886529E}" presName="node" presStyleLbl="node1" presStyleIdx="2" presStyleCnt="5">
        <dgm:presLayoutVars>
          <dgm:bulletEnabled val="1"/>
        </dgm:presLayoutVars>
      </dgm:prSet>
      <dgm:spPr/>
    </dgm:pt>
    <dgm:pt modelId="{F0A35E37-9A6E-4333-8F89-258F50F950B7}" type="pres">
      <dgm:prSet presAssocID="{31CDE992-DD23-4422-BB1F-CFD52E17B4EF}" presName="sibTrans" presStyleCnt="0"/>
      <dgm:spPr/>
    </dgm:pt>
    <dgm:pt modelId="{95931D55-A1E1-4100-A207-BD894AB3C289}" type="pres">
      <dgm:prSet presAssocID="{4F75EF19-F9FD-4853-9621-8C1B5960EA8B}" presName="node" presStyleLbl="node1" presStyleIdx="3" presStyleCnt="5">
        <dgm:presLayoutVars>
          <dgm:bulletEnabled val="1"/>
        </dgm:presLayoutVars>
      </dgm:prSet>
      <dgm:spPr/>
    </dgm:pt>
    <dgm:pt modelId="{AEC7B1BC-B512-46C5-9417-934A55044409}" type="pres">
      <dgm:prSet presAssocID="{55B37C14-2D2E-4D98-8BE6-45D2C4DA5BE4}" presName="sibTrans" presStyleCnt="0"/>
      <dgm:spPr/>
    </dgm:pt>
    <dgm:pt modelId="{FDB9008D-33A8-4225-8E13-B4E258F63F4B}" type="pres">
      <dgm:prSet presAssocID="{3F6935C1-6A11-4BBE-A11B-BFABEE8296E4}" presName="node" presStyleLbl="node1" presStyleIdx="4" presStyleCnt="5">
        <dgm:presLayoutVars>
          <dgm:bulletEnabled val="1"/>
        </dgm:presLayoutVars>
      </dgm:prSet>
      <dgm:spPr/>
    </dgm:pt>
  </dgm:ptLst>
  <dgm:cxnLst>
    <dgm:cxn modelId="{490E0B03-938C-464B-8CF5-F25AF38FF360}" type="presOf" srcId="{C3421AE7-2349-411C-95CC-8DD92886529E}" destId="{8287552B-20C3-481B-8E72-9519375A86D6}" srcOrd="0" destOrd="0" presId="urn:microsoft.com/office/officeart/2005/8/layout/default"/>
    <dgm:cxn modelId="{DD707520-CA27-4FDD-B2CA-CA2C6D23D374}" type="presOf" srcId="{4F75EF19-F9FD-4853-9621-8C1B5960EA8B}" destId="{95931D55-A1E1-4100-A207-BD894AB3C289}" srcOrd="0" destOrd="0" presId="urn:microsoft.com/office/officeart/2005/8/layout/default"/>
    <dgm:cxn modelId="{2135CE6E-1621-4905-AAE5-ABBCCB34785B}" type="presOf" srcId="{3F6935C1-6A11-4BBE-A11B-BFABEE8296E4}" destId="{FDB9008D-33A8-4225-8E13-B4E258F63F4B}" srcOrd="0" destOrd="0" presId="urn:microsoft.com/office/officeart/2005/8/layout/default"/>
    <dgm:cxn modelId="{74504F5A-3B23-423E-BF0B-99A9FB061AEC}" type="presOf" srcId="{738D162F-D130-4214-B73A-86EFFC0D5C23}" destId="{6E2EF29F-7A55-4F75-B591-4AD81644F3C9}" srcOrd="0" destOrd="0" presId="urn:microsoft.com/office/officeart/2005/8/layout/default"/>
    <dgm:cxn modelId="{2FDDBE8E-EA1C-413C-86C8-3EDE4E0EB9CA}" srcId="{738D162F-D130-4214-B73A-86EFFC0D5C23}" destId="{3F6935C1-6A11-4BBE-A11B-BFABEE8296E4}" srcOrd="4" destOrd="0" parTransId="{139BB1CB-FC06-4B11-B40D-89E296627C22}" sibTransId="{C8A3B29B-07EC-4065-8F63-B371C3D27C20}"/>
    <dgm:cxn modelId="{2E306D9F-77B9-4D13-98E2-438BDC0AFE43}" type="presOf" srcId="{02C72C75-B2D9-45B9-B340-0F150351F12F}" destId="{F5FE5B2D-A75E-4171-865C-5DE2D2B9D0C0}" srcOrd="0" destOrd="0" presId="urn:microsoft.com/office/officeart/2005/8/layout/default"/>
    <dgm:cxn modelId="{478094A4-C079-4420-B39F-E6B430362CF5}" srcId="{738D162F-D130-4214-B73A-86EFFC0D5C23}" destId="{C3421AE7-2349-411C-95CC-8DD92886529E}" srcOrd="2" destOrd="0" parTransId="{35181D50-EBBF-489A-9DEA-EE98BE3D4562}" sibTransId="{31CDE992-DD23-4422-BB1F-CFD52E17B4EF}"/>
    <dgm:cxn modelId="{0A9310B0-BC7E-4435-9E69-DD19C0D887B3}" srcId="{738D162F-D130-4214-B73A-86EFFC0D5C23}" destId="{29BC5A13-552F-49A0-A202-E10A450D2349}" srcOrd="0" destOrd="0" parTransId="{46ABD8CC-8D74-40A0-988B-67CA4930FFD6}" sibTransId="{6E7F9D38-BCE0-4FC1-A390-EAA0A94C0642}"/>
    <dgm:cxn modelId="{D97112B7-54D3-4127-9459-7EB53F67549D}" srcId="{738D162F-D130-4214-B73A-86EFFC0D5C23}" destId="{02C72C75-B2D9-45B9-B340-0F150351F12F}" srcOrd="1" destOrd="0" parTransId="{E5B2A7D8-AB3C-4F5F-BFB0-EE9317E65E4D}" sibTransId="{297F84AF-EF09-4BF8-8120-3126547B1D3F}"/>
    <dgm:cxn modelId="{4213C8D3-523B-4AB2-8ECB-4B0FDD01D6C8}" srcId="{738D162F-D130-4214-B73A-86EFFC0D5C23}" destId="{4F75EF19-F9FD-4853-9621-8C1B5960EA8B}" srcOrd="3" destOrd="0" parTransId="{9595A1B2-4D20-408D-A07C-137840738616}" sibTransId="{55B37C14-2D2E-4D98-8BE6-45D2C4DA5BE4}"/>
    <dgm:cxn modelId="{3AB620FC-8CBE-4565-9179-F8ED88EC35D5}" type="presOf" srcId="{29BC5A13-552F-49A0-A202-E10A450D2349}" destId="{E4A5DF9C-A58F-4B97-9C37-FE8FD9AA447C}" srcOrd="0" destOrd="0" presId="urn:microsoft.com/office/officeart/2005/8/layout/default"/>
    <dgm:cxn modelId="{BF43ED34-C809-4CE2-B574-31D7451652C8}" type="presParOf" srcId="{6E2EF29F-7A55-4F75-B591-4AD81644F3C9}" destId="{E4A5DF9C-A58F-4B97-9C37-FE8FD9AA447C}" srcOrd="0" destOrd="0" presId="urn:microsoft.com/office/officeart/2005/8/layout/default"/>
    <dgm:cxn modelId="{963DDAEA-152A-40BE-9179-46D1AE2C682E}" type="presParOf" srcId="{6E2EF29F-7A55-4F75-B591-4AD81644F3C9}" destId="{A0DB02A2-8C4A-4176-AFFE-E36DAA2B001B}" srcOrd="1" destOrd="0" presId="urn:microsoft.com/office/officeart/2005/8/layout/default"/>
    <dgm:cxn modelId="{98D4A424-66B9-4650-9646-28D26E2DB3D1}" type="presParOf" srcId="{6E2EF29F-7A55-4F75-B591-4AD81644F3C9}" destId="{F5FE5B2D-A75E-4171-865C-5DE2D2B9D0C0}" srcOrd="2" destOrd="0" presId="urn:microsoft.com/office/officeart/2005/8/layout/default"/>
    <dgm:cxn modelId="{E5684AC4-33C7-49BB-99E1-D8AC1D868407}" type="presParOf" srcId="{6E2EF29F-7A55-4F75-B591-4AD81644F3C9}" destId="{3B1F6061-65B9-448D-82DB-38F1645809B7}" srcOrd="3" destOrd="0" presId="urn:microsoft.com/office/officeart/2005/8/layout/default"/>
    <dgm:cxn modelId="{3D247931-E3B2-4F06-A2D1-4353A3EC6B17}" type="presParOf" srcId="{6E2EF29F-7A55-4F75-B591-4AD81644F3C9}" destId="{8287552B-20C3-481B-8E72-9519375A86D6}" srcOrd="4" destOrd="0" presId="urn:microsoft.com/office/officeart/2005/8/layout/default"/>
    <dgm:cxn modelId="{EF114B03-7188-43F2-BA35-005FA242A68D}" type="presParOf" srcId="{6E2EF29F-7A55-4F75-B591-4AD81644F3C9}" destId="{F0A35E37-9A6E-4333-8F89-258F50F950B7}" srcOrd="5" destOrd="0" presId="urn:microsoft.com/office/officeart/2005/8/layout/default"/>
    <dgm:cxn modelId="{DAF4D405-D95F-474B-B168-8F96CFCD9F45}" type="presParOf" srcId="{6E2EF29F-7A55-4F75-B591-4AD81644F3C9}" destId="{95931D55-A1E1-4100-A207-BD894AB3C289}" srcOrd="6" destOrd="0" presId="urn:microsoft.com/office/officeart/2005/8/layout/default"/>
    <dgm:cxn modelId="{E66F0C0C-8695-4280-A611-BE50428D7836}" type="presParOf" srcId="{6E2EF29F-7A55-4F75-B591-4AD81644F3C9}" destId="{AEC7B1BC-B512-46C5-9417-934A55044409}" srcOrd="7" destOrd="0" presId="urn:microsoft.com/office/officeart/2005/8/layout/default"/>
    <dgm:cxn modelId="{B3F7B348-C390-4B7F-B3D4-7B964ACD693B}" type="presParOf" srcId="{6E2EF29F-7A55-4F75-B591-4AD81644F3C9}" destId="{FDB9008D-33A8-4225-8E13-B4E258F63F4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EAC4B9-4178-41C5-9B4C-D25382B4B9C2}"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3239F752-4F4F-4498-9D1B-DF29020950D1}">
      <dgm:prSet custT="1"/>
      <dgm:spPr/>
      <dgm:t>
        <a:bodyPr/>
        <a:lstStyle/>
        <a:p>
          <a:r>
            <a:rPr lang="en-US" sz="2400" dirty="0">
              <a:solidFill>
                <a:schemeClr val="tx1"/>
              </a:solidFill>
            </a:rPr>
            <a:t>1. Freedom from disease                        </a:t>
          </a:r>
        </a:p>
      </dgm:t>
    </dgm:pt>
    <dgm:pt modelId="{F5CEDD95-5370-4E30-B6B8-7719C3BA20A4}" type="parTrans" cxnId="{5B3C6696-8600-42AC-8CF6-AC3F3E373493}">
      <dgm:prSet/>
      <dgm:spPr/>
      <dgm:t>
        <a:bodyPr/>
        <a:lstStyle/>
        <a:p>
          <a:endParaRPr lang="en-US" sz="2400"/>
        </a:p>
      </dgm:t>
    </dgm:pt>
    <dgm:pt modelId="{DF2C8520-3636-4B8B-93A9-979055E34991}" type="sibTrans" cxnId="{5B3C6696-8600-42AC-8CF6-AC3F3E373493}">
      <dgm:prSet/>
      <dgm:spPr/>
      <dgm:t>
        <a:bodyPr/>
        <a:lstStyle/>
        <a:p>
          <a:endParaRPr lang="en-US" sz="2400"/>
        </a:p>
      </dgm:t>
    </dgm:pt>
    <dgm:pt modelId="{A2352CE5-0943-4E18-B792-782BDD43C797}">
      <dgm:prSet custT="1"/>
      <dgm:spPr/>
      <dgm:t>
        <a:bodyPr/>
        <a:lstStyle/>
        <a:p>
          <a:r>
            <a:rPr lang="en-US" sz="2400" dirty="0">
              <a:solidFill>
                <a:schemeClr val="tx1"/>
              </a:solidFill>
            </a:rPr>
            <a:t>2. Equal susceptibility for disease</a:t>
          </a:r>
        </a:p>
      </dgm:t>
    </dgm:pt>
    <dgm:pt modelId="{8EC9EB53-3A5A-46A8-AA60-10DAF20F569C}" type="parTrans" cxnId="{9402AB60-919E-42E1-9B89-D65260340974}">
      <dgm:prSet/>
      <dgm:spPr/>
      <dgm:t>
        <a:bodyPr/>
        <a:lstStyle/>
        <a:p>
          <a:endParaRPr lang="en-US" sz="2400"/>
        </a:p>
      </dgm:t>
    </dgm:pt>
    <dgm:pt modelId="{8396F502-D466-42AD-9778-4AE44F8BC446}" type="sibTrans" cxnId="{9402AB60-919E-42E1-9B89-D65260340974}">
      <dgm:prSet/>
      <dgm:spPr/>
      <dgm:t>
        <a:bodyPr/>
        <a:lstStyle/>
        <a:p>
          <a:endParaRPr lang="en-US" sz="2400"/>
        </a:p>
      </dgm:t>
    </dgm:pt>
    <dgm:pt modelId="{EDAB81CD-E7FD-48B2-86EC-6025D80893F8}">
      <dgm:prSet custT="1"/>
      <dgm:spPr/>
      <dgm:t>
        <a:bodyPr/>
        <a:lstStyle/>
        <a:p>
          <a:r>
            <a:rPr lang="en-US" sz="2400" dirty="0">
              <a:solidFill>
                <a:schemeClr val="tx1"/>
              </a:solidFill>
            </a:rPr>
            <a:t>3. Comparability must be maintained </a:t>
          </a:r>
        </a:p>
      </dgm:t>
    </dgm:pt>
    <dgm:pt modelId="{34898F85-4378-4CA0-8D52-39158FA19D35}" type="parTrans" cxnId="{55B5B09D-8DD1-4584-87E4-E0A6E5E197CD}">
      <dgm:prSet/>
      <dgm:spPr/>
      <dgm:t>
        <a:bodyPr/>
        <a:lstStyle/>
        <a:p>
          <a:endParaRPr lang="en-US" sz="2400"/>
        </a:p>
      </dgm:t>
    </dgm:pt>
    <dgm:pt modelId="{803BF6A2-7E8D-417F-BB0A-739E2A2C5057}" type="sibTrans" cxnId="{55B5B09D-8DD1-4584-87E4-E0A6E5E197CD}">
      <dgm:prSet/>
      <dgm:spPr/>
      <dgm:t>
        <a:bodyPr/>
        <a:lstStyle/>
        <a:p>
          <a:endParaRPr lang="en-US" sz="2400"/>
        </a:p>
      </dgm:t>
    </dgm:pt>
    <dgm:pt modelId="{413A5B20-CC89-43DB-A8AB-31B054D87D07}">
      <dgm:prSet custT="1"/>
      <dgm:spPr/>
      <dgm:t>
        <a:bodyPr/>
        <a:lstStyle/>
        <a:p>
          <a:r>
            <a:rPr lang="en-US" sz="2400" b="0" dirty="0">
              <a:solidFill>
                <a:schemeClr val="tx1"/>
              </a:solidFill>
            </a:rPr>
            <a:t>4. Diagnostic &amp; eligibility criteria are pre-defined </a:t>
          </a:r>
          <a:endParaRPr lang="en-US" sz="2400" dirty="0"/>
        </a:p>
      </dgm:t>
    </dgm:pt>
    <dgm:pt modelId="{8035481C-9EC2-47EA-A331-BA1A1611119E}" type="parTrans" cxnId="{629C0752-8C17-4FE1-BA30-A30CC1BFDE6C}">
      <dgm:prSet/>
      <dgm:spPr/>
      <dgm:t>
        <a:bodyPr/>
        <a:lstStyle/>
        <a:p>
          <a:endParaRPr lang="en-US" sz="2400"/>
        </a:p>
      </dgm:t>
    </dgm:pt>
    <dgm:pt modelId="{1A733C1E-F1AC-43F8-9325-B488E7579A35}" type="sibTrans" cxnId="{629C0752-8C17-4FE1-BA30-A30CC1BFDE6C}">
      <dgm:prSet/>
      <dgm:spPr/>
      <dgm:t>
        <a:bodyPr/>
        <a:lstStyle/>
        <a:p>
          <a:endParaRPr lang="en-US" sz="2400"/>
        </a:p>
      </dgm:t>
    </dgm:pt>
    <dgm:pt modelId="{B2BCBCC5-68C6-4795-AA7F-A1D1791D3872}" type="pres">
      <dgm:prSet presAssocID="{13EAC4B9-4178-41C5-9B4C-D25382B4B9C2}" presName="linear" presStyleCnt="0">
        <dgm:presLayoutVars>
          <dgm:animLvl val="lvl"/>
          <dgm:resizeHandles val="exact"/>
        </dgm:presLayoutVars>
      </dgm:prSet>
      <dgm:spPr/>
    </dgm:pt>
    <dgm:pt modelId="{6384E5B5-CF71-4C56-A679-D2C373FC1533}" type="pres">
      <dgm:prSet presAssocID="{3239F752-4F4F-4498-9D1B-DF29020950D1}" presName="parentText" presStyleLbl="node1" presStyleIdx="0" presStyleCnt="4" custScaleY="61127">
        <dgm:presLayoutVars>
          <dgm:chMax val="0"/>
          <dgm:bulletEnabled val="1"/>
        </dgm:presLayoutVars>
      </dgm:prSet>
      <dgm:spPr/>
    </dgm:pt>
    <dgm:pt modelId="{D2977F61-CB19-4948-A971-486B23B23667}" type="pres">
      <dgm:prSet presAssocID="{DF2C8520-3636-4B8B-93A9-979055E34991}" presName="spacer" presStyleCnt="0"/>
      <dgm:spPr/>
    </dgm:pt>
    <dgm:pt modelId="{DC7506B3-5D81-48E8-ABF2-2D6933F66E9F}" type="pres">
      <dgm:prSet presAssocID="{A2352CE5-0943-4E18-B792-782BDD43C797}" presName="parentText" presStyleLbl="node1" presStyleIdx="1" presStyleCnt="4" custScaleY="64350">
        <dgm:presLayoutVars>
          <dgm:chMax val="0"/>
          <dgm:bulletEnabled val="1"/>
        </dgm:presLayoutVars>
      </dgm:prSet>
      <dgm:spPr/>
    </dgm:pt>
    <dgm:pt modelId="{30F9755B-8D81-40E1-BB27-441FE2A30CB8}" type="pres">
      <dgm:prSet presAssocID="{8396F502-D466-42AD-9778-4AE44F8BC446}" presName="spacer" presStyleCnt="0"/>
      <dgm:spPr/>
    </dgm:pt>
    <dgm:pt modelId="{3D4D2EFA-921C-4341-A5C1-845EAE421FEB}" type="pres">
      <dgm:prSet presAssocID="{EDAB81CD-E7FD-48B2-86EC-6025D80893F8}" presName="parentText" presStyleLbl="node1" presStyleIdx="2" presStyleCnt="4" custScaleY="61870">
        <dgm:presLayoutVars>
          <dgm:chMax val="0"/>
          <dgm:bulletEnabled val="1"/>
        </dgm:presLayoutVars>
      </dgm:prSet>
      <dgm:spPr/>
    </dgm:pt>
    <dgm:pt modelId="{C1A60AB3-DB8F-46C2-80FA-EF6B225D2FB6}" type="pres">
      <dgm:prSet presAssocID="{803BF6A2-7E8D-417F-BB0A-739E2A2C5057}" presName="spacer" presStyleCnt="0"/>
      <dgm:spPr/>
    </dgm:pt>
    <dgm:pt modelId="{955E0955-A2D8-4783-A383-CE34DD3B002E}" type="pres">
      <dgm:prSet presAssocID="{413A5B20-CC89-43DB-A8AB-31B054D87D07}" presName="parentText" presStyleLbl="node1" presStyleIdx="3" presStyleCnt="4" custScaleY="72860">
        <dgm:presLayoutVars>
          <dgm:chMax val="0"/>
          <dgm:bulletEnabled val="1"/>
        </dgm:presLayoutVars>
      </dgm:prSet>
      <dgm:spPr/>
    </dgm:pt>
  </dgm:ptLst>
  <dgm:cxnLst>
    <dgm:cxn modelId="{EC855E0F-C3E1-4163-B30C-D58C66AA328E}" type="presOf" srcId="{EDAB81CD-E7FD-48B2-86EC-6025D80893F8}" destId="{3D4D2EFA-921C-4341-A5C1-845EAE421FEB}" srcOrd="0" destOrd="0" presId="urn:microsoft.com/office/officeart/2005/8/layout/vList2"/>
    <dgm:cxn modelId="{7BE06427-43F5-40EF-8C22-13F2A062ADE6}" type="presOf" srcId="{413A5B20-CC89-43DB-A8AB-31B054D87D07}" destId="{955E0955-A2D8-4783-A383-CE34DD3B002E}" srcOrd="0" destOrd="0" presId="urn:microsoft.com/office/officeart/2005/8/layout/vList2"/>
    <dgm:cxn modelId="{5CA8B15C-3C90-44C7-AE55-5C2ECE1C4C0C}" type="presOf" srcId="{13EAC4B9-4178-41C5-9B4C-D25382B4B9C2}" destId="{B2BCBCC5-68C6-4795-AA7F-A1D1791D3872}" srcOrd="0" destOrd="0" presId="urn:microsoft.com/office/officeart/2005/8/layout/vList2"/>
    <dgm:cxn modelId="{9402AB60-919E-42E1-9B89-D65260340974}" srcId="{13EAC4B9-4178-41C5-9B4C-D25382B4B9C2}" destId="{A2352CE5-0943-4E18-B792-782BDD43C797}" srcOrd="1" destOrd="0" parTransId="{8EC9EB53-3A5A-46A8-AA60-10DAF20F569C}" sibTransId="{8396F502-D466-42AD-9778-4AE44F8BC446}"/>
    <dgm:cxn modelId="{629C0752-8C17-4FE1-BA30-A30CC1BFDE6C}" srcId="{13EAC4B9-4178-41C5-9B4C-D25382B4B9C2}" destId="{413A5B20-CC89-43DB-A8AB-31B054D87D07}" srcOrd="3" destOrd="0" parTransId="{8035481C-9EC2-47EA-A331-BA1A1611119E}" sibTransId="{1A733C1E-F1AC-43F8-9325-B488E7579A35}"/>
    <dgm:cxn modelId="{4E3B5585-FE64-4811-A6D1-6F0B3D2C0699}" type="presOf" srcId="{3239F752-4F4F-4498-9D1B-DF29020950D1}" destId="{6384E5B5-CF71-4C56-A679-D2C373FC1533}" srcOrd="0" destOrd="0" presId="urn:microsoft.com/office/officeart/2005/8/layout/vList2"/>
    <dgm:cxn modelId="{5B3C6696-8600-42AC-8CF6-AC3F3E373493}" srcId="{13EAC4B9-4178-41C5-9B4C-D25382B4B9C2}" destId="{3239F752-4F4F-4498-9D1B-DF29020950D1}" srcOrd="0" destOrd="0" parTransId="{F5CEDD95-5370-4E30-B6B8-7719C3BA20A4}" sibTransId="{DF2C8520-3636-4B8B-93A9-979055E34991}"/>
    <dgm:cxn modelId="{55B5B09D-8DD1-4584-87E4-E0A6E5E197CD}" srcId="{13EAC4B9-4178-41C5-9B4C-D25382B4B9C2}" destId="{EDAB81CD-E7FD-48B2-86EC-6025D80893F8}" srcOrd="2" destOrd="0" parTransId="{34898F85-4378-4CA0-8D52-39158FA19D35}" sibTransId="{803BF6A2-7E8D-417F-BB0A-739E2A2C5057}"/>
    <dgm:cxn modelId="{01113EC6-C77C-43DB-A233-3C0A993029EC}" type="presOf" srcId="{A2352CE5-0943-4E18-B792-782BDD43C797}" destId="{DC7506B3-5D81-48E8-ABF2-2D6933F66E9F}" srcOrd="0" destOrd="0" presId="urn:microsoft.com/office/officeart/2005/8/layout/vList2"/>
    <dgm:cxn modelId="{F40BA385-3372-4886-90C1-29F3D20D4484}" type="presParOf" srcId="{B2BCBCC5-68C6-4795-AA7F-A1D1791D3872}" destId="{6384E5B5-CF71-4C56-A679-D2C373FC1533}" srcOrd="0" destOrd="0" presId="urn:microsoft.com/office/officeart/2005/8/layout/vList2"/>
    <dgm:cxn modelId="{797CB2C5-897F-4B09-830B-8EF8F99E74A8}" type="presParOf" srcId="{B2BCBCC5-68C6-4795-AA7F-A1D1791D3872}" destId="{D2977F61-CB19-4948-A971-486B23B23667}" srcOrd="1" destOrd="0" presId="urn:microsoft.com/office/officeart/2005/8/layout/vList2"/>
    <dgm:cxn modelId="{B178F40B-F5E9-4A5B-9B0A-E304303693E4}" type="presParOf" srcId="{B2BCBCC5-68C6-4795-AA7F-A1D1791D3872}" destId="{DC7506B3-5D81-48E8-ABF2-2D6933F66E9F}" srcOrd="2" destOrd="0" presId="urn:microsoft.com/office/officeart/2005/8/layout/vList2"/>
    <dgm:cxn modelId="{3C9A3601-517B-4E8C-93D3-FA54FF9A8EE7}" type="presParOf" srcId="{B2BCBCC5-68C6-4795-AA7F-A1D1791D3872}" destId="{30F9755B-8D81-40E1-BB27-441FE2A30CB8}" srcOrd="3" destOrd="0" presId="urn:microsoft.com/office/officeart/2005/8/layout/vList2"/>
    <dgm:cxn modelId="{CFD34B87-57E0-41DA-85D7-13353CA60D2C}" type="presParOf" srcId="{B2BCBCC5-68C6-4795-AA7F-A1D1791D3872}" destId="{3D4D2EFA-921C-4341-A5C1-845EAE421FEB}" srcOrd="4" destOrd="0" presId="urn:microsoft.com/office/officeart/2005/8/layout/vList2"/>
    <dgm:cxn modelId="{E8D795F7-ABFE-4CBB-9BE1-7E5E45762D09}" type="presParOf" srcId="{B2BCBCC5-68C6-4795-AA7F-A1D1791D3872}" destId="{C1A60AB3-DB8F-46C2-80FA-EF6B225D2FB6}" srcOrd="5" destOrd="0" presId="urn:microsoft.com/office/officeart/2005/8/layout/vList2"/>
    <dgm:cxn modelId="{632ED280-08AB-4186-8708-16DEE3EE1610}" type="presParOf" srcId="{B2BCBCC5-68C6-4795-AA7F-A1D1791D3872}" destId="{955E0955-A2D8-4783-A383-CE34DD3B002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18D319-3F19-454E-B4A7-75650CDB3745}"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2C8ED063-4F32-4C65-B6F6-D05530E262E0}">
      <dgm:prSet custT="1"/>
      <dgm:spPr/>
      <dgm:t>
        <a:bodyPr/>
        <a:lstStyle/>
        <a:p>
          <a:r>
            <a:rPr lang="en-US" sz="2400" b="1" dirty="0"/>
            <a:t>Step 4: Follow up ----95%</a:t>
          </a:r>
          <a:endParaRPr lang="en-US" sz="2400" dirty="0"/>
        </a:p>
      </dgm:t>
    </dgm:pt>
    <dgm:pt modelId="{35370E12-3684-4573-B2B5-6CECCA0D6C4A}" type="parTrans" cxnId="{47A10CFA-9497-4B46-A94A-B300E075ABF8}">
      <dgm:prSet/>
      <dgm:spPr/>
      <dgm:t>
        <a:bodyPr/>
        <a:lstStyle/>
        <a:p>
          <a:endParaRPr lang="en-US" sz="2400"/>
        </a:p>
      </dgm:t>
    </dgm:pt>
    <dgm:pt modelId="{F2452E04-35E9-4410-AC5D-785168581845}" type="sibTrans" cxnId="{47A10CFA-9497-4B46-A94A-B300E075ABF8}">
      <dgm:prSet/>
      <dgm:spPr/>
      <dgm:t>
        <a:bodyPr/>
        <a:lstStyle/>
        <a:p>
          <a:endParaRPr lang="en-US" sz="2400"/>
        </a:p>
      </dgm:t>
    </dgm:pt>
    <dgm:pt modelId="{B2DB3DA6-0D93-4460-8409-8A12F27A018F}">
      <dgm:prSet custT="1"/>
      <dgm:spPr/>
      <dgm:t>
        <a:bodyPr/>
        <a:lstStyle/>
        <a:p>
          <a:r>
            <a:rPr lang="en-US" sz="2400"/>
            <a:t>Periodic medical examination</a:t>
          </a:r>
        </a:p>
      </dgm:t>
    </dgm:pt>
    <dgm:pt modelId="{5ECAA027-A8C7-4E97-885B-40E8F97A9535}" type="parTrans" cxnId="{382C2677-2F83-4EB9-99A8-5E48D65848DC}">
      <dgm:prSet/>
      <dgm:spPr/>
      <dgm:t>
        <a:bodyPr/>
        <a:lstStyle/>
        <a:p>
          <a:endParaRPr lang="en-US" sz="2400"/>
        </a:p>
      </dgm:t>
    </dgm:pt>
    <dgm:pt modelId="{E28DEC4C-AB28-46F9-882B-F2931C2C5562}" type="sibTrans" cxnId="{382C2677-2F83-4EB9-99A8-5E48D65848DC}">
      <dgm:prSet/>
      <dgm:spPr/>
      <dgm:t>
        <a:bodyPr/>
        <a:lstStyle/>
        <a:p>
          <a:endParaRPr lang="en-US" sz="2400"/>
        </a:p>
      </dgm:t>
    </dgm:pt>
    <dgm:pt modelId="{10C671C7-4CCF-45F2-BE7D-868D70DB95FF}">
      <dgm:prSet custT="1"/>
      <dgm:spPr/>
      <dgm:t>
        <a:bodyPr/>
        <a:lstStyle/>
        <a:p>
          <a:r>
            <a:rPr lang="en-US" sz="2400"/>
            <a:t>Review of medical records</a:t>
          </a:r>
        </a:p>
      </dgm:t>
    </dgm:pt>
    <dgm:pt modelId="{5ED144AE-F52B-40A4-A422-66249F778811}" type="parTrans" cxnId="{828F0F7B-71E0-40DE-B789-96974FCA5E1E}">
      <dgm:prSet/>
      <dgm:spPr/>
      <dgm:t>
        <a:bodyPr/>
        <a:lstStyle/>
        <a:p>
          <a:endParaRPr lang="en-US" sz="2400"/>
        </a:p>
      </dgm:t>
    </dgm:pt>
    <dgm:pt modelId="{C033761A-36C9-48E4-A98B-814BDEADC10F}" type="sibTrans" cxnId="{828F0F7B-71E0-40DE-B789-96974FCA5E1E}">
      <dgm:prSet/>
      <dgm:spPr/>
      <dgm:t>
        <a:bodyPr/>
        <a:lstStyle/>
        <a:p>
          <a:endParaRPr lang="en-US" sz="2400"/>
        </a:p>
      </dgm:t>
    </dgm:pt>
    <dgm:pt modelId="{9FF7FD75-E6B5-4FF3-A3A2-76A40E6D322D}">
      <dgm:prSet custT="1"/>
      <dgm:spPr/>
      <dgm:t>
        <a:bodyPr/>
        <a:lstStyle/>
        <a:p>
          <a:r>
            <a:rPr lang="en-US" sz="2400" dirty="0"/>
            <a:t>Routine </a:t>
          </a:r>
          <a:r>
            <a:rPr lang="en-US" sz="2400" b="1" dirty="0"/>
            <a:t>surveillance</a:t>
          </a:r>
          <a:r>
            <a:rPr lang="en-US" sz="2400" dirty="0"/>
            <a:t> for morbidity  &amp; mortality </a:t>
          </a:r>
        </a:p>
      </dgm:t>
    </dgm:pt>
    <dgm:pt modelId="{DA67E2A9-A704-41A3-B603-AB8B4B90C794}" type="parTrans" cxnId="{EF48D9F0-A01C-4AF1-9C55-A77AEB959197}">
      <dgm:prSet/>
      <dgm:spPr/>
      <dgm:t>
        <a:bodyPr/>
        <a:lstStyle/>
        <a:p>
          <a:endParaRPr lang="en-US" sz="2400"/>
        </a:p>
      </dgm:t>
    </dgm:pt>
    <dgm:pt modelId="{59750B8F-8586-4204-9C71-B5BE2B34BEC0}" type="sibTrans" cxnId="{EF48D9F0-A01C-4AF1-9C55-A77AEB959197}">
      <dgm:prSet/>
      <dgm:spPr/>
      <dgm:t>
        <a:bodyPr/>
        <a:lstStyle/>
        <a:p>
          <a:endParaRPr lang="en-US" sz="2400"/>
        </a:p>
      </dgm:t>
    </dgm:pt>
    <dgm:pt modelId="{B97D46C6-901E-46E4-A248-2D41E74C928F}">
      <dgm:prSet custT="1"/>
      <dgm:spPr/>
      <dgm:t>
        <a:bodyPr/>
        <a:lstStyle/>
        <a:p>
          <a:r>
            <a:rPr lang="en-US" sz="2400" dirty="0"/>
            <a:t>Mailed questionnaires (preferably all three on annual basis)</a:t>
          </a:r>
        </a:p>
      </dgm:t>
    </dgm:pt>
    <dgm:pt modelId="{C27146D1-FB2C-4F2D-9179-CED311D07068}" type="parTrans" cxnId="{405FA866-3BEF-4066-978D-E65FE622DB78}">
      <dgm:prSet/>
      <dgm:spPr/>
      <dgm:t>
        <a:bodyPr/>
        <a:lstStyle/>
        <a:p>
          <a:endParaRPr lang="en-US" sz="2400"/>
        </a:p>
      </dgm:t>
    </dgm:pt>
    <dgm:pt modelId="{87F8F224-A0DC-43F2-BDF7-49061406574C}" type="sibTrans" cxnId="{405FA866-3BEF-4066-978D-E65FE622DB78}">
      <dgm:prSet/>
      <dgm:spPr/>
      <dgm:t>
        <a:bodyPr/>
        <a:lstStyle/>
        <a:p>
          <a:endParaRPr lang="en-US" sz="2400"/>
        </a:p>
      </dgm:t>
    </dgm:pt>
    <dgm:pt modelId="{20748ACE-E3BF-4F1E-BB35-80C81D7CC78E}">
      <dgm:prSet custT="1"/>
      <dgm:spPr/>
      <dgm:t>
        <a:bodyPr/>
        <a:lstStyle/>
        <a:p>
          <a:r>
            <a:rPr lang="en-US" sz="2400"/>
            <a:t>Issue of attrition</a:t>
          </a:r>
        </a:p>
      </dgm:t>
    </dgm:pt>
    <dgm:pt modelId="{197C733E-E16C-45B4-9DAC-A4E6B08EAAC8}" type="parTrans" cxnId="{5E1559CA-C3F3-4056-AAD6-0903120585A6}">
      <dgm:prSet/>
      <dgm:spPr/>
      <dgm:t>
        <a:bodyPr/>
        <a:lstStyle/>
        <a:p>
          <a:endParaRPr lang="en-US" sz="2400"/>
        </a:p>
      </dgm:t>
    </dgm:pt>
    <dgm:pt modelId="{7C5F372B-50E1-4B6D-9D39-CECFDF389C97}" type="sibTrans" cxnId="{5E1559CA-C3F3-4056-AAD6-0903120585A6}">
      <dgm:prSet/>
      <dgm:spPr/>
      <dgm:t>
        <a:bodyPr/>
        <a:lstStyle/>
        <a:p>
          <a:endParaRPr lang="en-US" sz="2400"/>
        </a:p>
      </dgm:t>
    </dgm:pt>
    <dgm:pt modelId="{074F2BB1-4EC9-4AE1-ADEB-49BFE4268119}">
      <dgm:prSet custT="1"/>
      <dgm:spPr/>
      <dgm:t>
        <a:bodyPr/>
        <a:lstStyle/>
        <a:p>
          <a:r>
            <a:rPr lang="en-US" sz="2400" b="1"/>
            <a:t>Step 5: Analysis</a:t>
          </a:r>
          <a:endParaRPr lang="en-US" sz="2400"/>
        </a:p>
      </dgm:t>
    </dgm:pt>
    <dgm:pt modelId="{FC1D592F-883D-408B-B543-409EE549B7D1}" type="parTrans" cxnId="{9045FD89-D87F-428C-B3E6-4758480B93F5}">
      <dgm:prSet/>
      <dgm:spPr/>
      <dgm:t>
        <a:bodyPr/>
        <a:lstStyle/>
        <a:p>
          <a:endParaRPr lang="en-US" sz="2400"/>
        </a:p>
      </dgm:t>
    </dgm:pt>
    <dgm:pt modelId="{C0603A16-BACF-4808-908C-7D2731CDB91C}" type="sibTrans" cxnId="{9045FD89-D87F-428C-B3E6-4758480B93F5}">
      <dgm:prSet/>
      <dgm:spPr/>
      <dgm:t>
        <a:bodyPr/>
        <a:lstStyle/>
        <a:p>
          <a:endParaRPr lang="en-US" sz="2400"/>
        </a:p>
      </dgm:t>
    </dgm:pt>
    <dgm:pt modelId="{3206B12D-81F1-47E5-A33C-9BBF0FB5A72F}">
      <dgm:prSet custT="1"/>
      <dgm:spPr/>
      <dgm:t>
        <a:bodyPr/>
        <a:lstStyle/>
        <a:p>
          <a:r>
            <a:rPr lang="en-US" sz="2400"/>
            <a:t>Incidence rates of outcomes in both groups</a:t>
          </a:r>
        </a:p>
      </dgm:t>
    </dgm:pt>
    <dgm:pt modelId="{C6E4AE0D-5068-4D2E-B07B-CD5945CF8358}" type="parTrans" cxnId="{CECF84E6-4A26-4D46-8B38-CC27E2DA709A}">
      <dgm:prSet/>
      <dgm:spPr/>
      <dgm:t>
        <a:bodyPr/>
        <a:lstStyle/>
        <a:p>
          <a:endParaRPr lang="en-US" sz="2400"/>
        </a:p>
      </dgm:t>
    </dgm:pt>
    <dgm:pt modelId="{92E182E6-1459-407D-9075-34430E68D9F9}" type="sibTrans" cxnId="{CECF84E6-4A26-4D46-8B38-CC27E2DA709A}">
      <dgm:prSet/>
      <dgm:spPr/>
      <dgm:t>
        <a:bodyPr/>
        <a:lstStyle/>
        <a:p>
          <a:endParaRPr lang="en-US" sz="2400"/>
        </a:p>
      </dgm:t>
    </dgm:pt>
    <dgm:pt modelId="{D2C4A775-F8ED-444D-ACC9-ACB298C3B301}">
      <dgm:prSet custT="1"/>
      <dgm:spPr/>
      <dgm:t>
        <a:bodyPr/>
        <a:lstStyle/>
        <a:p>
          <a:r>
            <a:rPr lang="en-US" sz="2400" dirty="0"/>
            <a:t>Estimation of risk via relative risk</a:t>
          </a:r>
        </a:p>
      </dgm:t>
    </dgm:pt>
    <dgm:pt modelId="{BFCEBBD7-20D2-4FA8-A91D-81CBDF458013}" type="parTrans" cxnId="{59FDB04B-8460-4D23-9DF4-AF1CE337A78A}">
      <dgm:prSet/>
      <dgm:spPr/>
      <dgm:t>
        <a:bodyPr/>
        <a:lstStyle/>
        <a:p>
          <a:endParaRPr lang="en-US" sz="2400"/>
        </a:p>
      </dgm:t>
    </dgm:pt>
    <dgm:pt modelId="{50304B1C-03DE-4515-9ABA-B6012CC93595}" type="sibTrans" cxnId="{59FDB04B-8460-4D23-9DF4-AF1CE337A78A}">
      <dgm:prSet/>
      <dgm:spPr/>
      <dgm:t>
        <a:bodyPr/>
        <a:lstStyle/>
        <a:p>
          <a:endParaRPr lang="en-US" sz="2400"/>
        </a:p>
      </dgm:t>
    </dgm:pt>
    <dgm:pt modelId="{ABAC947A-5580-4E46-9ADE-DDCB111FC7BD}" type="pres">
      <dgm:prSet presAssocID="{4818D319-3F19-454E-B4A7-75650CDB3745}" presName="linear" presStyleCnt="0">
        <dgm:presLayoutVars>
          <dgm:animLvl val="lvl"/>
          <dgm:resizeHandles val="exact"/>
        </dgm:presLayoutVars>
      </dgm:prSet>
      <dgm:spPr/>
    </dgm:pt>
    <dgm:pt modelId="{655EC4FD-49D4-41C8-956E-18C20CEC498F}" type="pres">
      <dgm:prSet presAssocID="{2C8ED063-4F32-4C65-B6F6-D05530E262E0}" presName="parentText" presStyleLbl="node1" presStyleIdx="0" presStyleCnt="2">
        <dgm:presLayoutVars>
          <dgm:chMax val="0"/>
          <dgm:bulletEnabled val="1"/>
        </dgm:presLayoutVars>
      </dgm:prSet>
      <dgm:spPr/>
    </dgm:pt>
    <dgm:pt modelId="{31C2B299-B86F-4A05-915B-057B9BCDE556}" type="pres">
      <dgm:prSet presAssocID="{2C8ED063-4F32-4C65-B6F6-D05530E262E0}" presName="childText" presStyleLbl="revTx" presStyleIdx="0" presStyleCnt="2">
        <dgm:presLayoutVars>
          <dgm:bulletEnabled val="1"/>
        </dgm:presLayoutVars>
      </dgm:prSet>
      <dgm:spPr/>
    </dgm:pt>
    <dgm:pt modelId="{7EA666C8-CB81-4B55-851A-5C0E19A5135E}" type="pres">
      <dgm:prSet presAssocID="{074F2BB1-4EC9-4AE1-ADEB-49BFE4268119}" presName="parentText" presStyleLbl="node1" presStyleIdx="1" presStyleCnt="2">
        <dgm:presLayoutVars>
          <dgm:chMax val="0"/>
          <dgm:bulletEnabled val="1"/>
        </dgm:presLayoutVars>
      </dgm:prSet>
      <dgm:spPr/>
    </dgm:pt>
    <dgm:pt modelId="{3CB5EBBD-3D96-4916-BF6E-9EC7C560149F}" type="pres">
      <dgm:prSet presAssocID="{074F2BB1-4EC9-4AE1-ADEB-49BFE4268119}" presName="childText" presStyleLbl="revTx" presStyleIdx="1" presStyleCnt="2">
        <dgm:presLayoutVars>
          <dgm:bulletEnabled val="1"/>
        </dgm:presLayoutVars>
      </dgm:prSet>
      <dgm:spPr/>
    </dgm:pt>
  </dgm:ptLst>
  <dgm:cxnLst>
    <dgm:cxn modelId="{80B54121-9A85-47B8-8915-45375BF41753}" type="presOf" srcId="{B97D46C6-901E-46E4-A248-2D41E74C928F}" destId="{31C2B299-B86F-4A05-915B-057B9BCDE556}" srcOrd="0" destOrd="3" presId="urn:microsoft.com/office/officeart/2005/8/layout/vList2"/>
    <dgm:cxn modelId="{29DFD663-3CB6-4375-9276-0FD3BB1B9AC1}" type="presOf" srcId="{D2C4A775-F8ED-444D-ACC9-ACB298C3B301}" destId="{3CB5EBBD-3D96-4916-BF6E-9EC7C560149F}" srcOrd="0" destOrd="1" presId="urn:microsoft.com/office/officeart/2005/8/layout/vList2"/>
    <dgm:cxn modelId="{B0509765-E0CD-4F91-8084-D872A82B8492}" type="presOf" srcId="{B2DB3DA6-0D93-4460-8409-8A12F27A018F}" destId="{31C2B299-B86F-4A05-915B-057B9BCDE556}" srcOrd="0" destOrd="0" presId="urn:microsoft.com/office/officeart/2005/8/layout/vList2"/>
    <dgm:cxn modelId="{405FA866-3BEF-4066-978D-E65FE622DB78}" srcId="{2C8ED063-4F32-4C65-B6F6-D05530E262E0}" destId="{B97D46C6-901E-46E4-A248-2D41E74C928F}" srcOrd="3" destOrd="0" parTransId="{C27146D1-FB2C-4F2D-9179-CED311D07068}" sibTransId="{87F8F224-A0DC-43F2-BDF7-49061406574C}"/>
    <dgm:cxn modelId="{59FDB04B-8460-4D23-9DF4-AF1CE337A78A}" srcId="{074F2BB1-4EC9-4AE1-ADEB-49BFE4268119}" destId="{D2C4A775-F8ED-444D-ACC9-ACB298C3B301}" srcOrd="1" destOrd="0" parTransId="{BFCEBBD7-20D2-4FA8-A91D-81CBDF458013}" sibTransId="{50304B1C-03DE-4515-9ABA-B6012CC93595}"/>
    <dgm:cxn modelId="{3B11C072-A586-4928-9CAF-A953495982F3}" type="presOf" srcId="{074F2BB1-4EC9-4AE1-ADEB-49BFE4268119}" destId="{7EA666C8-CB81-4B55-851A-5C0E19A5135E}" srcOrd="0" destOrd="0" presId="urn:microsoft.com/office/officeart/2005/8/layout/vList2"/>
    <dgm:cxn modelId="{382C2677-2F83-4EB9-99A8-5E48D65848DC}" srcId="{2C8ED063-4F32-4C65-B6F6-D05530E262E0}" destId="{B2DB3DA6-0D93-4460-8409-8A12F27A018F}" srcOrd="0" destOrd="0" parTransId="{5ECAA027-A8C7-4E97-885B-40E8F97A9535}" sibTransId="{E28DEC4C-AB28-46F9-882B-F2931C2C5562}"/>
    <dgm:cxn modelId="{828F0F7B-71E0-40DE-B789-96974FCA5E1E}" srcId="{2C8ED063-4F32-4C65-B6F6-D05530E262E0}" destId="{10C671C7-4CCF-45F2-BE7D-868D70DB95FF}" srcOrd="1" destOrd="0" parTransId="{5ED144AE-F52B-40A4-A422-66249F778811}" sibTransId="{C033761A-36C9-48E4-A98B-814BDEADC10F}"/>
    <dgm:cxn modelId="{9045FD89-D87F-428C-B3E6-4758480B93F5}" srcId="{4818D319-3F19-454E-B4A7-75650CDB3745}" destId="{074F2BB1-4EC9-4AE1-ADEB-49BFE4268119}" srcOrd="1" destOrd="0" parTransId="{FC1D592F-883D-408B-B543-409EE549B7D1}" sibTransId="{C0603A16-BACF-4808-908C-7D2731CDB91C}"/>
    <dgm:cxn modelId="{B3F3A58F-EE86-4AAE-8379-A67478637829}" type="presOf" srcId="{4818D319-3F19-454E-B4A7-75650CDB3745}" destId="{ABAC947A-5580-4E46-9ADE-DDCB111FC7BD}" srcOrd="0" destOrd="0" presId="urn:microsoft.com/office/officeart/2005/8/layout/vList2"/>
    <dgm:cxn modelId="{26DEFC90-F1D7-4297-AE16-DA2BA03388EF}" type="presOf" srcId="{3206B12D-81F1-47E5-A33C-9BBF0FB5A72F}" destId="{3CB5EBBD-3D96-4916-BF6E-9EC7C560149F}" srcOrd="0" destOrd="0" presId="urn:microsoft.com/office/officeart/2005/8/layout/vList2"/>
    <dgm:cxn modelId="{27132A97-5BE3-4B96-99B2-719A9CA2C06F}" type="presOf" srcId="{20748ACE-E3BF-4F1E-BB35-80C81D7CC78E}" destId="{31C2B299-B86F-4A05-915B-057B9BCDE556}" srcOrd="0" destOrd="4" presId="urn:microsoft.com/office/officeart/2005/8/layout/vList2"/>
    <dgm:cxn modelId="{B092079F-7F15-4E0C-A3BF-7B70A3A6C89E}" type="presOf" srcId="{9FF7FD75-E6B5-4FF3-A3A2-76A40E6D322D}" destId="{31C2B299-B86F-4A05-915B-057B9BCDE556}" srcOrd="0" destOrd="2" presId="urn:microsoft.com/office/officeart/2005/8/layout/vList2"/>
    <dgm:cxn modelId="{824137A4-2A93-46F5-BBAC-3A510C00D59A}" type="presOf" srcId="{2C8ED063-4F32-4C65-B6F6-D05530E262E0}" destId="{655EC4FD-49D4-41C8-956E-18C20CEC498F}" srcOrd="0" destOrd="0" presId="urn:microsoft.com/office/officeart/2005/8/layout/vList2"/>
    <dgm:cxn modelId="{AF5A62B9-D963-450F-9F06-6F354609DBA6}" type="presOf" srcId="{10C671C7-4CCF-45F2-BE7D-868D70DB95FF}" destId="{31C2B299-B86F-4A05-915B-057B9BCDE556}" srcOrd="0" destOrd="1" presId="urn:microsoft.com/office/officeart/2005/8/layout/vList2"/>
    <dgm:cxn modelId="{5E1559CA-C3F3-4056-AAD6-0903120585A6}" srcId="{2C8ED063-4F32-4C65-B6F6-D05530E262E0}" destId="{20748ACE-E3BF-4F1E-BB35-80C81D7CC78E}" srcOrd="4" destOrd="0" parTransId="{197C733E-E16C-45B4-9DAC-A4E6B08EAAC8}" sibTransId="{7C5F372B-50E1-4B6D-9D39-CECFDF389C97}"/>
    <dgm:cxn modelId="{CECF84E6-4A26-4D46-8B38-CC27E2DA709A}" srcId="{074F2BB1-4EC9-4AE1-ADEB-49BFE4268119}" destId="{3206B12D-81F1-47E5-A33C-9BBF0FB5A72F}" srcOrd="0" destOrd="0" parTransId="{C6E4AE0D-5068-4D2E-B07B-CD5945CF8358}" sibTransId="{92E182E6-1459-407D-9075-34430E68D9F9}"/>
    <dgm:cxn modelId="{EF48D9F0-A01C-4AF1-9C55-A77AEB959197}" srcId="{2C8ED063-4F32-4C65-B6F6-D05530E262E0}" destId="{9FF7FD75-E6B5-4FF3-A3A2-76A40E6D322D}" srcOrd="2" destOrd="0" parTransId="{DA67E2A9-A704-41A3-B603-AB8B4B90C794}" sibTransId="{59750B8F-8586-4204-9C71-B5BE2B34BEC0}"/>
    <dgm:cxn modelId="{47A10CFA-9497-4B46-A94A-B300E075ABF8}" srcId="{4818D319-3F19-454E-B4A7-75650CDB3745}" destId="{2C8ED063-4F32-4C65-B6F6-D05530E262E0}" srcOrd="0" destOrd="0" parTransId="{35370E12-3684-4573-B2B5-6CECCA0D6C4A}" sibTransId="{F2452E04-35E9-4410-AC5D-785168581845}"/>
    <dgm:cxn modelId="{F3A787D5-964C-4F9E-9BFA-3626CB3F4232}" type="presParOf" srcId="{ABAC947A-5580-4E46-9ADE-DDCB111FC7BD}" destId="{655EC4FD-49D4-41C8-956E-18C20CEC498F}" srcOrd="0" destOrd="0" presId="urn:microsoft.com/office/officeart/2005/8/layout/vList2"/>
    <dgm:cxn modelId="{137F9120-BF85-41AD-A1E2-1107F95797E6}" type="presParOf" srcId="{ABAC947A-5580-4E46-9ADE-DDCB111FC7BD}" destId="{31C2B299-B86F-4A05-915B-057B9BCDE556}" srcOrd="1" destOrd="0" presId="urn:microsoft.com/office/officeart/2005/8/layout/vList2"/>
    <dgm:cxn modelId="{92ABDC90-2D87-486E-81C7-7B712067CE3D}" type="presParOf" srcId="{ABAC947A-5580-4E46-9ADE-DDCB111FC7BD}" destId="{7EA666C8-CB81-4B55-851A-5C0E19A5135E}" srcOrd="2" destOrd="0" presId="urn:microsoft.com/office/officeart/2005/8/layout/vList2"/>
    <dgm:cxn modelId="{E93380C9-E26E-4EDF-97A2-955651C0B369}" type="presParOf" srcId="{ABAC947A-5580-4E46-9ADE-DDCB111FC7BD}" destId="{3CB5EBBD-3D96-4916-BF6E-9EC7C560149F}"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92C7EB-0854-44AF-9281-48C20958C4D7}"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02F3D521-5E05-4A69-83B2-C572F8C09276}">
      <dgm:prSet custT="1"/>
      <dgm:spPr/>
      <dgm:t>
        <a:bodyPr/>
        <a:lstStyle/>
        <a:p>
          <a:r>
            <a:rPr lang="en-US" sz="2400" dirty="0"/>
            <a:t>Relative Risk</a:t>
          </a:r>
          <a:r>
            <a:rPr lang="en-US" sz="1400" dirty="0"/>
            <a:t>:</a:t>
          </a:r>
        </a:p>
      </dgm:t>
    </dgm:pt>
    <dgm:pt modelId="{80D31F3A-E2BB-4349-95A0-D2D6BD1CA090}" type="parTrans" cxnId="{0D42CC5A-E317-4BE6-83F5-077BB0E9CF71}">
      <dgm:prSet/>
      <dgm:spPr/>
      <dgm:t>
        <a:bodyPr/>
        <a:lstStyle/>
        <a:p>
          <a:endParaRPr lang="en-US"/>
        </a:p>
      </dgm:t>
    </dgm:pt>
    <dgm:pt modelId="{BEAAEAA0-B88E-468C-9128-5BA9D44EC5BE}" type="sibTrans" cxnId="{0D42CC5A-E317-4BE6-83F5-077BB0E9CF71}">
      <dgm:prSet/>
      <dgm:spPr/>
      <dgm:t>
        <a:bodyPr/>
        <a:lstStyle/>
        <a:p>
          <a:endParaRPr lang="en-US"/>
        </a:p>
      </dgm:t>
    </dgm:pt>
    <dgm:pt modelId="{BA2D5321-351B-4E6E-B0DD-61F6ACB7E90C}">
      <dgm:prSet custT="1"/>
      <dgm:spPr/>
      <dgm:t>
        <a:bodyPr/>
        <a:lstStyle/>
        <a:p>
          <a:r>
            <a:rPr lang="en-US" sz="2400" b="1" dirty="0"/>
            <a:t>a direct measure of strength of association between suspected cause and effect</a:t>
          </a:r>
          <a:endParaRPr lang="en-US" sz="2400" dirty="0"/>
        </a:p>
      </dgm:t>
    </dgm:pt>
    <dgm:pt modelId="{7C6C56EB-AEDB-4054-8CA2-03E9C7283177}" type="parTrans" cxnId="{F887C396-205F-4F7A-BBA4-62819956348F}">
      <dgm:prSet/>
      <dgm:spPr/>
      <dgm:t>
        <a:bodyPr/>
        <a:lstStyle/>
        <a:p>
          <a:endParaRPr lang="en-US"/>
        </a:p>
      </dgm:t>
    </dgm:pt>
    <dgm:pt modelId="{41B1E451-0640-46FF-9C77-35B714A5CC14}" type="sibTrans" cxnId="{F887C396-205F-4F7A-BBA4-62819956348F}">
      <dgm:prSet/>
      <dgm:spPr/>
      <dgm:t>
        <a:bodyPr/>
        <a:lstStyle/>
        <a:p>
          <a:endParaRPr lang="en-US"/>
        </a:p>
      </dgm:t>
    </dgm:pt>
    <dgm:pt modelId="{7C5030F3-127A-4E32-B927-5EA8587F0BEA}">
      <dgm:prSet custT="1"/>
      <dgm:spPr/>
      <dgm:t>
        <a:bodyPr/>
        <a:lstStyle/>
        <a:p>
          <a:r>
            <a:rPr lang="en-US" sz="2400" dirty="0"/>
            <a:t>RR  = 1, means no association</a:t>
          </a:r>
        </a:p>
      </dgm:t>
    </dgm:pt>
    <dgm:pt modelId="{0C899009-B7CF-4197-A37A-914E66989D1A}" type="parTrans" cxnId="{ADC3A1E3-B227-4EED-A843-DBF10DCBF11B}">
      <dgm:prSet/>
      <dgm:spPr/>
      <dgm:t>
        <a:bodyPr/>
        <a:lstStyle/>
        <a:p>
          <a:endParaRPr lang="en-US"/>
        </a:p>
      </dgm:t>
    </dgm:pt>
    <dgm:pt modelId="{B9F9559A-1A12-45C3-81D4-7192962ECBC5}" type="sibTrans" cxnId="{ADC3A1E3-B227-4EED-A843-DBF10DCBF11B}">
      <dgm:prSet/>
      <dgm:spPr/>
      <dgm:t>
        <a:bodyPr/>
        <a:lstStyle/>
        <a:p>
          <a:endParaRPr lang="en-US"/>
        </a:p>
      </dgm:t>
    </dgm:pt>
    <dgm:pt modelId="{D2846F78-D9A0-4329-BCEC-A88154506F24}">
      <dgm:prSet custT="1"/>
      <dgm:spPr/>
      <dgm:t>
        <a:bodyPr/>
        <a:lstStyle/>
        <a:p>
          <a:r>
            <a:rPr lang="en-US" sz="2400" dirty="0"/>
            <a:t>RR  &gt; 1, means positive association between exposure and disease under study</a:t>
          </a:r>
        </a:p>
      </dgm:t>
    </dgm:pt>
    <dgm:pt modelId="{4A104D9F-872E-4CF1-BCEF-196A1229DCF1}" type="parTrans" cxnId="{079E2DA3-8905-4019-A2F9-A0F5743AE119}">
      <dgm:prSet/>
      <dgm:spPr/>
      <dgm:t>
        <a:bodyPr/>
        <a:lstStyle/>
        <a:p>
          <a:endParaRPr lang="en-US"/>
        </a:p>
      </dgm:t>
    </dgm:pt>
    <dgm:pt modelId="{774826EB-E230-478F-A2F8-3BB644B25B66}" type="sibTrans" cxnId="{079E2DA3-8905-4019-A2F9-A0F5743AE119}">
      <dgm:prSet/>
      <dgm:spPr/>
      <dgm:t>
        <a:bodyPr/>
        <a:lstStyle/>
        <a:p>
          <a:endParaRPr lang="en-US"/>
        </a:p>
      </dgm:t>
    </dgm:pt>
    <dgm:pt modelId="{05B8F078-A389-4C35-AB90-E4C18DB7614D}">
      <dgm:prSet custT="1"/>
      <dgm:spPr/>
      <dgm:t>
        <a:bodyPr/>
        <a:lstStyle/>
        <a:p>
          <a:r>
            <a:rPr lang="en-US" sz="2400" dirty="0"/>
            <a:t>RR &lt;  1 (0.25) means the exposure is protective and exposed have 0.75 times  or 75% less chances of developing the disease as compared to non-exposed.   </a:t>
          </a:r>
        </a:p>
      </dgm:t>
    </dgm:pt>
    <dgm:pt modelId="{6B7BA516-B7A9-49A7-97E5-46F4E7183DE5}" type="parTrans" cxnId="{EA1D06B5-02E8-4607-BD25-2E6F62029928}">
      <dgm:prSet/>
      <dgm:spPr/>
      <dgm:t>
        <a:bodyPr/>
        <a:lstStyle/>
        <a:p>
          <a:endParaRPr lang="en-US"/>
        </a:p>
      </dgm:t>
    </dgm:pt>
    <dgm:pt modelId="{6AD10C99-917C-44A2-A653-E376AF2A300E}" type="sibTrans" cxnId="{EA1D06B5-02E8-4607-BD25-2E6F62029928}">
      <dgm:prSet/>
      <dgm:spPr/>
      <dgm:t>
        <a:bodyPr/>
        <a:lstStyle/>
        <a:p>
          <a:endParaRPr lang="en-US"/>
        </a:p>
      </dgm:t>
    </dgm:pt>
    <dgm:pt modelId="{CAD5F118-42A8-41DF-9D66-CF89FC88545B}" type="pres">
      <dgm:prSet presAssocID="{2592C7EB-0854-44AF-9281-48C20958C4D7}" presName="linear" presStyleCnt="0">
        <dgm:presLayoutVars>
          <dgm:dir/>
          <dgm:animLvl val="lvl"/>
          <dgm:resizeHandles val="exact"/>
        </dgm:presLayoutVars>
      </dgm:prSet>
      <dgm:spPr/>
    </dgm:pt>
    <dgm:pt modelId="{1951E141-48CF-41F5-A697-CE011DF0ED57}" type="pres">
      <dgm:prSet presAssocID="{02F3D521-5E05-4A69-83B2-C572F8C09276}" presName="parentLin" presStyleCnt="0"/>
      <dgm:spPr/>
    </dgm:pt>
    <dgm:pt modelId="{6D24340E-FA3E-467D-8CFB-C901D206EE92}" type="pres">
      <dgm:prSet presAssocID="{02F3D521-5E05-4A69-83B2-C572F8C09276}" presName="parentLeftMargin" presStyleLbl="node1" presStyleIdx="0" presStyleCnt="1"/>
      <dgm:spPr/>
    </dgm:pt>
    <dgm:pt modelId="{9B1C98BE-95A8-48B0-A1EA-07F2F8E4EE5B}" type="pres">
      <dgm:prSet presAssocID="{02F3D521-5E05-4A69-83B2-C572F8C09276}" presName="parentText" presStyleLbl="node1" presStyleIdx="0" presStyleCnt="1">
        <dgm:presLayoutVars>
          <dgm:chMax val="0"/>
          <dgm:bulletEnabled val="1"/>
        </dgm:presLayoutVars>
      </dgm:prSet>
      <dgm:spPr/>
    </dgm:pt>
    <dgm:pt modelId="{D9705983-2FC9-4C4D-859E-30A8F4081835}" type="pres">
      <dgm:prSet presAssocID="{02F3D521-5E05-4A69-83B2-C572F8C09276}" presName="negativeSpace" presStyleCnt="0"/>
      <dgm:spPr/>
    </dgm:pt>
    <dgm:pt modelId="{D3323F04-D087-4F49-8493-ACA8B28FE6ED}" type="pres">
      <dgm:prSet presAssocID="{02F3D521-5E05-4A69-83B2-C572F8C09276}" presName="childText" presStyleLbl="conFgAcc1" presStyleIdx="0" presStyleCnt="1">
        <dgm:presLayoutVars>
          <dgm:bulletEnabled val="1"/>
        </dgm:presLayoutVars>
      </dgm:prSet>
      <dgm:spPr/>
    </dgm:pt>
  </dgm:ptLst>
  <dgm:cxnLst>
    <dgm:cxn modelId="{C81FFA03-C076-4E0D-8B88-5D039AF2A91A}" type="presOf" srcId="{05B8F078-A389-4C35-AB90-E4C18DB7614D}" destId="{D3323F04-D087-4F49-8493-ACA8B28FE6ED}" srcOrd="0" destOrd="3" presId="urn:microsoft.com/office/officeart/2005/8/layout/list1"/>
    <dgm:cxn modelId="{5FBB6541-9EE5-4961-A2BD-9894E6DDED13}" type="presOf" srcId="{BA2D5321-351B-4E6E-B0DD-61F6ACB7E90C}" destId="{D3323F04-D087-4F49-8493-ACA8B28FE6ED}" srcOrd="0" destOrd="0" presId="urn:microsoft.com/office/officeart/2005/8/layout/list1"/>
    <dgm:cxn modelId="{C83BC061-5BF5-4728-B7EE-0DA79B96A699}" type="presOf" srcId="{2592C7EB-0854-44AF-9281-48C20958C4D7}" destId="{CAD5F118-42A8-41DF-9D66-CF89FC88545B}" srcOrd="0" destOrd="0" presId="urn:microsoft.com/office/officeart/2005/8/layout/list1"/>
    <dgm:cxn modelId="{0D42CC5A-E317-4BE6-83F5-077BB0E9CF71}" srcId="{2592C7EB-0854-44AF-9281-48C20958C4D7}" destId="{02F3D521-5E05-4A69-83B2-C572F8C09276}" srcOrd="0" destOrd="0" parTransId="{80D31F3A-E2BB-4349-95A0-D2D6BD1CA090}" sibTransId="{BEAAEAA0-B88E-468C-9128-5BA9D44EC5BE}"/>
    <dgm:cxn modelId="{F887C396-205F-4F7A-BBA4-62819956348F}" srcId="{02F3D521-5E05-4A69-83B2-C572F8C09276}" destId="{BA2D5321-351B-4E6E-B0DD-61F6ACB7E90C}" srcOrd="0" destOrd="0" parTransId="{7C6C56EB-AEDB-4054-8CA2-03E9C7283177}" sibTransId="{41B1E451-0640-46FF-9C77-35B714A5CC14}"/>
    <dgm:cxn modelId="{B9C64B9E-5F62-40D4-BE13-3C0406B37370}" type="presOf" srcId="{02F3D521-5E05-4A69-83B2-C572F8C09276}" destId="{9B1C98BE-95A8-48B0-A1EA-07F2F8E4EE5B}" srcOrd="1" destOrd="0" presId="urn:microsoft.com/office/officeart/2005/8/layout/list1"/>
    <dgm:cxn modelId="{079E2DA3-8905-4019-A2F9-A0F5743AE119}" srcId="{02F3D521-5E05-4A69-83B2-C572F8C09276}" destId="{D2846F78-D9A0-4329-BCEC-A88154506F24}" srcOrd="2" destOrd="0" parTransId="{4A104D9F-872E-4CF1-BCEF-196A1229DCF1}" sibTransId="{774826EB-E230-478F-A2F8-3BB644B25B66}"/>
    <dgm:cxn modelId="{EA1D06B5-02E8-4607-BD25-2E6F62029928}" srcId="{02F3D521-5E05-4A69-83B2-C572F8C09276}" destId="{05B8F078-A389-4C35-AB90-E4C18DB7614D}" srcOrd="3" destOrd="0" parTransId="{6B7BA516-B7A9-49A7-97E5-46F4E7183DE5}" sibTransId="{6AD10C99-917C-44A2-A653-E376AF2A300E}"/>
    <dgm:cxn modelId="{89620CD1-B51A-4593-9AA7-7C2450C10A21}" type="presOf" srcId="{02F3D521-5E05-4A69-83B2-C572F8C09276}" destId="{6D24340E-FA3E-467D-8CFB-C901D206EE92}" srcOrd="0" destOrd="0" presId="urn:microsoft.com/office/officeart/2005/8/layout/list1"/>
    <dgm:cxn modelId="{ADC3A1E3-B227-4EED-A843-DBF10DCBF11B}" srcId="{02F3D521-5E05-4A69-83B2-C572F8C09276}" destId="{7C5030F3-127A-4E32-B927-5EA8587F0BEA}" srcOrd="1" destOrd="0" parTransId="{0C899009-B7CF-4197-A37A-914E66989D1A}" sibTransId="{B9F9559A-1A12-45C3-81D4-7192962ECBC5}"/>
    <dgm:cxn modelId="{D4B4AAEF-02D2-4D32-A320-8DBB26996401}" type="presOf" srcId="{7C5030F3-127A-4E32-B927-5EA8587F0BEA}" destId="{D3323F04-D087-4F49-8493-ACA8B28FE6ED}" srcOrd="0" destOrd="1" presId="urn:microsoft.com/office/officeart/2005/8/layout/list1"/>
    <dgm:cxn modelId="{56B6DCF3-AFEA-45E2-B954-7C0B443D1CD8}" type="presOf" srcId="{D2846F78-D9A0-4329-BCEC-A88154506F24}" destId="{D3323F04-D087-4F49-8493-ACA8B28FE6ED}" srcOrd="0" destOrd="2" presId="urn:microsoft.com/office/officeart/2005/8/layout/list1"/>
    <dgm:cxn modelId="{DC609F81-0503-4A44-9F4B-77140A5A7CB5}" type="presParOf" srcId="{CAD5F118-42A8-41DF-9D66-CF89FC88545B}" destId="{1951E141-48CF-41F5-A697-CE011DF0ED57}" srcOrd="0" destOrd="0" presId="urn:microsoft.com/office/officeart/2005/8/layout/list1"/>
    <dgm:cxn modelId="{8056C222-4614-4332-83C5-C9161B7ED263}" type="presParOf" srcId="{1951E141-48CF-41F5-A697-CE011DF0ED57}" destId="{6D24340E-FA3E-467D-8CFB-C901D206EE92}" srcOrd="0" destOrd="0" presId="urn:microsoft.com/office/officeart/2005/8/layout/list1"/>
    <dgm:cxn modelId="{F57C60D2-DEF9-4701-938A-7E88144DDCAD}" type="presParOf" srcId="{1951E141-48CF-41F5-A697-CE011DF0ED57}" destId="{9B1C98BE-95A8-48B0-A1EA-07F2F8E4EE5B}" srcOrd="1" destOrd="0" presId="urn:microsoft.com/office/officeart/2005/8/layout/list1"/>
    <dgm:cxn modelId="{94142822-73C5-4F33-B8C9-113871379AE2}" type="presParOf" srcId="{CAD5F118-42A8-41DF-9D66-CF89FC88545B}" destId="{D9705983-2FC9-4C4D-859E-30A8F4081835}" srcOrd="1" destOrd="0" presId="urn:microsoft.com/office/officeart/2005/8/layout/list1"/>
    <dgm:cxn modelId="{B1833DA0-8CBD-4C6B-B6E7-A00FA136B7B4}" type="presParOf" srcId="{CAD5F118-42A8-41DF-9D66-CF89FC88545B}" destId="{D3323F04-D087-4F49-8493-ACA8B28FE6E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14DB71-992B-42A7-9C87-8A4AF3B9790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515B59B-A1E9-4984-B9C7-88AF1099BE56}">
      <dgm:prSet/>
      <dgm:spPr/>
      <dgm:t>
        <a:bodyPr/>
        <a:lstStyle/>
        <a:p>
          <a:r>
            <a:rPr lang="en-US" b="1" dirty="0"/>
            <a:t>Primary (recommended textbooks) readings </a:t>
          </a:r>
          <a:endParaRPr lang="en-US" dirty="0"/>
        </a:p>
      </dgm:t>
    </dgm:pt>
    <dgm:pt modelId="{F3928CFA-DE4E-4A3E-9A2A-FA71F841AE8B}" type="parTrans" cxnId="{37FE38AA-DB29-499E-98E7-0D9C3939DCE2}">
      <dgm:prSet/>
      <dgm:spPr/>
      <dgm:t>
        <a:bodyPr/>
        <a:lstStyle/>
        <a:p>
          <a:endParaRPr lang="en-US"/>
        </a:p>
      </dgm:t>
    </dgm:pt>
    <dgm:pt modelId="{04790368-2FD9-4AD6-894D-F7906C3572D2}" type="sibTrans" cxnId="{37FE38AA-DB29-499E-98E7-0D9C3939DCE2}">
      <dgm:prSet/>
      <dgm:spPr/>
      <dgm:t>
        <a:bodyPr/>
        <a:lstStyle/>
        <a:p>
          <a:endParaRPr lang="en-US"/>
        </a:p>
      </dgm:t>
    </dgm:pt>
    <dgm:pt modelId="{1BF55EBD-2D94-432D-9FF9-124F5A5D8938}">
      <dgm:prSet/>
      <dgm:spPr/>
      <dgm:t>
        <a:bodyPr/>
        <a:lstStyle/>
        <a:p>
          <a:r>
            <a:rPr lang="en-US" dirty="0"/>
            <a:t>J Parks textbook of Preventive &amp; social Medicine. Ch.3 Pages 63-93 ( 26</a:t>
          </a:r>
          <a:r>
            <a:rPr lang="en-US" baseline="30000" dirty="0"/>
            <a:t>th</a:t>
          </a:r>
          <a:r>
            <a:rPr lang="en-US" dirty="0"/>
            <a:t> edition) </a:t>
          </a:r>
        </a:p>
      </dgm:t>
    </dgm:pt>
    <dgm:pt modelId="{0CCE0A43-C892-465E-9732-2141A7087370}" type="parTrans" cxnId="{F81289B9-3428-431C-883D-8D797B1564DE}">
      <dgm:prSet/>
      <dgm:spPr/>
      <dgm:t>
        <a:bodyPr/>
        <a:lstStyle/>
        <a:p>
          <a:endParaRPr lang="en-US"/>
        </a:p>
      </dgm:t>
    </dgm:pt>
    <dgm:pt modelId="{7719A638-90F7-4604-A1FB-04EDB9C8BC1F}" type="sibTrans" cxnId="{F81289B9-3428-431C-883D-8D797B1564DE}">
      <dgm:prSet/>
      <dgm:spPr/>
      <dgm:t>
        <a:bodyPr/>
        <a:lstStyle/>
        <a:p>
          <a:endParaRPr lang="en-US"/>
        </a:p>
      </dgm:t>
    </dgm:pt>
    <dgm:pt modelId="{82C73A6F-F016-43E1-8168-55C8136F3A8D}">
      <dgm:prSet/>
      <dgm:spPr/>
      <dgm:t>
        <a:bodyPr/>
        <a:lstStyle/>
        <a:p>
          <a:r>
            <a:rPr lang="en-US" dirty="0"/>
            <a:t>Textbook of Community Medicine &amp; Public Health. By Muhammad </a:t>
          </a:r>
          <a:r>
            <a:rPr lang="en-US" dirty="0" err="1"/>
            <a:t>Illyas</a:t>
          </a:r>
          <a:r>
            <a:rPr lang="en-US" dirty="0"/>
            <a:t> , Dr </a:t>
          </a:r>
          <a:r>
            <a:rPr lang="en-US" dirty="0" err="1"/>
            <a:t>Irfanullah</a:t>
          </a:r>
          <a:r>
            <a:rPr lang="en-US" dirty="0"/>
            <a:t> Siddiqui Ch.4 (latest edition) </a:t>
          </a:r>
        </a:p>
      </dgm:t>
    </dgm:pt>
    <dgm:pt modelId="{8AA2A3F1-F9BA-4D43-841A-6076B7041041}" type="parTrans" cxnId="{2346B9DB-EB4C-4CE3-A062-EB4248DCE5B7}">
      <dgm:prSet/>
      <dgm:spPr/>
      <dgm:t>
        <a:bodyPr/>
        <a:lstStyle/>
        <a:p>
          <a:endParaRPr lang="en-US"/>
        </a:p>
      </dgm:t>
    </dgm:pt>
    <dgm:pt modelId="{EC53858B-B7EC-43F8-B539-5D4DB699D7C4}" type="sibTrans" cxnId="{2346B9DB-EB4C-4CE3-A062-EB4248DCE5B7}">
      <dgm:prSet/>
      <dgm:spPr/>
      <dgm:t>
        <a:bodyPr/>
        <a:lstStyle/>
        <a:p>
          <a:endParaRPr lang="en-US"/>
        </a:p>
      </dgm:t>
    </dgm:pt>
    <dgm:pt modelId="{76B60DDF-E554-4DB2-9920-056A70882DA3}">
      <dgm:prSet/>
      <dgm:spPr/>
      <dgm:t>
        <a:bodyPr/>
        <a:lstStyle/>
        <a:p>
          <a:r>
            <a:rPr lang="en-US" b="1" dirty="0"/>
            <a:t>Additional readings (reference books)  </a:t>
          </a:r>
          <a:endParaRPr lang="en-US" dirty="0"/>
        </a:p>
      </dgm:t>
    </dgm:pt>
    <dgm:pt modelId="{0D8C8AC7-799B-4DEC-BDCE-EEB9E4B7D809}" type="parTrans" cxnId="{EB800B68-4EE5-4415-9E2E-E5E1F58D25F5}">
      <dgm:prSet/>
      <dgm:spPr/>
      <dgm:t>
        <a:bodyPr/>
        <a:lstStyle/>
        <a:p>
          <a:endParaRPr lang="en-US"/>
        </a:p>
      </dgm:t>
    </dgm:pt>
    <dgm:pt modelId="{A9F5321A-2A13-42B0-B5FF-AF7FF519C071}" type="sibTrans" cxnId="{EB800B68-4EE5-4415-9E2E-E5E1F58D25F5}">
      <dgm:prSet/>
      <dgm:spPr/>
      <dgm:t>
        <a:bodyPr/>
        <a:lstStyle/>
        <a:p>
          <a:endParaRPr lang="en-US"/>
        </a:p>
      </dgm:t>
    </dgm:pt>
    <dgm:pt modelId="{AB1BC0B8-8470-45E5-9348-55150925E571}">
      <dgm:prSet/>
      <dgm:spPr/>
      <dgm:t>
        <a:bodyPr/>
        <a:lstStyle/>
        <a:p>
          <a:r>
            <a:rPr lang="en-US"/>
            <a:t>Epidemiology by Leon Gordis </a:t>
          </a:r>
        </a:p>
      </dgm:t>
    </dgm:pt>
    <dgm:pt modelId="{AE55A433-EC4D-4B02-8AEE-5AFA19159EDB}" type="parTrans" cxnId="{2544DC4D-A014-489F-8E50-02E331CFC3A6}">
      <dgm:prSet/>
      <dgm:spPr/>
      <dgm:t>
        <a:bodyPr/>
        <a:lstStyle/>
        <a:p>
          <a:endParaRPr lang="en-US"/>
        </a:p>
      </dgm:t>
    </dgm:pt>
    <dgm:pt modelId="{D4518FA7-77F3-4B14-87CE-CF6B0A11FE06}" type="sibTrans" cxnId="{2544DC4D-A014-489F-8E50-02E331CFC3A6}">
      <dgm:prSet/>
      <dgm:spPr/>
      <dgm:t>
        <a:bodyPr/>
        <a:lstStyle/>
        <a:p>
          <a:endParaRPr lang="en-US"/>
        </a:p>
      </dgm:t>
    </dgm:pt>
    <dgm:pt modelId="{338B401D-FBDD-44B8-958B-B5DC78D6D075}" type="pres">
      <dgm:prSet presAssocID="{2814DB71-992B-42A7-9C87-8A4AF3B9790C}" presName="Name0" presStyleCnt="0">
        <dgm:presLayoutVars>
          <dgm:dir/>
          <dgm:animLvl val="lvl"/>
          <dgm:resizeHandles val="exact"/>
        </dgm:presLayoutVars>
      </dgm:prSet>
      <dgm:spPr/>
    </dgm:pt>
    <dgm:pt modelId="{A8A4E4E7-9A9F-48C3-946B-BEF2DEACC4B7}" type="pres">
      <dgm:prSet presAssocID="{7515B59B-A1E9-4984-B9C7-88AF1099BE56}" presName="composite" presStyleCnt="0"/>
      <dgm:spPr/>
    </dgm:pt>
    <dgm:pt modelId="{50E5C7BD-5A87-4430-B640-51C4DB8EC3B3}" type="pres">
      <dgm:prSet presAssocID="{7515B59B-A1E9-4984-B9C7-88AF1099BE56}" presName="parTx" presStyleLbl="alignNode1" presStyleIdx="0" presStyleCnt="2">
        <dgm:presLayoutVars>
          <dgm:chMax val="0"/>
          <dgm:chPref val="0"/>
          <dgm:bulletEnabled val="1"/>
        </dgm:presLayoutVars>
      </dgm:prSet>
      <dgm:spPr/>
    </dgm:pt>
    <dgm:pt modelId="{7DE4B240-F910-4543-AEBF-61C51128A1E8}" type="pres">
      <dgm:prSet presAssocID="{7515B59B-A1E9-4984-B9C7-88AF1099BE56}" presName="desTx" presStyleLbl="alignAccFollowNode1" presStyleIdx="0" presStyleCnt="2">
        <dgm:presLayoutVars>
          <dgm:bulletEnabled val="1"/>
        </dgm:presLayoutVars>
      </dgm:prSet>
      <dgm:spPr/>
    </dgm:pt>
    <dgm:pt modelId="{D4A95DC3-CE84-4DE9-ADA0-48ABB405CFD1}" type="pres">
      <dgm:prSet presAssocID="{04790368-2FD9-4AD6-894D-F7906C3572D2}" presName="space" presStyleCnt="0"/>
      <dgm:spPr/>
    </dgm:pt>
    <dgm:pt modelId="{C5F405C8-8761-46A8-8738-BF042F30F25C}" type="pres">
      <dgm:prSet presAssocID="{76B60DDF-E554-4DB2-9920-056A70882DA3}" presName="composite" presStyleCnt="0"/>
      <dgm:spPr/>
    </dgm:pt>
    <dgm:pt modelId="{B313A1F6-9E3E-481B-B710-F2C01AEE17D1}" type="pres">
      <dgm:prSet presAssocID="{76B60DDF-E554-4DB2-9920-056A70882DA3}" presName="parTx" presStyleLbl="alignNode1" presStyleIdx="1" presStyleCnt="2">
        <dgm:presLayoutVars>
          <dgm:chMax val="0"/>
          <dgm:chPref val="0"/>
          <dgm:bulletEnabled val="1"/>
        </dgm:presLayoutVars>
      </dgm:prSet>
      <dgm:spPr/>
    </dgm:pt>
    <dgm:pt modelId="{4EF2150C-86B5-46C0-857D-4A5FE5EE569F}" type="pres">
      <dgm:prSet presAssocID="{76B60DDF-E554-4DB2-9920-056A70882DA3}" presName="desTx" presStyleLbl="alignAccFollowNode1" presStyleIdx="1" presStyleCnt="2">
        <dgm:presLayoutVars>
          <dgm:bulletEnabled val="1"/>
        </dgm:presLayoutVars>
      </dgm:prSet>
      <dgm:spPr/>
    </dgm:pt>
  </dgm:ptLst>
  <dgm:cxnLst>
    <dgm:cxn modelId="{A0ABEB11-582A-40A8-87E3-6F9BFC4983D7}" type="presOf" srcId="{1BF55EBD-2D94-432D-9FF9-124F5A5D8938}" destId="{7DE4B240-F910-4543-AEBF-61C51128A1E8}" srcOrd="0" destOrd="0" presId="urn:microsoft.com/office/officeart/2005/8/layout/hList1"/>
    <dgm:cxn modelId="{A235D544-3B65-4F73-B790-AE254282DF98}" type="presOf" srcId="{82C73A6F-F016-43E1-8168-55C8136F3A8D}" destId="{7DE4B240-F910-4543-AEBF-61C51128A1E8}" srcOrd="0" destOrd="1" presId="urn:microsoft.com/office/officeart/2005/8/layout/hList1"/>
    <dgm:cxn modelId="{EB800B68-4EE5-4415-9E2E-E5E1F58D25F5}" srcId="{2814DB71-992B-42A7-9C87-8A4AF3B9790C}" destId="{76B60DDF-E554-4DB2-9920-056A70882DA3}" srcOrd="1" destOrd="0" parTransId="{0D8C8AC7-799B-4DEC-BDCE-EEB9E4B7D809}" sibTransId="{A9F5321A-2A13-42B0-B5FF-AF7FF519C071}"/>
    <dgm:cxn modelId="{2544DC4D-A014-489F-8E50-02E331CFC3A6}" srcId="{76B60DDF-E554-4DB2-9920-056A70882DA3}" destId="{AB1BC0B8-8470-45E5-9348-55150925E571}" srcOrd="0" destOrd="0" parTransId="{AE55A433-EC4D-4B02-8AEE-5AFA19159EDB}" sibTransId="{D4518FA7-77F3-4B14-87CE-CF6B0A11FE06}"/>
    <dgm:cxn modelId="{5ADA0B76-8233-48B2-BC7F-1B91C70F6760}" type="presOf" srcId="{AB1BC0B8-8470-45E5-9348-55150925E571}" destId="{4EF2150C-86B5-46C0-857D-4A5FE5EE569F}" srcOrd="0" destOrd="0" presId="urn:microsoft.com/office/officeart/2005/8/layout/hList1"/>
    <dgm:cxn modelId="{37FE38AA-DB29-499E-98E7-0D9C3939DCE2}" srcId="{2814DB71-992B-42A7-9C87-8A4AF3B9790C}" destId="{7515B59B-A1E9-4984-B9C7-88AF1099BE56}" srcOrd="0" destOrd="0" parTransId="{F3928CFA-DE4E-4A3E-9A2A-FA71F841AE8B}" sibTransId="{04790368-2FD9-4AD6-894D-F7906C3572D2}"/>
    <dgm:cxn modelId="{F81289B9-3428-431C-883D-8D797B1564DE}" srcId="{7515B59B-A1E9-4984-B9C7-88AF1099BE56}" destId="{1BF55EBD-2D94-432D-9FF9-124F5A5D8938}" srcOrd="0" destOrd="0" parTransId="{0CCE0A43-C892-465E-9732-2141A7087370}" sibTransId="{7719A638-90F7-4604-A1FB-04EDB9C8BC1F}"/>
    <dgm:cxn modelId="{7CA758C6-8251-46A6-BB81-714AC622B525}" type="presOf" srcId="{2814DB71-992B-42A7-9C87-8A4AF3B9790C}" destId="{338B401D-FBDD-44B8-958B-B5DC78D6D075}" srcOrd="0" destOrd="0" presId="urn:microsoft.com/office/officeart/2005/8/layout/hList1"/>
    <dgm:cxn modelId="{2E8A49D2-AD83-4D93-A66A-89D16EB58717}" type="presOf" srcId="{7515B59B-A1E9-4984-B9C7-88AF1099BE56}" destId="{50E5C7BD-5A87-4430-B640-51C4DB8EC3B3}" srcOrd="0" destOrd="0" presId="urn:microsoft.com/office/officeart/2005/8/layout/hList1"/>
    <dgm:cxn modelId="{2346B9DB-EB4C-4CE3-A062-EB4248DCE5B7}" srcId="{7515B59B-A1E9-4984-B9C7-88AF1099BE56}" destId="{82C73A6F-F016-43E1-8168-55C8136F3A8D}" srcOrd="1" destOrd="0" parTransId="{8AA2A3F1-F9BA-4D43-841A-6076B7041041}" sibTransId="{EC53858B-B7EC-43F8-B539-5D4DB699D7C4}"/>
    <dgm:cxn modelId="{314620FF-4A8F-41E4-BB11-DAD1605D1A9C}" type="presOf" srcId="{76B60DDF-E554-4DB2-9920-056A70882DA3}" destId="{B313A1F6-9E3E-481B-B710-F2C01AEE17D1}" srcOrd="0" destOrd="0" presId="urn:microsoft.com/office/officeart/2005/8/layout/hList1"/>
    <dgm:cxn modelId="{297DB043-3D7B-45E5-90E2-5F4CFF0AC78E}" type="presParOf" srcId="{338B401D-FBDD-44B8-958B-B5DC78D6D075}" destId="{A8A4E4E7-9A9F-48C3-946B-BEF2DEACC4B7}" srcOrd="0" destOrd="0" presId="urn:microsoft.com/office/officeart/2005/8/layout/hList1"/>
    <dgm:cxn modelId="{941F0D06-CB74-4E7A-8EE1-85D17D297F5F}" type="presParOf" srcId="{A8A4E4E7-9A9F-48C3-946B-BEF2DEACC4B7}" destId="{50E5C7BD-5A87-4430-B640-51C4DB8EC3B3}" srcOrd="0" destOrd="0" presId="urn:microsoft.com/office/officeart/2005/8/layout/hList1"/>
    <dgm:cxn modelId="{F8679982-7FFB-4BB1-81F8-0DAD4968FC77}" type="presParOf" srcId="{A8A4E4E7-9A9F-48C3-946B-BEF2DEACC4B7}" destId="{7DE4B240-F910-4543-AEBF-61C51128A1E8}" srcOrd="1" destOrd="0" presId="urn:microsoft.com/office/officeart/2005/8/layout/hList1"/>
    <dgm:cxn modelId="{4A5DE016-C0EE-4BFA-A1F7-5B128D7F6121}" type="presParOf" srcId="{338B401D-FBDD-44B8-958B-B5DC78D6D075}" destId="{D4A95DC3-CE84-4DE9-ADA0-48ABB405CFD1}" srcOrd="1" destOrd="0" presId="urn:microsoft.com/office/officeart/2005/8/layout/hList1"/>
    <dgm:cxn modelId="{181D8AFA-FDF7-49A2-A274-87207FD99EDC}" type="presParOf" srcId="{338B401D-FBDD-44B8-958B-B5DC78D6D075}" destId="{C5F405C8-8761-46A8-8738-BF042F30F25C}" srcOrd="2" destOrd="0" presId="urn:microsoft.com/office/officeart/2005/8/layout/hList1"/>
    <dgm:cxn modelId="{97290593-5B2B-4382-A4F4-0FFA1E71E8E7}" type="presParOf" srcId="{C5F405C8-8761-46A8-8738-BF042F30F25C}" destId="{B313A1F6-9E3E-481B-B710-F2C01AEE17D1}" srcOrd="0" destOrd="0" presId="urn:microsoft.com/office/officeart/2005/8/layout/hList1"/>
    <dgm:cxn modelId="{45630545-E50B-435F-85AF-A5B2BF978B23}" type="presParOf" srcId="{C5F405C8-8761-46A8-8738-BF042F30F25C}" destId="{4EF2150C-86B5-46C0-857D-4A5FE5EE569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629992" y="2105862"/>
          <a:ext cx="1992212" cy="1992212"/>
        </a:xfrm>
        <a:prstGeom prst="gear9">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Black" pitchFamily="34" charset="0"/>
            </a:rPr>
            <a:t>Wisdom</a:t>
          </a:r>
        </a:p>
      </dsp:txBody>
      <dsp:txXfrm>
        <a:off x="2030515" y="2572528"/>
        <a:ext cx="1191166" cy="1024038"/>
      </dsp:txXfrm>
    </dsp:sp>
    <dsp:sp modelId="{93300324-D62F-4E58-B882-734182BDB462}">
      <dsp:nvSpPr>
        <dsp:cNvPr id="0" name=""/>
        <dsp:cNvSpPr/>
      </dsp:nvSpPr>
      <dsp:spPr>
        <a:xfrm>
          <a:off x="682887" y="1674528"/>
          <a:ext cx="1448882" cy="1448882"/>
        </a:xfrm>
        <a:prstGeom prst="gear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Black" pitchFamily="34" charset="0"/>
            </a:rPr>
            <a:t>Truth</a:t>
          </a:r>
          <a:r>
            <a:rPr lang="en-US" sz="1400" kern="1200"/>
            <a:t> </a:t>
          </a:r>
        </a:p>
      </dsp:txBody>
      <dsp:txXfrm>
        <a:off x="1047647" y="2041493"/>
        <a:ext cx="719362" cy="714952"/>
      </dsp:txXfrm>
    </dsp:sp>
    <dsp:sp modelId="{59EDF28D-6C67-49D0-B5A1-DE5C3CBA2292}">
      <dsp:nvSpPr>
        <dsp:cNvPr id="0" name=""/>
        <dsp:cNvSpPr/>
      </dsp:nvSpPr>
      <dsp:spPr>
        <a:xfrm rot="20700000">
          <a:off x="1282408" y="798856"/>
          <a:ext cx="1419608" cy="1419608"/>
        </a:xfrm>
        <a:prstGeom prst="gear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Black" pitchFamily="34" charset="0"/>
            </a:rPr>
            <a:t>Servic</a:t>
          </a:r>
          <a:r>
            <a:rPr lang="en-US" sz="1400" kern="1200">
              <a:latin typeface="Arial Black" pitchFamily="34" charset="0"/>
            </a:rPr>
            <a:t>e</a:t>
          </a:r>
          <a:r>
            <a:rPr lang="en-US" sz="1400" kern="1200"/>
            <a:t> </a:t>
          </a:r>
        </a:p>
      </dsp:txBody>
      <dsp:txXfrm rot="-20700000">
        <a:off x="1593770" y="1110218"/>
        <a:ext cx="796885" cy="796885"/>
      </dsp:txXfrm>
    </dsp:sp>
    <dsp:sp modelId="{398423B3-DD54-4226-99D7-017EFC1488DF}">
      <dsp:nvSpPr>
        <dsp:cNvPr id="0" name=""/>
        <dsp:cNvSpPr/>
      </dsp:nvSpPr>
      <dsp:spPr>
        <a:xfrm>
          <a:off x="1470625" y="1972200"/>
          <a:ext cx="2550032" cy="2550032"/>
        </a:xfrm>
        <a:prstGeom prst="circularArrow">
          <a:avLst>
            <a:gd name="adj1" fmla="val 4687"/>
            <a:gd name="adj2" fmla="val 299029"/>
            <a:gd name="adj3" fmla="val 2500914"/>
            <a:gd name="adj4" fmla="val 15894530"/>
            <a:gd name="adj5" fmla="val 5469"/>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214292" y="1480309"/>
          <a:ext cx="1852757" cy="185275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954038" y="490363"/>
          <a:ext cx="1997646" cy="199764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05F67-6224-4991-B1F7-C07462F5B46E}">
      <dsp:nvSpPr>
        <dsp:cNvPr id="0" name=""/>
        <dsp:cNvSpPr/>
      </dsp:nvSpPr>
      <dsp:spPr>
        <a:xfrm>
          <a:off x="46243" y="343825"/>
          <a:ext cx="1250190" cy="12501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2EDEAB-F8EB-42CA-85C6-5991A91D623F}">
      <dsp:nvSpPr>
        <dsp:cNvPr id="0" name=""/>
        <dsp:cNvSpPr/>
      </dsp:nvSpPr>
      <dsp:spPr>
        <a:xfrm>
          <a:off x="308783" y="606365"/>
          <a:ext cx="725110" cy="7251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7AF7CA-ECE6-4534-9988-7B0DE19C19BB}">
      <dsp:nvSpPr>
        <dsp:cNvPr id="0" name=""/>
        <dsp:cNvSpPr/>
      </dsp:nvSpPr>
      <dsp:spPr>
        <a:xfrm>
          <a:off x="1564331" y="343825"/>
          <a:ext cx="2946876" cy="125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Observational study.</a:t>
          </a:r>
        </a:p>
      </dsp:txBody>
      <dsp:txXfrm>
        <a:off x="1564331" y="343825"/>
        <a:ext cx="2946876" cy="1250190"/>
      </dsp:txXfrm>
    </dsp:sp>
    <dsp:sp modelId="{47CB2084-8441-4735-BA2B-787A57ED502C}">
      <dsp:nvSpPr>
        <dsp:cNvPr id="0" name=""/>
        <dsp:cNvSpPr/>
      </dsp:nvSpPr>
      <dsp:spPr>
        <a:xfrm>
          <a:off x="5024678" y="343825"/>
          <a:ext cx="1250190" cy="12501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05134D-3417-41B1-AE16-AEE1CFFA3843}">
      <dsp:nvSpPr>
        <dsp:cNvPr id="0" name=""/>
        <dsp:cNvSpPr/>
      </dsp:nvSpPr>
      <dsp:spPr>
        <a:xfrm>
          <a:off x="5287218" y="606365"/>
          <a:ext cx="725110" cy="7251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AE38C-EAB9-4B2E-907F-192C638C9713}">
      <dsp:nvSpPr>
        <dsp:cNvPr id="0" name=""/>
        <dsp:cNvSpPr/>
      </dsp:nvSpPr>
      <dsp:spPr>
        <a:xfrm>
          <a:off x="6542766" y="343825"/>
          <a:ext cx="2946876" cy="125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Analytical studies: analyze the hypothetical  association.</a:t>
          </a:r>
        </a:p>
      </dsp:txBody>
      <dsp:txXfrm>
        <a:off x="6542766" y="343825"/>
        <a:ext cx="2946876" cy="1250190"/>
      </dsp:txXfrm>
    </dsp:sp>
    <dsp:sp modelId="{5A114ACC-88AD-4396-9226-6A849A3EB4DC}">
      <dsp:nvSpPr>
        <dsp:cNvPr id="0" name=""/>
        <dsp:cNvSpPr/>
      </dsp:nvSpPr>
      <dsp:spPr>
        <a:xfrm>
          <a:off x="46243" y="2246985"/>
          <a:ext cx="1250190" cy="12501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64BD71-024C-45A1-9DC3-D63ED90E59C0}">
      <dsp:nvSpPr>
        <dsp:cNvPr id="0" name=""/>
        <dsp:cNvSpPr/>
      </dsp:nvSpPr>
      <dsp:spPr>
        <a:xfrm>
          <a:off x="308783" y="2509525"/>
          <a:ext cx="725110" cy="7251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4558A-FC65-4E10-9C3C-CF4B8B40471E}">
      <dsp:nvSpPr>
        <dsp:cNvPr id="0" name=""/>
        <dsp:cNvSpPr/>
      </dsp:nvSpPr>
      <dsp:spPr>
        <a:xfrm>
          <a:off x="1564331" y="2246985"/>
          <a:ext cx="2946876" cy="125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Most reliable epidemiological / observational study method to test an </a:t>
          </a:r>
          <a:r>
            <a:rPr lang="en-US" sz="2400" b="1" kern="1200"/>
            <a:t>etiological Hypothesis</a:t>
          </a:r>
        </a:p>
      </dsp:txBody>
      <dsp:txXfrm>
        <a:off x="1564331" y="2246985"/>
        <a:ext cx="2946876" cy="1250190"/>
      </dsp:txXfrm>
    </dsp:sp>
    <dsp:sp modelId="{3CA1B143-D4D2-4A3C-BA44-30795DF5FD0E}">
      <dsp:nvSpPr>
        <dsp:cNvPr id="0" name=""/>
        <dsp:cNvSpPr/>
      </dsp:nvSpPr>
      <dsp:spPr>
        <a:xfrm>
          <a:off x="5024678" y="2246985"/>
          <a:ext cx="1250190" cy="12501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6C491D-C59E-4952-9DCE-AF32945610F8}">
      <dsp:nvSpPr>
        <dsp:cNvPr id="0" name=""/>
        <dsp:cNvSpPr/>
      </dsp:nvSpPr>
      <dsp:spPr>
        <a:xfrm>
          <a:off x="5287218" y="2509525"/>
          <a:ext cx="725110" cy="7251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634D7-1436-488D-9A3D-2B8B9FF5189D}">
      <dsp:nvSpPr>
        <dsp:cNvPr id="0" name=""/>
        <dsp:cNvSpPr/>
      </dsp:nvSpPr>
      <dsp:spPr>
        <a:xfrm>
          <a:off x="6542766" y="2246985"/>
          <a:ext cx="2946876" cy="125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Close to an Experimental study </a:t>
          </a:r>
        </a:p>
      </dsp:txBody>
      <dsp:txXfrm>
        <a:off x="6542766" y="2246985"/>
        <a:ext cx="2946876" cy="1250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4FD7E-9D8B-4519-9F09-07DC54F6AF9C}">
      <dsp:nvSpPr>
        <dsp:cNvPr id="0" name=""/>
        <dsp:cNvSpPr/>
      </dsp:nvSpPr>
      <dsp:spPr>
        <a:xfrm>
          <a:off x="0" y="387056"/>
          <a:ext cx="2918936" cy="2127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02110-289C-469D-BD7C-E91267DEC1D5}">
      <dsp:nvSpPr>
        <dsp:cNvPr id="0" name=""/>
        <dsp:cNvSpPr/>
      </dsp:nvSpPr>
      <dsp:spPr>
        <a:xfrm>
          <a:off x="324326" y="695166"/>
          <a:ext cx="2918936" cy="21276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Two comparable cohorts are identified prior to the appearance of disease under investigation </a:t>
          </a:r>
        </a:p>
      </dsp:txBody>
      <dsp:txXfrm>
        <a:off x="386644" y="757484"/>
        <a:ext cx="2794300" cy="2003043"/>
      </dsp:txXfrm>
    </dsp:sp>
    <dsp:sp modelId="{A784F7CD-5A0B-4079-A4E1-C94D76735177}">
      <dsp:nvSpPr>
        <dsp:cNvPr id="0" name=""/>
        <dsp:cNvSpPr/>
      </dsp:nvSpPr>
      <dsp:spPr>
        <a:xfrm>
          <a:off x="3567588" y="387056"/>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7278E-6DDF-4373-8062-34B4F4F097A7}">
      <dsp:nvSpPr>
        <dsp:cNvPr id="0" name=""/>
        <dsp:cNvSpPr/>
      </dsp:nvSpPr>
      <dsp:spPr>
        <a:xfrm>
          <a:off x="3891915" y="695166"/>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Study groups are observed over a period to determine the frequency of disease among them</a:t>
          </a:r>
        </a:p>
      </dsp:txBody>
      <dsp:txXfrm>
        <a:off x="3946203" y="749454"/>
        <a:ext cx="2810360" cy="1744948"/>
      </dsp:txXfrm>
    </dsp:sp>
    <dsp:sp modelId="{F181C1F7-2F55-49E7-A311-D6670349D515}">
      <dsp:nvSpPr>
        <dsp:cNvPr id="0" name=""/>
        <dsp:cNvSpPr/>
      </dsp:nvSpPr>
      <dsp:spPr>
        <a:xfrm>
          <a:off x="7135177" y="387056"/>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AFAE44-44B0-435F-8AD7-859203A91714}">
      <dsp:nvSpPr>
        <dsp:cNvPr id="0" name=""/>
        <dsp:cNvSpPr/>
      </dsp:nvSpPr>
      <dsp:spPr>
        <a:xfrm>
          <a:off x="7459503" y="695166"/>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Study proceed from cause to effect.</a:t>
          </a:r>
        </a:p>
      </dsp:txBody>
      <dsp:txXfrm>
        <a:off x="7513791" y="749454"/>
        <a:ext cx="2810360" cy="1744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6221C-D1F0-4F1E-9F77-E11D12A9CF50}">
      <dsp:nvSpPr>
        <dsp:cNvPr id="0" name=""/>
        <dsp:cNvSpPr/>
      </dsp:nvSpPr>
      <dsp:spPr>
        <a:xfrm>
          <a:off x="0" y="85392"/>
          <a:ext cx="6245265"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Prospective cohort studies</a:t>
          </a:r>
        </a:p>
      </dsp:txBody>
      <dsp:txXfrm>
        <a:off x="59399" y="144791"/>
        <a:ext cx="6126467" cy="1098002"/>
      </dsp:txXfrm>
    </dsp:sp>
    <dsp:sp modelId="{B7D2900E-31EB-4A6A-B8D7-8620AA559AC7}">
      <dsp:nvSpPr>
        <dsp:cNvPr id="0" name=""/>
        <dsp:cNvSpPr/>
      </dsp:nvSpPr>
      <dsp:spPr>
        <a:xfrm>
          <a:off x="0" y="1489392"/>
          <a:ext cx="6245265" cy="12168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Retrospective cohort studies </a:t>
          </a:r>
        </a:p>
      </dsp:txBody>
      <dsp:txXfrm>
        <a:off x="59399" y="1548791"/>
        <a:ext cx="6126467" cy="1098002"/>
      </dsp:txXfrm>
    </dsp:sp>
    <dsp:sp modelId="{C6F505BE-EDB3-4759-A415-1425F3718736}">
      <dsp:nvSpPr>
        <dsp:cNvPr id="0" name=""/>
        <dsp:cNvSpPr/>
      </dsp:nvSpPr>
      <dsp:spPr>
        <a:xfrm>
          <a:off x="0" y="2706192"/>
          <a:ext cx="6245265" cy="158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If reliable past records on exposure &amp; disease are available </a:t>
          </a:r>
        </a:p>
        <a:p>
          <a:pPr marL="228600" lvl="1" indent="-228600" algn="l" defTabSz="1066800">
            <a:lnSpc>
              <a:spcPct val="90000"/>
            </a:lnSpc>
            <a:spcBef>
              <a:spcPct val="0"/>
            </a:spcBef>
            <a:spcAft>
              <a:spcPct val="20000"/>
            </a:spcAft>
            <a:buChar char="•"/>
          </a:pPr>
          <a:r>
            <a:rPr lang="en-US" sz="2400" kern="1200"/>
            <a:t>Saves time and effort</a:t>
          </a:r>
        </a:p>
        <a:p>
          <a:pPr marL="228600" lvl="1" indent="-228600" algn="l" defTabSz="1066800">
            <a:lnSpc>
              <a:spcPct val="90000"/>
            </a:lnSpc>
            <a:spcBef>
              <a:spcPct val="0"/>
            </a:spcBef>
            <a:spcAft>
              <a:spcPct val="20000"/>
            </a:spcAft>
            <a:buChar char="•"/>
          </a:pPr>
          <a:r>
            <a:rPr lang="en-US" sz="2400" kern="1200"/>
            <a:t>Like Hospital / Industry workers</a:t>
          </a:r>
        </a:p>
      </dsp:txBody>
      <dsp:txXfrm>
        <a:off x="0" y="2706192"/>
        <a:ext cx="6245265" cy="1580962"/>
      </dsp:txXfrm>
    </dsp:sp>
    <dsp:sp modelId="{D3D023C9-117B-4360-9ACA-FAF6D2BAFCB3}">
      <dsp:nvSpPr>
        <dsp:cNvPr id="0" name=""/>
        <dsp:cNvSpPr/>
      </dsp:nvSpPr>
      <dsp:spPr>
        <a:xfrm>
          <a:off x="0" y="4287154"/>
          <a:ext cx="6245265" cy="12168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 combination of prospective and retrospective cohort studies</a:t>
          </a:r>
        </a:p>
      </dsp:txBody>
      <dsp:txXfrm>
        <a:off x="59399" y="4346553"/>
        <a:ext cx="6126467" cy="109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5DF9C-A58F-4B97-9C37-FE8FD9AA447C}">
      <dsp:nvSpPr>
        <dsp:cNvPr id="0" name=""/>
        <dsp:cNvSpPr/>
      </dsp:nvSpPr>
      <dsp:spPr>
        <a:xfrm>
          <a:off x="145946" y="2995"/>
          <a:ext cx="3152045" cy="18912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sufficient </a:t>
          </a:r>
          <a:r>
            <a:rPr lang="en-US" sz="2400" b="1" kern="1200" dirty="0"/>
            <a:t>evidence</a:t>
          </a:r>
          <a:r>
            <a:rPr lang="en-US" sz="2400" kern="1200" dirty="0"/>
            <a:t> about disease causation is available via descriptive &amp; case control studies</a:t>
          </a:r>
        </a:p>
      </dsp:txBody>
      <dsp:txXfrm>
        <a:off x="145946" y="2995"/>
        <a:ext cx="3152045" cy="1891227"/>
      </dsp:txXfrm>
    </dsp:sp>
    <dsp:sp modelId="{F5FE5B2D-A75E-4171-865C-5DE2D2B9D0C0}">
      <dsp:nvSpPr>
        <dsp:cNvPr id="0" name=""/>
        <dsp:cNvSpPr/>
      </dsp:nvSpPr>
      <dsp:spPr>
        <a:xfrm>
          <a:off x="3613197" y="2995"/>
          <a:ext cx="3152045" cy="1891227"/>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Stable &amp; manageable </a:t>
          </a:r>
          <a:r>
            <a:rPr lang="en-US" sz="2400" kern="1200" dirty="0"/>
            <a:t>cohorts are available </a:t>
          </a:r>
        </a:p>
      </dsp:txBody>
      <dsp:txXfrm>
        <a:off x="3613197" y="2995"/>
        <a:ext cx="3152045" cy="1891227"/>
      </dsp:txXfrm>
    </dsp:sp>
    <dsp:sp modelId="{8287552B-20C3-481B-8E72-9519375A86D6}">
      <dsp:nvSpPr>
        <dsp:cNvPr id="0" name=""/>
        <dsp:cNvSpPr/>
      </dsp:nvSpPr>
      <dsp:spPr>
        <a:xfrm>
          <a:off x="7080447" y="2995"/>
          <a:ext cx="3152045" cy="1891227"/>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Exposure in general may be rare but disease is common</a:t>
          </a:r>
          <a:r>
            <a:rPr lang="en-US" sz="2400" kern="1200" dirty="0"/>
            <a:t> in those who are exposed  (exposure to X-rays)</a:t>
          </a:r>
        </a:p>
      </dsp:txBody>
      <dsp:txXfrm>
        <a:off x="7080447" y="2995"/>
        <a:ext cx="3152045" cy="1891227"/>
      </dsp:txXfrm>
    </dsp:sp>
    <dsp:sp modelId="{95931D55-A1E1-4100-A207-BD894AB3C289}">
      <dsp:nvSpPr>
        <dsp:cNvPr id="0" name=""/>
        <dsp:cNvSpPr/>
      </dsp:nvSpPr>
      <dsp:spPr>
        <a:xfrm>
          <a:off x="1879571" y="2209427"/>
          <a:ext cx="3152045" cy="1891227"/>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Risk of </a:t>
          </a:r>
          <a:r>
            <a:rPr lang="en-US" sz="2400" b="1" kern="1200" dirty="0"/>
            <a:t>attrition</a:t>
          </a:r>
          <a:r>
            <a:rPr lang="en-US" sz="2400" kern="1200" dirty="0"/>
            <a:t> is minimal</a:t>
          </a:r>
        </a:p>
      </dsp:txBody>
      <dsp:txXfrm>
        <a:off x="1879571" y="2209427"/>
        <a:ext cx="3152045" cy="1891227"/>
      </dsp:txXfrm>
    </dsp:sp>
    <dsp:sp modelId="{FDB9008D-33A8-4225-8E13-B4E258F63F4B}">
      <dsp:nvSpPr>
        <dsp:cNvPr id="0" name=""/>
        <dsp:cNvSpPr/>
      </dsp:nvSpPr>
      <dsp:spPr>
        <a:xfrm>
          <a:off x="5346822" y="2209427"/>
          <a:ext cx="3152045" cy="1891227"/>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Enough </a:t>
          </a:r>
          <a:r>
            <a:rPr lang="en-US" sz="2400" b="1" kern="1200" dirty="0"/>
            <a:t>resources</a:t>
          </a:r>
          <a:r>
            <a:rPr lang="en-US" sz="2400" kern="1200" dirty="0"/>
            <a:t> are available </a:t>
          </a:r>
        </a:p>
      </dsp:txBody>
      <dsp:txXfrm>
        <a:off x="5346822" y="2209427"/>
        <a:ext cx="3152045" cy="18912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4E5B5-CF71-4C56-A679-D2C373FC1533}">
      <dsp:nvSpPr>
        <dsp:cNvPr id="0" name=""/>
        <dsp:cNvSpPr/>
      </dsp:nvSpPr>
      <dsp:spPr>
        <a:xfrm>
          <a:off x="0" y="637812"/>
          <a:ext cx="6167248" cy="7323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1. Freedom from disease                        </a:t>
          </a:r>
        </a:p>
      </dsp:txBody>
      <dsp:txXfrm>
        <a:off x="35750" y="673562"/>
        <a:ext cx="6095748" cy="660850"/>
      </dsp:txXfrm>
    </dsp:sp>
    <dsp:sp modelId="{DC7506B3-5D81-48E8-ABF2-2D6933F66E9F}">
      <dsp:nvSpPr>
        <dsp:cNvPr id="0" name=""/>
        <dsp:cNvSpPr/>
      </dsp:nvSpPr>
      <dsp:spPr>
        <a:xfrm>
          <a:off x="0" y="1554482"/>
          <a:ext cx="6167248" cy="77096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2. Equal susceptibility for disease</a:t>
          </a:r>
        </a:p>
      </dsp:txBody>
      <dsp:txXfrm>
        <a:off x="37635" y="1592117"/>
        <a:ext cx="6091978" cy="695694"/>
      </dsp:txXfrm>
    </dsp:sp>
    <dsp:sp modelId="{3D4D2EFA-921C-4341-A5C1-845EAE421FEB}">
      <dsp:nvSpPr>
        <dsp:cNvPr id="0" name=""/>
        <dsp:cNvSpPr/>
      </dsp:nvSpPr>
      <dsp:spPr>
        <a:xfrm>
          <a:off x="0" y="2509767"/>
          <a:ext cx="6167248" cy="74125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3. Comparability must be maintained </a:t>
          </a:r>
        </a:p>
      </dsp:txBody>
      <dsp:txXfrm>
        <a:off x="36185" y="2545952"/>
        <a:ext cx="6094878" cy="668882"/>
      </dsp:txXfrm>
    </dsp:sp>
    <dsp:sp modelId="{955E0955-A2D8-4783-A383-CE34DD3B002E}">
      <dsp:nvSpPr>
        <dsp:cNvPr id="0" name=""/>
        <dsp:cNvSpPr/>
      </dsp:nvSpPr>
      <dsp:spPr>
        <a:xfrm>
          <a:off x="0" y="3435339"/>
          <a:ext cx="6167248" cy="87292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rPr>
            <a:t>4. Diagnostic &amp; eligibility criteria are pre-defined </a:t>
          </a:r>
          <a:endParaRPr lang="en-US" sz="2400" kern="1200" dirty="0"/>
        </a:p>
      </dsp:txBody>
      <dsp:txXfrm>
        <a:off x="42612" y="3477951"/>
        <a:ext cx="6082024" cy="7876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EC4FD-49D4-41C8-956E-18C20CEC498F}">
      <dsp:nvSpPr>
        <dsp:cNvPr id="0" name=""/>
        <dsp:cNvSpPr/>
      </dsp:nvSpPr>
      <dsp:spPr>
        <a:xfrm>
          <a:off x="0" y="19550"/>
          <a:ext cx="6095084" cy="8049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4: Follow up ----95%</a:t>
          </a:r>
          <a:endParaRPr lang="en-US" sz="2400" kern="1200" dirty="0"/>
        </a:p>
      </dsp:txBody>
      <dsp:txXfrm>
        <a:off x="39295" y="58845"/>
        <a:ext cx="6016494" cy="726370"/>
      </dsp:txXfrm>
    </dsp:sp>
    <dsp:sp modelId="{31C2B299-B86F-4A05-915B-057B9BCDE556}">
      <dsp:nvSpPr>
        <dsp:cNvPr id="0" name=""/>
        <dsp:cNvSpPr/>
      </dsp:nvSpPr>
      <dsp:spPr>
        <a:xfrm>
          <a:off x="0" y="824510"/>
          <a:ext cx="6095084" cy="271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1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Periodic medical examination</a:t>
          </a:r>
        </a:p>
        <a:p>
          <a:pPr marL="228600" lvl="1" indent="-228600" algn="l" defTabSz="1066800">
            <a:lnSpc>
              <a:spcPct val="90000"/>
            </a:lnSpc>
            <a:spcBef>
              <a:spcPct val="0"/>
            </a:spcBef>
            <a:spcAft>
              <a:spcPct val="20000"/>
            </a:spcAft>
            <a:buChar char="•"/>
          </a:pPr>
          <a:r>
            <a:rPr lang="en-US" sz="2400" kern="1200"/>
            <a:t>Review of medical records</a:t>
          </a:r>
        </a:p>
        <a:p>
          <a:pPr marL="228600" lvl="1" indent="-228600" algn="l" defTabSz="1066800">
            <a:lnSpc>
              <a:spcPct val="90000"/>
            </a:lnSpc>
            <a:spcBef>
              <a:spcPct val="0"/>
            </a:spcBef>
            <a:spcAft>
              <a:spcPct val="20000"/>
            </a:spcAft>
            <a:buChar char="•"/>
          </a:pPr>
          <a:r>
            <a:rPr lang="en-US" sz="2400" kern="1200" dirty="0"/>
            <a:t>Routine </a:t>
          </a:r>
          <a:r>
            <a:rPr lang="en-US" sz="2400" b="1" kern="1200" dirty="0"/>
            <a:t>surveillance</a:t>
          </a:r>
          <a:r>
            <a:rPr lang="en-US" sz="2400" kern="1200" dirty="0"/>
            <a:t> for morbidity  &amp; mortality </a:t>
          </a:r>
        </a:p>
        <a:p>
          <a:pPr marL="228600" lvl="1" indent="-228600" algn="l" defTabSz="1066800">
            <a:lnSpc>
              <a:spcPct val="90000"/>
            </a:lnSpc>
            <a:spcBef>
              <a:spcPct val="0"/>
            </a:spcBef>
            <a:spcAft>
              <a:spcPct val="20000"/>
            </a:spcAft>
            <a:buChar char="•"/>
          </a:pPr>
          <a:r>
            <a:rPr lang="en-US" sz="2400" kern="1200" dirty="0"/>
            <a:t>Mailed questionnaires (preferably all three on annual basis)</a:t>
          </a:r>
        </a:p>
        <a:p>
          <a:pPr marL="228600" lvl="1" indent="-228600" algn="l" defTabSz="1066800">
            <a:lnSpc>
              <a:spcPct val="90000"/>
            </a:lnSpc>
            <a:spcBef>
              <a:spcPct val="0"/>
            </a:spcBef>
            <a:spcAft>
              <a:spcPct val="20000"/>
            </a:spcAft>
            <a:buChar char="•"/>
          </a:pPr>
          <a:r>
            <a:rPr lang="en-US" sz="2400" kern="1200"/>
            <a:t>Issue of attrition</a:t>
          </a:r>
        </a:p>
      </dsp:txBody>
      <dsp:txXfrm>
        <a:off x="0" y="824510"/>
        <a:ext cx="6095084" cy="2714805"/>
      </dsp:txXfrm>
    </dsp:sp>
    <dsp:sp modelId="{7EA666C8-CB81-4B55-851A-5C0E19A5135E}">
      <dsp:nvSpPr>
        <dsp:cNvPr id="0" name=""/>
        <dsp:cNvSpPr/>
      </dsp:nvSpPr>
      <dsp:spPr>
        <a:xfrm>
          <a:off x="0" y="3539315"/>
          <a:ext cx="6095084" cy="8049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Step 5: Analysis</a:t>
          </a:r>
          <a:endParaRPr lang="en-US" sz="2400" kern="1200"/>
        </a:p>
      </dsp:txBody>
      <dsp:txXfrm>
        <a:off x="39295" y="3578610"/>
        <a:ext cx="6016494" cy="726370"/>
      </dsp:txXfrm>
    </dsp:sp>
    <dsp:sp modelId="{3CB5EBBD-3D96-4916-BF6E-9EC7C560149F}">
      <dsp:nvSpPr>
        <dsp:cNvPr id="0" name=""/>
        <dsp:cNvSpPr/>
      </dsp:nvSpPr>
      <dsp:spPr>
        <a:xfrm>
          <a:off x="0" y="4344275"/>
          <a:ext cx="6095084" cy="823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1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Incidence rates of outcomes in both groups</a:t>
          </a:r>
        </a:p>
        <a:p>
          <a:pPr marL="228600" lvl="1" indent="-228600" algn="l" defTabSz="1066800">
            <a:lnSpc>
              <a:spcPct val="90000"/>
            </a:lnSpc>
            <a:spcBef>
              <a:spcPct val="0"/>
            </a:spcBef>
            <a:spcAft>
              <a:spcPct val="20000"/>
            </a:spcAft>
            <a:buChar char="•"/>
          </a:pPr>
          <a:r>
            <a:rPr lang="en-US" sz="2400" kern="1200" dirty="0"/>
            <a:t>Estimation of risk via relative risk</a:t>
          </a:r>
        </a:p>
      </dsp:txBody>
      <dsp:txXfrm>
        <a:off x="0" y="4344275"/>
        <a:ext cx="6095084" cy="8233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23F04-D087-4F49-8493-ACA8B28FE6ED}">
      <dsp:nvSpPr>
        <dsp:cNvPr id="0" name=""/>
        <dsp:cNvSpPr/>
      </dsp:nvSpPr>
      <dsp:spPr>
        <a:xfrm>
          <a:off x="0" y="238948"/>
          <a:ext cx="5793134" cy="4674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9612" tIns="291592" rIns="449612"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a direct measure of strength of association between suspected cause and effect</a:t>
          </a:r>
          <a:endParaRPr lang="en-US" sz="2400" kern="1200" dirty="0"/>
        </a:p>
        <a:p>
          <a:pPr marL="228600" lvl="1" indent="-228600" algn="l" defTabSz="1066800">
            <a:lnSpc>
              <a:spcPct val="90000"/>
            </a:lnSpc>
            <a:spcBef>
              <a:spcPct val="0"/>
            </a:spcBef>
            <a:spcAft>
              <a:spcPct val="15000"/>
            </a:spcAft>
            <a:buChar char="•"/>
          </a:pPr>
          <a:r>
            <a:rPr lang="en-US" sz="2400" kern="1200" dirty="0"/>
            <a:t>RR  = 1, means no association</a:t>
          </a:r>
        </a:p>
        <a:p>
          <a:pPr marL="228600" lvl="1" indent="-228600" algn="l" defTabSz="1066800">
            <a:lnSpc>
              <a:spcPct val="90000"/>
            </a:lnSpc>
            <a:spcBef>
              <a:spcPct val="0"/>
            </a:spcBef>
            <a:spcAft>
              <a:spcPct val="15000"/>
            </a:spcAft>
            <a:buChar char="•"/>
          </a:pPr>
          <a:r>
            <a:rPr lang="en-US" sz="2400" kern="1200" dirty="0"/>
            <a:t>RR  &gt; 1, means positive association between exposure and disease under study</a:t>
          </a:r>
        </a:p>
        <a:p>
          <a:pPr marL="228600" lvl="1" indent="-228600" algn="l" defTabSz="1066800">
            <a:lnSpc>
              <a:spcPct val="90000"/>
            </a:lnSpc>
            <a:spcBef>
              <a:spcPct val="0"/>
            </a:spcBef>
            <a:spcAft>
              <a:spcPct val="15000"/>
            </a:spcAft>
            <a:buChar char="•"/>
          </a:pPr>
          <a:r>
            <a:rPr lang="en-US" sz="2400" kern="1200" dirty="0"/>
            <a:t>RR &lt;  1 (0.25) means the exposure is protective and exposed have 0.75 times  or 75% less chances of developing the disease as compared to non-exposed.   </a:t>
          </a:r>
        </a:p>
      </dsp:txBody>
      <dsp:txXfrm>
        <a:off x="0" y="238948"/>
        <a:ext cx="5793134" cy="4674600"/>
      </dsp:txXfrm>
    </dsp:sp>
    <dsp:sp modelId="{9B1C98BE-95A8-48B0-A1EA-07F2F8E4EE5B}">
      <dsp:nvSpPr>
        <dsp:cNvPr id="0" name=""/>
        <dsp:cNvSpPr/>
      </dsp:nvSpPr>
      <dsp:spPr>
        <a:xfrm>
          <a:off x="289656" y="32308"/>
          <a:ext cx="4055193"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277" tIns="0" rIns="153277" bIns="0" numCol="1" spcCol="1270" anchor="ctr" anchorCtr="0">
          <a:noAutofit/>
        </a:bodyPr>
        <a:lstStyle/>
        <a:p>
          <a:pPr marL="0" lvl="0" indent="0" algn="l" defTabSz="1066800">
            <a:lnSpc>
              <a:spcPct val="90000"/>
            </a:lnSpc>
            <a:spcBef>
              <a:spcPct val="0"/>
            </a:spcBef>
            <a:spcAft>
              <a:spcPct val="35000"/>
            </a:spcAft>
            <a:buNone/>
          </a:pPr>
          <a:r>
            <a:rPr lang="en-US" sz="2400" kern="1200" dirty="0"/>
            <a:t>Relative Risk</a:t>
          </a:r>
          <a:r>
            <a:rPr lang="en-US" sz="1400" kern="1200" dirty="0"/>
            <a:t>:</a:t>
          </a:r>
        </a:p>
      </dsp:txBody>
      <dsp:txXfrm>
        <a:off x="309831" y="52483"/>
        <a:ext cx="4014843" cy="3729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5C7BD-5A87-4430-B640-51C4DB8EC3B3}">
      <dsp:nvSpPr>
        <dsp:cNvPr id="0" name=""/>
        <dsp:cNvSpPr/>
      </dsp:nvSpPr>
      <dsp:spPr>
        <a:xfrm>
          <a:off x="35" y="43691"/>
          <a:ext cx="3418284" cy="83862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Primary (recommended textbooks) readings </a:t>
          </a:r>
          <a:endParaRPr lang="en-US" sz="2300" kern="1200" dirty="0"/>
        </a:p>
      </dsp:txBody>
      <dsp:txXfrm>
        <a:off x="35" y="43691"/>
        <a:ext cx="3418284" cy="838628"/>
      </dsp:txXfrm>
    </dsp:sp>
    <dsp:sp modelId="{7DE4B240-F910-4543-AEBF-61C51128A1E8}">
      <dsp:nvSpPr>
        <dsp:cNvPr id="0" name=""/>
        <dsp:cNvSpPr/>
      </dsp:nvSpPr>
      <dsp:spPr>
        <a:xfrm>
          <a:off x="35" y="882319"/>
          <a:ext cx="3418284" cy="35986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J Parks textbook of Preventive &amp; social Medicine. Ch.3 Pages 63-93 ( 26</a:t>
          </a:r>
          <a:r>
            <a:rPr lang="en-US" sz="2300" kern="1200" baseline="30000" dirty="0"/>
            <a:t>th</a:t>
          </a:r>
          <a:r>
            <a:rPr lang="en-US" sz="2300" kern="1200" dirty="0"/>
            <a:t> edition) </a:t>
          </a:r>
        </a:p>
        <a:p>
          <a:pPr marL="228600" lvl="1" indent="-228600" algn="l" defTabSz="1022350">
            <a:lnSpc>
              <a:spcPct val="90000"/>
            </a:lnSpc>
            <a:spcBef>
              <a:spcPct val="0"/>
            </a:spcBef>
            <a:spcAft>
              <a:spcPct val="15000"/>
            </a:spcAft>
            <a:buChar char="•"/>
          </a:pPr>
          <a:r>
            <a:rPr lang="en-US" sz="2300" kern="1200" dirty="0"/>
            <a:t>Textbook of Community Medicine &amp; Public Health. By Muhammad </a:t>
          </a:r>
          <a:r>
            <a:rPr lang="en-US" sz="2300" kern="1200" dirty="0" err="1"/>
            <a:t>Illyas</a:t>
          </a:r>
          <a:r>
            <a:rPr lang="en-US" sz="2300" kern="1200" dirty="0"/>
            <a:t> , Dr </a:t>
          </a:r>
          <a:r>
            <a:rPr lang="en-US" sz="2300" kern="1200" dirty="0" err="1"/>
            <a:t>Irfanullah</a:t>
          </a:r>
          <a:r>
            <a:rPr lang="en-US" sz="2300" kern="1200" dirty="0"/>
            <a:t> Siddiqui Ch.4 (latest edition) </a:t>
          </a:r>
        </a:p>
      </dsp:txBody>
      <dsp:txXfrm>
        <a:off x="35" y="882319"/>
        <a:ext cx="3418284" cy="3598695"/>
      </dsp:txXfrm>
    </dsp:sp>
    <dsp:sp modelId="{B313A1F6-9E3E-481B-B710-F2C01AEE17D1}">
      <dsp:nvSpPr>
        <dsp:cNvPr id="0" name=""/>
        <dsp:cNvSpPr/>
      </dsp:nvSpPr>
      <dsp:spPr>
        <a:xfrm>
          <a:off x="3896879" y="43691"/>
          <a:ext cx="3418284" cy="83862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Additional readings (reference books)  </a:t>
          </a:r>
          <a:endParaRPr lang="en-US" sz="2300" kern="1200" dirty="0"/>
        </a:p>
      </dsp:txBody>
      <dsp:txXfrm>
        <a:off x="3896879" y="43691"/>
        <a:ext cx="3418284" cy="838628"/>
      </dsp:txXfrm>
    </dsp:sp>
    <dsp:sp modelId="{4EF2150C-86B5-46C0-857D-4A5FE5EE569F}">
      <dsp:nvSpPr>
        <dsp:cNvPr id="0" name=""/>
        <dsp:cNvSpPr/>
      </dsp:nvSpPr>
      <dsp:spPr>
        <a:xfrm>
          <a:off x="3896879" y="882319"/>
          <a:ext cx="3418284" cy="35986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Epidemiology by Leon Gordis </a:t>
          </a:r>
        </a:p>
      </dsp:txBody>
      <dsp:txXfrm>
        <a:off x="3896879" y="882319"/>
        <a:ext cx="3418284" cy="359869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DCFBA-4976-4670-A674-0BC6FB3EA7D9}" type="datetimeFigureOut">
              <a:rPr lang="en-PK" smtClean="0"/>
              <a:t>02/03/2025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57357-4999-4FB7-8A0A-B9049FE2B05C}" type="slidenum">
              <a:rPr lang="en-PK" smtClean="0"/>
              <a:t>‹#›</a:t>
            </a:fld>
            <a:endParaRPr lang="en-PK"/>
          </a:p>
        </p:txBody>
      </p:sp>
    </p:spTree>
    <p:extLst>
      <p:ext uri="{BB962C8B-B14F-4D97-AF65-F5344CB8AC3E}">
        <p14:creationId xmlns:p14="http://schemas.microsoft.com/office/powerpoint/2010/main" val="148803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E6A73D54-A98A-4010-998E-93ADC62BB7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456C87-7826-47DB-A13E-F01C18CB350C}" type="slidenum">
              <a:rPr lang="en-US" altLang="en-US"/>
              <a:pPr/>
              <a:t>2</a:t>
            </a:fld>
            <a:endParaRPr lang="en-US" altLang="en-US"/>
          </a:p>
        </p:txBody>
      </p:sp>
      <p:sp>
        <p:nvSpPr>
          <p:cNvPr id="5123" name="Rectangle 2">
            <a:extLst>
              <a:ext uri="{FF2B5EF4-FFF2-40B4-BE49-F238E27FC236}">
                <a16:creationId xmlns:a16="http://schemas.microsoft.com/office/drawing/2014/main" id="{EC171C40-BECF-4DD1-A7AB-EE9D1B4E5B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a:extLst>
              <a:ext uri="{FF2B5EF4-FFF2-40B4-BE49-F238E27FC236}">
                <a16:creationId xmlns:a16="http://schemas.microsoft.com/office/drawing/2014/main" id="{568B0265-2517-4036-899F-F61A50CF9B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Recall bias, Non establishment of temporality of the association </a:t>
            </a:r>
            <a:endParaRPr lang="en-PK" dirty="0"/>
          </a:p>
        </p:txBody>
      </p:sp>
      <p:sp>
        <p:nvSpPr>
          <p:cNvPr id="4" name="Slide Number Placeholder 3"/>
          <p:cNvSpPr>
            <a:spLocks noGrp="1"/>
          </p:cNvSpPr>
          <p:nvPr>
            <p:ph type="sldNum" sz="quarter" idx="5"/>
          </p:nvPr>
        </p:nvSpPr>
        <p:spPr/>
        <p:txBody>
          <a:bodyPr/>
          <a:lstStyle/>
          <a:p>
            <a:fld id="{05A57357-4999-4FB7-8A0A-B9049FE2B05C}" type="slidenum">
              <a:rPr lang="en-PK" smtClean="0"/>
              <a:t>8</a:t>
            </a:fld>
            <a:endParaRPr lang="en-PK"/>
          </a:p>
        </p:txBody>
      </p:sp>
    </p:spTree>
    <p:extLst>
      <p:ext uri="{BB962C8B-B14F-4D97-AF65-F5344CB8AC3E}">
        <p14:creationId xmlns:p14="http://schemas.microsoft.com/office/powerpoint/2010/main" val="242697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B1CB3D2-9A6C-4868-9EFE-8069BB9C38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6B279A-A0BA-49FC-BA92-150802DBEC7D}" type="slidenum">
              <a:rPr lang="en-US" altLang="en-US"/>
              <a:pPr/>
              <a:t>17</a:t>
            </a:fld>
            <a:endParaRPr lang="en-US" altLang="en-US"/>
          </a:p>
        </p:txBody>
      </p:sp>
      <p:sp>
        <p:nvSpPr>
          <p:cNvPr id="19459" name="Rectangle 2">
            <a:extLst>
              <a:ext uri="{FF2B5EF4-FFF2-40B4-BE49-F238E27FC236}">
                <a16:creationId xmlns:a16="http://schemas.microsoft.com/office/drawing/2014/main" id="{5E639129-69EB-4581-B0C6-06F70245D5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a:extLst>
              <a:ext uri="{FF2B5EF4-FFF2-40B4-BE49-F238E27FC236}">
                <a16:creationId xmlns:a16="http://schemas.microsoft.com/office/drawing/2014/main" id="{67DDC974-12F8-4676-B9D4-BF3BFD95C6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A865-E661-4732-A991-3919293200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8F7D41E2-93AC-426D-816E-C6FEA05DD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04B9CA96-3E1A-468D-B8E2-6526D471BEF6}"/>
              </a:ext>
            </a:extLst>
          </p:cNvPr>
          <p:cNvSpPr>
            <a:spLocks noGrp="1"/>
          </p:cNvSpPr>
          <p:nvPr>
            <p:ph type="dt" sz="half" idx="10"/>
          </p:nvPr>
        </p:nvSpPr>
        <p:spPr/>
        <p:txBody>
          <a:bodyPr/>
          <a:lstStyle/>
          <a:p>
            <a:fld id="{3F435EEF-1728-4A02-B9E6-F521BB484A97}" type="datetime1">
              <a:rPr lang="en-US" smtClean="0"/>
              <a:t>2/3/2025</a:t>
            </a:fld>
            <a:endParaRPr lang="en-PK"/>
          </a:p>
        </p:txBody>
      </p:sp>
      <p:sp>
        <p:nvSpPr>
          <p:cNvPr id="5" name="Footer Placeholder 4">
            <a:extLst>
              <a:ext uri="{FF2B5EF4-FFF2-40B4-BE49-F238E27FC236}">
                <a16:creationId xmlns:a16="http://schemas.microsoft.com/office/drawing/2014/main" id="{8B3E8F3B-F4F5-40F9-BD14-690229665C88}"/>
              </a:ext>
            </a:extLst>
          </p:cNvPr>
          <p:cNvSpPr>
            <a:spLocks noGrp="1"/>
          </p:cNvSpPr>
          <p:nvPr>
            <p:ph type="ftr" sz="quarter" idx="11"/>
          </p:nvPr>
        </p:nvSpPr>
        <p:spPr/>
        <p:txBody>
          <a:bodyPr/>
          <a:lstStyle/>
          <a:p>
            <a:r>
              <a:rPr lang="en-US"/>
              <a:t>Prof Arshad Sabir 2024</a:t>
            </a:r>
            <a:endParaRPr lang="en-PK"/>
          </a:p>
        </p:txBody>
      </p:sp>
      <p:sp>
        <p:nvSpPr>
          <p:cNvPr id="6" name="Slide Number Placeholder 5">
            <a:extLst>
              <a:ext uri="{FF2B5EF4-FFF2-40B4-BE49-F238E27FC236}">
                <a16:creationId xmlns:a16="http://schemas.microsoft.com/office/drawing/2014/main" id="{99C3B74F-3480-4F21-8FB1-D953775435E6}"/>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320310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D049-1220-449E-B803-2554B99C9C52}"/>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919A161B-F14D-47E7-A200-4EA54EDFD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BC829E20-E90F-4D04-B2F1-BDA5F75E978E}"/>
              </a:ext>
            </a:extLst>
          </p:cNvPr>
          <p:cNvSpPr>
            <a:spLocks noGrp="1"/>
          </p:cNvSpPr>
          <p:nvPr>
            <p:ph type="dt" sz="half" idx="10"/>
          </p:nvPr>
        </p:nvSpPr>
        <p:spPr/>
        <p:txBody>
          <a:bodyPr/>
          <a:lstStyle/>
          <a:p>
            <a:fld id="{A3540169-41A5-4301-AD99-1F9C80D187B4}" type="datetime1">
              <a:rPr lang="en-US" smtClean="0"/>
              <a:t>2/3/2025</a:t>
            </a:fld>
            <a:endParaRPr lang="en-PK"/>
          </a:p>
        </p:txBody>
      </p:sp>
      <p:sp>
        <p:nvSpPr>
          <p:cNvPr id="5" name="Footer Placeholder 4">
            <a:extLst>
              <a:ext uri="{FF2B5EF4-FFF2-40B4-BE49-F238E27FC236}">
                <a16:creationId xmlns:a16="http://schemas.microsoft.com/office/drawing/2014/main" id="{1DF8F845-13DA-4B30-BCBC-660EF54F1168}"/>
              </a:ext>
            </a:extLst>
          </p:cNvPr>
          <p:cNvSpPr>
            <a:spLocks noGrp="1"/>
          </p:cNvSpPr>
          <p:nvPr>
            <p:ph type="ftr" sz="quarter" idx="11"/>
          </p:nvPr>
        </p:nvSpPr>
        <p:spPr/>
        <p:txBody>
          <a:bodyPr/>
          <a:lstStyle/>
          <a:p>
            <a:r>
              <a:rPr lang="en-US"/>
              <a:t>Prof Arshad Sabir 2024</a:t>
            </a:r>
            <a:endParaRPr lang="en-PK"/>
          </a:p>
        </p:txBody>
      </p:sp>
      <p:sp>
        <p:nvSpPr>
          <p:cNvPr id="6" name="Slide Number Placeholder 5">
            <a:extLst>
              <a:ext uri="{FF2B5EF4-FFF2-40B4-BE49-F238E27FC236}">
                <a16:creationId xmlns:a16="http://schemas.microsoft.com/office/drawing/2014/main" id="{BE3D8CF1-A02F-4EEA-BF9D-79524D184A48}"/>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1969305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60C462-D382-42C4-8898-99125F670E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BFEAC48D-D43D-413D-8BA4-D03E537353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787C6CE8-D7EA-4FD4-AF4C-B41245C5CB6A}"/>
              </a:ext>
            </a:extLst>
          </p:cNvPr>
          <p:cNvSpPr>
            <a:spLocks noGrp="1"/>
          </p:cNvSpPr>
          <p:nvPr>
            <p:ph type="dt" sz="half" idx="10"/>
          </p:nvPr>
        </p:nvSpPr>
        <p:spPr/>
        <p:txBody>
          <a:bodyPr/>
          <a:lstStyle/>
          <a:p>
            <a:fld id="{651A6D34-B073-4F24-9B46-5615D8A51F72}" type="datetime1">
              <a:rPr lang="en-US" smtClean="0"/>
              <a:t>2/3/2025</a:t>
            </a:fld>
            <a:endParaRPr lang="en-PK"/>
          </a:p>
        </p:txBody>
      </p:sp>
      <p:sp>
        <p:nvSpPr>
          <p:cNvPr id="5" name="Footer Placeholder 4">
            <a:extLst>
              <a:ext uri="{FF2B5EF4-FFF2-40B4-BE49-F238E27FC236}">
                <a16:creationId xmlns:a16="http://schemas.microsoft.com/office/drawing/2014/main" id="{BB573820-3E75-464D-99D0-C42F7B93C1A9}"/>
              </a:ext>
            </a:extLst>
          </p:cNvPr>
          <p:cNvSpPr>
            <a:spLocks noGrp="1"/>
          </p:cNvSpPr>
          <p:nvPr>
            <p:ph type="ftr" sz="quarter" idx="11"/>
          </p:nvPr>
        </p:nvSpPr>
        <p:spPr/>
        <p:txBody>
          <a:bodyPr/>
          <a:lstStyle/>
          <a:p>
            <a:r>
              <a:rPr lang="en-US"/>
              <a:t>Prof Arshad Sabir 2024</a:t>
            </a:r>
            <a:endParaRPr lang="en-PK"/>
          </a:p>
        </p:txBody>
      </p:sp>
      <p:sp>
        <p:nvSpPr>
          <p:cNvPr id="6" name="Slide Number Placeholder 5">
            <a:extLst>
              <a:ext uri="{FF2B5EF4-FFF2-40B4-BE49-F238E27FC236}">
                <a16:creationId xmlns:a16="http://schemas.microsoft.com/office/drawing/2014/main" id="{E59E7F02-1D12-404D-8C3D-1537D956BF6B}"/>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1023458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495800"/>
          </a:xfrm>
        </p:spPr>
        <p:txBody>
          <a:bodyPr/>
          <a:lstStyle/>
          <a:p>
            <a:pPr lvl="0"/>
            <a:endParaRPr lang="en-US" noProof="0"/>
          </a:p>
        </p:txBody>
      </p:sp>
      <p:sp>
        <p:nvSpPr>
          <p:cNvPr id="4" name="Rectangle 4">
            <a:extLst>
              <a:ext uri="{FF2B5EF4-FFF2-40B4-BE49-F238E27FC236}">
                <a16:creationId xmlns:a16="http://schemas.microsoft.com/office/drawing/2014/main" id="{89D8FE37-4E8D-4F65-B4E7-DD43F336CA03}"/>
              </a:ext>
            </a:extLst>
          </p:cNvPr>
          <p:cNvSpPr>
            <a:spLocks noGrp="1" noChangeArrowheads="1"/>
          </p:cNvSpPr>
          <p:nvPr>
            <p:ph type="dt" sz="half" idx="10"/>
          </p:nvPr>
        </p:nvSpPr>
        <p:spPr>
          <a:ln/>
        </p:spPr>
        <p:txBody>
          <a:bodyPr/>
          <a:lstStyle>
            <a:lvl1pPr>
              <a:defRPr/>
            </a:lvl1pPr>
          </a:lstStyle>
          <a:p>
            <a:pPr>
              <a:defRPr/>
            </a:pPr>
            <a:fld id="{528AEB35-2318-471C-B877-766275CF8CB7}" type="datetime1">
              <a:rPr lang="en-US" smtClean="0"/>
              <a:t>2/3/2025</a:t>
            </a:fld>
            <a:endParaRPr lang="en-US"/>
          </a:p>
        </p:txBody>
      </p:sp>
      <p:sp>
        <p:nvSpPr>
          <p:cNvPr id="5" name="Rectangle 5">
            <a:extLst>
              <a:ext uri="{FF2B5EF4-FFF2-40B4-BE49-F238E27FC236}">
                <a16:creationId xmlns:a16="http://schemas.microsoft.com/office/drawing/2014/main" id="{17DE8FE4-9F39-48F8-930A-26B0A1D0FD83}"/>
              </a:ext>
            </a:extLst>
          </p:cNvPr>
          <p:cNvSpPr>
            <a:spLocks noGrp="1" noChangeArrowheads="1"/>
          </p:cNvSpPr>
          <p:nvPr>
            <p:ph type="ftr" sz="quarter" idx="11"/>
          </p:nvPr>
        </p:nvSpPr>
        <p:spPr>
          <a:ln/>
        </p:spPr>
        <p:txBody>
          <a:bodyPr/>
          <a:lstStyle>
            <a:lvl1pPr>
              <a:defRPr/>
            </a:lvl1pPr>
          </a:lstStyle>
          <a:p>
            <a:pPr>
              <a:defRPr/>
            </a:pPr>
            <a:r>
              <a:rPr lang="en-US"/>
              <a:t>Prof Arshad Sabir 2024</a:t>
            </a:r>
          </a:p>
        </p:txBody>
      </p:sp>
      <p:sp>
        <p:nvSpPr>
          <p:cNvPr id="6" name="Rectangle 6">
            <a:extLst>
              <a:ext uri="{FF2B5EF4-FFF2-40B4-BE49-F238E27FC236}">
                <a16:creationId xmlns:a16="http://schemas.microsoft.com/office/drawing/2014/main" id="{DA5D9D60-64C0-456A-9592-4612E5B8DEE9}"/>
              </a:ext>
            </a:extLst>
          </p:cNvPr>
          <p:cNvSpPr>
            <a:spLocks noGrp="1" noChangeArrowheads="1"/>
          </p:cNvSpPr>
          <p:nvPr>
            <p:ph type="sldNum" sz="quarter" idx="12"/>
          </p:nvPr>
        </p:nvSpPr>
        <p:spPr>
          <a:ln/>
        </p:spPr>
        <p:txBody>
          <a:bodyPr/>
          <a:lstStyle>
            <a:lvl1pPr>
              <a:defRPr/>
            </a:lvl1pPr>
          </a:lstStyle>
          <a:p>
            <a:fld id="{B1F3CA9F-72EE-4AC2-AE74-8816C8714E3F}" type="slidenum">
              <a:rPr lang="en-US" altLang="en-US"/>
              <a:pPr/>
              <a:t>‹#›</a:t>
            </a:fld>
            <a:endParaRPr lang="en-US" altLang="en-US"/>
          </a:p>
        </p:txBody>
      </p:sp>
    </p:spTree>
    <p:extLst>
      <p:ext uri="{BB962C8B-B14F-4D97-AF65-F5344CB8AC3E}">
        <p14:creationId xmlns:p14="http://schemas.microsoft.com/office/powerpoint/2010/main" val="202581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4E2B-1FFC-4025-9730-738723FC9219}"/>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051A9F48-D285-4876-8A21-94BCF924AE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CC2562E-C35A-4C6F-BAA2-4B7716479A20}"/>
              </a:ext>
            </a:extLst>
          </p:cNvPr>
          <p:cNvSpPr>
            <a:spLocks noGrp="1"/>
          </p:cNvSpPr>
          <p:nvPr>
            <p:ph type="dt" sz="half" idx="10"/>
          </p:nvPr>
        </p:nvSpPr>
        <p:spPr/>
        <p:txBody>
          <a:bodyPr/>
          <a:lstStyle/>
          <a:p>
            <a:fld id="{808F1B07-7063-4C9F-8B35-D4E15A65C5FE}" type="datetime1">
              <a:rPr lang="en-US" smtClean="0"/>
              <a:t>2/3/2025</a:t>
            </a:fld>
            <a:endParaRPr lang="en-PK"/>
          </a:p>
        </p:txBody>
      </p:sp>
      <p:sp>
        <p:nvSpPr>
          <p:cNvPr id="5" name="Footer Placeholder 4">
            <a:extLst>
              <a:ext uri="{FF2B5EF4-FFF2-40B4-BE49-F238E27FC236}">
                <a16:creationId xmlns:a16="http://schemas.microsoft.com/office/drawing/2014/main" id="{45FCA4B1-4805-41D5-AEF2-C04B1C4D7B12}"/>
              </a:ext>
            </a:extLst>
          </p:cNvPr>
          <p:cNvSpPr>
            <a:spLocks noGrp="1"/>
          </p:cNvSpPr>
          <p:nvPr>
            <p:ph type="ftr" sz="quarter" idx="11"/>
          </p:nvPr>
        </p:nvSpPr>
        <p:spPr/>
        <p:txBody>
          <a:bodyPr/>
          <a:lstStyle/>
          <a:p>
            <a:r>
              <a:rPr lang="en-US"/>
              <a:t>Prof Arshad Sabir 2024</a:t>
            </a:r>
            <a:endParaRPr lang="en-PK"/>
          </a:p>
        </p:txBody>
      </p:sp>
      <p:sp>
        <p:nvSpPr>
          <p:cNvPr id="6" name="Slide Number Placeholder 5">
            <a:extLst>
              <a:ext uri="{FF2B5EF4-FFF2-40B4-BE49-F238E27FC236}">
                <a16:creationId xmlns:a16="http://schemas.microsoft.com/office/drawing/2014/main" id="{13D7B8F1-3DD3-4FEF-9C51-3003559738B9}"/>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60454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F4E8-91FE-49AD-A569-082F2F59A7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88EF68AD-BFB8-49C3-B5DB-1EF4A2AEC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89F9A-7C70-499E-BC30-97B9A0E13F4C}"/>
              </a:ext>
            </a:extLst>
          </p:cNvPr>
          <p:cNvSpPr>
            <a:spLocks noGrp="1"/>
          </p:cNvSpPr>
          <p:nvPr>
            <p:ph type="dt" sz="half" idx="10"/>
          </p:nvPr>
        </p:nvSpPr>
        <p:spPr/>
        <p:txBody>
          <a:bodyPr/>
          <a:lstStyle/>
          <a:p>
            <a:fld id="{3F4FA914-E388-4115-B935-AE51A32C0A2F}" type="datetime1">
              <a:rPr lang="en-US" smtClean="0"/>
              <a:t>2/3/2025</a:t>
            </a:fld>
            <a:endParaRPr lang="en-PK"/>
          </a:p>
        </p:txBody>
      </p:sp>
      <p:sp>
        <p:nvSpPr>
          <p:cNvPr id="5" name="Footer Placeholder 4">
            <a:extLst>
              <a:ext uri="{FF2B5EF4-FFF2-40B4-BE49-F238E27FC236}">
                <a16:creationId xmlns:a16="http://schemas.microsoft.com/office/drawing/2014/main" id="{7449B133-3259-4BA5-B110-4006F1DB12B6}"/>
              </a:ext>
            </a:extLst>
          </p:cNvPr>
          <p:cNvSpPr>
            <a:spLocks noGrp="1"/>
          </p:cNvSpPr>
          <p:nvPr>
            <p:ph type="ftr" sz="quarter" idx="11"/>
          </p:nvPr>
        </p:nvSpPr>
        <p:spPr/>
        <p:txBody>
          <a:bodyPr/>
          <a:lstStyle/>
          <a:p>
            <a:r>
              <a:rPr lang="en-US"/>
              <a:t>Prof Arshad Sabir 2024</a:t>
            </a:r>
            <a:endParaRPr lang="en-PK"/>
          </a:p>
        </p:txBody>
      </p:sp>
      <p:sp>
        <p:nvSpPr>
          <p:cNvPr id="6" name="Slide Number Placeholder 5">
            <a:extLst>
              <a:ext uri="{FF2B5EF4-FFF2-40B4-BE49-F238E27FC236}">
                <a16:creationId xmlns:a16="http://schemas.microsoft.com/office/drawing/2014/main" id="{14CEF747-97E4-4C1C-8BE8-222C40AA7CA1}"/>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6450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E973-202A-4FE5-9159-84FB42C50753}"/>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6EC782BF-7DB6-4106-89F5-50DA5E79E7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9DB380CF-15FB-4501-B058-5B90825AE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CD033F02-CC3D-4630-8E96-768EE7EF8CD3}"/>
              </a:ext>
            </a:extLst>
          </p:cNvPr>
          <p:cNvSpPr>
            <a:spLocks noGrp="1"/>
          </p:cNvSpPr>
          <p:nvPr>
            <p:ph type="dt" sz="half" idx="10"/>
          </p:nvPr>
        </p:nvSpPr>
        <p:spPr/>
        <p:txBody>
          <a:bodyPr/>
          <a:lstStyle/>
          <a:p>
            <a:fld id="{682311B0-818C-47C4-95C5-BCC22AE6FE4C}" type="datetime1">
              <a:rPr lang="en-US" smtClean="0"/>
              <a:t>2/3/2025</a:t>
            </a:fld>
            <a:endParaRPr lang="en-PK"/>
          </a:p>
        </p:txBody>
      </p:sp>
      <p:sp>
        <p:nvSpPr>
          <p:cNvPr id="6" name="Footer Placeholder 5">
            <a:extLst>
              <a:ext uri="{FF2B5EF4-FFF2-40B4-BE49-F238E27FC236}">
                <a16:creationId xmlns:a16="http://schemas.microsoft.com/office/drawing/2014/main" id="{6DBFF22E-2A40-4680-8C1E-563C309CC55F}"/>
              </a:ext>
            </a:extLst>
          </p:cNvPr>
          <p:cNvSpPr>
            <a:spLocks noGrp="1"/>
          </p:cNvSpPr>
          <p:nvPr>
            <p:ph type="ftr" sz="quarter" idx="11"/>
          </p:nvPr>
        </p:nvSpPr>
        <p:spPr/>
        <p:txBody>
          <a:bodyPr/>
          <a:lstStyle/>
          <a:p>
            <a:r>
              <a:rPr lang="en-US"/>
              <a:t>Prof Arshad Sabir 2024</a:t>
            </a:r>
            <a:endParaRPr lang="en-PK"/>
          </a:p>
        </p:txBody>
      </p:sp>
      <p:sp>
        <p:nvSpPr>
          <p:cNvPr id="7" name="Slide Number Placeholder 6">
            <a:extLst>
              <a:ext uri="{FF2B5EF4-FFF2-40B4-BE49-F238E27FC236}">
                <a16:creationId xmlns:a16="http://schemas.microsoft.com/office/drawing/2014/main" id="{358DD647-56CB-4906-AD9B-43607B61CE1D}"/>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313187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17CB-B2FA-4FE4-9C2B-6C941F1EF347}"/>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C67BC0D5-5280-41DB-84E7-9B3116D543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063309-BA04-47B8-8BE6-2D11763F69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3AD30A39-4A4F-45E1-9AA9-925ACF03C4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0EBB4-218A-400F-B665-AEC4015A93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5A0053D2-E81E-4579-94AE-CC2077084CD9}"/>
              </a:ext>
            </a:extLst>
          </p:cNvPr>
          <p:cNvSpPr>
            <a:spLocks noGrp="1"/>
          </p:cNvSpPr>
          <p:nvPr>
            <p:ph type="dt" sz="half" idx="10"/>
          </p:nvPr>
        </p:nvSpPr>
        <p:spPr/>
        <p:txBody>
          <a:bodyPr/>
          <a:lstStyle/>
          <a:p>
            <a:fld id="{ACA84AC8-E981-4FE1-B6FB-89C934471A72}" type="datetime1">
              <a:rPr lang="en-US" smtClean="0"/>
              <a:t>2/3/2025</a:t>
            </a:fld>
            <a:endParaRPr lang="en-PK"/>
          </a:p>
        </p:txBody>
      </p:sp>
      <p:sp>
        <p:nvSpPr>
          <p:cNvPr id="8" name="Footer Placeholder 7">
            <a:extLst>
              <a:ext uri="{FF2B5EF4-FFF2-40B4-BE49-F238E27FC236}">
                <a16:creationId xmlns:a16="http://schemas.microsoft.com/office/drawing/2014/main" id="{8E5460F3-6A16-4A9D-86C2-F655F9590291}"/>
              </a:ext>
            </a:extLst>
          </p:cNvPr>
          <p:cNvSpPr>
            <a:spLocks noGrp="1"/>
          </p:cNvSpPr>
          <p:nvPr>
            <p:ph type="ftr" sz="quarter" idx="11"/>
          </p:nvPr>
        </p:nvSpPr>
        <p:spPr/>
        <p:txBody>
          <a:bodyPr/>
          <a:lstStyle/>
          <a:p>
            <a:r>
              <a:rPr lang="en-US"/>
              <a:t>Prof Arshad Sabir 2024</a:t>
            </a:r>
            <a:endParaRPr lang="en-PK"/>
          </a:p>
        </p:txBody>
      </p:sp>
      <p:sp>
        <p:nvSpPr>
          <p:cNvPr id="9" name="Slide Number Placeholder 8">
            <a:extLst>
              <a:ext uri="{FF2B5EF4-FFF2-40B4-BE49-F238E27FC236}">
                <a16:creationId xmlns:a16="http://schemas.microsoft.com/office/drawing/2014/main" id="{F425C403-6A31-488F-A516-40ADFC3CDA3C}"/>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42005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7DE5-5833-4785-AA3D-0B0D1958F894}"/>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62E01FBB-690B-4A44-AABA-792A1CF712D3}"/>
              </a:ext>
            </a:extLst>
          </p:cNvPr>
          <p:cNvSpPr>
            <a:spLocks noGrp="1"/>
          </p:cNvSpPr>
          <p:nvPr>
            <p:ph type="dt" sz="half" idx="10"/>
          </p:nvPr>
        </p:nvSpPr>
        <p:spPr/>
        <p:txBody>
          <a:bodyPr/>
          <a:lstStyle/>
          <a:p>
            <a:fld id="{5BD4500F-11E8-417B-A7B5-54BD4B59FAE8}" type="datetime1">
              <a:rPr lang="en-US" smtClean="0"/>
              <a:t>2/3/2025</a:t>
            </a:fld>
            <a:endParaRPr lang="en-PK"/>
          </a:p>
        </p:txBody>
      </p:sp>
      <p:sp>
        <p:nvSpPr>
          <p:cNvPr id="4" name="Footer Placeholder 3">
            <a:extLst>
              <a:ext uri="{FF2B5EF4-FFF2-40B4-BE49-F238E27FC236}">
                <a16:creationId xmlns:a16="http://schemas.microsoft.com/office/drawing/2014/main" id="{9B2808EB-4435-4EA5-9F07-DA2326F2638F}"/>
              </a:ext>
            </a:extLst>
          </p:cNvPr>
          <p:cNvSpPr>
            <a:spLocks noGrp="1"/>
          </p:cNvSpPr>
          <p:nvPr>
            <p:ph type="ftr" sz="quarter" idx="11"/>
          </p:nvPr>
        </p:nvSpPr>
        <p:spPr/>
        <p:txBody>
          <a:bodyPr/>
          <a:lstStyle/>
          <a:p>
            <a:r>
              <a:rPr lang="en-US"/>
              <a:t>Prof Arshad Sabir 2024</a:t>
            </a:r>
            <a:endParaRPr lang="en-PK"/>
          </a:p>
        </p:txBody>
      </p:sp>
      <p:sp>
        <p:nvSpPr>
          <p:cNvPr id="5" name="Slide Number Placeholder 4">
            <a:extLst>
              <a:ext uri="{FF2B5EF4-FFF2-40B4-BE49-F238E27FC236}">
                <a16:creationId xmlns:a16="http://schemas.microsoft.com/office/drawing/2014/main" id="{AFBE2351-8E1D-419C-A202-CCD65812EC4D}"/>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208198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847CA-06AB-4DD5-9CBF-934D332DF148}"/>
              </a:ext>
            </a:extLst>
          </p:cNvPr>
          <p:cNvSpPr>
            <a:spLocks noGrp="1"/>
          </p:cNvSpPr>
          <p:nvPr>
            <p:ph type="dt" sz="half" idx="10"/>
          </p:nvPr>
        </p:nvSpPr>
        <p:spPr/>
        <p:txBody>
          <a:bodyPr/>
          <a:lstStyle/>
          <a:p>
            <a:fld id="{01CFC23B-F637-4E35-B63A-7B501ADB438E}" type="datetime1">
              <a:rPr lang="en-US" smtClean="0"/>
              <a:t>2/3/2025</a:t>
            </a:fld>
            <a:endParaRPr lang="en-PK"/>
          </a:p>
        </p:txBody>
      </p:sp>
      <p:sp>
        <p:nvSpPr>
          <p:cNvPr id="3" name="Footer Placeholder 2">
            <a:extLst>
              <a:ext uri="{FF2B5EF4-FFF2-40B4-BE49-F238E27FC236}">
                <a16:creationId xmlns:a16="http://schemas.microsoft.com/office/drawing/2014/main" id="{45ADAB99-7D41-467F-9DFF-30879D8AD1E1}"/>
              </a:ext>
            </a:extLst>
          </p:cNvPr>
          <p:cNvSpPr>
            <a:spLocks noGrp="1"/>
          </p:cNvSpPr>
          <p:nvPr>
            <p:ph type="ftr" sz="quarter" idx="11"/>
          </p:nvPr>
        </p:nvSpPr>
        <p:spPr/>
        <p:txBody>
          <a:bodyPr/>
          <a:lstStyle/>
          <a:p>
            <a:r>
              <a:rPr lang="en-US"/>
              <a:t>Prof Arshad Sabir 2024</a:t>
            </a:r>
            <a:endParaRPr lang="en-PK"/>
          </a:p>
        </p:txBody>
      </p:sp>
      <p:sp>
        <p:nvSpPr>
          <p:cNvPr id="4" name="Slide Number Placeholder 3">
            <a:extLst>
              <a:ext uri="{FF2B5EF4-FFF2-40B4-BE49-F238E27FC236}">
                <a16:creationId xmlns:a16="http://schemas.microsoft.com/office/drawing/2014/main" id="{67AE492F-AF56-41E5-B0D4-8575EA6B0475}"/>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49323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8E1-98D4-45B1-8FE8-4AE77E730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4759EE90-25FB-494A-9B3E-3F5C6AD0A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91308449-2085-4120-87A9-10CD76E80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DECEB-C716-4272-9450-DA6B85F3A74C}"/>
              </a:ext>
            </a:extLst>
          </p:cNvPr>
          <p:cNvSpPr>
            <a:spLocks noGrp="1"/>
          </p:cNvSpPr>
          <p:nvPr>
            <p:ph type="dt" sz="half" idx="10"/>
          </p:nvPr>
        </p:nvSpPr>
        <p:spPr/>
        <p:txBody>
          <a:bodyPr/>
          <a:lstStyle/>
          <a:p>
            <a:fld id="{648D4788-9BE2-4975-9075-06BAD4E47A89}" type="datetime1">
              <a:rPr lang="en-US" smtClean="0"/>
              <a:t>2/3/2025</a:t>
            </a:fld>
            <a:endParaRPr lang="en-PK"/>
          </a:p>
        </p:txBody>
      </p:sp>
      <p:sp>
        <p:nvSpPr>
          <p:cNvPr id="6" name="Footer Placeholder 5">
            <a:extLst>
              <a:ext uri="{FF2B5EF4-FFF2-40B4-BE49-F238E27FC236}">
                <a16:creationId xmlns:a16="http://schemas.microsoft.com/office/drawing/2014/main" id="{31472CBC-0027-464B-B489-0C49C44F283B}"/>
              </a:ext>
            </a:extLst>
          </p:cNvPr>
          <p:cNvSpPr>
            <a:spLocks noGrp="1"/>
          </p:cNvSpPr>
          <p:nvPr>
            <p:ph type="ftr" sz="quarter" idx="11"/>
          </p:nvPr>
        </p:nvSpPr>
        <p:spPr/>
        <p:txBody>
          <a:bodyPr/>
          <a:lstStyle/>
          <a:p>
            <a:r>
              <a:rPr lang="en-US"/>
              <a:t>Prof Arshad Sabir 2024</a:t>
            </a:r>
            <a:endParaRPr lang="en-PK"/>
          </a:p>
        </p:txBody>
      </p:sp>
      <p:sp>
        <p:nvSpPr>
          <p:cNvPr id="7" name="Slide Number Placeholder 6">
            <a:extLst>
              <a:ext uri="{FF2B5EF4-FFF2-40B4-BE49-F238E27FC236}">
                <a16:creationId xmlns:a16="http://schemas.microsoft.com/office/drawing/2014/main" id="{36B8D3E4-38FF-4D96-BC16-114679731819}"/>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1592343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E8D26-F647-4E2A-82A7-40EC33811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1DB74DDE-9913-487D-B7A2-F78E9027D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9000D3D9-D910-47E8-A6E6-E660815FD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687F7C-E1D7-4AFF-9EAA-ED25266B06AA}"/>
              </a:ext>
            </a:extLst>
          </p:cNvPr>
          <p:cNvSpPr>
            <a:spLocks noGrp="1"/>
          </p:cNvSpPr>
          <p:nvPr>
            <p:ph type="dt" sz="half" idx="10"/>
          </p:nvPr>
        </p:nvSpPr>
        <p:spPr/>
        <p:txBody>
          <a:bodyPr/>
          <a:lstStyle/>
          <a:p>
            <a:fld id="{E6BF6DA3-8089-4829-820F-45C343DAC49B}" type="datetime1">
              <a:rPr lang="en-US" smtClean="0"/>
              <a:t>2/3/2025</a:t>
            </a:fld>
            <a:endParaRPr lang="en-PK"/>
          </a:p>
        </p:txBody>
      </p:sp>
      <p:sp>
        <p:nvSpPr>
          <p:cNvPr id="6" name="Footer Placeholder 5">
            <a:extLst>
              <a:ext uri="{FF2B5EF4-FFF2-40B4-BE49-F238E27FC236}">
                <a16:creationId xmlns:a16="http://schemas.microsoft.com/office/drawing/2014/main" id="{1B3CECE0-ABFF-4E88-8C4E-6A51C8AC0AAD}"/>
              </a:ext>
            </a:extLst>
          </p:cNvPr>
          <p:cNvSpPr>
            <a:spLocks noGrp="1"/>
          </p:cNvSpPr>
          <p:nvPr>
            <p:ph type="ftr" sz="quarter" idx="11"/>
          </p:nvPr>
        </p:nvSpPr>
        <p:spPr/>
        <p:txBody>
          <a:bodyPr/>
          <a:lstStyle/>
          <a:p>
            <a:r>
              <a:rPr lang="en-US"/>
              <a:t>Prof Arshad Sabir 2024</a:t>
            </a:r>
            <a:endParaRPr lang="en-PK"/>
          </a:p>
        </p:txBody>
      </p:sp>
      <p:sp>
        <p:nvSpPr>
          <p:cNvPr id="7" name="Slide Number Placeholder 6">
            <a:extLst>
              <a:ext uri="{FF2B5EF4-FFF2-40B4-BE49-F238E27FC236}">
                <a16:creationId xmlns:a16="http://schemas.microsoft.com/office/drawing/2014/main" id="{BF6296A1-F7E1-4052-8C94-E074AFA7AFA0}"/>
              </a:ext>
            </a:extLst>
          </p:cNvPr>
          <p:cNvSpPr>
            <a:spLocks noGrp="1"/>
          </p:cNvSpPr>
          <p:nvPr>
            <p:ph type="sldNum" sz="quarter" idx="12"/>
          </p:nvPr>
        </p:nvSpPr>
        <p:spPr/>
        <p:txBody>
          <a:bodyPr/>
          <a:lstStyle/>
          <a:p>
            <a:fld id="{AF3B0C12-A1D2-4DBD-A152-1F9F94832883}" type="slidenum">
              <a:rPr lang="en-PK" smtClean="0"/>
              <a:t>‹#›</a:t>
            </a:fld>
            <a:endParaRPr lang="en-PK"/>
          </a:p>
        </p:txBody>
      </p:sp>
    </p:spTree>
    <p:extLst>
      <p:ext uri="{BB962C8B-B14F-4D97-AF65-F5344CB8AC3E}">
        <p14:creationId xmlns:p14="http://schemas.microsoft.com/office/powerpoint/2010/main" val="335286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4101E-B7D9-4CA0-8162-B1581EAECA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0F44B207-63C6-4473-8152-0CE6B33FF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056D2E08-7B36-4965-B67D-374E0D635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8D7C8-4A00-47AE-B7B0-0FB836947F7D}" type="datetime1">
              <a:rPr lang="en-US" smtClean="0"/>
              <a:t>2/3/2025</a:t>
            </a:fld>
            <a:endParaRPr lang="en-PK"/>
          </a:p>
        </p:txBody>
      </p:sp>
      <p:sp>
        <p:nvSpPr>
          <p:cNvPr id="5" name="Footer Placeholder 4">
            <a:extLst>
              <a:ext uri="{FF2B5EF4-FFF2-40B4-BE49-F238E27FC236}">
                <a16:creationId xmlns:a16="http://schemas.microsoft.com/office/drawing/2014/main" id="{08198483-2067-4AD2-AD2C-AF3D0E9BC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Prof Arshad Sabir 2024</a:t>
            </a:r>
            <a:endParaRPr lang="en-PK"/>
          </a:p>
        </p:txBody>
      </p:sp>
      <p:sp>
        <p:nvSpPr>
          <p:cNvPr id="6" name="Slide Number Placeholder 5">
            <a:extLst>
              <a:ext uri="{FF2B5EF4-FFF2-40B4-BE49-F238E27FC236}">
                <a16:creationId xmlns:a16="http://schemas.microsoft.com/office/drawing/2014/main" id="{719E96BA-A7DE-4B69-BEFE-65BFADCAA9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B0C12-A1D2-4DBD-A152-1F9F94832883}" type="slidenum">
              <a:rPr lang="en-PK" smtClean="0"/>
              <a:t>‹#›</a:t>
            </a:fld>
            <a:endParaRPr lang="en-PK"/>
          </a:p>
        </p:txBody>
      </p:sp>
    </p:spTree>
    <p:extLst>
      <p:ext uri="{BB962C8B-B14F-4D97-AF65-F5344CB8AC3E}">
        <p14:creationId xmlns:p14="http://schemas.microsoft.com/office/powerpoint/2010/main" val="1801361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png"/><Relationship Id="rId7" Type="http://schemas.openxmlformats.org/officeDocument/2006/relationships/diagramColors" Target="../diagrams/colors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5.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D8EF-047A-99CA-CAE7-151A4B83BC5D}"/>
              </a:ext>
            </a:extLst>
          </p:cNvPr>
          <p:cNvSpPr>
            <a:spLocks noGrp="1"/>
          </p:cNvSpPr>
          <p:nvPr>
            <p:ph type="title"/>
          </p:nvPr>
        </p:nvSpPr>
        <p:spPr>
          <a:xfrm>
            <a:off x="831850" y="2195725"/>
            <a:ext cx="10515600" cy="1368688"/>
          </a:xfrm>
        </p:spPr>
        <p:txBody>
          <a:bodyPr/>
          <a:lstStyle/>
          <a:p>
            <a:pPr algn="ctr"/>
            <a:r>
              <a:rPr lang="en-US" sz="4800" b="1" dirty="0">
                <a:latin typeface="Times New Roman" panose="02020603050405020304" pitchFamily="18" charset="0"/>
                <a:cs typeface="Times New Roman" panose="02020603050405020304" pitchFamily="18" charset="0"/>
              </a:rPr>
              <a:t>Module : I  </a:t>
            </a:r>
            <a:r>
              <a:rPr lang="en-US" sz="4400" dirty="0">
                <a:latin typeface="Times New Roman" panose="02020603050405020304" pitchFamily="18" charset="0"/>
                <a:cs typeface="Times New Roman" panose="02020603050405020304" pitchFamily="18" charset="0"/>
              </a:rPr>
              <a:t>Otorhinolaryngology(ENT) </a:t>
            </a:r>
            <a:endParaRPr lang="en-PK"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31C7E52F-BD9F-734E-FEFD-95C8FAD74775}"/>
              </a:ext>
            </a:extLst>
          </p:cNvPr>
          <p:cNvSpPr>
            <a:spLocks noGrp="1"/>
          </p:cNvSpPr>
          <p:nvPr>
            <p:ph type="body" idx="1"/>
          </p:nvPr>
        </p:nvSpPr>
        <p:spPr>
          <a:xfrm>
            <a:off x="831850" y="4589464"/>
            <a:ext cx="10515600" cy="965762"/>
          </a:xfrm>
          <a:solidFill>
            <a:schemeClr val="accent4">
              <a:lumMod val="75000"/>
            </a:schemeClr>
          </a:solidFill>
        </p:spPr>
        <p:txBody>
          <a:bodyPr>
            <a:normAutofit/>
          </a:bodyPr>
          <a:lstStyle/>
          <a:p>
            <a:pPr algn="ctr"/>
            <a:r>
              <a:rPr lang="en-US" dirty="0">
                <a:solidFill>
                  <a:schemeClr val="tx1"/>
                </a:solidFill>
              </a:rPr>
              <a:t>Dr </a:t>
            </a:r>
            <a:r>
              <a:rPr lang="en-US" dirty="0" err="1">
                <a:solidFill>
                  <a:schemeClr val="tx1"/>
                </a:solidFill>
              </a:rPr>
              <a:t>Khola</a:t>
            </a:r>
            <a:r>
              <a:rPr lang="en-US" dirty="0">
                <a:solidFill>
                  <a:schemeClr val="tx1"/>
                </a:solidFill>
              </a:rPr>
              <a:t> Noreen </a:t>
            </a:r>
          </a:p>
          <a:p>
            <a:pPr algn="ctr"/>
            <a:r>
              <a:rPr lang="en-US" dirty="0">
                <a:solidFill>
                  <a:schemeClr val="tx1"/>
                </a:solidFill>
              </a:rPr>
              <a:t>Dr. Sana Bilal </a:t>
            </a:r>
          </a:p>
        </p:txBody>
      </p:sp>
      <p:sp>
        <p:nvSpPr>
          <p:cNvPr id="5" name="Slide Number Placeholder 4">
            <a:extLst>
              <a:ext uri="{FF2B5EF4-FFF2-40B4-BE49-F238E27FC236}">
                <a16:creationId xmlns:a16="http://schemas.microsoft.com/office/drawing/2014/main" id="{0B7B043D-14C7-4C1C-8FA2-DD810F565AAC}"/>
              </a:ext>
            </a:extLst>
          </p:cNvPr>
          <p:cNvSpPr>
            <a:spLocks noGrp="1"/>
          </p:cNvSpPr>
          <p:nvPr>
            <p:ph type="sldNum" sz="quarter" idx="12"/>
          </p:nvPr>
        </p:nvSpPr>
        <p:spPr/>
        <p:txBody>
          <a:bodyPr/>
          <a:lstStyle/>
          <a:p>
            <a:fld id="{AF3B0C12-A1D2-4DBD-A152-1F9F94832883}" type="slidenum">
              <a:rPr lang="en-PK" smtClean="0"/>
              <a:t>1</a:t>
            </a:fld>
            <a:endParaRPr lang="en-PK"/>
          </a:p>
        </p:txBody>
      </p:sp>
    </p:spTree>
    <p:extLst>
      <p:ext uri="{BB962C8B-B14F-4D97-AF65-F5344CB8AC3E}">
        <p14:creationId xmlns:p14="http://schemas.microsoft.com/office/powerpoint/2010/main" val="1510651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2" name="Rectangle 10251">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54" name="Group 1025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0255" name="Rectangle 1025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6" name="Rectangle 1025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7" name="Rectangle 1025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59" name="Rectangle 1025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Rectangle 2">
            <a:extLst>
              <a:ext uri="{FF2B5EF4-FFF2-40B4-BE49-F238E27FC236}">
                <a16:creationId xmlns:a16="http://schemas.microsoft.com/office/drawing/2014/main" id="{063B9D0C-FF32-48B2-98C7-DD41F653F213}"/>
              </a:ext>
            </a:extLst>
          </p:cNvPr>
          <p:cNvSpPr>
            <a:spLocks noGrp="1" noChangeArrowheads="1"/>
          </p:cNvSpPr>
          <p:nvPr>
            <p:ph type="title"/>
          </p:nvPr>
        </p:nvSpPr>
        <p:spPr>
          <a:xfrm>
            <a:off x="1043631" y="809898"/>
            <a:ext cx="10173010" cy="1554480"/>
          </a:xfrm>
        </p:spPr>
        <p:txBody>
          <a:bodyPr anchor="ctr">
            <a:normAutofit/>
          </a:bodyPr>
          <a:lstStyle/>
          <a:p>
            <a:pPr algn="ctr" eaLnBrk="1" hangingPunct="1"/>
            <a:r>
              <a:rPr lang="en-US" altLang="en-US" sz="3600" b="1" dirty="0"/>
              <a:t>Basic features of Cohort studies</a:t>
            </a:r>
          </a:p>
        </p:txBody>
      </p:sp>
      <p:cxnSp>
        <p:nvCxnSpPr>
          <p:cNvPr id="10261" name="Straight Connector 1026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242" name="Slide Number Placeholder 5">
            <a:extLst>
              <a:ext uri="{FF2B5EF4-FFF2-40B4-BE49-F238E27FC236}">
                <a16:creationId xmlns:a16="http://schemas.microsoft.com/office/drawing/2014/main" id="{C2A4E98A-7925-4D99-91D7-03E63D85ED54}"/>
              </a:ext>
            </a:extLst>
          </p:cNvPr>
          <p:cNvSpPr>
            <a:spLocks noGrp="1"/>
          </p:cNvSpPr>
          <p:nvPr>
            <p:ph type="sldNum" sz="quarter" idx="12"/>
          </p:nvPr>
        </p:nvSpPr>
        <p:spPr>
          <a:xfrm>
            <a:off x="8610600" y="649224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FBD50188-BD89-437F-A868-0C1324E91CFE}" type="slidenum">
              <a:rPr lang="en-US" altLang="en-US" sz="1800"/>
              <a:pPr>
                <a:lnSpc>
                  <a:spcPct val="90000"/>
                </a:lnSpc>
                <a:spcBef>
                  <a:spcPct val="0"/>
                </a:spcBef>
                <a:spcAft>
                  <a:spcPts val="600"/>
                </a:spcAft>
                <a:buFontTx/>
                <a:buNone/>
              </a:pPr>
              <a:t>10</a:t>
            </a:fld>
            <a:endParaRPr lang="en-US" altLang="en-US" sz="1800"/>
          </a:p>
        </p:txBody>
      </p:sp>
      <p:graphicFrame>
        <p:nvGraphicFramePr>
          <p:cNvPr id="10248" name="Rectangle 3">
            <a:extLst>
              <a:ext uri="{FF2B5EF4-FFF2-40B4-BE49-F238E27FC236}">
                <a16:creationId xmlns:a16="http://schemas.microsoft.com/office/drawing/2014/main" id="{E010F175-350C-C682-5E41-06527A56BC8B}"/>
              </a:ext>
            </a:extLst>
          </p:cNvPr>
          <p:cNvGraphicFramePr/>
          <p:nvPr>
            <p:extLst>
              <p:ext uri="{D42A27DB-BD31-4B8C-83A1-F6EECF244321}">
                <p14:modId xmlns:p14="http://schemas.microsoft.com/office/powerpoint/2010/main" val="3231070311"/>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F6BAB124-1B85-6F61-63E3-5BD951CD562B}"/>
              </a:ext>
            </a:extLst>
          </p:cNvPr>
          <p:cNvPicPr>
            <a:picLocks noChangeAspect="1"/>
          </p:cNvPicPr>
          <p:nvPr/>
        </p:nvPicPr>
        <p:blipFill>
          <a:blip r:embed="rId7"/>
          <a:stretch>
            <a:fillRect/>
          </a:stretch>
        </p:blipFill>
        <p:spPr>
          <a:xfrm>
            <a:off x="9899705" y="173664"/>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24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6" name="Rectangle 16395">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386" name="Rectangle 2">
            <a:extLst>
              <a:ext uri="{FF2B5EF4-FFF2-40B4-BE49-F238E27FC236}">
                <a16:creationId xmlns:a16="http://schemas.microsoft.com/office/drawing/2014/main" id="{D8DF74CF-0F00-4E6C-B107-E8529F706C7F}"/>
              </a:ext>
            </a:extLst>
          </p:cNvPr>
          <p:cNvSpPr>
            <a:spLocks noGrp="1" noChangeArrowheads="1"/>
          </p:cNvSpPr>
          <p:nvPr>
            <p:ph type="title"/>
          </p:nvPr>
        </p:nvSpPr>
        <p:spPr>
          <a:xfrm>
            <a:off x="-79513" y="1070800"/>
            <a:ext cx="4498595" cy="5583126"/>
          </a:xfrm>
        </p:spPr>
        <p:txBody>
          <a:bodyPr>
            <a:normAutofit/>
          </a:bodyPr>
          <a:lstStyle/>
          <a:p>
            <a:pPr algn="r"/>
            <a:r>
              <a:rPr lang="en-US" altLang="en-US" sz="3600" b="1" dirty="0"/>
              <a:t>Types of Cohort study</a:t>
            </a:r>
          </a:p>
        </p:txBody>
      </p:sp>
      <p:sp>
        <p:nvSpPr>
          <p:cNvPr id="16389" name="Slide Number Placeholder 4">
            <a:extLst>
              <a:ext uri="{FF2B5EF4-FFF2-40B4-BE49-F238E27FC236}">
                <a16:creationId xmlns:a16="http://schemas.microsoft.com/office/drawing/2014/main" id="{8F20C645-936C-4CED-A38F-8825CFD8D406}"/>
              </a:ext>
            </a:extLst>
          </p:cNvPr>
          <p:cNvSpPr>
            <a:spLocks noGrp="1"/>
          </p:cNvSpPr>
          <p:nvPr>
            <p:ph type="sldNum" sz="quarter" idx="12"/>
          </p:nvPr>
        </p:nvSpPr>
        <p:spPr>
          <a:xfrm>
            <a:off x="8610600" y="32040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65870DEF-E3B1-4176-9A1D-2E96D23A02BC}" type="slidenum">
              <a:rPr lang="en-US" altLang="en-US" sz="1800">
                <a:solidFill>
                  <a:schemeClr val="tx1">
                    <a:alpha val="60000"/>
                  </a:schemeClr>
                </a:solidFill>
              </a:rPr>
              <a:pPr>
                <a:lnSpc>
                  <a:spcPct val="90000"/>
                </a:lnSpc>
                <a:spcBef>
                  <a:spcPct val="0"/>
                </a:spcBef>
                <a:spcAft>
                  <a:spcPts val="600"/>
                </a:spcAft>
                <a:buFontTx/>
                <a:buNone/>
              </a:pPr>
              <a:t>11</a:t>
            </a:fld>
            <a:endParaRPr lang="en-US" altLang="en-US" sz="1800">
              <a:solidFill>
                <a:schemeClr val="tx1">
                  <a:alpha val="60000"/>
                </a:schemeClr>
              </a:solidFill>
            </a:endParaRPr>
          </a:p>
        </p:txBody>
      </p:sp>
      <p:cxnSp>
        <p:nvCxnSpPr>
          <p:cNvPr id="16398" name="Straight Connector 1639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6392" name="Rectangle 3">
            <a:extLst>
              <a:ext uri="{FF2B5EF4-FFF2-40B4-BE49-F238E27FC236}">
                <a16:creationId xmlns:a16="http://schemas.microsoft.com/office/drawing/2014/main" id="{E17EBCA0-C5A5-DA99-6CDF-ED09050C2295}"/>
              </a:ext>
            </a:extLst>
          </p:cNvPr>
          <p:cNvGraphicFramePr/>
          <p:nvPr>
            <p:extLst>
              <p:ext uri="{D42A27DB-BD31-4B8C-83A1-F6EECF244321}">
                <p14:modId xmlns:p14="http://schemas.microsoft.com/office/powerpoint/2010/main" val="3732833115"/>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1A555E52-8411-17A2-39F4-2958429EC5EE}"/>
              </a:ext>
            </a:extLst>
          </p:cNvPr>
          <p:cNvPicPr>
            <a:picLocks noChangeAspect="1"/>
          </p:cNvPicPr>
          <p:nvPr/>
        </p:nvPicPr>
        <p:blipFill>
          <a:blip r:embed="rId7"/>
          <a:stretch>
            <a:fillRect/>
          </a:stretch>
        </p:blipFill>
        <p:spPr>
          <a:xfrm>
            <a:off x="445672" y="204074"/>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fade">
                                      <p:cBhvr>
                                        <p:cTn id="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39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2" name="Rectangle 9241">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44" name="Group 924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9245" name="Rectangle 924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6" name="Rectangle 924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7" name="Rectangle 924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49" name="Rectangle 924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2">
            <a:extLst>
              <a:ext uri="{FF2B5EF4-FFF2-40B4-BE49-F238E27FC236}">
                <a16:creationId xmlns:a16="http://schemas.microsoft.com/office/drawing/2014/main" id="{66BAD630-160E-4AA7-A9D8-B670D5C93A55}"/>
              </a:ext>
            </a:extLst>
          </p:cNvPr>
          <p:cNvSpPr>
            <a:spLocks noGrp="1" noChangeArrowheads="1"/>
          </p:cNvSpPr>
          <p:nvPr>
            <p:ph type="title"/>
          </p:nvPr>
        </p:nvSpPr>
        <p:spPr>
          <a:xfrm>
            <a:off x="1043631" y="809898"/>
            <a:ext cx="10173010" cy="1554480"/>
          </a:xfrm>
        </p:spPr>
        <p:txBody>
          <a:bodyPr anchor="ctr">
            <a:normAutofit/>
          </a:bodyPr>
          <a:lstStyle/>
          <a:p>
            <a:pPr algn="ctr" eaLnBrk="1" hangingPunct="1"/>
            <a:r>
              <a:rPr lang="en-US" altLang="en-US" sz="3600" b="1" dirty="0"/>
              <a:t>When is Cohort-study undertaken?</a:t>
            </a:r>
          </a:p>
        </p:txBody>
      </p:sp>
      <p:cxnSp>
        <p:nvCxnSpPr>
          <p:cNvPr id="9251" name="Straight Connector 925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218" name="Slide Number Placeholder 5">
            <a:extLst>
              <a:ext uri="{FF2B5EF4-FFF2-40B4-BE49-F238E27FC236}">
                <a16:creationId xmlns:a16="http://schemas.microsoft.com/office/drawing/2014/main" id="{244636DB-3D53-4B97-A275-F8618DC47675}"/>
              </a:ext>
            </a:extLst>
          </p:cNvPr>
          <p:cNvSpPr>
            <a:spLocks noGrp="1"/>
          </p:cNvSpPr>
          <p:nvPr>
            <p:ph type="sldNum" sz="quarter" idx="12"/>
          </p:nvPr>
        </p:nvSpPr>
        <p:spPr>
          <a:xfrm>
            <a:off x="8610600" y="649224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24E7146E-DA6D-4D2D-AED1-9B3AD45CFAEE}" type="slidenum">
              <a:rPr lang="en-US" altLang="en-US" sz="1800"/>
              <a:pPr>
                <a:lnSpc>
                  <a:spcPct val="90000"/>
                </a:lnSpc>
                <a:spcBef>
                  <a:spcPct val="0"/>
                </a:spcBef>
                <a:spcAft>
                  <a:spcPts val="600"/>
                </a:spcAft>
                <a:buFontTx/>
                <a:buNone/>
              </a:pPr>
              <a:t>12</a:t>
            </a:fld>
            <a:endParaRPr lang="en-US" altLang="en-US" sz="1800" dirty="0"/>
          </a:p>
        </p:txBody>
      </p:sp>
      <p:graphicFrame>
        <p:nvGraphicFramePr>
          <p:cNvPr id="9224" name="Rectangle 3">
            <a:extLst>
              <a:ext uri="{FF2B5EF4-FFF2-40B4-BE49-F238E27FC236}">
                <a16:creationId xmlns:a16="http://schemas.microsoft.com/office/drawing/2014/main" id="{E8251B41-C713-3AA2-4839-480CA05E524A}"/>
              </a:ext>
            </a:extLst>
          </p:cNvPr>
          <p:cNvGraphicFramePr/>
          <p:nvPr>
            <p:extLst>
              <p:ext uri="{D42A27DB-BD31-4B8C-83A1-F6EECF244321}">
                <p14:modId xmlns:p14="http://schemas.microsoft.com/office/powerpoint/2010/main" val="2208930820"/>
              </p:ext>
            </p:extLst>
          </p:nvPr>
        </p:nvGraphicFramePr>
        <p:xfrm>
          <a:off x="904602" y="2123772"/>
          <a:ext cx="10378440" cy="4103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fade">
                                      <p:cBhvr>
                                        <p:cTn id="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22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297" name="Picture 12296">
            <a:extLst>
              <a:ext uri="{FF2B5EF4-FFF2-40B4-BE49-F238E27FC236}">
                <a16:creationId xmlns:a16="http://schemas.microsoft.com/office/drawing/2014/main" id="{1D890EBE-7689-4FAC-999E-72294111DD7C}"/>
              </a:ext>
            </a:extLst>
          </p:cNvPr>
          <p:cNvPicPr>
            <a:picLocks noChangeAspect="1"/>
          </p:cNvPicPr>
          <p:nvPr/>
        </p:nvPicPr>
        <p:blipFill rotWithShape="1">
          <a:blip r:embed="rId2">
            <a:alphaModFix amt="60000"/>
          </a:blip>
          <a:srcRect t="3497" b="12233"/>
          <a:stretch/>
        </p:blipFill>
        <p:spPr>
          <a:xfrm>
            <a:off x="-1" y="33061"/>
            <a:ext cx="12192001" cy="6857990"/>
          </a:xfrm>
          <a:prstGeom prst="rect">
            <a:avLst/>
          </a:prstGeom>
        </p:spPr>
      </p:pic>
      <p:sp>
        <p:nvSpPr>
          <p:cNvPr id="12291" name="Rectangle 2">
            <a:extLst>
              <a:ext uri="{FF2B5EF4-FFF2-40B4-BE49-F238E27FC236}">
                <a16:creationId xmlns:a16="http://schemas.microsoft.com/office/drawing/2014/main" id="{FB224C6E-B1BE-42E3-A642-43742F282F5E}"/>
              </a:ext>
            </a:extLst>
          </p:cNvPr>
          <p:cNvSpPr>
            <a:spLocks noGrp="1" noChangeArrowheads="1"/>
          </p:cNvSpPr>
          <p:nvPr>
            <p:ph type="title"/>
          </p:nvPr>
        </p:nvSpPr>
        <p:spPr>
          <a:xfrm>
            <a:off x="98323" y="1671569"/>
            <a:ext cx="4895701" cy="4072044"/>
          </a:xfrm>
        </p:spPr>
        <p:txBody>
          <a:bodyPr anchor="t">
            <a:normAutofit/>
          </a:bodyPr>
          <a:lstStyle/>
          <a:p>
            <a:pPr eaLnBrk="1" hangingPunct="1"/>
            <a:r>
              <a:rPr lang="en-US" altLang="en-US" sz="3600" b="1" dirty="0">
                <a:solidFill>
                  <a:srgbClr val="FFFFFF"/>
                </a:solidFill>
              </a:rPr>
              <a:t>Criteria for assembling cohorts</a:t>
            </a:r>
            <a:br>
              <a:rPr lang="en-US" altLang="en-US" sz="3600" b="1" u="sng" dirty="0">
                <a:solidFill>
                  <a:srgbClr val="FFFFFF"/>
                </a:solidFill>
              </a:rPr>
            </a:br>
            <a:endParaRPr lang="en-US" altLang="en-US" sz="3600" b="1" dirty="0">
              <a:solidFill>
                <a:srgbClr val="FFFFFF"/>
              </a:solidFill>
            </a:endParaRPr>
          </a:p>
        </p:txBody>
      </p:sp>
      <p:sp>
        <p:nvSpPr>
          <p:cNvPr id="12290" name="Slide Number Placeholder 5">
            <a:extLst>
              <a:ext uri="{FF2B5EF4-FFF2-40B4-BE49-F238E27FC236}">
                <a16:creationId xmlns:a16="http://schemas.microsoft.com/office/drawing/2014/main" id="{95182678-976E-4773-9451-B305F408E3FC}"/>
              </a:ext>
            </a:extLst>
          </p:cNvPr>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FontTx/>
              <a:buNone/>
            </a:pPr>
            <a:fld id="{B46532C5-DEEE-4DD8-A094-4F106FD5016C}" type="slidenum">
              <a:rPr lang="en-US" altLang="en-US" sz="1200">
                <a:solidFill>
                  <a:srgbClr val="FFFFFF"/>
                </a:solidFill>
              </a:rPr>
              <a:pPr>
                <a:spcBef>
                  <a:spcPct val="0"/>
                </a:spcBef>
                <a:spcAft>
                  <a:spcPts val="600"/>
                </a:spcAft>
                <a:buFontTx/>
                <a:buNone/>
              </a:pPr>
              <a:t>13</a:t>
            </a:fld>
            <a:endParaRPr lang="en-US" altLang="en-US" sz="1200">
              <a:solidFill>
                <a:srgbClr val="FFFFFF"/>
              </a:solidFill>
            </a:endParaRPr>
          </a:p>
        </p:txBody>
      </p:sp>
      <p:graphicFrame>
        <p:nvGraphicFramePr>
          <p:cNvPr id="12296" name="Rectangle 3">
            <a:extLst>
              <a:ext uri="{FF2B5EF4-FFF2-40B4-BE49-F238E27FC236}">
                <a16:creationId xmlns:a16="http://schemas.microsoft.com/office/drawing/2014/main" id="{81C19DE1-75F9-45B8-8F1D-B838A3D4AF32}"/>
              </a:ext>
            </a:extLst>
          </p:cNvPr>
          <p:cNvGraphicFramePr/>
          <p:nvPr>
            <p:extLst>
              <p:ext uri="{D42A27DB-BD31-4B8C-83A1-F6EECF244321}">
                <p14:modId xmlns:p14="http://schemas.microsoft.com/office/powerpoint/2010/main" val="3165555383"/>
              </p:ext>
            </p:extLst>
          </p:nvPr>
        </p:nvGraphicFramePr>
        <p:xfrm>
          <a:off x="5186551" y="1143000"/>
          <a:ext cx="6167248" cy="4946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B8638737-D896-F4ED-1A86-02A251678098}"/>
              </a:ext>
            </a:extLst>
          </p:cNvPr>
          <p:cNvPicPr>
            <a:picLocks noChangeAspect="1"/>
          </p:cNvPicPr>
          <p:nvPr/>
        </p:nvPicPr>
        <p:blipFill>
          <a:blip r:embed="rId8"/>
          <a:stretch>
            <a:fillRect/>
          </a:stretch>
        </p:blipFill>
        <p:spPr>
          <a:xfrm>
            <a:off x="1539477" y="245711"/>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fade">
                                      <p:cBhvr>
                                        <p:cTn id="7"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29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lide Number Placeholder 3">
            <a:extLst>
              <a:ext uri="{FF2B5EF4-FFF2-40B4-BE49-F238E27FC236}">
                <a16:creationId xmlns:a16="http://schemas.microsoft.com/office/drawing/2014/main" id="{9F079F53-1B44-426E-AA06-431270381F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E9FB92-DF32-48EA-ABA8-66790BDF64A1}" type="slidenum">
              <a:rPr lang="en-US" altLang="en-US" sz="1400"/>
              <a:pPr>
                <a:spcBef>
                  <a:spcPct val="0"/>
                </a:spcBef>
                <a:buFontTx/>
                <a:buNone/>
              </a:pPr>
              <a:t>14</a:t>
            </a:fld>
            <a:endParaRPr lang="en-US" altLang="en-US" sz="1400"/>
          </a:p>
        </p:txBody>
      </p:sp>
      <p:sp>
        <p:nvSpPr>
          <p:cNvPr id="15363" name="Line 2">
            <a:extLst>
              <a:ext uri="{FF2B5EF4-FFF2-40B4-BE49-F238E27FC236}">
                <a16:creationId xmlns:a16="http://schemas.microsoft.com/office/drawing/2014/main" id="{4F9DC3BF-C908-40B2-B0B4-0A770404D993}"/>
              </a:ext>
            </a:extLst>
          </p:cNvPr>
          <p:cNvSpPr>
            <a:spLocks noChangeShapeType="1"/>
          </p:cNvSpPr>
          <p:nvPr/>
        </p:nvSpPr>
        <p:spPr bwMode="auto">
          <a:xfrm>
            <a:off x="1676400" y="1447800"/>
            <a:ext cx="82296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PK"/>
          </a:p>
        </p:txBody>
      </p:sp>
      <p:sp>
        <p:nvSpPr>
          <p:cNvPr id="15364" name="Text Box 3">
            <a:extLst>
              <a:ext uri="{FF2B5EF4-FFF2-40B4-BE49-F238E27FC236}">
                <a16:creationId xmlns:a16="http://schemas.microsoft.com/office/drawing/2014/main" id="{CE0478EF-0079-4D0E-A666-2432201E41EB}"/>
              </a:ext>
            </a:extLst>
          </p:cNvPr>
          <p:cNvSpPr txBox="1">
            <a:spLocks noChangeArrowheads="1"/>
          </p:cNvSpPr>
          <p:nvPr/>
        </p:nvSpPr>
        <p:spPr bwMode="auto">
          <a:xfrm>
            <a:off x="3048000" y="1295400"/>
            <a:ext cx="541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latin typeface="Times New Roman" panose="02020603050405020304" pitchFamily="18" charset="0"/>
              </a:rPr>
              <a:t>Time</a:t>
            </a:r>
            <a:r>
              <a:rPr lang="en-US" altLang="en-US" b="1">
                <a:solidFill>
                  <a:srgbClr val="FF9900"/>
                </a:solidFill>
                <a:latin typeface="Times New Roman" panose="02020603050405020304" pitchFamily="18" charset="0"/>
              </a:rPr>
              <a:t> </a:t>
            </a:r>
            <a:endParaRPr lang="en-US" altLang="en-US" sz="2400" b="1">
              <a:solidFill>
                <a:srgbClr val="FF9900"/>
              </a:solidFill>
              <a:latin typeface="Times New Roman" panose="02020603050405020304" pitchFamily="18" charset="0"/>
            </a:endParaRPr>
          </a:p>
        </p:txBody>
      </p:sp>
      <p:sp>
        <p:nvSpPr>
          <p:cNvPr id="15365" name="Line 4">
            <a:extLst>
              <a:ext uri="{FF2B5EF4-FFF2-40B4-BE49-F238E27FC236}">
                <a16:creationId xmlns:a16="http://schemas.microsoft.com/office/drawing/2014/main" id="{731542D8-F6B3-4552-82EC-B11DB46D7A52}"/>
              </a:ext>
            </a:extLst>
          </p:cNvPr>
          <p:cNvSpPr>
            <a:spLocks noChangeShapeType="1"/>
          </p:cNvSpPr>
          <p:nvPr/>
        </p:nvSpPr>
        <p:spPr bwMode="auto">
          <a:xfrm>
            <a:off x="3048000" y="1981200"/>
            <a:ext cx="5562600" cy="0"/>
          </a:xfrm>
          <a:prstGeom prst="line">
            <a:avLst/>
          </a:prstGeom>
          <a:noFill/>
          <a:ln w="28575">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PK"/>
          </a:p>
        </p:txBody>
      </p:sp>
      <p:sp>
        <p:nvSpPr>
          <p:cNvPr id="15366" name="Text Box 5">
            <a:extLst>
              <a:ext uri="{FF2B5EF4-FFF2-40B4-BE49-F238E27FC236}">
                <a16:creationId xmlns:a16="http://schemas.microsoft.com/office/drawing/2014/main" id="{36CE15F2-5E0D-487E-BEF6-0240080AFA5E}"/>
              </a:ext>
            </a:extLst>
          </p:cNvPr>
          <p:cNvSpPr txBox="1">
            <a:spLocks noChangeArrowheads="1"/>
          </p:cNvSpPr>
          <p:nvPr/>
        </p:nvSpPr>
        <p:spPr bwMode="auto">
          <a:xfrm>
            <a:off x="3048000" y="1981201"/>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latin typeface="Times New Roman" panose="02020603050405020304" pitchFamily="18" charset="0"/>
              </a:rPr>
              <a:t>Direction of inquiry</a:t>
            </a:r>
            <a:endParaRPr lang="en-US" altLang="en-US" b="1">
              <a:solidFill>
                <a:srgbClr val="FF9900"/>
              </a:solidFill>
              <a:latin typeface="Times New Roman" panose="02020603050405020304" pitchFamily="18" charset="0"/>
            </a:endParaRPr>
          </a:p>
        </p:txBody>
      </p:sp>
      <p:sp>
        <p:nvSpPr>
          <p:cNvPr id="15367" name="Line 6">
            <a:extLst>
              <a:ext uri="{FF2B5EF4-FFF2-40B4-BE49-F238E27FC236}">
                <a16:creationId xmlns:a16="http://schemas.microsoft.com/office/drawing/2014/main" id="{8D034ACD-078C-487C-95A8-DE27788062F9}"/>
              </a:ext>
            </a:extLst>
          </p:cNvPr>
          <p:cNvSpPr>
            <a:spLocks noChangeShapeType="1"/>
          </p:cNvSpPr>
          <p:nvPr/>
        </p:nvSpPr>
        <p:spPr bwMode="auto">
          <a:xfrm>
            <a:off x="3048000" y="2819400"/>
            <a:ext cx="5562600" cy="0"/>
          </a:xfrm>
          <a:prstGeom prst="line">
            <a:avLst/>
          </a:prstGeom>
          <a:noFill/>
          <a:ln w="28575">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PK"/>
          </a:p>
        </p:txBody>
      </p:sp>
      <p:sp>
        <p:nvSpPr>
          <p:cNvPr id="15368" name="Text Box 7">
            <a:extLst>
              <a:ext uri="{FF2B5EF4-FFF2-40B4-BE49-F238E27FC236}">
                <a16:creationId xmlns:a16="http://schemas.microsoft.com/office/drawing/2014/main" id="{A7FFD0B4-E4DE-430E-9519-3D6819CE7BD4}"/>
              </a:ext>
            </a:extLst>
          </p:cNvPr>
          <p:cNvSpPr txBox="1">
            <a:spLocks noChangeArrowheads="1"/>
          </p:cNvSpPr>
          <p:nvPr/>
        </p:nvSpPr>
        <p:spPr bwMode="auto">
          <a:xfrm>
            <a:off x="1524000" y="4191000"/>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dirty="0">
                <a:latin typeface="Times New Roman" panose="02020603050405020304" pitchFamily="18" charset="0"/>
              </a:rPr>
              <a:t>Population</a:t>
            </a:r>
            <a:endParaRPr lang="en-US" altLang="en-US" sz="2800" b="1" dirty="0">
              <a:solidFill>
                <a:srgbClr val="FF9900"/>
              </a:solidFill>
              <a:latin typeface="Times New Roman" panose="02020603050405020304" pitchFamily="18" charset="0"/>
            </a:endParaRPr>
          </a:p>
        </p:txBody>
      </p:sp>
      <p:sp>
        <p:nvSpPr>
          <p:cNvPr id="15369" name="Text Box 9">
            <a:extLst>
              <a:ext uri="{FF2B5EF4-FFF2-40B4-BE49-F238E27FC236}">
                <a16:creationId xmlns:a16="http://schemas.microsoft.com/office/drawing/2014/main" id="{9377E6CC-0649-4AB7-89B1-5E987F26365E}"/>
              </a:ext>
            </a:extLst>
          </p:cNvPr>
          <p:cNvSpPr txBox="1">
            <a:spLocks noChangeArrowheads="1"/>
          </p:cNvSpPr>
          <p:nvPr/>
        </p:nvSpPr>
        <p:spPr bwMode="auto">
          <a:xfrm>
            <a:off x="4343400" y="3657601"/>
            <a:ext cx="1447800" cy="64611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3600" b="1">
              <a:latin typeface="Times New Roman" panose="02020603050405020304" pitchFamily="18" charset="0"/>
            </a:endParaRPr>
          </a:p>
        </p:txBody>
      </p:sp>
      <p:sp>
        <p:nvSpPr>
          <p:cNvPr id="15370" name="Text Box 10">
            <a:extLst>
              <a:ext uri="{FF2B5EF4-FFF2-40B4-BE49-F238E27FC236}">
                <a16:creationId xmlns:a16="http://schemas.microsoft.com/office/drawing/2014/main" id="{AB8DCA67-2C6C-4FA4-8B39-4BD4ED5982CA}"/>
              </a:ext>
            </a:extLst>
          </p:cNvPr>
          <p:cNvSpPr txBox="1">
            <a:spLocks noChangeArrowheads="1"/>
          </p:cNvSpPr>
          <p:nvPr/>
        </p:nvSpPr>
        <p:spPr bwMode="auto">
          <a:xfrm>
            <a:off x="6400801" y="3048001"/>
            <a:ext cx="1752600" cy="646331"/>
          </a:xfrm>
          <a:prstGeom prst="rect">
            <a:avLst/>
          </a:prstGeom>
          <a:solidFill>
            <a:schemeClr val="accent4">
              <a:lumMod val="60000"/>
              <a:lumOff val="40000"/>
            </a:schemeClr>
          </a:solidFill>
          <a:ln w="9525">
            <a:solidFill>
              <a:schemeClr val="bg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dirty="0">
                <a:latin typeface="Times New Roman" panose="02020603050405020304" pitchFamily="18" charset="0"/>
              </a:rPr>
              <a:t>Exposed                     to R/F </a:t>
            </a:r>
          </a:p>
        </p:txBody>
      </p:sp>
      <p:sp>
        <p:nvSpPr>
          <p:cNvPr id="15371" name="Text Box 11">
            <a:extLst>
              <a:ext uri="{FF2B5EF4-FFF2-40B4-BE49-F238E27FC236}">
                <a16:creationId xmlns:a16="http://schemas.microsoft.com/office/drawing/2014/main" id="{E9F47420-DD12-40A7-966F-D3A963F2EE76}"/>
              </a:ext>
            </a:extLst>
          </p:cNvPr>
          <p:cNvSpPr txBox="1">
            <a:spLocks noChangeArrowheads="1"/>
          </p:cNvSpPr>
          <p:nvPr/>
        </p:nvSpPr>
        <p:spPr bwMode="auto">
          <a:xfrm>
            <a:off x="6553200" y="4876801"/>
            <a:ext cx="1905000" cy="588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b="1">
              <a:solidFill>
                <a:srgbClr val="FF9900"/>
              </a:solidFill>
              <a:latin typeface="Times New Roman" panose="02020603050405020304" pitchFamily="18" charset="0"/>
            </a:endParaRPr>
          </a:p>
        </p:txBody>
      </p:sp>
      <p:sp>
        <p:nvSpPr>
          <p:cNvPr id="15372" name="Line 12">
            <a:extLst>
              <a:ext uri="{FF2B5EF4-FFF2-40B4-BE49-F238E27FC236}">
                <a16:creationId xmlns:a16="http://schemas.microsoft.com/office/drawing/2014/main" id="{2EFB661B-8925-42E2-91B0-6A79F9276162}"/>
              </a:ext>
            </a:extLst>
          </p:cNvPr>
          <p:cNvSpPr>
            <a:spLocks noChangeShapeType="1"/>
          </p:cNvSpPr>
          <p:nvPr/>
        </p:nvSpPr>
        <p:spPr bwMode="auto">
          <a:xfrm>
            <a:off x="5715000" y="4343400"/>
            <a:ext cx="152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PK"/>
          </a:p>
        </p:txBody>
      </p:sp>
      <p:sp>
        <p:nvSpPr>
          <p:cNvPr id="15373" name="Line 13">
            <a:extLst>
              <a:ext uri="{FF2B5EF4-FFF2-40B4-BE49-F238E27FC236}">
                <a16:creationId xmlns:a16="http://schemas.microsoft.com/office/drawing/2014/main" id="{AA191498-DD4F-4C72-9077-D0BD0C87117E}"/>
              </a:ext>
            </a:extLst>
          </p:cNvPr>
          <p:cNvSpPr>
            <a:spLocks noChangeShapeType="1"/>
          </p:cNvSpPr>
          <p:nvPr/>
        </p:nvSpPr>
        <p:spPr bwMode="auto">
          <a:xfrm>
            <a:off x="5867400" y="3581400"/>
            <a:ext cx="0" cy="1600200"/>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PK"/>
          </a:p>
        </p:txBody>
      </p:sp>
      <p:sp>
        <p:nvSpPr>
          <p:cNvPr id="15374" name="Line 14">
            <a:extLst>
              <a:ext uri="{FF2B5EF4-FFF2-40B4-BE49-F238E27FC236}">
                <a16:creationId xmlns:a16="http://schemas.microsoft.com/office/drawing/2014/main" id="{7E4290F0-0BE5-435E-A862-7933AA506191}"/>
              </a:ext>
            </a:extLst>
          </p:cNvPr>
          <p:cNvSpPr>
            <a:spLocks noChangeShapeType="1"/>
          </p:cNvSpPr>
          <p:nvPr/>
        </p:nvSpPr>
        <p:spPr bwMode="auto">
          <a:xfrm>
            <a:off x="5867400" y="3581400"/>
            <a:ext cx="381000" cy="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PK"/>
          </a:p>
        </p:txBody>
      </p:sp>
      <p:sp>
        <p:nvSpPr>
          <p:cNvPr id="15375" name="Line 15">
            <a:extLst>
              <a:ext uri="{FF2B5EF4-FFF2-40B4-BE49-F238E27FC236}">
                <a16:creationId xmlns:a16="http://schemas.microsoft.com/office/drawing/2014/main" id="{DE552FCB-EA74-4AAE-9B17-21D5F5E04EF5}"/>
              </a:ext>
            </a:extLst>
          </p:cNvPr>
          <p:cNvSpPr>
            <a:spLocks noChangeShapeType="1"/>
          </p:cNvSpPr>
          <p:nvPr/>
        </p:nvSpPr>
        <p:spPr bwMode="auto">
          <a:xfrm>
            <a:off x="5867400" y="5181600"/>
            <a:ext cx="381000" cy="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PK"/>
          </a:p>
        </p:txBody>
      </p:sp>
      <p:sp>
        <p:nvSpPr>
          <p:cNvPr id="15376" name="Line 16">
            <a:extLst>
              <a:ext uri="{FF2B5EF4-FFF2-40B4-BE49-F238E27FC236}">
                <a16:creationId xmlns:a16="http://schemas.microsoft.com/office/drawing/2014/main" id="{4BEDB16F-0877-43BF-9A87-AE227C578BD0}"/>
              </a:ext>
            </a:extLst>
          </p:cNvPr>
          <p:cNvSpPr>
            <a:spLocks noChangeShapeType="1"/>
          </p:cNvSpPr>
          <p:nvPr/>
        </p:nvSpPr>
        <p:spPr bwMode="auto">
          <a:xfrm>
            <a:off x="8305800" y="3505200"/>
            <a:ext cx="152400" cy="0"/>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PK"/>
          </a:p>
        </p:txBody>
      </p:sp>
      <p:sp>
        <p:nvSpPr>
          <p:cNvPr id="15377" name="Line 17">
            <a:extLst>
              <a:ext uri="{FF2B5EF4-FFF2-40B4-BE49-F238E27FC236}">
                <a16:creationId xmlns:a16="http://schemas.microsoft.com/office/drawing/2014/main" id="{A4D2E4E9-D109-4735-AD1C-C4535EB70E20}"/>
              </a:ext>
            </a:extLst>
          </p:cNvPr>
          <p:cNvSpPr>
            <a:spLocks noChangeShapeType="1"/>
          </p:cNvSpPr>
          <p:nvPr/>
        </p:nvSpPr>
        <p:spPr bwMode="auto">
          <a:xfrm>
            <a:off x="8458200" y="3276600"/>
            <a:ext cx="0" cy="609600"/>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PK"/>
          </a:p>
        </p:txBody>
      </p:sp>
      <p:sp>
        <p:nvSpPr>
          <p:cNvPr id="15378" name="Line 18">
            <a:extLst>
              <a:ext uri="{FF2B5EF4-FFF2-40B4-BE49-F238E27FC236}">
                <a16:creationId xmlns:a16="http://schemas.microsoft.com/office/drawing/2014/main" id="{18F81494-59EB-4E8E-9D74-EFCA95677C8A}"/>
              </a:ext>
            </a:extLst>
          </p:cNvPr>
          <p:cNvSpPr>
            <a:spLocks noChangeShapeType="1"/>
          </p:cNvSpPr>
          <p:nvPr/>
        </p:nvSpPr>
        <p:spPr bwMode="auto">
          <a:xfrm>
            <a:off x="8305800" y="5181600"/>
            <a:ext cx="152400" cy="0"/>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PK"/>
          </a:p>
        </p:txBody>
      </p:sp>
      <p:sp>
        <p:nvSpPr>
          <p:cNvPr id="15379" name="Line 19">
            <a:extLst>
              <a:ext uri="{FF2B5EF4-FFF2-40B4-BE49-F238E27FC236}">
                <a16:creationId xmlns:a16="http://schemas.microsoft.com/office/drawing/2014/main" id="{8F32294B-4BBE-4848-AFF7-9CC0B7169C92}"/>
              </a:ext>
            </a:extLst>
          </p:cNvPr>
          <p:cNvSpPr>
            <a:spLocks noChangeShapeType="1"/>
          </p:cNvSpPr>
          <p:nvPr/>
        </p:nvSpPr>
        <p:spPr bwMode="auto">
          <a:xfrm>
            <a:off x="8458200" y="4953000"/>
            <a:ext cx="0" cy="609600"/>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PK"/>
          </a:p>
        </p:txBody>
      </p:sp>
      <p:sp>
        <p:nvSpPr>
          <p:cNvPr id="15380" name="Text Box 20">
            <a:extLst>
              <a:ext uri="{FF2B5EF4-FFF2-40B4-BE49-F238E27FC236}">
                <a16:creationId xmlns:a16="http://schemas.microsoft.com/office/drawing/2014/main" id="{5335EA03-2D7F-484E-B73A-F306CB7122A3}"/>
              </a:ext>
            </a:extLst>
          </p:cNvPr>
          <p:cNvSpPr txBox="1">
            <a:spLocks noChangeArrowheads="1"/>
          </p:cNvSpPr>
          <p:nvPr/>
        </p:nvSpPr>
        <p:spPr bwMode="auto">
          <a:xfrm>
            <a:off x="9067800" y="2514600"/>
            <a:ext cx="1371600" cy="5286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2800">
              <a:solidFill>
                <a:srgbClr val="FF9900"/>
              </a:solidFill>
              <a:latin typeface="Times New Roman" panose="02020603050405020304" pitchFamily="18" charset="0"/>
            </a:endParaRPr>
          </a:p>
        </p:txBody>
      </p:sp>
      <p:sp>
        <p:nvSpPr>
          <p:cNvPr id="11285" name="Text Box 21">
            <a:extLst>
              <a:ext uri="{FF2B5EF4-FFF2-40B4-BE49-F238E27FC236}">
                <a16:creationId xmlns:a16="http://schemas.microsoft.com/office/drawing/2014/main" id="{2C8A3C96-0CDB-4169-963B-47D78A298737}"/>
              </a:ext>
            </a:extLst>
          </p:cNvPr>
          <p:cNvSpPr txBox="1">
            <a:spLocks noChangeArrowheads="1"/>
          </p:cNvSpPr>
          <p:nvPr/>
        </p:nvSpPr>
        <p:spPr bwMode="auto">
          <a:xfrm>
            <a:off x="9067800" y="3581401"/>
            <a:ext cx="1371600" cy="646331"/>
          </a:xfrm>
          <a:prstGeom prst="rect">
            <a:avLst/>
          </a:prstGeom>
          <a:solidFill>
            <a:srgbClr val="92D05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n-US" dirty="0">
                <a:latin typeface="Times New Roman" charset="0"/>
              </a:rPr>
              <a:t>Did not develop dis</a:t>
            </a:r>
            <a:endParaRPr lang="en-US" dirty="0">
              <a:solidFill>
                <a:srgbClr val="FF9900"/>
              </a:solidFill>
              <a:latin typeface="Times New Roman" charset="0"/>
            </a:endParaRPr>
          </a:p>
        </p:txBody>
      </p:sp>
      <p:sp>
        <p:nvSpPr>
          <p:cNvPr id="15382" name="Line 22">
            <a:extLst>
              <a:ext uri="{FF2B5EF4-FFF2-40B4-BE49-F238E27FC236}">
                <a16:creationId xmlns:a16="http://schemas.microsoft.com/office/drawing/2014/main" id="{A63B6527-3A19-449F-8A73-2C4825A3C47E}"/>
              </a:ext>
            </a:extLst>
          </p:cNvPr>
          <p:cNvSpPr>
            <a:spLocks noChangeShapeType="1"/>
          </p:cNvSpPr>
          <p:nvPr/>
        </p:nvSpPr>
        <p:spPr bwMode="auto">
          <a:xfrm>
            <a:off x="8458200" y="3276600"/>
            <a:ext cx="228600" cy="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PK"/>
          </a:p>
        </p:txBody>
      </p:sp>
      <p:sp>
        <p:nvSpPr>
          <p:cNvPr id="15383" name="Line 23">
            <a:extLst>
              <a:ext uri="{FF2B5EF4-FFF2-40B4-BE49-F238E27FC236}">
                <a16:creationId xmlns:a16="http://schemas.microsoft.com/office/drawing/2014/main" id="{2D3ED0C6-8658-4F7C-8847-FDB1361E2BBD}"/>
              </a:ext>
            </a:extLst>
          </p:cNvPr>
          <p:cNvSpPr>
            <a:spLocks noChangeShapeType="1"/>
          </p:cNvSpPr>
          <p:nvPr/>
        </p:nvSpPr>
        <p:spPr bwMode="auto">
          <a:xfrm>
            <a:off x="8458200" y="3886200"/>
            <a:ext cx="228600" cy="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PK"/>
          </a:p>
        </p:txBody>
      </p:sp>
      <p:sp>
        <p:nvSpPr>
          <p:cNvPr id="15384" name="Line 24">
            <a:extLst>
              <a:ext uri="{FF2B5EF4-FFF2-40B4-BE49-F238E27FC236}">
                <a16:creationId xmlns:a16="http://schemas.microsoft.com/office/drawing/2014/main" id="{A5615FE0-67D6-49B3-B4F9-789F277B5497}"/>
              </a:ext>
            </a:extLst>
          </p:cNvPr>
          <p:cNvSpPr>
            <a:spLocks noChangeShapeType="1"/>
          </p:cNvSpPr>
          <p:nvPr/>
        </p:nvSpPr>
        <p:spPr bwMode="auto">
          <a:xfrm>
            <a:off x="8458200" y="4953000"/>
            <a:ext cx="228600" cy="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PK"/>
          </a:p>
        </p:txBody>
      </p:sp>
      <p:sp>
        <p:nvSpPr>
          <p:cNvPr id="15385" name="Line 25">
            <a:extLst>
              <a:ext uri="{FF2B5EF4-FFF2-40B4-BE49-F238E27FC236}">
                <a16:creationId xmlns:a16="http://schemas.microsoft.com/office/drawing/2014/main" id="{B5BC8D17-DF9D-48A4-98EE-F4C361266ADA}"/>
              </a:ext>
            </a:extLst>
          </p:cNvPr>
          <p:cNvSpPr>
            <a:spLocks noChangeShapeType="1"/>
          </p:cNvSpPr>
          <p:nvPr/>
        </p:nvSpPr>
        <p:spPr bwMode="auto">
          <a:xfrm>
            <a:off x="8458200" y="5562600"/>
            <a:ext cx="228600" cy="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PK"/>
          </a:p>
        </p:txBody>
      </p:sp>
      <p:sp>
        <p:nvSpPr>
          <p:cNvPr id="11290" name="Text Box 26">
            <a:extLst>
              <a:ext uri="{FF2B5EF4-FFF2-40B4-BE49-F238E27FC236}">
                <a16:creationId xmlns:a16="http://schemas.microsoft.com/office/drawing/2014/main" id="{F1D01DE0-0B96-4F71-804F-0AE2F5FD23AD}"/>
              </a:ext>
            </a:extLst>
          </p:cNvPr>
          <p:cNvSpPr txBox="1">
            <a:spLocks noChangeArrowheads="1"/>
          </p:cNvSpPr>
          <p:nvPr/>
        </p:nvSpPr>
        <p:spPr bwMode="auto">
          <a:xfrm>
            <a:off x="9067800" y="4572001"/>
            <a:ext cx="1371600" cy="646331"/>
          </a:xfrm>
          <a:prstGeom prst="rect">
            <a:avLst/>
          </a:prstGeom>
          <a:solidFill>
            <a:schemeClr val="accent4">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n-US" dirty="0">
                <a:solidFill>
                  <a:schemeClr val="tx1"/>
                </a:solidFill>
                <a:latin typeface="Times New Roman" charset="0"/>
              </a:rPr>
              <a:t>Developed Disease +</a:t>
            </a:r>
          </a:p>
        </p:txBody>
      </p:sp>
      <p:sp>
        <p:nvSpPr>
          <p:cNvPr id="11291" name="Text Box 27">
            <a:extLst>
              <a:ext uri="{FF2B5EF4-FFF2-40B4-BE49-F238E27FC236}">
                <a16:creationId xmlns:a16="http://schemas.microsoft.com/office/drawing/2014/main" id="{C34E69F2-1ECB-440A-AD20-02DBA54680C4}"/>
              </a:ext>
            </a:extLst>
          </p:cNvPr>
          <p:cNvSpPr txBox="1">
            <a:spLocks noChangeArrowheads="1"/>
          </p:cNvSpPr>
          <p:nvPr/>
        </p:nvSpPr>
        <p:spPr bwMode="auto">
          <a:xfrm>
            <a:off x="9067800" y="5675532"/>
            <a:ext cx="1420091" cy="923330"/>
          </a:xfrm>
          <a:prstGeom prst="rect">
            <a:avLst/>
          </a:prstGeom>
          <a:solidFill>
            <a:schemeClr val="accent6"/>
          </a:solidFill>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defRPr/>
            </a:pPr>
            <a:r>
              <a:rPr lang="en-US" dirty="0">
                <a:latin typeface="Times New Roman" charset="0"/>
              </a:rPr>
              <a:t>Did not develop disease </a:t>
            </a:r>
          </a:p>
        </p:txBody>
      </p:sp>
      <p:sp>
        <p:nvSpPr>
          <p:cNvPr id="15388" name="Line 28">
            <a:extLst>
              <a:ext uri="{FF2B5EF4-FFF2-40B4-BE49-F238E27FC236}">
                <a16:creationId xmlns:a16="http://schemas.microsoft.com/office/drawing/2014/main" id="{DD335407-B273-4B3B-BB49-7B1C18E78926}"/>
              </a:ext>
            </a:extLst>
          </p:cNvPr>
          <p:cNvSpPr>
            <a:spLocks noChangeShapeType="1"/>
          </p:cNvSpPr>
          <p:nvPr/>
        </p:nvSpPr>
        <p:spPr bwMode="auto">
          <a:xfrm>
            <a:off x="2895600" y="1905000"/>
            <a:ext cx="5867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PK"/>
          </a:p>
        </p:txBody>
      </p:sp>
      <p:sp>
        <p:nvSpPr>
          <p:cNvPr id="15389" name="Line 29">
            <a:extLst>
              <a:ext uri="{FF2B5EF4-FFF2-40B4-BE49-F238E27FC236}">
                <a16:creationId xmlns:a16="http://schemas.microsoft.com/office/drawing/2014/main" id="{C6FCF50D-6BF5-4646-83A9-A615C1B60A5E}"/>
              </a:ext>
            </a:extLst>
          </p:cNvPr>
          <p:cNvSpPr>
            <a:spLocks noChangeShapeType="1"/>
          </p:cNvSpPr>
          <p:nvPr/>
        </p:nvSpPr>
        <p:spPr bwMode="auto">
          <a:xfrm>
            <a:off x="2895600" y="2590800"/>
            <a:ext cx="579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PK"/>
          </a:p>
        </p:txBody>
      </p:sp>
      <p:sp>
        <p:nvSpPr>
          <p:cNvPr id="15390" name="Rectangle 30">
            <a:extLst>
              <a:ext uri="{FF2B5EF4-FFF2-40B4-BE49-F238E27FC236}">
                <a16:creationId xmlns:a16="http://schemas.microsoft.com/office/drawing/2014/main" id="{4B746176-63CE-4559-8D93-F0E2269C7C4F}"/>
              </a:ext>
            </a:extLst>
          </p:cNvPr>
          <p:cNvSpPr>
            <a:spLocks noChangeArrowheads="1"/>
          </p:cNvSpPr>
          <p:nvPr/>
        </p:nvSpPr>
        <p:spPr bwMode="auto">
          <a:xfrm>
            <a:off x="1951038" y="4191000"/>
            <a:ext cx="124936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5391" name="Oval 31">
            <a:extLst>
              <a:ext uri="{FF2B5EF4-FFF2-40B4-BE49-F238E27FC236}">
                <a16:creationId xmlns:a16="http://schemas.microsoft.com/office/drawing/2014/main" id="{3910BFD6-592C-4689-94AF-6E468D6CF9A9}"/>
              </a:ext>
            </a:extLst>
          </p:cNvPr>
          <p:cNvSpPr>
            <a:spLocks noChangeArrowheads="1"/>
          </p:cNvSpPr>
          <p:nvPr/>
        </p:nvSpPr>
        <p:spPr bwMode="auto">
          <a:xfrm>
            <a:off x="1828800" y="3581400"/>
            <a:ext cx="1447800" cy="18288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5392" name="AutoShape 32">
            <a:extLst>
              <a:ext uri="{FF2B5EF4-FFF2-40B4-BE49-F238E27FC236}">
                <a16:creationId xmlns:a16="http://schemas.microsoft.com/office/drawing/2014/main" id="{848C8B29-C3A8-4B37-8574-8608A39BC716}"/>
              </a:ext>
            </a:extLst>
          </p:cNvPr>
          <p:cNvSpPr>
            <a:spLocks noChangeArrowheads="1"/>
          </p:cNvSpPr>
          <p:nvPr/>
        </p:nvSpPr>
        <p:spPr bwMode="auto">
          <a:xfrm>
            <a:off x="3429000" y="4191000"/>
            <a:ext cx="762000" cy="533400"/>
          </a:xfrm>
          <a:prstGeom prst="rightArrow">
            <a:avLst>
              <a:gd name="adj1" fmla="val 50000"/>
              <a:gd name="adj2" fmla="val 35714"/>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1297" name="Rectangle 33">
            <a:extLst>
              <a:ext uri="{FF2B5EF4-FFF2-40B4-BE49-F238E27FC236}">
                <a16:creationId xmlns:a16="http://schemas.microsoft.com/office/drawing/2014/main" id="{5449B5C0-45F5-40A2-BB7F-7E3BD2F5486F}"/>
              </a:ext>
            </a:extLst>
          </p:cNvPr>
          <p:cNvSpPr>
            <a:spLocks noChangeArrowheads="1"/>
          </p:cNvSpPr>
          <p:nvPr/>
        </p:nvSpPr>
        <p:spPr bwMode="auto">
          <a:xfrm>
            <a:off x="4267200" y="3505200"/>
            <a:ext cx="1600200" cy="1524000"/>
          </a:xfrm>
          <a:prstGeom prst="rect">
            <a:avLst/>
          </a:prstGeom>
          <a:solidFill>
            <a:schemeClr val="accent6">
              <a:lumMod val="40000"/>
              <a:lumOff val="60000"/>
            </a:schemeClr>
          </a:solidFill>
          <a:ln w="12700">
            <a:solidFill>
              <a:schemeClr val="tx1"/>
            </a:solidFill>
            <a:miter lim="800000"/>
            <a:headEnd/>
            <a:tailEnd/>
          </a:ln>
        </p:spPr>
        <p:txBody>
          <a:bodyPr wrap="none" anchor="ctr"/>
          <a:lstStyle/>
          <a:p>
            <a:pPr>
              <a:defRPr/>
            </a:pPr>
            <a:endParaRPr lang="en-US">
              <a:latin typeface="Arial" charset="0"/>
            </a:endParaRPr>
          </a:p>
        </p:txBody>
      </p:sp>
      <p:sp>
        <p:nvSpPr>
          <p:cNvPr id="15394" name="Line 36">
            <a:extLst>
              <a:ext uri="{FF2B5EF4-FFF2-40B4-BE49-F238E27FC236}">
                <a16:creationId xmlns:a16="http://schemas.microsoft.com/office/drawing/2014/main" id="{27A3BD0E-0830-4109-93DA-015FDDE0D286}"/>
              </a:ext>
            </a:extLst>
          </p:cNvPr>
          <p:cNvSpPr>
            <a:spLocks noChangeShapeType="1"/>
          </p:cNvSpPr>
          <p:nvPr/>
        </p:nvSpPr>
        <p:spPr bwMode="auto">
          <a:xfrm flipV="1">
            <a:off x="5867400" y="3505200"/>
            <a:ext cx="9906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PK"/>
          </a:p>
        </p:txBody>
      </p:sp>
      <p:sp>
        <p:nvSpPr>
          <p:cNvPr id="15395" name="Line 37">
            <a:extLst>
              <a:ext uri="{FF2B5EF4-FFF2-40B4-BE49-F238E27FC236}">
                <a16:creationId xmlns:a16="http://schemas.microsoft.com/office/drawing/2014/main" id="{C566E1DF-8C48-4C21-912C-DC16AD2E4553}"/>
              </a:ext>
            </a:extLst>
          </p:cNvPr>
          <p:cNvSpPr>
            <a:spLocks noChangeShapeType="1"/>
          </p:cNvSpPr>
          <p:nvPr/>
        </p:nvSpPr>
        <p:spPr bwMode="auto">
          <a:xfrm>
            <a:off x="5829300" y="4446588"/>
            <a:ext cx="571500" cy="6207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PK"/>
          </a:p>
        </p:txBody>
      </p:sp>
      <p:sp>
        <p:nvSpPr>
          <p:cNvPr id="15396" name="Line 38">
            <a:extLst>
              <a:ext uri="{FF2B5EF4-FFF2-40B4-BE49-F238E27FC236}">
                <a16:creationId xmlns:a16="http://schemas.microsoft.com/office/drawing/2014/main" id="{D9AB41AF-CF6D-46C5-8558-62C0EDF7125E}"/>
              </a:ext>
            </a:extLst>
          </p:cNvPr>
          <p:cNvSpPr>
            <a:spLocks noChangeShapeType="1"/>
          </p:cNvSpPr>
          <p:nvPr/>
        </p:nvSpPr>
        <p:spPr bwMode="auto">
          <a:xfrm flipV="1">
            <a:off x="7696200" y="2895598"/>
            <a:ext cx="1371600" cy="47602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PK"/>
          </a:p>
        </p:txBody>
      </p:sp>
      <p:sp>
        <p:nvSpPr>
          <p:cNvPr id="15397" name="Line 39">
            <a:extLst>
              <a:ext uri="{FF2B5EF4-FFF2-40B4-BE49-F238E27FC236}">
                <a16:creationId xmlns:a16="http://schemas.microsoft.com/office/drawing/2014/main" id="{3FEA9169-BBDF-4EB3-8141-921722459B63}"/>
              </a:ext>
            </a:extLst>
          </p:cNvPr>
          <p:cNvSpPr>
            <a:spLocks noChangeShapeType="1"/>
          </p:cNvSpPr>
          <p:nvPr/>
        </p:nvSpPr>
        <p:spPr bwMode="auto">
          <a:xfrm>
            <a:off x="8534400" y="3733800"/>
            <a:ext cx="304800" cy="152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nchor="ctr"/>
          <a:lstStyle/>
          <a:p>
            <a:endParaRPr lang="en-PK"/>
          </a:p>
        </p:txBody>
      </p:sp>
      <p:sp>
        <p:nvSpPr>
          <p:cNvPr id="15398" name="Line 40">
            <a:extLst>
              <a:ext uri="{FF2B5EF4-FFF2-40B4-BE49-F238E27FC236}">
                <a16:creationId xmlns:a16="http://schemas.microsoft.com/office/drawing/2014/main" id="{49FF3AD1-5F4C-4C58-8D82-AD758B072D3F}"/>
              </a:ext>
            </a:extLst>
          </p:cNvPr>
          <p:cNvSpPr>
            <a:spLocks noChangeShapeType="1"/>
          </p:cNvSpPr>
          <p:nvPr/>
        </p:nvSpPr>
        <p:spPr bwMode="auto">
          <a:xfrm>
            <a:off x="7696200" y="3398835"/>
            <a:ext cx="1295400" cy="56356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PK"/>
          </a:p>
        </p:txBody>
      </p:sp>
      <p:sp>
        <p:nvSpPr>
          <p:cNvPr id="15399" name="Line 41">
            <a:extLst>
              <a:ext uri="{FF2B5EF4-FFF2-40B4-BE49-F238E27FC236}">
                <a16:creationId xmlns:a16="http://schemas.microsoft.com/office/drawing/2014/main" id="{7A6713D0-B8E3-4EE9-B9A6-F22EB0772B47}"/>
              </a:ext>
            </a:extLst>
          </p:cNvPr>
          <p:cNvSpPr>
            <a:spLocks noChangeShapeType="1"/>
          </p:cNvSpPr>
          <p:nvPr/>
        </p:nvSpPr>
        <p:spPr bwMode="auto">
          <a:xfrm flipV="1">
            <a:off x="7620000" y="4953000"/>
            <a:ext cx="1447800" cy="2700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PK"/>
          </a:p>
        </p:txBody>
      </p:sp>
      <p:sp>
        <p:nvSpPr>
          <p:cNvPr id="15400" name="Line 42">
            <a:extLst>
              <a:ext uri="{FF2B5EF4-FFF2-40B4-BE49-F238E27FC236}">
                <a16:creationId xmlns:a16="http://schemas.microsoft.com/office/drawing/2014/main" id="{8551E059-A0CD-48F8-9A84-835E2ADCF24C}"/>
              </a:ext>
            </a:extLst>
          </p:cNvPr>
          <p:cNvSpPr>
            <a:spLocks noChangeShapeType="1"/>
          </p:cNvSpPr>
          <p:nvPr/>
        </p:nvSpPr>
        <p:spPr bwMode="auto">
          <a:xfrm>
            <a:off x="7620000" y="5289550"/>
            <a:ext cx="1371600" cy="80644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PK"/>
          </a:p>
        </p:txBody>
      </p:sp>
      <p:sp>
        <p:nvSpPr>
          <p:cNvPr id="15401" name="Text Box 47">
            <a:extLst>
              <a:ext uri="{FF2B5EF4-FFF2-40B4-BE49-F238E27FC236}">
                <a16:creationId xmlns:a16="http://schemas.microsoft.com/office/drawing/2014/main" id="{AF6E87EC-6DB8-487C-9B36-AE2B07476B5A}"/>
              </a:ext>
            </a:extLst>
          </p:cNvPr>
          <p:cNvSpPr txBox="1">
            <a:spLocks noChangeArrowheads="1"/>
          </p:cNvSpPr>
          <p:nvPr/>
        </p:nvSpPr>
        <p:spPr bwMode="auto">
          <a:xfrm>
            <a:off x="1524001" y="457200"/>
            <a:ext cx="8664575" cy="641350"/>
          </a:xfrm>
          <a:prstGeom prst="rect">
            <a:avLst/>
          </a:prstGeom>
          <a:solidFill>
            <a:schemeClr val="bg2">
              <a:lumMod val="75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a:latin typeface="Times New Roman" panose="02020603050405020304" pitchFamily="18" charset="0"/>
              </a:rPr>
              <a:t>Cohort Study- </a:t>
            </a:r>
            <a:r>
              <a:rPr lang="en-US" altLang="en-US" dirty="0">
                <a:latin typeface="Times New Roman" panose="02020603050405020304" pitchFamily="18" charset="0"/>
              </a:rPr>
              <a:t>sketch diagram</a:t>
            </a:r>
            <a:endParaRPr lang="en-US" altLang="en-US" sz="6000" dirty="0">
              <a:latin typeface="Comic Sans MS" panose="030F0702030302020204" pitchFamily="66" charset="0"/>
            </a:endParaRPr>
          </a:p>
        </p:txBody>
      </p:sp>
      <p:sp>
        <p:nvSpPr>
          <p:cNvPr id="11306" name="Text Box 49">
            <a:extLst>
              <a:ext uri="{FF2B5EF4-FFF2-40B4-BE49-F238E27FC236}">
                <a16:creationId xmlns:a16="http://schemas.microsoft.com/office/drawing/2014/main" id="{DFA96384-F0DD-4791-A6F2-984AC40036A4}"/>
              </a:ext>
            </a:extLst>
          </p:cNvPr>
          <p:cNvSpPr txBox="1">
            <a:spLocks noChangeArrowheads="1"/>
          </p:cNvSpPr>
          <p:nvPr/>
        </p:nvSpPr>
        <p:spPr bwMode="auto">
          <a:xfrm>
            <a:off x="9067800" y="2438401"/>
            <a:ext cx="1371600" cy="646331"/>
          </a:xfrm>
          <a:prstGeom prst="rect">
            <a:avLst/>
          </a:prstGeom>
          <a:solidFill>
            <a:schemeClr val="accent4">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n-US" dirty="0">
                <a:solidFill>
                  <a:schemeClr val="tx1"/>
                </a:solidFill>
                <a:latin typeface="Times New Roman" charset="0"/>
              </a:rPr>
              <a:t>Developed disease+++</a:t>
            </a:r>
          </a:p>
        </p:txBody>
      </p:sp>
      <p:sp>
        <p:nvSpPr>
          <p:cNvPr id="15403" name="Rectangle 51">
            <a:extLst>
              <a:ext uri="{FF2B5EF4-FFF2-40B4-BE49-F238E27FC236}">
                <a16:creationId xmlns:a16="http://schemas.microsoft.com/office/drawing/2014/main" id="{7BE7B231-4732-4BEA-A900-FCCAA5136058}"/>
              </a:ext>
            </a:extLst>
          </p:cNvPr>
          <p:cNvSpPr>
            <a:spLocks noChangeArrowheads="1"/>
          </p:cNvSpPr>
          <p:nvPr/>
        </p:nvSpPr>
        <p:spPr bwMode="auto">
          <a:xfrm>
            <a:off x="6400800" y="5257801"/>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800" b="1">
              <a:latin typeface="Times New Roman" panose="02020603050405020304" pitchFamily="18" charset="0"/>
            </a:endParaRPr>
          </a:p>
        </p:txBody>
      </p:sp>
      <p:sp>
        <p:nvSpPr>
          <p:cNvPr id="15404" name="Text Box 52">
            <a:extLst>
              <a:ext uri="{FF2B5EF4-FFF2-40B4-BE49-F238E27FC236}">
                <a16:creationId xmlns:a16="http://schemas.microsoft.com/office/drawing/2014/main" id="{73A92468-7E4D-4DE2-A835-1085824DE590}"/>
              </a:ext>
            </a:extLst>
          </p:cNvPr>
          <p:cNvSpPr txBox="1">
            <a:spLocks noChangeArrowheads="1"/>
          </p:cNvSpPr>
          <p:nvPr/>
        </p:nvSpPr>
        <p:spPr bwMode="auto">
          <a:xfrm>
            <a:off x="6248400" y="5029201"/>
            <a:ext cx="1524000" cy="646331"/>
          </a:xfrm>
          <a:prstGeom prst="rect">
            <a:avLst/>
          </a:prstGeom>
          <a:solidFill>
            <a:schemeClr val="accent6">
              <a:lumMod val="40000"/>
              <a:lumOff val="6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dirty="0">
                <a:latin typeface="Times New Roman" panose="02020603050405020304" pitchFamily="18" charset="0"/>
              </a:rPr>
              <a:t>Not exposed                                                   to R /F </a:t>
            </a:r>
            <a:endParaRPr lang="en-US" altLang="en-US" sz="2800" b="1" dirty="0">
              <a:latin typeface="Times New Roman" panose="02020603050405020304" pitchFamily="18" charset="0"/>
            </a:endParaRPr>
          </a:p>
        </p:txBody>
      </p:sp>
      <p:sp>
        <p:nvSpPr>
          <p:cNvPr id="15407" name="Right Arrow 46">
            <a:extLst>
              <a:ext uri="{FF2B5EF4-FFF2-40B4-BE49-F238E27FC236}">
                <a16:creationId xmlns:a16="http://schemas.microsoft.com/office/drawing/2014/main" id="{F0BD2D8E-D6EA-4B64-8CFD-11CCD666B0DB}"/>
              </a:ext>
            </a:extLst>
          </p:cNvPr>
          <p:cNvSpPr>
            <a:spLocks noChangeArrowheads="1"/>
          </p:cNvSpPr>
          <p:nvPr/>
        </p:nvSpPr>
        <p:spPr bwMode="auto">
          <a:xfrm>
            <a:off x="2895600" y="2438400"/>
            <a:ext cx="6083300" cy="381000"/>
          </a:xfrm>
          <a:prstGeom prst="rightArrow">
            <a:avLst>
              <a:gd name="adj1" fmla="val 50000"/>
              <a:gd name="adj2" fmla="val 49970"/>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5408" name="TextBox 47">
            <a:extLst>
              <a:ext uri="{FF2B5EF4-FFF2-40B4-BE49-F238E27FC236}">
                <a16:creationId xmlns:a16="http://schemas.microsoft.com/office/drawing/2014/main" id="{CD4967BF-1F74-45BA-B474-E0FC5C0192FF}"/>
              </a:ext>
            </a:extLst>
          </p:cNvPr>
          <p:cNvSpPr txBox="1">
            <a:spLocks noChangeArrowheads="1"/>
          </p:cNvSpPr>
          <p:nvPr/>
        </p:nvSpPr>
        <p:spPr bwMode="auto">
          <a:xfrm>
            <a:off x="4343400" y="3657601"/>
            <a:ext cx="152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Individuals are free from disease</a:t>
            </a:r>
          </a:p>
        </p:txBody>
      </p:sp>
      <p:pic>
        <p:nvPicPr>
          <p:cNvPr id="2" name="Picture 1">
            <a:extLst>
              <a:ext uri="{FF2B5EF4-FFF2-40B4-BE49-F238E27FC236}">
                <a16:creationId xmlns:a16="http://schemas.microsoft.com/office/drawing/2014/main" id="{5762EAD6-B270-DE2D-D7B1-EA4A15D36CFF}"/>
              </a:ext>
            </a:extLst>
          </p:cNvPr>
          <p:cNvPicPr>
            <a:picLocks noChangeAspect="1"/>
          </p:cNvPicPr>
          <p:nvPr/>
        </p:nvPicPr>
        <p:blipFill>
          <a:blip r:embed="rId2"/>
          <a:stretch>
            <a:fillRect/>
          </a:stretch>
        </p:blipFill>
        <p:spPr>
          <a:xfrm>
            <a:off x="9899705" y="173664"/>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97"/>
                                        </p:tgtEl>
                                        <p:attrNameLst>
                                          <p:attrName>style.visibility</p:attrName>
                                        </p:attrNameLst>
                                      </p:cBhvr>
                                      <p:to>
                                        <p:strVal val="visible"/>
                                      </p:to>
                                    </p:set>
                                    <p:animEffect transition="in" filter="fade">
                                      <p:cBhvr>
                                        <p:cTn id="7" dur="500"/>
                                        <p:tgtEl>
                                          <p:spTgt spid="11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gtEl>
                                        <p:attrNameLst>
                                          <p:attrName>style.visibility</p:attrName>
                                        </p:attrNameLst>
                                      </p:cBhvr>
                                      <p:to>
                                        <p:strVal val="visible"/>
                                      </p:to>
                                    </p:set>
                                    <p:animEffect transition="in" filter="fade">
                                      <p:cBhvr>
                                        <p:cTn id="12" dur="500"/>
                                        <p:tgtEl>
                                          <p:spTgt spid="153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04"/>
                                        </p:tgtEl>
                                        <p:attrNameLst>
                                          <p:attrName>style.visibility</p:attrName>
                                        </p:attrNameLst>
                                      </p:cBhvr>
                                      <p:to>
                                        <p:strVal val="visible"/>
                                      </p:to>
                                    </p:set>
                                    <p:animEffect transition="in" filter="fade">
                                      <p:cBhvr>
                                        <p:cTn id="17" dur="500"/>
                                        <p:tgtEl>
                                          <p:spTgt spid="154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06"/>
                                        </p:tgtEl>
                                        <p:attrNameLst>
                                          <p:attrName>style.visibility</p:attrName>
                                        </p:attrNameLst>
                                      </p:cBhvr>
                                      <p:to>
                                        <p:strVal val="visible"/>
                                      </p:to>
                                    </p:set>
                                    <p:animEffect transition="in" filter="fade">
                                      <p:cBhvr>
                                        <p:cTn id="22" dur="500"/>
                                        <p:tgtEl>
                                          <p:spTgt spid="113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85"/>
                                        </p:tgtEl>
                                        <p:attrNameLst>
                                          <p:attrName>style.visibility</p:attrName>
                                        </p:attrNameLst>
                                      </p:cBhvr>
                                      <p:to>
                                        <p:strVal val="visible"/>
                                      </p:to>
                                    </p:set>
                                    <p:animEffect transition="in" filter="fade">
                                      <p:cBhvr>
                                        <p:cTn id="27" dur="500"/>
                                        <p:tgtEl>
                                          <p:spTgt spid="112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290"/>
                                        </p:tgtEl>
                                        <p:attrNameLst>
                                          <p:attrName>style.visibility</p:attrName>
                                        </p:attrNameLst>
                                      </p:cBhvr>
                                      <p:to>
                                        <p:strVal val="visible"/>
                                      </p:to>
                                    </p:set>
                                    <p:animEffect transition="in" filter="fade">
                                      <p:cBhvr>
                                        <p:cTn id="32" dur="500"/>
                                        <p:tgtEl>
                                          <p:spTgt spid="112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291"/>
                                        </p:tgtEl>
                                        <p:attrNameLst>
                                          <p:attrName>style.visibility</p:attrName>
                                        </p:attrNameLst>
                                      </p:cBhvr>
                                      <p:to>
                                        <p:strVal val="visible"/>
                                      </p:to>
                                    </p:set>
                                    <p:animEffect transition="in" filter="fade">
                                      <p:cBhvr>
                                        <p:cTn id="37" dur="500"/>
                                        <p:tgtEl>
                                          <p:spTgt spid="11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animBg="1"/>
      <p:bldP spid="11285" grpId="0" animBg="1"/>
      <p:bldP spid="11290" grpId="0" animBg="1"/>
      <p:bldP spid="11291" grpId="0" animBg="1"/>
      <p:bldP spid="11297" grpId="0" animBg="1"/>
      <p:bldP spid="11306" grpId="0" animBg="1"/>
      <p:bldP spid="154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9" name="Rectangle 17428">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Rectangle 2">
            <a:extLst>
              <a:ext uri="{FF2B5EF4-FFF2-40B4-BE49-F238E27FC236}">
                <a16:creationId xmlns:a16="http://schemas.microsoft.com/office/drawing/2014/main" id="{B95DDD05-4099-4776-878F-C4FEA987E507}"/>
              </a:ext>
            </a:extLst>
          </p:cNvPr>
          <p:cNvSpPr>
            <a:spLocks noGrp="1" noChangeArrowheads="1"/>
          </p:cNvSpPr>
          <p:nvPr>
            <p:ph type="ctrTitle"/>
          </p:nvPr>
        </p:nvSpPr>
        <p:spPr>
          <a:xfrm>
            <a:off x="748748" y="-1098599"/>
            <a:ext cx="8603974" cy="1942810"/>
          </a:xfrm>
        </p:spPr>
        <p:txBody>
          <a:bodyPr vert="horz" lIns="91440" tIns="45720" rIns="91440" bIns="45720" rtlCol="0" anchor="b">
            <a:normAutofit/>
          </a:bodyPr>
          <a:lstStyle/>
          <a:p>
            <a:pPr algn="l">
              <a:defRPr/>
            </a:pPr>
            <a:r>
              <a:rPr lang="en-US" sz="3600" b="1" kern="1200" dirty="0">
                <a:solidFill>
                  <a:schemeClr val="tx1"/>
                </a:solidFill>
                <a:latin typeface="+mj-lt"/>
                <a:ea typeface="+mj-ea"/>
                <a:cs typeface="+mj-cs"/>
              </a:rPr>
              <a:t>Steps for undertaking a cohort study      </a:t>
            </a:r>
          </a:p>
        </p:txBody>
      </p:sp>
      <p:sp>
        <p:nvSpPr>
          <p:cNvPr id="17412" name="Rectangle 3">
            <a:extLst>
              <a:ext uri="{FF2B5EF4-FFF2-40B4-BE49-F238E27FC236}">
                <a16:creationId xmlns:a16="http://schemas.microsoft.com/office/drawing/2014/main" id="{F7978875-10C4-4F43-AC1B-6508B9E28707}"/>
              </a:ext>
            </a:extLst>
          </p:cNvPr>
          <p:cNvSpPr>
            <a:spLocks noGrp="1" noChangeArrowheads="1"/>
          </p:cNvSpPr>
          <p:nvPr>
            <p:ph type="subTitle" idx="1"/>
          </p:nvPr>
        </p:nvSpPr>
        <p:spPr>
          <a:xfrm>
            <a:off x="-2" y="938958"/>
            <a:ext cx="6516493" cy="3433583"/>
          </a:xfrm>
        </p:spPr>
        <p:txBody>
          <a:bodyPr vert="horz" lIns="91440" tIns="45720" rIns="91440" bIns="45720" rtlCol="0">
            <a:noAutofit/>
          </a:bodyPr>
          <a:lstStyle/>
          <a:p>
            <a:pPr marL="609600" algn="l">
              <a:defRPr/>
            </a:pPr>
            <a:r>
              <a:rPr lang="en-US" sz="2200" b="1" dirty="0"/>
              <a:t>Step 1: Selection of study subjects</a:t>
            </a:r>
          </a:p>
          <a:p>
            <a:pPr marL="1295400" lvl="1" indent="-228600" algn="l">
              <a:buFont typeface="Arial" panose="020B0604020202020204" pitchFamily="34" charset="0"/>
              <a:buChar char="•"/>
              <a:defRPr/>
            </a:pPr>
            <a:r>
              <a:rPr lang="en-US" sz="2200" dirty="0"/>
              <a:t>General population</a:t>
            </a:r>
          </a:p>
          <a:p>
            <a:pPr marL="1295400" lvl="1" indent="-228600" algn="l">
              <a:buFont typeface="Arial" panose="020B0604020202020204" pitchFamily="34" charset="0"/>
              <a:buChar char="•"/>
              <a:defRPr/>
            </a:pPr>
            <a:r>
              <a:rPr lang="en-US" sz="2200" dirty="0"/>
              <a:t>Special groups</a:t>
            </a:r>
          </a:p>
          <a:p>
            <a:pPr marL="1752600" lvl="2" indent="-228600" algn="l">
              <a:buFont typeface="Arial" panose="020B0604020202020204" pitchFamily="34" charset="0"/>
              <a:buChar char="•"/>
              <a:defRPr/>
            </a:pPr>
            <a:r>
              <a:rPr lang="en-US" sz="2200" dirty="0"/>
              <a:t>Select group (professional groups)</a:t>
            </a:r>
          </a:p>
          <a:p>
            <a:pPr marL="1752600" lvl="2" indent="-228600" algn="l">
              <a:buFont typeface="Arial" panose="020B0604020202020204" pitchFamily="34" charset="0"/>
              <a:buChar char="•"/>
              <a:defRPr/>
            </a:pPr>
            <a:r>
              <a:rPr lang="en-US" sz="2200" dirty="0"/>
              <a:t>Exposure group (working in radiology dept, asbestos industry worker)</a:t>
            </a:r>
          </a:p>
          <a:p>
            <a:pPr marL="609600" algn="l">
              <a:defRPr/>
            </a:pPr>
            <a:r>
              <a:rPr lang="en-US" sz="2200" b="1" dirty="0"/>
              <a:t>Step 2: Obtaining data on exposure</a:t>
            </a:r>
          </a:p>
          <a:p>
            <a:pPr marL="1181100" lvl="1" indent="-228600" algn="l">
              <a:buFont typeface="Arial" panose="020B0604020202020204" pitchFamily="34" charset="0"/>
              <a:buChar char="•"/>
              <a:defRPr/>
            </a:pPr>
            <a:r>
              <a:rPr lang="en-US" sz="2200" dirty="0"/>
              <a:t>Information about exposure can be obtained from:</a:t>
            </a:r>
          </a:p>
          <a:p>
            <a:pPr marL="1638300" lvl="2" indent="-228600" algn="l">
              <a:buFont typeface="Arial" panose="020B0604020202020204" pitchFamily="34" charset="0"/>
              <a:buChar char="•"/>
              <a:defRPr/>
            </a:pPr>
            <a:r>
              <a:rPr lang="en-US" sz="2200" dirty="0"/>
              <a:t>Cohort members</a:t>
            </a:r>
          </a:p>
          <a:p>
            <a:pPr marL="1638300" lvl="2" indent="-228600" algn="l">
              <a:buFont typeface="Arial" panose="020B0604020202020204" pitchFamily="34" charset="0"/>
              <a:buChar char="•"/>
              <a:defRPr/>
            </a:pPr>
            <a:r>
              <a:rPr lang="en-US" sz="2200" dirty="0"/>
              <a:t>Review of records</a:t>
            </a:r>
          </a:p>
          <a:p>
            <a:pPr marL="1638300" lvl="2" indent="-228600" algn="l">
              <a:buFont typeface="Arial" panose="020B0604020202020204" pitchFamily="34" charset="0"/>
              <a:buChar char="•"/>
              <a:defRPr/>
            </a:pPr>
            <a:r>
              <a:rPr lang="en-US" sz="2200" dirty="0"/>
              <a:t>Medical examination</a:t>
            </a:r>
          </a:p>
          <a:p>
            <a:pPr marL="1638300" lvl="2" indent="-228600" algn="l">
              <a:buFont typeface="Arial" panose="020B0604020202020204" pitchFamily="34" charset="0"/>
              <a:buChar char="•"/>
              <a:defRPr/>
            </a:pPr>
            <a:r>
              <a:rPr lang="en-US" sz="2200" dirty="0"/>
              <a:t>Environmental surveys</a:t>
            </a:r>
          </a:p>
          <a:p>
            <a:pPr marL="1181100" lvl="1" indent="-228600" algn="l">
              <a:buFont typeface="Arial" panose="020B0604020202020204" pitchFamily="34" charset="0"/>
              <a:buChar char="•"/>
              <a:defRPr/>
            </a:pPr>
            <a:r>
              <a:rPr lang="en-US" sz="2200" dirty="0"/>
              <a:t>Basic information about demographic variables which might affect the frequency of disease</a:t>
            </a:r>
          </a:p>
        </p:txBody>
      </p:sp>
      <p:pic>
        <p:nvPicPr>
          <p:cNvPr id="17416" name="Video 17415" descr="Floating Numbers And Letters On Top Of A Book">
            <a:extLst>
              <a:ext uri="{FF2B5EF4-FFF2-40B4-BE49-F238E27FC236}">
                <a16:creationId xmlns:a16="http://schemas.microsoft.com/office/drawing/2014/main" id="{9E4C705C-AB2F-8A93-5770-BE7E3BF597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6670034" y="1673450"/>
            <a:ext cx="5365375" cy="3009451"/>
          </a:xfrm>
          <a:prstGeom prst="rect">
            <a:avLst/>
          </a:prstGeom>
        </p:spPr>
      </p:pic>
      <p:sp>
        <p:nvSpPr>
          <p:cNvPr id="17410" name="Slide Number Placeholder 5">
            <a:extLst>
              <a:ext uri="{FF2B5EF4-FFF2-40B4-BE49-F238E27FC236}">
                <a16:creationId xmlns:a16="http://schemas.microsoft.com/office/drawing/2014/main" id="{D6D90DD3-4B5E-4614-AD04-E45607BD920C}"/>
              </a:ext>
            </a:extLst>
          </p:cNvPr>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FontTx/>
              <a:buNone/>
            </a:pPr>
            <a:fld id="{C079303C-7995-4721-99E4-09E8D6E0C7BF}" type="slidenum">
              <a:rPr lang="en-US" altLang="en-US" sz="1200">
                <a:solidFill>
                  <a:schemeClr val="tx1">
                    <a:tint val="75000"/>
                  </a:schemeClr>
                </a:solidFill>
                <a:latin typeface="+mn-lt"/>
              </a:rPr>
              <a:pPr>
                <a:spcBef>
                  <a:spcPct val="0"/>
                </a:spcBef>
                <a:spcAft>
                  <a:spcPts val="600"/>
                </a:spcAft>
                <a:buFontTx/>
                <a:buNone/>
              </a:pPr>
              <a:t>15</a:t>
            </a:fld>
            <a:endParaRPr lang="en-US" altLang="en-US" sz="1200">
              <a:solidFill>
                <a:schemeClr val="tx1">
                  <a:tint val="75000"/>
                </a:schemeClr>
              </a:solidFill>
              <a:latin typeface="+mn-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174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412">
                                            <p:txEl>
                                              <p:pRg st="0" end="0"/>
                                            </p:txEl>
                                          </p:spTgt>
                                        </p:tgtEl>
                                        <p:attrNameLst>
                                          <p:attrName>style.visibility</p:attrName>
                                        </p:attrNameLst>
                                      </p:cBhvr>
                                      <p:to>
                                        <p:strVal val="visible"/>
                                      </p:to>
                                    </p:set>
                                    <p:animEffect transition="in" filter="fade">
                                      <p:cBhvr>
                                        <p:cTn id="11" dur="500"/>
                                        <p:tgtEl>
                                          <p:spTgt spid="17412">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412">
                                            <p:txEl>
                                              <p:pRg st="1" end="1"/>
                                            </p:txEl>
                                          </p:spTgt>
                                        </p:tgtEl>
                                        <p:attrNameLst>
                                          <p:attrName>style.visibility</p:attrName>
                                        </p:attrNameLst>
                                      </p:cBhvr>
                                      <p:to>
                                        <p:strVal val="visible"/>
                                      </p:to>
                                    </p:set>
                                    <p:animEffect transition="in" filter="fade">
                                      <p:cBhvr>
                                        <p:cTn id="14" dur="500"/>
                                        <p:tgtEl>
                                          <p:spTgt spid="17412">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412">
                                            <p:txEl>
                                              <p:pRg st="2" end="2"/>
                                            </p:txEl>
                                          </p:spTgt>
                                        </p:tgtEl>
                                        <p:attrNameLst>
                                          <p:attrName>style.visibility</p:attrName>
                                        </p:attrNameLst>
                                      </p:cBhvr>
                                      <p:to>
                                        <p:strVal val="visible"/>
                                      </p:to>
                                    </p:set>
                                    <p:animEffect transition="in" filter="fade">
                                      <p:cBhvr>
                                        <p:cTn id="17" dur="500"/>
                                        <p:tgtEl>
                                          <p:spTgt spid="1741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412">
                                            <p:txEl>
                                              <p:pRg st="3" end="3"/>
                                            </p:txEl>
                                          </p:spTgt>
                                        </p:tgtEl>
                                        <p:attrNameLst>
                                          <p:attrName>style.visibility</p:attrName>
                                        </p:attrNameLst>
                                      </p:cBhvr>
                                      <p:to>
                                        <p:strVal val="visible"/>
                                      </p:to>
                                    </p:set>
                                    <p:animEffect transition="in" filter="fade">
                                      <p:cBhvr>
                                        <p:cTn id="20" dur="500"/>
                                        <p:tgtEl>
                                          <p:spTgt spid="1741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412">
                                            <p:txEl>
                                              <p:pRg st="4" end="4"/>
                                            </p:txEl>
                                          </p:spTgt>
                                        </p:tgtEl>
                                        <p:attrNameLst>
                                          <p:attrName>style.visibility</p:attrName>
                                        </p:attrNameLst>
                                      </p:cBhvr>
                                      <p:to>
                                        <p:strVal val="visible"/>
                                      </p:to>
                                    </p:set>
                                    <p:animEffect transition="in" filter="fade">
                                      <p:cBhvr>
                                        <p:cTn id="23" dur="500"/>
                                        <p:tgtEl>
                                          <p:spTgt spid="174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412">
                                            <p:txEl>
                                              <p:pRg st="5" end="5"/>
                                            </p:txEl>
                                          </p:spTgt>
                                        </p:tgtEl>
                                        <p:attrNameLst>
                                          <p:attrName>style.visibility</p:attrName>
                                        </p:attrNameLst>
                                      </p:cBhvr>
                                      <p:to>
                                        <p:strVal val="visible"/>
                                      </p:to>
                                    </p:set>
                                    <p:animEffect transition="in" filter="fade">
                                      <p:cBhvr>
                                        <p:cTn id="28" dur="500"/>
                                        <p:tgtEl>
                                          <p:spTgt spid="17412">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animEffect transition="in" filter="fade">
                                      <p:cBhvr>
                                        <p:cTn id="31" dur="500"/>
                                        <p:tgtEl>
                                          <p:spTgt spid="1741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412">
                                            <p:txEl>
                                              <p:pRg st="7" end="7"/>
                                            </p:txEl>
                                          </p:spTgt>
                                        </p:tgtEl>
                                        <p:attrNameLst>
                                          <p:attrName>style.visibility</p:attrName>
                                        </p:attrNameLst>
                                      </p:cBhvr>
                                      <p:to>
                                        <p:strVal val="visible"/>
                                      </p:to>
                                    </p:set>
                                    <p:animEffect transition="in" filter="fade">
                                      <p:cBhvr>
                                        <p:cTn id="34" dur="500"/>
                                        <p:tgtEl>
                                          <p:spTgt spid="1741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412">
                                            <p:txEl>
                                              <p:pRg st="8" end="8"/>
                                            </p:txEl>
                                          </p:spTgt>
                                        </p:tgtEl>
                                        <p:attrNameLst>
                                          <p:attrName>style.visibility</p:attrName>
                                        </p:attrNameLst>
                                      </p:cBhvr>
                                      <p:to>
                                        <p:strVal val="visible"/>
                                      </p:to>
                                    </p:set>
                                    <p:animEffect transition="in" filter="fade">
                                      <p:cBhvr>
                                        <p:cTn id="37" dur="500"/>
                                        <p:tgtEl>
                                          <p:spTgt spid="1741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412">
                                            <p:txEl>
                                              <p:pRg st="9" end="9"/>
                                            </p:txEl>
                                          </p:spTgt>
                                        </p:tgtEl>
                                        <p:attrNameLst>
                                          <p:attrName>style.visibility</p:attrName>
                                        </p:attrNameLst>
                                      </p:cBhvr>
                                      <p:to>
                                        <p:strVal val="visible"/>
                                      </p:to>
                                    </p:set>
                                    <p:animEffect transition="in" filter="fade">
                                      <p:cBhvr>
                                        <p:cTn id="40" dur="500"/>
                                        <p:tgtEl>
                                          <p:spTgt spid="17412">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412">
                                            <p:txEl>
                                              <p:pRg st="10" end="10"/>
                                            </p:txEl>
                                          </p:spTgt>
                                        </p:tgtEl>
                                        <p:attrNameLst>
                                          <p:attrName>style.visibility</p:attrName>
                                        </p:attrNameLst>
                                      </p:cBhvr>
                                      <p:to>
                                        <p:strVal val="visible"/>
                                      </p:to>
                                    </p:set>
                                    <p:animEffect transition="in" filter="fade">
                                      <p:cBhvr>
                                        <p:cTn id="43" dur="500"/>
                                        <p:tgtEl>
                                          <p:spTgt spid="17412">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412">
                                            <p:txEl>
                                              <p:pRg st="11" end="11"/>
                                            </p:txEl>
                                          </p:spTgt>
                                        </p:tgtEl>
                                        <p:attrNameLst>
                                          <p:attrName>style.visibility</p:attrName>
                                        </p:attrNameLst>
                                      </p:cBhvr>
                                      <p:to>
                                        <p:strVal val="visible"/>
                                      </p:to>
                                    </p:set>
                                    <p:animEffect transition="in" filter="fade">
                                      <p:cBhvr>
                                        <p:cTn id="46" dur="500"/>
                                        <p:tgtEl>
                                          <p:spTgt spid="174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7416"/>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7416"/>
                                        </p:tgtEl>
                                      </p:cBhvr>
                                    </p:cmd>
                                  </p:childTnLst>
                                </p:cTn>
                              </p:par>
                            </p:childTnLst>
                          </p:cTn>
                        </p:par>
                      </p:childTnLst>
                    </p:cTn>
                  </p:par>
                </p:childTnLst>
              </p:cTn>
              <p:nextCondLst>
                <p:cond evt="onClick" delay="0">
                  <p:tgtEl>
                    <p:spTgt spid="17416"/>
                  </p:tgtEl>
                </p:cond>
              </p:nextCondLst>
            </p:seq>
            <p:video>
              <p:cMediaNode mute="1">
                <p:cTn id="52" repeatCount="indefinite" fill="hold" display="0">
                  <p:stCondLst>
                    <p:cond delay="indefinite"/>
                  </p:stCondLst>
                </p:cTn>
                <p:tgtEl>
                  <p:spTgt spid="17416"/>
                </p:tgtEl>
              </p:cMediaNode>
            </p:video>
          </p:childTnLst>
        </p:cTn>
      </p:par>
    </p:tnLst>
    <p:bldLst>
      <p:bldP spid="174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79B77-02D3-7D7E-B9D2-DE6DAF702F9F}"/>
              </a:ext>
            </a:extLst>
          </p:cNvPr>
          <p:cNvSpPr>
            <a:spLocks noGrp="1"/>
          </p:cNvSpPr>
          <p:nvPr>
            <p:ph type="title"/>
          </p:nvPr>
        </p:nvSpPr>
        <p:spPr>
          <a:xfrm>
            <a:off x="838200" y="365125"/>
            <a:ext cx="10515600" cy="1325563"/>
          </a:xfrm>
        </p:spPr>
        <p:txBody>
          <a:bodyPr>
            <a:normAutofit/>
          </a:bodyPr>
          <a:lstStyle/>
          <a:p>
            <a:pPr algn="ctr"/>
            <a:r>
              <a:rPr lang="en-US" sz="3600" b="1" kern="1200" dirty="0">
                <a:latin typeface="+mj-lt"/>
                <a:ea typeface="+mj-ea"/>
                <a:cs typeface="+mj-cs"/>
              </a:rPr>
              <a:t>Steps for undertaking a cohort study (Contd.)</a:t>
            </a:r>
            <a:endParaRPr lang="en-US" sz="3600"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D7AB1D-14F1-AA77-EDA0-657D9A068FEA}"/>
              </a:ext>
            </a:extLst>
          </p:cNvPr>
          <p:cNvSpPr>
            <a:spLocks noGrp="1"/>
          </p:cNvSpPr>
          <p:nvPr>
            <p:ph idx="1"/>
          </p:nvPr>
        </p:nvSpPr>
        <p:spPr>
          <a:xfrm>
            <a:off x="838200" y="1929384"/>
            <a:ext cx="10515600" cy="4251960"/>
          </a:xfrm>
        </p:spPr>
        <p:txBody>
          <a:bodyPr>
            <a:normAutofit/>
          </a:bodyPr>
          <a:lstStyle/>
          <a:p>
            <a:pPr marL="0" indent="0">
              <a:buNone/>
            </a:pPr>
            <a:r>
              <a:rPr lang="en-US" sz="2400" b="1" dirty="0"/>
              <a:t>Step 3: Selection of comparison groups</a:t>
            </a:r>
          </a:p>
          <a:p>
            <a:pPr lvl="1"/>
            <a:r>
              <a:rPr lang="en-US" b="1" dirty="0"/>
              <a:t>Internal comparisons:</a:t>
            </a:r>
          </a:p>
          <a:p>
            <a:pPr lvl="2"/>
            <a:r>
              <a:rPr lang="en-US" sz="2400" dirty="0"/>
              <a:t>In-built comparison groups</a:t>
            </a:r>
          </a:p>
          <a:p>
            <a:pPr lvl="2"/>
            <a:r>
              <a:rPr lang="en-US" sz="2400" dirty="0"/>
              <a:t>Single cohort enter the study ------classified into comparison groups according to level of exposure</a:t>
            </a:r>
          </a:p>
          <a:p>
            <a:pPr lvl="1"/>
            <a:r>
              <a:rPr lang="en-US" b="1" dirty="0"/>
              <a:t>External comparisons</a:t>
            </a:r>
            <a:r>
              <a:rPr lang="en-US" dirty="0"/>
              <a:t>:</a:t>
            </a:r>
          </a:p>
          <a:p>
            <a:pPr lvl="2"/>
            <a:r>
              <a:rPr lang="en-US" sz="2400" dirty="0"/>
              <a:t>When degree of exposure is not available (smokers &amp; non-smokers)</a:t>
            </a:r>
          </a:p>
          <a:p>
            <a:pPr lvl="1"/>
            <a:r>
              <a:rPr lang="en-US" b="1" dirty="0"/>
              <a:t>Comparison with general population rates:</a:t>
            </a:r>
          </a:p>
          <a:p>
            <a:pPr lvl="2"/>
            <a:r>
              <a:rPr lang="en-US" sz="2400" dirty="0"/>
              <a:t>If none is available, mortality rate of exposed group is compared with that of general population in same geographical area as exposed group</a:t>
            </a:r>
          </a:p>
        </p:txBody>
      </p:sp>
      <p:sp>
        <p:nvSpPr>
          <p:cNvPr id="5" name="Slide Number Placeholder 4">
            <a:extLst>
              <a:ext uri="{FF2B5EF4-FFF2-40B4-BE49-F238E27FC236}">
                <a16:creationId xmlns:a16="http://schemas.microsoft.com/office/drawing/2014/main" id="{0C7D9204-EA55-E3D1-AC2C-A03998B0CD38}"/>
              </a:ext>
            </a:extLst>
          </p:cNvPr>
          <p:cNvSpPr>
            <a:spLocks noGrp="1"/>
          </p:cNvSpPr>
          <p:nvPr>
            <p:ph type="sldNum" sz="quarter" idx="12"/>
          </p:nvPr>
        </p:nvSpPr>
        <p:spPr>
          <a:xfrm>
            <a:off x="8610600" y="6356350"/>
            <a:ext cx="2743200" cy="365125"/>
          </a:xfrm>
        </p:spPr>
        <p:txBody>
          <a:bodyPr>
            <a:normAutofit/>
          </a:bodyPr>
          <a:lstStyle/>
          <a:p>
            <a:pPr>
              <a:spcAft>
                <a:spcPts val="600"/>
              </a:spcAft>
            </a:pPr>
            <a:fld id="{AF3B0C12-A1D2-4DBD-A152-1F9F94832883}" type="slidenum">
              <a:rPr lang="en-PK" smtClean="0"/>
              <a:pPr>
                <a:spcAft>
                  <a:spcPts val="600"/>
                </a:spcAft>
              </a:pPr>
              <a:t>16</a:t>
            </a:fld>
            <a:endParaRPr lang="en-PK"/>
          </a:p>
        </p:txBody>
      </p:sp>
      <p:pic>
        <p:nvPicPr>
          <p:cNvPr id="6" name="Picture 5">
            <a:extLst>
              <a:ext uri="{FF2B5EF4-FFF2-40B4-BE49-F238E27FC236}">
                <a16:creationId xmlns:a16="http://schemas.microsoft.com/office/drawing/2014/main" id="{9F9E8988-72BE-A122-3F1B-7ACC0784C8E4}"/>
              </a:ext>
            </a:extLst>
          </p:cNvPr>
          <p:cNvPicPr>
            <a:picLocks noChangeAspect="1"/>
          </p:cNvPicPr>
          <p:nvPr/>
        </p:nvPicPr>
        <p:blipFill>
          <a:blip r:embed="rId2"/>
          <a:stretch>
            <a:fillRect/>
          </a:stretch>
        </p:blipFill>
        <p:spPr>
          <a:xfrm>
            <a:off x="10386391" y="173664"/>
            <a:ext cx="1805609" cy="860006"/>
          </a:xfrm>
          <a:prstGeom prst="rect">
            <a:avLst/>
          </a:prstGeom>
        </p:spPr>
      </p:pic>
    </p:spTree>
    <p:extLst>
      <p:ext uri="{BB962C8B-B14F-4D97-AF65-F5344CB8AC3E}">
        <p14:creationId xmlns:p14="http://schemas.microsoft.com/office/powerpoint/2010/main" val="4128227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55" name="Rectangle 1845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Rectangle 2">
            <a:extLst>
              <a:ext uri="{FF2B5EF4-FFF2-40B4-BE49-F238E27FC236}">
                <a16:creationId xmlns:a16="http://schemas.microsoft.com/office/drawing/2014/main" id="{C4B5DAA8-1EC8-4BCB-BE27-2C5AC2C96B0F}"/>
              </a:ext>
            </a:extLst>
          </p:cNvPr>
          <p:cNvSpPr>
            <a:spLocks noGrp="1" noChangeArrowheads="1"/>
          </p:cNvSpPr>
          <p:nvPr>
            <p:ph type="title"/>
          </p:nvPr>
        </p:nvSpPr>
        <p:spPr>
          <a:xfrm>
            <a:off x="457200" y="-625807"/>
            <a:ext cx="6933854" cy="1642970"/>
          </a:xfrm>
        </p:spPr>
        <p:txBody>
          <a:bodyPr anchor="b">
            <a:normAutofit/>
          </a:bodyPr>
          <a:lstStyle/>
          <a:p>
            <a:pPr eaLnBrk="1" hangingPunct="1"/>
            <a:r>
              <a:rPr lang="en-US" altLang="en-US" sz="3600" b="1" dirty="0"/>
              <a:t>Steps of Cohort study… (Contd.)</a:t>
            </a:r>
          </a:p>
        </p:txBody>
      </p:sp>
      <p:sp>
        <p:nvSpPr>
          <p:cNvPr id="18457" name="Rectangle 1845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9" name="Rectangle 1845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61" name="Rectangle 1846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63" name="Rectangle 1846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64C7561-C843-1C6F-4463-FFD55EBC96AB}"/>
              </a:ext>
            </a:extLst>
          </p:cNvPr>
          <p:cNvPicPr>
            <a:picLocks noChangeAspect="1"/>
          </p:cNvPicPr>
          <p:nvPr/>
        </p:nvPicPr>
        <p:blipFill>
          <a:blip r:embed="rId3"/>
          <a:stretch>
            <a:fillRect/>
          </a:stretch>
        </p:blipFill>
        <p:spPr>
          <a:xfrm>
            <a:off x="8268929" y="2341309"/>
            <a:ext cx="2977568" cy="1247465"/>
          </a:xfrm>
          <a:prstGeom prst="rect">
            <a:avLst/>
          </a:prstGeom>
        </p:spPr>
      </p:pic>
      <p:sp>
        <p:nvSpPr>
          <p:cNvPr id="18434" name="Slide Number Placeholder 5">
            <a:extLst>
              <a:ext uri="{FF2B5EF4-FFF2-40B4-BE49-F238E27FC236}">
                <a16:creationId xmlns:a16="http://schemas.microsoft.com/office/drawing/2014/main" id="{9B131B17-1487-4EC1-80BC-BFE7369C11B6}"/>
              </a:ext>
            </a:extLst>
          </p:cNvPr>
          <p:cNvSpPr>
            <a:spLocks noGrp="1"/>
          </p:cNvSpPr>
          <p:nvPr>
            <p:ph type="sldNum" sz="quarter" idx="12"/>
          </p:nvPr>
        </p:nvSpPr>
        <p:spPr>
          <a:xfrm>
            <a:off x="11704320" y="6459378"/>
            <a:ext cx="44805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FontTx/>
              <a:buNone/>
            </a:pPr>
            <a:fld id="{A6456629-6833-4168-B253-8F7D00AD9F8D}" type="slidenum">
              <a:rPr lang="en-US" altLang="en-US" sz="1100">
                <a:solidFill>
                  <a:srgbClr val="FFFFFF"/>
                </a:solidFill>
              </a:rPr>
              <a:pPr>
                <a:spcBef>
                  <a:spcPct val="0"/>
                </a:spcBef>
                <a:spcAft>
                  <a:spcPts val="600"/>
                </a:spcAft>
                <a:buFontTx/>
                <a:buNone/>
              </a:pPr>
              <a:t>17</a:t>
            </a:fld>
            <a:endParaRPr lang="en-US" altLang="en-US" sz="1100">
              <a:solidFill>
                <a:srgbClr val="FFFFFF"/>
              </a:solidFill>
            </a:endParaRPr>
          </a:p>
        </p:txBody>
      </p:sp>
      <p:graphicFrame>
        <p:nvGraphicFramePr>
          <p:cNvPr id="18440" name="Rectangle 3">
            <a:extLst>
              <a:ext uri="{FF2B5EF4-FFF2-40B4-BE49-F238E27FC236}">
                <a16:creationId xmlns:a16="http://schemas.microsoft.com/office/drawing/2014/main" id="{E08C4F9D-A599-4607-9A60-36C64354A672}"/>
              </a:ext>
            </a:extLst>
          </p:cNvPr>
          <p:cNvGraphicFramePr>
            <a:graphicFrameLocks noGrp="1"/>
          </p:cNvGraphicFramePr>
          <p:nvPr>
            <p:ph idx="1"/>
            <p:extLst>
              <p:ext uri="{D42A27DB-BD31-4B8C-83A1-F6EECF244321}">
                <p14:modId xmlns:p14="http://schemas.microsoft.com/office/powerpoint/2010/main" val="2155585762"/>
              </p:ext>
            </p:extLst>
          </p:nvPr>
        </p:nvGraphicFramePr>
        <p:xfrm>
          <a:off x="457201" y="1213199"/>
          <a:ext cx="6095084" cy="51871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fade">
                                      <p:cBhvr>
                                        <p:cTn id="7"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440"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 name="Flowchart: Document 11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2">
            <a:extLst>
              <a:ext uri="{FF2B5EF4-FFF2-40B4-BE49-F238E27FC236}">
                <a16:creationId xmlns:a16="http://schemas.microsoft.com/office/drawing/2014/main" id="{4A2AA52E-FFBC-4C41-BC68-1AB8CF6980A9}"/>
              </a:ext>
            </a:extLst>
          </p:cNvPr>
          <p:cNvSpPr>
            <a:spLocks noGrp="1" noChangeArrowheads="1"/>
          </p:cNvSpPr>
          <p:nvPr>
            <p:ph type="title"/>
          </p:nvPr>
        </p:nvSpPr>
        <p:spPr>
          <a:xfrm>
            <a:off x="838200" y="171162"/>
            <a:ext cx="2840182" cy="2371148"/>
          </a:xfrm>
        </p:spPr>
        <p:txBody>
          <a:bodyPr vert="horz" lIns="91440" tIns="45720" rIns="91440" bIns="45720" rtlCol="0" anchor="ctr">
            <a:normAutofit/>
          </a:bodyPr>
          <a:lstStyle/>
          <a:p>
            <a:r>
              <a:rPr lang="en-US" altLang="en-US" sz="3200" b="1" kern="1200">
                <a:solidFill>
                  <a:srgbClr val="FFFFFF"/>
                </a:solidFill>
                <a:latin typeface="+mj-lt"/>
                <a:ea typeface="+mj-ea"/>
                <a:cs typeface="+mj-cs"/>
              </a:rPr>
              <a:t>Analytical framework of </a:t>
            </a:r>
            <a:br>
              <a:rPr lang="en-US" altLang="en-US" sz="3200" b="1" kern="1200">
                <a:solidFill>
                  <a:srgbClr val="FFFFFF"/>
                </a:solidFill>
                <a:latin typeface="+mj-lt"/>
                <a:ea typeface="+mj-ea"/>
                <a:cs typeface="+mj-cs"/>
              </a:rPr>
            </a:br>
            <a:r>
              <a:rPr lang="en-US" altLang="en-US" sz="3200" b="1" kern="1200">
                <a:solidFill>
                  <a:srgbClr val="FFFFFF"/>
                </a:solidFill>
                <a:latin typeface="+mj-lt"/>
                <a:ea typeface="+mj-ea"/>
                <a:cs typeface="+mj-cs"/>
              </a:rPr>
              <a:t>Cohort study</a:t>
            </a:r>
          </a:p>
        </p:txBody>
      </p:sp>
      <p:sp>
        <p:nvSpPr>
          <p:cNvPr id="27672" name="Slide Number Placeholder 4">
            <a:extLst>
              <a:ext uri="{FF2B5EF4-FFF2-40B4-BE49-F238E27FC236}">
                <a16:creationId xmlns:a16="http://schemas.microsoft.com/office/drawing/2014/main" id="{2BCB10B0-9683-406E-87E2-7263249DAFBE}"/>
              </a:ext>
            </a:extLst>
          </p:cNvPr>
          <p:cNvSpPr>
            <a:spLocks noGrp="1"/>
          </p:cNvSpPr>
          <p:nvPr>
            <p:ph type="sldNum" sz="quarter" idx="12"/>
          </p:nvPr>
        </p:nvSpPr>
        <p:spPr>
          <a:xfrm>
            <a:off x="10926476" y="6356350"/>
            <a:ext cx="62544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spcAft>
                <a:spcPts val="600"/>
              </a:spcAft>
              <a:buFontTx/>
              <a:buNone/>
            </a:pPr>
            <a:fld id="{B48AFEB7-FBB4-4334-9623-65226D3B3BC5}" type="slidenum">
              <a:rPr lang="en-US" altLang="en-US" sz="1200">
                <a:solidFill>
                  <a:schemeClr val="tx1">
                    <a:tint val="75000"/>
                  </a:schemeClr>
                </a:solidFill>
                <a:latin typeface="+mn-lt"/>
              </a:rPr>
              <a:pPr algn="l">
                <a:spcBef>
                  <a:spcPct val="0"/>
                </a:spcBef>
                <a:spcAft>
                  <a:spcPts val="600"/>
                </a:spcAft>
                <a:buFontTx/>
                <a:buNone/>
              </a:pPr>
              <a:t>18</a:t>
            </a:fld>
            <a:endParaRPr lang="en-US" altLang="en-US" sz="1200">
              <a:solidFill>
                <a:schemeClr val="tx1">
                  <a:tint val="75000"/>
                </a:schemeClr>
              </a:solidFill>
              <a:latin typeface="+mn-lt"/>
            </a:endParaRPr>
          </a:p>
        </p:txBody>
      </p:sp>
      <p:graphicFrame>
        <p:nvGraphicFramePr>
          <p:cNvPr id="176174" name="Group 46">
            <a:extLst>
              <a:ext uri="{FF2B5EF4-FFF2-40B4-BE49-F238E27FC236}">
                <a16:creationId xmlns:a16="http://schemas.microsoft.com/office/drawing/2014/main" id="{385FC341-15C0-4C55-A99A-A652A0A37E6D}"/>
              </a:ext>
            </a:extLst>
          </p:cNvPr>
          <p:cNvGraphicFramePr>
            <a:graphicFrameLocks noGrp="1"/>
          </p:cNvGraphicFramePr>
          <p:nvPr>
            <p:ph idx="1"/>
            <p:extLst>
              <p:ext uri="{D42A27DB-BD31-4B8C-83A1-F6EECF244321}">
                <p14:modId xmlns:p14="http://schemas.microsoft.com/office/powerpoint/2010/main" val="257770141"/>
              </p:ext>
            </p:extLst>
          </p:nvPr>
        </p:nvGraphicFramePr>
        <p:xfrm>
          <a:off x="4207933" y="1637947"/>
          <a:ext cx="7347538" cy="3583084"/>
        </p:xfrm>
        <a:graphic>
          <a:graphicData uri="http://schemas.openxmlformats.org/drawingml/2006/table">
            <a:tbl>
              <a:tblPr>
                <a:noFill/>
              </a:tblPr>
              <a:tblGrid>
                <a:gridCol w="3738629">
                  <a:extLst>
                    <a:ext uri="{9D8B030D-6E8A-4147-A177-3AD203B41FA5}">
                      <a16:colId xmlns:a16="http://schemas.microsoft.com/office/drawing/2014/main" val="20000"/>
                    </a:ext>
                  </a:extLst>
                </a:gridCol>
                <a:gridCol w="1858996">
                  <a:extLst>
                    <a:ext uri="{9D8B030D-6E8A-4147-A177-3AD203B41FA5}">
                      <a16:colId xmlns:a16="http://schemas.microsoft.com/office/drawing/2014/main" val="20001"/>
                    </a:ext>
                  </a:extLst>
                </a:gridCol>
                <a:gridCol w="1749913">
                  <a:extLst>
                    <a:ext uri="{9D8B030D-6E8A-4147-A177-3AD203B41FA5}">
                      <a16:colId xmlns:a16="http://schemas.microsoft.com/office/drawing/2014/main" val="20002"/>
                    </a:ext>
                  </a:extLst>
                </a:gridCol>
              </a:tblGrid>
              <a:tr h="755674">
                <a:tc rowSpan="2">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1" i="0" u="none" strike="noStrike" cap="none" spc="0" normalizeH="0" baseline="0">
                          <a:ln>
                            <a:noFill/>
                          </a:ln>
                          <a:solidFill>
                            <a:schemeClr val="tx1"/>
                          </a:solidFill>
                          <a:effectLst/>
                          <a:latin typeface="Tahoma" pitchFamily="34" charset="0"/>
                        </a:rPr>
                        <a:t>      </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1" i="0" u="none" strike="noStrike" cap="none" spc="0" normalizeH="0" baseline="0">
                          <a:ln>
                            <a:noFill/>
                          </a:ln>
                          <a:solidFill>
                            <a:schemeClr val="tx1"/>
                          </a:solidFill>
                          <a:effectLst/>
                          <a:latin typeface="Tahoma" pitchFamily="34" charset="0"/>
                        </a:rPr>
                        <a:t>Cohorts   </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1" i="0" u="none" strike="noStrike" cap="none" spc="0" normalizeH="0" baseline="0">
                          <a:ln>
                            <a:noFill/>
                          </a:ln>
                          <a:solidFill>
                            <a:schemeClr val="tx1"/>
                          </a:solidFill>
                          <a:effectLst/>
                          <a:latin typeface="Tahoma" pitchFamily="34" charset="0"/>
                        </a:rPr>
                        <a:t>status</a:t>
                      </a:r>
                    </a:p>
                  </a:txBody>
                  <a:tcPr marL="118870" marR="169814" marT="33963" marB="254721" horzOverflow="overflow">
                    <a:lnL w="9525" cap="flat" cmpd="sng" algn="ctr">
                      <a:solidFill>
                        <a:schemeClr val="tx1"/>
                      </a:solidFill>
                      <a:prstDash val="solid"/>
                    </a:lnL>
                    <a:lnR w="12700" cmpd="sng">
                      <a:noFill/>
                      <a:prstDash val="solid"/>
                    </a:lnR>
                    <a:lnT w="9525" cap="flat" cmpd="sng" algn="ctr">
                      <a:noFill/>
                      <a:prstDash val="solid"/>
                    </a:lnT>
                    <a:lnB w="12700" cmpd="sng">
                      <a:noFill/>
                      <a:prstDash val="soli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1" i="0" u="none" strike="noStrike" cap="none" spc="0" normalizeH="0" baseline="0">
                          <a:ln>
                            <a:noFill/>
                          </a:ln>
                          <a:solidFill>
                            <a:schemeClr val="tx1"/>
                          </a:solidFill>
                          <a:effectLst/>
                          <a:latin typeface="Tahoma" pitchFamily="34" charset="0"/>
                        </a:rPr>
                        <a:t>Disease development </a:t>
                      </a:r>
                    </a:p>
                  </a:txBody>
                  <a:tcPr marL="118870" marR="169814" marT="33963" marB="254721" horzOverflow="overflow">
                    <a:lnL w="12700" cmpd="sng">
                      <a:noFill/>
                      <a:prstDash val="solid"/>
                    </a:lnL>
                    <a:lnR w="12700" cmpd="sng">
                      <a:noFill/>
                      <a:prstDash val="solid"/>
                    </a:lnR>
                    <a:lnT w="9525" cap="flat" cmpd="sng" algn="ctr">
                      <a:noFill/>
                      <a:prstDash val="solid"/>
                    </a:lnT>
                    <a:lnB w="12700" cmpd="sng">
                      <a:noFill/>
                      <a:prstDash val="soli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755674">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1" i="0" u="none" strike="noStrike" cap="none" spc="0" normalizeH="0" baseline="0" dirty="0">
                          <a:ln>
                            <a:noFill/>
                          </a:ln>
                          <a:solidFill>
                            <a:schemeClr val="tx1"/>
                          </a:solidFill>
                          <a:effectLst/>
                          <a:latin typeface="Tahoma" pitchFamily="34" charset="0"/>
                        </a:rPr>
                        <a:t>Yes</a:t>
                      </a:r>
                    </a:p>
                  </a:txBody>
                  <a:tcPr marL="118870" marR="169814" marT="33963" marB="254721"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1" i="0" u="none" strike="noStrike" cap="none" spc="0" normalizeH="0" baseline="0" dirty="0">
                          <a:ln>
                            <a:noFill/>
                          </a:ln>
                          <a:solidFill>
                            <a:schemeClr val="tx1"/>
                          </a:solidFill>
                          <a:effectLst/>
                          <a:latin typeface="Tahoma" pitchFamily="34" charset="0"/>
                        </a:rPr>
                        <a:t>No</a:t>
                      </a:r>
                    </a:p>
                  </a:txBody>
                  <a:tcPr marL="118870" marR="169814" marT="33963" marB="254721"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extLst>
                  <a:ext uri="{0D108BD9-81ED-4DB2-BD59-A6C34878D82A}">
                    <a16:rowId xmlns:a16="http://schemas.microsoft.com/office/drawing/2014/main" val="10001"/>
                  </a:ext>
                </a:extLst>
              </a:tr>
              <a:tr h="1035868">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0" i="0" u="none" strike="noStrike" cap="none" spc="0" normalizeH="0" baseline="0">
                          <a:ln>
                            <a:noFill/>
                          </a:ln>
                          <a:solidFill>
                            <a:schemeClr val="tx1"/>
                          </a:solidFill>
                          <a:effectLst/>
                          <a:latin typeface="Tahoma" pitchFamily="34" charset="0"/>
                        </a:rPr>
                        <a:t>Exposed to suspected etiological factor</a:t>
                      </a:r>
                    </a:p>
                  </a:txBody>
                  <a:tcPr marL="118870" marR="169814" marT="33963" marB="254721" horzOverflow="overflow">
                    <a:lnL w="9525" cap="flat" cmpd="sng" algn="ctr">
                      <a:solidFill>
                        <a:schemeClr val="tx1"/>
                      </a:solidFill>
                      <a:prstDash val="solid"/>
                    </a:lnL>
                    <a:lnR w="12700" cmpd="sng">
                      <a:noFill/>
                      <a:prstDash val="solid"/>
                    </a:lnR>
                    <a:lnT w="12700" cmpd="sng">
                      <a:noFill/>
                      <a:prstDash val="solid"/>
                    </a:lnT>
                    <a:lnB w="12700" cmpd="sng">
                      <a:noFill/>
                      <a:prstDash val="soli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0" i="0" u="none" strike="noStrike" cap="none" spc="0" normalizeH="0" baseline="0">
                          <a:ln>
                            <a:noFill/>
                          </a:ln>
                          <a:solidFill>
                            <a:schemeClr val="tx1"/>
                          </a:solidFill>
                          <a:effectLst/>
                          <a:latin typeface="Tahoma" pitchFamily="34" charset="0"/>
                        </a:rPr>
                        <a:t>a</a:t>
                      </a:r>
                    </a:p>
                  </a:txBody>
                  <a:tcPr marL="118870" marR="169814" marT="33963" marB="254721"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0" i="0" u="none" strike="noStrike" cap="none" spc="0" normalizeH="0" baseline="0">
                          <a:ln>
                            <a:noFill/>
                          </a:ln>
                          <a:solidFill>
                            <a:schemeClr val="tx1"/>
                          </a:solidFill>
                          <a:effectLst/>
                          <a:latin typeface="Tahoma" pitchFamily="34" charset="0"/>
                        </a:rPr>
                        <a:t>b</a:t>
                      </a:r>
                    </a:p>
                  </a:txBody>
                  <a:tcPr marL="118870" marR="169814" marT="33963" marB="254721"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extLst>
                  <a:ext uri="{0D108BD9-81ED-4DB2-BD59-A6C34878D82A}">
                    <a16:rowId xmlns:a16="http://schemas.microsoft.com/office/drawing/2014/main" val="10002"/>
                  </a:ext>
                </a:extLst>
              </a:tr>
              <a:tr h="1035868">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0" i="0" u="none" strike="noStrike" cap="none" spc="0" normalizeH="0" baseline="0">
                          <a:ln>
                            <a:noFill/>
                          </a:ln>
                          <a:solidFill>
                            <a:schemeClr val="tx1"/>
                          </a:solidFill>
                          <a:effectLst/>
                          <a:latin typeface="Tahoma" pitchFamily="34" charset="0"/>
                        </a:rPr>
                        <a:t>Not exposed to suspected etiological factor</a:t>
                      </a:r>
                    </a:p>
                  </a:txBody>
                  <a:tcPr marL="118870" marR="169814" marT="33963" marB="254721" horzOverflow="overflow">
                    <a:lnL w="9525" cap="flat" cmpd="sng" algn="ctr">
                      <a:solidFill>
                        <a:schemeClr val="tx1"/>
                      </a:solidFill>
                      <a:prstDash val="solid"/>
                    </a:lnL>
                    <a:lnR w="12700" cmpd="sng">
                      <a:noFill/>
                      <a:prstDash val="solid"/>
                    </a:lnR>
                    <a:lnT w="12700" cmpd="sng">
                      <a:noFill/>
                      <a:prstDash val="solid"/>
                    </a:lnT>
                    <a:lnB w="12700" cmpd="sng">
                      <a:noFill/>
                      <a:prstDash val="soli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0" i="0" u="none" strike="noStrike" cap="none" spc="0" normalizeH="0" baseline="0">
                          <a:ln>
                            <a:noFill/>
                          </a:ln>
                          <a:solidFill>
                            <a:schemeClr val="tx1"/>
                          </a:solidFill>
                          <a:effectLst/>
                          <a:latin typeface="Tahoma" pitchFamily="34" charset="0"/>
                        </a:rPr>
                        <a:t>c</a:t>
                      </a:r>
                    </a:p>
                  </a:txBody>
                  <a:tcPr marL="118870" marR="169814" marT="33963" marB="254721"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200" b="0" i="0" u="none" strike="noStrike" cap="none" spc="0" normalizeH="0" baseline="0" dirty="0">
                          <a:ln>
                            <a:noFill/>
                          </a:ln>
                          <a:solidFill>
                            <a:schemeClr val="tx1"/>
                          </a:solidFill>
                          <a:effectLst/>
                          <a:latin typeface="Tahoma" pitchFamily="34" charset="0"/>
                        </a:rPr>
                        <a:t>d</a:t>
                      </a:r>
                    </a:p>
                  </a:txBody>
                  <a:tcPr marL="118870" marR="169814" marT="33963" marB="254721"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8DE9E23D-543D-0681-03C2-CAEDD69625A3}"/>
              </a:ext>
            </a:extLst>
          </p:cNvPr>
          <p:cNvPicPr>
            <a:picLocks noChangeAspect="1"/>
          </p:cNvPicPr>
          <p:nvPr/>
        </p:nvPicPr>
        <p:blipFill>
          <a:blip r:embed="rId2"/>
          <a:stretch>
            <a:fillRect/>
          </a:stretch>
        </p:blipFill>
        <p:spPr>
          <a:xfrm>
            <a:off x="9899705" y="173664"/>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7FDBB545-5987-435F-9694-042BA99A47A6}"/>
              </a:ext>
            </a:extLst>
          </p:cNvPr>
          <p:cNvSpPr>
            <a:spLocks noGrp="1"/>
          </p:cNvSpPr>
          <p:nvPr>
            <p:ph type="title"/>
          </p:nvPr>
        </p:nvSpPr>
        <p:spPr>
          <a:xfrm>
            <a:off x="556591" y="228600"/>
            <a:ext cx="9578009" cy="533400"/>
          </a:xfrm>
          <a:solidFill>
            <a:srgbClr val="FFC000"/>
          </a:solidFill>
        </p:spPr>
        <p:txBody>
          <a:bodyPr>
            <a:noAutofit/>
          </a:bodyPr>
          <a:lstStyle/>
          <a:p>
            <a:pPr algn="l"/>
            <a:r>
              <a:rPr lang="en-US" altLang="en-US" sz="3600" b="1" dirty="0"/>
              <a:t>Analysis (use of “Headphones” and “early hearing loss”)</a:t>
            </a:r>
          </a:p>
        </p:txBody>
      </p:sp>
      <p:graphicFrame>
        <p:nvGraphicFramePr>
          <p:cNvPr id="5" name="Content Placeholder 4">
            <a:extLst>
              <a:ext uri="{FF2B5EF4-FFF2-40B4-BE49-F238E27FC236}">
                <a16:creationId xmlns:a16="http://schemas.microsoft.com/office/drawing/2014/main" id="{E022A0C8-B229-4BE9-8508-A97E8DF89E02}"/>
              </a:ext>
            </a:extLst>
          </p:cNvPr>
          <p:cNvGraphicFramePr>
            <a:graphicFrameLocks noGrp="1"/>
          </p:cNvGraphicFramePr>
          <p:nvPr>
            <p:ph idx="1"/>
            <p:extLst>
              <p:ext uri="{D42A27DB-BD31-4B8C-83A1-F6EECF244321}">
                <p14:modId xmlns:p14="http://schemas.microsoft.com/office/powerpoint/2010/main" val="1569683549"/>
              </p:ext>
            </p:extLst>
          </p:nvPr>
        </p:nvGraphicFramePr>
        <p:xfrm>
          <a:off x="2895600" y="838200"/>
          <a:ext cx="6324600" cy="3108832"/>
        </p:xfrm>
        <a:graphic>
          <a:graphicData uri="http://schemas.openxmlformats.org/drawingml/2006/table">
            <a:tbl>
              <a:tblPr firstRow="1" bandRow="1">
                <a:tableStyleId>{5C22544A-7EE6-4342-B048-85BDC9FD1C3A}</a:tableStyleId>
              </a:tblPr>
              <a:tblGrid>
                <a:gridCol w="1581150">
                  <a:extLst>
                    <a:ext uri="{9D8B030D-6E8A-4147-A177-3AD203B41FA5}">
                      <a16:colId xmlns:a16="http://schemas.microsoft.com/office/drawing/2014/main" val="20000"/>
                    </a:ext>
                  </a:extLst>
                </a:gridCol>
                <a:gridCol w="1771651">
                  <a:extLst>
                    <a:ext uri="{9D8B030D-6E8A-4147-A177-3AD203B41FA5}">
                      <a16:colId xmlns:a16="http://schemas.microsoft.com/office/drawing/2014/main" val="20001"/>
                    </a:ext>
                  </a:extLst>
                </a:gridCol>
                <a:gridCol w="1687115">
                  <a:extLst>
                    <a:ext uri="{9D8B030D-6E8A-4147-A177-3AD203B41FA5}">
                      <a16:colId xmlns:a16="http://schemas.microsoft.com/office/drawing/2014/main" val="20002"/>
                    </a:ext>
                  </a:extLst>
                </a:gridCol>
                <a:gridCol w="1284684">
                  <a:extLst>
                    <a:ext uri="{9D8B030D-6E8A-4147-A177-3AD203B41FA5}">
                      <a16:colId xmlns:a16="http://schemas.microsoft.com/office/drawing/2014/main" val="20003"/>
                    </a:ext>
                  </a:extLst>
                </a:gridCol>
              </a:tblGrid>
              <a:tr h="682643">
                <a:tc>
                  <a:txBody>
                    <a:bodyPr/>
                    <a:lstStyle/>
                    <a:p>
                      <a:endParaRPr lang="en-US" sz="2000" dirty="0"/>
                    </a:p>
                  </a:txBody>
                  <a:tcPr marT="45704" marB="45704">
                    <a:solidFill>
                      <a:schemeClr val="bg2">
                        <a:lumMod val="90000"/>
                      </a:schemeClr>
                    </a:solidFill>
                  </a:tcPr>
                </a:tc>
                <a:tc>
                  <a:txBody>
                    <a:bodyPr/>
                    <a:lstStyle/>
                    <a:p>
                      <a:pPr algn="ctr"/>
                      <a:r>
                        <a:rPr lang="en-US" sz="2000" dirty="0">
                          <a:solidFill>
                            <a:schemeClr val="tx1"/>
                          </a:solidFill>
                        </a:rPr>
                        <a:t>Developed disease</a:t>
                      </a:r>
                    </a:p>
                  </a:txBody>
                  <a:tcPr marT="45704" marB="45704">
                    <a:solidFill>
                      <a:schemeClr val="bg2">
                        <a:lumMod val="90000"/>
                      </a:schemeClr>
                    </a:solidFill>
                  </a:tcPr>
                </a:tc>
                <a:tc>
                  <a:txBody>
                    <a:bodyPr/>
                    <a:lstStyle/>
                    <a:p>
                      <a:pPr algn="ctr"/>
                      <a:r>
                        <a:rPr lang="en-US" sz="2000">
                          <a:solidFill>
                            <a:schemeClr val="tx1"/>
                          </a:solidFill>
                        </a:rPr>
                        <a:t>Not developed disease</a:t>
                      </a:r>
                      <a:endParaRPr lang="en-US" sz="2000" dirty="0">
                        <a:solidFill>
                          <a:schemeClr val="tx1"/>
                        </a:solidFill>
                      </a:endParaRPr>
                    </a:p>
                  </a:txBody>
                  <a:tcPr marT="45704" marB="45704">
                    <a:solidFill>
                      <a:schemeClr val="bg2">
                        <a:lumMod val="90000"/>
                      </a:schemeClr>
                    </a:solidFill>
                  </a:tcPr>
                </a:tc>
                <a:tc>
                  <a:txBody>
                    <a:bodyPr/>
                    <a:lstStyle/>
                    <a:p>
                      <a:endParaRPr lang="en-US" sz="2000" dirty="0"/>
                    </a:p>
                  </a:txBody>
                  <a:tcPr marT="45704" marB="45704">
                    <a:solidFill>
                      <a:schemeClr val="bg2">
                        <a:lumMod val="90000"/>
                      </a:schemeClr>
                    </a:solidFill>
                  </a:tcPr>
                </a:tc>
                <a:extLst>
                  <a:ext uri="{0D108BD9-81ED-4DB2-BD59-A6C34878D82A}">
                    <a16:rowId xmlns:a16="http://schemas.microsoft.com/office/drawing/2014/main" val="10000"/>
                  </a:ext>
                </a:extLst>
              </a:tr>
              <a:tr h="579061">
                <a:tc>
                  <a:txBody>
                    <a:bodyPr/>
                    <a:lstStyle/>
                    <a:p>
                      <a:pPr algn="ctr"/>
                      <a:r>
                        <a:rPr lang="en-US" sz="2000" b="1" dirty="0"/>
                        <a:t>Exposed to R/F</a:t>
                      </a:r>
                    </a:p>
                  </a:txBody>
                  <a:tcPr marT="45704" marB="45704">
                    <a:solidFill>
                      <a:schemeClr val="bg2">
                        <a:lumMod val="90000"/>
                      </a:schemeClr>
                    </a:solidFill>
                  </a:tcPr>
                </a:tc>
                <a:tc>
                  <a:txBody>
                    <a:bodyPr/>
                    <a:lstStyle/>
                    <a:p>
                      <a:pPr algn="ctr"/>
                      <a:r>
                        <a:rPr lang="en-US" sz="2000" b="0" dirty="0"/>
                        <a:t>a</a:t>
                      </a:r>
                    </a:p>
                    <a:p>
                      <a:pPr algn="ctr"/>
                      <a:r>
                        <a:rPr lang="en-US" sz="2000" b="0" dirty="0">
                          <a:solidFill>
                            <a:srgbClr val="FF0000"/>
                          </a:solidFill>
                        </a:rPr>
                        <a:t>(30)</a:t>
                      </a:r>
                    </a:p>
                  </a:txBody>
                  <a:tcPr marT="45704" marB="45704">
                    <a:solidFill>
                      <a:schemeClr val="bg2">
                        <a:lumMod val="90000"/>
                      </a:schemeClr>
                    </a:solidFill>
                  </a:tcPr>
                </a:tc>
                <a:tc>
                  <a:txBody>
                    <a:bodyPr/>
                    <a:lstStyle/>
                    <a:p>
                      <a:pPr algn="ctr"/>
                      <a:r>
                        <a:rPr lang="en-US" sz="2000" b="0" dirty="0"/>
                        <a:t>b</a:t>
                      </a:r>
                    </a:p>
                    <a:p>
                      <a:pPr algn="ctr"/>
                      <a:r>
                        <a:rPr lang="en-US" sz="2000" b="0" dirty="0"/>
                        <a:t>(70)</a:t>
                      </a:r>
                    </a:p>
                  </a:txBody>
                  <a:tcPr marT="45704" marB="45704">
                    <a:solidFill>
                      <a:schemeClr val="bg2">
                        <a:lumMod val="90000"/>
                      </a:schemeClr>
                    </a:solidFill>
                  </a:tcPr>
                </a:tc>
                <a:tc>
                  <a:txBody>
                    <a:bodyPr/>
                    <a:lstStyle/>
                    <a:p>
                      <a:pPr algn="ctr"/>
                      <a:r>
                        <a:rPr lang="en-US" sz="2000" b="0"/>
                        <a:t>a + b</a:t>
                      </a:r>
                    </a:p>
                    <a:p>
                      <a:pPr algn="ctr"/>
                      <a:r>
                        <a:rPr lang="en-US" sz="2000" b="0">
                          <a:solidFill>
                            <a:srgbClr val="C00000"/>
                          </a:solidFill>
                        </a:rPr>
                        <a:t>(100)</a:t>
                      </a:r>
                      <a:endParaRPr lang="en-US" sz="2000" b="0" dirty="0">
                        <a:solidFill>
                          <a:srgbClr val="C00000"/>
                        </a:solidFill>
                      </a:endParaRPr>
                    </a:p>
                  </a:txBody>
                  <a:tcPr marT="45704" marB="45704">
                    <a:solidFill>
                      <a:schemeClr val="bg2">
                        <a:lumMod val="90000"/>
                      </a:schemeClr>
                    </a:solidFill>
                  </a:tcPr>
                </a:tc>
                <a:extLst>
                  <a:ext uri="{0D108BD9-81ED-4DB2-BD59-A6C34878D82A}">
                    <a16:rowId xmlns:a16="http://schemas.microsoft.com/office/drawing/2014/main" val="10001"/>
                  </a:ext>
                </a:extLst>
              </a:tr>
              <a:tr h="599224">
                <a:tc>
                  <a:txBody>
                    <a:bodyPr/>
                    <a:lstStyle/>
                    <a:p>
                      <a:pPr algn="ctr"/>
                      <a:r>
                        <a:rPr lang="en-US" sz="2000" b="1" dirty="0"/>
                        <a:t>Not Exposed to R/F</a:t>
                      </a:r>
                    </a:p>
                  </a:txBody>
                  <a:tcPr marT="45704" marB="45704">
                    <a:solidFill>
                      <a:schemeClr val="bg2">
                        <a:lumMod val="90000"/>
                      </a:schemeClr>
                    </a:solidFill>
                  </a:tcPr>
                </a:tc>
                <a:tc>
                  <a:txBody>
                    <a:bodyPr/>
                    <a:lstStyle/>
                    <a:p>
                      <a:pPr algn="ctr"/>
                      <a:r>
                        <a:rPr lang="en-US" sz="2000" b="0"/>
                        <a:t>c</a:t>
                      </a:r>
                    </a:p>
                    <a:p>
                      <a:pPr algn="ctr"/>
                      <a:r>
                        <a:rPr lang="en-US" sz="2000" b="0">
                          <a:solidFill>
                            <a:srgbClr val="FF0000"/>
                          </a:solidFill>
                        </a:rPr>
                        <a:t>(10)</a:t>
                      </a:r>
                      <a:endParaRPr lang="en-US" sz="2000" b="0" dirty="0">
                        <a:solidFill>
                          <a:srgbClr val="FF0000"/>
                        </a:solidFill>
                      </a:endParaRPr>
                    </a:p>
                  </a:txBody>
                  <a:tcPr marT="45704" marB="45704">
                    <a:solidFill>
                      <a:schemeClr val="bg2">
                        <a:lumMod val="90000"/>
                      </a:schemeClr>
                    </a:solidFill>
                  </a:tcPr>
                </a:tc>
                <a:tc>
                  <a:txBody>
                    <a:bodyPr/>
                    <a:lstStyle/>
                    <a:p>
                      <a:pPr algn="ctr"/>
                      <a:r>
                        <a:rPr lang="en-US" sz="2000" b="0" dirty="0"/>
                        <a:t>d</a:t>
                      </a:r>
                    </a:p>
                    <a:p>
                      <a:pPr algn="ctr"/>
                      <a:r>
                        <a:rPr lang="en-US" sz="2000" b="0" dirty="0"/>
                        <a:t>(90)</a:t>
                      </a:r>
                    </a:p>
                  </a:txBody>
                  <a:tcPr marT="45704" marB="45704">
                    <a:solidFill>
                      <a:schemeClr val="bg2">
                        <a:lumMod val="90000"/>
                      </a:schemeClr>
                    </a:solidFill>
                  </a:tcPr>
                </a:tc>
                <a:tc>
                  <a:txBody>
                    <a:bodyPr/>
                    <a:lstStyle/>
                    <a:p>
                      <a:pPr algn="ctr"/>
                      <a:r>
                        <a:rPr lang="en-US" sz="2000" b="0" dirty="0"/>
                        <a:t>c + d</a:t>
                      </a:r>
                    </a:p>
                    <a:p>
                      <a:pPr algn="ctr"/>
                      <a:r>
                        <a:rPr lang="en-US" sz="2000" b="0" dirty="0">
                          <a:solidFill>
                            <a:srgbClr val="C00000"/>
                          </a:solidFill>
                        </a:rPr>
                        <a:t>(100)</a:t>
                      </a:r>
                    </a:p>
                  </a:txBody>
                  <a:tcPr marT="45704" marB="45704">
                    <a:solidFill>
                      <a:schemeClr val="bg2">
                        <a:lumMod val="90000"/>
                      </a:schemeClr>
                    </a:solidFill>
                  </a:tcPr>
                </a:tc>
                <a:extLst>
                  <a:ext uri="{0D108BD9-81ED-4DB2-BD59-A6C34878D82A}">
                    <a16:rowId xmlns:a16="http://schemas.microsoft.com/office/drawing/2014/main" val="10002"/>
                  </a:ext>
                </a:extLst>
              </a:tr>
              <a:tr h="579061">
                <a:tc>
                  <a:txBody>
                    <a:bodyPr/>
                    <a:lstStyle/>
                    <a:p>
                      <a:pPr algn="ctr"/>
                      <a:endParaRPr lang="en-US" sz="2000" dirty="0"/>
                    </a:p>
                  </a:txBody>
                  <a:tcPr marT="45704" marB="45704">
                    <a:solidFill>
                      <a:schemeClr val="bg2">
                        <a:lumMod val="90000"/>
                      </a:schemeClr>
                    </a:solidFill>
                  </a:tcPr>
                </a:tc>
                <a:tc>
                  <a:txBody>
                    <a:bodyPr/>
                    <a:lstStyle/>
                    <a:p>
                      <a:pPr algn="ctr"/>
                      <a:r>
                        <a:rPr lang="en-US" sz="2000" b="0"/>
                        <a:t>a+c</a:t>
                      </a:r>
                      <a:endParaRPr lang="en-US" sz="2000" b="0" dirty="0"/>
                    </a:p>
                  </a:txBody>
                  <a:tcPr marT="45704" marB="45704">
                    <a:solidFill>
                      <a:schemeClr val="bg2">
                        <a:lumMod val="90000"/>
                      </a:schemeClr>
                    </a:solidFill>
                  </a:tcPr>
                </a:tc>
                <a:tc>
                  <a:txBody>
                    <a:bodyPr/>
                    <a:lstStyle/>
                    <a:p>
                      <a:pPr algn="ctr"/>
                      <a:r>
                        <a:rPr lang="en-US" sz="2000" b="0" dirty="0" err="1"/>
                        <a:t>b+d</a:t>
                      </a:r>
                      <a:endParaRPr lang="en-US" sz="2000" b="0" dirty="0"/>
                    </a:p>
                    <a:p>
                      <a:pPr algn="ctr"/>
                      <a:endParaRPr lang="en-US" sz="2000" b="0" dirty="0"/>
                    </a:p>
                  </a:txBody>
                  <a:tcPr marT="45704" marB="45704">
                    <a:solidFill>
                      <a:schemeClr val="bg2">
                        <a:lumMod val="90000"/>
                      </a:schemeClr>
                    </a:solidFill>
                  </a:tcPr>
                </a:tc>
                <a:tc>
                  <a:txBody>
                    <a:bodyPr/>
                    <a:lstStyle/>
                    <a:p>
                      <a:pPr algn="ctr"/>
                      <a:r>
                        <a:rPr lang="en-US" sz="2000" b="0" dirty="0"/>
                        <a:t>n = 200</a:t>
                      </a:r>
                    </a:p>
                  </a:txBody>
                  <a:tcPr marT="45704" marB="45704">
                    <a:solidFill>
                      <a:schemeClr val="bg2">
                        <a:lumMod val="90000"/>
                      </a:schemeClr>
                    </a:solidFill>
                  </a:tcPr>
                </a:tc>
                <a:extLst>
                  <a:ext uri="{0D108BD9-81ED-4DB2-BD59-A6C34878D82A}">
                    <a16:rowId xmlns:a16="http://schemas.microsoft.com/office/drawing/2014/main" val="10003"/>
                  </a:ext>
                </a:extLst>
              </a:tr>
            </a:tbl>
          </a:graphicData>
        </a:graphic>
      </p:graphicFrame>
      <p:sp>
        <p:nvSpPr>
          <p:cNvPr id="28702" name="Slide Number Placeholder 3">
            <a:extLst>
              <a:ext uri="{FF2B5EF4-FFF2-40B4-BE49-F238E27FC236}">
                <a16:creationId xmlns:a16="http://schemas.microsoft.com/office/drawing/2014/main" id="{0B8F85F3-D192-417C-949C-29F46DDE39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1CA17C-D9C2-458B-8105-9190687A45FB}" type="slidenum">
              <a:rPr lang="en-US" altLang="en-US" sz="1400" smtClean="0"/>
              <a:pPr>
                <a:spcBef>
                  <a:spcPct val="0"/>
                </a:spcBef>
                <a:buFontTx/>
                <a:buNone/>
              </a:pPr>
              <a:t>19</a:t>
            </a:fld>
            <a:endParaRPr lang="en-US" altLang="en-US" sz="1400"/>
          </a:p>
        </p:txBody>
      </p:sp>
      <p:sp>
        <p:nvSpPr>
          <p:cNvPr id="27679" name="TextBox 5">
            <a:extLst>
              <a:ext uri="{FF2B5EF4-FFF2-40B4-BE49-F238E27FC236}">
                <a16:creationId xmlns:a16="http://schemas.microsoft.com/office/drawing/2014/main" id="{EAFE3C7F-1817-4D12-B38F-CF843EED2136}"/>
              </a:ext>
            </a:extLst>
          </p:cNvPr>
          <p:cNvSpPr txBox="1">
            <a:spLocks noChangeArrowheads="1"/>
          </p:cNvSpPr>
          <p:nvPr/>
        </p:nvSpPr>
        <p:spPr bwMode="auto">
          <a:xfrm>
            <a:off x="2057400" y="4023232"/>
            <a:ext cx="8077200" cy="2862322"/>
          </a:xfrm>
          <a:prstGeom prst="rect">
            <a:avLst/>
          </a:prstGeom>
          <a:solidFill>
            <a:schemeClr val="bg2">
              <a:lumMod val="90000"/>
            </a:schemeClr>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dirty="0">
                <a:latin typeface="+mn-lt"/>
              </a:rPr>
              <a:t>I.	Incidence rate in Exposed    =    a / a + b  x 100  </a:t>
            </a:r>
            <a:r>
              <a:rPr lang="en-US" dirty="0">
                <a:solidFill>
                  <a:srgbClr val="FF0000"/>
                </a:solidFill>
                <a:latin typeface="+mn-lt"/>
              </a:rPr>
              <a:t>(30%)</a:t>
            </a:r>
          </a:p>
          <a:p>
            <a:pPr>
              <a:defRPr/>
            </a:pPr>
            <a:r>
              <a:rPr lang="en-US" dirty="0">
                <a:latin typeface="+mn-lt"/>
              </a:rPr>
              <a:t>	Incidence rate in Not-Exposed =  c / c+ d  x 100 </a:t>
            </a:r>
            <a:r>
              <a:rPr lang="en-US" dirty="0">
                <a:solidFill>
                  <a:srgbClr val="FF0000"/>
                </a:solidFill>
                <a:latin typeface="+mn-lt"/>
              </a:rPr>
              <a:t>(10%).</a:t>
            </a:r>
          </a:p>
          <a:p>
            <a:pPr marL="457200" indent="-457200">
              <a:defRPr/>
            </a:pPr>
            <a:r>
              <a:rPr lang="en-US" dirty="0">
                <a:latin typeface="+mn-lt"/>
              </a:rPr>
              <a:t> II.         Relative Risk:</a:t>
            </a:r>
          </a:p>
          <a:p>
            <a:pPr>
              <a:defRPr/>
            </a:pPr>
            <a:r>
              <a:rPr lang="en-US" dirty="0">
                <a:latin typeface="+mn-lt"/>
              </a:rPr>
              <a:t>	         </a:t>
            </a:r>
          </a:p>
          <a:p>
            <a:pPr>
              <a:defRPr/>
            </a:pPr>
            <a:r>
              <a:rPr lang="en-US" dirty="0">
                <a:latin typeface="+mn-lt"/>
              </a:rPr>
              <a:t>	          </a:t>
            </a:r>
            <a:r>
              <a:rPr lang="en-US" b="1" u="sng" dirty="0">
                <a:latin typeface="+mn-lt"/>
              </a:rPr>
              <a:t>Incidence  in Exposed </a:t>
            </a:r>
            <a:r>
              <a:rPr lang="en-US" b="1" dirty="0">
                <a:latin typeface="+mn-lt"/>
              </a:rPr>
              <a:t>       =     </a:t>
            </a:r>
            <a:r>
              <a:rPr lang="en-US" b="1" u="sng" dirty="0">
                <a:latin typeface="+mn-lt"/>
              </a:rPr>
              <a:t>a / a + b x 100   </a:t>
            </a:r>
            <a:r>
              <a:rPr lang="en-US" b="1" dirty="0">
                <a:latin typeface="+mn-lt"/>
              </a:rPr>
              <a:t>=    </a:t>
            </a:r>
            <a:r>
              <a:rPr lang="en-US" b="1" u="sng" dirty="0">
                <a:latin typeface="+mn-lt"/>
              </a:rPr>
              <a:t>30</a:t>
            </a:r>
            <a:r>
              <a:rPr lang="en-US" b="1" dirty="0">
                <a:latin typeface="+mn-lt"/>
              </a:rPr>
              <a:t>   =   3 / 1  =  3   </a:t>
            </a:r>
          </a:p>
          <a:p>
            <a:pPr>
              <a:defRPr/>
            </a:pPr>
            <a:r>
              <a:rPr lang="en-US" b="1" dirty="0">
                <a:latin typeface="+mn-lt"/>
              </a:rPr>
              <a:t>	       Incidence  in not-Exposed    =      c / c+ d x100          10</a:t>
            </a:r>
          </a:p>
          <a:p>
            <a:pPr>
              <a:defRPr/>
            </a:pPr>
            <a:endParaRPr lang="en-US" b="1" dirty="0">
              <a:latin typeface="+mn-lt"/>
            </a:endParaRPr>
          </a:p>
          <a:p>
            <a:pPr>
              <a:defRPr/>
            </a:pPr>
            <a:r>
              <a:rPr lang="en-US" b="1" dirty="0">
                <a:latin typeface="+mn-lt"/>
              </a:rPr>
              <a:t>		  RR  or Risk Ratio         =     3   </a:t>
            </a:r>
          </a:p>
          <a:p>
            <a:pPr>
              <a:defRPr/>
            </a:pPr>
            <a:r>
              <a:rPr lang="en-US" b="1" dirty="0">
                <a:solidFill>
                  <a:srgbClr val="FF0000"/>
                </a:solidFill>
                <a:latin typeface="+mn-lt"/>
              </a:rPr>
              <a:t>Interpretation</a:t>
            </a:r>
            <a:r>
              <a:rPr lang="en-US" dirty="0">
                <a:solidFill>
                  <a:srgbClr val="FF0000"/>
                </a:solidFill>
                <a:latin typeface="+mn-lt"/>
              </a:rPr>
              <a:t>:  incidence rates of disease in </a:t>
            </a:r>
            <a:r>
              <a:rPr lang="en-US" dirty="0">
                <a:latin typeface="+mn-lt"/>
              </a:rPr>
              <a:t>exposed are 3 times higher as compare to incidence rates of those who are not exposed. </a:t>
            </a:r>
          </a:p>
        </p:txBody>
      </p:sp>
      <p:pic>
        <p:nvPicPr>
          <p:cNvPr id="2" name="Picture 1">
            <a:extLst>
              <a:ext uri="{FF2B5EF4-FFF2-40B4-BE49-F238E27FC236}">
                <a16:creationId xmlns:a16="http://schemas.microsoft.com/office/drawing/2014/main" id="{4B3C2AEE-158B-FD7F-C874-A2FD7C87237D}"/>
              </a:ext>
            </a:extLst>
          </p:cNvPr>
          <p:cNvPicPr>
            <a:picLocks noChangeAspect="1"/>
          </p:cNvPicPr>
          <p:nvPr/>
        </p:nvPicPr>
        <p:blipFill>
          <a:blip r:embed="rId2"/>
          <a:stretch>
            <a:fillRect/>
          </a:stretch>
        </p:blipFill>
        <p:spPr>
          <a:xfrm>
            <a:off x="9899705" y="173664"/>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79"/>
                                        </p:tgtEl>
                                        <p:attrNameLst>
                                          <p:attrName>style.visibility</p:attrName>
                                        </p:attrNameLst>
                                      </p:cBhvr>
                                      <p:to>
                                        <p:strVal val="visible"/>
                                      </p:to>
                                    </p:set>
                                    <p:animEffect transition="in" filter="fade">
                                      <p:cBhvr>
                                        <p:cTn id="12" dur="500"/>
                                        <p:tgtEl>
                                          <p:spTgt spid="27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Video 4102" descr="A close-up of a book&#10;&#10;Description automatically generated">
            <a:extLst>
              <a:ext uri="{FF2B5EF4-FFF2-40B4-BE49-F238E27FC236}">
                <a16:creationId xmlns:a16="http://schemas.microsoft.com/office/drawing/2014/main" id="{1ACC4DF1-7BEB-4D8F-B496-4098B35D7C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29786"/>
            <a:ext cx="12191999" cy="6987786"/>
          </a:xfrm>
          <a:prstGeom prst="rect">
            <a:avLst/>
          </a:prstGeom>
        </p:spPr>
      </p:pic>
      <p:sp>
        <p:nvSpPr>
          <p:cNvPr id="77" name="Rectangle 7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9" name="Rectangle 2">
            <a:extLst>
              <a:ext uri="{FF2B5EF4-FFF2-40B4-BE49-F238E27FC236}">
                <a16:creationId xmlns:a16="http://schemas.microsoft.com/office/drawing/2014/main" id="{5E64E764-AE80-4FD8-9F9C-64500C57C0CC}"/>
              </a:ext>
            </a:extLst>
          </p:cNvPr>
          <p:cNvSpPr>
            <a:spLocks noGrp="1" noChangeArrowheads="1"/>
          </p:cNvSpPr>
          <p:nvPr>
            <p:ph type="title"/>
          </p:nvPr>
        </p:nvSpPr>
        <p:spPr>
          <a:xfrm>
            <a:off x="838200" y="2412836"/>
            <a:ext cx="10058400" cy="614250"/>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br>
              <a:rPr lang="en-US" altLang="en-US" sz="5200" dirty="0">
                <a:solidFill>
                  <a:srgbClr val="FFFFFF"/>
                </a:solidFill>
              </a:rPr>
            </a:br>
            <a:r>
              <a:rPr lang="en-US" altLang="en-US" sz="5400" b="1" dirty="0">
                <a:solidFill>
                  <a:schemeClr val="tx1">
                    <a:lumMod val="65000"/>
                    <a:lumOff val="35000"/>
                  </a:schemeClr>
                </a:solidFill>
              </a:rPr>
              <a:t>Cohort Study design</a:t>
            </a:r>
            <a:br>
              <a:rPr lang="en-US" altLang="en-US" sz="5400" b="1" dirty="0">
                <a:solidFill>
                  <a:schemeClr val="tx1">
                    <a:lumMod val="65000"/>
                    <a:lumOff val="35000"/>
                  </a:schemeClr>
                </a:solidFill>
              </a:rPr>
            </a:br>
            <a:br>
              <a:rPr lang="en-US" altLang="en-US" sz="3600" b="1" dirty="0">
                <a:solidFill>
                  <a:srgbClr val="FFFFFF"/>
                </a:solidFill>
              </a:rPr>
            </a:br>
            <a:br>
              <a:rPr lang="en-US" altLang="en-US" sz="2200" b="1" dirty="0">
                <a:solidFill>
                  <a:schemeClr val="accent4">
                    <a:lumMod val="50000"/>
                  </a:schemeClr>
                </a:solidFill>
              </a:rPr>
            </a:br>
            <a:endParaRPr lang="en-US" altLang="en-US" sz="2000" b="1" dirty="0">
              <a:solidFill>
                <a:schemeClr val="accent4">
                  <a:lumMod val="50000"/>
                </a:schemeClr>
              </a:solidFill>
            </a:endParaRPr>
          </a:p>
        </p:txBody>
      </p:sp>
      <p:sp>
        <p:nvSpPr>
          <p:cNvPr id="4098" name="Slide Number Placeholder 4">
            <a:extLst>
              <a:ext uri="{FF2B5EF4-FFF2-40B4-BE49-F238E27FC236}">
                <a16:creationId xmlns:a16="http://schemas.microsoft.com/office/drawing/2014/main" id="{1E959EE3-9BE1-40BB-9C6A-4BBA8715C4E2}"/>
              </a:ext>
            </a:extLst>
          </p:cNvPr>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spcAft>
                <a:spcPts val="600"/>
              </a:spcAft>
              <a:buNone/>
              <a:defRPr/>
            </a:pPr>
            <a:fld id="{30FC072C-0A49-4ACB-8252-470C3F4627E1}" type="slidenum">
              <a:rPr lang="en-US" altLang="en-US" sz="1200">
                <a:solidFill>
                  <a:srgbClr val="FFFFFF"/>
                </a:solidFill>
                <a:latin typeface="Calibri" panose="020F0502020204030204"/>
              </a:rPr>
              <a:pPr>
                <a:spcBef>
                  <a:spcPts val="0"/>
                </a:spcBef>
                <a:spcAft>
                  <a:spcPts val="600"/>
                </a:spcAft>
                <a:buNone/>
                <a:defRPr/>
              </a:pPr>
              <a:t>2</a:t>
            </a:fld>
            <a:endParaRPr lang="en-US" altLang="en-US" sz="1200">
              <a:solidFill>
                <a:srgbClr val="FFFFFF"/>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410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0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103"/>
                                        </p:tgtEl>
                                      </p:cBhvr>
                                    </p:cmd>
                                  </p:childTnLst>
                                </p:cTn>
                              </p:par>
                            </p:childTnLst>
                          </p:cTn>
                        </p:par>
                      </p:childTnLst>
                    </p:cTn>
                  </p:par>
                </p:childTnLst>
              </p:cTn>
              <p:nextCondLst>
                <p:cond evt="onClick" delay="0">
                  <p:tgtEl>
                    <p:spTgt spid="4103"/>
                  </p:tgtEl>
                </p:cond>
              </p:nextCondLst>
            </p:seq>
            <p:video>
              <p:cMediaNode mute="1">
                <p:cTn id="12" repeatCount="indefinite" fill="hold" display="0">
                  <p:stCondLst>
                    <p:cond delay="indefinite"/>
                  </p:stCondLst>
                </p:cTn>
                <p:tgtEl>
                  <p:spTgt spid="410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6185F85-6FE7-4A01-90BC-AABDC49C8B9B}"/>
              </a:ext>
            </a:extLst>
          </p:cNvPr>
          <p:cNvSpPr>
            <a:spLocks noGrp="1" noChangeArrowheads="1"/>
          </p:cNvSpPr>
          <p:nvPr>
            <p:ph type="title"/>
          </p:nvPr>
        </p:nvSpPr>
        <p:spPr>
          <a:xfrm>
            <a:off x="351182" y="2158744"/>
            <a:ext cx="3411071" cy="3047235"/>
          </a:xfrm>
        </p:spPr>
        <p:txBody>
          <a:bodyPr anchor="t">
            <a:normAutofit/>
          </a:bodyPr>
          <a:lstStyle/>
          <a:p>
            <a:r>
              <a:rPr lang="en-US" altLang="en-US" sz="3200" b="1" dirty="0"/>
              <a:t>Interpretation of Relative Risk</a:t>
            </a:r>
          </a:p>
        </p:txBody>
      </p:sp>
      <p:graphicFrame>
        <p:nvGraphicFramePr>
          <p:cNvPr id="30732" name="Rectangle 3">
            <a:extLst>
              <a:ext uri="{FF2B5EF4-FFF2-40B4-BE49-F238E27FC236}">
                <a16:creationId xmlns:a16="http://schemas.microsoft.com/office/drawing/2014/main" id="{E419522A-BFC9-5946-1206-B36577BB1DE2}"/>
              </a:ext>
            </a:extLst>
          </p:cNvPr>
          <p:cNvGraphicFramePr>
            <a:graphicFrameLocks noGrp="1"/>
          </p:cNvGraphicFramePr>
          <p:nvPr>
            <p:ph idx="1"/>
            <p:extLst>
              <p:ext uri="{D42A27DB-BD31-4B8C-83A1-F6EECF244321}">
                <p14:modId xmlns:p14="http://schemas.microsoft.com/office/powerpoint/2010/main" val="1517032540"/>
              </p:ext>
            </p:extLst>
          </p:nvPr>
        </p:nvGraphicFramePr>
        <p:xfrm>
          <a:off x="5348087" y="1035843"/>
          <a:ext cx="5793134" cy="4945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701" name="Slide Number Placeholder 4">
            <a:extLst>
              <a:ext uri="{FF2B5EF4-FFF2-40B4-BE49-F238E27FC236}">
                <a16:creationId xmlns:a16="http://schemas.microsoft.com/office/drawing/2014/main" id="{6D147734-5B07-447A-8AA2-64EA4A4EBEE0}"/>
              </a:ext>
            </a:extLst>
          </p:cNvPr>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87DED806-9940-4DD4-9148-2301BC4F7C9E}" type="slidenum">
              <a:rPr lang="en-US" altLang="en-US" sz="1800">
                <a:solidFill>
                  <a:schemeClr val="tx1">
                    <a:lumMod val="50000"/>
                    <a:lumOff val="50000"/>
                  </a:schemeClr>
                </a:solidFill>
              </a:rPr>
              <a:pPr>
                <a:lnSpc>
                  <a:spcPct val="90000"/>
                </a:lnSpc>
                <a:spcBef>
                  <a:spcPct val="0"/>
                </a:spcBef>
                <a:spcAft>
                  <a:spcPts val="600"/>
                </a:spcAft>
                <a:buFontTx/>
                <a:buNone/>
              </a:pPr>
              <a:t>20</a:t>
            </a:fld>
            <a:endParaRPr lang="en-US" altLang="en-US" sz="1800">
              <a:solidFill>
                <a:schemeClr val="tx1">
                  <a:lumMod val="50000"/>
                  <a:lumOff val="50000"/>
                </a:schemeClr>
              </a:solidFill>
            </a:endParaRPr>
          </a:p>
        </p:txBody>
      </p:sp>
      <p:grpSp>
        <p:nvGrpSpPr>
          <p:cNvPr id="30728" name="Group 30727">
            <a:extLst>
              <a:ext uri="{FF2B5EF4-FFF2-40B4-BE49-F238E27FC236}">
                <a16:creationId xmlns:a16="http://schemas.microsoft.com/office/drawing/2014/main" id="{62EF589D-1946-AC37-0BAA-9A9E3E5E7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0729" name="Rectangle 30728">
              <a:extLst>
                <a:ext uri="{FF2B5EF4-FFF2-40B4-BE49-F238E27FC236}">
                  <a16:creationId xmlns:a16="http://schemas.microsoft.com/office/drawing/2014/main" id="{CD888693-6C18-882C-73B2-7F2C4E4E0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0" name="Rectangle 30729">
              <a:extLst>
                <a:ext uri="{FF2B5EF4-FFF2-40B4-BE49-F238E27FC236}">
                  <a16:creationId xmlns:a16="http://schemas.microsoft.com/office/drawing/2014/main" id="{88ACC3AC-8A38-9C97-5A5E-4F5F4772C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510F86B0-13AD-3A1B-85C1-80C6BC287249}"/>
              </a:ext>
            </a:extLst>
          </p:cNvPr>
          <p:cNvPicPr>
            <a:picLocks noChangeAspect="1"/>
          </p:cNvPicPr>
          <p:nvPr/>
        </p:nvPicPr>
        <p:blipFill>
          <a:blip r:embed="rId7"/>
          <a:stretch>
            <a:fillRect/>
          </a:stretch>
        </p:blipFill>
        <p:spPr>
          <a:xfrm>
            <a:off x="69905" y="-74814"/>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fade">
                                      <p:cBhvr>
                                        <p:cTn id="7" dur="5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73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BAA060A-B6F8-491E-804D-2A539EE15312}"/>
              </a:ext>
            </a:extLst>
          </p:cNvPr>
          <p:cNvSpPr>
            <a:spLocks noGrp="1" noChangeArrowheads="1"/>
          </p:cNvSpPr>
          <p:nvPr>
            <p:ph type="title"/>
          </p:nvPr>
        </p:nvSpPr>
        <p:spPr>
          <a:noFill/>
        </p:spPr>
        <p:txBody>
          <a:bodyPr>
            <a:noAutofit/>
          </a:bodyPr>
          <a:lstStyle/>
          <a:p>
            <a:r>
              <a:rPr lang="en-US" altLang="en-US" sz="3600" b="1" dirty="0"/>
              <a:t>Attributable Risk (AR) or Risk Difference </a:t>
            </a:r>
          </a:p>
        </p:txBody>
      </p:sp>
      <p:sp>
        <p:nvSpPr>
          <p:cNvPr id="31747" name="Rectangle 3">
            <a:extLst>
              <a:ext uri="{FF2B5EF4-FFF2-40B4-BE49-F238E27FC236}">
                <a16:creationId xmlns:a16="http://schemas.microsoft.com/office/drawing/2014/main" id="{287862B4-8DD6-4B67-9E67-87F11BB5C9B6}"/>
              </a:ext>
            </a:extLst>
          </p:cNvPr>
          <p:cNvSpPr>
            <a:spLocks noGrp="1" noChangeArrowheads="1"/>
          </p:cNvSpPr>
          <p:nvPr>
            <p:ph idx="1"/>
          </p:nvPr>
        </p:nvSpPr>
        <p:spPr>
          <a:solidFill>
            <a:schemeClr val="bg2">
              <a:lumMod val="90000"/>
            </a:schemeClr>
          </a:solidFill>
        </p:spPr>
        <p:txBody>
          <a:bodyPr>
            <a:noAutofit/>
          </a:bodyPr>
          <a:lstStyle/>
          <a:p>
            <a:pPr>
              <a:defRPr/>
            </a:pPr>
            <a:r>
              <a:rPr lang="en-US" sz="2400" dirty="0"/>
              <a:t>difference in incidence rates of disease between exposed group and the non-exposed group</a:t>
            </a:r>
          </a:p>
          <a:p>
            <a:pPr>
              <a:buFont typeface="Wingdings" pitchFamily="2" charset="2"/>
              <a:buNone/>
              <a:defRPr/>
            </a:pPr>
            <a:r>
              <a:rPr lang="en-US" sz="2400" dirty="0"/>
              <a:t>   </a:t>
            </a:r>
            <a:r>
              <a:rPr lang="en-US" sz="2400" b="1" dirty="0"/>
              <a:t>                </a:t>
            </a:r>
            <a:r>
              <a:rPr lang="en-US" sz="2400" dirty="0"/>
              <a:t>Incidence-Rate Exposed –  Incidence-Rate non-Exposed</a:t>
            </a:r>
          </a:p>
          <a:p>
            <a:pPr>
              <a:buFont typeface="Wingdings" pitchFamily="2" charset="2"/>
              <a:buNone/>
              <a:defRPr/>
            </a:pPr>
            <a:r>
              <a:rPr lang="en-US" sz="2400" dirty="0"/>
              <a:t>     AR% =  -----------------------------------------------------------------  X   100                        		        Incidence rate among exposed </a:t>
            </a:r>
          </a:p>
          <a:p>
            <a:pPr>
              <a:buFontTx/>
              <a:buNone/>
              <a:defRPr/>
            </a:pPr>
            <a:r>
              <a:rPr lang="en-US" sz="2400" dirty="0">
                <a:solidFill>
                  <a:srgbClr val="FF0000"/>
                </a:solidFill>
              </a:rPr>
              <a:t>              </a:t>
            </a:r>
          </a:p>
          <a:p>
            <a:pPr>
              <a:buFontTx/>
              <a:buNone/>
              <a:defRPr/>
            </a:pPr>
            <a:r>
              <a:rPr lang="en-US" sz="2400" dirty="0">
                <a:solidFill>
                  <a:srgbClr val="FF0000"/>
                </a:solidFill>
              </a:rPr>
              <a:t>                             </a:t>
            </a:r>
            <a:r>
              <a:rPr lang="en-US" sz="2400" b="1" dirty="0"/>
              <a:t>30  - 10 / 30 = 20 / 30  X 100    </a:t>
            </a:r>
            <a:r>
              <a:rPr lang="en-US" sz="2400" b="1" dirty="0">
                <a:solidFill>
                  <a:srgbClr val="FF0000"/>
                </a:solidFill>
              </a:rPr>
              <a:t>=  66.66%</a:t>
            </a:r>
            <a:r>
              <a:rPr lang="en-US" sz="2400" b="1" dirty="0"/>
              <a:t> </a:t>
            </a:r>
          </a:p>
          <a:p>
            <a:pPr>
              <a:defRPr/>
            </a:pPr>
            <a:r>
              <a:rPr lang="en-US" sz="2400" dirty="0"/>
              <a:t>provides an estimate of the proportion of disease </a:t>
            </a:r>
            <a:r>
              <a:rPr lang="en-US" sz="2400" dirty="0">
                <a:solidFill>
                  <a:srgbClr val="C00000"/>
                </a:solidFill>
              </a:rPr>
              <a:t>among the exposed</a:t>
            </a:r>
            <a:r>
              <a:rPr lang="en-US" sz="2400" dirty="0"/>
              <a:t> that is attributed to the </a:t>
            </a:r>
            <a:r>
              <a:rPr lang="en-US" sz="2400" dirty="0">
                <a:solidFill>
                  <a:srgbClr val="C00000"/>
                </a:solidFill>
              </a:rPr>
              <a:t>particular exposure</a:t>
            </a:r>
            <a:r>
              <a:rPr lang="en-US" sz="2400" dirty="0"/>
              <a:t> and could be prevented by eliminating exposure. </a:t>
            </a:r>
          </a:p>
          <a:p>
            <a:pPr>
              <a:buFontTx/>
              <a:buNone/>
              <a:defRPr/>
            </a:pPr>
            <a:r>
              <a:rPr lang="en-US" sz="2400" dirty="0"/>
              <a:t>		    </a:t>
            </a:r>
            <a:r>
              <a:rPr lang="en-US" sz="2400" u="sng" dirty="0"/>
              <a:t>AR% indicates the preventable fraction of disease</a:t>
            </a:r>
          </a:p>
        </p:txBody>
      </p:sp>
      <p:sp>
        <p:nvSpPr>
          <p:cNvPr id="30725" name="Slide Number Placeholder 4">
            <a:extLst>
              <a:ext uri="{FF2B5EF4-FFF2-40B4-BE49-F238E27FC236}">
                <a16:creationId xmlns:a16="http://schemas.microsoft.com/office/drawing/2014/main" id="{29DBD48E-43D9-4D5B-BCC6-F19FF36B65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18C3E5-B8FF-4AE7-8954-3C965AF60486}" type="slidenum">
              <a:rPr lang="en-US" altLang="en-US" sz="1400"/>
              <a:pPr>
                <a:spcBef>
                  <a:spcPct val="0"/>
                </a:spcBef>
                <a:buFontTx/>
                <a:buNone/>
              </a:pPr>
              <a:t>21</a:t>
            </a:fld>
            <a:endParaRPr lang="en-US" altLang="en-US" sz="1400"/>
          </a:p>
        </p:txBody>
      </p:sp>
      <p:pic>
        <p:nvPicPr>
          <p:cNvPr id="2" name="Picture 1">
            <a:extLst>
              <a:ext uri="{FF2B5EF4-FFF2-40B4-BE49-F238E27FC236}">
                <a16:creationId xmlns:a16="http://schemas.microsoft.com/office/drawing/2014/main" id="{FEE19979-03BD-6FED-52E2-1E204DEAACF9}"/>
              </a:ext>
            </a:extLst>
          </p:cNvPr>
          <p:cNvPicPr>
            <a:picLocks noChangeAspect="1"/>
          </p:cNvPicPr>
          <p:nvPr/>
        </p:nvPicPr>
        <p:blipFill>
          <a:blip r:embed="rId2"/>
          <a:stretch>
            <a:fillRect/>
          </a:stretch>
        </p:blipFill>
        <p:spPr>
          <a:xfrm>
            <a:off x="10210800" y="-97483"/>
            <a:ext cx="2021991" cy="101188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bg/>
                                          </p:spTgt>
                                        </p:tgtEl>
                                        <p:attrNameLst>
                                          <p:attrName>style.visibility</p:attrName>
                                        </p:attrNameLst>
                                      </p:cBhvr>
                                      <p:to>
                                        <p:strVal val="visible"/>
                                      </p:to>
                                    </p:set>
                                    <p:animEffect transition="in" filter="fade">
                                      <p:cBhvr>
                                        <p:cTn id="7" dur="500"/>
                                        <p:tgtEl>
                                          <p:spTgt spid="3174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Effect transition="in" filter="fade">
                                      <p:cBhvr>
                                        <p:cTn id="12" dur="500"/>
                                        <p:tgtEl>
                                          <p:spTgt spid="317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xEl>
                                              <p:pRg st="1" end="1"/>
                                            </p:txEl>
                                          </p:spTgt>
                                        </p:tgtEl>
                                        <p:attrNameLst>
                                          <p:attrName>style.visibility</p:attrName>
                                        </p:attrNameLst>
                                      </p:cBhvr>
                                      <p:to>
                                        <p:strVal val="visible"/>
                                      </p:to>
                                    </p:set>
                                    <p:animEffect transition="in" filter="fade">
                                      <p:cBhvr>
                                        <p:cTn id="17" dur="500"/>
                                        <p:tgtEl>
                                          <p:spTgt spid="317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7">
                                            <p:txEl>
                                              <p:pRg st="2" end="2"/>
                                            </p:txEl>
                                          </p:spTgt>
                                        </p:tgtEl>
                                        <p:attrNameLst>
                                          <p:attrName>style.visibility</p:attrName>
                                        </p:attrNameLst>
                                      </p:cBhvr>
                                      <p:to>
                                        <p:strVal val="visible"/>
                                      </p:to>
                                    </p:set>
                                    <p:animEffect transition="in" filter="fade">
                                      <p:cBhvr>
                                        <p:cTn id="22" dur="500"/>
                                        <p:tgtEl>
                                          <p:spTgt spid="317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47">
                                            <p:txEl>
                                              <p:pRg st="3" end="3"/>
                                            </p:txEl>
                                          </p:spTgt>
                                        </p:tgtEl>
                                        <p:attrNameLst>
                                          <p:attrName>style.visibility</p:attrName>
                                        </p:attrNameLst>
                                      </p:cBhvr>
                                      <p:to>
                                        <p:strVal val="visible"/>
                                      </p:to>
                                    </p:set>
                                    <p:animEffect transition="in" filter="fade">
                                      <p:cBhvr>
                                        <p:cTn id="27" dur="500"/>
                                        <p:tgtEl>
                                          <p:spTgt spid="317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747">
                                            <p:txEl>
                                              <p:pRg st="4" end="4"/>
                                            </p:txEl>
                                          </p:spTgt>
                                        </p:tgtEl>
                                        <p:attrNameLst>
                                          <p:attrName>style.visibility</p:attrName>
                                        </p:attrNameLst>
                                      </p:cBhvr>
                                      <p:to>
                                        <p:strVal val="visible"/>
                                      </p:to>
                                    </p:set>
                                    <p:animEffect transition="in" filter="fade">
                                      <p:cBhvr>
                                        <p:cTn id="32" dur="500"/>
                                        <p:tgtEl>
                                          <p:spTgt spid="3174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747">
                                            <p:txEl>
                                              <p:pRg st="5" end="5"/>
                                            </p:txEl>
                                          </p:spTgt>
                                        </p:tgtEl>
                                        <p:attrNameLst>
                                          <p:attrName>style.visibility</p:attrName>
                                        </p:attrNameLst>
                                      </p:cBhvr>
                                      <p:to>
                                        <p:strVal val="visible"/>
                                      </p:to>
                                    </p:set>
                                    <p:animEffect transition="in" filter="fade">
                                      <p:cBhvr>
                                        <p:cTn id="37" dur="500"/>
                                        <p:tgtEl>
                                          <p:spTgt spid="3174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747">
                                            <p:txEl>
                                              <p:pRg st="6" end="6"/>
                                            </p:txEl>
                                          </p:spTgt>
                                        </p:tgtEl>
                                        <p:attrNameLst>
                                          <p:attrName>style.visibility</p:attrName>
                                        </p:attrNameLst>
                                      </p:cBhvr>
                                      <p:to>
                                        <p:strVal val="visible"/>
                                      </p:to>
                                    </p:set>
                                    <p:animEffect transition="in" filter="fade">
                                      <p:cBhvr>
                                        <p:cTn id="42" dur="500"/>
                                        <p:tgtEl>
                                          <p:spTgt spid="317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3685F39-58B7-4015-B6FF-AA3BAE187325}"/>
              </a:ext>
            </a:extLst>
          </p:cNvPr>
          <p:cNvSpPr>
            <a:spLocks noGrp="1" noChangeArrowheads="1"/>
          </p:cNvSpPr>
          <p:nvPr>
            <p:ph type="title"/>
          </p:nvPr>
        </p:nvSpPr>
        <p:spPr>
          <a:xfrm>
            <a:off x="1981200" y="274638"/>
            <a:ext cx="8229600" cy="732845"/>
          </a:xfrm>
          <a:noFill/>
        </p:spPr>
        <p:txBody>
          <a:bodyPr/>
          <a:lstStyle/>
          <a:p>
            <a:pPr algn="ctr"/>
            <a:r>
              <a:rPr lang="en-US" altLang="en-US" sz="3600" b="1" dirty="0"/>
              <a:t>Population Attributable Risk </a:t>
            </a:r>
            <a:r>
              <a:rPr lang="en-US" sz="3600" b="1" dirty="0"/>
              <a:t>(</a:t>
            </a:r>
            <a:r>
              <a:rPr lang="en-US" sz="3600" dirty="0"/>
              <a:t>PAR</a:t>
            </a:r>
            <a:r>
              <a:rPr lang="en-US" sz="3600" b="1" dirty="0"/>
              <a:t> ).</a:t>
            </a:r>
            <a:r>
              <a:rPr lang="en-US" altLang="en-US" sz="3600" b="1" dirty="0"/>
              <a:t> %</a:t>
            </a:r>
          </a:p>
        </p:txBody>
      </p:sp>
      <p:sp>
        <p:nvSpPr>
          <p:cNvPr id="32771" name="Rectangle 3">
            <a:extLst>
              <a:ext uri="{FF2B5EF4-FFF2-40B4-BE49-F238E27FC236}">
                <a16:creationId xmlns:a16="http://schemas.microsoft.com/office/drawing/2014/main" id="{818428F1-CFD9-48D9-96D9-009EA391A7A1}"/>
              </a:ext>
            </a:extLst>
          </p:cNvPr>
          <p:cNvSpPr>
            <a:spLocks noGrp="1" noChangeArrowheads="1"/>
          </p:cNvSpPr>
          <p:nvPr>
            <p:ph type="body" idx="1"/>
          </p:nvPr>
        </p:nvSpPr>
        <p:spPr>
          <a:xfrm>
            <a:off x="1801422" y="1174750"/>
            <a:ext cx="8974261" cy="5181600"/>
          </a:xfrm>
          <a:solidFill>
            <a:schemeClr val="bg2">
              <a:lumMod val="90000"/>
            </a:schemeClr>
          </a:solidFill>
        </p:spPr>
        <p:txBody>
          <a:bodyPr>
            <a:normAutofit/>
          </a:bodyPr>
          <a:lstStyle/>
          <a:p>
            <a:pPr>
              <a:defRPr/>
            </a:pPr>
            <a:r>
              <a:rPr lang="en-US" sz="2400" dirty="0"/>
              <a:t>It is the RATIO of incidence of disease in the</a:t>
            </a:r>
            <a:r>
              <a:rPr lang="en-US" sz="2400" dirty="0">
                <a:solidFill>
                  <a:srgbClr val="C00000"/>
                </a:solidFill>
              </a:rPr>
              <a:t> </a:t>
            </a:r>
            <a:r>
              <a:rPr lang="en-US" sz="2400" dirty="0">
                <a:solidFill>
                  <a:schemeClr val="accent2"/>
                </a:solidFill>
              </a:rPr>
              <a:t>total population </a:t>
            </a:r>
            <a:r>
              <a:rPr lang="en-US" sz="2400" dirty="0"/>
              <a:t>minus the incidence of disease among those who were </a:t>
            </a:r>
            <a:r>
              <a:rPr lang="en-US" sz="2400" dirty="0">
                <a:solidFill>
                  <a:schemeClr val="accent2"/>
                </a:solidFill>
              </a:rPr>
              <a:t>non exposed </a:t>
            </a:r>
            <a:r>
              <a:rPr lang="en-US" sz="2400" dirty="0"/>
              <a:t>to the suspected causal factor to </a:t>
            </a:r>
            <a:r>
              <a:rPr lang="en-US" sz="2400" dirty="0">
                <a:solidFill>
                  <a:schemeClr val="accent2"/>
                </a:solidFill>
              </a:rPr>
              <a:t>Incidence in total population</a:t>
            </a:r>
          </a:p>
          <a:p>
            <a:pPr>
              <a:spcBef>
                <a:spcPts val="0"/>
              </a:spcBef>
              <a:buNone/>
              <a:defRPr/>
            </a:pPr>
            <a:r>
              <a:rPr lang="en-US" sz="2400" dirty="0"/>
              <a:t>	</a:t>
            </a:r>
          </a:p>
          <a:p>
            <a:pPr>
              <a:spcBef>
                <a:spcPts val="0"/>
              </a:spcBef>
              <a:buNone/>
              <a:defRPr/>
            </a:pPr>
            <a:r>
              <a:rPr lang="en-US" sz="2400" b="1" dirty="0"/>
              <a:t>          Incidence in total pop. –  Incidence non-Exposed</a:t>
            </a:r>
          </a:p>
          <a:p>
            <a:pPr>
              <a:spcBef>
                <a:spcPts val="0"/>
              </a:spcBef>
              <a:buNone/>
              <a:defRPr/>
            </a:pPr>
            <a:r>
              <a:rPr lang="en-US" sz="2400" dirty="0"/>
              <a:t>            --------------------------------------------------------         X   100                             	</a:t>
            </a:r>
            <a:r>
              <a:rPr lang="en-US" sz="2400" b="1" dirty="0"/>
              <a:t>Incidence in total pop. </a:t>
            </a:r>
            <a:r>
              <a:rPr lang="en-US" sz="2000" dirty="0">
                <a:solidFill>
                  <a:srgbClr val="C00000"/>
                </a:solidFill>
              </a:rPr>
              <a:t>(say 15%)</a:t>
            </a:r>
            <a:endParaRPr lang="en-US" dirty="0">
              <a:solidFill>
                <a:srgbClr val="C00000"/>
              </a:solidFill>
            </a:endParaRPr>
          </a:p>
          <a:p>
            <a:pPr>
              <a:buFontTx/>
              <a:buNone/>
              <a:defRPr/>
            </a:pPr>
            <a:r>
              <a:rPr lang="en-US" dirty="0">
                <a:solidFill>
                  <a:srgbClr val="FF0000"/>
                </a:solidFill>
              </a:rPr>
              <a:t>           </a:t>
            </a:r>
          </a:p>
          <a:p>
            <a:pPr>
              <a:buFontTx/>
              <a:buNone/>
              <a:defRPr/>
            </a:pPr>
            <a:r>
              <a:rPr lang="en-US" dirty="0">
                <a:solidFill>
                  <a:srgbClr val="FF0000"/>
                </a:solidFill>
              </a:rPr>
              <a:t>			</a:t>
            </a:r>
            <a:r>
              <a:rPr lang="en-US" b="1" dirty="0"/>
              <a:t>15  - 10 / 15 =  05 / 15  X 100</a:t>
            </a:r>
            <a:r>
              <a:rPr lang="en-US" dirty="0">
                <a:solidFill>
                  <a:srgbClr val="FF0000"/>
                </a:solidFill>
              </a:rPr>
              <a:t>    = 33.33%</a:t>
            </a:r>
            <a:endParaRPr lang="en-US" sz="2400" dirty="0"/>
          </a:p>
          <a:p>
            <a:pPr>
              <a:defRPr/>
            </a:pPr>
            <a:endParaRPr lang="en-US" sz="2400" dirty="0"/>
          </a:p>
          <a:p>
            <a:pPr>
              <a:defRPr/>
            </a:pPr>
            <a:r>
              <a:rPr lang="en-US" sz="2400" dirty="0"/>
              <a:t>It provides the estimate of amount by which the disease can be reduced </a:t>
            </a:r>
            <a:r>
              <a:rPr lang="en-US" sz="2400" dirty="0">
                <a:solidFill>
                  <a:srgbClr val="FF0000"/>
                </a:solidFill>
              </a:rPr>
              <a:t>in that population </a:t>
            </a:r>
            <a:r>
              <a:rPr lang="en-US" sz="2400" dirty="0"/>
              <a:t>if the suspected factor was eliminated or modified.</a:t>
            </a:r>
          </a:p>
        </p:txBody>
      </p:sp>
      <p:sp>
        <p:nvSpPr>
          <p:cNvPr id="31749" name="Slide Number Placeholder 4">
            <a:extLst>
              <a:ext uri="{FF2B5EF4-FFF2-40B4-BE49-F238E27FC236}">
                <a16:creationId xmlns:a16="http://schemas.microsoft.com/office/drawing/2014/main" id="{074634EC-2F1A-49C3-B4F3-776A5387F6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30B158-75D6-4502-928C-5FD06CA4B8C4}" type="slidenum">
              <a:rPr lang="en-US" altLang="en-US" sz="1400"/>
              <a:pPr>
                <a:spcBef>
                  <a:spcPct val="0"/>
                </a:spcBef>
                <a:buFontTx/>
                <a:buNone/>
              </a:pPr>
              <a:t>22</a:t>
            </a:fld>
            <a:endParaRPr lang="en-US" altLang="en-US" sz="1400"/>
          </a:p>
        </p:txBody>
      </p:sp>
      <p:pic>
        <p:nvPicPr>
          <p:cNvPr id="2" name="Picture 1">
            <a:extLst>
              <a:ext uri="{FF2B5EF4-FFF2-40B4-BE49-F238E27FC236}">
                <a16:creationId xmlns:a16="http://schemas.microsoft.com/office/drawing/2014/main" id="{6006C2D7-70D1-B875-440F-782878724672}"/>
              </a:ext>
            </a:extLst>
          </p:cNvPr>
          <p:cNvPicPr>
            <a:picLocks noChangeAspect="1"/>
          </p:cNvPicPr>
          <p:nvPr/>
        </p:nvPicPr>
        <p:blipFill>
          <a:blip r:embed="rId2"/>
          <a:stretch>
            <a:fillRect/>
          </a:stretch>
        </p:blipFill>
        <p:spPr>
          <a:xfrm>
            <a:off x="9899705" y="173664"/>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bg/>
                                          </p:spTgt>
                                        </p:tgtEl>
                                        <p:attrNameLst>
                                          <p:attrName>style.visibility</p:attrName>
                                        </p:attrNameLst>
                                      </p:cBhvr>
                                      <p:to>
                                        <p:strVal val="visible"/>
                                      </p:to>
                                    </p:set>
                                    <p:animEffect transition="in" filter="fade">
                                      <p:cBhvr>
                                        <p:cTn id="7" dur="500"/>
                                        <p:tgtEl>
                                          <p:spTgt spid="32771">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fade">
                                      <p:cBhvr>
                                        <p:cTn id="12" dur="500"/>
                                        <p:tgtEl>
                                          <p:spTgt spid="327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1" end="1"/>
                                            </p:txEl>
                                          </p:spTgt>
                                        </p:tgtEl>
                                        <p:attrNameLst>
                                          <p:attrName>style.visibility</p:attrName>
                                        </p:attrNameLst>
                                      </p:cBhvr>
                                      <p:to>
                                        <p:strVal val="visible"/>
                                      </p:to>
                                    </p:set>
                                    <p:animEffect transition="in" filter="fade">
                                      <p:cBhvr>
                                        <p:cTn id="17" dur="500"/>
                                        <p:tgtEl>
                                          <p:spTgt spid="327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1">
                                            <p:txEl>
                                              <p:pRg st="2" end="2"/>
                                            </p:txEl>
                                          </p:spTgt>
                                        </p:tgtEl>
                                        <p:attrNameLst>
                                          <p:attrName>style.visibility</p:attrName>
                                        </p:attrNameLst>
                                      </p:cBhvr>
                                      <p:to>
                                        <p:strVal val="visible"/>
                                      </p:to>
                                    </p:set>
                                    <p:animEffect transition="in" filter="fade">
                                      <p:cBhvr>
                                        <p:cTn id="22" dur="500"/>
                                        <p:tgtEl>
                                          <p:spTgt spid="327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1">
                                            <p:txEl>
                                              <p:pRg st="3" end="3"/>
                                            </p:txEl>
                                          </p:spTgt>
                                        </p:tgtEl>
                                        <p:attrNameLst>
                                          <p:attrName>style.visibility</p:attrName>
                                        </p:attrNameLst>
                                      </p:cBhvr>
                                      <p:to>
                                        <p:strVal val="visible"/>
                                      </p:to>
                                    </p:set>
                                    <p:animEffect transition="in" filter="fade">
                                      <p:cBhvr>
                                        <p:cTn id="27" dur="500"/>
                                        <p:tgtEl>
                                          <p:spTgt spid="3277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771">
                                            <p:txEl>
                                              <p:pRg st="4" end="4"/>
                                            </p:txEl>
                                          </p:spTgt>
                                        </p:tgtEl>
                                        <p:attrNameLst>
                                          <p:attrName>style.visibility</p:attrName>
                                        </p:attrNameLst>
                                      </p:cBhvr>
                                      <p:to>
                                        <p:strVal val="visible"/>
                                      </p:to>
                                    </p:set>
                                    <p:animEffect transition="in" filter="fade">
                                      <p:cBhvr>
                                        <p:cTn id="32" dur="500"/>
                                        <p:tgtEl>
                                          <p:spTgt spid="3277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Effect transition="in" filter="fade">
                                      <p:cBhvr>
                                        <p:cTn id="37" dur="500"/>
                                        <p:tgtEl>
                                          <p:spTgt spid="3277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771">
                                            <p:txEl>
                                              <p:pRg st="7" end="7"/>
                                            </p:txEl>
                                          </p:spTgt>
                                        </p:tgtEl>
                                        <p:attrNameLst>
                                          <p:attrName>style.visibility</p:attrName>
                                        </p:attrNameLst>
                                      </p:cBhvr>
                                      <p:to>
                                        <p:strVal val="visible"/>
                                      </p:to>
                                    </p:set>
                                    <p:animEffect transition="in" filter="fade">
                                      <p:cBhvr>
                                        <p:cTn id="42" dur="500"/>
                                        <p:tgtEl>
                                          <p:spTgt spid="327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Rectangle 2">
            <a:extLst>
              <a:ext uri="{FF2B5EF4-FFF2-40B4-BE49-F238E27FC236}">
                <a16:creationId xmlns:a16="http://schemas.microsoft.com/office/drawing/2014/main" id="{3A79B1CF-3FAB-4F8A-9167-C151D245743E}"/>
              </a:ext>
            </a:extLst>
          </p:cNvPr>
          <p:cNvSpPr>
            <a:spLocks noGrp="1" noChangeArrowheads="1"/>
          </p:cNvSpPr>
          <p:nvPr>
            <p:ph type="title"/>
          </p:nvPr>
        </p:nvSpPr>
        <p:spPr>
          <a:xfrm>
            <a:off x="838200" y="631825"/>
            <a:ext cx="10515600" cy="1325563"/>
          </a:xfrm>
        </p:spPr>
        <p:txBody>
          <a:bodyPr>
            <a:normAutofit/>
          </a:bodyPr>
          <a:lstStyle/>
          <a:p>
            <a:r>
              <a:rPr lang="en-US" altLang="en-US" b="1" dirty="0"/>
              <a:t>Advantages of Cohort study</a:t>
            </a:r>
          </a:p>
        </p:txBody>
      </p:sp>
      <p:sp>
        <p:nvSpPr>
          <p:cNvPr id="46083" name="Rectangle 3">
            <a:extLst>
              <a:ext uri="{FF2B5EF4-FFF2-40B4-BE49-F238E27FC236}">
                <a16:creationId xmlns:a16="http://schemas.microsoft.com/office/drawing/2014/main" id="{A5C4A7AF-7114-4E65-A877-C211363C8F21}"/>
              </a:ext>
            </a:extLst>
          </p:cNvPr>
          <p:cNvSpPr>
            <a:spLocks noGrp="1" noChangeArrowheads="1"/>
          </p:cNvSpPr>
          <p:nvPr>
            <p:ph type="body" idx="1"/>
          </p:nvPr>
        </p:nvSpPr>
        <p:spPr>
          <a:xfrm>
            <a:off x="838200" y="2057400"/>
            <a:ext cx="10515600" cy="3871762"/>
          </a:xfrm>
        </p:spPr>
        <p:txBody>
          <a:bodyPr>
            <a:normAutofit/>
          </a:bodyPr>
          <a:lstStyle/>
          <a:p>
            <a:pPr marL="514350" indent="-514350">
              <a:buFont typeface="+mj-lt"/>
              <a:buAutoNum type="arabicPeriod"/>
              <a:defRPr/>
            </a:pPr>
            <a:r>
              <a:rPr lang="en-US" sz="2400" dirty="0"/>
              <a:t>Incidence rate can be calculated</a:t>
            </a:r>
          </a:p>
          <a:p>
            <a:pPr marL="514350" indent="-514350">
              <a:buFont typeface="+mj-lt"/>
              <a:buAutoNum type="arabicPeriod"/>
              <a:defRPr/>
            </a:pPr>
            <a:r>
              <a:rPr lang="en-US" sz="2400" dirty="0"/>
              <a:t>Several possible outcome related to exposure can be studied simultaneously</a:t>
            </a:r>
          </a:p>
          <a:p>
            <a:pPr marL="514350" indent="-514350">
              <a:buFont typeface="+mj-lt"/>
              <a:buAutoNum type="arabicPeriod"/>
              <a:defRPr/>
            </a:pPr>
            <a:r>
              <a:rPr lang="en-US" sz="2400" dirty="0"/>
              <a:t>Provides direct estimate of RR</a:t>
            </a:r>
          </a:p>
          <a:p>
            <a:pPr marL="514350" indent="-514350">
              <a:buFont typeface="+mj-lt"/>
              <a:buAutoNum type="arabicPeriod"/>
              <a:defRPr/>
            </a:pPr>
            <a:r>
              <a:rPr lang="en-US" sz="2400" dirty="0"/>
              <a:t>Time &amp; Dose response ratios can be calculated</a:t>
            </a:r>
          </a:p>
          <a:p>
            <a:pPr marL="514350" indent="-514350">
              <a:buFont typeface="+mj-lt"/>
              <a:buAutoNum type="arabicPeriod"/>
              <a:defRPr/>
            </a:pPr>
            <a:r>
              <a:rPr lang="en-US" sz="2400" dirty="0"/>
              <a:t>As comparison groups are formed before disease development, bias can be minimized.</a:t>
            </a:r>
          </a:p>
        </p:txBody>
      </p:sp>
      <p:sp>
        <p:nvSpPr>
          <p:cNvPr id="32773" name="Slide Number Placeholder 4">
            <a:extLst>
              <a:ext uri="{FF2B5EF4-FFF2-40B4-BE49-F238E27FC236}">
                <a16:creationId xmlns:a16="http://schemas.microsoft.com/office/drawing/2014/main" id="{D258FDF2-60EC-484C-A4E8-0B75EE792EF1}"/>
              </a:ext>
            </a:extLst>
          </p:cNvPr>
          <p:cNvSpPr>
            <a:spLocks noGrp="1"/>
          </p:cNvSpPr>
          <p:nvPr>
            <p:ph type="sldNum" sz="quarter" idx="12"/>
          </p:nvPr>
        </p:nvSpPr>
        <p:spPr>
          <a:xfrm>
            <a:off x="8610600" y="6077585"/>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CE0798D2-89AE-4A5E-B8B6-9BB64BDF3A0C}" type="slidenum">
              <a:rPr lang="en-US" altLang="en-US" sz="1800">
                <a:solidFill>
                  <a:schemeClr val="tx1">
                    <a:lumMod val="75000"/>
                    <a:lumOff val="25000"/>
                  </a:schemeClr>
                </a:solidFill>
              </a:rPr>
              <a:pPr>
                <a:lnSpc>
                  <a:spcPct val="90000"/>
                </a:lnSpc>
                <a:spcBef>
                  <a:spcPct val="0"/>
                </a:spcBef>
                <a:spcAft>
                  <a:spcPts val="600"/>
                </a:spcAft>
                <a:buFontTx/>
                <a:buNone/>
              </a:pPr>
              <a:t>23</a:t>
            </a:fld>
            <a:endParaRPr lang="en-US" altLang="en-US" sz="1800">
              <a:solidFill>
                <a:schemeClr val="tx1">
                  <a:lumMod val="75000"/>
                  <a:lumOff val="25000"/>
                </a:schemeClr>
              </a:solidFill>
            </a:endParaRPr>
          </a:p>
        </p:txBody>
      </p:sp>
      <p:pic>
        <p:nvPicPr>
          <p:cNvPr id="2" name="Picture 1">
            <a:extLst>
              <a:ext uri="{FF2B5EF4-FFF2-40B4-BE49-F238E27FC236}">
                <a16:creationId xmlns:a16="http://schemas.microsoft.com/office/drawing/2014/main" id="{D4727C9F-1D55-9213-5F5E-DD5FD93CCC0B}"/>
              </a:ext>
            </a:extLst>
          </p:cNvPr>
          <p:cNvPicPr>
            <a:picLocks noChangeAspect="1"/>
          </p:cNvPicPr>
          <p:nvPr/>
        </p:nvPicPr>
        <p:blipFill>
          <a:blip r:embed="rId2"/>
          <a:stretch>
            <a:fillRect/>
          </a:stretch>
        </p:blipFill>
        <p:spPr>
          <a:xfrm>
            <a:off x="9899705" y="173664"/>
            <a:ext cx="2292295" cy="1213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fade">
                                      <p:cBhvr>
                                        <p:cTn id="7" dur="5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fade">
                                      <p:cBhvr>
                                        <p:cTn id="12" dur="500"/>
                                        <p:tgtEl>
                                          <p:spTgt spid="46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fade">
                                      <p:cBhvr>
                                        <p:cTn id="17" dur="500"/>
                                        <p:tgtEl>
                                          <p:spTgt spid="46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fade">
                                      <p:cBhvr>
                                        <p:cTn id="22" dur="500"/>
                                        <p:tgtEl>
                                          <p:spTgt spid="460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fade">
                                      <p:cBhvr>
                                        <p:cTn id="27" dur="500"/>
                                        <p:tgtEl>
                                          <p:spTgt spid="460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Rectangle 2">
            <a:extLst>
              <a:ext uri="{FF2B5EF4-FFF2-40B4-BE49-F238E27FC236}">
                <a16:creationId xmlns:a16="http://schemas.microsoft.com/office/drawing/2014/main" id="{9C223D54-1ABE-4F0F-A8F8-2B75995763DD}"/>
              </a:ext>
            </a:extLst>
          </p:cNvPr>
          <p:cNvSpPr>
            <a:spLocks noGrp="1" noChangeArrowheads="1"/>
          </p:cNvSpPr>
          <p:nvPr>
            <p:ph type="title"/>
          </p:nvPr>
        </p:nvSpPr>
        <p:spPr>
          <a:xfrm>
            <a:off x="838200" y="631825"/>
            <a:ext cx="10515600" cy="1325563"/>
          </a:xfrm>
        </p:spPr>
        <p:txBody>
          <a:bodyPr>
            <a:normAutofit/>
          </a:bodyPr>
          <a:lstStyle/>
          <a:p>
            <a:r>
              <a:rPr lang="en-US" altLang="en-US" dirty="0"/>
              <a:t>Disadvantages of Cohort study</a:t>
            </a:r>
          </a:p>
        </p:txBody>
      </p:sp>
      <p:sp>
        <p:nvSpPr>
          <p:cNvPr id="47107" name="Rectangle 3">
            <a:extLst>
              <a:ext uri="{FF2B5EF4-FFF2-40B4-BE49-F238E27FC236}">
                <a16:creationId xmlns:a16="http://schemas.microsoft.com/office/drawing/2014/main" id="{E8653E17-67E1-4800-94A2-276631763790}"/>
              </a:ext>
            </a:extLst>
          </p:cNvPr>
          <p:cNvSpPr>
            <a:spLocks noGrp="1" noChangeArrowheads="1"/>
          </p:cNvSpPr>
          <p:nvPr>
            <p:ph type="body" idx="1"/>
          </p:nvPr>
        </p:nvSpPr>
        <p:spPr>
          <a:xfrm>
            <a:off x="838200" y="2057400"/>
            <a:ext cx="10515600" cy="3871762"/>
          </a:xfrm>
        </p:spPr>
        <p:txBody>
          <a:bodyPr>
            <a:noAutofit/>
          </a:bodyPr>
          <a:lstStyle/>
          <a:p>
            <a:pPr marL="514350" indent="-514350">
              <a:buFontTx/>
              <a:buAutoNum type="arabicPeriod"/>
              <a:defRPr/>
            </a:pPr>
            <a:r>
              <a:rPr lang="en-US" altLang="en-US" sz="2400" dirty="0"/>
              <a:t>Need large No. of people</a:t>
            </a:r>
          </a:p>
          <a:p>
            <a:pPr marL="514350" indent="-514350">
              <a:buFontTx/>
              <a:buAutoNum type="arabicPeriod"/>
              <a:defRPr/>
            </a:pPr>
            <a:r>
              <a:rPr lang="en-US" altLang="en-US" sz="2400" dirty="0"/>
              <a:t>long time to complete the study and obtain results</a:t>
            </a:r>
          </a:p>
          <a:p>
            <a:pPr marL="514350" indent="-514350">
              <a:buFontTx/>
              <a:buAutoNum type="arabicPeriod"/>
              <a:defRPr/>
            </a:pPr>
            <a:r>
              <a:rPr lang="en-US" altLang="en-US" sz="2400" dirty="0"/>
              <a:t>Administrative problems. </a:t>
            </a:r>
          </a:p>
          <a:p>
            <a:pPr marL="514350" indent="-514350">
              <a:buFontTx/>
              <a:buAutoNum type="arabicPeriod"/>
              <a:defRPr/>
            </a:pPr>
            <a:r>
              <a:rPr lang="en-US" altLang="en-US" sz="2400" dirty="0"/>
              <a:t>Loss of the study population during study due to migration, refusal &amp; death etc. (attrition)</a:t>
            </a:r>
          </a:p>
          <a:p>
            <a:pPr marL="514350" indent="-514350">
              <a:buFontTx/>
              <a:buAutoNum type="arabicPeriod"/>
              <a:defRPr/>
            </a:pPr>
            <a:r>
              <a:rPr lang="en-US" altLang="en-US" sz="2400" dirty="0"/>
              <a:t>Selection of comparison groups is a limiting factor</a:t>
            </a:r>
          </a:p>
          <a:p>
            <a:pPr marL="514350" indent="-514350">
              <a:buFontTx/>
              <a:buAutoNum type="arabicPeriod"/>
              <a:defRPr/>
            </a:pPr>
            <a:r>
              <a:rPr lang="en-US" altLang="en-US" sz="2400" dirty="0"/>
              <a:t>Changes in methods &amp; diagnostic criteria over prolonged follow up time</a:t>
            </a:r>
          </a:p>
          <a:p>
            <a:pPr marL="514350" indent="-514350">
              <a:buFontTx/>
              <a:buAutoNum type="arabicPeriod"/>
              <a:defRPr/>
            </a:pPr>
            <a:r>
              <a:rPr lang="en-US" altLang="en-US" sz="2400" dirty="0"/>
              <a:t>May itself alter people behavior </a:t>
            </a:r>
            <a:r>
              <a:rPr lang="en-US" altLang="en-US" sz="2400" dirty="0">
                <a:latin typeface="Times New Roman" panose="02020603050405020304" pitchFamily="18" charset="0"/>
                <a:cs typeface="Times New Roman" panose="02020603050405020304" pitchFamily="18" charset="0"/>
              </a:rPr>
              <a:t>(</a:t>
            </a:r>
            <a:r>
              <a:rPr lang="en-US" altLang="en-US" sz="2400" dirty="0"/>
              <a:t>loss of exposed people</a:t>
            </a:r>
            <a:r>
              <a:rPr lang="en-US" altLang="en-US" sz="2400" dirty="0">
                <a:latin typeface="Times New Roman" panose="02020603050405020304" pitchFamily="18" charset="0"/>
                <a:cs typeface="Times New Roman" panose="02020603050405020304" pitchFamily="18" charset="0"/>
              </a:rPr>
              <a:t>)</a:t>
            </a:r>
            <a:r>
              <a:rPr lang="en-US" altLang="en-US" sz="2400" dirty="0"/>
              <a:t> </a:t>
            </a:r>
          </a:p>
          <a:p>
            <a:pPr marL="514350" indent="-514350">
              <a:buFontTx/>
              <a:buAutoNum type="arabicPeriod"/>
              <a:defRPr/>
            </a:pPr>
            <a:r>
              <a:rPr lang="en-US" altLang="en-US" sz="2400" dirty="0"/>
              <a:t>Ethical issue</a:t>
            </a:r>
          </a:p>
        </p:txBody>
      </p:sp>
      <p:sp>
        <p:nvSpPr>
          <p:cNvPr id="33797" name="Slide Number Placeholder 4">
            <a:extLst>
              <a:ext uri="{FF2B5EF4-FFF2-40B4-BE49-F238E27FC236}">
                <a16:creationId xmlns:a16="http://schemas.microsoft.com/office/drawing/2014/main" id="{97E67870-0010-4EBC-96BA-61B4FF6D5E56}"/>
              </a:ext>
            </a:extLst>
          </p:cNvPr>
          <p:cNvSpPr>
            <a:spLocks noGrp="1"/>
          </p:cNvSpPr>
          <p:nvPr>
            <p:ph type="sldNum" sz="quarter" idx="12"/>
          </p:nvPr>
        </p:nvSpPr>
        <p:spPr>
          <a:xfrm>
            <a:off x="8610600" y="6077585"/>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F6327E04-9200-4A18-BD37-89F9E561374D}" type="slidenum">
              <a:rPr lang="en-US" altLang="en-US" sz="1800">
                <a:solidFill>
                  <a:schemeClr val="tx1">
                    <a:lumMod val="75000"/>
                    <a:lumOff val="25000"/>
                  </a:schemeClr>
                </a:solidFill>
              </a:rPr>
              <a:pPr>
                <a:lnSpc>
                  <a:spcPct val="90000"/>
                </a:lnSpc>
                <a:spcBef>
                  <a:spcPct val="0"/>
                </a:spcBef>
                <a:spcAft>
                  <a:spcPts val="600"/>
                </a:spcAft>
                <a:buFontTx/>
                <a:buNone/>
              </a:pPr>
              <a:t>24</a:t>
            </a:fld>
            <a:endParaRPr lang="en-US" altLang="en-US" sz="1800">
              <a:solidFill>
                <a:schemeClr val="tx1">
                  <a:lumMod val="75000"/>
                  <a:lumOff val="25000"/>
                </a:schemeClr>
              </a:solidFill>
            </a:endParaRPr>
          </a:p>
        </p:txBody>
      </p:sp>
      <p:pic>
        <p:nvPicPr>
          <p:cNvPr id="2" name="Picture 1">
            <a:extLst>
              <a:ext uri="{FF2B5EF4-FFF2-40B4-BE49-F238E27FC236}">
                <a16:creationId xmlns:a16="http://schemas.microsoft.com/office/drawing/2014/main" id="{FFC61985-0AED-E4B0-E2DF-4789EAEBDEEF}"/>
              </a:ext>
            </a:extLst>
          </p:cNvPr>
          <p:cNvPicPr>
            <a:picLocks noChangeAspect="1"/>
          </p:cNvPicPr>
          <p:nvPr/>
        </p:nvPicPr>
        <p:blipFill>
          <a:blip r:embed="rId2"/>
          <a:stretch>
            <a:fillRect/>
          </a:stretch>
        </p:blipFill>
        <p:spPr>
          <a:xfrm>
            <a:off x="9899705" y="173664"/>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500"/>
                                        <p:tgtEl>
                                          <p:spTgt spid="47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fade">
                                      <p:cBhvr>
                                        <p:cTn id="12" dur="500"/>
                                        <p:tgtEl>
                                          <p:spTgt spid="47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fade">
                                      <p:cBhvr>
                                        <p:cTn id="17" dur="500"/>
                                        <p:tgtEl>
                                          <p:spTgt spid="47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fade">
                                      <p:cBhvr>
                                        <p:cTn id="22" dur="500"/>
                                        <p:tgtEl>
                                          <p:spTgt spid="471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107">
                                            <p:txEl>
                                              <p:pRg st="4" end="4"/>
                                            </p:txEl>
                                          </p:spTgt>
                                        </p:tgtEl>
                                        <p:attrNameLst>
                                          <p:attrName>style.visibility</p:attrName>
                                        </p:attrNameLst>
                                      </p:cBhvr>
                                      <p:to>
                                        <p:strVal val="visible"/>
                                      </p:to>
                                    </p:set>
                                    <p:animEffect transition="in" filter="fade">
                                      <p:cBhvr>
                                        <p:cTn id="27" dur="500"/>
                                        <p:tgtEl>
                                          <p:spTgt spid="471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107">
                                            <p:txEl>
                                              <p:pRg st="5" end="5"/>
                                            </p:txEl>
                                          </p:spTgt>
                                        </p:tgtEl>
                                        <p:attrNameLst>
                                          <p:attrName>style.visibility</p:attrName>
                                        </p:attrNameLst>
                                      </p:cBhvr>
                                      <p:to>
                                        <p:strVal val="visible"/>
                                      </p:to>
                                    </p:set>
                                    <p:animEffect transition="in" filter="fade">
                                      <p:cBhvr>
                                        <p:cTn id="32" dur="500"/>
                                        <p:tgtEl>
                                          <p:spTgt spid="471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107">
                                            <p:txEl>
                                              <p:pRg st="6" end="6"/>
                                            </p:txEl>
                                          </p:spTgt>
                                        </p:tgtEl>
                                        <p:attrNameLst>
                                          <p:attrName>style.visibility</p:attrName>
                                        </p:attrNameLst>
                                      </p:cBhvr>
                                      <p:to>
                                        <p:strVal val="visible"/>
                                      </p:to>
                                    </p:set>
                                    <p:animEffect transition="in" filter="fade">
                                      <p:cBhvr>
                                        <p:cTn id="37" dur="500"/>
                                        <p:tgtEl>
                                          <p:spTgt spid="471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107">
                                            <p:txEl>
                                              <p:pRg st="7" end="7"/>
                                            </p:txEl>
                                          </p:spTgt>
                                        </p:tgtEl>
                                        <p:attrNameLst>
                                          <p:attrName>style.visibility</p:attrName>
                                        </p:attrNameLst>
                                      </p:cBhvr>
                                      <p:to>
                                        <p:strVal val="visible"/>
                                      </p:to>
                                    </p:set>
                                    <p:animEffect transition="in" filter="fade">
                                      <p:cBhvr>
                                        <p:cTn id="42" dur="500"/>
                                        <p:tgtEl>
                                          <p:spTgt spid="471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Rectangle 2">
            <a:extLst>
              <a:ext uri="{FF2B5EF4-FFF2-40B4-BE49-F238E27FC236}">
                <a16:creationId xmlns:a16="http://schemas.microsoft.com/office/drawing/2014/main" id="{B28BD8A1-CB26-42BF-92BB-BAF7C5C39F8A}"/>
              </a:ext>
            </a:extLst>
          </p:cNvPr>
          <p:cNvSpPr>
            <a:spLocks noGrp="1" noChangeArrowheads="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n-US" sz="2600" kern="1200">
                <a:solidFill>
                  <a:srgbClr val="FFFFFF"/>
                </a:solidFill>
                <a:latin typeface="+mj-lt"/>
                <a:ea typeface="+mj-ea"/>
                <a:cs typeface="+mj-cs"/>
              </a:rPr>
              <a:t>Difference between Case Control &amp; Cohort study</a:t>
            </a:r>
          </a:p>
        </p:txBody>
      </p:sp>
      <p:sp>
        <p:nvSpPr>
          <p:cNvPr id="34858" name="Slide Number Placeholder 4">
            <a:extLst>
              <a:ext uri="{FF2B5EF4-FFF2-40B4-BE49-F238E27FC236}">
                <a16:creationId xmlns:a16="http://schemas.microsoft.com/office/drawing/2014/main" id="{D8F18B40-3826-48F1-8444-AACCF4D9B0D2}"/>
              </a:ext>
            </a:extLst>
          </p:cNvPr>
          <p:cNvSpPr>
            <a:spLocks noGrp="1"/>
          </p:cNvSpPr>
          <p:nvPr>
            <p:ph type="sldNum" sz="quarter" idx="12"/>
          </p:nvPr>
        </p:nvSpPr>
        <p:spPr>
          <a:xfrm>
            <a:off x="11310257" y="6356350"/>
            <a:ext cx="56000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FontTx/>
              <a:buNone/>
            </a:pPr>
            <a:fld id="{E6375759-1F0F-44CF-B818-41FD86A2F90A}" type="slidenum">
              <a:rPr lang="en-US" altLang="en-US" sz="1200">
                <a:solidFill>
                  <a:srgbClr val="898989"/>
                </a:solidFill>
                <a:latin typeface="+mn-lt"/>
              </a:rPr>
              <a:pPr>
                <a:spcBef>
                  <a:spcPct val="0"/>
                </a:spcBef>
                <a:spcAft>
                  <a:spcPts val="600"/>
                </a:spcAft>
                <a:buFontTx/>
                <a:buNone/>
              </a:pPr>
              <a:t>25</a:t>
            </a:fld>
            <a:endParaRPr lang="en-US" altLang="en-US" sz="1200">
              <a:solidFill>
                <a:srgbClr val="898989"/>
              </a:solidFill>
              <a:latin typeface="+mn-lt"/>
            </a:endParaRPr>
          </a:p>
        </p:txBody>
      </p:sp>
      <p:graphicFrame>
        <p:nvGraphicFramePr>
          <p:cNvPr id="195628" name="Group 44">
            <a:extLst>
              <a:ext uri="{FF2B5EF4-FFF2-40B4-BE49-F238E27FC236}">
                <a16:creationId xmlns:a16="http://schemas.microsoft.com/office/drawing/2014/main" id="{220835D3-C011-43D1-AB80-DE22A7725F28}"/>
              </a:ext>
            </a:extLst>
          </p:cNvPr>
          <p:cNvGraphicFramePr>
            <a:graphicFrameLocks noGrp="1"/>
          </p:cNvGraphicFramePr>
          <p:nvPr>
            <p:ph idx="1"/>
            <p:extLst>
              <p:ext uri="{D42A27DB-BD31-4B8C-83A1-F6EECF244321}">
                <p14:modId xmlns:p14="http://schemas.microsoft.com/office/powerpoint/2010/main" val="4112210182"/>
              </p:ext>
            </p:extLst>
          </p:nvPr>
        </p:nvGraphicFramePr>
        <p:xfrm>
          <a:off x="3844637" y="464126"/>
          <a:ext cx="8162306" cy="6433535"/>
        </p:xfrm>
        <a:graphic>
          <a:graphicData uri="http://schemas.openxmlformats.org/drawingml/2006/table">
            <a:tbl>
              <a:tblPr/>
              <a:tblGrid>
                <a:gridCol w="4173756">
                  <a:extLst>
                    <a:ext uri="{9D8B030D-6E8A-4147-A177-3AD203B41FA5}">
                      <a16:colId xmlns:a16="http://schemas.microsoft.com/office/drawing/2014/main" val="20000"/>
                    </a:ext>
                  </a:extLst>
                </a:gridCol>
                <a:gridCol w="3988550">
                  <a:extLst>
                    <a:ext uri="{9D8B030D-6E8A-4147-A177-3AD203B41FA5}">
                      <a16:colId xmlns:a16="http://schemas.microsoft.com/office/drawing/2014/main" val="20001"/>
                    </a:ext>
                  </a:extLst>
                </a:gridCol>
              </a:tblGrid>
              <a:tr h="4110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a:ln>
                            <a:noFill/>
                          </a:ln>
                          <a:solidFill>
                            <a:schemeClr val="tx1"/>
                          </a:solidFill>
                          <a:effectLst/>
                          <a:latin typeface="Tahoma" pitchFamily="34" charset="0"/>
                        </a:rPr>
                        <a:t>    Case control study</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a:ln>
                            <a:noFill/>
                          </a:ln>
                          <a:solidFill>
                            <a:schemeClr val="tx1"/>
                          </a:solidFill>
                          <a:effectLst/>
                          <a:latin typeface="Tahoma" pitchFamily="34" charset="0"/>
                        </a:rPr>
                        <a:t>    Cohort study</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0"/>
                  </a:ext>
                </a:extLst>
              </a:tr>
              <a:tr h="4110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1. From effect to cause </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From cause to effect</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1"/>
                  </a:ext>
                </a:extLst>
              </a:tr>
              <a:tr h="41108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2. Starts with the disease</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Starts with the risk factor</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2"/>
                  </a:ext>
                </a:extLst>
              </a:tr>
              <a:tr h="69136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3. Tests whether suspected cause occurs more frequently in diseased</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Tests whether disease occurs more frequently in exposed</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3"/>
                  </a:ext>
                </a:extLst>
              </a:tr>
              <a:tr h="69136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4. First approach to test the hypothesis, also for exploratory studies</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Reserved  for testing of precisely formulated hypothesis</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4"/>
                  </a:ext>
                </a:extLst>
              </a:tr>
              <a:tr h="44222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ahoma" pitchFamily="34" charset="0"/>
                        </a:rPr>
                        <a:t>5.Involves fewer No. of subjects</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Involves larger No. of subjects</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5"/>
                  </a:ext>
                </a:extLst>
              </a:tr>
              <a:tr h="753655">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6.Yields relatively quick results</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ahoma" pitchFamily="34" charset="0"/>
                        </a:rPr>
                        <a:t>Long follow up period needed, delayed results </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6"/>
                  </a:ext>
                </a:extLst>
              </a:tr>
              <a:tr h="44222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highlight>
                            <a:srgbClr val="FFFF00"/>
                          </a:highlight>
                          <a:latin typeface="Tahoma" pitchFamily="34" charset="0"/>
                        </a:rPr>
                        <a:t>7. Suitable for rare diseases</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highlight>
                            <a:srgbClr val="FFFF00"/>
                          </a:highlight>
                          <a:latin typeface="Tahoma" pitchFamily="34" charset="0"/>
                        </a:rPr>
                        <a:t>Not suitable for rare diseases</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7"/>
                  </a:ext>
                </a:extLst>
              </a:tr>
              <a:tr h="44222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8. Yields estimate of OR</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Yields Incidence Rate, RR, AR, PAR</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8"/>
                  </a:ext>
                </a:extLst>
              </a:tr>
              <a:tr h="753655">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9. Cannot yield information about diseases other than studied</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Can yield information about  more then one disease outcome</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9"/>
                  </a:ext>
                </a:extLst>
              </a:tr>
              <a:tr h="44222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a:ln>
                            <a:noFill/>
                          </a:ln>
                          <a:solidFill>
                            <a:schemeClr val="tx1"/>
                          </a:solidFill>
                          <a:effectLst/>
                          <a:latin typeface="Tahoma" pitchFamily="34" charset="0"/>
                        </a:rPr>
                        <a:t>10. Relatively inexpensive</a:t>
                      </a:r>
                    </a:p>
                  </a:txBody>
                  <a:tcPr marL="75451" marR="75451" marT="37727" marB="37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dirty="0">
                          <a:ln>
                            <a:noFill/>
                          </a:ln>
                          <a:solidFill>
                            <a:schemeClr val="tx1"/>
                          </a:solidFill>
                          <a:effectLst/>
                          <a:latin typeface="Tahoma" pitchFamily="34" charset="0"/>
                        </a:rPr>
                        <a:t>Expensive </a:t>
                      </a:r>
                    </a:p>
                  </a:txBody>
                  <a:tcPr marL="75451" marR="75451" marT="37727" marB="37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10"/>
                  </a:ext>
                </a:extLst>
              </a:tr>
            </a:tbl>
          </a:graphicData>
        </a:graphic>
      </p:graphicFrame>
      <p:pic>
        <p:nvPicPr>
          <p:cNvPr id="2" name="Picture 1">
            <a:extLst>
              <a:ext uri="{FF2B5EF4-FFF2-40B4-BE49-F238E27FC236}">
                <a16:creationId xmlns:a16="http://schemas.microsoft.com/office/drawing/2014/main" id="{29C27D0D-C1A5-A31D-1AC6-739BCD65301E}"/>
              </a:ext>
            </a:extLst>
          </p:cNvPr>
          <p:cNvPicPr>
            <a:picLocks noChangeAspect="1"/>
          </p:cNvPicPr>
          <p:nvPr/>
        </p:nvPicPr>
        <p:blipFill>
          <a:blip r:embed="rId2"/>
          <a:stretch>
            <a:fillRect/>
          </a:stretch>
        </p:blipFill>
        <p:spPr>
          <a:xfrm>
            <a:off x="320277" y="464126"/>
            <a:ext cx="2292295"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628"/>
                                        </p:tgtEl>
                                        <p:attrNameLst>
                                          <p:attrName>style.visibility</p:attrName>
                                        </p:attrNameLst>
                                      </p:cBhvr>
                                      <p:to>
                                        <p:strVal val="visible"/>
                                      </p:to>
                                    </p:set>
                                    <p:animEffect transition="in" filter="fade">
                                      <p:cBhvr>
                                        <p:cTn id="7" dur="500"/>
                                        <p:tgtEl>
                                          <p:spTgt spid="195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318C23-D3B6-A0D4-0CDF-5BED4192D1CF}"/>
              </a:ext>
            </a:extLst>
          </p:cNvPr>
          <p:cNvSpPr>
            <a:spLocks noGrp="1"/>
          </p:cNvSpPr>
          <p:nvPr>
            <p:ph type="sldNum" sz="quarter" idx="12"/>
          </p:nvPr>
        </p:nvSpPr>
        <p:spPr/>
        <p:txBody>
          <a:bodyPr/>
          <a:lstStyle/>
          <a:p>
            <a:fld id="{AF3B0C12-A1D2-4DBD-A152-1F9F94832883}" type="slidenum">
              <a:rPr lang="en-PK" smtClean="0"/>
              <a:t>26</a:t>
            </a:fld>
            <a:endParaRPr lang="en-PK"/>
          </a:p>
        </p:txBody>
      </p:sp>
      <p:sp>
        <p:nvSpPr>
          <p:cNvPr id="6" name="TextBox 5">
            <a:extLst>
              <a:ext uri="{FF2B5EF4-FFF2-40B4-BE49-F238E27FC236}">
                <a16:creationId xmlns:a16="http://schemas.microsoft.com/office/drawing/2014/main" id="{298CDC0B-92AF-B15A-18FB-FC13A779C0B5}"/>
              </a:ext>
            </a:extLst>
          </p:cNvPr>
          <p:cNvSpPr txBox="1"/>
          <p:nvPr/>
        </p:nvSpPr>
        <p:spPr>
          <a:xfrm>
            <a:off x="2485623" y="724039"/>
            <a:ext cx="9294197" cy="5632311"/>
          </a:xfrm>
          <a:prstGeom prst="rect">
            <a:avLst/>
          </a:prstGeom>
          <a:solidFill>
            <a:schemeClr val="accent4">
              <a:lumMod val="40000"/>
              <a:lumOff val="60000"/>
            </a:schemeClr>
          </a:solidFill>
        </p:spPr>
        <p:txBody>
          <a:bodyPr wrap="square">
            <a:spAutoFit/>
          </a:bodyPr>
          <a:lstStyle/>
          <a:p>
            <a:r>
              <a:rPr lang="en-PK" sz="1800" b="0" i="0" u="none" strike="noStrike" baseline="0" dirty="0">
                <a:solidFill>
                  <a:srgbClr val="000000"/>
                </a:solidFill>
                <a:latin typeface="Times New Roman" panose="02020603050405020304" pitchFamily="18" charset="0"/>
              </a:rPr>
              <a:t> </a:t>
            </a:r>
          </a:p>
          <a:p>
            <a:r>
              <a:rPr lang="en-PK" sz="1800" b="0" i="0" u="none" strike="noStrike" baseline="0" dirty="0">
                <a:solidFill>
                  <a:srgbClr val="000000"/>
                </a:solidFill>
                <a:latin typeface="Times New Roman" panose="02020603050405020304" pitchFamily="18" charset="0"/>
              </a:rPr>
              <a:t>20.3 </a:t>
            </a:r>
          </a:p>
          <a:p>
            <a:r>
              <a:rPr lang="en-US" sz="1800" b="0" i="0" u="none" strike="noStrike" baseline="0" dirty="0">
                <a:solidFill>
                  <a:srgbClr val="000000"/>
                </a:solidFill>
                <a:latin typeface="Times New Roman" panose="02020603050405020304" pitchFamily="18" charset="0"/>
              </a:rPr>
              <a:t> In situations where study subjects are too young or too incapacitated, as well as the mentally ill or unconscious person, consent to take part in research may be unobtainable. Research is best avoided unless it can be shown to be relevant and potentially beneficial to the patient and there is no objection from parents or relatives. </a:t>
            </a:r>
          </a:p>
          <a:p>
            <a:r>
              <a:rPr lang="en-PK" sz="1800" b="0" i="0" u="none" strike="noStrike" baseline="0" dirty="0">
                <a:solidFill>
                  <a:srgbClr val="000000"/>
                </a:solidFill>
                <a:latin typeface="Times New Roman" panose="02020603050405020304" pitchFamily="18" charset="0"/>
              </a:rPr>
              <a:t>  </a:t>
            </a:r>
          </a:p>
          <a:p>
            <a:r>
              <a:rPr lang="en-PK" sz="1800" b="0" i="0" u="none" strike="noStrike" baseline="0" dirty="0">
                <a:solidFill>
                  <a:srgbClr val="000000"/>
                </a:solidFill>
                <a:latin typeface="Times New Roman" panose="02020603050405020304" pitchFamily="18" charset="0"/>
              </a:rPr>
              <a:t>20.4 </a:t>
            </a:r>
          </a:p>
          <a:p>
            <a:r>
              <a:rPr lang="en-US" sz="1800" b="0" i="0" u="none" strike="noStrike" baseline="0" dirty="0">
                <a:solidFill>
                  <a:srgbClr val="000000"/>
                </a:solidFill>
                <a:latin typeface="Times New Roman" panose="02020603050405020304" pitchFamily="18" charset="0"/>
              </a:rPr>
              <a:t> Medical research involving human subjects should be conducted only by scientifically qualified persons and under the supervision of a clinically competent medical person. </a:t>
            </a:r>
          </a:p>
          <a:p>
            <a:r>
              <a:rPr lang="en-PK" sz="1800" b="0" i="0" u="none" strike="noStrike" baseline="0" dirty="0">
                <a:solidFill>
                  <a:srgbClr val="000000"/>
                </a:solidFill>
                <a:latin typeface="Times New Roman" panose="02020603050405020304" pitchFamily="18" charset="0"/>
              </a:rPr>
              <a:t>  </a:t>
            </a:r>
          </a:p>
          <a:p>
            <a:r>
              <a:rPr lang="en-PK" sz="1800" b="0" i="0" u="none" strike="noStrike" baseline="0" dirty="0">
                <a:solidFill>
                  <a:srgbClr val="000000"/>
                </a:solidFill>
                <a:highlight>
                  <a:srgbClr val="FFFF00"/>
                </a:highlight>
                <a:latin typeface="Times New Roman" panose="02020603050405020304" pitchFamily="18" charset="0"/>
              </a:rPr>
              <a:t>20.5 </a:t>
            </a:r>
          </a:p>
          <a:p>
            <a:r>
              <a:rPr lang="en-US" sz="1800" b="0" i="0" u="none" strike="noStrike" baseline="0" dirty="0">
                <a:solidFill>
                  <a:srgbClr val="000000"/>
                </a:solidFill>
                <a:highlight>
                  <a:srgbClr val="FFFF00"/>
                </a:highlight>
                <a:latin typeface="Times New Roman" panose="02020603050405020304" pitchFamily="18" charset="0"/>
              </a:rPr>
              <a:t> The right of research subjects to safeguard their integrity must always be respected. Every precaution should be taken to respect the privacy of the subject, and the confidentiality of the patient’s information. </a:t>
            </a:r>
          </a:p>
          <a:p>
            <a:r>
              <a:rPr lang="en-PK" sz="1800" b="0" i="0" u="none" strike="noStrike" baseline="0" dirty="0">
                <a:solidFill>
                  <a:srgbClr val="000000"/>
                </a:solidFill>
                <a:highlight>
                  <a:srgbClr val="FFFF00"/>
                </a:highlight>
                <a:latin typeface="Times New Roman" panose="02020603050405020304" pitchFamily="18" charset="0"/>
              </a:rPr>
              <a:t>  </a:t>
            </a:r>
          </a:p>
          <a:p>
            <a:r>
              <a:rPr lang="en-PK" sz="1800" b="0" i="0" u="none" strike="noStrike" baseline="0" dirty="0">
                <a:solidFill>
                  <a:srgbClr val="000000"/>
                </a:solidFill>
                <a:highlight>
                  <a:srgbClr val="FFFF00"/>
                </a:highlight>
                <a:latin typeface="Times New Roman" panose="02020603050405020304" pitchFamily="18" charset="0"/>
              </a:rPr>
              <a:t>20.5.1 </a:t>
            </a:r>
          </a:p>
          <a:p>
            <a:r>
              <a:rPr lang="en-US" sz="1800" b="0" i="0" u="none" strike="noStrike" baseline="0" dirty="0">
                <a:solidFill>
                  <a:srgbClr val="000000"/>
                </a:solidFill>
                <a:highlight>
                  <a:srgbClr val="FFFF00"/>
                </a:highlight>
                <a:latin typeface="Times New Roman" panose="02020603050405020304" pitchFamily="18" charset="0"/>
              </a:rPr>
              <a:t> Research results must always preserve patient </a:t>
            </a:r>
            <a:r>
              <a:rPr lang="en-US" sz="1800" b="1" i="0" u="none" strike="noStrike" baseline="0" dirty="0">
                <a:solidFill>
                  <a:srgbClr val="000000"/>
                </a:solidFill>
                <a:highlight>
                  <a:srgbClr val="FFFF00"/>
                </a:highlight>
                <a:latin typeface="Times New Roman" panose="02020603050405020304" pitchFamily="18" charset="0"/>
              </a:rPr>
              <a:t>anonymity </a:t>
            </a:r>
            <a:r>
              <a:rPr lang="en-US" sz="1800" b="0" i="0" u="none" strike="noStrike" baseline="0" dirty="0">
                <a:solidFill>
                  <a:srgbClr val="000000"/>
                </a:solidFill>
                <a:highlight>
                  <a:srgbClr val="FFFF00"/>
                </a:highlight>
                <a:latin typeface="Times New Roman" panose="02020603050405020304" pitchFamily="18" charset="0"/>
              </a:rPr>
              <a:t>unless permission has been given by the patient to use his or her name. </a:t>
            </a:r>
          </a:p>
          <a:p>
            <a:r>
              <a:rPr lang="en-PK" sz="1800" b="0" i="0" u="none" strike="noStrike" baseline="0" dirty="0">
                <a:solidFill>
                  <a:srgbClr val="000000"/>
                </a:solidFill>
                <a:latin typeface="Times New Roman" panose="02020603050405020304" pitchFamily="18" charset="0"/>
              </a:rPr>
              <a:t>  </a:t>
            </a:r>
          </a:p>
        </p:txBody>
      </p:sp>
      <p:sp>
        <p:nvSpPr>
          <p:cNvPr id="8" name="TextBox 7">
            <a:extLst>
              <a:ext uri="{FF2B5EF4-FFF2-40B4-BE49-F238E27FC236}">
                <a16:creationId xmlns:a16="http://schemas.microsoft.com/office/drawing/2014/main" id="{ADA1527C-E787-9794-B5ED-96AAE22479FD}"/>
              </a:ext>
            </a:extLst>
          </p:cNvPr>
          <p:cNvSpPr txBox="1"/>
          <p:nvPr/>
        </p:nvSpPr>
        <p:spPr>
          <a:xfrm>
            <a:off x="4193798" y="214048"/>
            <a:ext cx="6096982" cy="369332"/>
          </a:xfrm>
          <a:prstGeom prst="rect">
            <a:avLst/>
          </a:prstGeom>
          <a:solidFill>
            <a:schemeClr val="accent2"/>
          </a:solidFill>
        </p:spPr>
        <p:txBody>
          <a:bodyPr wrap="square">
            <a:spAutoFit/>
          </a:bodyPr>
          <a:lstStyle/>
          <a:p>
            <a:pPr algn="ctr"/>
            <a:r>
              <a:rPr lang="en-US" sz="1800" b="1" i="0" u="none" strike="noStrike" baseline="0" dirty="0">
                <a:latin typeface="Times New Roman" panose="02020603050405020304" pitchFamily="18" charset="0"/>
              </a:rPr>
              <a:t>20.0-Research Ethics and Consent: 59  </a:t>
            </a:r>
            <a:r>
              <a:rPr lang="en-US" sz="1800" b="0" i="0" u="none" strike="noStrike" baseline="0" dirty="0">
                <a:latin typeface="Times New Roman" panose="02020603050405020304" pitchFamily="18" charset="0"/>
              </a:rPr>
              <a:t>	</a:t>
            </a:r>
          </a:p>
        </p:txBody>
      </p:sp>
      <p:sp>
        <p:nvSpPr>
          <p:cNvPr id="9" name="TextBox 8">
            <a:extLst>
              <a:ext uri="{FF2B5EF4-FFF2-40B4-BE49-F238E27FC236}">
                <a16:creationId xmlns:a16="http://schemas.microsoft.com/office/drawing/2014/main" id="{25896DCC-9073-2615-2DDF-1569FD6FAF14}"/>
              </a:ext>
            </a:extLst>
          </p:cNvPr>
          <p:cNvSpPr txBox="1"/>
          <p:nvPr/>
        </p:nvSpPr>
        <p:spPr>
          <a:xfrm>
            <a:off x="412180" y="371659"/>
            <a:ext cx="1575903" cy="461665"/>
          </a:xfrm>
          <a:prstGeom prst="rect">
            <a:avLst/>
          </a:prstGeom>
          <a:solidFill>
            <a:schemeClr val="accent2"/>
          </a:solidFill>
        </p:spPr>
        <p:txBody>
          <a:bodyPr wrap="square" rtlCol="0">
            <a:spAutoFit/>
          </a:bodyPr>
          <a:lstStyle/>
          <a:p>
            <a:r>
              <a:rPr lang="en-US" sz="2400" b="1" dirty="0"/>
              <a:t>Bioethics </a:t>
            </a:r>
            <a:endParaRPr lang="en-PK" sz="2400" b="1" dirty="0"/>
          </a:p>
        </p:txBody>
      </p:sp>
      <p:sp>
        <p:nvSpPr>
          <p:cNvPr id="10" name="TextBox 9">
            <a:extLst>
              <a:ext uri="{FF2B5EF4-FFF2-40B4-BE49-F238E27FC236}">
                <a16:creationId xmlns:a16="http://schemas.microsoft.com/office/drawing/2014/main" id="{8A384453-0346-F742-1C84-1E971A72FEAD}"/>
              </a:ext>
            </a:extLst>
          </p:cNvPr>
          <p:cNvSpPr txBox="1"/>
          <p:nvPr/>
        </p:nvSpPr>
        <p:spPr>
          <a:xfrm>
            <a:off x="412180" y="1680467"/>
            <a:ext cx="1930637" cy="3736407"/>
          </a:xfrm>
          <a:prstGeom prst="rect">
            <a:avLst/>
          </a:prstGeom>
          <a:solidFill>
            <a:schemeClr val="accent2"/>
          </a:solidFill>
        </p:spPr>
        <p:txBody>
          <a:bodyPr wrap="square">
            <a:spAutoFit/>
          </a:bodyPr>
          <a:lstStyle/>
          <a:p>
            <a:pPr algn="ctr">
              <a:lnSpc>
                <a:spcPct val="90000"/>
              </a:lnSpc>
              <a:spcAft>
                <a:spcPts val="600"/>
              </a:spcAft>
            </a:pPr>
            <a:r>
              <a:rPr lang="en-PK" sz="1800" dirty="0"/>
              <a:t>"Principles of the ethical practice of public health,” version 2.2,</a:t>
            </a:r>
          </a:p>
          <a:p>
            <a:pPr algn="ctr">
              <a:lnSpc>
                <a:spcPct val="90000"/>
              </a:lnSpc>
              <a:spcAft>
                <a:spcPts val="600"/>
              </a:spcAft>
            </a:pPr>
            <a:r>
              <a:rPr lang="en-PK" sz="1800" dirty="0"/>
              <a:t>Public Health Leadership Society (2002).</a:t>
            </a:r>
            <a:r>
              <a:rPr lang="en-US" sz="1800" dirty="0"/>
              <a:t> </a:t>
            </a:r>
          </a:p>
          <a:p>
            <a:pPr algn="ctr">
              <a:lnSpc>
                <a:spcPct val="90000"/>
              </a:lnSpc>
              <a:spcAft>
                <a:spcPts val="600"/>
              </a:spcAft>
            </a:pPr>
            <a:r>
              <a:rPr lang="en-PK" sz="1800" dirty="0"/>
              <a:t>Reproduced with permission.</a:t>
            </a:r>
            <a:r>
              <a:rPr lang="en-US" sz="1800" dirty="0"/>
              <a:t> </a:t>
            </a:r>
            <a:r>
              <a:rPr lang="en-PK" sz="1800" dirty="0"/>
              <a:t>National Bioethics Committee</a:t>
            </a:r>
            <a:r>
              <a:rPr lang="en-US" sz="1800" dirty="0"/>
              <a:t> Guidelines Pakistan. </a:t>
            </a:r>
            <a:r>
              <a:rPr lang="en-US" sz="1800" dirty="0" err="1"/>
              <a:t>Page:page</a:t>
            </a:r>
            <a:r>
              <a:rPr lang="en-US" sz="1800" dirty="0"/>
              <a:t> 59 </a:t>
            </a:r>
            <a:endParaRPr lang="en-PK" sz="1800" dirty="0"/>
          </a:p>
        </p:txBody>
      </p:sp>
    </p:spTree>
    <p:extLst>
      <p:ext uri="{BB962C8B-B14F-4D97-AF65-F5344CB8AC3E}">
        <p14:creationId xmlns:p14="http://schemas.microsoft.com/office/powerpoint/2010/main" val="3506588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8FC67D-905E-4699-59F4-69D2A3EEBD77}"/>
              </a:ext>
            </a:extLst>
          </p:cNvPr>
          <p:cNvSpPr>
            <a:spLocks noGrp="1"/>
          </p:cNvSpPr>
          <p:nvPr>
            <p:ph type="sldNum" sz="quarter" idx="12"/>
          </p:nvPr>
        </p:nvSpPr>
        <p:spPr/>
        <p:txBody>
          <a:bodyPr/>
          <a:lstStyle/>
          <a:p>
            <a:fld id="{AF3B0C12-A1D2-4DBD-A152-1F9F94832883}" type="slidenum">
              <a:rPr lang="en-PK" smtClean="0"/>
              <a:t>27</a:t>
            </a:fld>
            <a:endParaRPr lang="en-PK"/>
          </a:p>
        </p:txBody>
      </p:sp>
      <p:pic>
        <p:nvPicPr>
          <p:cNvPr id="6" name="Picture 5">
            <a:extLst>
              <a:ext uri="{FF2B5EF4-FFF2-40B4-BE49-F238E27FC236}">
                <a16:creationId xmlns:a16="http://schemas.microsoft.com/office/drawing/2014/main" id="{51FFCE4C-63E9-847C-96FB-E918E72E5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75" y="68262"/>
            <a:ext cx="11840004" cy="6721475"/>
          </a:xfrm>
          <a:prstGeom prst="rect">
            <a:avLst/>
          </a:prstGeom>
          <a:solidFill>
            <a:schemeClr val="accent2"/>
          </a:solidFill>
        </p:spPr>
      </p:pic>
      <p:sp>
        <p:nvSpPr>
          <p:cNvPr id="8" name="TextBox 7">
            <a:extLst>
              <a:ext uri="{FF2B5EF4-FFF2-40B4-BE49-F238E27FC236}">
                <a16:creationId xmlns:a16="http://schemas.microsoft.com/office/drawing/2014/main" id="{376D0F25-E527-72B8-BC37-4A99217CCC89}"/>
              </a:ext>
            </a:extLst>
          </p:cNvPr>
          <p:cNvSpPr txBox="1"/>
          <p:nvPr/>
        </p:nvSpPr>
        <p:spPr>
          <a:xfrm>
            <a:off x="5461328" y="5723538"/>
            <a:ext cx="6614651" cy="369332"/>
          </a:xfrm>
          <a:prstGeom prst="rect">
            <a:avLst/>
          </a:prstGeom>
          <a:solidFill>
            <a:schemeClr val="accent2"/>
          </a:solidFill>
        </p:spPr>
        <p:txBody>
          <a:bodyPr wrap="square">
            <a:spAutoFit/>
          </a:bodyPr>
          <a:lstStyle/>
          <a:p>
            <a:r>
              <a:rPr lang="en-US" dirty="0"/>
              <a:t>Source: </a:t>
            </a:r>
            <a:r>
              <a:rPr lang="en-PK" dirty="0"/>
              <a:t>https://www.ncbi.nlm.nih.gov/pmc/articles/PMC4763690/</a:t>
            </a:r>
          </a:p>
        </p:txBody>
      </p:sp>
      <p:sp>
        <p:nvSpPr>
          <p:cNvPr id="9" name="TextBox 8">
            <a:extLst>
              <a:ext uri="{FF2B5EF4-FFF2-40B4-BE49-F238E27FC236}">
                <a16:creationId xmlns:a16="http://schemas.microsoft.com/office/drawing/2014/main" id="{50D21A8C-436D-0EDE-743D-6CEF5035C26E}"/>
              </a:ext>
            </a:extLst>
          </p:cNvPr>
          <p:cNvSpPr txBox="1"/>
          <p:nvPr/>
        </p:nvSpPr>
        <p:spPr>
          <a:xfrm>
            <a:off x="5026250" y="241873"/>
            <a:ext cx="2659064" cy="461665"/>
          </a:xfrm>
          <a:prstGeom prst="rect">
            <a:avLst/>
          </a:prstGeom>
          <a:solidFill>
            <a:schemeClr val="accent2"/>
          </a:solidFill>
        </p:spPr>
        <p:txBody>
          <a:bodyPr wrap="square" rtlCol="0">
            <a:spAutoFit/>
          </a:bodyPr>
          <a:lstStyle/>
          <a:p>
            <a:pPr algn="ctr"/>
            <a:r>
              <a:rPr lang="en-US" sz="2400" b="1" dirty="0"/>
              <a:t>Research</a:t>
            </a:r>
            <a:r>
              <a:rPr lang="en-US" sz="2400" dirty="0"/>
              <a:t> </a:t>
            </a:r>
            <a:endParaRPr lang="en-PK" sz="2400" dirty="0"/>
          </a:p>
        </p:txBody>
      </p:sp>
    </p:spTree>
    <p:extLst>
      <p:ext uri="{BB962C8B-B14F-4D97-AF65-F5344CB8AC3E}">
        <p14:creationId xmlns:p14="http://schemas.microsoft.com/office/powerpoint/2010/main" val="2647156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12320-85C1-0143-F655-14A40269737F}"/>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rPr>
              <a:t>End of lecture assessment (EOLA)</a:t>
            </a:r>
          </a:p>
        </p:txBody>
      </p:sp>
      <p:sp>
        <p:nvSpPr>
          <p:cNvPr id="3" name="Content Placeholder 2">
            <a:extLst>
              <a:ext uri="{FF2B5EF4-FFF2-40B4-BE49-F238E27FC236}">
                <a16:creationId xmlns:a16="http://schemas.microsoft.com/office/drawing/2014/main" id="{256C12F7-91A1-A243-27C1-59AA6A83B1CB}"/>
              </a:ext>
            </a:extLst>
          </p:cNvPr>
          <p:cNvSpPr>
            <a:spLocks noGrp="1"/>
          </p:cNvSpPr>
          <p:nvPr>
            <p:ph idx="1"/>
          </p:nvPr>
        </p:nvSpPr>
        <p:spPr>
          <a:xfrm>
            <a:off x="4810259" y="649480"/>
            <a:ext cx="6555347" cy="5546047"/>
          </a:xfrm>
        </p:spPr>
        <p:txBody>
          <a:bodyPr anchor="ctr">
            <a:normAutofit lnSpcReduction="10000"/>
          </a:bodyPr>
          <a:lstStyle/>
          <a:p>
            <a:pPr marL="342900" marR="0" lvl="0" indent="-342900">
              <a:spcBef>
                <a:spcPts val="0"/>
              </a:spcBef>
              <a:spcAft>
                <a:spcPts val="800"/>
              </a:spcAft>
              <a:buFont typeface="+mj-lt"/>
              <a:buAutoNum type="arabicPeriod"/>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To determine the association between cigarette smoking and lung cancer , a total number 10,000 individuals were included in study. Out of these 7000 were cigarette smokers. After 20 years of follow up,70 individuals in smokers  and 3 in non smokers developed lung cancer. </a:t>
            </a:r>
            <a:r>
              <a:rPr lang="en-GB" sz="2000" dirty="0">
                <a:latin typeface="Times New Roman" panose="02020603050405020304" pitchFamily="18" charset="0"/>
                <a:ea typeface="Calibri" panose="020F0502020204030204" pitchFamily="34" charset="0"/>
                <a:cs typeface="Times New Roman" panose="02020603050405020304" pitchFamily="18" charset="0"/>
              </a:rPr>
              <a:t>A</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ppropriate  measure of strength of association between exposure and outcome in this case would be;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1714500" lvl="3" indent="-342900">
              <a:spcBef>
                <a:spcPts val="0"/>
              </a:spcBef>
              <a:buFont typeface="+mj-lt"/>
              <a:buAutoNum type="alphaLcPeriod"/>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Odds ratio</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0" lvl="3" indent="-342900">
              <a:spcBef>
                <a:spcPts val="0"/>
              </a:spcBef>
              <a:buFont typeface="+mj-lt"/>
              <a:buAutoNum type="alphaLcPeriod"/>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Risk difference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0" lvl="3" indent="-342900">
              <a:spcBef>
                <a:spcPts val="0"/>
              </a:spcBef>
              <a:buFont typeface="+mj-lt"/>
              <a:buAutoNum type="alphaLcPeriod"/>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Relative risk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0" lvl="3" indent="-342900">
              <a:spcBef>
                <a:spcPts val="0"/>
              </a:spcBef>
              <a:buFont typeface="+mj-lt"/>
              <a:buAutoNum type="alphaLcPeriod"/>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Population Attributable risk</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0" lvl="3" indent="-342900">
              <a:spcBef>
                <a:spcPts val="0"/>
              </a:spcBef>
              <a:buFont typeface="+mj-lt"/>
              <a:buAutoNum type="alphaLcPeriod"/>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Student’s t-test</a:t>
            </a:r>
          </a:p>
          <a:p>
            <a:pPr marL="342900" marR="0" lvl="0" indent="-342900">
              <a:spcBef>
                <a:spcPts val="0"/>
              </a:spcBef>
              <a:spcAft>
                <a:spcPts val="0"/>
              </a:spcAft>
              <a:buFont typeface="+mj-lt"/>
              <a:buAutoNum type="alphaLcPeriod"/>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 researcher wants to calculate the absolute risk of contracting a disease, the most</a:t>
            </a:r>
          </a:p>
          <a:p>
            <a:pPr marL="0" marR="0" lvl="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suitable study design would be</a:t>
            </a:r>
          </a:p>
          <a:p>
            <a:pPr marL="1714500" lvl="3" indent="-342900">
              <a:spcBef>
                <a:spcPts val="0"/>
              </a:spcBef>
              <a:buFont typeface="+mj-lt"/>
              <a:buAutoNum type="alphaLcPeriod"/>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case control study</a:t>
            </a:r>
          </a:p>
          <a:p>
            <a:pPr marL="1714500" lvl="3" indent="-342900">
              <a:spcBef>
                <a:spcPts val="0"/>
              </a:spcBef>
              <a:buFont typeface="+mj-lt"/>
              <a:buAutoNum type="alphaLcPeriod"/>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cross sectional study</a:t>
            </a:r>
          </a:p>
          <a:p>
            <a:pPr marL="1714500" lvl="3" indent="-342900">
              <a:spcBef>
                <a:spcPts val="0"/>
              </a:spcBef>
              <a:buFont typeface="+mj-lt"/>
              <a:buAutoNum type="alphaLcPeriod"/>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cohort study</a:t>
            </a:r>
          </a:p>
          <a:p>
            <a:pPr marL="1714500" lvl="3" indent="-342900">
              <a:spcBef>
                <a:spcPts val="0"/>
              </a:spcBef>
              <a:buFont typeface="+mj-lt"/>
              <a:buAutoNum type="alphaLcPeriod"/>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experimental study</a:t>
            </a:r>
          </a:p>
          <a:p>
            <a:pPr marL="1714500" lvl="3" indent="-342900">
              <a:spcBef>
                <a:spcPts val="0"/>
              </a:spcBef>
              <a:buFont typeface="+mj-lt"/>
              <a:buAutoNum type="alphaLcPeriod"/>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correlational study</a:t>
            </a:r>
            <a:endParaRPr lang="en-US" sz="17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CCD4CDD-7591-29E0-9362-15B8D593C0A2}"/>
              </a:ext>
            </a:extLst>
          </p:cNvPr>
          <p:cNvSpPr>
            <a:spLocks noGrp="1"/>
          </p:cNvSpPr>
          <p:nvPr>
            <p:ph type="sldNum" sz="quarter" idx="12"/>
          </p:nvPr>
        </p:nvSpPr>
        <p:spPr/>
        <p:txBody>
          <a:bodyPr/>
          <a:lstStyle/>
          <a:p>
            <a:fld id="{AF3B0C12-A1D2-4DBD-A152-1F9F94832883}" type="slidenum">
              <a:rPr lang="en-PK" smtClean="0"/>
              <a:t>28</a:t>
            </a:fld>
            <a:endParaRPr lang="en-PK"/>
          </a:p>
        </p:txBody>
      </p:sp>
    </p:spTree>
    <p:extLst>
      <p:ext uri="{BB962C8B-B14F-4D97-AF65-F5344CB8AC3E}">
        <p14:creationId xmlns:p14="http://schemas.microsoft.com/office/powerpoint/2010/main" val="292814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12320-85C1-0143-F655-14A40269737F}"/>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MCQs with key</a:t>
            </a:r>
          </a:p>
        </p:txBody>
      </p:sp>
      <p:sp>
        <p:nvSpPr>
          <p:cNvPr id="3" name="Content Placeholder 2">
            <a:extLst>
              <a:ext uri="{FF2B5EF4-FFF2-40B4-BE49-F238E27FC236}">
                <a16:creationId xmlns:a16="http://schemas.microsoft.com/office/drawing/2014/main" id="{256C12F7-91A1-A243-27C1-59AA6A83B1CB}"/>
              </a:ext>
            </a:extLst>
          </p:cNvPr>
          <p:cNvSpPr>
            <a:spLocks noGrp="1"/>
          </p:cNvSpPr>
          <p:nvPr>
            <p:ph idx="1"/>
          </p:nvPr>
        </p:nvSpPr>
        <p:spPr>
          <a:xfrm>
            <a:off x="4810259" y="649480"/>
            <a:ext cx="6555347" cy="5546047"/>
          </a:xfrm>
        </p:spPr>
        <p:txBody>
          <a:bodyPr anchor="ctr">
            <a:normAutofit/>
          </a:bodyPr>
          <a:lstStyle/>
          <a:p>
            <a:pPr marL="342900" marR="0" lvl="0" indent="-342900">
              <a:spcBef>
                <a:spcPts val="0"/>
              </a:spcBef>
              <a:spcAft>
                <a:spcPts val="800"/>
              </a:spcAft>
              <a:buFont typeface="+mj-lt"/>
              <a:buAutoNum type="arabicPeriod"/>
            </a:pPr>
            <a:r>
              <a:rPr lang="en-GB" sz="1700">
                <a:effectLst/>
                <a:latin typeface="Calibri" panose="020F0502020204030204" pitchFamily="34" charset="0"/>
                <a:ea typeface="Calibri" panose="020F0502020204030204" pitchFamily="34" charset="0"/>
                <a:cs typeface="Calibri" panose="020F0502020204030204" pitchFamily="34" charset="0"/>
              </a:rPr>
              <a:t>In order to determine the association between cigarette smoking and lung cancer , a total number 10,000 individuals were included in study. Out of these 7000 were cigarette smokers. After 20 years of follow up,70 individuals in smokers group and 3 in non smoker group developed lung cancer .The  appropriate  measure of strength of association between exposure and outcome of interest in this case would be; </a:t>
            </a:r>
            <a:r>
              <a:rPr lang="en-US" sz="1700">
                <a:effectLst/>
                <a:latin typeface="Calibri" panose="020F0502020204030204" pitchFamily="34" charset="0"/>
                <a:ea typeface="Calibri" panose="020F0502020204030204" pitchFamily="34" charset="0"/>
                <a:cs typeface="Calibri" panose="020F0502020204030204" pitchFamily="34" charset="0"/>
              </a:rPr>
              <a:t>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LcPeriod"/>
            </a:pPr>
            <a:r>
              <a:rPr lang="en-GB" sz="1700">
                <a:effectLst/>
                <a:latin typeface="Calibri" panose="020F0502020204030204" pitchFamily="34" charset="0"/>
                <a:ea typeface="Calibri" panose="020F0502020204030204" pitchFamily="34" charset="0"/>
                <a:cs typeface="Calibri" panose="020F0502020204030204" pitchFamily="34" charset="0"/>
              </a:rPr>
              <a:t>Odds ratio</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LcPeriod"/>
            </a:pPr>
            <a:r>
              <a:rPr lang="en-GB" sz="1700">
                <a:effectLst/>
                <a:latin typeface="Calibri" panose="020F0502020204030204" pitchFamily="34" charset="0"/>
                <a:ea typeface="Calibri" panose="020F0502020204030204" pitchFamily="34" charset="0"/>
                <a:cs typeface="Calibri" panose="020F0502020204030204" pitchFamily="34" charset="0"/>
              </a:rPr>
              <a:t>Risk difference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LcPeriod"/>
            </a:pPr>
            <a:r>
              <a:rPr lang="en-GB" sz="1700" b="1">
                <a:effectLst/>
                <a:latin typeface="Calibri" panose="020F0502020204030204" pitchFamily="34" charset="0"/>
                <a:ea typeface="Calibri" panose="020F0502020204030204" pitchFamily="34" charset="0"/>
                <a:cs typeface="Calibri" panose="020F0502020204030204" pitchFamily="34" charset="0"/>
              </a:rPr>
              <a:t>Relative risk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LcPeriod"/>
            </a:pPr>
            <a:r>
              <a:rPr lang="en-GB" sz="1700">
                <a:effectLst/>
                <a:latin typeface="Calibri" panose="020F0502020204030204" pitchFamily="34" charset="0"/>
                <a:ea typeface="Calibri" panose="020F0502020204030204" pitchFamily="34" charset="0"/>
                <a:cs typeface="Calibri" panose="020F0502020204030204" pitchFamily="34" charset="0"/>
              </a:rPr>
              <a:t>Population Attributable risk</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LcPeriod"/>
            </a:pPr>
            <a:r>
              <a:rPr lang="en-GB" sz="1700">
                <a:effectLst/>
                <a:latin typeface="Calibri" panose="020F0502020204030204" pitchFamily="34" charset="0"/>
                <a:ea typeface="Calibri" panose="020F0502020204030204" pitchFamily="34" charset="0"/>
                <a:cs typeface="Calibri" panose="020F0502020204030204" pitchFamily="34" charset="0"/>
              </a:rPr>
              <a:t>Student’s t-test</a:t>
            </a:r>
          </a:p>
          <a:p>
            <a:pPr marL="342900" marR="0" lvl="0" indent="-342900">
              <a:spcBef>
                <a:spcPts val="0"/>
              </a:spcBef>
              <a:spcAft>
                <a:spcPts val="0"/>
              </a:spcAft>
              <a:buFont typeface="+mj-lt"/>
              <a:buAutoNum type="alphaLcPeriod"/>
            </a:pP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GB" sz="1700">
                <a:effectLst/>
                <a:latin typeface="Calibri" panose="020F0502020204030204" pitchFamily="34" charset="0"/>
                <a:ea typeface="Calibri" panose="020F0502020204030204" pitchFamily="34" charset="0"/>
                <a:cs typeface="Calibri" panose="020F0502020204030204" pitchFamily="34" charset="0"/>
              </a:rPr>
              <a:t>2. </a:t>
            </a:r>
            <a:r>
              <a:rPr lang="en-US" sz="1700">
                <a:effectLst/>
                <a:latin typeface="Calibri" panose="020F0502020204030204" pitchFamily="34" charset="0"/>
                <a:ea typeface="Calibri" panose="020F0502020204030204" pitchFamily="34" charset="0"/>
                <a:cs typeface="Calibri" panose="020F0502020204030204" pitchFamily="34" charset="0"/>
              </a:rPr>
              <a:t>A researcher wants to calculate the absolute risk of contracting a disease, the most</a:t>
            </a:r>
          </a:p>
          <a:p>
            <a:pPr marL="0" marR="0" lvl="0" indent="0">
              <a:spcBef>
                <a:spcPts val="0"/>
              </a:spcBef>
              <a:spcAft>
                <a:spcPts val="0"/>
              </a:spcAft>
              <a:buNone/>
            </a:pPr>
            <a:r>
              <a:rPr lang="en-US" sz="1700">
                <a:effectLst/>
                <a:latin typeface="Calibri" panose="020F0502020204030204" pitchFamily="34" charset="0"/>
                <a:ea typeface="Calibri" panose="020F0502020204030204" pitchFamily="34" charset="0"/>
                <a:cs typeface="Calibri" panose="020F0502020204030204" pitchFamily="34" charset="0"/>
              </a:rPr>
              <a:t>suitable study design would be</a:t>
            </a:r>
          </a:p>
          <a:p>
            <a:pPr marL="342900" marR="0" lvl="0" indent="-342900">
              <a:spcBef>
                <a:spcPts val="0"/>
              </a:spcBef>
              <a:spcAft>
                <a:spcPts val="0"/>
              </a:spcAft>
              <a:buFont typeface="+mj-lt"/>
              <a:buAutoNum type="alphaLcPeriod"/>
            </a:pPr>
            <a:r>
              <a:rPr lang="en-US" sz="1700">
                <a:effectLst/>
                <a:latin typeface="Calibri" panose="020F0502020204030204" pitchFamily="34" charset="0"/>
                <a:ea typeface="Calibri" panose="020F0502020204030204" pitchFamily="34" charset="0"/>
                <a:cs typeface="Calibri" panose="020F0502020204030204" pitchFamily="34" charset="0"/>
              </a:rPr>
              <a:t>case control study</a:t>
            </a:r>
          </a:p>
          <a:p>
            <a:pPr marL="342900" marR="0" lvl="0" indent="-342900">
              <a:spcBef>
                <a:spcPts val="0"/>
              </a:spcBef>
              <a:spcAft>
                <a:spcPts val="0"/>
              </a:spcAft>
              <a:buFont typeface="+mj-lt"/>
              <a:buAutoNum type="alphaLcPeriod"/>
            </a:pPr>
            <a:r>
              <a:rPr lang="en-US" sz="1700">
                <a:effectLst/>
                <a:latin typeface="Calibri" panose="020F0502020204030204" pitchFamily="34" charset="0"/>
                <a:ea typeface="Calibri" panose="020F0502020204030204" pitchFamily="34" charset="0"/>
                <a:cs typeface="Calibri" panose="020F0502020204030204" pitchFamily="34" charset="0"/>
              </a:rPr>
              <a:t>cross sectional study</a:t>
            </a:r>
          </a:p>
          <a:p>
            <a:pPr marL="342900" marR="0" lvl="0" indent="-342900">
              <a:spcBef>
                <a:spcPts val="0"/>
              </a:spcBef>
              <a:spcAft>
                <a:spcPts val="0"/>
              </a:spcAft>
              <a:buFont typeface="+mj-lt"/>
              <a:buAutoNum type="alphaLcPeriod"/>
            </a:pPr>
            <a:r>
              <a:rPr lang="en-US" sz="1700" b="1">
                <a:effectLst/>
                <a:latin typeface="Calibri" panose="020F0502020204030204" pitchFamily="34" charset="0"/>
                <a:ea typeface="Calibri" panose="020F0502020204030204" pitchFamily="34" charset="0"/>
                <a:cs typeface="Calibri" panose="020F0502020204030204" pitchFamily="34" charset="0"/>
              </a:rPr>
              <a:t>cohort study</a:t>
            </a:r>
          </a:p>
          <a:p>
            <a:pPr marL="342900" marR="0" lvl="0" indent="-342900">
              <a:spcBef>
                <a:spcPts val="0"/>
              </a:spcBef>
              <a:spcAft>
                <a:spcPts val="0"/>
              </a:spcAft>
              <a:buFont typeface="+mj-lt"/>
              <a:buAutoNum type="alphaLcPeriod"/>
            </a:pPr>
            <a:r>
              <a:rPr lang="en-US" sz="1700">
                <a:effectLst/>
                <a:latin typeface="Calibri" panose="020F0502020204030204" pitchFamily="34" charset="0"/>
                <a:ea typeface="Calibri" panose="020F0502020204030204" pitchFamily="34" charset="0"/>
                <a:cs typeface="Calibri" panose="020F0502020204030204" pitchFamily="34" charset="0"/>
              </a:rPr>
              <a:t>experimental study</a:t>
            </a:r>
          </a:p>
          <a:p>
            <a:pPr marL="342900" marR="0" lvl="0" indent="-342900">
              <a:spcBef>
                <a:spcPts val="0"/>
              </a:spcBef>
              <a:spcAft>
                <a:spcPts val="0"/>
              </a:spcAft>
              <a:buFont typeface="+mj-lt"/>
              <a:buAutoNum type="alphaLcPeriod"/>
            </a:pPr>
            <a:r>
              <a:rPr lang="en-US" sz="1700">
                <a:effectLst/>
                <a:latin typeface="Calibri" panose="020F0502020204030204" pitchFamily="34" charset="0"/>
                <a:ea typeface="Calibri" panose="020F0502020204030204" pitchFamily="34" charset="0"/>
                <a:cs typeface="Calibri" panose="020F0502020204030204" pitchFamily="34" charset="0"/>
              </a:rPr>
              <a:t>correlational study</a:t>
            </a:r>
            <a:endParaRPr lang="en-US" sz="1700"/>
          </a:p>
        </p:txBody>
      </p:sp>
      <p:sp>
        <p:nvSpPr>
          <p:cNvPr id="5" name="Slide Number Placeholder 4">
            <a:extLst>
              <a:ext uri="{FF2B5EF4-FFF2-40B4-BE49-F238E27FC236}">
                <a16:creationId xmlns:a16="http://schemas.microsoft.com/office/drawing/2014/main" id="{A673B447-8E1A-2C01-367D-C1F3CD8AADBE}"/>
              </a:ext>
            </a:extLst>
          </p:cNvPr>
          <p:cNvSpPr>
            <a:spLocks noGrp="1"/>
          </p:cNvSpPr>
          <p:nvPr>
            <p:ph type="sldNum" sz="quarter" idx="12"/>
          </p:nvPr>
        </p:nvSpPr>
        <p:spPr/>
        <p:txBody>
          <a:bodyPr/>
          <a:lstStyle/>
          <a:p>
            <a:fld id="{AF3B0C12-A1D2-4DBD-A152-1F9F94832883}" type="slidenum">
              <a:rPr lang="en-PK" smtClean="0"/>
              <a:t>29</a:t>
            </a:fld>
            <a:endParaRPr lang="en-PK"/>
          </a:p>
        </p:txBody>
      </p:sp>
    </p:spTree>
    <p:extLst>
      <p:ext uri="{BB962C8B-B14F-4D97-AF65-F5344CB8AC3E}">
        <p14:creationId xmlns:p14="http://schemas.microsoft.com/office/powerpoint/2010/main" val="173939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41" name="Straight Connector 1030">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BF872D"/>
            </a:solidFill>
          </a:ln>
        </p:spPr>
        <p:style>
          <a:lnRef idx="1">
            <a:schemeClr val="accent1"/>
          </a:lnRef>
          <a:fillRef idx="0">
            <a:schemeClr val="accent1"/>
          </a:fillRef>
          <a:effectRef idx="0">
            <a:schemeClr val="accent1"/>
          </a:effectRef>
          <a:fontRef idx="minor">
            <a:schemeClr val="tx1"/>
          </a:fontRef>
        </p:style>
      </p:cxnSp>
      <p:pic>
        <p:nvPicPr>
          <p:cNvPr id="1026" name="Picture 2" descr="Bismillah in Arabic | Bismillah Calligraphy Text - Pak – Framer">
            <a:extLst>
              <a:ext uri="{FF2B5EF4-FFF2-40B4-BE49-F238E27FC236}">
                <a16:creationId xmlns:a16="http://schemas.microsoft.com/office/drawing/2014/main" id="{582AFA37-0E64-3A85-4834-E9B5663226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1860" y="1123527"/>
            <a:ext cx="4604800" cy="4604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B70F4B8-B10A-4254-04ED-0D36D99E3E1B}"/>
              </a:ext>
            </a:extLst>
          </p:cNvPr>
          <p:cNvSpPr>
            <a:spLocks noGrp="1"/>
          </p:cNvSpPr>
          <p:nvPr>
            <p:ph type="sldNum" sz="quarter" idx="12"/>
          </p:nvPr>
        </p:nvSpPr>
        <p:spPr/>
        <p:txBody>
          <a:bodyPr/>
          <a:lstStyle/>
          <a:p>
            <a:fld id="{AF3B0C12-A1D2-4DBD-A152-1F9F94832883}" type="slidenum">
              <a:rPr lang="en-PK" smtClean="0"/>
              <a:t>3</a:t>
            </a:fld>
            <a:endParaRPr lang="en-PK"/>
          </a:p>
        </p:txBody>
      </p:sp>
    </p:spTree>
    <p:extLst>
      <p:ext uri="{BB962C8B-B14F-4D97-AF65-F5344CB8AC3E}">
        <p14:creationId xmlns:p14="http://schemas.microsoft.com/office/powerpoint/2010/main" val="3395445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C857-32FA-5308-ECAA-F37D776396C7}"/>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Reading sources: </a:t>
            </a:r>
            <a:endParaRPr lang="en-PK" sz="2600">
              <a:solidFill>
                <a:srgbClr val="FFFFFF"/>
              </a:solidFill>
            </a:endParaRPr>
          </a:p>
        </p:txBody>
      </p:sp>
      <p:graphicFrame>
        <p:nvGraphicFramePr>
          <p:cNvPr id="5" name="Content Placeholder 2">
            <a:extLst>
              <a:ext uri="{FF2B5EF4-FFF2-40B4-BE49-F238E27FC236}">
                <a16:creationId xmlns:a16="http://schemas.microsoft.com/office/drawing/2014/main" id="{005EC263-8F62-9677-D45B-7078D5BEE0FF}"/>
              </a:ext>
            </a:extLst>
          </p:cNvPr>
          <p:cNvGraphicFramePr>
            <a:graphicFrameLocks noGrp="1"/>
          </p:cNvGraphicFramePr>
          <p:nvPr>
            <p:ph idx="1"/>
            <p:extLst>
              <p:ext uri="{D42A27DB-BD31-4B8C-83A1-F6EECF244321}">
                <p14:modId xmlns:p14="http://schemas.microsoft.com/office/powerpoint/2010/main" val="1977861275"/>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4E65943-6F8D-EF99-B346-29093F7A6E03}"/>
              </a:ext>
            </a:extLst>
          </p:cNvPr>
          <p:cNvSpPr>
            <a:spLocks noGrp="1"/>
          </p:cNvSpPr>
          <p:nvPr>
            <p:ph type="sldNum" sz="quarter" idx="12"/>
          </p:nvPr>
        </p:nvSpPr>
        <p:spPr/>
        <p:txBody>
          <a:bodyPr/>
          <a:lstStyle/>
          <a:p>
            <a:fld id="{AF3B0C12-A1D2-4DBD-A152-1F9F94832883}" type="slidenum">
              <a:rPr lang="en-PK" smtClean="0"/>
              <a:t>30</a:t>
            </a:fld>
            <a:endParaRPr lang="en-PK"/>
          </a:p>
        </p:txBody>
      </p:sp>
    </p:spTree>
    <p:extLst>
      <p:ext uri="{BB962C8B-B14F-4D97-AF65-F5344CB8AC3E}">
        <p14:creationId xmlns:p14="http://schemas.microsoft.com/office/powerpoint/2010/main" val="3792591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48A2612-0B97-6A5F-FF30-9F1672285B5F}"/>
              </a:ext>
            </a:extLst>
          </p:cNvPr>
          <p:cNvGraphicFramePr/>
          <p:nvPr>
            <p:extLst>
              <p:ext uri="{D42A27DB-BD31-4B8C-83A1-F6EECF244321}">
                <p14:modId xmlns:p14="http://schemas.microsoft.com/office/powerpoint/2010/main" val="3320974271"/>
              </p:ext>
            </p:extLst>
          </p:nvPr>
        </p:nvGraphicFramePr>
        <p:xfrm>
          <a:off x="8029021" y="1358347"/>
          <a:ext cx="3622205" cy="4900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a:extLst>
              <a:ext uri="{FF2B5EF4-FFF2-40B4-BE49-F238E27FC236}">
                <a16:creationId xmlns:a16="http://schemas.microsoft.com/office/drawing/2014/main" id="{D4693239-95D4-A4AC-D1F9-51DA6377B7E4}"/>
              </a:ext>
            </a:extLst>
          </p:cNvPr>
          <p:cNvSpPr txBox="1">
            <a:spLocks noChangeArrowheads="1"/>
          </p:cNvSpPr>
          <p:nvPr/>
        </p:nvSpPr>
        <p:spPr bwMode="auto">
          <a:xfrm>
            <a:off x="385015" y="1775726"/>
            <a:ext cx="4104394" cy="4253435"/>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a:lnSpc>
                <a:spcPct val="107000"/>
              </a:lnSpc>
              <a:spcAft>
                <a:spcPts val="800"/>
              </a:spcAft>
            </a:pPr>
            <a:r>
              <a:rPr lang="en-US" sz="2400" b="1" u="sng" dirty="0">
                <a:effectLst/>
                <a:latin typeface="Times New Roman" panose="02020603050405020304" pitchFamily="18" charset="0"/>
                <a:ea typeface="Calibri" panose="020F0502020204030204" pitchFamily="34" charset="0"/>
                <a:cs typeface="Times New Roman" panose="02020603050405020304" pitchFamily="18" charset="0"/>
              </a:rPr>
              <a:t>Vision</a:t>
            </a:r>
            <a:endParaRPr lang="en-PK"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Highly recognized and accredited center of excellence in Medical Education, using evidence-based training techniques for development of highly competent health professionals, who are lifelong experiential learner and are socially accountable.</a:t>
            </a:r>
            <a:endParaRPr lang="en-PK"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0" defTabSz="914400" rtl="0" eaLnBrk="0" fontAlgn="base" latinLnBrk="0" hangingPunct="0">
              <a:lnSpc>
                <a:spcPct val="100000"/>
              </a:lnSpc>
              <a:spcBef>
                <a:spcPct val="0"/>
              </a:spcBef>
              <a:spcAft>
                <a:spcPct val="0"/>
              </a:spcAft>
              <a:buClrTx/>
              <a:buSzTx/>
              <a:tabLst/>
            </a:pPr>
            <a:endParaRPr kumimoji="0" lang="en-PK" altLang="en-PK"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F013661-C65A-861C-05F7-FD15E57EA3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5921" y="376022"/>
            <a:ext cx="1243965" cy="1293495"/>
          </a:xfrm>
          <a:prstGeom prst="rect">
            <a:avLst/>
          </a:prstGeom>
          <a:noFill/>
          <a:ln>
            <a:noFill/>
          </a:ln>
        </p:spPr>
      </p:pic>
      <p:sp>
        <p:nvSpPr>
          <p:cNvPr id="5" name="Title 1">
            <a:extLst>
              <a:ext uri="{FF2B5EF4-FFF2-40B4-BE49-F238E27FC236}">
                <a16:creationId xmlns:a16="http://schemas.microsoft.com/office/drawing/2014/main" id="{57274898-0D51-69F8-C3DD-3596B495DD56}"/>
              </a:ext>
            </a:extLst>
          </p:cNvPr>
          <p:cNvSpPr txBox="1">
            <a:spLocks/>
          </p:cNvSpPr>
          <p:nvPr/>
        </p:nvSpPr>
        <p:spPr>
          <a:xfrm>
            <a:off x="3641035" y="828839"/>
            <a:ext cx="5847522" cy="529508"/>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t>Vision &amp; Mission of RMU </a:t>
            </a:r>
            <a:endParaRPr lang="en-PK" sz="2800" b="1" dirty="0"/>
          </a:p>
        </p:txBody>
      </p:sp>
      <p:sp>
        <p:nvSpPr>
          <p:cNvPr id="6" name="Text Box 2">
            <a:extLst>
              <a:ext uri="{FF2B5EF4-FFF2-40B4-BE49-F238E27FC236}">
                <a16:creationId xmlns:a16="http://schemas.microsoft.com/office/drawing/2014/main" id="{910744B2-EDCC-0236-779F-4A80DAE86A42}"/>
              </a:ext>
            </a:extLst>
          </p:cNvPr>
          <p:cNvSpPr txBox="1">
            <a:spLocks noChangeArrowheads="1"/>
          </p:cNvSpPr>
          <p:nvPr/>
        </p:nvSpPr>
        <p:spPr bwMode="auto">
          <a:xfrm>
            <a:off x="4576713" y="2842507"/>
            <a:ext cx="3976165" cy="3652703"/>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a:spcAft>
                <a:spcPts val="800"/>
              </a:spcAft>
            </a:pPr>
            <a:r>
              <a:rPr lang="en-US" sz="2400" b="1" u="sng" dirty="0">
                <a:effectLst/>
                <a:latin typeface="Times New Roman" panose="02020603050405020304" pitchFamily="18" charset="0"/>
                <a:ea typeface="Calibri" panose="020F0502020204030204" pitchFamily="34" charset="0"/>
                <a:cs typeface="Times New Roman" panose="02020603050405020304" pitchFamily="18" charset="0"/>
              </a:rPr>
              <a:t>Mission Statement</a:t>
            </a:r>
            <a:endParaRPr lang="en-PK" sz="24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To impart evidence-based research-oriented health professional education in order to provide best possible patient care and inculcate the values of mutual respect, ethical practice of healthcare and social accountability. </a:t>
            </a:r>
            <a:endParaRPr lang="en-PK"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0" defTabSz="914400" rtl="0" eaLnBrk="0" fontAlgn="base" latinLnBrk="0" hangingPunct="0">
              <a:spcBef>
                <a:spcPct val="0"/>
              </a:spcBef>
              <a:spcAft>
                <a:spcPct val="0"/>
              </a:spcAft>
              <a:buClrTx/>
              <a:buSzTx/>
              <a:tabLst/>
            </a:pPr>
            <a:endParaRPr kumimoji="0" lang="en-PK" altLang="en-PK"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0EE4C9BC-8989-4CD3-A758-28DF1731EDA3}"/>
              </a:ext>
            </a:extLst>
          </p:cNvPr>
          <p:cNvSpPr>
            <a:spLocks noGrp="1"/>
          </p:cNvSpPr>
          <p:nvPr>
            <p:ph type="sldNum" sz="quarter" idx="12"/>
          </p:nvPr>
        </p:nvSpPr>
        <p:spPr/>
        <p:txBody>
          <a:bodyPr/>
          <a:lstStyle/>
          <a:p>
            <a:fld id="{AF3B0C12-A1D2-4DBD-A152-1F9F94832883}" type="slidenum">
              <a:rPr lang="en-PK" smtClean="0"/>
              <a:t>4</a:t>
            </a:fld>
            <a:endParaRPr lang="en-PK"/>
          </a:p>
        </p:txBody>
      </p:sp>
    </p:spTree>
    <p:extLst>
      <p:ext uri="{BB962C8B-B14F-4D97-AF65-F5344CB8AC3E}">
        <p14:creationId xmlns:p14="http://schemas.microsoft.com/office/powerpoint/2010/main" val="22990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0CF1FF-D2D7-1546-E402-225239013911}"/>
              </a:ext>
            </a:extLst>
          </p:cNvPr>
          <p:cNvSpPr>
            <a:spLocks noGrp="1"/>
          </p:cNvSpPr>
          <p:nvPr>
            <p:ph type="title"/>
          </p:nvPr>
        </p:nvSpPr>
        <p:spPr>
          <a:xfrm>
            <a:off x="838200" y="1"/>
            <a:ext cx="10515600" cy="1033314"/>
          </a:xfrm>
        </p:spPr>
        <p:txBody>
          <a:bodyPr>
            <a:normAutofit/>
          </a:bodyPr>
          <a:lstStyle/>
          <a:p>
            <a:pPr algn="ctr"/>
            <a:r>
              <a:rPr lang="en-US" b="1" dirty="0"/>
              <a:t>Prof Umar model</a:t>
            </a:r>
          </a:p>
        </p:txBody>
      </p:sp>
      <p:sp>
        <p:nvSpPr>
          <p:cNvPr id="5" name="Content Placeholder 4">
            <a:extLst>
              <a:ext uri="{FF2B5EF4-FFF2-40B4-BE49-F238E27FC236}">
                <a16:creationId xmlns:a16="http://schemas.microsoft.com/office/drawing/2014/main" id="{727409CE-3BBE-1B64-15DD-A528EE741889}"/>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74D58C9C-AB71-7A95-C96C-EE59F6D9E938}"/>
              </a:ext>
            </a:extLst>
          </p:cNvPr>
          <p:cNvSpPr>
            <a:spLocks noGrp="1"/>
          </p:cNvSpPr>
          <p:nvPr>
            <p:ph type="sldNum" sz="quarter" idx="12"/>
          </p:nvPr>
        </p:nvSpPr>
        <p:spPr/>
        <p:txBody>
          <a:bodyPr/>
          <a:lstStyle/>
          <a:p>
            <a:fld id="{2D5C020B-3824-4DA7-B187-CD40A9B409A2}" type="slidenum">
              <a:rPr lang="en-US" smtClean="0">
                <a:solidFill>
                  <a:srgbClr val="B13F9A"/>
                </a:solidFill>
              </a:rPr>
              <a:pPr/>
              <a:t>5</a:t>
            </a:fld>
            <a:endParaRPr lang="en-US">
              <a:solidFill>
                <a:srgbClr val="B13F9A"/>
              </a:solidFill>
            </a:endParaRPr>
          </a:p>
        </p:txBody>
      </p:sp>
      <p:pic>
        <p:nvPicPr>
          <p:cNvPr id="3" name="Picture 2">
            <a:extLst>
              <a:ext uri="{FF2B5EF4-FFF2-40B4-BE49-F238E27FC236}">
                <a16:creationId xmlns:a16="http://schemas.microsoft.com/office/drawing/2014/main" id="{35004B9C-4586-2F87-73D7-4601127E5A81}"/>
              </a:ext>
            </a:extLst>
          </p:cNvPr>
          <p:cNvPicPr>
            <a:picLocks noChangeAspect="1"/>
          </p:cNvPicPr>
          <p:nvPr/>
        </p:nvPicPr>
        <p:blipFill>
          <a:blip r:embed="rId2"/>
          <a:stretch>
            <a:fillRect/>
          </a:stretch>
        </p:blipFill>
        <p:spPr>
          <a:xfrm>
            <a:off x="0" y="805543"/>
            <a:ext cx="12192000" cy="6052457"/>
          </a:xfrm>
          <a:prstGeom prst="rect">
            <a:avLst/>
          </a:prstGeom>
        </p:spPr>
      </p:pic>
    </p:spTree>
    <p:extLst>
      <p:ext uri="{BB962C8B-B14F-4D97-AF65-F5344CB8AC3E}">
        <p14:creationId xmlns:p14="http://schemas.microsoft.com/office/powerpoint/2010/main" val="495000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57A5EE-6EE2-9FA2-F146-D4A0A97A8796}"/>
              </a:ext>
            </a:extLst>
          </p:cNvPr>
          <p:cNvSpPr>
            <a:spLocks noGrp="1"/>
          </p:cNvSpPr>
          <p:nvPr>
            <p:ph type="title"/>
          </p:nvPr>
        </p:nvSpPr>
        <p:spPr>
          <a:xfrm>
            <a:off x="808638" y="386930"/>
            <a:ext cx="9236700" cy="1188950"/>
          </a:xfrm>
        </p:spPr>
        <p:txBody>
          <a:bodyPr anchor="b">
            <a:normAutofit/>
          </a:bodyPr>
          <a:lstStyle/>
          <a:p>
            <a:r>
              <a:rPr lang="en-US" sz="5400"/>
              <a:t>Sequence of the Session </a:t>
            </a:r>
            <a:endParaRPr lang="en-PK" sz="54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EACD24-699A-78EF-1AFF-A4C4CFCA0905}"/>
              </a:ext>
            </a:extLst>
          </p:cNvPr>
          <p:cNvSpPr>
            <a:spLocks noGrp="1"/>
          </p:cNvSpPr>
          <p:nvPr>
            <p:ph idx="1"/>
          </p:nvPr>
        </p:nvSpPr>
        <p:spPr>
          <a:xfrm>
            <a:off x="793660" y="2599509"/>
            <a:ext cx="10143668" cy="3435531"/>
          </a:xfrm>
        </p:spPr>
        <p:txBody>
          <a:bodyPr anchor="ctr">
            <a:normAutofit/>
          </a:bodyPr>
          <a:lstStyle/>
          <a:p>
            <a:pPr marL="514350" indent="-514350">
              <a:buFont typeface="+mj-lt"/>
              <a:buAutoNum type="alphaLcPeriod"/>
            </a:pPr>
            <a:r>
              <a:rPr lang="en-US" sz="2400"/>
              <a:t>Statement of learning outcomes (01 slide) </a:t>
            </a:r>
          </a:p>
          <a:p>
            <a:pPr marL="514350" indent="-514350">
              <a:buFont typeface="+mj-lt"/>
              <a:buAutoNum type="alphaLcPeriod"/>
            </a:pPr>
            <a:r>
              <a:rPr lang="en-US" sz="2400"/>
              <a:t>Order &amp; Components of the session </a:t>
            </a:r>
          </a:p>
          <a:p>
            <a:pPr marL="971550" lvl="1" indent="-514350">
              <a:buFont typeface="+mj-lt"/>
              <a:buAutoNum type="alphaLcPeriod"/>
            </a:pPr>
            <a:r>
              <a:rPr lang="en-US"/>
              <a:t>Core subject ( contains throughout relevant clinical contents) ( No.28 slides) </a:t>
            </a:r>
          </a:p>
          <a:p>
            <a:pPr marL="971550" lvl="1" indent="-514350">
              <a:buFont typeface="+mj-lt"/>
              <a:buAutoNum type="alphaLcPeriod"/>
            </a:pPr>
            <a:r>
              <a:rPr lang="en-US"/>
              <a:t>Research pertinent to enhance understanding o the subjects (01 slides)</a:t>
            </a:r>
          </a:p>
          <a:p>
            <a:pPr marL="971550" lvl="1" indent="-514350">
              <a:buFont typeface="+mj-lt"/>
              <a:buAutoNum type="alphaLcPeriod"/>
            </a:pPr>
            <a:r>
              <a:rPr lang="en-US"/>
              <a:t>Bioethics : pertinent discussion (01 slides) </a:t>
            </a:r>
          </a:p>
          <a:p>
            <a:pPr marL="971550" lvl="1" indent="-514350">
              <a:buFont typeface="+mj-lt"/>
              <a:buAutoNum type="alphaLcPeriod"/>
            </a:pPr>
            <a:r>
              <a:rPr lang="en-US"/>
              <a:t>End o the session relevant assessments ( 02 slides) </a:t>
            </a:r>
          </a:p>
          <a:p>
            <a:pPr marL="971550" lvl="1" indent="-514350">
              <a:buFont typeface="+mj-lt"/>
              <a:buAutoNum type="alphaLcPeriod"/>
            </a:pPr>
            <a:r>
              <a:rPr lang="en-US"/>
              <a:t>Suggested additional readings ( 01 slide) </a:t>
            </a:r>
            <a:endParaRPr lang="en-PK"/>
          </a:p>
        </p:txBody>
      </p:sp>
      <p:sp>
        <p:nvSpPr>
          <p:cNvPr id="5" name="Slide Number Placeholder 4">
            <a:extLst>
              <a:ext uri="{FF2B5EF4-FFF2-40B4-BE49-F238E27FC236}">
                <a16:creationId xmlns:a16="http://schemas.microsoft.com/office/drawing/2014/main" id="{8EFC8D84-A02D-54CB-10CF-C5049E26A2C0}"/>
              </a:ext>
            </a:extLst>
          </p:cNvPr>
          <p:cNvSpPr>
            <a:spLocks noGrp="1"/>
          </p:cNvSpPr>
          <p:nvPr>
            <p:ph type="sldNum" sz="quarter" idx="12"/>
          </p:nvPr>
        </p:nvSpPr>
        <p:spPr/>
        <p:txBody>
          <a:bodyPr/>
          <a:lstStyle/>
          <a:p>
            <a:fld id="{AF3B0C12-A1D2-4DBD-A152-1F9F94832883}" type="slidenum">
              <a:rPr lang="en-PK" smtClean="0"/>
              <a:t>6</a:t>
            </a:fld>
            <a:endParaRPr lang="en-PK"/>
          </a:p>
        </p:txBody>
      </p:sp>
    </p:spTree>
    <p:extLst>
      <p:ext uri="{BB962C8B-B14F-4D97-AF65-F5344CB8AC3E}">
        <p14:creationId xmlns:p14="http://schemas.microsoft.com/office/powerpoint/2010/main" val="308520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41" name="Group 140">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42" name="Rectangle 141">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5" name="Freeform: Shape 144">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7" name="Rectangle 14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46" name="Title 1">
            <a:extLst>
              <a:ext uri="{FF2B5EF4-FFF2-40B4-BE49-F238E27FC236}">
                <a16:creationId xmlns:a16="http://schemas.microsoft.com/office/drawing/2014/main" id="{28FC7BE4-D32C-43F1-AF3E-8FAA4D428108}"/>
              </a:ext>
            </a:extLst>
          </p:cNvPr>
          <p:cNvSpPr>
            <a:spLocks noGrp="1"/>
          </p:cNvSpPr>
          <p:nvPr>
            <p:ph type="title"/>
          </p:nvPr>
        </p:nvSpPr>
        <p:spPr>
          <a:xfrm>
            <a:off x="1143001" y="1676400"/>
            <a:ext cx="4038600" cy="3505200"/>
          </a:xfrm>
        </p:spPr>
        <p:txBody>
          <a:bodyPr anchor="t">
            <a:normAutofit/>
          </a:bodyPr>
          <a:lstStyle/>
          <a:p>
            <a:r>
              <a:rPr lang="en-US" altLang="en-US" sz="3600" dirty="0">
                <a:latin typeface="Arial Black" panose="020B0A04020102020204" pitchFamily="34" charset="0"/>
              </a:rPr>
              <a:t>Learning Objectives </a:t>
            </a:r>
          </a:p>
        </p:txBody>
      </p:sp>
      <p:sp>
        <p:nvSpPr>
          <p:cNvPr id="4099" name="Content Placeholder 2">
            <a:extLst>
              <a:ext uri="{FF2B5EF4-FFF2-40B4-BE49-F238E27FC236}">
                <a16:creationId xmlns:a16="http://schemas.microsoft.com/office/drawing/2014/main" id="{FC269032-356A-4A7D-A045-ADEAD1820F75}"/>
              </a:ext>
            </a:extLst>
          </p:cNvPr>
          <p:cNvSpPr>
            <a:spLocks noGrp="1"/>
          </p:cNvSpPr>
          <p:nvPr>
            <p:ph idx="1"/>
          </p:nvPr>
        </p:nvSpPr>
        <p:spPr>
          <a:xfrm>
            <a:off x="5237019" y="1140050"/>
            <a:ext cx="5210737" cy="4577899"/>
          </a:xfrm>
        </p:spPr>
        <p:txBody>
          <a:bodyPr>
            <a:normAutofit/>
          </a:bodyPr>
          <a:lstStyle/>
          <a:p>
            <a:pPr marL="514350" indent="-514350">
              <a:buNone/>
              <a:defRPr/>
            </a:pPr>
            <a:r>
              <a:rPr lang="en-US" sz="2400" dirty="0">
                <a:solidFill>
                  <a:schemeClr val="tx1">
                    <a:alpha val="55000"/>
                  </a:schemeClr>
                </a:solidFill>
              </a:rPr>
              <a:t>At the end of this session students should be able to;</a:t>
            </a:r>
          </a:p>
          <a:p>
            <a:pPr marL="514350" indent="-514350">
              <a:buFontTx/>
              <a:buAutoNum type="arabicPeriod"/>
              <a:defRPr/>
            </a:pPr>
            <a:r>
              <a:rPr lang="en-US" sz="2400" b="1" dirty="0">
                <a:solidFill>
                  <a:schemeClr val="tx1">
                    <a:alpha val="55000"/>
                  </a:schemeClr>
                </a:solidFill>
              </a:rPr>
              <a:t>Comprehend cohort study &amp; its types.</a:t>
            </a:r>
          </a:p>
          <a:p>
            <a:pPr marL="514350" indent="-514350">
              <a:buFontTx/>
              <a:buAutoNum type="arabicPeriod"/>
              <a:defRPr/>
            </a:pPr>
            <a:r>
              <a:rPr lang="en-US" sz="2400" b="1" dirty="0">
                <a:solidFill>
                  <a:schemeClr val="tx1">
                    <a:alpha val="55000"/>
                  </a:schemeClr>
                </a:solidFill>
              </a:rPr>
              <a:t>Explain steps of cohort studies</a:t>
            </a:r>
          </a:p>
          <a:p>
            <a:pPr marL="514350" indent="-514350">
              <a:buFontTx/>
              <a:buAutoNum type="arabicPeriod"/>
              <a:defRPr/>
            </a:pPr>
            <a:r>
              <a:rPr lang="en-US" sz="2400" b="1" dirty="0">
                <a:solidFill>
                  <a:schemeClr val="tx1">
                    <a:alpha val="55000"/>
                  </a:schemeClr>
                </a:solidFill>
              </a:rPr>
              <a:t>Derive &amp; interpret analytical outcomes of cohort studies (Relative risk, Attribute-able risk, Population attribute-able Risk) </a:t>
            </a:r>
          </a:p>
          <a:p>
            <a:pPr marL="514350" indent="-514350">
              <a:buFontTx/>
              <a:buAutoNum type="arabicPeriod"/>
              <a:defRPr/>
            </a:pPr>
            <a:r>
              <a:rPr lang="en-US" sz="2400" b="1" dirty="0">
                <a:solidFill>
                  <a:schemeClr val="tx1">
                    <a:alpha val="55000"/>
                  </a:schemeClr>
                </a:solidFill>
              </a:rPr>
              <a:t>Describe differences b/w case-control and cohort studies</a:t>
            </a:r>
            <a:r>
              <a:rPr lang="en-US" sz="2400" dirty="0">
                <a:solidFill>
                  <a:schemeClr val="tx1">
                    <a:alpha val="55000"/>
                  </a:schemeClr>
                </a:solidFill>
              </a:rPr>
              <a:t>. </a:t>
            </a:r>
          </a:p>
          <a:p>
            <a:pPr marL="514350" indent="-514350">
              <a:buFontTx/>
              <a:buAutoNum type="arabicPeriod"/>
              <a:defRPr/>
            </a:pPr>
            <a:endParaRPr lang="en-US" sz="2400" dirty="0">
              <a:solidFill>
                <a:schemeClr val="tx1">
                  <a:alpha val="55000"/>
                </a:schemeClr>
              </a:solidFill>
            </a:endParaRPr>
          </a:p>
          <a:p>
            <a:pPr marL="514350" indent="-514350">
              <a:buNone/>
              <a:defRPr/>
            </a:pPr>
            <a:endParaRPr lang="en-US" sz="2400" dirty="0">
              <a:solidFill>
                <a:schemeClr val="tx1">
                  <a:alpha val="55000"/>
                </a:schemeClr>
              </a:solidFill>
            </a:endParaRPr>
          </a:p>
          <a:p>
            <a:pPr marL="514350" indent="-514350">
              <a:buNone/>
              <a:defRPr/>
            </a:pPr>
            <a:endParaRPr lang="en-US" sz="2400" dirty="0">
              <a:solidFill>
                <a:schemeClr val="tx1">
                  <a:alpha val="55000"/>
                </a:schemeClr>
              </a:solidFill>
            </a:endParaRPr>
          </a:p>
        </p:txBody>
      </p:sp>
      <p:sp>
        <p:nvSpPr>
          <p:cNvPr id="6148" name="Slide Number Placeholder 3">
            <a:extLst>
              <a:ext uri="{FF2B5EF4-FFF2-40B4-BE49-F238E27FC236}">
                <a16:creationId xmlns:a16="http://schemas.microsoft.com/office/drawing/2014/main" id="{73CD8EFE-1ADE-4F19-948D-C6E4F30E6A32}"/>
              </a:ext>
            </a:extLst>
          </p:cNvPr>
          <p:cNvSpPr>
            <a:spLocks noGrp="1"/>
          </p:cNvSpPr>
          <p:nvPr>
            <p:ph type="sldNum" sz="quarter" idx="12"/>
          </p:nvPr>
        </p:nvSpPr>
        <p:spPr>
          <a:xfrm>
            <a:off x="11049000" y="6400800"/>
            <a:ext cx="6858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FontTx/>
              <a:buNone/>
            </a:pPr>
            <a:fld id="{941106B9-1D25-446B-9C25-6329BDA8FD48}" type="slidenum">
              <a:rPr lang="en-US" altLang="en-US" sz="1000">
                <a:solidFill>
                  <a:srgbClr val="000000">
                    <a:alpha val="70000"/>
                  </a:srgbClr>
                </a:solidFill>
              </a:rPr>
              <a:pPr>
                <a:spcBef>
                  <a:spcPct val="0"/>
                </a:spcBef>
                <a:spcAft>
                  <a:spcPts val="600"/>
                </a:spcAft>
                <a:buFontTx/>
                <a:buNone/>
              </a:pPr>
              <a:t>7</a:t>
            </a:fld>
            <a:endParaRPr lang="en-US" altLang="en-US" sz="1000">
              <a:solidFill>
                <a:srgbClr val="000000">
                  <a:alpha val="70000"/>
                </a:srgb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6CD867C7-8FCB-4BBE-9CAE-C2F961052AE3}"/>
              </a:ext>
            </a:extLst>
          </p:cNvPr>
          <p:cNvSpPr>
            <a:spLocks noGrp="1" noChangeArrowheads="1"/>
          </p:cNvSpPr>
          <p:nvPr>
            <p:ph type="ctrTitle"/>
          </p:nvPr>
        </p:nvSpPr>
        <p:spPr>
          <a:xfrm>
            <a:off x="6959296" y="665711"/>
            <a:ext cx="3641173" cy="451281"/>
          </a:xfrm>
          <a:solidFill>
            <a:schemeClr val="accent2"/>
          </a:solidFill>
        </p:spPr>
        <p:txBody>
          <a:bodyPr vert="horz" lIns="91440" tIns="45720" rIns="91440" bIns="45720" rtlCol="0" anchor="ctr">
            <a:normAutofit/>
          </a:bodyPr>
          <a:lstStyle/>
          <a:p>
            <a:pPr algn="l"/>
            <a:r>
              <a:rPr lang="en-US" altLang="en-US" sz="2400" b="1" kern="1200" dirty="0">
                <a:solidFill>
                  <a:schemeClr val="tx1"/>
                </a:solidFill>
                <a:latin typeface="+mj-lt"/>
                <a:ea typeface="+mj-ea"/>
                <a:cs typeface="+mj-cs"/>
              </a:rPr>
              <a:t>  Recall of previous learning  </a:t>
            </a:r>
            <a:endParaRPr lang="en-US" altLang="en-US" sz="2400" kern="1200" dirty="0">
              <a:solidFill>
                <a:schemeClr val="tx1"/>
              </a:solidFill>
              <a:latin typeface="+mj-lt"/>
              <a:ea typeface="+mj-ea"/>
              <a:cs typeface="+mj-cs"/>
            </a:endParaRPr>
          </a:p>
        </p:txBody>
      </p:sp>
      <p:sp>
        <p:nvSpPr>
          <p:cNvPr id="77" name="Freeform: Shape 76">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 name="Graphic 73" descr="Brain">
            <a:extLst>
              <a:ext uri="{FF2B5EF4-FFF2-40B4-BE49-F238E27FC236}">
                <a16:creationId xmlns:a16="http://schemas.microsoft.com/office/drawing/2014/main" id="{28D6CA04-F2B7-443B-8B71-432D25BDB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733" y="543135"/>
            <a:ext cx="3835488" cy="3835488"/>
          </a:xfrm>
          <a:prstGeom prst="rect">
            <a:avLst/>
          </a:prstGeom>
        </p:spPr>
      </p:pic>
      <p:sp>
        <p:nvSpPr>
          <p:cNvPr id="7171" name="Rectangle 2">
            <a:extLst>
              <a:ext uri="{FF2B5EF4-FFF2-40B4-BE49-F238E27FC236}">
                <a16:creationId xmlns:a16="http://schemas.microsoft.com/office/drawing/2014/main" id="{1073F942-929F-4554-BC61-BE4BEC2FE815}"/>
              </a:ext>
            </a:extLst>
          </p:cNvPr>
          <p:cNvSpPr>
            <a:spLocks noGrp="1" noChangeArrowheads="1"/>
          </p:cNvSpPr>
          <p:nvPr>
            <p:ph type="subTitle" idx="1"/>
          </p:nvPr>
        </p:nvSpPr>
        <p:spPr>
          <a:xfrm>
            <a:off x="5438830" y="1762298"/>
            <a:ext cx="6188792" cy="4233949"/>
          </a:xfrm>
        </p:spPr>
        <p:txBody>
          <a:bodyPr vert="horz" lIns="91440" tIns="45720" rIns="91440" bIns="45720" rtlCol="0" anchor="t">
            <a:normAutofit lnSpcReduction="10000"/>
          </a:bodyPr>
          <a:lstStyle/>
          <a:p>
            <a:pPr marL="1314450" lvl="1" indent="-514350" algn="l">
              <a:buFont typeface="+mj-lt"/>
              <a:buAutoNum type="arabicPeriod"/>
              <a:defRPr/>
            </a:pPr>
            <a:r>
              <a:rPr lang="en-US" sz="2600" dirty="0"/>
              <a:t>What is usual outcome of descriptive study?</a:t>
            </a:r>
          </a:p>
          <a:p>
            <a:pPr marL="1314450" lvl="1" indent="-514350" algn="l">
              <a:buFont typeface="+mj-lt"/>
              <a:buAutoNum type="arabicPeriod"/>
              <a:defRPr/>
            </a:pPr>
            <a:r>
              <a:rPr lang="en-US" sz="2600" dirty="0"/>
              <a:t>What are two basic features of case-control studies?</a:t>
            </a:r>
          </a:p>
          <a:p>
            <a:pPr marL="1314450" lvl="1" indent="-514350" algn="l">
              <a:buFont typeface="+mj-lt"/>
              <a:buAutoNum type="arabicPeriod"/>
              <a:defRPr/>
            </a:pPr>
            <a:r>
              <a:rPr lang="en-US" sz="2600" dirty="0"/>
              <a:t>What do you mean by matching and how it is performed.</a:t>
            </a:r>
          </a:p>
          <a:p>
            <a:pPr marL="1314450" lvl="1" indent="-514350" algn="l">
              <a:buFont typeface="+mj-lt"/>
              <a:buAutoNum type="arabicPeriod"/>
              <a:defRPr/>
            </a:pPr>
            <a:r>
              <a:rPr lang="en-US" sz="2600" dirty="0"/>
              <a:t>What are analytical outcomes of a case-control study.</a:t>
            </a:r>
          </a:p>
          <a:p>
            <a:pPr marL="800100" lvl="1" algn="l">
              <a:defRPr/>
            </a:pPr>
            <a:endParaRPr lang="en-US" sz="2400" b="1" dirty="0"/>
          </a:p>
          <a:p>
            <a:pPr marL="800100" lvl="1" algn="l">
              <a:defRPr/>
            </a:pPr>
            <a:r>
              <a:rPr lang="en-US" sz="2400" b="1" dirty="0">
                <a:solidFill>
                  <a:srgbClr val="FFC000"/>
                </a:solidFill>
              </a:rPr>
              <a:t>Attention: Your active involvement is part of your internal assessment </a:t>
            </a:r>
          </a:p>
          <a:p>
            <a:pPr marL="685800" lvl="2" algn="l">
              <a:defRPr/>
            </a:pPr>
            <a:endParaRPr lang="en-US" sz="2400" b="1" dirty="0"/>
          </a:p>
          <a:p>
            <a:pPr marL="685800" lvl="2" algn="l">
              <a:defRPr/>
            </a:pPr>
            <a:endParaRPr lang="en-US" sz="2400" b="1" dirty="0"/>
          </a:p>
        </p:txBody>
      </p:sp>
      <p:sp>
        <p:nvSpPr>
          <p:cNvPr id="7170" name="Slide Number Placeholder 5">
            <a:extLst>
              <a:ext uri="{FF2B5EF4-FFF2-40B4-BE49-F238E27FC236}">
                <a16:creationId xmlns:a16="http://schemas.microsoft.com/office/drawing/2014/main" id="{FFF99D5A-42DD-4DB5-A154-329D1EE3CAC6}"/>
              </a:ext>
            </a:extLst>
          </p:cNvPr>
          <p:cNvSpPr>
            <a:spLocks noGrp="1"/>
          </p:cNvSpPr>
          <p:nvPr>
            <p:ph type="sldNum" sz="quarter" idx="12"/>
          </p:nvPr>
        </p:nvSpPr>
        <p:spPr>
          <a:xfrm>
            <a:off x="11000232" y="6108192"/>
            <a:ext cx="548640" cy="548640"/>
          </a:xfrm>
          <a:prstGeom prst="ellipse">
            <a:avLst/>
          </a:prstGeom>
          <a:solidFill>
            <a:srgbClr val="7F7F7F"/>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spcAft>
                <a:spcPts val="600"/>
              </a:spcAft>
              <a:buFontTx/>
              <a:buNone/>
            </a:pPr>
            <a:fld id="{19F481DB-621C-4931-961C-EF90DC2F03BE}" type="slidenum">
              <a:rPr lang="en-US" altLang="en-US" sz="1500">
                <a:solidFill>
                  <a:srgbClr val="FFFFFF"/>
                </a:solidFill>
                <a:latin typeface="+mn-lt"/>
              </a:rPr>
              <a:pPr algn="ctr">
                <a:spcBef>
                  <a:spcPct val="0"/>
                </a:spcBef>
                <a:spcAft>
                  <a:spcPts val="600"/>
                </a:spcAft>
                <a:buFontTx/>
                <a:buNone/>
              </a:pPr>
              <a:t>8</a:t>
            </a:fld>
            <a:endParaRPr lang="en-US" altLang="en-US" sz="1500">
              <a:solidFill>
                <a:srgbClr val="FFFFFF"/>
              </a:solidFill>
              <a:latin typeface="+mn-lt"/>
            </a:endParaRP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3156-62CA-DBB4-D039-3503582D7D08}"/>
              </a:ext>
            </a:extLst>
          </p:cNvPr>
          <p:cNvSpPr>
            <a:spLocks noGrp="1"/>
          </p:cNvSpPr>
          <p:nvPr>
            <p:ph type="title"/>
          </p:nvPr>
        </p:nvSpPr>
        <p:spPr/>
        <p:txBody>
          <a:bodyPr>
            <a:normAutofit/>
          </a:bodyPr>
          <a:lstStyle/>
          <a:p>
            <a:pPr algn="ctr"/>
            <a:r>
              <a:rPr lang="en-US" sz="3600" b="1" dirty="0"/>
              <a:t>Cohort study</a:t>
            </a:r>
          </a:p>
        </p:txBody>
      </p:sp>
      <p:sp>
        <p:nvSpPr>
          <p:cNvPr id="3" name="Content Placeholder 2">
            <a:extLst>
              <a:ext uri="{FF2B5EF4-FFF2-40B4-BE49-F238E27FC236}">
                <a16:creationId xmlns:a16="http://schemas.microsoft.com/office/drawing/2014/main" id="{C1868FF3-91CB-8AF5-73A7-3A5E7F6B0E02}"/>
              </a:ext>
            </a:extLst>
          </p:cNvPr>
          <p:cNvSpPr>
            <a:spLocks noGrp="1"/>
          </p:cNvSpPr>
          <p:nvPr>
            <p:ph idx="1"/>
          </p:nvPr>
        </p:nvSpPr>
        <p:spPr/>
        <p:txBody>
          <a:bodyPr/>
          <a:lstStyle/>
          <a:p>
            <a:pPr marL="0" indent="0">
              <a:buNone/>
            </a:pPr>
            <a:r>
              <a:rPr lang="en-US" sz="2400" dirty="0"/>
              <a:t>Also called </a:t>
            </a:r>
            <a:r>
              <a:rPr lang="en-US" altLang="en-US" sz="2400" dirty="0"/>
              <a:t>Prospective, Follow-up, Longitudinal, Incidence- &amp; Forward- looking studies</a:t>
            </a:r>
          </a:p>
          <a:p>
            <a:endParaRPr lang="en-US" dirty="0"/>
          </a:p>
        </p:txBody>
      </p:sp>
      <p:sp>
        <p:nvSpPr>
          <p:cNvPr id="5" name="Slide Number Placeholder 4">
            <a:extLst>
              <a:ext uri="{FF2B5EF4-FFF2-40B4-BE49-F238E27FC236}">
                <a16:creationId xmlns:a16="http://schemas.microsoft.com/office/drawing/2014/main" id="{6093B101-F8A3-FDDC-7E12-3BD85F77AC3E}"/>
              </a:ext>
            </a:extLst>
          </p:cNvPr>
          <p:cNvSpPr>
            <a:spLocks noGrp="1"/>
          </p:cNvSpPr>
          <p:nvPr>
            <p:ph type="sldNum" sz="quarter" idx="12"/>
          </p:nvPr>
        </p:nvSpPr>
        <p:spPr/>
        <p:txBody>
          <a:bodyPr/>
          <a:lstStyle/>
          <a:p>
            <a:fld id="{AF3B0C12-A1D2-4DBD-A152-1F9F94832883}" type="slidenum">
              <a:rPr lang="en-PK" smtClean="0"/>
              <a:t>9</a:t>
            </a:fld>
            <a:endParaRPr lang="en-PK"/>
          </a:p>
        </p:txBody>
      </p:sp>
      <p:graphicFrame>
        <p:nvGraphicFramePr>
          <p:cNvPr id="6" name="Rectangle 3">
            <a:extLst>
              <a:ext uri="{FF2B5EF4-FFF2-40B4-BE49-F238E27FC236}">
                <a16:creationId xmlns:a16="http://schemas.microsoft.com/office/drawing/2014/main" id="{586B7A49-C4F0-80DF-ABE8-9CB1DC22CA69}"/>
              </a:ext>
            </a:extLst>
          </p:cNvPr>
          <p:cNvGraphicFramePr/>
          <p:nvPr>
            <p:extLst>
              <p:ext uri="{D42A27DB-BD31-4B8C-83A1-F6EECF244321}">
                <p14:modId xmlns:p14="http://schemas.microsoft.com/office/powerpoint/2010/main" val="1918936689"/>
              </p:ext>
            </p:extLst>
          </p:nvPr>
        </p:nvGraphicFramePr>
        <p:xfrm>
          <a:off x="838200" y="2697911"/>
          <a:ext cx="9535886" cy="3841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41DF9BB1-AE83-EF0C-C12C-2A04A6F61F17}"/>
              </a:ext>
            </a:extLst>
          </p:cNvPr>
          <p:cNvPicPr>
            <a:picLocks noChangeAspect="1"/>
          </p:cNvPicPr>
          <p:nvPr/>
        </p:nvPicPr>
        <p:blipFill>
          <a:blip r:embed="rId7"/>
          <a:stretch>
            <a:fillRect/>
          </a:stretch>
        </p:blipFill>
        <p:spPr>
          <a:xfrm>
            <a:off x="9899705" y="173664"/>
            <a:ext cx="2292295" cy="1213209"/>
          </a:xfrm>
          <a:prstGeom prst="rect">
            <a:avLst/>
          </a:prstGeom>
        </p:spPr>
      </p:pic>
    </p:spTree>
    <p:extLst>
      <p:ext uri="{BB962C8B-B14F-4D97-AF65-F5344CB8AC3E}">
        <p14:creationId xmlns:p14="http://schemas.microsoft.com/office/powerpoint/2010/main" val="2384270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2034</Words>
  <Application>Microsoft Office PowerPoint</Application>
  <PresentationFormat>Widescreen</PresentationFormat>
  <Paragraphs>299</Paragraphs>
  <Slides>30</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Black</vt:lpstr>
      <vt:lpstr>Calibri</vt:lpstr>
      <vt:lpstr>Calibri Light</vt:lpstr>
      <vt:lpstr>Comic Sans MS</vt:lpstr>
      <vt:lpstr>Tahoma</vt:lpstr>
      <vt:lpstr>Times New Roman</vt:lpstr>
      <vt:lpstr>Wingdings</vt:lpstr>
      <vt:lpstr>Office Theme</vt:lpstr>
      <vt:lpstr>Module : I  Otorhinolaryngology(ENT) </vt:lpstr>
      <vt:lpstr> Cohort Study design   </vt:lpstr>
      <vt:lpstr>PowerPoint Presentation</vt:lpstr>
      <vt:lpstr>PowerPoint Presentation</vt:lpstr>
      <vt:lpstr>Prof Umar model</vt:lpstr>
      <vt:lpstr>Sequence of the Session </vt:lpstr>
      <vt:lpstr>Learning Objectives </vt:lpstr>
      <vt:lpstr>  Recall of previous learning  </vt:lpstr>
      <vt:lpstr>Cohort study</vt:lpstr>
      <vt:lpstr>Basic features of Cohort studies</vt:lpstr>
      <vt:lpstr>Types of Cohort study</vt:lpstr>
      <vt:lpstr>When is Cohort-study undertaken?</vt:lpstr>
      <vt:lpstr>Criteria for assembling cohorts </vt:lpstr>
      <vt:lpstr>PowerPoint Presentation</vt:lpstr>
      <vt:lpstr>Steps for undertaking a cohort study      </vt:lpstr>
      <vt:lpstr>Steps for undertaking a cohort study (Contd.)</vt:lpstr>
      <vt:lpstr>Steps of Cohort study… (Contd.)</vt:lpstr>
      <vt:lpstr>Analytical framework of  Cohort study</vt:lpstr>
      <vt:lpstr>Analysis (use of “Headphones” and “early hearing loss”)</vt:lpstr>
      <vt:lpstr>Interpretation of Relative Risk</vt:lpstr>
      <vt:lpstr>Attributable Risk (AR) or Risk Difference </vt:lpstr>
      <vt:lpstr>Population Attributable Risk (PAR ). %</vt:lpstr>
      <vt:lpstr>Advantages of Cohort study</vt:lpstr>
      <vt:lpstr>Disadvantages of Cohort study</vt:lpstr>
      <vt:lpstr>Difference between Case Control &amp; Cohort study</vt:lpstr>
      <vt:lpstr>PowerPoint Presentation</vt:lpstr>
      <vt:lpstr>PowerPoint Presentation</vt:lpstr>
      <vt:lpstr>End of lecture assessment (EOLA)</vt:lpstr>
      <vt:lpstr>MCQs with key</vt:lpstr>
      <vt:lpstr>Reading 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Arshad Sabir</dc:creator>
  <cp:lastModifiedBy>Sana Bilal</cp:lastModifiedBy>
  <cp:revision>81</cp:revision>
  <dcterms:created xsi:type="dcterms:W3CDTF">2021-04-09T03:51:30Z</dcterms:created>
  <dcterms:modified xsi:type="dcterms:W3CDTF">2025-02-03T04:27:29Z</dcterms:modified>
</cp:coreProperties>
</file>