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69" r:id="rId2"/>
    <p:sldId id="415" r:id="rId3"/>
    <p:sldId id="561" r:id="rId4"/>
    <p:sldId id="564" r:id="rId5"/>
    <p:sldId id="336" r:id="rId6"/>
    <p:sldId id="563" r:id="rId7"/>
    <p:sldId id="413" r:id="rId8"/>
    <p:sldId id="300" r:id="rId9"/>
    <p:sldId id="424" r:id="rId10"/>
    <p:sldId id="314" r:id="rId11"/>
    <p:sldId id="416" r:id="rId12"/>
    <p:sldId id="417" r:id="rId13"/>
    <p:sldId id="418" r:id="rId14"/>
    <p:sldId id="387" r:id="rId15"/>
    <p:sldId id="411" r:id="rId16"/>
    <p:sldId id="559" r:id="rId17"/>
    <p:sldId id="348" r:id="rId18"/>
    <p:sldId id="422" r:id="rId19"/>
    <p:sldId id="402" r:id="rId20"/>
    <p:sldId id="403" r:id="rId21"/>
    <p:sldId id="404" r:id="rId22"/>
    <p:sldId id="407" r:id="rId23"/>
    <p:sldId id="374" r:id="rId24"/>
    <p:sldId id="376" r:id="rId25"/>
    <p:sldId id="379" r:id="rId26"/>
    <p:sldId id="412" r:id="rId27"/>
    <p:sldId id="331" r:id="rId28"/>
    <p:sldId id="558" r:id="rId29"/>
    <p:sldId id="557" r:id="rId30"/>
    <p:sldId id="427" r:id="rId31"/>
    <p:sldId id="428" r:id="rId32"/>
    <p:sldId id="429" r:id="rId33"/>
    <p:sldId id="431" r:id="rId34"/>
    <p:sldId id="565" r:id="rId35"/>
    <p:sldId id="566" r:id="rId36"/>
    <p:sldId id="567" r:id="rId37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1" autoAdjust="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-58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14DB71-992B-42A7-9C87-8A4AF3B979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B59B-A1E9-4984-B9C7-88AF1099BE56}">
      <dgm:prSet/>
      <dgm:spPr/>
      <dgm:t>
        <a:bodyPr/>
        <a:lstStyle/>
        <a:p>
          <a:r>
            <a:rPr lang="en-US" b="1"/>
            <a:t>Primary (recommended textbooks) </a:t>
          </a:r>
          <a:endParaRPr lang="en-US"/>
        </a:p>
      </dgm:t>
    </dgm:pt>
    <dgm:pt modelId="{F3928CFA-DE4E-4A3E-9A2A-FA71F841AE8B}" type="parTrans" cxnId="{37FE38AA-DB29-499E-98E7-0D9C3939DCE2}">
      <dgm:prSet/>
      <dgm:spPr/>
      <dgm:t>
        <a:bodyPr/>
        <a:lstStyle/>
        <a:p>
          <a:endParaRPr lang="en-US"/>
        </a:p>
      </dgm:t>
    </dgm:pt>
    <dgm:pt modelId="{04790368-2FD9-4AD6-894D-F7906C3572D2}" type="sibTrans" cxnId="{37FE38AA-DB29-499E-98E7-0D9C3939DCE2}">
      <dgm:prSet/>
      <dgm:spPr/>
      <dgm:t>
        <a:bodyPr/>
        <a:lstStyle/>
        <a:p>
          <a:endParaRPr lang="en-US"/>
        </a:p>
      </dgm:t>
    </dgm:pt>
    <dgm:pt modelId="{1BF55EBD-2D94-432D-9FF9-124F5A5D8938}">
      <dgm:prSet/>
      <dgm:spPr/>
      <dgm:t>
        <a:bodyPr/>
        <a:lstStyle/>
        <a:p>
          <a:r>
            <a:rPr lang="en-US" dirty="0"/>
            <a:t>J Parks textbook of Preventive &amp; social Medicine. Ch.3 Pages 53-63( 26</a:t>
          </a:r>
          <a:r>
            <a:rPr lang="en-US" baseline="30000" dirty="0"/>
            <a:t>th</a:t>
          </a:r>
          <a:r>
            <a:rPr lang="en-US" dirty="0"/>
            <a:t> edition) </a:t>
          </a:r>
        </a:p>
      </dgm:t>
    </dgm:pt>
    <dgm:pt modelId="{0CCE0A43-C892-465E-9732-2141A7087370}" type="parTrans" cxnId="{F81289B9-3428-431C-883D-8D797B1564DE}">
      <dgm:prSet/>
      <dgm:spPr/>
      <dgm:t>
        <a:bodyPr/>
        <a:lstStyle/>
        <a:p>
          <a:endParaRPr lang="en-US"/>
        </a:p>
      </dgm:t>
    </dgm:pt>
    <dgm:pt modelId="{7719A638-90F7-4604-A1FB-04EDB9C8BC1F}" type="sibTrans" cxnId="{F81289B9-3428-431C-883D-8D797B1564DE}">
      <dgm:prSet/>
      <dgm:spPr/>
      <dgm:t>
        <a:bodyPr/>
        <a:lstStyle/>
        <a:p>
          <a:endParaRPr lang="en-US"/>
        </a:p>
      </dgm:t>
    </dgm:pt>
    <dgm:pt modelId="{82C73A6F-F016-43E1-8168-55C8136F3A8D}">
      <dgm:prSet/>
      <dgm:spPr/>
      <dgm:t>
        <a:bodyPr/>
        <a:lstStyle/>
        <a:p>
          <a:r>
            <a:rPr lang="en-US"/>
            <a:t>Textbook of Community Medicine &amp; Public Health. By Muhammad Illyas , Dr Irfanullah Siddiqui Ch.4 (latest edition) </a:t>
          </a:r>
        </a:p>
      </dgm:t>
    </dgm:pt>
    <dgm:pt modelId="{8AA2A3F1-F9BA-4D43-841A-6076B7041041}" type="parTrans" cxnId="{2346B9DB-EB4C-4CE3-A062-EB4248DCE5B7}">
      <dgm:prSet/>
      <dgm:spPr/>
      <dgm:t>
        <a:bodyPr/>
        <a:lstStyle/>
        <a:p>
          <a:endParaRPr lang="en-US"/>
        </a:p>
      </dgm:t>
    </dgm:pt>
    <dgm:pt modelId="{EC53858B-B7EC-43F8-B539-5D4DB699D7C4}" type="sibTrans" cxnId="{2346B9DB-EB4C-4CE3-A062-EB4248DCE5B7}">
      <dgm:prSet/>
      <dgm:spPr/>
      <dgm:t>
        <a:bodyPr/>
        <a:lstStyle/>
        <a:p>
          <a:endParaRPr lang="en-US"/>
        </a:p>
      </dgm:t>
    </dgm:pt>
    <dgm:pt modelId="{76B60DDF-E554-4DB2-9920-056A70882DA3}">
      <dgm:prSet/>
      <dgm:spPr/>
      <dgm:t>
        <a:bodyPr/>
        <a:lstStyle/>
        <a:p>
          <a:r>
            <a:rPr lang="en-US" b="1"/>
            <a:t>Additional readings </a:t>
          </a:r>
          <a:endParaRPr lang="en-US"/>
        </a:p>
      </dgm:t>
    </dgm:pt>
    <dgm:pt modelId="{0D8C8AC7-799B-4DEC-BDCE-EEB9E4B7D809}" type="parTrans" cxnId="{EB800B68-4EE5-4415-9E2E-E5E1F58D25F5}">
      <dgm:prSet/>
      <dgm:spPr/>
      <dgm:t>
        <a:bodyPr/>
        <a:lstStyle/>
        <a:p>
          <a:endParaRPr lang="en-US"/>
        </a:p>
      </dgm:t>
    </dgm:pt>
    <dgm:pt modelId="{A9F5321A-2A13-42B0-B5FF-AF7FF519C071}" type="sibTrans" cxnId="{EB800B68-4EE5-4415-9E2E-E5E1F58D25F5}">
      <dgm:prSet/>
      <dgm:spPr/>
      <dgm:t>
        <a:bodyPr/>
        <a:lstStyle/>
        <a:p>
          <a:endParaRPr lang="en-US"/>
        </a:p>
      </dgm:t>
    </dgm:pt>
    <dgm:pt modelId="{AB1BC0B8-8470-45E5-9348-55150925E571}">
      <dgm:prSet/>
      <dgm:spPr/>
      <dgm:t>
        <a:bodyPr/>
        <a:lstStyle/>
        <a:p>
          <a:r>
            <a:rPr lang="en-US"/>
            <a:t>Epidemiology by Leon Gordis </a:t>
          </a:r>
        </a:p>
      </dgm:t>
    </dgm:pt>
    <dgm:pt modelId="{AE55A433-EC4D-4B02-8AEE-5AFA19159EDB}" type="parTrans" cxnId="{2544DC4D-A014-489F-8E50-02E331CFC3A6}">
      <dgm:prSet/>
      <dgm:spPr/>
      <dgm:t>
        <a:bodyPr/>
        <a:lstStyle/>
        <a:p>
          <a:endParaRPr lang="en-US"/>
        </a:p>
      </dgm:t>
    </dgm:pt>
    <dgm:pt modelId="{D4518FA7-77F3-4B14-87CE-CF6B0A11FE06}" type="sibTrans" cxnId="{2544DC4D-A014-489F-8E50-02E331CFC3A6}">
      <dgm:prSet/>
      <dgm:spPr/>
      <dgm:t>
        <a:bodyPr/>
        <a:lstStyle/>
        <a:p>
          <a:endParaRPr lang="en-US"/>
        </a:p>
      </dgm:t>
    </dgm:pt>
    <dgm:pt modelId="{338B401D-FBDD-44B8-958B-B5DC78D6D075}" type="pres">
      <dgm:prSet presAssocID="{2814DB71-992B-42A7-9C87-8A4AF3B9790C}" presName="Name0" presStyleCnt="0">
        <dgm:presLayoutVars>
          <dgm:dir/>
          <dgm:animLvl val="lvl"/>
          <dgm:resizeHandles val="exact"/>
        </dgm:presLayoutVars>
      </dgm:prSet>
      <dgm:spPr/>
    </dgm:pt>
    <dgm:pt modelId="{A8A4E4E7-9A9F-48C3-946B-BEF2DEACC4B7}" type="pres">
      <dgm:prSet presAssocID="{7515B59B-A1E9-4984-B9C7-88AF1099BE56}" presName="composite" presStyleCnt="0"/>
      <dgm:spPr/>
    </dgm:pt>
    <dgm:pt modelId="{50E5C7BD-5A87-4430-B640-51C4DB8EC3B3}" type="pres">
      <dgm:prSet presAssocID="{7515B59B-A1E9-4984-B9C7-88AF1099BE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DE4B240-F910-4543-AEBF-61C51128A1E8}" type="pres">
      <dgm:prSet presAssocID="{7515B59B-A1E9-4984-B9C7-88AF1099BE56}" presName="desTx" presStyleLbl="alignAccFollowNode1" presStyleIdx="0" presStyleCnt="2">
        <dgm:presLayoutVars>
          <dgm:bulletEnabled val="1"/>
        </dgm:presLayoutVars>
      </dgm:prSet>
      <dgm:spPr/>
    </dgm:pt>
    <dgm:pt modelId="{D4A95DC3-CE84-4DE9-ADA0-48ABB405CFD1}" type="pres">
      <dgm:prSet presAssocID="{04790368-2FD9-4AD6-894D-F7906C3572D2}" presName="space" presStyleCnt="0"/>
      <dgm:spPr/>
    </dgm:pt>
    <dgm:pt modelId="{C5F405C8-8761-46A8-8738-BF042F30F25C}" type="pres">
      <dgm:prSet presAssocID="{76B60DDF-E554-4DB2-9920-056A70882DA3}" presName="composite" presStyleCnt="0"/>
      <dgm:spPr/>
    </dgm:pt>
    <dgm:pt modelId="{B313A1F6-9E3E-481B-B710-F2C01AEE17D1}" type="pres">
      <dgm:prSet presAssocID="{76B60DDF-E554-4DB2-9920-056A70882D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F2150C-86B5-46C0-857D-4A5FE5EE569F}" type="pres">
      <dgm:prSet presAssocID="{76B60DDF-E554-4DB2-9920-056A70882D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ABEB11-582A-40A8-87E3-6F9BFC4983D7}" type="presOf" srcId="{1BF55EBD-2D94-432D-9FF9-124F5A5D8938}" destId="{7DE4B240-F910-4543-AEBF-61C51128A1E8}" srcOrd="0" destOrd="0" presId="urn:microsoft.com/office/officeart/2005/8/layout/hList1"/>
    <dgm:cxn modelId="{A235D544-3B65-4F73-B790-AE254282DF98}" type="presOf" srcId="{82C73A6F-F016-43E1-8168-55C8136F3A8D}" destId="{7DE4B240-F910-4543-AEBF-61C51128A1E8}" srcOrd="0" destOrd="1" presId="urn:microsoft.com/office/officeart/2005/8/layout/hList1"/>
    <dgm:cxn modelId="{EB800B68-4EE5-4415-9E2E-E5E1F58D25F5}" srcId="{2814DB71-992B-42A7-9C87-8A4AF3B9790C}" destId="{76B60DDF-E554-4DB2-9920-056A70882DA3}" srcOrd="1" destOrd="0" parTransId="{0D8C8AC7-799B-4DEC-BDCE-EEB9E4B7D809}" sibTransId="{A9F5321A-2A13-42B0-B5FF-AF7FF519C071}"/>
    <dgm:cxn modelId="{2544DC4D-A014-489F-8E50-02E331CFC3A6}" srcId="{76B60DDF-E554-4DB2-9920-056A70882DA3}" destId="{AB1BC0B8-8470-45E5-9348-55150925E571}" srcOrd="0" destOrd="0" parTransId="{AE55A433-EC4D-4B02-8AEE-5AFA19159EDB}" sibTransId="{D4518FA7-77F3-4B14-87CE-CF6B0A11FE06}"/>
    <dgm:cxn modelId="{5ADA0B76-8233-48B2-BC7F-1B91C70F6760}" type="presOf" srcId="{AB1BC0B8-8470-45E5-9348-55150925E571}" destId="{4EF2150C-86B5-46C0-857D-4A5FE5EE569F}" srcOrd="0" destOrd="0" presId="urn:microsoft.com/office/officeart/2005/8/layout/hList1"/>
    <dgm:cxn modelId="{37FE38AA-DB29-499E-98E7-0D9C3939DCE2}" srcId="{2814DB71-992B-42A7-9C87-8A4AF3B9790C}" destId="{7515B59B-A1E9-4984-B9C7-88AF1099BE56}" srcOrd="0" destOrd="0" parTransId="{F3928CFA-DE4E-4A3E-9A2A-FA71F841AE8B}" sibTransId="{04790368-2FD9-4AD6-894D-F7906C3572D2}"/>
    <dgm:cxn modelId="{F81289B9-3428-431C-883D-8D797B1564DE}" srcId="{7515B59B-A1E9-4984-B9C7-88AF1099BE56}" destId="{1BF55EBD-2D94-432D-9FF9-124F5A5D8938}" srcOrd="0" destOrd="0" parTransId="{0CCE0A43-C892-465E-9732-2141A7087370}" sibTransId="{7719A638-90F7-4604-A1FB-04EDB9C8BC1F}"/>
    <dgm:cxn modelId="{7CA758C6-8251-46A6-BB81-714AC622B525}" type="presOf" srcId="{2814DB71-992B-42A7-9C87-8A4AF3B9790C}" destId="{338B401D-FBDD-44B8-958B-B5DC78D6D075}" srcOrd="0" destOrd="0" presId="urn:microsoft.com/office/officeart/2005/8/layout/hList1"/>
    <dgm:cxn modelId="{2E8A49D2-AD83-4D93-A66A-89D16EB58717}" type="presOf" srcId="{7515B59B-A1E9-4984-B9C7-88AF1099BE56}" destId="{50E5C7BD-5A87-4430-B640-51C4DB8EC3B3}" srcOrd="0" destOrd="0" presId="urn:microsoft.com/office/officeart/2005/8/layout/hList1"/>
    <dgm:cxn modelId="{2346B9DB-EB4C-4CE3-A062-EB4248DCE5B7}" srcId="{7515B59B-A1E9-4984-B9C7-88AF1099BE56}" destId="{82C73A6F-F016-43E1-8168-55C8136F3A8D}" srcOrd="1" destOrd="0" parTransId="{8AA2A3F1-F9BA-4D43-841A-6076B7041041}" sibTransId="{EC53858B-B7EC-43F8-B539-5D4DB699D7C4}"/>
    <dgm:cxn modelId="{314620FF-4A8F-41E4-BB11-DAD1605D1A9C}" type="presOf" srcId="{76B60DDF-E554-4DB2-9920-056A70882DA3}" destId="{B313A1F6-9E3E-481B-B710-F2C01AEE17D1}" srcOrd="0" destOrd="0" presId="urn:microsoft.com/office/officeart/2005/8/layout/hList1"/>
    <dgm:cxn modelId="{297DB043-3D7B-45E5-90E2-5F4CFF0AC78E}" type="presParOf" srcId="{338B401D-FBDD-44B8-958B-B5DC78D6D075}" destId="{A8A4E4E7-9A9F-48C3-946B-BEF2DEACC4B7}" srcOrd="0" destOrd="0" presId="urn:microsoft.com/office/officeart/2005/8/layout/hList1"/>
    <dgm:cxn modelId="{941F0D06-CB74-4E7A-8EE1-85D17D297F5F}" type="presParOf" srcId="{A8A4E4E7-9A9F-48C3-946B-BEF2DEACC4B7}" destId="{50E5C7BD-5A87-4430-B640-51C4DB8EC3B3}" srcOrd="0" destOrd="0" presId="urn:microsoft.com/office/officeart/2005/8/layout/hList1"/>
    <dgm:cxn modelId="{F8679982-7FFB-4BB1-81F8-0DAD4968FC77}" type="presParOf" srcId="{A8A4E4E7-9A9F-48C3-946B-BEF2DEACC4B7}" destId="{7DE4B240-F910-4543-AEBF-61C51128A1E8}" srcOrd="1" destOrd="0" presId="urn:microsoft.com/office/officeart/2005/8/layout/hList1"/>
    <dgm:cxn modelId="{4A5DE016-C0EE-4BFA-A1F7-5B128D7F6121}" type="presParOf" srcId="{338B401D-FBDD-44B8-958B-B5DC78D6D075}" destId="{D4A95DC3-CE84-4DE9-ADA0-48ABB405CFD1}" srcOrd="1" destOrd="0" presId="urn:microsoft.com/office/officeart/2005/8/layout/hList1"/>
    <dgm:cxn modelId="{181D8AFA-FDF7-49A2-A274-87207FD99EDC}" type="presParOf" srcId="{338B401D-FBDD-44B8-958B-B5DC78D6D075}" destId="{C5F405C8-8761-46A8-8738-BF042F30F25C}" srcOrd="2" destOrd="0" presId="urn:microsoft.com/office/officeart/2005/8/layout/hList1"/>
    <dgm:cxn modelId="{97290593-5B2B-4382-A4F4-0FFA1E71E8E7}" type="presParOf" srcId="{C5F405C8-8761-46A8-8738-BF042F30F25C}" destId="{B313A1F6-9E3E-481B-B710-F2C01AEE17D1}" srcOrd="0" destOrd="0" presId="urn:microsoft.com/office/officeart/2005/8/layout/hList1"/>
    <dgm:cxn modelId="{45630545-E50B-435F-85AF-A5B2BF978B23}" type="presParOf" srcId="{C5F405C8-8761-46A8-8738-BF042F30F25C}" destId="{4EF2150C-86B5-46C0-857D-4A5FE5EE56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AEAB1-DBB8-42A5-A94D-00F4C83E822B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86C8A08-16DA-4CD3-BA37-1BD044CC1205}">
      <dgm:prSet custT="1"/>
      <dgm:spPr/>
      <dgm:t>
        <a:bodyPr/>
        <a:lstStyle/>
        <a:p>
          <a:r>
            <a:rPr lang="en-US" sz="2400"/>
            <a:t>Statement of learning outcomes (01 slide) </a:t>
          </a:r>
        </a:p>
      </dgm:t>
    </dgm:pt>
    <dgm:pt modelId="{A59A9B64-6092-4B6A-BE3C-A0A26784FD81}" type="parTrans" cxnId="{D01B8175-2659-43D2-BBB8-CEFBF79CD5C2}">
      <dgm:prSet/>
      <dgm:spPr/>
      <dgm:t>
        <a:bodyPr/>
        <a:lstStyle/>
        <a:p>
          <a:endParaRPr lang="en-US" sz="2400"/>
        </a:p>
      </dgm:t>
    </dgm:pt>
    <dgm:pt modelId="{F0AAA006-2237-4A0B-9C2A-A82B8B20E4EE}" type="sibTrans" cxnId="{D01B8175-2659-43D2-BBB8-CEFBF79CD5C2}">
      <dgm:prSet/>
      <dgm:spPr/>
      <dgm:t>
        <a:bodyPr/>
        <a:lstStyle/>
        <a:p>
          <a:endParaRPr lang="en-US" sz="2400"/>
        </a:p>
      </dgm:t>
    </dgm:pt>
    <dgm:pt modelId="{FDB78C0B-39FF-4BA8-A101-5F3A9DCCB23E}">
      <dgm:prSet custT="1"/>
      <dgm:spPr/>
      <dgm:t>
        <a:bodyPr/>
        <a:lstStyle/>
        <a:p>
          <a:r>
            <a:rPr lang="en-US" sz="2400"/>
            <a:t>Order &amp; Components of the session </a:t>
          </a:r>
        </a:p>
      </dgm:t>
    </dgm:pt>
    <dgm:pt modelId="{895824DE-8E21-4D4E-A3D4-E7110F6D0933}" type="parTrans" cxnId="{787BC1B7-B488-416E-8FBB-E39DD48A5CB9}">
      <dgm:prSet/>
      <dgm:spPr/>
      <dgm:t>
        <a:bodyPr/>
        <a:lstStyle/>
        <a:p>
          <a:endParaRPr lang="en-US" sz="2400"/>
        </a:p>
      </dgm:t>
    </dgm:pt>
    <dgm:pt modelId="{C6B9E982-216F-472B-85F0-6A19F66D8990}" type="sibTrans" cxnId="{787BC1B7-B488-416E-8FBB-E39DD48A5CB9}">
      <dgm:prSet/>
      <dgm:spPr/>
      <dgm:t>
        <a:bodyPr/>
        <a:lstStyle/>
        <a:p>
          <a:endParaRPr lang="en-US" sz="2400"/>
        </a:p>
      </dgm:t>
    </dgm:pt>
    <dgm:pt modelId="{959CD00E-27FE-4F5B-BEC3-48C9900B81BC}">
      <dgm:prSet custT="1"/>
      <dgm:spPr/>
      <dgm:t>
        <a:bodyPr/>
        <a:lstStyle/>
        <a:p>
          <a:r>
            <a:rPr lang="en-US" sz="2400"/>
            <a:t>Core subject ( contains throughout relevant clinical contents) ( No.6-31 slides) </a:t>
          </a:r>
        </a:p>
      </dgm:t>
    </dgm:pt>
    <dgm:pt modelId="{A83A8BAB-04DD-43DB-9802-DFB50E5699C4}" type="parTrans" cxnId="{80B698C6-9F03-4B51-8360-7ECE27F4BB0C}">
      <dgm:prSet/>
      <dgm:spPr/>
      <dgm:t>
        <a:bodyPr/>
        <a:lstStyle/>
        <a:p>
          <a:endParaRPr lang="en-US" sz="2400"/>
        </a:p>
      </dgm:t>
    </dgm:pt>
    <dgm:pt modelId="{03132A33-89C6-4EDF-A65D-53A97F55BE71}" type="sibTrans" cxnId="{80B698C6-9F03-4B51-8360-7ECE27F4BB0C}">
      <dgm:prSet/>
      <dgm:spPr/>
      <dgm:t>
        <a:bodyPr/>
        <a:lstStyle/>
        <a:p>
          <a:endParaRPr lang="en-US" sz="2400"/>
        </a:p>
      </dgm:t>
    </dgm:pt>
    <dgm:pt modelId="{E8032E20-CD81-45EA-8454-C6B962428FDC}">
      <dgm:prSet custT="1"/>
      <dgm:spPr/>
      <dgm:t>
        <a:bodyPr/>
        <a:lstStyle/>
        <a:p>
          <a:r>
            <a:rPr lang="en-US" sz="2400"/>
            <a:t>Research pertinent to enhance understanding o the subjects (03 slides)</a:t>
          </a:r>
        </a:p>
      </dgm:t>
    </dgm:pt>
    <dgm:pt modelId="{9F5B6020-E8AB-46A8-B739-48B7A87E962B}" type="parTrans" cxnId="{4CB9588E-8F1D-4B85-8431-39347264E286}">
      <dgm:prSet/>
      <dgm:spPr/>
      <dgm:t>
        <a:bodyPr/>
        <a:lstStyle/>
        <a:p>
          <a:endParaRPr lang="en-US" sz="2400"/>
        </a:p>
      </dgm:t>
    </dgm:pt>
    <dgm:pt modelId="{5AFB7ED3-0EE3-4320-8E43-8ED8359A43FF}" type="sibTrans" cxnId="{4CB9588E-8F1D-4B85-8431-39347264E286}">
      <dgm:prSet/>
      <dgm:spPr/>
      <dgm:t>
        <a:bodyPr/>
        <a:lstStyle/>
        <a:p>
          <a:endParaRPr lang="en-US" sz="2400"/>
        </a:p>
      </dgm:t>
    </dgm:pt>
    <dgm:pt modelId="{1ABF9213-1B5F-49EE-99D8-5FD1F973230D}">
      <dgm:prSet custT="1"/>
      <dgm:spPr/>
      <dgm:t>
        <a:bodyPr/>
        <a:lstStyle/>
        <a:p>
          <a:r>
            <a:rPr lang="en-US" sz="2400"/>
            <a:t>Bioethics : pertinent discussion (01 slides) </a:t>
          </a:r>
        </a:p>
      </dgm:t>
    </dgm:pt>
    <dgm:pt modelId="{9D57009A-1398-4D6E-AFDA-C12DE6FC3CFF}" type="parTrans" cxnId="{5FAAFFAE-2E19-44A5-A897-934D1EF73886}">
      <dgm:prSet/>
      <dgm:spPr/>
      <dgm:t>
        <a:bodyPr/>
        <a:lstStyle/>
        <a:p>
          <a:endParaRPr lang="en-US" sz="2400"/>
        </a:p>
      </dgm:t>
    </dgm:pt>
    <dgm:pt modelId="{5C68A231-AFD9-40FE-BB31-EC0FEB8D4712}" type="sibTrans" cxnId="{5FAAFFAE-2E19-44A5-A897-934D1EF73886}">
      <dgm:prSet/>
      <dgm:spPr/>
      <dgm:t>
        <a:bodyPr/>
        <a:lstStyle/>
        <a:p>
          <a:endParaRPr lang="en-US" sz="2400"/>
        </a:p>
      </dgm:t>
    </dgm:pt>
    <dgm:pt modelId="{02FCB3B2-089D-48B6-9ACC-091EA886B98B}">
      <dgm:prSet custT="1"/>
      <dgm:spPr/>
      <dgm:t>
        <a:bodyPr/>
        <a:lstStyle/>
        <a:p>
          <a:r>
            <a:rPr lang="en-US" sz="2400"/>
            <a:t>End o the session relevant assessments ( 02 slides) </a:t>
          </a:r>
        </a:p>
      </dgm:t>
    </dgm:pt>
    <dgm:pt modelId="{5B5AE11C-9072-4980-89A7-4EB84018667D}" type="parTrans" cxnId="{BCF6BAAA-C7F5-4046-AD50-F7F49E78B4DE}">
      <dgm:prSet/>
      <dgm:spPr/>
      <dgm:t>
        <a:bodyPr/>
        <a:lstStyle/>
        <a:p>
          <a:endParaRPr lang="en-US" sz="2400"/>
        </a:p>
      </dgm:t>
    </dgm:pt>
    <dgm:pt modelId="{478846CA-8C0C-40E4-99E4-12D0AE88CBD4}" type="sibTrans" cxnId="{BCF6BAAA-C7F5-4046-AD50-F7F49E78B4DE}">
      <dgm:prSet/>
      <dgm:spPr/>
      <dgm:t>
        <a:bodyPr/>
        <a:lstStyle/>
        <a:p>
          <a:endParaRPr lang="en-US" sz="2400"/>
        </a:p>
      </dgm:t>
    </dgm:pt>
    <dgm:pt modelId="{B54EE297-526B-4DB0-B9BD-FE26223BD226}">
      <dgm:prSet custT="1"/>
      <dgm:spPr/>
      <dgm:t>
        <a:bodyPr/>
        <a:lstStyle/>
        <a:p>
          <a:r>
            <a:rPr lang="en-US" sz="2400"/>
            <a:t>Suggested additional readings ( 01 slide) </a:t>
          </a:r>
        </a:p>
      </dgm:t>
    </dgm:pt>
    <dgm:pt modelId="{C6EC4F9C-0F89-4071-B157-02EA823CA1FA}" type="parTrans" cxnId="{5CAB6ED5-01D6-4AAE-ACE3-9F8F34BACCD7}">
      <dgm:prSet/>
      <dgm:spPr/>
      <dgm:t>
        <a:bodyPr/>
        <a:lstStyle/>
        <a:p>
          <a:endParaRPr lang="en-US" sz="2400"/>
        </a:p>
      </dgm:t>
    </dgm:pt>
    <dgm:pt modelId="{38688F5C-6CC0-4C0F-9321-AF8E35A28650}" type="sibTrans" cxnId="{5CAB6ED5-01D6-4AAE-ACE3-9F8F34BACCD7}">
      <dgm:prSet/>
      <dgm:spPr/>
      <dgm:t>
        <a:bodyPr/>
        <a:lstStyle/>
        <a:p>
          <a:endParaRPr lang="en-US" sz="2400"/>
        </a:p>
      </dgm:t>
    </dgm:pt>
    <dgm:pt modelId="{7B4BBDAB-4502-4FCF-B03E-B3526C5FC86F}" type="pres">
      <dgm:prSet presAssocID="{346AEAB1-DBB8-42A5-A94D-00F4C83E822B}" presName="linear" presStyleCnt="0">
        <dgm:presLayoutVars>
          <dgm:dir/>
          <dgm:animLvl val="lvl"/>
          <dgm:resizeHandles val="exact"/>
        </dgm:presLayoutVars>
      </dgm:prSet>
      <dgm:spPr/>
    </dgm:pt>
    <dgm:pt modelId="{0FA9D12F-CA22-405A-BD4B-166C5701689E}" type="pres">
      <dgm:prSet presAssocID="{986C8A08-16DA-4CD3-BA37-1BD044CC1205}" presName="parentLin" presStyleCnt="0"/>
      <dgm:spPr/>
    </dgm:pt>
    <dgm:pt modelId="{D8040F70-D4E7-4B99-B722-D3C640F66A11}" type="pres">
      <dgm:prSet presAssocID="{986C8A08-16DA-4CD3-BA37-1BD044CC1205}" presName="parentLeftMargin" presStyleLbl="node1" presStyleIdx="0" presStyleCnt="2"/>
      <dgm:spPr/>
    </dgm:pt>
    <dgm:pt modelId="{3A7AD717-DD5A-4A2F-B59F-B4D233BC6A43}" type="pres">
      <dgm:prSet presAssocID="{986C8A08-16DA-4CD3-BA37-1BD044CC12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4BFC0F-4152-4A94-9153-540138754FF2}" type="pres">
      <dgm:prSet presAssocID="{986C8A08-16DA-4CD3-BA37-1BD044CC1205}" presName="negativeSpace" presStyleCnt="0"/>
      <dgm:spPr/>
    </dgm:pt>
    <dgm:pt modelId="{781E2C6A-F36E-424E-A23F-6B12D49DF7D2}" type="pres">
      <dgm:prSet presAssocID="{986C8A08-16DA-4CD3-BA37-1BD044CC1205}" presName="childText" presStyleLbl="conFgAcc1" presStyleIdx="0" presStyleCnt="2">
        <dgm:presLayoutVars>
          <dgm:bulletEnabled val="1"/>
        </dgm:presLayoutVars>
      </dgm:prSet>
      <dgm:spPr/>
    </dgm:pt>
    <dgm:pt modelId="{1743B3B7-EC6B-4817-9182-F8D1866B8FF2}" type="pres">
      <dgm:prSet presAssocID="{F0AAA006-2237-4A0B-9C2A-A82B8B20E4EE}" presName="spaceBetweenRectangles" presStyleCnt="0"/>
      <dgm:spPr/>
    </dgm:pt>
    <dgm:pt modelId="{2DDD5077-5CB4-4AD8-83CD-176D101C6E5E}" type="pres">
      <dgm:prSet presAssocID="{FDB78C0B-39FF-4BA8-A101-5F3A9DCCB23E}" presName="parentLin" presStyleCnt="0"/>
      <dgm:spPr/>
    </dgm:pt>
    <dgm:pt modelId="{2CB039DB-262E-4059-8E9D-2DE438D88011}" type="pres">
      <dgm:prSet presAssocID="{FDB78C0B-39FF-4BA8-A101-5F3A9DCCB23E}" presName="parentLeftMargin" presStyleLbl="node1" presStyleIdx="0" presStyleCnt="2"/>
      <dgm:spPr/>
    </dgm:pt>
    <dgm:pt modelId="{CB8D6C32-8A62-4940-AB06-24F288F597A6}" type="pres">
      <dgm:prSet presAssocID="{FDB78C0B-39FF-4BA8-A101-5F3A9DCCB2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7DC588-5D64-46EB-89DA-0F83E8E15ADE}" type="pres">
      <dgm:prSet presAssocID="{FDB78C0B-39FF-4BA8-A101-5F3A9DCCB23E}" presName="negativeSpace" presStyleCnt="0"/>
      <dgm:spPr/>
    </dgm:pt>
    <dgm:pt modelId="{A7375D36-5F4A-4B7E-AEE7-363829517323}" type="pres">
      <dgm:prSet presAssocID="{FDB78C0B-39FF-4BA8-A101-5F3A9DCCB2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6F330F-BC8B-4665-BBF8-F0C4831DF2E5}" type="presOf" srcId="{E8032E20-CD81-45EA-8454-C6B962428FDC}" destId="{A7375D36-5F4A-4B7E-AEE7-363829517323}" srcOrd="0" destOrd="1" presId="urn:microsoft.com/office/officeart/2005/8/layout/list1"/>
    <dgm:cxn modelId="{E8502025-E9C1-48D5-A61D-FD67A317D8B5}" type="presOf" srcId="{959CD00E-27FE-4F5B-BEC3-48C9900B81BC}" destId="{A7375D36-5F4A-4B7E-AEE7-363829517323}" srcOrd="0" destOrd="0" presId="urn:microsoft.com/office/officeart/2005/8/layout/list1"/>
    <dgm:cxn modelId="{9A399540-E1CD-44A0-9A0C-6582BB4411BF}" type="presOf" srcId="{986C8A08-16DA-4CD3-BA37-1BD044CC1205}" destId="{D8040F70-D4E7-4B99-B722-D3C640F66A11}" srcOrd="0" destOrd="0" presId="urn:microsoft.com/office/officeart/2005/8/layout/list1"/>
    <dgm:cxn modelId="{E69AF061-DDB7-42DA-9074-AD2D0CC658A4}" type="presOf" srcId="{FDB78C0B-39FF-4BA8-A101-5F3A9DCCB23E}" destId="{CB8D6C32-8A62-4940-AB06-24F288F597A6}" srcOrd="1" destOrd="0" presId="urn:microsoft.com/office/officeart/2005/8/layout/list1"/>
    <dgm:cxn modelId="{67256B67-B92A-4694-B063-637556C7C2B7}" type="presOf" srcId="{1ABF9213-1B5F-49EE-99D8-5FD1F973230D}" destId="{A7375D36-5F4A-4B7E-AEE7-363829517323}" srcOrd="0" destOrd="2" presId="urn:microsoft.com/office/officeart/2005/8/layout/list1"/>
    <dgm:cxn modelId="{EDE9F04D-B90B-47A8-90F9-6F09B5E0D574}" type="presOf" srcId="{FDB78C0B-39FF-4BA8-A101-5F3A9DCCB23E}" destId="{2CB039DB-262E-4059-8E9D-2DE438D88011}" srcOrd="0" destOrd="0" presId="urn:microsoft.com/office/officeart/2005/8/layout/list1"/>
    <dgm:cxn modelId="{D01B8175-2659-43D2-BBB8-CEFBF79CD5C2}" srcId="{346AEAB1-DBB8-42A5-A94D-00F4C83E822B}" destId="{986C8A08-16DA-4CD3-BA37-1BD044CC1205}" srcOrd="0" destOrd="0" parTransId="{A59A9B64-6092-4B6A-BE3C-A0A26784FD81}" sibTransId="{F0AAA006-2237-4A0B-9C2A-A82B8B20E4EE}"/>
    <dgm:cxn modelId="{7B29AD7F-DB21-4D42-8702-F1063EF9B93A}" type="presOf" srcId="{986C8A08-16DA-4CD3-BA37-1BD044CC1205}" destId="{3A7AD717-DD5A-4A2F-B59F-B4D233BC6A43}" srcOrd="1" destOrd="0" presId="urn:microsoft.com/office/officeart/2005/8/layout/list1"/>
    <dgm:cxn modelId="{4CB9588E-8F1D-4B85-8431-39347264E286}" srcId="{FDB78C0B-39FF-4BA8-A101-5F3A9DCCB23E}" destId="{E8032E20-CD81-45EA-8454-C6B962428FDC}" srcOrd="1" destOrd="0" parTransId="{9F5B6020-E8AB-46A8-B739-48B7A87E962B}" sibTransId="{5AFB7ED3-0EE3-4320-8E43-8ED8359A43FF}"/>
    <dgm:cxn modelId="{04737C8F-208E-4CE1-BFAE-53D5258C513D}" type="presOf" srcId="{02FCB3B2-089D-48B6-9ACC-091EA886B98B}" destId="{A7375D36-5F4A-4B7E-AEE7-363829517323}" srcOrd="0" destOrd="3" presId="urn:microsoft.com/office/officeart/2005/8/layout/list1"/>
    <dgm:cxn modelId="{1D5D7E9B-3DBE-467C-B9E0-77FAB2B31B72}" type="presOf" srcId="{B54EE297-526B-4DB0-B9BD-FE26223BD226}" destId="{A7375D36-5F4A-4B7E-AEE7-363829517323}" srcOrd="0" destOrd="4" presId="urn:microsoft.com/office/officeart/2005/8/layout/list1"/>
    <dgm:cxn modelId="{8DF3459F-F755-4FCD-9D59-A60FF602E566}" type="presOf" srcId="{346AEAB1-DBB8-42A5-A94D-00F4C83E822B}" destId="{7B4BBDAB-4502-4FCF-B03E-B3526C5FC86F}" srcOrd="0" destOrd="0" presId="urn:microsoft.com/office/officeart/2005/8/layout/list1"/>
    <dgm:cxn modelId="{BCF6BAAA-C7F5-4046-AD50-F7F49E78B4DE}" srcId="{FDB78C0B-39FF-4BA8-A101-5F3A9DCCB23E}" destId="{02FCB3B2-089D-48B6-9ACC-091EA886B98B}" srcOrd="3" destOrd="0" parTransId="{5B5AE11C-9072-4980-89A7-4EB84018667D}" sibTransId="{478846CA-8C0C-40E4-99E4-12D0AE88CBD4}"/>
    <dgm:cxn modelId="{5FAAFFAE-2E19-44A5-A897-934D1EF73886}" srcId="{FDB78C0B-39FF-4BA8-A101-5F3A9DCCB23E}" destId="{1ABF9213-1B5F-49EE-99D8-5FD1F973230D}" srcOrd="2" destOrd="0" parTransId="{9D57009A-1398-4D6E-AFDA-C12DE6FC3CFF}" sibTransId="{5C68A231-AFD9-40FE-BB31-EC0FEB8D4712}"/>
    <dgm:cxn modelId="{787BC1B7-B488-416E-8FBB-E39DD48A5CB9}" srcId="{346AEAB1-DBB8-42A5-A94D-00F4C83E822B}" destId="{FDB78C0B-39FF-4BA8-A101-5F3A9DCCB23E}" srcOrd="1" destOrd="0" parTransId="{895824DE-8E21-4D4E-A3D4-E7110F6D0933}" sibTransId="{C6B9E982-216F-472B-85F0-6A19F66D8990}"/>
    <dgm:cxn modelId="{80B698C6-9F03-4B51-8360-7ECE27F4BB0C}" srcId="{FDB78C0B-39FF-4BA8-A101-5F3A9DCCB23E}" destId="{959CD00E-27FE-4F5B-BEC3-48C9900B81BC}" srcOrd="0" destOrd="0" parTransId="{A83A8BAB-04DD-43DB-9802-DFB50E5699C4}" sibTransId="{03132A33-89C6-4EDF-A65D-53A97F55BE71}"/>
    <dgm:cxn modelId="{5CAB6ED5-01D6-4AAE-ACE3-9F8F34BACCD7}" srcId="{FDB78C0B-39FF-4BA8-A101-5F3A9DCCB23E}" destId="{B54EE297-526B-4DB0-B9BD-FE26223BD226}" srcOrd="4" destOrd="0" parTransId="{C6EC4F9C-0F89-4071-B157-02EA823CA1FA}" sibTransId="{38688F5C-6CC0-4C0F-9321-AF8E35A28650}"/>
    <dgm:cxn modelId="{0A6C14B7-D6AA-4FC0-A2AE-2B47178BED77}" type="presParOf" srcId="{7B4BBDAB-4502-4FCF-B03E-B3526C5FC86F}" destId="{0FA9D12F-CA22-405A-BD4B-166C5701689E}" srcOrd="0" destOrd="0" presId="urn:microsoft.com/office/officeart/2005/8/layout/list1"/>
    <dgm:cxn modelId="{9E305DD0-BF98-4DE9-99E2-55CAB3C1E75D}" type="presParOf" srcId="{0FA9D12F-CA22-405A-BD4B-166C5701689E}" destId="{D8040F70-D4E7-4B99-B722-D3C640F66A11}" srcOrd="0" destOrd="0" presId="urn:microsoft.com/office/officeart/2005/8/layout/list1"/>
    <dgm:cxn modelId="{4D62816A-8F1D-4E26-8D21-90B53B703CBE}" type="presParOf" srcId="{0FA9D12F-CA22-405A-BD4B-166C5701689E}" destId="{3A7AD717-DD5A-4A2F-B59F-B4D233BC6A43}" srcOrd="1" destOrd="0" presId="urn:microsoft.com/office/officeart/2005/8/layout/list1"/>
    <dgm:cxn modelId="{F29BE45B-C0DC-4476-AC82-B01BA85BAA52}" type="presParOf" srcId="{7B4BBDAB-4502-4FCF-B03E-B3526C5FC86F}" destId="{2C4BFC0F-4152-4A94-9153-540138754FF2}" srcOrd="1" destOrd="0" presId="urn:microsoft.com/office/officeart/2005/8/layout/list1"/>
    <dgm:cxn modelId="{D9C9BC50-5114-4B45-896C-DBDFA53F3A8C}" type="presParOf" srcId="{7B4BBDAB-4502-4FCF-B03E-B3526C5FC86F}" destId="{781E2C6A-F36E-424E-A23F-6B12D49DF7D2}" srcOrd="2" destOrd="0" presId="urn:microsoft.com/office/officeart/2005/8/layout/list1"/>
    <dgm:cxn modelId="{1B270574-0E85-497B-81DC-A570147D9091}" type="presParOf" srcId="{7B4BBDAB-4502-4FCF-B03E-B3526C5FC86F}" destId="{1743B3B7-EC6B-4817-9182-F8D1866B8FF2}" srcOrd="3" destOrd="0" presId="urn:microsoft.com/office/officeart/2005/8/layout/list1"/>
    <dgm:cxn modelId="{66DAAA54-DCED-445A-91F5-11129AD84F2F}" type="presParOf" srcId="{7B4BBDAB-4502-4FCF-B03E-B3526C5FC86F}" destId="{2DDD5077-5CB4-4AD8-83CD-176D101C6E5E}" srcOrd="4" destOrd="0" presId="urn:microsoft.com/office/officeart/2005/8/layout/list1"/>
    <dgm:cxn modelId="{920206E5-7F04-4169-AEAC-8F5631263E32}" type="presParOf" srcId="{2DDD5077-5CB4-4AD8-83CD-176D101C6E5E}" destId="{2CB039DB-262E-4059-8E9D-2DE438D88011}" srcOrd="0" destOrd="0" presId="urn:microsoft.com/office/officeart/2005/8/layout/list1"/>
    <dgm:cxn modelId="{7712C03F-7D34-46A0-866A-E1F0ACDEF268}" type="presParOf" srcId="{2DDD5077-5CB4-4AD8-83CD-176D101C6E5E}" destId="{CB8D6C32-8A62-4940-AB06-24F288F597A6}" srcOrd="1" destOrd="0" presId="urn:microsoft.com/office/officeart/2005/8/layout/list1"/>
    <dgm:cxn modelId="{52BE8AF5-4EF9-4096-A867-6FF37D071BF8}" type="presParOf" srcId="{7B4BBDAB-4502-4FCF-B03E-B3526C5FC86F}" destId="{F47DC588-5D64-46EB-89DA-0F83E8E15ADE}" srcOrd="5" destOrd="0" presId="urn:microsoft.com/office/officeart/2005/8/layout/list1"/>
    <dgm:cxn modelId="{24EF8DA2-13CA-46FF-9ED7-8754A4F0689B}" type="presParOf" srcId="{7B4BBDAB-4502-4FCF-B03E-B3526C5FC86F}" destId="{A7375D36-5F4A-4B7E-AEE7-3638295173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A497-77C8-402C-BC70-AC7389FCA13D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AACD0B-7384-4ECE-8A67-E001FFFFDED9}">
      <dgm:prSet/>
      <dgm:spPr/>
      <dgm:t>
        <a:bodyPr/>
        <a:lstStyle/>
        <a:p>
          <a:r>
            <a:rPr lang="en-US" dirty="0"/>
            <a:t>At the end of this session students should be able to: </a:t>
          </a:r>
        </a:p>
      </dgm:t>
    </dgm:pt>
    <dgm:pt modelId="{0F92C300-FEC5-4D04-86A7-0DEF347CAAD7}" type="parTrans" cxnId="{87D4581D-CD28-451D-AC0F-9CDC4844828C}">
      <dgm:prSet/>
      <dgm:spPr/>
      <dgm:t>
        <a:bodyPr/>
        <a:lstStyle/>
        <a:p>
          <a:endParaRPr lang="en-US"/>
        </a:p>
      </dgm:t>
    </dgm:pt>
    <dgm:pt modelId="{A31D3144-4237-4B0F-A5B0-3642E10C6451}" type="sibTrans" cxnId="{87D4581D-CD28-451D-AC0F-9CDC4844828C}">
      <dgm:prSet/>
      <dgm:spPr/>
      <dgm:t>
        <a:bodyPr/>
        <a:lstStyle/>
        <a:p>
          <a:endParaRPr lang="en-US"/>
        </a:p>
      </dgm:t>
    </dgm:pt>
    <dgm:pt modelId="{5C36F0BD-70C3-424F-8C82-221B554664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Comprehend &amp; Define of epidemiology </a:t>
          </a:r>
        </a:p>
      </dgm:t>
    </dgm:pt>
    <dgm:pt modelId="{86E4E253-0A1B-4B5D-BC45-778B4E4C70BC}" type="parTrans" cxnId="{D3F2DAEC-9F73-41CF-8410-CDF77D75E382}">
      <dgm:prSet/>
      <dgm:spPr/>
      <dgm:t>
        <a:bodyPr/>
        <a:lstStyle/>
        <a:p>
          <a:endParaRPr lang="en-US"/>
        </a:p>
      </dgm:t>
    </dgm:pt>
    <dgm:pt modelId="{E285BB28-ABA7-42AB-BA01-50384C43FEC3}" type="sibTrans" cxnId="{D3F2DAEC-9F73-41CF-8410-CDF77D75E382}">
      <dgm:prSet/>
      <dgm:spPr/>
      <dgm:t>
        <a:bodyPr/>
        <a:lstStyle/>
        <a:p>
          <a:endParaRPr lang="en-US"/>
        </a:p>
      </dgm:t>
    </dgm:pt>
    <dgm:pt modelId="{33CA4E0B-F025-421A-ABD9-C3A53956F3F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Explain central concepts embodied in definition of Epidemiology</a:t>
          </a:r>
        </a:p>
      </dgm:t>
    </dgm:pt>
    <dgm:pt modelId="{C3D8892A-14FB-42F3-A1E8-80E35735E478}" type="parTrans" cxnId="{6CED36C4-D9C2-4190-9043-489350821763}">
      <dgm:prSet/>
      <dgm:spPr/>
      <dgm:t>
        <a:bodyPr/>
        <a:lstStyle/>
        <a:p>
          <a:endParaRPr lang="en-US"/>
        </a:p>
      </dgm:t>
    </dgm:pt>
    <dgm:pt modelId="{C4FEDC33-FA9E-4BBF-8DED-15C0481FFCD5}" type="sibTrans" cxnId="{6CED36C4-D9C2-4190-9043-489350821763}">
      <dgm:prSet/>
      <dgm:spPr/>
      <dgm:t>
        <a:bodyPr/>
        <a:lstStyle/>
        <a:p>
          <a:endParaRPr lang="en-US"/>
        </a:p>
      </dgm:t>
    </dgm:pt>
    <dgm:pt modelId="{009A0F1F-DF13-40B9-B0C9-210537783D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Explain Epidemiologic approach to health problems</a:t>
          </a:r>
        </a:p>
      </dgm:t>
    </dgm:pt>
    <dgm:pt modelId="{278CAAA1-DEBC-410F-9498-0DD13154146C}" type="parTrans" cxnId="{A3856C5B-8084-41C9-BAA3-03A75FD513B5}">
      <dgm:prSet/>
      <dgm:spPr/>
      <dgm:t>
        <a:bodyPr/>
        <a:lstStyle/>
        <a:p>
          <a:endParaRPr lang="en-US"/>
        </a:p>
      </dgm:t>
    </dgm:pt>
    <dgm:pt modelId="{3DFF98EF-6CDE-4FD1-BC85-0DBAD618519E}" type="sibTrans" cxnId="{A3856C5B-8084-41C9-BAA3-03A75FD513B5}">
      <dgm:prSet/>
      <dgm:spPr/>
      <dgm:t>
        <a:bodyPr/>
        <a:lstStyle/>
        <a:p>
          <a:endParaRPr lang="en-US"/>
        </a:p>
      </dgm:t>
    </dgm:pt>
    <dgm:pt modelId="{7456CCC8-32B4-458C-BF50-702A1B3C160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Enumerate uses of epidemiology </a:t>
          </a:r>
        </a:p>
      </dgm:t>
    </dgm:pt>
    <dgm:pt modelId="{F8EDCF2E-0C1C-48E6-B671-F2C111520642}" type="parTrans" cxnId="{596B38A8-BFBD-4658-AE57-3996A337C758}">
      <dgm:prSet/>
      <dgm:spPr/>
      <dgm:t>
        <a:bodyPr/>
        <a:lstStyle/>
        <a:p>
          <a:endParaRPr lang="en-US"/>
        </a:p>
      </dgm:t>
    </dgm:pt>
    <dgm:pt modelId="{B6021C8A-B343-4D29-A5B2-56F8915BBECC}" type="sibTrans" cxnId="{596B38A8-BFBD-4658-AE57-3996A337C758}">
      <dgm:prSet/>
      <dgm:spPr/>
      <dgm:t>
        <a:bodyPr/>
        <a:lstStyle/>
        <a:p>
          <a:endParaRPr lang="en-US"/>
        </a:p>
      </dgm:t>
    </dgm:pt>
    <dgm:pt modelId="{213DC2A1-D42D-438F-9615-9E49CF15E91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Explain Time-Place-Person format of studying diseases</a:t>
          </a:r>
        </a:p>
      </dgm:t>
    </dgm:pt>
    <dgm:pt modelId="{7C62C518-6534-4183-BDD8-023774FD6BB1}" type="parTrans" cxnId="{03CB558F-B282-4AAB-B7D9-B12B4A3E8FCD}">
      <dgm:prSet/>
      <dgm:spPr/>
      <dgm:t>
        <a:bodyPr/>
        <a:lstStyle/>
        <a:p>
          <a:endParaRPr lang="en-PK"/>
        </a:p>
      </dgm:t>
    </dgm:pt>
    <dgm:pt modelId="{AAAC6E1D-47DD-49C6-9E31-206B8F182D57}" type="sibTrans" cxnId="{03CB558F-B282-4AAB-B7D9-B12B4A3E8FCD}">
      <dgm:prSet/>
      <dgm:spPr/>
      <dgm:t>
        <a:bodyPr/>
        <a:lstStyle/>
        <a:p>
          <a:endParaRPr lang="en-PK"/>
        </a:p>
      </dgm:t>
    </dgm:pt>
    <dgm:pt modelId="{3FE894E1-7A57-4460-87EA-30D8C9EF5552}" type="pres">
      <dgm:prSet presAssocID="{8A4EA497-77C8-402C-BC70-AC7389FCA13D}" presName="linear" presStyleCnt="0">
        <dgm:presLayoutVars>
          <dgm:animLvl val="lvl"/>
          <dgm:resizeHandles val="exact"/>
        </dgm:presLayoutVars>
      </dgm:prSet>
      <dgm:spPr/>
    </dgm:pt>
    <dgm:pt modelId="{933DC130-103F-4D6E-8089-2988585244F7}" type="pres">
      <dgm:prSet presAssocID="{54AACD0B-7384-4ECE-8A67-E001FFFFDED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4718057-DB6D-4642-A5E0-CA1DCF2D08D4}" type="pres">
      <dgm:prSet presAssocID="{54AACD0B-7384-4ECE-8A67-E001FFFFDED9}" presName="childText" presStyleLbl="revTx" presStyleIdx="0" presStyleCnt="1" custScaleY="108128">
        <dgm:presLayoutVars>
          <dgm:bulletEnabled val="1"/>
        </dgm:presLayoutVars>
      </dgm:prSet>
      <dgm:spPr/>
    </dgm:pt>
  </dgm:ptLst>
  <dgm:cxnLst>
    <dgm:cxn modelId="{89C21F01-B3BD-4E9F-8114-462E1C7E6C04}" type="presOf" srcId="{7456CCC8-32B4-458C-BF50-702A1B3C1605}" destId="{34718057-DB6D-4642-A5E0-CA1DCF2D08D4}" srcOrd="0" destOrd="4" presId="urn:microsoft.com/office/officeart/2005/8/layout/vList2"/>
    <dgm:cxn modelId="{9B849418-2C3C-4F47-90A9-67AABB76CE86}" type="presOf" srcId="{5C36F0BD-70C3-424F-8C82-221B55466442}" destId="{34718057-DB6D-4642-A5E0-CA1DCF2D08D4}" srcOrd="0" destOrd="0" presId="urn:microsoft.com/office/officeart/2005/8/layout/vList2"/>
    <dgm:cxn modelId="{87D4581D-CD28-451D-AC0F-9CDC4844828C}" srcId="{8A4EA497-77C8-402C-BC70-AC7389FCA13D}" destId="{54AACD0B-7384-4ECE-8A67-E001FFFFDED9}" srcOrd="0" destOrd="0" parTransId="{0F92C300-FEC5-4D04-86A7-0DEF347CAAD7}" sibTransId="{A31D3144-4237-4B0F-A5B0-3642E10C6451}"/>
    <dgm:cxn modelId="{A3856C5B-8084-41C9-BAA3-03A75FD513B5}" srcId="{54AACD0B-7384-4ECE-8A67-E001FFFFDED9}" destId="{009A0F1F-DF13-40B9-B0C9-210537783D52}" srcOrd="3" destOrd="0" parTransId="{278CAAA1-DEBC-410F-9498-0DD13154146C}" sibTransId="{3DFF98EF-6CDE-4FD1-BC85-0DBAD618519E}"/>
    <dgm:cxn modelId="{333AEF6A-AC60-4979-95D7-03887282A6E2}" type="presOf" srcId="{54AACD0B-7384-4ECE-8A67-E001FFFFDED9}" destId="{933DC130-103F-4D6E-8089-2988585244F7}" srcOrd="0" destOrd="0" presId="urn:microsoft.com/office/officeart/2005/8/layout/vList2"/>
    <dgm:cxn modelId="{44EBC352-8533-4285-8FF2-799B2E7EC8F0}" type="presOf" srcId="{009A0F1F-DF13-40B9-B0C9-210537783D52}" destId="{34718057-DB6D-4642-A5E0-CA1DCF2D08D4}" srcOrd="0" destOrd="3" presId="urn:microsoft.com/office/officeart/2005/8/layout/vList2"/>
    <dgm:cxn modelId="{03CB558F-B282-4AAB-B7D9-B12B4A3E8FCD}" srcId="{54AACD0B-7384-4ECE-8A67-E001FFFFDED9}" destId="{213DC2A1-D42D-438F-9615-9E49CF15E91B}" srcOrd="2" destOrd="0" parTransId="{7C62C518-6534-4183-BDD8-023774FD6BB1}" sibTransId="{AAAC6E1D-47DD-49C6-9E31-206B8F182D57}"/>
    <dgm:cxn modelId="{596B38A8-BFBD-4658-AE57-3996A337C758}" srcId="{54AACD0B-7384-4ECE-8A67-E001FFFFDED9}" destId="{7456CCC8-32B4-458C-BF50-702A1B3C1605}" srcOrd="4" destOrd="0" parTransId="{F8EDCF2E-0C1C-48E6-B671-F2C111520642}" sibTransId="{B6021C8A-B343-4D29-A5B2-56F8915BBECC}"/>
    <dgm:cxn modelId="{6CED36C4-D9C2-4190-9043-489350821763}" srcId="{54AACD0B-7384-4ECE-8A67-E001FFFFDED9}" destId="{33CA4E0B-F025-421A-ABD9-C3A53956F3FF}" srcOrd="1" destOrd="0" parTransId="{C3D8892A-14FB-42F3-A1E8-80E35735E478}" sibTransId="{C4FEDC33-FA9E-4BBF-8DED-15C0481FFCD5}"/>
    <dgm:cxn modelId="{3507DCCC-8DD4-42E3-A2B5-F1A0FC8923ED}" type="presOf" srcId="{213DC2A1-D42D-438F-9615-9E49CF15E91B}" destId="{34718057-DB6D-4642-A5E0-CA1DCF2D08D4}" srcOrd="0" destOrd="2" presId="urn:microsoft.com/office/officeart/2005/8/layout/vList2"/>
    <dgm:cxn modelId="{2A17EAD0-B841-4648-BE02-9A7237495C0F}" type="presOf" srcId="{8A4EA497-77C8-402C-BC70-AC7389FCA13D}" destId="{3FE894E1-7A57-4460-87EA-30D8C9EF5552}" srcOrd="0" destOrd="0" presId="urn:microsoft.com/office/officeart/2005/8/layout/vList2"/>
    <dgm:cxn modelId="{D3F2DAEC-9F73-41CF-8410-CDF77D75E382}" srcId="{54AACD0B-7384-4ECE-8A67-E001FFFFDED9}" destId="{5C36F0BD-70C3-424F-8C82-221B55466442}" srcOrd="0" destOrd="0" parTransId="{86E4E253-0A1B-4B5D-BC45-778B4E4C70BC}" sibTransId="{E285BB28-ABA7-42AB-BA01-50384C43FEC3}"/>
    <dgm:cxn modelId="{9FD977F9-28DB-4194-8C62-3609C0558C9C}" type="presOf" srcId="{33CA4E0B-F025-421A-ABD9-C3A53956F3FF}" destId="{34718057-DB6D-4642-A5E0-CA1DCF2D08D4}" srcOrd="0" destOrd="1" presId="urn:microsoft.com/office/officeart/2005/8/layout/vList2"/>
    <dgm:cxn modelId="{3C362947-DEA3-45E4-926B-B48C86398683}" type="presParOf" srcId="{3FE894E1-7A57-4460-87EA-30D8C9EF5552}" destId="{933DC130-103F-4D6E-8089-2988585244F7}" srcOrd="0" destOrd="0" presId="urn:microsoft.com/office/officeart/2005/8/layout/vList2"/>
    <dgm:cxn modelId="{22B028EF-430E-4B97-A449-4F25AB8E5CCF}" type="presParOf" srcId="{3FE894E1-7A57-4460-87EA-30D8C9EF5552}" destId="{34718057-DB6D-4642-A5E0-CA1DCF2D08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0AF9E-A18D-4CF0-8BBF-4FFF8042BDD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EDA323-CC3C-41D5-8516-07156F3B7A96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Epidemiology is the study of the </a:t>
          </a:r>
          <a:r>
            <a:rPr lang="en-US" sz="2400" b="1" dirty="0">
              <a:solidFill>
                <a:schemeClr val="tx1"/>
              </a:solidFill>
            </a:rPr>
            <a:t>Frequency,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Distribution</a:t>
          </a:r>
          <a:r>
            <a:rPr lang="en-US" sz="2400" dirty="0">
              <a:solidFill>
                <a:schemeClr val="tx1"/>
              </a:solidFill>
            </a:rPr>
            <a:t> and </a:t>
          </a:r>
          <a:r>
            <a:rPr lang="en-US" sz="2400" b="1" dirty="0">
              <a:solidFill>
                <a:schemeClr val="tx1"/>
              </a:solidFill>
            </a:rPr>
            <a:t>Determinants</a:t>
          </a:r>
          <a:r>
            <a:rPr lang="en-US" sz="2400" dirty="0">
              <a:solidFill>
                <a:schemeClr val="tx1"/>
              </a:solidFill>
            </a:rPr>
            <a:t> of disease, health related </a:t>
          </a:r>
          <a:r>
            <a:rPr lang="en-US" sz="2400" b="1" dirty="0">
              <a:solidFill>
                <a:schemeClr val="tx1"/>
              </a:solidFill>
            </a:rPr>
            <a:t>states or events</a:t>
          </a:r>
          <a:r>
            <a:rPr lang="en-US" sz="2400" dirty="0">
              <a:solidFill>
                <a:schemeClr val="tx1"/>
              </a:solidFill>
            </a:rPr>
            <a:t> in </a:t>
          </a:r>
          <a:r>
            <a:rPr lang="en-US" sz="2400" b="1" dirty="0">
              <a:solidFill>
                <a:schemeClr val="tx1"/>
              </a:solidFill>
            </a:rPr>
            <a:t>specified populations</a:t>
          </a:r>
          <a:r>
            <a:rPr lang="en-US" sz="2400" dirty="0">
              <a:solidFill>
                <a:schemeClr val="tx1"/>
              </a:solidFill>
            </a:rPr>
            <a:t>, and the </a:t>
          </a:r>
          <a:r>
            <a:rPr lang="en-US" sz="2400" b="1" dirty="0">
              <a:solidFill>
                <a:schemeClr val="tx1"/>
              </a:solidFill>
            </a:rPr>
            <a:t>application</a:t>
          </a:r>
          <a:r>
            <a:rPr lang="en-US" sz="2400" dirty="0">
              <a:solidFill>
                <a:schemeClr val="tx1"/>
              </a:solidFill>
            </a:rPr>
            <a:t> of this knowledge to the control &amp; prevent  health problems.</a:t>
          </a:r>
        </a:p>
      </dgm:t>
    </dgm:pt>
    <dgm:pt modelId="{3F892F3F-975D-4ED4-9AEE-0A47D23E9923}" type="parTrans" cxnId="{8492EA50-8A58-412B-A2A7-160417D465DE}">
      <dgm:prSet/>
      <dgm:spPr/>
      <dgm:t>
        <a:bodyPr/>
        <a:lstStyle/>
        <a:p>
          <a:endParaRPr lang="en-US" sz="2400"/>
        </a:p>
      </dgm:t>
    </dgm:pt>
    <dgm:pt modelId="{146CA1B0-E93A-4E87-925F-39A177B538DB}" type="sibTrans" cxnId="{8492EA50-8A58-412B-A2A7-160417D465DE}">
      <dgm:prSet/>
      <dgm:spPr/>
      <dgm:t>
        <a:bodyPr/>
        <a:lstStyle/>
        <a:p>
          <a:endParaRPr lang="en-US" sz="2400"/>
        </a:p>
      </dgm:t>
    </dgm:pt>
    <dgm:pt modelId="{3034D98D-E5FD-4D22-A49D-1B776A3772AF}">
      <dgm:prSet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</a:rPr>
            <a:t>Epidemiologist explores the dimensions &amp; distribution of a health problem, what factors influence this distribution, with purpose to identify causes of health problems, and hence to define measures to control these health problems. </a:t>
          </a:r>
          <a:r>
            <a:rPr lang="en-US" sz="2400" dirty="0"/>
            <a:t> </a:t>
          </a:r>
        </a:p>
        <a:p>
          <a:pPr algn="l"/>
          <a:endParaRPr lang="en-US" sz="2400" dirty="0"/>
        </a:p>
      </dgm:t>
    </dgm:pt>
    <dgm:pt modelId="{3717394D-0576-4B2C-ADCC-A8A89BDA152F}" type="parTrans" cxnId="{2D053B10-1F3E-4B3C-A9B2-C66F2BD02E3F}">
      <dgm:prSet/>
      <dgm:spPr/>
      <dgm:t>
        <a:bodyPr/>
        <a:lstStyle/>
        <a:p>
          <a:endParaRPr lang="en-US" sz="2400"/>
        </a:p>
      </dgm:t>
    </dgm:pt>
    <dgm:pt modelId="{2922B776-0CC7-4324-9611-9B2056A5C599}" type="sibTrans" cxnId="{2D053B10-1F3E-4B3C-A9B2-C66F2BD02E3F}">
      <dgm:prSet/>
      <dgm:spPr/>
      <dgm:t>
        <a:bodyPr/>
        <a:lstStyle/>
        <a:p>
          <a:endParaRPr lang="en-US" sz="2400"/>
        </a:p>
      </dgm:t>
    </dgm:pt>
    <dgm:pt modelId="{171E8428-4FB3-4BED-AADF-C7228C5A0A24}">
      <dgm:prSet custT="1"/>
      <dgm:spPr/>
      <dgm:t>
        <a:bodyPr/>
        <a:lstStyle/>
        <a:p>
          <a:endParaRPr lang="en-US" sz="2400" dirty="0"/>
        </a:p>
      </dgm:t>
    </dgm:pt>
    <dgm:pt modelId="{6005A21A-CEC2-42E9-9798-8F8A6F0D2C25}" type="parTrans" cxnId="{0268EB94-179C-46FA-A323-CA9EB1230ADC}">
      <dgm:prSet/>
      <dgm:spPr/>
      <dgm:t>
        <a:bodyPr/>
        <a:lstStyle/>
        <a:p>
          <a:endParaRPr lang="en-US" sz="2400"/>
        </a:p>
      </dgm:t>
    </dgm:pt>
    <dgm:pt modelId="{7BF09E47-75FF-4064-BE28-AC7BF39F6A8C}" type="sibTrans" cxnId="{0268EB94-179C-46FA-A323-CA9EB1230ADC}">
      <dgm:prSet/>
      <dgm:spPr/>
      <dgm:t>
        <a:bodyPr/>
        <a:lstStyle/>
        <a:p>
          <a:endParaRPr lang="en-US" sz="2400"/>
        </a:p>
      </dgm:t>
    </dgm:pt>
    <dgm:pt modelId="{527722E1-A73D-45FB-8FDE-A8E6A64A437B}" type="pres">
      <dgm:prSet presAssocID="{DE40AF9E-A18D-4CF0-8BBF-4FFF8042BDD4}" presName="vert0" presStyleCnt="0">
        <dgm:presLayoutVars>
          <dgm:dir/>
          <dgm:animOne val="branch"/>
          <dgm:animLvl val="lvl"/>
        </dgm:presLayoutVars>
      </dgm:prSet>
      <dgm:spPr/>
    </dgm:pt>
    <dgm:pt modelId="{367E27C9-12A9-4B82-A7C2-07E4CD80277E}" type="pres">
      <dgm:prSet presAssocID="{8BEDA323-CC3C-41D5-8516-07156F3B7A96}" presName="thickLine" presStyleLbl="alignNode1" presStyleIdx="0" presStyleCnt="3"/>
      <dgm:spPr/>
    </dgm:pt>
    <dgm:pt modelId="{EAB2A159-201A-457C-ADDB-ED19FC0878F8}" type="pres">
      <dgm:prSet presAssocID="{8BEDA323-CC3C-41D5-8516-07156F3B7A96}" presName="horz1" presStyleCnt="0"/>
      <dgm:spPr/>
    </dgm:pt>
    <dgm:pt modelId="{2C45B3CD-AF5B-4073-B09A-DEFA1EA387B1}" type="pres">
      <dgm:prSet presAssocID="{8BEDA323-CC3C-41D5-8516-07156F3B7A96}" presName="tx1" presStyleLbl="revTx" presStyleIdx="0" presStyleCnt="3"/>
      <dgm:spPr/>
    </dgm:pt>
    <dgm:pt modelId="{5798F2CB-3E05-4D69-8834-184B32D8DFEB}" type="pres">
      <dgm:prSet presAssocID="{8BEDA323-CC3C-41D5-8516-07156F3B7A96}" presName="vert1" presStyleCnt="0"/>
      <dgm:spPr/>
    </dgm:pt>
    <dgm:pt modelId="{61E57546-3B46-48F6-ABDE-0DE84D69617E}" type="pres">
      <dgm:prSet presAssocID="{3034D98D-E5FD-4D22-A49D-1B776A3772AF}" presName="thickLine" presStyleLbl="alignNode1" presStyleIdx="1" presStyleCnt="3"/>
      <dgm:spPr/>
    </dgm:pt>
    <dgm:pt modelId="{5140DFA5-F596-4F92-B98B-E77A0B7B91E0}" type="pres">
      <dgm:prSet presAssocID="{3034D98D-E5FD-4D22-A49D-1B776A3772AF}" presName="horz1" presStyleCnt="0"/>
      <dgm:spPr/>
    </dgm:pt>
    <dgm:pt modelId="{1FA417BE-9C7A-4F58-A4D8-A554263A121F}" type="pres">
      <dgm:prSet presAssocID="{3034D98D-E5FD-4D22-A49D-1B776A3772AF}" presName="tx1" presStyleLbl="revTx" presStyleIdx="1" presStyleCnt="3" custLinFactNeighborX="783" custLinFactNeighborY="25185"/>
      <dgm:spPr/>
    </dgm:pt>
    <dgm:pt modelId="{71FBE8AB-773E-400C-8346-6F72F2471793}" type="pres">
      <dgm:prSet presAssocID="{3034D98D-E5FD-4D22-A49D-1B776A3772AF}" presName="vert1" presStyleCnt="0"/>
      <dgm:spPr/>
    </dgm:pt>
    <dgm:pt modelId="{53375446-5872-419D-8BF9-058426F95477}" type="pres">
      <dgm:prSet presAssocID="{171E8428-4FB3-4BED-AADF-C7228C5A0A24}" presName="thickLine" presStyleLbl="alignNode1" presStyleIdx="2" presStyleCnt="3"/>
      <dgm:spPr/>
    </dgm:pt>
    <dgm:pt modelId="{D9C9B501-5475-48C1-9342-600C9A860B38}" type="pres">
      <dgm:prSet presAssocID="{171E8428-4FB3-4BED-AADF-C7228C5A0A24}" presName="horz1" presStyleCnt="0"/>
      <dgm:spPr/>
    </dgm:pt>
    <dgm:pt modelId="{467986E9-7428-4910-995E-2D811344C9CD}" type="pres">
      <dgm:prSet presAssocID="{171E8428-4FB3-4BED-AADF-C7228C5A0A24}" presName="tx1" presStyleLbl="revTx" presStyleIdx="2" presStyleCnt="3"/>
      <dgm:spPr/>
    </dgm:pt>
    <dgm:pt modelId="{DE7E58C8-8A08-44FA-B99C-55FDD3F14514}" type="pres">
      <dgm:prSet presAssocID="{171E8428-4FB3-4BED-AADF-C7228C5A0A24}" presName="vert1" presStyleCnt="0"/>
      <dgm:spPr/>
    </dgm:pt>
  </dgm:ptLst>
  <dgm:cxnLst>
    <dgm:cxn modelId="{2D053B10-1F3E-4B3C-A9B2-C66F2BD02E3F}" srcId="{DE40AF9E-A18D-4CF0-8BBF-4FFF8042BDD4}" destId="{3034D98D-E5FD-4D22-A49D-1B776A3772AF}" srcOrd="1" destOrd="0" parTransId="{3717394D-0576-4B2C-ADCC-A8A89BDA152F}" sibTransId="{2922B776-0CC7-4324-9611-9B2056A5C599}"/>
    <dgm:cxn modelId="{BB45FE17-BF88-4D7B-919C-1E3CB9ADEE08}" type="presOf" srcId="{DE40AF9E-A18D-4CF0-8BBF-4FFF8042BDD4}" destId="{527722E1-A73D-45FB-8FDE-A8E6A64A437B}" srcOrd="0" destOrd="0" presId="urn:microsoft.com/office/officeart/2008/layout/LinedList"/>
    <dgm:cxn modelId="{8492EA50-8A58-412B-A2A7-160417D465DE}" srcId="{DE40AF9E-A18D-4CF0-8BBF-4FFF8042BDD4}" destId="{8BEDA323-CC3C-41D5-8516-07156F3B7A96}" srcOrd="0" destOrd="0" parTransId="{3F892F3F-975D-4ED4-9AEE-0A47D23E9923}" sibTransId="{146CA1B0-E93A-4E87-925F-39A177B538DB}"/>
    <dgm:cxn modelId="{2D877159-4C93-4EA7-BED0-B557906E0617}" type="presOf" srcId="{171E8428-4FB3-4BED-AADF-C7228C5A0A24}" destId="{467986E9-7428-4910-995E-2D811344C9CD}" srcOrd="0" destOrd="0" presId="urn:microsoft.com/office/officeart/2008/layout/LinedList"/>
    <dgm:cxn modelId="{00B59D86-D032-49C2-B2EE-C258FC217446}" type="presOf" srcId="{8BEDA323-CC3C-41D5-8516-07156F3B7A96}" destId="{2C45B3CD-AF5B-4073-B09A-DEFA1EA387B1}" srcOrd="0" destOrd="0" presId="urn:microsoft.com/office/officeart/2008/layout/LinedList"/>
    <dgm:cxn modelId="{0268EB94-179C-46FA-A323-CA9EB1230ADC}" srcId="{DE40AF9E-A18D-4CF0-8BBF-4FFF8042BDD4}" destId="{171E8428-4FB3-4BED-AADF-C7228C5A0A24}" srcOrd="2" destOrd="0" parTransId="{6005A21A-CEC2-42E9-9798-8F8A6F0D2C25}" sibTransId="{7BF09E47-75FF-4064-BE28-AC7BF39F6A8C}"/>
    <dgm:cxn modelId="{1A2544EF-EBEC-429B-A1BF-C6377974549A}" type="presOf" srcId="{3034D98D-E5FD-4D22-A49D-1B776A3772AF}" destId="{1FA417BE-9C7A-4F58-A4D8-A554263A121F}" srcOrd="0" destOrd="0" presId="urn:microsoft.com/office/officeart/2008/layout/LinedList"/>
    <dgm:cxn modelId="{0704D61B-102E-4E2E-A4CD-1D4D88C533E7}" type="presParOf" srcId="{527722E1-A73D-45FB-8FDE-A8E6A64A437B}" destId="{367E27C9-12A9-4B82-A7C2-07E4CD80277E}" srcOrd="0" destOrd="0" presId="urn:microsoft.com/office/officeart/2008/layout/LinedList"/>
    <dgm:cxn modelId="{46E7E359-8CEE-4A89-9D49-7C8779F29F2B}" type="presParOf" srcId="{527722E1-A73D-45FB-8FDE-A8E6A64A437B}" destId="{EAB2A159-201A-457C-ADDB-ED19FC0878F8}" srcOrd="1" destOrd="0" presId="urn:microsoft.com/office/officeart/2008/layout/LinedList"/>
    <dgm:cxn modelId="{4E544E5F-9473-47A1-8C66-C3AF84948263}" type="presParOf" srcId="{EAB2A159-201A-457C-ADDB-ED19FC0878F8}" destId="{2C45B3CD-AF5B-4073-B09A-DEFA1EA387B1}" srcOrd="0" destOrd="0" presId="urn:microsoft.com/office/officeart/2008/layout/LinedList"/>
    <dgm:cxn modelId="{99D685B5-C65E-4BC7-925E-DF6CE4AD4F5F}" type="presParOf" srcId="{EAB2A159-201A-457C-ADDB-ED19FC0878F8}" destId="{5798F2CB-3E05-4D69-8834-184B32D8DFEB}" srcOrd="1" destOrd="0" presId="urn:microsoft.com/office/officeart/2008/layout/LinedList"/>
    <dgm:cxn modelId="{F2C50B33-A639-4115-B376-5BEAB1D1EBA2}" type="presParOf" srcId="{527722E1-A73D-45FB-8FDE-A8E6A64A437B}" destId="{61E57546-3B46-48F6-ABDE-0DE84D69617E}" srcOrd="2" destOrd="0" presId="urn:microsoft.com/office/officeart/2008/layout/LinedList"/>
    <dgm:cxn modelId="{DA29926E-61B6-4E40-B2F7-0462A7CD7F3A}" type="presParOf" srcId="{527722E1-A73D-45FB-8FDE-A8E6A64A437B}" destId="{5140DFA5-F596-4F92-B98B-E77A0B7B91E0}" srcOrd="3" destOrd="0" presId="urn:microsoft.com/office/officeart/2008/layout/LinedList"/>
    <dgm:cxn modelId="{844670F2-F836-41DA-8CCD-D29F6879CC17}" type="presParOf" srcId="{5140DFA5-F596-4F92-B98B-E77A0B7B91E0}" destId="{1FA417BE-9C7A-4F58-A4D8-A554263A121F}" srcOrd="0" destOrd="0" presId="urn:microsoft.com/office/officeart/2008/layout/LinedList"/>
    <dgm:cxn modelId="{030A54AA-AEB3-4656-84BC-F1E687AFE679}" type="presParOf" srcId="{5140DFA5-F596-4F92-B98B-E77A0B7B91E0}" destId="{71FBE8AB-773E-400C-8346-6F72F2471793}" srcOrd="1" destOrd="0" presId="urn:microsoft.com/office/officeart/2008/layout/LinedList"/>
    <dgm:cxn modelId="{F956BCC6-0C2E-44F2-8080-54CBB1DB1D86}" type="presParOf" srcId="{527722E1-A73D-45FB-8FDE-A8E6A64A437B}" destId="{53375446-5872-419D-8BF9-058426F95477}" srcOrd="4" destOrd="0" presId="urn:microsoft.com/office/officeart/2008/layout/LinedList"/>
    <dgm:cxn modelId="{7F61953C-6877-4F1B-9E1C-EEA98F4AF939}" type="presParOf" srcId="{527722E1-A73D-45FB-8FDE-A8E6A64A437B}" destId="{D9C9B501-5475-48C1-9342-600C9A860B38}" srcOrd="5" destOrd="0" presId="urn:microsoft.com/office/officeart/2008/layout/LinedList"/>
    <dgm:cxn modelId="{BB7A1BC8-2CE6-4720-A7CC-5CE41750C833}" type="presParOf" srcId="{D9C9B501-5475-48C1-9342-600C9A860B38}" destId="{467986E9-7428-4910-995E-2D811344C9CD}" srcOrd="0" destOrd="0" presId="urn:microsoft.com/office/officeart/2008/layout/LinedList"/>
    <dgm:cxn modelId="{4BBB76B0-6319-49C0-B2B4-75E76ACDCEDB}" type="presParOf" srcId="{D9C9B501-5475-48C1-9342-600C9A860B38}" destId="{DE7E58C8-8A08-44FA-B99C-55FDD3F145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BA5AE-E0B1-406D-A3C4-AFCC135572D6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B4073B-12A8-44BF-A8A7-1260BDF81A9B}">
      <dgm:prSet/>
      <dgm:spPr/>
      <dgm:t>
        <a:bodyPr/>
        <a:lstStyle/>
        <a:p>
          <a:r>
            <a:rPr lang="en-US"/>
            <a:t>Epidemiology is study of diseases as a mass phenomenon. </a:t>
          </a:r>
        </a:p>
      </dgm:t>
    </dgm:pt>
    <dgm:pt modelId="{C7E4D5F1-035F-4BF5-B169-F29D041FE14D}" type="parTrans" cxnId="{F3B95270-9AF6-47BC-94BB-1B0C6D5A4FDC}">
      <dgm:prSet/>
      <dgm:spPr/>
      <dgm:t>
        <a:bodyPr/>
        <a:lstStyle/>
        <a:p>
          <a:endParaRPr lang="en-US"/>
        </a:p>
      </dgm:t>
    </dgm:pt>
    <dgm:pt modelId="{BE276096-3178-454F-9B46-1BB6A080B119}" type="sibTrans" cxnId="{F3B95270-9AF6-47BC-94BB-1B0C6D5A4FDC}">
      <dgm:prSet/>
      <dgm:spPr/>
      <dgm:t>
        <a:bodyPr/>
        <a:lstStyle/>
        <a:p>
          <a:endParaRPr lang="en-US"/>
        </a:p>
      </dgm:t>
    </dgm:pt>
    <dgm:pt modelId="{D8252EE8-DFAD-4CCB-959E-0F2272665D53}">
      <dgm:prSet/>
      <dgm:spPr/>
      <dgm:t>
        <a:bodyPr/>
        <a:lstStyle/>
        <a:p>
          <a:r>
            <a:rPr lang="en-US"/>
            <a:t>Epidemiology is basic science of Public Health </a:t>
          </a:r>
        </a:p>
      </dgm:t>
    </dgm:pt>
    <dgm:pt modelId="{4D4D59B5-A0DD-486A-B8E7-614EF9361525}" type="parTrans" cxnId="{AA96153D-4911-45FB-8B69-75F2E0DD5C44}">
      <dgm:prSet/>
      <dgm:spPr/>
      <dgm:t>
        <a:bodyPr/>
        <a:lstStyle/>
        <a:p>
          <a:endParaRPr lang="en-US"/>
        </a:p>
      </dgm:t>
    </dgm:pt>
    <dgm:pt modelId="{91664EBE-7846-4ADE-B8B1-55674995B4D0}" type="sibTrans" cxnId="{AA96153D-4911-45FB-8B69-75F2E0DD5C44}">
      <dgm:prSet/>
      <dgm:spPr/>
      <dgm:t>
        <a:bodyPr/>
        <a:lstStyle/>
        <a:p>
          <a:endParaRPr lang="en-US"/>
        </a:p>
      </dgm:t>
    </dgm:pt>
    <dgm:pt modelId="{E609D871-3504-46A2-8AE0-62BF61808267}">
      <dgm:prSet/>
      <dgm:spPr/>
      <dgm:t>
        <a:bodyPr/>
        <a:lstStyle/>
        <a:p>
          <a:r>
            <a:rPr lang="en-US"/>
            <a:t>Epidemiology is study of Epidemics</a:t>
          </a:r>
        </a:p>
      </dgm:t>
    </dgm:pt>
    <dgm:pt modelId="{EF2A0E4F-9D76-411D-827A-9A750015BBB3}" type="parTrans" cxnId="{336ECD0E-5049-4FBE-833F-7BF26725B364}">
      <dgm:prSet/>
      <dgm:spPr/>
      <dgm:t>
        <a:bodyPr/>
        <a:lstStyle/>
        <a:p>
          <a:endParaRPr lang="en-US"/>
        </a:p>
      </dgm:t>
    </dgm:pt>
    <dgm:pt modelId="{8288D9DC-4B02-4355-8672-837DF710008C}" type="sibTrans" cxnId="{336ECD0E-5049-4FBE-833F-7BF26725B364}">
      <dgm:prSet/>
      <dgm:spPr/>
      <dgm:t>
        <a:bodyPr/>
        <a:lstStyle/>
        <a:p>
          <a:endParaRPr lang="en-US"/>
        </a:p>
      </dgm:t>
    </dgm:pt>
    <dgm:pt modelId="{75DCC734-616F-4D3D-B4E6-D42C4FD43650}">
      <dgm:prSet/>
      <dgm:spPr/>
      <dgm:t>
        <a:bodyPr/>
        <a:lstStyle/>
        <a:p>
          <a:r>
            <a:rPr lang="en-US"/>
            <a:t>Epidemiology is data driven </a:t>
          </a:r>
        </a:p>
      </dgm:t>
    </dgm:pt>
    <dgm:pt modelId="{A597FC75-B257-429B-B37C-704602EEE0F7}" type="parTrans" cxnId="{AF961D15-EBBF-4E39-874C-643DEE3ED38E}">
      <dgm:prSet/>
      <dgm:spPr/>
      <dgm:t>
        <a:bodyPr/>
        <a:lstStyle/>
        <a:p>
          <a:endParaRPr lang="en-US"/>
        </a:p>
      </dgm:t>
    </dgm:pt>
    <dgm:pt modelId="{4311D8EE-8194-47DF-8D4C-4856CBBC9867}" type="sibTrans" cxnId="{AF961D15-EBBF-4E39-874C-643DEE3ED38E}">
      <dgm:prSet/>
      <dgm:spPr/>
      <dgm:t>
        <a:bodyPr/>
        <a:lstStyle/>
        <a:p>
          <a:endParaRPr lang="en-US"/>
        </a:p>
      </dgm:t>
    </dgm:pt>
    <dgm:pt modelId="{57C6ABD1-7667-4003-8AAE-2DC49D5EFABC}">
      <dgm:prSet/>
      <dgm:spPr/>
      <dgm:t>
        <a:bodyPr/>
        <a:lstStyle/>
        <a:p>
          <a:r>
            <a:rPr lang="en-US"/>
            <a:t>Epidemiology is a quantitative science</a:t>
          </a:r>
        </a:p>
      </dgm:t>
    </dgm:pt>
    <dgm:pt modelId="{853DF07C-5A71-45F6-A60F-967459593214}" type="parTrans" cxnId="{4EBD6F98-DF11-422C-80AB-7B2671074246}">
      <dgm:prSet/>
      <dgm:spPr/>
      <dgm:t>
        <a:bodyPr/>
        <a:lstStyle/>
        <a:p>
          <a:endParaRPr lang="en-US"/>
        </a:p>
      </dgm:t>
    </dgm:pt>
    <dgm:pt modelId="{CE3842BE-1F48-4F7F-8B8B-17625E46BA99}" type="sibTrans" cxnId="{4EBD6F98-DF11-422C-80AB-7B2671074246}">
      <dgm:prSet/>
      <dgm:spPr/>
      <dgm:t>
        <a:bodyPr/>
        <a:lstStyle/>
        <a:p>
          <a:endParaRPr lang="en-US"/>
        </a:p>
      </dgm:t>
    </dgm:pt>
    <dgm:pt modelId="{1EE76609-5CEC-451B-8529-415ABDD19782}">
      <dgm:prSet/>
      <dgm:spPr/>
      <dgm:t>
        <a:bodyPr/>
        <a:lstStyle/>
        <a:p>
          <a:r>
            <a:rPr lang="en-US"/>
            <a:t>Epidemiology is an observational science  </a:t>
          </a:r>
        </a:p>
      </dgm:t>
    </dgm:pt>
    <dgm:pt modelId="{B70D3D67-4C45-4156-B845-6D35152319DB}" type="parTrans" cxnId="{DA5319DA-6944-4A51-8E31-E917232B808E}">
      <dgm:prSet/>
      <dgm:spPr/>
      <dgm:t>
        <a:bodyPr/>
        <a:lstStyle/>
        <a:p>
          <a:endParaRPr lang="en-US"/>
        </a:p>
      </dgm:t>
    </dgm:pt>
    <dgm:pt modelId="{559AA0EF-04AB-4D32-8668-9185AF1C0FA8}" type="sibTrans" cxnId="{DA5319DA-6944-4A51-8E31-E917232B808E}">
      <dgm:prSet/>
      <dgm:spPr/>
      <dgm:t>
        <a:bodyPr/>
        <a:lstStyle/>
        <a:p>
          <a:endParaRPr lang="en-US"/>
        </a:p>
      </dgm:t>
    </dgm:pt>
    <dgm:pt modelId="{6B9448E8-1DFD-4AF6-913B-762A87D60D69}" type="pres">
      <dgm:prSet presAssocID="{E65BA5AE-E0B1-406D-A3C4-AFCC135572D6}" presName="diagram" presStyleCnt="0">
        <dgm:presLayoutVars>
          <dgm:dir/>
          <dgm:resizeHandles val="exact"/>
        </dgm:presLayoutVars>
      </dgm:prSet>
      <dgm:spPr/>
    </dgm:pt>
    <dgm:pt modelId="{014EE650-D053-4392-99AF-C18240DDC131}" type="pres">
      <dgm:prSet presAssocID="{C6B4073B-12A8-44BF-A8A7-1260BDF81A9B}" presName="node" presStyleLbl="node1" presStyleIdx="0" presStyleCnt="6">
        <dgm:presLayoutVars>
          <dgm:bulletEnabled val="1"/>
        </dgm:presLayoutVars>
      </dgm:prSet>
      <dgm:spPr/>
    </dgm:pt>
    <dgm:pt modelId="{791578A5-E585-4663-9928-98988A26D144}" type="pres">
      <dgm:prSet presAssocID="{BE276096-3178-454F-9B46-1BB6A080B119}" presName="sibTrans" presStyleCnt="0"/>
      <dgm:spPr/>
    </dgm:pt>
    <dgm:pt modelId="{3C172274-59DA-4CA7-A221-8A182326C418}" type="pres">
      <dgm:prSet presAssocID="{D8252EE8-DFAD-4CCB-959E-0F2272665D53}" presName="node" presStyleLbl="node1" presStyleIdx="1" presStyleCnt="6">
        <dgm:presLayoutVars>
          <dgm:bulletEnabled val="1"/>
        </dgm:presLayoutVars>
      </dgm:prSet>
      <dgm:spPr/>
    </dgm:pt>
    <dgm:pt modelId="{48F0D76D-7728-4F5D-BE97-812357DDCE62}" type="pres">
      <dgm:prSet presAssocID="{91664EBE-7846-4ADE-B8B1-55674995B4D0}" presName="sibTrans" presStyleCnt="0"/>
      <dgm:spPr/>
    </dgm:pt>
    <dgm:pt modelId="{29AE33B3-1DC1-4251-BAE4-A0932F655DD7}" type="pres">
      <dgm:prSet presAssocID="{E609D871-3504-46A2-8AE0-62BF61808267}" presName="node" presStyleLbl="node1" presStyleIdx="2" presStyleCnt="6">
        <dgm:presLayoutVars>
          <dgm:bulletEnabled val="1"/>
        </dgm:presLayoutVars>
      </dgm:prSet>
      <dgm:spPr/>
    </dgm:pt>
    <dgm:pt modelId="{4AB30531-7269-43D2-AA3D-87B1296C203C}" type="pres">
      <dgm:prSet presAssocID="{8288D9DC-4B02-4355-8672-837DF710008C}" presName="sibTrans" presStyleCnt="0"/>
      <dgm:spPr/>
    </dgm:pt>
    <dgm:pt modelId="{DE89FC60-E7EA-458F-BB0B-E79E85D21BD9}" type="pres">
      <dgm:prSet presAssocID="{75DCC734-616F-4D3D-B4E6-D42C4FD43650}" presName="node" presStyleLbl="node1" presStyleIdx="3" presStyleCnt="6">
        <dgm:presLayoutVars>
          <dgm:bulletEnabled val="1"/>
        </dgm:presLayoutVars>
      </dgm:prSet>
      <dgm:spPr/>
    </dgm:pt>
    <dgm:pt modelId="{20769A4C-15A8-47B5-A44F-FDF33E0FD9A1}" type="pres">
      <dgm:prSet presAssocID="{4311D8EE-8194-47DF-8D4C-4856CBBC9867}" presName="sibTrans" presStyleCnt="0"/>
      <dgm:spPr/>
    </dgm:pt>
    <dgm:pt modelId="{598E46F4-2D25-4D86-8415-C7390767EEEB}" type="pres">
      <dgm:prSet presAssocID="{57C6ABD1-7667-4003-8AAE-2DC49D5EFABC}" presName="node" presStyleLbl="node1" presStyleIdx="4" presStyleCnt="6">
        <dgm:presLayoutVars>
          <dgm:bulletEnabled val="1"/>
        </dgm:presLayoutVars>
      </dgm:prSet>
      <dgm:spPr/>
    </dgm:pt>
    <dgm:pt modelId="{D6910CA5-14D4-47B7-8F70-2D9506BA6F72}" type="pres">
      <dgm:prSet presAssocID="{CE3842BE-1F48-4F7F-8B8B-17625E46BA99}" presName="sibTrans" presStyleCnt="0"/>
      <dgm:spPr/>
    </dgm:pt>
    <dgm:pt modelId="{30EC1F9A-F498-4A2E-9106-C46226F238D3}" type="pres">
      <dgm:prSet presAssocID="{1EE76609-5CEC-451B-8529-415ABDD19782}" presName="node" presStyleLbl="node1" presStyleIdx="5" presStyleCnt="6">
        <dgm:presLayoutVars>
          <dgm:bulletEnabled val="1"/>
        </dgm:presLayoutVars>
      </dgm:prSet>
      <dgm:spPr/>
    </dgm:pt>
  </dgm:ptLst>
  <dgm:cxnLst>
    <dgm:cxn modelId="{336ECD0E-5049-4FBE-833F-7BF26725B364}" srcId="{E65BA5AE-E0B1-406D-A3C4-AFCC135572D6}" destId="{E609D871-3504-46A2-8AE0-62BF61808267}" srcOrd="2" destOrd="0" parTransId="{EF2A0E4F-9D76-411D-827A-9A750015BBB3}" sibTransId="{8288D9DC-4B02-4355-8672-837DF710008C}"/>
    <dgm:cxn modelId="{AF961D15-EBBF-4E39-874C-643DEE3ED38E}" srcId="{E65BA5AE-E0B1-406D-A3C4-AFCC135572D6}" destId="{75DCC734-616F-4D3D-B4E6-D42C4FD43650}" srcOrd="3" destOrd="0" parTransId="{A597FC75-B257-429B-B37C-704602EEE0F7}" sibTransId="{4311D8EE-8194-47DF-8D4C-4856CBBC9867}"/>
    <dgm:cxn modelId="{E4AA551F-A5CE-4F66-A52E-A2824BCC92EA}" type="presOf" srcId="{57C6ABD1-7667-4003-8AAE-2DC49D5EFABC}" destId="{598E46F4-2D25-4D86-8415-C7390767EEEB}" srcOrd="0" destOrd="0" presId="urn:microsoft.com/office/officeart/2005/8/layout/default"/>
    <dgm:cxn modelId="{0EAB6837-244A-41C8-9DCF-A7B8DB9A5FD7}" type="presOf" srcId="{C6B4073B-12A8-44BF-A8A7-1260BDF81A9B}" destId="{014EE650-D053-4392-99AF-C18240DDC131}" srcOrd="0" destOrd="0" presId="urn:microsoft.com/office/officeart/2005/8/layout/default"/>
    <dgm:cxn modelId="{AA96153D-4911-45FB-8B69-75F2E0DD5C44}" srcId="{E65BA5AE-E0B1-406D-A3C4-AFCC135572D6}" destId="{D8252EE8-DFAD-4CCB-959E-0F2272665D53}" srcOrd="1" destOrd="0" parTransId="{4D4D59B5-A0DD-486A-B8E7-614EF9361525}" sibTransId="{91664EBE-7846-4ADE-B8B1-55674995B4D0}"/>
    <dgm:cxn modelId="{F3B95270-9AF6-47BC-94BB-1B0C6D5A4FDC}" srcId="{E65BA5AE-E0B1-406D-A3C4-AFCC135572D6}" destId="{C6B4073B-12A8-44BF-A8A7-1260BDF81A9B}" srcOrd="0" destOrd="0" parTransId="{C7E4D5F1-035F-4BF5-B169-F29D041FE14D}" sibTransId="{BE276096-3178-454F-9B46-1BB6A080B119}"/>
    <dgm:cxn modelId="{25AD0358-C114-4968-A7DF-3FBA8B55CB89}" type="presOf" srcId="{75DCC734-616F-4D3D-B4E6-D42C4FD43650}" destId="{DE89FC60-E7EA-458F-BB0B-E79E85D21BD9}" srcOrd="0" destOrd="0" presId="urn:microsoft.com/office/officeart/2005/8/layout/default"/>
    <dgm:cxn modelId="{B9303881-4704-4876-9FC5-E0BA758FC470}" type="presOf" srcId="{E609D871-3504-46A2-8AE0-62BF61808267}" destId="{29AE33B3-1DC1-4251-BAE4-A0932F655DD7}" srcOrd="0" destOrd="0" presId="urn:microsoft.com/office/officeart/2005/8/layout/default"/>
    <dgm:cxn modelId="{F4244A8F-B8B0-4D63-AE11-9D6842607D70}" type="presOf" srcId="{1EE76609-5CEC-451B-8529-415ABDD19782}" destId="{30EC1F9A-F498-4A2E-9106-C46226F238D3}" srcOrd="0" destOrd="0" presId="urn:microsoft.com/office/officeart/2005/8/layout/default"/>
    <dgm:cxn modelId="{4EBD6F98-DF11-422C-80AB-7B2671074246}" srcId="{E65BA5AE-E0B1-406D-A3C4-AFCC135572D6}" destId="{57C6ABD1-7667-4003-8AAE-2DC49D5EFABC}" srcOrd="4" destOrd="0" parTransId="{853DF07C-5A71-45F6-A60F-967459593214}" sibTransId="{CE3842BE-1F48-4F7F-8B8B-17625E46BA99}"/>
    <dgm:cxn modelId="{2A662DAF-1AC9-456E-A6C2-E9FCFE5316FD}" type="presOf" srcId="{E65BA5AE-E0B1-406D-A3C4-AFCC135572D6}" destId="{6B9448E8-1DFD-4AF6-913B-762A87D60D69}" srcOrd="0" destOrd="0" presId="urn:microsoft.com/office/officeart/2005/8/layout/default"/>
    <dgm:cxn modelId="{96061BC0-5D21-426A-92EA-DB4D0B9D23C3}" type="presOf" srcId="{D8252EE8-DFAD-4CCB-959E-0F2272665D53}" destId="{3C172274-59DA-4CA7-A221-8A182326C418}" srcOrd="0" destOrd="0" presId="urn:microsoft.com/office/officeart/2005/8/layout/default"/>
    <dgm:cxn modelId="{DA5319DA-6944-4A51-8E31-E917232B808E}" srcId="{E65BA5AE-E0B1-406D-A3C4-AFCC135572D6}" destId="{1EE76609-5CEC-451B-8529-415ABDD19782}" srcOrd="5" destOrd="0" parTransId="{B70D3D67-4C45-4156-B845-6D35152319DB}" sibTransId="{559AA0EF-04AB-4D32-8668-9185AF1C0FA8}"/>
    <dgm:cxn modelId="{CAEB0EA3-76BF-44E0-BE91-4DAE9F044082}" type="presParOf" srcId="{6B9448E8-1DFD-4AF6-913B-762A87D60D69}" destId="{014EE650-D053-4392-99AF-C18240DDC131}" srcOrd="0" destOrd="0" presId="urn:microsoft.com/office/officeart/2005/8/layout/default"/>
    <dgm:cxn modelId="{9A898D00-FA90-4E5C-81B7-1BFE1072A052}" type="presParOf" srcId="{6B9448E8-1DFD-4AF6-913B-762A87D60D69}" destId="{791578A5-E585-4663-9928-98988A26D144}" srcOrd="1" destOrd="0" presId="urn:microsoft.com/office/officeart/2005/8/layout/default"/>
    <dgm:cxn modelId="{12D02BC3-DA81-4E02-A82C-7D8ACE76F67D}" type="presParOf" srcId="{6B9448E8-1DFD-4AF6-913B-762A87D60D69}" destId="{3C172274-59DA-4CA7-A221-8A182326C418}" srcOrd="2" destOrd="0" presId="urn:microsoft.com/office/officeart/2005/8/layout/default"/>
    <dgm:cxn modelId="{5E5715B3-158D-4345-97A9-49D413E4231F}" type="presParOf" srcId="{6B9448E8-1DFD-4AF6-913B-762A87D60D69}" destId="{48F0D76D-7728-4F5D-BE97-812357DDCE62}" srcOrd="3" destOrd="0" presId="urn:microsoft.com/office/officeart/2005/8/layout/default"/>
    <dgm:cxn modelId="{0ABA0E1C-F5C5-4430-BA35-76DAA1A86980}" type="presParOf" srcId="{6B9448E8-1DFD-4AF6-913B-762A87D60D69}" destId="{29AE33B3-1DC1-4251-BAE4-A0932F655DD7}" srcOrd="4" destOrd="0" presId="urn:microsoft.com/office/officeart/2005/8/layout/default"/>
    <dgm:cxn modelId="{65A0A742-DFCD-4D85-89E6-BA1F4CBC82A4}" type="presParOf" srcId="{6B9448E8-1DFD-4AF6-913B-762A87D60D69}" destId="{4AB30531-7269-43D2-AA3D-87B1296C203C}" srcOrd="5" destOrd="0" presId="urn:microsoft.com/office/officeart/2005/8/layout/default"/>
    <dgm:cxn modelId="{6EDEB537-FC18-4A72-BDB0-C3808378F480}" type="presParOf" srcId="{6B9448E8-1DFD-4AF6-913B-762A87D60D69}" destId="{DE89FC60-E7EA-458F-BB0B-E79E85D21BD9}" srcOrd="6" destOrd="0" presId="urn:microsoft.com/office/officeart/2005/8/layout/default"/>
    <dgm:cxn modelId="{4CB93F3A-D8A4-4708-875B-5994F6B72F6D}" type="presParOf" srcId="{6B9448E8-1DFD-4AF6-913B-762A87D60D69}" destId="{20769A4C-15A8-47B5-A44F-FDF33E0FD9A1}" srcOrd="7" destOrd="0" presId="urn:microsoft.com/office/officeart/2005/8/layout/default"/>
    <dgm:cxn modelId="{5FCE4C98-DD2A-4FE6-9D3B-766D1DC86854}" type="presParOf" srcId="{6B9448E8-1DFD-4AF6-913B-762A87D60D69}" destId="{598E46F4-2D25-4D86-8415-C7390767EEEB}" srcOrd="8" destOrd="0" presId="urn:microsoft.com/office/officeart/2005/8/layout/default"/>
    <dgm:cxn modelId="{36E576F6-8900-498B-8802-582C3A4942BF}" type="presParOf" srcId="{6B9448E8-1DFD-4AF6-913B-762A87D60D69}" destId="{D6910CA5-14D4-47B7-8F70-2D9506BA6F72}" srcOrd="9" destOrd="0" presId="urn:microsoft.com/office/officeart/2005/8/layout/default"/>
    <dgm:cxn modelId="{FCAFCB83-10B9-4AC8-9E77-5B519E451BED}" type="presParOf" srcId="{6B9448E8-1DFD-4AF6-913B-762A87D60D69}" destId="{30EC1F9A-F498-4A2E-9106-C46226F238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FBB32-41FA-4C9D-B7DE-FBC384A89A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72248-A401-48BE-9E89-F1BB7119C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assess magnitude and distribution of health problems in population</a:t>
          </a:r>
        </a:p>
      </dgm:t>
    </dgm:pt>
    <dgm:pt modelId="{4F02787A-F865-46F1-99AE-4B5E78E2E622}" type="parTrans" cxnId="{907020AE-1236-4602-AEAC-AA8D303E8171}">
      <dgm:prSet/>
      <dgm:spPr/>
      <dgm:t>
        <a:bodyPr/>
        <a:lstStyle/>
        <a:p>
          <a:endParaRPr lang="en-US"/>
        </a:p>
      </dgm:t>
    </dgm:pt>
    <dgm:pt modelId="{32755E34-D5DE-4887-B99E-778274AD54A0}" type="sibTrans" cxnId="{907020AE-1236-4602-AEAC-AA8D303E8171}">
      <dgm:prSet/>
      <dgm:spPr/>
      <dgm:t>
        <a:bodyPr/>
        <a:lstStyle/>
        <a:p>
          <a:endParaRPr lang="en-US"/>
        </a:p>
      </dgm:t>
    </dgm:pt>
    <dgm:pt modelId="{7FD6A8C9-3439-448C-9204-93B00884C3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identify the causes or risk factors of the health problems </a:t>
          </a:r>
        </a:p>
      </dgm:t>
    </dgm:pt>
    <dgm:pt modelId="{71027EC4-3B4D-48ED-9180-283D39E35247}" type="parTrans" cxnId="{159E508E-490A-4666-83EF-ACF8E7972740}">
      <dgm:prSet/>
      <dgm:spPr/>
      <dgm:t>
        <a:bodyPr/>
        <a:lstStyle/>
        <a:p>
          <a:endParaRPr lang="en-US"/>
        </a:p>
      </dgm:t>
    </dgm:pt>
    <dgm:pt modelId="{B1BF81D4-E24C-4E4D-9D4D-BEB7592745FF}" type="sibTrans" cxnId="{159E508E-490A-4666-83EF-ACF8E7972740}">
      <dgm:prSet/>
      <dgm:spPr/>
      <dgm:t>
        <a:bodyPr/>
        <a:lstStyle/>
        <a:p>
          <a:endParaRPr lang="en-US"/>
        </a:p>
      </dgm:t>
    </dgm:pt>
    <dgm:pt modelId="{8C18B392-F773-4210-B930-4E4674BF7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provide data essential for planning, implementation and evaluation of health services and deciding priorities for health action . </a:t>
          </a:r>
          <a:r>
            <a:rPr lang="en-US" b="1" dirty="0">
              <a:solidFill>
                <a:srgbClr val="FF0000"/>
              </a:solidFill>
            </a:rPr>
            <a:t>Covid-19 Daily data and actions - NCOC</a:t>
          </a:r>
        </a:p>
      </dgm:t>
    </dgm:pt>
    <dgm:pt modelId="{707E214F-E5E8-4A75-BEC1-AF15D78AC166}" type="parTrans" cxnId="{E9C5A686-9BDF-4A83-97EA-37BA8BDA060E}">
      <dgm:prSet/>
      <dgm:spPr/>
      <dgm:t>
        <a:bodyPr/>
        <a:lstStyle/>
        <a:p>
          <a:endParaRPr lang="en-US"/>
        </a:p>
      </dgm:t>
    </dgm:pt>
    <dgm:pt modelId="{4B506044-F7B8-46E2-BF45-F20098A4F91A}" type="sibTrans" cxnId="{E9C5A686-9BDF-4A83-97EA-37BA8BDA060E}">
      <dgm:prSet/>
      <dgm:spPr/>
      <dgm:t>
        <a:bodyPr/>
        <a:lstStyle/>
        <a:p>
          <a:endParaRPr lang="en-US"/>
        </a:p>
      </dgm:t>
    </dgm:pt>
    <dgm:pt modelId="{023B1B3D-2F6D-4D69-8BA6-5EE081DE69A9}" type="pres">
      <dgm:prSet presAssocID="{8E6FBB32-41FA-4C9D-B7DE-FBC384A89AAC}" presName="root" presStyleCnt="0">
        <dgm:presLayoutVars>
          <dgm:dir/>
          <dgm:resizeHandles val="exact"/>
        </dgm:presLayoutVars>
      </dgm:prSet>
      <dgm:spPr/>
    </dgm:pt>
    <dgm:pt modelId="{AC3E5D95-220A-44A1-9A30-59DF0E2839F0}" type="pres">
      <dgm:prSet presAssocID="{5D172248-A401-48BE-9E89-F1BB7119CDBD}" presName="compNode" presStyleCnt="0"/>
      <dgm:spPr/>
    </dgm:pt>
    <dgm:pt modelId="{F87FA7ED-021E-408A-B499-795E43313E2E}" type="pres">
      <dgm:prSet presAssocID="{5D172248-A401-48BE-9E89-F1BB7119CDBD}" presName="bgRect" presStyleLbl="bgShp" presStyleIdx="0" presStyleCnt="3"/>
      <dgm:spPr/>
    </dgm:pt>
    <dgm:pt modelId="{94C4080C-767D-4673-A5AE-DE743AFFA4DE}" type="pres">
      <dgm:prSet presAssocID="{5D172248-A401-48BE-9E89-F1BB7119CD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D803A97-7B02-4A5C-8D9C-BEB1AE2F98B7}" type="pres">
      <dgm:prSet presAssocID="{5D172248-A401-48BE-9E89-F1BB7119CDBD}" presName="spaceRect" presStyleCnt="0"/>
      <dgm:spPr/>
    </dgm:pt>
    <dgm:pt modelId="{F3BAB9D7-2776-4C47-AAC2-8521456329C9}" type="pres">
      <dgm:prSet presAssocID="{5D172248-A401-48BE-9E89-F1BB7119CDBD}" presName="parTx" presStyleLbl="revTx" presStyleIdx="0" presStyleCnt="3">
        <dgm:presLayoutVars>
          <dgm:chMax val="0"/>
          <dgm:chPref val="0"/>
        </dgm:presLayoutVars>
      </dgm:prSet>
      <dgm:spPr/>
    </dgm:pt>
    <dgm:pt modelId="{4651F3A9-4D38-4256-B0BE-EFA601AD53E1}" type="pres">
      <dgm:prSet presAssocID="{32755E34-D5DE-4887-B99E-778274AD54A0}" presName="sibTrans" presStyleCnt="0"/>
      <dgm:spPr/>
    </dgm:pt>
    <dgm:pt modelId="{48B368C7-6901-4FDD-934A-89BC6D687DF8}" type="pres">
      <dgm:prSet presAssocID="{7FD6A8C9-3439-448C-9204-93B00884C3BC}" presName="compNode" presStyleCnt="0"/>
      <dgm:spPr/>
    </dgm:pt>
    <dgm:pt modelId="{25DAA2D5-19A5-464E-B6DB-DD26CCB7BC92}" type="pres">
      <dgm:prSet presAssocID="{7FD6A8C9-3439-448C-9204-93B00884C3BC}" presName="bgRect" presStyleLbl="bgShp" presStyleIdx="1" presStyleCnt="3"/>
      <dgm:spPr/>
    </dgm:pt>
    <dgm:pt modelId="{344799D3-D63E-488B-9FAB-928A3A52547D}" type="pres">
      <dgm:prSet presAssocID="{7FD6A8C9-3439-448C-9204-93B00884C3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98E7B23-C1DD-4E53-A0A2-604BF5259DFD}" type="pres">
      <dgm:prSet presAssocID="{7FD6A8C9-3439-448C-9204-93B00884C3BC}" presName="spaceRect" presStyleCnt="0"/>
      <dgm:spPr/>
    </dgm:pt>
    <dgm:pt modelId="{3EBDC0F9-2CB0-4151-A168-951267EB1AE4}" type="pres">
      <dgm:prSet presAssocID="{7FD6A8C9-3439-448C-9204-93B00884C3BC}" presName="parTx" presStyleLbl="revTx" presStyleIdx="1" presStyleCnt="3">
        <dgm:presLayoutVars>
          <dgm:chMax val="0"/>
          <dgm:chPref val="0"/>
        </dgm:presLayoutVars>
      </dgm:prSet>
      <dgm:spPr/>
    </dgm:pt>
    <dgm:pt modelId="{76E80ACB-0D9A-4166-B42A-ED915FC1E0ED}" type="pres">
      <dgm:prSet presAssocID="{B1BF81D4-E24C-4E4D-9D4D-BEB7592745FF}" presName="sibTrans" presStyleCnt="0"/>
      <dgm:spPr/>
    </dgm:pt>
    <dgm:pt modelId="{C50F0CC2-A88E-42B8-A827-50A62069298E}" type="pres">
      <dgm:prSet presAssocID="{8C18B392-F773-4210-B930-4E4674BF7C13}" presName="compNode" presStyleCnt="0"/>
      <dgm:spPr/>
    </dgm:pt>
    <dgm:pt modelId="{9BF1AA25-74F2-4767-9C6D-6E7DDC7C0AE0}" type="pres">
      <dgm:prSet presAssocID="{8C18B392-F773-4210-B930-4E4674BF7C13}" presName="bgRect" presStyleLbl="bgShp" presStyleIdx="2" presStyleCnt="3"/>
      <dgm:spPr/>
    </dgm:pt>
    <dgm:pt modelId="{F9448C70-453F-40E5-9D53-89B593D522D0}" type="pres">
      <dgm:prSet presAssocID="{8C18B392-F773-4210-B930-4E4674BF7C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D6C767E-52CA-45CD-BF18-6FCB96D5D143}" type="pres">
      <dgm:prSet presAssocID="{8C18B392-F773-4210-B930-4E4674BF7C13}" presName="spaceRect" presStyleCnt="0"/>
      <dgm:spPr/>
    </dgm:pt>
    <dgm:pt modelId="{2BF8332F-66EC-45C1-9C40-417856CE4334}" type="pres">
      <dgm:prSet presAssocID="{8C18B392-F773-4210-B930-4E4674BF7C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233F0C-4339-4C6A-9D66-084BE2D95CE5}" type="presOf" srcId="{5D172248-A401-48BE-9E89-F1BB7119CDBD}" destId="{F3BAB9D7-2776-4C47-AAC2-8521456329C9}" srcOrd="0" destOrd="0" presId="urn:microsoft.com/office/officeart/2018/2/layout/IconVerticalSolidList"/>
    <dgm:cxn modelId="{60B1CB3B-54E8-464B-8B23-3BC20625E98B}" type="presOf" srcId="{7FD6A8C9-3439-448C-9204-93B00884C3BC}" destId="{3EBDC0F9-2CB0-4151-A168-951267EB1AE4}" srcOrd="0" destOrd="0" presId="urn:microsoft.com/office/officeart/2018/2/layout/IconVerticalSolidList"/>
    <dgm:cxn modelId="{E9C5A686-9BDF-4A83-97EA-37BA8BDA060E}" srcId="{8E6FBB32-41FA-4C9D-B7DE-FBC384A89AAC}" destId="{8C18B392-F773-4210-B930-4E4674BF7C13}" srcOrd="2" destOrd="0" parTransId="{707E214F-E5E8-4A75-BEC1-AF15D78AC166}" sibTransId="{4B506044-F7B8-46E2-BF45-F20098A4F91A}"/>
    <dgm:cxn modelId="{159E508E-490A-4666-83EF-ACF8E7972740}" srcId="{8E6FBB32-41FA-4C9D-B7DE-FBC384A89AAC}" destId="{7FD6A8C9-3439-448C-9204-93B00884C3BC}" srcOrd="1" destOrd="0" parTransId="{71027EC4-3B4D-48ED-9180-283D39E35247}" sibTransId="{B1BF81D4-E24C-4E4D-9D4D-BEB7592745FF}"/>
    <dgm:cxn modelId="{907020AE-1236-4602-AEAC-AA8D303E8171}" srcId="{8E6FBB32-41FA-4C9D-B7DE-FBC384A89AAC}" destId="{5D172248-A401-48BE-9E89-F1BB7119CDBD}" srcOrd="0" destOrd="0" parTransId="{4F02787A-F865-46F1-99AE-4B5E78E2E622}" sibTransId="{32755E34-D5DE-4887-B99E-778274AD54A0}"/>
    <dgm:cxn modelId="{942D1CC3-EB44-45AA-9F0C-F798CF98382D}" type="presOf" srcId="{8C18B392-F773-4210-B930-4E4674BF7C13}" destId="{2BF8332F-66EC-45C1-9C40-417856CE4334}" srcOrd="0" destOrd="0" presId="urn:microsoft.com/office/officeart/2018/2/layout/IconVerticalSolidList"/>
    <dgm:cxn modelId="{269BE2CA-7791-42BF-9B66-D949216123E2}" type="presOf" srcId="{8E6FBB32-41FA-4C9D-B7DE-FBC384A89AAC}" destId="{023B1B3D-2F6D-4D69-8BA6-5EE081DE69A9}" srcOrd="0" destOrd="0" presId="urn:microsoft.com/office/officeart/2018/2/layout/IconVerticalSolidList"/>
    <dgm:cxn modelId="{EA1C22D1-F0A4-42E8-903F-CD0E6E286123}" type="presParOf" srcId="{023B1B3D-2F6D-4D69-8BA6-5EE081DE69A9}" destId="{AC3E5D95-220A-44A1-9A30-59DF0E2839F0}" srcOrd="0" destOrd="0" presId="urn:microsoft.com/office/officeart/2018/2/layout/IconVerticalSolidList"/>
    <dgm:cxn modelId="{3C41D380-3E8D-41CF-870D-83EE3896D264}" type="presParOf" srcId="{AC3E5D95-220A-44A1-9A30-59DF0E2839F0}" destId="{F87FA7ED-021E-408A-B499-795E43313E2E}" srcOrd="0" destOrd="0" presId="urn:microsoft.com/office/officeart/2018/2/layout/IconVerticalSolidList"/>
    <dgm:cxn modelId="{740C2ED5-6FC9-4ADF-88BB-49FB5655EBDC}" type="presParOf" srcId="{AC3E5D95-220A-44A1-9A30-59DF0E2839F0}" destId="{94C4080C-767D-4673-A5AE-DE743AFFA4DE}" srcOrd="1" destOrd="0" presId="urn:microsoft.com/office/officeart/2018/2/layout/IconVerticalSolidList"/>
    <dgm:cxn modelId="{064F73FC-B83D-4D66-8C58-BF46128451E4}" type="presParOf" srcId="{AC3E5D95-220A-44A1-9A30-59DF0E2839F0}" destId="{4D803A97-7B02-4A5C-8D9C-BEB1AE2F98B7}" srcOrd="2" destOrd="0" presId="urn:microsoft.com/office/officeart/2018/2/layout/IconVerticalSolidList"/>
    <dgm:cxn modelId="{9CB18337-089D-4DF1-A6F5-85DED29BA391}" type="presParOf" srcId="{AC3E5D95-220A-44A1-9A30-59DF0E2839F0}" destId="{F3BAB9D7-2776-4C47-AAC2-8521456329C9}" srcOrd="3" destOrd="0" presId="urn:microsoft.com/office/officeart/2018/2/layout/IconVerticalSolidList"/>
    <dgm:cxn modelId="{C035987A-D493-4A0C-B504-5A6239A4C5C3}" type="presParOf" srcId="{023B1B3D-2F6D-4D69-8BA6-5EE081DE69A9}" destId="{4651F3A9-4D38-4256-B0BE-EFA601AD53E1}" srcOrd="1" destOrd="0" presId="urn:microsoft.com/office/officeart/2018/2/layout/IconVerticalSolidList"/>
    <dgm:cxn modelId="{4B68EFC9-84AE-4FF8-9C58-0238A3D75604}" type="presParOf" srcId="{023B1B3D-2F6D-4D69-8BA6-5EE081DE69A9}" destId="{48B368C7-6901-4FDD-934A-89BC6D687DF8}" srcOrd="2" destOrd="0" presId="urn:microsoft.com/office/officeart/2018/2/layout/IconVerticalSolidList"/>
    <dgm:cxn modelId="{95665697-6FF0-4B23-A9CB-22A7CFD7607C}" type="presParOf" srcId="{48B368C7-6901-4FDD-934A-89BC6D687DF8}" destId="{25DAA2D5-19A5-464E-B6DB-DD26CCB7BC92}" srcOrd="0" destOrd="0" presId="urn:microsoft.com/office/officeart/2018/2/layout/IconVerticalSolidList"/>
    <dgm:cxn modelId="{D91C0C93-C1ED-458F-A2DB-CC301BFE6449}" type="presParOf" srcId="{48B368C7-6901-4FDD-934A-89BC6D687DF8}" destId="{344799D3-D63E-488B-9FAB-928A3A52547D}" srcOrd="1" destOrd="0" presId="urn:microsoft.com/office/officeart/2018/2/layout/IconVerticalSolidList"/>
    <dgm:cxn modelId="{6D141E93-AE0B-4DC7-966A-F18A45484535}" type="presParOf" srcId="{48B368C7-6901-4FDD-934A-89BC6D687DF8}" destId="{198E7B23-C1DD-4E53-A0A2-604BF5259DFD}" srcOrd="2" destOrd="0" presId="urn:microsoft.com/office/officeart/2018/2/layout/IconVerticalSolidList"/>
    <dgm:cxn modelId="{CCDB8146-7D2F-4799-8544-809725963A58}" type="presParOf" srcId="{48B368C7-6901-4FDD-934A-89BC6D687DF8}" destId="{3EBDC0F9-2CB0-4151-A168-951267EB1AE4}" srcOrd="3" destOrd="0" presId="urn:microsoft.com/office/officeart/2018/2/layout/IconVerticalSolidList"/>
    <dgm:cxn modelId="{2122B58F-E58B-4A86-B4FD-E80145A2A015}" type="presParOf" srcId="{023B1B3D-2F6D-4D69-8BA6-5EE081DE69A9}" destId="{76E80ACB-0D9A-4166-B42A-ED915FC1E0ED}" srcOrd="3" destOrd="0" presId="urn:microsoft.com/office/officeart/2018/2/layout/IconVerticalSolidList"/>
    <dgm:cxn modelId="{CBB4A5E8-CEAC-4D91-A650-AB80D9CAF773}" type="presParOf" srcId="{023B1B3D-2F6D-4D69-8BA6-5EE081DE69A9}" destId="{C50F0CC2-A88E-42B8-A827-50A62069298E}" srcOrd="4" destOrd="0" presId="urn:microsoft.com/office/officeart/2018/2/layout/IconVerticalSolidList"/>
    <dgm:cxn modelId="{7CEBBD57-57F9-4D7C-B93C-854F67FB02F0}" type="presParOf" srcId="{C50F0CC2-A88E-42B8-A827-50A62069298E}" destId="{9BF1AA25-74F2-4767-9C6D-6E7DDC7C0AE0}" srcOrd="0" destOrd="0" presId="urn:microsoft.com/office/officeart/2018/2/layout/IconVerticalSolidList"/>
    <dgm:cxn modelId="{4B7F46FC-2662-4959-80C7-48EBDC85C600}" type="presParOf" srcId="{C50F0CC2-A88E-42B8-A827-50A62069298E}" destId="{F9448C70-453F-40E5-9D53-89B593D522D0}" srcOrd="1" destOrd="0" presId="urn:microsoft.com/office/officeart/2018/2/layout/IconVerticalSolidList"/>
    <dgm:cxn modelId="{9ACEC218-88C4-4FBF-9A70-95991877E7BA}" type="presParOf" srcId="{C50F0CC2-A88E-42B8-A827-50A62069298E}" destId="{2D6C767E-52CA-45CD-BF18-6FCB96D5D143}" srcOrd="2" destOrd="0" presId="urn:microsoft.com/office/officeart/2018/2/layout/IconVerticalSolidList"/>
    <dgm:cxn modelId="{04601FCA-6108-4FBB-98E2-2D6D49B77B70}" type="presParOf" srcId="{C50F0CC2-A88E-42B8-A827-50A62069298E}" destId="{2BF8332F-66EC-45C1-9C40-417856CE43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BB112-C3B6-4BC9-A604-388078AED54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2BAA1-EF85-42E8-BE98-4F5D2CAEF8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Counts</a:t>
          </a:r>
          <a:r>
            <a:rPr lang="en-US" sz="2000"/>
            <a:t> cases or health events and describe them in relation to personal, time and  place characteristics. (DF, TB, Covid-19..)</a:t>
          </a:r>
        </a:p>
      </dgm:t>
    </dgm:pt>
    <dgm:pt modelId="{79F4F68A-7E77-424A-9762-3616D0B1512D}" type="parTrans" cxnId="{BEE03909-E689-4014-A6A5-06D2699726DE}">
      <dgm:prSet/>
      <dgm:spPr/>
      <dgm:t>
        <a:bodyPr/>
        <a:lstStyle/>
        <a:p>
          <a:endParaRPr lang="en-US" sz="2000"/>
        </a:p>
      </dgm:t>
    </dgm:pt>
    <dgm:pt modelId="{0AB712A2-E362-4220-AC68-2B5E309483D9}" type="sibTrans" cxnId="{BEE03909-E689-4014-A6A5-06D2699726D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64D82EBC-215C-4D82-A3EA-7A0A7B4917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Divides  t</a:t>
          </a:r>
          <a:r>
            <a:rPr lang="en-US" sz="2000" dirty="0"/>
            <a:t>he number of cases by an appropriate denominator to calculate frequency of its occurrence (Rates, Ratio, Proportion)</a:t>
          </a:r>
        </a:p>
      </dgm:t>
    </dgm:pt>
    <dgm:pt modelId="{7E7D933C-AF34-4F72-BD4E-FAD7C2E28FC8}" type="parTrans" cxnId="{1A794DC1-3C6A-4AA6-95DA-F6828B5F24A0}">
      <dgm:prSet/>
      <dgm:spPr/>
      <dgm:t>
        <a:bodyPr/>
        <a:lstStyle/>
        <a:p>
          <a:endParaRPr lang="en-US" sz="2000"/>
        </a:p>
      </dgm:t>
    </dgm:pt>
    <dgm:pt modelId="{C6AD68C1-FE5A-4389-A4DB-789E6C739156}" type="sibTrans" cxnId="{1A794DC1-3C6A-4AA6-95DA-F6828B5F24A0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5E53FFB4-9ABE-4166-A87E-F253D05C9F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Compares r</a:t>
          </a:r>
          <a:r>
            <a:rPr lang="en-US" sz="2000"/>
            <a:t>ates of disease, over time, over  places &amp; peoples. </a:t>
          </a:r>
        </a:p>
      </dgm:t>
    </dgm:pt>
    <dgm:pt modelId="{AC0334F4-1D93-49D3-AB87-090C62EED418}" type="parTrans" cxnId="{6155D9E3-F862-46A1-84C0-CFEAF0F03A0A}">
      <dgm:prSet/>
      <dgm:spPr/>
      <dgm:t>
        <a:bodyPr/>
        <a:lstStyle/>
        <a:p>
          <a:endParaRPr lang="en-US" sz="2000"/>
        </a:p>
      </dgm:t>
    </dgm:pt>
    <dgm:pt modelId="{B0D63013-B651-4979-B790-088F6974B3A0}" type="sibTrans" cxnId="{6155D9E3-F862-46A1-84C0-CFEAF0F03A0A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13BBBBA5-2AC5-46D4-ABA8-7901DC82C1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Also Critically analyzes: </a:t>
          </a:r>
          <a:r>
            <a:rPr lang="en-US" sz="2000"/>
            <a:t>the similarities within groups and the dissimilarities between diseased and non-diseased groups. </a:t>
          </a:r>
          <a:r>
            <a:rPr lang="en-US" sz="2000" b="1"/>
            <a:t>Concludes </a:t>
          </a:r>
          <a:r>
            <a:rPr lang="en-US" sz="2000"/>
            <a:t>upon crucial factors, would be responsible for health or disease state. </a:t>
          </a:r>
        </a:p>
      </dgm:t>
    </dgm:pt>
    <dgm:pt modelId="{CD1CED1A-05B6-4E07-9173-03430350214B}" type="parTrans" cxnId="{B122F3D1-B46A-4A39-8504-0E3E56FD6528}">
      <dgm:prSet/>
      <dgm:spPr/>
      <dgm:t>
        <a:bodyPr/>
        <a:lstStyle/>
        <a:p>
          <a:endParaRPr lang="en-US" sz="2000"/>
        </a:p>
      </dgm:t>
    </dgm:pt>
    <dgm:pt modelId="{0C48C8C3-7A63-400A-ABAB-336DE9F32938}" type="sibTrans" cxnId="{B122F3D1-B46A-4A39-8504-0E3E56FD6528}">
      <dgm:prSet/>
      <dgm:spPr/>
      <dgm:t>
        <a:bodyPr/>
        <a:lstStyle/>
        <a:p>
          <a:endParaRPr lang="en-US" sz="2000"/>
        </a:p>
      </dgm:t>
    </dgm:pt>
    <dgm:pt modelId="{0521D738-EC28-4FE1-9EC5-AF49257C3298}" type="pres">
      <dgm:prSet presAssocID="{6A9BB112-C3B6-4BC9-A604-388078AED54C}" presName="root" presStyleCnt="0">
        <dgm:presLayoutVars>
          <dgm:dir/>
          <dgm:resizeHandles val="exact"/>
        </dgm:presLayoutVars>
      </dgm:prSet>
      <dgm:spPr/>
    </dgm:pt>
    <dgm:pt modelId="{4A56AB33-F2C1-4C7D-A907-4F6F2BBBC863}" type="pres">
      <dgm:prSet presAssocID="{6A9BB112-C3B6-4BC9-A604-388078AED54C}" presName="container" presStyleCnt="0">
        <dgm:presLayoutVars>
          <dgm:dir/>
          <dgm:resizeHandles val="exact"/>
        </dgm:presLayoutVars>
      </dgm:prSet>
      <dgm:spPr/>
    </dgm:pt>
    <dgm:pt modelId="{352FA379-7DFE-4D99-921C-47044BD3BA14}" type="pres">
      <dgm:prSet presAssocID="{6F42BAA1-EF85-42E8-BE98-4F5D2CAEF818}" presName="compNode" presStyleCnt="0"/>
      <dgm:spPr/>
    </dgm:pt>
    <dgm:pt modelId="{066A74AD-1216-471B-B802-066A1D789533}" type="pres">
      <dgm:prSet presAssocID="{6F42BAA1-EF85-42E8-BE98-4F5D2CAEF818}" presName="iconBgRect" presStyleLbl="bgShp" presStyleIdx="0" presStyleCnt="4"/>
      <dgm:spPr/>
    </dgm:pt>
    <dgm:pt modelId="{18BD7917-8740-412F-BDBC-4E3351671D45}" type="pres">
      <dgm:prSet presAssocID="{6F42BAA1-EF85-42E8-BE98-4F5D2CAEF8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042831-E3DE-4D75-AC5F-1D7FBEEC6577}" type="pres">
      <dgm:prSet presAssocID="{6F42BAA1-EF85-42E8-BE98-4F5D2CAEF818}" presName="spaceRect" presStyleCnt="0"/>
      <dgm:spPr/>
    </dgm:pt>
    <dgm:pt modelId="{ECF3B3E9-95FF-4A57-8125-2AD576E656E7}" type="pres">
      <dgm:prSet presAssocID="{6F42BAA1-EF85-42E8-BE98-4F5D2CAEF818}" presName="textRect" presStyleLbl="revTx" presStyleIdx="0" presStyleCnt="4">
        <dgm:presLayoutVars>
          <dgm:chMax val="1"/>
          <dgm:chPref val="1"/>
        </dgm:presLayoutVars>
      </dgm:prSet>
      <dgm:spPr/>
    </dgm:pt>
    <dgm:pt modelId="{339B93E0-04CD-4F82-BEA2-7DA90D69135A}" type="pres">
      <dgm:prSet presAssocID="{0AB712A2-E362-4220-AC68-2B5E309483D9}" presName="sibTrans" presStyleLbl="sibTrans2D1" presStyleIdx="0" presStyleCnt="0"/>
      <dgm:spPr/>
    </dgm:pt>
    <dgm:pt modelId="{06823846-3F9D-4A52-8AAF-501EFDA06EED}" type="pres">
      <dgm:prSet presAssocID="{64D82EBC-215C-4D82-A3EA-7A0A7B491756}" presName="compNode" presStyleCnt="0"/>
      <dgm:spPr/>
    </dgm:pt>
    <dgm:pt modelId="{DABB2050-0F94-48FC-994D-8B67D67570B1}" type="pres">
      <dgm:prSet presAssocID="{64D82EBC-215C-4D82-A3EA-7A0A7B491756}" presName="iconBgRect" presStyleLbl="bgShp" presStyleIdx="1" presStyleCnt="4"/>
      <dgm:spPr/>
    </dgm:pt>
    <dgm:pt modelId="{B95D9753-5F72-4F00-9AE7-D75E7B1F5C5B}" type="pres">
      <dgm:prSet presAssocID="{64D82EBC-215C-4D82-A3EA-7A0A7B4917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669EBF5D-762B-4C4B-B281-823D086F889E}" type="pres">
      <dgm:prSet presAssocID="{64D82EBC-215C-4D82-A3EA-7A0A7B491756}" presName="spaceRect" presStyleCnt="0"/>
      <dgm:spPr/>
    </dgm:pt>
    <dgm:pt modelId="{6B296A7C-BFA2-43D4-BE29-26A43461CD0B}" type="pres">
      <dgm:prSet presAssocID="{64D82EBC-215C-4D82-A3EA-7A0A7B491756}" presName="textRect" presStyleLbl="revTx" presStyleIdx="1" presStyleCnt="4">
        <dgm:presLayoutVars>
          <dgm:chMax val="1"/>
          <dgm:chPref val="1"/>
        </dgm:presLayoutVars>
      </dgm:prSet>
      <dgm:spPr/>
    </dgm:pt>
    <dgm:pt modelId="{ED73DA51-31FD-4142-A7D4-69E9AC371AB0}" type="pres">
      <dgm:prSet presAssocID="{C6AD68C1-FE5A-4389-A4DB-789E6C739156}" presName="sibTrans" presStyleLbl="sibTrans2D1" presStyleIdx="0" presStyleCnt="0"/>
      <dgm:spPr/>
    </dgm:pt>
    <dgm:pt modelId="{3E51715A-AC0E-4CFF-8E4A-E25CDCD21D97}" type="pres">
      <dgm:prSet presAssocID="{5E53FFB4-9ABE-4166-A87E-F253D05C9F8F}" presName="compNode" presStyleCnt="0"/>
      <dgm:spPr/>
    </dgm:pt>
    <dgm:pt modelId="{5BE3C019-A0EA-4B41-8CBC-CD3DB02F2FA2}" type="pres">
      <dgm:prSet presAssocID="{5E53FFB4-9ABE-4166-A87E-F253D05C9F8F}" presName="iconBgRect" presStyleLbl="bgShp" presStyleIdx="2" presStyleCnt="4"/>
      <dgm:spPr/>
    </dgm:pt>
    <dgm:pt modelId="{FE739045-D2AC-4049-AB82-377A80CC35B7}" type="pres">
      <dgm:prSet presAssocID="{5E53FFB4-9ABE-4166-A87E-F253D05C9F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1A42576-A9EF-4854-BA26-107AEE577E5F}" type="pres">
      <dgm:prSet presAssocID="{5E53FFB4-9ABE-4166-A87E-F253D05C9F8F}" presName="spaceRect" presStyleCnt="0"/>
      <dgm:spPr/>
    </dgm:pt>
    <dgm:pt modelId="{9E0D4154-233C-44A5-984C-3F36D8EC4B8B}" type="pres">
      <dgm:prSet presAssocID="{5E53FFB4-9ABE-4166-A87E-F253D05C9F8F}" presName="textRect" presStyleLbl="revTx" presStyleIdx="2" presStyleCnt="4">
        <dgm:presLayoutVars>
          <dgm:chMax val="1"/>
          <dgm:chPref val="1"/>
        </dgm:presLayoutVars>
      </dgm:prSet>
      <dgm:spPr/>
    </dgm:pt>
    <dgm:pt modelId="{218882A0-8AD2-4A5D-9A99-AB5139E6C346}" type="pres">
      <dgm:prSet presAssocID="{B0D63013-B651-4979-B790-088F6974B3A0}" presName="sibTrans" presStyleLbl="sibTrans2D1" presStyleIdx="0" presStyleCnt="0"/>
      <dgm:spPr/>
    </dgm:pt>
    <dgm:pt modelId="{10A7C84E-C24E-4A3C-9B30-736A2AD6AACE}" type="pres">
      <dgm:prSet presAssocID="{13BBBBA5-2AC5-46D4-ABA8-7901DC82C113}" presName="compNode" presStyleCnt="0"/>
      <dgm:spPr/>
    </dgm:pt>
    <dgm:pt modelId="{4A5E7A6F-6FB3-469E-9F47-64D2B1B82468}" type="pres">
      <dgm:prSet presAssocID="{13BBBBA5-2AC5-46D4-ABA8-7901DC82C113}" presName="iconBgRect" presStyleLbl="bgShp" presStyleIdx="3" presStyleCnt="4"/>
      <dgm:spPr/>
    </dgm:pt>
    <dgm:pt modelId="{5D1A58B9-260D-4535-A80A-0410B2FEE9C2}" type="pres">
      <dgm:prSet presAssocID="{13BBBBA5-2AC5-46D4-ABA8-7901DC82C1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C955627-1652-444B-98EE-79C08334FE1A}" type="pres">
      <dgm:prSet presAssocID="{13BBBBA5-2AC5-46D4-ABA8-7901DC82C113}" presName="spaceRect" presStyleCnt="0"/>
      <dgm:spPr/>
    </dgm:pt>
    <dgm:pt modelId="{B1C30514-6676-4FD3-B78C-2FF426D93D69}" type="pres">
      <dgm:prSet presAssocID="{13BBBBA5-2AC5-46D4-ABA8-7901DC82C11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E03909-E689-4014-A6A5-06D2699726DE}" srcId="{6A9BB112-C3B6-4BC9-A604-388078AED54C}" destId="{6F42BAA1-EF85-42E8-BE98-4F5D2CAEF818}" srcOrd="0" destOrd="0" parTransId="{79F4F68A-7E77-424A-9762-3616D0B1512D}" sibTransId="{0AB712A2-E362-4220-AC68-2B5E309483D9}"/>
    <dgm:cxn modelId="{882E7023-077B-4EDB-92AA-A8E12E8D5E5B}" type="presOf" srcId="{13BBBBA5-2AC5-46D4-ABA8-7901DC82C113}" destId="{B1C30514-6676-4FD3-B78C-2FF426D93D69}" srcOrd="0" destOrd="0" presId="urn:microsoft.com/office/officeart/2018/2/layout/IconCircleList"/>
    <dgm:cxn modelId="{466A093C-4BC8-40E4-8FB3-6C3D63B9F0DB}" type="presOf" srcId="{B0D63013-B651-4979-B790-088F6974B3A0}" destId="{218882A0-8AD2-4A5D-9A99-AB5139E6C346}" srcOrd="0" destOrd="0" presId="urn:microsoft.com/office/officeart/2018/2/layout/IconCircleList"/>
    <dgm:cxn modelId="{93BA4155-D09C-4469-B995-6E548333A758}" type="presOf" srcId="{6A9BB112-C3B6-4BC9-A604-388078AED54C}" destId="{0521D738-EC28-4FE1-9EC5-AF49257C3298}" srcOrd="0" destOrd="0" presId="urn:microsoft.com/office/officeart/2018/2/layout/IconCircleList"/>
    <dgm:cxn modelId="{300E135A-E452-4B00-8798-A1430B504F27}" type="presOf" srcId="{64D82EBC-215C-4D82-A3EA-7A0A7B491756}" destId="{6B296A7C-BFA2-43D4-BE29-26A43461CD0B}" srcOrd="0" destOrd="0" presId="urn:microsoft.com/office/officeart/2018/2/layout/IconCircleList"/>
    <dgm:cxn modelId="{70FF0196-ABEF-4695-9C2A-B50B9B3D96D6}" type="presOf" srcId="{C6AD68C1-FE5A-4389-A4DB-789E6C739156}" destId="{ED73DA51-31FD-4142-A7D4-69E9AC371AB0}" srcOrd="0" destOrd="0" presId="urn:microsoft.com/office/officeart/2018/2/layout/IconCircleList"/>
    <dgm:cxn modelId="{B839659E-5D8F-4BBF-A430-D4431ACE2F82}" type="presOf" srcId="{6F42BAA1-EF85-42E8-BE98-4F5D2CAEF818}" destId="{ECF3B3E9-95FF-4A57-8125-2AD576E656E7}" srcOrd="0" destOrd="0" presId="urn:microsoft.com/office/officeart/2018/2/layout/IconCircleList"/>
    <dgm:cxn modelId="{805540A5-DFFE-4BB9-9E45-94D2E17AF30F}" type="presOf" srcId="{5E53FFB4-9ABE-4166-A87E-F253D05C9F8F}" destId="{9E0D4154-233C-44A5-984C-3F36D8EC4B8B}" srcOrd="0" destOrd="0" presId="urn:microsoft.com/office/officeart/2018/2/layout/IconCircleList"/>
    <dgm:cxn modelId="{1A794DC1-3C6A-4AA6-95DA-F6828B5F24A0}" srcId="{6A9BB112-C3B6-4BC9-A604-388078AED54C}" destId="{64D82EBC-215C-4D82-A3EA-7A0A7B491756}" srcOrd="1" destOrd="0" parTransId="{7E7D933C-AF34-4F72-BD4E-FAD7C2E28FC8}" sibTransId="{C6AD68C1-FE5A-4389-A4DB-789E6C739156}"/>
    <dgm:cxn modelId="{B122F3D1-B46A-4A39-8504-0E3E56FD6528}" srcId="{6A9BB112-C3B6-4BC9-A604-388078AED54C}" destId="{13BBBBA5-2AC5-46D4-ABA8-7901DC82C113}" srcOrd="3" destOrd="0" parTransId="{CD1CED1A-05B6-4E07-9173-03430350214B}" sibTransId="{0C48C8C3-7A63-400A-ABAB-336DE9F32938}"/>
    <dgm:cxn modelId="{6155D9E3-F862-46A1-84C0-CFEAF0F03A0A}" srcId="{6A9BB112-C3B6-4BC9-A604-388078AED54C}" destId="{5E53FFB4-9ABE-4166-A87E-F253D05C9F8F}" srcOrd="2" destOrd="0" parTransId="{AC0334F4-1D93-49D3-AB87-090C62EED418}" sibTransId="{B0D63013-B651-4979-B790-088F6974B3A0}"/>
    <dgm:cxn modelId="{14B732F0-E831-4574-A2A2-FA3F8CA9950E}" type="presOf" srcId="{0AB712A2-E362-4220-AC68-2B5E309483D9}" destId="{339B93E0-04CD-4F82-BEA2-7DA90D69135A}" srcOrd="0" destOrd="0" presId="urn:microsoft.com/office/officeart/2018/2/layout/IconCircleList"/>
    <dgm:cxn modelId="{3C6D70C3-3CF1-4549-ADF6-7B8166C5A17F}" type="presParOf" srcId="{0521D738-EC28-4FE1-9EC5-AF49257C3298}" destId="{4A56AB33-F2C1-4C7D-A907-4F6F2BBBC863}" srcOrd="0" destOrd="0" presId="urn:microsoft.com/office/officeart/2018/2/layout/IconCircleList"/>
    <dgm:cxn modelId="{755157B5-4442-4B30-9284-B6B63A20F32D}" type="presParOf" srcId="{4A56AB33-F2C1-4C7D-A907-4F6F2BBBC863}" destId="{352FA379-7DFE-4D99-921C-47044BD3BA14}" srcOrd="0" destOrd="0" presId="urn:microsoft.com/office/officeart/2018/2/layout/IconCircleList"/>
    <dgm:cxn modelId="{7FBDB79C-A329-4982-97DA-B19641C63FF0}" type="presParOf" srcId="{352FA379-7DFE-4D99-921C-47044BD3BA14}" destId="{066A74AD-1216-471B-B802-066A1D789533}" srcOrd="0" destOrd="0" presId="urn:microsoft.com/office/officeart/2018/2/layout/IconCircleList"/>
    <dgm:cxn modelId="{34C1FF07-E514-47B9-A955-6EB7C4BEFF54}" type="presParOf" srcId="{352FA379-7DFE-4D99-921C-47044BD3BA14}" destId="{18BD7917-8740-412F-BDBC-4E3351671D45}" srcOrd="1" destOrd="0" presId="urn:microsoft.com/office/officeart/2018/2/layout/IconCircleList"/>
    <dgm:cxn modelId="{F64CF9EE-36C7-46DA-A240-A2C8531F63AD}" type="presParOf" srcId="{352FA379-7DFE-4D99-921C-47044BD3BA14}" destId="{63042831-E3DE-4D75-AC5F-1D7FBEEC6577}" srcOrd="2" destOrd="0" presId="urn:microsoft.com/office/officeart/2018/2/layout/IconCircleList"/>
    <dgm:cxn modelId="{01E109C1-06AF-4301-87E8-2CC2FB304341}" type="presParOf" srcId="{352FA379-7DFE-4D99-921C-47044BD3BA14}" destId="{ECF3B3E9-95FF-4A57-8125-2AD576E656E7}" srcOrd="3" destOrd="0" presId="urn:microsoft.com/office/officeart/2018/2/layout/IconCircleList"/>
    <dgm:cxn modelId="{2D217526-1881-4589-88A1-FE9D5908D6EB}" type="presParOf" srcId="{4A56AB33-F2C1-4C7D-A907-4F6F2BBBC863}" destId="{339B93E0-04CD-4F82-BEA2-7DA90D69135A}" srcOrd="1" destOrd="0" presId="urn:microsoft.com/office/officeart/2018/2/layout/IconCircleList"/>
    <dgm:cxn modelId="{4E84DA33-6E18-4F25-85DF-1C64E478309E}" type="presParOf" srcId="{4A56AB33-F2C1-4C7D-A907-4F6F2BBBC863}" destId="{06823846-3F9D-4A52-8AAF-501EFDA06EED}" srcOrd="2" destOrd="0" presId="urn:microsoft.com/office/officeart/2018/2/layout/IconCircleList"/>
    <dgm:cxn modelId="{68CDBCC5-C6D7-4D4E-844E-1E1F7C401ED1}" type="presParOf" srcId="{06823846-3F9D-4A52-8AAF-501EFDA06EED}" destId="{DABB2050-0F94-48FC-994D-8B67D67570B1}" srcOrd="0" destOrd="0" presId="urn:microsoft.com/office/officeart/2018/2/layout/IconCircleList"/>
    <dgm:cxn modelId="{C7336FEC-46E0-4901-9496-8715A90E38A7}" type="presParOf" srcId="{06823846-3F9D-4A52-8AAF-501EFDA06EED}" destId="{B95D9753-5F72-4F00-9AE7-D75E7B1F5C5B}" srcOrd="1" destOrd="0" presId="urn:microsoft.com/office/officeart/2018/2/layout/IconCircleList"/>
    <dgm:cxn modelId="{DDE0E740-5824-4850-9475-9AA148C5B97D}" type="presParOf" srcId="{06823846-3F9D-4A52-8AAF-501EFDA06EED}" destId="{669EBF5D-762B-4C4B-B281-823D086F889E}" srcOrd="2" destOrd="0" presId="urn:microsoft.com/office/officeart/2018/2/layout/IconCircleList"/>
    <dgm:cxn modelId="{1154313E-4C55-48F4-ADE9-696F9C7F1269}" type="presParOf" srcId="{06823846-3F9D-4A52-8AAF-501EFDA06EED}" destId="{6B296A7C-BFA2-43D4-BE29-26A43461CD0B}" srcOrd="3" destOrd="0" presId="urn:microsoft.com/office/officeart/2018/2/layout/IconCircleList"/>
    <dgm:cxn modelId="{C49F28B0-695A-46D5-9C3B-FDC98B0DE70F}" type="presParOf" srcId="{4A56AB33-F2C1-4C7D-A907-4F6F2BBBC863}" destId="{ED73DA51-31FD-4142-A7D4-69E9AC371AB0}" srcOrd="3" destOrd="0" presId="urn:microsoft.com/office/officeart/2018/2/layout/IconCircleList"/>
    <dgm:cxn modelId="{6F0E5DD4-8517-4066-BF68-BD26C61482A7}" type="presParOf" srcId="{4A56AB33-F2C1-4C7D-A907-4F6F2BBBC863}" destId="{3E51715A-AC0E-4CFF-8E4A-E25CDCD21D97}" srcOrd="4" destOrd="0" presId="urn:microsoft.com/office/officeart/2018/2/layout/IconCircleList"/>
    <dgm:cxn modelId="{0AB8810B-F837-4F92-8AF4-DD3F95DEF563}" type="presParOf" srcId="{3E51715A-AC0E-4CFF-8E4A-E25CDCD21D97}" destId="{5BE3C019-A0EA-4B41-8CBC-CD3DB02F2FA2}" srcOrd="0" destOrd="0" presId="urn:microsoft.com/office/officeart/2018/2/layout/IconCircleList"/>
    <dgm:cxn modelId="{6CF97899-BD18-470C-B3F9-C8567A423F83}" type="presParOf" srcId="{3E51715A-AC0E-4CFF-8E4A-E25CDCD21D97}" destId="{FE739045-D2AC-4049-AB82-377A80CC35B7}" srcOrd="1" destOrd="0" presId="urn:microsoft.com/office/officeart/2018/2/layout/IconCircleList"/>
    <dgm:cxn modelId="{E0244C14-2BC0-4020-A4F2-58BCAD99F75C}" type="presParOf" srcId="{3E51715A-AC0E-4CFF-8E4A-E25CDCD21D97}" destId="{F1A42576-A9EF-4854-BA26-107AEE577E5F}" srcOrd="2" destOrd="0" presId="urn:microsoft.com/office/officeart/2018/2/layout/IconCircleList"/>
    <dgm:cxn modelId="{59A58BAF-19C8-431C-B746-C62DB61DF02F}" type="presParOf" srcId="{3E51715A-AC0E-4CFF-8E4A-E25CDCD21D97}" destId="{9E0D4154-233C-44A5-984C-3F36D8EC4B8B}" srcOrd="3" destOrd="0" presId="urn:microsoft.com/office/officeart/2018/2/layout/IconCircleList"/>
    <dgm:cxn modelId="{E3DF1777-D474-4D9E-9655-A0C667176ABA}" type="presParOf" srcId="{4A56AB33-F2C1-4C7D-A907-4F6F2BBBC863}" destId="{218882A0-8AD2-4A5D-9A99-AB5139E6C346}" srcOrd="5" destOrd="0" presId="urn:microsoft.com/office/officeart/2018/2/layout/IconCircleList"/>
    <dgm:cxn modelId="{32A9D668-0DED-405E-A7B0-E3E1BDE007A2}" type="presParOf" srcId="{4A56AB33-F2C1-4C7D-A907-4F6F2BBBC863}" destId="{10A7C84E-C24E-4A3C-9B30-736A2AD6AACE}" srcOrd="6" destOrd="0" presId="urn:microsoft.com/office/officeart/2018/2/layout/IconCircleList"/>
    <dgm:cxn modelId="{1458B24C-0FD6-455B-AF03-52CB938DC095}" type="presParOf" srcId="{10A7C84E-C24E-4A3C-9B30-736A2AD6AACE}" destId="{4A5E7A6F-6FB3-469E-9F47-64D2B1B82468}" srcOrd="0" destOrd="0" presId="urn:microsoft.com/office/officeart/2018/2/layout/IconCircleList"/>
    <dgm:cxn modelId="{61FB13EE-382B-4A84-9AA9-9AEAF0850FF1}" type="presParOf" srcId="{10A7C84E-C24E-4A3C-9B30-736A2AD6AACE}" destId="{5D1A58B9-260D-4535-A80A-0410B2FEE9C2}" srcOrd="1" destOrd="0" presId="urn:microsoft.com/office/officeart/2018/2/layout/IconCircleList"/>
    <dgm:cxn modelId="{7C3DCEC7-20C8-4E95-9BFE-028B2A5846A0}" type="presParOf" srcId="{10A7C84E-C24E-4A3C-9B30-736A2AD6AACE}" destId="{6C955627-1652-444B-98EE-79C08334FE1A}" srcOrd="2" destOrd="0" presId="urn:microsoft.com/office/officeart/2018/2/layout/IconCircleList"/>
    <dgm:cxn modelId="{16910732-1BD5-4879-B070-25C24B78ED19}" type="presParOf" srcId="{10A7C84E-C24E-4A3C-9B30-736A2AD6AACE}" destId="{B1C30514-6676-4FD3-B78C-2FF426D93D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0839EE-89B6-4641-8299-16A7A12A9A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A8A6466-F51C-447A-906D-5B5F6A0F669A}">
      <dgm:prSet custT="1"/>
      <dgm:spPr/>
      <dgm:t>
        <a:bodyPr/>
        <a:lstStyle/>
        <a:p>
          <a:r>
            <a:rPr lang="en-US" sz="2000" dirty="0"/>
            <a:t>Epidemiology is “characterization of health problem by </a:t>
          </a:r>
          <a:r>
            <a:rPr lang="en-US" sz="2000" b="1" dirty="0"/>
            <a:t>time, place </a:t>
          </a:r>
          <a:r>
            <a:rPr lang="en-US" sz="2000" dirty="0"/>
            <a:t>and </a:t>
          </a:r>
          <a:r>
            <a:rPr lang="en-US" sz="2000" b="1" dirty="0"/>
            <a:t>person”</a:t>
          </a:r>
          <a:r>
            <a:rPr lang="en-US" sz="2000" dirty="0"/>
            <a:t> to collect each possible piece of information relevant to epidemiologic event which would help to </a:t>
          </a:r>
          <a:r>
            <a:rPr lang="en-US" sz="2000" b="1" dirty="0"/>
            <a:t>explain </a:t>
          </a:r>
          <a:r>
            <a:rPr lang="en-US" sz="2000" dirty="0"/>
            <a:t>its cause of occurrence, risk factors, its spread etc.  </a:t>
          </a:r>
        </a:p>
      </dgm:t>
    </dgm:pt>
    <dgm:pt modelId="{9E466576-BE9E-4AAD-B77B-3CA6A0C1E944}" type="parTrans" cxnId="{5429DEE5-BAA2-45A7-92C9-BA6D6A197FBA}">
      <dgm:prSet/>
      <dgm:spPr/>
      <dgm:t>
        <a:bodyPr/>
        <a:lstStyle/>
        <a:p>
          <a:endParaRPr lang="en-US" sz="2000"/>
        </a:p>
      </dgm:t>
    </dgm:pt>
    <dgm:pt modelId="{B5C00CF0-CB2E-4893-AE7A-FDB125FD5300}" type="sibTrans" cxnId="{5429DEE5-BAA2-45A7-92C9-BA6D6A197FBA}">
      <dgm:prSet/>
      <dgm:spPr/>
      <dgm:t>
        <a:bodyPr/>
        <a:lstStyle/>
        <a:p>
          <a:endParaRPr lang="en-US" sz="2000"/>
        </a:p>
      </dgm:t>
    </dgm:pt>
    <dgm:pt modelId="{811C6EE4-8E7A-439C-A19D-1D6AE95E1632}">
      <dgm:prSet custT="1"/>
      <dgm:spPr/>
      <dgm:t>
        <a:bodyPr/>
        <a:lstStyle/>
        <a:p>
          <a:r>
            <a:rPr lang="en-US" sz="2000" dirty="0"/>
            <a:t>It is a </a:t>
          </a:r>
          <a:r>
            <a:rPr lang="en-US" sz="2000" b="1" dirty="0"/>
            <a:t>comprehensive approach </a:t>
          </a:r>
          <a:r>
            <a:rPr lang="en-US" sz="2000" dirty="0"/>
            <a:t>to study </a:t>
          </a:r>
          <a:r>
            <a:rPr lang="en-US" sz="2000" b="1" dirty="0"/>
            <a:t>micro</a:t>
          </a:r>
          <a:r>
            <a:rPr lang="en-US" sz="2000" dirty="0"/>
            <a:t> </a:t>
          </a:r>
          <a:r>
            <a:rPr lang="en-US" sz="2000" b="1" dirty="0"/>
            <a:t>detail </a:t>
          </a:r>
          <a:r>
            <a:rPr lang="en-US" sz="2000" dirty="0"/>
            <a:t>of the epidemiologic event. </a:t>
          </a:r>
        </a:p>
      </dgm:t>
    </dgm:pt>
    <dgm:pt modelId="{BC5A5A81-09E1-4F30-891A-E61F97050B8E}" type="parTrans" cxnId="{6B95DF49-FB80-4C30-B87D-94C37AB8103F}">
      <dgm:prSet/>
      <dgm:spPr/>
      <dgm:t>
        <a:bodyPr/>
        <a:lstStyle/>
        <a:p>
          <a:endParaRPr lang="en-US" sz="2000"/>
        </a:p>
      </dgm:t>
    </dgm:pt>
    <dgm:pt modelId="{C84A06B5-4EEF-43F1-80E3-9AD9782BFA11}" type="sibTrans" cxnId="{6B95DF49-FB80-4C30-B87D-94C37AB8103F}">
      <dgm:prSet/>
      <dgm:spPr/>
      <dgm:t>
        <a:bodyPr/>
        <a:lstStyle/>
        <a:p>
          <a:endParaRPr lang="en-US" sz="2000"/>
        </a:p>
      </dgm:t>
    </dgm:pt>
    <dgm:pt modelId="{BA2203E6-0006-452C-B48C-A5A73DAB1668}">
      <dgm:prSet custT="1"/>
      <dgm:spPr/>
      <dgm:t>
        <a:bodyPr/>
        <a:lstStyle/>
        <a:p>
          <a:r>
            <a:rPr lang="en-US" sz="2000" b="1" dirty="0"/>
            <a:t>This constitute Descriptive epidemiology                               (</a:t>
          </a:r>
          <a:r>
            <a:rPr lang="en-US" sz="2000" dirty="0"/>
            <a:t>who, when &amp; where).  </a:t>
          </a:r>
        </a:p>
      </dgm:t>
    </dgm:pt>
    <dgm:pt modelId="{EA2995DC-5F87-4F7F-98D2-BD6A3E9F8068}" type="parTrans" cxnId="{C1E0CDAA-D37D-4BB9-B9AB-B8F453D8A070}">
      <dgm:prSet/>
      <dgm:spPr/>
      <dgm:t>
        <a:bodyPr/>
        <a:lstStyle/>
        <a:p>
          <a:endParaRPr lang="en-US" sz="2000"/>
        </a:p>
      </dgm:t>
    </dgm:pt>
    <dgm:pt modelId="{4A704EF4-EABD-4882-832E-D894DC1E8A13}" type="sibTrans" cxnId="{C1E0CDAA-D37D-4BB9-B9AB-B8F453D8A070}">
      <dgm:prSet/>
      <dgm:spPr/>
      <dgm:t>
        <a:bodyPr/>
        <a:lstStyle/>
        <a:p>
          <a:endParaRPr lang="en-US" sz="2000"/>
        </a:p>
      </dgm:t>
    </dgm:pt>
    <dgm:pt modelId="{4816717A-6D6A-4CD8-A213-A6C48015FDE1}" type="pres">
      <dgm:prSet presAssocID="{690839EE-89B6-4641-8299-16A7A12A9A67}" presName="root" presStyleCnt="0">
        <dgm:presLayoutVars>
          <dgm:dir/>
          <dgm:resizeHandles val="exact"/>
        </dgm:presLayoutVars>
      </dgm:prSet>
      <dgm:spPr/>
    </dgm:pt>
    <dgm:pt modelId="{0777850E-B339-47EA-9B17-65E04AF49930}" type="pres">
      <dgm:prSet presAssocID="{FA8A6466-F51C-447A-906D-5B5F6A0F669A}" presName="compNode" presStyleCnt="0"/>
      <dgm:spPr/>
    </dgm:pt>
    <dgm:pt modelId="{ECEDDA1D-86AB-45ED-A7EA-E330E956677D}" type="pres">
      <dgm:prSet presAssocID="{FA8A6466-F51C-447A-906D-5B5F6A0F669A}" presName="bgRect" presStyleLbl="bgShp" presStyleIdx="0" presStyleCnt="3" custScaleY="114974"/>
      <dgm:spPr/>
    </dgm:pt>
    <dgm:pt modelId="{DE9B6D51-6ED9-4386-B997-6982FCA257A8}" type="pres">
      <dgm:prSet presAssocID="{FA8A6466-F51C-447A-906D-5B5F6A0F66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63EFE2-9E64-40CB-A7C9-50216BDB26B3}" type="pres">
      <dgm:prSet presAssocID="{FA8A6466-F51C-447A-906D-5B5F6A0F669A}" presName="spaceRect" presStyleCnt="0"/>
      <dgm:spPr/>
    </dgm:pt>
    <dgm:pt modelId="{C21341CF-E2B4-4707-B585-446BCC6C9BD7}" type="pres">
      <dgm:prSet presAssocID="{FA8A6466-F51C-447A-906D-5B5F6A0F669A}" presName="parTx" presStyleLbl="revTx" presStyleIdx="0" presStyleCnt="3">
        <dgm:presLayoutVars>
          <dgm:chMax val="0"/>
          <dgm:chPref val="0"/>
        </dgm:presLayoutVars>
      </dgm:prSet>
      <dgm:spPr/>
    </dgm:pt>
    <dgm:pt modelId="{F8DF2B6D-F9B8-41D2-A7B5-E5F32F448624}" type="pres">
      <dgm:prSet presAssocID="{B5C00CF0-CB2E-4893-AE7A-FDB125FD5300}" presName="sibTrans" presStyleCnt="0"/>
      <dgm:spPr/>
    </dgm:pt>
    <dgm:pt modelId="{A0417F09-9DE5-435D-B05D-22A9A74AFAF6}" type="pres">
      <dgm:prSet presAssocID="{811C6EE4-8E7A-439C-A19D-1D6AE95E1632}" presName="compNode" presStyleCnt="0"/>
      <dgm:spPr/>
    </dgm:pt>
    <dgm:pt modelId="{A8A3C8E5-BF79-4BDB-A09C-979BEDB649FE}" type="pres">
      <dgm:prSet presAssocID="{811C6EE4-8E7A-439C-A19D-1D6AE95E1632}" presName="bgRect" presStyleLbl="bgShp" presStyleIdx="1" presStyleCnt="3"/>
      <dgm:spPr/>
    </dgm:pt>
    <dgm:pt modelId="{8C5861FC-794F-46F9-BDA1-30B21CA767F6}" type="pres">
      <dgm:prSet presAssocID="{811C6EE4-8E7A-439C-A19D-1D6AE95E16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F5EF46F-282B-45E1-8C0B-FB83A21ECDF2}" type="pres">
      <dgm:prSet presAssocID="{811C6EE4-8E7A-439C-A19D-1D6AE95E1632}" presName="spaceRect" presStyleCnt="0"/>
      <dgm:spPr/>
    </dgm:pt>
    <dgm:pt modelId="{EF6FE21E-C9CA-419F-B10E-5C867A2EF949}" type="pres">
      <dgm:prSet presAssocID="{811C6EE4-8E7A-439C-A19D-1D6AE95E1632}" presName="parTx" presStyleLbl="revTx" presStyleIdx="1" presStyleCnt="3">
        <dgm:presLayoutVars>
          <dgm:chMax val="0"/>
          <dgm:chPref val="0"/>
        </dgm:presLayoutVars>
      </dgm:prSet>
      <dgm:spPr/>
    </dgm:pt>
    <dgm:pt modelId="{FE6832C3-6F76-415B-8BAB-40C7374DBF01}" type="pres">
      <dgm:prSet presAssocID="{C84A06B5-4EEF-43F1-80E3-9AD9782BFA11}" presName="sibTrans" presStyleCnt="0"/>
      <dgm:spPr/>
    </dgm:pt>
    <dgm:pt modelId="{482759C0-9E12-4A33-839C-6698B721E17A}" type="pres">
      <dgm:prSet presAssocID="{BA2203E6-0006-452C-B48C-A5A73DAB1668}" presName="compNode" presStyleCnt="0"/>
      <dgm:spPr/>
    </dgm:pt>
    <dgm:pt modelId="{163D09A1-B0AB-4F06-9BF1-13289AB4FA9F}" type="pres">
      <dgm:prSet presAssocID="{BA2203E6-0006-452C-B48C-A5A73DAB1668}" presName="bgRect" presStyleLbl="bgShp" presStyleIdx="2" presStyleCnt="3"/>
      <dgm:spPr/>
    </dgm:pt>
    <dgm:pt modelId="{F1B6B3AB-D28F-4F8A-B424-5A8709F33512}" type="pres">
      <dgm:prSet presAssocID="{BA2203E6-0006-452C-B48C-A5A73DAB16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BE9791A-2729-4A97-B351-55CB33AC3D4A}" type="pres">
      <dgm:prSet presAssocID="{BA2203E6-0006-452C-B48C-A5A73DAB1668}" presName="spaceRect" presStyleCnt="0"/>
      <dgm:spPr/>
    </dgm:pt>
    <dgm:pt modelId="{0B3B396C-0BB6-46DB-81B5-FAEF213A946B}" type="pres">
      <dgm:prSet presAssocID="{BA2203E6-0006-452C-B48C-A5A73DAB16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E9E434-1E9B-49F1-B280-F7B832FFF7B4}" type="presOf" srcId="{FA8A6466-F51C-447A-906D-5B5F6A0F669A}" destId="{C21341CF-E2B4-4707-B585-446BCC6C9BD7}" srcOrd="0" destOrd="0" presId="urn:microsoft.com/office/officeart/2018/2/layout/IconVerticalSolidList"/>
    <dgm:cxn modelId="{6B95DF49-FB80-4C30-B87D-94C37AB8103F}" srcId="{690839EE-89B6-4641-8299-16A7A12A9A67}" destId="{811C6EE4-8E7A-439C-A19D-1D6AE95E1632}" srcOrd="1" destOrd="0" parTransId="{BC5A5A81-09E1-4F30-891A-E61F97050B8E}" sibTransId="{C84A06B5-4EEF-43F1-80E3-9AD9782BFA11}"/>
    <dgm:cxn modelId="{36BAB6AA-663F-4EF8-AB3C-53F6A37BBF36}" type="presOf" srcId="{811C6EE4-8E7A-439C-A19D-1D6AE95E1632}" destId="{EF6FE21E-C9CA-419F-B10E-5C867A2EF949}" srcOrd="0" destOrd="0" presId="urn:microsoft.com/office/officeart/2018/2/layout/IconVerticalSolidList"/>
    <dgm:cxn modelId="{C1E0CDAA-D37D-4BB9-B9AB-B8F453D8A070}" srcId="{690839EE-89B6-4641-8299-16A7A12A9A67}" destId="{BA2203E6-0006-452C-B48C-A5A73DAB1668}" srcOrd="2" destOrd="0" parTransId="{EA2995DC-5F87-4F7F-98D2-BD6A3E9F8068}" sibTransId="{4A704EF4-EABD-4882-832E-D894DC1E8A13}"/>
    <dgm:cxn modelId="{00EE3CD6-43B0-461B-9E22-A523997573DE}" type="presOf" srcId="{BA2203E6-0006-452C-B48C-A5A73DAB1668}" destId="{0B3B396C-0BB6-46DB-81B5-FAEF213A946B}" srcOrd="0" destOrd="0" presId="urn:microsoft.com/office/officeart/2018/2/layout/IconVerticalSolidList"/>
    <dgm:cxn modelId="{5429DEE5-BAA2-45A7-92C9-BA6D6A197FBA}" srcId="{690839EE-89B6-4641-8299-16A7A12A9A67}" destId="{FA8A6466-F51C-447A-906D-5B5F6A0F669A}" srcOrd="0" destOrd="0" parTransId="{9E466576-BE9E-4AAD-B77B-3CA6A0C1E944}" sibTransId="{B5C00CF0-CB2E-4893-AE7A-FDB125FD5300}"/>
    <dgm:cxn modelId="{200CA3F2-73CB-4EF4-8853-2B26CA5DF906}" type="presOf" srcId="{690839EE-89B6-4641-8299-16A7A12A9A67}" destId="{4816717A-6D6A-4CD8-A213-A6C48015FDE1}" srcOrd="0" destOrd="0" presId="urn:microsoft.com/office/officeart/2018/2/layout/IconVerticalSolidList"/>
    <dgm:cxn modelId="{38E836F0-0D0B-4D48-9660-092035A0B114}" type="presParOf" srcId="{4816717A-6D6A-4CD8-A213-A6C48015FDE1}" destId="{0777850E-B339-47EA-9B17-65E04AF49930}" srcOrd="0" destOrd="0" presId="urn:microsoft.com/office/officeart/2018/2/layout/IconVerticalSolidList"/>
    <dgm:cxn modelId="{0B0532F4-98AF-4608-B36D-D81AA4D8E648}" type="presParOf" srcId="{0777850E-B339-47EA-9B17-65E04AF49930}" destId="{ECEDDA1D-86AB-45ED-A7EA-E330E956677D}" srcOrd="0" destOrd="0" presId="urn:microsoft.com/office/officeart/2018/2/layout/IconVerticalSolidList"/>
    <dgm:cxn modelId="{9B0BCECA-CBFC-4305-BA04-A69324092E7D}" type="presParOf" srcId="{0777850E-B339-47EA-9B17-65E04AF49930}" destId="{DE9B6D51-6ED9-4386-B997-6982FCA257A8}" srcOrd="1" destOrd="0" presId="urn:microsoft.com/office/officeart/2018/2/layout/IconVerticalSolidList"/>
    <dgm:cxn modelId="{EEB0C3CF-AF9A-4157-A244-944547505806}" type="presParOf" srcId="{0777850E-B339-47EA-9B17-65E04AF49930}" destId="{0B63EFE2-9E64-40CB-A7C9-50216BDB26B3}" srcOrd="2" destOrd="0" presId="urn:microsoft.com/office/officeart/2018/2/layout/IconVerticalSolidList"/>
    <dgm:cxn modelId="{3FDD911C-8833-47BC-A933-08116C8E77C4}" type="presParOf" srcId="{0777850E-B339-47EA-9B17-65E04AF49930}" destId="{C21341CF-E2B4-4707-B585-446BCC6C9BD7}" srcOrd="3" destOrd="0" presId="urn:microsoft.com/office/officeart/2018/2/layout/IconVerticalSolidList"/>
    <dgm:cxn modelId="{B4EC8324-0EFB-403A-A0D4-7FAB321CC502}" type="presParOf" srcId="{4816717A-6D6A-4CD8-A213-A6C48015FDE1}" destId="{F8DF2B6D-F9B8-41D2-A7B5-E5F32F448624}" srcOrd="1" destOrd="0" presId="urn:microsoft.com/office/officeart/2018/2/layout/IconVerticalSolidList"/>
    <dgm:cxn modelId="{CC50B65A-0E78-42BD-927B-B586A5DE0272}" type="presParOf" srcId="{4816717A-6D6A-4CD8-A213-A6C48015FDE1}" destId="{A0417F09-9DE5-435D-B05D-22A9A74AFAF6}" srcOrd="2" destOrd="0" presId="urn:microsoft.com/office/officeart/2018/2/layout/IconVerticalSolidList"/>
    <dgm:cxn modelId="{58DD3707-BDFC-4A57-86CF-235ECCE5FFA0}" type="presParOf" srcId="{A0417F09-9DE5-435D-B05D-22A9A74AFAF6}" destId="{A8A3C8E5-BF79-4BDB-A09C-979BEDB649FE}" srcOrd="0" destOrd="0" presId="urn:microsoft.com/office/officeart/2018/2/layout/IconVerticalSolidList"/>
    <dgm:cxn modelId="{BAD8B957-7106-4299-A90A-F24A82701FE6}" type="presParOf" srcId="{A0417F09-9DE5-435D-B05D-22A9A74AFAF6}" destId="{8C5861FC-794F-46F9-BDA1-30B21CA767F6}" srcOrd="1" destOrd="0" presId="urn:microsoft.com/office/officeart/2018/2/layout/IconVerticalSolidList"/>
    <dgm:cxn modelId="{5CE81320-1339-4BEE-8B40-A5AAEF1C0AC7}" type="presParOf" srcId="{A0417F09-9DE5-435D-B05D-22A9A74AFAF6}" destId="{2F5EF46F-282B-45E1-8C0B-FB83A21ECDF2}" srcOrd="2" destOrd="0" presId="urn:microsoft.com/office/officeart/2018/2/layout/IconVerticalSolidList"/>
    <dgm:cxn modelId="{E57298F8-2013-469A-97BC-AA7CBC11FB6E}" type="presParOf" srcId="{A0417F09-9DE5-435D-B05D-22A9A74AFAF6}" destId="{EF6FE21E-C9CA-419F-B10E-5C867A2EF949}" srcOrd="3" destOrd="0" presId="urn:microsoft.com/office/officeart/2018/2/layout/IconVerticalSolidList"/>
    <dgm:cxn modelId="{B09CD73F-E09C-44D4-8223-59C1622E262B}" type="presParOf" srcId="{4816717A-6D6A-4CD8-A213-A6C48015FDE1}" destId="{FE6832C3-6F76-415B-8BAB-40C7374DBF01}" srcOrd="3" destOrd="0" presId="urn:microsoft.com/office/officeart/2018/2/layout/IconVerticalSolidList"/>
    <dgm:cxn modelId="{2FA48731-4948-4B28-9562-9B90307BFE95}" type="presParOf" srcId="{4816717A-6D6A-4CD8-A213-A6C48015FDE1}" destId="{482759C0-9E12-4A33-839C-6698B721E17A}" srcOrd="4" destOrd="0" presId="urn:microsoft.com/office/officeart/2018/2/layout/IconVerticalSolidList"/>
    <dgm:cxn modelId="{1A8608A7-48F6-4DA6-84A7-3669BA7F0FF2}" type="presParOf" srcId="{482759C0-9E12-4A33-839C-6698B721E17A}" destId="{163D09A1-B0AB-4F06-9BF1-13289AB4FA9F}" srcOrd="0" destOrd="0" presId="urn:microsoft.com/office/officeart/2018/2/layout/IconVerticalSolidList"/>
    <dgm:cxn modelId="{218350AB-656A-464D-AC83-39FEF22546D3}" type="presParOf" srcId="{482759C0-9E12-4A33-839C-6698B721E17A}" destId="{F1B6B3AB-D28F-4F8A-B424-5A8709F33512}" srcOrd="1" destOrd="0" presId="urn:microsoft.com/office/officeart/2018/2/layout/IconVerticalSolidList"/>
    <dgm:cxn modelId="{40250433-07FF-498F-9313-4B573F79B1E1}" type="presParOf" srcId="{482759C0-9E12-4A33-839C-6698B721E17A}" destId="{FBE9791A-2729-4A97-B351-55CB33AC3D4A}" srcOrd="2" destOrd="0" presId="urn:microsoft.com/office/officeart/2018/2/layout/IconVerticalSolidList"/>
    <dgm:cxn modelId="{06213D0E-CCD5-48B5-A8C9-B3896B8B2076}" type="presParOf" srcId="{482759C0-9E12-4A33-839C-6698B721E17A}" destId="{0B3B396C-0BB6-46DB-81B5-FAEF213A94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B22E06-E3B8-4A00-BFBE-B52525F2F9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B9BFC4-8980-4AF3-9E7E-B7AF483BA336}">
      <dgm:prSet custT="1"/>
      <dgm:spPr/>
      <dgm:t>
        <a:bodyPr/>
        <a:lstStyle/>
        <a:p>
          <a:r>
            <a:rPr lang="en-US" sz="2400"/>
            <a:t>Study of diseases in relevance to time of their  occurrence.  (all cases in appeared in same time </a:t>
          </a:r>
        </a:p>
      </dgm:t>
    </dgm:pt>
    <dgm:pt modelId="{60A99104-5728-432E-9E10-FAF10B1C1BFD}" type="parTrans" cxnId="{E860AC77-4F57-43EE-A44C-AB9B722E50BC}">
      <dgm:prSet/>
      <dgm:spPr/>
      <dgm:t>
        <a:bodyPr/>
        <a:lstStyle/>
        <a:p>
          <a:endParaRPr lang="en-US" sz="2400"/>
        </a:p>
      </dgm:t>
    </dgm:pt>
    <dgm:pt modelId="{7E059F7A-26C2-413C-A5C7-7D44B82C8C3D}" type="sibTrans" cxnId="{E860AC77-4F57-43EE-A44C-AB9B722E50BC}">
      <dgm:prSet/>
      <dgm:spPr/>
      <dgm:t>
        <a:bodyPr/>
        <a:lstStyle/>
        <a:p>
          <a:endParaRPr lang="en-US" sz="2400"/>
        </a:p>
      </dgm:t>
    </dgm:pt>
    <dgm:pt modelId="{47E37865-DDBF-4286-9FB4-1EE0990D1E9C}">
      <dgm:prSet custT="1"/>
      <dgm:spPr/>
      <dgm:t>
        <a:bodyPr/>
        <a:lstStyle/>
        <a:p>
          <a:r>
            <a:rPr lang="en-US" sz="2400"/>
            <a:t>seasonal trend. (asthma cases …in spring season  …. High  Pollen count)</a:t>
          </a:r>
        </a:p>
      </dgm:t>
    </dgm:pt>
    <dgm:pt modelId="{50A42F5C-BEAE-4D59-9FD0-AD50254CC759}" type="parTrans" cxnId="{5CDBD944-D6F8-446F-981F-C4234338AEBC}">
      <dgm:prSet/>
      <dgm:spPr/>
      <dgm:t>
        <a:bodyPr/>
        <a:lstStyle/>
        <a:p>
          <a:endParaRPr lang="en-US" sz="2400"/>
        </a:p>
      </dgm:t>
    </dgm:pt>
    <dgm:pt modelId="{DE6E1959-2B86-4602-A10C-C47FA0CBEB3E}" type="sibTrans" cxnId="{5CDBD944-D6F8-446F-981F-C4234338AEBC}">
      <dgm:prSet/>
      <dgm:spPr/>
      <dgm:t>
        <a:bodyPr/>
        <a:lstStyle/>
        <a:p>
          <a:endParaRPr lang="en-US" sz="2400"/>
        </a:p>
      </dgm:t>
    </dgm:pt>
    <dgm:pt modelId="{9E2AB18E-FA93-4BB6-B8B5-9F59E594EC52}">
      <dgm:prSet custT="1"/>
      <dgm:spPr/>
      <dgm:t>
        <a:bodyPr/>
        <a:lstStyle/>
        <a:p>
          <a:r>
            <a:rPr lang="en-US" sz="2400"/>
            <a:t>Whether diseases has increased/decreased over time..</a:t>
          </a:r>
          <a:r>
            <a:rPr lang="en-US" sz="2400" b="1"/>
            <a:t>time trends. </a:t>
          </a:r>
          <a:r>
            <a:rPr lang="en-US" sz="2400"/>
            <a:t>(cancers, DM showing upward time trends)</a:t>
          </a:r>
        </a:p>
      </dgm:t>
    </dgm:pt>
    <dgm:pt modelId="{29439481-F977-4025-B5A4-4B2C4E556809}" type="parTrans" cxnId="{29565582-4883-4B97-8075-3396B1060D16}">
      <dgm:prSet/>
      <dgm:spPr/>
      <dgm:t>
        <a:bodyPr/>
        <a:lstStyle/>
        <a:p>
          <a:endParaRPr lang="en-US" sz="2400"/>
        </a:p>
      </dgm:t>
    </dgm:pt>
    <dgm:pt modelId="{6F979C69-4E58-4D23-9A68-73605B7AE79C}" type="sibTrans" cxnId="{29565582-4883-4B97-8075-3396B1060D16}">
      <dgm:prSet/>
      <dgm:spPr/>
      <dgm:t>
        <a:bodyPr/>
        <a:lstStyle/>
        <a:p>
          <a:endParaRPr lang="en-US" sz="2400"/>
        </a:p>
      </dgm:t>
    </dgm:pt>
    <dgm:pt modelId="{8EA1B349-96A0-48AD-9F87-CE0AD3B8C97F}">
      <dgm:prSet custT="1"/>
      <dgm:spPr/>
      <dgm:t>
        <a:bodyPr/>
        <a:lstStyle/>
        <a:p>
          <a:r>
            <a:rPr lang="en-US" sz="2400"/>
            <a:t>Study of time patterns makes data more </a:t>
          </a:r>
          <a:r>
            <a:rPr lang="en-US" sz="2400" u="sng"/>
            <a:t>informative</a:t>
          </a:r>
          <a:r>
            <a:rPr lang="en-US" sz="2400"/>
            <a:t>, </a:t>
          </a:r>
          <a:r>
            <a:rPr lang="en-US" sz="2400" u="sng"/>
            <a:t>potential</a:t>
          </a:r>
          <a:r>
            <a:rPr lang="en-US" sz="2400"/>
            <a:t> and </a:t>
          </a:r>
          <a:r>
            <a:rPr lang="en-US" sz="2400" u="sng"/>
            <a:t>presentable</a:t>
          </a:r>
          <a:r>
            <a:rPr lang="en-US" sz="2400"/>
            <a:t>.</a:t>
          </a:r>
        </a:p>
      </dgm:t>
    </dgm:pt>
    <dgm:pt modelId="{F010A74C-27F2-47B9-9630-A006AA462877}" type="parTrans" cxnId="{F92F3DE1-34B4-4E1C-84D6-6D8E8FB2A0D8}">
      <dgm:prSet/>
      <dgm:spPr/>
      <dgm:t>
        <a:bodyPr/>
        <a:lstStyle/>
        <a:p>
          <a:endParaRPr lang="en-US" sz="2400"/>
        </a:p>
      </dgm:t>
    </dgm:pt>
    <dgm:pt modelId="{2A9CBD3B-6D55-4466-9409-A534A882105F}" type="sibTrans" cxnId="{F92F3DE1-34B4-4E1C-84D6-6D8E8FB2A0D8}">
      <dgm:prSet/>
      <dgm:spPr/>
      <dgm:t>
        <a:bodyPr/>
        <a:lstStyle/>
        <a:p>
          <a:endParaRPr lang="en-US" sz="2400"/>
        </a:p>
      </dgm:t>
    </dgm:pt>
    <dgm:pt modelId="{A6B56473-0765-447B-A809-D58F9E33A9A4}">
      <dgm:prSet custT="1"/>
      <dgm:spPr/>
      <dgm:t>
        <a:bodyPr/>
        <a:lstStyle/>
        <a:p>
          <a:r>
            <a:rPr lang="en-US" sz="2400" b="1"/>
            <a:t>Epidemic Curve. </a:t>
          </a:r>
          <a:endParaRPr lang="en-US" sz="2400"/>
        </a:p>
      </dgm:t>
    </dgm:pt>
    <dgm:pt modelId="{E0BE8F4D-87CB-4A35-863D-B4126FF7AC28}" type="parTrans" cxnId="{5E9835A7-1C46-41F1-9D13-1BC70CE5ABE4}">
      <dgm:prSet/>
      <dgm:spPr/>
      <dgm:t>
        <a:bodyPr/>
        <a:lstStyle/>
        <a:p>
          <a:endParaRPr lang="en-US" sz="2400"/>
        </a:p>
      </dgm:t>
    </dgm:pt>
    <dgm:pt modelId="{3B9890F6-CE2C-482C-AF55-49B1AE04FF99}" type="sibTrans" cxnId="{5E9835A7-1C46-41F1-9D13-1BC70CE5ABE4}">
      <dgm:prSet/>
      <dgm:spPr/>
      <dgm:t>
        <a:bodyPr/>
        <a:lstStyle/>
        <a:p>
          <a:endParaRPr lang="en-US" sz="2400"/>
        </a:p>
      </dgm:t>
    </dgm:pt>
    <dgm:pt modelId="{FE47F12E-CF82-4D6F-AA38-7B713B2AA4DC}" type="pres">
      <dgm:prSet presAssocID="{D1B22E06-E3B8-4A00-BFBE-B52525F2F97E}" presName="linear" presStyleCnt="0">
        <dgm:presLayoutVars>
          <dgm:animLvl val="lvl"/>
          <dgm:resizeHandles val="exact"/>
        </dgm:presLayoutVars>
      </dgm:prSet>
      <dgm:spPr/>
    </dgm:pt>
    <dgm:pt modelId="{0A9F7F15-0EB8-4854-89F0-263B0E04FC50}" type="pres">
      <dgm:prSet presAssocID="{ECB9BFC4-8980-4AF3-9E7E-B7AF483BA3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44867F-1883-43C9-A4BD-8D4CFCDE4826}" type="pres">
      <dgm:prSet presAssocID="{7E059F7A-26C2-413C-A5C7-7D44B82C8C3D}" presName="spacer" presStyleCnt="0"/>
      <dgm:spPr/>
    </dgm:pt>
    <dgm:pt modelId="{081CA972-D82E-4BF2-A945-3D4BCB82A5D3}" type="pres">
      <dgm:prSet presAssocID="{47E37865-DDBF-4286-9FB4-1EE0990D1E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F65D69-5EEC-4340-B382-12F360AE529A}" type="pres">
      <dgm:prSet presAssocID="{DE6E1959-2B86-4602-A10C-C47FA0CBEB3E}" presName="spacer" presStyleCnt="0"/>
      <dgm:spPr/>
    </dgm:pt>
    <dgm:pt modelId="{AE6BD20A-7EDF-4B66-87CF-1CE838A5712B}" type="pres">
      <dgm:prSet presAssocID="{9E2AB18E-FA93-4BB6-B8B5-9F59E594EC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E92009-1079-4985-BE96-7607F72F01D6}" type="pres">
      <dgm:prSet presAssocID="{6F979C69-4E58-4D23-9A68-73605B7AE79C}" presName="spacer" presStyleCnt="0"/>
      <dgm:spPr/>
    </dgm:pt>
    <dgm:pt modelId="{EA553CED-114A-440A-9FE0-315677BE1FFC}" type="pres">
      <dgm:prSet presAssocID="{8EA1B349-96A0-48AD-9F87-CE0AD3B8C9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99D54B-65A5-45B8-82ED-0B422411F847}" type="pres">
      <dgm:prSet presAssocID="{2A9CBD3B-6D55-4466-9409-A534A882105F}" presName="spacer" presStyleCnt="0"/>
      <dgm:spPr/>
    </dgm:pt>
    <dgm:pt modelId="{78A47559-F1D0-4283-8FB3-445B630F4419}" type="pres">
      <dgm:prSet presAssocID="{A6B56473-0765-447B-A809-D58F9E33A9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ABC8D1E-0688-4A4A-AC38-4FE3E09C84C2}" type="presOf" srcId="{ECB9BFC4-8980-4AF3-9E7E-B7AF483BA336}" destId="{0A9F7F15-0EB8-4854-89F0-263B0E04FC50}" srcOrd="0" destOrd="0" presId="urn:microsoft.com/office/officeart/2005/8/layout/vList2"/>
    <dgm:cxn modelId="{BBF8112E-2784-42C8-8F0C-16ED89BCC1C3}" type="presOf" srcId="{9E2AB18E-FA93-4BB6-B8B5-9F59E594EC52}" destId="{AE6BD20A-7EDF-4B66-87CF-1CE838A5712B}" srcOrd="0" destOrd="0" presId="urn:microsoft.com/office/officeart/2005/8/layout/vList2"/>
    <dgm:cxn modelId="{5CDBD944-D6F8-446F-981F-C4234338AEBC}" srcId="{D1B22E06-E3B8-4A00-BFBE-B52525F2F97E}" destId="{47E37865-DDBF-4286-9FB4-1EE0990D1E9C}" srcOrd="1" destOrd="0" parTransId="{50A42F5C-BEAE-4D59-9FD0-AD50254CC759}" sibTransId="{DE6E1959-2B86-4602-A10C-C47FA0CBEB3E}"/>
    <dgm:cxn modelId="{B8134E67-2F49-461F-BE48-43E07EB07873}" type="presOf" srcId="{A6B56473-0765-447B-A809-D58F9E33A9A4}" destId="{78A47559-F1D0-4283-8FB3-445B630F4419}" srcOrd="0" destOrd="0" presId="urn:microsoft.com/office/officeart/2005/8/layout/vList2"/>
    <dgm:cxn modelId="{27F39577-5749-4A89-B317-D8436FAA9C62}" type="presOf" srcId="{47E37865-DDBF-4286-9FB4-1EE0990D1E9C}" destId="{081CA972-D82E-4BF2-A945-3D4BCB82A5D3}" srcOrd="0" destOrd="0" presId="urn:microsoft.com/office/officeart/2005/8/layout/vList2"/>
    <dgm:cxn modelId="{E860AC77-4F57-43EE-A44C-AB9B722E50BC}" srcId="{D1B22E06-E3B8-4A00-BFBE-B52525F2F97E}" destId="{ECB9BFC4-8980-4AF3-9E7E-B7AF483BA336}" srcOrd="0" destOrd="0" parTransId="{60A99104-5728-432E-9E10-FAF10B1C1BFD}" sibTransId="{7E059F7A-26C2-413C-A5C7-7D44B82C8C3D}"/>
    <dgm:cxn modelId="{29565582-4883-4B97-8075-3396B1060D16}" srcId="{D1B22E06-E3B8-4A00-BFBE-B52525F2F97E}" destId="{9E2AB18E-FA93-4BB6-B8B5-9F59E594EC52}" srcOrd="2" destOrd="0" parTransId="{29439481-F977-4025-B5A4-4B2C4E556809}" sibTransId="{6F979C69-4E58-4D23-9A68-73605B7AE79C}"/>
    <dgm:cxn modelId="{5E9835A7-1C46-41F1-9D13-1BC70CE5ABE4}" srcId="{D1B22E06-E3B8-4A00-BFBE-B52525F2F97E}" destId="{A6B56473-0765-447B-A809-D58F9E33A9A4}" srcOrd="4" destOrd="0" parTransId="{E0BE8F4D-87CB-4A35-863D-B4126FF7AC28}" sibTransId="{3B9890F6-CE2C-482C-AF55-49B1AE04FF99}"/>
    <dgm:cxn modelId="{14E75EBD-69E9-4B17-B41D-3DC24BF98138}" type="presOf" srcId="{D1B22E06-E3B8-4A00-BFBE-B52525F2F97E}" destId="{FE47F12E-CF82-4D6F-AA38-7B713B2AA4DC}" srcOrd="0" destOrd="0" presId="urn:microsoft.com/office/officeart/2005/8/layout/vList2"/>
    <dgm:cxn modelId="{CDE16ED8-51D1-4D0B-9F0E-51D7DEAE8A40}" type="presOf" srcId="{8EA1B349-96A0-48AD-9F87-CE0AD3B8C97F}" destId="{EA553CED-114A-440A-9FE0-315677BE1FFC}" srcOrd="0" destOrd="0" presId="urn:microsoft.com/office/officeart/2005/8/layout/vList2"/>
    <dgm:cxn modelId="{F92F3DE1-34B4-4E1C-84D6-6D8E8FB2A0D8}" srcId="{D1B22E06-E3B8-4A00-BFBE-B52525F2F97E}" destId="{8EA1B349-96A0-48AD-9F87-CE0AD3B8C97F}" srcOrd="3" destOrd="0" parTransId="{F010A74C-27F2-47B9-9630-A006AA462877}" sibTransId="{2A9CBD3B-6D55-4466-9409-A534A882105F}"/>
    <dgm:cxn modelId="{85B8DEDE-D299-4303-8FC1-B163EBAC2C2A}" type="presParOf" srcId="{FE47F12E-CF82-4D6F-AA38-7B713B2AA4DC}" destId="{0A9F7F15-0EB8-4854-89F0-263B0E04FC50}" srcOrd="0" destOrd="0" presId="urn:microsoft.com/office/officeart/2005/8/layout/vList2"/>
    <dgm:cxn modelId="{7A2E464D-38CC-4C07-985E-00565176B038}" type="presParOf" srcId="{FE47F12E-CF82-4D6F-AA38-7B713B2AA4DC}" destId="{0744867F-1883-43C9-A4BD-8D4CFCDE4826}" srcOrd="1" destOrd="0" presId="urn:microsoft.com/office/officeart/2005/8/layout/vList2"/>
    <dgm:cxn modelId="{E6001BCC-6AFD-46C4-8AF4-6B09A2CB12E7}" type="presParOf" srcId="{FE47F12E-CF82-4D6F-AA38-7B713B2AA4DC}" destId="{081CA972-D82E-4BF2-A945-3D4BCB82A5D3}" srcOrd="2" destOrd="0" presId="urn:microsoft.com/office/officeart/2005/8/layout/vList2"/>
    <dgm:cxn modelId="{4136A5D0-5BB0-4367-A154-6CFBEA0E1B1D}" type="presParOf" srcId="{FE47F12E-CF82-4D6F-AA38-7B713B2AA4DC}" destId="{37F65D69-5EEC-4340-B382-12F360AE529A}" srcOrd="3" destOrd="0" presId="urn:microsoft.com/office/officeart/2005/8/layout/vList2"/>
    <dgm:cxn modelId="{1037FE6A-F5C4-4451-87A6-BD0679B65BCB}" type="presParOf" srcId="{FE47F12E-CF82-4D6F-AA38-7B713B2AA4DC}" destId="{AE6BD20A-7EDF-4B66-87CF-1CE838A5712B}" srcOrd="4" destOrd="0" presId="urn:microsoft.com/office/officeart/2005/8/layout/vList2"/>
    <dgm:cxn modelId="{29DB55A2-53AA-4331-949A-CA81F66E0FBE}" type="presParOf" srcId="{FE47F12E-CF82-4D6F-AA38-7B713B2AA4DC}" destId="{52E92009-1079-4985-BE96-7607F72F01D6}" srcOrd="5" destOrd="0" presId="urn:microsoft.com/office/officeart/2005/8/layout/vList2"/>
    <dgm:cxn modelId="{87F0557A-FCC7-4AEE-BA93-24EC0E35D193}" type="presParOf" srcId="{FE47F12E-CF82-4D6F-AA38-7B713B2AA4DC}" destId="{EA553CED-114A-440A-9FE0-315677BE1FFC}" srcOrd="6" destOrd="0" presId="urn:microsoft.com/office/officeart/2005/8/layout/vList2"/>
    <dgm:cxn modelId="{38269A18-F2C5-4E12-8591-4A5BF5363673}" type="presParOf" srcId="{FE47F12E-CF82-4D6F-AA38-7B713B2AA4DC}" destId="{7599D54B-65A5-45B8-82ED-0B422411F847}" srcOrd="7" destOrd="0" presId="urn:microsoft.com/office/officeart/2005/8/layout/vList2"/>
    <dgm:cxn modelId="{719FC1AC-61A9-4E5F-A800-96D338192F36}" type="presParOf" srcId="{FE47F12E-CF82-4D6F-AA38-7B713B2AA4DC}" destId="{78A47559-F1D0-4283-8FB3-445B630F44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651883" y="2198242"/>
          <a:ext cx="2018968" cy="20189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 Black" pitchFamily="34" charset="0"/>
            </a:rPr>
            <a:t>Wisdom</a:t>
          </a:r>
        </a:p>
      </dsp:txBody>
      <dsp:txXfrm>
        <a:off x="2057785" y="2671176"/>
        <a:ext cx="1207164" cy="1037791"/>
      </dsp:txXfrm>
    </dsp:sp>
    <dsp:sp modelId="{93300324-D62F-4E58-B882-734182BDB462}">
      <dsp:nvSpPr>
        <dsp:cNvPr id="0" name=""/>
        <dsp:cNvSpPr/>
      </dsp:nvSpPr>
      <dsp:spPr>
        <a:xfrm>
          <a:off x="692058" y="1761115"/>
          <a:ext cx="1468340" cy="14683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itchFamily="34" charset="0"/>
            </a:rPr>
            <a:t>Truth</a:t>
          </a:r>
          <a:r>
            <a:rPr lang="en-US" sz="1400" kern="1200"/>
            <a:t> </a:t>
          </a:r>
        </a:p>
      </dsp:txBody>
      <dsp:txXfrm>
        <a:off x="1061717" y="2133008"/>
        <a:ext cx="729022" cy="724554"/>
      </dsp:txXfrm>
    </dsp:sp>
    <dsp:sp modelId="{59EDF28D-6C67-49D0-B5A1-DE5C3CBA2292}">
      <dsp:nvSpPr>
        <dsp:cNvPr id="0" name=""/>
        <dsp:cNvSpPr/>
      </dsp:nvSpPr>
      <dsp:spPr>
        <a:xfrm rot="20700000">
          <a:off x="1299631" y="873682"/>
          <a:ext cx="1438674" cy="143867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 Black" pitchFamily="34" charset="0"/>
            </a:rPr>
            <a:t>Servic</a:t>
          </a:r>
          <a:r>
            <a:rPr lang="en-US" sz="1400" kern="1200">
              <a:latin typeface="Arial Black" pitchFamily="34" charset="0"/>
            </a:rPr>
            <a:t>e</a:t>
          </a:r>
          <a:r>
            <a:rPr lang="en-US" sz="1400" kern="1200"/>
            <a:t> </a:t>
          </a:r>
        </a:p>
      </dsp:txBody>
      <dsp:txXfrm rot="-20700000">
        <a:off x="1615174" y="1189225"/>
        <a:ext cx="807587" cy="807587"/>
      </dsp:txXfrm>
    </dsp:sp>
    <dsp:sp modelId="{398423B3-DD54-4226-99D7-017EFC1488DF}">
      <dsp:nvSpPr>
        <dsp:cNvPr id="0" name=""/>
        <dsp:cNvSpPr/>
      </dsp:nvSpPr>
      <dsp:spPr>
        <a:xfrm>
          <a:off x="1490977" y="2062445"/>
          <a:ext cx="2584279" cy="2584279"/>
        </a:xfrm>
        <a:prstGeom prst="circularArrow">
          <a:avLst>
            <a:gd name="adj1" fmla="val 4687"/>
            <a:gd name="adj2" fmla="val 299029"/>
            <a:gd name="adj3" fmla="val 2502377"/>
            <a:gd name="adj4" fmla="val 1589130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217170" y="1564045"/>
          <a:ext cx="1877640" cy="18776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966851" y="560804"/>
          <a:ext cx="2024474" cy="20244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5C7BD-5A87-4430-B640-51C4DB8EC3B3}">
      <dsp:nvSpPr>
        <dsp:cNvPr id="0" name=""/>
        <dsp:cNvSpPr/>
      </dsp:nvSpPr>
      <dsp:spPr>
        <a:xfrm>
          <a:off x="35" y="43691"/>
          <a:ext cx="3418284" cy="83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Primary (recommended textbooks) </a:t>
          </a:r>
          <a:endParaRPr lang="en-US" sz="2300" kern="1200"/>
        </a:p>
      </dsp:txBody>
      <dsp:txXfrm>
        <a:off x="35" y="43691"/>
        <a:ext cx="3418284" cy="838628"/>
      </dsp:txXfrm>
    </dsp:sp>
    <dsp:sp modelId="{7DE4B240-F910-4543-AEBF-61C51128A1E8}">
      <dsp:nvSpPr>
        <dsp:cNvPr id="0" name=""/>
        <dsp:cNvSpPr/>
      </dsp:nvSpPr>
      <dsp:spPr>
        <a:xfrm>
          <a:off x="35" y="882319"/>
          <a:ext cx="3418284" cy="3598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J Parks textbook of Preventive &amp; social Medicine. Ch.3 Pages 53-63( 26</a:t>
          </a:r>
          <a:r>
            <a:rPr lang="en-US" sz="2300" kern="1200" baseline="30000" dirty="0"/>
            <a:t>th</a:t>
          </a:r>
          <a:r>
            <a:rPr lang="en-US" sz="2300" kern="1200" dirty="0"/>
            <a:t> edition)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Textbook of Community Medicine &amp; Public Health. By Muhammad Illyas , Dr Irfanullah Siddiqui Ch.4 (latest edition) </a:t>
          </a:r>
        </a:p>
      </dsp:txBody>
      <dsp:txXfrm>
        <a:off x="35" y="882319"/>
        <a:ext cx="3418284" cy="3598695"/>
      </dsp:txXfrm>
    </dsp:sp>
    <dsp:sp modelId="{B313A1F6-9E3E-481B-B710-F2C01AEE17D1}">
      <dsp:nvSpPr>
        <dsp:cNvPr id="0" name=""/>
        <dsp:cNvSpPr/>
      </dsp:nvSpPr>
      <dsp:spPr>
        <a:xfrm>
          <a:off x="3896879" y="43691"/>
          <a:ext cx="3418284" cy="83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Additional readings </a:t>
          </a:r>
          <a:endParaRPr lang="en-US" sz="2300" kern="1200"/>
        </a:p>
      </dsp:txBody>
      <dsp:txXfrm>
        <a:off x="3896879" y="43691"/>
        <a:ext cx="3418284" cy="838628"/>
      </dsp:txXfrm>
    </dsp:sp>
    <dsp:sp modelId="{4EF2150C-86B5-46C0-857D-4A5FE5EE569F}">
      <dsp:nvSpPr>
        <dsp:cNvPr id="0" name=""/>
        <dsp:cNvSpPr/>
      </dsp:nvSpPr>
      <dsp:spPr>
        <a:xfrm>
          <a:off x="3896879" y="882319"/>
          <a:ext cx="3418284" cy="3598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Epidemiology by Leon Gordis </a:t>
          </a:r>
        </a:p>
      </dsp:txBody>
      <dsp:txXfrm>
        <a:off x="3896879" y="882319"/>
        <a:ext cx="3418284" cy="3598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2C6A-F36E-424E-A23F-6B12D49DF7D2}">
      <dsp:nvSpPr>
        <dsp:cNvPr id="0" name=""/>
        <dsp:cNvSpPr/>
      </dsp:nvSpPr>
      <dsp:spPr>
        <a:xfrm>
          <a:off x="0" y="446359"/>
          <a:ext cx="6666833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AD717-DD5A-4A2F-B59F-B4D233BC6A43}">
      <dsp:nvSpPr>
        <dsp:cNvPr id="0" name=""/>
        <dsp:cNvSpPr/>
      </dsp:nvSpPr>
      <dsp:spPr>
        <a:xfrm>
          <a:off x="333341" y="33079"/>
          <a:ext cx="4666783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Statement of learning outcomes (01 slide) </a:t>
          </a:r>
        </a:p>
      </dsp:txBody>
      <dsp:txXfrm>
        <a:off x="373690" y="73428"/>
        <a:ext cx="4586085" cy="745862"/>
      </dsp:txXfrm>
    </dsp:sp>
    <dsp:sp modelId="{A7375D36-5F4A-4B7E-AEE7-363829517323}">
      <dsp:nvSpPr>
        <dsp:cNvPr id="0" name=""/>
        <dsp:cNvSpPr/>
      </dsp:nvSpPr>
      <dsp:spPr>
        <a:xfrm>
          <a:off x="0" y="1716440"/>
          <a:ext cx="6666833" cy="370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83184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Core subject ( contains throughout relevant clinical contents) ( No.6-31 slides)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Research pertinent to enhance understanding o the subjects (03 slides)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Bioethics : pertinent discussion (01 slides)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End o the session relevant assessments ( 02 slides)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Suggested additional readings ( 01 slide) </a:t>
          </a:r>
        </a:p>
      </dsp:txBody>
      <dsp:txXfrm>
        <a:off x="0" y="1716440"/>
        <a:ext cx="6666833" cy="3704400"/>
      </dsp:txXfrm>
    </dsp:sp>
    <dsp:sp modelId="{CB8D6C32-8A62-4940-AB06-24F288F597A6}">
      <dsp:nvSpPr>
        <dsp:cNvPr id="0" name=""/>
        <dsp:cNvSpPr/>
      </dsp:nvSpPr>
      <dsp:spPr>
        <a:xfrm>
          <a:off x="333341" y="1303160"/>
          <a:ext cx="4666783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Order &amp; Components of the session </a:t>
          </a:r>
        </a:p>
      </dsp:txBody>
      <dsp:txXfrm>
        <a:off x="373690" y="1343509"/>
        <a:ext cx="4586085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C130-103F-4D6E-8089-2988585244F7}">
      <dsp:nvSpPr>
        <dsp:cNvPr id="0" name=""/>
        <dsp:cNvSpPr/>
      </dsp:nvSpPr>
      <dsp:spPr>
        <a:xfrm>
          <a:off x="0" y="271522"/>
          <a:ext cx="10515600" cy="8874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At the end of this session students should be able to: </a:t>
          </a:r>
        </a:p>
      </dsp:txBody>
      <dsp:txXfrm>
        <a:off x="43321" y="314843"/>
        <a:ext cx="10428958" cy="800803"/>
      </dsp:txXfrm>
    </dsp:sp>
    <dsp:sp modelId="{34718057-DB6D-4642-A5E0-CA1DCF2D08D4}">
      <dsp:nvSpPr>
        <dsp:cNvPr id="0" name=""/>
        <dsp:cNvSpPr/>
      </dsp:nvSpPr>
      <dsp:spPr>
        <a:xfrm>
          <a:off x="0" y="1158967"/>
          <a:ext cx="10515600" cy="2732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900" kern="1200" dirty="0"/>
            <a:t>Comprehend &amp; Define of epidemiology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900" kern="1200" dirty="0"/>
            <a:t>Explain central concepts embodied in definition of Epidemiology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900" kern="1200" dirty="0"/>
            <a:t>Explain Time-Place-Person format of studying diseases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900" kern="1200" dirty="0"/>
            <a:t>Explain Epidemiologic approach to health problems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900" kern="1200" dirty="0"/>
            <a:t>Enumerate uses of epidemiology </a:t>
          </a:r>
        </a:p>
      </dsp:txBody>
      <dsp:txXfrm>
        <a:off x="0" y="1158967"/>
        <a:ext cx="10515600" cy="2732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E27C9-12A9-4B82-A7C2-07E4CD80277E}">
      <dsp:nvSpPr>
        <dsp:cNvPr id="0" name=""/>
        <dsp:cNvSpPr/>
      </dsp:nvSpPr>
      <dsp:spPr>
        <a:xfrm>
          <a:off x="0" y="2805"/>
          <a:ext cx="66880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5B3CD-AF5B-4073-B09A-DEFA1EA387B1}">
      <dsp:nvSpPr>
        <dsp:cNvPr id="0" name=""/>
        <dsp:cNvSpPr/>
      </dsp:nvSpPr>
      <dsp:spPr>
        <a:xfrm>
          <a:off x="0" y="2805"/>
          <a:ext cx="6688032" cy="19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Epidemiology is the study of the </a:t>
          </a:r>
          <a:r>
            <a:rPr lang="en-US" sz="2400" b="1" kern="1200" dirty="0">
              <a:solidFill>
                <a:schemeClr val="tx1"/>
              </a:solidFill>
            </a:rPr>
            <a:t>Frequency,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Distribution</a:t>
          </a:r>
          <a:r>
            <a:rPr lang="en-US" sz="2400" kern="1200" dirty="0">
              <a:solidFill>
                <a:schemeClr val="tx1"/>
              </a:solidFill>
            </a:rPr>
            <a:t> and </a:t>
          </a:r>
          <a:r>
            <a:rPr lang="en-US" sz="2400" b="1" kern="1200" dirty="0">
              <a:solidFill>
                <a:schemeClr val="tx1"/>
              </a:solidFill>
            </a:rPr>
            <a:t>Determinants</a:t>
          </a:r>
          <a:r>
            <a:rPr lang="en-US" sz="2400" kern="1200" dirty="0">
              <a:solidFill>
                <a:schemeClr val="tx1"/>
              </a:solidFill>
            </a:rPr>
            <a:t> of disease, health related </a:t>
          </a:r>
          <a:r>
            <a:rPr lang="en-US" sz="2400" b="1" kern="1200" dirty="0">
              <a:solidFill>
                <a:schemeClr val="tx1"/>
              </a:solidFill>
            </a:rPr>
            <a:t>states or events</a:t>
          </a:r>
          <a:r>
            <a:rPr lang="en-US" sz="2400" kern="1200" dirty="0">
              <a:solidFill>
                <a:schemeClr val="tx1"/>
              </a:solidFill>
            </a:rPr>
            <a:t> in </a:t>
          </a:r>
          <a:r>
            <a:rPr lang="en-US" sz="2400" b="1" kern="1200" dirty="0">
              <a:solidFill>
                <a:schemeClr val="tx1"/>
              </a:solidFill>
            </a:rPr>
            <a:t>specified populations</a:t>
          </a:r>
          <a:r>
            <a:rPr lang="en-US" sz="2400" kern="1200" dirty="0">
              <a:solidFill>
                <a:schemeClr val="tx1"/>
              </a:solidFill>
            </a:rPr>
            <a:t>, and the </a:t>
          </a:r>
          <a:r>
            <a:rPr lang="en-US" sz="2400" b="1" kern="1200" dirty="0">
              <a:solidFill>
                <a:schemeClr val="tx1"/>
              </a:solidFill>
            </a:rPr>
            <a:t>application</a:t>
          </a:r>
          <a:r>
            <a:rPr lang="en-US" sz="2400" kern="1200" dirty="0">
              <a:solidFill>
                <a:schemeClr val="tx1"/>
              </a:solidFill>
            </a:rPr>
            <a:t> of this knowledge to the control &amp; prevent  health problems.</a:t>
          </a:r>
        </a:p>
      </dsp:txBody>
      <dsp:txXfrm>
        <a:off x="0" y="2805"/>
        <a:ext cx="6688032" cy="1913341"/>
      </dsp:txXfrm>
    </dsp:sp>
    <dsp:sp modelId="{61E57546-3B46-48F6-ABDE-0DE84D69617E}">
      <dsp:nvSpPr>
        <dsp:cNvPr id="0" name=""/>
        <dsp:cNvSpPr/>
      </dsp:nvSpPr>
      <dsp:spPr>
        <a:xfrm>
          <a:off x="0" y="1916147"/>
          <a:ext cx="668803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417BE-9C7A-4F58-A4D8-A554263A121F}">
      <dsp:nvSpPr>
        <dsp:cNvPr id="0" name=""/>
        <dsp:cNvSpPr/>
      </dsp:nvSpPr>
      <dsp:spPr>
        <a:xfrm>
          <a:off x="0" y="2398022"/>
          <a:ext cx="6688032" cy="19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Epidemiologist explores the dimensions &amp; distribution of a health problem, what factors influence this distribution, with purpose to identify causes of health problems, and hence to define measures to control these health problems. </a:t>
          </a:r>
          <a:r>
            <a:rPr lang="en-US" sz="24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398022"/>
        <a:ext cx="6688032" cy="1913341"/>
      </dsp:txXfrm>
    </dsp:sp>
    <dsp:sp modelId="{53375446-5872-419D-8BF9-058426F95477}">
      <dsp:nvSpPr>
        <dsp:cNvPr id="0" name=""/>
        <dsp:cNvSpPr/>
      </dsp:nvSpPr>
      <dsp:spPr>
        <a:xfrm>
          <a:off x="0" y="3829488"/>
          <a:ext cx="668803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986E9-7428-4910-995E-2D811344C9CD}">
      <dsp:nvSpPr>
        <dsp:cNvPr id="0" name=""/>
        <dsp:cNvSpPr/>
      </dsp:nvSpPr>
      <dsp:spPr>
        <a:xfrm>
          <a:off x="0" y="3829488"/>
          <a:ext cx="6688032" cy="19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829488"/>
        <a:ext cx="6688032" cy="1913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EE650-D053-4392-99AF-C18240DDC131}">
      <dsp:nvSpPr>
        <dsp:cNvPr id="0" name=""/>
        <dsp:cNvSpPr/>
      </dsp:nvSpPr>
      <dsp:spPr>
        <a:xfrm>
          <a:off x="472505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study of diseases as a mass phenomenon. </a:t>
          </a:r>
        </a:p>
      </dsp:txBody>
      <dsp:txXfrm>
        <a:off x="472505" y="2282"/>
        <a:ext cx="2724677" cy="1634806"/>
      </dsp:txXfrm>
    </dsp:sp>
    <dsp:sp modelId="{3C172274-59DA-4CA7-A221-8A182326C418}">
      <dsp:nvSpPr>
        <dsp:cNvPr id="0" name=""/>
        <dsp:cNvSpPr/>
      </dsp:nvSpPr>
      <dsp:spPr>
        <a:xfrm>
          <a:off x="3469650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basic science of Public Health </a:t>
          </a:r>
        </a:p>
      </dsp:txBody>
      <dsp:txXfrm>
        <a:off x="3469650" y="2282"/>
        <a:ext cx="2724677" cy="1634806"/>
      </dsp:txXfrm>
    </dsp:sp>
    <dsp:sp modelId="{29AE33B3-1DC1-4251-BAE4-A0932F655DD7}">
      <dsp:nvSpPr>
        <dsp:cNvPr id="0" name=""/>
        <dsp:cNvSpPr/>
      </dsp:nvSpPr>
      <dsp:spPr>
        <a:xfrm>
          <a:off x="472505" y="1909556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study of Epidemics</a:t>
          </a:r>
        </a:p>
      </dsp:txBody>
      <dsp:txXfrm>
        <a:off x="472505" y="1909556"/>
        <a:ext cx="2724677" cy="1634806"/>
      </dsp:txXfrm>
    </dsp:sp>
    <dsp:sp modelId="{DE89FC60-E7EA-458F-BB0B-E79E85D21BD9}">
      <dsp:nvSpPr>
        <dsp:cNvPr id="0" name=""/>
        <dsp:cNvSpPr/>
      </dsp:nvSpPr>
      <dsp:spPr>
        <a:xfrm>
          <a:off x="3469650" y="1909556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data driven </a:t>
          </a:r>
        </a:p>
      </dsp:txBody>
      <dsp:txXfrm>
        <a:off x="3469650" y="1909556"/>
        <a:ext cx="2724677" cy="1634806"/>
      </dsp:txXfrm>
    </dsp:sp>
    <dsp:sp modelId="{598E46F4-2D25-4D86-8415-C7390767EEEB}">
      <dsp:nvSpPr>
        <dsp:cNvPr id="0" name=""/>
        <dsp:cNvSpPr/>
      </dsp:nvSpPr>
      <dsp:spPr>
        <a:xfrm>
          <a:off x="472505" y="3816830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a quantitative science</a:t>
          </a:r>
        </a:p>
      </dsp:txBody>
      <dsp:txXfrm>
        <a:off x="472505" y="3816830"/>
        <a:ext cx="2724677" cy="1634806"/>
      </dsp:txXfrm>
    </dsp:sp>
    <dsp:sp modelId="{30EC1F9A-F498-4A2E-9106-C46226F238D3}">
      <dsp:nvSpPr>
        <dsp:cNvPr id="0" name=""/>
        <dsp:cNvSpPr/>
      </dsp:nvSpPr>
      <dsp:spPr>
        <a:xfrm>
          <a:off x="3469650" y="3816830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Epidemiology is an observational science  </a:t>
          </a:r>
        </a:p>
      </dsp:txBody>
      <dsp:txXfrm>
        <a:off x="3469650" y="3816830"/>
        <a:ext cx="2724677" cy="1634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FA7ED-021E-408A-B499-795E43313E2E}">
      <dsp:nvSpPr>
        <dsp:cNvPr id="0" name=""/>
        <dsp:cNvSpPr/>
      </dsp:nvSpPr>
      <dsp:spPr>
        <a:xfrm>
          <a:off x="0" y="560"/>
          <a:ext cx="9965213" cy="1312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4080C-767D-4673-A5AE-DE743AFFA4DE}">
      <dsp:nvSpPr>
        <dsp:cNvPr id="0" name=""/>
        <dsp:cNvSpPr/>
      </dsp:nvSpPr>
      <dsp:spPr>
        <a:xfrm>
          <a:off x="397067" y="295900"/>
          <a:ext cx="721941" cy="721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AB9D7-2776-4C47-AAC2-8521456329C9}">
      <dsp:nvSpPr>
        <dsp:cNvPr id="0" name=""/>
        <dsp:cNvSpPr/>
      </dsp:nvSpPr>
      <dsp:spPr>
        <a:xfrm>
          <a:off x="1516077" y="560"/>
          <a:ext cx="8449135" cy="13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19" tIns="138919" rIns="138919" bIns="138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assess magnitude and distribution of health problems in population</a:t>
          </a:r>
        </a:p>
      </dsp:txBody>
      <dsp:txXfrm>
        <a:off x="1516077" y="560"/>
        <a:ext cx="8449135" cy="1312621"/>
      </dsp:txXfrm>
    </dsp:sp>
    <dsp:sp modelId="{25DAA2D5-19A5-464E-B6DB-DD26CCB7BC92}">
      <dsp:nvSpPr>
        <dsp:cNvPr id="0" name=""/>
        <dsp:cNvSpPr/>
      </dsp:nvSpPr>
      <dsp:spPr>
        <a:xfrm>
          <a:off x="0" y="1641337"/>
          <a:ext cx="9965213" cy="1312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799D3-D63E-488B-9FAB-928A3A52547D}">
      <dsp:nvSpPr>
        <dsp:cNvPr id="0" name=""/>
        <dsp:cNvSpPr/>
      </dsp:nvSpPr>
      <dsp:spPr>
        <a:xfrm>
          <a:off x="397067" y="1936677"/>
          <a:ext cx="721941" cy="721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DC0F9-2CB0-4151-A168-951267EB1AE4}">
      <dsp:nvSpPr>
        <dsp:cNvPr id="0" name=""/>
        <dsp:cNvSpPr/>
      </dsp:nvSpPr>
      <dsp:spPr>
        <a:xfrm>
          <a:off x="1516077" y="1641337"/>
          <a:ext cx="8449135" cy="13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19" tIns="138919" rIns="138919" bIns="138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identify the causes or risk factors of the health problems </a:t>
          </a:r>
        </a:p>
      </dsp:txBody>
      <dsp:txXfrm>
        <a:off x="1516077" y="1641337"/>
        <a:ext cx="8449135" cy="1312621"/>
      </dsp:txXfrm>
    </dsp:sp>
    <dsp:sp modelId="{9BF1AA25-74F2-4767-9C6D-6E7DDC7C0AE0}">
      <dsp:nvSpPr>
        <dsp:cNvPr id="0" name=""/>
        <dsp:cNvSpPr/>
      </dsp:nvSpPr>
      <dsp:spPr>
        <a:xfrm>
          <a:off x="0" y="3282114"/>
          <a:ext cx="9965213" cy="1312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48C70-453F-40E5-9D53-89B593D522D0}">
      <dsp:nvSpPr>
        <dsp:cNvPr id="0" name=""/>
        <dsp:cNvSpPr/>
      </dsp:nvSpPr>
      <dsp:spPr>
        <a:xfrm>
          <a:off x="397067" y="3577454"/>
          <a:ext cx="721941" cy="721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8332F-66EC-45C1-9C40-417856CE4334}">
      <dsp:nvSpPr>
        <dsp:cNvPr id="0" name=""/>
        <dsp:cNvSpPr/>
      </dsp:nvSpPr>
      <dsp:spPr>
        <a:xfrm>
          <a:off x="1516077" y="3282114"/>
          <a:ext cx="8449135" cy="13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19" tIns="138919" rIns="138919" bIns="138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 provide data essential for planning, implementation and evaluation of health services and deciding priorities for health action . </a:t>
          </a:r>
          <a:r>
            <a:rPr lang="en-US" sz="2200" b="1" kern="1200" dirty="0">
              <a:solidFill>
                <a:srgbClr val="FF0000"/>
              </a:solidFill>
            </a:rPr>
            <a:t>Covid-19 Daily data and actions - NCOC</a:t>
          </a:r>
        </a:p>
      </dsp:txBody>
      <dsp:txXfrm>
        <a:off x="1516077" y="3282114"/>
        <a:ext cx="8449135" cy="1312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74AD-1216-471B-B802-066A1D789533}">
      <dsp:nvSpPr>
        <dsp:cNvPr id="0" name=""/>
        <dsp:cNvSpPr/>
      </dsp:nvSpPr>
      <dsp:spPr>
        <a:xfrm>
          <a:off x="212335" y="70302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7917-8740-412F-BDBC-4E3351671D45}">
      <dsp:nvSpPr>
        <dsp:cNvPr id="0" name=""/>
        <dsp:cNvSpPr/>
      </dsp:nvSpPr>
      <dsp:spPr>
        <a:xfrm>
          <a:off x="492877" y="983568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B3E9-95FF-4A57-8125-2AD576E656E7}">
      <dsp:nvSpPr>
        <dsp:cNvPr id="0" name=""/>
        <dsp:cNvSpPr/>
      </dsp:nvSpPr>
      <dsp:spPr>
        <a:xfrm>
          <a:off x="1834517" y="70302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Counts</a:t>
          </a:r>
          <a:r>
            <a:rPr lang="en-US" sz="2000" kern="1200"/>
            <a:t> cases or health events and describe them in relation to personal, time and  place characteristics. (DF, TB, Covid-19..)</a:t>
          </a:r>
        </a:p>
      </dsp:txBody>
      <dsp:txXfrm>
        <a:off x="1834517" y="703026"/>
        <a:ext cx="3148942" cy="1335915"/>
      </dsp:txXfrm>
    </dsp:sp>
    <dsp:sp modelId="{DABB2050-0F94-48FC-994D-8B67D67570B1}">
      <dsp:nvSpPr>
        <dsp:cNvPr id="0" name=""/>
        <dsp:cNvSpPr/>
      </dsp:nvSpPr>
      <dsp:spPr>
        <a:xfrm>
          <a:off x="5532139" y="70302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D9753-5F72-4F00-9AE7-D75E7B1F5C5B}">
      <dsp:nvSpPr>
        <dsp:cNvPr id="0" name=""/>
        <dsp:cNvSpPr/>
      </dsp:nvSpPr>
      <dsp:spPr>
        <a:xfrm>
          <a:off x="5812681" y="983568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6A7C-BFA2-43D4-BE29-26A43461CD0B}">
      <dsp:nvSpPr>
        <dsp:cNvPr id="0" name=""/>
        <dsp:cNvSpPr/>
      </dsp:nvSpPr>
      <dsp:spPr>
        <a:xfrm>
          <a:off x="7154322" y="70302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Divides  t</a:t>
          </a:r>
          <a:r>
            <a:rPr lang="en-US" sz="2000" kern="1200" dirty="0"/>
            <a:t>he number of cases by an appropriate denominator to calculate frequency of its occurrence (Rates, Ratio, Proportion)</a:t>
          </a:r>
        </a:p>
      </dsp:txBody>
      <dsp:txXfrm>
        <a:off x="7154322" y="703026"/>
        <a:ext cx="3148942" cy="1335915"/>
      </dsp:txXfrm>
    </dsp:sp>
    <dsp:sp modelId="{5BE3C019-A0EA-4B41-8CBC-CD3DB02F2FA2}">
      <dsp:nvSpPr>
        <dsp:cNvPr id="0" name=""/>
        <dsp:cNvSpPr/>
      </dsp:nvSpPr>
      <dsp:spPr>
        <a:xfrm>
          <a:off x="212335" y="287416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39045-D2AC-4049-AB82-377A80CC35B7}">
      <dsp:nvSpPr>
        <dsp:cNvPr id="0" name=""/>
        <dsp:cNvSpPr/>
      </dsp:nvSpPr>
      <dsp:spPr>
        <a:xfrm>
          <a:off x="492877" y="3154712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D4154-233C-44A5-984C-3F36D8EC4B8B}">
      <dsp:nvSpPr>
        <dsp:cNvPr id="0" name=""/>
        <dsp:cNvSpPr/>
      </dsp:nvSpPr>
      <dsp:spPr>
        <a:xfrm>
          <a:off x="1834517" y="287416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Compares r</a:t>
          </a:r>
          <a:r>
            <a:rPr lang="en-US" sz="2000" kern="1200"/>
            <a:t>ates of disease, over time, over  places &amp; peoples. </a:t>
          </a:r>
        </a:p>
      </dsp:txBody>
      <dsp:txXfrm>
        <a:off x="1834517" y="2874169"/>
        <a:ext cx="3148942" cy="1335915"/>
      </dsp:txXfrm>
    </dsp:sp>
    <dsp:sp modelId="{4A5E7A6F-6FB3-469E-9F47-64D2B1B82468}">
      <dsp:nvSpPr>
        <dsp:cNvPr id="0" name=""/>
        <dsp:cNvSpPr/>
      </dsp:nvSpPr>
      <dsp:spPr>
        <a:xfrm>
          <a:off x="5532139" y="287416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A58B9-260D-4535-A80A-0410B2FEE9C2}">
      <dsp:nvSpPr>
        <dsp:cNvPr id="0" name=""/>
        <dsp:cNvSpPr/>
      </dsp:nvSpPr>
      <dsp:spPr>
        <a:xfrm>
          <a:off x="5812681" y="3154712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30514-6676-4FD3-B78C-2FF426D93D69}">
      <dsp:nvSpPr>
        <dsp:cNvPr id="0" name=""/>
        <dsp:cNvSpPr/>
      </dsp:nvSpPr>
      <dsp:spPr>
        <a:xfrm>
          <a:off x="7154322" y="287416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Also Critically analyzes: </a:t>
          </a:r>
          <a:r>
            <a:rPr lang="en-US" sz="2000" kern="1200"/>
            <a:t>the similarities within groups and the dissimilarities between diseased and non-diseased groups. </a:t>
          </a:r>
          <a:r>
            <a:rPr lang="en-US" sz="2000" b="1" kern="1200"/>
            <a:t>Concludes </a:t>
          </a:r>
          <a:r>
            <a:rPr lang="en-US" sz="2000" kern="1200"/>
            <a:t>upon crucial factors, would be responsible for health or disease state. </a:t>
          </a:r>
        </a:p>
      </dsp:txBody>
      <dsp:txXfrm>
        <a:off x="7154322" y="2874169"/>
        <a:ext cx="3148942" cy="1335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DA1D-86AB-45ED-A7EA-E330E956677D}">
      <dsp:nvSpPr>
        <dsp:cNvPr id="0" name=""/>
        <dsp:cNvSpPr/>
      </dsp:nvSpPr>
      <dsp:spPr>
        <a:xfrm>
          <a:off x="0" y="6281"/>
          <a:ext cx="6245265" cy="16617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B6D51-6ED9-4386-B997-6982FCA257A8}">
      <dsp:nvSpPr>
        <dsp:cNvPr id="0" name=""/>
        <dsp:cNvSpPr/>
      </dsp:nvSpPr>
      <dsp:spPr>
        <a:xfrm>
          <a:off x="502179" y="380615"/>
          <a:ext cx="913946" cy="913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341CF-E2B4-4707-B585-446BCC6C9BD7}">
      <dsp:nvSpPr>
        <dsp:cNvPr id="0" name=""/>
        <dsp:cNvSpPr/>
      </dsp:nvSpPr>
      <dsp:spPr>
        <a:xfrm>
          <a:off x="1918306" y="114491"/>
          <a:ext cx="3653836" cy="166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175866" rIns="175866" bIns="1758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Epidemiology is “characterization of health problem by </a:t>
          </a:r>
          <a:r>
            <a:rPr lang="en-US" sz="2000" b="1" kern="1200" dirty="0"/>
            <a:t>time, place </a:t>
          </a:r>
          <a:r>
            <a:rPr lang="en-US" sz="2000" kern="1200" dirty="0"/>
            <a:t>and </a:t>
          </a:r>
          <a:r>
            <a:rPr lang="en-US" sz="2000" b="1" kern="1200" dirty="0"/>
            <a:t>person”</a:t>
          </a:r>
          <a:r>
            <a:rPr lang="en-US" sz="2000" kern="1200" dirty="0"/>
            <a:t> to collect each possible piece of information relevant to epidemiologic event which would help to </a:t>
          </a:r>
          <a:r>
            <a:rPr lang="en-US" sz="2000" b="1" kern="1200" dirty="0"/>
            <a:t>explain </a:t>
          </a:r>
          <a:r>
            <a:rPr lang="en-US" sz="2000" kern="1200" dirty="0"/>
            <a:t>its cause of occurrence, risk factors, its spread etc.  </a:t>
          </a:r>
        </a:p>
      </dsp:txBody>
      <dsp:txXfrm>
        <a:off x="1918306" y="114491"/>
        <a:ext cx="3653836" cy="1661721"/>
      </dsp:txXfrm>
    </dsp:sp>
    <dsp:sp modelId="{A8A3C8E5-BF79-4BDB-A09C-979BEDB649FE}">
      <dsp:nvSpPr>
        <dsp:cNvPr id="0" name=""/>
        <dsp:cNvSpPr/>
      </dsp:nvSpPr>
      <dsp:spPr>
        <a:xfrm>
          <a:off x="0" y="2017917"/>
          <a:ext cx="6245265" cy="14453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861FC-794F-46F9-BDA1-30B21CA767F6}">
      <dsp:nvSpPr>
        <dsp:cNvPr id="0" name=""/>
        <dsp:cNvSpPr/>
      </dsp:nvSpPr>
      <dsp:spPr>
        <a:xfrm>
          <a:off x="502179" y="2284041"/>
          <a:ext cx="913946" cy="9130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FE21E-C9CA-419F-B10E-5C867A2EF949}">
      <dsp:nvSpPr>
        <dsp:cNvPr id="0" name=""/>
        <dsp:cNvSpPr/>
      </dsp:nvSpPr>
      <dsp:spPr>
        <a:xfrm>
          <a:off x="1918306" y="2017917"/>
          <a:ext cx="3653836" cy="166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175866" rIns="175866" bIns="1758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a </a:t>
          </a:r>
          <a:r>
            <a:rPr lang="en-US" sz="2000" b="1" kern="1200" dirty="0"/>
            <a:t>comprehensive approach </a:t>
          </a:r>
          <a:r>
            <a:rPr lang="en-US" sz="2000" kern="1200" dirty="0"/>
            <a:t>to study </a:t>
          </a:r>
          <a:r>
            <a:rPr lang="en-US" sz="2000" b="1" kern="1200" dirty="0"/>
            <a:t>micro</a:t>
          </a:r>
          <a:r>
            <a:rPr lang="en-US" sz="2000" kern="1200" dirty="0"/>
            <a:t> </a:t>
          </a:r>
          <a:r>
            <a:rPr lang="en-US" sz="2000" b="1" kern="1200" dirty="0"/>
            <a:t>detail </a:t>
          </a:r>
          <a:r>
            <a:rPr lang="en-US" sz="2000" kern="1200" dirty="0"/>
            <a:t>of the epidemiologic event. </a:t>
          </a:r>
        </a:p>
      </dsp:txBody>
      <dsp:txXfrm>
        <a:off x="1918306" y="2017917"/>
        <a:ext cx="3653836" cy="1661721"/>
      </dsp:txXfrm>
    </dsp:sp>
    <dsp:sp modelId="{163D09A1-B0AB-4F06-9BF1-13289AB4FA9F}">
      <dsp:nvSpPr>
        <dsp:cNvPr id="0" name=""/>
        <dsp:cNvSpPr/>
      </dsp:nvSpPr>
      <dsp:spPr>
        <a:xfrm>
          <a:off x="0" y="3921344"/>
          <a:ext cx="6245265" cy="14453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6B3AB-D28F-4F8A-B424-5A8709F33512}">
      <dsp:nvSpPr>
        <dsp:cNvPr id="0" name=""/>
        <dsp:cNvSpPr/>
      </dsp:nvSpPr>
      <dsp:spPr>
        <a:xfrm>
          <a:off x="502179" y="4187467"/>
          <a:ext cx="913946" cy="913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396C-0BB6-46DB-81B5-FAEF213A946B}">
      <dsp:nvSpPr>
        <dsp:cNvPr id="0" name=""/>
        <dsp:cNvSpPr/>
      </dsp:nvSpPr>
      <dsp:spPr>
        <a:xfrm>
          <a:off x="1918306" y="3921344"/>
          <a:ext cx="3653836" cy="166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66" tIns="175866" rIns="175866" bIns="1758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This constitute Descriptive epidemiology                               (</a:t>
          </a:r>
          <a:r>
            <a:rPr lang="en-US" sz="2000" kern="1200" dirty="0"/>
            <a:t>who, when &amp; where).  </a:t>
          </a:r>
        </a:p>
      </dsp:txBody>
      <dsp:txXfrm>
        <a:off x="1918306" y="3921344"/>
        <a:ext cx="3653836" cy="1661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F7F15-0EB8-4854-89F0-263B0E04FC50}">
      <dsp:nvSpPr>
        <dsp:cNvPr id="0" name=""/>
        <dsp:cNvSpPr/>
      </dsp:nvSpPr>
      <dsp:spPr>
        <a:xfrm>
          <a:off x="0" y="733"/>
          <a:ext cx="6245265" cy="1107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of diseases in relevance to time of their  occurrence.  (all cases in appeared in same time </a:t>
          </a:r>
        </a:p>
      </dsp:txBody>
      <dsp:txXfrm>
        <a:off x="54083" y="54816"/>
        <a:ext cx="6137099" cy="999734"/>
      </dsp:txXfrm>
    </dsp:sp>
    <dsp:sp modelId="{081CA972-D82E-4BF2-A945-3D4BCB82A5D3}">
      <dsp:nvSpPr>
        <dsp:cNvPr id="0" name=""/>
        <dsp:cNvSpPr/>
      </dsp:nvSpPr>
      <dsp:spPr>
        <a:xfrm>
          <a:off x="0" y="1120728"/>
          <a:ext cx="6245265" cy="11079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seasonal trend. (asthma cases …in spring season  …. High  Pollen count)</a:t>
          </a:r>
        </a:p>
      </dsp:txBody>
      <dsp:txXfrm>
        <a:off x="54083" y="1174811"/>
        <a:ext cx="6137099" cy="999734"/>
      </dsp:txXfrm>
    </dsp:sp>
    <dsp:sp modelId="{AE6BD20A-7EDF-4B66-87CF-1CE838A5712B}">
      <dsp:nvSpPr>
        <dsp:cNvPr id="0" name=""/>
        <dsp:cNvSpPr/>
      </dsp:nvSpPr>
      <dsp:spPr>
        <a:xfrm>
          <a:off x="0" y="2240723"/>
          <a:ext cx="6245265" cy="11079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Whether diseases has increased/decreased over time..</a:t>
          </a:r>
          <a:r>
            <a:rPr lang="en-US" sz="2400" b="1" kern="1200"/>
            <a:t>time trends. </a:t>
          </a:r>
          <a:r>
            <a:rPr lang="en-US" sz="2400" kern="1200"/>
            <a:t>(cancers, DM showing upward time trends)</a:t>
          </a:r>
        </a:p>
      </dsp:txBody>
      <dsp:txXfrm>
        <a:off x="54083" y="2294806"/>
        <a:ext cx="6137099" cy="999734"/>
      </dsp:txXfrm>
    </dsp:sp>
    <dsp:sp modelId="{EA553CED-114A-440A-9FE0-315677BE1FFC}">
      <dsp:nvSpPr>
        <dsp:cNvPr id="0" name=""/>
        <dsp:cNvSpPr/>
      </dsp:nvSpPr>
      <dsp:spPr>
        <a:xfrm>
          <a:off x="0" y="3360717"/>
          <a:ext cx="6245265" cy="11079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of time patterns makes data more </a:t>
          </a:r>
          <a:r>
            <a:rPr lang="en-US" sz="2400" u="sng" kern="1200"/>
            <a:t>informative</a:t>
          </a:r>
          <a:r>
            <a:rPr lang="en-US" sz="2400" kern="1200"/>
            <a:t>, </a:t>
          </a:r>
          <a:r>
            <a:rPr lang="en-US" sz="2400" u="sng" kern="1200"/>
            <a:t>potential</a:t>
          </a:r>
          <a:r>
            <a:rPr lang="en-US" sz="2400" kern="1200"/>
            <a:t> and </a:t>
          </a:r>
          <a:r>
            <a:rPr lang="en-US" sz="2400" u="sng" kern="1200"/>
            <a:t>presentable</a:t>
          </a:r>
          <a:r>
            <a:rPr lang="en-US" sz="2400" kern="1200"/>
            <a:t>.</a:t>
          </a:r>
        </a:p>
      </dsp:txBody>
      <dsp:txXfrm>
        <a:off x="54083" y="3414800"/>
        <a:ext cx="6137099" cy="999734"/>
      </dsp:txXfrm>
    </dsp:sp>
    <dsp:sp modelId="{78A47559-F1D0-4283-8FB3-445B630F4419}">
      <dsp:nvSpPr>
        <dsp:cNvPr id="0" name=""/>
        <dsp:cNvSpPr/>
      </dsp:nvSpPr>
      <dsp:spPr>
        <a:xfrm>
          <a:off x="0" y="4480712"/>
          <a:ext cx="6245265" cy="11079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Epidemic Curve. </a:t>
          </a:r>
          <a:endParaRPr lang="en-US" sz="2400" kern="1200"/>
        </a:p>
      </dsp:txBody>
      <dsp:txXfrm>
        <a:off x="54083" y="4534795"/>
        <a:ext cx="6137099" cy="99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D778E-235E-4C6D-959F-A4952FC8778F}" type="datetimeFigureOut">
              <a:rPr lang="en-PK" smtClean="0"/>
              <a:t>02/03/2025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7207-F1C0-42B7-811F-76C472665A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572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C7207-F1C0-42B7-811F-76C472665AE1}" type="slidenum">
              <a:rPr lang="en-PK" smtClean="0"/>
              <a:t>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3889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312677F-10EA-42D7-86E3-2D9453C37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45805AD-A5F9-46BB-B1B6-D560BD42BC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FF00DE8-498D-4664-ABFD-75372971A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7AA45-5545-419C-92DD-ECF35B21464A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2EEE2DC-CB4F-4847-AF43-1B7D7D214E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7FD7D-5A78-4E53-BE67-33751D13E8DD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A6FEEB24-37B9-4E4F-B116-F70DEF854E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5" tIns="45853" rIns="91705" bIns="4585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D98A67-20D2-4455-89A8-1F914D4527AB}" type="slidenum">
              <a:rPr lang="en-GB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AAF1DC90-F4B0-4A17-AAE7-C6B24CDE6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594B4E2F-08DC-41C3-9E90-7700C5E02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0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18DDC86-2BFD-4312-8C83-3AE4CF5D5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625D0-25C5-4DE2-9847-97D4888D0A8C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8CCE7370-1496-488F-9EB3-1D8E3B46F3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5" tIns="45853" rIns="91705" bIns="4585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437A61-EB28-4B80-BF8D-B72AC501D637}" type="slidenum">
              <a:rPr lang="en-GB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43F10A5-1797-4B32-90E4-24543AD0B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204BCA62-F16A-4960-B152-4D203D09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7EB0-8F2A-426D-A9E0-5A0008BEB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9653-AF0E-4B0E-9DC2-A5B3E8E5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AD3DB-3D84-4FFE-B135-D2885DF7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66C-9DAD-4AF1-95A1-6E4C4C73848F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0C0E-F6B7-4823-8BFE-A961629C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8F2F-0223-4C31-91EF-A316D1C0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14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47EE-7D33-4C38-83B5-2D945E53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DC52B-03C9-45D1-9255-A4867676B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90-8761-41E0-BBCA-5766D57A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445D-41B3-4FAF-9AB9-B4C6A304A353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BFA8-82D4-49A1-B3EE-062E5DA3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ABBB-F53A-4796-AD39-4A020657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535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E695F-6D71-4E7B-A768-29033EE35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A34BB-DE60-4D0C-9F98-85682CD33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BA298-279E-499B-A058-A41BF496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8F5-633F-4577-BBB9-8EF7D75A11FE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2D89-E23A-419F-B402-581C26FB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0949-BC88-411C-A437-2C801980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44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7F18-DED0-4093-B515-61F0889E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6CD6-43C7-4C56-B9FA-5D5358DB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33DEA-7544-436F-AB45-1CA5A4D9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4062-A178-43AF-93A8-159CD5F4AA73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7D77-E3FE-4ADD-B804-34784B94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1F2F-5351-4220-B507-DF6169DC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5176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4EB7-776F-4AF7-B4E7-BAA6830F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CF8A1-FEA4-4736-A03F-73E6884E0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78B1-803B-4DD0-9795-FC6C868D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25FA-B6E6-46C5-94E8-668FFB129793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C4E5-F47D-483D-9356-054B485D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9A76-F5B2-4F54-A5A8-96954A7A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9724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42B9-F663-4230-B355-8FF9A31C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E4A8-F924-43F7-B404-653CF3921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5B5E7-6218-4CE5-B1AA-F2812E9E0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6970D-7636-4CC9-B39F-675877EA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C4AB-3B78-48D3-B4D8-C8B1A877BE00}" type="datetime1">
              <a:rPr lang="LID4096" smtClean="0"/>
              <a:t>02/03/2025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90884-CA28-4115-BBF8-00D75113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59FA7-9D7D-4FFC-AA6F-D07DB05B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665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B11F-64A0-4CEA-91D2-A29E0989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4D8A3-66F4-40DD-90D1-12298409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6B952-2484-494C-879E-1691C389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F7272-05AD-45B2-BE16-133651C98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10E0D-D2BD-469B-BB43-E9CDD6660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2B032-805A-4633-BDE1-533D479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DA3-4429-4CFF-86CC-69B364374824}" type="datetime1">
              <a:rPr lang="LID4096" smtClean="0"/>
              <a:t>02/03/2025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F167E-9A36-4B68-AFA2-E4A4C3DC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2F46D-B3EE-4CCB-913A-3AB0576B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006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9436-EA1E-47EA-956D-5609C930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A993E-CFC2-451B-962B-23626C65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0CE3-0B3B-4F09-8B93-3E87C8E9218E}" type="datetime1">
              <a:rPr lang="LID4096" smtClean="0"/>
              <a:t>02/03/2025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4636-160A-442A-A6FE-F2EC00A3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2DE31-7FB5-4B6C-9417-91850F3A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929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7D2D3-3200-473D-A643-1ED34629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759B-FF7C-4ACF-BCE0-C8F141437A46}" type="datetime1">
              <a:rPr lang="LID4096" smtClean="0"/>
              <a:t>02/03/2025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E5900-58EB-4F30-A1B3-35397B4C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37910-71F0-4CB9-AC2F-76F4D2A5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542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D90B-968A-45CE-B868-33A20D4C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FBBCE-3101-437A-B7AF-456BBFBA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9736-A63A-4CDC-BA64-6D38A69BC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D49F-E4CC-437D-9905-68E0DF7E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84B0-67DB-4C1A-9FDF-108F0998D935}" type="datetime1">
              <a:rPr lang="LID4096" smtClean="0"/>
              <a:t>02/03/2025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D2AA9-BEAA-465A-9F20-6024D9CC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4B730-FFFE-450E-A537-E2F0EA96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537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7A59-D607-494E-9A4C-786EFF3A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3F1CE-E9DD-4F45-BF74-7ABDC9B29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A061-4402-4D75-AAFF-CCDAA6E3A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A97F9-7A5C-4496-8C81-6CEDA7A0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3161-76E2-4BFA-A9D7-3320017EF180}" type="datetime1">
              <a:rPr lang="LID4096" smtClean="0"/>
              <a:t>02/03/2025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DDDC9-2477-46FC-973D-B7BA5C12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97AC2-025B-4153-ADB1-BA43965A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9320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A3233-0415-460D-A6F1-8BF7C73D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B3C7A-A06A-4DDE-9882-23AE911C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E8C0-2C6F-4A2C-A764-7FC562E63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9EAA-F8C5-48ED-9EB9-78908327E4D6}" type="datetime1">
              <a:rPr lang="LID4096" smtClean="0"/>
              <a:t>02/03/2025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72497-DE7E-4B83-ACAE-B5417E4A9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K"/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D5B8-E647-4CA4-89DB-98E33A47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066C8-0B6A-44CC-9763-5399944DB98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073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D8EF-047A-99CA-CAE7-151A4B83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95725"/>
            <a:ext cx="10515600" cy="1368688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Module: 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Otorhinolaryngology(ENT) 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7E52F-BD9F-734E-FEFD-95C8FAD7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40952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Dr </a:t>
            </a:r>
            <a:r>
              <a:rPr lang="en-US" dirty="0" err="1">
                <a:solidFill>
                  <a:schemeClr val="tx1"/>
                </a:solidFill>
              </a:rPr>
              <a:t>Khola</a:t>
            </a:r>
            <a:r>
              <a:rPr lang="en-US" dirty="0">
                <a:solidFill>
                  <a:schemeClr val="tx1"/>
                </a:solidFill>
              </a:rPr>
              <a:t> Noreen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Dr. Sana Bilal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83BB-FADC-E557-8FCD-57C1A4B5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93683-DB78-875F-6260-7F5E841B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1065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42" name="Title 1">
            <a:extLst>
              <a:ext uri="{FF2B5EF4-FFF2-40B4-BE49-F238E27FC236}">
                <a16:creationId xmlns:a16="http://schemas.microsoft.com/office/drawing/2014/main" id="{7E3D7581-24F4-4532-AA75-A0E69D97D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Epidemiologic Approach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B213B820-1671-4D96-8804-C4653DEE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5897" y="405350"/>
            <a:ext cx="477671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>
                <a:solidFill>
                  <a:schemeClr val="tx1">
                    <a:alpha val="80000"/>
                  </a:schemeClr>
                </a:solidFill>
              </a:rPr>
              <a:t>Prof Dr Arshad Sabir 2024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0C1C260-1CB9-4922-B59D-24748F6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60" y="909743"/>
            <a:ext cx="5967896" cy="522186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It is study of a disease, or any health-related state as  a  </a:t>
            </a:r>
            <a:r>
              <a:rPr lang="en-US" sz="2400" dirty="0">
                <a:solidFill>
                  <a:srgbClr val="C00000"/>
                </a:solidFill>
              </a:rPr>
              <a:t>“mass phenomenon”.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C00000"/>
                </a:solidFill>
              </a:rPr>
              <a:t>Asking questions and making comparison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what, who, when, where why &amp; how approach.                                                                </a:t>
            </a:r>
            <a:r>
              <a:rPr lang="en-US" sz="2400" dirty="0">
                <a:solidFill>
                  <a:srgbClr val="C00000"/>
                </a:solidFill>
              </a:rPr>
              <a:t>(5Ws of epidemiology).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Epidemiology is </a:t>
            </a:r>
            <a:r>
              <a:rPr lang="en-US" sz="2400" u="sng" dirty="0"/>
              <a:t>detective branch </a:t>
            </a:r>
            <a:r>
              <a:rPr lang="en-US" sz="2400" dirty="0"/>
              <a:t>of medical science.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Epidemiology of Tuberculosis, Suicides, Roadside Accidents,  Covid-19 &amp; </a:t>
            </a:r>
            <a:r>
              <a:rPr lang="en-US" sz="2400" dirty="0">
                <a:solidFill>
                  <a:srgbClr val="C00000"/>
                </a:solidFill>
              </a:rPr>
              <a:t>Chikungunya.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endParaRPr lang="en-US" sz="2400" dirty="0"/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02A97339-AA71-4230-9C76-12BE3BC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849C739-2706-4E26-919E-2992AE1BAD2D}" type="slidenum">
              <a:rPr lang="en-US" altLang="en-US" sz="200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D2A50-DCDE-3634-A016-8DCD0CD3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58" y="933454"/>
            <a:ext cx="2292295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02" name="Rectangle 4">
            <a:extLst>
              <a:ext uri="{FF2B5EF4-FFF2-40B4-BE49-F238E27FC236}">
                <a16:creationId xmlns:a16="http://schemas.microsoft.com/office/drawing/2014/main" id="{EBDF176D-790E-416D-BD53-38443C30370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367" y="1209040"/>
            <a:ext cx="3176234" cy="4378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John Snow, physician(1813-1858)</a:t>
            </a:r>
          </a:p>
          <a:p>
            <a:r>
              <a:rPr lang="en-US" altLang="en-US" sz="2400" dirty="0"/>
              <a:t>Outbreaks of Cholera in London </a:t>
            </a:r>
          </a:p>
          <a:p>
            <a:r>
              <a:rPr lang="en-US" altLang="en-US" sz="2400" dirty="0"/>
              <a:t>People were dying and cause (control) was not known? </a:t>
            </a:r>
          </a:p>
          <a:p>
            <a:r>
              <a:rPr lang="en-US" altLang="en-US" sz="2400" dirty="0"/>
              <a:t>The popular theory at the time was that bad gases caused it (‘miasma’ theory)</a:t>
            </a:r>
          </a:p>
          <a:p>
            <a:endParaRPr lang="en-US" altLang="en-US" sz="2400" dirty="0"/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id="{4A33110C-8D2C-48FF-A72B-38F45201A8A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31" y="661916"/>
            <a:ext cx="4552192" cy="5557909"/>
          </a:xfrm>
          <a:prstGeom prst="rect">
            <a:avLst/>
          </a:prstGeom>
        </p:spPr>
      </p:pic>
      <p:sp>
        <p:nvSpPr>
          <p:cNvPr id="51207" name="Footer Placeholder 6">
            <a:extLst>
              <a:ext uri="{FF2B5EF4-FFF2-40B4-BE49-F238E27FC236}">
                <a16:creationId xmlns:a16="http://schemas.microsoft.com/office/drawing/2014/main" id="{04F33FA0-1966-44C0-A93A-725BEC0A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Prof Dr Arshad Sabir 2024</a:t>
            </a:r>
          </a:p>
        </p:txBody>
      </p:sp>
      <p:sp>
        <p:nvSpPr>
          <p:cNvPr id="51206" name="Slide Number Placeholder 5">
            <a:extLst>
              <a:ext uri="{FF2B5EF4-FFF2-40B4-BE49-F238E27FC236}">
                <a16:creationId xmlns:a16="http://schemas.microsoft.com/office/drawing/2014/main" id="{17217738-4719-45E5-8E19-7F464A24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530BE896-F346-41C3-9350-A825CC3B6539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en-US" alt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7FE20-DA9D-8252-7113-76B5F79F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7F2F773D-D4AD-4FCB-A790-86F70C12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5" y="1012208"/>
            <a:ext cx="4560584" cy="7447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dirty="0">
                <a:latin typeface="+mj-lt"/>
                <a:ea typeface="+mj-ea"/>
                <a:cs typeface="+mj-cs"/>
              </a:rPr>
              <a:t>What he did !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Text Box 7">
            <a:extLst>
              <a:ext uri="{FF2B5EF4-FFF2-40B4-BE49-F238E27FC236}">
                <a16:creationId xmlns:a16="http://schemas.microsoft.com/office/drawing/2014/main" id="{F102F73F-DF51-44D8-BFD3-D32A5783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98" y="2557089"/>
            <a:ext cx="4891862" cy="35534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2400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Performed analysis of Mortality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Analysis by place</a:t>
            </a:r>
            <a:r>
              <a:rPr lang="en-US" altLang="en-US" sz="2400" dirty="0">
                <a:latin typeface="+mn-lt"/>
              </a:rPr>
              <a:t>: he mapped the cases  &amp; found most were from near Broad Street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Narrative:</a:t>
            </a:r>
            <a:r>
              <a:rPr lang="en-US" altLang="en-US" sz="2400" dirty="0">
                <a:latin typeface="+mn-lt"/>
              </a:rPr>
              <a:t> People had complained that the water smelt bad. Most cases had water delivered by Cart from Broad Street Pump.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</a:rPr>
              <a:t>He pursued a 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hypothesis</a:t>
            </a:r>
            <a:r>
              <a:rPr lang="en-US" altLang="en-US" sz="2400" dirty="0">
                <a:latin typeface="+mn-lt"/>
              </a:rPr>
              <a:t> - that the local water was the cause of the problem.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4" descr="snow_map">
            <a:extLst>
              <a:ext uri="{FF2B5EF4-FFF2-40B4-BE49-F238E27FC236}">
                <a16:creationId xmlns:a16="http://schemas.microsoft.com/office/drawing/2014/main" id="{7E661BAE-36D1-4A3F-8136-48FE6536D06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3" b="1004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2231" name="Footer Placeholder 6">
            <a:extLst>
              <a:ext uri="{FF2B5EF4-FFF2-40B4-BE49-F238E27FC236}">
                <a16:creationId xmlns:a16="http://schemas.microsoft.com/office/drawing/2014/main" id="{CB2D82B2-8850-4B15-99FA-6C8AA870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Prof Dr Arshad Sabir 2024</a:t>
            </a:r>
          </a:p>
        </p:txBody>
      </p:sp>
      <p:sp>
        <p:nvSpPr>
          <p:cNvPr id="52230" name="Slide Number Placeholder 5">
            <a:extLst>
              <a:ext uri="{FF2B5EF4-FFF2-40B4-BE49-F238E27FC236}">
                <a16:creationId xmlns:a16="http://schemas.microsoft.com/office/drawing/2014/main" id="{CB472D78-780D-4B9E-8EF4-C467E8E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fld id="{2205E399-DD39-4C0B-BBE2-7CB43BAA42AE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12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108DF-9660-DF11-9EF4-E678D6F3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4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0">
            <a:extLst>
              <a:ext uri="{FF2B5EF4-FFF2-40B4-BE49-F238E27FC236}">
                <a16:creationId xmlns:a16="http://schemas.microsoft.com/office/drawing/2014/main" id="{716C0DEA-45B6-4E5C-B3B9-E8A36AED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57" y="1641393"/>
            <a:ext cx="392396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GB" altLang="en-US" sz="2400" dirty="0">
                <a:latin typeface="Calibri" panose="020F0502020204030204" pitchFamily="34" charset="0"/>
              </a:rPr>
              <a:t>Recorded  deaths by water supplier Companies. 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sz="2400" dirty="0">
                <a:latin typeface="Calibri" panose="020F0502020204030204" pitchFamily="34" charset="0"/>
              </a:rPr>
              <a:t>Conclusion: Risk of death was highest in people using water from Southwark and Vauxhall water company.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sz="2400" dirty="0">
                <a:latin typeface="Calibri" panose="020F0502020204030204" pitchFamily="34" charset="0"/>
              </a:rPr>
              <a:t>There may be an association b/w water supplied and disease occurrence 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E6A910A7-9104-4747-AE4D-8DBD200D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54" y="337310"/>
            <a:ext cx="2685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alibri" panose="020F0502020204030204" pitchFamily="34" charset="0"/>
              </a:rPr>
              <a:t>What he did!</a:t>
            </a: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A4E70D81-1FEB-4892-9E8B-E8DB09D8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52" y="491496"/>
            <a:ext cx="5864180" cy="59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Slide Number Placeholder 5">
            <a:extLst>
              <a:ext uri="{FF2B5EF4-FFF2-40B4-BE49-F238E27FC236}">
                <a16:creationId xmlns:a16="http://schemas.microsoft.com/office/drawing/2014/main" id="{E454B5AE-774D-4909-9608-FE0F032F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63FB08-57E5-4E1B-B142-882D2E2BE2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4279" name="Footer Placeholder 6">
            <a:extLst>
              <a:ext uri="{FF2B5EF4-FFF2-40B4-BE49-F238E27FC236}">
                <a16:creationId xmlns:a16="http://schemas.microsoft.com/office/drawing/2014/main" id="{D9949CB7-C72F-4B2B-BB41-8A694ACC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Prof Dr Arshad Sabir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6B2AC1-64AA-C8E6-4802-2F3CBC84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4">
            <a:extLst>
              <a:ext uri="{FF2B5EF4-FFF2-40B4-BE49-F238E27FC236}">
                <a16:creationId xmlns:a16="http://schemas.microsoft.com/office/drawing/2014/main" id="{15867D31-EFA9-40B1-821A-0B3EB94D0F7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09800" y="3028951"/>
          <a:ext cx="3810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5545029" imgH="8229864" progId="MSGraph.Chart.8">
                  <p:embed followColorScheme="full"/>
                </p:oleObj>
              </mc:Choice>
              <mc:Fallback>
                <p:oleObj name="Chart" r:id="rId2" imgW="15545029" imgH="8229864" progId="MSGraph.Chart.8">
                  <p:embed followColorScheme="full"/>
                  <p:pic>
                    <p:nvPicPr>
                      <p:cNvPr id="57347" name="Object 4">
                        <a:extLst>
                          <a:ext uri="{FF2B5EF4-FFF2-40B4-BE49-F238E27FC236}">
                            <a16:creationId xmlns:a16="http://schemas.microsoft.com/office/drawing/2014/main" id="{15867D31-EFA9-40B1-821A-0B3EB94D0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28951"/>
                        <a:ext cx="3810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5" descr="broadstreetpump_night">
            <a:extLst>
              <a:ext uri="{FF2B5EF4-FFF2-40B4-BE49-F238E27FC236}">
                <a16:creationId xmlns:a16="http://schemas.microsoft.com/office/drawing/2014/main" id="{38EF6703-01E9-498F-8B59-FD58D9A188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8471" y="1774400"/>
            <a:ext cx="4507462" cy="3747474"/>
          </a:xfrm>
        </p:spPr>
      </p:pic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4CBDD683-841B-4C43-A3F3-05DD9C2F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DBFA25-7B8B-4DD5-93A1-BCA925BC2E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57351" name="Footer Placeholder 6">
            <a:extLst>
              <a:ext uri="{FF2B5EF4-FFF2-40B4-BE49-F238E27FC236}">
                <a16:creationId xmlns:a16="http://schemas.microsoft.com/office/drawing/2014/main" id="{0C083086-96F7-4040-9FCF-61FF1B3D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Prof Dr Arshad Sabir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5CD7B-0768-45F0-BC98-823934EB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202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Father of Epidemiology </a:t>
            </a:r>
            <a:endParaRPr lang="en-PK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B6525-6051-2ADC-53AE-256A430B9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3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80796F2-FA86-46F3-BBEF-1E33E75B0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Aim of epidemiology 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8A09049B-740D-4A1B-8B69-5357B7BD8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88029"/>
              </p:ext>
            </p:extLst>
          </p:nvPr>
        </p:nvGraphicFramePr>
        <p:xfrm>
          <a:off x="1118247" y="1287149"/>
          <a:ext cx="9965213" cy="459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3CB4718F-B567-4DE9-A415-06172320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Prof Dr Arshad Sabir 2024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C2726A8A-0275-4A17-9DFA-20D1CA7A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0B220-BDD4-483F-81BE-EDA0CF9E76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2D5B3-DC1D-994C-6FBF-F2ECE25A5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0145-7FDF-43BE-A37C-2EA8CCEA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4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is job of epidemiologist </a:t>
            </a:r>
            <a:endParaRPr lang="en-PK" sz="3600" b="1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D7A8B5-28FF-7720-9ADD-3AB7F1CDC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53688"/>
              </p:ext>
            </p:extLst>
          </p:nvPr>
        </p:nvGraphicFramePr>
        <p:xfrm>
          <a:off x="838200" y="1263852"/>
          <a:ext cx="10515600" cy="491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0C8D-7F20-EA9C-BB9D-ED96F513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6398D-1CF1-6A85-2294-E9F3565D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16</a:t>
            </a:fld>
            <a:endParaRPr lang="en-P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5875-69F6-7E66-9A91-2D5DBCBF7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A48FC04-0B6A-4C8B-A8A5-48A02EEA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6" y="610762"/>
            <a:ext cx="3455821" cy="19227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Three basic components of Epidemiology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38ED3E8-78A1-4C4D-8AC5-AE4B6DAE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sz="2000" kern="1200"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81B7FADA-4788-445F-B7DF-D39DD26A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4569" y="6356350"/>
            <a:ext cx="309603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Prof Dr Arshad Sabir 2024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29825CA9-B6C6-435E-B840-5F26F47C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D30EE8A1-BC12-412C-BB28-0A617963CC85}" type="slidenum"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17</a:t>
            </a:fld>
            <a:endParaRPr lang="en-US" altLang="en-US" sz="18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14364" name="Group 14363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365" name="Rectangle 14364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6" name="Rectangle 14365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B27EC6-20CA-4542-B6F0-715201AD8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89794"/>
              </p:ext>
            </p:extLst>
          </p:nvPr>
        </p:nvGraphicFramePr>
        <p:xfrm>
          <a:off x="3537857" y="136526"/>
          <a:ext cx="8327572" cy="635477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4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1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7178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2108" marR="76564" marT="93929" marB="9392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Study of </a:t>
                      </a:r>
                      <a:r>
                        <a:rPr lang="en-US" sz="2000" b="0" u="none" cap="none" spc="0">
                          <a:solidFill>
                            <a:schemeClr val="bg1"/>
                          </a:solidFill>
                        </a:rPr>
                        <a:t>frequency o</a:t>
                      </a:r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f disease</a:t>
                      </a:r>
                      <a:r>
                        <a:rPr lang="en-US" sz="2000" b="0" cap="none" spc="0" baseline="0">
                          <a:solidFill>
                            <a:schemeClr val="bg1"/>
                          </a:solidFill>
                        </a:rPr>
                        <a:t> (magnitude )</a:t>
                      </a:r>
                    </a:p>
                  </a:txBody>
                  <a:tcPr marL="122108" marR="76564" marT="93929" marB="939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Quantifications of the Health problem / health related states or events. </a:t>
                      </a:r>
                    </a:p>
                  </a:txBody>
                  <a:tcPr marL="122108" marR="76564" marT="93929" marB="939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Assessment of the Health status or Health problem status </a:t>
                      </a:r>
                    </a:p>
                  </a:txBody>
                  <a:tcPr marL="122108" marR="76564" marT="93929" marB="939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16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Study </a:t>
                      </a:r>
                      <a:r>
                        <a:rPr lang="en-US" sz="2000" b="0" u="sng" cap="none" spc="0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 of disease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In term of time-place-person</a:t>
                      </a:r>
                      <a:endParaRPr lang="en-US" sz="20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Scientific characterization </a:t>
                      </a:r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of the health problem to identify  causes of health problems Contextual information 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Quantifications of health &amp; disease 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pertinent facts </a:t>
                      </a:r>
                    </a:p>
                    <a:p>
                      <a:pPr algn="ctr"/>
                      <a:endParaRPr lang="en-US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487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sz="2000" b="0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2000" b="0" u="sng" cap="none" spc="0" dirty="0">
                          <a:solidFill>
                            <a:schemeClr val="tx1"/>
                          </a:solidFill>
                        </a:rPr>
                        <a:t>Determinants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of disease in term 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Agent-Host-Environment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Comparisons</a:t>
                      </a:r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 within and between groups are made &amp; associations are suspected &amp; decided </a:t>
                      </a: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(similarities and dis- similarities) </a:t>
                      </a:r>
                    </a:p>
                    <a:p>
                      <a:pPr algn="ctr"/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Statistical reasoning 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to suspect and decide causes of health problems </a:t>
                      </a:r>
                    </a:p>
                  </a:txBody>
                  <a:tcPr marL="122108" marR="76564" marT="93929" marB="939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20402D-3167-6704-D4C4-0455932A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7" y="3242981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5F1E-8CAA-45E1-80AA-3C54EB86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Study of Frequency of disease</a:t>
            </a:r>
            <a:endParaRPr lang="en-P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C734-E292-4A73-9239-975530B0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0890"/>
            <a:ext cx="10722998" cy="5406887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  <a:defRPr/>
            </a:pPr>
            <a:r>
              <a:rPr lang="en-US" dirty="0"/>
              <a:t>It involves measurements of disease occurrence in population 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2400" b="1" dirty="0"/>
              <a:t>Disease Incidence rates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2400" b="1" dirty="0"/>
              <a:t>Disease Prevalence rates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2400" b="1" dirty="0"/>
              <a:t>Affects ( Disability rates) 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2400" b="1" dirty="0"/>
              <a:t>Severity ( fatality rates &amp; mortality rates) </a:t>
            </a:r>
          </a:p>
          <a:p>
            <a:pPr marL="1371600" lvl="2" indent="-571500">
              <a:buFont typeface="Times New Roman" pitchFamily="18" charset="0"/>
              <a:buAutoNum type="arabicPeriod"/>
              <a:defRPr/>
            </a:pPr>
            <a:r>
              <a:rPr lang="en-US" sz="2400" b="1" dirty="0"/>
              <a:t>Survival  ( survival rates )</a:t>
            </a:r>
          </a:p>
          <a:p>
            <a:pPr marL="1371600" lvl="2" indent="-571500">
              <a:buFont typeface="Times New Roman" pitchFamily="18" charset="0"/>
              <a:buAutoNum type="arabicPeriod"/>
              <a:defRPr/>
            </a:pPr>
            <a:r>
              <a:rPr lang="en-US" sz="2400" b="1" dirty="0"/>
              <a:t>Death due to disease 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/>
              <a:t>	Other measurements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/>
              <a:t>Natality (birth rates, live birth rates, still birth rates)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/>
              <a:t>Host  (Social, Demographic  and Biological attributes) and Environmental characteristics  (living place, Housing, climate, water, healthcare delivery system)</a:t>
            </a:r>
          </a:p>
          <a:p>
            <a:pPr marL="914400" lvl="1" indent="-514350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      Biostatistics is basic tool  of measurements  in epidemiology </a:t>
            </a:r>
            <a:endParaRPr lang="en-US" sz="2000" b="1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90106-2A4E-3CBC-B06F-A88F1BE0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5014E-6C1A-EA5F-8B34-119E5AEC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18</a:t>
            </a:fld>
            <a:endParaRPr lang="en-P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A9759-B615-21BC-741D-D07F8418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49041837-A9A2-4087-BCDE-3C8F1E60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600" b="1" dirty="0"/>
              <a:t>Study of disease distribution</a:t>
            </a:r>
          </a:p>
        </p:txBody>
      </p:sp>
      <p:sp>
        <p:nvSpPr>
          <p:cNvPr id="1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3EDE964-9588-4845-9016-8D38A578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   Health  or  Disease are not uniformly distributed in human population, </a:t>
            </a:r>
            <a:r>
              <a:rPr lang="en-US" sz="2400" b="1" dirty="0">
                <a:cs typeface="Times New Roman" pitchFamily="18" charset="0"/>
              </a:rPr>
              <a:t>but in Patterns </a:t>
            </a:r>
            <a:r>
              <a:rPr lang="en-US" sz="2400" dirty="0">
                <a:cs typeface="Times New Roman" pitchFamily="18" charset="0"/>
              </a:rPr>
              <a:t>and epidemiology is the scientific approach to study these distribution  patterns in order to explain</a:t>
            </a:r>
            <a:r>
              <a:rPr lang="en-US" sz="2400" b="1" dirty="0">
                <a:cs typeface="Times New Roman" pitchFamily="18" charset="0"/>
              </a:rPr>
              <a:t> occurrence</a:t>
            </a:r>
            <a:r>
              <a:rPr lang="en-US" sz="2400" dirty="0">
                <a:cs typeface="Times New Roman" pitchFamily="18" charset="0"/>
              </a:rPr>
              <a:t> of disease.</a:t>
            </a:r>
          </a:p>
          <a:p>
            <a:pPr>
              <a:buFontTx/>
              <a:buNone/>
              <a:defRPr/>
            </a:pPr>
            <a:endParaRPr lang="en-US" sz="2400" dirty="0"/>
          </a:p>
        </p:txBody>
      </p:sp>
      <p:pic>
        <p:nvPicPr>
          <p:cNvPr id="29704" name="Picture 29703" descr="Chemical formulae are written on paper">
            <a:extLst>
              <a:ext uri="{FF2B5EF4-FFF2-40B4-BE49-F238E27FC236}">
                <a16:creationId xmlns:a16="http://schemas.microsoft.com/office/drawing/2014/main" id="{D67EAF53-E5D6-4F95-A58D-183A0473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7" r="24123"/>
          <a:stretch/>
        </p:blipFill>
        <p:spPr>
          <a:xfrm>
            <a:off x="6781800" y="10"/>
            <a:ext cx="54086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F777E9D9-DD42-4453-ACEE-D25CE5BC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Prof Dr Arshad Sabir 2024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6CD2F5BB-D53C-4109-905E-E5302840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8C6FF44B-522A-4088-A861-8F5145EAB0DD}" type="slidenum">
              <a:rPr lang="en-US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33FB6-5C6D-B309-83D9-D742D663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19555-C593-440B-89E8-5FFE562E9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br>
              <a:rPr lang="en-US" sz="5100" dirty="0">
                <a:solidFill>
                  <a:schemeClr val="bg1"/>
                </a:solidFill>
              </a:rPr>
            </a:br>
            <a:r>
              <a:rPr lang="en-US" sz="5100" dirty="0">
                <a:solidFill>
                  <a:schemeClr val="bg1"/>
                </a:solidFill>
              </a:rPr>
              <a:t>Fundamental Science of Epidemiology </a:t>
            </a:r>
            <a:endParaRPr lang="en-PK" sz="5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6F552-8CDD-418E-BEBA-5417C861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endParaRPr lang="en-P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23AAF-800B-FC84-4B3E-75C2FE06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C65F4-ABCA-C898-D602-E2E108E8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3901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1" name="Rectangle 307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922C57CE-E653-4149-B7C5-306C3B3EB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b="1" dirty="0"/>
              <a:t> Study of disease distribution                </a:t>
            </a:r>
            <a:br>
              <a:rPr lang="en-US" altLang="en-US" sz="3600" b="1" dirty="0"/>
            </a:br>
            <a:r>
              <a:rPr lang="en-US" altLang="en-US" sz="3600" b="1" u="sng" dirty="0"/>
              <a:t>(study of pattern) </a:t>
            </a: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BD2ECBE9-AC47-4B20-AB6E-A5F2F8D4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32040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chemeClr val="tx1">
                    <a:alpha val="60000"/>
                  </a:schemeClr>
                </a:solidFill>
              </a:rPr>
              <a:t>Prof Dr Arshad Sabir 2024</a:t>
            </a:r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78BBFC64-EA54-4174-9136-E680A365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38A1CFF-0E04-4F49-980A-DFF390599313}" type="slidenum">
              <a:rPr lang="en-US" altLang="en-US" sz="1800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</a:t>
            </a:fld>
            <a:endParaRPr lang="en-US" altLang="en-US" sz="18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30733" name="Straight Connector 307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7" name="Content Placeholder 2">
            <a:extLst>
              <a:ext uri="{FF2B5EF4-FFF2-40B4-BE49-F238E27FC236}">
                <a16:creationId xmlns:a16="http://schemas.microsoft.com/office/drawing/2014/main" id="{C49AB3F4-1624-2988-5231-C487A2814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09061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109506D-57A6-DDFB-684D-B16BFA43B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72" y="68552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5" name="Rectangle 3175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040A585F-E3CC-47CA-941D-C87F8BED7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time distribution </a:t>
            </a:r>
            <a:endParaRPr lang="en-US" altLang="en-US" sz="3600" b="1" dirty="0"/>
          </a:p>
        </p:txBody>
      </p:sp>
      <p:sp>
        <p:nvSpPr>
          <p:cNvPr id="31748" name="Footer Placeholder 4">
            <a:extLst>
              <a:ext uri="{FF2B5EF4-FFF2-40B4-BE49-F238E27FC236}">
                <a16:creationId xmlns:a16="http://schemas.microsoft.com/office/drawing/2014/main" id="{AA8B14D9-35A5-4B10-A18E-CE284E15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32040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chemeClr val="tx1">
                    <a:alpha val="60000"/>
                  </a:schemeClr>
                </a:solidFill>
              </a:rPr>
              <a:t>Prof Dr Arshad Sabir 2024</a:t>
            </a:r>
          </a:p>
        </p:txBody>
      </p:sp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2233A0C0-00DA-47EC-86DC-8A5B8A24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15A65C30-2C5E-40C9-A5A2-4A8901C1C904}" type="slidenum">
              <a:rPr lang="en-US" altLang="en-US" sz="1800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21</a:t>
            </a:fld>
            <a:endParaRPr lang="en-US" altLang="en-US" sz="18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31757" name="Straight Connector 3175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51" name="Content Placeholder 2">
            <a:extLst>
              <a:ext uri="{FF2B5EF4-FFF2-40B4-BE49-F238E27FC236}">
                <a16:creationId xmlns:a16="http://schemas.microsoft.com/office/drawing/2014/main" id="{88189564-0898-C107-903A-682414645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32598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E1F41E7-9AD4-EB8B-63DE-CEAA0C672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90" y="1070800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4" descr="http://2.bp.blogspot.com/-VYgWH8NzBfg/TrwE9VhuwdI/AAAAAAAAAYk/vIK6a7ZNDdU/s1600/epidemic+curve+in+continous+exposure+epidemic.png">
            <a:extLst>
              <a:ext uri="{FF2B5EF4-FFF2-40B4-BE49-F238E27FC236}">
                <a16:creationId xmlns:a16="http://schemas.microsoft.com/office/drawing/2014/main" id="{91D74D1B-DFFB-4390-8754-2D79A289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511023"/>
            <a:ext cx="5426764" cy="25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Footer Placeholder 1">
            <a:extLst>
              <a:ext uri="{FF2B5EF4-FFF2-40B4-BE49-F238E27FC236}">
                <a16:creationId xmlns:a16="http://schemas.microsoft.com/office/drawing/2014/main" id="{27C12ECA-296A-49B0-B82F-217CCBE1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356350"/>
            <a:ext cx="542676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/>
              <a:t>Prof Dr Arshad Sabir 2024</a:t>
            </a:r>
          </a:p>
        </p:txBody>
      </p:sp>
      <p:pic>
        <p:nvPicPr>
          <p:cNvPr id="34822" name="Picture 6" descr="http://4.bp.blogspot.com/-XVq6yYPP3ME/TrsBgIRryHI/AAAAAAAAAYc/1IcMZJupiS0/s1600/propagated+epidemic+curve.png">
            <a:extLst>
              <a:ext uri="{FF2B5EF4-FFF2-40B4-BE49-F238E27FC236}">
                <a16:creationId xmlns:a16="http://schemas.microsoft.com/office/drawing/2014/main" id="{3EBC7D0A-7D65-4C40-9498-A4C18679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985191"/>
            <a:ext cx="5426764" cy="20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Slide Number Placeholder 2">
            <a:extLst>
              <a:ext uri="{FF2B5EF4-FFF2-40B4-BE49-F238E27FC236}">
                <a16:creationId xmlns:a16="http://schemas.microsoft.com/office/drawing/2014/main" id="{8ED86C38-BC00-4B77-AA3A-BCB1DAA1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0EE41089-B782-4076-81E4-EDBB7EC18660}" type="slidenum">
              <a:rPr lang="en-US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22</a:t>
            </a:fld>
            <a:endParaRPr lang="en-US" altLang="en-US" sz="1800"/>
          </a:p>
        </p:txBody>
      </p:sp>
      <p:pic>
        <p:nvPicPr>
          <p:cNvPr id="34820" name="Picture 2" descr="http://1.bp.blogspot.com/-gtqasJo5lX4/Trr4nn5G9HI/AAAAAAAAAYM/IpCGb1FcwAI/s1600/point+source+epidemic+curve.png">
            <a:extLst>
              <a:ext uri="{FF2B5EF4-FFF2-40B4-BE49-F238E27FC236}">
                <a16:creationId xmlns:a16="http://schemas.microsoft.com/office/drawing/2014/main" id="{B3D7A94D-2324-4502-915C-2491A7EE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770650"/>
            <a:ext cx="5426764" cy="31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D9D443-3461-A679-B5D5-7D8C59DB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lowchart: Document 7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47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CFA4851D-EE89-4224-8E63-1A496ACA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rgbClr val="FFFFFF"/>
                </a:solidFill>
              </a:rPr>
              <a:t>Time Data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BDC670BC-F48D-45D3-A725-09B2CC2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903772"/>
            <a:ext cx="7347537" cy="5051432"/>
          </a:xfrm>
          <a:prstGeom prst="rect">
            <a:avLst/>
          </a:prstGeo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C447817B-F022-486F-AF26-9508626C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609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/>
              <a:t>Prof Dr Arshad Sabir 2024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A552F5F4-7DF0-44B8-BFA4-501BF514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D51DBDCD-06E1-45AC-B8A6-0B15254FCC8B}" type="slidenum">
              <a:rPr lang="en-US" altLang="en-US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23</a:t>
            </a:fld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7F80B-4642-CC3F-2EBA-E4397B16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173665"/>
            <a:ext cx="2292295" cy="10492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6ADFF9F0-2FB7-4A38-85EF-EF1AB091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40"/>
            <a:ext cx="11139854" cy="689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Person Data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3">
            <a:extLst>
              <a:ext uri="{FF2B5EF4-FFF2-40B4-BE49-F238E27FC236}">
                <a16:creationId xmlns:a16="http://schemas.microsoft.com/office/drawing/2014/main" id="{D2F9067B-25F0-4973-8F74-B0774C64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71" y="1479733"/>
            <a:ext cx="11423556" cy="49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ooter Placeholder 5">
            <a:extLst>
              <a:ext uri="{FF2B5EF4-FFF2-40B4-BE49-F238E27FC236}">
                <a16:creationId xmlns:a16="http://schemas.microsoft.com/office/drawing/2014/main" id="{6C28DC91-8A7B-4B22-AAFB-854E5E84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Prof Dr Arshad Sabir 2024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0DC01961-2555-48A6-A861-AD91E909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507288F-3FD8-4DB0-B136-5B2A2C97015B}" type="slidenum">
              <a:rPr lang="en-US" altLang="en-US" sz="1200">
                <a:solidFill>
                  <a:srgbClr val="898989"/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A79E2-14F5-11E5-C75C-C12A7445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432822"/>
            <a:ext cx="2292295" cy="9540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7A7D5C2D-EFF9-429D-80DD-F40687902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FFFFFF"/>
                </a:solidFill>
              </a:rPr>
              <a:t>Place Data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3BCDC29C-68E8-485D-9C79-2677EE92B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4216526" y="352541"/>
            <a:ext cx="7975474" cy="60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Footer Placeholder 5">
            <a:extLst>
              <a:ext uri="{FF2B5EF4-FFF2-40B4-BE49-F238E27FC236}">
                <a16:creationId xmlns:a16="http://schemas.microsoft.com/office/drawing/2014/main" id="{33940D4E-46F5-461B-8F5A-5C93B72C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chemeClr val="tx1">
                    <a:alpha val="80000"/>
                  </a:schemeClr>
                </a:solidFill>
              </a:rPr>
              <a:t>Prof Dr Arshad Sabir 2024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80514960-297D-4541-AD56-C051A8FE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302A1B0-6E8A-4BF8-B3C6-2092F46CAABE}" type="slidenum">
              <a:rPr lang="en-US" altLang="en-US" sz="1800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25</a:t>
            </a:fld>
            <a:endParaRPr lang="en-US" altLang="en-US" sz="18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B8E2D-7E1F-667A-01A1-0AA8C4C94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6" y="11338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2">
            <a:extLst>
              <a:ext uri="{FF2B5EF4-FFF2-40B4-BE49-F238E27FC236}">
                <a16:creationId xmlns:a16="http://schemas.microsoft.com/office/drawing/2014/main" id="{9244E709-BACD-4E56-B801-0EA139C98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PK" sz="1400"/>
              <a:t>Prof Dr Arshad Sabir 2024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D18D5FE-170C-441A-B0CA-0E0CBD830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321DEE-872C-4705-AFA2-547A31D894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2648CEF2-91B7-495F-9AC4-5CF4CAC7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B7610B7F-0B5C-4EC4-9C8B-0EEA0841437C}"/>
              </a:ext>
            </a:extLst>
          </p:cNvPr>
          <p:cNvSpPr/>
          <p:nvPr/>
        </p:nvSpPr>
        <p:spPr>
          <a:xfrm>
            <a:off x="2895600" y="152400"/>
            <a:ext cx="2438400" cy="1447800"/>
          </a:xfrm>
          <a:prstGeom prst="flowChartMagnetic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COVID-19 2020 </a:t>
            </a:r>
          </a:p>
          <a:p>
            <a:pPr algn="ctr">
              <a:defRPr/>
            </a:pPr>
            <a:r>
              <a:rPr lang="en-US" sz="1600" dirty="0"/>
              <a:t>scene (Distribution by Place) </a:t>
            </a:r>
            <a:endParaRPr lang="en-PK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8" name="Rectangle 6349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EA2A276F-E6C3-485A-BE96-449C2445E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 fontScale="90000"/>
          </a:bodyPr>
          <a:lstStyle/>
          <a:p>
            <a:br>
              <a:rPr lang="en-US" altLang="en-US" sz="3700" b="1" dirty="0">
                <a:cs typeface="Times New Roman" panose="02020603050405020304" pitchFamily="18" charset="0"/>
              </a:rPr>
            </a:br>
            <a:r>
              <a:rPr lang="en-US" altLang="en-US" b="1" dirty="0">
                <a:cs typeface="Times New Roman" panose="02020603050405020304" pitchFamily="18" charset="0"/>
              </a:rPr>
              <a:t>Person Distribution</a:t>
            </a:r>
            <a:br>
              <a:rPr lang="en-US" altLang="en-US" sz="3700" dirty="0">
                <a:cs typeface="Times New Roman" panose="02020603050405020304" pitchFamily="18" charset="0"/>
              </a:rPr>
            </a:br>
            <a:endParaRPr lang="en-US" altLang="en-US" sz="3700" dirty="0"/>
          </a:p>
        </p:txBody>
      </p:sp>
      <p:sp>
        <p:nvSpPr>
          <p:cNvPr id="63492" name="Footer Placeholder 3">
            <a:extLst>
              <a:ext uri="{FF2B5EF4-FFF2-40B4-BE49-F238E27FC236}">
                <a16:creationId xmlns:a16="http://schemas.microsoft.com/office/drawing/2014/main" id="{4DF40754-075F-474E-92CB-EF9ABFDD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Prof Dr Arshad Sabir 2024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49A8B31-BA3F-40DA-849E-C846BEB6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It is study of diseases occurrence by personal characteristics of the population.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Diseased and Non-diseased persons.                           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dirty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	</a:t>
            </a:r>
            <a:endParaRPr lang="en-US" sz="2000" dirty="0"/>
          </a:p>
        </p:txBody>
      </p:sp>
      <p:sp>
        <p:nvSpPr>
          <p:cNvPr id="63500" name="Rectangle 6349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2" name="Rectangle 6350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3" name="Slide Number Placeholder 4">
            <a:extLst>
              <a:ext uri="{FF2B5EF4-FFF2-40B4-BE49-F238E27FC236}">
                <a16:creationId xmlns:a16="http://schemas.microsoft.com/office/drawing/2014/main" id="{E026E0CB-E209-400C-81F2-9E4F0270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7145992F-8468-4219-8418-00AE43171C85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27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E851FC-6A0E-4FB4-AF9F-EB47020E2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28784"/>
              </p:ext>
            </p:extLst>
          </p:nvPr>
        </p:nvGraphicFramePr>
        <p:xfrm>
          <a:off x="6325155" y="109134"/>
          <a:ext cx="5201024" cy="634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212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Inherent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Age , 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</a:rPr>
                        <a:t> sex,  race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Links </a:t>
                      </a: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90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Biological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Immunity,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Infectious diseases</a:t>
                      </a: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0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Acquired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Marital status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High mortality in unmarried </a:t>
                      </a: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Social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Occupation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Asbestos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</a:rPr>
                        <a:t> workers &amp; Ca-lungs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0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Physiological state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Post menopause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  HTN</a:t>
                      </a: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0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Living conditions </a:t>
                      </a: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Over crowding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82958" marR="82958" marT="41486" marB="41486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communicable diseases like TB</a:t>
                      </a:r>
                    </a:p>
                  </a:txBody>
                  <a:tcPr marL="82958" marR="82958" marT="41486" marB="414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FE89C96-B96E-A9CF-2919-1B8932EA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05" y="1"/>
            <a:ext cx="2292295" cy="11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1E7B5-7DF8-097F-A355-C88F9851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Basic tools of measurement in Epidemiology </a:t>
            </a:r>
            <a:endParaRPr lang="en-PK" sz="36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42CD-796B-5116-27AE-EFA31C72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b="1" u="sng" dirty="0"/>
              <a:t>RATE </a:t>
            </a:r>
          </a:p>
          <a:p>
            <a:pPr marL="0" indent="0">
              <a:buNone/>
              <a:defRPr/>
            </a:pPr>
            <a:r>
              <a:rPr lang="en-US" sz="2400" dirty="0"/>
              <a:t>Is measure of frequency with which  a particular event or condition occurs in a defined population over specified period”.</a:t>
            </a:r>
          </a:p>
          <a:p>
            <a:pPr marL="0" indent="0">
              <a:buNone/>
              <a:defRPr/>
            </a:pPr>
            <a:r>
              <a:rPr lang="en-US" sz="2400" b="1" u="sng" dirty="0"/>
              <a:t>Ratio </a:t>
            </a:r>
          </a:p>
          <a:p>
            <a:pPr marL="0" indent="0">
              <a:buNone/>
              <a:defRPr/>
            </a:pPr>
            <a:r>
              <a:rPr lang="en-US" sz="2400" dirty="0"/>
              <a:t>expresses relationship in size between two random quantities. Male to Female Ratio in class.  </a:t>
            </a:r>
          </a:p>
          <a:p>
            <a:pPr eaLnBrk="1" hangingPunct="1">
              <a:buFontTx/>
              <a:buNone/>
              <a:defRPr/>
            </a:pPr>
            <a:r>
              <a:rPr lang="en-US" sz="2400" b="1" u="sng" dirty="0"/>
              <a:t>Proportion</a:t>
            </a:r>
            <a:r>
              <a:rPr lang="en-US" sz="2400" dirty="0"/>
              <a:t> is a ratio which indicates relation in  magnitude of a part to the whole. numerator is always included in denominator. it is expressed in percentage (%).</a:t>
            </a:r>
          </a:p>
          <a:p>
            <a:pPr marL="0" indent="0">
              <a:buNone/>
              <a:defRPr/>
            </a:pPr>
            <a:endParaRPr lang="en-PK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ECE83-2192-359E-6DE9-E53FFD02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2C2FD-1A1F-0A15-D7D9-0E5E9A20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28</a:t>
            </a:fld>
            <a:endParaRPr lang="en-P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31BED-8064-DFED-5E61-899B886E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686D-2D9D-E85A-98C5-3545F48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Uses of epidemiology </a:t>
            </a:r>
            <a:endParaRPr lang="en-PK" sz="36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1B0F-1A7D-3510-78BA-063DB148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Provide knowledge to prevent &amp; control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Inform about health &amp; disease trends in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Monitor health status of the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Identify, investigate &amp; mange Epidemics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Design &amp; evaluate new healthcare interventions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Monitor &amp; Evaluate healthcare services / Programs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Identification of  medical syndromes (natural history of diseases)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Research </a:t>
            </a:r>
          </a:p>
          <a:p>
            <a:pPr marL="514350" indent="-514350">
              <a:buFont typeface="+mj-lt"/>
              <a:buAutoNum type="arabicPeriod"/>
            </a:pPr>
            <a:endParaRPr lang="en-US" sz="2400"/>
          </a:p>
          <a:p>
            <a:pPr marL="514350" indent="-514350">
              <a:buFont typeface="+mj-lt"/>
              <a:buAutoNum type="arabicPeriod"/>
            </a:pPr>
            <a:endParaRPr lang="en-PK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BD1D9-9D93-26B3-85C1-79A68CAD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A086F-DF24-4EE7-E599-9E2AE522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29</a:t>
            </a:fld>
            <a:endParaRPr lang="en-P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83B7E-C17E-C34B-80A4-7F415663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39" y="636660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ismillah in Arabic | Bismillah Calligraphy Text - Pak – Framer">
            <a:extLst>
              <a:ext uri="{FF2B5EF4-FFF2-40B4-BE49-F238E27FC236}">
                <a16:creationId xmlns:a16="http://schemas.microsoft.com/office/drawing/2014/main" id="{582AFA37-0E64-3A85-4834-E9B56632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461" y="1114425"/>
            <a:ext cx="811033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D3C566-9C1A-9613-BB2F-13ED9ED6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C6FA8-BBED-83DB-C6F2-4B9AA1B7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5445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9046-563E-5E9F-9062-5C9A4378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991"/>
            <a:ext cx="10515600" cy="751322"/>
          </a:xfrm>
        </p:spPr>
        <p:txBody>
          <a:bodyPr>
            <a:normAutofit fontScale="90000"/>
          </a:bodyPr>
          <a:lstStyle/>
          <a:p>
            <a:pPr algn="ctr"/>
            <a:br>
              <a:rPr lang="en-PK" sz="1800" b="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en-US" sz="3200" b="1" i="0" u="none" strike="noStrike" baseline="0" dirty="0">
                <a:solidFill>
                  <a:srgbClr val="000000"/>
                </a:solidFill>
                <a:latin typeface="+mn-lt"/>
              </a:rPr>
              <a:t> Epidemiology of Monkeypox </a:t>
            </a:r>
            <a:endParaRPr lang="en-PK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52988-8E48-4204-79E3-F3672A1DDA45}"/>
              </a:ext>
            </a:extLst>
          </p:cNvPr>
          <p:cNvSpPr txBox="1"/>
          <p:nvPr/>
        </p:nvSpPr>
        <p:spPr>
          <a:xfrm>
            <a:off x="894986" y="6115290"/>
            <a:ext cx="10458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Other suggested site:</a:t>
            </a:r>
            <a:r>
              <a:rPr lang="en-PK" dirty="0"/>
              <a:t>https://www.who.int/news-room/fact-sheets/detail/monkeypox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804F5-ADCD-2DD7-2B21-5DD40D01E772}"/>
              </a:ext>
            </a:extLst>
          </p:cNvPr>
          <p:cNvSpPr txBox="1"/>
          <p:nvPr/>
        </p:nvSpPr>
        <p:spPr>
          <a:xfrm>
            <a:off x="1067286" y="4082767"/>
            <a:ext cx="10458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Epidemiologic Features of the Monkeypox Outbreak and the Public Health Response — United States, May 17–October 6, 2022</a:t>
            </a:r>
          </a:p>
          <a:p>
            <a:pPr algn="l"/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Weekly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/ November 11, 2022 / 71(45);1449–1456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https://www.cdc.gov/mmwr/volumes/71/wr/mm7145a4.htm#:~:text=A%20total%20of%2026%2C384%20U.S.,continue%20to%20be%20disproportionately%20affected.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7432E5-D1A5-8453-197B-B97CEFDC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28"/>
            <a:ext cx="10515600" cy="2257142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A total of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26,384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U.S. monkeypox cases were reported during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May 17–October 6, 2022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Among 59% of persons with data on gender and recent sexual or close intimate contact,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70% reported recent male-to-male sexual contact.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Black and Hispanic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persons continue to be disproportionately affected.</a:t>
            </a:r>
            <a:endParaRPr lang="en-P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F7133-ED36-DF53-AD57-E716702A91B9}"/>
              </a:ext>
            </a:extLst>
          </p:cNvPr>
          <p:cNvSpPr txBox="1"/>
          <p:nvPr/>
        </p:nvSpPr>
        <p:spPr>
          <a:xfrm>
            <a:off x="728026" y="605927"/>
            <a:ext cx="14863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</a:t>
            </a:r>
            <a:endParaRPr lang="en-P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4279-2E4F-CD5C-3920-FB94F213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8AB7B-B5F8-DF6E-BFEE-1A73A559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3224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figure is a histogram and timeline indicating the number of monkeypox cases and the public health response, by date, in the United States during May 17–October 6, 2022.">
            <a:extLst>
              <a:ext uri="{FF2B5EF4-FFF2-40B4-BE49-F238E27FC236}">
                <a16:creationId xmlns:a16="http://schemas.microsoft.com/office/drawing/2014/main" id="{54481F0F-B833-053B-CAD4-E55ADB317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865" y="643467"/>
            <a:ext cx="10048269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276AE-647B-FC93-CF0B-2A0E1DA96F54}"/>
              </a:ext>
            </a:extLst>
          </p:cNvPr>
          <p:cNvSpPr txBox="1"/>
          <p:nvPr/>
        </p:nvSpPr>
        <p:spPr>
          <a:xfrm>
            <a:off x="198024" y="55364"/>
            <a:ext cx="110659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765D3-C23F-FA17-BB0D-47B844A6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3724-4A61-4BFF-12CF-697E8347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9646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figure is a bar graph indicating the number of monkeypox cases in adult men aged ≥18 years, by week of onset, gender identity, and reported recent sexual contact history in the United States during May 17–October 6, 2022.">
            <a:extLst>
              <a:ext uri="{FF2B5EF4-FFF2-40B4-BE49-F238E27FC236}">
                <a16:creationId xmlns:a16="http://schemas.microsoft.com/office/drawing/2014/main" id="{29D7CC19-BCC5-87D6-CFD1-39C4B638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822"/>
            <a:ext cx="10617523" cy="62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E65CD-9C3D-53DA-1E83-41F03B88C050}"/>
              </a:ext>
            </a:extLst>
          </p:cNvPr>
          <p:cNvSpPr txBox="1"/>
          <p:nvPr/>
        </p:nvSpPr>
        <p:spPr>
          <a:xfrm>
            <a:off x="198024" y="55364"/>
            <a:ext cx="11065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1C8DF-26AE-30CA-5136-C9B4533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33F27-749A-C944-EB9C-351F961F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7556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9A566-2B1D-558E-5678-43F8E30CC6EC}"/>
              </a:ext>
            </a:extLst>
          </p:cNvPr>
          <p:cNvSpPr txBox="1"/>
          <p:nvPr/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"Principles of the ethical practice of public health,” version 2.2,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Health Leadership Society (2002).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Reproduced with permission.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64758-A4CC-A058-2335-E1ABE3AAF2EE}"/>
              </a:ext>
            </a:extLst>
          </p:cNvPr>
          <p:cNvSpPr txBox="1"/>
          <p:nvPr/>
        </p:nvSpPr>
        <p:spPr>
          <a:xfrm>
            <a:off x="3687658" y="523462"/>
            <a:ext cx="2563813" cy="47072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/>
              <a:t>Public Health Ethics  </a:t>
            </a:r>
            <a:endParaRPr lang="en-P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03DF8-DA6D-CD87-25D9-219D25C19FAE}"/>
              </a:ext>
            </a:extLst>
          </p:cNvPr>
          <p:cNvSpPr txBox="1"/>
          <p:nvPr/>
        </p:nvSpPr>
        <p:spPr>
          <a:xfrm>
            <a:off x="3687658" y="1135924"/>
            <a:ext cx="2563813" cy="4708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b="1" dirty="0"/>
              <a:t>Case for Discussion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PK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dirty="0"/>
              <a:t>An influenza epidemic has begun in Pakistan confirmed by the World Health Organization (WHO) with</a:t>
            </a:r>
            <a:r>
              <a:rPr lang="en-US" dirty="0"/>
              <a:t> </a:t>
            </a:r>
            <a:r>
              <a:rPr lang="en-PK" dirty="0"/>
              <a:t>some reported deaths. No one knows yet how serious the problem may be because there is no information</a:t>
            </a:r>
            <a:r>
              <a:rPr lang="en-US" dirty="0"/>
              <a:t> </a:t>
            </a:r>
            <a:r>
              <a:rPr lang="en-PK" dirty="0"/>
              <a:t>on the extent of the outbreak. Large-scale public vaccination programs are not expected to be available</a:t>
            </a:r>
            <a:r>
              <a:rPr lang="en-US" dirty="0"/>
              <a:t> </a:t>
            </a:r>
            <a:r>
              <a:rPr lang="en-PK" dirty="0"/>
              <a:t>for 8 to 12 weeks.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7982B-A58F-C820-91E4-4FF1F310A4E7}"/>
              </a:ext>
            </a:extLst>
          </p:cNvPr>
          <p:cNvSpPr txBox="1"/>
          <p:nvPr/>
        </p:nvSpPr>
        <p:spPr>
          <a:xfrm>
            <a:off x="6619462" y="523462"/>
            <a:ext cx="4982816" cy="5393633"/>
          </a:xfrm>
          <a:prstGeom prst="rect">
            <a:avLst/>
          </a:prstGeom>
          <a:noFill/>
        </p:spPr>
        <p:txBody>
          <a:bodyPr wrap="square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sz="2400" dirty="0"/>
              <a:t>7. </a:t>
            </a:r>
            <a:r>
              <a:rPr lang="en-PK" sz="2400" dirty="0">
                <a:highlight>
                  <a:srgbClr val="FFFF00"/>
                </a:highlight>
              </a:rPr>
              <a:t>Identifying and promoting the fundamental requirements for health in a community are of primary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PK" sz="2400" dirty="0">
                <a:highlight>
                  <a:srgbClr val="FFFF00"/>
                </a:highlight>
              </a:rPr>
              <a:t>concern to public health. </a:t>
            </a:r>
            <a:endParaRPr lang="en-US" sz="24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sz="2400" dirty="0"/>
              <a:t>The way in which a society is structured is reflected in the health of 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sz="2400" dirty="0"/>
              <a:t>community. The primary concern of public health is with these underlying structural aspects. While some</a:t>
            </a:r>
            <a:r>
              <a:rPr lang="en-US" sz="2400" dirty="0"/>
              <a:t> </a:t>
            </a:r>
            <a:r>
              <a:rPr lang="en-PK" sz="2400" dirty="0"/>
              <a:t>important public health programs are curative in nature, the field as a whole must never lose sight of</a:t>
            </a:r>
            <a:r>
              <a:rPr lang="en-US" sz="2400" dirty="0"/>
              <a:t> </a:t>
            </a:r>
            <a:r>
              <a:rPr lang="en-PK" sz="2400" dirty="0"/>
              <a:t>underlying causes and prevention. Because fundamental social structures affect many aspects of health,</a:t>
            </a:r>
            <a:r>
              <a:rPr lang="en-US" sz="2400" dirty="0"/>
              <a:t> </a:t>
            </a:r>
            <a:r>
              <a:rPr lang="en-PK" sz="2400" dirty="0"/>
              <a:t>addressing the fundamental causes rather than more proximal causes is more truly preventive.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AD48-95A4-72B3-01E0-5B9F5E751D96}"/>
              </a:ext>
            </a:extLst>
          </p:cNvPr>
          <p:cNvSpPr txBox="1"/>
          <p:nvPr/>
        </p:nvSpPr>
        <p:spPr>
          <a:xfrm>
            <a:off x="6724512" y="6022837"/>
            <a:ext cx="4700588" cy="349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PK" sz="1300"/>
              <a:t>National Bioethics Committee</a:t>
            </a:r>
            <a:r>
              <a:rPr lang="en-US" sz="1300"/>
              <a:t> Guidelines Pakistan. Page 314  </a:t>
            </a:r>
            <a:endParaRPr lang="en-PK" sz="13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129F9-0972-B20E-B556-58317381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966EC-50E1-7F3A-89DE-8B8388A9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82240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482A-2B94-DC8B-6C04-E231482A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97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Let’s see how you are learning the subject                    (assessment-1 ) </a:t>
            </a:r>
            <a:endParaRPr lang="en-PK" sz="3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D6C31-093B-01D2-CAFE-01E3049D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71" y="1799121"/>
            <a:ext cx="9197008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i="0" dirty="0">
                <a:solidFill>
                  <a:srgbClr val="373737"/>
                </a:solidFill>
                <a:effectLst/>
              </a:rPr>
              <a:t>Epidemiology is quantitative science but the primary tools of measurement in epidemiology include: 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Recording Epidemic, endemic, pandemic states 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Quantifying Incidence,  and prevalence of diseases  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en-US" sz="2800" dirty="0">
                <a:solidFill>
                  <a:srgbClr val="373737"/>
                </a:solidFill>
              </a:rPr>
              <a:t>The mathematical tools </a:t>
            </a:r>
            <a:r>
              <a:rPr lang="en-US" sz="2800" i="0" dirty="0">
                <a:solidFill>
                  <a:srgbClr val="373737"/>
                </a:solidFill>
                <a:effectLst/>
              </a:rPr>
              <a:t>Rate, ratio, proportion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Recording natural history of diseases 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en-US" sz="2800" dirty="0">
                <a:solidFill>
                  <a:srgbClr val="373737"/>
                </a:solidFill>
              </a:rPr>
              <a:t>Recording phenomenon of agent-host-</a:t>
            </a:r>
            <a:r>
              <a:rPr lang="en-US" sz="2800" dirty="0" err="1">
                <a:solidFill>
                  <a:srgbClr val="373737"/>
                </a:solidFill>
              </a:rPr>
              <a:t>envrironment</a:t>
            </a:r>
            <a:endParaRPr lang="en-US" sz="2800" i="0" dirty="0">
              <a:solidFill>
                <a:srgbClr val="373737"/>
              </a:solidFill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245A9-FE78-280D-BCA1-1ADC3473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C8F7D-69CF-11C0-9365-F9FC7395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91523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1AF7-A77A-BB5E-651B-2A03D2D5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99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Let’s see how you are learning the subject                 (assessment-2 ) </a:t>
            </a:r>
            <a:endParaRPr lang="en-PK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6189-715C-36F1-1DDB-57F120F6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8" y="1825625"/>
            <a:ext cx="9846365" cy="437639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The scientific format to study the disease or other health related states in th</a:t>
            </a:r>
            <a:r>
              <a:rPr lang="en-US" dirty="0">
                <a:solidFill>
                  <a:srgbClr val="373737"/>
                </a:solidFill>
              </a:rPr>
              <a:t>e population as to study distribution of disease to study its magnitude and find all contextual information comprises:</a:t>
            </a:r>
            <a:endParaRPr lang="en-US" sz="2800" i="0" dirty="0">
              <a:solidFill>
                <a:srgbClr val="373737"/>
              </a:solidFill>
              <a:effectLst/>
            </a:endParaRPr>
          </a:p>
          <a:p>
            <a:pPr marL="457200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What, Why and How approach </a:t>
            </a:r>
          </a:p>
          <a:p>
            <a:pPr marL="457200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Study of Host, Agent and Environment factors related to problem </a:t>
            </a:r>
          </a:p>
          <a:p>
            <a:pPr marL="457200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Study Time, Place and Person distribution of the problem </a:t>
            </a:r>
          </a:p>
          <a:p>
            <a:pPr marL="457200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Asking questions and making comparison approach </a:t>
            </a:r>
          </a:p>
          <a:p>
            <a:pPr marL="457200" indent="-457200" algn="l" fontAlgn="base">
              <a:buFont typeface="+mj-lt"/>
              <a:buAutoNum type="alphaLcPeriod"/>
            </a:pPr>
            <a:r>
              <a:rPr lang="en-US" sz="2800" i="0" dirty="0">
                <a:solidFill>
                  <a:srgbClr val="373737"/>
                </a:solidFill>
                <a:effectLst/>
              </a:rPr>
              <a:t>Studying th</a:t>
            </a:r>
            <a:r>
              <a:rPr lang="en-US" dirty="0">
                <a:solidFill>
                  <a:srgbClr val="373737"/>
                </a:solidFill>
              </a:rPr>
              <a:t>e :web  of causation” approach </a:t>
            </a:r>
          </a:p>
          <a:p>
            <a:pPr marL="0" indent="0">
              <a:buNone/>
            </a:pP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1248F-FD1C-F1A9-72C9-88B34C84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71745-6B5D-C2F5-873C-94650F80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93021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0C857-32FA-5308-ECAA-F37D7763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Reading sources: </a:t>
            </a:r>
            <a:endParaRPr lang="en-PK" sz="2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5EC263-8F62-9677-D45B-7078D5BEE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019930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4AEAA-007E-B764-6058-0A80A813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995C9-2306-6F56-F135-6DF2F227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36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925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409468"/>
              </p:ext>
            </p:extLst>
          </p:nvPr>
        </p:nvGraphicFramePr>
        <p:xfrm>
          <a:off x="7653131" y="1358347"/>
          <a:ext cx="3670852" cy="509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96" y="2181164"/>
            <a:ext cx="5908056" cy="4068279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471488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+mj-lt"/>
              <a:buAutoNum type="arabicPeriod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 provide best possible patient care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PK" altLang="en-P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42" y="337226"/>
            <a:ext cx="1243965" cy="1293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4895807" y="719219"/>
            <a:ext cx="5847522" cy="5295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Vision &amp; Mission of RMU </a:t>
            </a:r>
            <a:endParaRPr lang="en-PK" sz="2800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3B1A3-B5DF-596D-0779-D64AF660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FF238-E465-3262-790B-1411D880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66C8-0B6A-44CC-9763-5399944DB98C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0CF1FF-D2D7-1546-E402-22523901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Prof Umar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09CE-3BBE-1B64-15DD-A528EE74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58C9C-AB71-7A95-C96C-EE59F6D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5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04B9C-4586-2F87-73D7-4601127E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315"/>
            <a:ext cx="12192000" cy="582468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E8096-28B8-9DB7-C7EE-4E9F0CB4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K"/>
              <a:t>Prof Dr Arshad Sabir 2024</a:t>
            </a:r>
          </a:p>
        </p:txBody>
      </p:sp>
    </p:spTree>
    <p:extLst>
      <p:ext uri="{BB962C8B-B14F-4D97-AF65-F5344CB8AC3E}">
        <p14:creationId xmlns:p14="http://schemas.microsoft.com/office/powerpoint/2010/main" val="4950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7A5EE-6EE2-9FA2-F146-D4A0A97A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Sequence of the Session </a:t>
            </a:r>
            <a:endParaRPr lang="en-PK" sz="40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2947A-4773-1892-C134-CD061EF0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PK" sz="1100">
                <a:solidFill>
                  <a:srgbClr val="FFFFFF"/>
                </a:solidFill>
              </a:rPr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6340F-3BD5-AE46-FC17-589D41F4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4066C8-0B6A-44CC-9763-5399944DB98C}" type="slidenum">
              <a:rPr lang="en-P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P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1E919100-CA95-033A-3C8E-3DB70E8A4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5155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0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0B745-79F1-4383-A5EA-53E00ACD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Learning Objectives </a:t>
            </a:r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2FAC-64A7-45D1-B0A2-47FC3CFA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Prof Dr Arshad Sabir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F4F9-5EC0-48DB-B8B9-58E019B3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3FA5F70-60C4-45AA-B9F3-C04395E02091}" type="slidenum"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B2E6F-AE88-4F8B-8BAE-E3C929F80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89929"/>
              </p:ext>
            </p:extLst>
          </p:nvPr>
        </p:nvGraphicFramePr>
        <p:xfrm>
          <a:off x="838200" y="1546063"/>
          <a:ext cx="10515600" cy="41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92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FC2FEF72-3A1D-468A-AE18-6FE4BC2E9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b="1" dirty="0"/>
              <a:t>Definition</a:t>
            </a:r>
            <a:br>
              <a:rPr lang="en-US" altLang="en-US" sz="3600" b="1" dirty="0"/>
            </a:br>
            <a:r>
              <a:rPr lang="en-US" altLang="en-US" sz="3600" b="1" dirty="0"/>
              <a:t>of Epidemiology</a:t>
            </a:r>
            <a:endParaRPr lang="en-US" altLang="en-US" sz="3600" dirty="0"/>
          </a:p>
        </p:txBody>
      </p:sp>
      <p:sp>
        <p:nvSpPr>
          <p:cNvPr id="7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C4C5B9D0-9036-4123-9545-015A89BE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/>
              <a:t>Prof Dr Arshad Sabir 2024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AFB8F3A3-3233-4A91-91A9-01F6D2A3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6FAD5397-58AC-4C8F-8ACD-9B23648E80DD}" type="slidenum">
              <a:rPr lang="en-US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en-US" altLang="en-US" sz="1800"/>
          </a:p>
        </p:txBody>
      </p:sp>
      <p:graphicFrame>
        <p:nvGraphicFramePr>
          <p:cNvPr id="7176" name="Content Placeholder 2">
            <a:extLst>
              <a:ext uri="{FF2B5EF4-FFF2-40B4-BE49-F238E27FC236}">
                <a16:creationId xmlns:a16="http://schemas.microsoft.com/office/drawing/2014/main" id="{04715272-2E50-4D86-80B5-EB0346950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60251"/>
              </p:ext>
            </p:extLst>
          </p:nvPr>
        </p:nvGraphicFramePr>
        <p:xfrm>
          <a:off x="4868968" y="684285"/>
          <a:ext cx="6688032" cy="574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A75A99-7311-9C0A-DC52-370FD2B69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6889" y="68428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2CDA1-16C0-C70E-3EF6-286BD1E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</a:rPr>
              <a:t>Central concepts of epidemiology </a:t>
            </a:r>
            <a:endParaRPr lang="en-PK" sz="3600" b="1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03E72-224D-4C9F-7157-1311C67F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PK" sz="1100">
                <a:solidFill>
                  <a:srgbClr val="FFFFFF"/>
                </a:solidFill>
              </a:rPr>
              <a:t>Prof Dr Arshad Sabir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AE2C7-BE0D-8C3B-65CA-4B526E47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4066C8-0B6A-44CC-9763-5399944DB98C}" type="slidenum">
              <a:rPr lang="en-P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P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D2E3F11-6DAC-3E75-C897-F043C3600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52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7C03B2-BD45-1ACA-C88F-37E0CDD8C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58" y="511386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2010</Words>
  <Application>Microsoft Office PowerPoint</Application>
  <PresentationFormat>Widescreen</PresentationFormat>
  <Paragraphs>275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Open Sans</vt:lpstr>
      <vt:lpstr>Times New Roman</vt:lpstr>
      <vt:lpstr>Office Theme</vt:lpstr>
      <vt:lpstr>Chart</vt:lpstr>
      <vt:lpstr>Module: I Otorhinolaryngology(ENT) </vt:lpstr>
      <vt:lpstr> Fundamental Science of Epidemiology </vt:lpstr>
      <vt:lpstr>PowerPoint Presentation</vt:lpstr>
      <vt:lpstr>PowerPoint Presentation</vt:lpstr>
      <vt:lpstr>Prof Umar model</vt:lpstr>
      <vt:lpstr>Sequence of the Session </vt:lpstr>
      <vt:lpstr>Learning Objectives </vt:lpstr>
      <vt:lpstr>Definition of Epidemiology</vt:lpstr>
      <vt:lpstr>Central concepts of epidemiology </vt:lpstr>
      <vt:lpstr>Epidemiologic Approach </vt:lpstr>
      <vt:lpstr>PowerPoint Presentation</vt:lpstr>
      <vt:lpstr>PowerPoint Presentation</vt:lpstr>
      <vt:lpstr>PowerPoint Presentation</vt:lpstr>
      <vt:lpstr>Father of Epidemiology </vt:lpstr>
      <vt:lpstr>Aim of epidemiology </vt:lpstr>
      <vt:lpstr>What is job of epidemiologist </vt:lpstr>
      <vt:lpstr>Three basic components of Epidemiology</vt:lpstr>
      <vt:lpstr>Study of Frequency of disease</vt:lpstr>
      <vt:lpstr>Study of disease distribution</vt:lpstr>
      <vt:lpstr> Study of disease distribution                 (study of pattern) </vt:lpstr>
      <vt:lpstr>time distribution </vt:lpstr>
      <vt:lpstr>PowerPoint Presentation</vt:lpstr>
      <vt:lpstr>Time Data</vt:lpstr>
      <vt:lpstr>Person Data</vt:lpstr>
      <vt:lpstr>Place Data</vt:lpstr>
      <vt:lpstr>PowerPoint Presentation</vt:lpstr>
      <vt:lpstr> Person Distribution </vt:lpstr>
      <vt:lpstr>Basic tools of measurement in Epidemiology </vt:lpstr>
      <vt:lpstr>Uses of epidemiology </vt:lpstr>
      <vt:lpstr>  Epidemiology of Monkeypox </vt:lpstr>
      <vt:lpstr>PowerPoint Presentation</vt:lpstr>
      <vt:lpstr>PowerPoint Presentation</vt:lpstr>
      <vt:lpstr>PowerPoint Presentation</vt:lpstr>
      <vt:lpstr>Let’s see how you are learning the subject                    (assessment-1 ) </vt:lpstr>
      <vt:lpstr>Let’s see how you are learning the subject                 (assessment-2 ) </vt:lpstr>
      <vt:lpstr>Reading 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 Fundamental Science of Public Health</dc:title>
  <dc:creator>Arshad Sabir</dc:creator>
  <cp:lastModifiedBy>Sana Bilal</cp:lastModifiedBy>
  <cp:revision>38</cp:revision>
  <dcterms:created xsi:type="dcterms:W3CDTF">2022-03-03T13:03:02Z</dcterms:created>
  <dcterms:modified xsi:type="dcterms:W3CDTF">2025-02-03T04:11:10Z</dcterms:modified>
</cp:coreProperties>
</file>