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4"/>
  </p:notesMasterIdLst>
  <p:sldIdLst>
    <p:sldId id="318" r:id="rId3"/>
    <p:sldId id="317" r:id="rId4"/>
    <p:sldId id="297" r:id="rId5"/>
    <p:sldId id="296" r:id="rId6"/>
    <p:sldId id="511" r:id="rId7"/>
    <p:sldId id="626" r:id="rId8"/>
    <p:sldId id="628" r:id="rId9"/>
    <p:sldId id="666" r:id="rId10"/>
    <p:sldId id="667" r:id="rId11"/>
    <p:sldId id="652" r:id="rId12"/>
    <p:sldId id="653" r:id="rId13"/>
    <p:sldId id="654" r:id="rId14"/>
    <p:sldId id="655" r:id="rId15"/>
    <p:sldId id="656" r:id="rId16"/>
    <p:sldId id="658" r:id="rId17"/>
    <p:sldId id="659" r:id="rId18"/>
    <p:sldId id="660" r:id="rId19"/>
    <p:sldId id="661" r:id="rId20"/>
    <p:sldId id="662" r:id="rId21"/>
    <p:sldId id="663" r:id="rId22"/>
    <p:sldId id="664" r:id="rId23"/>
    <p:sldId id="665" r:id="rId24"/>
    <p:sldId id="594" r:id="rId25"/>
    <p:sldId id="668" r:id="rId26"/>
    <p:sldId id="612" r:id="rId27"/>
    <p:sldId id="613" r:id="rId28"/>
    <p:sldId id="624" r:id="rId29"/>
    <p:sldId id="611" r:id="rId30"/>
    <p:sldId id="314" r:id="rId31"/>
    <p:sldId id="562" r:id="rId32"/>
    <p:sldId id="2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42" d="100"/>
          <a:sy n="42" d="100"/>
        </p:scale>
        <p:origin x="1326"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D746359-E4F7-44A1-8BA0-EBB9D3BEF975}" type="presOf" srcId="{DACAB5BA-B8B4-4D66-8B11-1D02259E020B}" destId="{87622A90-D0D8-4EA3-BC0D-D537801AF2B1}"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BCD04705-36DD-4DD8-975E-17A8A8823C24}" type="presOf" srcId="{399ACE2F-90C5-48B1-9E65-700A32562848}" destId="{9815588C-16D0-4475-B64C-847FC87C8C32}" srcOrd="3"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A55751B-D612-4B51-AEC3-36D2858B3260}" type="presOf" srcId="{DA82EADB-2721-42A0-95EA-F9B5521A38A6}" destId="{A09CEA93-9338-4361-A5E6-CF85B6019F5A}"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DFCB2425-075A-4C6C-929E-F6097E5A1C9D}" type="presOf" srcId="{663C1E13-76F9-4B70-A2F2-CA23180743CE}" destId="{B9330EE9-43E4-4FD4-8144-E92B1DD0FCDF}" srcOrd="1" destOrd="0" presId="urn:microsoft.com/office/officeart/2005/8/layout/gear1#1"/>
    <dgm:cxn modelId="{E2FB4CD3-3C8A-4FB6-A753-257CB4D01EB0}" type="presOf" srcId="{663C1E13-76F9-4B70-A2F2-CA23180743CE}" destId="{93300324-D62F-4E58-B882-734182BDB462}"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94829459-B61C-404A-9C90-E05469EA5CE2}" type="presOf" srcId="{23718C41-0A1F-40BF-86BE-8A5476EC271E}" destId="{398423B3-DD54-4226-99D7-017EFC1488DF}" srcOrd="0"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27D5C237-BD22-44BF-9950-F9F1FA679CDF}" type="presOf" srcId="{DACAB5BA-B8B4-4D66-8B11-1D02259E020B}" destId="{B6B6B41B-120B-4968-AB6A-FC6E7C8EF3C0}" srcOrd="1"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xmlns=""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xmlns=""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xmlns=""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xmlns=""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xmlns=""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xmlns=""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xmlns=""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xmlns=""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xmlns=""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xmlns=""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xmlns=""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xmlns=""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xmlns=""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838200"/>
            <a:ext cx="3352800" cy="5257800"/>
          </a:xfrm>
        </p:spPr>
        <p:txBody>
          <a:bodyPr>
            <a:normAutofit/>
          </a:bodyPr>
          <a:lstStyle/>
          <a:p>
            <a:pPr algn="just"/>
            <a:r>
              <a:rPr lang="en-US" sz="1800" b="1" dirty="0"/>
              <a:t>Statin drugs as examples of competitive inhibitors: </a:t>
            </a:r>
          </a:p>
          <a:p>
            <a:pPr algn="just"/>
            <a:r>
              <a:rPr lang="en-US" sz="1800" dirty="0"/>
              <a:t>Statin drugs are cholesterol-lowering agents that competitively inhibit the rate-limiting (slowest) step in cholesterol biosynthesis. </a:t>
            </a:r>
          </a:p>
          <a:p>
            <a:pPr algn="just"/>
            <a:r>
              <a:rPr lang="en-US" sz="1800" dirty="0"/>
              <a:t>Statins, such as atorvastatin and pravastatin, are structural analogs of the natural substrate for this enzyme and compete effectively to inhibit HMG CoA reductase. By doing so, they inhibit de novo cholesterol synthesis </a:t>
            </a:r>
          </a:p>
          <a:p>
            <a:pPr algn="just">
              <a:lnSpc>
                <a:spcPct val="150000"/>
              </a:lnSpc>
              <a:defRPr/>
            </a:pPr>
            <a:endParaRPr lang="en-US" sz="1800"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
        <p:nvSpPr>
          <p:cNvPr id="2" name="Rectangle 1">
            <a:extLst>
              <a:ext uri="{FF2B5EF4-FFF2-40B4-BE49-F238E27FC236}">
                <a16:creationId xmlns:a16="http://schemas.microsoft.com/office/drawing/2014/main" xmlns="" id="{9C9272D5-89BA-47EC-B3FF-6EDE6B5F1964}"/>
              </a:ext>
            </a:extLst>
          </p:cNvPr>
          <p:cNvSpPr/>
          <p:nvPr/>
        </p:nvSpPr>
        <p:spPr>
          <a:xfrm>
            <a:off x="457200" y="2298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8" name="Picture 7">
            <a:extLst>
              <a:ext uri="{FF2B5EF4-FFF2-40B4-BE49-F238E27FC236}">
                <a16:creationId xmlns="" xmlns:a16="http://schemas.microsoft.com/office/drawing/2014/main" id="{2418E350-1075-BEC1-BDEB-436D302AEE57}"/>
              </a:ext>
            </a:extLst>
          </p:cNvPr>
          <p:cNvPicPr>
            <a:picLocks noChangeAspect="1"/>
          </p:cNvPicPr>
          <p:nvPr/>
        </p:nvPicPr>
        <p:blipFill rotWithShape="1">
          <a:blip r:embed="rId2"/>
          <a:srcRect l="37500" t="18889" r="37500" b="14444"/>
          <a:stretch/>
        </p:blipFill>
        <p:spPr>
          <a:xfrm>
            <a:off x="4495800" y="822278"/>
            <a:ext cx="3657600" cy="4371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371600"/>
          </a:xfrm>
        </p:spPr>
        <p:txBody>
          <a:bodyPr>
            <a:normAutofit/>
          </a:bodyPr>
          <a:lstStyle/>
          <a:p>
            <a:pPr algn="ctr">
              <a:defRPr/>
            </a:pPr>
            <a:r>
              <a:rPr lang="en-US" sz="2800" b="1" dirty="0" smtClean="0"/>
              <a:t>Non-competitive </a:t>
            </a:r>
            <a:r>
              <a:rPr lang="en-US" sz="2800" b="1" dirty="0"/>
              <a:t>Inhibition</a:t>
            </a:r>
            <a:r>
              <a:rPr lang="en-US" sz="2800" b="1" kern="1200" dirty="0" smtClean="0">
                <a:effectLst>
                  <a:outerShdw blurRad="38100" dist="38100" dir="2700000" algn="tl">
                    <a:srgbClr val="C0C0C0"/>
                  </a:outerShdw>
                </a:effectLst>
                <a:latin typeface="Britannic Bold" pitchFamily="34" charset="0"/>
              </a:rPr>
              <a:t>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
        <p:nvSpPr>
          <p:cNvPr id="2" name="Rectangle 1">
            <a:extLst>
              <a:ext uri="{FF2B5EF4-FFF2-40B4-BE49-F238E27FC236}">
                <a16:creationId xmlns:a16="http://schemas.microsoft.com/office/drawing/2014/main" xmlns="" id="{08811FA7-08B4-4137-9BD2-2BC02C96FA90}"/>
              </a:ext>
            </a:extLst>
          </p:cNvPr>
          <p:cNvSpPr/>
          <p:nvPr/>
        </p:nvSpPr>
        <p:spPr>
          <a:xfrm>
            <a:off x="381000" y="22860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4" name="Rectangle 3"/>
          <p:cNvSpPr/>
          <p:nvPr/>
        </p:nvSpPr>
        <p:spPr>
          <a:xfrm>
            <a:off x="838200" y="2057400"/>
            <a:ext cx="7677150" cy="2308324"/>
          </a:xfrm>
          <a:prstGeom prst="rect">
            <a:avLst/>
          </a:prstGeom>
        </p:spPr>
        <p:txBody>
          <a:bodyPr wrap="square">
            <a:spAutoFit/>
          </a:bodyPr>
          <a:lstStyle/>
          <a:p>
            <a:pPr algn="just"/>
            <a:r>
              <a:rPr lang="en-US" dirty="0"/>
              <a:t>This type of inhibition is recognized by its characteristic effect causing a decrease in </a:t>
            </a:r>
            <a:r>
              <a:rPr lang="en-US" dirty="0" err="1"/>
              <a:t>Vmax</a:t>
            </a:r>
            <a:endParaRPr lang="en-US" dirty="0"/>
          </a:p>
          <a:p>
            <a:pPr algn="just"/>
            <a:r>
              <a:rPr lang="en-US" dirty="0"/>
              <a:t> Noncompetitive inhibition occurs when the inhibitor and substrate bind at different sites on the enzyme.</a:t>
            </a:r>
          </a:p>
          <a:p>
            <a:pPr algn="just"/>
            <a:endParaRPr lang="en-US" dirty="0"/>
          </a:p>
          <a:p>
            <a:pPr algn="just"/>
            <a:r>
              <a:rPr lang="en-US" b="1" dirty="0"/>
              <a:t>1. Effect on </a:t>
            </a:r>
            <a:r>
              <a:rPr lang="en-US" b="1" dirty="0" err="1"/>
              <a:t>Vmax</a:t>
            </a:r>
            <a:r>
              <a:rPr lang="en-US" b="1" dirty="0"/>
              <a:t>: </a:t>
            </a:r>
            <a:r>
              <a:rPr lang="en-US" dirty="0"/>
              <a:t>Effects of a noncompetitive inhibitor cannot be overcome by increasing the concentration of substrate. Therefore, noncompetitive inhibitors decrease the apparent </a:t>
            </a:r>
            <a:r>
              <a:rPr lang="en-US" dirty="0" err="1"/>
              <a:t>Vmax</a:t>
            </a:r>
            <a:r>
              <a:rPr lang="en-US" dirty="0"/>
              <a:t> of the reaction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401878" y="1752600"/>
            <a:ext cx="7239000" cy="5334000"/>
          </a:xfrm>
        </p:spPr>
        <p:txBody>
          <a:bodyPr>
            <a:normAutofit/>
          </a:bodyPr>
          <a:lstStyle/>
          <a:p>
            <a:pPr algn="just"/>
            <a:r>
              <a:rPr lang="en-US" sz="1800" b="1" dirty="0"/>
              <a:t>2.Effect on Km: </a:t>
            </a:r>
            <a:r>
              <a:rPr lang="en-US" sz="1800" dirty="0"/>
              <a:t>Noncompetitive inhibitors do not interfere with the binding of substrate to enzyme. Therefore, the enzyme shows the same Km in the presence or absence of the noncompetitive inhibitor</a:t>
            </a:r>
          </a:p>
          <a:p>
            <a:pPr algn="just"/>
            <a:endParaRPr lang="en-US" sz="1800" dirty="0"/>
          </a:p>
          <a:p>
            <a:pPr algn="just"/>
            <a:r>
              <a:rPr lang="en-US" sz="1800" b="1" dirty="0"/>
              <a:t>3. Effect on </a:t>
            </a:r>
            <a:r>
              <a:rPr lang="en-US" sz="1800" b="1" dirty="0" err="1"/>
              <a:t>Lineweaver</a:t>
            </a:r>
            <a:r>
              <a:rPr lang="en-US" sz="1800" b="1" dirty="0"/>
              <a:t>–Burk plot: </a:t>
            </a:r>
            <a:r>
              <a:rPr lang="en-US" sz="1800" dirty="0"/>
              <a:t>Noncompetitive inhibition is readily differentiated from competitive inhibition by plotting 1/</a:t>
            </a:r>
            <a:r>
              <a:rPr lang="en-US" sz="1800" dirty="0" err="1"/>
              <a:t>vo</a:t>
            </a:r>
            <a:r>
              <a:rPr lang="en-US" sz="1800" dirty="0"/>
              <a:t> versus 1/[S] and noting that the apparent </a:t>
            </a:r>
            <a:r>
              <a:rPr lang="en-US" sz="1800" dirty="0" err="1"/>
              <a:t>Vmax</a:t>
            </a:r>
            <a:r>
              <a:rPr lang="en-US" sz="1800" dirty="0"/>
              <a:t> decreases in the presence of a noncompetitive inhibitor, whereas Km is unchanged</a:t>
            </a:r>
          </a:p>
          <a:p>
            <a:pPr algn="just">
              <a:lnSpc>
                <a:spcPct val="150000"/>
              </a:lnSpc>
              <a:defRPr/>
            </a:pPr>
            <a:endParaRPr lang="en-US" sz="1800"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sp>
        <p:nvSpPr>
          <p:cNvPr id="2" name="Rectangle 1">
            <a:extLst>
              <a:ext uri="{FF2B5EF4-FFF2-40B4-BE49-F238E27FC236}">
                <a16:creationId xmlns:a16="http://schemas.microsoft.com/office/drawing/2014/main" xmlns="" id="{9379A559-86ED-4305-A8BD-2EFC15542E02}"/>
              </a:ext>
            </a:extLst>
          </p:cNvPr>
          <p:cNvSpPr/>
          <p:nvPr/>
        </p:nvSpPr>
        <p:spPr>
          <a:xfrm>
            <a:off x="428625" y="32511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3" name="Rectangle 2"/>
          <p:cNvSpPr/>
          <p:nvPr/>
        </p:nvSpPr>
        <p:spPr>
          <a:xfrm>
            <a:off x="3124200" y="1047755"/>
            <a:ext cx="3461973" cy="461665"/>
          </a:xfrm>
          <a:prstGeom prst="rect">
            <a:avLst/>
          </a:prstGeom>
        </p:spPr>
        <p:txBody>
          <a:bodyPr wrap="none">
            <a:spAutoFit/>
          </a:bodyPr>
          <a:lstStyle/>
          <a:p>
            <a:r>
              <a:rPr lang="en-US" sz="2400" dirty="0"/>
              <a:t>Noncompetitive Inhibition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800" b="1" dirty="0" smtClean="0">
                <a:latin typeface="Andalus" pitchFamily="18" charset="-78"/>
                <a:ea typeface="+mn-ea"/>
                <a:cs typeface="Andalus" pitchFamily="18" charset="-78"/>
              </a:rPr>
              <a:t> </a:t>
            </a:r>
            <a:endParaRPr lang="en-US" sz="28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sp>
        <p:nvSpPr>
          <p:cNvPr id="2" name="Rectangle 1">
            <a:extLst>
              <a:ext uri="{FF2B5EF4-FFF2-40B4-BE49-F238E27FC236}">
                <a16:creationId xmlns:a16="http://schemas.microsoft.com/office/drawing/2014/main" xmlns="" id="{9F3956EB-CFBD-4D42-A1C5-91BF83002415}"/>
              </a:ext>
            </a:extLst>
          </p:cNvPr>
          <p:cNvSpPr/>
          <p:nvPr/>
        </p:nvSpPr>
        <p:spPr>
          <a:xfrm>
            <a:off x="533400" y="2863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7" name="Content Placeholder 6">
            <a:extLst>
              <a:ext uri="{FF2B5EF4-FFF2-40B4-BE49-F238E27FC236}">
                <a16:creationId xmlns="" xmlns:a16="http://schemas.microsoft.com/office/drawing/2014/main" id="{929DF215-CBE0-7FE8-83BD-377FF28EA000}"/>
              </a:ext>
            </a:extLst>
          </p:cNvPr>
          <p:cNvPicPr>
            <a:picLocks noChangeAspect="1"/>
          </p:cNvPicPr>
          <p:nvPr/>
        </p:nvPicPr>
        <p:blipFill rotWithShape="1">
          <a:blip r:embed="rId2"/>
          <a:srcRect l="27271" t="28621" r="26324" b="17502"/>
          <a:stretch/>
        </p:blipFill>
        <p:spPr>
          <a:xfrm>
            <a:off x="457200" y="1417638"/>
            <a:ext cx="8229600" cy="49387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19100"/>
            <a:ext cx="8229600" cy="1066800"/>
          </a:xfrm>
        </p:spPr>
        <p:txBody>
          <a:bodyPr>
            <a:normAutofit/>
          </a:bodyPr>
          <a:lstStyle/>
          <a:p>
            <a:pPr algn="ctr">
              <a:defRPr/>
            </a:pPr>
            <a:r>
              <a:rPr lang="en-US" sz="2400" b="1" dirty="0"/>
              <a:t>Regulation of the Enzyme Activity</a:t>
            </a:r>
            <a:endParaRPr lang="en-US" sz="24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sp>
        <p:nvSpPr>
          <p:cNvPr id="4" name="Rectangle 3">
            <a:extLst>
              <a:ext uri="{FF2B5EF4-FFF2-40B4-BE49-F238E27FC236}">
                <a16:creationId xmlns:a16="http://schemas.microsoft.com/office/drawing/2014/main" xmlns="" id="{748CD2B2-C1BB-470D-BDC3-1B5B18D0869A}"/>
              </a:ext>
            </a:extLst>
          </p:cNvPr>
          <p:cNvSpPr/>
          <p:nvPr/>
        </p:nvSpPr>
        <p:spPr>
          <a:xfrm>
            <a:off x="381000" y="190125"/>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2" name="Rectangle 1"/>
          <p:cNvSpPr/>
          <p:nvPr/>
        </p:nvSpPr>
        <p:spPr>
          <a:xfrm>
            <a:off x="496432" y="1580061"/>
            <a:ext cx="4572000" cy="2308324"/>
          </a:xfrm>
          <a:prstGeom prst="rect">
            <a:avLst/>
          </a:prstGeom>
        </p:spPr>
        <p:txBody>
          <a:bodyPr>
            <a:spAutoFit/>
          </a:bodyPr>
          <a:lstStyle/>
          <a:p>
            <a:r>
              <a:rPr lang="en-IN" b="1" dirty="0"/>
              <a:t>REGULATION OF CHANGE IN ACTIVITY OF EXISTING ENZYMES</a:t>
            </a:r>
            <a:endParaRPr lang="x-none" b="1" dirty="0"/>
          </a:p>
          <a:p>
            <a:pPr marL="342900" indent="-342900">
              <a:buAutoNum type="arabicParenR"/>
            </a:pPr>
            <a:r>
              <a:rPr lang="en-IN" dirty="0"/>
              <a:t>Allosteric </a:t>
            </a:r>
          </a:p>
          <a:p>
            <a:pPr marL="342900" indent="-342900">
              <a:buAutoNum type="arabicParenR"/>
            </a:pPr>
            <a:r>
              <a:rPr lang="en-IN" dirty="0"/>
              <a:t>Covalent Modification</a:t>
            </a:r>
          </a:p>
          <a:p>
            <a:pPr marL="342900" indent="-342900">
              <a:buAutoNum type="arabicParenR"/>
            </a:pPr>
            <a:r>
              <a:rPr lang="en-IN" dirty="0"/>
              <a:t>Proteolysis</a:t>
            </a:r>
          </a:p>
          <a:p>
            <a:pPr marL="342900" indent="-342900">
              <a:buAutoNum type="arabicParenR"/>
            </a:pPr>
            <a:r>
              <a:rPr lang="en-IN" dirty="0"/>
              <a:t>Compartmentalization</a:t>
            </a:r>
          </a:p>
          <a:p>
            <a:pPr marL="342900" indent="-342900">
              <a:buAutoNum type="arabicParenR"/>
            </a:pPr>
            <a:r>
              <a:rPr lang="en-IN" dirty="0"/>
              <a:t>Cascade Mechanism</a:t>
            </a:r>
          </a:p>
          <a:p>
            <a:pPr marL="342900" indent="-342900">
              <a:buAutoNum type="arabicParenR"/>
            </a:pPr>
            <a:r>
              <a:rPr lang="en-IN" dirty="0"/>
              <a:t>Protein-Protein Interaction</a:t>
            </a:r>
            <a:endParaRPr lang="x-none" dirty="0"/>
          </a:p>
        </p:txBody>
      </p:sp>
      <p:sp>
        <p:nvSpPr>
          <p:cNvPr id="5" name="Rectangle 4"/>
          <p:cNvSpPr/>
          <p:nvPr/>
        </p:nvSpPr>
        <p:spPr>
          <a:xfrm>
            <a:off x="457200" y="4276289"/>
            <a:ext cx="4572000" cy="1754326"/>
          </a:xfrm>
          <a:prstGeom prst="rect">
            <a:avLst/>
          </a:prstGeom>
        </p:spPr>
        <p:txBody>
          <a:bodyPr>
            <a:spAutoFit/>
          </a:bodyPr>
          <a:lstStyle/>
          <a:p>
            <a:pPr marL="342900" indent="-342900">
              <a:buFont typeface="Arial" panose="020B0604020202020204" pitchFamily="34" charset="0"/>
              <a:buChar char="•"/>
            </a:pPr>
            <a:r>
              <a:rPr lang="en-IN" b="1" dirty="0"/>
              <a:t>REGULATION OF CHANGE IN ENZYME CONCENTRATION</a:t>
            </a:r>
          </a:p>
          <a:p>
            <a:pPr marL="342900" indent="-342900">
              <a:buFont typeface="Arial" panose="020B0604020202020204" pitchFamily="34" charset="0"/>
              <a:buChar char="•"/>
            </a:pPr>
            <a:endParaRPr lang="x-none" b="1" dirty="0"/>
          </a:p>
          <a:p>
            <a:pPr marL="342900" indent="-342900">
              <a:buAutoNum type="arabicParenR"/>
            </a:pPr>
            <a:r>
              <a:rPr lang="en-IN" dirty="0"/>
              <a:t>Induction</a:t>
            </a:r>
          </a:p>
          <a:p>
            <a:pPr marL="342900" indent="-342900">
              <a:buAutoNum type="arabicParenR"/>
            </a:pPr>
            <a:r>
              <a:rPr lang="en-IN" dirty="0"/>
              <a:t>Repression</a:t>
            </a:r>
          </a:p>
          <a:p>
            <a:pPr marL="342900" indent="-342900">
              <a:buAutoNum type="arabicParenR"/>
            </a:pPr>
            <a:r>
              <a:rPr lang="en-IN" dirty="0"/>
              <a:t>Degradation</a:t>
            </a:r>
            <a:endParaRPr lang="x-non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762000"/>
            <a:ext cx="8229600" cy="5334000"/>
          </a:xfrm>
        </p:spPr>
        <p:txBody>
          <a:bodyPr>
            <a:normAutofit/>
          </a:bodyPr>
          <a:lstStyle/>
          <a:p>
            <a:pPr>
              <a:buNone/>
              <a:defRPr/>
            </a:pPr>
            <a:r>
              <a:rPr lang="en-US" sz="2400" dirty="0" smtClean="0">
                <a:latin typeface="Andalus" pitchFamily="18" charset="-78"/>
                <a:cs typeface="Andalus" pitchFamily="18" charset="-78"/>
              </a:rPr>
              <a:t> </a:t>
            </a:r>
            <a:r>
              <a:rPr lang="en-US" sz="2400" b="1" dirty="0"/>
              <a:t>A) Regulation of Allosteric Enzymes</a:t>
            </a:r>
            <a:endParaRPr lang="en-US" sz="2400"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sp>
        <p:nvSpPr>
          <p:cNvPr id="2" name="Rectangle 1">
            <a:extLst>
              <a:ext uri="{FF2B5EF4-FFF2-40B4-BE49-F238E27FC236}">
                <a16:creationId xmlns:a16="http://schemas.microsoft.com/office/drawing/2014/main" xmlns="" id="{D86EE818-5FF6-4813-8603-DE77429C5BB8}"/>
              </a:ext>
            </a:extLst>
          </p:cNvPr>
          <p:cNvSpPr/>
          <p:nvPr/>
        </p:nvSpPr>
        <p:spPr>
          <a:xfrm>
            <a:off x="209550" y="154302"/>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3" name="Rectangle 2"/>
          <p:cNvSpPr/>
          <p:nvPr/>
        </p:nvSpPr>
        <p:spPr>
          <a:xfrm>
            <a:off x="457200" y="1981200"/>
            <a:ext cx="8001000" cy="2031325"/>
          </a:xfrm>
          <a:prstGeom prst="rect">
            <a:avLst/>
          </a:prstGeom>
        </p:spPr>
        <p:txBody>
          <a:bodyPr wrap="square">
            <a:spAutoFit/>
          </a:bodyPr>
          <a:lstStyle/>
          <a:p>
            <a:pPr algn="just"/>
            <a:r>
              <a:rPr lang="en-US" dirty="0"/>
              <a:t>Allosteric enzymes are regulated by molecules called effectors (also called modifiers) that bind </a:t>
            </a:r>
            <a:r>
              <a:rPr lang="en-US" dirty="0" err="1"/>
              <a:t>noncovalently</a:t>
            </a:r>
            <a:r>
              <a:rPr lang="en-US" dirty="0"/>
              <a:t> at a site other than the active site.</a:t>
            </a:r>
          </a:p>
          <a:p>
            <a:pPr algn="just"/>
            <a:r>
              <a:rPr lang="en-US" dirty="0"/>
              <a:t>These enzymes are usually composed of multiple subunits, and the regulatory (allosteric) site that binds the effector may be located on a subunit that is not itself catalytic.</a:t>
            </a:r>
          </a:p>
          <a:p>
            <a:pPr algn="just"/>
            <a:r>
              <a:rPr lang="en-US" dirty="0"/>
              <a:t>The presence of an allosteric effector can alter the affinity of the enzyme for its substrate, or modify the maximal catalytic activity of the enzyme, or both.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1905000"/>
            <a:ext cx="8229600" cy="5334000"/>
          </a:xfrm>
        </p:spPr>
        <p:txBody>
          <a:bodyPr>
            <a:normAutofit/>
          </a:bodyPr>
          <a:lstStyle/>
          <a:p>
            <a:pPr algn="just"/>
            <a:r>
              <a:rPr lang="en-US" sz="1800" dirty="0"/>
              <a:t>When the substrate itself serves as an effector, the effect is said to be </a:t>
            </a:r>
            <a:r>
              <a:rPr lang="en-US" sz="1800" dirty="0" err="1"/>
              <a:t>homotropic</a:t>
            </a:r>
            <a:endParaRPr lang="en-US" sz="1800" dirty="0"/>
          </a:p>
          <a:p>
            <a:pPr algn="just"/>
            <a:r>
              <a:rPr lang="en-US" sz="1800" dirty="0"/>
              <a:t>Most often, an allosteric substrate functions as a positive effector. </a:t>
            </a:r>
          </a:p>
          <a:p>
            <a:pPr algn="just"/>
            <a:r>
              <a:rPr lang="en-US" sz="1800" dirty="0"/>
              <a:t>In such a case, the presence of a substrate molecule at one site on the enzyme enhances the catalytic properties of the other substrate-binding sites. Thus, their binding sites exhibit </a:t>
            </a:r>
            <a:r>
              <a:rPr lang="en-US" sz="1800" dirty="0" err="1"/>
              <a:t>cooperativity</a:t>
            </a:r>
            <a:r>
              <a:rPr lang="en-US" sz="1800" dirty="0"/>
              <a:t>. </a:t>
            </a:r>
          </a:p>
          <a:p>
            <a:pPr>
              <a:defRPr/>
            </a:pPr>
            <a:endParaRPr lang="en-US" sz="1800"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sp>
        <p:nvSpPr>
          <p:cNvPr id="2" name="Rectangle 1">
            <a:extLst>
              <a:ext uri="{FF2B5EF4-FFF2-40B4-BE49-F238E27FC236}">
                <a16:creationId xmlns:a16="http://schemas.microsoft.com/office/drawing/2014/main" xmlns="" id="{6AB9DFD1-F0E2-4981-BA29-CEAAA2B499D6}"/>
              </a:ext>
            </a:extLst>
          </p:cNvPr>
          <p:cNvSpPr/>
          <p:nvPr/>
        </p:nvSpPr>
        <p:spPr>
          <a:xfrm>
            <a:off x="228600" y="12572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3" name="Rectangle 2"/>
          <p:cNvSpPr/>
          <p:nvPr/>
        </p:nvSpPr>
        <p:spPr>
          <a:xfrm>
            <a:off x="2895600" y="693351"/>
            <a:ext cx="2888740" cy="461665"/>
          </a:xfrm>
          <a:prstGeom prst="rect">
            <a:avLst/>
          </a:prstGeom>
        </p:spPr>
        <p:txBody>
          <a:bodyPr wrap="none">
            <a:spAutoFit/>
          </a:bodyPr>
          <a:lstStyle/>
          <a:p>
            <a:r>
              <a:rPr lang="en-US" sz="2400" b="1" dirty="0" err="1"/>
              <a:t>Homotropic</a:t>
            </a:r>
            <a:r>
              <a:rPr lang="en-US" sz="2400" b="1" dirty="0"/>
              <a:t> Effectors</a:t>
            </a:r>
            <a:endParaRPr lang="en-US" sz="2400" dirty="0"/>
          </a:p>
        </p:txBody>
      </p:sp>
      <p:sp>
        <p:nvSpPr>
          <p:cNvPr id="5" name="Rectangle 4"/>
          <p:cNvSpPr/>
          <p:nvPr/>
        </p:nvSpPr>
        <p:spPr>
          <a:xfrm>
            <a:off x="457200" y="3505200"/>
            <a:ext cx="8001000" cy="1754326"/>
          </a:xfrm>
          <a:prstGeom prst="rect">
            <a:avLst/>
          </a:prstGeom>
        </p:spPr>
        <p:txBody>
          <a:bodyPr wrap="square">
            <a:spAutoFit/>
          </a:bodyPr>
          <a:lstStyle/>
          <a:p>
            <a:pPr algn="just"/>
            <a:r>
              <a:rPr lang="en-US" dirty="0"/>
              <a:t>These enzymes show a sigmoidal curve when reaction velocity (</a:t>
            </a:r>
            <a:r>
              <a:rPr lang="en-US" dirty="0" err="1"/>
              <a:t>v</a:t>
            </a:r>
            <a:r>
              <a:rPr lang="en-US" baseline="-25000" dirty="0" err="1"/>
              <a:t>o</a:t>
            </a:r>
            <a:r>
              <a:rPr lang="en-US" dirty="0"/>
              <a:t>) is plotted against substrate concentration ([S]).</a:t>
            </a:r>
          </a:p>
          <a:p>
            <a:pPr algn="just"/>
            <a:r>
              <a:rPr lang="en-US" dirty="0"/>
              <a:t>This contrasts with the hyperbolic curve characteristic of enzymes following </a:t>
            </a:r>
            <a:r>
              <a:rPr lang="en-US" dirty="0" err="1"/>
              <a:t>Michaelis-Mentes</a:t>
            </a:r>
            <a:r>
              <a:rPr lang="en-US" dirty="0"/>
              <a:t> kinetics.</a:t>
            </a:r>
          </a:p>
          <a:p>
            <a:pPr algn="just"/>
            <a:r>
              <a:rPr lang="en-US" dirty="0"/>
              <a:t> The concept of </a:t>
            </a:r>
            <a:r>
              <a:rPr lang="en-US" dirty="0" err="1"/>
              <a:t>cooperativity</a:t>
            </a:r>
            <a:r>
              <a:rPr lang="en-US" dirty="0"/>
              <a:t> of substrate binding is analogous to the binding of oxygen to hemoglobin.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228600" y="762000"/>
            <a:ext cx="8229600" cy="5334000"/>
          </a:xfrm>
        </p:spPr>
        <p:txBody>
          <a:bodyPr>
            <a:normAutofit/>
          </a:bodyPr>
          <a:lstStyle/>
          <a:p>
            <a:pPr algn="just">
              <a:lnSpc>
                <a:spcPct val="150000"/>
              </a:lnSpc>
              <a:defRPr/>
            </a:pPr>
            <a:endParaRPr lang="en-US" sz="2800" dirty="0">
              <a:latin typeface="Andalus" pitchFamily="18" charset="-78"/>
              <a:cs typeface="Andalus" pitchFamily="18" charset="-78"/>
            </a:endParaRPr>
          </a:p>
          <a:p>
            <a:pPr>
              <a:defRPr/>
            </a:pPr>
            <a:endParaRPr lang="en-US" sz="2800" dirty="0">
              <a:latin typeface="Andalus" pitchFamily="18" charset="-78"/>
              <a:cs typeface="Andalus" pitchFamily="18" charset="-78"/>
            </a:endParaRPr>
          </a:p>
        </p:txBody>
      </p:sp>
      <p:sp>
        <p:nvSpPr>
          <p:cNvPr id="7" name="Title 6"/>
          <p:cNvSpPr>
            <a:spLocks noGrp="1"/>
          </p:cNvSpPr>
          <p:nvPr>
            <p:ph type="title"/>
          </p:nvPr>
        </p:nvSpPr>
        <p:spPr>
          <a:xfrm>
            <a:off x="457200" y="-571500"/>
            <a:ext cx="8229600" cy="1143000"/>
          </a:xfrm>
        </p:spPr>
        <p:txBody>
          <a:bodyPr/>
          <a:lstStyle/>
          <a:p>
            <a:r>
              <a:rPr lang="en-US" dirty="0"/>
              <a:t> </a:t>
            </a:r>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sp>
        <p:nvSpPr>
          <p:cNvPr id="2" name="Rectangle 1">
            <a:extLst>
              <a:ext uri="{FF2B5EF4-FFF2-40B4-BE49-F238E27FC236}">
                <a16:creationId xmlns:a16="http://schemas.microsoft.com/office/drawing/2014/main" xmlns="" id="{23EA9C9B-02FB-45C1-80A5-3C40243E4705}"/>
              </a:ext>
            </a:extLst>
          </p:cNvPr>
          <p:cNvSpPr/>
          <p:nvPr/>
        </p:nvSpPr>
        <p:spPr>
          <a:xfrm>
            <a:off x="228600" y="32511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6" name="Content Placeholder 4">
            <a:extLst>
              <a:ext uri="{FF2B5EF4-FFF2-40B4-BE49-F238E27FC236}">
                <a16:creationId xmlns="" xmlns:a16="http://schemas.microsoft.com/office/drawing/2014/main" id="{0F71D711-0098-9498-7920-C5910C222D1E}"/>
              </a:ext>
            </a:extLst>
          </p:cNvPr>
          <p:cNvPicPr>
            <a:picLocks noChangeAspect="1"/>
          </p:cNvPicPr>
          <p:nvPr/>
        </p:nvPicPr>
        <p:blipFill>
          <a:blip r:embed="rId2"/>
          <a:stretch>
            <a:fillRect/>
          </a:stretch>
        </p:blipFill>
        <p:spPr>
          <a:xfrm>
            <a:off x="457201" y="1647824"/>
            <a:ext cx="4114799" cy="3990975"/>
          </a:xfrm>
          <a:prstGeom prst="rect">
            <a:avLst/>
          </a:prstGeom>
        </p:spPr>
      </p:pic>
      <p:pic>
        <p:nvPicPr>
          <p:cNvPr id="8" name="Picture 7">
            <a:extLst>
              <a:ext uri="{FF2B5EF4-FFF2-40B4-BE49-F238E27FC236}">
                <a16:creationId xmlns="" xmlns:a16="http://schemas.microsoft.com/office/drawing/2014/main" id="{8FE90DE3-C3E0-89E9-E4F8-C86D043D4F00}"/>
              </a:ext>
            </a:extLst>
          </p:cNvPr>
          <p:cNvPicPr>
            <a:picLocks noChangeAspect="1"/>
          </p:cNvPicPr>
          <p:nvPr/>
        </p:nvPicPr>
        <p:blipFill>
          <a:blip r:embed="rId3"/>
          <a:stretch>
            <a:fillRect/>
          </a:stretch>
        </p:blipFill>
        <p:spPr>
          <a:xfrm>
            <a:off x="4572000" y="1647824"/>
            <a:ext cx="4114799" cy="39909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381000" y="457200"/>
            <a:ext cx="8229600" cy="1066800"/>
          </a:xfrm>
        </p:spPr>
        <p:txBody>
          <a:bodyPr>
            <a:normAutofit/>
          </a:bodyPr>
          <a:lstStyle/>
          <a:p>
            <a:pPr algn="ctr">
              <a:defRPr/>
            </a:pPr>
            <a:r>
              <a:rPr lang="en-US" sz="2400" b="1" dirty="0" err="1">
                <a:latin typeface="Helvetica-Bold"/>
              </a:rPr>
              <a:t>Heterotropic</a:t>
            </a:r>
            <a:r>
              <a:rPr lang="en-US" sz="2400" b="1" dirty="0">
                <a:latin typeface="Helvetica-Bold"/>
              </a:rPr>
              <a:t> Effectors</a:t>
            </a:r>
            <a:endParaRPr lang="en-US" sz="2400" b="1" kern="1200" dirty="0">
              <a:effectLst>
                <a:outerShdw blurRad="38100" dist="38100" dir="2700000" algn="tl">
                  <a:srgbClr val="C0C0C0"/>
                </a:outerShdw>
              </a:effectLst>
              <a:latin typeface="Britannic Bold" pitchFamily="34" charset="0"/>
            </a:endParaRPr>
          </a:p>
        </p:txBody>
      </p:sp>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7" name="TextBox 6"/>
          <p:cNvSpPr txBox="1"/>
          <p:nvPr/>
        </p:nvSpPr>
        <p:spPr>
          <a:xfrm>
            <a:off x="555004" y="2266305"/>
            <a:ext cx="3429000" cy="3693319"/>
          </a:xfrm>
          <a:prstGeom prst="rect">
            <a:avLst/>
          </a:prstGeom>
          <a:noFill/>
        </p:spPr>
        <p:txBody>
          <a:bodyPr wrap="square" rtlCol="0">
            <a:spAutoFit/>
          </a:bodyPr>
          <a:lstStyle/>
          <a:p>
            <a:pPr algn="just"/>
            <a:r>
              <a:rPr lang="en-US" dirty="0"/>
              <a:t>The effector may be different from the substrate, in which case the effect is said to be </a:t>
            </a:r>
            <a:r>
              <a:rPr lang="en-US" dirty="0" err="1"/>
              <a:t>heterotropic</a:t>
            </a:r>
            <a:r>
              <a:rPr lang="en-US" dirty="0"/>
              <a:t>.</a:t>
            </a:r>
          </a:p>
          <a:p>
            <a:pPr algn="just"/>
            <a:r>
              <a:rPr lang="en-US" dirty="0"/>
              <a:t> For example, consider the feedback inhibition of a general enzyme. The enzyme that converts D to E has an allosteric site that binds the product, G increases. If the concentration of G increases, the first irreversible step unique to the pathway is typically inhibited.</a:t>
            </a:r>
          </a:p>
          <a:p>
            <a:pPr algn="just"/>
            <a:endParaRPr lang="en-US" dirty="0"/>
          </a:p>
          <a:p>
            <a:endParaRPr lang="en-US" b="1" dirty="0">
              <a:latin typeface="Andalus" pitchFamily="18" charset="-78"/>
              <a:cs typeface="Andalus" pitchFamily="18" charset="-78"/>
            </a:endParaRPr>
          </a:p>
        </p:txBody>
      </p:sp>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18</a:t>
            </a:fld>
            <a:endParaRPr lang="en-US" dirty="0"/>
          </a:p>
        </p:txBody>
      </p:sp>
      <p:sp>
        <p:nvSpPr>
          <p:cNvPr id="2" name="Rectangle 1">
            <a:extLst>
              <a:ext uri="{FF2B5EF4-FFF2-40B4-BE49-F238E27FC236}">
                <a16:creationId xmlns:a16="http://schemas.microsoft.com/office/drawing/2014/main" xmlns="" id="{9F28DD89-DFD8-43CA-A097-40F6E89D24A7}"/>
              </a:ext>
            </a:extLst>
          </p:cNvPr>
          <p:cNvSpPr/>
          <p:nvPr/>
        </p:nvSpPr>
        <p:spPr>
          <a:xfrm>
            <a:off x="304800" y="1155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9" name="Picture 8">
            <a:extLst>
              <a:ext uri="{FF2B5EF4-FFF2-40B4-BE49-F238E27FC236}">
                <a16:creationId xmlns="" xmlns:a16="http://schemas.microsoft.com/office/drawing/2014/main" id="{FC0A4EE8-5066-CF23-BD89-544739757BF3}"/>
              </a:ext>
            </a:extLst>
          </p:cNvPr>
          <p:cNvPicPr>
            <a:picLocks noChangeAspect="1"/>
          </p:cNvPicPr>
          <p:nvPr/>
        </p:nvPicPr>
        <p:blipFill>
          <a:blip r:embed="rId2"/>
          <a:stretch>
            <a:fillRect/>
          </a:stretch>
        </p:blipFill>
        <p:spPr>
          <a:xfrm>
            <a:off x="5334000" y="2141376"/>
            <a:ext cx="3276600" cy="387842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9" name="Title 8"/>
          <p:cNvSpPr>
            <a:spLocks noGrp="1"/>
          </p:cNvSpPr>
          <p:nvPr>
            <p:ph type="title"/>
          </p:nvPr>
        </p:nvSpPr>
        <p:spPr>
          <a:xfrm>
            <a:off x="457200" y="-571500"/>
            <a:ext cx="8229600" cy="1143000"/>
          </a:xfrm>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sp>
        <p:nvSpPr>
          <p:cNvPr id="11" name="Rectangle 10"/>
          <p:cNvSpPr/>
          <p:nvPr/>
        </p:nvSpPr>
        <p:spPr>
          <a:xfrm>
            <a:off x="1238491" y="844102"/>
            <a:ext cx="6667018" cy="461665"/>
          </a:xfrm>
          <a:prstGeom prst="rect">
            <a:avLst/>
          </a:prstGeom>
        </p:spPr>
        <p:txBody>
          <a:bodyPr wrap="none">
            <a:spAutoFit/>
          </a:bodyPr>
          <a:lstStyle/>
          <a:p>
            <a:r>
              <a:rPr lang="en-US" sz="2400" b="1" dirty="0"/>
              <a:t>B. Regulation of Enzymes by Covalent Modification</a:t>
            </a:r>
            <a:endParaRPr lang="en-US" sz="2400" b="1" dirty="0">
              <a:latin typeface="Andalus" pitchFamily="18" charset="-78"/>
              <a:cs typeface="Andalus" pitchFamily="18" charset="-78"/>
            </a:endParaRPr>
          </a:p>
        </p:txBody>
      </p:sp>
      <p:sp>
        <p:nvSpPr>
          <p:cNvPr id="2" name="Rectangle 1">
            <a:extLst>
              <a:ext uri="{FF2B5EF4-FFF2-40B4-BE49-F238E27FC236}">
                <a16:creationId xmlns:a16="http://schemas.microsoft.com/office/drawing/2014/main" xmlns="" id="{643C7205-FD0B-4039-9D1E-4629AC0EB4F9}"/>
              </a:ext>
            </a:extLst>
          </p:cNvPr>
          <p:cNvSpPr/>
          <p:nvPr/>
        </p:nvSpPr>
        <p:spPr>
          <a:xfrm>
            <a:off x="152400" y="1917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4" name="Rectangle 3"/>
          <p:cNvSpPr/>
          <p:nvPr/>
        </p:nvSpPr>
        <p:spPr>
          <a:xfrm>
            <a:off x="457200" y="2099965"/>
            <a:ext cx="8229600" cy="2031325"/>
          </a:xfrm>
          <a:prstGeom prst="rect">
            <a:avLst/>
          </a:prstGeom>
        </p:spPr>
        <p:txBody>
          <a:bodyPr wrap="square">
            <a:spAutoFit/>
          </a:bodyPr>
          <a:lstStyle/>
          <a:p>
            <a:r>
              <a:rPr lang="en-US" dirty="0"/>
              <a:t>Many enzymes may be regulated by covalent modification, most frequently by the addition or removal of phosphate groups from specific serine, threonine, or tyrosine residues of the enzyme</a:t>
            </a:r>
            <a:r>
              <a:rPr lang="en-US" dirty="0" smtClean="0"/>
              <a:t>.</a:t>
            </a:r>
          </a:p>
          <a:p>
            <a:endParaRPr lang="en-US" dirty="0"/>
          </a:p>
          <a:p>
            <a:r>
              <a:rPr lang="en-US" dirty="0"/>
              <a:t>Protein phosphorylation is recognized as one of the primary ways in which cellular </a:t>
            </a:r>
            <a:r>
              <a:rPr lang="en-IN" dirty="0"/>
              <a:t>processes are regulated.</a:t>
            </a:r>
            <a:endParaRPr lang="x-none"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772400" cy="1470025"/>
          </a:xfrm>
        </p:spPr>
        <p:txBody>
          <a:bodyPr>
            <a:normAutofit fontScale="90000"/>
          </a:bodyPr>
          <a:lstStyle/>
          <a:p>
            <a:r>
              <a:rPr lang="en-US" sz="4000" b="1" dirty="0">
                <a:cs typeface="Times New Roman" pitchFamily="18" charset="0"/>
              </a:rPr>
              <a:t>Foundation Module</a:t>
            </a:r>
            <a:r>
              <a:rPr lang="en-US" sz="4000" u="sng" dirty="0">
                <a:cs typeface="Times New Roman" pitchFamily="18" charset="0"/>
              </a:rPr>
              <a:t/>
            </a:r>
            <a:br>
              <a:rPr lang="en-US" sz="4000" u="sng" dirty="0">
                <a:cs typeface="Times New Roman" pitchFamily="18" charset="0"/>
              </a:rPr>
            </a:br>
            <a:r>
              <a:rPr lang="en-US" sz="3200" dirty="0">
                <a:cs typeface="Times New Roman" pitchFamily="18" charset="0"/>
              </a:rPr>
              <a:t>1</a:t>
            </a:r>
            <a:r>
              <a:rPr lang="en-US" sz="3200" baseline="30000" dirty="0">
                <a:cs typeface="Times New Roman" pitchFamily="18" charset="0"/>
              </a:rPr>
              <a:t>st</a:t>
            </a:r>
            <a:r>
              <a:rPr lang="en-US" sz="3200" dirty="0">
                <a:cs typeface="Times New Roman" pitchFamily="18" charset="0"/>
              </a:rPr>
              <a:t> Year MBBS (LGIS)</a:t>
            </a:r>
            <a:r>
              <a:rPr lang="en-US" sz="4000" u="sng">
                <a:cs typeface="Times New Roman" pitchFamily="18" charset="0"/>
              </a:rPr>
              <a:t/>
            </a:r>
            <a:br>
              <a:rPr lang="en-US" sz="4000" u="sng">
                <a:cs typeface="Times New Roman" pitchFamily="18" charset="0"/>
              </a:rPr>
            </a:br>
            <a:r>
              <a:rPr lang="en-US" sz="4000" b="1" smtClean="0">
                <a:cs typeface="Times New Roman" pitchFamily="18" charset="0"/>
              </a:rPr>
              <a:t>ENZYMES</a:t>
            </a:r>
            <a:endParaRPr lang="en-US" dirty="0"/>
          </a:p>
        </p:txBody>
      </p:sp>
      <p:sp>
        <p:nvSpPr>
          <p:cNvPr id="3" name="Subtitle 2"/>
          <p:cNvSpPr>
            <a:spLocks noGrp="1"/>
          </p:cNvSpPr>
          <p:nvPr>
            <p:ph type="subTitle" idx="1"/>
          </p:nvPr>
        </p:nvSpPr>
        <p:spPr>
          <a:xfrm>
            <a:off x="381000" y="5153025"/>
            <a:ext cx="8534400" cy="762000"/>
          </a:xfrm>
        </p:spPr>
        <p:txBody>
          <a:bodyPr>
            <a:normAutofit fontScale="25000" lnSpcReduction="20000"/>
          </a:bodyPr>
          <a:lstStyle/>
          <a:p>
            <a:pPr algn="l"/>
            <a:r>
              <a:rPr lang="en-US" sz="7200" b="1" dirty="0">
                <a:cs typeface="Times New Roman" pitchFamily="18" charset="0"/>
              </a:rPr>
              <a:t>Presenter: </a:t>
            </a:r>
            <a:r>
              <a:rPr lang="en-US" sz="7200" b="1" dirty="0" err="1" smtClean="0">
                <a:cs typeface="Times New Roman" pitchFamily="18" charset="0"/>
              </a:rPr>
              <a:t>Dr</a:t>
            </a:r>
            <a:r>
              <a:rPr lang="en-US" sz="7200" b="1" dirty="0" smtClean="0">
                <a:cs typeface="Times New Roman" pitchFamily="18" charset="0"/>
              </a:rPr>
              <a:t>  Raja Khalid </a:t>
            </a:r>
            <a:r>
              <a:rPr lang="en-US" sz="7200" b="1" dirty="0" err="1" smtClean="0">
                <a:cs typeface="Times New Roman" pitchFamily="18" charset="0"/>
              </a:rPr>
              <a:t>Yaqub</a:t>
            </a:r>
            <a:r>
              <a:rPr lang="en-US" sz="7200" b="1" dirty="0">
                <a:cs typeface="Times New Roman" pitchFamily="18" charset="0"/>
              </a:rPr>
              <a:t>				Date: 27-01-25</a:t>
            </a:r>
          </a:p>
          <a:p>
            <a:pPr algn="l"/>
            <a:r>
              <a:rPr lang="en-US" sz="7200" b="1" dirty="0">
                <a:cs typeface="Times New Roman" pitchFamily="18" charset="0"/>
              </a:rPr>
              <a:t>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xmlns="" id="{19CA7372-2742-4B9F-A749-33409957B0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3683001"/>
            <a:ext cx="1977887" cy="1177461"/>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0338"/>
            <a:ext cx="8229600" cy="3886200"/>
          </a:xfrm>
        </p:spPr>
        <p:txBody>
          <a:bodyPr/>
          <a:lstStyle/>
          <a:p>
            <a:pPr algn="just" rtl="0">
              <a:spcBef>
                <a:spcPts val="0"/>
              </a:spcBef>
              <a:buSzPct val="150000"/>
              <a:buNone/>
              <a:defRPr/>
            </a:pPr>
            <a:r>
              <a:rPr lang="en-US" sz="2400" dirty="0">
                <a:solidFill>
                  <a:schemeClr val="bg2">
                    <a:lumMod val="50000"/>
                  </a:schemeClr>
                </a:solidFill>
                <a:latin typeface="Times New Roman" pitchFamily="18" charset="0"/>
                <a:cs typeface="Times New Roman" pitchFamily="18" charset="0"/>
              </a:rPr>
              <a:t> </a:t>
            </a:r>
          </a:p>
        </p:txBody>
      </p:sp>
      <p:sp>
        <p:nvSpPr>
          <p:cNvPr id="9" name="Title 8"/>
          <p:cNvSpPr>
            <a:spLocks noGrp="1"/>
          </p:cNvSpPr>
          <p:nvPr>
            <p:ph type="title"/>
          </p:nvPr>
        </p:nvSpPr>
        <p:spPr>
          <a:xfrm>
            <a:off x="457200" y="-571500"/>
            <a:ext cx="8229600" cy="1143000"/>
          </a:xfrm>
        </p:spPr>
        <p:txBody>
          <a:bodyPr/>
          <a:lstStyle/>
          <a:p>
            <a:r>
              <a:rPr lang="en-US" dirty="0"/>
              <a:t> </a:t>
            </a:r>
          </a:p>
        </p:txBody>
      </p:sp>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sp>
        <p:nvSpPr>
          <p:cNvPr id="11" name="Rectangle 10"/>
          <p:cNvSpPr/>
          <p:nvPr/>
        </p:nvSpPr>
        <p:spPr>
          <a:xfrm>
            <a:off x="1981200" y="770086"/>
            <a:ext cx="5675080" cy="461665"/>
          </a:xfrm>
          <a:prstGeom prst="rect">
            <a:avLst/>
          </a:prstGeom>
        </p:spPr>
        <p:txBody>
          <a:bodyPr wrap="none">
            <a:spAutoFit/>
          </a:bodyPr>
          <a:lstStyle/>
          <a:p>
            <a:r>
              <a:rPr lang="en-US" sz="2400" b="1" dirty="0"/>
              <a:t>1. Phosphorylation and </a:t>
            </a:r>
            <a:r>
              <a:rPr lang="en-US" sz="2400" b="1" dirty="0" err="1"/>
              <a:t>Dephosphorylation</a:t>
            </a:r>
            <a:endParaRPr lang="en-US" sz="2400" b="1" dirty="0">
              <a:latin typeface="Andalus" pitchFamily="18" charset="-78"/>
              <a:cs typeface="Andalus" pitchFamily="18" charset="-78"/>
            </a:endParaRPr>
          </a:p>
        </p:txBody>
      </p:sp>
      <p:sp>
        <p:nvSpPr>
          <p:cNvPr id="2" name="Rectangle 1">
            <a:extLst>
              <a:ext uri="{FF2B5EF4-FFF2-40B4-BE49-F238E27FC236}">
                <a16:creationId xmlns:a16="http://schemas.microsoft.com/office/drawing/2014/main" xmlns="" id="{D177A84F-87E7-400A-A756-0DE9342AAF82}"/>
              </a:ext>
            </a:extLst>
          </p:cNvPr>
          <p:cNvSpPr/>
          <p:nvPr/>
        </p:nvSpPr>
        <p:spPr>
          <a:xfrm>
            <a:off x="283196" y="2298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4" name="Rectangle 3"/>
          <p:cNvSpPr/>
          <p:nvPr/>
        </p:nvSpPr>
        <p:spPr>
          <a:xfrm>
            <a:off x="533400" y="1676400"/>
            <a:ext cx="8153400" cy="1200329"/>
          </a:xfrm>
          <a:prstGeom prst="rect">
            <a:avLst/>
          </a:prstGeom>
        </p:spPr>
        <p:txBody>
          <a:bodyPr wrap="square">
            <a:spAutoFit/>
          </a:bodyPr>
          <a:lstStyle/>
          <a:p>
            <a:pPr algn="just"/>
            <a:r>
              <a:rPr lang="en-US" dirty="0"/>
              <a:t>Phosphorylation reactions are catalyzed by a family of enzymes called protein kinases that use adenosine triphosphate (ATP) as a phosphate donor.</a:t>
            </a:r>
          </a:p>
          <a:p>
            <a:pPr algn="just"/>
            <a:r>
              <a:rPr lang="en-US" dirty="0"/>
              <a:t>Phosphate groups are cleaved from phosphorylated enzymes by the action of </a:t>
            </a:r>
            <a:r>
              <a:rPr lang="en-US" dirty="0" err="1"/>
              <a:t>phosphoprotein</a:t>
            </a:r>
            <a:r>
              <a:rPr lang="en-US" dirty="0"/>
              <a:t> phosphatases.</a:t>
            </a:r>
            <a:endParaRPr lang="x-none" dirty="0"/>
          </a:p>
        </p:txBody>
      </p:sp>
      <p:pic>
        <p:nvPicPr>
          <p:cNvPr id="10" name="Picture 9">
            <a:extLst>
              <a:ext uri="{FF2B5EF4-FFF2-40B4-BE49-F238E27FC236}">
                <a16:creationId xmlns="" xmlns:a16="http://schemas.microsoft.com/office/drawing/2014/main" id="{FECA878E-F786-819E-6AC5-2509A9B2ACBE}"/>
              </a:ext>
            </a:extLst>
          </p:cNvPr>
          <p:cNvPicPr>
            <a:picLocks noChangeAspect="1"/>
          </p:cNvPicPr>
          <p:nvPr/>
        </p:nvPicPr>
        <p:blipFill>
          <a:blip r:embed="rId2"/>
          <a:stretch>
            <a:fillRect/>
          </a:stretch>
        </p:blipFill>
        <p:spPr>
          <a:xfrm>
            <a:off x="6019800" y="2793042"/>
            <a:ext cx="2590800" cy="322675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a:t> </a:t>
            </a:r>
          </a:p>
        </p:txBody>
      </p:sp>
      <p:sp>
        <p:nvSpPr>
          <p:cNvPr id="112643" name="Content Placeholder 1"/>
          <p:cNvSpPr>
            <a:spLocks noGrp="1"/>
          </p:cNvSpPr>
          <p:nvPr>
            <p:ph idx="1"/>
          </p:nvPr>
        </p:nvSpPr>
        <p:spPr/>
        <p:txBody>
          <a:bodyPr/>
          <a:lstStyle/>
          <a:p>
            <a:pPr marL="0" indent="0">
              <a:buFont typeface="Wingdings" pitchFamily="2" charset="2"/>
              <a:buNone/>
            </a:pPr>
            <a:r>
              <a:rPr lang="en-US"/>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sp>
        <p:nvSpPr>
          <p:cNvPr id="7" name="Rectangle 6"/>
          <p:cNvSpPr/>
          <p:nvPr/>
        </p:nvSpPr>
        <p:spPr>
          <a:xfrm>
            <a:off x="2438400" y="609600"/>
            <a:ext cx="5613973" cy="461665"/>
          </a:xfrm>
          <a:prstGeom prst="rect">
            <a:avLst/>
          </a:prstGeom>
        </p:spPr>
        <p:txBody>
          <a:bodyPr wrap="none">
            <a:spAutoFit/>
          </a:bodyPr>
          <a:lstStyle/>
          <a:p>
            <a:r>
              <a:rPr lang="en-US" sz="2400" b="1" dirty="0"/>
              <a:t>2. Response of Enzyme to Phosphorylation</a:t>
            </a:r>
            <a:endParaRPr lang="en-US" sz="2400" b="1" dirty="0">
              <a:latin typeface="Andalus" pitchFamily="18" charset="-78"/>
              <a:cs typeface="Andalus" pitchFamily="18" charset="-78"/>
            </a:endParaRPr>
          </a:p>
        </p:txBody>
      </p:sp>
      <p:sp>
        <p:nvSpPr>
          <p:cNvPr id="2" name="Rectangle 1">
            <a:extLst>
              <a:ext uri="{FF2B5EF4-FFF2-40B4-BE49-F238E27FC236}">
                <a16:creationId xmlns:a16="http://schemas.microsoft.com/office/drawing/2014/main" xmlns="" id="{8F3FA1D8-B626-41C6-8AC7-995DE9C9324C}"/>
              </a:ext>
            </a:extLst>
          </p:cNvPr>
          <p:cNvSpPr/>
          <p:nvPr/>
        </p:nvSpPr>
        <p:spPr>
          <a:xfrm>
            <a:off x="152400" y="172717"/>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3" name="Rectangle 2"/>
          <p:cNvSpPr/>
          <p:nvPr/>
        </p:nvSpPr>
        <p:spPr>
          <a:xfrm>
            <a:off x="762000" y="1935163"/>
            <a:ext cx="8001000" cy="2031325"/>
          </a:xfrm>
          <a:prstGeom prst="rect">
            <a:avLst/>
          </a:prstGeom>
        </p:spPr>
        <p:txBody>
          <a:bodyPr wrap="square">
            <a:spAutoFit/>
          </a:bodyPr>
          <a:lstStyle/>
          <a:p>
            <a:pPr algn="just"/>
            <a:r>
              <a:rPr lang="en-US" dirty="0"/>
              <a:t>Depending on the specific enzyme, the phosphorylated form may be almost as active than the </a:t>
            </a:r>
            <a:r>
              <a:rPr lang="en-US" dirty="0" err="1"/>
              <a:t>unphosphorylated</a:t>
            </a:r>
            <a:r>
              <a:rPr lang="en-US" dirty="0"/>
              <a:t> </a:t>
            </a:r>
            <a:r>
              <a:rPr lang="en-US" dirty="0" smtClean="0"/>
              <a:t>enzyme</a:t>
            </a:r>
          </a:p>
          <a:p>
            <a:pPr algn="just"/>
            <a:endParaRPr lang="en-US" dirty="0"/>
          </a:p>
          <a:p>
            <a:pPr algn="just"/>
            <a:r>
              <a:rPr lang="en-US" dirty="0"/>
              <a:t>For example, phosphorylation of glycogen </a:t>
            </a:r>
            <a:r>
              <a:rPr lang="en-US" dirty="0" err="1"/>
              <a:t>phosphorylase</a:t>
            </a:r>
            <a:r>
              <a:rPr lang="en-US" dirty="0"/>
              <a:t> (an enzyme that degrades glycogen) increases activity, whereas the addition of phosphate to </a:t>
            </a:r>
            <a:r>
              <a:rPr lang="en-IN" dirty="0"/>
              <a:t>glycogen synthase (an enzyme that synthesizes glycogen) </a:t>
            </a:r>
            <a:r>
              <a:rPr lang="en-US" dirty="0"/>
              <a:t>decreases activity.</a:t>
            </a:r>
            <a:endParaRPr lang="x-none"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TextBox 4"/>
          <p:cNvSpPr txBox="1">
            <a:spLocks noChangeArrowheads="1"/>
          </p:cNvSpPr>
          <p:nvPr/>
        </p:nvSpPr>
        <p:spPr bwMode="auto">
          <a:xfrm>
            <a:off x="1295400" y="399702"/>
            <a:ext cx="6324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400" b="1" dirty="0"/>
              <a:t>C. Induction and Repression of Enzyme Synthesis</a:t>
            </a:r>
            <a:endParaRPr lang="en-US" sz="2400" b="1" dirty="0">
              <a:latin typeface="Andalus" pitchFamily="18" charset="-78"/>
              <a:cs typeface="Andalus" pitchFamily="18" charset="-78"/>
            </a:endParaRPr>
          </a:p>
        </p:txBody>
      </p:sp>
      <p:sp>
        <p:nvSpPr>
          <p:cNvPr id="5" name="Slide Number Placeholder 4"/>
          <p:cNvSpPr>
            <a:spLocks noGrp="1"/>
          </p:cNvSpPr>
          <p:nvPr>
            <p:ph type="sldNum" sz="quarter" idx="12"/>
          </p:nvPr>
        </p:nvSpPr>
        <p:spPr/>
        <p:txBody>
          <a:bodyPr/>
          <a:lstStyle/>
          <a:p>
            <a:pPr>
              <a:defRPr/>
            </a:pPr>
            <a:fld id="{D829B39B-E19B-4684-B84C-73DF500C59FE}" type="slidenum">
              <a:rPr lang="en-US" smtClean="0"/>
              <a:pPr>
                <a:defRPr/>
              </a:pPr>
              <a:t>22</a:t>
            </a:fld>
            <a:endParaRPr lang="en-US"/>
          </a:p>
        </p:txBody>
      </p:sp>
      <p:sp>
        <p:nvSpPr>
          <p:cNvPr id="2" name="Rectangle 1">
            <a:extLst>
              <a:ext uri="{FF2B5EF4-FFF2-40B4-BE49-F238E27FC236}">
                <a16:creationId xmlns:a16="http://schemas.microsoft.com/office/drawing/2014/main" xmlns="" id="{506BD65D-CB46-4BB3-8DC7-923786291AA2}"/>
              </a:ext>
            </a:extLst>
          </p:cNvPr>
          <p:cNvSpPr/>
          <p:nvPr/>
        </p:nvSpPr>
        <p:spPr>
          <a:xfrm>
            <a:off x="152400" y="901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3" name="Rectangle 2"/>
          <p:cNvSpPr/>
          <p:nvPr/>
        </p:nvSpPr>
        <p:spPr>
          <a:xfrm>
            <a:off x="457200" y="1752600"/>
            <a:ext cx="7848600" cy="2031325"/>
          </a:xfrm>
          <a:prstGeom prst="rect">
            <a:avLst/>
          </a:prstGeom>
        </p:spPr>
        <p:txBody>
          <a:bodyPr wrap="square">
            <a:spAutoFit/>
          </a:bodyPr>
          <a:lstStyle/>
          <a:p>
            <a:pPr algn="just"/>
            <a:r>
              <a:rPr lang="en-US" dirty="0"/>
              <a:t>The regulatory mechanisms described above modify the activity of existing enzyme molecules</a:t>
            </a:r>
            <a:r>
              <a:rPr lang="en-US" dirty="0" smtClean="0"/>
              <a:t>.</a:t>
            </a:r>
          </a:p>
          <a:p>
            <a:pPr algn="just"/>
            <a:endParaRPr lang="en-US" dirty="0"/>
          </a:p>
          <a:p>
            <a:pPr algn="just"/>
            <a:r>
              <a:rPr lang="en-US" dirty="0"/>
              <a:t>However, cells can also regulate the amount of enzyme present by altering the rate of enzyme degradation or, more typically, the rate of enzyme synthesis.</a:t>
            </a:r>
          </a:p>
          <a:p>
            <a:pPr algn="just"/>
            <a:r>
              <a:rPr lang="en-US" dirty="0"/>
              <a:t>The increase (induction) or decrease (repression) of enzyme synthesis leads to an alteration in the total population of active sites.</a:t>
            </a:r>
            <a:endParaRPr lang="x-non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6E0E7-2A62-CE3D-60BE-8475107DD673}"/>
              </a:ext>
            </a:extLst>
          </p:cNvPr>
          <p:cNvSpPr>
            <a:spLocks noGrp="1"/>
          </p:cNvSpPr>
          <p:nvPr>
            <p:ph type="title"/>
          </p:nvPr>
        </p:nvSpPr>
        <p:spPr>
          <a:xfrm>
            <a:off x="381000" y="419100"/>
            <a:ext cx="8229600" cy="1143000"/>
          </a:xfrm>
        </p:spPr>
        <p:txBody>
          <a:bodyPr>
            <a:normAutofit/>
          </a:bodyPr>
          <a:lstStyle/>
          <a:p>
            <a:pPr algn="ctr"/>
            <a:r>
              <a:rPr lang="en-US" sz="2400" dirty="0"/>
              <a:t>Functions of Enzymes</a:t>
            </a:r>
            <a:endParaRPr lang="en-US" sz="2400" dirty="0">
              <a:cs typeface="Andalus" pitchFamily="18" charset="-78"/>
            </a:endParaRPr>
          </a:p>
        </p:txBody>
      </p:sp>
      <p:sp>
        <p:nvSpPr>
          <p:cNvPr id="3" name="Content Placeholder 2">
            <a:extLst>
              <a:ext uri="{FF2B5EF4-FFF2-40B4-BE49-F238E27FC236}">
                <a16:creationId xmlns:a16="http://schemas.microsoft.com/office/drawing/2014/main" xmlns="" id="{1F498F88-C2B1-73FB-521F-5D67CAF86812}"/>
              </a:ext>
            </a:extLst>
          </p:cNvPr>
          <p:cNvSpPr>
            <a:spLocks noGrp="1"/>
          </p:cNvSpPr>
          <p:nvPr>
            <p:ph idx="1"/>
          </p:nvPr>
        </p:nvSpPr>
        <p:spPr/>
        <p:txBody>
          <a:bodyPr>
            <a:normAutofit/>
          </a:bodyPr>
          <a:lstStyle/>
          <a:p>
            <a:pPr marL="457200" indent="-457200">
              <a:buFont typeface="+mj-lt"/>
              <a:buAutoNum type="arabicPeriod"/>
            </a:pPr>
            <a:r>
              <a:rPr lang="en-US" sz="1800" dirty="0"/>
              <a:t> </a:t>
            </a:r>
            <a:r>
              <a:rPr lang="en-US" sz="1800" b="1" dirty="0"/>
              <a:t>The digestive system:</a:t>
            </a:r>
            <a:r>
              <a:rPr lang="en-US" sz="1800" dirty="0"/>
              <a:t> Enzymes help the body break down larger complex molecules into smaller molecules, such as glucose, so that the body can use them as fuel.</a:t>
            </a:r>
          </a:p>
          <a:p>
            <a:pPr marL="457200" indent="-457200">
              <a:buFont typeface="+mj-lt"/>
              <a:buAutoNum type="arabicPeriod"/>
            </a:pPr>
            <a:r>
              <a:rPr lang="en-US" sz="1800" b="1" dirty="0"/>
              <a:t>DNA replication:</a:t>
            </a:r>
            <a:r>
              <a:rPr lang="en-US" sz="1800" dirty="0"/>
              <a:t> Each cell in the body contains DNA. Each time a cell divides, the cell needs to copy its DNA. Enzymes help in this process by unwinding the DNA coils.</a:t>
            </a:r>
          </a:p>
          <a:p>
            <a:pPr marL="457200" indent="-457200">
              <a:buFont typeface="+mj-lt"/>
              <a:buAutoNum type="arabicPeriod"/>
            </a:pPr>
            <a:r>
              <a:rPr lang="en-US" sz="1800" b="1" dirty="0"/>
              <a:t>Liver enzymes:</a:t>
            </a:r>
            <a:r>
              <a:rPr lang="en-US" sz="1800" dirty="0"/>
              <a:t> The liver breaks down toxins in the body. To do this, it uses a range of enzymes the facilitate the process of destroying the toxins.</a:t>
            </a:r>
          </a:p>
          <a:p>
            <a:pPr>
              <a:buNone/>
            </a:pPr>
            <a:endParaRPr lang="en-US" sz="1800" dirty="0"/>
          </a:p>
        </p:txBody>
      </p:sp>
      <p:sp>
        <p:nvSpPr>
          <p:cNvPr id="5" name="Slide Number Placeholder 4">
            <a:extLst>
              <a:ext uri="{FF2B5EF4-FFF2-40B4-BE49-F238E27FC236}">
                <a16:creationId xmlns:a16="http://schemas.microsoft.com/office/drawing/2014/main" xmlns="" id="{FB4ACE64-5512-ED54-6F84-C72153233706}"/>
              </a:ext>
            </a:extLst>
          </p:cNvPr>
          <p:cNvSpPr>
            <a:spLocks noGrp="1"/>
          </p:cNvSpPr>
          <p:nvPr>
            <p:ph type="sldNum" sz="quarter" idx="12"/>
          </p:nvPr>
        </p:nvSpPr>
        <p:spPr>
          <a:xfrm>
            <a:off x="6629400" y="6324600"/>
            <a:ext cx="2133600" cy="365125"/>
          </a:xfrm>
        </p:spPr>
        <p:txBody>
          <a:bodyPr/>
          <a:lstStyle/>
          <a:p>
            <a:pPr>
              <a:defRPr/>
            </a:pPr>
            <a:fld id="{BDA394D7-9785-4BE5-AFD5-4F918A689025}" type="slidenum">
              <a:rPr lang="en-US" smtClean="0"/>
              <a:pPr>
                <a:defRPr/>
              </a:pPr>
              <a:t>23</a:t>
            </a:fld>
            <a:endParaRPr lang="en-US" dirty="0"/>
          </a:p>
        </p:txBody>
      </p:sp>
      <p:sp>
        <p:nvSpPr>
          <p:cNvPr id="6" name="Rectangle 5">
            <a:extLst>
              <a:ext uri="{FF2B5EF4-FFF2-40B4-BE49-F238E27FC236}">
                <a16:creationId xmlns:a16="http://schemas.microsoft.com/office/drawing/2014/main" xmlns="" id="{5C1BEC2F-FA69-42E3-8A82-1E0142E9FD2B}"/>
              </a:ext>
            </a:extLst>
          </p:cNvPr>
          <p:cNvSpPr/>
          <p:nvPr/>
        </p:nvSpPr>
        <p:spPr>
          <a:xfrm>
            <a:off x="76200" y="87947"/>
            <a:ext cx="2614818"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Horizontal Integration</a:t>
            </a:r>
            <a:endParaRPr lang="en-GB" dirty="0"/>
          </a:p>
        </p:txBody>
      </p:sp>
    </p:spTree>
    <p:extLst>
      <p:ext uri="{BB962C8B-B14F-4D97-AF65-F5344CB8AC3E}">
        <p14:creationId xmlns:p14="http://schemas.microsoft.com/office/powerpoint/2010/main" val="937801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534400" cy="3886200"/>
          </a:xfrm>
        </p:spPr>
        <p:txBody>
          <a:bodyPr/>
          <a:lstStyle/>
          <a:p>
            <a:pPr algn="just" rtl="0">
              <a:buSzPct val="150000"/>
              <a:buNone/>
              <a:defRPr/>
            </a:pPr>
            <a:r>
              <a:rPr lang="en-US" sz="2400" dirty="0">
                <a:solidFill>
                  <a:schemeClr val="tx1">
                    <a:lumMod val="95000"/>
                    <a:lumOff val="5000"/>
                  </a:schemeClr>
                </a:solidFill>
                <a:latin typeface="Andalus" pitchFamily="18" charset="-78"/>
                <a:cs typeface="Andalus" pitchFamily="18" charset="-78"/>
              </a:rPr>
              <a:t> </a:t>
            </a:r>
          </a:p>
        </p:txBody>
      </p:sp>
      <p:sp>
        <p:nvSpPr>
          <p:cNvPr id="73731" name="Title 1"/>
          <p:cNvSpPr>
            <a:spLocks noGrp="1"/>
          </p:cNvSpPr>
          <p:nvPr>
            <p:ph type="title"/>
          </p:nvPr>
        </p:nvSpPr>
        <p:spPr>
          <a:xfrm>
            <a:off x="457200" y="457200"/>
            <a:ext cx="8229600" cy="1371600"/>
          </a:xfrm>
        </p:spPr>
        <p:txBody>
          <a:bodyPr>
            <a:normAutofit/>
          </a:bodyPr>
          <a:lstStyle/>
          <a:p>
            <a:pPr algn="ctr">
              <a:defRPr/>
            </a:pPr>
            <a:r>
              <a:rPr lang="en-US" sz="3200" b="1" dirty="0">
                <a:solidFill>
                  <a:schemeClr val="tx1">
                    <a:lumMod val="95000"/>
                    <a:lumOff val="5000"/>
                  </a:schemeClr>
                </a:solidFill>
                <a:latin typeface="Andalus" pitchFamily="18" charset="-78"/>
                <a:ea typeface="+mn-ea"/>
                <a:cs typeface="Andalus" pitchFamily="18" charset="-78"/>
              </a:rPr>
              <a:t>Action of Antibiotics </a:t>
            </a:r>
          </a:p>
        </p:txBody>
      </p:sp>
      <p:sp>
        <p:nvSpPr>
          <p:cNvPr id="2" name="Rectangle 1">
            <a:extLst>
              <a:ext uri="{FF2B5EF4-FFF2-40B4-BE49-F238E27FC236}">
                <a16:creationId xmlns:a16="http://schemas.microsoft.com/office/drawing/2014/main" xmlns="" id="{FBBDFD3F-9A33-40A1-87F2-A20376E5B24C}"/>
              </a:ext>
            </a:extLst>
          </p:cNvPr>
          <p:cNvSpPr/>
          <p:nvPr/>
        </p:nvSpPr>
        <p:spPr>
          <a:xfrm>
            <a:off x="152400" y="115568"/>
            <a:ext cx="2286587"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Vertical Integration</a:t>
            </a:r>
            <a:endParaRPr lang="en-GB" dirty="0"/>
          </a:p>
        </p:txBody>
      </p:sp>
      <p:sp>
        <p:nvSpPr>
          <p:cNvPr id="4" name="Rectangle 3"/>
          <p:cNvSpPr/>
          <p:nvPr/>
        </p:nvSpPr>
        <p:spPr>
          <a:xfrm>
            <a:off x="548772" y="2340739"/>
            <a:ext cx="3505200" cy="2862322"/>
          </a:xfrm>
          <a:prstGeom prst="rect">
            <a:avLst/>
          </a:prstGeom>
        </p:spPr>
        <p:txBody>
          <a:bodyPr wrap="square">
            <a:spAutoFit/>
          </a:bodyPr>
          <a:lstStyle/>
          <a:p>
            <a:r>
              <a:rPr lang="en-US" dirty="0"/>
              <a:t>Albinism results from an absent or defective </a:t>
            </a:r>
            <a:r>
              <a:rPr lang="en-US" b="1" dirty="0"/>
              <a:t>copper requiring </a:t>
            </a:r>
            <a:r>
              <a:rPr lang="en-US" b="1" dirty="0" err="1"/>
              <a:t>tyrosinase</a:t>
            </a:r>
            <a:r>
              <a:rPr lang="en-US" dirty="0"/>
              <a:t>. Total absence of the pigment from the hair, eyes and the skin. </a:t>
            </a:r>
          </a:p>
          <a:p>
            <a:r>
              <a:rPr lang="en-US" dirty="0" err="1"/>
              <a:t>Alkaptonuiria</a:t>
            </a:r>
            <a:r>
              <a:rPr lang="en-US" dirty="0"/>
              <a:t> results from the deficiency of </a:t>
            </a:r>
            <a:r>
              <a:rPr lang="en-US" b="1" dirty="0" err="1"/>
              <a:t>enzynme</a:t>
            </a:r>
            <a:r>
              <a:rPr lang="en-US" b="1" dirty="0"/>
              <a:t> </a:t>
            </a:r>
            <a:r>
              <a:rPr lang="en-US" b="1" dirty="0" err="1"/>
              <a:t>homogentisic</a:t>
            </a:r>
            <a:r>
              <a:rPr lang="en-US" b="1" dirty="0"/>
              <a:t> acid oxidase</a:t>
            </a:r>
            <a:r>
              <a:rPr lang="en-US" dirty="0"/>
              <a:t>, resulting in the accumulation </a:t>
            </a:r>
            <a:r>
              <a:rPr lang="en-US" dirty="0" err="1"/>
              <a:t>homogentisic</a:t>
            </a:r>
            <a:r>
              <a:rPr lang="en-US" dirty="0"/>
              <a:t> acid</a:t>
            </a:r>
          </a:p>
        </p:txBody>
      </p:sp>
      <p:pic>
        <p:nvPicPr>
          <p:cNvPr id="8" name="Picture 7">
            <a:extLst>
              <a:ext uri="{FF2B5EF4-FFF2-40B4-BE49-F238E27FC236}">
                <a16:creationId xmlns="" xmlns:a16="http://schemas.microsoft.com/office/drawing/2014/main" id="{C492DAD8-1598-5328-EA56-F1CBB15F4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764" y="1752600"/>
            <a:ext cx="3482886" cy="1828800"/>
          </a:xfrm>
          <a:prstGeom prst="rect">
            <a:avLst/>
          </a:prstGeom>
        </p:spPr>
      </p:pic>
      <p:pic>
        <p:nvPicPr>
          <p:cNvPr id="9" name="Picture 8">
            <a:extLst>
              <a:ext uri="{FF2B5EF4-FFF2-40B4-BE49-F238E27FC236}">
                <a16:creationId xmlns="" xmlns:a16="http://schemas.microsoft.com/office/drawing/2014/main" id="{733CC92E-F62D-7782-3CE6-9DE1CB13FF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0434" y="3733800"/>
            <a:ext cx="3439215" cy="223526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98DBD-DA22-D9BA-473A-4CAB46821F96}"/>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xmlns="" id="{06EEB396-A9CF-337D-6776-1C6637101734}"/>
              </a:ext>
            </a:extLst>
          </p:cNvPr>
          <p:cNvSpPr>
            <a:spLocks noGrp="1"/>
          </p:cNvSpPr>
          <p:nvPr>
            <p:ph idx="1"/>
          </p:nvPr>
        </p:nvSpPr>
        <p:spPr>
          <a:xfrm>
            <a:off x="457200" y="1219200"/>
            <a:ext cx="8001000" cy="5211762"/>
          </a:xfrm>
        </p:spPr>
        <p:txBody>
          <a:bodyPr>
            <a:normAutofit/>
          </a:bodyPr>
          <a:lstStyle/>
          <a:p>
            <a:pPr marL="0" indent="0" algn="just">
              <a:lnSpc>
                <a:spcPct val="150000"/>
              </a:lnSpc>
              <a:buNone/>
            </a:pPr>
            <a:r>
              <a:rPr lang="en-US" altLang="en-US" sz="2800" dirty="0">
                <a:latin typeface="Andalus" panose="02020603050405020304" pitchFamily="18" charset="-78"/>
                <a:cs typeface="Andalus" panose="02020603050405020304" pitchFamily="18" charset="-78"/>
              </a:rPr>
              <a:t>Family Medicine plays important role in following manner:</a:t>
            </a:r>
          </a:p>
          <a:p>
            <a:pPr algn="just">
              <a:lnSpc>
                <a:spcPct val="150000"/>
              </a:lnSpc>
            </a:pPr>
            <a:r>
              <a:rPr lang="en-US" altLang="en-US" sz="2800" dirty="0">
                <a:latin typeface="Andalus" panose="02020603050405020304" pitchFamily="18" charset="-78"/>
                <a:cs typeface="Andalus" panose="02020603050405020304" pitchFamily="18" charset="-78"/>
              </a:rPr>
              <a:t>Early Diagnosis</a:t>
            </a:r>
          </a:p>
          <a:p>
            <a:pPr algn="just">
              <a:lnSpc>
                <a:spcPct val="150000"/>
              </a:lnSpc>
            </a:pPr>
            <a:r>
              <a:rPr lang="en-US" altLang="en-US" sz="2800" dirty="0">
                <a:latin typeface="Andalus" panose="02020603050405020304" pitchFamily="18" charset="-78"/>
                <a:cs typeface="Andalus" panose="02020603050405020304" pitchFamily="18" charset="-78"/>
              </a:rPr>
              <a:t>Education</a:t>
            </a:r>
          </a:p>
          <a:p>
            <a:pPr algn="just">
              <a:lnSpc>
                <a:spcPct val="150000"/>
              </a:lnSpc>
            </a:pPr>
            <a:r>
              <a:rPr lang="en-US" altLang="en-US" sz="2800" dirty="0">
                <a:latin typeface="Andalus" panose="02020603050405020304" pitchFamily="18" charset="-78"/>
                <a:cs typeface="Andalus" panose="02020603050405020304" pitchFamily="18" charset="-78"/>
              </a:rPr>
              <a:t>Dietary Guidance</a:t>
            </a:r>
          </a:p>
          <a:p>
            <a:pPr algn="just">
              <a:lnSpc>
                <a:spcPct val="150000"/>
              </a:lnSpc>
            </a:pPr>
            <a:r>
              <a:rPr lang="en-US" altLang="en-US" sz="2800" dirty="0">
                <a:latin typeface="Andalus" panose="02020603050405020304" pitchFamily="18" charset="-78"/>
                <a:cs typeface="Andalus" panose="02020603050405020304" pitchFamily="18" charset="-78"/>
              </a:rPr>
              <a:t>Monitoring</a:t>
            </a:r>
          </a:p>
          <a:p>
            <a:pPr algn="just">
              <a:lnSpc>
                <a:spcPct val="150000"/>
              </a:lnSpc>
            </a:pPr>
            <a:r>
              <a:rPr lang="en-US" altLang="en-US" sz="2800" dirty="0">
                <a:latin typeface="Andalus" panose="02020603050405020304" pitchFamily="18" charset="-78"/>
                <a:cs typeface="Andalus" panose="02020603050405020304" pitchFamily="18" charset="-78"/>
              </a:rPr>
              <a:t>Refer to Specialists </a:t>
            </a:r>
          </a:p>
        </p:txBody>
      </p:sp>
      <p:sp>
        <p:nvSpPr>
          <p:cNvPr id="8" name="Slide Number Placeholder 7">
            <a:extLst>
              <a:ext uri="{FF2B5EF4-FFF2-40B4-BE49-F238E27FC236}">
                <a16:creationId xmlns:a16="http://schemas.microsoft.com/office/drawing/2014/main" xmlns=""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25</a:t>
            </a:fld>
            <a:endParaRPr lang="en-US" dirty="0"/>
          </a:p>
        </p:txBody>
      </p:sp>
      <p:sp>
        <p:nvSpPr>
          <p:cNvPr id="5" name="Rectangle 4">
            <a:extLst>
              <a:ext uri="{FF2B5EF4-FFF2-40B4-BE49-F238E27FC236}">
                <a16:creationId xmlns:a16="http://schemas.microsoft.com/office/drawing/2014/main" xmlns="" id="{BC308DE0-ED53-4552-93DC-3221A55A37C3}"/>
              </a:ext>
            </a:extLst>
          </p:cNvPr>
          <p:cNvSpPr/>
          <p:nvPr/>
        </p:nvSpPr>
        <p:spPr>
          <a:xfrm>
            <a:off x="228600" y="10445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3901179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464DFC-03FE-461B-18C2-CAB7DCC6A3E0}"/>
              </a:ext>
            </a:extLst>
          </p:cNvPr>
          <p:cNvSpPr>
            <a:spLocks noGrp="1"/>
          </p:cNvSpPr>
          <p:nvPr>
            <p:ph type="title"/>
          </p:nvPr>
        </p:nvSpPr>
        <p:spPr>
          <a:xfrm>
            <a:off x="457200" y="236538"/>
            <a:ext cx="8229600" cy="1143000"/>
          </a:xfrm>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xmlns="" id="{42D31C9E-DDD1-7EFD-0C3D-B064BE975BBF}"/>
              </a:ext>
            </a:extLst>
          </p:cNvPr>
          <p:cNvSpPr>
            <a:spLocks noGrp="1"/>
          </p:cNvSpPr>
          <p:nvPr>
            <p:ph sz="half" idx="1"/>
          </p:nvPr>
        </p:nvSpPr>
        <p:spPr>
          <a:xfrm>
            <a:off x="457200" y="1600200"/>
            <a:ext cx="8077200" cy="4525963"/>
          </a:xfrm>
        </p:spPr>
        <p:txBody>
          <a:bodyPr>
            <a:normAutofit/>
          </a:bodyPr>
          <a:lstStyle/>
          <a:p>
            <a:pPr marL="0" indent="0">
              <a:buNone/>
            </a:pPr>
            <a:r>
              <a:rPr lang="en-US" sz="1800" dirty="0"/>
              <a:t>AI can assist in several ways to support individuals with albinism.</a:t>
            </a:r>
          </a:p>
          <a:p>
            <a:r>
              <a:rPr lang="en-US" sz="1800" dirty="0"/>
              <a:t>Diagnostic assistance: AI-powered image recognition and analysis tools can aid in the early detection of skin conditions such as skin cancer, which individuals with albinism are at higher risk for.</a:t>
            </a:r>
          </a:p>
          <a:p>
            <a:r>
              <a:rPr lang="en-US" sz="1800" dirty="0"/>
              <a:t>Vision Assistance: AI-powered vision enhancement technologies can help individuals with albinism compensate for vision impairments.</a:t>
            </a:r>
          </a:p>
          <a:p>
            <a:r>
              <a:rPr lang="en-US" sz="1800" dirty="0"/>
              <a:t>Personalized Healthcare: AI algorithms can analyze genetic data to provide personalized healthcare recommendations based on an individual's genetic predispositions and medical history</a:t>
            </a:r>
          </a:p>
          <a:p>
            <a:pPr marL="0" indent="0">
              <a:buNone/>
            </a:pPr>
            <a:endParaRPr lang="en-US" sz="1800" dirty="0"/>
          </a:p>
        </p:txBody>
      </p:sp>
      <p:sp>
        <p:nvSpPr>
          <p:cNvPr id="14" name="Slide Number Placeholder 13">
            <a:extLst>
              <a:ext uri="{FF2B5EF4-FFF2-40B4-BE49-F238E27FC236}">
                <a16:creationId xmlns:a16="http://schemas.microsoft.com/office/drawing/2014/main" xmlns=""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26</a:t>
            </a:fld>
            <a:endParaRPr lang="en-US"/>
          </a:p>
        </p:txBody>
      </p:sp>
      <p:sp>
        <p:nvSpPr>
          <p:cNvPr id="4" name="Rectangle 3">
            <a:extLst>
              <a:ext uri="{FF2B5EF4-FFF2-40B4-BE49-F238E27FC236}">
                <a16:creationId xmlns:a16="http://schemas.microsoft.com/office/drawing/2014/main" xmlns="" id="{A891923C-78E3-4C35-9C3A-3598632CE359}"/>
              </a:ext>
            </a:extLst>
          </p:cNvPr>
          <p:cNvSpPr/>
          <p:nvPr/>
        </p:nvSpPr>
        <p:spPr>
          <a:xfrm>
            <a:off x="228600" y="657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003524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EE2660-18E5-686E-013B-A559E1FD1A3B}"/>
              </a:ext>
            </a:extLst>
          </p:cNvPr>
          <p:cNvSpPr>
            <a:spLocks noGrp="1"/>
          </p:cNvSpPr>
          <p:nvPr>
            <p:ph type="title"/>
          </p:nvPr>
        </p:nvSpPr>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xmlns="" id="{3A9B65BA-AA02-07DB-52F5-74C703F7CEE2}"/>
              </a:ext>
            </a:extLst>
          </p:cNvPr>
          <p:cNvSpPr>
            <a:spLocks noGrp="1"/>
          </p:cNvSpPr>
          <p:nvPr>
            <p:ph sz="half" idx="1"/>
          </p:nvPr>
        </p:nvSpPr>
        <p:spPr>
          <a:xfrm>
            <a:off x="457200" y="1417638"/>
            <a:ext cx="4648200" cy="2831146"/>
          </a:xfrm>
        </p:spPr>
        <p:txBody>
          <a:bodyPr>
            <a:normAutofit fontScale="85000" lnSpcReduction="10000"/>
          </a:bodyPr>
          <a:lstStyle/>
          <a:p>
            <a:pPr marL="0" indent="0">
              <a:buNone/>
            </a:pPr>
            <a:r>
              <a:rPr lang="en-US" sz="1800" dirty="0"/>
              <a:t>https://pmc.ncbi.nlm.nih.gov/articles/PMC6152246/</a:t>
            </a:r>
            <a:endParaRPr lang="en-US" sz="1800" dirty="0"/>
          </a:p>
        </p:txBody>
      </p:sp>
      <p:sp>
        <p:nvSpPr>
          <p:cNvPr id="4" name="Content Placeholder 3">
            <a:extLst>
              <a:ext uri="{FF2B5EF4-FFF2-40B4-BE49-F238E27FC236}">
                <a16:creationId xmlns:a16="http://schemas.microsoft.com/office/drawing/2014/main" xmlns="" id="{19F370F6-C32D-2F2E-BC26-CEB3F52C05CE}"/>
              </a:ext>
            </a:extLst>
          </p:cNvPr>
          <p:cNvSpPr>
            <a:spLocks noGrp="1"/>
          </p:cNvSpPr>
          <p:nvPr>
            <p:ph sz="half" idx="2"/>
          </p:nvPr>
        </p:nvSpPr>
        <p:spPr>
          <a:xfrm>
            <a:off x="228600" y="1588454"/>
            <a:ext cx="8458200" cy="5380037"/>
          </a:xfrm>
        </p:spPr>
        <p:txBody>
          <a:bodyPr>
            <a:normAutofit fontScale="85000" lnSpcReduction="10000"/>
          </a:bodyPr>
          <a:lstStyle/>
          <a:p>
            <a:r>
              <a:rPr lang="en-GB" sz="2400" dirty="0"/>
              <a:t>Abstract</a:t>
            </a:r>
          </a:p>
          <a:p>
            <a:r>
              <a:rPr lang="en-GB" sz="2400" dirty="0"/>
              <a:t>The actions of many drugs involve enzyme inhibition. This is exemplified by the inhibitors of monoamine oxidases (MAO) and the </a:t>
            </a:r>
            <a:r>
              <a:rPr lang="en-GB" sz="2400" dirty="0" err="1"/>
              <a:t>cholinsterases</a:t>
            </a:r>
            <a:r>
              <a:rPr lang="en-GB" sz="2400" dirty="0"/>
              <a:t> (</a:t>
            </a:r>
            <a:r>
              <a:rPr lang="en-GB" sz="2400" dirty="0" err="1"/>
              <a:t>ChE</a:t>
            </a:r>
            <a:r>
              <a:rPr lang="en-GB" sz="2400" dirty="0"/>
              <a:t>) that have been used for several pharmacological purposes. This review describes key principles and approaches for the reliable determination of enzyme activities and inhibition as well as some of the methods that are in current use for such studies with these two enzymes. Their applicability and potential pitfalls arising from their inappropriate use are discussed. Since inhibitor potency is frequently assessed in terms of the quantity necessary to give 50% inhibition (the IC</a:t>
            </a:r>
            <a:r>
              <a:rPr lang="en-GB" sz="2400" baseline="-25000" dirty="0"/>
              <a:t>50</a:t>
            </a:r>
            <a:r>
              <a:rPr lang="en-GB" sz="2400" dirty="0"/>
              <a:t> value), the relationships between this and the mode of inhibition is also considered, in terms of the misleading information that it may provide. Incorporation of more than one functionality into the same molecule to give a multi-target-directed ligands (MTDLs) requires careful assessment to ensure that the specific target effects are not significantly altered and that the kinetic </a:t>
            </a:r>
            <a:r>
              <a:rPr lang="en-GB" sz="2400" dirty="0" err="1"/>
              <a:t>behavior</a:t>
            </a:r>
            <a:r>
              <a:rPr lang="en-GB" sz="2400" dirty="0"/>
              <a:t> remains as favourable with the MTDL as it does with the individual components. Such factors will be considered in terms of recently developed MTDLs that combine MAO and </a:t>
            </a:r>
            <a:r>
              <a:rPr lang="en-GB" sz="2400" dirty="0" err="1"/>
              <a:t>ChE</a:t>
            </a:r>
            <a:r>
              <a:rPr lang="en-GB" sz="2400" dirty="0"/>
              <a:t> inhibitory functions.</a:t>
            </a:r>
          </a:p>
          <a:p>
            <a:pPr algn="l">
              <a:lnSpc>
                <a:spcPts val="2250"/>
              </a:lnSpc>
              <a:spcBef>
                <a:spcPts val="2000"/>
              </a:spcBef>
              <a:spcAft>
                <a:spcPts val="1000"/>
              </a:spcAft>
              <a:buNone/>
            </a:pPr>
            <a:endParaRPr lang="en-US" sz="2500" dirty="0"/>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27</a:t>
            </a:fld>
            <a:endParaRPr lang="en-US"/>
          </a:p>
        </p:txBody>
      </p:sp>
      <p:sp>
        <p:nvSpPr>
          <p:cNvPr id="5" name="Rectangle 4">
            <a:extLst>
              <a:ext uri="{FF2B5EF4-FFF2-40B4-BE49-F238E27FC236}">
                <a16:creationId xmlns:a16="http://schemas.microsoft.com/office/drawing/2014/main" xmlns="" id="{927C3327-EA09-45FE-B815-959941990084}"/>
              </a:ext>
            </a:extLst>
          </p:cNvPr>
          <p:cNvSpPr/>
          <p:nvPr/>
        </p:nvSpPr>
        <p:spPr>
          <a:xfrm>
            <a:off x="228600" y="103822"/>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46429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BC9579-8F2A-586B-93E3-8061CF00F0F3}"/>
              </a:ext>
            </a:extLst>
          </p:cNvPr>
          <p:cNvSpPr>
            <a:spLocks noGrp="1"/>
          </p:cNvSpPr>
          <p:nvPr>
            <p:ph type="title"/>
          </p:nvPr>
        </p:nvSpPr>
        <p:spPr/>
        <p:txBody>
          <a:bodyPr>
            <a:normAutofit/>
          </a:bodyPr>
          <a:lstStyle/>
          <a:p>
            <a:r>
              <a:rPr lang="en-US" sz="4000" dirty="0">
                <a:solidFill>
                  <a:schemeClr val="accent4"/>
                </a:solidFill>
                <a:latin typeface="Andalus" pitchFamily="18" charset="-78"/>
                <a:cs typeface="Andalus" pitchFamily="18" charset="-78"/>
              </a:rPr>
              <a:t>Bioethics</a:t>
            </a:r>
          </a:p>
        </p:txBody>
      </p:sp>
      <p:sp>
        <p:nvSpPr>
          <p:cNvPr id="3" name="Content Placeholder 2">
            <a:extLst>
              <a:ext uri="{FF2B5EF4-FFF2-40B4-BE49-F238E27FC236}">
                <a16:creationId xmlns:a16="http://schemas.microsoft.com/office/drawing/2014/main" xmlns="" id="{6AFB51A8-F386-B13E-5CA8-44BEE1C148DF}"/>
              </a:ext>
            </a:extLst>
          </p:cNvPr>
          <p:cNvSpPr>
            <a:spLocks noGrp="1"/>
          </p:cNvSpPr>
          <p:nvPr>
            <p:ph idx="1"/>
          </p:nvPr>
        </p:nvSpPr>
        <p:spPr/>
        <p:txBody>
          <a:bodyPr>
            <a:normAutofit/>
          </a:bodyPr>
          <a:lstStyle/>
          <a:p>
            <a:pPr marL="342900" lvl="2" indent="-342900">
              <a:lnSpc>
                <a:spcPct val="150000"/>
              </a:lnSpc>
            </a:pPr>
            <a:r>
              <a:rPr lang="en-US" altLang="en-US" sz="2600" dirty="0">
                <a:latin typeface="Andalus" panose="02020603050405020304" pitchFamily="18" charset="-78"/>
                <a:cs typeface="Andalus" panose="02020603050405020304" pitchFamily="18" charset="-78"/>
              </a:rPr>
              <a:t>Appropriate information</a:t>
            </a:r>
          </a:p>
          <a:p>
            <a:pPr marL="800100" lvl="3" indent="-342900">
              <a:lnSpc>
                <a:spcPct val="150000"/>
              </a:lnSpc>
              <a:buFont typeface="Wingdings" pitchFamily="2" charset="2"/>
              <a:buChar char="Ø"/>
            </a:pPr>
            <a:r>
              <a:rPr lang="en-US" altLang="en-US" dirty="0">
                <a:latin typeface="Andalus" panose="02020603050405020304" pitchFamily="18" charset="-78"/>
                <a:cs typeface="Andalus" panose="02020603050405020304" pitchFamily="18" charset="-78"/>
              </a:rPr>
              <a:t>Explain to patient or his family the genetic aspects of the condition </a:t>
            </a:r>
          </a:p>
          <a:p>
            <a:pPr>
              <a:lnSpc>
                <a:spcPct val="150000"/>
              </a:lnSpc>
            </a:pPr>
            <a:r>
              <a:rPr lang="en-US" altLang="en-US" sz="2600" dirty="0">
                <a:latin typeface="Andalus" panose="02020603050405020304" pitchFamily="18" charset="-78"/>
                <a:cs typeface="Andalus" panose="02020603050405020304" pitchFamily="18" charset="-78"/>
              </a:rPr>
              <a:t>Counselling </a:t>
            </a:r>
          </a:p>
          <a:p>
            <a:pPr>
              <a:lnSpc>
                <a:spcPct val="150000"/>
              </a:lnSpc>
            </a:pPr>
            <a:endParaRPr lang="en-US" altLang="en-US" sz="2600" dirty="0">
              <a:latin typeface="Andalus" panose="02020603050405020304" pitchFamily="18" charset="-78"/>
              <a:cs typeface="Andalus" panose="02020603050405020304" pitchFamily="18" charset="-78"/>
            </a:endParaRPr>
          </a:p>
          <a:p>
            <a:endParaRPr lang="en-US" altLang="en-US" sz="2600" dirty="0">
              <a:latin typeface="Andalus" panose="02020603050405020304" pitchFamily="18" charset="-78"/>
              <a:cs typeface="Andalus" panose="02020603050405020304" pitchFamily="18" charset="-78"/>
            </a:endParaRPr>
          </a:p>
        </p:txBody>
      </p:sp>
      <p:sp>
        <p:nvSpPr>
          <p:cNvPr id="5" name="Slide Number Placeholder 4">
            <a:extLst>
              <a:ext uri="{FF2B5EF4-FFF2-40B4-BE49-F238E27FC236}">
                <a16:creationId xmlns:a16="http://schemas.microsoft.com/office/drawing/2014/main" xmlns=""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28</a:t>
            </a:fld>
            <a:endParaRPr lang="en-US" dirty="0"/>
          </a:p>
        </p:txBody>
      </p:sp>
      <p:sp>
        <p:nvSpPr>
          <p:cNvPr id="4" name="Rectangle 3">
            <a:extLst>
              <a:ext uri="{FF2B5EF4-FFF2-40B4-BE49-F238E27FC236}">
                <a16:creationId xmlns:a16="http://schemas.microsoft.com/office/drawing/2014/main" xmlns="" id="{5ACDD5CB-95F6-4CA4-82C2-86DE4CEA9440}"/>
              </a:ext>
            </a:extLst>
          </p:cNvPr>
          <p:cNvSpPr/>
          <p:nvPr/>
        </p:nvSpPr>
        <p:spPr>
          <a:xfrm>
            <a:off x="152400" y="53976"/>
            <a:ext cx="2088136"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Spiral Integration</a:t>
            </a:r>
            <a:endParaRPr lang="en-GB" dirty="0"/>
          </a:p>
        </p:txBody>
      </p:sp>
    </p:spTree>
    <p:extLst>
      <p:ext uri="{BB962C8B-B14F-4D97-AF65-F5344CB8AC3E}">
        <p14:creationId xmlns:p14="http://schemas.microsoft.com/office/powerpoint/2010/main" val="1938551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77743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xmlns="" id="{A267C48E-C722-45BA-ABA8-7A339C617CBD}"/>
              </a:ext>
            </a:extLst>
          </p:cNvPr>
          <p:cNvGraphicFramePr>
            <a:graphicFrameLocks noGrp="1"/>
          </p:cNvGraphicFramePr>
          <p:nvPr>
            <p:ph idx="1"/>
            <p:extLst/>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latin typeface="Andalus" pitchFamily="18" charset="-78"/>
                <a:cs typeface="Andalus" pitchFamily="18" charset="-78"/>
              </a:rPr>
              <a:t>Learning Resources</a:t>
            </a:r>
          </a:p>
        </p:txBody>
      </p:sp>
      <p:sp>
        <p:nvSpPr>
          <p:cNvPr id="3" name="Content Placeholder 2"/>
          <p:cNvSpPr>
            <a:spLocks noGrp="1"/>
          </p:cNvSpPr>
          <p:nvPr>
            <p:ph idx="1"/>
          </p:nvPr>
        </p:nvSpPr>
        <p:spPr/>
        <p:txBody>
          <a:bodyPr/>
          <a:lstStyle/>
          <a:p>
            <a:pPr>
              <a:lnSpc>
                <a:spcPct val="150000"/>
              </a:lnSpc>
            </a:pPr>
            <a:r>
              <a:rPr lang="en-US" sz="2400" dirty="0" err="1"/>
              <a:t>Tex</a:t>
            </a:r>
            <a:r>
              <a:rPr lang="en-GB" sz="2400" dirty="0" err="1"/>
              <a:t>tb</a:t>
            </a:r>
            <a:r>
              <a:rPr lang="en-US" sz="2400" dirty="0" err="1"/>
              <a:t>ook</a:t>
            </a:r>
            <a:r>
              <a:rPr lang="en-US" sz="2400" dirty="0"/>
              <a:t> of Biochemistry, Lippincott Illustrated Reviews 8</a:t>
            </a:r>
            <a:r>
              <a:rPr lang="en-US" sz="2400" baseline="30000" dirty="0"/>
              <a:t>th</a:t>
            </a:r>
            <a:r>
              <a:rPr lang="en-US" sz="2400" dirty="0"/>
              <a:t> edition</a:t>
            </a:r>
            <a:r>
              <a:rPr lang="en-GB" sz="2400" dirty="0"/>
              <a:t>, chapter </a:t>
            </a:r>
            <a:r>
              <a:rPr lang="en-GB" sz="2400" dirty="0" smtClean="0"/>
              <a:t>no</a:t>
            </a:r>
          </a:p>
          <a:p>
            <a:pPr>
              <a:lnSpc>
                <a:spcPct val="150000"/>
              </a:lnSpc>
            </a:pPr>
            <a:r>
              <a:rPr lang="en-US" sz="2400" dirty="0" smtClean="0"/>
              <a:t>Google </a:t>
            </a:r>
            <a:r>
              <a:rPr lang="en-US" sz="2400" dirty="0"/>
              <a:t>scholar</a:t>
            </a:r>
          </a:p>
          <a:p>
            <a:pPr>
              <a:lnSpc>
                <a:spcPct val="150000"/>
              </a:lnSpc>
            </a:pPr>
            <a:r>
              <a:rPr lang="en-US" sz="2400" dirty="0"/>
              <a:t>Google images</a:t>
            </a:r>
          </a:p>
          <a:p>
            <a:endParaRPr lang="en-US" dirty="0"/>
          </a:p>
          <a:p>
            <a:endParaRPr lang="en-US"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spTree>
    <p:extLst>
      <p:ext uri="{BB962C8B-B14F-4D97-AF65-F5344CB8AC3E}">
        <p14:creationId xmlns:p14="http://schemas.microsoft.com/office/powerpoint/2010/main" val="867726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
        <p:nvSpPr>
          <p:cNvPr id="4" name="Title 3">
            <a:extLst>
              <a:ext uri="{FF2B5EF4-FFF2-40B4-BE49-F238E27FC236}">
                <a16:creationId xmlns:a16="http://schemas.microsoft.com/office/drawing/2014/main" xmlns="" id="{0310D2D6-D333-4C63-B40A-A5A892A718DB}"/>
              </a:ext>
            </a:extLst>
          </p:cNvPr>
          <p:cNvSpPr>
            <a:spLocks noGrp="1"/>
          </p:cNvSpPr>
          <p:nvPr>
            <p:ph type="title"/>
          </p:nvPr>
        </p:nvSpPr>
        <p:spPr/>
        <p:txBody>
          <a:bodyPr/>
          <a:lstStyle/>
          <a:p>
            <a:r>
              <a:rPr lang="en-US" dirty="0"/>
              <a:t> </a:t>
            </a:r>
            <a:endParaRPr lang="x-none" dirty="0"/>
          </a:p>
        </p:txBody>
      </p:sp>
      <p:pic>
        <p:nvPicPr>
          <p:cNvPr id="7" name="Picture 2" descr="Image result for THANKS">
            <a:extLst>
              <a:ext uri="{FF2B5EF4-FFF2-40B4-BE49-F238E27FC236}">
                <a16:creationId xmlns:a16="http://schemas.microsoft.com/office/drawing/2014/main" xmlns="" id="{1EEEC2D6-8D42-441E-95E2-4E75E5F4C24C}"/>
              </a:ext>
            </a:extLst>
          </p:cNvPr>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latin typeface="Andalus" pitchFamily="18" charset="-78"/>
                <a:cs typeface="Andalus" pitchFamily="18" charset="-78"/>
              </a:rPr>
              <a:t>Learning Objectives</a:t>
            </a:r>
          </a:p>
          <a:p>
            <a:pPr marL="0" indent="0" algn="just">
              <a:buNone/>
            </a:pPr>
            <a:endParaRPr lang="en-US" sz="1800" dirty="0"/>
          </a:p>
          <a:p>
            <a:pPr algn="just">
              <a:lnSpc>
                <a:spcPct val="150000"/>
              </a:lnSpc>
              <a:buFont typeface="Arial" charset="0"/>
              <a:buChar char="•"/>
              <a:defRPr/>
            </a:pPr>
            <a:r>
              <a:rPr lang="en-US" sz="2400" dirty="0">
                <a:latin typeface="Andalus" pitchFamily="18" charset="-78"/>
                <a:cs typeface="Andalus" pitchFamily="18" charset="-78"/>
              </a:rPr>
              <a:t>At the end of this lecture students should be able to </a:t>
            </a:r>
          </a:p>
          <a:p>
            <a:pPr marL="457200" indent="-457200">
              <a:buFont typeface="+mj-lt"/>
              <a:buAutoNum type="arabicPeriod"/>
            </a:pPr>
            <a:r>
              <a:rPr lang="en-US" sz="2400" dirty="0"/>
              <a:t>Explain different types of enzyme inhibition with examples</a:t>
            </a:r>
          </a:p>
          <a:p>
            <a:pPr marL="457200" indent="-457200">
              <a:buFont typeface="+mj-lt"/>
              <a:buAutoNum type="arabicPeriod"/>
            </a:pPr>
            <a:r>
              <a:rPr lang="en-US" sz="2400" dirty="0"/>
              <a:t>Describe regulation of enzyme activity</a:t>
            </a:r>
          </a:p>
          <a:p>
            <a:pPr>
              <a:lnSpc>
                <a:spcPct val="150000"/>
              </a:lnSpc>
              <a:buNone/>
            </a:pPr>
            <a:endParaRPr lang="en-US" sz="2400" dirty="0"/>
          </a:p>
        </p:txBody>
      </p:sp>
      <p:sp>
        <p:nvSpPr>
          <p:cNvPr id="4" name="Slide Number Placeholder 3"/>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326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26E0E7-2A62-CE3D-60BE-8475107DD673}"/>
              </a:ext>
            </a:extLst>
          </p:cNvPr>
          <p:cNvSpPr>
            <a:spLocks noGrp="1"/>
          </p:cNvSpPr>
          <p:nvPr>
            <p:ph type="title"/>
          </p:nvPr>
        </p:nvSpPr>
        <p:spPr>
          <a:xfrm>
            <a:off x="381000" y="457200"/>
            <a:ext cx="8229600" cy="1143000"/>
          </a:xfrm>
        </p:spPr>
        <p:txBody>
          <a:bodyPr>
            <a:normAutofit/>
          </a:bodyPr>
          <a:lstStyle/>
          <a:p>
            <a:pPr algn="ctr"/>
            <a:r>
              <a:rPr lang="en-US" sz="4000" dirty="0" smtClean="0">
                <a:latin typeface="Andalus" pitchFamily="18" charset="-78"/>
                <a:cs typeface="Andalus" pitchFamily="18" charset="-78"/>
              </a:rPr>
              <a:t> </a:t>
            </a:r>
            <a:r>
              <a:rPr lang="en-US" sz="4000" b="1" dirty="0"/>
              <a:t>Enzyme Inhibition</a:t>
            </a:r>
            <a:endParaRPr lang="en-US" sz="4000" b="1" dirty="0">
              <a:latin typeface="Andalus" pitchFamily="18" charset="-78"/>
              <a:cs typeface="Andalus" pitchFamily="18" charset="-78"/>
            </a:endParaRPr>
          </a:p>
        </p:txBody>
      </p:sp>
      <p:sp>
        <p:nvSpPr>
          <p:cNvPr id="3" name="Content Placeholder 2">
            <a:extLst>
              <a:ext uri="{FF2B5EF4-FFF2-40B4-BE49-F238E27FC236}">
                <a16:creationId xmlns:a16="http://schemas.microsoft.com/office/drawing/2014/main" xmlns="" id="{1F498F88-C2B1-73FB-521F-5D67CAF86812}"/>
              </a:ext>
            </a:extLst>
          </p:cNvPr>
          <p:cNvSpPr>
            <a:spLocks noGrp="1"/>
          </p:cNvSpPr>
          <p:nvPr>
            <p:ph idx="1"/>
          </p:nvPr>
        </p:nvSpPr>
        <p:spPr/>
        <p:txBody>
          <a:bodyPr>
            <a:normAutofit/>
          </a:bodyPr>
          <a:lstStyle/>
          <a:p>
            <a:pPr algn="just"/>
            <a:r>
              <a:rPr lang="en-US" altLang="en-US" sz="2400" dirty="0">
                <a:latin typeface="Andalus" panose="02020603050405020304" pitchFamily="18" charset="-78"/>
                <a:cs typeface="Andalus" panose="02020603050405020304" pitchFamily="18" charset="-78"/>
              </a:rPr>
              <a:t> </a:t>
            </a:r>
          </a:p>
          <a:p>
            <a:endParaRPr lang="en-US" sz="2400" dirty="0"/>
          </a:p>
        </p:txBody>
      </p:sp>
      <p:sp>
        <p:nvSpPr>
          <p:cNvPr id="7" name="Slide Number Placeholder 6"/>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
        <p:nvSpPr>
          <p:cNvPr id="4" name="Rectangle 3">
            <a:extLst>
              <a:ext uri="{FF2B5EF4-FFF2-40B4-BE49-F238E27FC236}">
                <a16:creationId xmlns:a16="http://schemas.microsoft.com/office/drawing/2014/main" xmlns="" id="{88A30A25-3C4B-472C-8218-61A15396280D}"/>
              </a:ext>
            </a:extLst>
          </p:cNvPr>
          <p:cNvSpPr/>
          <p:nvPr/>
        </p:nvSpPr>
        <p:spPr>
          <a:xfrm>
            <a:off x="228600" y="44131"/>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
        <p:nvSpPr>
          <p:cNvPr id="5" name="Rectangle 4"/>
          <p:cNvSpPr/>
          <p:nvPr/>
        </p:nvSpPr>
        <p:spPr>
          <a:xfrm>
            <a:off x="628650" y="1671638"/>
            <a:ext cx="8286750" cy="2862322"/>
          </a:xfrm>
          <a:prstGeom prst="rect">
            <a:avLst/>
          </a:prstGeom>
        </p:spPr>
        <p:txBody>
          <a:bodyPr wrap="square">
            <a:spAutoFit/>
          </a:bodyPr>
          <a:lstStyle/>
          <a:p>
            <a:pPr algn="just"/>
            <a:r>
              <a:rPr lang="en-US" dirty="0"/>
              <a:t>Any substance that can decrease the velocity of an enzyme-catalyzed reaction is considered to be an inhibitor</a:t>
            </a:r>
            <a:r>
              <a:rPr lang="en-US" dirty="0" smtClean="0"/>
              <a:t>.</a:t>
            </a:r>
          </a:p>
          <a:p>
            <a:pPr algn="just"/>
            <a:endParaRPr lang="en-US" dirty="0"/>
          </a:p>
          <a:p>
            <a:pPr algn="just"/>
            <a:r>
              <a:rPr lang="en-US" dirty="0"/>
              <a:t> </a:t>
            </a:r>
            <a:r>
              <a:rPr lang="en-US" b="1" dirty="0"/>
              <a:t>Inhibitors can be reversible or irreversible. </a:t>
            </a:r>
          </a:p>
          <a:p>
            <a:pPr algn="just"/>
            <a:r>
              <a:rPr lang="en-US" dirty="0"/>
              <a:t>Irreversible inhibitors bind to enzymes through covalent bonds. </a:t>
            </a:r>
          </a:p>
          <a:p>
            <a:pPr algn="just"/>
            <a:r>
              <a:rPr lang="en-US" dirty="0" err="1"/>
              <a:t>Ferrochelatase</a:t>
            </a:r>
            <a:r>
              <a:rPr lang="en-US" dirty="0"/>
              <a:t>, an enzyme involved in </a:t>
            </a:r>
            <a:r>
              <a:rPr lang="en-US" dirty="0" err="1"/>
              <a:t>heme</a:t>
            </a:r>
            <a:r>
              <a:rPr lang="en-US" dirty="0"/>
              <a:t> synthesis, is irreversibly inhibited by lead. </a:t>
            </a:r>
          </a:p>
          <a:p>
            <a:pPr algn="just"/>
            <a:endParaRPr lang="en-US" dirty="0" smtClean="0"/>
          </a:p>
          <a:p>
            <a:pPr algn="just"/>
            <a:r>
              <a:rPr lang="en-US" dirty="0" smtClean="0"/>
              <a:t>Reversible </a:t>
            </a:r>
            <a:r>
              <a:rPr lang="en-US" dirty="0"/>
              <a:t>inhibitors bind to enzymes through </a:t>
            </a:r>
            <a:r>
              <a:rPr lang="en-US" dirty="0" err="1"/>
              <a:t>noncovalent</a:t>
            </a:r>
            <a:r>
              <a:rPr lang="en-US" dirty="0"/>
              <a:t> bonds</a:t>
            </a:r>
          </a:p>
          <a:p>
            <a:pPr algn="just"/>
            <a:r>
              <a:rPr lang="en-US" dirty="0" smtClean="0"/>
              <a:t>The </a:t>
            </a:r>
            <a:r>
              <a:rPr lang="en-US" dirty="0"/>
              <a:t>two most commonly encountered types of reversible inhibition are competitive and noncompetitive. </a:t>
            </a:r>
          </a:p>
        </p:txBody>
      </p:sp>
    </p:spTree>
    <p:extLst>
      <p:ext uri="{BB962C8B-B14F-4D97-AF65-F5344CB8AC3E}">
        <p14:creationId xmlns:p14="http://schemas.microsoft.com/office/powerpoint/2010/main" val="357834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81000" y="381000"/>
            <a:ext cx="8229600" cy="990600"/>
          </a:xfrm>
        </p:spPr>
        <p:txBody>
          <a:bodyPr>
            <a:normAutofit/>
          </a:bodyPr>
          <a:lstStyle/>
          <a:p>
            <a:pPr algn="ctr"/>
            <a:r>
              <a:rPr lang="en-US" sz="3600" b="1" dirty="0"/>
              <a:t>A. Competitive Inhibition </a:t>
            </a:r>
            <a:endParaRPr lang="en-US" altLang="en-US" sz="3600" b="1"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71500" y="2057400"/>
            <a:ext cx="7848600" cy="3995738"/>
          </a:xfrm>
        </p:spPr>
        <p:txBody>
          <a:bodyPr>
            <a:normAutofit fontScale="92500" lnSpcReduction="10000"/>
          </a:bodyPr>
          <a:lstStyle/>
          <a:p>
            <a:pPr algn="just"/>
            <a:r>
              <a:rPr lang="en-US" sz="2800" dirty="0"/>
              <a:t>This type of inhibition occurs when the inhibitor binds reversibly to the same site that the substrate would normally occupy and, therefore, competes with the substrate for binding to the enzyme active site. </a:t>
            </a:r>
          </a:p>
          <a:p>
            <a:pPr algn="just"/>
            <a:endParaRPr lang="en-US" sz="2800" dirty="0"/>
          </a:p>
          <a:p>
            <a:pPr algn="just"/>
            <a:r>
              <a:rPr lang="en-US" sz="2800" b="1" dirty="0"/>
              <a:t>1. Effect on </a:t>
            </a:r>
            <a:r>
              <a:rPr lang="en-US" sz="2800" b="1" dirty="0" err="1"/>
              <a:t>Vmax</a:t>
            </a:r>
            <a:r>
              <a:rPr lang="en-US" sz="2800" b="1" dirty="0"/>
              <a:t>: </a:t>
            </a:r>
            <a:r>
              <a:rPr lang="en-US" sz="2800" dirty="0"/>
              <a:t>The effect of a competitive inhibitor is reversed by increasing the concentration of substrate. At a sufficiently high [S], the reaction velocity reaches the </a:t>
            </a:r>
            <a:r>
              <a:rPr lang="en-US" sz="2800" dirty="0" err="1"/>
              <a:t>Vmax</a:t>
            </a:r>
            <a:r>
              <a:rPr lang="en-US" sz="2800" dirty="0"/>
              <a:t> observed in the absence of inhibitor, that is, </a:t>
            </a:r>
            <a:r>
              <a:rPr lang="en-US" sz="2800" dirty="0" err="1"/>
              <a:t>Vmax</a:t>
            </a:r>
            <a:r>
              <a:rPr lang="en-US" sz="2800" dirty="0"/>
              <a:t> is unchanged in the presence of a competitive inhibitor. </a:t>
            </a:r>
          </a:p>
          <a:p>
            <a:pPr marL="0" indent="0" algn="just">
              <a:buFont typeface="Arial" charset="0"/>
              <a:buNone/>
              <a:defRPr/>
            </a:pPr>
            <a:endParaRPr lang="en-US" sz="2800" dirty="0">
              <a:latin typeface="Andalus" pitchFamily="18" charset="-78"/>
              <a:cs typeface="Andalus" pitchFamily="18" charset="-78"/>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7</a:t>
            </a:fld>
            <a:endParaRPr lang="en-US" sz="1400" dirty="0"/>
          </a:p>
        </p:txBody>
      </p:sp>
      <p:sp>
        <p:nvSpPr>
          <p:cNvPr id="2" name="Rectangle 1">
            <a:extLst>
              <a:ext uri="{FF2B5EF4-FFF2-40B4-BE49-F238E27FC236}">
                <a16:creationId xmlns:a16="http://schemas.microsoft.com/office/drawing/2014/main" xmlns="" id="{96428EF2-F52C-485A-8FDA-F1A7BFA36DB6}"/>
              </a:ext>
            </a:extLst>
          </p:cNvPr>
          <p:cNvSpPr/>
          <p:nvPr/>
        </p:nvSpPr>
        <p:spPr>
          <a:xfrm>
            <a:off x="152400" y="774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81000" y="381000"/>
            <a:ext cx="8229600" cy="990600"/>
          </a:xfrm>
        </p:spPr>
        <p:txBody>
          <a:bodyPr>
            <a:normAutofit/>
          </a:bodyPr>
          <a:lstStyle/>
          <a:p>
            <a:pPr algn="ctr"/>
            <a:r>
              <a:rPr lang="en-US" sz="3600" b="1" dirty="0"/>
              <a:t>Competitive Inhibition</a:t>
            </a:r>
            <a:r>
              <a:rPr lang="en-US" altLang="en-US" sz="3600" b="1" dirty="0" smtClean="0">
                <a:latin typeface="Andalus" pitchFamily="18" charset="-78"/>
                <a:cs typeface="Andalus" pitchFamily="18" charset="-78"/>
              </a:rPr>
              <a:t> </a:t>
            </a:r>
            <a:endParaRPr lang="en-US" altLang="en-US" sz="3600" b="1"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33400" y="1371600"/>
            <a:ext cx="7848600" cy="3995738"/>
          </a:xfrm>
        </p:spPr>
        <p:txBody>
          <a:bodyPr>
            <a:normAutofit/>
          </a:bodyPr>
          <a:lstStyle/>
          <a:p>
            <a:pPr marL="0" indent="0" algn="just">
              <a:buFont typeface="Arial" charset="0"/>
              <a:buNone/>
              <a:defRPr/>
            </a:pPr>
            <a:endParaRPr lang="en-US" sz="2800" dirty="0">
              <a:latin typeface="Andalus" pitchFamily="18" charset="-78"/>
              <a:cs typeface="Andalus" pitchFamily="18" charset="-78"/>
            </a:endParaRPr>
          </a:p>
          <a:p>
            <a:pPr algn="just"/>
            <a:r>
              <a:rPr lang="en-US" sz="2000" b="1" dirty="0"/>
              <a:t>2. Effect on Km: </a:t>
            </a:r>
            <a:r>
              <a:rPr lang="en-US" sz="2000" dirty="0"/>
              <a:t>A competitive inhibitor increases the apparent Km for a given substrate. This means that, in the presence of a competitive inhibitor, more substrate is needed to achieve half </a:t>
            </a:r>
            <a:r>
              <a:rPr lang="en-US" sz="2000" dirty="0" err="1"/>
              <a:t>Vmax</a:t>
            </a:r>
            <a:r>
              <a:rPr lang="en-US" sz="2000" dirty="0"/>
              <a:t>. </a:t>
            </a:r>
          </a:p>
          <a:p>
            <a:pPr algn="just"/>
            <a:r>
              <a:rPr lang="en-US" sz="2000" b="1" dirty="0"/>
              <a:t>3. Effect on the </a:t>
            </a:r>
            <a:r>
              <a:rPr lang="en-US" sz="2000" b="1" dirty="0" err="1"/>
              <a:t>Lineweaver</a:t>
            </a:r>
            <a:r>
              <a:rPr lang="en-US" sz="2000" dirty="0"/>
              <a:t>–Burk plot: Competitive inhibition shows a characteristic </a:t>
            </a:r>
            <a:r>
              <a:rPr lang="en-US" sz="2000" dirty="0" err="1"/>
              <a:t>Lineweaver</a:t>
            </a:r>
            <a:r>
              <a:rPr lang="en-US" sz="2000" dirty="0"/>
              <a:t>–Burk plot in which the plots of the inhibited and uninhibited reactions intersect on the y axis at 1/</a:t>
            </a:r>
            <a:r>
              <a:rPr lang="en-US" sz="2000" dirty="0" err="1"/>
              <a:t>Vmax</a:t>
            </a:r>
            <a:r>
              <a:rPr lang="en-US" sz="2000" dirty="0"/>
              <a:t> (</a:t>
            </a:r>
            <a:r>
              <a:rPr lang="en-US" sz="2000" dirty="0" err="1"/>
              <a:t>Vmax</a:t>
            </a:r>
            <a:r>
              <a:rPr lang="en-US" sz="2000" dirty="0"/>
              <a:t> is unchanged).</a:t>
            </a:r>
          </a:p>
          <a:p>
            <a:pPr algn="just"/>
            <a:r>
              <a:rPr lang="en-US" sz="2000" dirty="0"/>
              <a:t> The inhibited and uninhibited reactions show different x-axis intercepts, indicating that the apparent Km is increased in the presence of the competitive inhibitor because − 1/Km moves closer to zero.</a:t>
            </a:r>
          </a:p>
          <a:p>
            <a:endParaRPr lang="en-US" altLang="en-US" sz="20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8</a:t>
            </a:fld>
            <a:endParaRPr lang="en-US" sz="1400" dirty="0"/>
          </a:p>
        </p:txBody>
      </p:sp>
      <p:sp>
        <p:nvSpPr>
          <p:cNvPr id="2" name="Rectangle 1">
            <a:extLst>
              <a:ext uri="{FF2B5EF4-FFF2-40B4-BE49-F238E27FC236}">
                <a16:creationId xmlns:a16="http://schemas.microsoft.com/office/drawing/2014/main" xmlns="" id="{75C5B851-1217-442D-9F2B-700D61FC5DD1}"/>
              </a:ext>
            </a:extLst>
          </p:cNvPr>
          <p:cNvSpPr/>
          <p:nvPr/>
        </p:nvSpPr>
        <p:spPr>
          <a:xfrm>
            <a:off x="381000" y="3936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a:extLst>
              <a:ext uri="{FF2B5EF4-FFF2-40B4-BE49-F238E27FC236}">
                <a16:creationId xmlns:a16="http://schemas.microsoft.com/office/drawing/2014/main" xmlns="" id="{8E8C7715-C99D-6164-B3E5-EF0DBD8285E7}"/>
              </a:ext>
            </a:extLst>
          </p:cNvPr>
          <p:cNvSpPr>
            <a:spLocks noGrp="1"/>
          </p:cNvSpPr>
          <p:nvPr>
            <p:ph type="title"/>
          </p:nvPr>
        </p:nvSpPr>
        <p:spPr>
          <a:xfrm>
            <a:off x="381000" y="381000"/>
            <a:ext cx="8229600" cy="990600"/>
          </a:xfrm>
        </p:spPr>
        <p:txBody>
          <a:bodyPr>
            <a:normAutofit/>
          </a:bodyPr>
          <a:lstStyle/>
          <a:p>
            <a:pPr algn="ctr"/>
            <a:r>
              <a:rPr lang="en-US" altLang="en-US" sz="3600" dirty="0" smtClean="0">
                <a:latin typeface="Andalus" pitchFamily="18" charset="-78"/>
                <a:cs typeface="Andalus" pitchFamily="18" charset="-78"/>
              </a:rPr>
              <a:t> </a:t>
            </a:r>
            <a:endParaRPr lang="en-US" altLang="en-US" sz="3600" dirty="0">
              <a:latin typeface="Andalus" pitchFamily="18" charset="-78"/>
              <a:cs typeface="Andalus" pitchFamily="18" charset="-78"/>
            </a:endParaRPr>
          </a:p>
        </p:txBody>
      </p:sp>
      <p:sp>
        <p:nvSpPr>
          <p:cNvPr id="153603" name="Content Placeholder 2">
            <a:extLst>
              <a:ext uri="{FF2B5EF4-FFF2-40B4-BE49-F238E27FC236}">
                <a16:creationId xmlns:a16="http://schemas.microsoft.com/office/drawing/2014/main" xmlns="" id="{D6DC0D09-DDAA-1C91-E99C-E128D254F1D7}"/>
              </a:ext>
            </a:extLst>
          </p:cNvPr>
          <p:cNvSpPr>
            <a:spLocks noGrp="1"/>
          </p:cNvSpPr>
          <p:nvPr>
            <p:ph idx="1"/>
          </p:nvPr>
        </p:nvSpPr>
        <p:spPr>
          <a:xfrm>
            <a:off x="533400" y="1371600"/>
            <a:ext cx="7848600" cy="3995738"/>
          </a:xfrm>
        </p:spPr>
        <p:txBody>
          <a:bodyPr>
            <a:normAutofit/>
          </a:bodyPr>
          <a:lstStyle/>
          <a:p>
            <a:pPr marL="0" indent="0" algn="just">
              <a:buFont typeface="Arial" charset="0"/>
              <a:buNone/>
              <a:defRPr/>
            </a:pPr>
            <a:endParaRPr lang="en-US" sz="2800" dirty="0">
              <a:latin typeface="Andalus" pitchFamily="18" charset="-78"/>
              <a:cs typeface="Andalus" pitchFamily="18" charset="-78"/>
            </a:endParaRPr>
          </a:p>
          <a:p>
            <a:endParaRPr lang="en-US" altLang="en-US" sz="2000" dirty="0">
              <a:solidFill>
                <a:srgbClr val="000000"/>
              </a:solidFill>
            </a:endParaRPr>
          </a:p>
        </p:txBody>
      </p:sp>
      <p:sp>
        <p:nvSpPr>
          <p:cNvPr id="10" name="Rectangle 9"/>
          <p:cNvSpPr/>
          <p:nvPr/>
        </p:nvSpPr>
        <p:spPr>
          <a:xfrm>
            <a:off x="8534400" y="6324600"/>
            <a:ext cx="367408" cy="307777"/>
          </a:xfrm>
          <a:prstGeom prst="rect">
            <a:avLst/>
          </a:prstGeom>
        </p:spPr>
        <p:txBody>
          <a:bodyPr wrap="none">
            <a:spAutoFit/>
          </a:bodyPr>
          <a:lstStyle/>
          <a:p>
            <a:pPr>
              <a:defRPr/>
            </a:pPr>
            <a:fld id="{BDA394D7-9785-4BE5-AFD5-4F918A689025}" type="slidenum">
              <a:rPr lang="en-US" sz="1400" smtClean="0"/>
              <a:pPr>
                <a:defRPr/>
              </a:pPr>
              <a:t>9</a:t>
            </a:fld>
            <a:endParaRPr lang="en-US" sz="1400" dirty="0"/>
          </a:p>
        </p:txBody>
      </p:sp>
      <p:sp>
        <p:nvSpPr>
          <p:cNvPr id="2" name="Rectangle 1">
            <a:extLst>
              <a:ext uri="{FF2B5EF4-FFF2-40B4-BE49-F238E27FC236}">
                <a16:creationId xmlns:a16="http://schemas.microsoft.com/office/drawing/2014/main" xmlns="" id="{ED20D1E4-04FC-4D1C-9F3A-C7B95081D0D4}"/>
              </a:ext>
            </a:extLst>
          </p:cNvPr>
          <p:cNvSpPr/>
          <p:nvPr/>
        </p:nvSpPr>
        <p:spPr>
          <a:xfrm>
            <a:off x="381000" y="21018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pic>
        <p:nvPicPr>
          <p:cNvPr id="7" name="Content Placeholder 6">
            <a:extLst>
              <a:ext uri="{FF2B5EF4-FFF2-40B4-BE49-F238E27FC236}">
                <a16:creationId xmlns="" xmlns:a16="http://schemas.microsoft.com/office/drawing/2014/main" id="{2C49C038-96A3-D7BB-ADBD-5ED90CEA6005}"/>
              </a:ext>
            </a:extLst>
          </p:cNvPr>
          <p:cNvPicPr>
            <a:picLocks noChangeAspect="1"/>
          </p:cNvPicPr>
          <p:nvPr/>
        </p:nvPicPr>
        <p:blipFill rotWithShape="1">
          <a:blip r:embed="rId2"/>
          <a:srcRect l="27271" t="35356" r="26324" b="12451"/>
          <a:stretch/>
        </p:blipFill>
        <p:spPr>
          <a:xfrm>
            <a:off x="876300" y="1371600"/>
            <a:ext cx="7239000" cy="438333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1145</TotalTime>
  <Words>1606</Words>
  <Application>Microsoft Office PowerPoint</Application>
  <PresentationFormat>On-screen Show (4:3)</PresentationFormat>
  <Paragraphs>202</Paragraphs>
  <Slides>31</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Andalus</vt:lpstr>
      <vt:lpstr>Arial</vt:lpstr>
      <vt:lpstr>Arial Black</vt:lpstr>
      <vt:lpstr>Britannic Bold</vt:lpstr>
      <vt:lpstr>Calibri</vt:lpstr>
      <vt:lpstr>Calibri Light</vt:lpstr>
      <vt:lpstr>Helvetica-Bold</vt:lpstr>
      <vt:lpstr>Segoe UI</vt:lpstr>
      <vt:lpstr>Times New Roman</vt:lpstr>
      <vt:lpstr>Wingdings</vt:lpstr>
      <vt:lpstr>Office Theme</vt:lpstr>
      <vt:lpstr>1_Office Theme</vt:lpstr>
      <vt:lpstr>PowerPoint Presentation</vt:lpstr>
      <vt:lpstr>Foundation Module 1st Year MBBS (LGIS) ENZYMES</vt:lpstr>
      <vt:lpstr>Motto, Vision, Dream</vt:lpstr>
      <vt:lpstr>PowerPoint Presentation</vt:lpstr>
      <vt:lpstr>PowerPoint Presentation</vt:lpstr>
      <vt:lpstr> Enzyme Inhibition</vt:lpstr>
      <vt:lpstr>A. Competitive Inhibition </vt:lpstr>
      <vt:lpstr>Competitive Inhibition </vt:lpstr>
      <vt:lpstr> </vt:lpstr>
      <vt:lpstr> </vt:lpstr>
      <vt:lpstr>Non-competitive Inhibition </vt:lpstr>
      <vt:lpstr> </vt:lpstr>
      <vt:lpstr> </vt:lpstr>
      <vt:lpstr>Regulation of the Enzyme Activity</vt:lpstr>
      <vt:lpstr> </vt:lpstr>
      <vt:lpstr> </vt:lpstr>
      <vt:lpstr> </vt:lpstr>
      <vt:lpstr>Heterotropic Effectors</vt:lpstr>
      <vt:lpstr> </vt:lpstr>
      <vt:lpstr> </vt:lpstr>
      <vt:lpstr> </vt:lpstr>
      <vt:lpstr>PowerPoint Presentation</vt:lpstr>
      <vt:lpstr>Functions of Enzymes</vt:lpstr>
      <vt:lpstr>Action of Antibiotics </vt:lpstr>
      <vt:lpstr>Family Medicine</vt:lpstr>
      <vt:lpstr>Artificial Intelligence</vt:lpstr>
      <vt:lpstr>Suggested Research Article</vt:lpstr>
      <vt:lpstr>Bioethics</vt:lpstr>
      <vt:lpstr>PowerPoint Presentation</vt:lpstr>
      <vt:lpstr>Learning Resources</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RKY</cp:lastModifiedBy>
  <cp:revision>112</cp:revision>
  <dcterms:created xsi:type="dcterms:W3CDTF">2006-08-16T00:00:00Z</dcterms:created>
  <dcterms:modified xsi:type="dcterms:W3CDTF">2025-02-03T21:08:49Z</dcterms:modified>
</cp:coreProperties>
</file>