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352" r:id="rId2"/>
    <p:sldId id="355" r:id="rId3"/>
    <p:sldId id="498" r:id="rId4"/>
    <p:sldId id="354" r:id="rId5"/>
    <p:sldId id="257" r:id="rId6"/>
    <p:sldId id="258" r:id="rId7"/>
    <p:sldId id="260" r:id="rId8"/>
    <p:sldId id="261" r:id="rId9"/>
    <p:sldId id="316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48" r:id="rId31"/>
    <p:sldId id="339" r:id="rId32"/>
    <p:sldId id="347" r:id="rId33"/>
    <p:sldId id="340" r:id="rId34"/>
    <p:sldId id="349" r:id="rId35"/>
    <p:sldId id="341" r:id="rId36"/>
    <p:sldId id="342" r:id="rId37"/>
    <p:sldId id="350" r:id="rId38"/>
    <p:sldId id="345" r:id="rId39"/>
    <p:sldId id="343" r:id="rId40"/>
    <p:sldId id="344" r:id="rId41"/>
    <p:sldId id="346" r:id="rId42"/>
    <p:sldId id="313" r:id="rId43"/>
    <p:sldId id="31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 autoAdjust="0"/>
    <p:restoredTop sz="94660"/>
  </p:normalViewPr>
  <p:slideViewPr>
    <p:cSldViewPr showGuides="1">
      <p:cViewPr varScale="1">
        <p:scale>
          <a:sx n="65" d="100"/>
          <a:sy n="65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52479-23FA-402F-BC15-FED1D09AD3AD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91C539B-D221-4E9D-B590-6D5350D32818}">
      <dgm:prSet phldrT="[Text]"/>
      <dgm:spPr/>
      <dgm:t>
        <a:bodyPr/>
        <a:lstStyle/>
        <a:p>
          <a:r>
            <a:rPr lang="en-US" dirty="0"/>
            <a:t>Normal  </a:t>
          </a:r>
        </a:p>
      </dgm:t>
    </dgm:pt>
    <dgm:pt modelId="{5B5B83CB-3E0C-4917-9782-FC27AA8BF5EB}" type="parTrans" cxnId="{B6229190-126A-4143-8B85-35B27B2E7BB8}">
      <dgm:prSet/>
      <dgm:spPr/>
      <dgm:t>
        <a:bodyPr/>
        <a:lstStyle/>
        <a:p>
          <a:endParaRPr lang="en-US"/>
        </a:p>
      </dgm:t>
    </dgm:pt>
    <dgm:pt modelId="{F0A3987D-8CE9-48BD-931F-2C18A447D3E8}" type="sibTrans" cxnId="{B6229190-126A-4143-8B85-35B27B2E7BB8}">
      <dgm:prSet/>
      <dgm:spPr/>
      <dgm:t>
        <a:bodyPr/>
        <a:lstStyle/>
        <a:p>
          <a:endParaRPr lang="en-US"/>
        </a:p>
      </dgm:t>
    </dgm:pt>
    <dgm:pt modelId="{DF8F042E-A6EB-4304-90E5-D502D1F8D20E}">
      <dgm:prSet phldrT="[Text]" custT="1"/>
      <dgm:spPr/>
      <dgm:t>
        <a:bodyPr/>
        <a:lstStyle/>
        <a:p>
          <a:r>
            <a:rPr lang="en-US" sz="1800" dirty="0"/>
            <a:t>Basal ganglia</a:t>
          </a:r>
        </a:p>
      </dgm:t>
    </dgm:pt>
    <dgm:pt modelId="{C570361C-F784-4746-9214-F62200CD7BE6}" type="parTrans" cxnId="{F86C1D39-4BE0-4234-AD13-745CA0CC294F}">
      <dgm:prSet/>
      <dgm:spPr/>
      <dgm:t>
        <a:bodyPr/>
        <a:lstStyle/>
        <a:p>
          <a:endParaRPr lang="en-US"/>
        </a:p>
      </dgm:t>
    </dgm:pt>
    <dgm:pt modelId="{C33243FF-2701-40A3-893B-80924CC9A90A}" type="sibTrans" cxnId="{F86C1D39-4BE0-4234-AD13-745CA0CC294F}">
      <dgm:prSet/>
      <dgm:spPr/>
      <dgm:t>
        <a:bodyPr/>
        <a:lstStyle/>
        <a:p>
          <a:endParaRPr lang="en-US"/>
        </a:p>
      </dgm:t>
    </dgm:pt>
    <dgm:pt modelId="{6002A0D4-72FC-46C9-B26A-00924213AD64}">
      <dgm:prSet phldrT="[Text]" custT="1"/>
      <dgm:spPr/>
      <dgm:t>
        <a:bodyPr/>
        <a:lstStyle/>
        <a:p>
          <a:r>
            <a:rPr lang="en-US" sz="1800" dirty="0" err="1"/>
            <a:t>etc</a:t>
          </a:r>
          <a:endParaRPr lang="en-US" sz="1800" dirty="0"/>
        </a:p>
      </dgm:t>
    </dgm:pt>
    <dgm:pt modelId="{4090ECEA-B067-4B54-93D5-076BCB4E13A2}" type="parTrans" cxnId="{04B54AE3-4309-46DC-9678-3C650E3D0ECA}">
      <dgm:prSet/>
      <dgm:spPr/>
      <dgm:t>
        <a:bodyPr/>
        <a:lstStyle/>
        <a:p>
          <a:endParaRPr lang="en-US"/>
        </a:p>
      </dgm:t>
    </dgm:pt>
    <dgm:pt modelId="{998CCCD7-FFF9-4531-8CBB-A62BCB647B6C}" type="sibTrans" cxnId="{04B54AE3-4309-46DC-9678-3C650E3D0ECA}">
      <dgm:prSet/>
      <dgm:spPr/>
      <dgm:t>
        <a:bodyPr/>
        <a:lstStyle/>
        <a:p>
          <a:endParaRPr lang="en-US"/>
        </a:p>
      </dgm:t>
    </dgm:pt>
    <dgm:pt modelId="{C82587DC-5EA3-43DA-BE41-15F07A5E8676}">
      <dgm:prSet phldrT="[Text]"/>
      <dgm:spPr/>
      <dgm:t>
        <a:bodyPr/>
        <a:lstStyle/>
        <a:p>
          <a:r>
            <a:rPr lang="en-US" dirty="0"/>
            <a:t>Abnormal</a:t>
          </a:r>
        </a:p>
      </dgm:t>
    </dgm:pt>
    <dgm:pt modelId="{8DA1A768-8891-4C86-9855-25D59915F043}" type="parTrans" cxnId="{240554BB-5798-4D07-894E-C7FE814ABE95}">
      <dgm:prSet/>
      <dgm:spPr/>
      <dgm:t>
        <a:bodyPr/>
        <a:lstStyle/>
        <a:p>
          <a:endParaRPr lang="en-US"/>
        </a:p>
      </dgm:t>
    </dgm:pt>
    <dgm:pt modelId="{098EB860-35D0-4C1D-A3CC-BEED08B4C08E}" type="sibTrans" cxnId="{240554BB-5798-4D07-894E-C7FE814ABE95}">
      <dgm:prSet/>
      <dgm:spPr/>
      <dgm:t>
        <a:bodyPr/>
        <a:lstStyle/>
        <a:p>
          <a:endParaRPr lang="en-US"/>
        </a:p>
      </dgm:t>
    </dgm:pt>
    <dgm:pt modelId="{8632FF2F-72F2-42A2-BDED-1666AB5A4797}">
      <dgm:prSet phldrT="[Text]"/>
      <dgm:spPr/>
      <dgm:t>
        <a:bodyPr/>
        <a:lstStyle/>
        <a:p>
          <a:r>
            <a:rPr lang="en-US" dirty="0"/>
            <a:t>Masses like meningioma</a:t>
          </a:r>
        </a:p>
      </dgm:t>
    </dgm:pt>
    <dgm:pt modelId="{C30A7A4B-0551-4CA5-AA52-A5E7006D91A8}" type="parTrans" cxnId="{6A9AABBD-5AF8-4C90-BB64-8D0C317282B7}">
      <dgm:prSet/>
      <dgm:spPr/>
      <dgm:t>
        <a:bodyPr/>
        <a:lstStyle/>
        <a:p>
          <a:endParaRPr lang="en-US"/>
        </a:p>
      </dgm:t>
    </dgm:pt>
    <dgm:pt modelId="{1E550DDB-6DAA-4134-B1E1-08782DA53C42}" type="sibTrans" cxnId="{6A9AABBD-5AF8-4C90-BB64-8D0C317282B7}">
      <dgm:prSet/>
      <dgm:spPr/>
      <dgm:t>
        <a:bodyPr/>
        <a:lstStyle/>
        <a:p>
          <a:endParaRPr lang="en-US"/>
        </a:p>
      </dgm:t>
    </dgm:pt>
    <dgm:pt modelId="{716A96F3-D794-425E-B123-EFEC8306C4EE}">
      <dgm:prSet phldrT="[Text]"/>
      <dgm:spPr/>
      <dgm:t>
        <a:bodyPr/>
        <a:lstStyle/>
        <a:p>
          <a:r>
            <a:rPr lang="en-US" dirty="0"/>
            <a:t>Metabolic cause</a:t>
          </a:r>
        </a:p>
      </dgm:t>
    </dgm:pt>
    <dgm:pt modelId="{6B25AC4E-3C9D-4B58-AE0A-2520F197E7DD}" type="parTrans" cxnId="{8E8AB5E6-820A-4A44-ACD0-E835E2F46081}">
      <dgm:prSet/>
      <dgm:spPr/>
      <dgm:t>
        <a:bodyPr/>
        <a:lstStyle/>
        <a:p>
          <a:endParaRPr lang="en-US"/>
        </a:p>
      </dgm:t>
    </dgm:pt>
    <dgm:pt modelId="{B1884B3B-83A6-403D-986D-4F170D71256E}" type="sibTrans" cxnId="{8E8AB5E6-820A-4A44-ACD0-E835E2F46081}">
      <dgm:prSet/>
      <dgm:spPr/>
      <dgm:t>
        <a:bodyPr/>
        <a:lstStyle/>
        <a:p>
          <a:endParaRPr lang="en-US"/>
        </a:p>
      </dgm:t>
    </dgm:pt>
    <dgm:pt modelId="{0017E1AE-7D63-43D4-B4D1-5A8B2BF193AA}">
      <dgm:prSet phldrT="[Text]" custT="1"/>
      <dgm:spPr/>
      <dgm:t>
        <a:bodyPr/>
        <a:lstStyle/>
        <a:p>
          <a:r>
            <a:rPr lang="en-US" sz="1800" dirty="0" err="1"/>
            <a:t>Falx</a:t>
          </a:r>
          <a:endParaRPr lang="en-US" sz="1800" dirty="0"/>
        </a:p>
      </dgm:t>
    </dgm:pt>
    <dgm:pt modelId="{1E2DF337-DB79-42E7-A5B3-A131D9B7F569}" type="parTrans" cxnId="{B89E2A74-0687-4F2B-833A-80C722817AF9}">
      <dgm:prSet/>
      <dgm:spPr/>
      <dgm:t>
        <a:bodyPr/>
        <a:lstStyle/>
        <a:p>
          <a:endParaRPr lang="en-US"/>
        </a:p>
      </dgm:t>
    </dgm:pt>
    <dgm:pt modelId="{545325A5-9724-493E-9F05-D3F5CB49C81C}" type="sibTrans" cxnId="{B89E2A74-0687-4F2B-833A-80C722817AF9}">
      <dgm:prSet/>
      <dgm:spPr/>
      <dgm:t>
        <a:bodyPr/>
        <a:lstStyle/>
        <a:p>
          <a:endParaRPr lang="en-US"/>
        </a:p>
      </dgm:t>
    </dgm:pt>
    <dgm:pt modelId="{1D98C53D-471F-4E4D-AA2F-C4AA188C680B}">
      <dgm:prSet phldrT="[Text]" custT="1"/>
      <dgm:spPr/>
      <dgm:t>
        <a:bodyPr/>
        <a:lstStyle/>
        <a:p>
          <a:r>
            <a:rPr lang="en-US" sz="1800" dirty="0"/>
            <a:t>Choroid plexus</a:t>
          </a:r>
        </a:p>
      </dgm:t>
    </dgm:pt>
    <dgm:pt modelId="{F41E9699-AC54-4629-AF7C-333312114B16}" type="parTrans" cxnId="{31CA35DE-D6C8-4B77-8582-EBA13E0B78C9}">
      <dgm:prSet/>
      <dgm:spPr/>
      <dgm:t>
        <a:bodyPr/>
        <a:lstStyle/>
        <a:p>
          <a:endParaRPr lang="en-US"/>
        </a:p>
      </dgm:t>
    </dgm:pt>
    <dgm:pt modelId="{D1980E16-2AA5-4C30-80F2-4716F2A1E9B3}" type="sibTrans" cxnId="{31CA35DE-D6C8-4B77-8582-EBA13E0B78C9}">
      <dgm:prSet/>
      <dgm:spPr/>
      <dgm:t>
        <a:bodyPr/>
        <a:lstStyle/>
        <a:p>
          <a:endParaRPr lang="en-US"/>
        </a:p>
      </dgm:t>
    </dgm:pt>
    <dgm:pt modelId="{EA7BA076-2463-4E85-97C0-D9F3BCE880BA}">
      <dgm:prSet phldrT="[Text]" custT="1"/>
      <dgm:spPr/>
      <dgm:t>
        <a:bodyPr/>
        <a:lstStyle/>
        <a:p>
          <a:r>
            <a:rPr lang="en-US" sz="1800" dirty="0"/>
            <a:t>Pineal gland</a:t>
          </a:r>
        </a:p>
      </dgm:t>
    </dgm:pt>
    <dgm:pt modelId="{C18730A4-DC45-4EDD-ADA5-152825A234DC}" type="parTrans" cxnId="{606D3269-B9AA-44F1-88DA-A991C5961CD6}">
      <dgm:prSet/>
      <dgm:spPr/>
      <dgm:t>
        <a:bodyPr/>
        <a:lstStyle/>
        <a:p>
          <a:endParaRPr lang="en-US"/>
        </a:p>
      </dgm:t>
    </dgm:pt>
    <dgm:pt modelId="{B7AFFE81-5426-4805-ABBE-8CD702FE0409}" type="sibTrans" cxnId="{606D3269-B9AA-44F1-88DA-A991C5961CD6}">
      <dgm:prSet/>
      <dgm:spPr/>
      <dgm:t>
        <a:bodyPr/>
        <a:lstStyle/>
        <a:p>
          <a:endParaRPr lang="en-US"/>
        </a:p>
      </dgm:t>
    </dgm:pt>
    <dgm:pt modelId="{78BCF309-19BE-43DF-B014-80105AED867E}">
      <dgm:prSet phldrT="[Text]"/>
      <dgm:spPr/>
      <dgm:t>
        <a:bodyPr/>
        <a:lstStyle/>
        <a:p>
          <a:r>
            <a:rPr lang="en-US" dirty="0" err="1"/>
            <a:t>etc</a:t>
          </a:r>
          <a:endParaRPr lang="en-US" dirty="0"/>
        </a:p>
      </dgm:t>
    </dgm:pt>
    <dgm:pt modelId="{9EBEA89D-9792-43D1-82C8-74E01DBD0DEA}" type="parTrans" cxnId="{2B105526-ABDE-4F98-9184-9D97837AAD29}">
      <dgm:prSet/>
      <dgm:spPr/>
      <dgm:t>
        <a:bodyPr/>
        <a:lstStyle/>
        <a:p>
          <a:endParaRPr lang="en-US"/>
        </a:p>
      </dgm:t>
    </dgm:pt>
    <dgm:pt modelId="{3719D93E-D7BF-40F2-8627-EF599D24C225}" type="sibTrans" cxnId="{2B105526-ABDE-4F98-9184-9D97837AAD29}">
      <dgm:prSet/>
      <dgm:spPr/>
      <dgm:t>
        <a:bodyPr/>
        <a:lstStyle/>
        <a:p>
          <a:endParaRPr lang="en-US"/>
        </a:p>
      </dgm:t>
    </dgm:pt>
    <dgm:pt modelId="{3337DBEA-97B7-4F2C-85F7-3247859E5C0A}" type="pres">
      <dgm:prSet presAssocID="{22652479-23FA-402F-BC15-FED1D09AD3AD}" presName="Name0" presStyleCnt="0">
        <dgm:presLayoutVars>
          <dgm:dir/>
          <dgm:animLvl val="lvl"/>
          <dgm:resizeHandles/>
        </dgm:presLayoutVars>
      </dgm:prSet>
      <dgm:spPr/>
    </dgm:pt>
    <dgm:pt modelId="{C74940A2-C39C-4728-8307-D46187EEF8EA}" type="pres">
      <dgm:prSet presAssocID="{591C539B-D221-4E9D-B590-6D5350D32818}" presName="linNode" presStyleCnt="0"/>
      <dgm:spPr/>
    </dgm:pt>
    <dgm:pt modelId="{44C336FF-F6E0-4FE7-B79A-53C2A855A64A}" type="pres">
      <dgm:prSet presAssocID="{591C539B-D221-4E9D-B590-6D5350D32818}" presName="parentShp" presStyleLbl="node1" presStyleIdx="0" presStyleCnt="2">
        <dgm:presLayoutVars>
          <dgm:bulletEnabled val="1"/>
        </dgm:presLayoutVars>
      </dgm:prSet>
      <dgm:spPr/>
    </dgm:pt>
    <dgm:pt modelId="{F0325191-9B63-41A9-B37B-ADF6D8F78104}" type="pres">
      <dgm:prSet presAssocID="{591C539B-D221-4E9D-B590-6D5350D32818}" presName="childShp" presStyleLbl="bgAccFollowNode1" presStyleIdx="0" presStyleCnt="2">
        <dgm:presLayoutVars>
          <dgm:bulletEnabled val="1"/>
        </dgm:presLayoutVars>
      </dgm:prSet>
      <dgm:spPr/>
    </dgm:pt>
    <dgm:pt modelId="{FC5F639E-A931-433C-BCD7-12F132DC6850}" type="pres">
      <dgm:prSet presAssocID="{F0A3987D-8CE9-48BD-931F-2C18A447D3E8}" presName="spacing" presStyleCnt="0"/>
      <dgm:spPr/>
    </dgm:pt>
    <dgm:pt modelId="{AB1BF71F-9D02-41D9-9CD0-6083105FABA5}" type="pres">
      <dgm:prSet presAssocID="{C82587DC-5EA3-43DA-BE41-15F07A5E8676}" presName="linNode" presStyleCnt="0"/>
      <dgm:spPr/>
    </dgm:pt>
    <dgm:pt modelId="{DC1C9BC6-076F-4266-A4BC-180DFA65E3F1}" type="pres">
      <dgm:prSet presAssocID="{C82587DC-5EA3-43DA-BE41-15F07A5E8676}" presName="parentShp" presStyleLbl="node1" presStyleIdx="1" presStyleCnt="2">
        <dgm:presLayoutVars>
          <dgm:bulletEnabled val="1"/>
        </dgm:presLayoutVars>
      </dgm:prSet>
      <dgm:spPr/>
    </dgm:pt>
    <dgm:pt modelId="{83D7ED6F-FC03-4B44-B872-A8940580B9B0}" type="pres">
      <dgm:prSet presAssocID="{C82587DC-5EA3-43DA-BE41-15F07A5E8676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7CF6108-41CE-4765-A2DC-60A16A0D9E40}" type="presOf" srcId="{EA7BA076-2463-4E85-97C0-D9F3BCE880BA}" destId="{F0325191-9B63-41A9-B37B-ADF6D8F78104}" srcOrd="0" destOrd="3" presId="urn:microsoft.com/office/officeart/2005/8/layout/vList6"/>
    <dgm:cxn modelId="{837A760B-70B5-42D6-8CDF-D2072F5AEA6E}" type="presOf" srcId="{8632FF2F-72F2-42A2-BDED-1666AB5A4797}" destId="{83D7ED6F-FC03-4B44-B872-A8940580B9B0}" srcOrd="0" destOrd="0" presId="urn:microsoft.com/office/officeart/2005/8/layout/vList6"/>
    <dgm:cxn modelId="{94D22819-6ACE-4E59-A3D7-E72BE9080E85}" type="presOf" srcId="{6002A0D4-72FC-46C9-B26A-00924213AD64}" destId="{F0325191-9B63-41A9-B37B-ADF6D8F78104}" srcOrd="0" destOrd="4" presId="urn:microsoft.com/office/officeart/2005/8/layout/vList6"/>
    <dgm:cxn modelId="{2F4D971E-7283-4376-9167-E3797BE5B0AB}" type="presOf" srcId="{0017E1AE-7D63-43D4-B4D1-5A8B2BF193AA}" destId="{F0325191-9B63-41A9-B37B-ADF6D8F78104}" srcOrd="0" destOrd="1" presId="urn:microsoft.com/office/officeart/2005/8/layout/vList6"/>
    <dgm:cxn modelId="{2B105526-ABDE-4F98-9184-9D97837AAD29}" srcId="{C82587DC-5EA3-43DA-BE41-15F07A5E8676}" destId="{78BCF309-19BE-43DF-B014-80105AED867E}" srcOrd="2" destOrd="0" parTransId="{9EBEA89D-9792-43D1-82C8-74E01DBD0DEA}" sibTransId="{3719D93E-D7BF-40F2-8627-EF599D24C225}"/>
    <dgm:cxn modelId="{C9C2D534-2A94-4F32-A7ED-E2C00D7C5AB5}" type="presOf" srcId="{22652479-23FA-402F-BC15-FED1D09AD3AD}" destId="{3337DBEA-97B7-4F2C-85F7-3247859E5C0A}" srcOrd="0" destOrd="0" presId="urn:microsoft.com/office/officeart/2005/8/layout/vList6"/>
    <dgm:cxn modelId="{8034DB37-9651-4681-BA22-C7D3944FB656}" type="presOf" srcId="{DF8F042E-A6EB-4304-90E5-D502D1F8D20E}" destId="{F0325191-9B63-41A9-B37B-ADF6D8F78104}" srcOrd="0" destOrd="0" presId="urn:microsoft.com/office/officeart/2005/8/layout/vList6"/>
    <dgm:cxn modelId="{F86C1D39-4BE0-4234-AD13-745CA0CC294F}" srcId="{591C539B-D221-4E9D-B590-6D5350D32818}" destId="{DF8F042E-A6EB-4304-90E5-D502D1F8D20E}" srcOrd="0" destOrd="0" parTransId="{C570361C-F784-4746-9214-F62200CD7BE6}" sibTransId="{C33243FF-2701-40A3-893B-80924CC9A90A}"/>
    <dgm:cxn modelId="{606D3269-B9AA-44F1-88DA-A991C5961CD6}" srcId="{591C539B-D221-4E9D-B590-6D5350D32818}" destId="{EA7BA076-2463-4E85-97C0-D9F3BCE880BA}" srcOrd="3" destOrd="0" parTransId="{C18730A4-DC45-4EDD-ADA5-152825A234DC}" sibTransId="{B7AFFE81-5426-4805-ABBE-8CD702FE0409}"/>
    <dgm:cxn modelId="{69B2394A-1646-4368-85F2-8AA6E7E99823}" type="presOf" srcId="{1D98C53D-471F-4E4D-AA2F-C4AA188C680B}" destId="{F0325191-9B63-41A9-B37B-ADF6D8F78104}" srcOrd="0" destOrd="2" presId="urn:microsoft.com/office/officeart/2005/8/layout/vList6"/>
    <dgm:cxn modelId="{B89E2A74-0687-4F2B-833A-80C722817AF9}" srcId="{591C539B-D221-4E9D-B590-6D5350D32818}" destId="{0017E1AE-7D63-43D4-B4D1-5A8B2BF193AA}" srcOrd="1" destOrd="0" parTransId="{1E2DF337-DB79-42E7-A5B3-A131D9B7F569}" sibTransId="{545325A5-9724-493E-9F05-D3F5CB49C81C}"/>
    <dgm:cxn modelId="{B6229190-126A-4143-8B85-35B27B2E7BB8}" srcId="{22652479-23FA-402F-BC15-FED1D09AD3AD}" destId="{591C539B-D221-4E9D-B590-6D5350D32818}" srcOrd="0" destOrd="0" parTransId="{5B5B83CB-3E0C-4917-9782-FC27AA8BF5EB}" sibTransId="{F0A3987D-8CE9-48BD-931F-2C18A447D3E8}"/>
    <dgm:cxn modelId="{5DA8329A-D70A-4F1A-BA19-10AF4D688E99}" type="presOf" srcId="{78BCF309-19BE-43DF-B014-80105AED867E}" destId="{83D7ED6F-FC03-4B44-B872-A8940580B9B0}" srcOrd="0" destOrd="2" presId="urn:microsoft.com/office/officeart/2005/8/layout/vList6"/>
    <dgm:cxn modelId="{B243AA9B-BB89-4D39-96FB-E2FCFA54EEBD}" type="presOf" srcId="{716A96F3-D794-425E-B123-EFEC8306C4EE}" destId="{83D7ED6F-FC03-4B44-B872-A8940580B9B0}" srcOrd="0" destOrd="1" presId="urn:microsoft.com/office/officeart/2005/8/layout/vList6"/>
    <dgm:cxn modelId="{B01CE9B9-50F3-44D7-8080-4A7C97B16B8A}" type="presOf" srcId="{C82587DC-5EA3-43DA-BE41-15F07A5E8676}" destId="{DC1C9BC6-076F-4266-A4BC-180DFA65E3F1}" srcOrd="0" destOrd="0" presId="urn:microsoft.com/office/officeart/2005/8/layout/vList6"/>
    <dgm:cxn modelId="{240554BB-5798-4D07-894E-C7FE814ABE95}" srcId="{22652479-23FA-402F-BC15-FED1D09AD3AD}" destId="{C82587DC-5EA3-43DA-BE41-15F07A5E8676}" srcOrd="1" destOrd="0" parTransId="{8DA1A768-8891-4C86-9855-25D59915F043}" sibTransId="{098EB860-35D0-4C1D-A3CC-BEED08B4C08E}"/>
    <dgm:cxn modelId="{6A9AABBD-5AF8-4C90-BB64-8D0C317282B7}" srcId="{C82587DC-5EA3-43DA-BE41-15F07A5E8676}" destId="{8632FF2F-72F2-42A2-BDED-1666AB5A4797}" srcOrd="0" destOrd="0" parTransId="{C30A7A4B-0551-4CA5-AA52-A5E7006D91A8}" sibTransId="{1E550DDB-6DAA-4134-B1E1-08782DA53C42}"/>
    <dgm:cxn modelId="{3D3BA7DB-98C8-44E8-B836-81C2F5FDA83B}" type="presOf" srcId="{591C539B-D221-4E9D-B590-6D5350D32818}" destId="{44C336FF-F6E0-4FE7-B79A-53C2A855A64A}" srcOrd="0" destOrd="0" presId="urn:microsoft.com/office/officeart/2005/8/layout/vList6"/>
    <dgm:cxn modelId="{31CA35DE-D6C8-4B77-8582-EBA13E0B78C9}" srcId="{591C539B-D221-4E9D-B590-6D5350D32818}" destId="{1D98C53D-471F-4E4D-AA2F-C4AA188C680B}" srcOrd="2" destOrd="0" parTransId="{F41E9699-AC54-4629-AF7C-333312114B16}" sibTransId="{D1980E16-2AA5-4C30-80F2-4716F2A1E9B3}"/>
    <dgm:cxn modelId="{04B54AE3-4309-46DC-9678-3C650E3D0ECA}" srcId="{591C539B-D221-4E9D-B590-6D5350D32818}" destId="{6002A0D4-72FC-46C9-B26A-00924213AD64}" srcOrd="4" destOrd="0" parTransId="{4090ECEA-B067-4B54-93D5-076BCB4E13A2}" sibTransId="{998CCCD7-FFF9-4531-8CBB-A62BCB647B6C}"/>
    <dgm:cxn modelId="{8E8AB5E6-820A-4A44-ACD0-E835E2F46081}" srcId="{C82587DC-5EA3-43DA-BE41-15F07A5E8676}" destId="{716A96F3-D794-425E-B123-EFEC8306C4EE}" srcOrd="1" destOrd="0" parTransId="{6B25AC4E-3C9D-4B58-AE0A-2520F197E7DD}" sibTransId="{B1884B3B-83A6-403D-986D-4F170D71256E}"/>
    <dgm:cxn modelId="{F2CA5A48-9A5E-456A-BAB6-B11CA1EC3FC8}" type="presParOf" srcId="{3337DBEA-97B7-4F2C-85F7-3247859E5C0A}" destId="{C74940A2-C39C-4728-8307-D46187EEF8EA}" srcOrd="0" destOrd="0" presId="urn:microsoft.com/office/officeart/2005/8/layout/vList6"/>
    <dgm:cxn modelId="{38BDB701-A979-4769-A07F-BAE3D482618A}" type="presParOf" srcId="{C74940A2-C39C-4728-8307-D46187EEF8EA}" destId="{44C336FF-F6E0-4FE7-B79A-53C2A855A64A}" srcOrd="0" destOrd="0" presId="urn:microsoft.com/office/officeart/2005/8/layout/vList6"/>
    <dgm:cxn modelId="{1974A350-D90C-457A-B799-32D09CAD1558}" type="presParOf" srcId="{C74940A2-C39C-4728-8307-D46187EEF8EA}" destId="{F0325191-9B63-41A9-B37B-ADF6D8F78104}" srcOrd="1" destOrd="0" presId="urn:microsoft.com/office/officeart/2005/8/layout/vList6"/>
    <dgm:cxn modelId="{E5B66C26-73FE-4062-AA2A-A7FB6A32F820}" type="presParOf" srcId="{3337DBEA-97B7-4F2C-85F7-3247859E5C0A}" destId="{FC5F639E-A931-433C-BCD7-12F132DC6850}" srcOrd="1" destOrd="0" presId="urn:microsoft.com/office/officeart/2005/8/layout/vList6"/>
    <dgm:cxn modelId="{D3600BF6-1CAC-43D7-B937-6F9436F51DE9}" type="presParOf" srcId="{3337DBEA-97B7-4F2C-85F7-3247859E5C0A}" destId="{AB1BF71F-9D02-41D9-9CD0-6083105FABA5}" srcOrd="2" destOrd="0" presId="urn:microsoft.com/office/officeart/2005/8/layout/vList6"/>
    <dgm:cxn modelId="{C80E3261-3CB3-40CA-B52D-7CC196B6B64B}" type="presParOf" srcId="{AB1BF71F-9D02-41D9-9CD0-6083105FABA5}" destId="{DC1C9BC6-076F-4266-A4BC-180DFA65E3F1}" srcOrd="0" destOrd="0" presId="urn:microsoft.com/office/officeart/2005/8/layout/vList6"/>
    <dgm:cxn modelId="{25C80B8A-57FD-4CFC-B603-AA46B93A484A}" type="presParOf" srcId="{AB1BF71F-9D02-41D9-9CD0-6083105FABA5}" destId="{83D7ED6F-FC03-4B44-B872-A8940580B9B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25191-9B63-41A9-B37B-ADF6D8F78104}">
      <dsp:nvSpPr>
        <dsp:cNvPr id="0" name=""/>
        <dsp:cNvSpPr/>
      </dsp:nvSpPr>
      <dsp:spPr>
        <a:xfrm>
          <a:off x="3004820" y="493"/>
          <a:ext cx="4507230" cy="19241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Basal ganglia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Falx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Choroid plexus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Pineal gland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etc</a:t>
          </a:r>
          <a:endParaRPr lang="en-US" sz="1800" kern="1200" dirty="0"/>
        </a:p>
      </dsp:txBody>
      <dsp:txXfrm>
        <a:off x="3004820" y="241016"/>
        <a:ext cx="3785661" cy="1443138"/>
      </dsp:txXfrm>
    </dsp:sp>
    <dsp:sp modelId="{44C336FF-F6E0-4FE7-B79A-53C2A855A64A}">
      <dsp:nvSpPr>
        <dsp:cNvPr id="0" name=""/>
        <dsp:cNvSpPr/>
      </dsp:nvSpPr>
      <dsp:spPr>
        <a:xfrm>
          <a:off x="0" y="493"/>
          <a:ext cx="3004820" cy="1924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Normal  </a:t>
          </a:r>
        </a:p>
      </dsp:txBody>
      <dsp:txXfrm>
        <a:off x="93931" y="94424"/>
        <a:ext cx="2816958" cy="1736322"/>
      </dsp:txXfrm>
    </dsp:sp>
    <dsp:sp modelId="{83D7ED6F-FC03-4B44-B872-A8940580B9B0}">
      <dsp:nvSpPr>
        <dsp:cNvPr id="0" name=""/>
        <dsp:cNvSpPr/>
      </dsp:nvSpPr>
      <dsp:spPr>
        <a:xfrm>
          <a:off x="3004820" y="2117096"/>
          <a:ext cx="4507230" cy="19241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Masses like meningioma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Metabolic cause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etc</a:t>
          </a:r>
          <a:endParaRPr lang="en-US" sz="2300" kern="1200" dirty="0"/>
        </a:p>
      </dsp:txBody>
      <dsp:txXfrm>
        <a:off x="3004820" y="2357619"/>
        <a:ext cx="3785661" cy="1443138"/>
      </dsp:txXfrm>
    </dsp:sp>
    <dsp:sp modelId="{DC1C9BC6-076F-4266-A4BC-180DFA65E3F1}">
      <dsp:nvSpPr>
        <dsp:cNvPr id="0" name=""/>
        <dsp:cNvSpPr/>
      </dsp:nvSpPr>
      <dsp:spPr>
        <a:xfrm>
          <a:off x="0" y="2117096"/>
          <a:ext cx="3004820" cy="1924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Abnormal</a:t>
          </a:r>
        </a:p>
      </dsp:txBody>
      <dsp:txXfrm>
        <a:off x="93931" y="2211027"/>
        <a:ext cx="2816958" cy="1736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24ECE-841D-4F63-90F2-5AC1F315141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5BD6-DE9A-4394-9720-B994DFCBF0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C9C7-1C77-43B2-8E9E-D9A21712B972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440ABA-1653-483A-8FDA-642750D41BE9}" type="slidenum">
              <a:rPr lang="en-US" altLang="en-US" sz="1200" i="0" smtClean="0">
                <a:latin typeface="Arial" panose="020B0604020202020204" pitchFamily="34" charset="0"/>
              </a:rPr>
              <a:t>2</a:t>
            </a:fld>
            <a:endParaRPr lang="en-US" altLang="en-US" sz="1200" i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Increased head size</a:t>
            </a:r>
          </a:p>
          <a:p>
            <a:r>
              <a:rPr lang="en-US" dirty="0"/>
              <a:t>Widened sutures</a:t>
            </a:r>
          </a:p>
          <a:p>
            <a:r>
              <a:rPr lang="en-US" dirty="0"/>
              <a:t>Can have copper beaten appearance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55BD6-DE9A-4394-9720-B994DFCBF01E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55BD6-DE9A-4394-9720-B994DFCBF01E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anatomical location of suture</a:t>
            </a:r>
          </a:p>
          <a:p>
            <a:r>
              <a:rPr lang="en-US" dirty="0"/>
              <a:t>Suture</a:t>
            </a:r>
            <a:r>
              <a:rPr lang="en-US" baseline="0" dirty="0"/>
              <a:t> has serrated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55BD6-DE9A-4394-9720-B994DFCBF01E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Calcified meningioma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55BD6-DE9A-4394-9720-B994DFCBF01E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myeloma</a:t>
            </a:r>
          </a:p>
          <a:p>
            <a:r>
              <a:rPr lang="en-US" dirty="0" err="1"/>
              <a:t>mets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55BD6-DE9A-4394-9720-B994DFCBF01E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2CC77B0-D8FE-4435-8057-44FECD807416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3263EF7-F33D-4781-9FAB-1395215884A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adiopaedia.org/articles/cranial-vault?lang=us" TargetMode="External"/><Relationship Id="rId4" Type="http://schemas.openxmlformats.org/officeDocument/2006/relationships/hyperlink" Target="https://radiopaedia.org/articles/convolutional-markings?lang=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cranial-vault?lang=us" TargetMode="External"/><Relationship Id="rId2" Type="http://schemas.openxmlformats.org/officeDocument/2006/relationships/hyperlink" Target="https://radiopaedia.org/articles/base-of-the-skull?lang=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opaedia.org/articles/depressed-skull-fracture?lang=u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greenstick-fracture?lang=us" TargetMode="External"/><Relationship Id="rId2" Type="http://schemas.openxmlformats.org/officeDocument/2006/relationships/hyperlink" Target="https://radiopaedia.org/articles/depressed-skull-fracture?lang=u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 descr="Logo Bismill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4582" y="1193006"/>
            <a:ext cx="4586725" cy="398859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ANIAL(8)+FACIAL(14)=SKUL&#10;L BONES(22)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705600" cy="5486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89045" y="6324600"/>
            <a:ext cx="510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Horizontal integration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Sutures of the Skull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6705600" cy="520026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6248400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Horizontal integration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3886200"/>
          </a:xfrm>
        </p:spPr>
        <p:txBody>
          <a:bodyPr>
            <a:normAutofit/>
          </a:bodyPr>
          <a:lstStyle/>
          <a:p>
            <a:r>
              <a:rPr lang="en-US" dirty="0"/>
              <a:t>Total skull bones = 22 </a:t>
            </a:r>
            <a:br>
              <a:rPr lang="en-US" dirty="0"/>
            </a:br>
            <a:r>
              <a:rPr lang="en-US" dirty="0"/>
              <a:t>Cranial = 8</a:t>
            </a:r>
            <a:br>
              <a:rPr lang="en-US" dirty="0"/>
            </a:br>
            <a:r>
              <a:rPr lang="en-US" dirty="0"/>
              <a:t>Facial = 14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6324600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Horizontal integration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OSSAE OF BRAIN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86763" cy="5334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447800" y="6248400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Horizontal integration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Landmarks&#10; Outer canthus of the eye:&#10; the point where the upper and lower eyelids meet laterally.&#10; Infra-orbital margi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"/>
            <a:ext cx="6934200" cy="5791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8600" y="6324600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Horizontal integration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SKULL Caldwell | Radiology technician, Medical radiography, Radiology  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76200"/>
            <a:ext cx="6191250" cy="605790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38200" y="6248400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Horizontal integration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 descr="Skull Radiographic Anatomy | Medical radiography, Radiology imaging,  Radiology sch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8852" name="AutoShape 4" descr="Skull Radiographic Anatomy | Medical radiography, Radiology imaging,  Radiology sch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8854" name="AutoShape 6" descr="Skull Radiographic Anatomy | Medical radiography, Radiology imaging,  Radiology sch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8856" name="AutoShape 8" descr="Skull Radiographic Anatomy | Medical radiography, Radiology imaging,  Radiology sch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8858" name="Picture 10" descr="Skull Radiographic Anatomy | Medical radiography, Radiology imaging,  Radiology scho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937"/>
            <a:ext cx="7810500" cy="5943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38200" y="6172200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Horizontal integration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 Every effort should be made to make the patient's&#10;body as comfortable as possible,&#10; Positioning aids such as sponges, 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6781800" cy="5638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242527" y="6248400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Horizontal integration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Radiographic Anatomy of Facial Bones | Facial bones, Radiology, Medical  radi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6096000" cy="535305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066800" y="6248400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Horizontal integration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004182"/>
          </a:xfrm>
        </p:spPr>
        <p:txBody>
          <a:bodyPr/>
          <a:lstStyle/>
          <a:p>
            <a:r>
              <a:rPr lang="en-US" dirty="0"/>
              <a:t>Patient positioning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dirty="0"/>
              <a:t>Depending upon patients condition, it may be taken in recumbent or erect position.</a:t>
            </a:r>
          </a:p>
          <a:p>
            <a:r>
              <a:rPr lang="en-US" dirty="0"/>
              <a:t>Remove all metallic hair pins/clips, as well as untie the hair braid which may cause artifacts.</a:t>
            </a:r>
          </a:p>
          <a:p>
            <a:pPr>
              <a:buNone/>
            </a:pPr>
            <a:r>
              <a:rPr lang="en-US" b="1" u="sng" dirty="0"/>
              <a:t>Basic X-ray Views:</a:t>
            </a:r>
          </a:p>
          <a:p>
            <a:r>
              <a:rPr lang="en-US" dirty="0"/>
              <a:t>Lateral</a:t>
            </a:r>
          </a:p>
          <a:p>
            <a:r>
              <a:rPr lang="en-US" dirty="0"/>
              <a:t>Occipito-fr0ntal (PA – zero degree)</a:t>
            </a:r>
          </a:p>
          <a:p>
            <a:r>
              <a:rPr lang="en-US" dirty="0" err="1"/>
              <a:t>Fronto</a:t>
            </a:r>
            <a:r>
              <a:rPr lang="en-US" dirty="0"/>
              <a:t>-occipital (AP)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60960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Core concept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80"/>
          <a:stretch>
            <a:fillRect/>
          </a:stretch>
        </p:blipFill>
        <p:spPr bwMode="auto">
          <a:xfrm>
            <a:off x="757930" y="685800"/>
            <a:ext cx="88678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Muhammad UMAR | Vice Chancellor and Chief Executive Officer (CEO) | MBBS,  FCPS, FACG, AGAF, FRCP (London), FRCP (Glasg) | Rawalpindi Medical  University, Rawalpindi, Pakistan, Rawalpindi | RMC | Gastroenterology &amp;  Hepatology | Research prof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94602" cy="149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4"/>
          <p:cNvSpPr txBox="1"/>
          <p:nvPr/>
        </p:nvSpPr>
        <p:spPr>
          <a:xfrm>
            <a:off x="914400" y="1951802"/>
            <a:ext cx="7543800" cy="429659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6080" indent="-386080"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</a:rPr>
              <a:t>In</a:t>
            </a:r>
            <a:r>
              <a:rPr lang="en-US" sz="2250" dirty="0">
                <a:solidFill>
                  <a:srgbClr val="FFFF00"/>
                </a:solidFill>
              </a:rPr>
              <a:t>troductory slides</a:t>
            </a:r>
          </a:p>
          <a:p>
            <a:pPr marL="728980" lvl="1" indent="-386080">
              <a:buFont typeface="+mj-lt"/>
              <a:buAutoNum type="romanLcPeriod"/>
            </a:pPr>
            <a:r>
              <a:rPr lang="en-US" sz="2250" dirty="0"/>
              <a:t>Bismillah					               1</a:t>
            </a:r>
          </a:p>
          <a:p>
            <a:pPr marL="728980" lvl="1" indent="-386080">
              <a:buFont typeface="+mj-lt"/>
              <a:buAutoNum type="romanLcPeriod"/>
            </a:pPr>
            <a:r>
              <a:rPr lang="en-US" sz="2250" dirty="0"/>
              <a:t>Introduction					1</a:t>
            </a:r>
          </a:p>
          <a:p>
            <a:pPr marL="728980" lvl="1" indent="-386080">
              <a:buFont typeface="+mj-lt"/>
              <a:buAutoNum type="romanLcPeriod"/>
            </a:pPr>
            <a:r>
              <a:rPr lang="en-US" sz="2250" dirty="0"/>
              <a:t>Mission vision					1</a:t>
            </a:r>
          </a:p>
          <a:p>
            <a:pPr marL="728980" lvl="1" indent="-386080">
              <a:buFont typeface="+mj-lt"/>
              <a:buAutoNum type="romanLcPeriod"/>
            </a:pPr>
            <a:r>
              <a:rPr lang="en-US" sz="2250" dirty="0"/>
              <a:t>Dr. Umar model of LGIS				1</a:t>
            </a:r>
          </a:p>
          <a:p>
            <a:pPr marL="728980" lvl="1" indent="-386080">
              <a:buFont typeface="+mj-lt"/>
              <a:buAutoNum type="romanLcPeriod"/>
            </a:pPr>
            <a:r>
              <a:rPr lang="en-US" sz="2250" dirty="0"/>
              <a:t>Gain attention slides 				2</a:t>
            </a:r>
          </a:p>
          <a:p>
            <a:pPr marL="386080" indent="-386080">
              <a:buFont typeface="+mj-lt"/>
              <a:buAutoNum type="arabicPeriod"/>
            </a:pPr>
            <a:r>
              <a:rPr lang="en-US" sz="2250" dirty="0"/>
              <a:t>Learning objectives					1</a:t>
            </a:r>
          </a:p>
          <a:p>
            <a:pPr marL="386080" indent="-386080">
              <a:buFont typeface="+mj-lt"/>
              <a:buAutoNum type="arabicPeriod"/>
            </a:pPr>
            <a:r>
              <a:rPr lang="en-US" sz="2250" dirty="0"/>
              <a:t>Core Concept					15</a:t>
            </a:r>
          </a:p>
          <a:p>
            <a:pPr marL="386080" indent="-386080">
              <a:buFont typeface="+mj-lt"/>
              <a:buAutoNum type="arabicPeriod"/>
            </a:pPr>
            <a:r>
              <a:rPr lang="en-US" sz="2250" dirty="0"/>
              <a:t>Horizontal Integration				                7</a:t>
            </a:r>
          </a:p>
          <a:p>
            <a:pPr marL="386080" indent="-386080">
              <a:buFont typeface="+mj-lt"/>
              <a:buAutoNum type="arabicPeriod"/>
            </a:pPr>
            <a:r>
              <a:rPr lang="en-US" sz="2250" dirty="0"/>
              <a:t>Vertical integration					20</a:t>
            </a:r>
          </a:p>
          <a:p>
            <a:pPr marL="386080" indent="-386080">
              <a:buFont typeface="+mj-lt"/>
              <a:buAutoNum type="arabicPeriod"/>
            </a:pPr>
            <a:r>
              <a:rPr lang="en-US" sz="2250" dirty="0"/>
              <a:t>Recent Articles					2</a:t>
            </a:r>
          </a:p>
          <a:p>
            <a:pPr marL="386080" indent="-386080">
              <a:buFont typeface="+mj-lt"/>
              <a:buAutoNum type="arabicPeriod"/>
            </a:pPr>
            <a:r>
              <a:rPr lang="en-US" sz="2250" dirty="0"/>
              <a:t>Assessment					               3</a:t>
            </a:r>
          </a:p>
          <a:p>
            <a:pPr marL="386080" indent="-386080">
              <a:buFont typeface="+mj-lt"/>
              <a:buAutoNum type="arabicPeriod"/>
            </a:pPr>
            <a:r>
              <a:rPr lang="en-US" sz="2250" dirty="0"/>
              <a:t>Recommended Books				               1</a:t>
            </a:r>
          </a:p>
          <a:p>
            <a:pPr marL="386080" indent="-386080">
              <a:buFont typeface="+mj-lt"/>
              <a:buAutoNum type="arabicPeriod"/>
            </a:pPr>
            <a:r>
              <a:rPr lang="en-US" sz="2250" dirty="0"/>
              <a:t>Take home message				              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7645" y="22616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C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NUMBER OF SLIDES ACCORDING TO DR UMAR LGIS MODEL</a:t>
            </a:r>
            <a:endParaRPr lang="en-US" sz="30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 Part Position&#10; Rest patient's nose and&#10;forehead against&#10;table/Bucky surface.&#10; Flex neck as needed to&#10;align OML&#10;perpen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010400" cy="5715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066800" y="6248400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Core concept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 Structures seen:&#10; Occipital bone,&#10;petrous pyramids, and&#10;foramen magnum are&#10;shown with the&#10;dorsum sellae and&#10;posterior 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6381750" cy="5334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24000" y="6096000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Core concept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PARANASAL SINUSES&#10; PA AXIAL PROJECTION- CALDWELL&#10; PARIETOCANTHAL PROJECTION- WATER’S&#10;for maxillary sinuses&#10; • PARIETOC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7086600" cy="5638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295400" y="6248400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Core concept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Skull anatomy and positio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457950" cy="540067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828800" y="6248400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Core concept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Skull anatomy and positio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6076950" cy="501967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24000" y="5943600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Core concept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Skull anatomy and positio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6076950" cy="5105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5955268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Horizontal integration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Skull anatomy and positio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985414" cy="6629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5867400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Horizontal integration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Common pathologies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Picked on </a:t>
            </a:r>
            <a:r>
              <a:rPr lang="en-US" dirty="0" err="1"/>
              <a:t>Xray</a:t>
            </a:r>
            <a:r>
              <a:rPr lang="en-US" dirty="0"/>
              <a:t> Skull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18150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Vertical integration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21" y="1085984"/>
            <a:ext cx="6268704" cy="4705216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Hydrocephalus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Vertical integration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Hydrocephalus treated with VP shunt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36202"/>
            <a:ext cx="4370993" cy="4389437"/>
          </a:xfrm>
        </p:spPr>
      </p:pic>
      <p:sp>
        <p:nvSpPr>
          <p:cNvPr id="5" name="TextBox 4"/>
          <p:cNvSpPr txBox="1"/>
          <p:nvPr/>
        </p:nvSpPr>
        <p:spPr>
          <a:xfrm>
            <a:off x="533400" y="2286000"/>
            <a:ext cx="311816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Copper beaten skull</a:t>
            </a:r>
            <a:r>
              <a:rPr lang="en-US" dirty="0"/>
              <a:t>,</a:t>
            </a:r>
          </a:p>
          <a:p>
            <a:r>
              <a:rPr lang="en-US" dirty="0"/>
              <a:t>also known as</a:t>
            </a:r>
          </a:p>
          <a:p>
            <a:r>
              <a:rPr lang="en-US" dirty="0"/>
              <a:t>refers to the prominence </a:t>
            </a:r>
          </a:p>
          <a:p>
            <a:r>
              <a:rPr lang="en-US" dirty="0"/>
              <a:t>of </a:t>
            </a:r>
            <a:r>
              <a:rPr lang="en-US" dirty="0">
                <a:hlinkClick r:id="rId4"/>
              </a:rPr>
              <a:t>convolutional markings</a:t>
            </a:r>
            <a:r>
              <a:rPr lang="en-US" dirty="0"/>
              <a:t> </a:t>
            </a:r>
          </a:p>
          <a:p>
            <a:r>
              <a:rPr lang="en-US" dirty="0"/>
              <a:t>(</a:t>
            </a:r>
            <a:r>
              <a:rPr lang="en-US" dirty="0" err="1"/>
              <a:t>gyral</a:t>
            </a:r>
            <a:r>
              <a:rPr lang="en-US" dirty="0"/>
              <a:t> impressions on the </a:t>
            </a:r>
          </a:p>
          <a:p>
            <a:r>
              <a:rPr lang="en-US" dirty="0"/>
              <a:t>inner table of the skull) </a:t>
            </a:r>
          </a:p>
          <a:p>
            <a:r>
              <a:rPr lang="en-US" dirty="0"/>
              <a:t>seen throughout the </a:t>
            </a:r>
          </a:p>
          <a:p>
            <a:r>
              <a:rPr lang="en-US" dirty="0">
                <a:hlinkClick r:id="rId5"/>
              </a:rPr>
              <a:t>skull vault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Vertical integration</a:t>
            </a:r>
          </a:p>
          <a:p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936143"/>
            <a:ext cx="6477000" cy="353270"/>
          </a:xfrm>
          <a:prstGeom prst="rect">
            <a:avLst/>
          </a:prstGeom>
        </p:spPr>
        <p:txBody>
          <a:bodyPr vert="horz" wrap="square" lIns="0" tIns="2381" rIns="0" bIns="0" rtlCol="0" anchor="ctr">
            <a:spAutoFit/>
          </a:bodyPr>
          <a:lstStyle/>
          <a:p>
            <a:pPr marL="9525" marR="3810">
              <a:lnSpc>
                <a:spcPct val="101899"/>
              </a:lnSpc>
              <a:spcBef>
                <a:spcPts val="19"/>
              </a:spcBef>
            </a:pPr>
            <a:r>
              <a:rPr lang="en-US" sz="2400" spc="-75" dirty="0"/>
              <a:t>P</a:t>
            </a:r>
            <a:r>
              <a:rPr sz="2400" spc="-75" dirty="0"/>
              <a:t>ROF</a:t>
            </a:r>
            <a:r>
              <a:rPr sz="2400" spc="-176" dirty="0"/>
              <a:t> </a:t>
            </a:r>
            <a:r>
              <a:rPr sz="2400" spc="-131" dirty="0"/>
              <a:t>UMER</a:t>
            </a:r>
            <a:r>
              <a:rPr sz="2400" spc="-176" dirty="0"/>
              <a:t> </a:t>
            </a:r>
            <a:r>
              <a:rPr sz="2400" spc="-38" dirty="0"/>
              <a:t>MODEL</a:t>
            </a:r>
            <a:r>
              <a:rPr sz="2400" spc="-180" dirty="0"/>
              <a:t> </a:t>
            </a:r>
            <a:r>
              <a:rPr sz="2400" dirty="0"/>
              <a:t>OF</a:t>
            </a:r>
            <a:r>
              <a:rPr sz="2400" spc="-172" dirty="0"/>
              <a:t> </a:t>
            </a:r>
            <a:r>
              <a:rPr sz="2400" spc="-199" dirty="0"/>
              <a:t>INTEGRATED </a:t>
            </a:r>
            <a:r>
              <a:rPr sz="2400" spc="-203" dirty="0"/>
              <a:t>LECTURE</a:t>
            </a:r>
            <a:endParaRPr sz="2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1" y="1752600"/>
            <a:ext cx="67818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851782"/>
          </a:xfrm>
        </p:spPr>
        <p:txBody>
          <a:bodyPr/>
          <a:lstStyle/>
          <a:p>
            <a:r>
              <a:rPr lang="en-US" dirty="0"/>
              <a:t>Fractures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7" y="1752600"/>
            <a:ext cx="7511473" cy="4876800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/>
              <a:t>Skull fractures can be broadly divided in a variety of ways:</a:t>
            </a:r>
          </a:p>
          <a:p>
            <a:r>
              <a:rPr lang="en-US" sz="3400" dirty="0"/>
              <a:t>anatomically</a:t>
            </a:r>
          </a:p>
          <a:p>
            <a:pPr lvl="1"/>
            <a:r>
              <a:rPr lang="en-US" sz="2500" dirty="0">
                <a:hlinkClick r:id="rId2"/>
              </a:rPr>
              <a:t>base of skull</a:t>
            </a:r>
            <a:endParaRPr lang="en-US" sz="2500" dirty="0"/>
          </a:p>
          <a:p>
            <a:pPr lvl="1"/>
            <a:r>
              <a:rPr lang="en-US" sz="2500" dirty="0">
                <a:hlinkClick r:id="rId3"/>
              </a:rPr>
              <a:t>skull vault (</a:t>
            </a:r>
            <a:r>
              <a:rPr lang="en-US" sz="2500" dirty="0" err="1">
                <a:hlinkClick r:id="rId3"/>
              </a:rPr>
              <a:t>calvaria</a:t>
            </a:r>
            <a:r>
              <a:rPr lang="en-US" sz="2500" dirty="0">
                <a:hlinkClick r:id="rId3"/>
              </a:rPr>
              <a:t>)</a:t>
            </a:r>
            <a:endParaRPr lang="en-US" sz="2500" dirty="0"/>
          </a:p>
          <a:p>
            <a:r>
              <a:rPr lang="en-US" sz="3400" dirty="0"/>
              <a:t>associated with overlying wound</a:t>
            </a:r>
          </a:p>
          <a:p>
            <a:pPr lvl="1"/>
            <a:r>
              <a:rPr lang="en-US" sz="2300" dirty="0"/>
              <a:t>open (compound)</a:t>
            </a:r>
          </a:p>
          <a:p>
            <a:pPr lvl="1"/>
            <a:r>
              <a:rPr lang="en-US" sz="2300" dirty="0"/>
              <a:t>closed</a:t>
            </a:r>
          </a:p>
          <a:p>
            <a:r>
              <a:rPr lang="en-US" sz="3400" dirty="0"/>
              <a:t>degree of displacement</a:t>
            </a:r>
          </a:p>
          <a:p>
            <a:pPr lvl="1"/>
            <a:r>
              <a:rPr lang="en-US" sz="2500" dirty="0" err="1"/>
              <a:t>undisplaced</a:t>
            </a:r>
            <a:endParaRPr lang="en-US" sz="2500" dirty="0"/>
          </a:p>
          <a:p>
            <a:pPr lvl="1"/>
            <a:r>
              <a:rPr lang="en-US" sz="2500" dirty="0">
                <a:hlinkClick r:id="rId4"/>
              </a:rPr>
              <a:t>depressed</a:t>
            </a:r>
            <a:r>
              <a:rPr lang="en-US" sz="2500" dirty="0"/>
              <a:t> (5-10 mm) </a:t>
            </a:r>
          </a:p>
          <a:p>
            <a:r>
              <a:rPr lang="en-US" sz="3400" dirty="0"/>
              <a:t>number of fracture lines/fragments</a:t>
            </a:r>
          </a:p>
          <a:p>
            <a:pPr lvl="1"/>
            <a:r>
              <a:rPr lang="en-US" sz="2300" dirty="0"/>
              <a:t>linear</a:t>
            </a:r>
          </a:p>
          <a:p>
            <a:pPr lvl="1"/>
            <a:r>
              <a:rPr lang="en-US" sz="2300" dirty="0"/>
              <a:t>Comminuted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900" dirty="0">
                <a:solidFill>
                  <a:srgbClr val="FFFF00"/>
                </a:solidFill>
              </a:rPr>
              <a:t>Vertical integration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parietal bone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0"/>
            <a:ext cx="4991100" cy="4991100"/>
          </a:xfrm>
        </p:spPr>
      </p:pic>
      <p:sp>
        <p:nvSpPr>
          <p:cNvPr id="3" name="TextBox 2"/>
          <p:cNvSpPr txBox="1"/>
          <p:nvPr/>
        </p:nvSpPr>
        <p:spPr>
          <a:xfrm>
            <a:off x="381000" y="5715000"/>
            <a:ext cx="1687286" cy="938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Vertical integration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frontal bone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29" y="2060575"/>
            <a:ext cx="3455717" cy="4041775"/>
          </a:xfrm>
        </p:spPr>
      </p:pic>
      <p:sp>
        <p:nvSpPr>
          <p:cNvPr id="3" name="TextBox 2"/>
          <p:cNvSpPr txBox="1"/>
          <p:nvPr/>
        </p:nvSpPr>
        <p:spPr>
          <a:xfrm>
            <a:off x="533400" y="610235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Vertical integration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Depressed fracture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35" y="2060575"/>
            <a:ext cx="3700506" cy="4041775"/>
          </a:xfrm>
        </p:spPr>
      </p:pic>
      <p:sp>
        <p:nvSpPr>
          <p:cNvPr id="5" name="Down Arrow 4"/>
          <p:cNvSpPr/>
          <p:nvPr/>
        </p:nvSpPr>
        <p:spPr>
          <a:xfrm rot="19196693">
            <a:off x="2536770" y="2151783"/>
            <a:ext cx="293242" cy="649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739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Vertical integration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/>
              <a:t>Ping pong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8" y="1908498"/>
            <a:ext cx="7511472" cy="41935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b="1" dirty="0"/>
              <a:t>Ping pong skull fracture </a:t>
            </a:r>
            <a:r>
              <a:rPr lang="en-US" sz="2400" dirty="0"/>
              <a:t>or </a:t>
            </a:r>
            <a:r>
              <a:rPr lang="en-US" sz="2400" b="1" dirty="0"/>
              <a:t>pond skull fracture</a:t>
            </a:r>
            <a:r>
              <a:rPr lang="en-US" sz="2400" dirty="0"/>
              <a:t> refers to a </a:t>
            </a:r>
            <a:r>
              <a:rPr lang="en-US" sz="2400" dirty="0">
                <a:hlinkClick r:id="rId2"/>
              </a:rPr>
              <a:t>depressed skull fracture</a:t>
            </a:r>
            <a:r>
              <a:rPr lang="en-US" sz="2400" dirty="0"/>
              <a:t> of the infant skull caused by inner buckling of the </a:t>
            </a:r>
            <a:r>
              <a:rPr lang="en-US" sz="2400" dirty="0" err="1"/>
              <a:t>calvarium</a:t>
            </a:r>
            <a:r>
              <a:rPr lang="en-US" sz="2400" dirty="0"/>
              <a:t>. It is seen in newborns because of the soft and resilient nature of their bones (like </a:t>
            </a:r>
            <a:r>
              <a:rPr lang="en-US" sz="2400" dirty="0">
                <a:hlinkClick r:id="rId3"/>
              </a:rPr>
              <a:t>greenstick fractures</a:t>
            </a:r>
            <a:r>
              <a:rPr lang="en-US" sz="2400" dirty="0"/>
              <a:t> of long bones) and the fracture line is not visualized radiologically.</a:t>
            </a:r>
          </a:p>
          <a:p>
            <a:r>
              <a:rPr lang="en-US" sz="2400" dirty="0"/>
              <a:t>Usually, it is not associated with significant neurological injury</a:t>
            </a:r>
          </a:p>
        </p:txBody>
      </p:sp>
      <p:sp>
        <p:nvSpPr>
          <p:cNvPr id="5" name="Rectangle 4"/>
          <p:cNvSpPr/>
          <p:nvPr/>
        </p:nvSpPr>
        <p:spPr>
          <a:xfrm>
            <a:off x="818347" y="6324600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Vertical integration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 pong fracture(depressed)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8" y="1752600"/>
            <a:ext cx="3716112" cy="433593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63" y="1981200"/>
            <a:ext cx="3689350" cy="4045280"/>
          </a:xfrm>
        </p:spPr>
      </p:pic>
      <p:sp>
        <p:nvSpPr>
          <p:cNvPr id="2" name="TextBox 1"/>
          <p:cNvSpPr txBox="1"/>
          <p:nvPr/>
        </p:nvSpPr>
        <p:spPr>
          <a:xfrm>
            <a:off x="627288" y="6211669"/>
            <a:ext cx="299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Vertical integration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frontal bone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52600"/>
            <a:ext cx="4317071" cy="5049207"/>
          </a:xfrm>
        </p:spPr>
      </p:pic>
      <p:sp>
        <p:nvSpPr>
          <p:cNvPr id="8" name="Down Arrow 7"/>
          <p:cNvSpPr/>
          <p:nvPr/>
        </p:nvSpPr>
        <p:spPr>
          <a:xfrm rot="1927116">
            <a:off x="5577803" y="3095397"/>
            <a:ext cx="392297" cy="743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15200" y="6019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Vertical integration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Calcifications in skull </a:t>
            </a:r>
            <a:r>
              <a:rPr lang="en-US" dirty="0" err="1"/>
              <a:t>Xray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17563" y="2060575"/>
          <a:ext cx="7512050" cy="404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86400" y="6400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Vertical integration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Calcified meningioma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51" y="2362200"/>
            <a:ext cx="6581917" cy="2916295"/>
          </a:xfrm>
        </p:spPr>
      </p:pic>
      <p:sp>
        <p:nvSpPr>
          <p:cNvPr id="3" name="TextBox 2"/>
          <p:cNvSpPr txBox="1"/>
          <p:nvPr/>
        </p:nvSpPr>
        <p:spPr>
          <a:xfrm>
            <a:off x="4800600" y="5943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Vertical integration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328"/>
            <a:ext cx="7511473" cy="1312480"/>
          </a:xfrm>
        </p:spPr>
        <p:txBody>
          <a:bodyPr/>
          <a:lstStyle/>
          <a:p>
            <a:r>
              <a:rPr lang="en-US" dirty="0"/>
              <a:t>Hair on end appearance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83778"/>
            <a:ext cx="4953000" cy="41692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2679" r="50143" b="14707"/>
          <a:stretch>
            <a:fillRect/>
          </a:stretch>
        </p:blipFill>
        <p:spPr>
          <a:xfrm>
            <a:off x="293568" y="1815838"/>
            <a:ext cx="2937934" cy="3305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640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Vertical integration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1371600"/>
          <a:ext cx="8915400" cy="5105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54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Mission</a:t>
                      </a:r>
                      <a:r>
                        <a:rPr lang="en-US" sz="1600" b="1" u="sng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Statement</a:t>
                      </a:r>
                    </a:p>
                    <a:p>
                      <a:pPr marL="0" marR="125730" algn="just">
                        <a:lnSpc>
                          <a:spcPct val="15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To impart evidence-based research-oriented health professional education in order to provide best possible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patient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care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and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inculcate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the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values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mutual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respect,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ethical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practice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healthcare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and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social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accountability.</a:t>
                      </a:r>
                    </a:p>
                    <a:p>
                      <a:pPr marL="0" marR="125730" algn="just">
                        <a:lnSpc>
                          <a:spcPct val="15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ts val="16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Vision</a:t>
                      </a:r>
                      <a:r>
                        <a:rPr lang="en-US" sz="1600" u="sng" spc="-2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and</a:t>
                      </a:r>
                      <a:r>
                        <a:rPr lang="en-US" sz="1600" u="sng" spc="-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Values</a:t>
                      </a:r>
                    </a:p>
                    <a:p>
                      <a:pPr marL="0" marR="17272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Highly recognized and accredited center of excellence in Medical Education, using evidence-based training</a:t>
                      </a:r>
                      <a:r>
                        <a:rPr lang="en-US" sz="1100" spc="-26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techniques for development of highly competent health professionals, who are lifelong experiential learner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and</a:t>
                      </a:r>
                      <a:r>
                        <a:rPr lang="en-US" sz="1100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are socially</a:t>
                      </a:r>
                      <a:r>
                        <a:rPr lang="en-US" sz="1100" spc="-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accountable.</a:t>
                      </a:r>
                    </a:p>
                    <a:p>
                      <a:pPr marL="0" marR="17272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Goals</a:t>
                      </a:r>
                      <a:r>
                        <a:rPr lang="en-US" sz="1600" u="sng" spc="-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en-US" sz="1600" u="sng" spc="-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the</a:t>
                      </a:r>
                      <a:r>
                        <a:rPr lang="en-US" sz="1600" u="sng" spc="-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Undergraduate</a:t>
                      </a:r>
                      <a:r>
                        <a:rPr lang="en-US" sz="1600" u="sng" spc="-2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Integrated</a:t>
                      </a:r>
                      <a:r>
                        <a:rPr lang="en-US" sz="1600" u="sng" spc="-3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Modular</a:t>
                      </a:r>
                      <a:r>
                        <a:rPr lang="en-US" sz="1600" u="sng" spc="-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Curriculum</a:t>
                      </a:r>
                    </a:p>
                    <a:p>
                      <a:pPr marL="0" marR="30480" algn="l">
                        <a:lnSpc>
                          <a:spcPct val="150000"/>
                        </a:lnSpc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To</a:t>
                      </a:r>
                      <a:r>
                        <a:rPr lang="en-US" sz="1100" spc="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provide</a:t>
                      </a:r>
                      <a:r>
                        <a:rPr lang="en-US" sz="1100" spc="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you</a:t>
                      </a:r>
                      <a:r>
                        <a:rPr lang="en-US" sz="1100" spc="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with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quality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medical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education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</a:t>
                      </a:r>
                      <a:r>
                        <a:rPr lang="en-US" sz="1100" spc="-26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en-US" sz="1100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environment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designed to: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92175" algn="l"/>
                          <a:tab pos="892810" algn="l"/>
                        </a:tabLst>
                      </a:pP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Provide</a:t>
                      </a:r>
                      <a:r>
                        <a:rPr lang="en-US" sz="1100" spc="-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thorough</a:t>
                      </a:r>
                      <a:r>
                        <a:rPr lang="en-US" sz="1100" spc="-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grounding</a:t>
                      </a:r>
                      <a:r>
                        <a:rPr lang="en-US" sz="1100" spc="-2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</a:t>
                      </a:r>
                      <a:r>
                        <a:rPr lang="en-US" sz="1100" spc="-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the</a:t>
                      </a:r>
                      <a:r>
                        <a:rPr lang="en-US" sz="1100" spc="-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basic</a:t>
                      </a:r>
                      <a:r>
                        <a:rPr lang="en-US" sz="1100" spc="-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theoretical</a:t>
                      </a:r>
                      <a:r>
                        <a:rPr lang="en-US" sz="1100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concepts</a:t>
                      </a:r>
                      <a:r>
                        <a:rPr lang="en-US" sz="1100" spc="-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underpinning</a:t>
                      </a:r>
                      <a:r>
                        <a:rPr lang="en-US" sz="1100" spc="-2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the</a:t>
                      </a:r>
                      <a:r>
                        <a:rPr lang="en-US" sz="1100" spc="-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practice</a:t>
                      </a:r>
                      <a:r>
                        <a:rPr lang="en-US" sz="1100" spc="-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en-US" sz="1100" spc="-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medicine.</a:t>
                      </a:r>
                    </a:p>
                    <a:p>
                      <a:pPr marL="0" marR="127635" algn="l">
                        <a:lnSpc>
                          <a:spcPct val="150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  <a:tabLst>
                          <a:tab pos="892175" algn="l"/>
                          <a:tab pos="892810" algn="l"/>
                        </a:tabLst>
                      </a:pP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Develop</a:t>
                      </a:r>
                      <a:r>
                        <a:rPr lang="en-US" sz="1100" spc="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and polish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the skills</a:t>
                      </a:r>
                      <a:r>
                        <a:rPr lang="en-US" sz="1100" spc="3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required</a:t>
                      </a:r>
                      <a:r>
                        <a:rPr lang="en-US" sz="1100" spc="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for</a:t>
                      </a:r>
                      <a:r>
                        <a:rPr lang="en-US" sz="1100" spc="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providing medical</a:t>
                      </a:r>
                      <a:r>
                        <a:rPr lang="en-US" sz="1100" spc="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services</a:t>
                      </a:r>
                      <a:r>
                        <a:rPr lang="en-US" sz="1100" spc="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at</a:t>
                      </a:r>
                      <a:r>
                        <a:rPr lang="en-US" sz="1100" spc="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all</a:t>
                      </a:r>
                      <a:r>
                        <a:rPr lang="en-US" sz="1100" spc="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levels</a:t>
                      </a:r>
                      <a:r>
                        <a:rPr lang="en-US" sz="1100" spc="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en-US" sz="1100" spc="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the</a:t>
                      </a:r>
                      <a:r>
                        <a:rPr lang="en-US" sz="1100" spc="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Health</a:t>
                      </a:r>
                      <a:r>
                        <a:rPr lang="en-US" sz="1100" spc="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care</a:t>
                      </a:r>
                      <a:r>
                        <a:rPr lang="en-US" sz="1100" spc="-26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delivery</a:t>
                      </a:r>
                      <a:r>
                        <a:rPr lang="en-US" sz="1100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system.</a:t>
                      </a:r>
                    </a:p>
                    <a:p>
                      <a:pPr marL="0" marR="12827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92175" algn="l"/>
                          <a:tab pos="892810" algn="l"/>
                        </a:tabLst>
                      </a:pP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Help</a:t>
                      </a:r>
                      <a:r>
                        <a:rPr lang="en-US" sz="1100" spc="2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you</a:t>
                      </a:r>
                      <a:r>
                        <a:rPr lang="en-US" sz="1100" spc="2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attain</a:t>
                      </a:r>
                      <a:r>
                        <a:rPr lang="en-US" sz="1100" spc="1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and</a:t>
                      </a:r>
                      <a:r>
                        <a:rPr lang="en-US" sz="1100" spc="3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maintain</a:t>
                      </a:r>
                      <a:r>
                        <a:rPr lang="en-US" sz="1100" spc="2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the</a:t>
                      </a:r>
                      <a:r>
                        <a:rPr lang="en-US" sz="1100" spc="2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highest</a:t>
                      </a:r>
                      <a:r>
                        <a:rPr lang="en-US" sz="1100" spc="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possible</a:t>
                      </a:r>
                      <a:r>
                        <a:rPr lang="en-US" sz="1100" spc="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levels</a:t>
                      </a:r>
                      <a:r>
                        <a:rPr lang="en-US" sz="1100" spc="2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en-US" sz="1100" spc="2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ethical</a:t>
                      </a:r>
                      <a:r>
                        <a:rPr lang="en-US" sz="1100" spc="3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and</a:t>
                      </a:r>
                      <a:r>
                        <a:rPr lang="en-US" sz="1100" spc="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professional</a:t>
                      </a:r>
                      <a:r>
                        <a:rPr lang="en-US" sz="1100" spc="3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conduct</a:t>
                      </a:r>
                      <a:r>
                        <a:rPr lang="en-US" sz="1100" spc="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</a:t>
                      </a:r>
                      <a:r>
                        <a:rPr lang="en-US" sz="1100" spc="2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your</a:t>
                      </a:r>
                      <a:r>
                        <a:rPr lang="en-US" sz="1100" spc="-26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future</a:t>
                      </a:r>
                      <a:r>
                        <a:rPr lang="en-US" sz="1100" spc="-15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life.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2438400"/>
            <a:ext cx="2457450" cy="177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TRUTH, WISDOM &amp; SERVICE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“OUT MOTTO”</a:t>
            </a:r>
            <a:endParaRPr lang="en-US" sz="1350" b="1" dirty="0">
              <a:solidFill>
                <a:srgbClr val="FF0000"/>
              </a:solidFill>
              <a:latin typeface="+mj-lt"/>
            </a:endParaRPr>
          </a:p>
          <a:p>
            <a:pPr algn="ctr" eaLnBrk="1" hangingPunct="1">
              <a:defRPr/>
            </a:pPr>
            <a:endParaRPr lang="en-US" sz="1350" b="1" dirty="0">
              <a:latin typeface="+mj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80"/>
          <a:stretch>
            <a:fillRect/>
          </a:stretch>
        </p:blipFill>
        <p:spPr bwMode="auto">
          <a:xfrm>
            <a:off x="7239000" y="1"/>
            <a:ext cx="1418862" cy="13716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624760" cy="4306094"/>
          </a:xfrm>
        </p:spPr>
      </p:pic>
      <p:sp>
        <p:nvSpPr>
          <p:cNvPr id="2" name="TextBox 1"/>
          <p:cNvSpPr txBox="1"/>
          <p:nvPr/>
        </p:nvSpPr>
        <p:spPr>
          <a:xfrm>
            <a:off x="5791200" y="6248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Vertical integration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lytic lesions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04" y="1600200"/>
            <a:ext cx="4457700" cy="4457700"/>
          </a:xfrm>
        </p:spPr>
      </p:pic>
      <p:sp>
        <p:nvSpPr>
          <p:cNvPr id="3" name="Rectangle 2"/>
          <p:cNvSpPr/>
          <p:nvPr/>
        </p:nvSpPr>
        <p:spPr>
          <a:xfrm>
            <a:off x="1066800" y="6295838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Vertical integration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101220" cy="6102060"/>
          </a:xfrm>
        </p:spPr>
        <p:txBody>
          <a:bodyPr/>
          <a:lstStyle/>
          <a:p>
            <a:r>
              <a:rPr lang="en-US" dirty="0"/>
              <a:t>Follow a systematic approach to see any diagnostic examination </a:t>
            </a:r>
          </a:p>
          <a:p>
            <a:r>
              <a:rPr lang="en-US" dirty="0"/>
              <a:t>Either from center to periphery, make a checklist to assess.</a:t>
            </a:r>
          </a:p>
          <a:p>
            <a:r>
              <a:rPr lang="en-US" dirty="0"/>
              <a:t>Try not to rush and miss any other second/third abnormality after reaching at 1st diagnosis.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sz="4000" dirty="0"/>
              <a:t>Thank you.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6800" y="914400"/>
            <a:ext cx="7391400" cy="2971800"/>
          </a:xfrm>
        </p:spPr>
        <p:txBody>
          <a:bodyPr>
            <a:normAutofit/>
          </a:bodyPr>
          <a:lstStyle/>
          <a:p>
            <a:pPr algn="l"/>
            <a:r>
              <a:rPr lang="en-US" sz="5400" b="1" u="sng" dirty="0"/>
              <a:t>RADIOGRAPHY OF SKULL</a:t>
            </a:r>
            <a:br>
              <a:rPr lang="en-US" sz="4800" b="1" u="sng" dirty="0"/>
            </a:b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4724400"/>
            <a:ext cx="5105400" cy="1752600"/>
          </a:xfrm>
        </p:spPr>
        <p:txBody>
          <a:bodyPr>
            <a:normAutofit fontScale="52500" lnSpcReduction="20000"/>
          </a:bodyPr>
          <a:lstStyle/>
          <a:p>
            <a:pPr>
              <a:buNone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Dr</a:t>
            </a:r>
            <a:r>
              <a:rPr lang="en-US" sz="381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.saba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 SR Radiology</a:t>
            </a:r>
          </a:p>
          <a:p>
            <a:pPr>
              <a:buNone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DR </a:t>
            </a:r>
            <a:r>
              <a:rPr lang="en-US" sz="384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madiha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Consultant Radiologist</a:t>
            </a:r>
          </a:p>
          <a:p>
            <a:pPr algn="l">
              <a:buNone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600" u="sng">
                <a:solidFill>
                  <a:schemeClr val="tx2">
                    <a:lumMod val="60000"/>
                    <a:lumOff val="40000"/>
                  </a:schemeClr>
                </a:solidFill>
              </a:rPr>
              <a:t>LEARNING OBJECTIVES</a:t>
            </a:r>
            <a:endParaRPr lang="en-US" sz="36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300" dirty="0"/>
              <a:t>To know radiographic modality/</a:t>
            </a:r>
            <a:r>
              <a:rPr lang="en-US" sz="3300" dirty="0" err="1"/>
              <a:t>ies</a:t>
            </a:r>
            <a:r>
              <a:rPr lang="en-US" sz="3300" dirty="0"/>
              <a:t> used in skull imaging. (X-rays mainly as topic comprises of plain radiography only)</a:t>
            </a:r>
          </a:p>
          <a:p>
            <a:r>
              <a:rPr lang="en-US" sz="3300" dirty="0"/>
              <a:t>To know advantages and disadvantages of this modality.</a:t>
            </a:r>
          </a:p>
          <a:p>
            <a:r>
              <a:rPr lang="en-US" sz="3300" dirty="0"/>
              <a:t>To know indications and contraindications.</a:t>
            </a:r>
          </a:p>
          <a:p>
            <a:r>
              <a:rPr lang="en-US" sz="3300" dirty="0"/>
              <a:t>Overview on normal skull appearance and common pathologies.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Core concept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0"/>
            <a:ext cx="7010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Varying opacities seen on an X-RAY</a:t>
            </a:r>
          </a:p>
          <a:p>
            <a:endParaRPr lang="en-US" sz="2800" dirty="0"/>
          </a:p>
          <a:p>
            <a:r>
              <a:rPr lang="en-US" sz="2800" dirty="0"/>
              <a:t>Intense white: Metal </a:t>
            </a:r>
          </a:p>
          <a:p>
            <a:endParaRPr lang="en-US" sz="2800" dirty="0"/>
          </a:p>
          <a:p>
            <a:r>
              <a:rPr lang="en-US" sz="2800" dirty="0"/>
              <a:t>White: bone and calcification </a:t>
            </a:r>
          </a:p>
          <a:p>
            <a:endParaRPr lang="en-US" sz="2800" dirty="0"/>
          </a:p>
          <a:p>
            <a:r>
              <a:rPr lang="en-US" sz="2800" dirty="0"/>
              <a:t>Gray: 	soft tissue </a:t>
            </a:r>
          </a:p>
          <a:p>
            <a:endParaRPr lang="en-US" sz="2800" dirty="0"/>
          </a:p>
          <a:p>
            <a:r>
              <a:rPr lang="en-US" sz="2800" dirty="0"/>
              <a:t>Dark gray: Fat</a:t>
            </a:r>
          </a:p>
          <a:p>
            <a:endParaRPr lang="en-US" sz="2800" dirty="0"/>
          </a:p>
          <a:p>
            <a:r>
              <a:rPr lang="en-US" sz="2800" dirty="0"/>
              <a:t>Black: air</a:t>
            </a:r>
          </a:p>
          <a:p>
            <a:endParaRPr lang="en-US" sz="2800" dirty="0"/>
          </a:p>
          <a:p>
            <a:br>
              <a:rPr lang="en-US" sz="2800" dirty="0"/>
            </a:br>
            <a:r>
              <a:rPr lang="en-US" sz="2000" dirty="0">
                <a:solidFill>
                  <a:srgbClr val="FFFF00"/>
                </a:solidFill>
              </a:rPr>
              <a:t>Core concept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ADVANTAGES &amp; DISADVANTAGES of skull X-ray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ADVANTAGES: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Widely available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Economical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Good in diagnosing  fracture/air  within subcutaneous/deeper tissues.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Good in diagnosing skull size and configuration as initial workup.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DISADVANTAGES: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Radiation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Poor tissue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Inadequate diagnostic details at times 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610206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/>
            </a:br>
            <a:r>
              <a:rPr lang="en-US">
                <a:solidFill>
                  <a:srgbClr val="FFFF00"/>
                </a:solidFill>
              </a:rPr>
              <a:t>Core concept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775582"/>
          </a:xfrm>
        </p:spPr>
        <p:txBody>
          <a:bodyPr/>
          <a:lstStyle/>
          <a:p>
            <a:r>
              <a:rPr lang="en-US" dirty="0"/>
              <a:t>SKULL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8" y="1371600"/>
            <a:ext cx="7511472" cy="473046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It is a bony structure supporting brain making an external covering as well as face.</a:t>
            </a:r>
          </a:p>
          <a:p>
            <a:r>
              <a:rPr lang="en-US" sz="2600" dirty="0"/>
              <a:t>Composed of many bones, formed by intramembranous ossification, joined together by fibrous joints called sutures.</a:t>
            </a:r>
          </a:p>
          <a:p>
            <a:r>
              <a:rPr lang="en-US" sz="2600" dirty="0"/>
              <a:t>Bones of the skull divided into 2 groups.</a:t>
            </a:r>
          </a:p>
          <a:p>
            <a:pPr marL="571500" indent="-571500">
              <a:buFont typeface="+mj-lt"/>
              <a:buAutoNum type="alphaLcPeriod"/>
            </a:pPr>
            <a:r>
              <a:rPr lang="en-US" sz="2600" dirty="0"/>
              <a:t>Cranium </a:t>
            </a:r>
          </a:p>
          <a:p>
            <a:pPr marL="937260" lvl="1" indent="-571500">
              <a:buNone/>
            </a:pPr>
            <a:r>
              <a:rPr lang="en-US" sz="2200" dirty="0"/>
              <a:t>1. </a:t>
            </a:r>
            <a:r>
              <a:rPr lang="en-US" sz="2200" dirty="0" err="1"/>
              <a:t>Calvarium</a:t>
            </a:r>
            <a:r>
              <a:rPr lang="en-US" sz="2200" dirty="0"/>
              <a:t>/skull vault</a:t>
            </a:r>
          </a:p>
          <a:p>
            <a:pPr marL="937260" lvl="1" indent="-571500">
              <a:buNone/>
            </a:pPr>
            <a:r>
              <a:rPr lang="en-US" sz="2200" dirty="0"/>
              <a:t>2. Skull base </a:t>
            </a:r>
          </a:p>
          <a:p>
            <a:pPr marL="571500" indent="-571500">
              <a:buFont typeface="+mj-lt"/>
              <a:buAutoNum type="alphaLcPeriod"/>
            </a:pPr>
            <a:r>
              <a:rPr lang="en-US" sz="2600" dirty="0"/>
              <a:t>Face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Core concept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</TotalTime>
  <Words>910</Words>
  <Application>Microsoft Office PowerPoint</Application>
  <PresentationFormat>On-screen Show (4:3)</PresentationFormat>
  <Paragraphs>202</Paragraphs>
  <Slides>43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Century Gothic</vt:lpstr>
      <vt:lpstr>Tahoma</vt:lpstr>
      <vt:lpstr>Times New Roman</vt:lpstr>
      <vt:lpstr>Mesh</vt:lpstr>
      <vt:lpstr>PowerPoint Presentation</vt:lpstr>
      <vt:lpstr>PowerPoint Presentation</vt:lpstr>
      <vt:lpstr>PROF UMER MODEL OF INTEGRATED LECTURE</vt:lpstr>
      <vt:lpstr>PowerPoint Presentation</vt:lpstr>
      <vt:lpstr>RADIOGRAPHY OF SKULL </vt:lpstr>
      <vt:lpstr>LEARNING OBJECTIVES</vt:lpstr>
      <vt:lpstr>PowerPoint Presentation</vt:lpstr>
      <vt:lpstr>ADVANTAGES &amp; DISADVANTAGES of skull X-ray</vt:lpstr>
      <vt:lpstr>SKULL</vt:lpstr>
      <vt:lpstr>PowerPoint Presentation</vt:lpstr>
      <vt:lpstr>PowerPoint Presentation</vt:lpstr>
      <vt:lpstr>Total skull bones = 22  Cranial = 8 Facial =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positioning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pathologies</vt:lpstr>
      <vt:lpstr>Hydrocephalus</vt:lpstr>
      <vt:lpstr>Hydrocephalus treated with VP shunt</vt:lpstr>
      <vt:lpstr>Fractures </vt:lpstr>
      <vt:lpstr>Fracture parietal bone</vt:lpstr>
      <vt:lpstr>Fracture frontal bone</vt:lpstr>
      <vt:lpstr>Depressed fracture</vt:lpstr>
      <vt:lpstr>Ping pong fracture</vt:lpstr>
      <vt:lpstr>Ping pong fracture(depressed)</vt:lpstr>
      <vt:lpstr>Fracture frontal bone</vt:lpstr>
      <vt:lpstr>Calcifications in skull Xray</vt:lpstr>
      <vt:lpstr>Calcified meningioma</vt:lpstr>
      <vt:lpstr>Hair on end appearance</vt:lpstr>
      <vt:lpstr>PowerPoint Presentation</vt:lpstr>
      <vt:lpstr>Multiple lytic lesions</vt:lpstr>
      <vt:lpstr>Take home messages 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Radiographs</dc:title>
  <dc:creator>USER</dc:creator>
  <cp:lastModifiedBy>User</cp:lastModifiedBy>
  <cp:revision>29</cp:revision>
  <dcterms:created xsi:type="dcterms:W3CDTF">2021-04-17T14:40:00Z</dcterms:created>
  <dcterms:modified xsi:type="dcterms:W3CDTF">2025-02-11T04:31:02Z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5D35F7F1BC4040B594B8D661B224BC55_12</vt:lpwstr>
  </property>
  <property fmtid="{D5CDD505-2E9C-101B-9397-08002B2CF9AE}" pid="3" name="KSOProductBuildVer">
    <vt:lpwstr>2057-12.2.0.17545</vt:lpwstr>
  </property>
</Properties>
</file>