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sldIdLst>
    <p:sldId id="417" r:id="rId3"/>
    <p:sldId id="381" r:id="rId4"/>
    <p:sldId id="456" r:id="rId5"/>
    <p:sldId id="457" r:id="rId6"/>
    <p:sldId id="458" r:id="rId7"/>
    <p:sldId id="257" r:id="rId8"/>
    <p:sldId id="459" r:id="rId9"/>
    <p:sldId id="422" r:id="rId10"/>
    <p:sldId id="259" r:id="rId11"/>
    <p:sldId id="260" r:id="rId12"/>
    <p:sldId id="423" r:id="rId13"/>
    <p:sldId id="463" r:id="rId14"/>
    <p:sldId id="354" r:id="rId15"/>
    <p:sldId id="424" r:id="rId16"/>
    <p:sldId id="425" r:id="rId17"/>
    <p:sldId id="461" r:id="rId18"/>
    <p:sldId id="280" r:id="rId19"/>
    <p:sldId id="427" r:id="rId20"/>
    <p:sldId id="462" r:id="rId21"/>
    <p:sldId id="285" r:id="rId22"/>
    <p:sldId id="286" r:id="rId23"/>
    <p:sldId id="386" r:id="rId24"/>
    <p:sldId id="434" r:id="rId25"/>
    <p:sldId id="464" r:id="rId26"/>
    <p:sldId id="465" r:id="rId27"/>
    <p:sldId id="435" r:id="rId28"/>
    <p:sldId id="36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nar" initials="d" lastIdx="1" clrIdx="0"/>
  <p:cmAuthor id="2" name="tpadmin" initials="t" lastIdx="9" clrIdx="1"/>
  <p:cmAuthor id="3" name="Li Qing" initials="L" lastIdx="0" clrIdx="2"/>
  <p:cmAuthor id="4" name="James" initials="J" lastIdx="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35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accent1_2#1" csCatId="accent1"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anose="020B0A04020102020204"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871B870-CBE2-45BC-B2D9-2D91AE7708A0}" type="presOf" srcId="{F9CEBA05-2F10-437E-89B2-54F4D9FAF478}" destId="{5ED88519-AC6C-4AA3-B76D-812B93A167E4}" srcOrd="0" destOrd="0" presId="urn:microsoft.com/office/officeart/2005/8/layout/gear1#1"/>
    <dgm:cxn modelId="{FAC9729C-08C1-4501-A4FF-914CB8B3DF4B}" type="presOf" srcId="{DACAB5BA-B8B4-4D66-8B11-1D02259E020B}" destId="{87622A90-D0D8-4EA3-BC0D-D537801AF2B1}" srcOrd="0" destOrd="0" presId="urn:microsoft.com/office/officeart/2005/8/layout/gear1#1"/>
    <dgm:cxn modelId="{705B8D8B-E1A9-4EE8-A99C-101B11BC59F1}" type="presOf" srcId="{399ACE2F-90C5-48B1-9E65-700A32562848}" destId="{7D3EFDB4-E5D1-439A-86D8-1FCF80D959BA}" srcOrd="2" destOrd="0" presId="urn:microsoft.com/office/officeart/2005/8/layout/gear1#1"/>
    <dgm:cxn modelId="{14594466-4D0E-4590-A274-46136C88B9B1}" type="presOf" srcId="{399ACE2F-90C5-48B1-9E65-700A32562848}" destId="{9815588C-16D0-4475-B64C-847FC87C8C32}" srcOrd="3" destOrd="0" presId="urn:microsoft.com/office/officeart/2005/8/layout/gear1#1"/>
    <dgm:cxn modelId="{F053BD5B-1941-4B93-B892-5CD937D849CA}" type="presOf" srcId="{DA82EADB-2721-42A0-95EA-F9B5521A38A6}" destId="{A09CEA93-9338-4361-A5E6-CF85B6019F5A}" srcOrd="0" destOrd="0" presId="urn:microsoft.com/office/officeart/2005/8/layout/gear1#1"/>
    <dgm:cxn modelId="{41AA8AA2-ED6C-4D0E-AC27-E55555198CD6}" type="presOf" srcId="{188C389E-9423-41DE-9C5E-D4A7E95C7E62}" destId="{6DF3A3A0-5919-4E69-80DD-61760D6340A0}"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C1B9085C-9448-4F63-A912-D0EA4F072976}" type="presOf" srcId="{663C1E13-76F9-4B70-A2F2-CA23180743CE}" destId="{93300324-D62F-4E58-B882-734182BDB462}" srcOrd="0" destOrd="0" presId="urn:microsoft.com/office/officeart/2005/8/layout/gear1#1"/>
    <dgm:cxn modelId="{C4669EEB-B25F-48C8-985E-DC256AA3B435}" type="presOf" srcId="{23718C41-0A1F-40BF-86BE-8A5476EC271E}" destId="{398423B3-DD54-4226-99D7-017EFC1488DF}" srcOrd="0" destOrd="0" presId="urn:microsoft.com/office/officeart/2005/8/layout/gear1#1"/>
    <dgm:cxn modelId="{2DC427C5-8E36-4651-B870-87F22DD7F683}" type="presOf" srcId="{663C1E13-76F9-4B70-A2F2-CA23180743CE}" destId="{B9330EE9-43E4-4FD4-8144-E92B1DD0FCDF}" srcOrd="1"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668C1721-4342-496F-A00B-948AF1F6E32A}" type="presOf" srcId="{663C1E13-76F9-4B70-A2F2-CA23180743CE}" destId="{4822A78E-EAEC-401F-941A-3A84E13E2357}" srcOrd="2" destOrd="0" presId="urn:microsoft.com/office/officeart/2005/8/layout/gear1#1"/>
    <dgm:cxn modelId="{AA7CE4E1-915E-4501-91F0-3F02E081267D}" type="presOf" srcId="{DACAB5BA-B8B4-4D66-8B11-1D02259E020B}" destId="{8BC64EA7-2794-42B6-96C9-F39A52CB985A}" srcOrd="2" destOrd="0" presId="urn:microsoft.com/office/officeart/2005/8/layout/gear1#1"/>
    <dgm:cxn modelId="{9333F39F-F15C-4D5B-B3B9-7E2C7F12DA81}" type="presOf" srcId="{399ACE2F-90C5-48B1-9E65-700A32562848}" destId="{59EDF28D-6C67-49D0-B5A1-DE5C3CBA2292}" srcOrd="0" destOrd="0" presId="urn:microsoft.com/office/officeart/2005/8/layout/gear1#1"/>
    <dgm:cxn modelId="{B6F8C104-B3EF-4F78-BC95-1F9F23C236A8}" type="presOf" srcId="{399ACE2F-90C5-48B1-9E65-700A32562848}" destId="{23DC08E4-3725-4448-BFFF-1CCEA2F2987E}" srcOrd="1" destOrd="0" presId="urn:microsoft.com/office/officeart/2005/8/layout/gear1#1"/>
    <dgm:cxn modelId="{6746F861-B71F-47C4-A7FC-110FB333155A}" type="presOf" srcId="{DACAB5BA-B8B4-4D66-8B11-1D02259E020B}" destId="{B6B6B41B-120B-4968-AB6A-FC6E7C8EF3C0}"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DDDFCE21-2E40-462A-8589-719DBB85D00E}" type="presParOf" srcId="{5ED88519-AC6C-4AA3-B76D-812B93A167E4}" destId="{87622A90-D0D8-4EA3-BC0D-D537801AF2B1}" srcOrd="0" destOrd="0" presId="urn:microsoft.com/office/officeart/2005/8/layout/gear1#1"/>
    <dgm:cxn modelId="{9A40A722-1EE7-4F5D-B0A2-60F564F5D725}" type="presParOf" srcId="{5ED88519-AC6C-4AA3-B76D-812B93A167E4}" destId="{B6B6B41B-120B-4968-AB6A-FC6E7C8EF3C0}" srcOrd="1" destOrd="0" presId="urn:microsoft.com/office/officeart/2005/8/layout/gear1#1"/>
    <dgm:cxn modelId="{4BFE6983-EB2F-488D-9E22-8E8AD0108D53}" type="presParOf" srcId="{5ED88519-AC6C-4AA3-B76D-812B93A167E4}" destId="{8BC64EA7-2794-42B6-96C9-F39A52CB985A}" srcOrd="2" destOrd="0" presId="urn:microsoft.com/office/officeart/2005/8/layout/gear1#1"/>
    <dgm:cxn modelId="{AAF8A552-830D-45D7-A168-5E979B8B4F56}" type="presParOf" srcId="{5ED88519-AC6C-4AA3-B76D-812B93A167E4}" destId="{93300324-D62F-4E58-B882-734182BDB462}" srcOrd="3" destOrd="0" presId="urn:microsoft.com/office/officeart/2005/8/layout/gear1#1"/>
    <dgm:cxn modelId="{F5E317E4-2558-4678-9427-2D2F7EBDCCDD}" type="presParOf" srcId="{5ED88519-AC6C-4AA3-B76D-812B93A167E4}" destId="{B9330EE9-43E4-4FD4-8144-E92B1DD0FCDF}" srcOrd="4" destOrd="0" presId="urn:microsoft.com/office/officeart/2005/8/layout/gear1#1"/>
    <dgm:cxn modelId="{592434CE-ACE1-4050-BFDC-257D6DD7BC96}" type="presParOf" srcId="{5ED88519-AC6C-4AA3-B76D-812B93A167E4}" destId="{4822A78E-EAEC-401F-941A-3A84E13E2357}" srcOrd="5" destOrd="0" presId="urn:microsoft.com/office/officeart/2005/8/layout/gear1#1"/>
    <dgm:cxn modelId="{EB71BF43-B7A8-47B1-A1FC-5D0652E18E27}" type="presParOf" srcId="{5ED88519-AC6C-4AA3-B76D-812B93A167E4}" destId="{59EDF28D-6C67-49D0-B5A1-DE5C3CBA2292}" srcOrd="6" destOrd="0" presId="urn:microsoft.com/office/officeart/2005/8/layout/gear1#1"/>
    <dgm:cxn modelId="{57BCA9F7-A44A-4C5F-9400-25C0E7D0336D}" type="presParOf" srcId="{5ED88519-AC6C-4AA3-B76D-812B93A167E4}" destId="{23DC08E4-3725-4448-BFFF-1CCEA2F2987E}" srcOrd="7" destOrd="0" presId="urn:microsoft.com/office/officeart/2005/8/layout/gear1#1"/>
    <dgm:cxn modelId="{89415072-5F67-4278-B76B-98DD6E561944}" type="presParOf" srcId="{5ED88519-AC6C-4AA3-B76D-812B93A167E4}" destId="{7D3EFDB4-E5D1-439A-86D8-1FCF80D959BA}" srcOrd="8" destOrd="0" presId="urn:microsoft.com/office/officeart/2005/8/layout/gear1#1"/>
    <dgm:cxn modelId="{0F0D6CCA-DF6A-44A8-B4A4-78CA7DDC55C4}" type="presParOf" srcId="{5ED88519-AC6C-4AA3-B76D-812B93A167E4}" destId="{9815588C-16D0-4475-B64C-847FC87C8C32}" srcOrd="9" destOrd="0" presId="urn:microsoft.com/office/officeart/2005/8/layout/gear1#1"/>
    <dgm:cxn modelId="{B80722D1-6AEA-4A62-BE71-51BF7A8B85FE}" type="presParOf" srcId="{5ED88519-AC6C-4AA3-B76D-812B93A167E4}" destId="{398423B3-DD54-4226-99D7-017EFC1488DF}" srcOrd="10" destOrd="0" presId="urn:microsoft.com/office/officeart/2005/8/layout/gear1#1"/>
    <dgm:cxn modelId="{8EBE99C2-B164-4C49-BA0A-3352D439FF93}" type="presParOf" srcId="{5ED88519-AC6C-4AA3-B76D-812B93A167E4}" destId="{6DF3A3A0-5919-4E69-80DD-61760D6340A0}" srcOrd="11" destOrd="0" presId="urn:microsoft.com/office/officeart/2005/8/layout/gear1#1"/>
    <dgm:cxn modelId="{341AB0AE-7BC0-46D5-9297-1AF46C6C2A7D}"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92943E-EF15-4A4E-9EC1-B835DC3D0D96}" type="doc">
      <dgm:prSet loTypeId="urn:microsoft.com/office/officeart/2005/8/layout/vList2#3" loCatId="list" qsTypeId="urn:microsoft.com/office/officeart/2005/8/quickstyle/simple1#2" qsCatId="simple" csTypeId="urn:microsoft.com/office/officeart/2005/8/colors/accent1_2#3" csCatId="accent1" phldr="1"/>
      <dgm:spPr/>
      <dgm:t>
        <a:bodyPr/>
        <a:lstStyle/>
        <a:p>
          <a:endParaRPr lang="en-US"/>
        </a:p>
      </dgm:t>
    </dgm:pt>
    <dgm:pt modelId="{CF232536-F71D-4EBB-A1AC-7D6C5CD52977}">
      <dgm:prSet phldr="0" custT="1"/>
      <dgm:spPr/>
      <dgm:t>
        <a:bodyPr vert="horz" wrap="square"/>
        <a:lstStyle/>
        <a:p>
          <a:pPr>
            <a:lnSpc>
              <a:spcPct val="100000"/>
            </a:lnSpc>
            <a:spcBef>
              <a:spcPct val="0"/>
            </a:spcBef>
            <a:spcAft>
              <a:spcPct val="35000"/>
            </a:spcAft>
          </a:pPr>
          <a:r>
            <a:rPr lang="en-US" sz="3200" dirty="0"/>
            <a:t>Acute infectious disease caused by toxigenic strains of </a:t>
          </a:r>
          <a:r>
            <a:rPr lang="en-US" sz="3200" dirty="0" err="1" smtClean="0"/>
            <a:t>Corynebacterium</a:t>
          </a:r>
          <a:r>
            <a:rPr lang="en-US" sz="3200" dirty="0" smtClean="0"/>
            <a:t> </a:t>
          </a:r>
          <a:r>
            <a:rPr lang="en-US" sz="3200" dirty="0" err="1" smtClean="0"/>
            <a:t>diphtheriae</a:t>
          </a:r>
          <a:endParaRPr sz="3200" dirty="0"/>
        </a:p>
      </dgm:t>
    </dgm:pt>
    <dgm:pt modelId="{325DC423-D042-4349-B21D-FC702DB66040}" type="parTrans" cxnId="{B1C359D5-4520-4DCE-8EFE-3FF760636A64}">
      <dgm:prSet/>
      <dgm:spPr/>
      <dgm:t>
        <a:bodyPr/>
        <a:lstStyle/>
        <a:p>
          <a:endParaRPr lang="en-US"/>
        </a:p>
      </dgm:t>
    </dgm:pt>
    <dgm:pt modelId="{736AB26E-D198-4EAD-AA09-EC9D844DB733}" type="sibTrans" cxnId="{B1C359D5-4520-4DCE-8EFE-3FF760636A64}">
      <dgm:prSet/>
      <dgm:spPr/>
      <dgm:t>
        <a:bodyPr/>
        <a:lstStyle/>
        <a:p>
          <a:endParaRPr lang="en-US"/>
        </a:p>
      </dgm:t>
    </dgm:pt>
    <dgm:pt modelId="{A9EFB4E7-4312-44D6-953F-39EF63399A84}">
      <dgm:prSet custT="1"/>
      <dgm:spPr/>
      <dgm:t>
        <a:bodyPr/>
        <a:lstStyle/>
        <a:p>
          <a:r>
            <a:rPr lang="en-US" sz="3200" dirty="0"/>
            <a:t>Types of </a:t>
          </a:r>
          <a:r>
            <a:rPr lang="en-US" sz="3200" dirty="0" err="1" smtClean="0"/>
            <a:t>Diphtheriae</a:t>
          </a:r>
          <a:endParaRPr lang="en-US" sz="3200" dirty="0"/>
        </a:p>
      </dgm:t>
    </dgm:pt>
    <dgm:pt modelId="{9F8A71A1-7C29-4964-8A52-42BA1BC09215}" type="parTrans" cxnId="{1E2AD2D0-952F-439A-B031-3B4599CA8AE6}">
      <dgm:prSet/>
      <dgm:spPr/>
      <dgm:t>
        <a:bodyPr/>
        <a:lstStyle/>
        <a:p>
          <a:endParaRPr lang="en-US"/>
        </a:p>
      </dgm:t>
    </dgm:pt>
    <dgm:pt modelId="{20BF05C1-46B3-4DAE-8BFE-091D0E99756D}" type="sibTrans" cxnId="{1E2AD2D0-952F-439A-B031-3B4599CA8AE6}">
      <dgm:prSet/>
      <dgm:spPr/>
      <dgm:t>
        <a:bodyPr/>
        <a:lstStyle/>
        <a:p>
          <a:endParaRPr lang="en-US"/>
        </a:p>
      </dgm:t>
    </dgm:pt>
    <dgm:pt modelId="{E5822A69-30C6-4C0B-8879-7135A0452D6D}">
      <dgm:prSet custT="1"/>
      <dgm:spPr/>
      <dgm:t>
        <a:bodyPr/>
        <a:lstStyle/>
        <a:p>
          <a:r>
            <a:rPr lang="en-US" sz="2400" dirty="0"/>
            <a:t>Pharyngeal and tonsillar </a:t>
          </a:r>
          <a:r>
            <a:rPr lang="en-US" sz="2400" dirty="0" err="1" smtClean="0"/>
            <a:t>diphtheriae</a:t>
          </a:r>
          <a:endParaRPr lang="en-US" sz="2400" dirty="0"/>
        </a:p>
      </dgm:t>
    </dgm:pt>
    <dgm:pt modelId="{3160BD25-6869-45AE-95F4-A7ADDB9DC278}" type="parTrans" cxnId="{7C64E7DD-1D56-49E5-8CF5-2C13C620EF47}">
      <dgm:prSet/>
      <dgm:spPr/>
      <dgm:t>
        <a:bodyPr/>
        <a:lstStyle/>
        <a:p>
          <a:endParaRPr lang="en-US"/>
        </a:p>
      </dgm:t>
    </dgm:pt>
    <dgm:pt modelId="{8CC907AF-6623-4CAA-A2B2-7EB38F849C7A}" type="sibTrans" cxnId="{7C64E7DD-1D56-49E5-8CF5-2C13C620EF47}">
      <dgm:prSet/>
      <dgm:spPr/>
      <dgm:t>
        <a:bodyPr/>
        <a:lstStyle/>
        <a:p>
          <a:endParaRPr lang="en-US"/>
        </a:p>
      </dgm:t>
    </dgm:pt>
    <dgm:pt modelId="{BEB7AEAF-37A2-49FB-8542-77E46957A482}">
      <dgm:prSet custT="1"/>
      <dgm:spPr/>
      <dgm:t>
        <a:bodyPr/>
        <a:lstStyle/>
        <a:p>
          <a:r>
            <a:rPr lang="en-US" sz="2400" dirty="0"/>
            <a:t>Laryngeal  </a:t>
          </a:r>
          <a:r>
            <a:rPr lang="en-US" sz="2400" dirty="0" err="1" smtClean="0"/>
            <a:t>diphtheriae</a:t>
          </a:r>
          <a:r>
            <a:rPr lang="en-US" sz="2400" dirty="0" smtClean="0"/>
            <a:t> </a:t>
          </a:r>
          <a:endParaRPr lang="en-US" sz="2400" dirty="0"/>
        </a:p>
      </dgm:t>
    </dgm:pt>
    <dgm:pt modelId="{545336C5-7532-46A4-9279-5123F32C64A6}" type="parTrans" cxnId="{04D8C416-57C9-4A70-9442-6800ACC0D800}">
      <dgm:prSet/>
      <dgm:spPr/>
      <dgm:t>
        <a:bodyPr/>
        <a:lstStyle/>
        <a:p>
          <a:endParaRPr lang="en-US"/>
        </a:p>
      </dgm:t>
    </dgm:pt>
    <dgm:pt modelId="{C8775EF6-17E4-44FB-8C41-B991D9AC246A}" type="sibTrans" cxnId="{04D8C416-57C9-4A70-9442-6800ACC0D800}">
      <dgm:prSet/>
      <dgm:spPr/>
      <dgm:t>
        <a:bodyPr/>
        <a:lstStyle/>
        <a:p>
          <a:endParaRPr lang="en-US"/>
        </a:p>
      </dgm:t>
    </dgm:pt>
    <dgm:pt modelId="{163716C6-EB84-430D-995C-9775321730EF}">
      <dgm:prSet custT="1"/>
      <dgm:spPr/>
      <dgm:t>
        <a:bodyPr/>
        <a:lstStyle/>
        <a:p>
          <a:r>
            <a:rPr lang="en-US" sz="2400" dirty="0"/>
            <a:t>Anterior nasal </a:t>
          </a:r>
          <a:r>
            <a:rPr lang="en-US" sz="2400" dirty="0" err="1" smtClean="0"/>
            <a:t>diphtheriae</a:t>
          </a:r>
          <a:endParaRPr lang="en-US" sz="2400" dirty="0"/>
        </a:p>
      </dgm:t>
    </dgm:pt>
    <dgm:pt modelId="{A051EDC0-E723-47A9-A21A-A736CD54C4A8}" type="parTrans" cxnId="{BD3B17B5-8E13-497A-A99C-AC0F8D560027}">
      <dgm:prSet/>
      <dgm:spPr/>
      <dgm:t>
        <a:bodyPr/>
        <a:lstStyle/>
        <a:p>
          <a:endParaRPr lang="en-US"/>
        </a:p>
      </dgm:t>
    </dgm:pt>
    <dgm:pt modelId="{2384CEFE-E133-4A13-85F2-4107C036203F}" type="sibTrans" cxnId="{BD3B17B5-8E13-497A-A99C-AC0F8D560027}">
      <dgm:prSet/>
      <dgm:spPr/>
      <dgm:t>
        <a:bodyPr/>
        <a:lstStyle/>
        <a:p>
          <a:endParaRPr lang="en-US"/>
        </a:p>
      </dgm:t>
    </dgm:pt>
    <dgm:pt modelId="{92995E08-51B4-44A4-A688-FAC3EBBFA1B5}">
      <dgm:prSet custT="1"/>
      <dgm:spPr/>
      <dgm:t>
        <a:bodyPr/>
        <a:lstStyle/>
        <a:p>
          <a:r>
            <a:rPr lang="en-US" sz="2400" dirty="0"/>
            <a:t>Cutaneous </a:t>
          </a:r>
          <a:r>
            <a:rPr lang="en-US" sz="2400" dirty="0" err="1" smtClean="0"/>
            <a:t>diphtheriae</a:t>
          </a:r>
          <a:r>
            <a:rPr lang="en-US" sz="2400" dirty="0" smtClean="0"/>
            <a:t> </a:t>
          </a:r>
          <a:endParaRPr lang="en-US" sz="2400" dirty="0"/>
        </a:p>
      </dgm:t>
    </dgm:pt>
    <dgm:pt modelId="{0F07EBFB-2CF0-4E37-ADCC-CA54CD1CB412}" type="parTrans" cxnId="{02DD74ED-3262-4BF1-A51B-EAB62C9BF07D}">
      <dgm:prSet/>
      <dgm:spPr/>
      <dgm:t>
        <a:bodyPr/>
        <a:lstStyle/>
        <a:p>
          <a:endParaRPr lang="en-US"/>
        </a:p>
      </dgm:t>
    </dgm:pt>
    <dgm:pt modelId="{B1D6EFFA-98E6-436C-AD7A-DC2C5F3BF8A8}" type="sibTrans" cxnId="{02DD74ED-3262-4BF1-A51B-EAB62C9BF07D}">
      <dgm:prSet/>
      <dgm:spPr/>
      <dgm:t>
        <a:bodyPr/>
        <a:lstStyle/>
        <a:p>
          <a:endParaRPr lang="en-US"/>
        </a:p>
      </dgm:t>
    </dgm:pt>
    <dgm:pt modelId="{A6317DDC-F032-48A2-931C-6FE65E2B1B50}" type="pres">
      <dgm:prSet presAssocID="{4192943E-EF15-4A4E-9EC1-B835DC3D0D96}" presName="linear" presStyleCnt="0">
        <dgm:presLayoutVars>
          <dgm:animLvl val="lvl"/>
          <dgm:resizeHandles val="exact"/>
        </dgm:presLayoutVars>
      </dgm:prSet>
      <dgm:spPr/>
      <dgm:t>
        <a:bodyPr/>
        <a:lstStyle/>
        <a:p>
          <a:endParaRPr lang="en-US"/>
        </a:p>
      </dgm:t>
    </dgm:pt>
    <dgm:pt modelId="{88C08CB9-015D-4C46-BD6E-7D77672CB925}" type="pres">
      <dgm:prSet presAssocID="{CF232536-F71D-4EBB-A1AC-7D6C5CD52977}" presName="parentText" presStyleLbl="node1" presStyleIdx="0" presStyleCnt="2">
        <dgm:presLayoutVars>
          <dgm:chMax val="0"/>
          <dgm:bulletEnabled val="1"/>
        </dgm:presLayoutVars>
      </dgm:prSet>
      <dgm:spPr/>
      <dgm:t>
        <a:bodyPr/>
        <a:lstStyle/>
        <a:p>
          <a:endParaRPr lang="en-US"/>
        </a:p>
      </dgm:t>
    </dgm:pt>
    <dgm:pt modelId="{74FD8155-1F6B-4168-AE75-96E79028F4A5}" type="pres">
      <dgm:prSet presAssocID="{736AB26E-D198-4EAD-AA09-EC9D844DB733}" presName="spacer" presStyleCnt="0"/>
      <dgm:spPr/>
    </dgm:pt>
    <dgm:pt modelId="{4458D762-1CC4-4B15-8EDB-9E2772E1A98F}" type="pres">
      <dgm:prSet presAssocID="{A9EFB4E7-4312-44D6-953F-39EF63399A84}" presName="parentText" presStyleLbl="node1" presStyleIdx="1" presStyleCnt="2" custLinFactNeighborY="3435">
        <dgm:presLayoutVars>
          <dgm:chMax val="0"/>
          <dgm:bulletEnabled val="1"/>
        </dgm:presLayoutVars>
      </dgm:prSet>
      <dgm:spPr/>
      <dgm:t>
        <a:bodyPr/>
        <a:lstStyle/>
        <a:p>
          <a:endParaRPr lang="en-US"/>
        </a:p>
      </dgm:t>
    </dgm:pt>
    <dgm:pt modelId="{1E05F4FE-C6B2-40B5-83E6-DEFAF564330E}" type="pres">
      <dgm:prSet presAssocID="{A9EFB4E7-4312-44D6-953F-39EF63399A84}" presName="childText" presStyleLbl="revTx" presStyleIdx="0" presStyleCnt="1">
        <dgm:presLayoutVars>
          <dgm:bulletEnabled val="1"/>
        </dgm:presLayoutVars>
      </dgm:prSet>
      <dgm:spPr/>
      <dgm:t>
        <a:bodyPr/>
        <a:lstStyle/>
        <a:p>
          <a:endParaRPr lang="en-US"/>
        </a:p>
      </dgm:t>
    </dgm:pt>
  </dgm:ptLst>
  <dgm:cxnLst>
    <dgm:cxn modelId="{B1C359D5-4520-4DCE-8EFE-3FF760636A64}" srcId="{4192943E-EF15-4A4E-9EC1-B835DC3D0D96}" destId="{CF232536-F71D-4EBB-A1AC-7D6C5CD52977}" srcOrd="0" destOrd="0" parTransId="{325DC423-D042-4349-B21D-FC702DB66040}" sibTransId="{736AB26E-D198-4EAD-AA09-EC9D844DB733}"/>
    <dgm:cxn modelId="{016FC4AC-51B7-4D67-9972-733B1FF9A811}" type="presOf" srcId="{E5822A69-30C6-4C0B-8879-7135A0452D6D}" destId="{1E05F4FE-C6B2-40B5-83E6-DEFAF564330E}" srcOrd="0" destOrd="0" presId="urn:microsoft.com/office/officeart/2005/8/layout/vList2#3"/>
    <dgm:cxn modelId="{02DD74ED-3262-4BF1-A51B-EAB62C9BF07D}" srcId="{A9EFB4E7-4312-44D6-953F-39EF63399A84}" destId="{92995E08-51B4-44A4-A688-FAC3EBBFA1B5}" srcOrd="3" destOrd="0" parTransId="{0F07EBFB-2CF0-4E37-ADCC-CA54CD1CB412}" sibTransId="{B1D6EFFA-98E6-436C-AD7A-DC2C5F3BF8A8}"/>
    <dgm:cxn modelId="{1E2AD2D0-952F-439A-B031-3B4599CA8AE6}" srcId="{4192943E-EF15-4A4E-9EC1-B835DC3D0D96}" destId="{A9EFB4E7-4312-44D6-953F-39EF63399A84}" srcOrd="1" destOrd="0" parTransId="{9F8A71A1-7C29-4964-8A52-42BA1BC09215}" sibTransId="{20BF05C1-46B3-4DAE-8BFE-091D0E99756D}"/>
    <dgm:cxn modelId="{2248F717-0FF3-43D0-ABEF-C22596AC3383}" type="presOf" srcId="{4192943E-EF15-4A4E-9EC1-B835DC3D0D96}" destId="{A6317DDC-F032-48A2-931C-6FE65E2B1B50}" srcOrd="0" destOrd="0" presId="urn:microsoft.com/office/officeart/2005/8/layout/vList2#3"/>
    <dgm:cxn modelId="{BD3B17B5-8E13-497A-A99C-AC0F8D560027}" srcId="{A9EFB4E7-4312-44D6-953F-39EF63399A84}" destId="{163716C6-EB84-430D-995C-9775321730EF}" srcOrd="2" destOrd="0" parTransId="{A051EDC0-E723-47A9-A21A-A736CD54C4A8}" sibTransId="{2384CEFE-E133-4A13-85F2-4107C036203F}"/>
    <dgm:cxn modelId="{71DAFA52-53E1-492C-83EA-321F0372CC1D}" type="presOf" srcId="{A9EFB4E7-4312-44D6-953F-39EF63399A84}" destId="{4458D762-1CC4-4B15-8EDB-9E2772E1A98F}" srcOrd="0" destOrd="0" presId="urn:microsoft.com/office/officeart/2005/8/layout/vList2#3"/>
    <dgm:cxn modelId="{7C64E7DD-1D56-49E5-8CF5-2C13C620EF47}" srcId="{A9EFB4E7-4312-44D6-953F-39EF63399A84}" destId="{E5822A69-30C6-4C0B-8879-7135A0452D6D}" srcOrd="0" destOrd="0" parTransId="{3160BD25-6869-45AE-95F4-A7ADDB9DC278}" sibTransId="{8CC907AF-6623-4CAA-A2B2-7EB38F849C7A}"/>
    <dgm:cxn modelId="{C10FAC08-9E70-4B9B-93E7-581AF8A5A5B3}" type="presOf" srcId="{163716C6-EB84-430D-995C-9775321730EF}" destId="{1E05F4FE-C6B2-40B5-83E6-DEFAF564330E}" srcOrd="0" destOrd="2" presId="urn:microsoft.com/office/officeart/2005/8/layout/vList2#3"/>
    <dgm:cxn modelId="{04D8C416-57C9-4A70-9442-6800ACC0D800}" srcId="{A9EFB4E7-4312-44D6-953F-39EF63399A84}" destId="{BEB7AEAF-37A2-49FB-8542-77E46957A482}" srcOrd="1" destOrd="0" parTransId="{545336C5-7532-46A4-9279-5123F32C64A6}" sibTransId="{C8775EF6-17E4-44FB-8C41-B991D9AC246A}"/>
    <dgm:cxn modelId="{D7BCF06A-A6A4-4187-AF33-C03F9229D8F2}" type="presOf" srcId="{BEB7AEAF-37A2-49FB-8542-77E46957A482}" destId="{1E05F4FE-C6B2-40B5-83E6-DEFAF564330E}" srcOrd="0" destOrd="1" presId="urn:microsoft.com/office/officeart/2005/8/layout/vList2#3"/>
    <dgm:cxn modelId="{3BED1FE3-3325-4127-AE8F-C89748FC29D5}" type="presOf" srcId="{92995E08-51B4-44A4-A688-FAC3EBBFA1B5}" destId="{1E05F4FE-C6B2-40B5-83E6-DEFAF564330E}" srcOrd="0" destOrd="3" presId="urn:microsoft.com/office/officeart/2005/8/layout/vList2#3"/>
    <dgm:cxn modelId="{299100B0-9301-42DD-805A-054A44BEC7D6}" type="presOf" srcId="{CF232536-F71D-4EBB-A1AC-7D6C5CD52977}" destId="{88C08CB9-015D-4C46-BD6E-7D77672CB925}" srcOrd="0" destOrd="0" presId="urn:microsoft.com/office/officeart/2005/8/layout/vList2#3"/>
    <dgm:cxn modelId="{70F5D92A-884B-4018-83D2-EA629961EE93}" type="presParOf" srcId="{A6317DDC-F032-48A2-931C-6FE65E2B1B50}" destId="{88C08CB9-015D-4C46-BD6E-7D77672CB925}" srcOrd="0" destOrd="0" presId="urn:microsoft.com/office/officeart/2005/8/layout/vList2#3"/>
    <dgm:cxn modelId="{3A349C6D-129E-4702-97F0-8BF7399FFF70}" type="presParOf" srcId="{A6317DDC-F032-48A2-931C-6FE65E2B1B50}" destId="{74FD8155-1F6B-4168-AE75-96E79028F4A5}" srcOrd="1" destOrd="0" presId="urn:microsoft.com/office/officeart/2005/8/layout/vList2#3"/>
    <dgm:cxn modelId="{D78E65F9-0CF2-458B-ADC7-6E47B3E96140}" type="presParOf" srcId="{A6317DDC-F032-48A2-931C-6FE65E2B1B50}" destId="{4458D762-1CC4-4B15-8EDB-9E2772E1A98F}" srcOrd="2" destOrd="0" presId="urn:microsoft.com/office/officeart/2005/8/layout/vList2#3"/>
    <dgm:cxn modelId="{4B41AB3D-8A53-440F-BE1A-AAFC48792F80}" type="presParOf" srcId="{A6317DDC-F032-48A2-931C-6FE65E2B1B50}" destId="{1E05F4FE-C6B2-40B5-83E6-DEFAF564330E}" srcOrd="3"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4EBD61-D5D6-4098-8A9A-BC719277BE02}" type="doc">
      <dgm:prSet loTypeId="urn:microsoft.com/office/officeart/2005/8/layout/vList2#4" loCatId="list" qsTypeId="urn:microsoft.com/office/officeart/2005/8/quickstyle/simple5#2" qsCatId="simple" csTypeId="urn:microsoft.com/office/officeart/2005/8/colors/accent2_2#2" csCatId="accent2" phldr="1"/>
      <dgm:spPr/>
      <dgm:t>
        <a:bodyPr/>
        <a:lstStyle/>
        <a:p>
          <a:endParaRPr lang="en-US"/>
        </a:p>
      </dgm:t>
    </dgm:pt>
    <dgm:pt modelId="{74B57CEA-8EEE-483B-B493-B90B5D5914CF}">
      <dgm:prSet custT="1"/>
      <dgm:spPr/>
      <dgm:t>
        <a:bodyPr/>
        <a:lstStyle/>
        <a:p>
          <a:r>
            <a:rPr lang="en-US" sz="2400" dirty="0"/>
            <a:t>When diphtheria is suspected diphtheria antitoxin is given </a:t>
          </a:r>
          <a:r>
            <a:rPr lang="en-US" sz="2400" dirty="0" err="1"/>
            <a:t>i</a:t>
          </a:r>
          <a:r>
            <a:rPr lang="en-US" sz="2400" dirty="0"/>
            <a:t>/m or </a:t>
          </a:r>
          <a:r>
            <a:rPr lang="en-US" sz="2400" dirty="0" err="1"/>
            <a:t>i</a:t>
          </a:r>
          <a:r>
            <a:rPr lang="en-US" sz="2400" dirty="0"/>
            <a:t>/v in doses ranging from 20,000 to 100,000 depending on severity</a:t>
          </a:r>
        </a:p>
      </dgm:t>
    </dgm:pt>
    <dgm:pt modelId="{4D091D17-4F57-421B-8562-DA584666E3ED}" type="parTrans" cxnId="{FEC5E2D0-D367-4A02-931A-0E1EFD83EE85}">
      <dgm:prSet/>
      <dgm:spPr/>
      <dgm:t>
        <a:bodyPr/>
        <a:lstStyle/>
        <a:p>
          <a:endParaRPr lang="en-US"/>
        </a:p>
      </dgm:t>
    </dgm:pt>
    <dgm:pt modelId="{864EBB6D-C793-42BB-80CC-8181B5605CE3}" type="sibTrans" cxnId="{FEC5E2D0-D367-4A02-931A-0E1EFD83EE85}">
      <dgm:prSet/>
      <dgm:spPr/>
      <dgm:t>
        <a:bodyPr/>
        <a:lstStyle/>
        <a:p>
          <a:endParaRPr lang="en-US"/>
        </a:p>
      </dgm:t>
    </dgm:pt>
    <dgm:pt modelId="{A4F1725E-7FA0-4454-9587-E498B11B4DC8}">
      <dgm:prSet custT="1"/>
      <dgm:spPr/>
      <dgm:t>
        <a:bodyPr/>
        <a:lstStyle/>
        <a:p>
          <a:r>
            <a:rPr lang="en-US" sz="2400" dirty="0"/>
            <a:t>In addition to antitoxin every case should be treated with penicillin or erythromycin for 5 to 6 days.</a:t>
          </a:r>
        </a:p>
      </dgm:t>
    </dgm:pt>
    <dgm:pt modelId="{21394669-1632-46A0-A79C-EBDDC8D58CED}" type="parTrans" cxnId="{B121520A-9F65-4A2B-9F0C-D3B50424C34D}">
      <dgm:prSet/>
      <dgm:spPr/>
      <dgm:t>
        <a:bodyPr/>
        <a:lstStyle/>
        <a:p>
          <a:endParaRPr lang="en-US"/>
        </a:p>
      </dgm:t>
    </dgm:pt>
    <dgm:pt modelId="{7D71788F-C66A-4973-A450-EBCA5FF57612}" type="sibTrans" cxnId="{B121520A-9F65-4A2B-9F0C-D3B50424C34D}">
      <dgm:prSet/>
      <dgm:spPr/>
      <dgm:t>
        <a:bodyPr/>
        <a:lstStyle/>
        <a:p>
          <a:endParaRPr lang="en-US"/>
        </a:p>
      </dgm:t>
    </dgm:pt>
    <dgm:pt modelId="{71B26B49-E17F-4283-862C-8F6039AD9429}" type="pres">
      <dgm:prSet presAssocID="{1E4EBD61-D5D6-4098-8A9A-BC719277BE02}" presName="linear" presStyleCnt="0">
        <dgm:presLayoutVars>
          <dgm:animLvl val="lvl"/>
          <dgm:resizeHandles val="exact"/>
        </dgm:presLayoutVars>
      </dgm:prSet>
      <dgm:spPr/>
      <dgm:t>
        <a:bodyPr/>
        <a:lstStyle/>
        <a:p>
          <a:endParaRPr lang="en-US"/>
        </a:p>
      </dgm:t>
    </dgm:pt>
    <dgm:pt modelId="{ED5E17A8-2A74-47A5-A383-92D9B343DF18}" type="pres">
      <dgm:prSet presAssocID="{74B57CEA-8EEE-483B-B493-B90B5D5914CF}" presName="parentText" presStyleLbl="node1" presStyleIdx="0" presStyleCnt="2">
        <dgm:presLayoutVars>
          <dgm:chMax val="0"/>
          <dgm:bulletEnabled val="1"/>
        </dgm:presLayoutVars>
      </dgm:prSet>
      <dgm:spPr/>
      <dgm:t>
        <a:bodyPr/>
        <a:lstStyle/>
        <a:p>
          <a:endParaRPr lang="en-US"/>
        </a:p>
      </dgm:t>
    </dgm:pt>
    <dgm:pt modelId="{41DB9F05-6433-42D4-B140-E7F72EA41C02}" type="pres">
      <dgm:prSet presAssocID="{864EBB6D-C793-42BB-80CC-8181B5605CE3}" presName="spacer" presStyleCnt="0"/>
      <dgm:spPr/>
    </dgm:pt>
    <dgm:pt modelId="{C0D7AF2D-0FC3-49EB-9F7F-6E5F616C98FB}" type="pres">
      <dgm:prSet presAssocID="{A4F1725E-7FA0-4454-9587-E498B11B4DC8}" presName="parentText" presStyleLbl="node1" presStyleIdx="1" presStyleCnt="2">
        <dgm:presLayoutVars>
          <dgm:chMax val="0"/>
          <dgm:bulletEnabled val="1"/>
        </dgm:presLayoutVars>
      </dgm:prSet>
      <dgm:spPr/>
      <dgm:t>
        <a:bodyPr/>
        <a:lstStyle/>
        <a:p>
          <a:endParaRPr lang="en-US"/>
        </a:p>
      </dgm:t>
    </dgm:pt>
  </dgm:ptLst>
  <dgm:cxnLst>
    <dgm:cxn modelId="{B121520A-9F65-4A2B-9F0C-D3B50424C34D}" srcId="{1E4EBD61-D5D6-4098-8A9A-BC719277BE02}" destId="{A4F1725E-7FA0-4454-9587-E498B11B4DC8}" srcOrd="1" destOrd="0" parTransId="{21394669-1632-46A0-A79C-EBDDC8D58CED}" sibTransId="{7D71788F-C66A-4973-A450-EBCA5FF57612}"/>
    <dgm:cxn modelId="{B300A2C6-79F4-4CC4-A1FE-5FD275FBDCA8}" type="presOf" srcId="{74B57CEA-8EEE-483B-B493-B90B5D5914CF}" destId="{ED5E17A8-2A74-47A5-A383-92D9B343DF18}" srcOrd="0" destOrd="0" presId="urn:microsoft.com/office/officeart/2005/8/layout/vList2#4"/>
    <dgm:cxn modelId="{0BF3E8ED-FD7F-4EBE-B9E3-F95A7E21BD59}" type="presOf" srcId="{A4F1725E-7FA0-4454-9587-E498B11B4DC8}" destId="{C0D7AF2D-0FC3-49EB-9F7F-6E5F616C98FB}" srcOrd="0" destOrd="0" presId="urn:microsoft.com/office/officeart/2005/8/layout/vList2#4"/>
    <dgm:cxn modelId="{FEC5E2D0-D367-4A02-931A-0E1EFD83EE85}" srcId="{1E4EBD61-D5D6-4098-8A9A-BC719277BE02}" destId="{74B57CEA-8EEE-483B-B493-B90B5D5914CF}" srcOrd="0" destOrd="0" parTransId="{4D091D17-4F57-421B-8562-DA584666E3ED}" sibTransId="{864EBB6D-C793-42BB-80CC-8181B5605CE3}"/>
    <dgm:cxn modelId="{7C7B55B9-4692-45B9-9CC6-9172A6A25107}" type="presOf" srcId="{1E4EBD61-D5D6-4098-8A9A-BC719277BE02}" destId="{71B26B49-E17F-4283-862C-8F6039AD9429}" srcOrd="0" destOrd="0" presId="urn:microsoft.com/office/officeart/2005/8/layout/vList2#4"/>
    <dgm:cxn modelId="{E00523F7-AF6C-4C6A-8FF5-390AB2262519}" type="presParOf" srcId="{71B26B49-E17F-4283-862C-8F6039AD9429}" destId="{ED5E17A8-2A74-47A5-A383-92D9B343DF18}" srcOrd="0" destOrd="0" presId="urn:microsoft.com/office/officeart/2005/8/layout/vList2#4"/>
    <dgm:cxn modelId="{91BB8AC4-9408-403E-9205-D27102263618}" type="presParOf" srcId="{71B26B49-E17F-4283-862C-8F6039AD9429}" destId="{41DB9F05-6433-42D4-B140-E7F72EA41C02}" srcOrd="1" destOrd="0" presId="urn:microsoft.com/office/officeart/2005/8/layout/vList2#4"/>
    <dgm:cxn modelId="{144EFEF8-BA3E-4050-A894-62AD62EE1F2A}" type="presParOf" srcId="{71B26B49-E17F-4283-862C-8F6039AD9429}" destId="{C0D7AF2D-0FC3-49EB-9F7F-6E5F616C98FB}" srcOrd="2" destOrd="0" presId="urn:microsoft.com/office/officeart/2005/8/layout/v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238912" y="1648681"/>
          <a:ext cx="1514226" cy="1514226"/>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latin typeface="Arial Black" panose="020B0A04020102020204" pitchFamily="34" charset="0"/>
            </a:rPr>
            <a:t>Wisdom</a:t>
          </a:r>
        </a:p>
      </dsp:txBody>
      <dsp:txXfrm>
        <a:off x="1543339" y="2003381"/>
        <a:ext cx="905372" cy="778344"/>
      </dsp:txXfrm>
    </dsp:sp>
    <dsp:sp modelId="{93300324-D62F-4E58-B882-734182BDB462}">
      <dsp:nvSpPr>
        <dsp:cNvPr id="0" name=""/>
        <dsp:cNvSpPr/>
      </dsp:nvSpPr>
      <dsp:spPr>
        <a:xfrm>
          <a:off x="519043" y="1320836"/>
          <a:ext cx="1101255" cy="1101255"/>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latin typeface="Arial Black" panose="020B0A04020102020204" pitchFamily="34" charset="0"/>
            </a:rPr>
            <a:t>Truth</a:t>
          </a:r>
          <a:r>
            <a:rPr lang="en-US" sz="1100" kern="1200"/>
            <a:t> </a:t>
          </a:r>
        </a:p>
      </dsp:txBody>
      <dsp:txXfrm>
        <a:off x="796287" y="1599756"/>
        <a:ext cx="546767" cy="543415"/>
      </dsp:txXfrm>
    </dsp:sp>
    <dsp:sp modelId="{59EDF28D-6C67-49D0-B5A1-DE5C3CBA2292}">
      <dsp:nvSpPr>
        <dsp:cNvPr id="0" name=""/>
        <dsp:cNvSpPr/>
      </dsp:nvSpPr>
      <dsp:spPr>
        <a:xfrm rot="20700000">
          <a:off x="974723" y="655262"/>
          <a:ext cx="1079005" cy="1079005"/>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latin typeface="Arial Black" panose="020B0A04020102020204" pitchFamily="34" charset="0"/>
            </a:rPr>
            <a:t>Servic</a:t>
          </a:r>
          <a:r>
            <a:rPr lang="en-US" sz="1100" kern="1200">
              <a:latin typeface="Arial Black" panose="020B0A04020102020204" pitchFamily="34" charset="0"/>
            </a:rPr>
            <a:t>e</a:t>
          </a:r>
          <a:r>
            <a:rPr lang="en-US" sz="1100" kern="1200"/>
            <a:t> </a:t>
          </a:r>
        </a:p>
      </dsp:txBody>
      <dsp:txXfrm rot="-20700000">
        <a:off x="1211381" y="891919"/>
        <a:ext cx="605690" cy="605690"/>
      </dsp:txXfrm>
    </dsp:sp>
    <dsp:sp modelId="{398423B3-DD54-4226-99D7-017EFC1488DF}">
      <dsp:nvSpPr>
        <dsp:cNvPr id="0" name=""/>
        <dsp:cNvSpPr/>
      </dsp:nvSpPr>
      <dsp:spPr>
        <a:xfrm>
          <a:off x="1107369" y="1552894"/>
          <a:ext cx="1938209" cy="1938209"/>
        </a:xfrm>
        <a:prstGeom prst="circularArrow">
          <a:avLst>
            <a:gd name="adj1" fmla="val 4687"/>
            <a:gd name="adj2" fmla="val 299029"/>
            <a:gd name="adj3" fmla="val 2467683"/>
            <a:gd name="adj4" fmla="val 15969976"/>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62877" y="1177534"/>
          <a:ext cx="1408230" cy="14082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725138" y="425103"/>
          <a:ext cx="1518356" cy="151835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08CB9-015D-4C46-BD6E-7D77672CB925}">
      <dsp:nvSpPr>
        <dsp:cNvPr id="0" name=""/>
        <dsp:cNvSpPr/>
      </dsp:nvSpPr>
      <dsp:spPr>
        <a:xfrm>
          <a:off x="0" y="397"/>
          <a:ext cx="10515600" cy="13465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100000"/>
            </a:lnSpc>
            <a:spcBef>
              <a:spcPct val="0"/>
            </a:spcBef>
            <a:spcAft>
              <a:spcPct val="35000"/>
            </a:spcAft>
          </a:pPr>
          <a:r>
            <a:rPr lang="en-US" sz="3200" kern="1200" dirty="0"/>
            <a:t>Acute infectious disease caused by toxigenic strains of </a:t>
          </a:r>
          <a:r>
            <a:rPr lang="en-US" sz="3200" kern="1200" dirty="0" err="1" smtClean="0"/>
            <a:t>Corynebacterium</a:t>
          </a:r>
          <a:r>
            <a:rPr lang="en-US" sz="3200" kern="1200" dirty="0" smtClean="0"/>
            <a:t> </a:t>
          </a:r>
          <a:r>
            <a:rPr lang="en-US" sz="3200" kern="1200" dirty="0" err="1" smtClean="0"/>
            <a:t>diphtheriae</a:t>
          </a:r>
          <a:endParaRPr sz="3200" kern="1200" dirty="0"/>
        </a:p>
      </dsp:txBody>
      <dsp:txXfrm>
        <a:off x="65735" y="66132"/>
        <a:ext cx="10384130" cy="1215126"/>
      </dsp:txXfrm>
    </dsp:sp>
    <dsp:sp modelId="{4458D762-1CC4-4B15-8EDB-9E2772E1A98F}">
      <dsp:nvSpPr>
        <dsp:cNvPr id="0" name=""/>
        <dsp:cNvSpPr/>
      </dsp:nvSpPr>
      <dsp:spPr>
        <a:xfrm>
          <a:off x="0" y="1417720"/>
          <a:ext cx="10515600" cy="13465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Types of </a:t>
          </a:r>
          <a:r>
            <a:rPr lang="en-US" sz="3200" kern="1200" dirty="0" err="1" smtClean="0"/>
            <a:t>Diphtheriae</a:t>
          </a:r>
          <a:endParaRPr lang="en-US" sz="3200" kern="1200" dirty="0"/>
        </a:p>
      </dsp:txBody>
      <dsp:txXfrm>
        <a:off x="65735" y="1483455"/>
        <a:ext cx="10384130" cy="1215126"/>
      </dsp:txXfrm>
    </dsp:sp>
    <dsp:sp modelId="{1E05F4FE-C6B2-40B5-83E6-DEFAF564330E}">
      <dsp:nvSpPr>
        <dsp:cNvPr id="0" name=""/>
        <dsp:cNvSpPr/>
      </dsp:nvSpPr>
      <dsp:spPr>
        <a:xfrm>
          <a:off x="0" y="2707878"/>
          <a:ext cx="10515600" cy="164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Pharyngeal and tonsillar </a:t>
          </a:r>
          <a:r>
            <a:rPr lang="en-US" sz="2400" kern="1200" dirty="0" err="1" smtClean="0"/>
            <a:t>diphtheriae</a:t>
          </a:r>
          <a:endParaRPr lang="en-US" sz="2400" kern="1200" dirty="0"/>
        </a:p>
        <a:p>
          <a:pPr marL="228600" lvl="1" indent="-228600" algn="l" defTabSz="1066800">
            <a:lnSpc>
              <a:spcPct val="90000"/>
            </a:lnSpc>
            <a:spcBef>
              <a:spcPct val="0"/>
            </a:spcBef>
            <a:spcAft>
              <a:spcPct val="20000"/>
            </a:spcAft>
            <a:buChar char="••"/>
          </a:pPr>
          <a:r>
            <a:rPr lang="en-US" sz="2400" kern="1200" dirty="0"/>
            <a:t>Laryngeal  </a:t>
          </a:r>
          <a:r>
            <a:rPr lang="en-US" sz="2400" kern="1200" dirty="0" err="1" smtClean="0"/>
            <a:t>diphtheriae</a:t>
          </a:r>
          <a:r>
            <a:rPr lang="en-US" sz="2400" kern="1200" dirty="0" smtClean="0"/>
            <a:t> </a:t>
          </a:r>
          <a:endParaRPr lang="en-US" sz="2400" kern="1200" dirty="0"/>
        </a:p>
        <a:p>
          <a:pPr marL="228600" lvl="1" indent="-228600" algn="l" defTabSz="1066800">
            <a:lnSpc>
              <a:spcPct val="90000"/>
            </a:lnSpc>
            <a:spcBef>
              <a:spcPct val="0"/>
            </a:spcBef>
            <a:spcAft>
              <a:spcPct val="20000"/>
            </a:spcAft>
            <a:buChar char="••"/>
          </a:pPr>
          <a:r>
            <a:rPr lang="en-US" sz="2400" kern="1200" dirty="0"/>
            <a:t>Anterior nasal </a:t>
          </a:r>
          <a:r>
            <a:rPr lang="en-US" sz="2400" kern="1200" dirty="0" err="1" smtClean="0"/>
            <a:t>diphtheriae</a:t>
          </a:r>
          <a:endParaRPr lang="en-US" sz="2400" kern="1200" dirty="0"/>
        </a:p>
        <a:p>
          <a:pPr marL="228600" lvl="1" indent="-228600" algn="l" defTabSz="1066800">
            <a:lnSpc>
              <a:spcPct val="90000"/>
            </a:lnSpc>
            <a:spcBef>
              <a:spcPct val="0"/>
            </a:spcBef>
            <a:spcAft>
              <a:spcPct val="20000"/>
            </a:spcAft>
            <a:buChar char="••"/>
          </a:pPr>
          <a:r>
            <a:rPr lang="en-US" sz="2400" kern="1200" dirty="0"/>
            <a:t>Cutaneous </a:t>
          </a:r>
          <a:r>
            <a:rPr lang="en-US" sz="2400" kern="1200" dirty="0" err="1" smtClean="0"/>
            <a:t>diphtheriae</a:t>
          </a:r>
          <a:r>
            <a:rPr lang="en-US" sz="2400" kern="1200" dirty="0" smtClean="0"/>
            <a:t> </a:t>
          </a:r>
          <a:endParaRPr lang="en-US" sz="2400" kern="1200" dirty="0"/>
        </a:p>
      </dsp:txBody>
      <dsp:txXfrm>
        <a:off x="0" y="2707878"/>
        <a:ext cx="10515600" cy="16430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E17A8-2A74-47A5-A383-92D9B343DF18}">
      <dsp:nvSpPr>
        <dsp:cNvPr id="0" name=""/>
        <dsp:cNvSpPr/>
      </dsp:nvSpPr>
      <dsp:spPr>
        <a:xfrm>
          <a:off x="0" y="969"/>
          <a:ext cx="6848715" cy="123480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When diphtheria is suspected diphtheria antitoxin is given </a:t>
          </a:r>
          <a:r>
            <a:rPr lang="en-US" sz="2400" kern="1200" dirty="0" err="1"/>
            <a:t>i</a:t>
          </a:r>
          <a:r>
            <a:rPr lang="en-US" sz="2400" kern="1200" dirty="0"/>
            <a:t>/m or </a:t>
          </a:r>
          <a:r>
            <a:rPr lang="en-US" sz="2400" kern="1200" dirty="0" err="1"/>
            <a:t>i</a:t>
          </a:r>
          <a:r>
            <a:rPr lang="en-US" sz="2400" kern="1200" dirty="0"/>
            <a:t>/v in doses ranging from 20,000 to 100,000 depending on severity</a:t>
          </a:r>
        </a:p>
      </dsp:txBody>
      <dsp:txXfrm>
        <a:off x="60278" y="61247"/>
        <a:ext cx="6728159" cy="1114251"/>
      </dsp:txXfrm>
    </dsp:sp>
    <dsp:sp modelId="{C0D7AF2D-0FC3-49EB-9F7F-6E5F616C98FB}">
      <dsp:nvSpPr>
        <dsp:cNvPr id="0" name=""/>
        <dsp:cNvSpPr/>
      </dsp:nvSpPr>
      <dsp:spPr>
        <a:xfrm>
          <a:off x="0" y="1249107"/>
          <a:ext cx="6848715" cy="123480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In addition to antitoxin every case should be treated with penicillin or erythromycin for 5 to 6 days.</a:t>
          </a:r>
        </a:p>
      </dsp:txBody>
      <dsp:txXfrm>
        <a:off x="60278" y="1309385"/>
        <a:ext cx="6728159" cy="1114251"/>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99223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888DA53D-621C-4074-BF9A-776967AED3F9}" type="datetime1">
              <a:rPr lang="en-US" smtClean="0">
                <a:solidFill>
                  <a:srgbClr val="575F6D"/>
                </a:solidFill>
              </a:rPr>
              <a:t>2/2/2025</a:t>
            </a:fld>
            <a:endParaRPr lang="en-US">
              <a:solidFill>
                <a:srgbClr val="575F6D"/>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solidFill>
                <a:srgbClr val="575F6D"/>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82650AD9-DE2B-41AA-8115-9CCF3EA8EB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6A1E14B-552F-4CFB-9335-BAFB130D78B8}" type="datetime1">
              <a:rPr lang="en-US" smtClean="0">
                <a:solidFill>
                  <a:srgbClr val="575F6D"/>
                </a:solidFill>
              </a:rPr>
              <a:t>2/2/2025</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82650AD9-DE2B-41AA-8115-9CCF3EA8EBF8}"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601E6831-5491-40A9-AFD3-79208F0A26ED}" type="datetime1">
              <a:rPr lang="en-US" smtClean="0">
                <a:solidFill>
                  <a:srgbClr val="FFF39D"/>
                </a:solidFill>
              </a:rPr>
              <a:t>2/2/2025</a:t>
            </a:fld>
            <a:endParaRPr lang="en-US">
              <a:solidFill>
                <a:srgbClr val="FFF39D"/>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solidFill>
                <a:srgbClr val="FFF39D"/>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82650AD9-DE2B-41AA-8115-9CCF3EA8EBF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A111B29-43C2-47A4-A6F4-AA124E87A5CD}" type="datetime1">
              <a:rPr lang="en-US" smtClean="0">
                <a:solidFill>
                  <a:srgbClr val="575F6D"/>
                </a:solidFill>
              </a:rPr>
              <a:t>2/2/2025</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82650AD9-DE2B-41AA-8115-9CCF3EA8EBF8}" type="slidenum">
              <a:rPr lang="en-US" smtClean="0"/>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A2D1DB1E-DB2C-4F6F-9B16-794455249CAC}" type="datetime1">
              <a:rPr lang="en-US" smtClean="0">
                <a:solidFill>
                  <a:srgbClr val="575F6D"/>
                </a:solidFill>
              </a:rPr>
              <a:t>2/2/2025</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82650AD9-DE2B-41AA-8115-9CCF3EA8EBF8}" type="slidenum">
              <a:rPr lang="en-US" smtClean="0"/>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83636042-19E0-41DF-B151-1BAC94685506}" type="datetime1">
              <a:rPr lang="en-US" smtClean="0">
                <a:solidFill>
                  <a:srgbClr val="575F6D"/>
                </a:solidFill>
              </a:rPr>
              <a:t>2/2/2025</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82650AD9-DE2B-41AA-8115-9CCF3EA8EBF8}" type="slidenum">
              <a:rPr lang="en-US" smtClean="0"/>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80667-27A2-450A-8DA5-F3BC8F529A9A}" type="datetime1">
              <a:rPr lang="en-US" smtClean="0">
                <a:solidFill>
                  <a:srgbClr val="575F6D"/>
                </a:solidFill>
              </a:rPr>
              <a:t>2/2/2025</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82650AD9-DE2B-41AA-8115-9CCF3EA8EBF8}" type="slidenum">
              <a:rPr lang="en-US" smtClean="0"/>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DCF03D55-30D0-42C4-895D-F2B0898C1C88}" type="datetime1">
              <a:rPr lang="en-US" smtClean="0">
                <a:solidFill>
                  <a:srgbClr val="575F6D"/>
                </a:solidFill>
              </a:rPr>
              <a:t>2/2/2025</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82650AD9-DE2B-41AA-8115-9CCF3EA8EBF8}"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E4494650-287D-4CDB-BE6A-F37ED3A59EAF}" type="datetime1">
              <a:rPr lang="en-US" smtClean="0">
                <a:solidFill>
                  <a:srgbClr val="575F6D"/>
                </a:solidFill>
              </a:rPr>
              <a:t>2/2/2025</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82650AD9-DE2B-41AA-8115-9CCF3EA8EBF8}"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9327F3-C12A-4E8D-AE7D-9BF7E798BBEC}" type="datetime1">
              <a:rPr lang="en-US" smtClean="0">
                <a:solidFill>
                  <a:srgbClr val="575F6D"/>
                </a:solidFill>
              </a:rPr>
              <a:t>2/2/2025</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82650AD9-DE2B-41AA-8115-9CCF3EA8EBF8}" type="slidenum">
              <a:rPr lang="en-US" smtClean="0"/>
              <a:t>‹#›</a:t>
            </a:fld>
            <a:endParaRPr 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1C0EFA-A85D-4111-8EE4-A057B9C0A5F8}" type="datetime1">
              <a:rPr lang="en-US" smtClean="0">
                <a:solidFill>
                  <a:srgbClr val="575F6D"/>
                </a:solidFill>
              </a:rPr>
              <a:t>2/2/2025</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82650AD9-DE2B-41AA-8115-9CCF3EA8EBF8}" type="slidenum">
              <a:rPr lang="en-US" smtClean="0"/>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09B5317-4257-46C0-91C1-FA24E78CB2D5}" type="datetime1">
              <a:rPr lang="en-US" smtClean="0">
                <a:solidFill>
                  <a:srgbClr val="575F6D"/>
                </a:solidFill>
              </a:rPr>
              <a:t>2/2/2025</a:t>
            </a:fld>
            <a:endParaRPr lang="en-US">
              <a:solidFill>
                <a:srgbClr val="575F6D"/>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82650AD9-DE2B-41AA-8115-9CCF3EA8EB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mc.ncbi.nlm.nih.gov/articles/PMC1098521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who.int/publications/i/item/ethics-in-epidemics-emergencies-and-disasters-research-surveillance-and-patient-care-training-manua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who.int/news-room/fact-sheets/detail/meningitis#:~:text=Meningitis%20is%20a%20devastating%20disease,affect%20people%20of%20any%20age" TargetMode="External"/><Relationship Id="rId2" Type="http://schemas.openxmlformats.org/officeDocument/2006/relationships/hyperlink" Target="https://www.who.int/news-room/fact-sheets/detail/diphtheria#:~:text=Diphtheria%20is%20a%20disease%20caused,variation%20between%20and%20within%20countri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0"/>
            <a:ext cx="1186370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2650AD9-DE2B-41AA-8115-9CCF3EA8EBF8}"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Epidemiological Determinants</a:t>
            </a:r>
            <a:endParaRPr lang="en-US" sz="3200" b="1" dirty="0">
              <a:solidFill>
                <a:schemeClr val="accent2">
                  <a:lumMod val="75000"/>
                </a:schemeClr>
              </a:solidFill>
              <a:latin typeface="+mn-lt"/>
            </a:endParaRPr>
          </a:p>
        </p:txBody>
      </p:sp>
      <p:sp>
        <p:nvSpPr>
          <p:cNvPr id="3" name="Content Placeholder 2"/>
          <p:cNvSpPr>
            <a:spLocks noGrp="1"/>
          </p:cNvSpPr>
          <p:nvPr>
            <p:ph idx="1"/>
          </p:nvPr>
        </p:nvSpPr>
        <p:spPr/>
        <p:txBody>
          <a:bodyPr>
            <a:normAutofit/>
          </a:bodyPr>
          <a:lstStyle/>
          <a:p>
            <a:r>
              <a:rPr lang="en-US" b="1" dirty="0"/>
              <a:t>Host factors: </a:t>
            </a:r>
          </a:p>
          <a:p>
            <a:pPr lvl="1"/>
            <a:r>
              <a:rPr lang="en-US" dirty="0"/>
              <a:t>affects children 1-5 years of age, both gender affected equally</a:t>
            </a:r>
          </a:p>
          <a:p>
            <a:r>
              <a:rPr lang="en-US" b="1" dirty="0"/>
              <a:t>Environmental factors:  </a:t>
            </a:r>
          </a:p>
          <a:p>
            <a:pPr lvl="1"/>
            <a:r>
              <a:rPr lang="en-US" dirty="0"/>
              <a:t>can occur in all seasons </a:t>
            </a:r>
          </a:p>
          <a:p>
            <a:r>
              <a:rPr lang="en-US" b="1" dirty="0"/>
              <a:t>Mode of transmission: </a:t>
            </a:r>
          </a:p>
          <a:p>
            <a:pPr lvl="1"/>
            <a:r>
              <a:rPr lang="en-US" dirty="0"/>
              <a:t>droplet infection or directly from infected cutaneous lesions</a:t>
            </a:r>
          </a:p>
          <a:p>
            <a:pPr lvl="1"/>
            <a:r>
              <a:rPr lang="en-US" dirty="0"/>
              <a:t>case-fatality rate is 5–10%, with higher death rates (up to 20%) in those younger than 5 years of age.</a:t>
            </a:r>
          </a:p>
          <a:p>
            <a:r>
              <a:rPr lang="en-US" b="1" dirty="0"/>
              <a:t>Portal of entry:</a:t>
            </a:r>
          </a:p>
          <a:p>
            <a:pPr lvl="1"/>
            <a:r>
              <a:rPr lang="en-US" dirty="0"/>
              <a:t>respiratory route, skin cuts wounds and ulcers</a:t>
            </a:r>
          </a:p>
          <a:p>
            <a:endParaRPr lang="en-US" dirty="0"/>
          </a:p>
        </p:txBody>
      </p:sp>
      <p:sp>
        <p:nvSpPr>
          <p:cNvPr id="4" name="TextBox 3"/>
          <p:cNvSpPr txBox="1"/>
          <p:nvPr/>
        </p:nvSpPr>
        <p:spPr>
          <a:xfrm>
            <a:off x="7896200" y="533353"/>
            <a:ext cx="2361096" cy="461665"/>
          </a:xfrm>
          <a:prstGeom prst="rect">
            <a:avLst/>
          </a:prstGeom>
          <a:solidFill>
            <a:srgbClr val="FFC000"/>
          </a:solidFill>
        </p:spPr>
        <p:txBody>
          <a:bodyPr wrap="none" rtlCol="0">
            <a:spAutoFit/>
          </a:bodyPr>
          <a:lstStyle/>
          <a:p>
            <a:r>
              <a:rPr lang="en-US" sz="2400" b="1" dirty="0"/>
              <a:t>CORE CONCEPTS </a:t>
            </a:r>
          </a:p>
        </p:txBody>
      </p:sp>
      <p:sp>
        <p:nvSpPr>
          <p:cNvPr id="5" name="Slide Number Placeholder 4"/>
          <p:cNvSpPr>
            <a:spLocks noGrp="1"/>
          </p:cNvSpPr>
          <p:nvPr>
            <p:ph type="sldNum" sz="quarter" idx="12"/>
          </p:nvPr>
        </p:nvSpPr>
        <p:spPr/>
        <p:txBody>
          <a:bodyPr/>
          <a:lstStyle/>
          <a:p>
            <a:fld id="{9B618960-8005-486C-9A75-10CB2AAC16F9}" type="slidenum">
              <a:rPr lang="en-US" smtClean="0"/>
              <a:t>10</a:t>
            </a:fld>
            <a:endParaRPr lang="en-US"/>
          </a:p>
        </p:txBody>
      </p:sp>
      <p:pic>
        <p:nvPicPr>
          <p:cNvPr id="6" name="Picture 5"/>
          <p:cNvPicPr>
            <a:picLocks noChangeAspect="1"/>
          </p:cNvPicPr>
          <p:nvPr/>
        </p:nvPicPr>
        <p:blipFill>
          <a:blip r:embed="rId2"/>
          <a:stretch>
            <a:fillRect/>
          </a:stretch>
        </p:blipFill>
        <p:spPr>
          <a:xfrm>
            <a:off x="10128448" y="1174405"/>
            <a:ext cx="1348589" cy="8908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366"/>
            <a:ext cx="10515600" cy="1325563"/>
          </a:xfrm>
        </p:spPr>
        <p:txBody>
          <a:bodyPr>
            <a:normAutofit/>
          </a:bodyPr>
          <a:lstStyle/>
          <a:p>
            <a:pPr algn="ctr"/>
            <a:r>
              <a:rPr lang="en-US" sz="3600" b="1" dirty="0">
                <a:latin typeface="+mn-lt"/>
              </a:rPr>
              <a:t>Clinical Features</a:t>
            </a:r>
            <a:endParaRPr lang="en-US" sz="3600" b="1" dirty="0">
              <a:solidFill>
                <a:schemeClr val="accent2">
                  <a:lumMod val="75000"/>
                </a:schemeClr>
              </a:solidFill>
              <a:latin typeface="+mn-lt"/>
            </a:endParaRPr>
          </a:p>
        </p:txBody>
      </p:sp>
      <p:sp>
        <p:nvSpPr>
          <p:cNvPr id="3" name="Content Placeholder 2"/>
          <p:cNvSpPr>
            <a:spLocks noGrp="1"/>
          </p:cNvSpPr>
          <p:nvPr>
            <p:ph idx="1"/>
          </p:nvPr>
        </p:nvSpPr>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263352" y="535315"/>
            <a:ext cx="3444539" cy="707197"/>
          </a:xfrm>
          <a:prstGeom prst="rect">
            <a:avLst/>
          </a:prstGeom>
        </p:spPr>
      </p:pic>
      <p:pic>
        <p:nvPicPr>
          <p:cNvPr id="5" name="Picture 4"/>
          <p:cNvPicPr>
            <a:picLocks noChangeAspect="1"/>
          </p:cNvPicPr>
          <p:nvPr/>
        </p:nvPicPr>
        <p:blipFill rotWithShape="1">
          <a:blip r:embed="rId3"/>
          <a:srcRect t="12023"/>
          <a:stretch>
            <a:fillRect/>
          </a:stretch>
        </p:blipFill>
        <p:spPr>
          <a:xfrm>
            <a:off x="407368" y="1464460"/>
            <a:ext cx="6274156" cy="5254383"/>
          </a:xfrm>
          <a:prstGeom prst="rect">
            <a:avLst/>
          </a:prstGeom>
        </p:spPr>
      </p:pic>
      <p:pic>
        <p:nvPicPr>
          <p:cNvPr id="6" name="Picture 5"/>
          <p:cNvPicPr>
            <a:picLocks noChangeAspect="1"/>
          </p:cNvPicPr>
          <p:nvPr/>
        </p:nvPicPr>
        <p:blipFill>
          <a:blip r:embed="rId4"/>
          <a:stretch>
            <a:fillRect/>
          </a:stretch>
        </p:blipFill>
        <p:spPr>
          <a:xfrm>
            <a:off x="7041569" y="1756729"/>
            <a:ext cx="4312231" cy="3732972"/>
          </a:xfrm>
          <a:prstGeom prst="rect">
            <a:avLst/>
          </a:prstGeom>
        </p:spPr>
      </p:pic>
      <p:sp>
        <p:nvSpPr>
          <p:cNvPr id="7" name="TextBox 6"/>
          <p:cNvSpPr txBox="1"/>
          <p:nvPr/>
        </p:nvSpPr>
        <p:spPr>
          <a:xfrm>
            <a:off x="7112150" y="5739572"/>
            <a:ext cx="4312231" cy="369332"/>
          </a:xfrm>
          <a:prstGeom prst="rect">
            <a:avLst/>
          </a:prstGeom>
          <a:noFill/>
        </p:spPr>
        <p:txBody>
          <a:bodyPr wrap="square" rtlCol="0">
            <a:spAutoFit/>
          </a:bodyPr>
          <a:lstStyle/>
          <a:p>
            <a:r>
              <a:rPr lang="en-US" dirty="0"/>
              <a:t>Pseudo membrane at pharynx</a:t>
            </a:r>
          </a:p>
        </p:txBody>
      </p:sp>
      <p:sp>
        <p:nvSpPr>
          <p:cNvPr id="8" name="Slide Number Placeholder 7"/>
          <p:cNvSpPr>
            <a:spLocks noGrp="1"/>
          </p:cNvSpPr>
          <p:nvPr>
            <p:ph type="sldNum" sz="quarter" idx="12"/>
          </p:nvPr>
        </p:nvSpPr>
        <p:spPr/>
        <p:txBody>
          <a:bodyPr/>
          <a:lstStyle/>
          <a:p>
            <a:fld id="{9B618960-8005-486C-9A75-10CB2AAC16F9}" type="slidenum">
              <a:rPr lang="en-US" smtClean="0"/>
              <a:t>11</a:t>
            </a:fld>
            <a:endParaRPr lang="en-US"/>
          </a:p>
        </p:txBody>
      </p:sp>
      <p:pic>
        <p:nvPicPr>
          <p:cNvPr id="9" name="Picture 8"/>
          <p:cNvPicPr>
            <a:picLocks noChangeAspect="1"/>
          </p:cNvPicPr>
          <p:nvPr/>
        </p:nvPicPr>
        <p:blipFill>
          <a:blip r:embed="rId5"/>
          <a:stretch>
            <a:fillRect/>
          </a:stretch>
        </p:blipFill>
        <p:spPr>
          <a:xfrm>
            <a:off x="9624392" y="404945"/>
            <a:ext cx="1330293" cy="878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mn-lt"/>
              </a:rPr>
              <a:t>Complications</a:t>
            </a:r>
            <a:r>
              <a:rPr lang="en-US" sz="3200" dirty="0" smtClean="0">
                <a:latin typeface="+mn-lt"/>
              </a:rPr>
              <a:t> </a:t>
            </a:r>
            <a:r>
              <a:rPr lang="en-US" sz="3200" b="1" dirty="0" smtClean="0">
                <a:latin typeface="+mn-lt"/>
              </a:rPr>
              <a:t>of Diphtheria</a:t>
            </a:r>
            <a:endParaRPr lang="en-US" sz="3200" b="1" dirty="0">
              <a:latin typeface="+mn-lt"/>
            </a:endParaRPr>
          </a:p>
        </p:txBody>
      </p:sp>
      <p:sp>
        <p:nvSpPr>
          <p:cNvPr id="3" name="Content Placeholder 2"/>
          <p:cNvSpPr>
            <a:spLocks noGrp="1"/>
          </p:cNvSpPr>
          <p:nvPr>
            <p:ph idx="1"/>
          </p:nvPr>
        </p:nvSpPr>
        <p:spPr/>
        <p:txBody>
          <a:bodyPr>
            <a:normAutofit/>
          </a:bodyPr>
          <a:lstStyle/>
          <a:p>
            <a:r>
              <a:rPr lang="en-US" sz="2400" dirty="0"/>
              <a:t>Airway blockage is a </a:t>
            </a:r>
            <a:r>
              <a:rPr lang="en-US" sz="2400" b="1" dirty="0"/>
              <a:t>deadly complication from respiratory diphtheria</a:t>
            </a:r>
            <a:r>
              <a:rPr lang="en-US" sz="2400" dirty="0"/>
              <a:t>. If the toxin gets into the blood stream, it can kill the tissue of other organs and cause:</a:t>
            </a:r>
          </a:p>
          <a:p>
            <a:r>
              <a:rPr lang="en-US" sz="2400" dirty="0"/>
              <a:t>Kidney failure</a:t>
            </a:r>
          </a:p>
          <a:p>
            <a:r>
              <a:rPr lang="en-US" sz="2400" dirty="0"/>
              <a:t>Myocarditis (damage to the heart muscle)</a:t>
            </a:r>
          </a:p>
          <a:p>
            <a:r>
              <a:rPr lang="en-US" sz="2400" dirty="0"/>
              <a:t>Polyneuropathy (nerve damage)</a:t>
            </a:r>
          </a:p>
          <a:p>
            <a:r>
              <a:rPr lang="en-US" sz="2400" dirty="0"/>
              <a:t>Even with treatment, about 1 in 10 people with respiratory diphtheria will die. Without treatment, up to half of people die from the disease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B618960-8005-486C-9A75-10CB2AAC16F9}" type="slidenum">
              <a:rPr lang="en-US" smtClean="0"/>
              <a:t>12</a:t>
            </a:fld>
            <a:endParaRPr lang="en-US"/>
          </a:p>
        </p:txBody>
      </p:sp>
      <p:pic>
        <p:nvPicPr>
          <p:cNvPr id="5" name="Picture 4"/>
          <p:cNvPicPr>
            <a:picLocks noChangeAspect="1"/>
          </p:cNvPicPr>
          <p:nvPr/>
        </p:nvPicPr>
        <p:blipFill>
          <a:blip r:embed="rId2"/>
          <a:stretch>
            <a:fillRect/>
          </a:stretch>
        </p:blipFill>
        <p:spPr>
          <a:xfrm>
            <a:off x="191344" y="185738"/>
            <a:ext cx="3444539" cy="707197"/>
          </a:xfrm>
          <a:prstGeom prst="rect">
            <a:avLst/>
          </a:prstGeom>
        </p:spPr>
      </p:pic>
      <p:pic>
        <p:nvPicPr>
          <p:cNvPr id="6" name="Picture 5"/>
          <p:cNvPicPr>
            <a:picLocks noChangeAspect="1"/>
          </p:cNvPicPr>
          <p:nvPr/>
        </p:nvPicPr>
        <p:blipFill>
          <a:blip r:embed="rId3"/>
          <a:stretch>
            <a:fillRect/>
          </a:stretch>
        </p:blipFill>
        <p:spPr>
          <a:xfrm>
            <a:off x="9912424" y="345189"/>
            <a:ext cx="1583899" cy="1046334"/>
          </a:xfrm>
          <a:prstGeom prst="rect">
            <a:avLst/>
          </a:prstGeom>
        </p:spPr>
      </p:pic>
    </p:spTree>
    <p:extLst>
      <p:ext uri="{BB962C8B-B14F-4D97-AF65-F5344CB8AC3E}">
        <p14:creationId xmlns:p14="http://schemas.microsoft.com/office/powerpoint/2010/main" val="304505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SCHICK TEST</a:t>
            </a:r>
            <a:endParaRPr lang="en-US" sz="3200" b="1" dirty="0">
              <a:solidFill>
                <a:schemeClr val="accent2">
                  <a:lumMod val="75000"/>
                </a:schemeClr>
              </a:solidFill>
              <a:latin typeface="+mn-lt"/>
            </a:endParaRPr>
          </a:p>
        </p:txBody>
      </p:sp>
      <p:sp>
        <p:nvSpPr>
          <p:cNvPr id="3" name="Content Placeholder 2"/>
          <p:cNvSpPr>
            <a:spLocks noGrp="1"/>
          </p:cNvSpPr>
          <p:nvPr>
            <p:ph sz="half" idx="1"/>
          </p:nvPr>
        </p:nvSpPr>
        <p:spPr/>
        <p:txBody>
          <a:bodyPr>
            <a:normAutofit/>
          </a:bodyPr>
          <a:lstStyle/>
          <a:p>
            <a:r>
              <a:rPr lang="en-US" sz="2400" dirty="0"/>
              <a:t>S</a:t>
            </a:r>
            <a:r>
              <a:rPr lang="en-US" sz="2400" dirty="0" smtClean="0"/>
              <a:t>kin </a:t>
            </a:r>
            <a:r>
              <a:rPr lang="en-US" sz="2400" dirty="0"/>
              <a:t>test used to determine whether or not a person is susceptible to diphtheria. </a:t>
            </a:r>
          </a:p>
          <a:p>
            <a:r>
              <a:rPr lang="en-US" sz="2400" dirty="0"/>
              <a:t>I</a:t>
            </a:r>
            <a:r>
              <a:rPr lang="en-US" sz="2400" dirty="0" smtClean="0"/>
              <a:t>nject </a:t>
            </a:r>
            <a:r>
              <a:rPr lang="en-US" sz="2400" dirty="0"/>
              <a:t>0.1 ml of Schick test toxin (diphtheria toxin) intradermal on one forearm while on opposite forearm inactivated  Schick toxin is injected.</a:t>
            </a:r>
          </a:p>
          <a:p>
            <a:r>
              <a:rPr lang="en-US" sz="2400" dirty="0"/>
              <a:t>If a person is immune no reaction is seen</a:t>
            </a:r>
          </a:p>
        </p:txBody>
      </p:sp>
      <p:sp>
        <p:nvSpPr>
          <p:cNvPr id="4" name="TextBox 3"/>
          <p:cNvSpPr txBox="1"/>
          <p:nvPr/>
        </p:nvSpPr>
        <p:spPr>
          <a:xfrm>
            <a:off x="5375920" y="365125"/>
            <a:ext cx="4200525" cy="461665"/>
          </a:xfrm>
          <a:prstGeom prst="rect">
            <a:avLst/>
          </a:prstGeom>
          <a:solidFill>
            <a:srgbClr val="FFFF00"/>
          </a:solidFill>
          <a:ln>
            <a:solidFill>
              <a:srgbClr val="002060"/>
            </a:solidFill>
          </a:ln>
          <a:scene3d>
            <a:camera prst="perspectiveFront"/>
            <a:lightRig rig="threePt" dir="t"/>
          </a:scene3d>
        </p:spPr>
        <p:txBody>
          <a:bodyPr wrap="square" rtlCol="0">
            <a:spAutoFit/>
          </a:bodyPr>
          <a:lstStyle/>
          <a:p>
            <a:r>
              <a:rPr lang="en-US" sz="2400" b="1" dirty="0">
                <a:effectLst>
                  <a:outerShdw blurRad="38100" dist="25400" dir="5400000" algn="ctr" rotWithShape="0">
                    <a:srgbClr val="6E747A">
                      <a:alpha val="43000"/>
                    </a:srgbClr>
                  </a:outerShdw>
                </a:effectLst>
              </a:rPr>
              <a:t>HORIZONTAL INTEGRATION</a:t>
            </a:r>
          </a:p>
        </p:txBody>
      </p:sp>
      <p:sp>
        <p:nvSpPr>
          <p:cNvPr id="5" name="Slide Number Placeholder 4"/>
          <p:cNvSpPr>
            <a:spLocks noGrp="1"/>
          </p:cNvSpPr>
          <p:nvPr>
            <p:ph type="sldNum" sz="quarter" idx="12"/>
          </p:nvPr>
        </p:nvSpPr>
        <p:spPr/>
        <p:txBody>
          <a:bodyPr/>
          <a:lstStyle/>
          <a:p>
            <a:fld id="{9B618960-8005-486C-9A75-10CB2AAC16F9}" type="slidenum">
              <a:rPr lang="en-US" smtClean="0"/>
              <a:t>13</a:t>
            </a:fld>
            <a:endParaRPr lang="en-US"/>
          </a:p>
        </p:txBody>
      </p:sp>
      <p:pic>
        <p:nvPicPr>
          <p:cNvPr id="6" name="Content Placeholder 5"/>
          <p:cNvPicPr>
            <a:picLocks noGrp="1" noChangeAspect="1"/>
          </p:cNvPicPr>
          <p:nvPr>
            <p:ph sz="half" idx="2"/>
          </p:nvPr>
        </p:nvPicPr>
        <p:blipFill>
          <a:blip r:embed="rId2"/>
          <a:stretch>
            <a:fillRect/>
          </a:stretch>
        </p:blipFill>
        <p:spPr>
          <a:xfrm>
            <a:off x="6240145" y="1556385"/>
            <a:ext cx="5181600" cy="3886200"/>
          </a:xfrm>
          <a:prstGeom prst="rect">
            <a:avLst/>
          </a:prstGeom>
        </p:spPr>
      </p:pic>
      <p:pic>
        <p:nvPicPr>
          <p:cNvPr id="7" name="Picture 6"/>
          <p:cNvPicPr>
            <a:picLocks noChangeAspect="1"/>
          </p:cNvPicPr>
          <p:nvPr/>
        </p:nvPicPr>
        <p:blipFill>
          <a:blip r:embed="rId3"/>
          <a:stretch>
            <a:fillRect/>
          </a:stretch>
        </p:blipFill>
        <p:spPr>
          <a:xfrm>
            <a:off x="10128448" y="248656"/>
            <a:ext cx="1341787" cy="88639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Grp="1" noRot="1" noChangeAspect="1" noMove="1" noResize="1" noEditPoints="1" noAdjustHandles="1" noChangeArrowheads="1" noChangeShapeType="1" noTextEdit="1"/>
          </p:cNvSpPr>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3467" y="640080"/>
            <a:ext cx="3096427" cy="5613236"/>
          </a:xfrm>
        </p:spPr>
        <p:txBody>
          <a:bodyPr anchor="ctr">
            <a:normAutofit/>
          </a:bodyPr>
          <a:lstStyle/>
          <a:p>
            <a:r>
              <a:rPr lang="en-US" b="1" dirty="0">
                <a:solidFill>
                  <a:srgbClr val="FFFFFF"/>
                </a:solidFill>
              </a:rPr>
              <a:t>Treatment</a:t>
            </a:r>
            <a:r>
              <a:rPr lang="en-US" dirty="0">
                <a:solidFill>
                  <a:srgbClr val="FFFFFF"/>
                </a:solidFill>
              </a:rPr>
              <a:t> </a:t>
            </a:r>
          </a:p>
        </p:txBody>
      </p:sp>
      <p:pic>
        <p:nvPicPr>
          <p:cNvPr id="13" name="Picture 12"/>
          <p:cNvPicPr>
            <a:picLocks noChangeAspect="1"/>
          </p:cNvPicPr>
          <p:nvPr/>
        </p:nvPicPr>
        <p:blipFill>
          <a:blip r:embed="rId2"/>
          <a:stretch>
            <a:fillRect/>
          </a:stretch>
        </p:blipFill>
        <p:spPr>
          <a:xfrm>
            <a:off x="4654297" y="3984207"/>
            <a:ext cx="6894236" cy="1413317"/>
          </a:xfrm>
          <a:prstGeom prst="rect">
            <a:avLst/>
          </a:prstGeom>
        </p:spPr>
      </p:pic>
      <p:graphicFrame>
        <p:nvGraphicFramePr>
          <p:cNvPr id="15" name="Content Placeholder 9"/>
          <p:cNvGraphicFramePr>
            <a:graphicFrameLocks noGrp="1"/>
          </p:cNvGraphicFramePr>
          <p:nvPr>
            <p:ph idx="1"/>
            <p:extLst>
              <p:ext uri="{D42A27DB-BD31-4B8C-83A1-F6EECF244321}">
                <p14:modId xmlns:p14="http://schemas.microsoft.com/office/powerpoint/2010/main" val="2819266750"/>
              </p:ext>
            </p:extLst>
          </p:nvPr>
        </p:nvGraphicFramePr>
        <p:xfrm>
          <a:off x="4699818" y="640082"/>
          <a:ext cx="6848715" cy="2484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9B618960-8005-486C-9A75-10CB2AAC16F9}"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9147"/>
            <a:ext cx="10515600" cy="1325563"/>
          </a:xfrm>
        </p:spPr>
        <p:txBody>
          <a:bodyPr>
            <a:normAutofit/>
          </a:bodyPr>
          <a:lstStyle/>
          <a:p>
            <a:r>
              <a:rPr lang="en-US" dirty="0"/>
              <a:t>            </a:t>
            </a:r>
            <a:r>
              <a:rPr lang="en-US" dirty="0" smtClean="0"/>
              <a:t>   </a:t>
            </a:r>
            <a:r>
              <a:rPr lang="en-US" sz="3200" b="1" dirty="0" smtClean="0">
                <a:latin typeface="+mn-lt"/>
              </a:rPr>
              <a:t>Prevention </a:t>
            </a:r>
            <a:r>
              <a:rPr lang="en-US" sz="3200" b="1" dirty="0">
                <a:latin typeface="+mn-lt"/>
              </a:rPr>
              <a:t>&amp; Control Of </a:t>
            </a:r>
            <a:r>
              <a:rPr lang="en-US" sz="3200" b="1" dirty="0" err="1" smtClean="0">
                <a:latin typeface="+mn-lt"/>
              </a:rPr>
              <a:t>Diphtheriae</a:t>
            </a:r>
            <a:r>
              <a:rPr lang="en-US" sz="3600" dirty="0">
                <a:solidFill>
                  <a:schemeClr val="accent2">
                    <a:lumMod val="75000"/>
                  </a:schemeClr>
                </a:solidFill>
              </a:rPr>
              <a:t/>
            </a:r>
            <a:br>
              <a:rPr lang="en-US" sz="3600" dirty="0">
                <a:solidFill>
                  <a:schemeClr val="accent2">
                    <a:lumMod val="75000"/>
                  </a:schemeClr>
                </a:solidFill>
              </a:rPr>
            </a:br>
            <a:endParaRPr lang="en-US" dirty="0">
              <a:solidFill>
                <a:schemeClr val="accent2">
                  <a:lumMod val="75000"/>
                </a:schemeClr>
              </a:solidFill>
            </a:endParaRPr>
          </a:p>
        </p:txBody>
      </p:sp>
      <p:sp>
        <p:nvSpPr>
          <p:cNvPr id="3" name="Content Placeholder 2"/>
          <p:cNvSpPr>
            <a:spLocks noGrp="1"/>
          </p:cNvSpPr>
          <p:nvPr>
            <p:ph idx="1"/>
          </p:nvPr>
        </p:nvSpPr>
        <p:spPr>
          <a:xfrm>
            <a:off x="838200" y="1877384"/>
            <a:ext cx="10515600" cy="4351338"/>
          </a:xfrm>
        </p:spPr>
        <p:txBody>
          <a:bodyPr/>
          <a:lstStyle/>
          <a:p>
            <a:r>
              <a:rPr lang="en-US" sz="2400" dirty="0"/>
              <a:t>Early detection</a:t>
            </a:r>
          </a:p>
          <a:p>
            <a:r>
              <a:rPr lang="en-US" sz="2400" dirty="0"/>
              <a:t>Isolation</a:t>
            </a:r>
          </a:p>
          <a:p>
            <a:r>
              <a:rPr lang="en-US" sz="2400" dirty="0"/>
              <a:t>Vaccination as pentavalent in EPI schedule</a:t>
            </a:r>
          </a:p>
          <a:p>
            <a:pPr marL="0" indent="0">
              <a:buNone/>
            </a:pPr>
            <a:r>
              <a:rPr lang="en-US" dirty="0"/>
              <a:t>      </a:t>
            </a:r>
          </a:p>
          <a:p>
            <a:pPr marL="0" indent="0">
              <a:buNone/>
            </a:pPr>
            <a:r>
              <a:rPr lang="en-US" dirty="0"/>
              <a:t>    </a:t>
            </a:r>
          </a:p>
        </p:txBody>
      </p:sp>
      <p:pic>
        <p:nvPicPr>
          <p:cNvPr id="4" name="Picture 3"/>
          <p:cNvPicPr>
            <a:picLocks noChangeAspect="1"/>
          </p:cNvPicPr>
          <p:nvPr/>
        </p:nvPicPr>
        <p:blipFill rotWithShape="1">
          <a:blip r:embed="rId2"/>
          <a:srcRect t="30050" b="26152"/>
          <a:stretch>
            <a:fillRect/>
          </a:stretch>
        </p:blipFill>
        <p:spPr>
          <a:xfrm>
            <a:off x="759512" y="3232260"/>
            <a:ext cx="10510415" cy="3464560"/>
          </a:xfrm>
          <a:prstGeom prst="rect">
            <a:avLst/>
          </a:prstGeom>
        </p:spPr>
      </p:pic>
      <p:pic>
        <p:nvPicPr>
          <p:cNvPr id="5" name="Picture 4"/>
          <p:cNvPicPr>
            <a:picLocks noChangeAspect="1"/>
          </p:cNvPicPr>
          <p:nvPr/>
        </p:nvPicPr>
        <p:blipFill>
          <a:blip r:embed="rId3"/>
          <a:stretch>
            <a:fillRect/>
          </a:stretch>
        </p:blipFill>
        <p:spPr>
          <a:xfrm>
            <a:off x="47329" y="381674"/>
            <a:ext cx="2376264" cy="606949"/>
          </a:xfrm>
          <a:prstGeom prst="rect">
            <a:avLst/>
          </a:prstGeom>
        </p:spPr>
      </p:pic>
      <p:sp>
        <p:nvSpPr>
          <p:cNvPr id="6" name="Slide Number Placeholder 5"/>
          <p:cNvSpPr>
            <a:spLocks noGrp="1"/>
          </p:cNvSpPr>
          <p:nvPr>
            <p:ph type="sldNum" sz="quarter" idx="12"/>
          </p:nvPr>
        </p:nvSpPr>
        <p:spPr/>
        <p:txBody>
          <a:bodyPr/>
          <a:lstStyle/>
          <a:p>
            <a:fld id="{9B618960-8005-486C-9A75-10CB2AAC16F9}" type="slidenum">
              <a:rPr lang="en-US" smtClean="0"/>
              <a:t>15</a:t>
            </a:fld>
            <a:endParaRPr lang="en-US"/>
          </a:p>
        </p:txBody>
      </p:sp>
      <p:pic>
        <p:nvPicPr>
          <p:cNvPr id="7" name="Picture 6"/>
          <p:cNvPicPr>
            <a:picLocks noChangeAspect="1"/>
          </p:cNvPicPr>
          <p:nvPr/>
        </p:nvPicPr>
        <p:blipFill>
          <a:blip r:embed="rId4"/>
          <a:stretch>
            <a:fillRect/>
          </a:stretch>
        </p:blipFill>
        <p:spPr>
          <a:xfrm>
            <a:off x="9940506" y="381674"/>
            <a:ext cx="1211982" cy="80064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2">
                    <a:lumMod val="50000"/>
                  </a:schemeClr>
                </a:solidFill>
              </a:rPr>
              <a:t/>
            </a:r>
            <a:br>
              <a:rPr lang="en-US" b="1" dirty="0" smtClean="0">
                <a:solidFill>
                  <a:schemeClr val="accent2">
                    <a:lumMod val="50000"/>
                  </a:schemeClr>
                </a:solidFill>
              </a:rPr>
            </a:br>
            <a:r>
              <a:rPr lang="en-US" sz="3600" b="1" dirty="0" smtClean="0">
                <a:latin typeface="+mn-lt"/>
              </a:rPr>
              <a:t>Meningococcal </a:t>
            </a:r>
            <a:r>
              <a:rPr lang="en-US" sz="3600" b="1" dirty="0">
                <a:latin typeface="+mn-lt"/>
              </a:rPr>
              <a:t>Meningitis </a:t>
            </a:r>
            <a:r>
              <a:rPr lang="en-US" b="1" dirty="0">
                <a:solidFill>
                  <a:schemeClr val="accent2">
                    <a:lumMod val="50000"/>
                  </a:schemeClr>
                </a:solidFill>
              </a:rPr>
              <a:t/>
            </a:r>
            <a:br>
              <a:rPr lang="en-US" b="1" dirty="0">
                <a:solidFill>
                  <a:schemeClr val="accent2">
                    <a:lumMod val="50000"/>
                  </a:schemeClr>
                </a:solidFill>
              </a:rPr>
            </a:br>
            <a:endParaRPr lang="en-US" dirty="0"/>
          </a:p>
        </p:txBody>
      </p:sp>
      <p:sp>
        <p:nvSpPr>
          <p:cNvPr id="3" name="Content Placeholder 2"/>
          <p:cNvSpPr>
            <a:spLocks noGrp="1"/>
          </p:cNvSpPr>
          <p:nvPr>
            <p:ph idx="1"/>
          </p:nvPr>
        </p:nvSpPr>
        <p:spPr/>
        <p:txBody>
          <a:bodyPr/>
          <a:lstStyle/>
          <a:p>
            <a:r>
              <a:rPr lang="en-US" sz="2400" dirty="0"/>
              <a:t>Meningitis is a devastating disease with a high case fatality rate, which can lead to serious long-term complications (</a:t>
            </a:r>
            <a:r>
              <a:rPr lang="en-US" sz="2400" dirty="0" err="1"/>
              <a:t>sequelae</a:t>
            </a:r>
            <a:r>
              <a:rPr lang="en-US" sz="2400" dirty="0"/>
              <a:t>).</a:t>
            </a:r>
          </a:p>
          <a:p>
            <a:r>
              <a:rPr lang="en-US" sz="2400" dirty="0"/>
              <a:t>Meningitis remains a major global public-health challenge.</a:t>
            </a:r>
          </a:p>
          <a:p>
            <a:r>
              <a:rPr lang="en-US" sz="2400" dirty="0"/>
              <a:t>Epidemics of meningitis are seen across the world, particularly in sub-Saharan Africa.</a:t>
            </a:r>
          </a:p>
          <a:p>
            <a:r>
              <a:rPr lang="en-US" dirty="0" smtClean="0"/>
              <a:t>Recent</a:t>
            </a:r>
            <a:r>
              <a:rPr lang="en-US" b="1" dirty="0" smtClean="0"/>
              <a:t> </a:t>
            </a:r>
            <a:r>
              <a:rPr lang="en-US" dirty="0" smtClean="0"/>
              <a:t>outbreak in </a:t>
            </a:r>
            <a:r>
              <a:rPr lang="en-US" b="1" dirty="0" smtClean="0"/>
              <a:t>Rahim </a:t>
            </a:r>
            <a:r>
              <a:rPr lang="en-US" b="1" dirty="0" err="1"/>
              <a:t>Yar</a:t>
            </a:r>
            <a:r>
              <a:rPr lang="en-US" b="1" dirty="0"/>
              <a:t> </a:t>
            </a:r>
            <a:r>
              <a:rPr lang="en-US" b="1" dirty="0" smtClean="0"/>
              <a:t>Khan in </a:t>
            </a:r>
            <a:r>
              <a:rPr lang="en-US" b="1" dirty="0"/>
              <a:t>April </a:t>
            </a:r>
            <a:r>
              <a:rPr lang="en-US" b="1" dirty="0" smtClean="0"/>
              <a:t>2024</a:t>
            </a:r>
            <a:r>
              <a:rPr lang="en-US" dirty="0" smtClean="0"/>
              <a:t>, </a:t>
            </a:r>
            <a:r>
              <a:rPr lang="en-US" dirty="0"/>
              <a:t>a severe form of meningitis, resulted in 12 deaths, including six children. </a:t>
            </a:r>
          </a:p>
          <a:p>
            <a:endParaRPr lang="en-US" dirty="0"/>
          </a:p>
        </p:txBody>
      </p:sp>
      <p:sp>
        <p:nvSpPr>
          <p:cNvPr id="4" name="Slide Number Placeholder 3"/>
          <p:cNvSpPr>
            <a:spLocks noGrp="1"/>
          </p:cNvSpPr>
          <p:nvPr>
            <p:ph type="sldNum" sz="quarter" idx="12"/>
          </p:nvPr>
        </p:nvSpPr>
        <p:spPr/>
        <p:txBody>
          <a:bodyPr/>
          <a:lstStyle/>
          <a:p>
            <a:fld id="{9B618960-8005-486C-9A75-10CB2AAC16F9}" type="slidenum">
              <a:rPr lang="en-US" smtClean="0"/>
              <a:t>16</a:t>
            </a:fld>
            <a:endParaRPr lang="en-US"/>
          </a:p>
        </p:txBody>
      </p:sp>
      <p:pic>
        <p:nvPicPr>
          <p:cNvPr id="5" name="Picture 4"/>
          <p:cNvPicPr>
            <a:picLocks noChangeAspect="1"/>
          </p:cNvPicPr>
          <p:nvPr/>
        </p:nvPicPr>
        <p:blipFill>
          <a:blip r:embed="rId2"/>
          <a:stretch>
            <a:fillRect/>
          </a:stretch>
        </p:blipFill>
        <p:spPr>
          <a:xfrm>
            <a:off x="479376" y="413133"/>
            <a:ext cx="2530059" cy="646232"/>
          </a:xfrm>
          <a:prstGeom prst="rect">
            <a:avLst/>
          </a:prstGeom>
        </p:spPr>
      </p:pic>
      <p:pic>
        <p:nvPicPr>
          <p:cNvPr id="6" name="Picture 5"/>
          <p:cNvPicPr>
            <a:picLocks noChangeAspect="1"/>
          </p:cNvPicPr>
          <p:nvPr/>
        </p:nvPicPr>
        <p:blipFill>
          <a:blip r:embed="rId3"/>
          <a:stretch>
            <a:fillRect/>
          </a:stretch>
        </p:blipFill>
        <p:spPr>
          <a:xfrm>
            <a:off x="9982200" y="536647"/>
            <a:ext cx="1207113" cy="798645"/>
          </a:xfrm>
          <a:prstGeom prst="rect">
            <a:avLst/>
          </a:prstGeom>
        </p:spPr>
      </p:pic>
    </p:spTree>
    <p:extLst>
      <p:ext uri="{BB962C8B-B14F-4D97-AF65-F5344CB8AC3E}">
        <p14:creationId xmlns:p14="http://schemas.microsoft.com/office/powerpoint/2010/main" val="215556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mn-lt"/>
              </a:rPr>
              <a:t>Epidemiological determinants</a:t>
            </a:r>
            <a:endParaRPr lang="en-US" sz="3200" b="1" dirty="0">
              <a:solidFill>
                <a:schemeClr val="accent2">
                  <a:lumMod val="50000"/>
                </a:schemeClr>
              </a:solidFill>
              <a:latin typeface="+mn-lt"/>
            </a:endParaRPr>
          </a:p>
        </p:txBody>
      </p:sp>
      <p:sp>
        <p:nvSpPr>
          <p:cNvPr id="3" name="Content Placeholder 2"/>
          <p:cNvSpPr>
            <a:spLocks noGrp="1"/>
          </p:cNvSpPr>
          <p:nvPr>
            <p:ph sz="half" idx="1"/>
          </p:nvPr>
        </p:nvSpPr>
        <p:spPr>
          <a:xfrm>
            <a:off x="838200" y="1825625"/>
            <a:ext cx="4536440" cy="4351338"/>
          </a:xfrm>
        </p:spPr>
        <p:txBody>
          <a:bodyPr>
            <a:normAutofit fontScale="92500" lnSpcReduction="20000"/>
          </a:bodyPr>
          <a:lstStyle/>
          <a:p>
            <a:r>
              <a:rPr lang="en-US" sz="3000" b="1" dirty="0"/>
              <a:t>Agent: </a:t>
            </a:r>
          </a:p>
          <a:p>
            <a:pPr lvl="1"/>
            <a:r>
              <a:rPr lang="en-US" sz="2600" dirty="0" err="1"/>
              <a:t>Nesseria</a:t>
            </a:r>
            <a:r>
              <a:rPr lang="en-US" sz="2600" dirty="0"/>
              <a:t> Meningitidis ( gram –</a:t>
            </a:r>
            <a:r>
              <a:rPr lang="en-US" sz="2600" dirty="0" err="1"/>
              <a:t>ve</a:t>
            </a:r>
            <a:r>
              <a:rPr lang="en-US" sz="2600" dirty="0"/>
              <a:t>)</a:t>
            </a:r>
          </a:p>
          <a:p>
            <a:r>
              <a:rPr lang="en-US" sz="3000" b="1" dirty="0"/>
              <a:t>Host :</a:t>
            </a:r>
          </a:p>
          <a:p>
            <a:pPr lvl="1"/>
            <a:r>
              <a:rPr lang="en-US" sz="2600" dirty="0"/>
              <a:t>Children &amp; young adults, both genders</a:t>
            </a:r>
          </a:p>
          <a:p>
            <a:r>
              <a:rPr lang="en-US" sz="3000" b="1" dirty="0"/>
              <a:t>Environmental factors:</a:t>
            </a:r>
          </a:p>
          <a:p>
            <a:pPr lvl="1"/>
            <a:r>
              <a:rPr lang="en-US" sz="2600" dirty="0"/>
              <a:t>Cold &amp; dry months of the year, overcrowding</a:t>
            </a:r>
          </a:p>
          <a:p>
            <a:r>
              <a:rPr lang="en-US" sz="3000" b="1" dirty="0"/>
              <a:t>Source of infection</a:t>
            </a:r>
          </a:p>
          <a:p>
            <a:pPr lvl="1"/>
            <a:r>
              <a:rPr lang="en-US" sz="2600" dirty="0"/>
              <a:t>Nasopharynx of cases &amp; carriers</a:t>
            </a:r>
          </a:p>
          <a:p>
            <a:endParaRPr lang="en-US" dirty="0"/>
          </a:p>
          <a:p>
            <a:pPr lvl="1"/>
            <a:endParaRPr lang="en-US" dirty="0"/>
          </a:p>
          <a:p>
            <a:endParaRPr lang="en-US" dirty="0"/>
          </a:p>
        </p:txBody>
      </p:sp>
      <p:sp>
        <p:nvSpPr>
          <p:cNvPr id="7" name="Content Placeholder 6"/>
          <p:cNvSpPr>
            <a:spLocks noGrp="1"/>
          </p:cNvSpPr>
          <p:nvPr>
            <p:ph sz="half" idx="2"/>
          </p:nvPr>
        </p:nvSpPr>
        <p:spPr/>
        <p:txBody>
          <a:bodyPr>
            <a:normAutofit fontScale="92500" lnSpcReduction="20000"/>
          </a:bodyPr>
          <a:lstStyle/>
          <a:p>
            <a:r>
              <a:rPr lang="en-US" b="1" dirty="0"/>
              <a:t>Incubation period</a:t>
            </a:r>
          </a:p>
          <a:p>
            <a:pPr lvl="1"/>
            <a:r>
              <a:rPr lang="en-US" dirty="0"/>
              <a:t>3-4 days</a:t>
            </a:r>
          </a:p>
          <a:p>
            <a:r>
              <a:rPr lang="en-US" b="1" dirty="0"/>
              <a:t>Mode of transmission</a:t>
            </a:r>
          </a:p>
          <a:p>
            <a:pPr lvl="1"/>
            <a:r>
              <a:rPr lang="en-US" dirty="0"/>
              <a:t>Direct or droplet route</a:t>
            </a:r>
          </a:p>
          <a:p>
            <a:endParaRPr lang="en-US" dirty="0"/>
          </a:p>
        </p:txBody>
      </p:sp>
      <p:sp>
        <p:nvSpPr>
          <p:cNvPr id="4" name="Slide Number Placeholder 3"/>
          <p:cNvSpPr>
            <a:spLocks noGrp="1"/>
          </p:cNvSpPr>
          <p:nvPr>
            <p:ph type="sldNum" sz="quarter" idx="12"/>
          </p:nvPr>
        </p:nvSpPr>
        <p:spPr/>
        <p:txBody>
          <a:bodyPr/>
          <a:lstStyle/>
          <a:p>
            <a:fld id="{9B618960-8005-486C-9A75-10CB2AAC16F9}" type="slidenum">
              <a:rPr lang="en-US" smtClean="0"/>
              <a:t>17</a:t>
            </a:fld>
            <a:endParaRPr lang="en-US"/>
          </a:p>
        </p:txBody>
      </p:sp>
      <p:pic>
        <p:nvPicPr>
          <p:cNvPr id="8" name="Picture 7"/>
          <p:cNvPicPr>
            <a:picLocks noChangeAspect="1"/>
          </p:cNvPicPr>
          <p:nvPr/>
        </p:nvPicPr>
        <p:blipFill>
          <a:blip r:embed="rId2"/>
          <a:stretch>
            <a:fillRect/>
          </a:stretch>
        </p:blipFill>
        <p:spPr>
          <a:xfrm>
            <a:off x="263352" y="381674"/>
            <a:ext cx="2530059" cy="646232"/>
          </a:xfrm>
          <a:prstGeom prst="rect">
            <a:avLst/>
          </a:prstGeom>
        </p:spPr>
      </p:pic>
      <p:pic>
        <p:nvPicPr>
          <p:cNvPr id="5" name="Picture 4"/>
          <p:cNvPicPr>
            <a:picLocks noChangeAspect="1"/>
          </p:cNvPicPr>
          <p:nvPr/>
        </p:nvPicPr>
        <p:blipFill>
          <a:blip r:embed="rId3"/>
          <a:stretch>
            <a:fillRect/>
          </a:stretch>
        </p:blipFill>
        <p:spPr>
          <a:xfrm>
            <a:off x="10146687" y="385987"/>
            <a:ext cx="1207113" cy="7986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Clinical features</a:t>
            </a:r>
            <a:endParaRPr lang="en-US" b="1" dirty="0">
              <a:solidFill>
                <a:schemeClr val="accent2">
                  <a:lumMod val="50000"/>
                </a:schemeClr>
              </a:solidFill>
            </a:endParaRPr>
          </a:p>
        </p:txBody>
      </p:sp>
      <p:pic>
        <p:nvPicPr>
          <p:cNvPr id="4" name="Content Placeholder 3"/>
          <p:cNvPicPr>
            <a:picLocks noGrp="1" noChangeAspect="1"/>
          </p:cNvPicPr>
          <p:nvPr>
            <p:ph idx="1"/>
          </p:nvPr>
        </p:nvPicPr>
        <p:blipFill rotWithShape="1">
          <a:blip r:embed="rId2"/>
          <a:srcRect t="8553"/>
          <a:stretch>
            <a:fillRect/>
          </a:stretch>
        </p:blipFill>
        <p:spPr>
          <a:xfrm>
            <a:off x="2813685" y="1690688"/>
            <a:ext cx="6299835" cy="4993640"/>
          </a:xfrm>
          <a:prstGeom prst="rect">
            <a:avLst/>
          </a:prstGeom>
        </p:spPr>
      </p:pic>
      <p:sp>
        <p:nvSpPr>
          <p:cNvPr id="3" name="TextBox 2"/>
          <p:cNvSpPr txBox="1"/>
          <p:nvPr/>
        </p:nvSpPr>
        <p:spPr>
          <a:xfrm>
            <a:off x="623392" y="560561"/>
            <a:ext cx="3254596" cy="461665"/>
          </a:xfrm>
          <a:prstGeom prst="rect">
            <a:avLst/>
          </a:prstGeom>
          <a:solidFill>
            <a:srgbClr val="92D050"/>
          </a:solidFill>
          <a:ln>
            <a:solidFill>
              <a:srgbClr val="002060"/>
            </a:solidFill>
          </a:ln>
          <a:scene3d>
            <a:camera prst="perspectiveFront"/>
            <a:lightRig rig="threePt" dir="t"/>
          </a:scene3d>
        </p:spPr>
        <p:txBody>
          <a:bodyPr wrap="square" rtlCol="0">
            <a:spAutoFit/>
          </a:bodyPr>
          <a:lstStyle/>
          <a:p>
            <a:r>
              <a:rPr lang="en-US" sz="2400" b="1" dirty="0">
                <a:ln w="0"/>
                <a:effectLst>
                  <a:outerShdw blurRad="38100" dist="25400" dir="5400000" algn="ctr" rotWithShape="0">
                    <a:srgbClr val="6E747A">
                      <a:alpha val="43000"/>
                    </a:srgbClr>
                  </a:outerShdw>
                </a:effectLst>
              </a:rPr>
              <a:t>VERTICAL INTEGRATION</a:t>
            </a:r>
          </a:p>
        </p:txBody>
      </p:sp>
      <p:sp>
        <p:nvSpPr>
          <p:cNvPr id="5" name="Slide Number Placeholder 4"/>
          <p:cNvSpPr>
            <a:spLocks noGrp="1"/>
          </p:cNvSpPr>
          <p:nvPr>
            <p:ph type="sldNum" sz="quarter" idx="12"/>
          </p:nvPr>
        </p:nvSpPr>
        <p:spPr/>
        <p:txBody>
          <a:bodyPr/>
          <a:lstStyle/>
          <a:p>
            <a:fld id="{9B618960-8005-486C-9A75-10CB2AAC16F9}" type="slidenum">
              <a:rPr lang="en-US" smtClean="0"/>
              <a:t>18</a:t>
            </a:fld>
            <a:endParaRPr lang="en-US"/>
          </a:p>
        </p:txBody>
      </p:sp>
      <p:pic>
        <p:nvPicPr>
          <p:cNvPr id="6" name="Picture 5"/>
          <p:cNvPicPr>
            <a:picLocks noChangeAspect="1"/>
          </p:cNvPicPr>
          <p:nvPr/>
        </p:nvPicPr>
        <p:blipFill>
          <a:blip r:embed="rId3"/>
          <a:stretch>
            <a:fillRect/>
          </a:stretch>
        </p:blipFill>
        <p:spPr>
          <a:xfrm>
            <a:off x="9768408" y="392070"/>
            <a:ext cx="1512168" cy="100047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Complications </a:t>
            </a:r>
            <a:r>
              <a:rPr lang="en-US" b="1" dirty="0"/>
              <a:t>and </a:t>
            </a:r>
            <a:r>
              <a:rPr lang="en-US" b="1" dirty="0" err="1"/>
              <a:t>sequelae</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a:t>One in 5 people surviving an episode of bacterial meningitis may have long lasting after-effects. These after-effects include hearing loss, seizures, limb weakness, difficulties with vision, speech, language, memory, and communication, as well as scarring and limb amputations after sepsis.</a:t>
            </a:r>
          </a:p>
        </p:txBody>
      </p:sp>
      <p:sp>
        <p:nvSpPr>
          <p:cNvPr id="4" name="Slide Number Placeholder 3"/>
          <p:cNvSpPr>
            <a:spLocks noGrp="1"/>
          </p:cNvSpPr>
          <p:nvPr>
            <p:ph type="sldNum" sz="quarter" idx="12"/>
          </p:nvPr>
        </p:nvSpPr>
        <p:spPr/>
        <p:txBody>
          <a:bodyPr/>
          <a:lstStyle/>
          <a:p>
            <a:fld id="{9B618960-8005-486C-9A75-10CB2AAC16F9}" type="slidenum">
              <a:rPr lang="en-US" smtClean="0"/>
              <a:t>19</a:t>
            </a:fld>
            <a:endParaRPr lang="en-US"/>
          </a:p>
        </p:txBody>
      </p:sp>
      <p:sp>
        <p:nvSpPr>
          <p:cNvPr id="5" name="TextBox 4"/>
          <p:cNvSpPr txBox="1"/>
          <p:nvPr/>
        </p:nvSpPr>
        <p:spPr>
          <a:xfrm>
            <a:off x="407368" y="307556"/>
            <a:ext cx="2160240" cy="830997"/>
          </a:xfrm>
          <a:prstGeom prst="rect">
            <a:avLst/>
          </a:prstGeom>
          <a:solidFill>
            <a:srgbClr val="92D050"/>
          </a:solidFill>
          <a:ln>
            <a:solidFill>
              <a:srgbClr val="002060"/>
            </a:solidFill>
          </a:ln>
          <a:scene3d>
            <a:camera prst="perspectiveFront"/>
            <a:lightRig rig="threePt" dir="t"/>
          </a:scene3d>
        </p:spPr>
        <p:txBody>
          <a:bodyPr wrap="square" rtlCol="0">
            <a:spAutoFit/>
          </a:bodyPr>
          <a:lstStyle/>
          <a:p>
            <a:r>
              <a:rPr lang="en-US" sz="2400" b="1" dirty="0">
                <a:ln w="0"/>
                <a:effectLst>
                  <a:outerShdw blurRad="38100" dist="25400" dir="5400000" algn="ctr" rotWithShape="0">
                    <a:srgbClr val="6E747A">
                      <a:alpha val="43000"/>
                    </a:srgbClr>
                  </a:outerShdw>
                </a:effectLst>
              </a:rPr>
              <a:t>VERTICAL INTEGRATION</a:t>
            </a:r>
          </a:p>
        </p:txBody>
      </p:sp>
      <p:pic>
        <p:nvPicPr>
          <p:cNvPr id="6" name="Picture 5"/>
          <p:cNvPicPr>
            <a:picLocks noChangeAspect="1"/>
          </p:cNvPicPr>
          <p:nvPr/>
        </p:nvPicPr>
        <p:blipFill>
          <a:blip r:embed="rId2"/>
          <a:stretch>
            <a:fillRect/>
          </a:stretch>
        </p:blipFill>
        <p:spPr>
          <a:xfrm>
            <a:off x="10272464" y="230188"/>
            <a:ext cx="1207113" cy="798645"/>
          </a:xfrm>
          <a:prstGeom prst="rect">
            <a:avLst/>
          </a:prstGeom>
        </p:spPr>
      </p:pic>
    </p:spTree>
    <p:extLst>
      <p:ext uri="{BB962C8B-B14F-4D97-AF65-F5344CB8AC3E}">
        <p14:creationId xmlns:p14="http://schemas.microsoft.com/office/powerpoint/2010/main" val="71398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548680"/>
            <a:ext cx="9823078" cy="4288790"/>
          </a:xfrm>
        </p:spPr>
        <p:txBody>
          <a:bodyPr>
            <a:normAutofit/>
          </a:bodyPr>
          <a:lstStyle/>
          <a:p>
            <a:pPr algn="ctr"/>
            <a:r>
              <a:rPr lang="en-US" dirty="0"/>
              <a:t>      </a:t>
            </a:r>
            <a:br>
              <a:rPr lang="en-US" dirty="0"/>
            </a:br>
            <a:r>
              <a:rPr lang="en-US" sz="4400" b="1" dirty="0">
                <a:latin typeface="Calibri" pitchFamily="34" charset="0"/>
                <a:cs typeface="Calibri" pitchFamily="34" charset="0"/>
              </a:rPr>
              <a:t>Droplet </a:t>
            </a:r>
            <a:r>
              <a:rPr lang="en-US" sz="4400" b="1" dirty="0" smtClean="0">
                <a:latin typeface="Calibri" pitchFamily="34" charset="0"/>
                <a:cs typeface="Calibri" pitchFamily="34" charset="0"/>
              </a:rPr>
              <a:t>infections</a:t>
            </a:r>
            <a:br>
              <a:rPr lang="en-US" sz="4400" b="1" dirty="0" smtClean="0">
                <a:latin typeface="Calibri" pitchFamily="34" charset="0"/>
                <a:cs typeface="Calibri" pitchFamily="34" charset="0"/>
              </a:rPr>
            </a:br>
            <a:r>
              <a:rPr lang="en-US" sz="4400" b="1" dirty="0" smtClean="0">
                <a:latin typeface="Calibri" pitchFamily="34" charset="0"/>
                <a:cs typeface="Calibri" pitchFamily="34" charset="0"/>
              </a:rPr>
              <a:t>(</a:t>
            </a:r>
            <a:r>
              <a:rPr lang="en-US" sz="4400" b="1" dirty="0" smtClean="0">
                <a:latin typeface="+mn-lt"/>
              </a:rPr>
              <a:t>Diphtheria</a:t>
            </a:r>
            <a:r>
              <a:rPr lang="en-US" sz="4400" b="1" dirty="0">
                <a:latin typeface="+mn-lt"/>
              </a:rPr>
              <a:t>, Meningococcal </a:t>
            </a:r>
            <a:r>
              <a:rPr lang="en-US" sz="4400" b="1" dirty="0" smtClean="0">
                <a:latin typeface="+mn-lt"/>
              </a:rPr>
              <a:t>meningitis</a:t>
            </a:r>
            <a:r>
              <a:rPr lang="en-US" sz="4400" b="1" dirty="0" smtClean="0">
                <a:latin typeface="+mn-lt"/>
                <a:cs typeface="Calibri" pitchFamily="34" charset="0"/>
              </a:rPr>
              <a:t>)</a:t>
            </a:r>
            <a:r>
              <a:rPr lang="en-US" sz="4400" b="1" dirty="0">
                <a:latin typeface="Calibri" pitchFamily="34" charset="0"/>
                <a:cs typeface="Calibri" pitchFamily="34" charset="0"/>
                <a:sym typeface="+mn-ea"/>
              </a:rPr>
              <a:t/>
            </a:r>
            <a:br>
              <a:rPr lang="en-US" sz="4400" b="1" dirty="0">
                <a:latin typeface="Calibri" pitchFamily="34" charset="0"/>
                <a:cs typeface="Calibri" pitchFamily="34" charset="0"/>
                <a:sym typeface="+mn-ea"/>
              </a:rPr>
            </a:br>
            <a:r>
              <a:rPr lang="en-US" sz="4400" b="1" dirty="0" smtClean="0">
                <a:latin typeface="+mn-lt"/>
                <a:cs typeface="Calibri" pitchFamily="34" charset="0"/>
                <a:sym typeface="+mn-ea"/>
              </a:rPr>
              <a:t>Otorhinolaryngology Block-X</a:t>
            </a:r>
            <a:br>
              <a:rPr lang="en-US" sz="4400" b="1" dirty="0" smtClean="0">
                <a:latin typeface="+mn-lt"/>
                <a:cs typeface="Calibri" pitchFamily="34" charset="0"/>
                <a:sym typeface="+mn-ea"/>
              </a:rPr>
            </a:br>
            <a:r>
              <a:rPr lang="en-US" sz="4400" b="1" dirty="0" smtClean="0">
                <a:latin typeface="+mn-lt"/>
                <a:cs typeface="Calibri" pitchFamily="34" charset="0"/>
                <a:sym typeface="+mn-ea"/>
              </a:rPr>
              <a:t>Module-II</a:t>
            </a:r>
            <a:r>
              <a:rPr lang="en-US" dirty="0"/>
              <a:t/>
            </a:r>
            <a:br>
              <a:rPr lang="en-US" dirty="0"/>
            </a:br>
            <a:r>
              <a:rPr lang="en-US" dirty="0"/>
              <a:t> </a:t>
            </a:r>
          </a:p>
        </p:txBody>
      </p:sp>
      <p:sp>
        <p:nvSpPr>
          <p:cNvPr id="3" name="Content Placeholder 2"/>
          <p:cNvSpPr>
            <a:spLocks noGrp="1"/>
          </p:cNvSpPr>
          <p:nvPr>
            <p:ph type="body" idx="1"/>
          </p:nvPr>
        </p:nvSpPr>
        <p:spPr>
          <a:xfrm>
            <a:off x="4655840" y="3861048"/>
            <a:ext cx="4221559" cy="1500187"/>
          </a:xfrm>
        </p:spPr>
        <p:txBody>
          <a:bodyPr/>
          <a:lstStyle/>
          <a:p>
            <a:pPr marL="0" indent="0">
              <a:buNone/>
            </a:pPr>
            <a:r>
              <a:rPr lang="en-US" dirty="0"/>
              <a:t>                </a:t>
            </a:r>
            <a:endParaRPr lang="en-GB" dirty="0"/>
          </a:p>
          <a:p>
            <a:pPr marL="0" indent="0">
              <a:buNone/>
            </a:pPr>
            <a:r>
              <a:rPr lang="en-GB" b="1" dirty="0">
                <a:solidFill>
                  <a:schemeClr val="tx1"/>
                </a:solidFill>
              </a:rPr>
              <a:t>Dr </a:t>
            </a:r>
            <a:r>
              <a:rPr lang="en-GB" b="1" dirty="0" err="1">
                <a:solidFill>
                  <a:schemeClr val="tx1"/>
                </a:solidFill>
              </a:rPr>
              <a:t>Bushra</a:t>
            </a:r>
            <a:r>
              <a:rPr lang="en-GB" b="1" dirty="0">
                <a:solidFill>
                  <a:schemeClr val="tx1"/>
                </a:solidFill>
              </a:rPr>
              <a:t> Farooq </a:t>
            </a:r>
          </a:p>
          <a:p>
            <a:pPr marL="0" indent="0">
              <a:buNone/>
            </a:pPr>
            <a:r>
              <a:rPr lang="en-GB" b="1" dirty="0">
                <a:solidFill>
                  <a:schemeClr val="tx1"/>
                </a:solidFill>
              </a:rPr>
              <a:t>Dr </a:t>
            </a:r>
            <a:r>
              <a:rPr lang="en-GB" b="1" dirty="0" err="1">
                <a:solidFill>
                  <a:schemeClr val="tx1"/>
                </a:solidFill>
              </a:rPr>
              <a:t>Saba</a:t>
            </a:r>
            <a:r>
              <a:rPr lang="en-GB" b="1" dirty="0">
                <a:solidFill>
                  <a:schemeClr val="tx1"/>
                </a:solidFill>
              </a:rPr>
              <a:t> Maryam </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t>Treatment Of Cases</a:t>
            </a:r>
            <a:br>
              <a:rPr lang="en-US" sz="4400" b="1" dirty="0"/>
            </a:br>
            <a:endParaRPr lang="en-US" b="1" dirty="0">
              <a:solidFill>
                <a:schemeClr val="accent2">
                  <a:lumMod val="50000"/>
                </a:schemeClr>
              </a:solidFill>
            </a:endParaRPr>
          </a:p>
        </p:txBody>
      </p:sp>
      <p:sp>
        <p:nvSpPr>
          <p:cNvPr id="3" name="Content Placeholder 2"/>
          <p:cNvSpPr>
            <a:spLocks noGrp="1"/>
          </p:cNvSpPr>
          <p:nvPr>
            <p:ph idx="1"/>
          </p:nvPr>
        </p:nvSpPr>
        <p:spPr/>
        <p:txBody>
          <a:bodyPr>
            <a:normAutofit fontScale="97500"/>
          </a:bodyPr>
          <a:lstStyle/>
          <a:p>
            <a:r>
              <a:rPr lang="en-US" dirty="0"/>
              <a:t>Antibiotics : can saved 95 per cent of patients provided that it is started during the first 2 days of illness.</a:t>
            </a:r>
          </a:p>
          <a:p>
            <a:r>
              <a:rPr lang="en-US" dirty="0"/>
              <a:t> Penicillin is the drug of choice.</a:t>
            </a:r>
          </a:p>
          <a:p>
            <a:r>
              <a:rPr lang="en-US" dirty="0"/>
              <a:t> In penicillin-allergic patient-- ceftriaxone and cephalosporins should be substituted. </a:t>
            </a:r>
          </a:p>
          <a:p>
            <a:r>
              <a:rPr lang="en-US" dirty="0"/>
              <a:t>In case of epidemic --A single dose of long-acting chloramphenicol or ceftriaxone is used for treatment in </a:t>
            </a:r>
            <a:r>
              <a:rPr lang="en-US" dirty="0" err="1"/>
              <a:t>subSaharan</a:t>
            </a:r>
            <a:r>
              <a:rPr lang="en-US" dirty="0"/>
              <a:t> Africa</a:t>
            </a:r>
          </a:p>
        </p:txBody>
      </p:sp>
      <p:sp>
        <p:nvSpPr>
          <p:cNvPr id="5" name="TextBox 4"/>
          <p:cNvSpPr txBox="1"/>
          <p:nvPr/>
        </p:nvSpPr>
        <p:spPr>
          <a:xfrm>
            <a:off x="479376" y="365125"/>
            <a:ext cx="2376264" cy="830997"/>
          </a:xfrm>
          <a:prstGeom prst="rect">
            <a:avLst/>
          </a:prstGeom>
          <a:solidFill>
            <a:srgbClr val="92D050"/>
          </a:solidFill>
          <a:ln>
            <a:solidFill>
              <a:srgbClr val="002060"/>
            </a:solidFill>
          </a:ln>
          <a:scene3d>
            <a:camera prst="perspectiveFront"/>
            <a:lightRig rig="threePt" dir="t"/>
          </a:scene3d>
        </p:spPr>
        <p:txBody>
          <a:bodyPr wrap="square" rtlCol="0">
            <a:spAutoFit/>
          </a:bodyPr>
          <a:lstStyle/>
          <a:p>
            <a:r>
              <a:rPr lang="en-US" sz="2400" b="1" dirty="0">
                <a:ln w="0"/>
                <a:effectLst>
                  <a:outerShdw blurRad="38100" dist="25400" dir="5400000" algn="ctr" rotWithShape="0">
                    <a:srgbClr val="6E747A">
                      <a:alpha val="43000"/>
                    </a:srgbClr>
                  </a:outerShdw>
                </a:effectLst>
              </a:rPr>
              <a:t>VERTICAL INTEGRATION</a:t>
            </a:r>
          </a:p>
        </p:txBody>
      </p:sp>
      <p:sp>
        <p:nvSpPr>
          <p:cNvPr id="4" name="Slide Number Placeholder 3"/>
          <p:cNvSpPr>
            <a:spLocks noGrp="1"/>
          </p:cNvSpPr>
          <p:nvPr>
            <p:ph type="sldNum" sz="quarter" idx="12"/>
          </p:nvPr>
        </p:nvSpPr>
        <p:spPr/>
        <p:txBody>
          <a:bodyPr/>
          <a:lstStyle/>
          <a:p>
            <a:fld id="{9B618960-8005-486C-9A75-10CB2AAC16F9}" type="slidenum">
              <a:rPr lang="en-US" smtClean="0"/>
              <a:t>20</a:t>
            </a:fld>
            <a:endParaRPr lang="en-US"/>
          </a:p>
        </p:txBody>
      </p:sp>
      <p:pic>
        <p:nvPicPr>
          <p:cNvPr id="6" name="Picture 5"/>
          <p:cNvPicPr>
            <a:picLocks noChangeAspect="1"/>
          </p:cNvPicPr>
          <p:nvPr/>
        </p:nvPicPr>
        <p:blipFill>
          <a:blip r:embed="rId2"/>
          <a:stretch>
            <a:fillRect/>
          </a:stretch>
        </p:blipFill>
        <p:spPr>
          <a:xfrm>
            <a:off x="9956806" y="365125"/>
            <a:ext cx="1207113" cy="7986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ym typeface="+mn-ea"/>
              </a:rPr>
              <a:t>Prevention &amp; Control</a:t>
            </a:r>
            <a:r>
              <a:rPr lang="en-US" sz="5300" b="1" dirty="0">
                <a:solidFill>
                  <a:schemeClr val="accent2">
                    <a:lumMod val="50000"/>
                  </a:schemeClr>
                </a:solidFill>
              </a:rPr>
              <a:t/>
            </a:r>
            <a:br>
              <a:rPr lang="en-US" sz="5300" b="1" dirty="0">
                <a:solidFill>
                  <a:schemeClr val="accent2">
                    <a:lumMod val="50000"/>
                  </a:schemeClr>
                </a:solidFill>
              </a:rPr>
            </a:br>
            <a:endParaRPr lang="en-US" b="1" dirty="0">
              <a:solidFill>
                <a:schemeClr val="accent2">
                  <a:lumMod val="50000"/>
                </a:schemeClr>
              </a:solidFill>
            </a:endParaRPr>
          </a:p>
        </p:txBody>
      </p:sp>
      <p:sp>
        <p:nvSpPr>
          <p:cNvPr id="3" name="Content Placeholder 2"/>
          <p:cNvSpPr>
            <a:spLocks noGrp="1"/>
          </p:cNvSpPr>
          <p:nvPr>
            <p:ph idx="1"/>
          </p:nvPr>
        </p:nvSpPr>
        <p:spPr>
          <a:xfrm>
            <a:off x="838200" y="1825625"/>
            <a:ext cx="10082336" cy="3115543"/>
          </a:xfrm>
        </p:spPr>
        <p:txBody>
          <a:bodyPr>
            <a:normAutofit/>
          </a:bodyPr>
          <a:lstStyle/>
          <a:p>
            <a:r>
              <a:rPr lang="en-US" sz="2400" dirty="0"/>
              <a:t>Early detection</a:t>
            </a:r>
          </a:p>
          <a:p>
            <a:r>
              <a:rPr lang="en-US" sz="2400" dirty="0" smtClean="0"/>
              <a:t>Isolation</a:t>
            </a:r>
            <a:endParaRPr lang="en-US" sz="2400" b="1" dirty="0" smtClean="0"/>
          </a:p>
          <a:p>
            <a:pPr marL="0" indent="0">
              <a:buNone/>
            </a:pPr>
            <a:r>
              <a:rPr lang="en-US" sz="2400" b="1" dirty="0" smtClean="0">
                <a:solidFill>
                  <a:schemeClr val="accent2">
                    <a:lumMod val="50000"/>
                  </a:schemeClr>
                </a:solidFill>
              </a:rPr>
              <a:t>MASS </a:t>
            </a:r>
            <a:r>
              <a:rPr lang="en-US" sz="2400" b="1" dirty="0">
                <a:solidFill>
                  <a:schemeClr val="accent2">
                    <a:lumMod val="50000"/>
                  </a:schemeClr>
                </a:solidFill>
              </a:rPr>
              <a:t>CHEMOPROPHYLAXIS </a:t>
            </a:r>
            <a:r>
              <a:rPr lang="en-US" sz="2400" dirty="0"/>
              <a:t>: </a:t>
            </a:r>
          </a:p>
          <a:p>
            <a:r>
              <a:rPr lang="en-US" sz="2400" dirty="0"/>
              <a:t>causes an immediate drop in the disease incidence and in the proportion of carriers. </a:t>
            </a:r>
          </a:p>
          <a:p>
            <a:r>
              <a:rPr lang="en-US" sz="2400" dirty="0"/>
              <a:t>drugs of choice-- ciprofloxacin, minocycline, </a:t>
            </a:r>
            <a:r>
              <a:rPr lang="en-US" sz="2400" dirty="0" err="1"/>
              <a:t>spiramycin</a:t>
            </a:r>
            <a:r>
              <a:rPr lang="en-US" sz="2400" dirty="0"/>
              <a:t> and ceftriaxone. </a:t>
            </a:r>
          </a:p>
        </p:txBody>
      </p:sp>
      <p:sp>
        <p:nvSpPr>
          <p:cNvPr id="6" name="Slide Number Placeholder 5"/>
          <p:cNvSpPr>
            <a:spLocks noGrp="1"/>
          </p:cNvSpPr>
          <p:nvPr>
            <p:ph type="sldNum" sz="quarter" idx="12"/>
          </p:nvPr>
        </p:nvSpPr>
        <p:spPr/>
        <p:txBody>
          <a:bodyPr/>
          <a:lstStyle/>
          <a:p>
            <a:fld id="{9B618960-8005-486C-9A75-10CB2AAC16F9}" type="slidenum">
              <a:rPr lang="en-US" smtClean="0"/>
              <a:t>21</a:t>
            </a:fld>
            <a:endParaRPr lang="en-US"/>
          </a:p>
        </p:txBody>
      </p:sp>
      <p:pic>
        <p:nvPicPr>
          <p:cNvPr id="7" name="Picture 6"/>
          <p:cNvPicPr>
            <a:picLocks noChangeAspect="1"/>
          </p:cNvPicPr>
          <p:nvPr/>
        </p:nvPicPr>
        <p:blipFill>
          <a:blip r:embed="rId2"/>
          <a:stretch>
            <a:fillRect/>
          </a:stretch>
        </p:blipFill>
        <p:spPr>
          <a:xfrm>
            <a:off x="335360" y="620688"/>
            <a:ext cx="2530059" cy="646232"/>
          </a:xfrm>
          <a:prstGeom prst="rect">
            <a:avLst/>
          </a:prstGeom>
        </p:spPr>
      </p:pic>
      <p:pic>
        <p:nvPicPr>
          <p:cNvPr id="4" name="Picture 3"/>
          <p:cNvPicPr>
            <a:picLocks noChangeAspect="1"/>
          </p:cNvPicPr>
          <p:nvPr/>
        </p:nvPicPr>
        <p:blipFill>
          <a:blip r:embed="rId3"/>
          <a:stretch>
            <a:fillRect/>
          </a:stretch>
        </p:blipFill>
        <p:spPr>
          <a:xfrm>
            <a:off x="9982200" y="365125"/>
            <a:ext cx="1207113" cy="7986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mn-lt"/>
              </a:rPr>
              <a:t>Research</a:t>
            </a:r>
            <a:r>
              <a:rPr lang="en-US" b="1" dirty="0"/>
              <a:t> </a:t>
            </a:r>
          </a:p>
        </p:txBody>
      </p:sp>
      <p:sp>
        <p:nvSpPr>
          <p:cNvPr id="3" name="Content Placeholder 2"/>
          <p:cNvSpPr>
            <a:spLocks noGrp="1"/>
          </p:cNvSpPr>
          <p:nvPr>
            <p:ph idx="1"/>
          </p:nvPr>
        </p:nvSpPr>
        <p:spPr/>
        <p:txBody>
          <a:bodyPr>
            <a:normAutofit/>
          </a:bodyPr>
          <a:lstStyle/>
          <a:p>
            <a:r>
              <a:rPr lang="en-US" sz="2400" dirty="0"/>
              <a:t>The recent meningitis outbreak in Rahim </a:t>
            </a:r>
            <a:r>
              <a:rPr lang="en-US" sz="2400" dirty="0" err="1"/>
              <a:t>Yar</a:t>
            </a:r>
            <a:r>
              <a:rPr lang="en-US" sz="2400" dirty="0"/>
              <a:t> Khan led to 12 deaths including six children. This event highlights the urgent need for Pakistan's public health system to improve its readiness and efficiency to prevent future outbreaks. A</a:t>
            </a:r>
            <a:r>
              <a:rPr lang="en-US" sz="2400" dirty="0" smtClean="0"/>
              <a:t>fter </a:t>
            </a:r>
            <a:r>
              <a:rPr lang="en-US" sz="2400" dirty="0"/>
              <a:t>reports of the outbreak, authorities dispatched emergency response teams to the affected </a:t>
            </a:r>
            <a:r>
              <a:rPr lang="en-US" sz="2400" dirty="0" smtClean="0"/>
              <a:t>area. </a:t>
            </a:r>
            <a:r>
              <a:rPr lang="en-US" sz="2400" dirty="0"/>
              <a:t>According to the Dawn News, </a:t>
            </a:r>
            <a:r>
              <a:rPr lang="en-US" sz="2400" dirty="0" err="1"/>
              <a:t>meningoencephalitis</a:t>
            </a:r>
            <a:r>
              <a:rPr lang="en-US" sz="2400" dirty="0"/>
              <a:t>, a severe form of meningitis, was responsible for the deaths, revealing this as an underlying health issue that must be </a:t>
            </a:r>
            <a:r>
              <a:rPr lang="en-US" sz="2400" dirty="0" smtClean="0"/>
              <a:t>addressed.</a:t>
            </a:r>
          </a:p>
          <a:p>
            <a:endParaRPr lang="en-US" sz="2400" dirty="0"/>
          </a:p>
          <a:p>
            <a:r>
              <a:rPr lang="en-US" sz="2400" dirty="0">
                <a:hlinkClick r:id="rId2"/>
              </a:rPr>
              <a:t>https://pmc.ncbi.nlm.nih.gov/articles/PMC10985216</a:t>
            </a:r>
            <a:r>
              <a:rPr lang="en-US" sz="2400" dirty="0" smtClean="0">
                <a:hlinkClick r:id="rId2"/>
              </a:rPr>
              <a:t>/</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9B618960-8005-486C-9A75-10CB2AAC16F9}"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mn-lt"/>
              </a:rPr>
              <a:t>Ethics</a:t>
            </a:r>
            <a:r>
              <a:rPr lang="en-US" b="1" dirty="0"/>
              <a:t/>
            </a:r>
            <a:br>
              <a:rPr lang="en-US" b="1" dirty="0"/>
            </a:br>
            <a:endParaRPr lang="en-US" b="1" dirty="0"/>
          </a:p>
        </p:txBody>
      </p:sp>
      <p:sp>
        <p:nvSpPr>
          <p:cNvPr id="7" name="TextBox 6"/>
          <p:cNvSpPr txBox="1"/>
          <p:nvPr/>
        </p:nvSpPr>
        <p:spPr>
          <a:xfrm>
            <a:off x="911424" y="1916832"/>
            <a:ext cx="9937104" cy="3600986"/>
          </a:xfrm>
          <a:prstGeom prst="rect">
            <a:avLst/>
          </a:prstGeom>
          <a:noFill/>
        </p:spPr>
        <p:txBody>
          <a:bodyPr wrap="square">
            <a:spAutoFit/>
          </a:bodyPr>
          <a:lstStyle/>
          <a:p>
            <a:r>
              <a:rPr lang="en-US" sz="2400" dirty="0"/>
              <a:t>Epidemics, emergencies and disasters raise many ethical issues for the people involved, who include responders, public health specialists and policy-makers. This training manual provides material on ethical issues in research, surveillance and patient care in these difficult contexts, as well as related issues to reduce risks before, during and after events</a:t>
            </a:r>
            <a:r>
              <a:rPr lang="en-US" sz="2400" dirty="0" smtClean="0"/>
              <a:t>.</a:t>
            </a:r>
          </a:p>
          <a:p>
            <a:endParaRPr lang="en-US" b="0" i="0" dirty="0">
              <a:solidFill>
                <a:srgbClr val="006621"/>
              </a:solidFill>
              <a:effectLst/>
              <a:latin typeface="Arial" panose="020B0604020202020204" pitchFamily="34" charset="0"/>
            </a:endParaRPr>
          </a:p>
          <a:p>
            <a:endParaRPr lang="en-US" dirty="0" smtClean="0">
              <a:solidFill>
                <a:srgbClr val="006621"/>
              </a:solidFill>
              <a:latin typeface="Arial" panose="020B0604020202020204" pitchFamily="34" charset="0"/>
            </a:endParaRPr>
          </a:p>
          <a:p>
            <a:endParaRPr lang="en-US" b="0" i="0" dirty="0">
              <a:solidFill>
                <a:srgbClr val="006621"/>
              </a:solidFill>
              <a:effectLst/>
              <a:latin typeface="Arial" panose="020B0604020202020204" pitchFamily="34" charset="0"/>
            </a:endParaRPr>
          </a:p>
          <a:p>
            <a:r>
              <a:rPr lang="en-US" dirty="0">
                <a:hlinkClick r:id="rId2"/>
              </a:rPr>
              <a:t>https://</a:t>
            </a:r>
            <a:r>
              <a:rPr lang="en-US" dirty="0" smtClean="0">
                <a:hlinkClick r:id="rId2"/>
              </a:rPr>
              <a:t>www.who.int/publications/i/item/ethics-in-epidemics-emergencies-and-disasters-research-surveillance-and-patient-care-training-manual</a:t>
            </a:r>
            <a:endParaRPr lang="en-US" dirty="0" smtClean="0"/>
          </a:p>
          <a:p>
            <a:endParaRPr lang="en-US" dirty="0"/>
          </a:p>
        </p:txBody>
      </p:sp>
      <p:sp>
        <p:nvSpPr>
          <p:cNvPr id="3" name="Slide Number Placeholder 2"/>
          <p:cNvSpPr>
            <a:spLocks noGrp="1"/>
          </p:cNvSpPr>
          <p:nvPr>
            <p:ph type="sldNum" sz="quarter" idx="12"/>
          </p:nvPr>
        </p:nvSpPr>
        <p:spPr/>
        <p:txBody>
          <a:bodyPr/>
          <a:lstStyle/>
          <a:p>
            <a:fld id="{9B618960-8005-486C-9A75-10CB2AAC16F9}"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b="1" dirty="0" smtClean="0">
                <a:solidFill>
                  <a:prstClr val="black"/>
                </a:solidFill>
              </a:rPr>
              <a:t>EOLA (</a:t>
            </a:r>
            <a:r>
              <a:rPr lang="en-US" sz="3200" b="1" dirty="0">
                <a:solidFill>
                  <a:prstClr val="black"/>
                </a:solidFill>
              </a:rPr>
              <a:t>End of lecture assessment)</a:t>
            </a:r>
            <a:endParaRPr lang="en-US" sz="3200" dirty="0"/>
          </a:p>
        </p:txBody>
      </p:sp>
      <p:sp>
        <p:nvSpPr>
          <p:cNvPr id="9" name="Content Placeholder 8"/>
          <p:cNvSpPr>
            <a:spLocks noGrp="1"/>
          </p:cNvSpPr>
          <p:nvPr>
            <p:ph idx="1"/>
          </p:nvPr>
        </p:nvSpPr>
        <p:spPr/>
        <p:txBody>
          <a:bodyPr>
            <a:normAutofit/>
          </a:bodyPr>
          <a:lstStyle/>
          <a:p>
            <a:r>
              <a:rPr lang="en-US" sz="2400" dirty="0"/>
              <a:t>During an outbreak of meningococcal meningitis in a densely populated refugee camp, public health officials aim to control the spread. Which of the following is the </a:t>
            </a:r>
            <a:r>
              <a:rPr lang="en-US" sz="2400" b="1" dirty="0"/>
              <a:t>most effective immediate intervention</a:t>
            </a:r>
            <a:r>
              <a:rPr lang="en-US" sz="2400" dirty="0"/>
              <a:t> to prevent further cases</a:t>
            </a:r>
            <a:r>
              <a:rPr lang="en-US" sz="2400" dirty="0" smtClean="0"/>
              <a:t>?</a:t>
            </a:r>
          </a:p>
          <a:p>
            <a:endParaRPr lang="en-US" sz="2400" dirty="0"/>
          </a:p>
          <a:p>
            <a:pPr marL="0" indent="0">
              <a:buNone/>
            </a:pPr>
            <a:r>
              <a:rPr lang="en-US" sz="2400" dirty="0"/>
              <a:t>a) Implementing universal antibiotic prophylaxis for all residents of the camp</a:t>
            </a:r>
            <a:br>
              <a:rPr lang="en-US" sz="2400" dirty="0"/>
            </a:br>
            <a:r>
              <a:rPr lang="en-US" sz="2400" dirty="0"/>
              <a:t>b) Initiating mass vaccination with a conjugate meningococcal vaccine in high-risk groups</a:t>
            </a:r>
            <a:br>
              <a:rPr lang="en-US" sz="2400" dirty="0"/>
            </a:br>
            <a:r>
              <a:rPr lang="en-US" sz="2400" dirty="0"/>
              <a:t>c) Quarantining all individuals who had any contact with confirmed cases</a:t>
            </a:r>
            <a:br>
              <a:rPr lang="en-US" sz="2400" dirty="0"/>
            </a:br>
            <a:r>
              <a:rPr lang="en-US" sz="2400" dirty="0"/>
              <a:t>d) Conducting serological testing to identify asymptomatic carriers before treatment</a:t>
            </a:r>
            <a:br>
              <a:rPr lang="en-US" sz="2400" dirty="0"/>
            </a:br>
            <a:r>
              <a:rPr lang="en-US" sz="2400" dirty="0"/>
              <a:t>e) Focusing on improving nutrition and sanitation to reduce disease susceptibility</a:t>
            </a:r>
          </a:p>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t>24</a:t>
            </a:fld>
            <a:endParaRPr lang="en-US"/>
          </a:p>
        </p:txBody>
      </p:sp>
    </p:spTree>
    <p:extLst>
      <p:ext uri="{BB962C8B-B14F-4D97-AF65-F5344CB8AC3E}">
        <p14:creationId xmlns:p14="http://schemas.microsoft.com/office/powerpoint/2010/main" val="2964038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2420888"/>
            <a:ext cx="10515600" cy="3756075"/>
          </a:xfrm>
        </p:spPr>
        <p:txBody>
          <a:bodyPr>
            <a:normAutofit/>
          </a:bodyPr>
          <a:lstStyle/>
          <a:p>
            <a:r>
              <a:rPr lang="en-US" sz="2400" b="1" dirty="0"/>
              <a:t>Which of the following factors is the most significant contributor to diphtheria resurgence in low-income and conflict-affected areas?</a:t>
            </a:r>
            <a:endParaRPr lang="en-US" sz="2400" dirty="0"/>
          </a:p>
          <a:p>
            <a:pPr marL="0" indent="0">
              <a:buNone/>
            </a:pPr>
            <a:r>
              <a:rPr lang="en-US" sz="2400" dirty="0"/>
              <a:t>a) Rapid mutation of </a:t>
            </a:r>
            <a:r>
              <a:rPr lang="en-US" sz="2400" i="1" dirty="0" err="1"/>
              <a:t>Corynebacterium</a:t>
            </a:r>
            <a:r>
              <a:rPr lang="en-US" sz="2400" i="1" dirty="0"/>
              <a:t> </a:t>
            </a:r>
            <a:r>
              <a:rPr lang="en-US" sz="2400" i="1" dirty="0" err="1"/>
              <a:t>diphtheriae</a:t>
            </a:r>
            <a:r>
              <a:rPr lang="en-US" sz="2400" dirty="0"/>
              <a:t> leading to vaccine escape variants</a:t>
            </a:r>
            <a:br>
              <a:rPr lang="en-US" sz="2400" dirty="0"/>
            </a:br>
            <a:r>
              <a:rPr lang="en-US" sz="2400" dirty="0"/>
              <a:t>b) Increased reliance on antibiotics rather than vaccination</a:t>
            </a:r>
            <a:br>
              <a:rPr lang="en-US" sz="2400" dirty="0"/>
            </a:br>
            <a:r>
              <a:rPr lang="en-US" sz="2400" dirty="0"/>
              <a:t>c) Declining herd immunity due to disruptions in routine immunization programs</a:t>
            </a:r>
            <a:br>
              <a:rPr lang="en-US" sz="2400" dirty="0"/>
            </a:br>
            <a:r>
              <a:rPr lang="en-US" sz="2400" dirty="0"/>
              <a:t>d) The emergence of an environmental reservoir maintaining bacterial transmission</a:t>
            </a:r>
            <a:br>
              <a:rPr lang="en-US" sz="2400" dirty="0"/>
            </a:br>
            <a:r>
              <a:rPr lang="en-US" sz="2400" dirty="0"/>
              <a:t>e) Lack of effective diphtheria treatment options beyond vaccination</a:t>
            </a:r>
          </a:p>
          <a:p>
            <a:endParaRPr lang="en-US" sz="2400" dirty="0"/>
          </a:p>
        </p:txBody>
      </p:sp>
      <p:sp>
        <p:nvSpPr>
          <p:cNvPr id="7" name="Slide Number Placeholder 6"/>
          <p:cNvSpPr>
            <a:spLocks noGrp="1"/>
          </p:cNvSpPr>
          <p:nvPr>
            <p:ph type="sldNum" sz="quarter" idx="12"/>
          </p:nvPr>
        </p:nvSpPr>
        <p:spPr/>
        <p:txBody>
          <a:bodyPr/>
          <a:lstStyle/>
          <a:p>
            <a:fld id="{9B618960-8005-486C-9A75-10CB2AAC16F9}" type="slidenum">
              <a:rPr lang="en-US" smtClean="0"/>
              <a:t>25</a:t>
            </a:fld>
            <a:endParaRPr lang="en-US"/>
          </a:p>
        </p:txBody>
      </p:sp>
      <p:sp>
        <p:nvSpPr>
          <p:cNvPr id="11" name="Rectangle 10"/>
          <p:cNvSpPr/>
          <p:nvPr/>
        </p:nvSpPr>
        <p:spPr>
          <a:xfrm>
            <a:off x="911424" y="884038"/>
            <a:ext cx="5788701" cy="584775"/>
          </a:xfrm>
          <a:prstGeom prst="rect">
            <a:avLst/>
          </a:prstGeom>
        </p:spPr>
        <p:txBody>
          <a:bodyPr wrap="none">
            <a:spAutoFit/>
          </a:bodyPr>
          <a:lstStyle/>
          <a:p>
            <a:r>
              <a:rPr lang="en-US" sz="3200" b="1" dirty="0" smtClean="0">
                <a:solidFill>
                  <a:prstClr val="black"/>
                </a:solidFill>
                <a:latin typeface="+mj-lt"/>
              </a:rPr>
              <a:t>EOLA  (End </a:t>
            </a:r>
            <a:r>
              <a:rPr lang="en-US" sz="3200" b="1" dirty="0">
                <a:solidFill>
                  <a:prstClr val="black"/>
                </a:solidFill>
                <a:latin typeface="+mj-lt"/>
              </a:rPr>
              <a:t>of lecture assessment)</a:t>
            </a:r>
            <a:endParaRPr lang="en-US" sz="3200" b="1" dirty="0">
              <a:latin typeface="+mj-lt"/>
            </a:endParaRPr>
          </a:p>
        </p:txBody>
      </p:sp>
    </p:spTree>
    <p:extLst>
      <p:ext uri="{BB962C8B-B14F-4D97-AF65-F5344CB8AC3E}">
        <p14:creationId xmlns:p14="http://schemas.microsoft.com/office/powerpoint/2010/main" val="4294592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1384" y="476672"/>
            <a:ext cx="10515600" cy="1325563"/>
          </a:xfrm>
        </p:spPr>
        <p:txBody>
          <a:bodyPr>
            <a:normAutofit fontScale="90000"/>
          </a:bodyPr>
          <a:lstStyle/>
          <a:p>
            <a:pPr marR="0" lvl="0" algn="ctr" defTabSz="914400" rtl="0" eaLnBrk="1" fontAlgn="auto" latinLnBrk="0" hangingPunct="1">
              <a:lnSpc>
                <a:spcPct val="90000"/>
              </a:lnSpc>
              <a:spcBef>
                <a:spcPts val="1000"/>
              </a:spcBef>
              <a:spcAft>
                <a:spcPts val="0"/>
              </a:spcAft>
              <a:buClrTx/>
              <a:buSzTx/>
              <a:defRPr/>
            </a:pPr>
            <a:r>
              <a:rPr lang="en-US" dirty="0" smtClean="0"/>
              <a:t/>
            </a:r>
            <a:br>
              <a:rPr lang="en-US" dirty="0" smtClean="0"/>
            </a:br>
            <a:r>
              <a:rPr lang="en-US" sz="3600" dirty="0" smtClean="0">
                <a:latin typeface="+mn-lt"/>
              </a:rPr>
              <a:t>OSPE</a:t>
            </a:r>
            <a:r>
              <a:rPr lang="en-US" dirty="0" smtClean="0"/>
              <a:t/>
            </a:r>
            <a:br>
              <a:rPr lang="en-US" dirty="0" smtClean="0"/>
            </a:br>
            <a:r>
              <a:rPr lang="en-US" dirty="0" smtClean="0"/>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pic>
        <p:nvPicPr>
          <p:cNvPr id="4" name="Content Placeholder 3"/>
          <p:cNvPicPr>
            <a:picLocks noGrp="1" noChangeAspect="1"/>
          </p:cNvPicPr>
          <p:nvPr>
            <p:ph sz="half" idx="2"/>
          </p:nvPr>
        </p:nvPicPr>
        <p:blipFill>
          <a:blip r:embed="rId2"/>
          <a:stretch>
            <a:fillRect/>
          </a:stretch>
        </p:blipFill>
        <p:spPr>
          <a:xfrm>
            <a:off x="839788" y="1681163"/>
            <a:ext cx="4185933" cy="4508500"/>
          </a:xfrm>
          <a:prstGeom prst="rect">
            <a:avLst/>
          </a:prstGeom>
        </p:spPr>
      </p:pic>
      <p:sp>
        <p:nvSpPr>
          <p:cNvPr id="8" name="Content Placeholder 7"/>
          <p:cNvSpPr>
            <a:spLocks noGrp="1"/>
          </p:cNvSpPr>
          <p:nvPr>
            <p:ph sz="quarter" idx="4"/>
          </p:nvPr>
        </p:nvSpPr>
        <p:spPr/>
        <p:txBody>
          <a:bodyPr>
            <a:normAutofit/>
          </a:bodyPr>
          <a:lstStyle/>
          <a:p>
            <a:r>
              <a:rPr lang="en-US" sz="2400" dirty="0"/>
              <a:t>Identify disease</a:t>
            </a:r>
          </a:p>
          <a:p>
            <a:r>
              <a:rPr lang="en-US" sz="2400" dirty="0"/>
              <a:t>What type of vaccine is available for its prevention? </a:t>
            </a:r>
          </a:p>
          <a:p>
            <a:r>
              <a:rPr lang="en-US" sz="2400" dirty="0"/>
              <a:t>What is its vaccination schedule in EPI Pakistan?</a:t>
            </a:r>
          </a:p>
        </p:txBody>
      </p:sp>
      <p:sp>
        <p:nvSpPr>
          <p:cNvPr id="2" name="Slide Number Placeholder 1"/>
          <p:cNvSpPr>
            <a:spLocks noGrp="1"/>
          </p:cNvSpPr>
          <p:nvPr>
            <p:ph type="sldNum" sz="quarter" idx="12"/>
          </p:nvPr>
        </p:nvSpPr>
        <p:spPr/>
        <p:txBody>
          <a:bodyPr/>
          <a:lstStyle/>
          <a:p>
            <a:fld id="{9B618960-8005-486C-9A75-10CB2AAC16F9}"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 </a:t>
            </a:r>
            <a:endParaRPr lang="en-US" b="1" dirty="0"/>
          </a:p>
        </p:txBody>
      </p:sp>
      <p:sp>
        <p:nvSpPr>
          <p:cNvPr id="3" name="Content Placeholder 2"/>
          <p:cNvSpPr>
            <a:spLocks noGrp="1"/>
          </p:cNvSpPr>
          <p:nvPr>
            <p:ph idx="1"/>
          </p:nvPr>
        </p:nvSpPr>
        <p:spPr/>
        <p:txBody>
          <a:bodyPr/>
          <a:lstStyle/>
          <a:p>
            <a:r>
              <a:rPr lang="en-US" b="1" dirty="0" err="1" smtClean="0"/>
              <a:t>K.Park</a:t>
            </a:r>
            <a:endParaRPr lang="en-US" b="1" dirty="0" smtClean="0"/>
          </a:p>
          <a:p>
            <a:r>
              <a:rPr lang="en-US" dirty="0">
                <a:hlinkClick r:id="rId2"/>
              </a:rPr>
              <a:t>https://www.who.int/news-room/fact-sheets/detail/diphtheria#:~:text=Diphtheria%20is%20a%20disease%20caused,variation%20between%20and%20within%20countries</a:t>
            </a:r>
            <a:r>
              <a:rPr lang="en-US" dirty="0" smtClean="0"/>
              <a:t>.</a:t>
            </a:r>
          </a:p>
          <a:p>
            <a:r>
              <a:rPr lang="en-US" dirty="0">
                <a:hlinkClick r:id="rId3"/>
              </a:rPr>
              <a:t>https://www.who.int/news-room/fact-sheets/detail/meningitis#:~:text=Meningitis%20is%20a%20devastating%20disease,affect%20people%20of%20any%20age</a:t>
            </a:r>
            <a:r>
              <a:rPr lang="en-US" dirty="0" smtClean="0"/>
              <a:t>.</a:t>
            </a:r>
          </a:p>
          <a:p>
            <a:endParaRPr lang="en-US" b="1" dirty="0"/>
          </a:p>
        </p:txBody>
      </p:sp>
      <p:sp>
        <p:nvSpPr>
          <p:cNvPr id="7" name="TextBox 6"/>
          <p:cNvSpPr txBox="1"/>
          <p:nvPr/>
        </p:nvSpPr>
        <p:spPr>
          <a:xfrm>
            <a:off x="5605670" y="2967335"/>
            <a:ext cx="3871102" cy="369332"/>
          </a:xfrm>
          <a:prstGeom prst="rect">
            <a:avLst/>
          </a:prstGeom>
          <a:noFill/>
        </p:spPr>
        <p:txBody>
          <a:bodyPr wrap="square">
            <a:spAutoFit/>
          </a:bodyPr>
          <a:lstStyle/>
          <a:p>
            <a:endParaRPr lang="en-US" dirty="0"/>
          </a:p>
        </p:txBody>
      </p:sp>
      <p:sp>
        <p:nvSpPr>
          <p:cNvPr id="4" name="Slide Number Placeholder 3"/>
          <p:cNvSpPr>
            <a:spLocks noGrp="1"/>
          </p:cNvSpPr>
          <p:nvPr>
            <p:ph type="sldNum" sz="quarter" idx="12"/>
          </p:nvPr>
        </p:nvSpPr>
        <p:spPr/>
        <p:txBody>
          <a:bodyPr/>
          <a:lstStyle/>
          <a:p>
            <a:fld id="{9B618960-8005-486C-9A75-10CB2AAC16F9}" type="slidenum">
              <a:rPr lang="en-US" smtClean="0"/>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263848" y="1876010"/>
          <a:ext cx="2753139" cy="382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p:cNvSpPr txBox="1">
            <a:spLocks noChangeArrowheads="1"/>
          </p:cNvSpPr>
          <p:nvPr/>
        </p:nvSpPr>
        <p:spPr bwMode="auto">
          <a:xfrm>
            <a:off x="2832806" y="2571750"/>
            <a:ext cx="4431042" cy="3051209"/>
          </a:xfrm>
          <a:prstGeom prst="rect">
            <a:avLst/>
          </a:prstGeom>
          <a:solidFill>
            <a:srgbClr val="4F81BD"/>
          </a:solidFill>
          <a:ln w="38100">
            <a:solidFill>
              <a:srgbClr val="F2F2F2"/>
            </a:solidFill>
            <a:miter lim="800000"/>
          </a:ln>
          <a:effectLst>
            <a:outerShdw dist="28398" dir="3806097" algn="ctr" rotWithShape="0">
              <a:srgbClr val="243F60">
                <a:alpha val="50000"/>
              </a:srgbClr>
            </a:outerShdw>
          </a:effectLst>
        </p:spPr>
        <p:txBody>
          <a:bodyPr vert="horz" wrap="square" lIns="68580" tIns="34290" rIns="68580" bIns="34290" numCol="1" anchor="t" anchorCtr="0" compatLnSpc="1"/>
          <a:lstStyle/>
          <a:p>
            <a:pPr marL="514350" marR="471805" lvl="0" indent="-514350" defTabSz="914400" rtl="0" eaLnBrk="0" fontAlgn="base" latinLnBrk="0" hangingPunct="0">
              <a:lnSpc>
                <a:spcPct val="100000"/>
              </a:lnSpc>
              <a:spcBef>
                <a:spcPct val="0"/>
              </a:spcBef>
              <a:spcAft>
                <a:spcPts val="1000"/>
              </a:spcAft>
              <a:buClr>
                <a:srgbClr val="FFFFFF"/>
              </a:buClr>
              <a:buSzTx/>
              <a:buFont typeface="+mj-lt"/>
              <a:buAutoNum type="arabicPeriod"/>
            </a:pPr>
            <a:r>
              <a:rPr kumimoji="0" lang="en-US" altLang="en-US" sz="2100" b="0" i="0" u="none" strike="noStrike" cap="none" normalizeH="0" baseline="0" dirty="0">
                <a:ln>
                  <a:noFill/>
                </a:ln>
                <a:solidFill>
                  <a:srgbClr val="FFFFFF"/>
                </a:solidFill>
                <a:effectLst/>
                <a:latin typeface="Calibri" panose="020F0502020204030204" charset="0"/>
              </a:rPr>
              <a:t>To impart evidence based research oriented medical education</a:t>
            </a:r>
          </a:p>
          <a:p>
            <a:pPr marL="514350" marR="0" lvl="0" indent="-514350" defTabSz="914400" rtl="0" eaLnBrk="0" fontAlgn="base" latinLnBrk="0" hangingPunct="0">
              <a:lnSpc>
                <a:spcPct val="100000"/>
              </a:lnSpc>
              <a:spcBef>
                <a:spcPct val="0"/>
              </a:spcBef>
              <a:spcAft>
                <a:spcPct val="0"/>
              </a:spcAft>
              <a:buClr>
                <a:srgbClr val="FFFFFF"/>
              </a:buClr>
              <a:buSzTx/>
              <a:buFont typeface="+mj-lt"/>
              <a:buAutoNum type="arabicPeriod"/>
            </a:pPr>
            <a:r>
              <a:rPr kumimoji="0" lang="en-US" altLang="en-US" sz="2100" b="0" i="0" u="none" strike="noStrike" cap="none" normalizeH="0" baseline="0" dirty="0">
                <a:ln>
                  <a:noFill/>
                </a:ln>
                <a:solidFill>
                  <a:srgbClr val="FFFFFF"/>
                </a:solidFill>
                <a:effectLst/>
                <a:latin typeface="Calibri" panose="020F0502020204030204" charset="0"/>
              </a:rPr>
              <a:t>To provide best possible patient care</a:t>
            </a:r>
          </a:p>
          <a:p>
            <a:pPr marL="514350" marR="0" lvl="0" indent="-514350" defTabSz="914400" rtl="0" eaLnBrk="0" fontAlgn="base" latinLnBrk="0" hangingPunct="0">
              <a:lnSpc>
                <a:spcPct val="100000"/>
              </a:lnSpc>
              <a:spcBef>
                <a:spcPct val="0"/>
              </a:spcBef>
              <a:spcAft>
                <a:spcPct val="0"/>
              </a:spcAft>
              <a:buClr>
                <a:srgbClr val="FFFFFF"/>
              </a:buClr>
              <a:buSzTx/>
              <a:buFont typeface="+mj-lt"/>
              <a:buAutoNum type="arabicPeriod"/>
            </a:pPr>
            <a:r>
              <a:rPr kumimoji="0" lang="en-US" altLang="en-US" sz="2100" b="0" i="0" u="none" strike="noStrike" cap="none" normalizeH="0" baseline="0" dirty="0">
                <a:ln>
                  <a:noFill/>
                </a:ln>
                <a:solidFill>
                  <a:srgbClr val="FFFFFF"/>
                </a:solidFill>
                <a:effectLst/>
                <a:latin typeface="Calibri" panose="020F0502020204030204" charset="0"/>
              </a:rPr>
              <a:t>To inculcate the values of mutual respect and ethical practice of medicine</a:t>
            </a:r>
          </a:p>
          <a:p>
            <a:pPr marL="514350" marR="0" lvl="0" indent="-514350" defTabSz="914400" rtl="0" eaLnBrk="0" fontAlgn="base" latinLnBrk="0" hangingPunct="0">
              <a:lnSpc>
                <a:spcPct val="100000"/>
              </a:lnSpc>
              <a:spcBef>
                <a:spcPct val="0"/>
              </a:spcBef>
              <a:spcAft>
                <a:spcPct val="0"/>
              </a:spcAft>
              <a:buClrTx/>
              <a:buSzTx/>
              <a:buFont typeface="+mj-lt"/>
              <a:buAutoNum type="arabicPeriod"/>
            </a:pPr>
            <a:endParaRPr kumimoji="0" lang="en-US" altLang="en-US" sz="21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4594" y="389272"/>
            <a:ext cx="932974" cy="970121"/>
          </a:xfrm>
          <a:prstGeom prst="rect">
            <a:avLst/>
          </a:prstGeom>
          <a:noFill/>
          <a:ln>
            <a:noFill/>
          </a:ln>
        </p:spPr>
      </p:pic>
      <p:sp>
        <p:nvSpPr>
          <p:cNvPr id="5" name="Title 1"/>
          <p:cNvSpPr txBox="1"/>
          <p:nvPr/>
        </p:nvSpPr>
        <p:spPr>
          <a:xfrm>
            <a:off x="2878206" y="1484783"/>
            <a:ext cx="4385642" cy="397131"/>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dirty="0"/>
              <a:t>Vision &amp; Mission of RMU </a:t>
            </a:r>
          </a:p>
        </p:txBody>
      </p:sp>
      <p:sp>
        <p:nvSpPr>
          <p:cNvPr id="6" name="Slide Number Placeholder 5"/>
          <p:cNvSpPr>
            <a:spLocks noGrp="1"/>
          </p:cNvSpPr>
          <p:nvPr>
            <p:ph type="sldNum" sz="quarter" idx="12"/>
          </p:nvPr>
        </p:nvSpPr>
        <p:spPr/>
        <p:txBody>
          <a:bodyPr/>
          <a:lstStyle/>
          <a:p>
            <a:fld id="{9B618960-8005-486C-9A75-10CB2AAC16F9}"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 Umar Model</a:t>
            </a:r>
          </a:p>
        </p:txBody>
      </p:sp>
      <p:pic>
        <p:nvPicPr>
          <p:cNvPr id="4" name="Content Placeholder 3"/>
          <p:cNvPicPr>
            <a:picLocks noGrp="1" noChangeAspect="1"/>
          </p:cNvPicPr>
          <p:nvPr>
            <p:ph idx="1"/>
          </p:nvPr>
        </p:nvPicPr>
        <p:blipFill>
          <a:blip r:embed="rId2"/>
          <a:stretch>
            <a:fillRect/>
          </a:stretch>
        </p:blipFill>
        <p:spPr>
          <a:xfrm>
            <a:off x="2056130" y="1226820"/>
            <a:ext cx="7735570" cy="5056505"/>
          </a:xfrm>
          <a:prstGeom prst="rect">
            <a:avLst/>
          </a:prstGeom>
        </p:spPr>
      </p:pic>
      <p:sp>
        <p:nvSpPr>
          <p:cNvPr id="3" name="Slide Number Placeholder 2"/>
          <p:cNvSpPr>
            <a:spLocks noGrp="1"/>
          </p:cNvSpPr>
          <p:nvPr>
            <p:ph type="sldNum" sz="quarter" idx="12"/>
          </p:nvPr>
        </p:nvSpPr>
        <p:spPr/>
        <p:txBody>
          <a:bodyPr/>
          <a:lstStyle/>
          <a:p>
            <a:fld id="{9B618960-8005-486C-9A75-10CB2AAC16F9}"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sz="3200" b="1" dirty="0">
                <a:latin typeface="Calibri" panose="020F0502020204030204" charset="0"/>
                <a:cs typeface="Calibri" panose="020F0502020204030204" charset="0"/>
                <a:sym typeface="+mn-ea"/>
              </a:rPr>
              <a:t>Sequence Of Lecture</a:t>
            </a:r>
            <a:r>
              <a:rPr lang="en-ZA" b="1" cap="none" dirty="0">
                <a:latin typeface="Arial" panose="020B0604020202020204" pitchFamily="34" charset="0"/>
                <a:cs typeface="Arial" panose="020B0604020202020204" pitchFamily="34" charset="0"/>
              </a:rPr>
              <a:t/>
            </a:r>
            <a:br>
              <a:rPr lang="en-ZA" b="1" cap="none" dirty="0">
                <a:latin typeface="Arial" panose="020B0604020202020204" pitchFamily="34" charset="0"/>
                <a:cs typeface="Arial" panose="020B0604020202020204" pitchFamily="34" charset="0"/>
              </a:rPr>
            </a:br>
            <a:endParaRPr lang="en-US" dirty="0"/>
          </a:p>
        </p:txBody>
      </p:sp>
      <p:sp>
        <p:nvSpPr>
          <p:cNvPr id="7" name="Content Placeholder 6"/>
          <p:cNvSpPr>
            <a:spLocks noGrp="1"/>
          </p:cNvSpPr>
          <p:nvPr>
            <p:ph sz="half" idx="1"/>
          </p:nvPr>
        </p:nvSpPr>
        <p:spPr>
          <a:xfrm>
            <a:off x="911424" y="1340768"/>
            <a:ext cx="8741211" cy="4785712"/>
          </a:xfrm>
        </p:spPr>
        <p:txBody>
          <a:bodyPr/>
          <a:lstStyle/>
          <a:p>
            <a:pPr>
              <a:lnSpc>
                <a:spcPct val="100000"/>
              </a:lnSpc>
            </a:pPr>
            <a:r>
              <a:rPr lang="en-US" sz="2400" dirty="0">
                <a:latin typeface="Calibri" panose="020F0502020204030204" charset="0"/>
                <a:cs typeface="Calibri" panose="020F0502020204030204" charset="0"/>
                <a:sym typeface="+mn-ea"/>
              </a:rPr>
              <a:t>Statement of learning outcomes (01 slide) </a:t>
            </a:r>
            <a:endParaRPr lang="en-ZA" sz="2400" dirty="0">
              <a:latin typeface="Calibri" panose="020F0502020204030204" charset="0"/>
              <a:cs typeface="Calibri" panose="020F0502020204030204" charset="0"/>
              <a:sym typeface="+mn-ea"/>
            </a:endParaRPr>
          </a:p>
          <a:p>
            <a:pPr>
              <a:lnSpc>
                <a:spcPct val="100000"/>
              </a:lnSpc>
            </a:pPr>
            <a:r>
              <a:rPr lang="en-ZA" sz="2400" dirty="0">
                <a:latin typeface="Calibri" panose="020F0502020204030204" charset="0"/>
                <a:cs typeface="Calibri" panose="020F0502020204030204" charset="0"/>
                <a:sym typeface="+mn-ea"/>
              </a:rPr>
              <a:t>Core Subje</a:t>
            </a:r>
            <a:r>
              <a:rPr lang="en-US" altLang="en-ZA" sz="2400" dirty="0">
                <a:latin typeface="Calibri" panose="020F0502020204030204" charset="0"/>
                <a:cs typeface="Calibri" panose="020F0502020204030204" charset="0"/>
                <a:sym typeface="+mn-ea"/>
              </a:rPr>
              <a:t>ct( </a:t>
            </a:r>
            <a:r>
              <a:rPr lang="en-US" altLang="en-ZA" sz="2400" dirty="0" smtClean="0">
                <a:latin typeface="Calibri" panose="020F0502020204030204" charset="0"/>
                <a:cs typeface="Calibri" panose="020F0502020204030204" charset="0"/>
                <a:sym typeface="+mn-ea"/>
              </a:rPr>
              <a:t>08 </a:t>
            </a:r>
            <a:r>
              <a:rPr lang="en-US" altLang="en-ZA" sz="2400" dirty="0">
                <a:latin typeface="Calibri" panose="020F0502020204030204" charset="0"/>
                <a:cs typeface="Calibri" panose="020F0502020204030204" charset="0"/>
                <a:sym typeface="+mn-ea"/>
              </a:rPr>
              <a:t>slides)</a:t>
            </a:r>
            <a:endParaRPr lang="en-ZA" sz="2400" dirty="0">
              <a:latin typeface="Calibri" panose="020F0502020204030204" charset="0"/>
              <a:cs typeface="Calibri" panose="020F0502020204030204" charset="0"/>
            </a:endParaRPr>
          </a:p>
          <a:p>
            <a:pPr>
              <a:lnSpc>
                <a:spcPct val="100000"/>
              </a:lnSpc>
            </a:pPr>
            <a:r>
              <a:rPr lang="en-ZA" sz="2400" dirty="0">
                <a:latin typeface="Calibri" panose="020F0502020204030204" charset="0"/>
                <a:cs typeface="Calibri" panose="020F0502020204030204" charset="0"/>
                <a:sym typeface="+mn-ea"/>
              </a:rPr>
              <a:t>Horizontal Integration</a:t>
            </a:r>
            <a:r>
              <a:rPr lang="en-US" altLang="en-ZA" sz="2400" dirty="0" smtClean="0">
                <a:latin typeface="Calibri" panose="020F0502020204030204" charset="0"/>
                <a:cs typeface="Calibri" panose="020F0502020204030204" charset="0"/>
                <a:sym typeface="+mn-ea"/>
              </a:rPr>
              <a:t>(01 </a:t>
            </a:r>
            <a:r>
              <a:rPr lang="en-US" altLang="en-ZA" sz="2400" dirty="0">
                <a:latin typeface="Calibri" panose="020F0502020204030204" charset="0"/>
                <a:cs typeface="Calibri" panose="020F0502020204030204" charset="0"/>
                <a:sym typeface="+mn-ea"/>
              </a:rPr>
              <a:t>slides)</a:t>
            </a:r>
            <a:endParaRPr lang="en-ZA" sz="2400" dirty="0">
              <a:latin typeface="Calibri" panose="020F0502020204030204" charset="0"/>
              <a:cs typeface="Calibri" panose="020F0502020204030204" charset="0"/>
            </a:endParaRPr>
          </a:p>
          <a:p>
            <a:pPr>
              <a:lnSpc>
                <a:spcPct val="100000"/>
              </a:lnSpc>
            </a:pPr>
            <a:r>
              <a:rPr lang="en-ZA" sz="2400" dirty="0">
                <a:latin typeface="Calibri" panose="020F0502020204030204" charset="0"/>
                <a:cs typeface="Calibri" panose="020F0502020204030204" charset="0"/>
                <a:sym typeface="+mn-ea"/>
              </a:rPr>
              <a:t>Vertical integration</a:t>
            </a:r>
            <a:r>
              <a:rPr lang="en-US" altLang="en-ZA" sz="2400" dirty="0">
                <a:latin typeface="Calibri" panose="020F0502020204030204" charset="0"/>
                <a:cs typeface="Calibri" panose="020F0502020204030204" charset="0"/>
                <a:sym typeface="+mn-ea"/>
              </a:rPr>
              <a:t>( </a:t>
            </a:r>
            <a:r>
              <a:rPr lang="en-US" altLang="en-ZA" sz="2400" dirty="0" smtClean="0">
                <a:latin typeface="Calibri" panose="020F0502020204030204" charset="0"/>
                <a:cs typeface="Calibri" panose="020F0502020204030204" charset="0"/>
                <a:sym typeface="+mn-ea"/>
              </a:rPr>
              <a:t>06 </a:t>
            </a:r>
            <a:r>
              <a:rPr lang="en-US" altLang="en-ZA" sz="2400" dirty="0">
                <a:latin typeface="Calibri" panose="020F0502020204030204" charset="0"/>
                <a:cs typeface="Calibri" panose="020F0502020204030204" charset="0"/>
                <a:sym typeface="+mn-ea"/>
              </a:rPr>
              <a:t>slides)</a:t>
            </a:r>
            <a:endParaRPr lang="en-ZA" sz="2400" dirty="0">
              <a:latin typeface="Calibri" panose="020F0502020204030204" charset="0"/>
              <a:cs typeface="Calibri" panose="020F0502020204030204" charset="0"/>
            </a:endParaRPr>
          </a:p>
          <a:p>
            <a:pPr>
              <a:lnSpc>
                <a:spcPct val="100000"/>
              </a:lnSpc>
            </a:pPr>
            <a:r>
              <a:rPr lang="en-ZA" sz="2400" dirty="0">
                <a:latin typeface="Calibri" panose="020F0502020204030204" charset="0"/>
                <a:cs typeface="Calibri" panose="020F0502020204030204" charset="0"/>
                <a:sym typeface="+mn-ea"/>
              </a:rPr>
              <a:t>EOLA(End of lecture assessment)</a:t>
            </a:r>
            <a:r>
              <a:rPr lang="en-US" altLang="en-ZA" sz="2400" dirty="0">
                <a:latin typeface="Calibri" panose="020F0502020204030204" charset="0"/>
                <a:cs typeface="Calibri" panose="020F0502020204030204" charset="0"/>
                <a:sym typeface="+mn-ea"/>
              </a:rPr>
              <a:t> (</a:t>
            </a:r>
            <a:r>
              <a:rPr lang="en-US" altLang="en-ZA" sz="2400" dirty="0" smtClean="0">
                <a:latin typeface="Calibri" panose="020F0502020204030204" charset="0"/>
                <a:cs typeface="Calibri" panose="020F0502020204030204" charset="0"/>
                <a:sym typeface="+mn-ea"/>
              </a:rPr>
              <a:t>03 </a:t>
            </a:r>
            <a:r>
              <a:rPr lang="en-US" altLang="en-ZA" sz="2400" dirty="0">
                <a:latin typeface="Calibri" panose="020F0502020204030204" charset="0"/>
                <a:cs typeface="Calibri" panose="020F0502020204030204" charset="0"/>
                <a:sym typeface="+mn-ea"/>
              </a:rPr>
              <a:t>slides)</a:t>
            </a:r>
            <a:endParaRPr lang="en-ZA" sz="2400" dirty="0">
              <a:latin typeface="Calibri" panose="020F0502020204030204" charset="0"/>
              <a:cs typeface="Calibri" panose="020F0502020204030204" charset="0"/>
            </a:endParaRPr>
          </a:p>
          <a:p>
            <a:pPr>
              <a:lnSpc>
                <a:spcPct val="100000"/>
              </a:lnSpc>
            </a:pPr>
            <a:r>
              <a:rPr lang="en-ZA" sz="2400" dirty="0">
                <a:latin typeface="Calibri" panose="020F0502020204030204" charset="0"/>
                <a:cs typeface="Calibri" panose="020F0502020204030204" charset="0"/>
                <a:sym typeface="+mn-ea"/>
              </a:rPr>
              <a:t>Digital Library References</a:t>
            </a:r>
            <a:endParaRPr lang="en-ZA" sz="2400" dirty="0">
              <a:latin typeface="Calibri" panose="020F0502020204030204" charset="0"/>
              <a:cs typeface="Calibri" panose="020F0502020204030204" charset="0"/>
            </a:endParaRPr>
          </a:p>
          <a:p>
            <a:pPr marL="0" indent="0">
              <a:lnSpc>
                <a:spcPct val="100000"/>
              </a:lnSpc>
              <a:buNone/>
            </a:pPr>
            <a:r>
              <a:rPr lang="en-ZA" sz="2400" dirty="0">
                <a:latin typeface="Calibri" panose="020F0502020204030204" charset="0"/>
                <a:cs typeface="Calibri" panose="020F0502020204030204" charset="0"/>
                <a:sym typeface="+mn-ea"/>
              </a:rPr>
              <a:t>( Research, </a:t>
            </a:r>
            <a:r>
              <a:rPr lang="en-ZA" sz="2400" dirty="0" smtClean="0">
                <a:latin typeface="Calibri" panose="020F0502020204030204" charset="0"/>
                <a:cs typeface="Calibri" panose="020F0502020204030204" charset="0"/>
                <a:sym typeface="+mn-ea"/>
              </a:rPr>
              <a:t>Bioethics)</a:t>
            </a:r>
            <a:r>
              <a:rPr lang="en-US" altLang="en-ZA" sz="2400" dirty="0" smtClean="0">
                <a:latin typeface="Calibri" panose="020F0502020204030204" charset="0"/>
                <a:cs typeface="Calibri" panose="020F0502020204030204" charset="0"/>
                <a:sym typeface="+mn-ea"/>
              </a:rPr>
              <a:t> </a:t>
            </a:r>
            <a:r>
              <a:rPr lang="en-US" altLang="en-ZA" sz="2400" dirty="0">
                <a:latin typeface="Calibri" panose="020F0502020204030204" charset="0"/>
                <a:cs typeface="Calibri" panose="020F0502020204030204" charset="0"/>
                <a:sym typeface="+mn-ea"/>
              </a:rPr>
              <a:t>(02 slides)</a:t>
            </a:r>
            <a:endParaRPr lang="en-ZA" sz="2400" dirty="0">
              <a:latin typeface="Calibri" panose="020F0502020204030204" charset="0"/>
              <a:cs typeface="Calibri" panose="020F0502020204030204" charset="0"/>
            </a:endParaRPr>
          </a:p>
          <a:p>
            <a:endParaRPr lang="en-ZA" sz="2800" dirty="0">
              <a:latin typeface="Calibri" panose="020F0502020204030204" charset="0"/>
              <a:cs typeface="Calibri" panose="020F0502020204030204" charset="0"/>
            </a:endParaRPr>
          </a:p>
        </p:txBody>
      </p:sp>
      <p:sp>
        <p:nvSpPr>
          <p:cNvPr id="5" name="Slide Number Placeholder 4"/>
          <p:cNvSpPr>
            <a:spLocks noGrp="1"/>
          </p:cNvSpPr>
          <p:nvPr>
            <p:ph type="sldNum" sz="quarter" idx="12"/>
          </p:nvPr>
        </p:nvSpPr>
        <p:spPr/>
        <p:txBody>
          <a:bodyPr/>
          <a:lstStyle/>
          <a:p>
            <a:fld id="{7B07A82A-5240-441C-AB22-8A1AAC2B2412}" type="slidenum">
              <a:rPr lang="en-US" smtClean="0"/>
              <a:t>5</a:t>
            </a:fld>
            <a:endParaRPr lang="en-US"/>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66929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Learning Objectives</a:t>
            </a:r>
          </a:p>
        </p:txBody>
      </p:sp>
      <p:sp>
        <p:nvSpPr>
          <p:cNvPr id="3" name="Content Placeholder 2"/>
          <p:cNvSpPr>
            <a:spLocks noGrp="1"/>
          </p:cNvSpPr>
          <p:nvPr>
            <p:ph idx="1"/>
          </p:nvPr>
        </p:nvSpPr>
        <p:spPr>
          <a:xfrm>
            <a:off x="838200" y="1752567"/>
            <a:ext cx="10515600" cy="4180484"/>
          </a:xfrm>
        </p:spPr>
        <p:txBody>
          <a:bodyPr>
            <a:normAutofit fontScale="92500" lnSpcReduction="20000"/>
          </a:bodyPr>
          <a:lstStyle/>
          <a:p>
            <a:pPr marL="0" indent="0">
              <a:buNone/>
            </a:pPr>
            <a:r>
              <a:rPr lang="en-US" sz="2600" dirty="0"/>
              <a:t>At the end of session students will be able to</a:t>
            </a:r>
            <a:endParaRPr lang="en-GB" sz="2600" dirty="0"/>
          </a:p>
          <a:p>
            <a:pPr marL="514350" indent="-514350">
              <a:buFont typeface="+mj-lt"/>
              <a:buAutoNum type="arabicPeriod"/>
            </a:pPr>
            <a:r>
              <a:rPr lang="en-GB" sz="2600" dirty="0"/>
              <a:t>Describe public health importance of Meningitis, diphtheria in global and local context. 
Describe the epidemiological determinants of Meningitis, diphtheria.
Enlist the modes of transmission and incubation period of Meningitis, diphtheria. 
Identify the high-risk individuals to get these diseases.
Diagnose the cases based on signs/symptoms.
Enlist the complications of Meningitis, diphtheria   
Recommend prevention and control measures of Meningitis, diphtheria in community.</a:t>
            </a:r>
          </a:p>
          <a:p>
            <a:pPr marL="0" indent="0">
              <a:buNone/>
            </a:pPr>
            <a:endParaRPr lang="en-US" dirty="0"/>
          </a:p>
        </p:txBody>
      </p:sp>
      <p:sp>
        <p:nvSpPr>
          <p:cNvPr id="4" name="Slide Number Placeholder 3"/>
          <p:cNvSpPr>
            <a:spLocks noGrp="1"/>
          </p:cNvSpPr>
          <p:nvPr>
            <p:ph type="sldNum" sz="quarter" idx="12"/>
          </p:nvPr>
        </p:nvSpPr>
        <p:spPr/>
        <p:txBody>
          <a:bodyPr/>
          <a:lstStyle/>
          <a:p>
            <a:fld id="{9B618960-8005-486C-9A75-10CB2AAC16F9}" type="slidenum">
              <a:rPr lang="en-US" smtClean="0"/>
              <a:t>6</a:t>
            </a:fld>
            <a:endParaRPr lang="en-US"/>
          </a:p>
        </p:txBody>
      </p:sp>
      <p:pic>
        <p:nvPicPr>
          <p:cNvPr id="5" name="Picture 4"/>
          <p:cNvPicPr>
            <a:picLocks noChangeAspect="1"/>
          </p:cNvPicPr>
          <p:nvPr/>
        </p:nvPicPr>
        <p:blipFill>
          <a:blip r:embed="rId2"/>
          <a:stretch>
            <a:fillRect/>
          </a:stretch>
        </p:blipFill>
        <p:spPr>
          <a:xfrm>
            <a:off x="9982200" y="303246"/>
            <a:ext cx="1352554" cy="8935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mn-lt"/>
              </a:rPr>
              <a:t>Diphtheria</a:t>
            </a:r>
          </a:p>
        </p:txBody>
      </p:sp>
      <p:sp>
        <p:nvSpPr>
          <p:cNvPr id="3" name="Content Placeholder 2"/>
          <p:cNvSpPr>
            <a:spLocks noGrp="1"/>
          </p:cNvSpPr>
          <p:nvPr>
            <p:ph idx="1"/>
          </p:nvPr>
        </p:nvSpPr>
        <p:spPr/>
        <p:txBody>
          <a:bodyPr/>
          <a:lstStyle/>
          <a:p>
            <a:r>
              <a:rPr lang="en-US" sz="2400" dirty="0"/>
              <a:t>Diphtheria is a contagious disease  </a:t>
            </a:r>
            <a:r>
              <a:rPr lang="en-US" sz="2400" dirty="0" smtClean="0"/>
              <a:t>which is vaccine preventable as </a:t>
            </a:r>
            <a:r>
              <a:rPr lang="en-US" sz="2400" dirty="0" err="1" smtClean="0"/>
              <a:t>well.Before</a:t>
            </a:r>
            <a:r>
              <a:rPr lang="en-US" sz="2400" dirty="0" smtClean="0"/>
              <a:t> </a:t>
            </a:r>
            <a:r>
              <a:rPr lang="en-US" sz="2400" dirty="0"/>
              <a:t>the introduction of diphtheria vaccine and widespread vaccination in the 1930s, cases occurred throughout the world.   </a:t>
            </a:r>
          </a:p>
          <a:p>
            <a:r>
              <a:rPr lang="en-US" sz="2400" dirty="0"/>
              <a:t>Recently, as a result of under vaccination, outbreaks have been occurring with increasing frequency despite the availability of a safe and effective vaccine</a:t>
            </a:r>
            <a:r>
              <a:rPr lang="en-US" sz="2400" dirty="0" smtClean="0"/>
              <a:t>.</a:t>
            </a:r>
          </a:p>
          <a:p>
            <a:r>
              <a:rPr lang="en-US" sz="2400" dirty="0"/>
              <a:t>N</a:t>
            </a:r>
            <a:r>
              <a:rPr lang="en-US" sz="2400" dirty="0" smtClean="0"/>
              <a:t>umber </a:t>
            </a:r>
            <a:r>
              <a:rPr lang="en-US" sz="2400" dirty="0"/>
              <a:t>of reported diphtheria cases in Pakistan has increased by 50</a:t>
            </a:r>
            <a:r>
              <a:rPr lang="en-US" sz="2400" dirty="0" smtClean="0"/>
              <a:t>%, in 2023,  </a:t>
            </a:r>
            <a:r>
              <a:rPr lang="en-US" sz="2400" dirty="0"/>
              <a:t>compared to the previous year. The majority of cases are being reported from the Sindh and Punjab provinces. </a:t>
            </a:r>
            <a:endParaRPr lang="en-US" dirty="0"/>
          </a:p>
        </p:txBody>
      </p:sp>
      <p:sp>
        <p:nvSpPr>
          <p:cNvPr id="4" name="Slide Number Placeholder 3"/>
          <p:cNvSpPr>
            <a:spLocks noGrp="1"/>
          </p:cNvSpPr>
          <p:nvPr>
            <p:ph type="sldNum" sz="quarter" idx="12"/>
          </p:nvPr>
        </p:nvSpPr>
        <p:spPr/>
        <p:txBody>
          <a:bodyPr/>
          <a:lstStyle/>
          <a:p>
            <a:fld id="{9B618960-8005-486C-9A75-10CB2AAC16F9}" type="slidenum">
              <a:rPr lang="en-US" smtClean="0"/>
              <a:t>7</a:t>
            </a:fld>
            <a:endParaRPr lang="en-US"/>
          </a:p>
        </p:txBody>
      </p:sp>
      <p:sp>
        <p:nvSpPr>
          <p:cNvPr id="5" name="TextBox 4"/>
          <p:cNvSpPr txBox="1"/>
          <p:nvPr/>
        </p:nvSpPr>
        <p:spPr>
          <a:xfrm>
            <a:off x="911424" y="592070"/>
            <a:ext cx="2361096" cy="461665"/>
          </a:xfrm>
          <a:prstGeom prst="rect">
            <a:avLst/>
          </a:prstGeom>
          <a:solidFill>
            <a:srgbClr val="FFC00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black"/>
                </a:solidFill>
                <a:effectLst/>
                <a:uLnTx/>
                <a:uFillTx/>
              </a:rPr>
              <a:t>CORE CONCEPTS </a:t>
            </a:r>
          </a:p>
        </p:txBody>
      </p:sp>
      <p:pic>
        <p:nvPicPr>
          <p:cNvPr id="6" name="Picture 5"/>
          <p:cNvPicPr>
            <a:picLocks noChangeAspect="1"/>
          </p:cNvPicPr>
          <p:nvPr/>
        </p:nvPicPr>
        <p:blipFill>
          <a:blip r:embed="rId2"/>
          <a:stretch>
            <a:fillRect/>
          </a:stretch>
        </p:blipFill>
        <p:spPr>
          <a:xfrm>
            <a:off x="9912424" y="389212"/>
            <a:ext cx="1222420" cy="807539"/>
          </a:xfrm>
          <a:prstGeom prst="rect">
            <a:avLst/>
          </a:prstGeom>
        </p:spPr>
      </p:pic>
    </p:spTree>
    <p:extLst>
      <p:ext uri="{BB962C8B-B14F-4D97-AF65-F5344CB8AC3E}">
        <p14:creationId xmlns:p14="http://schemas.microsoft.com/office/powerpoint/2010/main" val="214595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366"/>
            <a:ext cx="10515600" cy="1325563"/>
          </a:xfrm>
        </p:spPr>
        <p:txBody>
          <a:bodyPr>
            <a:normAutofit/>
          </a:bodyPr>
          <a:lstStyle/>
          <a:p>
            <a:pPr algn="ctr"/>
            <a:r>
              <a:rPr lang="en-US" sz="3200" b="1" dirty="0">
                <a:latin typeface="+mn-lt"/>
              </a:rPr>
              <a:t>Diphtheria (introduction)</a:t>
            </a:r>
            <a:endParaRPr lang="en-US" sz="3200" b="1" dirty="0">
              <a:solidFill>
                <a:schemeClr val="accent2">
                  <a:lumMod val="50000"/>
                </a:schemeClr>
              </a:solidFill>
              <a:latin typeface="+mn-lt"/>
            </a:endParaRP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27498513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26159" y="620688"/>
            <a:ext cx="2361096" cy="461665"/>
          </a:xfrm>
          <a:prstGeom prst="rect">
            <a:avLst/>
          </a:prstGeom>
          <a:solidFill>
            <a:srgbClr val="FFC00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black"/>
                </a:solidFill>
                <a:effectLst/>
                <a:uLnTx/>
                <a:uFillTx/>
              </a:rPr>
              <a:t>CORE CONCEPTS </a:t>
            </a:r>
          </a:p>
        </p:txBody>
      </p:sp>
      <p:sp>
        <p:nvSpPr>
          <p:cNvPr id="3" name="Slide Number Placeholder 2"/>
          <p:cNvSpPr>
            <a:spLocks noGrp="1"/>
          </p:cNvSpPr>
          <p:nvPr>
            <p:ph type="sldNum" sz="quarter" idx="12"/>
          </p:nvPr>
        </p:nvSpPr>
        <p:spPr/>
        <p:txBody>
          <a:bodyPr/>
          <a:lstStyle/>
          <a:p>
            <a:fld id="{9B618960-8005-486C-9A75-10CB2AAC16F9}" type="slidenum">
              <a:rPr lang="en-US" smtClean="0"/>
              <a:t>8</a:t>
            </a:fld>
            <a:endParaRPr lang="en-US"/>
          </a:p>
        </p:txBody>
      </p:sp>
      <p:pic>
        <p:nvPicPr>
          <p:cNvPr id="5" name="Picture 4"/>
          <p:cNvPicPr>
            <a:picLocks noChangeAspect="1"/>
          </p:cNvPicPr>
          <p:nvPr/>
        </p:nvPicPr>
        <p:blipFill>
          <a:blip r:embed="rId7"/>
          <a:stretch>
            <a:fillRect/>
          </a:stretch>
        </p:blipFill>
        <p:spPr>
          <a:xfrm>
            <a:off x="9552384" y="476672"/>
            <a:ext cx="1224136" cy="8086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103"/>
            <a:ext cx="10515600" cy="1325563"/>
          </a:xfrm>
        </p:spPr>
        <p:txBody>
          <a:bodyPr>
            <a:normAutofit/>
          </a:bodyPr>
          <a:lstStyle/>
          <a:p>
            <a:r>
              <a:rPr lang="en-US" sz="3200" b="1" dirty="0">
                <a:latin typeface="+mn-lt"/>
              </a:rPr>
              <a:t>Epidemiological Determinants</a:t>
            </a:r>
            <a:endParaRPr lang="en-US" sz="3200" b="1" dirty="0">
              <a:solidFill>
                <a:schemeClr val="accent2">
                  <a:lumMod val="75000"/>
                </a:schemeClr>
              </a:solidFill>
              <a:latin typeface="+mn-lt"/>
            </a:endParaRPr>
          </a:p>
        </p:txBody>
      </p:sp>
      <p:sp>
        <p:nvSpPr>
          <p:cNvPr id="3" name="Content Placeholder 2"/>
          <p:cNvSpPr>
            <a:spLocks noGrp="1"/>
          </p:cNvSpPr>
          <p:nvPr>
            <p:ph idx="1"/>
          </p:nvPr>
        </p:nvSpPr>
        <p:spPr/>
        <p:txBody>
          <a:bodyPr/>
          <a:lstStyle/>
          <a:p>
            <a:r>
              <a:rPr lang="en-US" b="1" dirty="0"/>
              <a:t>Agent</a:t>
            </a:r>
          </a:p>
          <a:p>
            <a:pPr lvl="1"/>
            <a:r>
              <a:rPr lang="en-US" dirty="0"/>
              <a:t> </a:t>
            </a:r>
            <a:r>
              <a:rPr lang="en-US" sz="2800" dirty="0"/>
              <a:t>Corynebacterium Diptheriae ( Gram + </a:t>
            </a:r>
            <a:r>
              <a:rPr lang="en-US" sz="2800" dirty="0" err="1"/>
              <a:t>ve</a:t>
            </a:r>
            <a:r>
              <a:rPr lang="en-US" sz="2800" dirty="0"/>
              <a:t>), non motile</a:t>
            </a:r>
          </a:p>
          <a:p>
            <a:r>
              <a:rPr lang="en-US" b="1" dirty="0"/>
              <a:t>Source Of infection </a:t>
            </a:r>
          </a:p>
          <a:p>
            <a:pPr lvl="1"/>
            <a:r>
              <a:rPr lang="en-US" sz="2800" dirty="0"/>
              <a:t>Case or carriers (nasopharyngeal secretions, discharges from lesions and contaminated fomites are infective materials) </a:t>
            </a:r>
          </a:p>
          <a:p>
            <a:r>
              <a:rPr lang="en-US" b="1" dirty="0"/>
              <a:t>Infectivity </a:t>
            </a:r>
          </a:p>
          <a:p>
            <a:pPr lvl="1"/>
            <a:r>
              <a:rPr lang="en-US" sz="2800" dirty="0"/>
              <a:t>14 to 28 days from the onset of disease</a:t>
            </a:r>
          </a:p>
          <a:p>
            <a:r>
              <a:rPr lang="en-US" b="1" dirty="0"/>
              <a:t>Incubation period : </a:t>
            </a:r>
          </a:p>
          <a:p>
            <a:pPr lvl="1"/>
            <a:r>
              <a:rPr lang="en-US" dirty="0"/>
              <a:t>2to 6 days</a:t>
            </a:r>
          </a:p>
          <a:p>
            <a:endParaRPr lang="en-US" sz="3200" dirty="0"/>
          </a:p>
        </p:txBody>
      </p:sp>
      <p:sp>
        <p:nvSpPr>
          <p:cNvPr id="4" name="TextBox 3"/>
          <p:cNvSpPr txBox="1"/>
          <p:nvPr/>
        </p:nvSpPr>
        <p:spPr>
          <a:xfrm>
            <a:off x="7176120" y="286103"/>
            <a:ext cx="2361096" cy="461665"/>
          </a:xfrm>
          <a:prstGeom prst="rect">
            <a:avLst/>
          </a:prstGeom>
          <a:solidFill>
            <a:srgbClr val="FFC000"/>
          </a:solidFill>
        </p:spPr>
        <p:txBody>
          <a:bodyPr wrap="none" rtlCol="0">
            <a:spAutoFit/>
          </a:bodyPr>
          <a:lstStyle/>
          <a:p>
            <a:r>
              <a:rPr lang="en-US" sz="2400" b="1" dirty="0"/>
              <a:t>CORE CONCEPTS </a:t>
            </a:r>
          </a:p>
        </p:txBody>
      </p:sp>
      <p:sp>
        <p:nvSpPr>
          <p:cNvPr id="5" name="Slide Number Placeholder 4"/>
          <p:cNvSpPr>
            <a:spLocks noGrp="1"/>
          </p:cNvSpPr>
          <p:nvPr>
            <p:ph type="sldNum" sz="quarter" idx="12"/>
          </p:nvPr>
        </p:nvSpPr>
        <p:spPr/>
        <p:txBody>
          <a:bodyPr/>
          <a:lstStyle/>
          <a:p>
            <a:fld id="{9B618960-8005-486C-9A75-10CB2AAC16F9}" type="slidenum">
              <a:rPr lang="en-US" smtClean="0"/>
              <a:t>9</a:t>
            </a:fld>
            <a:endParaRPr lang="en-US"/>
          </a:p>
        </p:txBody>
      </p:sp>
      <p:pic>
        <p:nvPicPr>
          <p:cNvPr id="6" name="Picture 5"/>
          <p:cNvPicPr>
            <a:picLocks noChangeAspect="1"/>
          </p:cNvPicPr>
          <p:nvPr/>
        </p:nvPicPr>
        <p:blipFill>
          <a:blip r:embed="rId2"/>
          <a:stretch>
            <a:fillRect/>
          </a:stretch>
        </p:blipFill>
        <p:spPr>
          <a:xfrm>
            <a:off x="9696400" y="977039"/>
            <a:ext cx="1284556" cy="848586"/>
          </a:xfrm>
          <a:prstGeom prst="rect">
            <a:avLst/>
          </a:prstGeo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996</Words>
  <Application>Microsoft Office PowerPoint</Application>
  <PresentationFormat>Widescreen</PresentationFormat>
  <Paragraphs>167</Paragraphs>
  <Slides>27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Arial Black</vt:lpstr>
      <vt:lpstr>Calibri</vt:lpstr>
      <vt:lpstr>Calibri Light</vt:lpstr>
      <vt:lpstr>Century Schoolbook</vt:lpstr>
      <vt:lpstr>Wingdings</vt:lpstr>
      <vt:lpstr>Wingdings 2</vt:lpstr>
      <vt:lpstr>Office Theme</vt:lpstr>
      <vt:lpstr>Oriel</vt:lpstr>
      <vt:lpstr>PowerPoint Presentation</vt:lpstr>
      <vt:lpstr>       Droplet infections (Diphtheria, Meningococcal meningitis) Otorhinolaryngology Block-X Module-II  </vt:lpstr>
      <vt:lpstr>PowerPoint Presentation</vt:lpstr>
      <vt:lpstr>Prof Umar Model</vt:lpstr>
      <vt:lpstr>Sequence Of Lecture </vt:lpstr>
      <vt:lpstr>Learning Objectives</vt:lpstr>
      <vt:lpstr>Diphtheria</vt:lpstr>
      <vt:lpstr>Diphtheria (introduction)</vt:lpstr>
      <vt:lpstr>Epidemiological Determinants</vt:lpstr>
      <vt:lpstr>Epidemiological Determinants</vt:lpstr>
      <vt:lpstr>Clinical Features</vt:lpstr>
      <vt:lpstr>Complications of Diphtheria</vt:lpstr>
      <vt:lpstr>SCHICK TEST</vt:lpstr>
      <vt:lpstr>Treatment </vt:lpstr>
      <vt:lpstr>               Prevention &amp; Control Of Diphtheriae </vt:lpstr>
      <vt:lpstr> Meningococcal Meningitis  </vt:lpstr>
      <vt:lpstr>Epidemiological determinants</vt:lpstr>
      <vt:lpstr>Clinical features</vt:lpstr>
      <vt:lpstr> Complications and sequelae </vt:lpstr>
      <vt:lpstr>Treatment Of Cases </vt:lpstr>
      <vt:lpstr>Prevention &amp; Control </vt:lpstr>
      <vt:lpstr>Research </vt:lpstr>
      <vt:lpstr>Ethics </vt:lpstr>
      <vt:lpstr>EOLA (End of lecture assessment)</vt:lpstr>
      <vt:lpstr>PowerPoint Presentation</vt:lpstr>
      <vt:lpstr> OSPE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pavilion</cp:lastModifiedBy>
  <cp:revision>25</cp:revision>
  <dcterms:created xsi:type="dcterms:W3CDTF">2023-02-22T07:19:00Z</dcterms:created>
  <dcterms:modified xsi:type="dcterms:W3CDTF">2025-02-03T05:54:35Z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B317B076C4534620A4E2332AE9AAE594</vt:lpwstr>
  </property>
  <property fmtid="{D5CDD505-2E9C-101B-9397-08002B2CF9AE}" pid="3" name="KSOProductBuildVer">
    <vt:lpwstr>1033-12.2.0.13431</vt:lpwstr>
  </property>
</Properties>
</file>