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2"/>
  </p:notesMasterIdLst>
  <p:sldIdLst>
    <p:sldId id="256" r:id="rId3"/>
    <p:sldId id="316" r:id="rId4"/>
    <p:sldId id="317" r:id="rId5"/>
    <p:sldId id="318" r:id="rId6"/>
    <p:sldId id="319" r:id="rId7"/>
    <p:sldId id="320" r:id="rId8"/>
    <p:sldId id="314" r:id="rId9"/>
    <p:sldId id="315" r:id="rId10"/>
    <p:sldId id="312" r:id="rId11"/>
    <p:sldId id="309" r:id="rId12"/>
    <p:sldId id="311" r:id="rId13"/>
    <p:sldId id="310" r:id="rId14"/>
    <p:sldId id="268" r:id="rId15"/>
    <p:sldId id="269" r:id="rId16"/>
    <p:sldId id="261" r:id="rId17"/>
    <p:sldId id="270" r:id="rId18"/>
    <p:sldId id="262" r:id="rId19"/>
    <p:sldId id="263" r:id="rId20"/>
    <p:sldId id="264" r:id="rId21"/>
    <p:sldId id="271" r:id="rId22"/>
    <p:sldId id="266" r:id="rId23"/>
    <p:sldId id="300" r:id="rId24"/>
    <p:sldId id="301" r:id="rId25"/>
    <p:sldId id="302" r:id="rId26"/>
    <p:sldId id="303" r:id="rId27"/>
    <p:sldId id="272" r:id="rId28"/>
    <p:sldId id="273" r:id="rId29"/>
    <p:sldId id="274" r:id="rId30"/>
    <p:sldId id="276" r:id="rId31"/>
    <p:sldId id="277" r:id="rId32"/>
    <p:sldId id="278" r:id="rId33"/>
    <p:sldId id="281" r:id="rId34"/>
    <p:sldId id="282" r:id="rId35"/>
    <p:sldId id="283" r:id="rId36"/>
    <p:sldId id="284" r:id="rId37"/>
    <p:sldId id="285" r:id="rId38"/>
    <p:sldId id="286" r:id="rId39"/>
    <p:sldId id="287" r:id="rId40"/>
    <p:sldId id="288" r:id="rId41"/>
    <p:sldId id="289" r:id="rId42"/>
    <p:sldId id="294" r:id="rId43"/>
    <p:sldId id="290" r:id="rId44"/>
    <p:sldId id="295" r:id="rId45"/>
    <p:sldId id="296" r:id="rId46"/>
    <p:sldId id="297" r:id="rId47"/>
    <p:sldId id="298" r:id="rId48"/>
    <p:sldId id="321" r:id="rId49"/>
    <p:sldId id="322" r:id="rId50"/>
    <p:sldId id="323" r:id="rId51"/>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B6176-4601-4D4F-89E0-431B278D31C9}"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D8062830-9311-4B9A-A8AD-BBDEBBC0C232}">
      <dgm:prSet custT="1"/>
      <dgm:spPr/>
      <dgm:t>
        <a:bodyPr/>
        <a:lstStyle/>
        <a:p>
          <a:r>
            <a:rPr lang="en-US" sz="2400" dirty="0"/>
            <a:t>It is treating  the information collected in one’s research under predetermined conditions towards a conclusion in the research.  </a:t>
          </a:r>
        </a:p>
      </dgm:t>
    </dgm:pt>
    <dgm:pt modelId="{3377D384-C2DD-4400-AFAF-15FECFDCF8EF}" type="parTrans" cxnId="{47685350-2BD8-44A9-9ECC-71A09D7D96EB}">
      <dgm:prSet/>
      <dgm:spPr/>
      <dgm:t>
        <a:bodyPr/>
        <a:lstStyle/>
        <a:p>
          <a:endParaRPr lang="en-US"/>
        </a:p>
      </dgm:t>
    </dgm:pt>
    <dgm:pt modelId="{9FD8F816-F28A-4557-A7B7-D09E4DD83F4F}" type="sibTrans" cxnId="{47685350-2BD8-44A9-9ECC-71A09D7D96EB}">
      <dgm:prSet/>
      <dgm:spPr/>
      <dgm:t>
        <a:bodyPr/>
        <a:lstStyle/>
        <a:p>
          <a:endParaRPr lang="en-US"/>
        </a:p>
      </dgm:t>
    </dgm:pt>
    <dgm:pt modelId="{2E2C74EA-632D-4BED-A9BC-51FC83A85C49}">
      <dgm:prSet custT="1"/>
      <dgm:spPr/>
      <dgm:t>
        <a:bodyPr/>
        <a:lstStyle/>
        <a:p>
          <a:r>
            <a:rPr lang="en-US" sz="2400" dirty="0"/>
            <a:t>Fundamental to any research study.</a:t>
          </a:r>
        </a:p>
      </dgm:t>
    </dgm:pt>
    <dgm:pt modelId="{1F388C93-9B03-4C1E-BDA3-BE892A8602CA}" type="parTrans" cxnId="{54F829FD-6920-43EE-9FB8-06C66C95F7B3}">
      <dgm:prSet/>
      <dgm:spPr/>
      <dgm:t>
        <a:bodyPr/>
        <a:lstStyle/>
        <a:p>
          <a:endParaRPr lang="en-US"/>
        </a:p>
      </dgm:t>
    </dgm:pt>
    <dgm:pt modelId="{3F357198-AA1E-47C3-8671-E14FA24AD621}" type="sibTrans" cxnId="{54F829FD-6920-43EE-9FB8-06C66C95F7B3}">
      <dgm:prSet/>
      <dgm:spPr/>
      <dgm:t>
        <a:bodyPr/>
        <a:lstStyle/>
        <a:p>
          <a:endParaRPr lang="en-US"/>
        </a:p>
      </dgm:t>
    </dgm:pt>
    <dgm:pt modelId="{DC271D48-BB34-40F2-969B-98396E5BB988}">
      <dgm:prSet custT="1"/>
      <dgm:spPr/>
      <dgm:t>
        <a:bodyPr/>
        <a:lstStyle/>
        <a:p>
          <a:r>
            <a:rPr lang="en-US" sz="2400" dirty="0"/>
            <a:t>Simply it is to process the raw research information to answer the research question                                                                                             </a:t>
          </a:r>
        </a:p>
      </dgm:t>
    </dgm:pt>
    <dgm:pt modelId="{D8415F5F-EA30-41E4-8914-69D8EC289294}" type="parTrans" cxnId="{B97B4B08-9DA4-4950-8B7D-200746798D68}">
      <dgm:prSet/>
      <dgm:spPr/>
      <dgm:t>
        <a:bodyPr/>
        <a:lstStyle/>
        <a:p>
          <a:endParaRPr lang="en-US"/>
        </a:p>
      </dgm:t>
    </dgm:pt>
    <dgm:pt modelId="{3F0843FC-D686-4550-A46E-0DB347946271}" type="sibTrans" cxnId="{B97B4B08-9DA4-4950-8B7D-200746798D68}">
      <dgm:prSet/>
      <dgm:spPr/>
      <dgm:t>
        <a:bodyPr/>
        <a:lstStyle/>
        <a:p>
          <a:endParaRPr lang="en-US"/>
        </a:p>
      </dgm:t>
    </dgm:pt>
    <dgm:pt modelId="{07608D6A-D99D-4649-BB3F-60F7DAA6BE2E}">
      <dgm:prSet custT="1"/>
      <dgm:spPr/>
      <dgm:t>
        <a:bodyPr/>
        <a:lstStyle/>
        <a:p>
          <a:r>
            <a:rPr lang="en-US" sz="2400" b="1" dirty="0"/>
            <a:t>Prerequisite. Some capacity in;</a:t>
          </a:r>
        </a:p>
      </dgm:t>
    </dgm:pt>
    <dgm:pt modelId="{0CB273E2-8E02-48E7-84A7-4FB8849D057B}" type="parTrans" cxnId="{883C72ED-1552-4E8C-B800-F4A6698E76E2}">
      <dgm:prSet/>
      <dgm:spPr/>
      <dgm:t>
        <a:bodyPr/>
        <a:lstStyle/>
        <a:p>
          <a:endParaRPr lang="en-US"/>
        </a:p>
      </dgm:t>
    </dgm:pt>
    <dgm:pt modelId="{E953D615-6F4D-4F81-A213-7D84D3EA420F}" type="sibTrans" cxnId="{883C72ED-1552-4E8C-B800-F4A6698E76E2}">
      <dgm:prSet/>
      <dgm:spPr/>
      <dgm:t>
        <a:bodyPr/>
        <a:lstStyle/>
        <a:p>
          <a:endParaRPr lang="en-US"/>
        </a:p>
      </dgm:t>
    </dgm:pt>
    <dgm:pt modelId="{AC9FF4E3-0600-4BB2-847D-9068D1B48B3C}">
      <dgm:prSet custT="1"/>
      <dgm:spPr/>
      <dgm:t>
        <a:bodyPr/>
        <a:lstStyle/>
        <a:p>
          <a:pPr algn="ctr">
            <a:buFont typeface="+mj-lt"/>
            <a:buAutoNum type="arabicPeriod"/>
          </a:pPr>
          <a:r>
            <a:rPr lang="en-US" sz="1600" b="0" dirty="0">
              <a:solidFill>
                <a:schemeClr val="tx1"/>
              </a:solidFill>
            </a:rPr>
            <a:t>Research data analysis Specific Software (SPSS) etc. </a:t>
          </a:r>
        </a:p>
      </dgm:t>
    </dgm:pt>
    <dgm:pt modelId="{E3F41818-C527-4010-847C-43EFC9C24919}" type="parTrans" cxnId="{ECEA8F13-3F4A-4903-9671-14C4A05FFD94}">
      <dgm:prSet/>
      <dgm:spPr/>
      <dgm:t>
        <a:bodyPr/>
        <a:lstStyle/>
        <a:p>
          <a:endParaRPr lang="en-US"/>
        </a:p>
      </dgm:t>
    </dgm:pt>
    <dgm:pt modelId="{A4CD579A-102F-4E93-B309-FF3BAE540B3C}" type="sibTrans" cxnId="{ECEA8F13-3F4A-4903-9671-14C4A05FFD94}">
      <dgm:prSet/>
      <dgm:spPr/>
      <dgm:t>
        <a:bodyPr/>
        <a:lstStyle/>
        <a:p>
          <a:endParaRPr lang="en-US"/>
        </a:p>
      </dgm:t>
    </dgm:pt>
    <dgm:pt modelId="{88FD182F-5949-40D6-B1F5-CDD7C0059305}">
      <dgm:prSet custT="1"/>
      <dgm:spPr/>
      <dgm:t>
        <a:bodyPr/>
        <a:lstStyle/>
        <a:p>
          <a:pPr algn="ctr">
            <a:buFont typeface="+mj-lt"/>
            <a:buAutoNum type="arabicPeriod"/>
          </a:pPr>
          <a:r>
            <a:rPr lang="en-US" sz="1600" b="0" dirty="0">
              <a:solidFill>
                <a:schemeClr val="tx1"/>
              </a:solidFill>
            </a:rPr>
            <a:t>Biostatistical Principles &amp; Methods</a:t>
          </a:r>
        </a:p>
        <a:p>
          <a:pPr algn="ctr">
            <a:buFont typeface="+mj-lt"/>
            <a:buAutoNum type="arabicPeriod"/>
          </a:pPr>
          <a:r>
            <a:rPr lang="en-US" sz="1600" b="0" dirty="0">
              <a:solidFill>
                <a:schemeClr val="tx1"/>
              </a:solidFill>
            </a:rPr>
            <a:t>Computer soft skills (MS office Word, Excel)  </a:t>
          </a:r>
        </a:p>
      </dgm:t>
    </dgm:pt>
    <dgm:pt modelId="{14086EE8-F489-4DC7-8C0F-3C257F9E7CA3}" type="sibTrans" cxnId="{5FE43C24-CB7E-4C0A-A985-E74092468F94}">
      <dgm:prSet/>
      <dgm:spPr/>
      <dgm:t>
        <a:bodyPr/>
        <a:lstStyle/>
        <a:p>
          <a:endParaRPr lang="en-US"/>
        </a:p>
      </dgm:t>
    </dgm:pt>
    <dgm:pt modelId="{A9F3874E-CE41-4DE5-893E-9506B205E693}" type="parTrans" cxnId="{5FE43C24-CB7E-4C0A-A985-E74092468F94}">
      <dgm:prSet/>
      <dgm:spPr/>
      <dgm:t>
        <a:bodyPr/>
        <a:lstStyle/>
        <a:p>
          <a:endParaRPr lang="en-US"/>
        </a:p>
      </dgm:t>
    </dgm:pt>
    <dgm:pt modelId="{8B0A62BA-9978-4B39-A0C0-A99BA914EB98}" type="pres">
      <dgm:prSet presAssocID="{536B6176-4601-4D4F-89E0-431B278D31C9}" presName="root" presStyleCnt="0">
        <dgm:presLayoutVars>
          <dgm:dir/>
          <dgm:resizeHandles val="exact"/>
        </dgm:presLayoutVars>
      </dgm:prSet>
      <dgm:spPr/>
    </dgm:pt>
    <dgm:pt modelId="{A729B941-B69F-4A99-AABC-87EAB9ACBBF1}" type="pres">
      <dgm:prSet presAssocID="{D8062830-9311-4B9A-A8AD-BBDEBBC0C232}" presName="compNode" presStyleCnt="0"/>
      <dgm:spPr/>
    </dgm:pt>
    <dgm:pt modelId="{BD5D64A9-4CB5-4E3C-A077-46577010771F}" type="pres">
      <dgm:prSet presAssocID="{D8062830-9311-4B9A-A8AD-BBDEBBC0C232}" presName="bgRect" presStyleLbl="bgShp" presStyleIdx="0" presStyleCnt="4"/>
      <dgm:spPr/>
    </dgm:pt>
    <dgm:pt modelId="{E3F4F850-ACEF-4BCB-BE5D-813AD41016EE}" type="pres">
      <dgm:prSet presAssocID="{D8062830-9311-4B9A-A8AD-BBDEBBC0C232}"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14501748-B047-40FB-9B73-8D22813C23B4}" type="pres">
      <dgm:prSet presAssocID="{D8062830-9311-4B9A-A8AD-BBDEBBC0C232}" presName="spaceRect" presStyleCnt="0"/>
      <dgm:spPr/>
    </dgm:pt>
    <dgm:pt modelId="{BD3C0F9A-1379-42CA-8965-DBF1DF1ED961}" type="pres">
      <dgm:prSet presAssocID="{D8062830-9311-4B9A-A8AD-BBDEBBC0C232}" presName="parTx" presStyleLbl="revTx" presStyleIdx="0" presStyleCnt="5">
        <dgm:presLayoutVars>
          <dgm:chMax val="0"/>
          <dgm:chPref val="0"/>
        </dgm:presLayoutVars>
      </dgm:prSet>
      <dgm:spPr/>
    </dgm:pt>
    <dgm:pt modelId="{ABDE4F73-71E2-4E3A-8858-91863327271F}" type="pres">
      <dgm:prSet presAssocID="{9FD8F816-F28A-4557-A7B7-D09E4DD83F4F}" presName="sibTrans" presStyleCnt="0"/>
      <dgm:spPr/>
    </dgm:pt>
    <dgm:pt modelId="{FD8C9D7B-88C0-4334-AC40-827534E2398F}" type="pres">
      <dgm:prSet presAssocID="{2E2C74EA-632D-4BED-A9BC-51FC83A85C49}" presName="compNode" presStyleCnt="0"/>
      <dgm:spPr/>
    </dgm:pt>
    <dgm:pt modelId="{450D5A90-81CE-4210-B5A5-4B10338F5620}" type="pres">
      <dgm:prSet presAssocID="{2E2C74EA-632D-4BED-A9BC-51FC83A85C49}" presName="bgRect" presStyleLbl="bgShp" presStyleIdx="1" presStyleCnt="4"/>
      <dgm:spPr/>
    </dgm:pt>
    <dgm:pt modelId="{B7B26032-B6E4-4EB3-B3F5-F23EE81433ED}" type="pres">
      <dgm:prSet presAssocID="{2E2C74EA-632D-4BED-A9BC-51FC83A85C49}"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F93933FE-5BB1-4499-9393-10A24C0E55D5}" type="pres">
      <dgm:prSet presAssocID="{2E2C74EA-632D-4BED-A9BC-51FC83A85C49}" presName="spaceRect" presStyleCnt="0"/>
      <dgm:spPr/>
    </dgm:pt>
    <dgm:pt modelId="{96C67728-8B63-43DA-9B20-275A4784F7C0}" type="pres">
      <dgm:prSet presAssocID="{2E2C74EA-632D-4BED-A9BC-51FC83A85C49}" presName="parTx" presStyleLbl="revTx" presStyleIdx="1" presStyleCnt="5">
        <dgm:presLayoutVars>
          <dgm:chMax val="0"/>
          <dgm:chPref val="0"/>
        </dgm:presLayoutVars>
      </dgm:prSet>
      <dgm:spPr/>
    </dgm:pt>
    <dgm:pt modelId="{97C18762-5C4E-49E7-8FFC-072123570E3F}" type="pres">
      <dgm:prSet presAssocID="{3F357198-AA1E-47C3-8671-E14FA24AD621}" presName="sibTrans" presStyleCnt="0"/>
      <dgm:spPr/>
    </dgm:pt>
    <dgm:pt modelId="{50116126-D60B-4397-9587-12B6745D518F}" type="pres">
      <dgm:prSet presAssocID="{DC271D48-BB34-40F2-969B-98396E5BB988}" presName="compNode" presStyleCnt="0"/>
      <dgm:spPr/>
    </dgm:pt>
    <dgm:pt modelId="{B4531F64-ACEF-4EF4-A0D9-FCD32335C1C8}" type="pres">
      <dgm:prSet presAssocID="{DC271D48-BB34-40F2-969B-98396E5BB988}" presName="bgRect" presStyleLbl="bgShp" presStyleIdx="2" presStyleCnt="4"/>
      <dgm:spPr/>
    </dgm:pt>
    <dgm:pt modelId="{59BAA5BD-41CA-47BC-8CF2-58B2FA3B511B}" type="pres">
      <dgm:prSet presAssocID="{DC271D48-BB34-40F2-969B-98396E5BB988}"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77A3902-C1B4-40BF-9766-CC7350A02F40}" type="pres">
      <dgm:prSet presAssocID="{DC271D48-BB34-40F2-969B-98396E5BB988}" presName="spaceRect" presStyleCnt="0"/>
      <dgm:spPr/>
    </dgm:pt>
    <dgm:pt modelId="{91959C24-8878-49CE-A48A-063C2AC44461}" type="pres">
      <dgm:prSet presAssocID="{DC271D48-BB34-40F2-969B-98396E5BB988}" presName="parTx" presStyleLbl="revTx" presStyleIdx="2" presStyleCnt="5">
        <dgm:presLayoutVars>
          <dgm:chMax val="0"/>
          <dgm:chPref val="0"/>
        </dgm:presLayoutVars>
      </dgm:prSet>
      <dgm:spPr/>
    </dgm:pt>
    <dgm:pt modelId="{06E32F62-6F77-4962-9EB2-0492FBFF68C6}" type="pres">
      <dgm:prSet presAssocID="{3F0843FC-D686-4550-A46E-0DB347946271}" presName="sibTrans" presStyleCnt="0"/>
      <dgm:spPr/>
    </dgm:pt>
    <dgm:pt modelId="{FEA1BC14-80E5-4B41-BBA5-C155E6FC9FAB}" type="pres">
      <dgm:prSet presAssocID="{07608D6A-D99D-4649-BB3F-60F7DAA6BE2E}" presName="compNode" presStyleCnt="0"/>
      <dgm:spPr/>
    </dgm:pt>
    <dgm:pt modelId="{F1968FFC-9489-45B2-B03E-4E67FE179D1A}" type="pres">
      <dgm:prSet presAssocID="{07608D6A-D99D-4649-BB3F-60F7DAA6BE2E}" presName="bgRect" presStyleLbl="bgShp" presStyleIdx="3" presStyleCnt="4"/>
      <dgm:spPr/>
    </dgm:pt>
    <dgm:pt modelId="{A195CDDB-98C6-4F58-BDB0-43EBF0C34846}" type="pres">
      <dgm:prSet presAssocID="{07608D6A-D99D-4649-BB3F-60F7DAA6BE2E}"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53233350-E32D-4BEB-BDEE-3FAC80CF394B}" type="pres">
      <dgm:prSet presAssocID="{07608D6A-D99D-4649-BB3F-60F7DAA6BE2E}" presName="spaceRect" presStyleCnt="0"/>
      <dgm:spPr/>
    </dgm:pt>
    <dgm:pt modelId="{D3352F03-D5F2-47C1-A09D-463B78C44ECB}" type="pres">
      <dgm:prSet presAssocID="{07608D6A-D99D-4649-BB3F-60F7DAA6BE2E}" presName="parTx" presStyleLbl="revTx" presStyleIdx="3" presStyleCnt="5">
        <dgm:presLayoutVars>
          <dgm:chMax val="0"/>
          <dgm:chPref val="0"/>
        </dgm:presLayoutVars>
      </dgm:prSet>
      <dgm:spPr/>
    </dgm:pt>
    <dgm:pt modelId="{D38425E5-5033-4B1C-820E-803B596FF3A5}" type="pres">
      <dgm:prSet presAssocID="{07608D6A-D99D-4649-BB3F-60F7DAA6BE2E}" presName="desTx" presStyleLbl="revTx" presStyleIdx="4" presStyleCnt="5" custScaleX="116328" custLinFactNeighborX="-13634" custLinFactNeighborY="895">
        <dgm:presLayoutVars/>
      </dgm:prSet>
      <dgm:spPr/>
    </dgm:pt>
  </dgm:ptLst>
  <dgm:cxnLst>
    <dgm:cxn modelId="{CBB35902-3D4C-4CC7-B369-151BE2366953}" type="presOf" srcId="{536B6176-4601-4D4F-89E0-431B278D31C9}" destId="{8B0A62BA-9978-4B39-A0C0-A99BA914EB98}" srcOrd="0" destOrd="0" presId="urn:microsoft.com/office/officeart/2018/2/layout/IconVerticalSolidList"/>
    <dgm:cxn modelId="{B97B4B08-9DA4-4950-8B7D-200746798D68}" srcId="{536B6176-4601-4D4F-89E0-431B278D31C9}" destId="{DC271D48-BB34-40F2-969B-98396E5BB988}" srcOrd="2" destOrd="0" parTransId="{D8415F5F-EA30-41E4-8914-69D8EC289294}" sibTransId="{3F0843FC-D686-4550-A46E-0DB347946271}"/>
    <dgm:cxn modelId="{ECEA8F13-3F4A-4903-9671-14C4A05FFD94}" srcId="{07608D6A-D99D-4649-BB3F-60F7DAA6BE2E}" destId="{AC9FF4E3-0600-4BB2-847D-9068D1B48B3C}" srcOrd="1" destOrd="0" parTransId="{E3F41818-C527-4010-847C-43EFC9C24919}" sibTransId="{A4CD579A-102F-4E93-B309-FF3BAE540B3C}"/>
    <dgm:cxn modelId="{5FE43C24-CB7E-4C0A-A985-E74092468F94}" srcId="{07608D6A-D99D-4649-BB3F-60F7DAA6BE2E}" destId="{88FD182F-5949-40D6-B1F5-CDD7C0059305}" srcOrd="0" destOrd="0" parTransId="{A9F3874E-CE41-4DE5-893E-9506B205E693}" sibTransId="{14086EE8-F489-4DC7-8C0F-3C257F9E7CA3}"/>
    <dgm:cxn modelId="{85B00E65-FAD0-4E65-9917-FD702E08C283}" type="presOf" srcId="{07608D6A-D99D-4649-BB3F-60F7DAA6BE2E}" destId="{D3352F03-D5F2-47C1-A09D-463B78C44ECB}" srcOrd="0" destOrd="0" presId="urn:microsoft.com/office/officeart/2018/2/layout/IconVerticalSolidList"/>
    <dgm:cxn modelId="{6CF37A4F-C8E9-4C67-BA19-4B9C9535D367}" type="presOf" srcId="{AC9FF4E3-0600-4BB2-847D-9068D1B48B3C}" destId="{D38425E5-5033-4B1C-820E-803B596FF3A5}" srcOrd="0" destOrd="1" presId="urn:microsoft.com/office/officeart/2018/2/layout/IconVerticalSolidList"/>
    <dgm:cxn modelId="{47685350-2BD8-44A9-9ECC-71A09D7D96EB}" srcId="{536B6176-4601-4D4F-89E0-431B278D31C9}" destId="{D8062830-9311-4B9A-A8AD-BBDEBBC0C232}" srcOrd="0" destOrd="0" parTransId="{3377D384-C2DD-4400-AFAF-15FECFDCF8EF}" sibTransId="{9FD8F816-F28A-4557-A7B7-D09E4DD83F4F}"/>
    <dgm:cxn modelId="{C5B1D4AD-48B2-4025-898D-F48E1E5D4439}" type="presOf" srcId="{2E2C74EA-632D-4BED-A9BC-51FC83A85C49}" destId="{96C67728-8B63-43DA-9B20-275A4784F7C0}" srcOrd="0" destOrd="0" presId="urn:microsoft.com/office/officeart/2018/2/layout/IconVerticalSolidList"/>
    <dgm:cxn modelId="{DD0CA5AE-7B5C-4FAC-9DAD-149882D5DEEE}" type="presOf" srcId="{88FD182F-5949-40D6-B1F5-CDD7C0059305}" destId="{D38425E5-5033-4B1C-820E-803B596FF3A5}" srcOrd="0" destOrd="0" presId="urn:microsoft.com/office/officeart/2018/2/layout/IconVerticalSolidList"/>
    <dgm:cxn modelId="{FA7AE2E8-DFF1-48EE-9D44-3A6596939B14}" type="presOf" srcId="{D8062830-9311-4B9A-A8AD-BBDEBBC0C232}" destId="{BD3C0F9A-1379-42CA-8965-DBF1DF1ED961}" srcOrd="0" destOrd="0" presId="urn:microsoft.com/office/officeart/2018/2/layout/IconVerticalSolidList"/>
    <dgm:cxn modelId="{883C72ED-1552-4E8C-B800-F4A6698E76E2}" srcId="{536B6176-4601-4D4F-89E0-431B278D31C9}" destId="{07608D6A-D99D-4649-BB3F-60F7DAA6BE2E}" srcOrd="3" destOrd="0" parTransId="{0CB273E2-8E02-48E7-84A7-4FB8849D057B}" sibTransId="{E953D615-6F4D-4F81-A213-7D84D3EA420F}"/>
    <dgm:cxn modelId="{E833CCF6-784C-4D45-A955-3DC6A082ADE1}" type="presOf" srcId="{DC271D48-BB34-40F2-969B-98396E5BB988}" destId="{91959C24-8878-49CE-A48A-063C2AC44461}" srcOrd="0" destOrd="0" presId="urn:microsoft.com/office/officeart/2018/2/layout/IconVerticalSolidList"/>
    <dgm:cxn modelId="{54F829FD-6920-43EE-9FB8-06C66C95F7B3}" srcId="{536B6176-4601-4D4F-89E0-431B278D31C9}" destId="{2E2C74EA-632D-4BED-A9BC-51FC83A85C49}" srcOrd="1" destOrd="0" parTransId="{1F388C93-9B03-4C1E-BDA3-BE892A8602CA}" sibTransId="{3F357198-AA1E-47C3-8671-E14FA24AD621}"/>
    <dgm:cxn modelId="{26BD042F-2943-4809-A85B-C2B33D9C0DC2}" type="presParOf" srcId="{8B0A62BA-9978-4B39-A0C0-A99BA914EB98}" destId="{A729B941-B69F-4A99-AABC-87EAB9ACBBF1}" srcOrd="0" destOrd="0" presId="urn:microsoft.com/office/officeart/2018/2/layout/IconVerticalSolidList"/>
    <dgm:cxn modelId="{C837BFFC-CE5D-4655-A03F-1BA1600B9102}" type="presParOf" srcId="{A729B941-B69F-4A99-AABC-87EAB9ACBBF1}" destId="{BD5D64A9-4CB5-4E3C-A077-46577010771F}" srcOrd="0" destOrd="0" presId="urn:microsoft.com/office/officeart/2018/2/layout/IconVerticalSolidList"/>
    <dgm:cxn modelId="{145DB0BB-0921-4841-A650-82B61CD4175D}" type="presParOf" srcId="{A729B941-B69F-4A99-AABC-87EAB9ACBBF1}" destId="{E3F4F850-ACEF-4BCB-BE5D-813AD41016EE}" srcOrd="1" destOrd="0" presId="urn:microsoft.com/office/officeart/2018/2/layout/IconVerticalSolidList"/>
    <dgm:cxn modelId="{23B392A9-2439-4B28-A35D-26C9E6AE7E9E}" type="presParOf" srcId="{A729B941-B69F-4A99-AABC-87EAB9ACBBF1}" destId="{14501748-B047-40FB-9B73-8D22813C23B4}" srcOrd="2" destOrd="0" presId="urn:microsoft.com/office/officeart/2018/2/layout/IconVerticalSolidList"/>
    <dgm:cxn modelId="{F7EA50CA-5DC1-4574-88F1-67CA8BE36926}" type="presParOf" srcId="{A729B941-B69F-4A99-AABC-87EAB9ACBBF1}" destId="{BD3C0F9A-1379-42CA-8965-DBF1DF1ED961}" srcOrd="3" destOrd="0" presId="urn:microsoft.com/office/officeart/2018/2/layout/IconVerticalSolidList"/>
    <dgm:cxn modelId="{532C86D3-A738-4E8D-9907-D4EAC52E100A}" type="presParOf" srcId="{8B0A62BA-9978-4B39-A0C0-A99BA914EB98}" destId="{ABDE4F73-71E2-4E3A-8858-91863327271F}" srcOrd="1" destOrd="0" presId="urn:microsoft.com/office/officeart/2018/2/layout/IconVerticalSolidList"/>
    <dgm:cxn modelId="{B4E52F0C-2BEE-40A8-88BE-126A967F927F}" type="presParOf" srcId="{8B0A62BA-9978-4B39-A0C0-A99BA914EB98}" destId="{FD8C9D7B-88C0-4334-AC40-827534E2398F}" srcOrd="2" destOrd="0" presId="urn:microsoft.com/office/officeart/2018/2/layout/IconVerticalSolidList"/>
    <dgm:cxn modelId="{39B6046A-D4E9-4ED9-B777-367ECCE79ED0}" type="presParOf" srcId="{FD8C9D7B-88C0-4334-AC40-827534E2398F}" destId="{450D5A90-81CE-4210-B5A5-4B10338F5620}" srcOrd="0" destOrd="0" presId="urn:microsoft.com/office/officeart/2018/2/layout/IconVerticalSolidList"/>
    <dgm:cxn modelId="{82B0FB58-42DB-4BDC-AC30-E0209D503F7D}" type="presParOf" srcId="{FD8C9D7B-88C0-4334-AC40-827534E2398F}" destId="{B7B26032-B6E4-4EB3-B3F5-F23EE81433ED}" srcOrd="1" destOrd="0" presId="urn:microsoft.com/office/officeart/2018/2/layout/IconVerticalSolidList"/>
    <dgm:cxn modelId="{AB888765-9D9E-4D3E-813D-1D901077A691}" type="presParOf" srcId="{FD8C9D7B-88C0-4334-AC40-827534E2398F}" destId="{F93933FE-5BB1-4499-9393-10A24C0E55D5}" srcOrd="2" destOrd="0" presId="urn:microsoft.com/office/officeart/2018/2/layout/IconVerticalSolidList"/>
    <dgm:cxn modelId="{23EEFF85-C65B-431D-8730-2F6B44BD4539}" type="presParOf" srcId="{FD8C9D7B-88C0-4334-AC40-827534E2398F}" destId="{96C67728-8B63-43DA-9B20-275A4784F7C0}" srcOrd="3" destOrd="0" presId="urn:microsoft.com/office/officeart/2018/2/layout/IconVerticalSolidList"/>
    <dgm:cxn modelId="{99543793-C623-4EC4-8CA4-E75DEC0FE8C3}" type="presParOf" srcId="{8B0A62BA-9978-4B39-A0C0-A99BA914EB98}" destId="{97C18762-5C4E-49E7-8FFC-072123570E3F}" srcOrd="3" destOrd="0" presId="urn:microsoft.com/office/officeart/2018/2/layout/IconVerticalSolidList"/>
    <dgm:cxn modelId="{3B3F83C0-9827-4CED-9E1F-FCAD1DDCED24}" type="presParOf" srcId="{8B0A62BA-9978-4B39-A0C0-A99BA914EB98}" destId="{50116126-D60B-4397-9587-12B6745D518F}" srcOrd="4" destOrd="0" presId="urn:microsoft.com/office/officeart/2018/2/layout/IconVerticalSolidList"/>
    <dgm:cxn modelId="{3212D957-23D7-4D55-8D63-4D806A9422F9}" type="presParOf" srcId="{50116126-D60B-4397-9587-12B6745D518F}" destId="{B4531F64-ACEF-4EF4-A0D9-FCD32335C1C8}" srcOrd="0" destOrd="0" presId="urn:microsoft.com/office/officeart/2018/2/layout/IconVerticalSolidList"/>
    <dgm:cxn modelId="{A158D240-FFAB-4BD2-BA62-AE1BE7FB56C8}" type="presParOf" srcId="{50116126-D60B-4397-9587-12B6745D518F}" destId="{59BAA5BD-41CA-47BC-8CF2-58B2FA3B511B}" srcOrd="1" destOrd="0" presId="urn:microsoft.com/office/officeart/2018/2/layout/IconVerticalSolidList"/>
    <dgm:cxn modelId="{6AC10B36-9038-4B10-BC65-7563F934EA33}" type="presParOf" srcId="{50116126-D60B-4397-9587-12B6745D518F}" destId="{677A3902-C1B4-40BF-9766-CC7350A02F40}" srcOrd="2" destOrd="0" presId="urn:microsoft.com/office/officeart/2018/2/layout/IconVerticalSolidList"/>
    <dgm:cxn modelId="{50E9F8EA-96A4-439E-9AD4-44E6641A83D9}" type="presParOf" srcId="{50116126-D60B-4397-9587-12B6745D518F}" destId="{91959C24-8878-49CE-A48A-063C2AC44461}" srcOrd="3" destOrd="0" presId="urn:microsoft.com/office/officeart/2018/2/layout/IconVerticalSolidList"/>
    <dgm:cxn modelId="{C0BF8011-1113-4E63-A9F3-F9F320C53984}" type="presParOf" srcId="{8B0A62BA-9978-4B39-A0C0-A99BA914EB98}" destId="{06E32F62-6F77-4962-9EB2-0492FBFF68C6}" srcOrd="5" destOrd="0" presId="urn:microsoft.com/office/officeart/2018/2/layout/IconVerticalSolidList"/>
    <dgm:cxn modelId="{2F00EB2A-5CEB-4CD0-98E9-0FCA89B8EB52}" type="presParOf" srcId="{8B0A62BA-9978-4B39-A0C0-A99BA914EB98}" destId="{FEA1BC14-80E5-4B41-BBA5-C155E6FC9FAB}" srcOrd="6" destOrd="0" presId="urn:microsoft.com/office/officeart/2018/2/layout/IconVerticalSolidList"/>
    <dgm:cxn modelId="{49C4E410-E99D-4343-8D89-E277BF9D2B09}" type="presParOf" srcId="{FEA1BC14-80E5-4B41-BBA5-C155E6FC9FAB}" destId="{F1968FFC-9489-45B2-B03E-4E67FE179D1A}" srcOrd="0" destOrd="0" presId="urn:microsoft.com/office/officeart/2018/2/layout/IconVerticalSolidList"/>
    <dgm:cxn modelId="{60E75025-B312-4395-B293-9F589D498CDE}" type="presParOf" srcId="{FEA1BC14-80E5-4B41-BBA5-C155E6FC9FAB}" destId="{A195CDDB-98C6-4F58-BDB0-43EBF0C34846}" srcOrd="1" destOrd="0" presId="urn:microsoft.com/office/officeart/2018/2/layout/IconVerticalSolidList"/>
    <dgm:cxn modelId="{F53E00BE-6CC2-4DBF-8968-CB76BDD87437}" type="presParOf" srcId="{FEA1BC14-80E5-4B41-BBA5-C155E6FC9FAB}" destId="{53233350-E32D-4BEB-BDEE-3FAC80CF394B}" srcOrd="2" destOrd="0" presId="urn:microsoft.com/office/officeart/2018/2/layout/IconVerticalSolidList"/>
    <dgm:cxn modelId="{7C0D4195-D075-4B22-B231-740BE3CDB5D7}" type="presParOf" srcId="{FEA1BC14-80E5-4B41-BBA5-C155E6FC9FAB}" destId="{D3352F03-D5F2-47C1-A09D-463B78C44ECB}" srcOrd="3" destOrd="0" presId="urn:microsoft.com/office/officeart/2018/2/layout/IconVerticalSolidList"/>
    <dgm:cxn modelId="{E1E00C93-E195-4DD3-B3BC-FC768B3516DD}" type="presParOf" srcId="{FEA1BC14-80E5-4B41-BBA5-C155E6FC9FAB}" destId="{D38425E5-5033-4B1C-820E-803B596FF3A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29992" y="2105862"/>
          <a:ext cx="1992212" cy="1992212"/>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030515" y="2572528"/>
        <a:ext cx="1191166" cy="1024038"/>
      </dsp:txXfrm>
    </dsp:sp>
    <dsp:sp modelId="{93300324-D62F-4E58-B882-734182BDB462}">
      <dsp:nvSpPr>
        <dsp:cNvPr id="0" name=""/>
        <dsp:cNvSpPr/>
      </dsp:nvSpPr>
      <dsp:spPr>
        <a:xfrm>
          <a:off x="682887" y="1674528"/>
          <a:ext cx="1448882" cy="144888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itchFamily="34" charset="0"/>
            </a:rPr>
            <a:t>Truth</a:t>
          </a:r>
          <a:r>
            <a:rPr lang="en-US" sz="1400" kern="1200"/>
            <a:t> </a:t>
          </a:r>
        </a:p>
      </dsp:txBody>
      <dsp:txXfrm>
        <a:off x="1047647" y="2041493"/>
        <a:ext cx="719362" cy="714952"/>
      </dsp:txXfrm>
    </dsp:sp>
    <dsp:sp modelId="{59EDF28D-6C67-49D0-B5A1-DE5C3CBA2292}">
      <dsp:nvSpPr>
        <dsp:cNvPr id="0" name=""/>
        <dsp:cNvSpPr/>
      </dsp:nvSpPr>
      <dsp:spPr>
        <a:xfrm rot="20700000">
          <a:off x="1282408" y="798856"/>
          <a:ext cx="1419608" cy="141960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1593770" y="1110218"/>
        <a:ext cx="796885" cy="796885"/>
      </dsp:txXfrm>
    </dsp:sp>
    <dsp:sp modelId="{398423B3-DD54-4226-99D7-017EFC1488DF}">
      <dsp:nvSpPr>
        <dsp:cNvPr id="0" name=""/>
        <dsp:cNvSpPr/>
      </dsp:nvSpPr>
      <dsp:spPr>
        <a:xfrm>
          <a:off x="1470625" y="1972200"/>
          <a:ext cx="2550032" cy="2550032"/>
        </a:xfrm>
        <a:prstGeom prst="circularArrow">
          <a:avLst>
            <a:gd name="adj1" fmla="val 4687"/>
            <a:gd name="adj2" fmla="val 299029"/>
            <a:gd name="adj3" fmla="val 2500914"/>
            <a:gd name="adj4" fmla="val 15894530"/>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4292" y="1480309"/>
          <a:ext cx="1852757" cy="1852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54038" y="490363"/>
          <a:ext cx="1997646" cy="19976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D64A9-4CB5-4E3C-A077-46577010771F}">
      <dsp:nvSpPr>
        <dsp:cNvPr id="0" name=""/>
        <dsp:cNvSpPr/>
      </dsp:nvSpPr>
      <dsp:spPr>
        <a:xfrm>
          <a:off x="-191942" y="8168"/>
          <a:ext cx="10515600" cy="9126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4F850-ACEF-4BCB-BE5D-813AD41016EE}">
      <dsp:nvSpPr>
        <dsp:cNvPr id="0" name=""/>
        <dsp:cNvSpPr/>
      </dsp:nvSpPr>
      <dsp:spPr>
        <a:xfrm>
          <a:off x="84128" y="213510"/>
          <a:ext cx="501947" cy="50194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C0F9A-1379-42CA-8965-DBF1DF1ED961}">
      <dsp:nvSpPr>
        <dsp:cNvPr id="0" name=""/>
        <dsp:cNvSpPr/>
      </dsp:nvSpPr>
      <dsp:spPr>
        <a:xfrm>
          <a:off x="862146" y="8168"/>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1066800">
            <a:lnSpc>
              <a:spcPct val="90000"/>
            </a:lnSpc>
            <a:spcBef>
              <a:spcPct val="0"/>
            </a:spcBef>
            <a:spcAft>
              <a:spcPct val="35000"/>
            </a:spcAft>
            <a:buNone/>
          </a:pPr>
          <a:r>
            <a:rPr lang="en-US" sz="2400" kern="1200" dirty="0"/>
            <a:t>It is treating  the information collected in one’s research under predetermined conditions towards a conclusion in the research.  </a:t>
          </a:r>
        </a:p>
      </dsp:txBody>
      <dsp:txXfrm>
        <a:off x="862146" y="8168"/>
        <a:ext cx="9459448" cy="912631"/>
      </dsp:txXfrm>
    </dsp:sp>
    <dsp:sp modelId="{450D5A90-81CE-4210-B5A5-4B10338F5620}">
      <dsp:nvSpPr>
        <dsp:cNvPr id="0" name=""/>
        <dsp:cNvSpPr/>
      </dsp:nvSpPr>
      <dsp:spPr>
        <a:xfrm>
          <a:off x="-191942" y="1148958"/>
          <a:ext cx="10515600" cy="912631"/>
        </a:xfrm>
        <a:prstGeom prst="roundRect">
          <a:avLst>
            <a:gd name="adj" fmla="val 1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dsp:style>
    </dsp:sp>
    <dsp:sp modelId="{B7B26032-B6E4-4EB3-B3F5-F23EE81433ED}">
      <dsp:nvSpPr>
        <dsp:cNvPr id="0" name=""/>
        <dsp:cNvSpPr/>
      </dsp:nvSpPr>
      <dsp:spPr>
        <a:xfrm>
          <a:off x="84128" y="1354300"/>
          <a:ext cx="501947" cy="50194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67728-8B63-43DA-9B20-275A4784F7C0}">
      <dsp:nvSpPr>
        <dsp:cNvPr id="0" name=""/>
        <dsp:cNvSpPr/>
      </dsp:nvSpPr>
      <dsp:spPr>
        <a:xfrm>
          <a:off x="862146" y="1148958"/>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1066800">
            <a:lnSpc>
              <a:spcPct val="90000"/>
            </a:lnSpc>
            <a:spcBef>
              <a:spcPct val="0"/>
            </a:spcBef>
            <a:spcAft>
              <a:spcPct val="35000"/>
            </a:spcAft>
            <a:buNone/>
          </a:pPr>
          <a:r>
            <a:rPr lang="en-US" sz="2400" kern="1200" dirty="0"/>
            <a:t>Fundamental to any research study.</a:t>
          </a:r>
        </a:p>
      </dsp:txBody>
      <dsp:txXfrm>
        <a:off x="862146" y="1148958"/>
        <a:ext cx="9459448" cy="912631"/>
      </dsp:txXfrm>
    </dsp:sp>
    <dsp:sp modelId="{B4531F64-ACEF-4EF4-A0D9-FCD32335C1C8}">
      <dsp:nvSpPr>
        <dsp:cNvPr id="0" name=""/>
        <dsp:cNvSpPr/>
      </dsp:nvSpPr>
      <dsp:spPr>
        <a:xfrm>
          <a:off x="-191942" y="2289747"/>
          <a:ext cx="10515600" cy="912631"/>
        </a:xfrm>
        <a:prstGeom prst="roundRect">
          <a:avLst>
            <a:gd name="adj" fmla="val 1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dsp:style>
    </dsp:sp>
    <dsp:sp modelId="{59BAA5BD-41CA-47BC-8CF2-58B2FA3B511B}">
      <dsp:nvSpPr>
        <dsp:cNvPr id="0" name=""/>
        <dsp:cNvSpPr/>
      </dsp:nvSpPr>
      <dsp:spPr>
        <a:xfrm>
          <a:off x="84128" y="2495090"/>
          <a:ext cx="501947" cy="50194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959C24-8878-49CE-A48A-063C2AC44461}">
      <dsp:nvSpPr>
        <dsp:cNvPr id="0" name=""/>
        <dsp:cNvSpPr/>
      </dsp:nvSpPr>
      <dsp:spPr>
        <a:xfrm>
          <a:off x="862146" y="2289747"/>
          <a:ext cx="9459448"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1066800">
            <a:lnSpc>
              <a:spcPct val="90000"/>
            </a:lnSpc>
            <a:spcBef>
              <a:spcPct val="0"/>
            </a:spcBef>
            <a:spcAft>
              <a:spcPct val="35000"/>
            </a:spcAft>
            <a:buNone/>
          </a:pPr>
          <a:r>
            <a:rPr lang="en-US" sz="2400" kern="1200" dirty="0"/>
            <a:t>Simply it is to process the raw research information to answer the research question                                                                                             </a:t>
          </a:r>
        </a:p>
      </dsp:txBody>
      <dsp:txXfrm>
        <a:off x="862146" y="2289747"/>
        <a:ext cx="9459448" cy="912631"/>
      </dsp:txXfrm>
    </dsp:sp>
    <dsp:sp modelId="{F1968FFC-9489-45B2-B03E-4E67FE179D1A}">
      <dsp:nvSpPr>
        <dsp:cNvPr id="0" name=""/>
        <dsp:cNvSpPr/>
      </dsp:nvSpPr>
      <dsp:spPr>
        <a:xfrm>
          <a:off x="-191942" y="3430537"/>
          <a:ext cx="10515600" cy="912631"/>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A195CDDB-98C6-4F58-BDB0-43EBF0C34846}">
      <dsp:nvSpPr>
        <dsp:cNvPr id="0" name=""/>
        <dsp:cNvSpPr/>
      </dsp:nvSpPr>
      <dsp:spPr>
        <a:xfrm>
          <a:off x="84128" y="3635879"/>
          <a:ext cx="501947" cy="50194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352F03-D5F2-47C1-A09D-463B78C44ECB}">
      <dsp:nvSpPr>
        <dsp:cNvPr id="0" name=""/>
        <dsp:cNvSpPr/>
      </dsp:nvSpPr>
      <dsp:spPr>
        <a:xfrm>
          <a:off x="862146" y="3430537"/>
          <a:ext cx="4732020"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l" defTabSz="1066800">
            <a:lnSpc>
              <a:spcPct val="90000"/>
            </a:lnSpc>
            <a:spcBef>
              <a:spcPct val="0"/>
            </a:spcBef>
            <a:spcAft>
              <a:spcPct val="35000"/>
            </a:spcAft>
            <a:buNone/>
          </a:pPr>
          <a:r>
            <a:rPr lang="en-US" sz="2400" b="1" kern="1200" dirty="0"/>
            <a:t>Prerequisite. Some capacity in;</a:t>
          </a:r>
        </a:p>
      </dsp:txBody>
      <dsp:txXfrm>
        <a:off x="862146" y="3430537"/>
        <a:ext cx="4732020" cy="912631"/>
      </dsp:txXfrm>
    </dsp:sp>
    <dsp:sp modelId="{D38425E5-5033-4B1C-820E-803B596FF3A5}">
      <dsp:nvSpPr>
        <dsp:cNvPr id="0" name=""/>
        <dsp:cNvSpPr/>
      </dsp:nvSpPr>
      <dsp:spPr>
        <a:xfrm>
          <a:off x="4563682" y="3438705"/>
          <a:ext cx="5499323" cy="9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7" tIns="96587" rIns="96587" bIns="96587" numCol="1" spcCol="1270" anchor="ctr" anchorCtr="0">
          <a:noAutofit/>
        </a:bodyPr>
        <a:lstStyle/>
        <a:p>
          <a:pPr marL="0" lvl="0" indent="0" algn="ctr" defTabSz="711200">
            <a:lnSpc>
              <a:spcPct val="90000"/>
            </a:lnSpc>
            <a:spcBef>
              <a:spcPct val="0"/>
            </a:spcBef>
            <a:spcAft>
              <a:spcPct val="35000"/>
            </a:spcAft>
            <a:buFont typeface="+mj-lt"/>
            <a:buNone/>
          </a:pPr>
          <a:r>
            <a:rPr lang="en-US" sz="1600" b="0" kern="1200" dirty="0">
              <a:solidFill>
                <a:schemeClr val="tx1"/>
              </a:solidFill>
            </a:rPr>
            <a:t>Biostatistical Principles &amp; Methods</a:t>
          </a:r>
        </a:p>
        <a:p>
          <a:pPr marL="0" lvl="0" indent="0" algn="ctr" defTabSz="711200">
            <a:lnSpc>
              <a:spcPct val="90000"/>
            </a:lnSpc>
            <a:spcBef>
              <a:spcPct val="0"/>
            </a:spcBef>
            <a:spcAft>
              <a:spcPct val="35000"/>
            </a:spcAft>
            <a:buFont typeface="+mj-lt"/>
            <a:buNone/>
          </a:pPr>
          <a:r>
            <a:rPr lang="en-US" sz="1600" b="0" kern="1200" dirty="0">
              <a:solidFill>
                <a:schemeClr val="tx1"/>
              </a:solidFill>
            </a:rPr>
            <a:t>Computer soft skills (MS office Word, Excel)  </a:t>
          </a:r>
        </a:p>
        <a:p>
          <a:pPr marL="0" lvl="0" indent="0" algn="ctr" defTabSz="711200">
            <a:lnSpc>
              <a:spcPct val="90000"/>
            </a:lnSpc>
            <a:spcBef>
              <a:spcPct val="0"/>
            </a:spcBef>
            <a:spcAft>
              <a:spcPct val="35000"/>
            </a:spcAft>
            <a:buFont typeface="+mj-lt"/>
            <a:buNone/>
          </a:pPr>
          <a:r>
            <a:rPr lang="en-US" sz="1600" b="0" kern="1200" dirty="0">
              <a:solidFill>
                <a:schemeClr val="tx1"/>
              </a:solidFill>
            </a:rPr>
            <a:t>Research data analysis Specific Software (SPSS) etc. </a:t>
          </a:r>
        </a:p>
      </dsp:txBody>
      <dsp:txXfrm>
        <a:off x="4563682" y="3438705"/>
        <a:ext cx="5499323" cy="91263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4E941-C6F2-4AB9-A5BD-D5DDFA3A05DF}" type="datetimeFigureOut">
              <a:rPr lang="en-PK" smtClean="0"/>
              <a:t>02/05/2025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3E7A5-3DE1-4DAD-8605-DD26620B7A3A}" type="slidenum">
              <a:rPr lang="en-PK" smtClean="0"/>
              <a:t>‹#›</a:t>
            </a:fld>
            <a:endParaRPr lang="en-PK"/>
          </a:p>
        </p:txBody>
      </p:sp>
    </p:spTree>
    <p:extLst>
      <p:ext uri="{BB962C8B-B14F-4D97-AF65-F5344CB8AC3E}">
        <p14:creationId xmlns:p14="http://schemas.microsoft.com/office/powerpoint/2010/main" val="229566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2CA289-882D-43D8-A670-0C20DFD15C1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4D968-2721-4D3D-8CF5-925ADE7201CE}"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64C7-14B5-416C-AD62-343A1EA9A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B857CE0E-0D72-4919-B835-588F386E5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73631645-4A41-4C59-B01D-B4E6FF915FB9}"/>
              </a:ext>
            </a:extLst>
          </p:cNvPr>
          <p:cNvSpPr>
            <a:spLocks noGrp="1"/>
          </p:cNvSpPr>
          <p:nvPr>
            <p:ph type="dt" sz="half" idx="10"/>
          </p:nvPr>
        </p:nvSpPr>
        <p:spPr/>
        <p:txBody>
          <a:bodyPr/>
          <a:lstStyle/>
          <a:p>
            <a:fld id="{C575E417-7A95-4091-B983-6E207DB45EAD}" type="datetime8">
              <a:rPr lang="en-PK" smtClean="0"/>
              <a:t>02/05/2025 05:20</a:t>
            </a:fld>
            <a:endParaRPr lang="en-PK"/>
          </a:p>
        </p:txBody>
      </p:sp>
      <p:sp>
        <p:nvSpPr>
          <p:cNvPr id="5" name="Footer Placeholder 4">
            <a:extLst>
              <a:ext uri="{FF2B5EF4-FFF2-40B4-BE49-F238E27FC236}">
                <a16:creationId xmlns:a16="http://schemas.microsoft.com/office/drawing/2014/main" id="{554DFDAD-EEEE-4CF2-B844-03EAE4A836A9}"/>
              </a:ext>
            </a:extLst>
          </p:cNvPr>
          <p:cNvSpPr>
            <a:spLocks noGrp="1"/>
          </p:cNvSpPr>
          <p:nvPr>
            <p:ph type="ftr" sz="quarter" idx="11"/>
          </p:nvPr>
        </p:nvSpPr>
        <p:spPr/>
        <p:txBody>
          <a:bodyPr/>
          <a:lstStyle/>
          <a:p>
            <a:r>
              <a:rPr lang="en-US"/>
              <a:t>dr syed arhsad sabir </a:t>
            </a:r>
            <a:endParaRPr lang="en-PK"/>
          </a:p>
        </p:txBody>
      </p:sp>
      <p:sp>
        <p:nvSpPr>
          <p:cNvPr id="6" name="Slide Number Placeholder 5">
            <a:extLst>
              <a:ext uri="{FF2B5EF4-FFF2-40B4-BE49-F238E27FC236}">
                <a16:creationId xmlns:a16="http://schemas.microsoft.com/office/drawing/2014/main" id="{AB82AF9A-172C-478A-9BF8-5ABEA2E96F0E}"/>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90753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5CE4-C30C-4E52-8B0F-26391955953B}"/>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6D685F1C-0C31-446C-B7CA-DC7A9F6BC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BE5B6DC-EF9E-4381-B0F2-C954FD322CF4}"/>
              </a:ext>
            </a:extLst>
          </p:cNvPr>
          <p:cNvSpPr>
            <a:spLocks noGrp="1"/>
          </p:cNvSpPr>
          <p:nvPr>
            <p:ph type="dt" sz="half" idx="10"/>
          </p:nvPr>
        </p:nvSpPr>
        <p:spPr/>
        <p:txBody>
          <a:bodyPr/>
          <a:lstStyle/>
          <a:p>
            <a:fld id="{4C29DE71-DB0D-44DD-8B47-1C1E3B67CCA4}" type="datetime8">
              <a:rPr lang="en-PK" smtClean="0"/>
              <a:t>02/05/2025 05:20</a:t>
            </a:fld>
            <a:endParaRPr lang="en-PK"/>
          </a:p>
        </p:txBody>
      </p:sp>
      <p:sp>
        <p:nvSpPr>
          <p:cNvPr id="5" name="Footer Placeholder 4">
            <a:extLst>
              <a:ext uri="{FF2B5EF4-FFF2-40B4-BE49-F238E27FC236}">
                <a16:creationId xmlns:a16="http://schemas.microsoft.com/office/drawing/2014/main" id="{9575B677-1E61-4E06-9F38-45B206EA732A}"/>
              </a:ext>
            </a:extLst>
          </p:cNvPr>
          <p:cNvSpPr>
            <a:spLocks noGrp="1"/>
          </p:cNvSpPr>
          <p:nvPr>
            <p:ph type="ftr" sz="quarter" idx="11"/>
          </p:nvPr>
        </p:nvSpPr>
        <p:spPr/>
        <p:txBody>
          <a:bodyPr/>
          <a:lstStyle/>
          <a:p>
            <a:r>
              <a:rPr lang="en-US"/>
              <a:t>dr syed arhsad sabir </a:t>
            </a:r>
            <a:endParaRPr lang="en-PK"/>
          </a:p>
        </p:txBody>
      </p:sp>
      <p:sp>
        <p:nvSpPr>
          <p:cNvPr id="6" name="Slide Number Placeholder 5">
            <a:extLst>
              <a:ext uri="{FF2B5EF4-FFF2-40B4-BE49-F238E27FC236}">
                <a16:creationId xmlns:a16="http://schemas.microsoft.com/office/drawing/2014/main" id="{76A1C327-7CE1-43F7-94D8-BBDCEC8EA153}"/>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263632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45D74-704E-4DFF-8AA7-F9D66CBF1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22D6AFF0-79FC-4E20-A973-09F5CDC116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CD250681-26DE-461D-A55B-9D819631BA46}"/>
              </a:ext>
            </a:extLst>
          </p:cNvPr>
          <p:cNvSpPr>
            <a:spLocks noGrp="1"/>
          </p:cNvSpPr>
          <p:nvPr>
            <p:ph type="dt" sz="half" idx="10"/>
          </p:nvPr>
        </p:nvSpPr>
        <p:spPr/>
        <p:txBody>
          <a:bodyPr/>
          <a:lstStyle/>
          <a:p>
            <a:fld id="{FE85EF34-AE9B-4417-A71A-F0F9DD76F99D}" type="datetime8">
              <a:rPr lang="en-PK" smtClean="0"/>
              <a:t>02/05/2025 05:20</a:t>
            </a:fld>
            <a:endParaRPr lang="en-PK"/>
          </a:p>
        </p:txBody>
      </p:sp>
      <p:sp>
        <p:nvSpPr>
          <p:cNvPr id="5" name="Footer Placeholder 4">
            <a:extLst>
              <a:ext uri="{FF2B5EF4-FFF2-40B4-BE49-F238E27FC236}">
                <a16:creationId xmlns:a16="http://schemas.microsoft.com/office/drawing/2014/main" id="{30C8D78A-0298-42C3-8F16-CCAD839275C2}"/>
              </a:ext>
            </a:extLst>
          </p:cNvPr>
          <p:cNvSpPr>
            <a:spLocks noGrp="1"/>
          </p:cNvSpPr>
          <p:nvPr>
            <p:ph type="ftr" sz="quarter" idx="11"/>
          </p:nvPr>
        </p:nvSpPr>
        <p:spPr/>
        <p:txBody>
          <a:bodyPr/>
          <a:lstStyle/>
          <a:p>
            <a:r>
              <a:rPr lang="en-US"/>
              <a:t>dr syed arhsad sabir </a:t>
            </a:r>
            <a:endParaRPr lang="en-PK"/>
          </a:p>
        </p:txBody>
      </p:sp>
      <p:sp>
        <p:nvSpPr>
          <p:cNvPr id="6" name="Slide Number Placeholder 5">
            <a:extLst>
              <a:ext uri="{FF2B5EF4-FFF2-40B4-BE49-F238E27FC236}">
                <a16:creationId xmlns:a16="http://schemas.microsoft.com/office/drawing/2014/main" id="{E8A83D34-2D58-42D1-8C9C-45F253C625FC}"/>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137352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defRPr/>
            </a:pPr>
            <a:fld id="{1D5C0D86-282A-47DB-96FE-F8B377BE7B5F}" type="datetime8">
              <a:rPr lang="en-PK" smtClean="0"/>
              <a:t>02/05/2025 05:20</a:t>
            </a:fld>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r>
              <a:rPr lang="en-US"/>
              <a:t>dr syed arhsad sabir </a:t>
            </a: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pPr>
              <a:defRPr/>
            </a:pPr>
            <a:fld id="{BE9CC8F1-99BB-4919-8438-100516F1D3B5}" type="slidenum">
              <a:rPr lang="en-US"/>
              <a:pPr>
                <a:defRPr/>
              </a:pPr>
              <a:t>‹#›</a:t>
            </a:fld>
            <a:endParaRPr lang="en-US"/>
          </a:p>
        </p:txBody>
      </p:sp>
    </p:spTree>
    <p:extLst>
      <p:ext uri="{BB962C8B-B14F-4D97-AF65-F5344CB8AC3E}">
        <p14:creationId xmlns:p14="http://schemas.microsoft.com/office/powerpoint/2010/main" val="191299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A98-4E37-495F-A6B1-701037E98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5F899865-D670-4011-AA8C-88DD843F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C4E1DE4C-0DCB-4C9C-A6CB-76F14840238B}"/>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5FE9434B-EC5F-4E2B-ABC2-4BFA9575360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2841C68-9C98-435B-9DF4-6F8CFD4EFE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03448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C209-0417-4080-A4F3-E4A97C5DC10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C7173EE-E17B-4DD5-857F-29E7CDDF6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BFF69FB-6F06-4923-ADB6-6B0B4C3432E0}"/>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46ECF929-20DE-4F37-8714-BAA54E7202C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30C109-1A8D-472E-85B6-A5BCEC3E15A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58219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886B-72F9-46A6-9646-FAC037166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BF55E5E-1F91-49D7-AE71-ADEEAE9E0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B7BFD-5B3C-4061-9DBD-BFF5D8AA0894}"/>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DA8EEFF9-DE80-4643-A2CE-CCEB1A96358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064E033-A75C-4C48-BC44-855D9176C33A}"/>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16303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616-2BAC-4D71-86C7-483EE4FEDF6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EA5E39F4-37B1-4B13-8B6C-A50F7F29E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AAD6113-7964-4034-BCCF-7E8C86BDD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C8A00D-48E0-4886-81C7-DAC21CF5ED25}"/>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6" name="Footer Placeholder 5">
            <a:extLst>
              <a:ext uri="{FF2B5EF4-FFF2-40B4-BE49-F238E27FC236}">
                <a16:creationId xmlns:a16="http://schemas.microsoft.com/office/drawing/2014/main" id="{ABCE1FF9-2558-41E6-BC12-FC486D913A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06266D7-3160-4447-8DE4-0639DE840BA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03419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110-0CF1-4059-BF33-A0D92F1DA952}"/>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A7F1707-09FC-4330-817E-097A01C6C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FCA5C-B768-4B04-A10F-C704FCA2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885EC18-00DD-420D-987B-1AF2585D5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10F30-DBFF-4322-A983-5FDA18D49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AC86E523-D8E1-4C85-8800-63E2EDEC8B96}"/>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8" name="Footer Placeholder 7">
            <a:extLst>
              <a:ext uri="{FF2B5EF4-FFF2-40B4-BE49-F238E27FC236}">
                <a16:creationId xmlns:a16="http://schemas.microsoft.com/office/drawing/2014/main" id="{CA58E54F-6F90-4522-9BA3-177629BC4B1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9DBAC5C-F177-4E26-9B49-6CF3B9EE49F6}"/>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45313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DDB-3009-4A71-821E-786EA1885BAA}"/>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3DDCFB8-2F15-4420-A215-8378638FB80C}"/>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4" name="Footer Placeholder 3">
            <a:extLst>
              <a:ext uri="{FF2B5EF4-FFF2-40B4-BE49-F238E27FC236}">
                <a16:creationId xmlns:a16="http://schemas.microsoft.com/office/drawing/2014/main" id="{5F7386B5-21A8-4989-B6E7-6562EBD7AB3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17A63C7-50CC-4A3C-8A5A-D231142696B2}"/>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34264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1A95B-488F-43A6-957A-4340E59563E6}"/>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3" name="Footer Placeholder 2">
            <a:extLst>
              <a:ext uri="{FF2B5EF4-FFF2-40B4-BE49-F238E27FC236}">
                <a16:creationId xmlns:a16="http://schemas.microsoft.com/office/drawing/2014/main" id="{EE3F8CA3-7037-4990-B63C-7F31A9F994E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7D4D9387-1DCA-41D6-83B5-7EF24CBAA831}"/>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66066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D0DD-FC04-435A-A08E-097C52713154}"/>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7468049C-10CD-4F50-A298-9F36902FC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22D2CB-1473-493F-94F2-1ED5ECA7E298}"/>
              </a:ext>
            </a:extLst>
          </p:cNvPr>
          <p:cNvSpPr>
            <a:spLocks noGrp="1"/>
          </p:cNvSpPr>
          <p:nvPr>
            <p:ph type="dt" sz="half" idx="10"/>
          </p:nvPr>
        </p:nvSpPr>
        <p:spPr/>
        <p:txBody>
          <a:bodyPr/>
          <a:lstStyle/>
          <a:p>
            <a:fld id="{92D92345-3B5D-4A21-A359-BA7264D480E8}" type="datetime8">
              <a:rPr lang="en-PK" smtClean="0"/>
              <a:t>02/05/2025 05:20</a:t>
            </a:fld>
            <a:endParaRPr lang="en-PK"/>
          </a:p>
        </p:txBody>
      </p:sp>
      <p:sp>
        <p:nvSpPr>
          <p:cNvPr id="5" name="Footer Placeholder 4">
            <a:extLst>
              <a:ext uri="{FF2B5EF4-FFF2-40B4-BE49-F238E27FC236}">
                <a16:creationId xmlns:a16="http://schemas.microsoft.com/office/drawing/2014/main" id="{6B72BA3F-0F26-4C1B-9759-85A7B79F775F}"/>
              </a:ext>
            </a:extLst>
          </p:cNvPr>
          <p:cNvSpPr>
            <a:spLocks noGrp="1"/>
          </p:cNvSpPr>
          <p:nvPr>
            <p:ph type="ftr" sz="quarter" idx="11"/>
          </p:nvPr>
        </p:nvSpPr>
        <p:spPr/>
        <p:txBody>
          <a:bodyPr/>
          <a:lstStyle/>
          <a:p>
            <a:r>
              <a:rPr lang="en-US"/>
              <a:t>dr syed arhsad sabir </a:t>
            </a:r>
            <a:endParaRPr lang="en-PK"/>
          </a:p>
        </p:txBody>
      </p:sp>
      <p:sp>
        <p:nvSpPr>
          <p:cNvPr id="6" name="Slide Number Placeholder 5">
            <a:extLst>
              <a:ext uri="{FF2B5EF4-FFF2-40B4-BE49-F238E27FC236}">
                <a16:creationId xmlns:a16="http://schemas.microsoft.com/office/drawing/2014/main" id="{B61C4597-E984-4B7F-B436-92E101017B5B}"/>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426359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0F75-B60A-4199-AE92-F002966B3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2C15996-1281-4925-B634-2459FCDAB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E121B8A5-9A22-4E5E-91F2-4704FD5F5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F757-001B-4E46-BAE7-2217443BDA16}"/>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6" name="Footer Placeholder 5">
            <a:extLst>
              <a:ext uri="{FF2B5EF4-FFF2-40B4-BE49-F238E27FC236}">
                <a16:creationId xmlns:a16="http://schemas.microsoft.com/office/drawing/2014/main" id="{2B4F0854-051E-47FD-B48E-FF1B288AE7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19121E6A-CC01-47D0-871C-573D0FF128DC}"/>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4188214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9A5D-C97B-477F-BC66-8CBCF45B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92A7B54-C514-4E80-838A-DDF43DF08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03F5281-AA4C-44E5-A989-13DBC0D02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35C46-C6F2-4A3C-9BD4-18C563625CBF}"/>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6" name="Footer Placeholder 5">
            <a:extLst>
              <a:ext uri="{FF2B5EF4-FFF2-40B4-BE49-F238E27FC236}">
                <a16:creationId xmlns:a16="http://schemas.microsoft.com/office/drawing/2014/main" id="{F351ACDE-E920-42A3-B761-F0775194982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AB8A94E4-1351-4D46-970F-AAB25E0DA23E}"/>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43191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E23-6CB5-4E6A-9788-463BA77CF5B4}"/>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4EC7329-1EB0-4ABE-94F0-71861E7F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247C841-71F2-4D49-BDDE-F60530C9EC1E}"/>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B1334EFD-1665-4753-B535-37FFD8DDC52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2CCFF17-9633-4F93-8214-9A1A06D3C354}"/>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2079736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D1BB9-43E1-4020-9195-A4F81780E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3D9B40-235A-4463-B73C-C4F439660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8E8603B-63C1-4E3F-BF6C-C48DC222FD7C}"/>
              </a:ext>
            </a:extLst>
          </p:cNvPr>
          <p:cNvSpPr>
            <a:spLocks noGrp="1"/>
          </p:cNvSpPr>
          <p:nvPr>
            <p:ph type="dt" sz="half" idx="10"/>
          </p:nvPr>
        </p:nvSpPr>
        <p:spPr/>
        <p:txBody>
          <a:body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0CF0E77E-379C-4984-8E4D-09DEA241BE35}"/>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ACAD82A-B8EE-4320-9E6A-7A4802B5B86B}"/>
              </a:ext>
            </a:extLst>
          </p:cNvPr>
          <p:cNvSpPr>
            <a:spLocks noGrp="1"/>
          </p:cNvSpPr>
          <p:nvPr>
            <p:ph type="sldNum" sz="quarter" idx="12"/>
          </p:nvPr>
        </p:nvSpPr>
        <p:spPr/>
        <p:txBody>
          <a:bodyPr/>
          <a:lstStyle/>
          <a:p>
            <a:fld id="{A2E1B154-D15F-41CE-80B0-4425D6F43E7D}" type="slidenum">
              <a:rPr lang="en-PK" smtClean="0"/>
              <a:t>‹#›</a:t>
            </a:fld>
            <a:endParaRPr lang="en-PK"/>
          </a:p>
        </p:txBody>
      </p:sp>
    </p:spTree>
    <p:extLst>
      <p:ext uri="{BB962C8B-B14F-4D97-AF65-F5344CB8AC3E}">
        <p14:creationId xmlns:p14="http://schemas.microsoft.com/office/powerpoint/2010/main" val="115211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2BEE-F259-4800-B1E7-542154F0E0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32248973-933D-4E8A-AEBD-C5E70B686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38161-633D-4D13-BD99-A467F3D011D8}"/>
              </a:ext>
            </a:extLst>
          </p:cNvPr>
          <p:cNvSpPr>
            <a:spLocks noGrp="1"/>
          </p:cNvSpPr>
          <p:nvPr>
            <p:ph type="dt" sz="half" idx="10"/>
          </p:nvPr>
        </p:nvSpPr>
        <p:spPr/>
        <p:txBody>
          <a:bodyPr/>
          <a:lstStyle/>
          <a:p>
            <a:fld id="{F1C40196-2C50-4931-B650-813C7808E767}" type="datetime8">
              <a:rPr lang="en-PK" smtClean="0"/>
              <a:t>02/05/2025 05:20</a:t>
            </a:fld>
            <a:endParaRPr lang="en-PK"/>
          </a:p>
        </p:txBody>
      </p:sp>
      <p:sp>
        <p:nvSpPr>
          <p:cNvPr id="5" name="Footer Placeholder 4">
            <a:extLst>
              <a:ext uri="{FF2B5EF4-FFF2-40B4-BE49-F238E27FC236}">
                <a16:creationId xmlns:a16="http://schemas.microsoft.com/office/drawing/2014/main" id="{9D2182D3-BFC1-4A08-9D8B-82AA7FDD150F}"/>
              </a:ext>
            </a:extLst>
          </p:cNvPr>
          <p:cNvSpPr>
            <a:spLocks noGrp="1"/>
          </p:cNvSpPr>
          <p:nvPr>
            <p:ph type="ftr" sz="quarter" idx="11"/>
          </p:nvPr>
        </p:nvSpPr>
        <p:spPr/>
        <p:txBody>
          <a:bodyPr/>
          <a:lstStyle/>
          <a:p>
            <a:r>
              <a:rPr lang="en-US"/>
              <a:t>dr syed arhsad sabir </a:t>
            </a:r>
            <a:endParaRPr lang="en-PK"/>
          </a:p>
        </p:txBody>
      </p:sp>
      <p:sp>
        <p:nvSpPr>
          <p:cNvPr id="6" name="Slide Number Placeholder 5">
            <a:extLst>
              <a:ext uri="{FF2B5EF4-FFF2-40B4-BE49-F238E27FC236}">
                <a16:creationId xmlns:a16="http://schemas.microsoft.com/office/drawing/2014/main" id="{007B1F79-B6AF-4285-A6A2-674EC9489928}"/>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214709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6444-5769-42B7-B0A7-39B0FE57CB5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21D11372-37AB-4C5C-99A7-6C70847F3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6FA1F28B-7ABF-4855-9D49-0E940431BB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F0D64A50-F4AA-4073-AD50-36D86D6CB184}"/>
              </a:ext>
            </a:extLst>
          </p:cNvPr>
          <p:cNvSpPr>
            <a:spLocks noGrp="1"/>
          </p:cNvSpPr>
          <p:nvPr>
            <p:ph type="dt" sz="half" idx="10"/>
          </p:nvPr>
        </p:nvSpPr>
        <p:spPr/>
        <p:txBody>
          <a:bodyPr/>
          <a:lstStyle/>
          <a:p>
            <a:fld id="{A764CEC2-0DB9-4878-B60C-22C8A6CE3DE5}" type="datetime8">
              <a:rPr lang="en-PK" smtClean="0"/>
              <a:t>02/05/2025 05:20</a:t>
            </a:fld>
            <a:endParaRPr lang="en-PK"/>
          </a:p>
        </p:txBody>
      </p:sp>
      <p:sp>
        <p:nvSpPr>
          <p:cNvPr id="6" name="Footer Placeholder 5">
            <a:extLst>
              <a:ext uri="{FF2B5EF4-FFF2-40B4-BE49-F238E27FC236}">
                <a16:creationId xmlns:a16="http://schemas.microsoft.com/office/drawing/2014/main" id="{A3438965-FE96-4D3A-B8AB-4FBF58F2B012}"/>
              </a:ext>
            </a:extLst>
          </p:cNvPr>
          <p:cNvSpPr>
            <a:spLocks noGrp="1"/>
          </p:cNvSpPr>
          <p:nvPr>
            <p:ph type="ftr" sz="quarter" idx="11"/>
          </p:nvPr>
        </p:nvSpPr>
        <p:spPr/>
        <p:txBody>
          <a:bodyPr/>
          <a:lstStyle/>
          <a:p>
            <a:r>
              <a:rPr lang="en-US"/>
              <a:t>dr syed arhsad sabir </a:t>
            </a:r>
            <a:endParaRPr lang="en-PK"/>
          </a:p>
        </p:txBody>
      </p:sp>
      <p:sp>
        <p:nvSpPr>
          <p:cNvPr id="7" name="Slide Number Placeholder 6">
            <a:extLst>
              <a:ext uri="{FF2B5EF4-FFF2-40B4-BE49-F238E27FC236}">
                <a16:creationId xmlns:a16="http://schemas.microsoft.com/office/drawing/2014/main" id="{80840380-38ED-4653-B716-B16840423A0F}"/>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9879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7577-154C-46E7-A1E2-60812FA70C8A}"/>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2BEBDE6-3BDB-4261-9375-4D2AF283E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72E23-8E8C-4213-9BCF-32A5C025C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0EEE336F-5F21-40A2-B484-7BC3A572B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6CDAA-FB37-4C6A-8DC2-86970831A6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68E6BF8D-2F06-4BD3-9829-20DF6C88C1C9}"/>
              </a:ext>
            </a:extLst>
          </p:cNvPr>
          <p:cNvSpPr>
            <a:spLocks noGrp="1"/>
          </p:cNvSpPr>
          <p:nvPr>
            <p:ph type="dt" sz="half" idx="10"/>
          </p:nvPr>
        </p:nvSpPr>
        <p:spPr/>
        <p:txBody>
          <a:bodyPr/>
          <a:lstStyle/>
          <a:p>
            <a:fld id="{540B3F78-DF81-4E21-AF5F-336BF9BF06AB}" type="datetime8">
              <a:rPr lang="en-PK" smtClean="0"/>
              <a:t>02/05/2025 05:20</a:t>
            </a:fld>
            <a:endParaRPr lang="en-PK"/>
          </a:p>
        </p:txBody>
      </p:sp>
      <p:sp>
        <p:nvSpPr>
          <p:cNvPr id="8" name="Footer Placeholder 7">
            <a:extLst>
              <a:ext uri="{FF2B5EF4-FFF2-40B4-BE49-F238E27FC236}">
                <a16:creationId xmlns:a16="http://schemas.microsoft.com/office/drawing/2014/main" id="{1E90680F-D4FC-4B50-9E74-49F3C96DC92D}"/>
              </a:ext>
            </a:extLst>
          </p:cNvPr>
          <p:cNvSpPr>
            <a:spLocks noGrp="1"/>
          </p:cNvSpPr>
          <p:nvPr>
            <p:ph type="ftr" sz="quarter" idx="11"/>
          </p:nvPr>
        </p:nvSpPr>
        <p:spPr/>
        <p:txBody>
          <a:bodyPr/>
          <a:lstStyle/>
          <a:p>
            <a:r>
              <a:rPr lang="en-US"/>
              <a:t>dr syed arhsad sabir </a:t>
            </a:r>
            <a:endParaRPr lang="en-PK"/>
          </a:p>
        </p:txBody>
      </p:sp>
      <p:sp>
        <p:nvSpPr>
          <p:cNvPr id="9" name="Slide Number Placeholder 8">
            <a:extLst>
              <a:ext uri="{FF2B5EF4-FFF2-40B4-BE49-F238E27FC236}">
                <a16:creationId xmlns:a16="http://schemas.microsoft.com/office/drawing/2014/main" id="{E70C991A-819B-44CA-88E1-A2895651CF5B}"/>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386835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2909-36BD-4BCE-B4E2-CD4F439D665E}"/>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E38E0417-5E9E-4BDF-906A-351570065CB9}"/>
              </a:ext>
            </a:extLst>
          </p:cNvPr>
          <p:cNvSpPr>
            <a:spLocks noGrp="1"/>
          </p:cNvSpPr>
          <p:nvPr>
            <p:ph type="dt" sz="half" idx="10"/>
          </p:nvPr>
        </p:nvSpPr>
        <p:spPr/>
        <p:txBody>
          <a:bodyPr/>
          <a:lstStyle/>
          <a:p>
            <a:fld id="{9438AEF1-B2F4-4EDB-9353-FB6788D0AA5B}" type="datetime8">
              <a:rPr lang="en-PK" smtClean="0"/>
              <a:t>02/05/2025 05:20</a:t>
            </a:fld>
            <a:endParaRPr lang="en-PK"/>
          </a:p>
        </p:txBody>
      </p:sp>
      <p:sp>
        <p:nvSpPr>
          <p:cNvPr id="4" name="Footer Placeholder 3">
            <a:extLst>
              <a:ext uri="{FF2B5EF4-FFF2-40B4-BE49-F238E27FC236}">
                <a16:creationId xmlns:a16="http://schemas.microsoft.com/office/drawing/2014/main" id="{6732B977-DC03-4A4A-8EE8-AF3CF4152811}"/>
              </a:ext>
            </a:extLst>
          </p:cNvPr>
          <p:cNvSpPr>
            <a:spLocks noGrp="1"/>
          </p:cNvSpPr>
          <p:nvPr>
            <p:ph type="ftr" sz="quarter" idx="11"/>
          </p:nvPr>
        </p:nvSpPr>
        <p:spPr/>
        <p:txBody>
          <a:bodyPr/>
          <a:lstStyle/>
          <a:p>
            <a:r>
              <a:rPr lang="en-US"/>
              <a:t>dr syed arhsad sabir </a:t>
            </a:r>
            <a:endParaRPr lang="en-PK"/>
          </a:p>
        </p:txBody>
      </p:sp>
      <p:sp>
        <p:nvSpPr>
          <p:cNvPr id="5" name="Slide Number Placeholder 4">
            <a:extLst>
              <a:ext uri="{FF2B5EF4-FFF2-40B4-BE49-F238E27FC236}">
                <a16:creationId xmlns:a16="http://schemas.microsoft.com/office/drawing/2014/main" id="{8A7796E1-4B33-4EFB-B448-902F1FBD289F}"/>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174343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CE7F63-7410-4C2A-8AEC-D112A973BD1A}"/>
              </a:ext>
            </a:extLst>
          </p:cNvPr>
          <p:cNvSpPr>
            <a:spLocks noGrp="1"/>
          </p:cNvSpPr>
          <p:nvPr>
            <p:ph type="dt" sz="half" idx="10"/>
          </p:nvPr>
        </p:nvSpPr>
        <p:spPr/>
        <p:txBody>
          <a:bodyPr/>
          <a:lstStyle/>
          <a:p>
            <a:fld id="{89378A3A-6239-4A88-ACDF-736B9025596A}" type="datetime8">
              <a:rPr lang="en-PK" smtClean="0"/>
              <a:t>02/05/2025 05:20</a:t>
            </a:fld>
            <a:endParaRPr lang="en-PK"/>
          </a:p>
        </p:txBody>
      </p:sp>
      <p:sp>
        <p:nvSpPr>
          <p:cNvPr id="3" name="Footer Placeholder 2">
            <a:extLst>
              <a:ext uri="{FF2B5EF4-FFF2-40B4-BE49-F238E27FC236}">
                <a16:creationId xmlns:a16="http://schemas.microsoft.com/office/drawing/2014/main" id="{3690DB6C-89FB-42BF-AEBF-764B77FCBFA9}"/>
              </a:ext>
            </a:extLst>
          </p:cNvPr>
          <p:cNvSpPr>
            <a:spLocks noGrp="1"/>
          </p:cNvSpPr>
          <p:nvPr>
            <p:ph type="ftr" sz="quarter" idx="11"/>
          </p:nvPr>
        </p:nvSpPr>
        <p:spPr/>
        <p:txBody>
          <a:bodyPr/>
          <a:lstStyle/>
          <a:p>
            <a:r>
              <a:rPr lang="en-US"/>
              <a:t>dr syed arhsad sabir </a:t>
            </a:r>
            <a:endParaRPr lang="en-PK"/>
          </a:p>
        </p:txBody>
      </p:sp>
      <p:sp>
        <p:nvSpPr>
          <p:cNvPr id="4" name="Slide Number Placeholder 3">
            <a:extLst>
              <a:ext uri="{FF2B5EF4-FFF2-40B4-BE49-F238E27FC236}">
                <a16:creationId xmlns:a16="http://schemas.microsoft.com/office/drawing/2014/main" id="{3D4FBD6D-96BA-4E6B-BAF1-C8C41D5C0F1D}"/>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168175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6D5D-F796-43B1-8E79-2CFBC1DCE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1C960C4B-C9CA-46DD-B1D1-4BF87D471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02C8B1E0-7FC2-4461-898B-E4136CA19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5B935-6EB4-4345-88B2-83C3A5E77FC0}"/>
              </a:ext>
            </a:extLst>
          </p:cNvPr>
          <p:cNvSpPr>
            <a:spLocks noGrp="1"/>
          </p:cNvSpPr>
          <p:nvPr>
            <p:ph type="dt" sz="half" idx="10"/>
          </p:nvPr>
        </p:nvSpPr>
        <p:spPr/>
        <p:txBody>
          <a:bodyPr/>
          <a:lstStyle/>
          <a:p>
            <a:fld id="{C94DA5C9-4B8D-4F6C-993D-4B82B9FFB890}" type="datetime8">
              <a:rPr lang="en-PK" smtClean="0"/>
              <a:t>02/05/2025 05:20</a:t>
            </a:fld>
            <a:endParaRPr lang="en-PK"/>
          </a:p>
        </p:txBody>
      </p:sp>
      <p:sp>
        <p:nvSpPr>
          <p:cNvPr id="6" name="Footer Placeholder 5">
            <a:extLst>
              <a:ext uri="{FF2B5EF4-FFF2-40B4-BE49-F238E27FC236}">
                <a16:creationId xmlns:a16="http://schemas.microsoft.com/office/drawing/2014/main" id="{9DBE3AD3-6D13-487A-AACF-AC50A5EFE7AD}"/>
              </a:ext>
            </a:extLst>
          </p:cNvPr>
          <p:cNvSpPr>
            <a:spLocks noGrp="1"/>
          </p:cNvSpPr>
          <p:nvPr>
            <p:ph type="ftr" sz="quarter" idx="11"/>
          </p:nvPr>
        </p:nvSpPr>
        <p:spPr/>
        <p:txBody>
          <a:bodyPr/>
          <a:lstStyle/>
          <a:p>
            <a:r>
              <a:rPr lang="en-US"/>
              <a:t>dr syed arhsad sabir </a:t>
            </a:r>
            <a:endParaRPr lang="en-PK"/>
          </a:p>
        </p:txBody>
      </p:sp>
      <p:sp>
        <p:nvSpPr>
          <p:cNvPr id="7" name="Slide Number Placeholder 6">
            <a:extLst>
              <a:ext uri="{FF2B5EF4-FFF2-40B4-BE49-F238E27FC236}">
                <a16:creationId xmlns:a16="http://schemas.microsoft.com/office/drawing/2014/main" id="{71F6AE27-FD3C-450E-A87D-96813C24D6A0}"/>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49566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CB33-886E-44A9-B067-125B995CE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50ED1D02-80BB-4BC8-9382-9A337E975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7F3AB11-8437-4DF5-9CCA-C78FEE03D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6C2BB-87D9-4050-82B2-6DA3D15CB5B7}"/>
              </a:ext>
            </a:extLst>
          </p:cNvPr>
          <p:cNvSpPr>
            <a:spLocks noGrp="1"/>
          </p:cNvSpPr>
          <p:nvPr>
            <p:ph type="dt" sz="half" idx="10"/>
          </p:nvPr>
        </p:nvSpPr>
        <p:spPr/>
        <p:txBody>
          <a:bodyPr/>
          <a:lstStyle/>
          <a:p>
            <a:fld id="{CBF6A8A4-84FE-4C37-96B7-92CE51A873F2}" type="datetime8">
              <a:rPr lang="en-PK" smtClean="0"/>
              <a:t>02/05/2025 05:20</a:t>
            </a:fld>
            <a:endParaRPr lang="en-PK"/>
          </a:p>
        </p:txBody>
      </p:sp>
      <p:sp>
        <p:nvSpPr>
          <p:cNvPr id="6" name="Footer Placeholder 5">
            <a:extLst>
              <a:ext uri="{FF2B5EF4-FFF2-40B4-BE49-F238E27FC236}">
                <a16:creationId xmlns:a16="http://schemas.microsoft.com/office/drawing/2014/main" id="{6062276F-3A5F-441D-A358-3C56F2D1A01B}"/>
              </a:ext>
            </a:extLst>
          </p:cNvPr>
          <p:cNvSpPr>
            <a:spLocks noGrp="1"/>
          </p:cNvSpPr>
          <p:nvPr>
            <p:ph type="ftr" sz="quarter" idx="11"/>
          </p:nvPr>
        </p:nvSpPr>
        <p:spPr/>
        <p:txBody>
          <a:bodyPr/>
          <a:lstStyle/>
          <a:p>
            <a:r>
              <a:rPr lang="en-US"/>
              <a:t>dr syed arhsad sabir </a:t>
            </a:r>
            <a:endParaRPr lang="en-PK"/>
          </a:p>
        </p:txBody>
      </p:sp>
      <p:sp>
        <p:nvSpPr>
          <p:cNvPr id="7" name="Slide Number Placeholder 6">
            <a:extLst>
              <a:ext uri="{FF2B5EF4-FFF2-40B4-BE49-F238E27FC236}">
                <a16:creationId xmlns:a16="http://schemas.microsoft.com/office/drawing/2014/main" id="{D2D646C9-4E4F-48F7-9C36-8086C7CBAE93}"/>
              </a:ext>
            </a:extLst>
          </p:cNvPr>
          <p:cNvSpPr>
            <a:spLocks noGrp="1"/>
          </p:cNvSpPr>
          <p:nvPr>
            <p:ph type="sldNum" sz="quarter" idx="12"/>
          </p:nvPr>
        </p:nvSpPr>
        <p:spPr/>
        <p:txBody>
          <a:bodyPr/>
          <a:lstStyle/>
          <a:p>
            <a:fld id="{0B8326A8-2202-48D5-9537-212E0BC4D5A4}" type="slidenum">
              <a:rPr lang="en-PK" smtClean="0"/>
              <a:t>‹#›</a:t>
            </a:fld>
            <a:endParaRPr lang="en-PK"/>
          </a:p>
        </p:txBody>
      </p:sp>
    </p:spTree>
    <p:extLst>
      <p:ext uri="{BB962C8B-B14F-4D97-AF65-F5344CB8AC3E}">
        <p14:creationId xmlns:p14="http://schemas.microsoft.com/office/powerpoint/2010/main" val="27594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842F5-A42A-470E-A16E-8FA976318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FDCEAC38-D8E1-49DC-A672-A3ECAEF8E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DBC3CC7A-81B2-4794-8214-4E900D608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AF2AC-51B5-47B9-95E3-DEF761D4B6D0}" type="datetime8">
              <a:rPr lang="en-PK" smtClean="0"/>
              <a:t>02/05/2025 05:20</a:t>
            </a:fld>
            <a:endParaRPr lang="en-PK"/>
          </a:p>
        </p:txBody>
      </p:sp>
      <p:sp>
        <p:nvSpPr>
          <p:cNvPr id="5" name="Footer Placeholder 4">
            <a:extLst>
              <a:ext uri="{FF2B5EF4-FFF2-40B4-BE49-F238E27FC236}">
                <a16:creationId xmlns:a16="http://schemas.microsoft.com/office/drawing/2014/main" id="{AB9E50DF-D39B-4898-9E39-F88EF1316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syed arhsad sabir </a:t>
            </a:r>
            <a:endParaRPr lang="en-PK"/>
          </a:p>
        </p:txBody>
      </p:sp>
      <p:sp>
        <p:nvSpPr>
          <p:cNvPr id="6" name="Slide Number Placeholder 5">
            <a:extLst>
              <a:ext uri="{FF2B5EF4-FFF2-40B4-BE49-F238E27FC236}">
                <a16:creationId xmlns:a16="http://schemas.microsoft.com/office/drawing/2014/main" id="{31A89322-5EAB-454F-B796-195B6F7F1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26A8-2202-48D5-9537-212E0BC4D5A4}" type="slidenum">
              <a:rPr lang="en-PK" smtClean="0"/>
              <a:t>‹#›</a:t>
            </a:fld>
            <a:endParaRPr lang="en-PK"/>
          </a:p>
        </p:txBody>
      </p:sp>
    </p:spTree>
    <p:extLst>
      <p:ext uri="{BB962C8B-B14F-4D97-AF65-F5344CB8AC3E}">
        <p14:creationId xmlns:p14="http://schemas.microsoft.com/office/powerpoint/2010/main" val="242557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BB5B-3B7B-47F9-9E12-AE4CCB7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819537C-1FCE-4349-A86C-292BFEBC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465F840A-73FB-4B5A-A8A1-638D1750C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0FE4-911E-4C23-B235-0A6250956D4F}" type="datetimeFigureOut">
              <a:rPr lang="en-PK" smtClean="0"/>
              <a:t>02/05/2025</a:t>
            </a:fld>
            <a:endParaRPr lang="en-PK"/>
          </a:p>
        </p:txBody>
      </p:sp>
      <p:sp>
        <p:nvSpPr>
          <p:cNvPr id="5" name="Footer Placeholder 4">
            <a:extLst>
              <a:ext uri="{FF2B5EF4-FFF2-40B4-BE49-F238E27FC236}">
                <a16:creationId xmlns:a16="http://schemas.microsoft.com/office/drawing/2014/main" id="{67B437DE-9D56-4971-9A78-FEB568F47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390FB5AD-87C6-40C3-B390-6C2CA411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154-D15F-41CE-80B0-4425D6F43E7D}" type="slidenum">
              <a:rPr lang="en-PK" smtClean="0"/>
              <a:t>‹#›</a:t>
            </a:fld>
            <a:endParaRPr lang="en-PK"/>
          </a:p>
        </p:txBody>
      </p:sp>
    </p:spTree>
    <p:extLst>
      <p:ext uri="{BB962C8B-B14F-4D97-AF65-F5344CB8AC3E}">
        <p14:creationId xmlns:p14="http://schemas.microsoft.com/office/powerpoint/2010/main" val="4107327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i.org/10.1016/S0277-9536(01)00327-6"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CC44B5-53F9-4F03-9EEB-4C3C821A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BA85B-F6F3-4C52-AF86-4239A93B876B}"/>
              </a:ext>
            </a:extLst>
          </p:cNvPr>
          <p:cNvSpPr>
            <a:spLocks noGrp="1"/>
          </p:cNvSpPr>
          <p:nvPr>
            <p:ph type="ctrTitle"/>
          </p:nvPr>
        </p:nvSpPr>
        <p:spPr>
          <a:xfrm>
            <a:off x="3297511" y="-657094"/>
            <a:ext cx="6339840" cy="2387600"/>
          </a:xfrm>
        </p:spPr>
        <p:txBody>
          <a:bodyPr>
            <a:normAutofit/>
          </a:bodyPr>
          <a:lstStyle/>
          <a:p>
            <a:pPr algn="l"/>
            <a:r>
              <a:rPr lang="en-US" sz="4400" b="1" dirty="0"/>
              <a:t>Research Data analysis </a:t>
            </a:r>
            <a:endParaRPr lang="en-PK" sz="4400" b="1" dirty="0"/>
          </a:p>
        </p:txBody>
      </p:sp>
      <p:sp>
        <p:nvSpPr>
          <p:cNvPr id="3" name="Subtitle 2">
            <a:extLst>
              <a:ext uri="{FF2B5EF4-FFF2-40B4-BE49-F238E27FC236}">
                <a16:creationId xmlns:a16="http://schemas.microsoft.com/office/drawing/2014/main" id="{114477EF-7FEC-46C7-8187-A19244A250BF}"/>
              </a:ext>
            </a:extLst>
          </p:cNvPr>
          <p:cNvSpPr>
            <a:spLocks noGrp="1"/>
          </p:cNvSpPr>
          <p:nvPr>
            <p:ph type="subTitle" idx="1"/>
          </p:nvPr>
        </p:nvSpPr>
        <p:spPr>
          <a:xfrm>
            <a:off x="1158240" y="4700588"/>
            <a:ext cx="6339840" cy="1655762"/>
          </a:xfrm>
        </p:spPr>
        <p:txBody>
          <a:bodyPr>
            <a:normAutofit/>
          </a:bodyPr>
          <a:lstStyle/>
          <a:p>
            <a:pPr algn="l"/>
            <a:r>
              <a:rPr lang="en-US"/>
              <a:t>Prof Syed Arshad Sabir </a:t>
            </a:r>
            <a:endParaRPr lang="en-PK"/>
          </a:p>
        </p:txBody>
      </p:sp>
      <p:cxnSp>
        <p:nvCxnSpPr>
          <p:cNvPr id="21" name="Straight Connector 20">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3AA1F7-22FA-4163-90BB-A25F47A7C078}"/>
              </a:ext>
            </a:extLst>
          </p:cNvPr>
          <p:cNvPicPr>
            <a:picLocks noChangeAspect="1"/>
          </p:cNvPicPr>
          <p:nvPr/>
        </p:nvPicPr>
        <p:blipFill rotWithShape="1">
          <a:blip r:embed="rId2"/>
          <a:srcRect l="18273" r="6729" b="2"/>
          <a:stretch/>
        </p:blipFill>
        <p:spPr>
          <a:xfrm>
            <a:off x="8747764" y="2488665"/>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5" name="Footer Placeholder 4">
            <a:extLst>
              <a:ext uri="{FF2B5EF4-FFF2-40B4-BE49-F238E27FC236}">
                <a16:creationId xmlns:a16="http://schemas.microsoft.com/office/drawing/2014/main" id="{46BDFF3A-1F6F-45CD-9548-274B229136C8}"/>
              </a:ext>
            </a:extLst>
          </p:cNvPr>
          <p:cNvSpPr>
            <a:spLocks noGrp="1"/>
          </p:cNvSpPr>
          <p:nvPr>
            <p:ph type="ftr" sz="quarter" idx="11"/>
          </p:nvPr>
        </p:nvSpPr>
        <p:spPr>
          <a:xfrm>
            <a:off x="1158240" y="6356350"/>
            <a:ext cx="6293594" cy="365125"/>
          </a:xfrm>
        </p:spPr>
        <p:txBody>
          <a:bodyPr>
            <a:normAutofit/>
          </a:bodyPr>
          <a:lstStyle/>
          <a:p>
            <a:pPr algn="l">
              <a:spcAft>
                <a:spcPts val="600"/>
              </a:spcAft>
            </a:pPr>
            <a:r>
              <a:rPr lang="en-US" sz="1100">
                <a:solidFill>
                  <a:schemeClr val="tx1">
                    <a:lumMod val="75000"/>
                    <a:lumOff val="25000"/>
                  </a:schemeClr>
                </a:solidFill>
              </a:rPr>
              <a:t>dr syed arhsad sabir </a:t>
            </a:r>
            <a:endParaRPr lang="en-PK" sz="1100">
              <a:solidFill>
                <a:schemeClr val="tx1">
                  <a:lumMod val="75000"/>
                  <a:lumOff val="25000"/>
                </a:schemeClr>
              </a:solidFill>
            </a:endParaRPr>
          </a:p>
        </p:txBody>
      </p:sp>
      <p:sp>
        <p:nvSpPr>
          <p:cNvPr id="4" name="Date Placeholder 3">
            <a:extLst>
              <a:ext uri="{FF2B5EF4-FFF2-40B4-BE49-F238E27FC236}">
                <a16:creationId xmlns:a16="http://schemas.microsoft.com/office/drawing/2014/main" id="{C19F8429-BBCF-4E63-9AA5-A4DE260D4016}"/>
              </a:ext>
            </a:extLst>
          </p:cNvPr>
          <p:cNvSpPr>
            <a:spLocks noGrp="1"/>
          </p:cNvSpPr>
          <p:nvPr>
            <p:ph type="dt" sz="half" idx="10"/>
          </p:nvPr>
        </p:nvSpPr>
        <p:spPr>
          <a:xfrm>
            <a:off x="8061960" y="6356350"/>
            <a:ext cx="2826316" cy="365125"/>
          </a:xfrm>
        </p:spPr>
        <p:txBody>
          <a:bodyPr>
            <a:normAutofit/>
          </a:bodyPr>
          <a:lstStyle/>
          <a:p>
            <a:pPr algn="r">
              <a:spcAft>
                <a:spcPts val="600"/>
              </a:spcAft>
            </a:pPr>
            <a:fld id="{F967A1BF-F737-43FC-A9F8-16F283EC5EF4}" type="datetime8">
              <a:rPr lang="en-PK" sz="1100" smtClean="0">
                <a:solidFill>
                  <a:schemeClr val="tx1">
                    <a:lumMod val="75000"/>
                    <a:lumOff val="25000"/>
                  </a:schemeClr>
                </a:solidFill>
              </a:rPr>
              <a:t>02/05/2025 05:20</a:t>
            </a:fld>
            <a:endParaRPr lang="en-PK" sz="1100">
              <a:solidFill>
                <a:schemeClr val="tx1">
                  <a:lumMod val="75000"/>
                  <a:lumOff val="25000"/>
                </a:schemeClr>
              </a:solidFill>
            </a:endParaRPr>
          </a:p>
        </p:txBody>
      </p:sp>
      <p:sp>
        <p:nvSpPr>
          <p:cNvPr id="6" name="Slide Number Placeholder 5">
            <a:extLst>
              <a:ext uri="{FF2B5EF4-FFF2-40B4-BE49-F238E27FC236}">
                <a16:creationId xmlns:a16="http://schemas.microsoft.com/office/drawing/2014/main" id="{38E31A8D-F535-4362-B433-979227088D38}"/>
              </a:ext>
            </a:extLst>
          </p:cNvPr>
          <p:cNvSpPr>
            <a:spLocks noGrp="1"/>
          </p:cNvSpPr>
          <p:nvPr>
            <p:ph type="sldNum" sz="quarter" idx="12"/>
          </p:nvPr>
        </p:nvSpPr>
        <p:spPr>
          <a:xfrm>
            <a:off x="11036808" y="6356350"/>
            <a:ext cx="365760" cy="365125"/>
          </a:xfrm>
          <a:prstGeom prst="ellipse">
            <a:avLst/>
          </a:prstGeom>
          <a:solidFill>
            <a:srgbClr val="595959"/>
          </a:solidFill>
        </p:spPr>
        <p:txBody>
          <a:bodyPr>
            <a:normAutofit/>
          </a:bodyPr>
          <a:lstStyle/>
          <a:p>
            <a:pPr algn="ctr">
              <a:spcAft>
                <a:spcPts val="600"/>
              </a:spcAft>
            </a:pPr>
            <a:fld id="{0B8326A8-2202-48D5-9537-212E0BC4D5A4}" type="slidenum">
              <a:rPr lang="en-PK" sz="1050">
                <a:solidFill>
                  <a:srgbClr val="FFFFFF"/>
                </a:solidFill>
              </a:rPr>
              <a:pPr algn="ctr">
                <a:spcAft>
                  <a:spcPts val="600"/>
                </a:spcAft>
              </a:pPr>
              <a:t>1</a:t>
            </a:fld>
            <a:endParaRPr lang="en-PK" sz="1050">
              <a:solidFill>
                <a:srgbClr val="FFFFFF"/>
              </a:solidFill>
            </a:endParaRPr>
          </a:p>
        </p:txBody>
      </p:sp>
      <p:sp>
        <p:nvSpPr>
          <p:cNvPr id="11" name="Title 1">
            <a:extLst>
              <a:ext uri="{FF2B5EF4-FFF2-40B4-BE49-F238E27FC236}">
                <a16:creationId xmlns:a16="http://schemas.microsoft.com/office/drawing/2014/main" id="{8447D8EF-047A-99CA-CAE7-151A4B83BC5D}"/>
              </a:ext>
            </a:extLst>
          </p:cNvPr>
          <p:cNvSpPr txBox="1">
            <a:spLocks/>
          </p:cNvSpPr>
          <p:nvPr/>
        </p:nvSpPr>
        <p:spPr>
          <a:xfrm>
            <a:off x="886968" y="1487355"/>
            <a:ext cx="10515600" cy="13686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cs typeface="Segoe UI Light" panose="020B0502040204020203" pitchFamily="34" charset="0"/>
              </a:rPr>
              <a:t>Block : II</a:t>
            </a:r>
            <a:br>
              <a:rPr lang="en-US" sz="4000" b="1" dirty="0">
                <a:cs typeface="Segoe UI Light" panose="020B0502040204020203" pitchFamily="34" charset="0"/>
              </a:rPr>
            </a:br>
            <a:r>
              <a:rPr lang="en-US" sz="4000" b="1" dirty="0">
                <a:cs typeface="Segoe UI Light" panose="020B0502040204020203" pitchFamily="34" charset="0"/>
              </a:rPr>
              <a:t>Ophthalmology </a:t>
            </a:r>
            <a:endParaRPr lang="en-PK" sz="4800" dirty="0">
              <a:cs typeface="Segoe UI Light" panose="020B0502040204020203" pitchFamily="34" charset="0"/>
            </a:endParaRPr>
          </a:p>
        </p:txBody>
      </p:sp>
    </p:spTree>
    <p:extLst>
      <p:ext uri="{BB962C8B-B14F-4D97-AF65-F5344CB8AC3E}">
        <p14:creationId xmlns:p14="http://schemas.microsoft.com/office/powerpoint/2010/main" val="211961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8F272-843C-4848-A092-7234EC4A0C0E}" type="datetime8">
              <a:rPr lang="en-PK" smtClean="0"/>
              <a:t>02/05/2025 05:20</a:t>
            </a:fld>
            <a:endParaRPr lang="en-US"/>
          </a:p>
        </p:txBody>
      </p:sp>
      <p:sp>
        <p:nvSpPr>
          <p:cNvPr id="3" name="Footer Placeholder 2"/>
          <p:cNvSpPr>
            <a:spLocks noGrp="1"/>
          </p:cNvSpPr>
          <p:nvPr>
            <p:ph type="ftr" sz="quarter" idx="11"/>
          </p:nvPr>
        </p:nvSpPr>
        <p:spPr/>
        <p:txBody>
          <a:bodyPr/>
          <a:lstStyle/>
          <a:p>
            <a:r>
              <a:rPr lang="en-US"/>
              <a:t>dr syed arhsad sabir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COVID-19 Associated Hospitalization Related to Underlying Medical Conditions"/>
          <p:cNvPicPr>
            <a:picLocks noChangeAspect="1" noChangeArrowheads="1"/>
          </p:cNvPicPr>
          <p:nvPr/>
        </p:nvPicPr>
        <p:blipFill>
          <a:blip r:embed="rId2"/>
          <a:srcRect/>
          <a:stretch>
            <a:fillRect/>
          </a:stretch>
        </p:blipFill>
        <p:spPr bwMode="auto">
          <a:xfrm>
            <a:off x="1383323" y="0"/>
            <a:ext cx="9144000" cy="6858000"/>
          </a:xfrm>
          <a:prstGeom prst="rect">
            <a:avLst/>
          </a:prstGeom>
          <a:noFill/>
        </p:spPr>
      </p:pic>
      <p:sp>
        <p:nvSpPr>
          <p:cNvPr id="5" name="Explosion: 8 Points 4">
            <a:extLst>
              <a:ext uri="{FF2B5EF4-FFF2-40B4-BE49-F238E27FC236}">
                <a16:creationId xmlns:a16="http://schemas.microsoft.com/office/drawing/2014/main" id="{CB723A7F-BABE-4BF2-8F1E-3C12119A34AD}"/>
              </a:ext>
            </a:extLst>
          </p:cNvPr>
          <p:cNvSpPr/>
          <p:nvPr/>
        </p:nvSpPr>
        <p:spPr>
          <a:xfrm>
            <a:off x="99026" y="1069144"/>
            <a:ext cx="1565651" cy="212326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1, How known ?  </a:t>
            </a:r>
            <a:endParaRPr lang="en-PK" dirty="0">
              <a:ln w="0"/>
              <a:solidFill>
                <a:schemeClr val="tx1"/>
              </a:solidFill>
              <a:effectLst>
                <a:outerShdw blurRad="38100" dist="19050" dir="2700000" algn="tl" rotWithShape="0">
                  <a:schemeClr val="dk1">
                    <a:alpha val="40000"/>
                  </a:schemeClr>
                </a:outerShdw>
              </a:effectLst>
            </a:endParaRPr>
          </a:p>
        </p:txBody>
      </p:sp>
      <p:cxnSp>
        <p:nvCxnSpPr>
          <p:cNvPr id="8" name="Straight Arrow Connector 7">
            <a:extLst>
              <a:ext uri="{FF2B5EF4-FFF2-40B4-BE49-F238E27FC236}">
                <a16:creationId xmlns:a16="http://schemas.microsoft.com/office/drawing/2014/main" id="{AF791782-E817-4B3B-94DE-9B02DCE08268}"/>
              </a:ext>
            </a:extLst>
          </p:cNvPr>
          <p:cNvCxnSpPr>
            <a:cxnSpLocks/>
          </p:cNvCxnSpPr>
          <p:nvPr/>
        </p:nvCxnSpPr>
        <p:spPr>
          <a:xfrm flipV="1">
            <a:off x="556846" y="1083212"/>
            <a:ext cx="2598321" cy="911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Explosion: 8 Points 5">
            <a:extLst>
              <a:ext uri="{FF2B5EF4-FFF2-40B4-BE49-F238E27FC236}">
                <a16:creationId xmlns:a16="http://schemas.microsoft.com/office/drawing/2014/main" id="{C350AE5E-471B-4A0E-BC8E-71C34FCBCEAC}"/>
              </a:ext>
            </a:extLst>
          </p:cNvPr>
          <p:cNvSpPr/>
          <p:nvPr/>
        </p:nvSpPr>
        <p:spPr>
          <a:xfrm>
            <a:off x="55373" y="3667018"/>
            <a:ext cx="1984442" cy="212326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2,What type of study was undertaken ?  </a:t>
            </a:r>
            <a:endParaRPr lang="en-PK" sz="1400" dirty="0">
              <a:ln w="0"/>
              <a:solidFill>
                <a:schemeClr val="tx1"/>
              </a:solidFill>
              <a:effectLst>
                <a:outerShdw blurRad="38100" dist="19050" dir="2700000" algn="tl" rotWithShape="0">
                  <a:schemeClr val="dk1">
                    <a:alpha val="40000"/>
                  </a:schemeClr>
                </a:outerShdw>
              </a:effectLst>
            </a:endParaRPr>
          </a:p>
        </p:txBody>
      </p:sp>
      <p:sp>
        <p:nvSpPr>
          <p:cNvPr id="9" name="Oval 8"/>
          <p:cNvSpPr/>
          <p:nvPr/>
        </p:nvSpPr>
        <p:spPr>
          <a:xfrm>
            <a:off x="10465304" y="394622"/>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C314C-CF27-4BCB-901A-6ADE5A0B9F3C}" type="datetime8">
              <a:rPr lang="en-PK" smtClean="0"/>
              <a:t>02/05/2025 05:20</a:t>
            </a:fld>
            <a:endParaRPr lang="en-US"/>
          </a:p>
        </p:txBody>
      </p:sp>
      <p:sp>
        <p:nvSpPr>
          <p:cNvPr id="3" name="Footer Placeholder 2"/>
          <p:cNvSpPr>
            <a:spLocks noGrp="1"/>
          </p:cNvSpPr>
          <p:nvPr>
            <p:ph type="ftr" sz="quarter" idx="11"/>
          </p:nvPr>
        </p:nvSpPr>
        <p:spPr/>
        <p:txBody>
          <a:bodyPr/>
          <a:lstStyle/>
          <a:p>
            <a:r>
              <a:rPr lang="en-US"/>
              <a:t>dr syed arhsad sabir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61442" name="Picture 2" descr="COVID-19 Hospitalization and Death by Race/Ethnicity"/>
          <p:cNvPicPr>
            <a:picLocks noChangeAspect="1" noChangeArrowheads="1"/>
          </p:cNvPicPr>
          <p:nvPr/>
        </p:nvPicPr>
        <p:blipFill>
          <a:blip r:embed="rId2"/>
          <a:srcRect/>
          <a:stretch>
            <a:fillRect/>
          </a:stretch>
        </p:blipFill>
        <p:spPr bwMode="auto">
          <a:xfrm>
            <a:off x="1524000" y="1"/>
            <a:ext cx="9144000" cy="6858000"/>
          </a:xfrm>
          <a:prstGeom prst="rect">
            <a:avLst/>
          </a:prstGeom>
          <a:noFill/>
        </p:spPr>
      </p:pic>
      <p:sp>
        <p:nvSpPr>
          <p:cNvPr id="5" name="Explosion: 8 Points 4">
            <a:extLst>
              <a:ext uri="{FF2B5EF4-FFF2-40B4-BE49-F238E27FC236}">
                <a16:creationId xmlns:a16="http://schemas.microsoft.com/office/drawing/2014/main" id="{70D21117-D9D5-47DC-BB83-B93DC5357245}"/>
              </a:ext>
            </a:extLst>
          </p:cNvPr>
          <p:cNvSpPr/>
          <p:nvPr/>
        </p:nvSpPr>
        <p:spPr>
          <a:xfrm>
            <a:off x="0" y="1167618"/>
            <a:ext cx="1524000" cy="389675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What statistical process is done ?  </a:t>
            </a:r>
            <a:endParaRPr lang="en-PK" sz="1600" dirty="0">
              <a:ln w="0"/>
              <a:solidFill>
                <a:schemeClr val="tx1"/>
              </a:solidFill>
              <a:effectLst>
                <a:outerShdw blurRad="38100" dist="19050" dir="2700000" algn="tl" rotWithShape="0">
                  <a:schemeClr val="dk1">
                    <a:alpha val="40000"/>
                  </a:schemeClr>
                </a:outerShdw>
              </a:effectLst>
            </a:endParaRPr>
          </a:p>
        </p:txBody>
      </p:sp>
      <p:sp>
        <p:nvSpPr>
          <p:cNvPr id="7" name="Oval 6"/>
          <p:cNvSpPr/>
          <p:nvPr/>
        </p:nvSpPr>
        <p:spPr>
          <a:xfrm>
            <a:off x="10472057" y="253218"/>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ABFAB-087D-4EAE-806F-B46A8D00E60B}" type="datetime8">
              <a:rPr lang="en-PK" smtClean="0"/>
              <a:t>02/05/2025 05:20</a:t>
            </a:fld>
            <a:endParaRPr lang="en-US"/>
          </a:p>
        </p:txBody>
      </p:sp>
      <p:sp>
        <p:nvSpPr>
          <p:cNvPr id="3" name="Footer Placeholder 2"/>
          <p:cNvSpPr>
            <a:spLocks noGrp="1"/>
          </p:cNvSpPr>
          <p:nvPr>
            <p:ph type="ftr" sz="quarter" idx="11"/>
          </p:nvPr>
        </p:nvSpPr>
        <p:spPr/>
        <p:txBody>
          <a:bodyPr/>
          <a:lstStyle/>
          <a:p>
            <a:r>
              <a:rPr lang="en-US"/>
              <a:t>dr syed arhsad sabir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60418" name="Picture 2" descr="COVID-19 Hospitalization and Death by Age"/>
          <p:cNvPicPr>
            <a:picLocks noChangeAspect="1" noChangeArrowheads="1"/>
          </p:cNvPicPr>
          <p:nvPr/>
        </p:nvPicPr>
        <p:blipFill>
          <a:blip r:embed="rId2"/>
          <a:srcRect/>
          <a:stretch>
            <a:fillRect/>
          </a:stretch>
        </p:blipFill>
        <p:spPr bwMode="auto">
          <a:xfrm>
            <a:off x="1524000" y="1"/>
            <a:ext cx="9144000" cy="6858000"/>
          </a:xfrm>
          <a:prstGeom prst="rect">
            <a:avLst/>
          </a:prstGeom>
          <a:noFill/>
        </p:spPr>
      </p:pic>
      <p:sp>
        <p:nvSpPr>
          <p:cNvPr id="5" name="Explosion: 8 Points 4">
            <a:extLst>
              <a:ext uri="{FF2B5EF4-FFF2-40B4-BE49-F238E27FC236}">
                <a16:creationId xmlns:a16="http://schemas.microsoft.com/office/drawing/2014/main" id="{AF445370-A5D9-4D7F-8CBA-B87F9DC5901E}"/>
              </a:ext>
            </a:extLst>
          </p:cNvPr>
          <p:cNvSpPr/>
          <p:nvPr/>
        </p:nvSpPr>
        <p:spPr>
          <a:xfrm>
            <a:off x="232476" y="1844298"/>
            <a:ext cx="1174294" cy="178516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How known ?  </a:t>
            </a:r>
            <a:endParaRPr lang="en-PK" dirty="0">
              <a:ln w="0"/>
              <a:solidFill>
                <a:schemeClr val="tx1"/>
              </a:solidFill>
              <a:effectLst>
                <a:outerShdw blurRad="38100" dist="19050" dir="2700000" algn="tl" rotWithShape="0">
                  <a:schemeClr val="dk1">
                    <a:alpha val="40000"/>
                  </a:schemeClr>
                </a:outerShdw>
              </a:effectLst>
            </a:endParaRPr>
          </a:p>
        </p:txBody>
      </p:sp>
      <p:sp>
        <p:nvSpPr>
          <p:cNvPr id="7" name="Oval 6"/>
          <p:cNvSpPr/>
          <p:nvPr/>
        </p:nvSpPr>
        <p:spPr>
          <a:xfrm>
            <a:off x="10472057" y="394622"/>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63562"/>
          </a:xfrm>
          <a:solidFill>
            <a:srgbClr val="FFC000"/>
          </a:solidFill>
        </p:spPr>
        <p:txBody>
          <a:bodyPr>
            <a:noAutofit/>
          </a:bodyPr>
          <a:lstStyle/>
          <a:p>
            <a:r>
              <a:rPr lang="en-US" sz="3600" b="1" dirty="0"/>
              <a:t>Identification of </a:t>
            </a:r>
            <a:r>
              <a:rPr lang="en-US" sz="3600" b="1" dirty="0">
                <a:solidFill>
                  <a:srgbClr val="FF0000"/>
                </a:solidFill>
              </a:rPr>
              <a:t>study variables</a:t>
            </a:r>
            <a:r>
              <a:rPr lang="en-US" sz="3600" b="1" dirty="0"/>
              <a:t> </a:t>
            </a:r>
          </a:p>
        </p:txBody>
      </p:sp>
      <p:sp>
        <p:nvSpPr>
          <p:cNvPr id="3" name="Content Placeholder 2"/>
          <p:cNvSpPr>
            <a:spLocks noGrp="1"/>
          </p:cNvSpPr>
          <p:nvPr>
            <p:ph idx="1"/>
          </p:nvPr>
        </p:nvSpPr>
        <p:spPr>
          <a:xfrm>
            <a:off x="1905000" y="762000"/>
            <a:ext cx="8382000" cy="6096000"/>
          </a:xfrm>
          <a:solidFill>
            <a:schemeClr val="bg2"/>
          </a:solidFill>
        </p:spPr>
        <p:txBody>
          <a:bodyPr>
            <a:noAutofit/>
          </a:bodyPr>
          <a:lstStyle/>
          <a:p>
            <a:r>
              <a:rPr lang="en-US" dirty="0"/>
              <a:t>Needed for results presentation  and data analysis scheme  to answer research question. </a:t>
            </a:r>
          </a:p>
          <a:p>
            <a:r>
              <a:rPr lang="en-US" dirty="0"/>
              <a:t>Volume / number is determined by the nature of research question, the objectives and sub-objectives of study. </a:t>
            </a:r>
          </a:p>
          <a:p>
            <a:r>
              <a:rPr lang="en-US" dirty="0"/>
              <a:t>Only selected variables are used for analysis .</a:t>
            </a:r>
          </a:p>
          <a:p>
            <a:r>
              <a:rPr lang="en-US" dirty="0"/>
              <a:t>Analysis plan, whether simple description or looking for associations is conceived at the time selecting a research idea. </a:t>
            </a:r>
          </a:p>
          <a:p>
            <a:r>
              <a:rPr lang="en-US" dirty="0"/>
              <a:t>It is needed to quantitatively describe the problem and also to identify possible explanations of the problem</a:t>
            </a:r>
          </a:p>
          <a:p>
            <a:r>
              <a:rPr lang="en-US" dirty="0"/>
              <a:t>Dummy tables</a:t>
            </a:r>
          </a:p>
        </p:txBody>
      </p:sp>
      <p:sp>
        <p:nvSpPr>
          <p:cNvPr id="4" name="Date Placeholder 3"/>
          <p:cNvSpPr>
            <a:spLocks noGrp="1"/>
          </p:cNvSpPr>
          <p:nvPr>
            <p:ph type="dt" sz="half" idx="10"/>
          </p:nvPr>
        </p:nvSpPr>
        <p:spPr/>
        <p:txBody>
          <a:bodyPr/>
          <a:lstStyle/>
          <a:p>
            <a:fld id="{FB6C3817-E93E-4B89-850A-73CEFBF05207}" type="datetime8">
              <a:rPr lang="en-PK" smtClean="0"/>
              <a:t>02/05/2025 05:20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5"/>
          <p:cNvSpPr>
            <a:spLocks noGrp="1"/>
          </p:cNvSpPr>
          <p:nvPr>
            <p:ph type="ftr" sz="quarter" idx="11"/>
          </p:nvPr>
        </p:nvSpPr>
        <p:spPr/>
        <p:txBody>
          <a:bodyPr/>
          <a:lstStyle/>
          <a:p>
            <a:r>
              <a:rPr lang="en-US"/>
              <a:t>dr syed arhsad sabir </a:t>
            </a:r>
            <a:endParaRPr lang="en-US" dirty="0"/>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066800"/>
            <a:ext cx="7620000" cy="5257800"/>
          </a:xfrm>
          <a:solidFill>
            <a:schemeClr val="bg2"/>
          </a:solidFill>
        </p:spPr>
        <p:txBody>
          <a:bodyPr>
            <a:normAutofit/>
          </a:bodyPr>
          <a:lstStyle/>
          <a:p>
            <a:r>
              <a:rPr lang="en-US" dirty="0">
                <a:solidFill>
                  <a:srgbClr val="FF0000"/>
                </a:solidFill>
              </a:rPr>
              <a:t>Prevalence</a:t>
            </a:r>
            <a:r>
              <a:rPr lang="en-US" dirty="0"/>
              <a:t> of anemia in a village population.</a:t>
            </a:r>
          </a:p>
          <a:p>
            <a:r>
              <a:rPr lang="en-US" dirty="0">
                <a:solidFill>
                  <a:srgbClr val="FF0000"/>
                </a:solidFill>
              </a:rPr>
              <a:t>Factors </a:t>
            </a:r>
            <a:r>
              <a:rPr lang="en-US" dirty="0"/>
              <a:t>affecting compliance in DM-Type-II / asthma patients. </a:t>
            </a:r>
          </a:p>
          <a:p>
            <a:r>
              <a:rPr lang="en-US" dirty="0">
                <a:solidFill>
                  <a:srgbClr val="FF0000"/>
                </a:solidFill>
              </a:rPr>
              <a:t>Factors</a:t>
            </a:r>
            <a:r>
              <a:rPr lang="en-US" dirty="0"/>
              <a:t> affecting receive of antenatal care in women living in rural area</a:t>
            </a:r>
          </a:p>
          <a:p>
            <a:r>
              <a:rPr lang="en-US" dirty="0">
                <a:solidFill>
                  <a:srgbClr val="FF0000"/>
                </a:solidFill>
              </a:rPr>
              <a:t>Effectiveness</a:t>
            </a:r>
            <a:r>
              <a:rPr lang="en-US" dirty="0"/>
              <a:t> of a new drug in controlling HTN. </a:t>
            </a:r>
          </a:p>
          <a:p>
            <a:r>
              <a:rPr lang="en-US" dirty="0">
                <a:solidFill>
                  <a:srgbClr val="FF0000"/>
                </a:solidFill>
              </a:rPr>
              <a:t>Effectiveness</a:t>
            </a:r>
            <a:r>
              <a:rPr lang="en-US" dirty="0"/>
              <a:t> of nutritional education to mothers in preventing malnutrition in their children </a:t>
            </a:r>
          </a:p>
          <a:p>
            <a:endParaRPr lang="en-US" dirty="0"/>
          </a:p>
        </p:txBody>
      </p:sp>
      <p:sp>
        <p:nvSpPr>
          <p:cNvPr id="4" name="Title 1"/>
          <p:cNvSpPr>
            <a:spLocks noGrp="1"/>
          </p:cNvSpPr>
          <p:nvPr>
            <p:ph type="title"/>
          </p:nvPr>
        </p:nvSpPr>
        <p:spPr>
          <a:xfrm>
            <a:off x="1981200" y="274638"/>
            <a:ext cx="8229600" cy="639762"/>
          </a:xfrm>
          <a:solidFill>
            <a:srgbClr val="FFC000"/>
          </a:solidFill>
        </p:spPr>
        <p:txBody>
          <a:bodyPr>
            <a:normAutofit fontScale="90000"/>
          </a:bodyPr>
          <a:lstStyle/>
          <a:p>
            <a:r>
              <a:rPr lang="en-US" dirty="0"/>
              <a:t>Identification of study variables </a:t>
            </a:r>
          </a:p>
        </p:txBody>
      </p:sp>
      <p:sp>
        <p:nvSpPr>
          <p:cNvPr id="5" name="Date Placeholder 4"/>
          <p:cNvSpPr>
            <a:spLocks noGrp="1"/>
          </p:cNvSpPr>
          <p:nvPr>
            <p:ph type="dt" sz="half" idx="10"/>
          </p:nvPr>
        </p:nvSpPr>
        <p:spPr/>
        <p:txBody>
          <a:bodyPr/>
          <a:lstStyle/>
          <a:p>
            <a:fld id="{B13E5B5C-B7AE-43A9-99F2-7589791D08A5}" type="datetime8">
              <a:rPr lang="en-PK" smtClean="0"/>
              <a:t>02/05/2025 05:20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Footer Placeholder 6"/>
          <p:cNvSpPr>
            <a:spLocks noGrp="1"/>
          </p:cNvSpPr>
          <p:nvPr>
            <p:ph type="ftr" sz="quarter" idx="11"/>
          </p:nvPr>
        </p:nvSpPr>
        <p:spPr/>
        <p:txBody>
          <a:bodyPr/>
          <a:lstStyle/>
          <a:p>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rgbClr val="FFFF00"/>
          </a:solidFill>
        </p:spPr>
        <p:txBody>
          <a:bodyPr>
            <a:noAutofit/>
          </a:bodyPr>
          <a:lstStyle/>
          <a:p>
            <a:r>
              <a:rPr lang="en-US" sz="3200" dirty="0"/>
              <a:t>Identification of study variables </a:t>
            </a:r>
          </a:p>
        </p:txBody>
      </p:sp>
      <p:sp>
        <p:nvSpPr>
          <p:cNvPr id="3" name="Content Placeholder 2"/>
          <p:cNvSpPr>
            <a:spLocks noGrp="1"/>
          </p:cNvSpPr>
          <p:nvPr>
            <p:ph idx="1"/>
          </p:nvPr>
        </p:nvSpPr>
        <p:spPr>
          <a:xfrm>
            <a:off x="1905000" y="990600"/>
            <a:ext cx="8458200" cy="5638800"/>
          </a:xfrm>
        </p:spPr>
        <p:txBody>
          <a:bodyPr>
            <a:normAutofit/>
          </a:bodyPr>
          <a:lstStyle/>
          <a:p>
            <a:pPr marL="514350" indent="-514350">
              <a:buNone/>
            </a:pPr>
            <a:r>
              <a:rPr lang="en-US" b="1" dirty="0"/>
              <a:t>        Prevalence  of “anemia” in a village of 10,000 population. (n=900) </a:t>
            </a:r>
            <a:r>
              <a:rPr lang="en-US" sz="2400" b="1" u="sng" dirty="0"/>
              <a:t>C</a:t>
            </a:r>
            <a:r>
              <a:rPr lang="en-US" sz="2400" u="sng" dirty="0"/>
              <a:t>onceptual Framework of Research ?</a:t>
            </a:r>
          </a:p>
          <a:p>
            <a:pPr marL="514350" indent="-514350">
              <a:buNone/>
            </a:pPr>
            <a:endParaRPr lang="en-US" dirty="0">
              <a:solidFill>
                <a:srgbClr val="FF0000"/>
              </a:solidFill>
            </a:endParaRPr>
          </a:p>
        </p:txBody>
      </p:sp>
      <p:graphicFrame>
        <p:nvGraphicFramePr>
          <p:cNvPr id="4" name="Table 3"/>
          <p:cNvGraphicFramePr>
            <a:graphicFrameLocks noGrp="1"/>
          </p:cNvGraphicFramePr>
          <p:nvPr/>
        </p:nvGraphicFramePr>
        <p:xfrm>
          <a:off x="1905002" y="2054353"/>
          <a:ext cx="8458199" cy="4531256"/>
        </p:xfrm>
        <a:graphic>
          <a:graphicData uri="http://schemas.openxmlformats.org/drawingml/2006/table">
            <a:tbl>
              <a:tblPr firstRow="1" bandRow="1">
                <a:tableStyleId>{5C22544A-7EE6-4342-B048-85BDC9FD1C3A}</a:tableStyleId>
              </a:tblPr>
              <a:tblGrid>
                <a:gridCol w="1675683">
                  <a:extLst>
                    <a:ext uri="{9D8B030D-6E8A-4147-A177-3AD203B41FA5}">
                      <a16:colId xmlns:a16="http://schemas.microsoft.com/office/drawing/2014/main" val="20000"/>
                    </a:ext>
                  </a:extLst>
                </a:gridCol>
                <a:gridCol w="1835269">
                  <a:extLst>
                    <a:ext uri="{9D8B030D-6E8A-4147-A177-3AD203B41FA5}">
                      <a16:colId xmlns:a16="http://schemas.microsoft.com/office/drawing/2014/main" val="20001"/>
                    </a:ext>
                  </a:extLst>
                </a:gridCol>
                <a:gridCol w="1595886">
                  <a:extLst>
                    <a:ext uri="{9D8B030D-6E8A-4147-A177-3AD203B41FA5}">
                      <a16:colId xmlns:a16="http://schemas.microsoft.com/office/drawing/2014/main" val="20002"/>
                    </a:ext>
                  </a:extLst>
                </a:gridCol>
                <a:gridCol w="1853555">
                  <a:extLst>
                    <a:ext uri="{9D8B030D-6E8A-4147-A177-3AD203B41FA5}">
                      <a16:colId xmlns:a16="http://schemas.microsoft.com/office/drawing/2014/main" val="20003"/>
                    </a:ext>
                  </a:extLst>
                </a:gridCol>
                <a:gridCol w="1497806">
                  <a:extLst>
                    <a:ext uri="{9D8B030D-6E8A-4147-A177-3AD203B41FA5}">
                      <a16:colId xmlns:a16="http://schemas.microsoft.com/office/drawing/2014/main" val="20004"/>
                    </a:ext>
                  </a:extLst>
                </a:gridCol>
              </a:tblGrid>
              <a:tr h="457592">
                <a:tc gridSpan="5">
                  <a:txBody>
                    <a:bodyPr/>
                    <a:lstStyle/>
                    <a:p>
                      <a:r>
                        <a:rPr lang="en-US" dirty="0"/>
                        <a:t>Information collected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89816">
                <a:tc>
                  <a:txBody>
                    <a:bodyPr/>
                    <a:lstStyle/>
                    <a:p>
                      <a:r>
                        <a:rPr lang="en-US" dirty="0"/>
                        <a:t>Background variables</a:t>
                      </a:r>
                      <a:r>
                        <a:rPr lang="en-US" baseline="0" dirty="0"/>
                        <a:t> </a:t>
                      </a:r>
                      <a:endParaRPr lang="en-US" dirty="0"/>
                    </a:p>
                  </a:txBody>
                  <a:tcPr/>
                </a:tc>
                <a:tc>
                  <a:txBody>
                    <a:bodyPr/>
                    <a:lstStyle/>
                    <a:p>
                      <a:r>
                        <a:rPr lang="en-US" dirty="0"/>
                        <a:t>Age in Years</a:t>
                      </a:r>
                    </a:p>
                  </a:txBody>
                  <a:tcPr/>
                </a:tc>
                <a:tc>
                  <a:txBody>
                    <a:bodyPr/>
                    <a:lstStyle/>
                    <a:p>
                      <a:r>
                        <a:rPr lang="en-US" dirty="0"/>
                        <a:t>Gender </a:t>
                      </a:r>
                    </a:p>
                  </a:txBody>
                  <a:tcPr/>
                </a:tc>
                <a:tc>
                  <a:txBody>
                    <a:bodyPr/>
                    <a:lstStyle/>
                    <a:p>
                      <a:r>
                        <a:rPr lang="en-US" dirty="0"/>
                        <a:t>Economic  status </a:t>
                      </a:r>
                    </a:p>
                  </a:txBody>
                  <a:tcPr/>
                </a:tc>
                <a:tc>
                  <a:txBody>
                    <a:bodyPr/>
                    <a:lstStyle/>
                    <a:p>
                      <a:r>
                        <a:rPr lang="en-US" dirty="0"/>
                        <a:t>Profession </a:t>
                      </a:r>
                    </a:p>
                  </a:txBody>
                  <a:tcPr/>
                </a:tc>
                <a:extLst>
                  <a:ext uri="{0D108BD9-81ED-4DB2-BD59-A6C34878D82A}">
                    <a16:rowId xmlns:a16="http://schemas.microsoft.com/office/drawing/2014/main" val="10001"/>
                  </a:ext>
                </a:extLst>
              </a:tr>
              <a:tr h="789816">
                <a:tc>
                  <a:txBody>
                    <a:bodyPr/>
                    <a:lstStyle/>
                    <a:p>
                      <a:r>
                        <a:rPr lang="en-US" dirty="0"/>
                        <a:t>Research question / </a:t>
                      </a:r>
                      <a:r>
                        <a:rPr lang="en-US" dirty="0" err="1"/>
                        <a:t>var</a:t>
                      </a:r>
                      <a:endParaRPr lang="en-US" dirty="0"/>
                    </a:p>
                  </a:txBody>
                  <a:tcPr/>
                </a:tc>
                <a:tc>
                  <a:txBody>
                    <a:bodyPr/>
                    <a:lstStyle/>
                    <a:p>
                      <a:r>
                        <a:rPr lang="en-US" dirty="0"/>
                        <a:t>Level</a:t>
                      </a:r>
                      <a:r>
                        <a:rPr lang="en-US" baseline="0" dirty="0"/>
                        <a:t> of </a:t>
                      </a:r>
                      <a:r>
                        <a:rPr lang="en-US" baseline="0" dirty="0" err="1"/>
                        <a:t>Hb</a:t>
                      </a:r>
                      <a:r>
                        <a:rPr lang="en-US" baseline="0" dirty="0"/>
                        <a:t> in gm%</a:t>
                      </a:r>
                      <a:endParaRPr lang="en-US" dirty="0"/>
                    </a:p>
                  </a:txBody>
                  <a:tcPr/>
                </a:tc>
                <a:tc>
                  <a:txBody>
                    <a:bodyPr/>
                    <a:lstStyle/>
                    <a:p>
                      <a:r>
                        <a:rPr lang="en-US" dirty="0"/>
                        <a:t>Presence of pallor</a:t>
                      </a:r>
                      <a:r>
                        <a:rPr lang="en-US" baseline="0" dirty="0"/>
                        <a:t> </a:t>
                      </a:r>
                      <a:endParaRPr lang="en-US" dirty="0"/>
                    </a:p>
                  </a:txBody>
                  <a:tcPr/>
                </a:tc>
                <a:tc>
                  <a:txBody>
                    <a:bodyPr/>
                    <a:lstStyle/>
                    <a:p>
                      <a:r>
                        <a:rPr lang="en-US" dirty="0"/>
                        <a:t>Types of anemia present </a:t>
                      </a:r>
                    </a:p>
                  </a:txBody>
                  <a:tcPr/>
                </a:tc>
                <a:tc>
                  <a:txBody>
                    <a:bodyPr/>
                    <a:lstStyle/>
                    <a:p>
                      <a:endParaRPr lang="en-US" dirty="0"/>
                    </a:p>
                  </a:txBody>
                  <a:tcPr/>
                </a:tc>
                <a:extLst>
                  <a:ext uri="{0D108BD9-81ED-4DB2-BD59-A6C34878D82A}">
                    <a16:rowId xmlns:a16="http://schemas.microsoft.com/office/drawing/2014/main" val="10002"/>
                  </a:ext>
                </a:extLst>
              </a:tr>
              <a:tr h="789816">
                <a:tc>
                  <a:txBody>
                    <a:bodyPr/>
                    <a:lstStyle/>
                    <a:p>
                      <a:r>
                        <a:rPr lang="en-US" dirty="0"/>
                        <a:t>Factors /Linked variables</a:t>
                      </a:r>
                      <a:r>
                        <a:rPr lang="en-US" baseline="0" dirty="0"/>
                        <a:t> </a:t>
                      </a:r>
                      <a:endParaRPr lang="en-US" dirty="0"/>
                    </a:p>
                  </a:txBody>
                  <a:tcPr/>
                </a:tc>
                <a:tc>
                  <a:txBody>
                    <a:bodyPr/>
                    <a:lstStyle/>
                    <a:p>
                      <a:r>
                        <a:rPr lang="en-US" dirty="0"/>
                        <a:t>Profession </a:t>
                      </a:r>
                    </a:p>
                  </a:txBody>
                  <a:tcPr/>
                </a:tc>
                <a:tc>
                  <a:txBody>
                    <a:bodyPr/>
                    <a:lstStyle/>
                    <a:p>
                      <a:r>
                        <a:rPr lang="en-US" dirty="0"/>
                        <a:t>Education level </a:t>
                      </a:r>
                    </a:p>
                  </a:txBody>
                  <a:tcPr/>
                </a:tc>
                <a:tc>
                  <a:txBody>
                    <a:bodyPr/>
                    <a:lstStyle/>
                    <a:p>
                      <a:r>
                        <a:rPr lang="en-US" dirty="0"/>
                        <a:t>Dietary preferences </a:t>
                      </a:r>
                    </a:p>
                  </a:txBody>
                  <a:tcPr/>
                </a:tc>
                <a:tc>
                  <a:txBody>
                    <a:bodyPr/>
                    <a:lstStyle/>
                    <a:p>
                      <a:r>
                        <a:rPr lang="en-US" dirty="0"/>
                        <a:t>Physiological</a:t>
                      </a:r>
                      <a:r>
                        <a:rPr lang="en-US" baseline="0" dirty="0"/>
                        <a:t> health states </a:t>
                      </a:r>
                      <a:endParaRPr lang="en-US" dirty="0"/>
                    </a:p>
                  </a:txBody>
                  <a:tcPr/>
                </a:tc>
                <a:extLst>
                  <a:ext uri="{0D108BD9-81ED-4DB2-BD59-A6C34878D82A}">
                    <a16:rowId xmlns:a16="http://schemas.microsoft.com/office/drawing/2014/main" val="10003"/>
                  </a:ext>
                </a:extLst>
              </a:tr>
              <a:tr h="789816">
                <a:tc>
                  <a:txBody>
                    <a:bodyPr/>
                    <a:lstStyle/>
                    <a:p>
                      <a:endParaRPr lang="en-US" dirty="0"/>
                    </a:p>
                  </a:txBody>
                  <a:tcPr/>
                </a:tc>
                <a:tc>
                  <a:txBody>
                    <a:bodyPr/>
                    <a:lstStyle/>
                    <a:p>
                      <a:r>
                        <a:rPr lang="en-US" dirty="0"/>
                        <a:t>Use of IUCDs in females of CBA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Living place </a:t>
                      </a:r>
                    </a:p>
                    <a:p>
                      <a:endParaRPr lang="en-US" dirty="0"/>
                    </a:p>
                  </a:txBody>
                  <a:tcPr/>
                </a:tc>
                <a:tc>
                  <a:txBody>
                    <a:bodyPr/>
                    <a:lstStyle/>
                    <a:p>
                      <a:r>
                        <a:rPr lang="en-US" dirty="0"/>
                        <a:t>Weight in kg (BMI)</a:t>
                      </a:r>
                    </a:p>
                  </a:txBody>
                  <a:tcPr/>
                </a:tc>
                <a:tc>
                  <a:txBody>
                    <a:bodyPr/>
                    <a:lstStyle/>
                    <a:p>
                      <a:r>
                        <a:rPr lang="en-US" dirty="0"/>
                        <a:t>Ht in </a:t>
                      </a:r>
                      <a:r>
                        <a:rPr lang="en-US" dirty="0" err="1"/>
                        <a:t>msq</a:t>
                      </a:r>
                      <a:r>
                        <a:rPr lang="en-US" dirty="0"/>
                        <a:t> (BMI)</a:t>
                      </a:r>
                    </a:p>
                  </a:txBody>
                  <a:tcPr/>
                </a:tc>
                <a:extLst>
                  <a:ext uri="{0D108BD9-81ED-4DB2-BD59-A6C34878D82A}">
                    <a16:rowId xmlns:a16="http://schemas.microsoft.com/office/drawing/2014/main" val="10004"/>
                  </a:ext>
                </a:extLst>
              </a:tr>
              <a:tr h="911355">
                <a:tc>
                  <a:txBody>
                    <a:bodyPr/>
                    <a:lstStyle/>
                    <a:p>
                      <a:endParaRPr lang="en-US"/>
                    </a:p>
                  </a:txBody>
                  <a:tcPr/>
                </a:tc>
                <a:tc>
                  <a:txBody>
                    <a:bodyPr/>
                    <a:lstStyle/>
                    <a:p>
                      <a:r>
                        <a:rPr lang="en-US" baseline="0" dirty="0"/>
                        <a:t>Life styles variables </a:t>
                      </a:r>
                      <a:endParaRPr lang="en-US" dirty="0"/>
                    </a:p>
                  </a:txBody>
                  <a:tcPr/>
                </a:tc>
                <a:tc>
                  <a:txBody>
                    <a:bodyPr/>
                    <a:lstStyle/>
                    <a:p>
                      <a:r>
                        <a:rPr lang="en-US" dirty="0"/>
                        <a:t>Affect</a:t>
                      </a:r>
                      <a:r>
                        <a:rPr lang="en-US" baseline="0" dirty="0"/>
                        <a:t> on working capacity </a:t>
                      </a:r>
                      <a:endParaRPr lang="en-US" dirty="0"/>
                    </a:p>
                  </a:txBody>
                  <a:tcPr/>
                </a:tc>
                <a:tc>
                  <a:txBody>
                    <a:bodyPr/>
                    <a:lstStyle/>
                    <a:p>
                      <a:r>
                        <a:rPr lang="en-US" dirty="0"/>
                        <a:t>Disease diagnosis</a:t>
                      </a:r>
                      <a:r>
                        <a:rPr lang="en-US" baseline="0" dirty="0"/>
                        <a:t> </a:t>
                      </a:r>
                      <a:endParaRPr lang="en-US" dirty="0"/>
                    </a:p>
                  </a:txBody>
                  <a:tcPr/>
                </a:tc>
                <a:tc>
                  <a:txBody>
                    <a:bodyPr/>
                    <a:lstStyle/>
                    <a:p>
                      <a:r>
                        <a:rPr lang="en-US" dirty="0"/>
                        <a:t>Presence of other  morbidities </a:t>
                      </a:r>
                    </a:p>
                  </a:txBody>
                  <a:tcPr/>
                </a:tc>
                <a:extLst>
                  <a:ext uri="{0D108BD9-81ED-4DB2-BD59-A6C34878D82A}">
                    <a16:rowId xmlns:a16="http://schemas.microsoft.com/office/drawing/2014/main" val="10005"/>
                  </a:ext>
                </a:extLst>
              </a:tr>
            </a:tbl>
          </a:graphicData>
        </a:graphic>
      </p:graphicFrame>
      <p:sp>
        <p:nvSpPr>
          <p:cNvPr id="5" name="Date Placeholder 4"/>
          <p:cNvSpPr>
            <a:spLocks noGrp="1"/>
          </p:cNvSpPr>
          <p:nvPr>
            <p:ph type="dt" sz="half" idx="10"/>
          </p:nvPr>
        </p:nvSpPr>
        <p:spPr/>
        <p:txBody>
          <a:bodyPr/>
          <a:lstStyle/>
          <a:p>
            <a:fld id="{82ED92A8-5B29-46E7-B50C-0F3E649F51C7}" type="datetime8">
              <a:rPr lang="en-PK" smtClean="0"/>
              <a:t>02/05/2025 05:20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Footer Placeholder 6"/>
          <p:cNvSpPr>
            <a:spLocks noGrp="1"/>
          </p:cNvSpPr>
          <p:nvPr>
            <p:ph type="ftr" sz="quarter" idx="11"/>
          </p:nvPr>
        </p:nvSpPr>
        <p:spPr/>
        <p:txBody>
          <a:bodyPr/>
          <a:lstStyle/>
          <a:p>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752600" y="842011"/>
          <a:ext cx="8763000" cy="5839292"/>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15522">
                <a:tc>
                  <a:txBody>
                    <a:bodyPr/>
                    <a:lstStyle/>
                    <a:p>
                      <a:pPr marL="0" marR="0">
                        <a:lnSpc>
                          <a:spcPct val="115000"/>
                        </a:lnSpc>
                        <a:spcBef>
                          <a:spcPts val="0"/>
                        </a:spcBef>
                        <a:spcAft>
                          <a:spcPts val="0"/>
                        </a:spcAft>
                      </a:pPr>
                      <a:r>
                        <a:rPr lang="en-US" sz="2000" dirty="0">
                          <a:latin typeface="Calibri"/>
                          <a:ea typeface="Times New Roman"/>
                          <a:cs typeface="Times New Roman"/>
                        </a:rPr>
                        <a:t>Variable</a:t>
                      </a:r>
                    </a:p>
                    <a:p>
                      <a:pPr marL="0" marR="0">
                        <a:lnSpc>
                          <a:spcPct val="115000"/>
                        </a:lnSpc>
                        <a:spcBef>
                          <a:spcPts val="0"/>
                        </a:spcBef>
                        <a:spcAft>
                          <a:spcPts val="0"/>
                        </a:spcAft>
                      </a:pPr>
                      <a:r>
                        <a:rPr lang="en-US" sz="2000" dirty="0">
                          <a:latin typeface="Calibri"/>
                          <a:ea typeface="Times New Roman"/>
                          <a:cs typeface="Times New Roman"/>
                        </a:rPr>
                        <a:t>type</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Subtypes</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Examples </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Explanation </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Summary measures </a:t>
                      </a:r>
                    </a:p>
                  </a:txBody>
                  <a:tcPr marL="68580" marR="68580" marT="0" marB="0"/>
                </a:tc>
                <a:tc>
                  <a:txBody>
                    <a:bodyPr/>
                    <a:lstStyle/>
                    <a:p>
                      <a:pPr marL="0" marR="0">
                        <a:lnSpc>
                          <a:spcPct val="115000"/>
                        </a:lnSpc>
                        <a:spcBef>
                          <a:spcPts val="0"/>
                        </a:spcBef>
                        <a:spcAft>
                          <a:spcPts val="0"/>
                        </a:spcAft>
                      </a:pPr>
                      <a:endParaRPr lang="en-US" sz="180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213608">
                <a:tc>
                  <a:txBody>
                    <a:bodyPr/>
                    <a:lstStyle/>
                    <a:p>
                      <a:pPr marL="0" marR="0">
                        <a:lnSpc>
                          <a:spcPct val="115000"/>
                        </a:lnSpc>
                        <a:spcBef>
                          <a:spcPts val="0"/>
                        </a:spcBef>
                        <a:spcAft>
                          <a:spcPts val="0"/>
                        </a:spcAft>
                      </a:pPr>
                      <a:r>
                        <a:rPr lang="en-US" sz="1800" b="1" dirty="0">
                          <a:latin typeface="Calibri"/>
                          <a:ea typeface="Times New Roman"/>
                          <a:cs typeface="Times New Roman"/>
                        </a:rPr>
                        <a:t>Categorical  var. </a:t>
                      </a:r>
                    </a:p>
                    <a:p>
                      <a:pPr marL="0" marR="0">
                        <a:lnSpc>
                          <a:spcPct val="115000"/>
                        </a:lnSpc>
                        <a:spcBef>
                          <a:spcPts val="0"/>
                        </a:spcBef>
                        <a:spcAft>
                          <a:spcPts val="0"/>
                        </a:spcAft>
                      </a:pPr>
                      <a:r>
                        <a:rPr lang="en-US" sz="1800" b="1" dirty="0">
                          <a:latin typeface="Calibri"/>
                          <a:ea typeface="Times New Roman"/>
                          <a:cs typeface="Times New Roman"/>
                        </a:rPr>
                        <a:t>(qualitative) </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Ordered categorical var.</a:t>
                      </a:r>
                    </a:p>
                    <a:p>
                      <a:pPr marL="0" marR="0">
                        <a:lnSpc>
                          <a:spcPct val="115000"/>
                        </a:lnSpc>
                        <a:spcBef>
                          <a:spcPts val="0"/>
                        </a:spcBef>
                        <a:spcAft>
                          <a:spcPts val="0"/>
                        </a:spcAft>
                      </a:pPr>
                      <a:r>
                        <a:rPr lang="en-US" sz="1800">
                          <a:latin typeface="Calibri"/>
                          <a:ea typeface="Times New Roman"/>
                          <a:cs typeface="Times New Roman"/>
                        </a:rPr>
                        <a:t>(Ordinal var.)</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Social class</a:t>
                      </a:r>
                    </a:p>
                    <a:p>
                      <a:pPr marL="0" marR="0">
                        <a:lnSpc>
                          <a:spcPct val="115000"/>
                        </a:lnSpc>
                        <a:spcBef>
                          <a:spcPts val="0"/>
                        </a:spcBef>
                        <a:spcAft>
                          <a:spcPts val="0"/>
                        </a:spcAft>
                      </a:pPr>
                      <a:r>
                        <a:rPr lang="en-US" sz="1800">
                          <a:latin typeface="Calibri"/>
                          <a:ea typeface="Times New Roman"/>
                          <a:cs typeface="Times New Roman"/>
                        </a:rPr>
                        <a:t>PEM types</a:t>
                      </a:r>
                    </a:p>
                    <a:p>
                      <a:pPr marL="0" marR="0">
                        <a:lnSpc>
                          <a:spcPct val="115000"/>
                        </a:lnSpc>
                        <a:spcBef>
                          <a:spcPts val="0"/>
                        </a:spcBef>
                        <a:spcAft>
                          <a:spcPts val="0"/>
                        </a:spcAft>
                      </a:pPr>
                      <a:r>
                        <a:rPr lang="en-US" sz="1800">
                          <a:latin typeface="Calibri"/>
                          <a:ea typeface="Times New Roman"/>
                          <a:cs typeface="Times New Roman"/>
                        </a:rPr>
                        <a:t>Level of know.</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Upper</a:t>
                      </a:r>
                    </a:p>
                    <a:p>
                      <a:pPr marL="0" marR="0">
                        <a:lnSpc>
                          <a:spcPct val="115000"/>
                        </a:lnSpc>
                        <a:spcBef>
                          <a:spcPts val="0"/>
                        </a:spcBef>
                        <a:spcAft>
                          <a:spcPts val="0"/>
                        </a:spcAft>
                      </a:pPr>
                      <a:r>
                        <a:rPr lang="en-US" sz="1800">
                          <a:latin typeface="Calibri"/>
                          <a:ea typeface="Times New Roman"/>
                          <a:cs typeface="Times New Roman"/>
                        </a:rPr>
                        <a:t>Middle</a:t>
                      </a:r>
                    </a:p>
                    <a:p>
                      <a:pPr marL="0" marR="0">
                        <a:lnSpc>
                          <a:spcPct val="115000"/>
                        </a:lnSpc>
                        <a:spcBef>
                          <a:spcPts val="0"/>
                        </a:spcBef>
                        <a:spcAft>
                          <a:spcPts val="0"/>
                        </a:spcAft>
                      </a:pPr>
                      <a:r>
                        <a:rPr lang="en-US" sz="1800">
                          <a:latin typeface="Calibri"/>
                          <a:ea typeface="Times New Roman"/>
                          <a:cs typeface="Times New Roman"/>
                        </a:rPr>
                        <a:t>Lower </a:t>
                      </a:r>
                    </a:p>
                  </a:txBody>
                  <a:tcPr marL="68580" marR="68580" marT="0" marB="0"/>
                </a:tc>
                <a:tc rowSpan="2">
                  <a:txBody>
                    <a:bodyPr/>
                    <a:lstStyle/>
                    <a:p>
                      <a:pPr marL="0" marR="0">
                        <a:lnSpc>
                          <a:spcPct val="115000"/>
                        </a:lnSpc>
                        <a:spcBef>
                          <a:spcPts val="0"/>
                        </a:spcBef>
                        <a:spcAft>
                          <a:spcPts val="0"/>
                        </a:spcAft>
                      </a:pPr>
                      <a:r>
                        <a:rPr lang="en-US" sz="1800" dirty="0">
                          <a:latin typeface="Calibri"/>
                          <a:ea typeface="Times New Roman"/>
                          <a:cs typeface="Times New Roman"/>
                        </a:rPr>
                        <a:t>Proportion,</a:t>
                      </a:r>
                    </a:p>
                    <a:p>
                      <a:pPr marL="0" marR="0">
                        <a:lnSpc>
                          <a:spcPct val="115000"/>
                        </a:lnSpc>
                        <a:spcBef>
                          <a:spcPts val="0"/>
                        </a:spcBef>
                        <a:spcAft>
                          <a:spcPts val="0"/>
                        </a:spcAft>
                      </a:pPr>
                      <a:r>
                        <a:rPr lang="en-US" sz="1800" dirty="0">
                          <a:latin typeface="Calibri"/>
                          <a:ea typeface="Times New Roman"/>
                          <a:cs typeface="Times New Roman"/>
                        </a:rPr>
                        <a:t>Rate,</a:t>
                      </a:r>
                    </a:p>
                    <a:p>
                      <a:pPr marL="0" marR="0">
                        <a:lnSpc>
                          <a:spcPct val="115000"/>
                        </a:lnSpc>
                        <a:spcBef>
                          <a:spcPts val="0"/>
                        </a:spcBef>
                        <a:spcAft>
                          <a:spcPts val="0"/>
                        </a:spcAft>
                      </a:pPr>
                      <a:r>
                        <a:rPr lang="en-US" sz="1800" dirty="0">
                          <a:latin typeface="Calibri"/>
                          <a:ea typeface="Times New Roman"/>
                          <a:cs typeface="Times New Roman"/>
                        </a:rPr>
                        <a:t>Ratio</a:t>
                      </a:r>
                    </a:p>
                  </a:txBody>
                  <a:tcPr marL="68580" marR="68580" marT="0" marB="0"/>
                </a:tc>
                <a:tc rowSpan="2">
                  <a:txBody>
                    <a:bodyPr/>
                    <a:lstStyle/>
                    <a:p>
                      <a:pPr marL="0" marR="0">
                        <a:lnSpc>
                          <a:spcPct val="115000"/>
                        </a:lnSpc>
                        <a:spcBef>
                          <a:spcPts val="0"/>
                        </a:spcBef>
                        <a:spcAft>
                          <a:spcPts val="0"/>
                        </a:spcAft>
                      </a:pPr>
                      <a:r>
                        <a:rPr lang="en-US" sz="1800" dirty="0">
                          <a:latin typeface="Calibri"/>
                          <a:ea typeface="Times New Roman"/>
                          <a:cs typeface="Times New Roman"/>
                        </a:rPr>
                        <a:t>Percentages, </a:t>
                      </a:r>
                    </a:p>
                    <a:p>
                      <a:pPr marL="0" marR="0">
                        <a:lnSpc>
                          <a:spcPct val="115000"/>
                        </a:lnSpc>
                        <a:spcBef>
                          <a:spcPts val="0"/>
                        </a:spcBef>
                        <a:spcAft>
                          <a:spcPts val="0"/>
                        </a:spcAft>
                      </a:pPr>
                      <a:r>
                        <a:rPr lang="en-US" sz="1800" dirty="0">
                          <a:latin typeface="Calibri"/>
                          <a:ea typeface="Times New Roman"/>
                          <a:cs typeface="Times New Roman"/>
                        </a:rPr>
                        <a:t>Actual number </a:t>
                      </a:r>
                    </a:p>
                  </a:txBody>
                  <a:tcPr marL="68580" marR="68580" marT="0" marB="0"/>
                </a:tc>
                <a:extLst>
                  <a:ext uri="{0D108BD9-81ED-4DB2-BD59-A6C34878D82A}">
                    <a16:rowId xmlns:a16="http://schemas.microsoft.com/office/drawing/2014/main" val="10001"/>
                  </a:ext>
                </a:extLst>
              </a:tr>
              <a:tr h="1521535">
                <a:tc>
                  <a:txBody>
                    <a:bodyPr/>
                    <a:lstStyle/>
                    <a:p>
                      <a:pPr marL="0" marR="0">
                        <a:lnSpc>
                          <a:spcPct val="115000"/>
                        </a:lnSpc>
                        <a:spcBef>
                          <a:spcPts val="0"/>
                        </a:spcBef>
                        <a:spcAft>
                          <a:spcPts val="0"/>
                        </a:spcAft>
                      </a:pP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Unordered categorical var.</a:t>
                      </a:r>
                    </a:p>
                    <a:p>
                      <a:pPr marL="0" marR="0">
                        <a:lnSpc>
                          <a:spcPct val="115000"/>
                        </a:lnSpc>
                        <a:spcBef>
                          <a:spcPts val="0"/>
                        </a:spcBef>
                        <a:spcAft>
                          <a:spcPts val="0"/>
                        </a:spcAft>
                      </a:pPr>
                      <a:r>
                        <a:rPr lang="en-US" sz="1800">
                          <a:latin typeface="Calibri"/>
                          <a:ea typeface="Times New Roman"/>
                          <a:cs typeface="Times New Roman"/>
                        </a:rPr>
                        <a:t>(Nominal var.)</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Gender </a:t>
                      </a:r>
                    </a:p>
                    <a:p>
                      <a:pPr marL="0" marR="0">
                        <a:lnSpc>
                          <a:spcPct val="115000"/>
                        </a:lnSpc>
                        <a:spcBef>
                          <a:spcPts val="0"/>
                        </a:spcBef>
                        <a:spcAft>
                          <a:spcPts val="0"/>
                        </a:spcAft>
                      </a:pPr>
                      <a:r>
                        <a:rPr lang="en-US" sz="1800" dirty="0">
                          <a:latin typeface="Calibri"/>
                          <a:ea typeface="Times New Roman"/>
                          <a:cs typeface="Times New Roman"/>
                        </a:rPr>
                        <a:t>Blood groups</a:t>
                      </a:r>
                    </a:p>
                    <a:p>
                      <a:pPr marL="0" marR="0">
                        <a:lnSpc>
                          <a:spcPct val="115000"/>
                        </a:lnSpc>
                        <a:spcBef>
                          <a:spcPts val="0"/>
                        </a:spcBef>
                        <a:spcAft>
                          <a:spcPts val="0"/>
                        </a:spcAft>
                      </a:pPr>
                      <a:r>
                        <a:rPr lang="en-US" sz="1800" dirty="0">
                          <a:latin typeface="Calibri"/>
                          <a:ea typeface="Times New Roman"/>
                          <a:cs typeface="Times New Roman"/>
                        </a:rPr>
                        <a:t>Food types </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Male </a:t>
                      </a:r>
                    </a:p>
                    <a:p>
                      <a:pPr marL="0" marR="0">
                        <a:lnSpc>
                          <a:spcPct val="115000"/>
                        </a:lnSpc>
                        <a:spcBef>
                          <a:spcPts val="0"/>
                        </a:spcBef>
                        <a:spcAft>
                          <a:spcPts val="0"/>
                        </a:spcAft>
                      </a:pPr>
                      <a:r>
                        <a:rPr lang="en-US" sz="1800" dirty="0">
                          <a:latin typeface="Calibri"/>
                          <a:ea typeface="Times New Roman"/>
                          <a:cs typeface="Times New Roman"/>
                        </a:rPr>
                        <a:t>Female   or Female </a:t>
                      </a:r>
                    </a:p>
                    <a:p>
                      <a:pPr marL="0" marR="0">
                        <a:lnSpc>
                          <a:spcPct val="115000"/>
                        </a:lnSpc>
                        <a:spcBef>
                          <a:spcPts val="0"/>
                        </a:spcBef>
                        <a:spcAft>
                          <a:spcPts val="0"/>
                        </a:spcAft>
                      </a:pPr>
                      <a:r>
                        <a:rPr lang="en-US" sz="1800" dirty="0">
                          <a:latin typeface="Calibri"/>
                          <a:ea typeface="Times New Roman"/>
                          <a:cs typeface="Times New Roman"/>
                        </a:rPr>
                        <a:t>Male </a:t>
                      </a:r>
                    </a:p>
                  </a:txBody>
                  <a:tcPr marL="68580" marR="68580" marT="0" marB="0"/>
                </a:tc>
                <a:tc vMerge="1">
                  <a:txBody>
                    <a:bodyPr/>
                    <a:lstStyle/>
                    <a:p>
                      <a:pPr marL="0" marR="0">
                        <a:lnSpc>
                          <a:spcPct val="115000"/>
                        </a:lnSpc>
                        <a:spcBef>
                          <a:spcPts val="0"/>
                        </a:spcBef>
                        <a:spcAft>
                          <a:spcPts val="0"/>
                        </a:spcAft>
                      </a:pPr>
                      <a:endParaRPr lang="en-US" sz="1800" dirty="0">
                        <a:latin typeface="Calibri"/>
                        <a:ea typeface="Times New Roman"/>
                        <a:cs typeface="Times New Roman"/>
                      </a:endParaRPr>
                    </a:p>
                  </a:txBody>
                  <a:tcPr marL="68580" marR="68580" marT="0" marB="0"/>
                </a:tc>
                <a:tc vMerge="1">
                  <a:txBody>
                    <a:bodyPr/>
                    <a:lstStyle/>
                    <a:p>
                      <a:pPr marL="0" marR="0">
                        <a:lnSpc>
                          <a:spcPct val="115000"/>
                        </a:lnSpc>
                        <a:spcBef>
                          <a:spcPts val="0"/>
                        </a:spcBef>
                        <a:spcAft>
                          <a:spcPts val="0"/>
                        </a:spcAft>
                      </a:pPr>
                      <a:endParaRPr lang="en-US" sz="1800"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905682">
                <a:tc>
                  <a:txBody>
                    <a:bodyPr/>
                    <a:lstStyle/>
                    <a:p>
                      <a:pPr marL="0" marR="0">
                        <a:lnSpc>
                          <a:spcPct val="115000"/>
                        </a:lnSpc>
                        <a:spcBef>
                          <a:spcPts val="0"/>
                        </a:spcBef>
                        <a:spcAft>
                          <a:spcPts val="0"/>
                        </a:spcAft>
                      </a:pPr>
                      <a:r>
                        <a:rPr lang="en-US" sz="1800" b="1" dirty="0">
                          <a:latin typeface="Calibri"/>
                          <a:ea typeface="Times New Roman"/>
                          <a:cs typeface="Times New Roman"/>
                        </a:rPr>
                        <a:t>Numeric  var. (Quantitative)</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Discrete var.</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1,2,3</a:t>
                      </a:r>
                    </a:p>
                    <a:p>
                      <a:pPr marL="0" marR="0">
                        <a:lnSpc>
                          <a:spcPct val="115000"/>
                        </a:lnSpc>
                        <a:spcBef>
                          <a:spcPts val="0"/>
                        </a:spcBef>
                        <a:spcAft>
                          <a:spcPts val="0"/>
                        </a:spcAft>
                      </a:pPr>
                      <a:r>
                        <a:rPr lang="en-US" sz="1800">
                          <a:latin typeface="Calibri"/>
                          <a:ea typeface="Times New Roman"/>
                          <a:cs typeface="Times New Roman"/>
                        </a:rPr>
                        <a:t>Family size</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Whole number</a:t>
                      </a:r>
                    </a:p>
                    <a:p>
                      <a:pPr marL="0" marR="0">
                        <a:lnSpc>
                          <a:spcPct val="115000"/>
                        </a:lnSpc>
                        <a:spcBef>
                          <a:spcPts val="0"/>
                        </a:spcBef>
                        <a:spcAft>
                          <a:spcPts val="0"/>
                        </a:spcAft>
                      </a:pPr>
                      <a:r>
                        <a:rPr lang="en-US" sz="1800">
                          <a:latin typeface="Calibri"/>
                          <a:ea typeface="Times New Roman"/>
                          <a:cs typeface="Times New Roman"/>
                        </a:rPr>
                        <a:t>No fractions </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MCT</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Mean</a:t>
                      </a:r>
                    </a:p>
                    <a:p>
                      <a:pPr marL="0" marR="0">
                        <a:lnSpc>
                          <a:spcPct val="115000"/>
                        </a:lnSpc>
                        <a:spcBef>
                          <a:spcPts val="0"/>
                        </a:spcBef>
                        <a:spcAft>
                          <a:spcPts val="0"/>
                        </a:spcAft>
                      </a:pPr>
                      <a:r>
                        <a:rPr lang="en-US" sz="1800">
                          <a:latin typeface="Calibri"/>
                          <a:ea typeface="Times New Roman"/>
                          <a:cs typeface="Times New Roman"/>
                        </a:rPr>
                        <a:t>Median </a:t>
                      </a:r>
                    </a:p>
                  </a:txBody>
                  <a:tcPr marL="68580" marR="68580" marT="0" marB="0"/>
                </a:tc>
                <a:extLst>
                  <a:ext uri="{0D108BD9-81ED-4DB2-BD59-A6C34878D82A}">
                    <a16:rowId xmlns:a16="http://schemas.microsoft.com/office/drawing/2014/main" val="10003"/>
                  </a:ext>
                </a:extLst>
              </a:tr>
              <a:tr h="1431043">
                <a:tc>
                  <a:txBody>
                    <a:bodyPr/>
                    <a:lstStyle/>
                    <a:p>
                      <a:pPr marL="0" marR="0">
                        <a:lnSpc>
                          <a:spcPct val="115000"/>
                        </a:lnSpc>
                        <a:spcBef>
                          <a:spcPts val="0"/>
                        </a:spcBef>
                        <a:spcAft>
                          <a:spcPts val="0"/>
                        </a:spcAft>
                      </a:pP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Continuous var. </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1.20, 1.55, 1.78</a:t>
                      </a:r>
                    </a:p>
                  </a:txBody>
                  <a:tcPr marL="68580" marR="68580" marT="0" marB="0"/>
                </a:tc>
                <a:tc>
                  <a:txBody>
                    <a:bodyPr/>
                    <a:lstStyle/>
                    <a:p>
                      <a:pPr marL="0" marR="0">
                        <a:lnSpc>
                          <a:spcPct val="115000"/>
                        </a:lnSpc>
                        <a:spcBef>
                          <a:spcPts val="0"/>
                        </a:spcBef>
                        <a:spcAft>
                          <a:spcPts val="0"/>
                        </a:spcAft>
                      </a:pPr>
                      <a:r>
                        <a:rPr lang="en-US" sz="1800">
                          <a:latin typeface="Calibri"/>
                          <a:ea typeface="Times New Roman"/>
                          <a:cs typeface="Times New Roman"/>
                        </a:rPr>
                        <a:t>Age </a:t>
                      </a:r>
                    </a:p>
                    <a:p>
                      <a:pPr marL="0" marR="0">
                        <a:lnSpc>
                          <a:spcPct val="115000"/>
                        </a:lnSpc>
                        <a:spcBef>
                          <a:spcPts val="0"/>
                        </a:spcBef>
                        <a:spcAft>
                          <a:spcPts val="0"/>
                        </a:spcAft>
                      </a:pPr>
                      <a:r>
                        <a:rPr lang="en-US" sz="1800">
                          <a:latin typeface="Calibri"/>
                          <a:ea typeface="Times New Roman"/>
                          <a:cs typeface="Times New Roman"/>
                        </a:rPr>
                        <a:t>Weight </a:t>
                      </a:r>
                    </a:p>
                    <a:p>
                      <a:pPr marL="0" marR="0">
                        <a:lnSpc>
                          <a:spcPct val="115000"/>
                        </a:lnSpc>
                        <a:spcBef>
                          <a:spcPts val="0"/>
                        </a:spcBef>
                        <a:spcAft>
                          <a:spcPts val="0"/>
                        </a:spcAft>
                      </a:pPr>
                      <a:r>
                        <a:rPr lang="en-US" sz="1800">
                          <a:latin typeface="Calibri"/>
                          <a:ea typeface="Times New Roman"/>
                          <a:cs typeface="Times New Roman"/>
                        </a:rPr>
                        <a:t>Systolic BP</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MOV</a:t>
                      </a:r>
                    </a:p>
                  </a:txBody>
                  <a:tcPr marL="68580" marR="68580" marT="0" marB="0"/>
                </a:tc>
                <a:tc>
                  <a:txBody>
                    <a:bodyPr/>
                    <a:lstStyle/>
                    <a:p>
                      <a:pPr marL="0" marR="0">
                        <a:lnSpc>
                          <a:spcPct val="115000"/>
                        </a:lnSpc>
                        <a:spcBef>
                          <a:spcPts val="0"/>
                        </a:spcBef>
                        <a:spcAft>
                          <a:spcPts val="0"/>
                        </a:spcAft>
                      </a:pPr>
                      <a:r>
                        <a:rPr lang="en-US" sz="1800" dirty="0">
                          <a:latin typeface="Calibri"/>
                          <a:ea typeface="Times New Roman"/>
                          <a:cs typeface="Times New Roman"/>
                        </a:rPr>
                        <a:t>SD</a:t>
                      </a:r>
                    </a:p>
                    <a:p>
                      <a:pPr marL="0" marR="0">
                        <a:lnSpc>
                          <a:spcPct val="115000"/>
                        </a:lnSpc>
                        <a:spcBef>
                          <a:spcPts val="0"/>
                        </a:spcBef>
                        <a:spcAft>
                          <a:spcPts val="0"/>
                        </a:spcAft>
                      </a:pPr>
                      <a:r>
                        <a:rPr lang="en-US" sz="1800" dirty="0">
                          <a:latin typeface="Calibri"/>
                          <a:ea typeface="Times New Roman"/>
                          <a:cs typeface="Times New Roman"/>
                        </a:rPr>
                        <a:t>Range </a:t>
                      </a:r>
                    </a:p>
                    <a:p>
                      <a:pPr marL="0" marR="0">
                        <a:lnSpc>
                          <a:spcPct val="115000"/>
                        </a:lnSpc>
                        <a:spcBef>
                          <a:spcPts val="0"/>
                        </a:spcBef>
                        <a:spcAft>
                          <a:spcPts val="0"/>
                        </a:spcAft>
                      </a:pPr>
                      <a:r>
                        <a:rPr lang="en-US" sz="1800" dirty="0">
                          <a:latin typeface="Calibri"/>
                          <a:ea typeface="Times New Roman"/>
                          <a:cs typeface="Times New Roman"/>
                        </a:rPr>
                        <a:t>Co-efficient of variation</a:t>
                      </a:r>
                    </a:p>
                  </a:txBody>
                  <a:tcPr marL="68580" marR="68580" marT="0" marB="0"/>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1981200" y="228600"/>
            <a:ext cx="8229600" cy="487362"/>
          </a:xfrm>
          <a:solidFill>
            <a:srgbClr val="FFFF00"/>
          </a:solidFill>
        </p:spPr>
        <p:txBody>
          <a:bodyPr>
            <a:noAutofit/>
          </a:bodyPr>
          <a:lstStyle/>
          <a:p>
            <a:r>
              <a:rPr lang="en-US" sz="3200" dirty="0"/>
              <a:t>Types of variables </a:t>
            </a:r>
          </a:p>
        </p:txBody>
      </p:sp>
      <p:sp>
        <p:nvSpPr>
          <p:cNvPr id="5" name="Date Placeholder 4"/>
          <p:cNvSpPr>
            <a:spLocks noGrp="1"/>
          </p:cNvSpPr>
          <p:nvPr>
            <p:ph type="dt" sz="half" idx="10"/>
          </p:nvPr>
        </p:nvSpPr>
        <p:spPr/>
        <p:txBody>
          <a:bodyPr/>
          <a:lstStyle/>
          <a:p>
            <a:fld id="{F44CFA76-DDAA-4573-9446-E85034AD8D45}" type="datetime8">
              <a:rPr lang="en-PK" smtClean="0"/>
              <a:t>02/05/2025 05:20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8" name="Footer Placeholder 7"/>
          <p:cNvSpPr>
            <a:spLocks noGrp="1"/>
          </p:cNvSpPr>
          <p:nvPr>
            <p:ph type="ftr" sz="quarter" idx="11"/>
          </p:nvPr>
        </p:nvSpPr>
        <p:spPr/>
        <p:txBody>
          <a:bodyPr/>
          <a:lstStyle/>
          <a:p>
            <a:r>
              <a:rPr lang="en-US"/>
              <a:t>dr syed arhsad sabir </a:t>
            </a:r>
          </a:p>
        </p:txBody>
      </p:sp>
      <p:sp>
        <p:nvSpPr>
          <p:cNvPr id="9" name="Oval 8"/>
          <p:cNvSpPr/>
          <p:nvPr/>
        </p:nvSpPr>
        <p:spPr>
          <a:xfrm>
            <a:off x="10428514" y="381723"/>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09600"/>
          </a:xfrm>
          <a:solidFill>
            <a:srgbClr val="FFC000"/>
          </a:solidFill>
        </p:spPr>
        <p:txBody>
          <a:bodyPr>
            <a:noAutofit/>
          </a:bodyPr>
          <a:lstStyle/>
          <a:p>
            <a:r>
              <a:rPr lang="en-US" sz="3600" b="1" dirty="0"/>
              <a:t>Descriptive  statistics</a:t>
            </a:r>
          </a:p>
        </p:txBody>
      </p:sp>
      <p:sp>
        <p:nvSpPr>
          <p:cNvPr id="3" name="Content Placeholder 2"/>
          <p:cNvSpPr>
            <a:spLocks noGrp="1"/>
          </p:cNvSpPr>
          <p:nvPr>
            <p:ph idx="1"/>
          </p:nvPr>
        </p:nvSpPr>
        <p:spPr>
          <a:xfrm>
            <a:off x="2209800" y="1066800"/>
            <a:ext cx="7772400" cy="5334000"/>
          </a:xfrm>
          <a:solidFill>
            <a:schemeClr val="accent1">
              <a:lumMod val="40000"/>
              <a:lumOff val="60000"/>
            </a:schemeClr>
          </a:solidFill>
        </p:spPr>
        <p:txBody>
          <a:bodyPr>
            <a:normAutofit fontScale="85000" lnSpcReduction="20000"/>
          </a:bodyPr>
          <a:lstStyle/>
          <a:p>
            <a:endParaRPr lang="en-US" sz="3300" b="1" dirty="0"/>
          </a:p>
          <a:p>
            <a:r>
              <a:rPr lang="en-US" sz="3300" b="1" dirty="0"/>
              <a:t>Total population accessed 1000 and assessed &amp; tested  for status of anemia </a:t>
            </a:r>
            <a:r>
              <a:rPr lang="en-US" sz="3300" b="1" dirty="0">
                <a:solidFill>
                  <a:srgbClr val="FF0000"/>
                </a:solidFill>
              </a:rPr>
              <a:t>(n=900)</a:t>
            </a:r>
          </a:p>
          <a:p>
            <a:pPr lvl="1"/>
            <a:r>
              <a:rPr lang="en-US" dirty="0"/>
              <a:t>Anemic = 300  (33.33%)</a:t>
            </a:r>
          </a:p>
          <a:p>
            <a:pPr lvl="1"/>
            <a:r>
              <a:rPr lang="en-US" dirty="0"/>
              <a:t>Mean age of anemic = 20Y  SD= 8Y</a:t>
            </a:r>
          </a:p>
          <a:p>
            <a:pPr lvl="1"/>
            <a:r>
              <a:rPr lang="en-US" dirty="0"/>
              <a:t>Non-anemic = 600 (66.66%)</a:t>
            </a:r>
          </a:p>
          <a:p>
            <a:r>
              <a:rPr lang="en-US" b="1" dirty="0">
                <a:solidFill>
                  <a:srgbClr val="FF0000"/>
                </a:solidFill>
              </a:rPr>
              <a:t>Mean age</a:t>
            </a:r>
            <a:r>
              <a:rPr lang="en-US" dirty="0"/>
              <a:t> </a:t>
            </a:r>
            <a:r>
              <a:rPr lang="en-US" b="1" dirty="0">
                <a:solidFill>
                  <a:srgbClr val="FF0000"/>
                </a:solidFill>
              </a:rPr>
              <a:t>of study participants</a:t>
            </a:r>
            <a:r>
              <a:rPr lang="en-US" dirty="0"/>
              <a:t> = 30Y  SD=10Y </a:t>
            </a:r>
          </a:p>
          <a:p>
            <a:r>
              <a:rPr lang="en-US" b="1" dirty="0">
                <a:solidFill>
                  <a:srgbClr val="FF0000"/>
                </a:solidFill>
              </a:rPr>
              <a:t>Gender distribution</a:t>
            </a:r>
          </a:p>
          <a:p>
            <a:pPr lvl="1"/>
            <a:r>
              <a:rPr lang="en-US" dirty="0"/>
              <a:t>Male   =   400 …%</a:t>
            </a:r>
          </a:p>
          <a:p>
            <a:pPr lvl="1"/>
            <a:r>
              <a:rPr lang="en-US" dirty="0"/>
              <a:t>Female=   500…%</a:t>
            </a:r>
          </a:p>
          <a:p>
            <a:r>
              <a:rPr lang="en-US" b="1" dirty="0">
                <a:solidFill>
                  <a:srgbClr val="FF0000"/>
                </a:solidFill>
              </a:rPr>
              <a:t>Use of footwear.</a:t>
            </a:r>
            <a:r>
              <a:rPr lang="en-US" dirty="0"/>
              <a:t> (n=850*)</a:t>
            </a:r>
          </a:p>
          <a:p>
            <a:pPr lvl="1"/>
            <a:r>
              <a:rPr lang="en-US" dirty="0"/>
              <a:t>Yes = 650</a:t>
            </a:r>
          </a:p>
          <a:p>
            <a:pPr lvl="1"/>
            <a:r>
              <a:rPr lang="en-US" dirty="0"/>
              <a:t>No = 200	</a:t>
            </a:r>
          </a:p>
          <a:p>
            <a:r>
              <a:rPr lang="en-US" b="1" dirty="0">
                <a:solidFill>
                  <a:srgbClr val="FF0000"/>
                </a:solidFill>
              </a:rPr>
              <a:t>Use of IUCDs</a:t>
            </a:r>
            <a:r>
              <a:rPr lang="en-US" dirty="0"/>
              <a:t> (n=500, eligible respondents* 230)</a:t>
            </a:r>
          </a:p>
          <a:p>
            <a:pPr lvl="1"/>
            <a:r>
              <a:rPr lang="en-US" dirty="0"/>
              <a:t>Yes = 70</a:t>
            </a:r>
          </a:p>
          <a:p>
            <a:pPr lvl="1"/>
            <a:r>
              <a:rPr lang="en-US" dirty="0"/>
              <a:t>No = 430  </a:t>
            </a:r>
          </a:p>
          <a:p>
            <a:pPr lvl="1">
              <a:buNone/>
            </a:pPr>
            <a:endParaRPr lang="en-US" dirty="0"/>
          </a:p>
        </p:txBody>
      </p:sp>
      <p:sp>
        <p:nvSpPr>
          <p:cNvPr id="4" name="Date Placeholder 3"/>
          <p:cNvSpPr>
            <a:spLocks noGrp="1"/>
          </p:cNvSpPr>
          <p:nvPr>
            <p:ph type="dt" sz="half" idx="10"/>
          </p:nvPr>
        </p:nvSpPr>
        <p:spPr/>
        <p:txBody>
          <a:bodyPr/>
          <a:lstStyle/>
          <a:p>
            <a:fld id="{85B7C3D6-5803-426B-95A2-E38CDD6D0E73}" type="datetime8">
              <a:rPr lang="en-PK" smtClean="0"/>
              <a:t>02/05/2025 05:20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5"/>
          <p:cNvSpPr>
            <a:spLocks noGrp="1"/>
          </p:cNvSpPr>
          <p:nvPr>
            <p:ph type="ftr" sz="quarter" idx="11"/>
          </p:nvPr>
        </p:nvSpPr>
        <p:spPr/>
        <p:txBody>
          <a:bodyPr/>
          <a:lstStyle/>
          <a:p>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153400" cy="533400"/>
          </a:xfrm>
          <a:solidFill>
            <a:srgbClr val="FFFF00"/>
          </a:solidFill>
        </p:spPr>
        <p:txBody>
          <a:bodyPr>
            <a:normAutofit/>
          </a:bodyPr>
          <a:lstStyle/>
          <a:p>
            <a:r>
              <a:rPr lang="en-US" sz="3100" b="1" dirty="0"/>
              <a:t>Descriptive  cross-tabulation -I </a:t>
            </a:r>
            <a:r>
              <a:rPr lang="en-US" sz="2700" dirty="0">
                <a:solidFill>
                  <a:srgbClr val="FF0000"/>
                </a:solidFill>
              </a:rPr>
              <a:t>(age towards anemia)</a:t>
            </a:r>
            <a:endParaRPr lang="en-US" sz="3600" dirty="0">
              <a:solidFill>
                <a:srgbClr val="FF0000"/>
              </a:solidFill>
            </a:endParaRPr>
          </a:p>
        </p:txBody>
      </p:sp>
      <p:graphicFrame>
        <p:nvGraphicFramePr>
          <p:cNvPr id="4" name="Content Placeholder 3"/>
          <p:cNvGraphicFramePr>
            <a:graphicFrameLocks noGrp="1"/>
          </p:cNvGraphicFramePr>
          <p:nvPr>
            <p:ph idx="1"/>
          </p:nvPr>
        </p:nvGraphicFramePr>
        <p:xfrm>
          <a:off x="1981200" y="1066800"/>
          <a:ext cx="8229600" cy="5249422"/>
        </p:xfrm>
        <a:graphic>
          <a:graphicData uri="http://schemas.openxmlformats.org/drawingml/2006/table">
            <a:tbl>
              <a:tblPr firstRow="1" bandRow="1">
                <a:tableStyleId>{5C22544A-7EE6-4342-B048-85BDC9FD1C3A}</a:tableStyleId>
              </a:tblPr>
              <a:tblGrid>
                <a:gridCol w="1911391">
                  <a:extLst>
                    <a:ext uri="{9D8B030D-6E8A-4147-A177-3AD203B41FA5}">
                      <a16:colId xmlns:a16="http://schemas.microsoft.com/office/drawing/2014/main" val="20000"/>
                    </a:ext>
                  </a:extLst>
                </a:gridCol>
                <a:gridCol w="2070674">
                  <a:extLst>
                    <a:ext uri="{9D8B030D-6E8A-4147-A177-3AD203B41FA5}">
                      <a16:colId xmlns:a16="http://schemas.microsoft.com/office/drawing/2014/main" val="20001"/>
                    </a:ext>
                  </a:extLst>
                </a:gridCol>
                <a:gridCol w="2477729">
                  <a:extLst>
                    <a:ext uri="{9D8B030D-6E8A-4147-A177-3AD203B41FA5}">
                      <a16:colId xmlns:a16="http://schemas.microsoft.com/office/drawing/2014/main" val="20002"/>
                    </a:ext>
                  </a:extLst>
                </a:gridCol>
                <a:gridCol w="1769806">
                  <a:extLst>
                    <a:ext uri="{9D8B030D-6E8A-4147-A177-3AD203B41FA5}">
                      <a16:colId xmlns:a16="http://schemas.microsoft.com/office/drawing/2014/main" val="20003"/>
                    </a:ext>
                  </a:extLst>
                </a:gridCol>
              </a:tblGrid>
              <a:tr h="525780">
                <a:tc rowSpan="2">
                  <a:txBody>
                    <a:bodyPr/>
                    <a:lstStyle/>
                    <a:p>
                      <a:pPr algn="ctr"/>
                      <a:r>
                        <a:rPr lang="en-US" dirty="0"/>
                        <a:t>Age groups</a:t>
                      </a:r>
                    </a:p>
                  </a:txBody>
                  <a:tcPr/>
                </a:tc>
                <a:tc rowSpan="2">
                  <a:txBody>
                    <a:bodyPr/>
                    <a:lstStyle/>
                    <a:p>
                      <a:pPr algn="ctr"/>
                      <a:r>
                        <a:rPr lang="en-US" dirty="0"/>
                        <a:t>frequency</a:t>
                      </a:r>
                    </a:p>
                  </a:txBody>
                  <a:tcPr/>
                </a:tc>
                <a:tc gridSpan="2">
                  <a:txBody>
                    <a:bodyPr/>
                    <a:lstStyle/>
                    <a:p>
                      <a:pPr algn="ctr"/>
                      <a:r>
                        <a:rPr lang="en-US" dirty="0"/>
                        <a:t>Distribution of Anemia status (n=900)</a:t>
                      </a:r>
                    </a:p>
                  </a:txBody>
                  <a:tcPr/>
                </a:tc>
                <a:tc hMerge="1">
                  <a:txBody>
                    <a:bodyPr/>
                    <a:lstStyle/>
                    <a:p>
                      <a:endParaRPr lang="en-US" dirty="0"/>
                    </a:p>
                  </a:txBody>
                  <a:tcPr/>
                </a:tc>
                <a:extLst>
                  <a:ext uri="{0D108BD9-81ED-4DB2-BD59-A6C34878D82A}">
                    <a16:rowId xmlns:a16="http://schemas.microsoft.com/office/drawing/2014/main" val="10000"/>
                  </a:ext>
                </a:extLst>
              </a:tr>
              <a:tr h="464824">
                <a:tc vMerge="1">
                  <a:txBody>
                    <a:bodyPr/>
                    <a:lstStyle/>
                    <a:p>
                      <a:endParaRPr lang="en-US" dirty="0"/>
                    </a:p>
                  </a:txBody>
                  <a:tcPr/>
                </a:tc>
                <a:tc vMerge="1">
                  <a:txBody>
                    <a:bodyPr/>
                    <a:lstStyle/>
                    <a:p>
                      <a:endParaRPr lang="en-US" dirty="0"/>
                    </a:p>
                  </a:txBody>
                  <a:tcPr/>
                </a:tc>
                <a:tc>
                  <a:txBody>
                    <a:bodyPr/>
                    <a:lstStyle/>
                    <a:p>
                      <a:pPr algn="ctr"/>
                      <a:r>
                        <a:rPr lang="en-US" dirty="0"/>
                        <a:t>Anemic</a:t>
                      </a:r>
                    </a:p>
                  </a:txBody>
                  <a:tcPr/>
                </a:tc>
                <a:tc>
                  <a:txBody>
                    <a:bodyPr/>
                    <a:lstStyle/>
                    <a:p>
                      <a:pPr algn="ctr"/>
                      <a:r>
                        <a:rPr lang="en-US" dirty="0"/>
                        <a:t>No</a:t>
                      </a:r>
                      <a:r>
                        <a:rPr lang="en-US" baseline="0" dirty="0"/>
                        <a:t> anemia </a:t>
                      </a:r>
                      <a:endParaRPr lang="en-US" dirty="0"/>
                    </a:p>
                  </a:txBody>
                  <a:tcPr/>
                </a:tc>
                <a:extLst>
                  <a:ext uri="{0D108BD9-81ED-4DB2-BD59-A6C34878D82A}">
                    <a16:rowId xmlns:a16="http://schemas.microsoft.com/office/drawing/2014/main" val="10001"/>
                  </a:ext>
                </a:extLst>
              </a:tr>
              <a:tr h="473202">
                <a:tc>
                  <a:txBody>
                    <a:bodyPr/>
                    <a:lstStyle/>
                    <a:p>
                      <a:pPr algn="ctr"/>
                      <a:r>
                        <a:rPr lang="en-US" dirty="0"/>
                        <a:t>1-5Y </a:t>
                      </a:r>
                    </a:p>
                  </a:txBody>
                  <a:tcPr/>
                </a:tc>
                <a:tc>
                  <a:txBody>
                    <a:bodyPr/>
                    <a:lstStyle/>
                    <a:p>
                      <a:pPr algn="ctr"/>
                      <a:r>
                        <a:rPr lang="en-US" dirty="0"/>
                        <a:t>100</a:t>
                      </a:r>
                    </a:p>
                  </a:txBody>
                  <a:tcPr/>
                </a:tc>
                <a:tc>
                  <a:txBody>
                    <a:bodyPr/>
                    <a:lstStyle/>
                    <a:p>
                      <a:pPr algn="ctr"/>
                      <a:r>
                        <a:rPr lang="en-US" b="1" dirty="0">
                          <a:solidFill>
                            <a:srgbClr val="FF0000"/>
                          </a:solidFill>
                        </a:rPr>
                        <a:t>60</a:t>
                      </a:r>
                    </a:p>
                  </a:txBody>
                  <a:tcPr>
                    <a:solidFill>
                      <a:srgbClr val="FFFF00"/>
                    </a:solidFill>
                  </a:tcPr>
                </a:tc>
                <a:tc>
                  <a:txBody>
                    <a:bodyPr/>
                    <a:lstStyle/>
                    <a:p>
                      <a:pPr algn="ctr"/>
                      <a:r>
                        <a:rPr lang="en-US" dirty="0"/>
                        <a:t>40</a:t>
                      </a:r>
                    </a:p>
                  </a:txBody>
                  <a:tcPr/>
                </a:tc>
                <a:extLst>
                  <a:ext uri="{0D108BD9-81ED-4DB2-BD59-A6C34878D82A}">
                    <a16:rowId xmlns:a16="http://schemas.microsoft.com/office/drawing/2014/main" val="10002"/>
                  </a:ext>
                </a:extLst>
              </a:tr>
              <a:tr h="473202">
                <a:tc>
                  <a:txBody>
                    <a:bodyPr/>
                    <a:lstStyle/>
                    <a:p>
                      <a:pPr algn="ctr"/>
                      <a:r>
                        <a:rPr lang="en-US" dirty="0"/>
                        <a:t>6-12Y</a:t>
                      </a:r>
                    </a:p>
                  </a:txBody>
                  <a:tcPr/>
                </a:tc>
                <a:tc>
                  <a:txBody>
                    <a:bodyPr/>
                    <a:lstStyle/>
                    <a:p>
                      <a:pPr algn="ctr"/>
                      <a:r>
                        <a:rPr lang="en-US" b="1" dirty="0">
                          <a:solidFill>
                            <a:srgbClr val="FF0000"/>
                          </a:solidFill>
                        </a:rPr>
                        <a:t>70 ??</a:t>
                      </a:r>
                    </a:p>
                  </a:txBody>
                  <a:tcPr/>
                </a:tc>
                <a:tc>
                  <a:txBody>
                    <a:bodyPr/>
                    <a:lstStyle/>
                    <a:p>
                      <a:pPr algn="ctr"/>
                      <a:r>
                        <a:rPr lang="en-US" dirty="0"/>
                        <a:t>10</a:t>
                      </a:r>
                    </a:p>
                  </a:txBody>
                  <a:tcPr/>
                </a:tc>
                <a:tc>
                  <a:txBody>
                    <a:bodyPr/>
                    <a:lstStyle/>
                    <a:p>
                      <a:pPr algn="ctr"/>
                      <a:r>
                        <a:rPr lang="en-US" dirty="0"/>
                        <a:t>60</a:t>
                      </a:r>
                    </a:p>
                  </a:txBody>
                  <a:tcPr/>
                </a:tc>
                <a:extLst>
                  <a:ext uri="{0D108BD9-81ED-4DB2-BD59-A6C34878D82A}">
                    <a16:rowId xmlns:a16="http://schemas.microsoft.com/office/drawing/2014/main" val="10003"/>
                  </a:ext>
                </a:extLst>
              </a:tr>
              <a:tr h="473202">
                <a:tc>
                  <a:txBody>
                    <a:bodyPr/>
                    <a:lstStyle/>
                    <a:p>
                      <a:pPr algn="ctr"/>
                      <a:r>
                        <a:rPr lang="en-US" dirty="0"/>
                        <a:t>13-18Y </a:t>
                      </a:r>
                    </a:p>
                  </a:txBody>
                  <a:tcPr/>
                </a:tc>
                <a:tc>
                  <a:txBody>
                    <a:bodyPr/>
                    <a:lstStyle/>
                    <a:p>
                      <a:pPr algn="ctr"/>
                      <a:r>
                        <a:rPr lang="en-US" dirty="0">
                          <a:solidFill>
                            <a:srgbClr val="FFFF00"/>
                          </a:solidFill>
                        </a:rPr>
                        <a:t>150</a:t>
                      </a:r>
                    </a:p>
                  </a:txBody>
                  <a:tcPr>
                    <a:solidFill>
                      <a:schemeClr val="tx2">
                        <a:lumMod val="60000"/>
                        <a:lumOff val="40000"/>
                      </a:schemeClr>
                    </a:solidFill>
                  </a:tcPr>
                </a:tc>
                <a:tc>
                  <a:txBody>
                    <a:bodyPr/>
                    <a:lstStyle/>
                    <a:p>
                      <a:pPr algn="ctr"/>
                      <a:r>
                        <a:rPr lang="en-US" b="1" dirty="0">
                          <a:solidFill>
                            <a:srgbClr val="FF0000"/>
                          </a:solidFill>
                        </a:rPr>
                        <a:t>50</a:t>
                      </a:r>
                    </a:p>
                  </a:txBody>
                  <a:tcPr>
                    <a:solidFill>
                      <a:srgbClr val="FFFF00"/>
                    </a:solidFill>
                  </a:tcPr>
                </a:tc>
                <a:tc>
                  <a:txBody>
                    <a:bodyPr/>
                    <a:lstStyle/>
                    <a:p>
                      <a:pPr algn="ctr"/>
                      <a:r>
                        <a:rPr lang="en-US" dirty="0"/>
                        <a:t>100</a:t>
                      </a:r>
                    </a:p>
                  </a:txBody>
                  <a:tcPr/>
                </a:tc>
                <a:extLst>
                  <a:ext uri="{0D108BD9-81ED-4DB2-BD59-A6C34878D82A}">
                    <a16:rowId xmlns:a16="http://schemas.microsoft.com/office/drawing/2014/main" val="10004"/>
                  </a:ext>
                </a:extLst>
              </a:tr>
              <a:tr h="473202">
                <a:tc>
                  <a:txBody>
                    <a:bodyPr/>
                    <a:lstStyle/>
                    <a:p>
                      <a:pPr algn="ctr"/>
                      <a:r>
                        <a:rPr lang="en-US" dirty="0"/>
                        <a:t>19-24Y</a:t>
                      </a:r>
                    </a:p>
                  </a:txBody>
                  <a:tcPr/>
                </a:tc>
                <a:tc>
                  <a:txBody>
                    <a:bodyPr/>
                    <a:lstStyle/>
                    <a:p>
                      <a:pPr algn="ctr"/>
                      <a:r>
                        <a:rPr lang="en-US" dirty="0">
                          <a:solidFill>
                            <a:srgbClr val="FFFF00"/>
                          </a:solidFill>
                        </a:rPr>
                        <a:t>100</a:t>
                      </a:r>
                    </a:p>
                  </a:txBody>
                  <a:tcPr>
                    <a:solidFill>
                      <a:schemeClr val="tx2">
                        <a:lumMod val="60000"/>
                        <a:lumOff val="40000"/>
                      </a:schemeClr>
                    </a:solidFill>
                  </a:tcPr>
                </a:tc>
                <a:tc>
                  <a:txBody>
                    <a:bodyPr/>
                    <a:lstStyle/>
                    <a:p>
                      <a:pPr algn="ctr"/>
                      <a:r>
                        <a:rPr lang="en-US" dirty="0"/>
                        <a:t>10</a:t>
                      </a:r>
                    </a:p>
                  </a:txBody>
                  <a:tcPr/>
                </a:tc>
                <a:tc>
                  <a:txBody>
                    <a:bodyPr/>
                    <a:lstStyle/>
                    <a:p>
                      <a:pPr algn="ctr"/>
                      <a:r>
                        <a:rPr lang="en-US" dirty="0"/>
                        <a:t>90</a:t>
                      </a:r>
                    </a:p>
                  </a:txBody>
                  <a:tcPr/>
                </a:tc>
                <a:extLst>
                  <a:ext uri="{0D108BD9-81ED-4DB2-BD59-A6C34878D82A}">
                    <a16:rowId xmlns:a16="http://schemas.microsoft.com/office/drawing/2014/main" val="10005"/>
                  </a:ext>
                </a:extLst>
              </a:tr>
              <a:tr h="473202">
                <a:tc>
                  <a:txBody>
                    <a:bodyPr/>
                    <a:lstStyle/>
                    <a:p>
                      <a:pPr algn="ctr"/>
                      <a:r>
                        <a:rPr lang="en-US" dirty="0"/>
                        <a:t>25-45Y</a:t>
                      </a:r>
                    </a:p>
                  </a:txBody>
                  <a:tcPr/>
                </a:tc>
                <a:tc>
                  <a:txBody>
                    <a:bodyPr/>
                    <a:lstStyle/>
                    <a:p>
                      <a:pPr algn="ctr"/>
                      <a:r>
                        <a:rPr lang="en-US" dirty="0">
                          <a:solidFill>
                            <a:srgbClr val="FFFF00"/>
                          </a:solidFill>
                        </a:rPr>
                        <a:t>230</a:t>
                      </a:r>
                    </a:p>
                  </a:txBody>
                  <a:tcPr>
                    <a:solidFill>
                      <a:schemeClr val="tx2">
                        <a:lumMod val="60000"/>
                        <a:lumOff val="40000"/>
                      </a:schemeClr>
                    </a:solidFill>
                  </a:tcPr>
                </a:tc>
                <a:tc>
                  <a:txBody>
                    <a:bodyPr/>
                    <a:lstStyle/>
                    <a:p>
                      <a:pPr algn="ctr"/>
                      <a:r>
                        <a:rPr lang="en-US" b="1" dirty="0">
                          <a:solidFill>
                            <a:srgbClr val="FF0000"/>
                          </a:solidFill>
                        </a:rPr>
                        <a:t>100</a:t>
                      </a:r>
                    </a:p>
                  </a:txBody>
                  <a:tcPr>
                    <a:solidFill>
                      <a:srgbClr val="FFFF00"/>
                    </a:solidFill>
                  </a:tcPr>
                </a:tc>
                <a:tc>
                  <a:txBody>
                    <a:bodyPr/>
                    <a:lstStyle/>
                    <a:p>
                      <a:pPr algn="ctr"/>
                      <a:r>
                        <a:rPr lang="en-US" dirty="0"/>
                        <a:t>130</a:t>
                      </a:r>
                    </a:p>
                  </a:txBody>
                  <a:tcPr/>
                </a:tc>
                <a:extLst>
                  <a:ext uri="{0D108BD9-81ED-4DB2-BD59-A6C34878D82A}">
                    <a16:rowId xmlns:a16="http://schemas.microsoft.com/office/drawing/2014/main" val="10006"/>
                  </a:ext>
                </a:extLst>
              </a:tr>
              <a:tr h="473202">
                <a:tc>
                  <a:txBody>
                    <a:bodyPr/>
                    <a:lstStyle/>
                    <a:p>
                      <a:pPr algn="ctr"/>
                      <a:r>
                        <a:rPr lang="en-US" dirty="0"/>
                        <a:t>46-60Y</a:t>
                      </a:r>
                    </a:p>
                  </a:txBody>
                  <a:tcPr/>
                </a:tc>
                <a:tc>
                  <a:txBody>
                    <a:bodyPr/>
                    <a:lstStyle/>
                    <a:p>
                      <a:pPr algn="ctr"/>
                      <a:r>
                        <a:rPr lang="en-US" dirty="0"/>
                        <a:t>100</a:t>
                      </a:r>
                    </a:p>
                  </a:txBody>
                  <a:tcPr/>
                </a:tc>
                <a:tc>
                  <a:txBody>
                    <a:bodyPr/>
                    <a:lstStyle/>
                    <a:p>
                      <a:pPr algn="ctr"/>
                      <a:r>
                        <a:rPr lang="en-US" dirty="0"/>
                        <a:t>10</a:t>
                      </a:r>
                    </a:p>
                  </a:txBody>
                  <a:tcPr/>
                </a:tc>
                <a:tc>
                  <a:txBody>
                    <a:bodyPr/>
                    <a:lstStyle/>
                    <a:p>
                      <a:pPr algn="ctr"/>
                      <a:r>
                        <a:rPr lang="en-US" dirty="0"/>
                        <a:t>90</a:t>
                      </a:r>
                    </a:p>
                  </a:txBody>
                  <a:tcPr/>
                </a:tc>
                <a:extLst>
                  <a:ext uri="{0D108BD9-81ED-4DB2-BD59-A6C34878D82A}">
                    <a16:rowId xmlns:a16="http://schemas.microsoft.com/office/drawing/2014/main" val="10007"/>
                  </a:ext>
                </a:extLst>
              </a:tr>
              <a:tr h="473202">
                <a:tc>
                  <a:txBody>
                    <a:bodyPr/>
                    <a:lstStyle/>
                    <a:p>
                      <a:pPr algn="ctr"/>
                      <a:r>
                        <a:rPr lang="en-US" dirty="0"/>
                        <a:t>61-65Y</a:t>
                      </a:r>
                    </a:p>
                  </a:txBody>
                  <a:tcPr/>
                </a:tc>
                <a:tc>
                  <a:txBody>
                    <a:bodyPr/>
                    <a:lstStyle/>
                    <a:p>
                      <a:pPr algn="ctr"/>
                      <a:r>
                        <a:rPr lang="en-US" dirty="0"/>
                        <a:t>100</a:t>
                      </a:r>
                    </a:p>
                  </a:txBody>
                  <a:tcPr/>
                </a:tc>
                <a:tc>
                  <a:txBody>
                    <a:bodyPr/>
                    <a:lstStyle/>
                    <a:p>
                      <a:pPr algn="ctr"/>
                      <a:r>
                        <a:rPr lang="en-US" dirty="0"/>
                        <a:t>20</a:t>
                      </a:r>
                    </a:p>
                  </a:txBody>
                  <a:tcPr/>
                </a:tc>
                <a:tc>
                  <a:txBody>
                    <a:bodyPr/>
                    <a:lstStyle/>
                    <a:p>
                      <a:pPr algn="ctr"/>
                      <a:r>
                        <a:rPr lang="en-US" dirty="0"/>
                        <a:t>80</a:t>
                      </a:r>
                    </a:p>
                  </a:txBody>
                  <a:tcPr/>
                </a:tc>
                <a:extLst>
                  <a:ext uri="{0D108BD9-81ED-4DB2-BD59-A6C34878D82A}">
                    <a16:rowId xmlns:a16="http://schemas.microsoft.com/office/drawing/2014/main" val="10008"/>
                  </a:ext>
                </a:extLst>
              </a:tr>
              <a:tr h="473202">
                <a:tc>
                  <a:txBody>
                    <a:bodyPr/>
                    <a:lstStyle/>
                    <a:p>
                      <a:pPr algn="ctr"/>
                      <a:r>
                        <a:rPr lang="en-US" dirty="0"/>
                        <a:t>&gt;65Y</a:t>
                      </a:r>
                    </a:p>
                  </a:txBody>
                  <a:tcPr/>
                </a:tc>
                <a:tc>
                  <a:txBody>
                    <a:bodyPr/>
                    <a:lstStyle/>
                    <a:p>
                      <a:pPr algn="ctr"/>
                      <a:r>
                        <a:rPr lang="en-US" b="1" dirty="0">
                          <a:solidFill>
                            <a:srgbClr val="FF0000"/>
                          </a:solidFill>
                        </a:rPr>
                        <a:t>50</a:t>
                      </a:r>
                    </a:p>
                  </a:txBody>
                  <a:tcPr/>
                </a:tc>
                <a:tc>
                  <a:txBody>
                    <a:bodyPr/>
                    <a:lstStyle/>
                    <a:p>
                      <a:pPr algn="ctr"/>
                      <a:r>
                        <a:rPr lang="en-US" b="1" dirty="0">
                          <a:solidFill>
                            <a:srgbClr val="FF0000"/>
                          </a:solidFill>
                        </a:rPr>
                        <a:t>40</a:t>
                      </a:r>
                    </a:p>
                  </a:txBody>
                  <a:tcPr>
                    <a:solidFill>
                      <a:srgbClr val="FFFF00"/>
                    </a:solidFill>
                  </a:tcPr>
                </a:tc>
                <a:tc>
                  <a:txBody>
                    <a:bodyPr/>
                    <a:lstStyle/>
                    <a:p>
                      <a:pPr algn="ctr"/>
                      <a:r>
                        <a:rPr lang="en-US" dirty="0"/>
                        <a:t>10</a:t>
                      </a:r>
                    </a:p>
                  </a:txBody>
                  <a:tcPr/>
                </a:tc>
                <a:extLst>
                  <a:ext uri="{0D108BD9-81ED-4DB2-BD59-A6C34878D82A}">
                    <a16:rowId xmlns:a16="http://schemas.microsoft.com/office/drawing/2014/main" val="10009"/>
                  </a:ext>
                </a:extLst>
              </a:tr>
              <a:tr h="473202">
                <a:tc>
                  <a:txBody>
                    <a:bodyPr/>
                    <a:lstStyle/>
                    <a:p>
                      <a:pPr algn="ctr"/>
                      <a:endParaRPr lang="en-US" dirty="0"/>
                    </a:p>
                  </a:txBody>
                  <a:tcPr/>
                </a:tc>
                <a:tc>
                  <a:txBody>
                    <a:bodyPr/>
                    <a:lstStyle/>
                    <a:p>
                      <a:pPr algn="ctr"/>
                      <a:r>
                        <a:rPr lang="en-US" dirty="0"/>
                        <a:t>900</a:t>
                      </a:r>
                    </a:p>
                  </a:txBody>
                  <a:tcPr/>
                </a:tc>
                <a:tc>
                  <a:txBody>
                    <a:bodyPr/>
                    <a:lstStyle/>
                    <a:p>
                      <a:pPr algn="ctr"/>
                      <a:r>
                        <a:rPr lang="en-US" b="1" dirty="0"/>
                        <a:t>300  (33%)</a:t>
                      </a:r>
                    </a:p>
                  </a:txBody>
                  <a:tcPr/>
                </a:tc>
                <a:tc>
                  <a:txBody>
                    <a:bodyPr/>
                    <a:lstStyle/>
                    <a:p>
                      <a:pPr algn="ctr"/>
                      <a:r>
                        <a:rPr lang="en-US" dirty="0"/>
                        <a:t>600</a:t>
                      </a:r>
                    </a:p>
                  </a:txBody>
                  <a:tcPr/>
                </a:tc>
                <a:extLst>
                  <a:ext uri="{0D108BD9-81ED-4DB2-BD59-A6C34878D82A}">
                    <a16:rowId xmlns:a16="http://schemas.microsoft.com/office/drawing/2014/main" val="10010"/>
                  </a:ext>
                </a:extLst>
              </a:tr>
            </a:tbl>
          </a:graphicData>
        </a:graphic>
      </p:graphicFrame>
      <p:sp>
        <p:nvSpPr>
          <p:cNvPr id="5" name="Date Placeholder 4"/>
          <p:cNvSpPr>
            <a:spLocks noGrp="1"/>
          </p:cNvSpPr>
          <p:nvPr>
            <p:ph type="dt" sz="half" idx="10"/>
          </p:nvPr>
        </p:nvSpPr>
        <p:spPr/>
        <p:txBody>
          <a:bodyPr/>
          <a:lstStyle/>
          <a:p>
            <a:fld id="{4BEB8997-81E7-43CA-8F66-0788816EECB8}" type="datetime8">
              <a:rPr lang="en-PK" smtClean="0"/>
              <a:t>02/05/2025 05:20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7" name="Footer Placeholder 6"/>
          <p:cNvSpPr>
            <a:spLocks noGrp="1"/>
          </p:cNvSpPr>
          <p:nvPr>
            <p:ph type="ftr" sz="quarter" idx="11"/>
          </p:nvPr>
        </p:nvSpPr>
        <p:spPr/>
        <p:txBody>
          <a:bodyPr/>
          <a:lstStyle/>
          <a:p>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a:solidFill>
            <a:srgbClr val="FFFF00"/>
          </a:solidFill>
        </p:spPr>
        <p:txBody>
          <a:bodyPr>
            <a:normAutofit fontScale="90000"/>
          </a:bodyPr>
          <a:lstStyle/>
          <a:p>
            <a:r>
              <a:rPr lang="en-US" sz="3100" dirty="0"/>
              <a:t>Descriptive cross tabulation  to analytical cross-tabulation                                                                                           </a:t>
            </a:r>
            <a:r>
              <a:rPr lang="en-US" sz="1800" dirty="0"/>
              <a:t>(anemia in relation to gender and use footwear, using IUCD )---</a:t>
            </a:r>
            <a:r>
              <a:rPr lang="en-US" sz="1800" b="1" dirty="0"/>
              <a:t>differences</a:t>
            </a:r>
            <a:r>
              <a:rPr lang="en-US" sz="1800" dirty="0"/>
              <a:t> ???</a:t>
            </a:r>
            <a:endParaRPr lang="en-US" sz="3100" dirty="0"/>
          </a:p>
        </p:txBody>
      </p:sp>
      <p:graphicFrame>
        <p:nvGraphicFramePr>
          <p:cNvPr id="4" name="Content Placeholder 3"/>
          <p:cNvGraphicFramePr>
            <a:graphicFrameLocks noGrp="1"/>
          </p:cNvGraphicFramePr>
          <p:nvPr>
            <p:ph idx="1"/>
          </p:nvPr>
        </p:nvGraphicFramePr>
        <p:xfrm>
          <a:off x="1981201" y="1371602"/>
          <a:ext cx="8229599" cy="5292877"/>
        </p:xfrm>
        <a:graphic>
          <a:graphicData uri="http://schemas.openxmlformats.org/drawingml/2006/table">
            <a:tbl>
              <a:tblPr firstRow="1" bandRow="1">
                <a:tableStyleId>{5C22544A-7EE6-4342-B048-85BDC9FD1C3A}</a:tableStyleId>
              </a:tblPr>
              <a:tblGrid>
                <a:gridCol w="1819813">
                  <a:extLst>
                    <a:ext uri="{9D8B030D-6E8A-4147-A177-3AD203B41FA5}">
                      <a16:colId xmlns:a16="http://schemas.microsoft.com/office/drawing/2014/main" val="20000"/>
                    </a:ext>
                  </a:extLst>
                </a:gridCol>
                <a:gridCol w="1685387">
                  <a:extLst>
                    <a:ext uri="{9D8B030D-6E8A-4147-A177-3AD203B41FA5}">
                      <a16:colId xmlns:a16="http://schemas.microsoft.com/office/drawing/2014/main" val="20001"/>
                    </a:ext>
                  </a:extLst>
                </a:gridCol>
                <a:gridCol w="1650937">
                  <a:extLst>
                    <a:ext uri="{9D8B030D-6E8A-4147-A177-3AD203B41FA5}">
                      <a16:colId xmlns:a16="http://schemas.microsoft.com/office/drawing/2014/main" val="20002"/>
                    </a:ext>
                  </a:extLst>
                </a:gridCol>
                <a:gridCol w="1289034">
                  <a:extLst>
                    <a:ext uri="{9D8B030D-6E8A-4147-A177-3AD203B41FA5}">
                      <a16:colId xmlns:a16="http://schemas.microsoft.com/office/drawing/2014/main" val="20003"/>
                    </a:ext>
                  </a:extLst>
                </a:gridCol>
                <a:gridCol w="1784428">
                  <a:extLst>
                    <a:ext uri="{9D8B030D-6E8A-4147-A177-3AD203B41FA5}">
                      <a16:colId xmlns:a16="http://schemas.microsoft.com/office/drawing/2014/main" val="20004"/>
                    </a:ext>
                  </a:extLst>
                </a:gridCol>
              </a:tblGrid>
              <a:tr h="494384">
                <a:tc>
                  <a:txBody>
                    <a:bodyPr/>
                    <a:lstStyle/>
                    <a:p>
                      <a:pPr algn="ctr"/>
                      <a:r>
                        <a:rPr lang="en-US" dirty="0"/>
                        <a:t>attributes</a:t>
                      </a:r>
                    </a:p>
                  </a:txBody>
                  <a:tcPr/>
                </a:tc>
                <a:tc gridSpan="3">
                  <a:txBody>
                    <a:bodyPr/>
                    <a:lstStyle/>
                    <a:p>
                      <a:pPr algn="ctr"/>
                      <a:r>
                        <a:rPr lang="en-US" dirty="0"/>
                        <a:t>Anemic status</a:t>
                      </a:r>
                    </a:p>
                  </a:txBody>
                  <a:tcPr/>
                </a:tc>
                <a:tc hMerge="1">
                  <a:txBody>
                    <a:bodyPr/>
                    <a:lstStyle/>
                    <a:p>
                      <a:endParaRPr lang="en-US" dirty="0"/>
                    </a:p>
                  </a:txBody>
                  <a:tcPr/>
                </a:tc>
                <a:tc hMerge="1">
                  <a:txBody>
                    <a:bodyPr/>
                    <a:lstStyle/>
                    <a:p>
                      <a:endParaRPr lang="en-US" dirty="0"/>
                    </a:p>
                  </a:txBody>
                  <a:tcPr/>
                </a:tc>
                <a:tc>
                  <a:txBody>
                    <a:bodyPr/>
                    <a:lstStyle/>
                    <a:p>
                      <a:pPr algn="ctr"/>
                      <a:r>
                        <a:rPr lang="en-US" b="1" dirty="0">
                          <a:solidFill>
                            <a:schemeClr val="bg1"/>
                          </a:solidFill>
                        </a:rPr>
                        <a:t>issues</a:t>
                      </a:r>
                    </a:p>
                  </a:txBody>
                  <a:tcPr/>
                </a:tc>
                <a:extLst>
                  <a:ext uri="{0D108BD9-81ED-4DB2-BD59-A6C34878D82A}">
                    <a16:rowId xmlns:a16="http://schemas.microsoft.com/office/drawing/2014/main" val="10000"/>
                  </a:ext>
                </a:extLst>
              </a:tr>
              <a:tr h="460920">
                <a:tc>
                  <a:txBody>
                    <a:bodyPr/>
                    <a:lstStyle/>
                    <a:p>
                      <a:pPr algn="ctr"/>
                      <a:r>
                        <a:rPr lang="en-US" dirty="0"/>
                        <a:t>Gender</a:t>
                      </a:r>
                      <a:r>
                        <a:rPr lang="en-US" baseline="0" dirty="0"/>
                        <a:t> </a:t>
                      </a:r>
                      <a:r>
                        <a:rPr lang="en-US" sz="1800" baseline="0" dirty="0"/>
                        <a:t>(900)</a:t>
                      </a:r>
                      <a:endParaRPr lang="en-US" dirty="0"/>
                    </a:p>
                  </a:txBody>
                  <a:tcPr>
                    <a:solidFill>
                      <a:srgbClr val="FFFF00"/>
                    </a:solidFill>
                  </a:tcPr>
                </a:tc>
                <a:tc>
                  <a:txBody>
                    <a:bodyPr/>
                    <a:lstStyle/>
                    <a:p>
                      <a:pPr algn="ctr"/>
                      <a:r>
                        <a:rPr lang="en-US" dirty="0"/>
                        <a:t>Anemic                      (300)</a:t>
                      </a:r>
                    </a:p>
                  </a:txBody>
                  <a:tcPr>
                    <a:solidFill>
                      <a:srgbClr val="FFFF00"/>
                    </a:solidFill>
                  </a:tcPr>
                </a:tc>
                <a:tc>
                  <a:txBody>
                    <a:bodyPr/>
                    <a:lstStyle/>
                    <a:p>
                      <a:pPr algn="ctr"/>
                      <a:r>
                        <a:rPr lang="en-US" dirty="0"/>
                        <a:t>Non-anemic (600)</a:t>
                      </a:r>
                    </a:p>
                  </a:txBody>
                  <a:tcPr>
                    <a:solidFill>
                      <a:srgbClr val="FFFF00"/>
                    </a:solidFill>
                  </a:tcPr>
                </a:tc>
                <a:tc>
                  <a:txBody>
                    <a:bodyPr/>
                    <a:lstStyle/>
                    <a:p>
                      <a:pPr algn="ctr"/>
                      <a:r>
                        <a:rPr lang="en-US" dirty="0"/>
                        <a:t>Total </a:t>
                      </a:r>
                    </a:p>
                  </a:txBody>
                  <a:tcPr>
                    <a:solidFill>
                      <a:srgbClr val="FFFF00"/>
                    </a:solidFill>
                  </a:tcPr>
                </a:tc>
                <a:tc rowSpan="3">
                  <a:txBody>
                    <a:bodyPr/>
                    <a:lstStyle/>
                    <a:p>
                      <a:pPr algn="ctr"/>
                      <a:r>
                        <a:rPr lang="en-US" dirty="0"/>
                        <a:t>Proportion of female in anemic</a:t>
                      </a:r>
                      <a:r>
                        <a:rPr lang="en-US" baseline="0" dirty="0"/>
                        <a:t> and in non-anemic </a:t>
                      </a:r>
                      <a:r>
                        <a:rPr lang="en-US" baseline="0" dirty="0" err="1"/>
                        <a:t>gps</a:t>
                      </a:r>
                      <a:r>
                        <a:rPr lang="en-US" baseline="0" dirty="0"/>
                        <a:t> </a:t>
                      </a:r>
                      <a:r>
                        <a:rPr lang="en-US" dirty="0"/>
                        <a:t>                     67 </a:t>
                      </a:r>
                      <a:r>
                        <a:rPr lang="en-US" dirty="0" err="1"/>
                        <a:t>vs</a:t>
                      </a:r>
                      <a:r>
                        <a:rPr lang="en-US" dirty="0"/>
                        <a:t> 50%                               </a:t>
                      </a:r>
                    </a:p>
                  </a:txBody>
                  <a:tcPr>
                    <a:solidFill>
                      <a:srgbClr val="FFFF00"/>
                    </a:solidFill>
                  </a:tcPr>
                </a:tc>
                <a:extLst>
                  <a:ext uri="{0D108BD9-81ED-4DB2-BD59-A6C34878D82A}">
                    <a16:rowId xmlns:a16="http://schemas.microsoft.com/office/drawing/2014/main" val="10001"/>
                  </a:ext>
                </a:extLst>
              </a:tr>
              <a:tr h="492495">
                <a:tc>
                  <a:txBody>
                    <a:bodyPr/>
                    <a:lstStyle/>
                    <a:p>
                      <a:pPr algn="ctr"/>
                      <a:r>
                        <a:rPr lang="en-US" dirty="0"/>
                        <a:t>female</a:t>
                      </a:r>
                    </a:p>
                  </a:txBody>
                  <a:tcPr/>
                </a:tc>
                <a:tc>
                  <a:txBody>
                    <a:bodyPr/>
                    <a:lstStyle/>
                    <a:p>
                      <a:pPr marL="342900" indent="-342900" algn="ctr">
                        <a:buNone/>
                      </a:pPr>
                      <a:r>
                        <a:rPr lang="en-US" sz="1800" dirty="0"/>
                        <a:t>200</a:t>
                      </a:r>
                      <a:r>
                        <a:rPr lang="en-US" sz="1800" baseline="0" dirty="0"/>
                        <a:t> </a:t>
                      </a:r>
                      <a:r>
                        <a:rPr lang="en-US" sz="1800" b="1" dirty="0">
                          <a:solidFill>
                            <a:srgbClr val="FF0000"/>
                          </a:solidFill>
                        </a:rPr>
                        <a:t>(67%)</a:t>
                      </a:r>
                    </a:p>
                  </a:txBody>
                  <a:tcPr/>
                </a:tc>
                <a:tc>
                  <a:txBody>
                    <a:bodyPr/>
                    <a:lstStyle/>
                    <a:p>
                      <a:pPr algn="ctr"/>
                      <a:r>
                        <a:rPr lang="en-US" sz="1800" dirty="0"/>
                        <a:t>300  </a:t>
                      </a:r>
                      <a:r>
                        <a:rPr lang="en-US" sz="1800" b="1" dirty="0">
                          <a:solidFill>
                            <a:srgbClr val="FF0000"/>
                          </a:solidFill>
                        </a:rPr>
                        <a:t>(50%)</a:t>
                      </a:r>
                    </a:p>
                  </a:txBody>
                  <a:tcPr/>
                </a:tc>
                <a:tc>
                  <a:txBody>
                    <a:bodyPr/>
                    <a:lstStyle/>
                    <a:p>
                      <a:pPr algn="ctr"/>
                      <a:r>
                        <a:rPr lang="en-US" dirty="0"/>
                        <a:t>500</a:t>
                      </a:r>
                    </a:p>
                  </a:txBody>
                  <a:tcPr/>
                </a:tc>
                <a:tc vMerge="1">
                  <a:txBody>
                    <a:bodyPr/>
                    <a:lstStyle/>
                    <a:p>
                      <a:endParaRPr lang="en-US" dirty="0"/>
                    </a:p>
                  </a:txBody>
                  <a:tcPr/>
                </a:tc>
                <a:extLst>
                  <a:ext uri="{0D108BD9-81ED-4DB2-BD59-A6C34878D82A}">
                    <a16:rowId xmlns:a16="http://schemas.microsoft.com/office/drawing/2014/main" val="10002"/>
                  </a:ext>
                </a:extLst>
              </a:tr>
              <a:tr h="460920">
                <a:tc>
                  <a:txBody>
                    <a:bodyPr/>
                    <a:lstStyle/>
                    <a:p>
                      <a:pPr algn="ctr"/>
                      <a:r>
                        <a:rPr lang="en-US" dirty="0"/>
                        <a:t>male</a:t>
                      </a:r>
                    </a:p>
                  </a:txBody>
                  <a:tcPr/>
                </a:tc>
                <a:tc>
                  <a:txBody>
                    <a:bodyPr/>
                    <a:lstStyle/>
                    <a:p>
                      <a:pPr algn="ctr"/>
                      <a:r>
                        <a:rPr lang="en-US" sz="1800" dirty="0"/>
                        <a:t>   100   </a:t>
                      </a:r>
                    </a:p>
                  </a:txBody>
                  <a:tcPr/>
                </a:tc>
                <a:tc>
                  <a:txBody>
                    <a:bodyPr/>
                    <a:lstStyle/>
                    <a:p>
                      <a:pPr algn="ctr"/>
                      <a:r>
                        <a:rPr lang="en-US" sz="1800" dirty="0"/>
                        <a:t>     300 </a:t>
                      </a:r>
                      <a:endParaRPr lang="en-US" sz="1800" dirty="0">
                        <a:solidFill>
                          <a:srgbClr val="FF0000"/>
                        </a:solidFill>
                      </a:endParaRPr>
                    </a:p>
                  </a:txBody>
                  <a:tcPr/>
                </a:tc>
                <a:tc>
                  <a:txBody>
                    <a:bodyPr/>
                    <a:lstStyle/>
                    <a:p>
                      <a:pPr algn="ctr"/>
                      <a:r>
                        <a:rPr lang="en-US" dirty="0"/>
                        <a:t>400</a:t>
                      </a:r>
                    </a:p>
                  </a:txBody>
                  <a:tcPr/>
                </a:tc>
                <a:tc vMerge="1">
                  <a:txBody>
                    <a:bodyPr/>
                    <a:lstStyle/>
                    <a:p>
                      <a:endParaRPr lang="en-US" dirty="0"/>
                    </a:p>
                  </a:txBody>
                  <a:tcPr/>
                </a:tc>
                <a:extLst>
                  <a:ext uri="{0D108BD9-81ED-4DB2-BD59-A6C34878D82A}">
                    <a16:rowId xmlns:a16="http://schemas.microsoft.com/office/drawing/2014/main" val="10003"/>
                  </a:ext>
                </a:extLst>
              </a:tr>
              <a:tr h="692137">
                <a:tc>
                  <a:txBody>
                    <a:bodyPr/>
                    <a:lstStyle/>
                    <a:p>
                      <a:pPr algn="ctr"/>
                      <a:r>
                        <a:rPr lang="en-US" dirty="0"/>
                        <a:t>Use</a:t>
                      </a:r>
                      <a:r>
                        <a:rPr lang="en-US" baseline="0" dirty="0"/>
                        <a:t> of footwear*</a:t>
                      </a:r>
                    </a:p>
                    <a:p>
                      <a:pPr algn="ctr"/>
                      <a:r>
                        <a:rPr lang="en-US" baseline="0" dirty="0"/>
                        <a:t> (n=850) </a:t>
                      </a:r>
                      <a:endParaRPr lang="en-US" dirty="0"/>
                    </a:p>
                  </a:txBody>
                  <a:tcPr>
                    <a:solidFill>
                      <a:srgbClr val="FFFF00"/>
                    </a:solidFill>
                  </a:tcPr>
                </a:tc>
                <a:tc>
                  <a:txBody>
                    <a:bodyPr/>
                    <a:lstStyle/>
                    <a:p>
                      <a:pPr algn="ctr"/>
                      <a:r>
                        <a:rPr lang="en-US" dirty="0"/>
                        <a:t>anemic</a:t>
                      </a:r>
                    </a:p>
                  </a:txBody>
                  <a:tcPr>
                    <a:solidFill>
                      <a:srgbClr val="FFFF00"/>
                    </a:solidFill>
                  </a:tcPr>
                </a:tc>
                <a:tc>
                  <a:txBody>
                    <a:bodyPr/>
                    <a:lstStyle/>
                    <a:p>
                      <a:pPr algn="ctr"/>
                      <a:r>
                        <a:rPr lang="en-US" dirty="0"/>
                        <a:t>Non-anemic</a:t>
                      </a:r>
                    </a:p>
                  </a:txBody>
                  <a:tcPr>
                    <a:solidFill>
                      <a:srgbClr val="FFFF00"/>
                    </a:solidFill>
                  </a:tcPr>
                </a:tc>
                <a:tc>
                  <a:txBody>
                    <a:bodyPr/>
                    <a:lstStyle/>
                    <a:p>
                      <a:pPr algn="ctr"/>
                      <a:r>
                        <a:rPr lang="en-US" dirty="0"/>
                        <a:t>Total </a:t>
                      </a:r>
                    </a:p>
                  </a:txBody>
                  <a:tcPr>
                    <a:solidFill>
                      <a:srgbClr val="FFFF00"/>
                    </a:solidFill>
                  </a:tcPr>
                </a:tc>
                <a:tc rowSpan="3">
                  <a:txBody>
                    <a:bodyPr/>
                    <a:lstStyle/>
                    <a:p>
                      <a:pPr algn="ctr"/>
                      <a:r>
                        <a:rPr lang="en-US" dirty="0"/>
                        <a:t> Difference b/w</a:t>
                      </a:r>
                    </a:p>
                    <a:p>
                      <a:pPr algn="ctr"/>
                      <a:r>
                        <a:rPr lang="en-US" dirty="0"/>
                        <a:t>30% and 25%</a:t>
                      </a:r>
                    </a:p>
                    <a:p>
                      <a:pPr algn="ctr"/>
                      <a:r>
                        <a:rPr lang="en-US" dirty="0"/>
                        <a:t>?</a:t>
                      </a:r>
                    </a:p>
                  </a:txBody>
                  <a:tcPr>
                    <a:solidFill>
                      <a:srgbClr val="FFFF00"/>
                    </a:solidFill>
                  </a:tcPr>
                </a:tc>
                <a:extLst>
                  <a:ext uri="{0D108BD9-81ED-4DB2-BD59-A6C34878D82A}">
                    <a16:rowId xmlns:a16="http://schemas.microsoft.com/office/drawing/2014/main" val="10004"/>
                  </a:ext>
                </a:extLst>
              </a:tr>
              <a:tr h="437964">
                <a:tc>
                  <a:txBody>
                    <a:bodyPr/>
                    <a:lstStyle/>
                    <a:p>
                      <a:pPr algn="ctr"/>
                      <a:r>
                        <a:rPr lang="en-US" dirty="0"/>
                        <a:t>Not use</a:t>
                      </a:r>
                      <a:r>
                        <a:rPr lang="en-US" baseline="0" dirty="0"/>
                        <a:t> FWs</a:t>
                      </a:r>
                      <a:endParaRPr lang="en-US" dirty="0"/>
                    </a:p>
                  </a:txBody>
                  <a:tcPr/>
                </a:tc>
                <a:tc>
                  <a:txBody>
                    <a:bodyPr/>
                    <a:lstStyle/>
                    <a:p>
                      <a:pPr algn="ctr"/>
                      <a:r>
                        <a:rPr lang="en-US" dirty="0"/>
                        <a:t>60 </a:t>
                      </a:r>
                      <a:r>
                        <a:rPr lang="en-US" b="1" dirty="0">
                          <a:solidFill>
                            <a:srgbClr val="FF0000"/>
                          </a:solidFill>
                        </a:rPr>
                        <a:t>(30%)</a:t>
                      </a:r>
                    </a:p>
                  </a:txBody>
                  <a:tcPr/>
                </a:tc>
                <a:tc>
                  <a:txBody>
                    <a:bodyPr/>
                    <a:lstStyle/>
                    <a:p>
                      <a:pPr algn="ctr"/>
                      <a:r>
                        <a:rPr lang="en-US" dirty="0"/>
                        <a:t>150 </a:t>
                      </a:r>
                      <a:r>
                        <a:rPr lang="en-US" b="1" dirty="0">
                          <a:solidFill>
                            <a:srgbClr val="FF0000"/>
                          </a:solidFill>
                        </a:rPr>
                        <a:t>(25%)</a:t>
                      </a:r>
                      <a:r>
                        <a:rPr lang="en-US" dirty="0"/>
                        <a:t> </a:t>
                      </a:r>
                    </a:p>
                  </a:txBody>
                  <a:tcPr/>
                </a:tc>
                <a:tc>
                  <a:txBody>
                    <a:bodyPr/>
                    <a:lstStyle/>
                    <a:p>
                      <a:pPr algn="ctr"/>
                      <a:r>
                        <a:rPr lang="en-US" dirty="0"/>
                        <a:t>200</a:t>
                      </a:r>
                    </a:p>
                  </a:txBody>
                  <a:tcPr/>
                </a:tc>
                <a:tc vMerge="1">
                  <a:txBody>
                    <a:bodyPr/>
                    <a:lstStyle/>
                    <a:p>
                      <a:endParaRPr lang="en-US" dirty="0"/>
                    </a:p>
                  </a:txBody>
                  <a:tcPr/>
                </a:tc>
                <a:extLst>
                  <a:ext uri="{0D108BD9-81ED-4DB2-BD59-A6C34878D82A}">
                    <a16:rowId xmlns:a16="http://schemas.microsoft.com/office/drawing/2014/main" val="10005"/>
                  </a:ext>
                </a:extLst>
              </a:tr>
              <a:tr h="460920">
                <a:tc>
                  <a:txBody>
                    <a:bodyPr/>
                    <a:lstStyle/>
                    <a:p>
                      <a:pPr algn="ctr"/>
                      <a:r>
                        <a:rPr lang="en-US" dirty="0"/>
                        <a:t>Use</a:t>
                      </a:r>
                      <a:r>
                        <a:rPr lang="en-US" baseline="0" dirty="0"/>
                        <a:t> FWs</a:t>
                      </a:r>
                      <a:endParaRPr lang="en-US" dirty="0"/>
                    </a:p>
                  </a:txBody>
                  <a:tcPr/>
                </a:tc>
                <a:tc>
                  <a:txBody>
                    <a:bodyPr/>
                    <a:lstStyle/>
                    <a:p>
                      <a:pPr algn="l"/>
                      <a:r>
                        <a:rPr lang="en-US" baseline="0" dirty="0"/>
                        <a:t>     </a:t>
                      </a:r>
                      <a:r>
                        <a:rPr lang="en-US" dirty="0"/>
                        <a:t> 200     </a:t>
                      </a:r>
                    </a:p>
                  </a:txBody>
                  <a:tcPr/>
                </a:tc>
                <a:tc>
                  <a:txBody>
                    <a:bodyPr/>
                    <a:lstStyle/>
                    <a:p>
                      <a:pPr algn="l"/>
                      <a:r>
                        <a:rPr lang="en-US" dirty="0"/>
                        <a:t>     450</a:t>
                      </a:r>
                    </a:p>
                  </a:txBody>
                  <a:tcPr/>
                </a:tc>
                <a:tc>
                  <a:txBody>
                    <a:bodyPr/>
                    <a:lstStyle/>
                    <a:p>
                      <a:pPr algn="ctr"/>
                      <a:r>
                        <a:rPr lang="en-US" dirty="0"/>
                        <a:t>650</a:t>
                      </a:r>
                    </a:p>
                  </a:txBody>
                  <a:tcPr/>
                </a:tc>
                <a:tc vMerge="1">
                  <a:txBody>
                    <a:bodyPr/>
                    <a:lstStyle/>
                    <a:p>
                      <a:endParaRPr lang="en-US" dirty="0"/>
                    </a:p>
                  </a:txBody>
                  <a:tcPr/>
                </a:tc>
                <a:extLst>
                  <a:ext uri="{0D108BD9-81ED-4DB2-BD59-A6C34878D82A}">
                    <a16:rowId xmlns:a16="http://schemas.microsoft.com/office/drawing/2014/main" val="10006"/>
                  </a:ext>
                </a:extLst>
              </a:tr>
              <a:tr h="692137">
                <a:tc>
                  <a:txBody>
                    <a:bodyPr/>
                    <a:lstStyle/>
                    <a:p>
                      <a:pPr algn="ctr"/>
                      <a:r>
                        <a:rPr lang="en-US" dirty="0"/>
                        <a:t>Use of IUCD</a:t>
                      </a:r>
                    </a:p>
                    <a:p>
                      <a:pPr algn="ctr"/>
                      <a:r>
                        <a:rPr lang="en-US" dirty="0"/>
                        <a:t> (n=230*) </a:t>
                      </a:r>
                    </a:p>
                  </a:txBody>
                  <a:tcPr>
                    <a:solidFill>
                      <a:srgbClr val="FFFF00"/>
                    </a:solidFill>
                  </a:tcPr>
                </a:tc>
                <a:tc>
                  <a:txBody>
                    <a:bodyPr/>
                    <a:lstStyle/>
                    <a:p>
                      <a:pPr algn="ctr"/>
                      <a:r>
                        <a:rPr lang="en-US" dirty="0"/>
                        <a:t>Anemic                      (130)</a:t>
                      </a:r>
                    </a:p>
                  </a:txBody>
                  <a:tcPr>
                    <a:solidFill>
                      <a:srgbClr val="FFFF00"/>
                    </a:solidFill>
                  </a:tcPr>
                </a:tc>
                <a:tc>
                  <a:txBody>
                    <a:bodyPr/>
                    <a:lstStyle/>
                    <a:p>
                      <a:pPr algn="ctr"/>
                      <a:r>
                        <a:rPr lang="en-US" dirty="0"/>
                        <a:t>Non-anemic (100)</a:t>
                      </a:r>
                    </a:p>
                  </a:txBody>
                  <a:tcPr>
                    <a:solidFill>
                      <a:srgbClr val="FFFF00"/>
                    </a:solidFill>
                  </a:tcPr>
                </a:tc>
                <a:tc>
                  <a:txBody>
                    <a:bodyPr/>
                    <a:lstStyle/>
                    <a:p>
                      <a:pPr algn="ctr"/>
                      <a:r>
                        <a:rPr lang="en-US" dirty="0"/>
                        <a:t>Total </a:t>
                      </a:r>
                    </a:p>
                  </a:txBody>
                  <a:tcPr>
                    <a:solidFill>
                      <a:srgbClr val="FFFF00"/>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Difference b/w </a:t>
                      </a:r>
                    </a:p>
                    <a:p>
                      <a:pPr algn="ctr"/>
                      <a:r>
                        <a:rPr lang="en-US" dirty="0"/>
                        <a:t>31%and 20%</a:t>
                      </a:r>
                    </a:p>
                    <a:p>
                      <a:pPr algn="ctr"/>
                      <a:r>
                        <a:rPr lang="en-US" dirty="0"/>
                        <a:t>?</a:t>
                      </a:r>
                    </a:p>
                  </a:txBody>
                  <a:tcPr>
                    <a:solidFill>
                      <a:srgbClr val="FFFF00"/>
                    </a:solidFill>
                  </a:tcPr>
                </a:tc>
                <a:extLst>
                  <a:ext uri="{0D108BD9-81ED-4DB2-BD59-A6C34878D82A}">
                    <a16:rowId xmlns:a16="http://schemas.microsoft.com/office/drawing/2014/main" val="10007"/>
                  </a:ext>
                </a:extLst>
              </a:tr>
              <a:tr h="460920">
                <a:tc>
                  <a:txBody>
                    <a:bodyPr/>
                    <a:lstStyle/>
                    <a:p>
                      <a:pPr algn="ctr"/>
                      <a:r>
                        <a:rPr lang="en-US" dirty="0"/>
                        <a:t>Yes</a:t>
                      </a:r>
                    </a:p>
                  </a:txBody>
                  <a:tcPr/>
                </a:tc>
                <a:tc>
                  <a:txBody>
                    <a:bodyPr/>
                    <a:lstStyle/>
                    <a:p>
                      <a:pPr algn="ctr"/>
                      <a:r>
                        <a:rPr lang="en-US" dirty="0"/>
                        <a:t>40  </a:t>
                      </a:r>
                      <a:r>
                        <a:rPr lang="en-US" b="1" dirty="0">
                          <a:solidFill>
                            <a:srgbClr val="FF0000"/>
                          </a:solidFill>
                        </a:rPr>
                        <a:t>(31%)</a:t>
                      </a:r>
                    </a:p>
                  </a:txBody>
                  <a:tcPr/>
                </a:tc>
                <a:tc>
                  <a:txBody>
                    <a:bodyPr/>
                    <a:lstStyle/>
                    <a:p>
                      <a:pPr algn="ctr"/>
                      <a:r>
                        <a:rPr lang="en-US" dirty="0"/>
                        <a:t>20 </a:t>
                      </a:r>
                      <a:r>
                        <a:rPr lang="en-US" b="1" dirty="0">
                          <a:solidFill>
                            <a:srgbClr val="FF0000"/>
                          </a:solidFill>
                        </a:rPr>
                        <a:t>(20%)</a:t>
                      </a:r>
                    </a:p>
                  </a:txBody>
                  <a:tcPr/>
                </a:tc>
                <a:tc>
                  <a:txBody>
                    <a:bodyPr/>
                    <a:lstStyle/>
                    <a:p>
                      <a:pPr algn="ctr"/>
                      <a:r>
                        <a:rPr lang="en-US" dirty="0"/>
                        <a:t>60</a:t>
                      </a:r>
                    </a:p>
                  </a:txBody>
                  <a:tcPr/>
                </a:tc>
                <a:tc vMerge="1">
                  <a:txBody>
                    <a:bodyPr/>
                    <a:lstStyle/>
                    <a:p>
                      <a:endParaRPr lang="en-US" dirty="0"/>
                    </a:p>
                  </a:txBody>
                  <a:tcPr/>
                </a:tc>
                <a:extLst>
                  <a:ext uri="{0D108BD9-81ED-4DB2-BD59-A6C34878D82A}">
                    <a16:rowId xmlns:a16="http://schemas.microsoft.com/office/drawing/2014/main" val="10008"/>
                  </a:ext>
                </a:extLst>
              </a:tr>
              <a:tr h="460920">
                <a:tc>
                  <a:txBody>
                    <a:bodyPr/>
                    <a:lstStyle/>
                    <a:p>
                      <a:pPr algn="ctr"/>
                      <a:r>
                        <a:rPr lang="en-US" dirty="0"/>
                        <a:t>No</a:t>
                      </a:r>
                    </a:p>
                  </a:txBody>
                  <a:tcPr/>
                </a:tc>
                <a:tc>
                  <a:txBody>
                    <a:bodyPr/>
                    <a:lstStyle/>
                    <a:p>
                      <a:pPr algn="l"/>
                      <a:r>
                        <a:rPr lang="en-US" dirty="0"/>
                        <a:t>    90   </a:t>
                      </a:r>
                    </a:p>
                  </a:txBody>
                  <a:tcPr/>
                </a:tc>
                <a:tc>
                  <a:txBody>
                    <a:bodyPr/>
                    <a:lstStyle/>
                    <a:p>
                      <a:pPr algn="l"/>
                      <a:r>
                        <a:rPr lang="en-US" dirty="0"/>
                        <a:t>       80</a:t>
                      </a:r>
                    </a:p>
                  </a:txBody>
                  <a:tcPr/>
                </a:tc>
                <a:tc>
                  <a:txBody>
                    <a:bodyPr/>
                    <a:lstStyle/>
                    <a:p>
                      <a:pPr algn="ctr"/>
                      <a:r>
                        <a:rPr lang="en-US" dirty="0"/>
                        <a:t>170</a:t>
                      </a:r>
                    </a:p>
                  </a:txBody>
                  <a:tcPr/>
                </a:tc>
                <a:tc vMerge="1">
                  <a:txBody>
                    <a:bodyPr/>
                    <a:lstStyle/>
                    <a:p>
                      <a:endParaRPr lang="en-US" dirty="0"/>
                    </a:p>
                  </a:txBody>
                  <a:tcPr/>
                </a:tc>
                <a:extLst>
                  <a:ext uri="{0D108BD9-81ED-4DB2-BD59-A6C34878D82A}">
                    <a16:rowId xmlns:a16="http://schemas.microsoft.com/office/drawing/2014/main" val="10009"/>
                  </a:ext>
                </a:extLst>
              </a:tr>
            </a:tbl>
          </a:graphicData>
        </a:graphic>
      </p:graphicFrame>
      <p:sp>
        <p:nvSpPr>
          <p:cNvPr id="5" name="Date Placeholder 4"/>
          <p:cNvSpPr>
            <a:spLocks noGrp="1"/>
          </p:cNvSpPr>
          <p:nvPr>
            <p:ph type="dt" sz="half" idx="10"/>
          </p:nvPr>
        </p:nvSpPr>
        <p:spPr/>
        <p:txBody>
          <a:bodyPr/>
          <a:lstStyle/>
          <a:p>
            <a:fld id="{12A39478-DB61-47DF-A24C-F586F18D4EB4}" type="datetime8">
              <a:rPr lang="en-PK" smtClean="0"/>
              <a:t>02/05/2025 05:20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7" name="Footer Placeholder 6"/>
          <p:cNvSpPr>
            <a:spLocks noGrp="1"/>
          </p:cNvSpPr>
          <p:nvPr>
            <p:ph type="ftr" sz="quarter" idx="11"/>
          </p:nvPr>
        </p:nvSpPr>
        <p:spPr/>
        <p:txBody>
          <a:bodyPr/>
          <a:lstStyle/>
          <a:p>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482436" y="554182"/>
            <a:ext cx="9670472" cy="601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5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rgbClr val="FFC000"/>
          </a:solidFill>
        </p:spPr>
        <p:txBody>
          <a:bodyPr>
            <a:noAutofit/>
          </a:bodyPr>
          <a:lstStyle/>
          <a:p>
            <a:r>
              <a:rPr lang="en-US" sz="3200" b="1" dirty="0"/>
              <a:t>Analytical Cross tabulation using 2x2 table  </a:t>
            </a:r>
          </a:p>
        </p:txBody>
      </p:sp>
      <p:graphicFrame>
        <p:nvGraphicFramePr>
          <p:cNvPr id="5" name="Content Placeholder 4"/>
          <p:cNvGraphicFramePr>
            <a:graphicFrameLocks noGrp="1"/>
          </p:cNvGraphicFramePr>
          <p:nvPr>
            <p:ph idx="1"/>
          </p:nvPr>
        </p:nvGraphicFramePr>
        <p:xfrm>
          <a:off x="2057400" y="1066800"/>
          <a:ext cx="8001000" cy="5029198"/>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tblGrid>
              <a:tr h="432977">
                <a:tc rowSpan="4">
                  <a:txBody>
                    <a:bodyPr/>
                    <a:lstStyle/>
                    <a:p>
                      <a:r>
                        <a:rPr lang="en-US" sz="2000" dirty="0"/>
                        <a:t>        Independent variable</a:t>
                      </a:r>
                      <a:endParaRPr lang="en-US" sz="2000" dirty="0">
                        <a:solidFill>
                          <a:schemeClr val="tx1"/>
                        </a:solidFill>
                      </a:endParaRPr>
                    </a:p>
                  </a:txBody>
                  <a:tcPr vert="vert270"/>
                </a:tc>
                <a:tc>
                  <a:txBody>
                    <a:bodyPr/>
                    <a:lstStyle/>
                    <a:p>
                      <a:endParaRPr lang="en-US" sz="2000" dirty="0">
                        <a:solidFill>
                          <a:schemeClr val="tx1"/>
                        </a:solidFill>
                      </a:endParaRPr>
                    </a:p>
                  </a:txBody>
                  <a:tcPr/>
                </a:tc>
                <a:tc gridSpan="2">
                  <a:txBody>
                    <a:bodyPr/>
                    <a:lstStyle/>
                    <a:p>
                      <a:r>
                        <a:rPr lang="en-US" sz="2000" dirty="0"/>
                        <a:t>Dependent variable </a:t>
                      </a:r>
                      <a:endParaRPr lang="en-US" sz="2000" dirty="0">
                        <a:solidFill>
                          <a:schemeClr val="tx1"/>
                        </a:solidFill>
                      </a:endParaRPr>
                    </a:p>
                  </a:txBody>
                  <a:tcPr/>
                </a:tc>
                <a:tc hMerge="1">
                  <a:txBody>
                    <a:bodyPr/>
                    <a:lstStyle/>
                    <a:p>
                      <a:endParaRPr lang="en-US" dirty="0"/>
                    </a:p>
                  </a:txBody>
                  <a:tcPr/>
                </a:tc>
                <a:tc>
                  <a:txBody>
                    <a:bodyPr/>
                    <a:lstStyle/>
                    <a:p>
                      <a:endParaRPr lang="en-US" sz="2000" dirty="0">
                        <a:solidFill>
                          <a:schemeClr val="tx1"/>
                        </a:solidFill>
                      </a:endParaRPr>
                    </a:p>
                  </a:txBody>
                  <a:tcPr/>
                </a:tc>
                <a:extLst>
                  <a:ext uri="{0D108BD9-81ED-4DB2-BD59-A6C34878D82A}">
                    <a16:rowId xmlns:a16="http://schemas.microsoft.com/office/drawing/2014/main" val="10000"/>
                  </a:ext>
                </a:extLst>
              </a:tr>
              <a:tr h="766037">
                <a:tc vMerge="1">
                  <a:txBody>
                    <a:bodyPr/>
                    <a:lstStyle/>
                    <a:p>
                      <a:endParaRPr lang="en-US" sz="2000" dirty="0">
                        <a:solidFill>
                          <a:srgbClr val="FF0000"/>
                        </a:solidFill>
                      </a:endParaRPr>
                    </a:p>
                  </a:txBody>
                  <a:tcPr vert="vert27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Mothers</a:t>
                      </a:r>
                      <a:r>
                        <a:rPr lang="en-US" sz="2000" baseline="0" dirty="0">
                          <a:solidFill>
                            <a:schemeClr val="tx1"/>
                          </a:solidFill>
                        </a:rPr>
                        <a:t> literacy </a:t>
                      </a:r>
                      <a:endParaRPr lang="en-US" sz="2000" dirty="0">
                        <a:solidFill>
                          <a:schemeClr val="tx1"/>
                        </a:solidFill>
                      </a:endParaRPr>
                    </a:p>
                  </a:txBody>
                  <a:tcPr/>
                </a:tc>
                <a:tc gridSpan="2">
                  <a:txBody>
                    <a:bodyPr/>
                    <a:lstStyle/>
                    <a:p>
                      <a:r>
                        <a:rPr lang="en-US" sz="2000" dirty="0"/>
                        <a:t>Nutritional status of the children </a:t>
                      </a:r>
                      <a:endParaRPr lang="en-US" sz="2000" dirty="0">
                        <a:solidFill>
                          <a:schemeClr val="tx1"/>
                        </a:solidFill>
                      </a:endParaRPr>
                    </a:p>
                  </a:txBody>
                  <a:tcPr/>
                </a:tc>
                <a:tc hMerge="1">
                  <a:txBody>
                    <a:bodyPr/>
                    <a:lstStyle/>
                    <a:p>
                      <a:endParaRPr lang="en-US" dirty="0"/>
                    </a:p>
                  </a:txBody>
                  <a:tcPr/>
                </a:tc>
                <a:tc rowSpan="2">
                  <a:txBody>
                    <a:bodyPr/>
                    <a:lstStyle/>
                    <a:p>
                      <a:r>
                        <a:rPr lang="en-US" sz="2000" dirty="0"/>
                        <a:t>Total </a:t>
                      </a:r>
                    </a:p>
                    <a:p>
                      <a:r>
                        <a:rPr lang="en-US" sz="2000" dirty="0"/>
                        <a:t>Children </a:t>
                      </a:r>
                      <a:endParaRPr lang="en-US" sz="2000" dirty="0">
                        <a:solidFill>
                          <a:schemeClr val="tx1"/>
                        </a:solidFill>
                      </a:endParaRPr>
                    </a:p>
                  </a:txBody>
                  <a:tcPr/>
                </a:tc>
                <a:extLst>
                  <a:ext uri="{0D108BD9-81ED-4DB2-BD59-A6C34878D82A}">
                    <a16:rowId xmlns:a16="http://schemas.microsoft.com/office/drawing/2014/main" val="10001"/>
                  </a:ext>
                </a:extLst>
              </a:tr>
              <a:tr h="1432156">
                <a:tc vMerge="1">
                  <a:txBody>
                    <a:bodyPr/>
                    <a:lstStyle/>
                    <a:p>
                      <a:endParaRPr lang="en-US"/>
                    </a:p>
                  </a:txBody>
                  <a:tcPr/>
                </a:tc>
                <a:tc vMerge="1">
                  <a:txBody>
                    <a:bodyPr/>
                    <a:lstStyle/>
                    <a:p>
                      <a:endParaRPr lang="en-US"/>
                    </a:p>
                  </a:txBody>
                  <a:tcPr/>
                </a:tc>
                <a:tc>
                  <a:txBody>
                    <a:bodyPr/>
                    <a:lstStyle/>
                    <a:p>
                      <a:pPr algn="ctr"/>
                      <a:r>
                        <a:rPr lang="en-US" sz="2000" dirty="0"/>
                        <a:t>PEM present</a:t>
                      </a:r>
                      <a:r>
                        <a:rPr lang="en-US" sz="2000" baseline="0" dirty="0"/>
                        <a:t> </a:t>
                      </a:r>
                      <a:endParaRPr lang="en-US" sz="2000" dirty="0"/>
                    </a:p>
                    <a:p>
                      <a:pPr algn="ctr"/>
                      <a:r>
                        <a:rPr lang="en-US" sz="2000" dirty="0"/>
                        <a:t>(cases) </a:t>
                      </a:r>
                    </a:p>
                    <a:p>
                      <a:pPr algn="ctr"/>
                      <a:r>
                        <a:rPr lang="en-US" sz="2000" dirty="0">
                          <a:solidFill>
                            <a:schemeClr val="tx1"/>
                          </a:solidFill>
                        </a:rPr>
                        <a:t>65</a:t>
                      </a:r>
                    </a:p>
                  </a:txBody>
                  <a:tcPr/>
                </a:tc>
                <a:tc>
                  <a:txBody>
                    <a:bodyPr/>
                    <a:lstStyle/>
                    <a:p>
                      <a:pPr algn="ctr"/>
                      <a:r>
                        <a:rPr lang="en-US" sz="2000" dirty="0"/>
                        <a:t>Normal</a:t>
                      </a:r>
                      <a:r>
                        <a:rPr lang="en-US" sz="2000" baseline="0" dirty="0"/>
                        <a:t> </a:t>
                      </a:r>
                      <a:r>
                        <a:rPr lang="en-US" sz="2000" dirty="0"/>
                        <a:t> </a:t>
                      </a:r>
                    </a:p>
                    <a:p>
                      <a:pPr algn="ctr"/>
                      <a:r>
                        <a:rPr lang="en-US" sz="2000" dirty="0"/>
                        <a:t>(controls)</a:t>
                      </a:r>
                    </a:p>
                    <a:p>
                      <a:pPr algn="ctr"/>
                      <a:r>
                        <a:rPr lang="en-US" sz="2000" dirty="0">
                          <a:solidFill>
                            <a:schemeClr val="tx1"/>
                          </a:solidFill>
                        </a:rPr>
                        <a:t>65</a:t>
                      </a:r>
                    </a:p>
                  </a:txBody>
                  <a:tcPr/>
                </a:tc>
                <a:tc vMerge="1">
                  <a:txBody>
                    <a:bodyPr/>
                    <a:lstStyle/>
                    <a:p>
                      <a:endParaRPr lang="en-US"/>
                    </a:p>
                  </a:txBody>
                  <a:tcPr/>
                </a:tc>
                <a:extLst>
                  <a:ext uri="{0D108BD9-81ED-4DB2-BD59-A6C34878D82A}">
                    <a16:rowId xmlns:a16="http://schemas.microsoft.com/office/drawing/2014/main" val="10002"/>
                  </a:ext>
                </a:extLst>
              </a:tr>
              <a:tr h="432977">
                <a:tc vMerge="1">
                  <a:txBody>
                    <a:bodyPr/>
                    <a:lstStyle/>
                    <a:p>
                      <a:endParaRPr lang="en-US" dirty="0"/>
                    </a:p>
                  </a:txBody>
                  <a:tcPr/>
                </a:tc>
                <a:tc>
                  <a:txBody>
                    <a:bodyPr/>
                    <a:lstStyle/>
                    <a:p>
                      <a:r>
                        <a:rPr lang="en-US" sz="2000" dirty="0"/>
                        <a:t>Low </a:t>
                      </a:r>
                      <a:endParaRPr lang="en-US" sz="2000" dirty="0">
                        <a:solidFill>
                          <a:schemeClr val="tx1"/>
                        </a:solidFill>
                      </a:endParaRPr>
                    </a:p>
                  </a:txBody>
                  <a:tcPr/>
                </a:tc>
                <a:tc>
                  <a:txBody>
                    <a:bodyPr/>
                    <a:lstStyle/>
                    <a:p>
                      <a:pPr algn="ctr"/>
                      <a:r>
                        <a:rPr lang="en-US" sz="2000" dirty="0"/>
                        <a:t>45 (69%)</a:t>
                      </a:r>
                      <a:endParaRPr lang="en-US" sz="2000" dirty="0">
                        <a:solidFill>
                          <a:schemeClr val="tx1"/>
                        </a:solidFill>
                      </a:endParaRPr>
                    </a:p>
                  </a:txBody>
                  <a:tcPr>
                    <a:solidFill>
                      <a:srgbClr val="FFFF00"/>
                    </a:solidFill>
                  </a:tcPr>
                </a:tc>
                <a:tc>
                  <a:txBody>
                    <a:bodyPr/>
                    <a:lstStyle/>
                    <a:p>
                      <a:pPr algn="ctr"/>
                      <a:r>
                        <a:rPr lang="en-US" sz="2000" dirty="0"/>
                        <a:t>10 (15%)</a:t>
                      </a:r>
                      <a:endParaRPr lang="en-US" sz="2000" dirty="0">
                        <a:solidFill>
                          <a:schemeClr val="tx1"/>
                        </a:solidFill>
                      </a:endParaRPr>
                    </a:p>
                  </a:txBody>
                  <a:tcPr>
                    <a:solidFill>
                      <a:srgbClr val="FFFF00"/>
                    </a:solidFill>
                  </a:tcPr>
                </a:tc>
                <a:tc>
                  <a:txBody>
                    <a:bodyPr/>
                    <a:lstStyle/>
                    <a:p>
                      <a:r>
                        <a:rPr lang="en-US" sz="2000" dirty="0"/>
                        <a:t>55</a:t>
                      </a:r>
                      <a:endParaRPr lang="en-US" sz="2000" dirty="0">
                        <a:solidFill>
                          <a:schemeClr val="tx1"/>
                        </a:solidFill>
                      </a:endParaRPr>
                    </a:p>
                  </a:txBody>
                  <a:tcPr/>
                </a:tc>
                <a:extLst>
                  <a:ext uri="{0D108BD9-81ED-4DB2-BD59-A6C34878D82A}">
                    <a16:rowId xmlns:a16="http://schemas.microsoft.com/office/drawing/2014/main" val="10003"/>
                  </a:ext>
                </a:extLst>
              </a:tr>
              <a:tr h="432977">
                <a:tc>
                  <a:txBody>
                    <a:bodyPr/>
                    <a:lstStyle/>
                    <a:p>
                      <a:endParaRPr lang="en-US" sz="2000" dirty="0">
                        <a:solidFill>
                          <a:schemeClr val="tx1"/>
                        </a:solidFill>
                      </a:endParaRPr>
                    </a:p>
                  </a:txBody>
                  <a:tcPr/>
                </a:tc>
                <a:tc>
                  <a:txBody>
                    <a:bodyPr/>
                    <a:lstStyle/>
                    <a:p>
                      <a:r>
                        <a:rPr lang="en-US" sz="2000" dirty="0"/>
                        <a:t>High </a:t>
                      </a:r>
                      <a:endParaRPr lang="en-US" sz="2000" dirty="0">
                        <a:solidFill>
                          <a:schemeClr val="tx1"/>
                        </a:solidFill>
                      </a:endParaRPr>
                    </a:p>
                  </a:txBody>
                  <a:tcPr/>
                </a:tc>
                <a:tc>
                  <a:txBody>
                    <a:bodyPr/>
                    <a:lstStyle/>
                    <a:p>
                      <a:pPr algn="ctr"/>
                      <a:r>
                        <a:rPr lang="en-US" sz="2000" dirty="0"/>
                        <a:t>20 </a:t>
                      </a:r>
                      <a:endParaRPr lang="en-US" sz="2000" dirty="0">
                        <a:solidFill>
                          <a:schemeClr val="tx1"/>
                        </a:solidFill>
                      </a:endParaRPr>
                    </a:p>
                  </a:txBody>
                  <a:tcPr/>
                </a:tc>
                <a:tc>
                  <a:txBody>
                    <a:bodyPr/>
                    <a:lstStyle/>
                    <a:p>
                      <a:pPr algn="ctr"/>
                      <a:r>
                        <a:rPr lang="en-US" sz="2000" dirty="0"/>
                        <a:t>55 </a:t>
                      </a:r>
                      <a:endParaRPr lang="en-US" sz="2000" dirty="0">
                        <a:solidFill>
                          <a:schemeClr val="tx1"/>
                        </a:solidFill>
                      </a:endParaRPr>
                    </a:p>
                  </a:txBody>
                  <a:tcPr/>
                </a:tc>
                <a:tc>
                  <a:txBody>
                    <a:bodyPr/>
                    <a:lstStyle/>
                    <a:p>
                      <a:r>
                        <a:rPr lang="en-US" sz="2000" dirty="0"/>
                        <a:t>75</a:t>
                      </a:r>
                      <a:endParaRPr lang="en-US" sz="2000" dirty="0">
                        <a:solidFill>
                          <a:schemeClr val="tx1"/>
                        </a:solidFill>
                      </a:endParaRPr>
                    </a:p>
                  </a:txBody>
                  <a:tcPr/>
                </a:tc>
                <a:extLst>
                  <a:ext uri="{0D108BD9-81ED-4DB2-BD59-A6C34878D82A}">
                    <a16:rowId xmlns:a16="http://schemas.microsoft.com/office/drawing/2014/main" val="10004"/>
                  </a:ext>
                </a:extLst>
              </a:tr>
              <a:tr h="432977">
                <a:tc>
                  <a:txBody>
                    <a:bodyPr/>
                    <a:lstStyle/>
                    <a:p>
                      <a:endParaRPr lang="en-US" sz="2000">
                        <a:solidFill>
                          <a:schemeClr val="tx1"/>
                        </a:solidFill>
                      </a:endParaRPr>
                    </a:p>
                  </a:txBody>
                  <a:tcPr/>
                </a:tc>
                <a:tc>
                  <a:txBody>
                    <a:bodyPr/>
                    <a:lstStyle/>
                    <a:p>
                      <a:endParaRPr lang="en-US" sz="2000">
                        <a:solidFill>
                          <a:schemeClr val="tx1"/>
                        </a:solidFill>
                      </a:endParaRPr>
                    </a:p>
                  </a:txBody>
                  <a:tcPr/>
                </a:tc>
                <a:tc>
                  <a:txBody>
                    <a:bodyPr/>
                    <a:lstStyle/>
                    <a:p>
                      <a:endParaRPr lang="en-US" sz="2000" dirty="0">
                        <a:solidFill>
                          <a:schemeClr val="tx1"/>
                        </a:solidFill>
                      </a:endParaRPr>
                    </a:p>
                  </a:txBody>
                  <a:tcPr/>
                </a:tc>
                <a:tc>
                  <a:txBody>
                    <a:bodyPr/>
                    <a:lstStyle/>
                    <a:p>
                      <a:endParaRPr lang="en-US" sz="2000" dirty="0">
                        <a:solidFill>
                          <a:schemeClr val="tx1"/>
                        </a:solidFill>
                      </a:endParaRPr>
                    </a:p>
                  </a:txBody>
                  <a:tcPr/>
                </a:tc>
                <a:tc>
                  <a:txBody>
                    <a:bodyPr/>
                    <a:lstStyle/>
                    <a:p>
                      <a:r>
                        <a:rPr lang="en-US" sz="2000" dirty="0"/>
                        <a:t>130</a:t>
                      </a:r>
                      <a:endParaRPr lang="en-US" sz="2000" dirty="0">
                        <a:solidFill>
                          <a:schemeClr val="tx1"/>
                        </a:solidFill>
                      </a:endParaRPr>
                    </a:p>
                  </a:txBody>
                  <a:tcPr/>
                </a:tc>
                <a:extLst>
                  <a:ext uri="{0D108BD9-81ED-4DB2-BD59-A6C34878D82A}">
                    <a16:rowId xmlns:a16="http://schemas.microsoft.com/office/drawing/2014/main" val="10005"/>
                  </a:ext>
                </a:extLst>
              </a:tr>
              <a:tr h="10990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Measure associations </a:t>
                      </a:r>
                    </a:p>
                    <a:p>
                      <a:endParaRPr lang="en-US" sz="2000" dirty="0">
                        <a:solidFill>
                          <a:schemeClr val="tx1"/>
                        </a:solidFill>
                      </a:endParaRPr>
                    </a:p>
                  </a:txBody>
                  <a:tcPr/>
                </a:tc>
                <a:tc hMerge="1">
                  <a:txBody>
                    <a:bodyPr/>
                    <a:lstStyle/>
                    <a:p>
                      <a:endParaRPr lang="en-US" sz="2000" dirty="0"/>
                    </a:p>
                  </a:txBody>
                  <a:tcPr/>
                </a:tc>
                <a:tc gridSpan="3">
                  <a:txBody>
                    <a:bodyPr/>
                    <a:lstStyle/>
                    <a:p>
                      <a:r>
                        <a:rPr lang="en-US" sz="2000" dirty="0"/>
                        <a:t>Odds</a:t>
                      </a:r>
                      <a:r>
                        <a:rPr lang="en-US" sz="2000" baseline="0" dirty="0"/>
                        <a:t> ratio</a:t>
                      </a:r>
                    </a:p>
                    <a:p>
                      <a:r>
                        <a:rPr lang="en-US" sz="2000" baseline="0" dirty="0"/>
                        <a:t>SE of the diff b/w two proportions </a:t>
                      </a:r>
                    </a:p>
                    <a:p>
                      <a:r>
                        <a:rPr lang="en-US" sz="2000" baseline="0" dirty="0"/>
                        <a:t>X</a:t>
                      </a:r>
                      <a:r>
                        <a:rPr lang="en-US" sz="2000" baseline="30000" dirty="0"/>
                        <a:t>2   </a:t>
                      </a:r>
                      <a:r>
                        <a:rPr lang="en-US" sz="2000" baseline="0" dirty="0"/>
                        <a:t> test </a:t>
                      </a:r>
                      <a:endParaRPr lang="en-US" sz="2000" dirty="0">
                        <a:solidFill>
                          <a:schemeClr val="tx1"/>
                        </a:solidFill>
                      </a:endParaRPr>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fld id="{1367FE57-7522-4475-9757-2DFF70E167C6}" type="datetime8">
              <a:rPr lang="en-PK" smtClean="0"/>
              <a:t>02/05/2025 05:20</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7" name="Footer Placeholder 6"/>
          <p:cNvSpPr>
            <a:spLocks noGrp="1"/>
          </p:cNvSpPr>
          <p:nvPr>
            <p:ph type="ftr" sz="quarter" idx="11"/>
          </p:nvPr>
        </p:nvSpPr>
        <p:spPr/>
        <p:txBody>
          <a:bodyPr/>
          <a:lstStyle/>
          <a:p>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solidFill>
            <a:srgbClr val="FFC000"/>
          </a:solidFill>
        </p:spPr>
        <p:txBody>
          <a:bodyPr>
            <a:normAutofit/>
          </a:bodyPr>
          <a:lstStyle/>
          <a:p>
            <a:r>
              <a:rPr lang="en-US" dirty="0"/>
              <a:t>Statistical  debate on study results </a:t>
            </a:r>
          </a:p>
        </p:txBody>
      </p:sp>
      <p:sp>
        <p:nvSpPr>
          <p:cNvPr id="3" name="Content Placeholder 2"/>
          <p:cNvSpPr>
            <a:spLocks noGrp="1"/>
          </p:cNvSpPr>
          <p:nvPr>
            <p:ph idx="1"/>
          </p:nvPr>
        </p:nvSpPr>
        <p:spPr>
          <a:xfrm>
            <a:off x="2362200" y="1066800"/>
            <a:ext cx="7543800" cy="5334000"/>
          </a:xfrm>
          <a:solidFill>
            <a:schemeClr val="bg2"/>
          </a:solidFill>
        </p:spPr>
        <p:txBody>
          <a:bodyPr>
            <a:normAutofit fontScale="92500" lnSpcReduction="20000"/>
          </a:bodyPr>
          <a:lstStyle/>
          <a:p>
            <a:r>
              <a:rPr lang="en-US" dirty="0"/>
              <a:t>Anemia is present in 33% population(300). </a:t>
            </a:r>
          </a:p>
          <a:p>
            <a:r>
              <a:rPr lang="en-US" dirty="0"/>
              <a:t>Mean age of the anemic  pop is 20Y. </a:t>
            </a:r>
          </a:p>
          <a:p>
            <a:r>
              <a:rPr lang="en-US" dirty="0"/>
              <a:t>Proportion of anemia is high in female (40%) than in male population (25%)</a:t>
            </a:r>
          </a:p>
          <a:p>
            <a:r>
              <a:rPr lang="en-US" dirty="0"/>
              <a:t>Results are based on sample study not the total population.</a:t>
            </a:r>
          </a:p>
          <a:p>
            <a:r>
              <a:rPr lang="en-US" dirty="0"/>
              <a:t>Variations  may arise from many sources like </a:t>
            </a:r>
          </a:p>
          <a:p>
            <a:pPr lvl="1"/>
            <a:r>
              <a:rPr lang="en-US" dirty="0"/>
              <a:t>Observer  </a:t>
            </a:r>
            <a:r>
              <a:rPr lang="en-US" dirty="0" err="1"/>
              <a:t>varai</a:t>
            </a:r>
            <a:r>
              <a:rPr lang="en-US" dirty="0"/>
              <a:t>-, instruments  faults,  </a:t>
            </a:r>
            <a:r>
              <a:rPr lang="en-US" dirty="0">
                <a:solidFill>
                  <a:srgbClr val="FF0000"/>
                </a:solidFill>
              </a:rPr>
              <a:t>sampling </a:t>
            </a:r>
            <a:r>
              <a:rPr lang="en-US" dirty="0" err="1">
                <a:solidFill>
                  <a:srgbClr val="FF0000"/>
                </a:solidFill>
              </a:rPr>
              <a:t>varia</a:t>
            </a:r>
            <a:r>
              <a:rPr lang="en-US" dirty="0">
                <a:solidFill>
                  <a:srgbClr val="FF0000"/>
                </a:solidFill>
              </a:rPr>
              <a:t>..</a:t>
            </a:r>
            <a:r>
              <a:rPr lang="en-US" dirty="0"/>
              <a:t> </a:t>
            </a:r>
          </a:p>
          <a:p>
            <a:r>
              <a:rPr lang="en-US" dirty="0"/>
              <a:t>Variations  / estimates or results may have  occurred due to chance or sampling ….</a:t>
            </a:r>
          </a:p>
          <a:p>
            <a:r>
              <a:rPr lang="en-US" dirty="0"/>
              <a:t>Results reliability tools for point estimates and analyzing  associations </a:t>
            </a:r>
          </a:p>
          <a:p>
            <a:pPr lvl="1"/>
            <a:r>
              <a:rPr lang="en-US" b="1" dirty="0">
                <a:solidFill>
                  <a:srgbClr val="FF0000"/>
                </a:solidFill>
              </a:rPr>
              <a:t>95% CLs</a:t>
            </a:r>
          </a:p>
          <a:p>
            <a:pPr lvl="1"/>
            <a:r>
              <a:rPr lang="en-US" b="1" dirty="0">
                <a:solidFill>
                  <a:srgbClr val="FF0000"/>
                </a:solidFill>
              </a:rPr>
              <a:t>Tests of significance</a:t>
            </a:r>
            <a:r>
              <a:rPr lang="en-US" b="1" dirty="0"/>
              <a:t>  </a:t>
            </a:r>
          </a:p>
        </p:txBody>
      </p:sp>
      <p:sp>
        <p:nvSpPr>
          <p:cNvPr id="4" name="Date Placeholder 3"/>
          <p:cNvSpPr>
            <a:spLocks noGrp="1"/>
          </p:cNvSpPr>
          <p:nvPr>
            <p:ph type="dt" sz="half" idx="10"/>
          </p:nvPr>
        </p:nvSpPr>
        <p:spPr/>
        <p:txBody>
          <a:bodyPr/>
          <a:lstStyle/>
          <a:p>
            <a:fld id="{B801AD3E-95F1-4C12-9D1D-4E7921900483}" type="datetime8">
              <a:rPr lang="en-PK" smtClean="0"/>
              <a:t>02/05/2025 05:20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6" name="Footer Placeholder 5"/>
          <p:cNvSpPr>
            <a:spLocks noGrp="1"/>
          </p:cNvSpPr>
          <p:nvPr>
            <p:ph type="ftr" sz="quarter" idx="11"/>
          </p:nvPr>
        </p:nvSpPr>
        <p:spPr/>
        <p:txBody>
          <a:bodyPr/>
          <a:lstStyle/>
          <a:p>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4600" y="228600"/>
            <a:ext cx="7340600" cy="533400"/>
          </a:xfrm>
          <a:solidFill>
            <a:srgbClr val="FFC000"/>
          </a:solidFill>
        </p:spPr>
        <p:txBody>
          <a:bodyPr rtlCol="0">
            <a:normAutofit fontScale="90000"/>
          </a:bodyPr>
          <a:lstStyle/>
          <a:p>
            <a:pPr>
              <a:defRPr/>
            </a:pPr>
            <a:r>
              <a:rPr lang="en-US" sz="3600" b="1" dirty="0"/>
              <a:t>Confidence Limits and Confidence Interval</a:t>
            </a:r>
          </a:p>
        </p:txBody>
      </p:sp>
      <p:sp>
        <p:nvSpPr>
          <p:cNvPr id="12291" name="Rectangle 3"/>
          <p:cNvSpPr>
            <a:spLocks noGrp="1" noChangeArrowheads="1"/>
          </p:cNvSpPr>
          <p:nvPr>
            <p:ph idx="1"/>
          </p:nvPr>
        </p:nvSpPr>
        <p:spPr>
          <a:xfrm>
            <a:off x="2133600" y="914400"/>
            <a:ext cx="8001000" cy="5410200"/>
          </a:xfrm>
          <a:solidFill>
            <a:schemeClr val="bg2"/>
          </a:solidFill>
        </p:spPr>
        <p:txBody>
          <a:bodyPr rtlCol="0">
            <a:normAutofit lnSpcReduction="10000"/>
          </a:bodyPr>
          <a:lstStyle/>
          <a:p>
            <a:pPr>
              <a:defRPr/>
            </a:pPr>
            <a:r>
              <a:rPr lang="en-US" sz="2400" dirty="0"/>
              <a:t>In reality we take only one sample (X is not equal to </a:t>
            </a:r>
            <a:r>
              <a:rPr lang="en-US" sz="2400" dirty="0">
                <a:cs typeface="Times New Roman" pitchFamily="18" charset="0"/>
              </a:rPr>
              <a:t>µ)</a:t>
            </a:r>
            <a:endParaRPr lang="en-US" sz="2400" dirty="0"/>
          </a:p>
          <a:p>
            <a:pPr>
              <a:defRPr/>
            </a:pPr>
            <a:r>
              <a:rPr lang="en-US" sz="2400" b="1" dirty="0"/>
              <a:t>According to CLT</a:t>
            </a:r>
            <a:r>
              <a:rPr lang="en-US" sz="2400" dirty="0"/>
              <a:t>, SE is a tool to measure “ sampling  variations”. </a:t>
            </a:r>
          </a:p>
          <a:p>
            <a:pPr>
              <a:defRPr/>
            </a:pPr>
            <a:r>
              <a:rPr lang="en-US" sz="2400" dirty="0"/>
              <a:t>A sample mean (X) is not exactly equal to pop. mean but with help of </a:t>
            </a:r>
            <a:r>
              <a:rPr lang="en-US" sz="2400" dirty="0">
                <a:solidFill>
                  <a:srgbClr val="C00000"/>
                </a:solidFill>
              </a:rPr>
              <a:t>SE </a:t>
            </a:r>
            <a:r>
              <a:rPr lang="en-US" sz="2400" dirty="0"/>
              <a:t>we can construct a </a:t>
            </a:r>
            <a:r>
              <a:rPr lang="en-US" sz="2400" dirty="0">
                <a:solidFill>
                  <a:srgbClr val="C00000"/>
                </a:solidFill>
              </a:rPr>
              <a:t>range of values around sample mean </a:t>
            </a:r>
            <a:r>
              <a:rPr lang="en-US" sz="2400" dirty="0"/>
              <a:t>within which pop. mean would fall with certain degree  of confidence. (Point estimate</a:t>
            </a:r>
            <a:r>
              <a:rPr lang="en-US" sz="2400" dirty="0">
                <a:cs typeface="Times New Roman" pitchFamily="18" charset="0"/>
              </a:rPr>
              <a:t>)</a:t>
            </a:r>
            <a:endParaRPr lang="en-US" sz="2400" dirty="0"/>
          </a:p>
          <a:p>
            <a:pPr>
              <a:defRPr/>
            </a:pPr>
            <a:r>
              <a:rPr lang="en-US" sz="2400" dirty="0"/>
              <a:t>These limits calculated on both sides of sample mean are called </a:t>
            </a:r>
            <a:r>
              <a:rPr lang="en-US" sz="2400" dirty="0">
                <a:solidFill>
                  <a:srgbClr val="C00000"/>
                </a:solidFill>
              </a:rPr>
              <a:t>“confidence limits” </a:t>
            </a:r>
            <a:r>
              <a:rPr lang="en-US" sz="2400" dirty="0"/>
              <a:t>{CL}. </a:t>
            </a:r>
          </a:p>
          <a:p>
            <a:pPr>
              <a:defRPr/>
            </a:pPr>
            <a:r>
              <a:rPr lang="en-US" sz="2400" dirty="0"/>
              <a:t>Range between these limits is known as </a:t>
            </a:r>
            <a:r>
              <a:rPr lang="en-US" sz="2400" dirty="0">
                <a:solidFill>
                  <a:srgbClr val="C00000"/>
                </a:solidFill>
              </a:rPr>
              <a:t>“confidence interval” </a:t>
            </a:r>
            <a:r>
              <a:rPr lang="en-US" sz="2400" dirty="0"/>
              <a:t>{CI}.</a:t>
            </a:r>
          </a:p>
          <a:p>
            <a:pPr marL="514350" indent="-514350">
              <a:buNone/>
              <a:defRPr/>
            </a:pPr>
            <a:r>
              <a:rPr lang="en-US" sz="2400" dirty="0">
                <a:cs typeface="Times New Roman" pitchFamily="18" charset="0"/>
              </a:rPr>
              <a:t>      </a:t>
            </a:r>
            <a:r>
              <a:rPr lang="en-US" sz="2400" b="1" dirty="0">
                <a:cs typeface="Times New Roman" pitchFamily="18" charset="0"/>
              </a:rPr>
              <a:t>Formula for Pop. Mean </a:t>
            </a:r>
            <a:r>
              <a:rPr lang="en-US" sz="2400" b="1" dirty="0">
                <a:solidFill>
                  <a:srgbClr val="C00000"/>
                </a:solidFill>
                <a:cs typeface="Times New Roman" pitchFamily="18" charset="0"/>
              </a:rPr>
              <a:t>(95% CI)</a:t>
            </a:r>
            <a:r>
              <a:rPr lang="en-US" sz="2400" dirty="0">
                <a:cs typeface="Times New Roman" pitchFamily="18" charset="0"/>
              </a:rPr>
              <a:t>  </a:t>
            </a:r>
            <a:r>
              <a:rPr lang="en-US" sz="2400" b="1" dirty="0">
                <a:cs typeface="Times New Roman" pitchFamily="18" charset="0"/>
              </a:rPr>
              <a:t>µ</a:t>
            </a:r>
            <a:r>
              <a:rPr lang="en-US" sz="2400" b="1" baseline="-25000" dirty="0" err="1">
                <a:cs typeface="Times New Roman" pitchFamily="18" charset="0"/>
              </a:rPr>
              <a:t>ci</a:t>
            </a:r>
            <a:r>
              <a:rPr lang="en-US" sz="2400" b="1" dirty="0">
                <a:cs typeface="Times New Roman" pitchFamily="18" charset="0"/>
              </a:rPr>
              <a:t> </a:t>
            </a:r>
            <a:r>
              <a:rPr lang="en-US" sz="2400" dirty="0">
                <a:cs typeface="Times New Roman" pitchFamily="18" charset="0"/>
              </a:rPr>
              <a:t>= X ± 2SE</a:t>
            </a:r>
          </a:p>
          <a:p>
            <a:pPr marL="514350" indent="-514350">
              <a:buNone/>
              <a:defRPr/>
            </a:pPr>
            <a:r>
              <a:rPr lang="en-US" sz="2400" dirty="0">
                <a:cs typeface="Times New Roman" pitchFamily="18" charset="0"/>
              </a:rPr>
              <a:t>						 </a:t>
            </a:r>
            <a:r>
              <a:rPr lang="en-US" sz="2400" b="1" dirty="0">
                <a:solidFill>
                  <a:srgbClr val="C00000"/>
                </a:solidFill>
                <a:cs typeface="Times New Roman" pitchFamily="18" charset="0"/>
              </a:rPr>
              <a:t>=     X ± 2 ( </a:t>
            </a:r>
            <a:r>
              <a:rPr lang="en-US" sz="2400" b="1" u="sng" dirty="0">
                <a:solidFill>
                  <a:srgbClr val="C00000"/>
                </a:solidFill>
                <a:cs typeface="Times New Roman" pitchFamily="18" charset="0"/>
              </a:rPr>
              <a:t>SD)</a:t>
            </a:r>
          </a:p>
          <a:p>
            <a:pPr marL="514350" indent="-514350">
              <a:buNone/>
              <a:defRPr/>
            </a:pPr>
            <a:r>
              <a:rPr lang="en-US" sz="2400" b="1" dirty="0">
                <a:solidFill>
                  <a:srgbClr val="C00000"/>
                </a:solidFill>
                <a:cs typeface="Times New Roman" pitchFamily="18" charset="0"/>
              </a:rPr>
              <a:t>			                        </a:t>
            </a:r>
            <a:r>
              <a:rPr lang="en-US" sz="2400" b="1" dirty="0">
                <a:solidFill>
                  <a:srgbClr val="C00000"/>
                </a:solidFill>
                <a:latin typeface="Times New Roman" pitchFamily="18" charset="0"/>
                <a:cs typeface="Times New Roman" pitchFamily="18" charset="0"/>
              </a:rPr>
              <a:t>                               √ n </a:t>
            </a:r>
            <a:r>
              <a:rPr lang="en-US" sz="2400" b="1" dirty="0">
                <a:solidFill>
                  <a:srgbClr val="C00000"/>
                </a:solidFill>
                <a:cs typeface="Times New Roman" pitchFamily="18" charset="0"/>
              </a:rPr>
              <a:t>   </a:t>
            </a:r>
          </a:p>
          <a:p>
            <a:pPr>
              <a:defRPr/>
            </a:pPr>
            <a:endParaRPr lang="en-US" sz="2400" dirty="0"/>
          </a:p>
          <a:p>
            <a:pPr>
              <a:buNone/>
              <a:defRPr/>
            </a:pPr>
            <a:endParaRPr lang="en-US" dirty="0">
              <a:cs typeface="Times New Roman" pitchFamily="18" charset="0"/>
            </a:endParaRPr>
          </a:p>
        </p:txBody>
      </p:sp>
      <p:sp>
        <p:nvSpPr>
          <p:cNvPr id="13316" name="Line 4"/>
          <p:cNvSpPr>
            <a:spLocks noChangeShapeType="1"/>
          </p:cNvSpPr>
          <p:nvPr/>
        </p:nvSpPr>
        <p:spPr bwMode="auto">
          <a:xfrm>
            <a:off x="7391400" y="4953000"/>
            <a:ext cx="228600" cy="0"/>
          </a:xfrm>
          <a:prstGeom prst="line">
            <a:avLst/>
          </a:prstGeom>
          <a:noFill/>
          <a:ln w="9525">
            <a:solidFill>
              <a:schemeClr val="tx1"/>
            </a:solidFill>
            <a:round/>
            <a:headEnd/>
            <a:tailEnd/>
          </a:ln>
        </p:spPr>
        <p:txBody>
          <a:bodyPr/>
          <a:lstStyle/>
          <a:p>
            <a:endParaRPr lang="en-US"/>
          </a:p>
        </p:txBody>
      </p:sp>
      <p:sp>
        <p:nvSpPr>
          <p:cNvPr id="13317" name="Line 4"/>
          <p:cNvSpPr>
            <a:spLocks noChangeShapeType="1"/>
          </p:cNvSpPr>
          <p:nvPr/>
        </p:nvSpPr>
        <p:spPr bwMode="auto">
          <a:xfrm>
            <a:off x="7696200" y="5334000"/>
            <a:ext cx="228600" cy="0"/>
          </a:xfrm>
          <a:prstGeom prst="line">
            <a:avLst/>
          </a:prstGeom>
          <a:noFill/>
          <a:ln w="9525">
            <a:solidFill>
              <a:schemeClr val="tx1"/>
            </a:solidFill>
            <a:round/>
            <a:headEnd/>
            <a:tailEnd/>
          </a:ln>
        </p:spPr>
        <p:txBody>
          <a:bodyPr/>
          <a:lstStyle/>
          <a:p>
            <a:endParaRPr lang="en-US"/>
          </a:p>
        </p:txBody>
      </p:sp>
      <p:sp>
        <p:nvSpPr>
          <p:cNvPr id="13318" name="Line 4"/>
          <p:cNvSpPr>
            <a:spLocks noChangeShapeType="1"/>
          </p:cNvSpPr>
          <p:nvPr/>
        </p:nvSpPr>
        <p:spPr bwMode="auto">
          <a:xfrm>
            <a:off x="4572000" y="2209800"/>
            <a:ext cx="228600" cy="0"/>
          </a:xfrm>
          <a:prstGeom prst="line">
            <a:avLst/>
          </a:prstGeom>
          <a:noFill/>
          <a:ln w="9525">
            <a:solidFill>
              <a:schemeClr val="tx1"/>
            </a:solidFill>
            <a:round/>
            <a:headEnd/>
            <a:tailEnd/>
          </a:ln>
        </p:spPr>
        <p:txBody>
          <a:bodyPr/>
          <a:lstStyle/>
          <a:p>
            <a:endParaRPr lang="en-US"/>
          </a:p>
        </p:txBody>
      </p:sp>
      <p:sp>
        <p:nvSpPr>
          <p:cNvPr id="13319" name="Line 4"/>
          <p:cNvSpPr>
            <a:spLocks noChangeShapeType="1"/>
          </p:cNvSpPr>
          <p:nvPr/>
        </p:nvSpPr>
        <p:spPr bwMode="auto">
          <a:xfrm>
            <a:off x="6934200" y="990600"/>
            <a:ext cx="228600" cy="0"/>
          </a:xfrm>
          <a:prstGeom prst="line">
            <a:avLst/>
          </a:prstGeom>
          <a:noFill/>
          <a:ln w="9525">
            <a:solidFill>
              <a:schemeClr val="tx1"/>
            </a:solidFill>
            <a:round/>
            <a:headEnd/>
            <a:tailEnd/>
          </a:ln>
        </p:spPr>
        <p:txBody>
          <a:bodyPr/>
          <a:lstStyle/>
          <a:p>
            <a:endParaRPr lang="en-US"/>
          </a:p>
        </p:txBody>
      </p:sp>
      <p:sp>
        <p:nvSpPr>
          <p:cNvPr id="8" name="Date Placeholder 7"/>
          <p:cNvSpPr>
            <a:spLocks noGrp="1"/>
          </p:cNvSpPr>
          <p:nvPr>
            <p:ph type="dt" sz="quarter" idx="10"/>
          </p:nvPr>
        </p:nvSpPr>
        <p:spPr/>
        <p:txBody>
          <a:bodyPr/>
          <a:lstStyle/>
          <a:p>
            <a:pPr>
              <a:defRPr/>
            </a:pPr>
            <a:fld id="{8F9ECF2A-EEA1-44F4-851D-35DF237461D3}" type="datetime8">
              <a:rPr lang="en-PK" smtClean="0"/>
              <a:t>02/05/2025 05:20</a:t>
            </a:fld>
            <a:endParaRPr lang="en-US"/>
          </a:p>
        </p:txBody>
      </p:sp>
      <p:sp>
        <p:nvSpPr>
          <p:cNvPr id="9" name="Slide Number Placeholder 8"/>
          <p:cNvSpPr>
            <a:spLocks noGrp="1"/>
          </p:cNvSpPr>
          <p:nvPr>
            <p:ph type="sldNum" sz="quarter" idx="12"/>
          </p:nvPr>
        </p:nvSpPr>
        <p:spPr/>
        <p:txBody>
          <a:bodyPr/>
          <a:lstStyle/>
          <a:p>
            <a:pPr>
              <a:defRPr/>
            </a:pPr>
            <a:fld id="{4E010C65-DAAF-48B6-87CC-FE53E91067F2}"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en-US"/>
              <a:t>dr syed arhsad sabir </a:t>
            </a:r>
          </a:p>
        </p:txBody>
      </p:sp>
      <p:sp>
        <p:nvSpPr>
          <p:cNvPr id="11" name="Oval 10"/>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a:solidFill>
            <a:srgbClr val="FFC000"/>
          </a:solidFill>
        </p:spPr>
        <p:txBody>
          <a:bodyPr rtlCol="0">
            <a:normAutofit fontScale="90000"/>
          </a:bodyPr>
          <a:lstStyle/>
          <a:p>
            <a:pPr>
              <a:defRPr/>
            </a:pPr>
            <a:r>
              <a:rPr lang="en-US" dirty="0"/>
              <a:t>Exercise</a:t>
            </a:r>
          </a:p>
        </p:txBody>
      </p:sp>
      <p:sp>
        <p:nvSpPr>
          <p:cNvPr id="25603" name="Content Placeholder 2"/>
          <p:cNvSpPr>
            <a:spLocks noGrp="1"/>
          </p:cNvSpPr>
          <p:nvPr>
            <p:ph idx="1"/>
          </p:nvPr>
        </p:nvSpPr>
        <p:spPr>
          <a:xfrm>
            <a:off x="2133600" y="990600"/>
            <a:ext cx="7772400" cy="5562600"/>
          </a:xfrm>
          <a:solidFill>
            <a:schemeClr val="bg2"/>
          </a:solidFill>
        </p:spPr>
        <p:txBody>
          <a:bodyPr/>
          <a:lstStyle/>
          <a:p>
            <a:pPr eaLnBrk="1" hangingPunct="1">
              <a:defRPr/>
            </a:pPr>
            <a:r>
              <a:rPr lang="en-US" dirty="0"/>
              <a:t>Researcher want to assess wt. of 5 years old children of a village with total child population of 110. A sample of size n= 11 was drawn, its mean wt. was 16Kg &amp; SD =2kg. Pop. </a:t>
            </a:r>
          </a:p>
          <a:p>
            <a:pPr eaLnBrk="1" hangingPunct="1">
              <a:defRPr/>
            </a:pPr>
            <a:r>
              <a:rPr lang="en-US" dirty="0"/>
              <a:t>How close is this estimate to true value?</a:t>
            </a:r>
          </a:p>
          <a:p>
            <a:pPr eaLnBrk="1" hangingPunct="1">
              <a:defRPr/>
            </a:pPr>
            <a:r>
              <a:rPr lang="en-US" dirty="0"/>
              <a:t>SE = 2/ </a:t>
            </a:r>
            <a:r>
              <a:rPr lang="en-US" dirty="0">
                <a:latin typeface="Times New Roman" pitchFamily="18" charset="0"/>
                <a:cs typeface="Times New Roman" pitchFamily="18" charset="0"/>
              </a:rPr>
              <a:t>√ 11 =  0.6 Kg </a:t>
            </a:r>
          </a:p>
          <a:p>
            <a:pPr eaLnBrk="1" hangingPunct="1">
              <a:defRPr/>
            </a:pPr>
            <a:r>
              <a:rPr lang="en-US" dirty="0">
                <a:solidFill>
                  <a:srgbClr val="C00000"/>
                </a:solidFill>
                <a:cs typeface="Times New Roman" pitchFamily="18" charset="0"/>
              </a:rPr>
              <a:t>95% CI </a:t>
            </a:r>
            <a:r>
              <a:rPr lang="en-US" sz="2000" dirty="0">
                <a:cs typeface="Times New Roman" pitchFamily="18" charset="0"/>
              </a:rPr>
              <a:t>(µ</a:t>
            </a:r>
            <a:r>
              <a:rPr lang="en-US" sz="2000" baseline="-25000" dirty="0" err="1">
                <a:cs typeface="Times New Roman" pitchFamily="18" charset="0"/>
              </a:rPr>
              <a:t>ci</a:t>
            </a:r>
            <a:r>
              <a:rPr lang="en-US" sz="2000" dirty="0">
                <a:cs typeface="Times New Roman" pitchFamily="18" charset="0"/>
              </a:rPr>
              <a:t>)</a:t>
            </a:r>
            <a:r>
              <a:rPr lang="en-US" sz="2000"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 16 </a:t>
            </a:r>
            <a:r>
              <a:rPr lang="en-US" dirty="0">
                <a:cs typeface="Times New Roman" pitchFamily="18" charset="0"/>
              </a:rPr>
              <a:t>± 2 x 0.6 </a:t>
            </a:r>
          </a:p>
          <a:p>
            <a:pPr eaLnBrk="1" hangingPunct="1">
              <a:buFont typeface="Arial" charset="0"/>
              <a:buNone/>
              <a:defRPr/>
            </a:pPr>
            <a:r>
              <a:rPr lang="en-US" dirty="0">
                <a:cs typeface="Times New Roman" pitchFamily="18" charset="0"/>
              </a:rPr>
              <a:t>			        </a:t>
            </a:r>
            <a:r>
              <a:rPr lang="en-US" b="1" dirty="0">
                <a:solidFill>
                  <a:srgbClr val="C00000"/>
                </a:solidFill>
                <a:cs typeface="Times New Roman" pitchFamily="18" charset="0"/>
              </a:rPr>
              <a:t>14.8kg---------17.2kg </a:t>
            </a:r>
            <a:endParaRPr lang="en-US" b="1" dirty="0">
              <a:solidFill>
                <a:srgbClr val="C00000"/>
              </a:solidFill>
            </a:endParaRPr>
          </a:p>
          <a:p>
            <a:pPr eaLnBrk="1" hangingPunct="1">
              <a:buFont typeface="Arial" charset="0"/>
              <a:buNone/>
              <a:defRPr/>
            </a:pPr>
            <a:r>
              <a:rPr lang="en-US" sz="2400" b="1" u="sng" dirty="0">
                <a:solidFill>
                  <a:srgbClr val="C00000"/>
                </a:solidFill>
              </a:rPr>
              <a:t>Role of sample size</a:t>
            </a:r>
            <a:r>
              <a:rPr lang="en-US" sz="2400" b="1" dirty="0">
                <a:solidFill>
                  <a:srgbClr val="C00000"/>
                </a:solidFill>
              </a:rPr>
              <a:t>: </a:t>
            </a:r>
          </a:p>
          <a:p>
            <a:pPr eaLnBrk="1" hangingPunct="1">
              <a:buFont typeface="Arial" charset="0"/>
              <a:buNone/>
              <a:defRPr/>
            </a:pPr>
            <a:r>
              <a:rPr lang="en-US" sz="2400" b="1" dirty="0">
                <a:solidFill>
                  <a:srgbClr val="C00000"/>
                </a:solidFill>
              </a:rPr>
              <a:t>	If n= 20,</a:t>
            </a:r>
            <a:r>
              <a:rPr lang="en-US" sz="2400" dirty="0"/>
              <a:t>  SE= 2/</a:t>
            </a:r>
            <a:r>
              <a:rPr lang="en-US" sz="2400" dirty="0">
                <a:latin typeface="Times New Roman" pitchFamily="18" charset="0"/>
                <a:cs typeface="Times New Roman" pitchFamily="18" charset="0"/>
              </a:rPr>
              <a:t> √ </a:t>
            </a:r>
            <a:r>
              <a:rPr lang="en-US" sz="2400" dirty="0"/>
              <a:t>20    = 0.45kg</a:t>
            </a:r>
          </a:p>
          <a:p>
            <a:pPr eaLnBrk="1" hangingPunct="1">
              <a:buFont typeface="Arial" charset="0"/>
              <a:buNone/>
              <a:defRPr/>
            </a:pPr>
            <a:r>
              <a:rPr lang="en-US" sz="2400" dirty="0"/>
              <a:t>	95%CI    = 16 </a:t>
            </a:r>
            <a:r>
              <a:rPr lang="en-US" sz="2400" dirty="0">
                <a:cs typeface="Times New Roman" pitchFamily="18" charset="0"/>
              </a:rPr>
              <a:t>± 2 x 0.45 = </a:t>
            </a:r>
            <a:r>
              <a:rPr lang="en-US" sz="2400" b="1" dirty="0">
                <a:solidFill>
                  <a:srgbClr val="C00000"/>
                </a:solidFill>
                <a:cs typeface="Times New Roman" pitchFamily="18" charset="0"/>
              </a:rPr>
              <a:t>15.1------16.9kg </a:t>
            </a:r>
            <a:r>
              <a:rPr lang="en-US" sz="2400" b="1" dirty="0">
                <a:cs typeface="Times New Roman" pitchFamily="18" charset="0"/>
              </a:rPr>
              <a:t>(more precise)</a:t>
            </a:r>
            <a:endParaRPr lang="en-US" sz="2400" b="1" dirty="0"/>
          </a:p>
          <a:p>
            <a:pPr eaLnBrk="1" hangingPunct="1">
              <a:defRPr/>
            </a:pPr>
            <a:endParaRPr lang="en-US" dirty="0"/>
          </a:p>
        </p:txBody>
      </p:sp>
      <p:sp>
        <p:nvSpPr>
          <p:cNvPr id="4" name="Date Placeholder 3"/>
          <p:cNvSpPr>
            <a:spLocks noGrp="1"/>
          </p:cNvSpPr>
          <p:nvPr>
            <p:ph type="dt" sz="quarter" idx="10"/>
          </p:nvPr>
        </p:nvSpPr>
        <p:spPr/>
        <p:txBody>
          <a:bodyPr/>
          <a:lstStyle/>
          <a:p>
            <a:pPr>
              <a:defRPr/>
            </a:pPr>
            <a:fld id="{FFCA7F05-4994-482B-91E5-B578CF0ADD1D}"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86ADC655-9BBE-4E3B-AB85-9F270E4032D5}"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304800"/>
            <a:ext cx="7772400" cy="609600"/>
          </a:xfrm>
          <a:solidFill>
            <a:srgbClr val="FFC000"/>
          </a:solidFill>
        </p:spPr>
        <p:txBody>
          <a:bodyPr/>
          <a:lstStyle/>
          <a:p>
            <a:pPr eaLnBrk="1" hangingPunct="1"/>
            <a:r>
              <a:rPr lang="en-US" sz="3200" b="1" dirty="0"/>
              <a:t>Standard error of proportion (SEP)</a:t>
            </a:r>
          </a:p>
        </p:txBody>
      </p:sp>
      <p:sp>
        <p:nvSpPr>
          <p:cNvPr id="15363" name="Rectangle 3"/>
          <p:cNvSpPr>
            <a:spLocks noGrp="1" noChangeArrowheads="1"/>
          </p:cNvSpPr>
          <p:nvPr>
            <p:ph idx="1"/>
          </p:nvPr>
        </p:nvSpPr>
        <p:spPr>
          <a:xfrm>
            <a:off x="2286000" y="990600"/>
            <a:ext cx="7772400" cy="5105400"/>
          </a:xfrm>
          <a:solidFill>
            <a:schemeClr val="bg2"/>
          </a:solidFill>
        </p:spPr>
        <p:txBody>
          <a:bodyPr>
            <a:normAutofit lnSpcReduction="10000"/>
          </a:bodyPr>
          <a:lstStyle/>
          <a:p>
            <a:pPr eaLnBrk="1" hangingPunct="1"/>
            <a:r>
              <a:rPr lang="en-US" dirty="0"/>
              <a:t>To estimate a population proportion (P), sample proportion (p) can be used accordingly (CLT)</a:t>
            </a:r>
          </a:p>
          <a:p>
            <a:pPr eaLnBrk="1" hangingPunct="1"/>
            <a:r>
              <a:rPr lang="en-US" dirty="0"/>
              <a:t>Distribution of samples proportions around the pop. proportions is “Normal” and may be  expressed arithmetically in term of SE of proportion with confidence limits. </a:t>
            </a:r>
          </a:p>
          <a:p>
            <a:pPr eaLnBrk="1" hangingPunct="1"/>
            <a:r>
              <a:rPr lang="en-US" dirty="0"/>
              <a:t>95% of sample proportions will lie within limits of population proportion as P </a:t>
            </a:r>
            <a:r>
              <a:rPr lang="en-US" dirty="0">
                <a:cs typeface="Times New Roman" pitchFamily="18" charset="0"/>
              </a:rPr>
              <a:t>± 2 SEP {95% CLs}. </a:t>
            </a:r>
          </a:p>
          <a:p>
            <a:pPr eaLnBrk="1" hangingPunct="1"/>
            <a:r>
              <a:rPr lang="en-US" dirty="0">
                <a:cs typeface="Times New Roman" pitchFamily="18" charset="0"/>
              </a:rPr>
              <a:t>Samples with larger or smaller than this range will be rare or only 5%. And such values will taken as statistically significant at 5% level of significance.</a:t>
            </a:r>
          </a:p>
          <a:p>
            <a:pPr eaLnBrk="1" hangingPunct="1">
              <a:buFontTx/>
              <a:buNone/>
            </a:pPr>
            <a:r>
              <a:rPr lang="en-US" dirty="0">
                <a:cs typeface="Times New Roman" pitchFamily="18" charset="0"/>
              </a:rPr>
              <a:t>                      </a:t>
            </a:r>
            <a:r>
              <a:rPr lang="en-US" dirty="0">
                <a:solidFill>
                  <a:srgbClr val="C00000"/>
                </a:solidFill>
                <a:cs typeface="Times New Roman" pitchFamily="18" charset="0"/>
              </a:rPr>
              <a:t>[ Central limit theorem ]  </a:t>
            </a:r>
          </a:p>
          <a:p>
            <a:pPr eaLnBrk="1" hangingPunct="1"/>
            <a:endParaRPr lang="en-US" dirty="0"/>
          </a:p>
        </p:txBody>
      </p:sp>
      <p:sp>
        <p:nvSpPr>
          <p:cNvPr id="7170" name="Date Placeholder 3"/>
          <p:cNvSpPr>
            <a:spLocks noGrp="1"/>
          </p:cNvSpPr>
          <p:nvPr>
            <p:ph type="dt" sz="quarter" idx="10"/>
          </p:nvPr>
        </p:nvSpPr>
        <p:spPr/>
        <p:txBody>
          <a:bodyPr/>
          <a:lstStyle/>
          <a:p>
            <a:pPr>
              <a:defRPr/>
            </a:pPr>
            <a:fld id="{6CE08134-2087-4A96-9B88-0831BD06073C}" type="datetime8">
              <a:rPr lang="en-PK" smtClean="0"/>
              <a:t>02/05/2025 05:20</a:t>
            </a:fld>
            <a:endParaRPr lang="en-US"/>
          </a:p>
        </p:txBody>
      </p:sp>
      <p:sp>
        <p:nvSpPr>
          <p:cNvPr id="7171" name="Footer Placeholder 4"/>
          <p:cNvSpPr>
            <a:spLocks noGrp="1"/>
          </p:cNvSpPr>
          <p:nvPr>
            <p:ph type="ftr" sz="quarter" idx="11"/>
          </p:nvPr>
        </p:nvSpPr>
        <p:spPr/>
        <p:txBody>
          <a:bodyPr/>
          <a:lstStyle/>
          <a:p>
            <a:pPr>
              <a:defRPr/>
            </a:pPr>
            <a:r>
              <a:rPr lang="en-US"/>
              <a:t>dr syed arhsad sabir </a:t>
            </a:r>
          </a:p>
        </p:txBody>
      </p:sp>
      <p:sp>
        <p:nvSpPr>
          <p:cNvPr id="7172" name="Slide Number Placeholder 5"/>
          <p:cNvSpPr>
            <a:spLocks noGrp="1"/>
          </p:cNvSpPr>
          <p:nvPr>
            <p:ph type="sldNum" sz="quarter" idx="12"/>
          </p:nvPr>
        </p:nvSpPr>
        <p:spPr/>
        <p:txBody>
          <a:bodyPr/>
          <a:lstStyle/>
          <a:p>
            <a:pPr>
              <a:defRPr/>
            </a:pPr>
            <a:fld id="{2555A669-5582-43CC-9605-CBBEA81069C2}" type="slidenum">
              <a:rPr lang="en-US"/>
              <a:pPr>
                <a:defRPr/>
              </a:pPr>
              <a:t>24</a:t>
            </a:fld>
            <a:endParaRPr lang="en-US"/>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305800" cy="685800"/>
          </a:xfrm>
          <a:solidFill>
            <a:srgbClr val="FFC000"/>
          </a:solidFill>
        </p:spPr>
        <p:txBody>
          <a:bodyPr rtlCol="0">
            <a:normAutofit fontScale="90000"/>
          </a:bodyPr>
          <a:lstStyle/>
          <a:p>
            <a:pPr>
              <a:defRPr/>
            </a:pPr>
            <a:br>
              <a:rPr lang="en-US" dirty="0"/>
            </a:br>
            <a:r>
              <a:rPr lang="en-US" sz="3100" b="1" dirty="0"/>
              <a:t>95% CI for a pop. proportion ( in percentage)                                                  </a:t>
            </a:r>
            <a:r>
              <a:rPr lang="en-US" sz="3100" dirty="0">
                <a:solidFill>
                  <a:srgbClr val="C00000"/>
                </a:solidFill>
              </a:rPr>
              <a:t>( categorical variable) </a:t>
            </a:r>
            <a:r>
              <a:rPr lang="en-US" sz="3100" dirty="0"/>
              <a:t> </a:t>
            </a:r>
            <a:br>
              <a:rPr lang="en-US" b="1" u="sng" dirty="0"/>
            </a:br>
            <a:endParaRPr lang="en-US" b="1" u="sng" dirty="0"/>
          </a:p>
        </p:txBody>
      </p:sp>
      <p:sp>
        <p:nvSpPr>
          <p:cNvPr id="3" name="Content Placeholder 2"/>
          <p:cNvSpPr>
            <a:spLocks noGrp="1"/>
          </p:cNvSpPr>
          <p:nvPr>
            <p:ph idx="1"/>
          </p:nvPr>
        </p:nvSpPr>
        <p:spPr>
          <a:xfrm>
            <a:off x="2057400" y="1143000"/>
            <a:ext cx="8153400" cy="5410200"/>
          </a:xfrm>
          <a:solidFill>
            <a:schemeClr val="bg2"/>
          </a:solidFill>
        </p:spPr>
        <p:txBody>
          <a:bodyPr rtlCol="0">
            <a:normAutofit lnSpcReduction="10000"/>
          </a:bodyPr>
          <a:lstStyle/>
          <a:p>
            <a:pPr>
              <a:defRPr/>
            </a:pPr>
            <a:r>
              <a:rPr lang="en-US" dirty="0">
                <a:cs typeface="Times New Roman" pitchFamily="18" charset="0"/>
              </a:rPr>
              <a:t>In sample of 120 T.B pts. drawn from country, 23.3%(28) had compliance with treatment.</a:t>
            </a:r>
          </a:p>
          <a:p>
            <a:pPr>
              <a:defRPr/>
            </a:pPr>
            <a:r>
              <a:rPr lang="en-US" dirty="0">
                <a:cs typeface="Times New Roman" pitchFamily="18" charset="0"/>
              </a:rPr>
              <a:t>Is this finding holds true for whole population ?</a:t>
            </a:r>
          </a:p>
          <a:p>
            <a:pPr>
              <a:buNone/>
              <a:defRPr/>
            </a:pPr>
            <a:r>
              <a:rPr lang="en-US" dirty="0">
                <a:solidFill>
                  <a:srgbClr val="C00000"/>
                </a:solidFill>
                <a:cs typeface="Times New Roman" pitchFamily="18" charset="0"/>
              </a:rPr>
              <a:t>   Standard Error for Proportion (in %)/ (SEP)</a:t>
            </a:r>
          </a:p>
          <a:p>
            <a:pPr>
              <a:buNone/>
              <a:defRPr/>
            </a:pPr>
            <a:r>
              <a:rPr lang="en-US" dirty="0">
                <a:cs typeface="Times New Roman" pitchFamily="18" charset="0"/>
              </a:rPr>
              <a:t>    if p probability of occurrence of one proportion in percentage (23.3%)</a:t>
            </a:r>
          </a:p>
          <a:p>
            <a:pPr>
              <a:buNone/>
              <a:defRPr/>
            </a:pPr>
            <a:r>
              <a:rPr lang="en-US" dirty="0">
                <a:cs typeface="Times New Roman" pitchFamily="18" charset="0"/>
              </a:rPr>
              <a:t>    100-p will be probability  of its non occurrence (q)  		= 100-23.3 = 76.7% (q)</a:t>
            </a:r>
          </a:p>
          <a:p>
            <a:pPr>
              <a:buNone/>
              <a:defRPr/>
            </a:pPr>
            <a:r>
              <a:rPr lang="en-US" dirty="0">
                <a:cs typeface="Times New Roman" pitchFamily="18" charset="0"/>
              </a:rPr>
              <a:t>	</a:t>
            </a:r>
            <a:r>
              <a:rPr lang="en-US" b="1" dirty="0">
                <a:solidFill>
                  <a:srgbClr val="C00000"/>
                </a:solidFill>
                <a:cs typeface="Times New Roman" pitchFamily="18" charset="0"/>
              </a:rPr>
              <a:t>SEP</a:t>
            </a:r>
            <a:r>
              <a:rPr lang="en-US" b="1" dirty="0">
                <a:cs typeface="Times New Roman" pitchFamily="18" charset="0"/>
              </a:rPr>
              <a:t> </a:t>
            </a:r>
            <a:r>
              <a:rPr lang="en-US" b="1" dirty="0">
                <a:solidFill>
                  <a:srgbClr val="C00000"/>
                </a:solidFill>
                <a:cs typeface="Times New Roman" pitchFamily="18" charset="0"/>
              </a:rPr>
              <a:t>= √ p x q / n   </a:t>
            </a:r>
            <a:r>
              <a:rPr lang="en-US" dirty="0">
                <a:cs typeface="Times New Roman" pitchFamily="18" charset="0"/>
              </a:rPr>
              <a:t>= √ 23.3-76.7/ 120 =</a:t>
            </a:r>
            <a:r>
              <a:rPr lang="en-US" dirty="0">
                <a:solidFill>
                  <a:srgbClr val="C00000"/>
                </a:solidFill>
                <a:cs typeface="Times New Roman" pitchFamily="18" charset="0"/>
              </a:rPr>
              <a:t>3.8</a:t>
            </a:r>
          </a:p>
          <a:p>
            <a:pPr>
              <a:buNone/>
              <a:defRPr/>
            </a:pPr>
            <a:r>
              <a:rPr lang="en-US" dirty="0">
                <a:cs typeface="Times New Roman" pitchFamily="18" charset="0"/>
              </a:rPr>
              <a:t>   95% CI for SEP =  p ± 2 x SEP = 23.3 ± (2 x 3.8)</a:t>
            </a:r>
          </a:p>
          <a:p>
            <a:pPr>
              <a:buNone/>
              <a:defRPr/>
            </a:pPr>
            <a:r>
              <a:rPr lang="en-US" dirty="0">
                <a:cs typeface="Times New Roman" pitchFamily="18" charset="0"/>
              </a:rPr>
              <a:t>	  		</a:t>
            </a:r>
            <a:r>
              <a:rPr lang="en-US" b="1" dirty="0">
                <a:cs typeface="Times New Roman" pitchFamily="18" charset="0"/>
              </a:rPr>
              <a:t>95% CI for SEP = </a:t>
            </a:r>
            <a:r>
              <a:rPr lang="en-US" b="1" dirty="0">
                <a:solidFill>
                  <a:srgbClr val="C00000"/>
                </a:solidFill>
                <a:cs typeface="Times New Roman" pitchFamily="18" charset="0"/>
              </a:rPr>
              <a:t>15.5%----31.1% </a:t>
            </a:r>
          </a:p>
          <a:p>
            <a:pPr>
              <a:buNone/>
              <a:defRPr/>
            </a:pPr>
            <a:r>
              <a:rPr lang="en-US" sz="2000" b="1" dirty="0">
                <a:cs typeface="Times New Roman" pitchFamily="18" charset="0"/>
              </a:rPr>
              <a:t>		In  population compliance rate will be b/w 15.5%----31.1% </a:t>
            </a:r>
          </a:p>
        </p:txBody>
      </p:sp>
      <p:sp>
        <p:nvSpPr>
          <p:cNvPr id="4" name="Date Placeholder 3"/>
          <p:cNvSpPr>
            <a:spLocks noGrp="1"/>
          </p:cNvSpPr>
          <p:nvPr>
            <p:ph type="dt" sz="quarter" idx="10"/>
          </p:nvPr>
        </p:nvSpPr>
        <p:spPr/>
        <p:txBody>
          <a:bodyPr/>
          <a:lstStyle/>
          <a:p>
            <a:pPr>
              <a:defRPr/>
            </a:pPr>
            <a:fld id="{01EA3F7A-8A7B-4443-A202-5224C303713B}"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783E4A50-4C98-401D-AA74-76E3DB91A5DC}"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38400" y="152400"/>
            <a:ext cx="7340600" cy="762000"/>
          </a:xfrm>
          <a:solidFill>
            <a:srgbClr val="FFC000"/>
          </a:solidFill>
        </p:spPr>
        <p:txBody>
          <a:bodyPr rtlCol="0">
            <a:normAutofit fontScale="90000"/>
          </a:bodyPr>
          <a:lstStyle/>
          <a:p>
            <a:pPr>
              <a:defRPr/>
            </a:pPr>
            <a:r>
              <a:rPr lang="en-US" sz="3100" b="1" dirty="0"/>
              <a:t>Research portal</a:t>
            </a:r>
            <a:br>
              <a:rPr lang="en-US" sz="3100" b="1" dirty="0"/>
            </a:br>
            <a:r>
              <a:rPr lang="en-US" sz="2700" b="1" dirty="0"/>
              <a:t>Testing a statistical Hypothesis.</a:t>
            </a:r>
          </a:p>
        </p:txBody>
      </p:sp>
      <p:sp>
        <p:nvSpPr>
          <p:cNvPr id="12291" name="Rectangle 3"/>
          <p:cNvSpPr>
            <a:spLocks noGrp="1" noChangeArrowheads="1"/>
          </p:cNvSpPr>
          <p:nvPr>
            <p:ph idx="1"/>
          </p:nvPr>
        </p:nvSpPr>
        <p:spPr>
          <a:xfrm>
            <a:off x="2209800" y="1219200"/>
            <a:ext cx="7924800" cy="5257800"/>
          </a:xfrm>
          <a:solidFill>
            <a:schemeClr val="accent1">
              <a:lumMod val="40000"/>
              <a:lumOff val="60000"/>
            </a:schemeClr>
          </a:solidFill>
        </p:spPr>
        <p:txBody>
          <a:bodyPr/>
          <a:lstStyle/>
          <a:p>
            <a:pPr marL="609600" indent="-609600">
              <a:spcBef>
                <a:spcPct val="0"/>
              </a:spcBef>
              <a:buNone/>
              <a:defRPr/>
            </a:pPr>
            <a:r>
              <a:rPr lang="en-US" sz="2400" b="1" dirty="0"/>
              <a:t>“Hypothesis”</a:t>
            </a:r>
            <a:r>
              <a:rPr lang="en-US" sz="2400" dirty="0"/>
              <a:t> is a statement which is to be tested </a:t>
            </a:r>
          </a:p>
          <a:p>
            <a:pPr marL="609600" indent="-609600">
              <a:spcBef>
                <a:spcPct val="0"/>
              </a:spcBef>
              <a:buNone/>
              <a:defRPr/>
            </a:pPr>
            <a:r>
              <a:rPr lang="en-US" sz="2400" dirty="0"/>
              <a:t>  under the assumption of being true . </a:t>
            </a:r>
            <a:r>
              <a:rPr lang="en-US" sz="2400" b="1" u="sng" dirty="0"/>
              <a:t>Research Hypothesis</a:t>
            </a:r>
          </a:p>
          <a:p>
            <a:pPr marL="609600" indent="-609600">
              <a:buNone/>
              <a:defRPr/>
            </a:pPr>
            <a:r>
              <a:rPr lang="en-US" dirty="0"/>
              <a:t>  </a:t>
            </a:r>
            <a:r>
              <a:rPr lang="en-US" sz="2000" dirty="0"/>
              <a:t>In research 02 statistical Hypothesis are formulated:</a:t>
            </a:r>
          </a:p>
          <a:p>
            <a:pPr marL="990600" lvl="1" indent="-533400">
              <a:buFontTx/>
              <a:buAutoNum type="arabicPeriod"/>
              <a:defRPr/>
            </a:pPr>
            <a:r>
              <a:rPr lang="en-US" b="1" dirty="0">
                <a:solidFill>
                  <a:srgbClr val="FF0000"/>
                </a:solidFill>
              </a:rPr>
              <a:t>Null Hypothesis ( H</a:t>
            </a:r>
            <a:r>
              <a:rPr lang="en-US" b="1" baseline="-25000" dirty="0">
                <a:solidFill>
                  <a:srgbClr val="FF0000"/>
                </a:solidFill>
              </a:rPr>
              <a:t>o </a:t>
            </a:r>
            <a:r>
              <a:rPr lang="en-US" b="1" dirty="0">
                <a:solidFill>
                  <a:srgbClr val="FF0000"/>
                </a:solidFill>
              </a:rPr>
              <a:t>)</a:t>
            </a:r>
            <a:r>
              <a:rPr lang="en-US" dirty="0"/>
              <a:t>- a certain characteristic don't differ  between two groups in the population. The observed differences are due to sampling variability.                                          {</a:t>
            </a:r>
            <a:r>
              <a:rPr lang="en-US" b="1" dirty="0">
                <a:solidFill>
                  <a:srgbClr val="C00000"/>
                </a:solidFill>
              </a:rPr>
              <a:t>No difference Hypothesis</a:t>
            </a:r>
            <a:r>
              <a:rPr lang="en-US" dirty="0"/>
              <a:t>}</a:t>
            </a:r>
          </a:p>
          <a:p>
            <a:pPr marL="990600" lvl="1" indent="-533400">
              <a:buNone/>
              <a:defRPr/>
            </a:pPr>
            <a:r>
              <a:rPr lang="en-US" dirty="0"/>
              <a:t>2.   </a:t>
            </a:r>
            <a:r>
              <a:rPr lang="en-US" b="1" dirty="0">
                <a:solidFill>
                  <a:srgbClr val="FF0000"/>
                </a:solidFill>
              </a:rPr>
              <a:t>Alternate Hypothesis (H</a:t>
            </a:r>
            <a:r>
              <a:rPr lang="en-US" b="1" baseline="-25000" dirty="0">
                <a:solidFill>
                  <a:srgbClr val="FF0000"/>
                </a:solidFill>
              </a:rPr>
              <a:t>A</a:t>
            </a:r>
            <a:r>
              <a:rPr lang="en-US" b="1" dirty="0">
                <a:solidFill>
                  <a:srgbClr val="FF0000"/>
                </a:solidFill>
              </a:rPr>
              <a:t>).</a:t>
            </a:r>
            <a:r>
              <a:rPr lang="en-US" dirty="0"/>
              <a:t> Significant difference do exist b/w two groups in the population…</a:t>
            </a:r>
            <a:r>
              <a:rPr lang="en-US" u="sng" dirty="0"/>
              <a:t>due to some factor</a:t>
            </a:r>
            <a:r>
              <a:rPr lang="en-US" dirty="0"/>
              <a:t>	</a:t>
            </a:r>
            <a:r>
              <a:rPr lang="en-US" dirty="0">
                <a:solidFill>
                  <a:srgbClr val="C00000"/>
                </a:solidFill>
              </a:rPr>
              <a:t>                                                     </a:t>
            </a:r>
            <a:r>
              <a:rPr lang="en-US" b="1" dirty="0">
                <a:solidFill>
                  <a:srgbClr val="C00000"/>
                </a:solidFill>
              </a:rPr>
              <a:t>(Hypo. of significant difference)</a:t>
            </a:r>
            <a:endParaRPr lang="en-US" b="1" dirty="0"/>
          </a:p>
        </p:txBody>
      </p:sp>
      <p:sp>
        <p:nvSpPr>
          <p:cNvPr id="4" name="Date Placeholder 3"/>
          <p:cNvSpPr>
            <a:spLocks noGrp="1"/>
          </p:cNvSpPr>
          <p:nvPr>
            <p:ph type="dt" sz="quarter" idx="10"/>
          </p:nvPr>
        </p:nvSpPr>
        <p:spPr/>
        <p:txBody>
          <a:bodyPr/>
          <a:lstStyle/>
          <a:p>
            <a:pPr>
              <a:defRPr/>
            </a:pPr>
            <a:fld id="{6804B533-40CF-4EB4-8B10-A5BA210E13EE}"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119C9930-1A23-4D48-81DA-6DA99E2F6A6A}"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438400" y="457200"/>
            <a:ext cx="7340600" cy="533400"/>
          </a:xfrm>
          <a:solidFill>
            <a:srgbClr val="FFC000"/>
          </a:solidFill>
        </p:spPr>
        <p:txBody>
          <a:bodyPr rtlCol="0">
            <a:normAutofit/>
          </a:bodyPr>
          <a:lstStyle/>
          <a:p>
            <a:pPr>
              <a:defRPr/>
            </a:pPr>
            <a:r>
              <a:rPr lang="en-US" sz="3200" b="1" dirty="0"/>
              <a:t>Hypothesis testing……</a:t>
            </a:r>
          </a:p>
        </p:txBody>
      </p:sp>
      <p:sp>
        <p:nvSpPr>
          <p:cNvPr id="19459" name="Rectangle 3"/>
          <p:cNvSpPr>
            <a:spLocks noGrp="1" noChangeArrowheads="1"/>
          </p:cNvSpPr>
          <p:nvPr>
            <p:ph idx="1"/>
          </p:nvPr>
        </p:nvSpPr>
        <p:spPr>
          <a:xfrm>
            <a:off x="1617785" y="1143000"/>
            <a:ext cx="8623495" cy="5105400"/>
          </a:xfrm>
          <a:solidFill>
            <a:schemeClr val="accent1">
              <a:lumMod val="40000"/>
              <a:lumOff val="60000"/>
            </a:schemeClr>
          </a:solidFill>
        </p:spPr>
        <p:txBody>
          <a:bodyPr rtlCol="0">
            <a:normAutofit/>
          </a:bodyPr>
          <a:lstStyle/>
          <a:p>
            <a:pPr>
              <a:spcBef>
                <a:spcPts val="0"/>
              </a:spcBef>
              <a:buNone/>
              <a:defRPr/>
            </a:pPr>
            <a:r>
              <a:rPr lang="en-US" dirty="0"/>
              <a:t>   H</a:t>
            </a:r>
            <a:r>
              <a:rPr lang="en-US" baseline="-25000" dirty="0"/>
              <a:t>o</a:t>
            </a:r>
            <a:r>
              <a:rPr lang="en-US" dirty="0"/>
              <a:t> is against the claim of the researcher.</a:t>
            </a:r>
          </a:p>
          <a:p>
            <a:pPr>
              <a:spcBef>
                <a:spcPts val="0"/>
              </a:spcBef>
              <a:buNone/>
              <a:defRPr/>
            </a:pPr>
            <a:r>
              <a:rPr lang="en-US" dirty="0"/>
              <a:t>	Researcher desires to reject H</a:t>
            </a:r>
            <a:r>
              <a:rPr lang="en-US" baseline="-25000" dirty="0"/>
              <a:t>o</a:t>
            </a:r>
            <a:r>
              <a:rPr lang="en-US" dirty="0"/>
              <a:t> and in doing so he may commit two types error-                                                           </a:t>
            </a:r>
            <a:r>
              <a:rPr lang="en-US" sz="2000" dirty="0">
                <a:solidFill>
                  <a:srgbClr val="C00000"/>
                </a:solidFill>
              </a:rPr>
              <a:t>due to various sources of variability .. like bias or </a:t>
            </a:r>
            <a:r>
              <a:rPr lang="en-US" sz="2000" u="sng" dirty="0">
                <a:solidFill>
                  <a:srgbClr val="C00000"/>
                </a:solidFill>
              </a:rPr>
              <a:t>sampling variability</a:t>
            </a:r>
          </a:p>
          <a:p>
            <a:pPr>
              <a:buNone/>
              <a:defRPr/>
            </a:pPr>
            <a:r>
              <a:rPr lang="en-US" b="1" dirty="0">
                <a:solidFill>
                  <a:srgbClr val="C00000"/>
                </a:solidFill>
              </a:rPr>
              <a:t>1.</a:t>
            </a:r>
            <a:r>
              <a:rPr lang="en-US" b="1" u="sng" dirty="0">
                <a:solidFill>
                  <a:srgbClr val="C00000"/>
                </a:solidFill>
              </a:rPr>
              <a:t>Type-I error or alpha –error </a:t>
            </a:r>
            <a:r>
              <a:rPr lang="en-US" b="1" dirty="0"/>
              <a:t>(</a:t>
            </a:r>
            <a:r>
              <a:rPr lang="el-GR" b="1" dirty="0"/>
              <a:t>α</a:t>
            </a:r>
            <a:r>
              <a:rPr lang="en-US" b="1" dirty="0"/>
              <a:t>-error)  </a:t>
            </a:r>
            <a:r>
              <a:rPr lang="en-US" b="1" dirty="0">
                <a:solidFill>
                  <a:srgbClr val="C00000"/>
                </a:solidFill>
              </a:rPr>
              <a:t>                      </a:t>
            </a:r>
            <a:r>
              <a:rPr lang="en-US" dirty="0"/>
              <a:t>Rejects  H</a:t>
            </a:r>
            <a:r>
              <a:rPr lang="en-US" baseline="-25000" dirty="0"/>
              <a:t>o </a:t>
            </a:r>
            <a:r>
              <a:rPr lang="en-US" dirty="0"/>
              <a:t>when it was true.                      </a:t>
            </a:r>
          </a:p>
          <a:p>
            <a:pPr>
              <a:buNone/>
              <a:defRPr/>
            </a:pPr>
            <a:r>
              <a:rPr lang="en-US" sz="2000" dirty="0">
                <a:solidFill>
                  <a:srgbClr val="FF0000"/>
                </a:solidFill>
              </a:rPr>
              <a:t>   (Actually, differences were not significant but are taken significant)   </a:t>
            </a:r>
            <a:r>
              <a:rPr lang="en-US" sz="2400" dirty="0"/>
              <a:t>         </a:t>
            </a:r>
            <a:r>
              <a:rPr lang="en-US" dirty="0"/>
              <a:t>			             OR </a:t>
            </a:r>
          </a:p>
          <a:p>
            <a:pPr>
              <a:spcBef>
                <a:spcPts val="0"/>
              </a:spcBef>
              <a:buNone/>
              <a:defRPr/>
            </a:pPr>
            <a:r>
              <a:rPr lang="en-US" b="1" dirty="0">
                <a:solidFill>
                  <a:srgbClr val="C00000"/>
                </a:solidFill>
              </a:rPr>
              <a:t>2.</a:t>
            </a:r>
            <a:r>
              <a:rPr lang="en-US" b="1" u="sng" dirty="0">
                <a:solidFill>
                  <a:srgbClr val="C00000"/>
                </a:solidFill>
              </a:rPr>
              <a:t>Type-II error or Beta-error </a:t>
            </a:r>
            <a:r>
              <a:rPr lang="en-US" b="1" dirty="0"/>
              <a:t>(</a:t>
            </a:r>
            <a:r>
              <a:rPr lang="el-GR" b="1" dirty="0"/>
              <a:t>β</a:t>
            </a:r>
            <a:r>
              <a:rPr lang="en-US" b="1" dirty="0"/>
              <a:t>-error)</a:t>
            </a:r>
            <a:endParaRPr lang="en-US" dirty="0"/>
          </a:p>
          <a:p>
            <a:pPr>
              <a:spcBef>
                <a:spcPts val="0"/>
              </a:spcBef>
              <a:buNone/>
              <a:defRPr/>
            </a:pPr>
            <a:r>
              <a:rPr lang="en-US" dirty="0"/>
              <a:t>	Accepting H</a:t>
            </a:r>
            <a:r>
              <a:rPr lang="en-US" baseline="-25000" dirty="0"/>
              <a:t>o</a:t>
            </a:r>
            <a:r>
              <a:rPr lang="en-US" dirty="0"/>
              <a:t> when it was not true.                    </a:t>
            </a:r>
          </a:p>
          <a:p>
            <a:pPr>
              <a:spcBef>
                <a:spcPts val="0"/>
              </a:spcBef>
              <a:buNone/>
              <a:defRPr/>
            </a:pPr>
            <a:r>
              <a:rPr lang="en-US" sz="2000" dirty="0">
                <a:solidFill>
                  <a:srgbClr val="FF0000"/>
                </a:solidFill>
              </a:rPr>
              <a:t>   </a:t>
            </a:r>
          </a:p>
          <a:p>
            <a:pPr>
              <a:spcBef>
                <a:spcPts val="0"/>
              </a:spcBef>
              <a:buNone/>
              <a:defRPr/>
            </a:pPr>
            <a:r>
              <a:rPr lang="en-US" sz="2000" dirty="0">
                <a:solidFill>
                  <a:srgbClr val="FF0000"/>
                </a:solidFill>
              </a:rPr>
              <a:t>   (Actually, Significant difference do exist but are taken insignificant) </a:t>
            </a:r>
          </a:p>
          <a:p>
            <a:pPr>
              <a:buNone/>
              <a:defRPr/>
            </a:pPr>
            <a:endParaRPr lang="en-US" dirty="0"/>
          </a:p>
        </p:txBody>
      </p:sp>
      <p:sp>
        <p:nvSpPr>
          <p:cNvPr id="4" name="Date Placeholder 3"/>
          <p:cNvSpPr>
            <a:spLocks noGrp="1"/>
          </p:cNvSpPr>
          <p:nvPr>
            <p:ph type="dt" sz="quarter" idx="10"/>
          </p:nvPr>
        </p:nvSpPr>
        <p:spPr/>
        <p:txBody>
          <a:bodyPr/>
          <a:lstStyle/>
          <a:p>
            <a:pPr>
              <a:defRPr/>
            </a:pPr>
            <a:fld id="{1C7BDE50-771D-4881-9AAC-5672F35354FB}"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1F46FD57-022F-4D0D-B983-32C794E14344}"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70163" y="620714"/>
            <a:ext cx="7340600" cy="598487"/>
          </a:xfrm>
          <a:solidFill>
            <a:srgbClr val="FFC000"/>
          </a:solidFill>
        </p:spPr>
        <p:txBody>
          <a:bodyPr rtlCol="0">
            <a:normAutofit fontScale="90000"/>
          </a:bodyPr>
          <a:lstStyle/>
          <a:p>
            <a:pPr>
              <a:defRPr/>
            </a:pPr>
            <a:r>
              <a:rPr lang="en-US" sz="3600" b="1" dirty="0"/>
              <a:t>Hypothesis testing</a:t>
            </a:r>
            <a:r>
              <a:rPr lang="en-US" dirty="0"/>
              <a:t>  </a:t>
            </a:r>
          </a:p>
        </p:txBody>
      </p:sp>
      <p:graphicFrame>
        <p:nvGraphicFramePr>
          <p:cNvPr id="29746" name="Group 50"/>
          <p:cNvGraphicFramePr>
            <a:graphicFrameLocks noGrp="1"/>
          </p:cNvGraphicFramePr>
          <p:nvPr>
            <p:ph type="tbl" idx="1"/>
          </p:nvPr>
        </p:nvGraphicFramePr>
        <p:xfrm>
          <a:off x="2459038" y="1676400"/>
          <a:ext cx="7670800" cy="4424364"/>
        </p:xfrm>
        <a:graphic>
          <a:graphicData uri="http://schemas.openxmlformats.org/drawingml/2006/table">
            <a:tbl>
              <a:tblPr/>
              <a:tblGrid>
                <a:gridCol w="2170112">
                  <a:extLst>
                    <a:ext uri="{9D8B030D-6E8A-4147-A177-3AD203B41FA5}">
                      <a16:colId xmlns:a16="http://schemas.microsoft.com/office/drawing/2014/main" val="20000"/>
                    </a:ext>
                  </a:extLst>
                </a:gridCol>
                <a:gridCol w="2686050">
                  <a:extLst>
                    <a:ext uri="{9D8B030D-6E8A-4147-A177-3AD203B41FA5}">
                      <a16:colId xmlns:a16="http://schemas.microsoft.com/office/drawing/2014/main" val="20001"/>
                    </a:ext>
                  </a:extLst>
                </a:gridCol>
                <a:gridCol w="2814638">
                  <a:extLst>
                    <a:ext uri="{9D8B030D-6E8A-4147-A177-3AD203B41FA5}">
                      <a16:colId xmlns:a16="http://schemas.microsoft.com/office/drawing/2014/main" val="20002"/>
                    </a:ext>
                  </a:extLst>
                </a:gridCol>
              </a:tblGrid>
              <a:tr h="1543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Decision  based on </a:t>
                      </a:r>
                      <a:r>
                        <a:rPr kumimoji="0" lang="en-US" sz="2800" b="1" i="0" u="none" strike="noStrike" cap="none" normalizeH="0" baseline="0" dirty="0">
                          <a:ln>
                            <a:noFill/>
                          </a:ln>
                          <a:solidFill>
                            <a:schemeClr val="tx1"/>
                          </a:solidFill>
                          <a:effectLst/>
                          <a:latin typeface="Times New Roman" pitchFamily="18" charset="0"/>
                        </a:rPr>
                        <a:t>study results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True situation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Difference                 Difference not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Exist                          Exist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1456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Difference exist: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00000"/>
                          </a:solidFill>
                          <a:effectLst/>
                          <a:latin typeface="Times New Roman" pitchFamily="18" charset="0"/>
                        </a:rPr>
                        <a:t>H</a:t>
                      </a:r>
                      <a:r>
                        <a:rPr kumimoji="0" lang="en-US" sz="2800" b="1" i="0" u="none" strike="noStrike" cap="none" normalizeH="0" baseline="-25000" dirty="0">
                          <a:ln>
                            <a:noFill/>
                          </a:ln>
                          <a:solidFill>
                            <a:srgbClr val="C00000"/>
                          </a:solidFill>
                          <a:effectLst/>
                          <a:latin typeface="Times New Roman" pitchFamily="18" charset="0"/>
                        </a:rPr>
                        <a:t>0 Rejected</a:t>
                      </a:r>
                      <a:endParaRPr kumimoji="0" lang="en-US" sz="2800" b="1" i="0" u="none" strike="noStrike" cap="none" normalizeH="0" baseline="0" dirty="0">
                        <a:ln>
                          <a:noFill/>
                        </a:ln>
                        <a:solidFill>
                          <a:srgbClr val="C00000"/>
                        </a:solidFill>
                        <a:effectLst/>
                        <a:latin typeface="Times New Roman"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00000"/>
                          </a:solidFill>
                          <a:effectLst/>
                          <a:latin typeface="Times New Roman" pitchFamily="18" charset="0"/>
                        </a:rPr>
                        <a:t>Correct decision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Type-I error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rgbClr val="C00000"/>
                          </a:solidFill>
                          <a:effectLst/>
                          <a:latin typeface="Times New Roman" pitchFamily="18" charset="0"/>
                        </a:rPr>
                        <a:t>{</a:t>
                      </a:r>
                      <a:r>
                        <a:rPr kumimoji="0" lang="el-GR" sz="2800" b="1" i="0" u="none" strike="noStrike" cap="none" normalizeH="0" baseline="0" dirty="0">
                          <a:ln>
                            <a:noFill/>
                          </a:ln>
                          <a:solidFill>
                            <a:srgbClr val="C00000"/>
                          </a:solidFill>
                          <a:effectLst/>
                          <a:latin typeface="Times New Roman" pitchFamily="18" charset="0"/>
                          <a:cs typeface="Times New Roman" pitchFamily="18" charset="0"/>
                        </a:rPr>
                        <a:t>α</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 error}               </a:t>
                      </a:r>
                      <a:r>
                        <a:rPr kumimoji="0" lang="en-US" sz="2400" b="1" i="0" u="none" strike="noStrike" cap="none" normalizeH="0" baseline="0" dirty="0">
                          <a:ln>
                            <a:noFill/>
                          </a:ln>
                          <a:solidFill>
                            <a:srgbClr val="C00000"/>
                          </a:solidFill>
                          <a:effectLst/>
                          <a:latin typeface="Times New Roman" pitchFamily="18" charset="0"/>
                          <a:cs typeface="Times New Roman" pitchFamily="18" charset="0"/>
                        </a:rPr>
                        <a:t>LOS (5% or 0.05)</a:t>
                      </a:r>
                      <a:endParaRPr kumimoji="0" lang="el-GR" sz="2400" b="1" i="0" u="none" strike="noStrike" cap="none" normalizeH="0" baseline="0" dirty="0">
                        <a:ln>
                          <a:noFill/>
                        </a:ln>
                        <a:solidFill>
                          <a:srgbClr val="C00000"/>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1424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Difference don't exist: </a:t>
                      </a:r>
                      <a:r>
                        <a:rPr kumimoji="0" lang="en-US" sz="2800" b="1" i="0" u="none" strike="noStrike" cap="none" normalizeH="0" baseline="0" dirty="0">
                          <a:ln>
                            <a:noFill/>
                          </a:ln>
                          <a:solidFill>
                            <a:srgbClr val="C00000"/>
                          </a:solidFill>
                          <a:effectLst/>
                          <a:latin typeface="Times New Roman" pitchFamily="18" charset="0"/>
                        </a:rPr>
                        <a:t>H</a:t>
                      </a:r>
                      <a:r>
                        <a:rPr kumimoji="0" lang="en-US" sz="2800" b="1" i="0" u="none" strike="noStrike" cap="none" normalizeH="0" baseline="-25000" dirty="0">
                          <a:ln>
                            <a:noFill/>
                          </a:ln>
                          <a:solidFill>
                            <a:srgbClr val="C00000"/>
                          </a:solidFill>
                          <a:effectLst/>
                          <a:latin typeface="Times New Roman" pitchFamily="18" charset="0"/>
                        </a:rPr>
                        <a:t>0 Accepted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Type –II error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00000"/>
                          </a:solidFill>
                          <a:effectLst/>
                          <a:latin typeface="Times New Roman" pitchFamily="18" charset="0"/>
                        </a:rPr>
                        <a:t>{</a:t>
                      </a:r>
                      <a:r>
                        <a:rPr kumimoji="0" lang="el-GR" sz="2800" b="1" i="0" u="none" strike="noStrike" cap="none" normalizeH="0" baseline="0" dirty="0">
                          <a:ln>
                            <a:noFill/>
                          </a:ln>
                          <a:solidFill>
                            <a:srgbClr val="C00000"/>
                          </a:solidFill>
                          <a:effectLst/>
                          <a:latin typeface="Times New Roman" pitchFamily="18" charset="0"/>
                          <a:cs typeface="Times New Roman" pitchFamily="18" charset="0"/>
                        </a:rPr>
                        <a:t>β</a:t>
                      </a:r>
                      <a:r>
                        <a:rPr kumimoji="0" lang="en-US" sz="2800" b="1" i="0" u="none" strike="noStrike" cap="none" normalizeH="0" baseline="0" dirty="0">
                          <a:ln>
                            <a:noFill/>
                          </a:ln>
                          <a:solidFill>
                            <a:srgbClr val="C00000"/>
                          </a:solidFill>
                          <a:effectLst/>
                          <a:latin typeface="Times New Roman" pitchFamily="18" charset="0"/>
                          <a:cs typeface="Times New Roman" pitchFamily="18" charset="0"/>
                        </a:rPr>
                        <a:t>-error} 0.2</a:t>
                      </a:r>
                      <a:endParaRPr kumimoji="0" lang="el-GR" sz="2800" b="1" i="0" u="none" strike="noStrike" cap="none" normalizeH="0" baseline="0" dirty="0">
                        <a:ln>
                          <a:noFill/>
                        </a:ln>
                        <a:solidFill>
                          <a:srgbClr val="C00000"/>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00000"/>
                          </a:solidFill>
                          <a:effectLst/>
                          <a:latin typeface="Times New Roman" pitchFamily="18" charset="0"/>
                        </a:rPr>
                        <a:t>Correct decision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sp>
        <p:nvSpPr>
          <p:cNvPr id="4" name="Date Placeholder 3"/>
          <p:cNvSpPr>
            <a:spLocks noGrp="1"/>
          </p:cNvSpPr>
          <p:nvPr>
            <p:ph type="dt" sz="quarter" idx="10"/>
          </p:nvPr>
        </p:nvSpPr>
        <p:spPr/>
        <p:txBody>
          <a:bodyPr/>
          <a:lstStyle/>
          <a:p>
            <a:pPr>
              <a:defRPr/>
            </a:pPr>
            <a:fld id="{D39E9227-0017-41AE-BFDA-595062417A57}"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38A7FF67-244C-4D8C-A99B-A0EACF057342}"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304800"/>
            <a:ext cx="8229600" cy="609600"/>
          </a:xfrm>
          <a:solidFill>
            <a:srgbClr val="FFC000"/>
          </a:solidFill>
        </p:spPr>
        <p:txBody>
          <a:bodyPr/>
          <a:lstStyle/>
          <a:p>
            <a:pPr eaLnBrk="1" hangingPunct="1"/>
            <a:r>
              <a:rPr lang="en-US" sz="3200" b="1"/>
              <a:t>Statistical Hypothesis testing ….</a:t>
            </a:r>
          </a:p>
        </p:txBody>
      </p:sp>
      <p:sp>
        <p:nvSpPr>
          <p:cNvPr id="12291" name="Rectangle 3"/>
          <p:cNvSpPr>
            <a:spLocks noGrp="1" noChangeArrowheads="1"/>
          </p:cNvSpPr>
          <p:nvPr>
            <p:ph idx="1"/>
          </p:nvPr>
        </p:nvSpPr>
        <p:spPr>
          <a:xfrm>
            <a:off x="2362200" y="990600"/>
            <a:ext cx="7696200" cy="5257800"/>
          </a:xfrm>
          <a:solidFill>
            <a:schemeClr val="bg2">
              <a:lumMod val="90000"/>
            </a:schemeClr>
          </a:solidFill>
        </p:spPr>
        <p:txBody>
          <a:bodyPr/>
          <a:lstStyle/>
          <a:p>
            <a:pPr eaLnBrk="1" hangingPunct="1">
              <a:defRPr/>
            </a:pPr>
            <a:r>
              <a:rPr lang="en-US" dirty="0"/>
              <a:t>Data is collected under </a:t>
            </a:r>
            <a:r>
              <a:rPr lang="en-US" dirty="0">
                <a:solidFill>
                  <a:srgbClr val="FF0000"/>
                </a:solidFill>
              </a:rPr>
              <a:t>probability  Sampling</a:t>
            </a:r>
            <a:r>
              <a:rPr lang="en-US" dirty="0"/>
              <a:t> </a:t>
            </a:r>
          </a:p>
          <a:p>
            <a:pPr eaLnBrk="1" hangingPunct="1">
              <a:defRPr/>
            </a:pPr>
            <a:r>
              <a:rPr lang="en-US" dirty="0"/>
              <a:t>Large sample (more than 30) </a:t>
            </a:r>
          </a:p>
          <a:p>
            <a:pPr eaLnBrk="1" hangingPunct="1">
              <a:defRPr/>
            </a:pPr>
            <a:r>
              <a:rPr lang="en-US" dirty="0"/>
              <a:t>Pre-deciding cut-off point </a:t>
            </a:r>
            <a:r>
              <a:rPr lang="en-US" sz="2000" dirty="0">
                <a:solidFill>
                  <a:srgbClr val="FF0000"/>
                </a:solidFill>
              </a:rPr>
              <a:t>(LOS) </a:t>
            </a:r>
            <a:r>
              <a:rPr lang="en-US" dirty="0"/>
              <a:t>for declaring “ normal/chance variation”. </a:t>
            </a:r>
            <a:r>
              <a:rPr lang="en-US" sz="2000" dirty="0">
                <a:solidFill>
                  <a:srgbClr val="FF0000"/>
                </a:solidFill>
              </a:rPr>
              <a:t>(Prior-probability)</a:t>
            </a:r>
          </a:p>
          <a:p>
            <a:pPr eaLnBrk="1" hangingPunct="1">
              <a:defRPr/>
            </a:pPr>
            <a:r>
              <a:rPr lang="en-US" dirty="0"/>
              <a:t>Finding  probability of occurring observed differences  by chance..P-value. Test statistic provide it </a:t>
            </a:r>
            <a:r>
              <a:rPr lang="en-US" sz="2000" dirty="0">
                <a:solidFill>
                  <a:srgbClr val="FF0000"/>
                </a:solidFill>
              </a:rPr>
              <a:t>(posterior probability )</a:t>
            </a:r>
          </a:p>
          <a:p>
            <a:pPr eaLnBrk="1" hangingPunct="1">
              <a:defRPr/>
            </a:pPr>
            <a:r>
              <a:rPr lang="en-US" dirty="0"/>
              <a:t>Obtained P-value is </a:t>
            </a:r>
            <a:r>
              <a:rPr lang="en-US" b="1" dirty="0">
                <a:solidFill>
                  <a:srgbClr val="FF0000"/>
                </a:solidFill>
              </a:rPr>
              <a:t>compared</a:t>
            </a:r>
            <a:r>
              <a:rPr lang="en-US" dirty="0"/>
              <a:t> with pre-decided limit of occurrence of differences by chance.  </a:t>
            </a:r>
          </a:p>
          <a:p>
            <a:pPr eaLnBrk="1" hangingPunct="1">
              <a:defRPr/>
            </a:pPr>
            <a:r>
              <a:rPr lang="en-US" dirty="0"/>
              <a:t>Drawing inference on the basis of  comparison  b/w two P-values.</a:t>
            </a:r>
          </a:p>
        </p:txBody>
      </p:sp>
      <p:sp>
        <p:nvSpPr>
          <p:cNvPr id="4" name="Date Placeholder 3"/>
          <p:cNvSpPr>
            <a:spLocks noGrp="1"/>
          </p:cNvSpPr>
          <p:nvPr>
            <p:ph type="dt" sz="quarter" idx="10"/>
          </p:nvPr>
        </p:nvSpPr>
        <p:spPr/>
        <p:txBody>
          <a:bodyPr/>
          <a:lstStyle/>
          <a:p>
            <a:pPr>
              <a:defRPr/>
            </a:pPr>
            <a:fld id="{3EFBB1AE-7C33-45AE-B879-30F39E96B614}"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6DD5F55C-8E63-446D-A685-4CE73AD4B9BB}"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8029021" y="1358347"/>
          <a:ext cx="3622205" cy="490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385015" y="1775726"/>
            <a:ext cx="4104394" cy="425343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Vision</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PK" altLang="en-PK"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5921" y="376022"/>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3641035" y="828839"/>
            <a:ext cx="5847522" cy="52950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Vision &amp; Mission of RMU </a:t>
            </a:r>
            <a:endParaRPr kumimoji="0" lang="en-PK"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4576713" y="2842507"/>
            <a:ext cx="3976165" cy="3652703"/>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Mission Statement</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kumimoji="0" lang="en-PK"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PK" altLang="en-PK"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4706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09800" y="609600"/>
            <a:ext cx="7848600" cy="533400"/>
          </a:xfrm>
          <a:solidFill>
            <a:srgbClr val="FFC000"/>
          </a:solidFill>
        </p:spPr>
        <p:txBody>
          <a:bodyPr/>
          <a:lstStyle/>
          <a:p>
            <a:pPr eaLnBrk="1" hangingPunct="1"/>
            <a:r>
              <a:rPr lang="en-US" sz="2800" b="1">
                <a:solidFill>
                  <a:srgbClr val="C00000"/>
                </a:solidFill>
              </a:rPr>
              <a:t>Probability</a:t>
            </a:r>
            <a:r>
              <a:rPr lang="en-US" sz="2800" b="1">
                <a:solidFill>
                  <a:srgbClr val="FF0000"/>
                </a:solidFill>
              </a:rPr>
              <a:t> </a:t>
            </a:r>
            <a:r>
              <a:rPr lang="en-US" sz="2800">
                <a:solidFill>
                  <a:srgbClr val="C00000"/>
                </a:solidFill>
              </a:rPr>
              <a:t>(P-value in Hypothesis testing)</a:t>
            </a:r>
          </a:p>
        </p:txBody>
      </p:sp>
      <p:sp>
        <p:nvSpPr>
          <p:cNvPr id="21507" name="Content Placeholder 2"/>
          <p:cNvSpPr>
            <a:spLocks noGrp="1"/>
          </p:cNvSpPr>
          <p:nvPr>
            <p:ph idx="1"/>
          </p:nvPr>
        </p:nvSpPr>
        <p:spPr>
          <a:xfrm>
            <a:off x="2286000" y="1295400"/>
            <a:ext cx="7772400" cy="5105400"/>
          </a:xfrm>
          <a:solidFill>
            <a:schemeClr val="accent1">
              <a:lumMod val="40000"/>
              <a:lumOff val="60000"/>
            </a:schemeClr>
          </a:solidFill>
        </p:spPr>
        <p:txBody>
          <a:bodyPr/>
          <a:lstStyle/>
          <a:p>
            <a:pPr eaLnBrk="1" hangingPunct="1">
              <a:lnSpc>
                <a:spcPct val="90000"/>
              </a:lnSpc>
              <a:defRPr/>
            </a:pPr>
            <a:r>
              <a:rPr lang="en-US" sz="2400" b="1" dirty="0"/>
              <a:t>P-value</a:t>
            </a:r>
            <a:r>
              <a:rPr lang="en-US" sz="2400" dirty="0"/>
              <a:t> is probability of </a:t>
            </a:r>
            <a:r>
              <a:rPr lang="en-US" sz="2400" b="1" dirty="0">
                <a:solidFill>
                  <a:srgbClr val="C00000"/>
                </a:solidFill>
              </a:rPr>
              <a:t>committing  </a:t>
            </a:r>
            <a:r>
              <a:rPr lang="el-GR" sz="2400" b="1" dirty="0">
                <a:solidFill>
                  <a:srgbClr val="C00000"/>
                </a:solidFill>
              </a:rPr>
              <a:t>α</a:t>
            </a:r>
            <a:r>
              <a:rPr lang="en-US" sz="2400" b="1" dirty="0">
                <a:solidFill>
                  <a:srgbClr val="C00000"/>
                </a:solidFill>
              </a:rPr>
              <a:t> error</a:t>
            </a:r>
            <a:r>
              <a:rPr lang="en-US" sz="2400" dirty="0">
                <a:solidFill>
                  <a:srgbClr val="C00000"/>
                </a:solidFill>
              </a:rPr>
              <a:t>.</a:t>
            </a:r>
          </a:p>
          <a:p>
            <a:pPr eaLnBrk="1" hangingPunct="1">
              <a:lnSpc>
                <a:spcPct val="90000"/>
              </a:lnSpc>
              <a:defRPr/>
            </a:pPr>
            <a:r>
              <a:rPr lang="en-US" sz="2400" dirty="0">
                <a:solidFill>
                  <a:srgbClr val="C00000"/>
                </a:solidFill>
              </a:rPr>
              <a:t>This probability </a:t>
            </a:r>
            <a:r>
              <a:rPr lang="en-US" sz="2400" dirty="0"/>
              <a:t>is set before the start of study and is conventionally set at 5% or 0.05 which means that we will accept  maximally up to 5%  chance of taking differences significant when actually were no differences i.e. chances of wrongly rejecting null-hypothesis or getting the results by chance or due to sampling..</a:t>
            </a:r>
          </a:p>
          <a:p>
            <a:pPr eaLnBrk="1" hangingPunct="1">
              <a:lnSpc>
                <a:spcPct val="90000"/>
              </a:lnSpc>
              <a:defRPr/>
            </a:pPr>
            <a:r>
              <a:rPr lang="en-US" sz="2400" dirty="0"/>
              <a:t>Probability at this stage is called as </a:t>
            </a:r>
          </a:p>
          <a:p>
            <a:pPr eaLnBrk="1" hangingPunct="1">
              <a:lnSpc>
                <a:spcPct val="90000"/>
              </a:lnSpc>
              <a:buFont typeface="Arial" charset="0"/>
              <a:buNone/>
              <a:defRPr/>
            </a:pPr>
            <a:r>
              <a:rPr lang="en-US" sz="2400" b="1" dirty="0">
                <a:solidFill>
                  <a:srgbClr val="C00000"/>
                </a:solidFill>
              </a:rPr>
              <a:t>    “ </a:t>
            </a:r>
            <a:r>
              <a:rPr lang="en-US" sz="2400" b="1" u="sng" dirty="0">
                <a:solidFill>
                  <a:srgbClr val="C00000"/>
                </a:solidFill>
              </a:rPr>
              <a:t>level of significance </a:t>
            </a:r>
            <a:r>
              <a:rPr lang="en-US" sz="2400" b="1" dirty="0">
                <a:solidFill>
                  <a:srgbClr val="C00000"/>
                </a:solidFill>
              </a:rPr>
              <a:t>(LOS)” or “</a:t>
            </a:r>
            <a:r>
              <a:rPr lang="en-US" sz="2400" b="1" u="sng" dirty="0">
                <a:solidFill>
                  <a:srgbClr val="C00000"/>
                </a:solidFill>
              </a:rPr>
              <a:t>level of Alpha</a:t>
            </a:r>
            <a:r>
              <a:rPr lang="en-US" sz="2400" b="1" dirty="0">
                <a:solidFill>
                  <a:srgbClr val="C00000"/>
                </a:solidFill>
              </a:rPr>
              <a:t>”</a:t>
            </a:r>
          </a:p>
          <a:p>
            <a:pPr eaLnBrk="1" hangingPunct="1">
              <a:lnSpc>
                <a:spcPct val="90000"/>
              </a:lnSpc>
              <a:buFont typeface="Arial" charset="0"/>
              <a:buNone/>
              <a:defRPr/>
            </a:pPr>
            <a:r>
              <a:rPr lang="en-US" sz="2400" b="1" dirty="0">
                <a:solidFill>
                  <a:srgbClr val="C00000"/>
                </a:solidFill>
              </a:rPr>
              <a:t>     </a:t>
            </a:r>
            <a:r>
              <a:rPr lang="en-US" sz="2400" dirty="0"/>
              <a:t>means this experiment will let the chance to be operated up to a limit of (0.05) 5% and we will be (0.95) 95% confident upon the results. </a:t>
            </a:r>
          </a:p>
          <a:p>
            <a:pPr eaLnBrk="1" hangingPunct="1">
              <a:lnSpc>
                <a:spcPct val="90000"/>
              </a:lnSpc>
              <a:buFont typeface="Arial" charset="0"/>
              <a:buNone/>
              <a:defRPr/>
            </a:pPr>
            <a:endParaRPr lang="en-US" sz="2400" b="1" dirty="0"/>
          </a:p>
          <a:p>
            <a:pPr lvl="1" eaLnBrk="1" hangingPunct="1">
              <a:lnSpc>
                <a:spcPct val="90000"/>
              </a:lnSpc>
              <a:defRPr/>
            </a:pPr>
            <a:endParaRPr lang="en-US" b="1" dirty="0"/>
          </a:p>
        </p:txBody>
      </p:sp>
      <p:sp>
        <p:nvSpPr>
          <p:cNvPr id="4" name="Date Placeholder 3"/>
          <p:cNvSpPr>
            <a:spLocks noGrp="1"/>
          </p:cNvSpPr>
          <p:nvPr>
            <p:ph type="dt" sz="quarter" idx="10"/>
          </p:nvPr>
        </p:nvSpPr>
        <p:spPr/>
        <p:txBody>
          <a:bodyPr/>
          <a:lstStyle/>
          <a:p>
            <a:pPr>
              <a:defRPr/>
            </a:pPr>
            <a:fld id="{21B07300-D087-4938-B34A-D8AB76FBABE7}"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384B6F44-FCA4-4C08-9AD8-FFD2FC84E700}"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274638"/>
            <a:ext cx="8229600" cy="715962"/>
          </a:xfrm>
          <a:solidFill>
            <a:srgbClr val="FFC000"/>
          </a:solidFill>
        </p:spPr>
        <p:txBody>
          <a:bodyPr/>
          <a:lstStyle/>
          <a:p>
            <a:pPr eaLnBrk="1" hangingPunct="1"/>
            <a:r>
              <a:rPr lang="en-US" sz="3600" b="1">
                <a:solidFill>
                  <a:srgbClr val="C00000"/>
                </a:solidFill>
              </a:rPr>
              <a:t>Probability</a:t>
            </a:r>
            <a:r>
              <a:rPr lang="en-US" sz="3600" b="1">
                <a:solidFill>
                  <a:srgbClr val="FF0000"/>
                </a:solidFill>
              </a:rPr>
              <a:t> </a:t>
            </a:r>
            <a:r>
              <a:rPr lang="en-US" sz="2400">
                <a:solidFill>
                  <a:srgbClr val="C00000"/>
                </a:solidFill>
              </a:rPr>
              <a:t>(P-value in Hypothesis testing)</a:t>
            </a:r>
          </a:p>
        </p:txBody>
      </p:sp>
      <p:sp>
        <p:nvSpPr>
          <p:cNvPr id="22531" name="Content Placeholder 2"/>
          <p:cNvSpPr>
            <a:spLocks noGrp="1"/>
          </p:cNvSpPr>
          <p:nvPr>
            <p:ph idx="1"/>
          </p:nvPr>
        </p:nvSpPr>
        <p:spPr>
          <a:xfrm>
            <a:off x="1981200" y="1295400"/>
            <a:ext cx="8229600" cy="5257800"/>
          </a:xfrm>
          <a:solidFill>
            <a:schemeClr val="accent1">
              <a:lumMod val="40000"/>
              <a:lumOff val="60000"/>
            </a:schemeClr>
          </a:solidFill>
        </p:spPr>
        <p:txBody>
          <a:bodyPr/>
          <a:lstStyle/>
          <a:p>
            <a:pPr lvl="1" eaLnBrk="1" hangingPunct="1">
              <a:buFont typeface="Arial" pitchFamily="34" charset="0"/>
              <a:buChar char="•"/>
              <a:defRPr/>
            </a:pPr>
            <a:r>
              <a:rPr lang="en-US" dirty="0"/>
              <a:t>level of </a:t>
            </a:r>
            <a:r>
              <a:rPr lang="el-GR" dirty="0"/>
              <a:t>α</a:t>
            </a:r>
            <a:r>
              <a:rPr lang="en-US" dirty="0"/>
              <a:t> is set before start of experiment like 0.05, 0.02 or even may be 0.01.</a:t>
            </a:r>
          </a:p>
          <a:p>
            <a:pPr lvl="1" eaLnBrk="1" hangingPunct="1">
              <a:lnSpc>
                <a:spcPct val="90000"/>
              </a:lnSpc>
              <a:buFont typeface="Arial" pitchFamily="34" charset="0"/>
              <a:buChar char="•"/>
              <a:defRPr/>
            </a:pPr>
            <a:r>
              <a:rPr lang="en-US" dirty="0"/>
              <a:t>But P-value is calculated after competing experiment and it may assume any value like 0.5 or 0.05 or even less like 0.01.</a:t>
            </a:r>
          </a:p>
          <a:p>
            <a:pPr lvl="1" eaLnBrk="1" hangingPunct="1">
              <a:lnSpc>
                <a:spcPct val="90000"/>
              </a:lnSpc>
              <a:buFont typeface="Arial" pitchFamily="34" charset="0"/>
              <a:buChar char="•"/>
              <a:defRPr/>
            </a:pPr>
            <a:r>
              <a:rPr lang="en-US" dirty="0"/>
              <a:t>The obtained P-value is compared with pre-decided level of </a:t>
            </a:r>
            <a:r>
              <a:rPr lang="el-GR" dirty="0"/>
              <a:t>α</a:t>
            </a:r>
            <a:r>
              <a:rPr lang="en-US" dirty="0"/>
              <a:t> (0.05)</a:t>
            </a:r>
          </a:p>
          <a:p>
            <a:pPr lvl="1" eaLnBrk="1" hangingPunct="1">
              <a:lnSpc>
                <a:spcPct val="90000"/>
              </a:lnSpc>
              <a:buFont typeface="Arial" pitchFamily="34" charset="0"/>
              <a:buChar char="•"/>
              <a:defRPr/>
            </a:pPr>
            <a:r>
              <a:rPr lang="en-US" dirty="0"/>
              <a:t>if comes equal or less then level of </a:t>
            </a:r>
            <a:r>
              <a:rPr lang="el-GR" dirty="0"/>
              <a:t>α </a:t>
            </a:r>
            <a:r>
              <a:rPr lang="en-US" dirty="0"/>
              <a:t>, reject null hypothesis and accept Alternate hypothesis.</a:t>
            </a:r>
          </a:p>
          <a:p>
            <a:pPr lvl="1" eaLnBrk="1" hangingPunct="1">
              <a:lnSpc>
                <a:spcPct val="90000"/>
              </a:lnSpc>
              <a:buFont typeface="Arial" pitchFamily="34" charset="0"/>
              <a:buChar char="•"/>
              <a:defRPr/>
            </a:pPr>
            <a:r>
              <a:rPr lang="en-US" dirty="0"/>
              <a:t>If it is higher than level of </a:t>
            </a:r>
            <a:r>
              <a:rPr lang="el-GR" dirty="0"/>
              <a:t>α</a:t>
            </a:r>
            <a:r>
              <a:rPr lang="en-US" dirty="0"/>
              <a:t> (LOS), we cannot reject null hypothesis</a:t>
            </a:r>
          </a:p>
          <a:p>
            <a:pPr algn="ctr" eaLnBrk="1" hangingPunct="1">
              <a:buFont typeface="Arial" charset="0"/>
              <a:buNone/>
              <a:defRPr/>
            </a:pPr>
            <a:r>
              <a:rPr lang="en-US" b="1" dirty="0">
                <a:solidFill>
                  <a:srgbClr val="C00000"/>
                </a:solidFill>
              </a:rPr>
              <a:t>Tests  of significance provide us P-value or basis of rejecting or accepting research hypothesis</a:t>
            </a:r>
            <a:endParaRPr lang="en-US" dirty="0">
              <a:solidFill>
                <a:srgbClr val="C00000"/>
              </a:solidFill>
            </a:endParaRPr>
          </a:p>
        </p:txBody>
      </p:sp>
      <p:sp>
        <p:nvSpPr>
          <p:cNvPr id="4" name="Date Placeholder 3"/>
          <p:cNvSpPr>
            <a:spLocks noGrp="1"/>
          </p:cNvSpPr>
          <p:nvPr>
            <p:ph type="dt" sz="quarter" idx="10"/>
          </p:nvPr>
        </p:nvSpPr>
        <p:spPr/>
        <p:txBody>
          <a:bodyPr/>
          <a:lstStyle/>
          <a:p>
            <a:pPr>
              <a:defRPr/>
            </a:pPr>
            <a:fld id="{39B3A074-01C7-4B10-9A97-1564FDB41D91}"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97D1DAB5-0505-4B18-988F-049AD21A1A9F}"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09800" y="228600"/>
            <a:ext cx="7772400" cy="609600"/>
          </a:xfrm>
          <a:solidFill>
            <a:srgbClr val="FFC000"/>
          </a:solidFill>
        </p:spPr>
        <p:txBody>
          <a:bodyPr>
            <a:normAutofit/>
          </a:bodyPr>
          <a:lstStyle/>
          <a:p>
            <a:pPr eaLnBrk="1" hangingPunct="1"/>
            <a:r>
              <a:rPr lang="en-US" sz="2800" b="1" dirty="0"/>
              <a:t>Statistical tools choices in decision making in Health</a:t>
            </a:r>
            <a:endParaRPr lang="en-US" sz="2800" dirty="0"/>
          </a:p>
        </p:txBody>
      </p:sp>
      <p:graphicFrame>
        <p:nvGraphicFramePr>
          <p:cNvPr id="4" name="Content Placeholder 3"/>
          <p:cNvGraphicFramePr>
            <a:graphicFrameLocks noGrp="1"/>
          </p:cNvGraphicFramePr>
          <p:nvPr>
            <p:ph idx="1"/>
          </p:nvPr>
        </p:nvGraphicFramePr>
        <p:xfrm>
          <a:off x="1981200" y="1066801"/>
          <a:ext cx="8229600" cy="528628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4939">
                <a:tc>
                  <a:txBody>
                    <a:bodyPr/>
                    <a:lstStyle/>
                    <a:p>
                      <a:r>
                        <a:rPr lang="en-US" sz="2400" b="1" dirty="0"/>
                        <a:t>Variable type </a:t>
                      </a:r>
                    </a:p>
                  </a:txBody>
                  <a:tcPr/>
                </a:tc>
                <a:tc>
                  <a:txBody>
                    <a:bodyPr/>
                    <a:lstStyle/>
                    <a:p>
                      <a:r>
                        <a:rPr lang="en-US" sz="2400" dirty="0"/>
                        <a:t> Statistical methods</a:t>
                      </a:r>
                    </a:p>
                  </a:txBody>
                  <a:tcPr/>
                </a:tc>
                <a:extLst>
                  <a:ext uri="{0D108BD9-81ED-4DB2-BD59-A6C34878D82A}">
                    <a16:rowId xmlns:a16="http://schemas.microsoft.com/office/drawing/2014/main" val="10000"/>
                  </a:ext>
                </a:extLst>
              </a:tr>
              <a:tr h="688138">
                <a:tc rowSpan="3">
                  <a:txBody>
                    <a:bodyPr/>
                    <a:lstStyle/>
                    <a:p>
                      <a:r>
                        <a:rPr lang="en-US" sz="2800" b="1" dirty="0"/>
                        <a:t>Quantitative</a:t>
                      </a:r>
                      <a:r>
                        <a:rPr lang="en-US" sz="2000" dirty="0"/>
                        <a:t>                                               </a:t>
                      </a:r>
                      <a:r>
                        <a:rPr lang="en-US" sz="2400" dirty="0"/>
                        <a:t>(age, HB% level, B.P, Weights, Heights etc  )</a:t>
                      </a:r>
                      <a:endParaRPr lang="en-US" sz="2000" dirty="0"/>
                    </a:p>
                  </a:txBody>
                  <a:tcPr>
                    <a:solidFill>
                      <a:srgbClr val="FFC000"/>
                    </a:solidFill>
                  </a:tcPr>
                </a:tc>
                <a:tc>
                  <a:txBody>
                    <a:bodyPr/>
                    <a:lstStyle/>
                    <a:p>
                      <a:r>
                        <a:rPr lang="en-US" sz="2400" dirty="0"/>
                        <a:t>Standard error for Mean </a:t>
                      </a:r>
                    </a:p>
                  </a:txBody>
                  <a:tcPr>
                    <a:solidFill>
                      <a:srgbClr val="FFC000"/>
                    </a:solidFill>
                  </a:tcPr>
                </a:tc>
                <a:extLst>
                  <a:ext uri="{0D108BD9-81ED-4DB2-BD59-A6C34878D82A}">
                    <a16:rowId xmlns:a16="http://schemas.microsoft.com/office/drawing/2014/main" val="10001"/>
                  </a:ext>
                </a:extLst>
              </a:tr>
              <a:tr h="794477">
                <a:tc vMerge="1">
                  <a:txBody>
                    <a:bodyPr/>
                    <a:lstStyle/>
                    <a:p>
                      <a:endParaRPr lang="en-US"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Standard error of difference b/w two means </a:t>
                      </a:r>
                    </a:p>
                  </a:txBody>
                  <a:tcPr>
                    <a:solidFill>
                      <a:srgbClr val="FFC000"/>
                    </a:solidFill>
                  </a:tcPr>
                </a:tc>
                <a:extLst>
                  <a:ext uri="{0D108BD9-81ED-4DB2-BD59-A6C34878D82A}">
                    <a16:rowId xmlns:a16="http://schemas.microsoft.com/office/drawing/2014/main" val="10002"/>
                  </a:ext>
                </a:extLst>
              </a:tr>
              <a:tr h="733555">
                <a:tc vMerge="1">
                  <a:txBody>
                    <a:bodyPr/>
                    <a:lstStyle/>
                    <a:p>
                      <a:endParaRPr lang="en-US"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Students t-test / Z-test</a:t>
                      </a:r>
                    </a:p>
                  </a:txBody>
                  <a:tcPr>
                    <a:solidFill>
                      <a:srgbClr val="FFC000"/>
                    </a:solidFill>
                  </a:tcPr>
                </a:tc>
                <a:extLst>
                  <a:ext uri="{0D108BD9-81ED-4DB2-BD59-A6C34878D82A}">
                    <a16:rowId xmlns:a16="http://schemas.microsoft.com/office/drawing/2014/main" val="10003"/>
                  </a:ext>
                </a:extLst>
              </a:tr>
              <a:tr h="733555">
                <a:tc rowSpan="3">
                  <a:txBody>
                    <a:bodyPr/>
                    <a:lstStyle/>
                    <a:p>
                      <a:r>
                        <a:rPr lang="en-US" sz="2800" b="1" dirty="0"/>
                        <a:t>Qualitative</a:t>
                      </a:r>
                      <a:r>
                        <a:rPr lang="en-US" sz="2000" dirty="0"/>
                        <a:t>                       </a:t>
                      </a:r>
                      <a:r>
                        <a:rPr lang="en-US" sz="2400" dirty="0"/>
                        <a:t>(Gender,</a:t>
                      </a:r>
                      <a:r>
                        <a:rPr lang="en-US" sz="2400" baseline="0" dirty="0"/>
                        <a:t> anemic status, maternal literacy etc )</a:t>
                      </a:r>
                      <a:endParaRPr lang="en-US" sz="2000" dirty="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Standard Error for Proportion. </a:t>
                      </a:r>
                    </a:p>
                  </a:txBody>
                  <a:tcPr>
                    <a:solidFill>
                      <a:srgbClr val="92D050"/>
                    </a:solidFill>
                  </a:tcPr>
                </a:tc>
                <a:extLst>
                  <a:ext uri="{0D108BD9-81ED-4DB2-BD59-A6C34878D82A}">
                    <a16:rowId xmlns:a16="http://schemas.microsoft.com/office/drawing/2014/main" val="10004"/>
                  </a:ext>
                </a:extLst>
              </a:tr>
              <a:tr h="1059580">
                <a:tc vMerge="1">
                  <a:txBody>
                    <a:bodyPr/>
                    <a:lstStyle/>
                    <a:p>
                      <a:endParaRPr lang="en-US" dirty="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Standard Error of the difference b/w two proportions </a:t>
                      </a:r>
                    </a:p>
                  </a:txBody>
                  <a:tcPr>
                    <a:solidFill>
                      <a:srgbClr val="92D050"/>
                    </a:solidFill>
                  </a:tcPr>
                </a:tc>
                <a:extLst>
                  <a:ext uri="{0D108BD9-81ED-4DB2-BD59-A6C34878D82A}">
                    <a16:rowId xmlns:a16="http://schemas.microsoft.com/office/drawing/2014/main" val="10005"/>
                  </a:ext>
                </a:extLst>
              </a:tr>
              <a:tr h="733555">
                <a:tc vMerge="1">
                  <a:txBody>
                    <a:bodyPr/>
                    <a:lstStyle/>
                    <a:p>
                      <a:endParaRPr lang="en-US" dirty="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Chi – square test  </a:t>
                      </a:r>
                    </a:p>
                  </a:txBody>
                  <a:tcPr>
                    <a:solidFill>
                      <a:srgbClr val="92D050"/>
                    </a:solidFill>
                  </a:tcPr>
                </a:tc>
                <a:extLst>
                  <a:ext uri="{0D108BD9-81ED-4DB2-BD59-A6C34878D82A}">
                    <a16:rowId xmlns:a16="http://schemas.microsoft.com/office/drawing/2014/main" val="10006"/>
                  </a:ext>
                </a:extLst>
              </a:tr>
            </a:tbl>
          </a:graphicData>
        </a:graphic>
      </p:graphicFrame>
      <p:sp>
        <p:nvSpPr>
          <p:cNvPr id="5" name="Date Placeholder 4"/>
          <p:cNvSpPr>
            <a:spLocks noGrp="1"/>
          </p:cNvSpPr>
          <p:nvPr>
            <p:ph type="dt" sz="quarter" idx="10"/>
          </p:nvPr>
        </p:nvSpPr>
        <p:spPr/>
        <p:txBody>
          <a:bodyPr/>
          <a:lstStyle/>
          <a:p>
            <a:pPr>
              <a:defRPr/>
            </a:pPr>
            <a:fld id="{3A5B0C43-3E0B-4442-9EBC-F64FB3FE84C8}" type="datetime8">
              <a:rPr lang="en-PK" smtClean="0"/>
              <a:t>02/05/2025 05:20</a:t>
            </a:fld>
            <a:endParaRPr lang="en-US" dirty="0"/>
          </a:p>
        </p:txBody>
      </p:sp>
      <p:sp>
        <p:nvSpPr>
          <p:cNvPr id="6" name="Slide Number Placeholder 5"/>
          <p:cNvSpPr>
            <a:spLocks noGrp="1"/>
          </p:cNvSpPr>
          <p:nvPr>
            <p:ph type="sldNum" sz="quarter" idx="12"/>
          </p:nvPr>
        </p:nvSpPr>
        <p:spPr/>
        <p:txBody>
          <a:bodyPr/>
          <a:lstStyle/>
          <a:p>
            <a:pPr>
              <a:defRPr/>
            </a:pPr>
            <a:fld id="{62E72EBF-9DCE-4FB7-9DBC-9D9E38AB99E9}" type="slidenum">
              <a:rPr lang="en-US" smtClean="0"/>
              <a:pPr>
                <a:defRPr/>
              </a:pPr>
              <a:t>32</a:t>
            </a:fld>
            <a:endParaRPr lang="en-US" dirty="0"/>
          </a:p>
        </p:txBody>
      </p:sp>
      <p:sp>
        <p:nvSpPr>
          <p:cNvPr id="7" name="Footer Placeholder 6"/>
          <p:cNvSpPr>
            <a:spLocks noGrp="1"/>
          </p:cNvSpPr>
          <p:nvPr>
            <p:ph type="ftr" sz="quarter" idx="11"/>
          </p:nvPr>
        </p:nvSpPr>
        <p:spPr/>
        <p:txBody>
          <a:bodyPr/>
          <a:lstStyle/>
          <a:p>
            <a:pPr>
              <a:defRPr/>
            </a:pPr>
            <a:r>
              <a:rPr lang="en-US"/>
              <a:t>dr syed arhsad sabir </a:t>
            </a:r>
            <a:endParaRPr lang="en-US" dirty="0"/>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381000"/>
            <a:ext cx="8229600" cy="457200"/>
          </a:xfrm>
          <a:solidFill>
            <a:srgbClr val="FFC000"/>
          </a:solidFill>
        </p:spPr>
        <p:txBody>
          <a:bodyPr rtlCol="0">
            <a:normAutofit fontScale="90000"/>
          </a:bodyPr>
          <a:lstStyle/>
          <a:p>
            <a:pPr>
              <a:defRPr/>
            </a:pPr>
            <a:r>
              <a:rPr lang="en-US" sz="3600" b="1" dirty="0"/>
              <a:t>Tests of significance</a:t>
            </a:r>
            <a:r>
              <a:rPr lang="en-US" dirty="0"/>
              <a:t> </a:t>
            </a:r>
          </a:p>
        </p:txBody>
      </p:sp>
      <p:sp>
        <p:nvSpPr>
          <p:cNvPr id="33795" name="Rectangle 3"/>
          <p:cNvSpPr>
            <a:spLocks noGrp="1" noChangeArrowheads="1"/>
          </p:cNvSpPr>
          <p:nvPr>
            <p:ph idx="1"/>
          </p:nvPr>
        </p:nvSpPr>
        <p:spPr>
          <a:xfrm>
            <a:off x="2209800" y="990600"/>
            <a:ext cx="7848600" cy="5181600"/>
          </a:xfrm>
          <a:solidFill>
            <a:schemeClr val="accent1">
              <a:lumMod val="40000"/>
              <a:lumOff val="60000"/>
            </a:schemeClr>
          </a:solidFill>
        </p:spPr>
        <p:txBody>
          <a:bodyPr>
            <a:normAutofit/>
          </a:bodyPr>
          <a:lstStyle/>
          <a:p>
            <a:pPr eaLnBrk="1" hangingPunct="1">
              <a:defRPr/>
            </a:pPr>
            <a:r>
              <a:rPr lang="en-US" sz="2400" b="1" dirty="0">
                <a:solidFill>
                  <a:srgbClr val="C00000"/>
                </a:solidFill>
              </a:rPr>
              <a:t>Issues: </a:t>
            </a:r>
          </a:p>
          <a:p>
            <a:pPr lvl="1" eaLnBrk="1" hangingPunct="1">
              <a:defRPr/>
            </a:pPr>
            <a:r>
              <a:rPr lang="en-US" sz="2000" dirty="0"/>
              <a:t>Whether a study result can be considered as result which indeed exist in population from where </a:t>
            </a:r>
            <a:r>
              <a:rPr lang="en-US" sz="2000" dirty="0">
                <a:solidFill>
                  <a:srgbClr val="C00000"/>
                </a:solidFill>
              </a:rPr>
              <a:t>sample</a:t>
            </a:r>
            <a:r>
              <a:rPr lang="en-US" sz="2000" dirty="0"/>
              <a:t> was drawn ? </a:t>
            </a:r>
          </a:p>
          <a:p>
            <a:pPr lvl="1" eaLnBrk="1" hangingPunct="1">
              <a:defRPr/>
            </a:pPr>
            <a:r>
              <a:rPr lang="en-US" sz="2000" dirty="0"/>
              <a:t>Whether the differences observed are due to chance variation(normal)  or are true due to play some </a:t>
            </a:r>
            <a:r>
              <a:rPr lang="en-US" sz="2000" b="1" dirty="0">
                <a:solidFill>
                  <a:srgbClr val="C00000"/>
                </a:solidFill>
              </a:rPr>
              <a:t>external factor</a:t>
            </a:r>
            <a:r>
              <a:rPr lang="en-US" sz="2000" dirty="0"/>
              <a:t> (</a:t>
            </a:r>
            <a:r>
              <a:rPr lang="en-US" sz="2000" dirty="0">
                <a:solidFill>
                  <a:srgbClr val="C00000"/>
                </a:solidFill>
              </a:rPr>
              <a:t>significantly different</a:t>
            </a:r>
            <a:r>
              <a:rPr lang="en-US" sz="2000" dirty="0"/>
              <a:t>).</a:t>
            </a:r>
          </a:p>
          <a:p>
            <a:pPr eaLnBrk="1" hangingPunct="1">
              <a:defRPr/>
            </a:pPr>
            <a:r>
              <a:rPr lang="en-US" b="1" dirty="0"/>
              <a:t>Tests of significance</a:t>
            </a:r>
            <a:r>
              <a:rPr lang="en-US" sz="2400" dirty="0"/>
              <a:t>” are mathematical procedures by which Probability</a:t>
            </a:r>
            <a:r>
              <a:rPr lang="en-US" sz="2400" b="1" dirty="0">
                <a:solidFill>
                  <a:srgbClr val="C00000"/>
                </a:solidFill>
              </a:rPr>
              <a:t> (p-value) </a:t>
            </a:r>
            <a:r>
              <a:rPr lang="en-US" sz="2400" dirty="0"/>
              <a:t>of getting study results by chance can be  found . </a:t>
            </a:r>
          </a:p>
          <a:p>
            <a:pPr eaLnBrk="1" hangingPunct="1">
              <a:defRPr/>
            </a:pPr>
            <a:r>
              <a:rPr lang="en-US" b="1" dirty="0"/>
              <a:t>On the basis </a:t>
            </a:r>
            <a:r>
              <a:rPr lang="en-US" b="1" dirty="0">
                <a:solidFill>
                  <a:srgbClr val="C00000"/>
                </a:solidFill>
              </a:rPr>
              <a:t>obtained P-value </a:t>
            </a:r>
            <a:r>
              <a:rPr lang="en-US" b="1" dirty="0"/>
              <a:t>we reject or not reject  Null Hypothesis…</a:t>
            </a:r>
            <a:r>
              <a:rPr lang="en-US" sz="2000" dirty="0"/>
              <a:t>and draw inference </a:t>
            </a:r>
            <a:endParaRPr lang="en-US" b="1" dirty="0"/>
          </a:p>
          <a:p>
            <a:pPr eaLnBrk="1" hangingPunct="1">
              <a:defRPr/>
            </a:pPr>
            <a:r>
              <a:rPr lang="en-US" sz="2400" b="1" dirty="0">
                <a:solidFill>
                  <a:srgbClr val="C00000"/>
                </a:solidFill>
              </a:rPr>
              <a:t>POWRE OF THE TEST</a:t>
            </a:r>
            <a:r>
              <a:rPr lang="en-US" sz="2400" dirty="0"/>
              <a:t>: is its ability to detect differences between groups if such differences actually exist.                          (1-</a:t>
            </a:r>
            <a:r>
              <a:rPr lang="el-GR" sz="2400" dirty="0"/>
              <a:t>β</a:t>
            </a:r>
            <a:r>
              <a:rPr lang="en-US" sz="2400" dirty="0"/>
              <a:t> error)  ……</a:t>
            </a:r>
            <a:r>
              <a:rPr lang="en-US" sz="2000" dirty="0"/>
              <a:t>conventionally taken 80%</a:t>
            </a:r>
            <a:endParaRPr lang="en-US" dirty="0"/>
          </a:p>
        </p:txBody>
      </p:sp>
      <p:sp>
        <p:nvSpPr>
          <p:cNvPr id="4" name="Date Placeholder 3"/>
          <p:cNvSpPr>
            <a:spLocks noGrp="1"/>
          </p:cNvSpPr>
          <p:nvPr>
            <p:ph type="dt" sz="quarter" idx="10"/>
          </p:nvPr>
        </p:nvSpPr>
        <p:spPr/>
        <p:txBody>
          <a:bodyPr/>
          <a:lstStyle/>
          <a:p>
            <a:pPr>
              <a:defRPr/>
            </a:pPr>
            <a:fld id="{02BF6094-2A0B-4D38-88D8-E5ABADE0ACB7}"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AD148740-A439-4DA1-B9F0-E10C00F31C9F}"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304800"/>
            <a:ext cx="3657600" cy="609600"/>
          </a:xfrm>
          <a:solidFill>
            <a:srgbClr val="FFC000"/>
          </a:solidFill>
        </p:spPr>
        <p:txBody>
          <a:bodyPr/>
          <a:lstStyle/>
          <a:p>
            <a:pPr algn="l" eaLnBrk="1" hangingPunct="1"/>
            <a:r>
              <a:rPr lang="en-US" sz="2400" b="1"/>
              <a:t>Tests of significance</a:t>
            </a:r>
          </a:p>
        </p:txBody>
      </p:sp>
      <p:sp>
        <p:nvSpPr>
          <p:cNvPr id="32771" name="Rectangle 3"/>
          <p:cNvSpPr>
            <a:spLocks noGrp="1" noChangeArrowheads="1"/>
          </p:cNvSpPr>
          <p:nvPr>
            <p:ph idx="1"/>
          </p:nvPr>
        </p:nvSpPr>
        <p:spPr>
          <a:xfrm>
            <a:off x="2209800" y="1066800"/>
            <a:ext cx="7772400" cy="5029200"/>
          </a:xfrm>
          <a:solidFill>
            <a:schemeClr val="bg2">
              <a:lumMod val="90000"/>
            </a:schemeClr>
          </a:solidFill>
        </p:spPr>
        <p:txBody>
          <a:bodyPr/>
          <a:lstStyle/>
          <a:p>
            <a:pPr eaLnBrk="1" hangingPunct="1"/>
            <a:r>
              <a:rPr lang="en-US" dirty="0"/>
              <a:t>Tests provide P-value which forms the basis of rejecting or accepting null hypothesis…drawing inference from the data. </a:t>
            </a:r>
          </a:p>
          <a:p>
            <a:pPr eaLnBrk="1" hangingPunct="1"/>
            <a:r>
              <a:rPr lang="en-US" dirty="0"/>
              <a:t>PRINCIPLE: These tests will calculating differences between the groups. More the difference is, more we would be confident in saying that there is real difference and the chances of being at wrong are very small. </a:t>
            </a:r>
          </a:p>
          <a:p>
            <a:pPr eaLnBrk="1" hangingPunct="1"/>
            <a:r>
              <a:rPr lang="en-US" dirty="0"/>
              <a:t>POWRE OF THE TEST: is its ability to detect differences between groups if such differences actually exist. </a:t>
            </a:r>
          </a:p>
        </p:txBody>
      </p:sp>
      <p:sp>
        <p:nvSpPr>
          <p:cNvPr id="4" name="Date Placeholder 3"/>
          <p:cNvSpPr>
            <a:spLocks noGrp="1"/>
          </p:cNvSpPr>
          <p:nvPr>
            <p:ph type="dt" sz="quarter" idx="10"/>
          </p:nvPr>
        </p:nvSpPr>
        <p:spPr/>
        <p:txBody>
          <a:bodyPr/>
          <a:lstStyle/>
          <a:p>
            <a:pPr>
              <a:defRPr/>
            </a:pPr>
            <a:fld id="{6C691803-57AD-4CD3-A04A-67D1AE1C9FBD}"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51919EF8-709A-445E-B768-0E21370A21F1}"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609600"/>
            <a:ext cx="2819400" cy="457200"/>
          </a:xfrm>
          <a:solidFill>
            <a:srgbClr val="FFC000"/>
          </a:solidFill>
        </p:spPr>
        <p:txBody>
          <a:bodyPr/>
          <a:lstStyle/>
          <a:p>
            <a:pPr algn="l" eaLnBrk="1" hangingPunct="1"/>
            <a:r>
              <a:rPr lang="en-US" sz="2400" b="1"/>
              <a:t>Tests of significance</a:t>
            </a:r>
          </a:p>
        </p:txBody>
      </p:sp>
      <p:sp>
        <p:nvSpPr>
          <p:cNvPr id="35843" name="Rectangle 3"/>
          <p:cNvSpPr>
            <a:spLocks noGrp="1" noChangeArrowheads="1"/>
          </p:cNvSpPr>
          <p:nvPr>
            <p:ph idx="1"/>
          </p:nvPr>
        </p:nvSpPr>
        <p:spPr>
          <a:xfrm>
            <a:off x="2209800" y="1219200"/>
            <a:ext cx="7924800" cy="5105400"/>
          </a:xfrm>
          <a:solidFill>
            <a:schemeClr val="accent1">
              <a:lumMod val="40000"/>
              <a:lumOff val="60000"/>
            </a:schemeClr>
          </a:solidFill>
        </p:spPr>
        <p:txBody>
          <a:bodyPr>
            <a:normAutofit lnSpcReduction="10000"/>
          </a:bodyPr>
          <a:lstStyle/>
          <a:p>
            <a:pPr eaLnBrk="1" hangingPunct="1">
              <a:lnSpc>
                <a:spcPct val="90000"/>
              </a:lnSpc>
              <a:buFontTx/>
              <a:buNone/>
              <a:defRPr/>
            </a:pPr>
            <a:r>
              <a:rPr lang="en-US" b="1" dirty="0">
                <a:solidFill>
                  <a:srgbClr val="C00000"/>
                </a:solidFill>
              </a:rPr>
              <a:t>Power of the tests:</a:t>
            </a:r>
          </a:p>
          <a:p>
            <a:pPr eaLnBrk="1" hangingPunct="1">
              <a:lnSpc>
                <a:spcPct val="90000"/>
              </a:lnSpc>
              <a:defRPr/>
            </a:pPr>
            <a:r>
              <a:rPr lang="en-US" dirty="0"/>
              <a:t>Ability of a statistical test to reject a null hypothesis when it is actually wrong. </a:t>
            </a:r>
          </a:p>
          <a:p>
            <a:pPr eaLnBrk="1" hangingPunct="1">
              <a:lnSpc>
                <a:spcPct val="90000"/>
              </a:lnSpc>
              <a:defRPr/>
            </a:pPr>
            <a:r>
              <a:rPr lang="en-US" dirty="0"/>
              <a:t>Ability to avoid type-II (</a:t>
            </a:r>
            <a:r>
              <a:rPr lang="el-GR" dirty="0">
                <a:cs typeface="Times New Roman" pitchFamily="18" charset="0"/>
              </a:rPr>
              <a:t>β</a:t>
            </a:r>
            <a:r>
              <a:rPr lang="en-US" dirty="0">
                <a:cs typeface="Times New Roman" pitchFamily="18" charset="0"/>
              </a:rPr>
              <a:t>) error. </a:t>
            </a:r>
            <a:endParaRPr lang="en-US" dirty="0"/>
          </a:p>
          <a:p>
            <a:pPr eaLnBrk="1" hangingPunct="1">
              <a:lnSpc>
                <a:spcPct val="90000"/>
              </a:lnSpc>
              <a:defRPr/>
            </a:pPr>
            <a:r>
              <a:rPr lang="en-US" dirty="0"/>
              <a:t>It is equal to </a:t>
            </a:r>
            <a:r>
              <a:rPr lang="en-US" b="1" dirty="0">
                <a:solidFill>
                  <a:srgbClr val="C00000"/>
                </a:solidFill>
              </a:rPr>
              <a:t>1- </a:t>
            </a:r>
            <a:r>
              <a:rPr lang="el-GR" b="1" dirty="0">
                <a:solidFill>
                  <a:srgbClr val="C00000"/>
                </a:solidFill>
                <a:cs typeface="Times New Roman" pitchFamily="18" charset="0"/>
              </a:rPr>
              <a:t>β</a:t>
            </a:r>
            <a:r>
              <a:rPr lang="en-US" b="1" dirty="0">
                <a:solidFill>
                  <a:srgbClr val="C00000"/>
                </a:solidFill>
                <a:cs typeface="Times New Roman" pitchFamily="18" charset="0"/>
              </a:rPr>
              <a:t> </a:t>
            </a:r>
            <a:r>
              <a:rPr lang="en-US" dirty="0">
                <a:cs typeface="Times New Roman" pitchFamily="18" charset="0"/>
              </a:rPr>
              <a:t>which is the probability of rejecting null hypothesis when it not true.                                </a:t>
            </a:r>
            <a:r>
              <a:rPr lang="en-US" sz="2000" b="1" dirty="0">
                <a:solidFill>
                  <a:srgbClr val="C00000"/>
                </a:solidFill>
                <a:cs typeface="Times New Roman" pitchFamily="18" charset="0"/>
              </a:rPr>
              <a:t>(probability of not committing  </a:t>
            </a:r>
            <a:r>
              <a:rPr lang="el-GR" sz="2000" b="1" dirty="0">
                <a:solidFill>
                  <a:srgbClr val="C00000"/>
                </a:solidFill>
                <a:cs typeface="Times New Roman" pitchFamily="18" charset="0"/>
              </a:rPr>
              <a:t>β</a:t>
            </a:r>
            <a:r>
              <a:rPr lang="en-US" sz="2000" b="1" dirty="0">
                <a:solidFill>
                  <a:srgbClr val="C00000"/>
                </a:solidFill>
                <a:cs typeface="Times New Roman" pitchFamily="18" charset="0"/>
              </a:rPr>
              <a:t> error). </a:t>
            </a:r>
          </a:p>
          <a:p>
            <a:pPr eaLnBrk="1" hangingPunct="1">
              <a:lnSpc>
                <a:spcPct val="90000"/>
              </a:lnSpc>
              <a:defRPr/>
            </a:pPr>
            <a:r>
              <a:rPr lang="en-US" b="1" u="sng" dirty="0">
                <a:cs typeface="Times New Roman" pitchFamily="18" charset="0"/>
              </a:rPr>
              <a:t>Conventionally</a:t>
            </a:r>
            <a:r>
              <a:rPr lang="en-US" dirty="0">
                <a:cs typeface="Times New Roman" pitchFamily="18" charset="0"/>
              </a:rPr>
              <a:t>, </a:t>
            </a:r>
          </a:p>
          <a:p>
            <a:pPr lvl="1" eaLnBrk="1" hangingPunct="1">
              <a:lnSpc>
                <a:spcPct val="90000"/>
              </a:lnSpc>
              <a:defRPr/>
            </a:pPr>
            <a:r>
              <a:rPr lang="en-US" dirty="0">
                <a:cs typeface="Times New Roman" pitchFamily="18" charset="0"/>
              </a:rPr>
              <a:t>a study is required to have </a:t>
            </a:r>
            <a:r>
              <a:rPr lang="en-US" b="1" dirty="0">
                <a:cs typeface="Times New Roman" pitchFamily="18" charset="0"/>
              </a:rPr>
              <a:t>power of ≥ 0.8 </a:t>
            </a:r>
            <a:r>
              <a:rPr lang="en-US" dirty="0">
                <a:cs typeface="Times New Roman" pitchFamily="18" charset="0"/>
              </a:rPr>
              <a:t>or more than </a:t>
            </a:r>
            <a:r>
              <a:rPr lang="en-US" b="1" dirty="0">
                <a:solidFill>
                  <a:srgbClr val="C00000"/>
                </a:solidFill>
                <a:cs typeface="Times New Roman" pitchFamily="18" charset="0"/>
              </a:rPr>
              <a:t>80%</a:t>
            </a:r>
            <a:r>
              <a:rPr lang="en-US" dirty="0">
                <a:solidFill>
                  <a:srgbClr val="C00000"/>
                </a:solidFill>
                <a:cs typeface="Times New Roman" pitchFamily="18" charset="0"/>
              </a:rPr>
              <a:t> </a:t>
            </a:r>
            <a:r>
              <a:rPr lang="en-US" dirty="0">
                <a:cs typeface="Times New Roman" pitchFamily="18" charset="0"/>
              </a:rPr>
              <a:t>chance of rejecting  a </a:t>
            </a:r>
            <a:r>
              <a:rPr lang="en-US" b="1" dirty="0">
                <a:solidFill>
                  <a:srgbClr val="C00000"/>
                </a:solidFill>
                <a:cs typeface="Times New Roman" pitchFamily="18" charset="0"/>
              </a:rPr>
              <a:t>false </a:t>
            </a:r>
            <a:r>
              <a:rPr lang="en-US" dirty="0">
                <a:cs typeface="Times New Roman" pitchFamily="18" charset="0"/>
              </a:rPr>
              <a:t>Null-hypothesis.</a:t>
            </a:r>
          </a:p>
          <a:p>
            <a:pPr lvl="1" eaLnBrk="1" hangingPunct="1">
              <a:lnSpc>
                <a:spcPct val="90000"/>
              </a:lnSpc>
              <a:defRPr/>
            </a:pPr>
            <a:r>
              <a:rPr lang="en-US" b="1" dirty="0">
                <a:cs typeface="Times New Roman" pitchFamily="18" charset="0"/>
              </a:rPr>
              <a:t>Probability of  </a:t>
            </a:r>
            <a:r>
              <a:rPr lang="el-GR" b="1" dirty="0">
                <a:cs typeface="Times New Roman" pitchFamily="18" charset="0"/>
              </a:rPr>
              <a:t>β</a:t>
            </a:r>
            <a:r>
              <a:rPr lang="en-US" b="1" dirty="0">
                <a:cs typeface="Times New Roman" pitchFamily="18" charset="0"/>
              </a:rPr>
              <a:t>-error </a:t>
            </a:r>
            <a:r>
              <a:rPr lang="en-US" dirty="0">
                <a:cs typeface="Times New Roman" pitchFamily="18" charset="0"/>
              </a:rPr>
              <a:t>of 0.2 i.e. less than </a:t>
            </a:r>
            <a:r>
              <a:rPr lang="en-US" b="1" dirty="0">
                <a:solidFill>
                  <a:srgbClr val="C00000"/>
                </a:solidFill>
                <a:cs typeface="Times New Roman" pitchFamily="18" charset="0"/>
              </a:rPr>
              <a:t>20%</a:t>
            </a:r>
            <a:r>
              <a:rPr lang="en-US" dirty="0">
                <a:cs typeface="Times New Roman" pitchFamily="18" charset="0"/>
              </a:rPr>
              <a:t> chances of accepting a false null hypothesis, is acceptable in research.</a:t>
            </a:r>
          </a:p>
        </p:txBody>
      </p:sp>
      <p:sp>
        <p:nvSpPr>
          <p:cNvPr id="4" name="Date Placeholder 3"/>
          <p:cNvSpPr>
            <a:spLocks noGrp="1"/>
          </p:cNvSpPr>
          <p:nvPr>
            <p:ph type="dt" sz="quarter" idx="10"/>
          </p:nvPr>
        </p:nvSpPr>
        <p:spPr/>
        <p:txBody>
          <a:bodyPr/>
          <a:lstStyle/>
          <a:p>
            <a:pPr>
              <a:defRPr/>
            </a:pPr>
            <a:fld id="{AD71DA5C-8D09-47E3-92E9-B0D848AD2EA7}"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88902972-0925-47F2-B4ED-8777E9CF3D4A}" type="slidenum">
              <a:rPr lang="en-US" smtClean="0"/>
              <a:pPr>
                <a:defRPr/>
              </a:pPr>
              <a:t>35</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609600"/>
            <a:ext cx="8229600" cy="533400"/>
          </a:xfrm>
          <a:solidFill>
            <a:srgbClr val="FFC000"/>
          </a:solidFill>
        </p:spPr>
        <p:txBody>
          <a:bodyPr>
            <a:normAutofit fontScale="90000"/>
          </a:bodyPr>
          <a:lstStyle/>
          <a:p>
            <a:pPr eaLnBrk="1" hangingPunct="1"/>
            <a:r>
              <a:rPr lang="en-US" sz="3600" b="1"/>
              <a:t>Power of the test</a:t>
            </a:r>
          </a:p>
        </p:txBody>
      </p:sp>
      <p:sp>
        <p:nvSpPr>
          <p:cNvPr id="36867" name="Rectangle 3"/>
          <p:cNvSpPr>
            <a:spLocks noGrp="1" noChangeArrowheads="1"/>
          </p:cNvSpPr>
          <p:nvPr>
            <p:ph idx="1"/>
          </p:nvPr>
        </p:nvSpPr>
        <p:spPr>
          <a:xfrm>
            <a:off x="1981200" y="1600200"/>
            <a:ext cx="8229600" cy="3276600"/>
          </a:xfrm>
          <a:solidFill>
            <a:schemeClr val="accent1">
              <a:lumMod val="40000"/>
              <a:lumOff val="60000"/>
            </a:schemeClr>
          </a:solidFill>
        </p:spPr>
        <p:txBody>
          <a:bodyPr/>
          <a:lstStyle/>
          <a:p>
            <a:pPr marL="660400" indent="-660400">
              <a:buNone/>
              <a:defRPr/>
            </a:pPr>
            <a:r>
              <a:rPr lang="en-US" b="1" dirty="0"/>
              <a:t>Power of the test increases</a:t>
            </a:r>
            <a:r>
              <a:rPr lang="en-US" dirty="0"/>
              <a:t>;</a:t>
            </a:r>
          </a:p>
          <a:p>
            <a:pPr marL="660400" indent="-660400">
              <a:buFontTx/>
              <a:buAutoNum type="romanLcPeriod"/>
              <a:defRPr/>
            </a:pPr>
            <a:r>
              <a:rPr lang="en-US" dirty="0"/>
              <a:t>Observed differences are high</a:t>
            </a:r>
          </a:p>
          <a:p>
            <a:pPr marL="660400" indent="-660400">
              <a:buFontTx/>
              <a:buAutoNum type="romanLcPeriod"/>
              <a:defRPr/>
            </a:pPr>
            <a:r>
              <a:rPr lang="en-US" dirty="0"/>
              <a:t>As level of alpha (LOS) increases</a:t>
            </a:r>
          </a:p>
          <a:p>
            <a:pPr marL="660400" indent="-660400">
              <a:buFontTx/>
              <a:buAutoNum type="romanLcPeriod"/>
              <a:defRPr/>
            </a:pPr>
            <a:r>
              <a:rPr lang="en-US" dirty="0"/>
              <a:t>Sampling error decreases (SE)</a:t>
            </a:r>
          </a:p>
          <a:p>
            <a:pPr marL="660400" indent="-660400">
              <a:buFontTx/>
              <a:buAutoNum type="romanLcPeriod"/>
              <a:defRPr/>
            </a:pPr>
            <a:r>
              <a:rPr lang="en-US" dirty="0"/>
              <a:t>Sample size increases ( SE is reduced)</a:t>
            </a:r>
          </a:p>
        </p:txBody>
      </p:sp>
      <p:sp>
        <p:nvSpPr>
          <p:cNvPr id="4" name="Date Placeholder 3"/>
          <p:cNvSpPr>
            <a:spLocks noGrp="1"/>
          </p:cNvSpPr>
          <p:nvPr>
            <p:ph type="dt" sz="quarter" idx="10"/>
          </p:nvPr>
        </p:nvSpPr>
        <p:spPr/>
        <p:txBody>
          <a:bodyPr/>
          <a:lstStyle/>
          <a:p>
            <a:pPr>
              <a:defRPr/>
            </a:pPr>
            <a:fld id="{1AF04639-64D5-40CA-8E80-A223655A286E}"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475A1253-2C9A-4DE2-B6A2-385C2E8B7D6A}" type="slidenum">
              <a:rPr lang="en-US" smtClean="0"/>
              <a:pPr>
                <a:defRPr/>
              </a:pPr>
              <a:t>36</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a:solidFill>
            <a:srgbClr val="FFC000"/>
          </a:solidFill>
        </p:spPr>
        <p:txBody>
          <a:bodyPr rtlCol="0">
            <a:normAutofit fontScale="90000"/>
          </a:bodyPr>
          <a:lstStyle/>
          <a:p>
            <a:pPr>
              <a:defRPr/>
            </a:pPr>
            <a:r>
              <a:rPr lang="en-US" b="1" dirty="0"/>
              <a:t>Level of significance </a:t>
            </a:r>
          </a:p>
        </p:txBody>
      </p:sp>
      <p:sp>
        <p:nvSpPr>
          <p:cNvPr id="35843" name="Content Placeholder 2"/>
          <p:cNvSpPr>
            <a:spLocks noGrp="1"/>
          </p:cNvSpPr>
          <p:nvPr>
            <p:ph idx="1"/>
          </p:nvPr>
        </p:nvSpPr>
        <p:spPr>
          <a:xfrm>
            <a:off x="1981200" y="990600"/>
            <a:ext cx="8153400" cy="5105400"/>
          </a:xfrm>
          <a:solidFill>
            <a:schemeClr val="bg2"/>
          </a:solidFill>
        </p:spPr>
        <p:txBody>
          <a:bodyPr>
            <a:normAutofit/>
          </a:bodyPr>
          <a:lstStyle/>
          <a:p>
            <a:pPr eaLnBrk="1" hangingPunct="1"/>
            <a:r>
              <a:rPr lang="en-US" dirty="0"/>
              <a:t>Study results are sample based, not the total pop.</a:t>
            </a:r>
          </a:p>
          <a:p>
            <a:pPr eaLnBrk="1" hangingPunct="1">
              <a:buFont typeface="Arial" charset="0"/>
              <a:buNone/>
            </a:pPr>
            <a:r>
              <a:rPr lang="en-US" dirty="0"/>
              <a:t>	We can never 100% sure about study result                      ( sampling )</a:t>
            </a:r>
          </a:p>
          <a:p>
            <a:pPr eaLnBrk="1" hangingPunct="1"/>
            <a:r>
              <a:rPr lang="en-US" dirty="0"/>
              <a:t>By convention we accept results if we have 95% confidence upon results (diff. exist) or if chances of having results by chance (actually no diff.) are less than 5%. </a:t>
            </a:r>
          </a:p>
          <a:p>
            <a:pPr eaLnBrk="1" hangingPunct="1"/>
            <a:r>
              <a:rPr lang="en-US" dirty="0"/>
              <a:t>We allow 5% level/chance of accepting results (differences) as significant  that might have occurred by chance. And will not let chance to operate more than 5%. This is called </a:t>
            </a:r>
            <a:r>
              <a:rPr lang="en-US" dirty="0">
                <a:solidFill>
                  <a:srgbClr val="C00000"/>
                </a:solidFill>
              </a:rPr>
              <a:t>level of significance </a:t>
            </a:r>
            <a:r>
              <a:rPr lang="en-US" dirty="0"/>
              <a:t>(LOS) or </a:t>
            </a:r>
            <a:r>
              <a:rPr lang="en-US" dirty="0">
                <a:solidFill>
                  <a:srgbClr val="C00000"/>
                </a:solidFill>
              </a:rPr>
              <a:t>level  of alpha</a:t>
            </a:r>
            <a:r>
              <a:rPr lang="en-US" dirty="0"/>
              <a:t>. </a:t>
            </a:r>
          </a:p>
          <a:p>
            <a:pPr eaLnBrk="1" hangingPunct="1">
              <a:buFont typeface="Arial" charset="0"/>
              <a:buNone/>
            </a:pPr>
            <a:endParaRPr lang="en-US" dirty="0"/>
          </a:p>
          <a:p>
            <a:pPr eaLnBrk="1" hangingPunct="1">
              <a:buFont typeface="Arial" charset="0"/>
              <a:buNone/>
            </a:pPr>
            <a:endParaRPr lang="en-US" dirty="0"/>
          </a:p>
        </p:txBody>
      </p:sp>
      <p:sp>
        <p:nvSpPr>
          <p:cNvPr id="4" name="Date Placeholder 3"/>
          <p:cNvSpPr>
            <a:spLocks noGrp="1"/>
          </p:cNvSpPr>
          <p:nvPr>
            <p:ph type="dt" sz="quarter" idx="10"/>
          </p:nvPr>
        </p:nvSpPr>
        <p:spPr/>
        <p:txBody>
          <a:bodyPr/>
          <a:lstStyle/>
          <a:p>
            <a:pPr>
              <a:defRPr/>
            </a:pPr>
            <a:fld id="{CA71F218-E751-4ED7-91F2-CB0FEFF4DABA}"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BB5DEA82-20CD-4D5D-9768-CD60216BA253}" type="slidenum">
              <a:rPr lang="en-US" smtClean="0"/>
              <a:pPr>
                <a:defRPr/>
              </a:pPr>
              <a:t>37</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0" y="152400"/>
            <a:ext cx="7772400" cy="609600"/>
          </a:xfrm>
          <a:solidFill>
            <a:srgbClr val="FFC000"/>
          </a:solidFill>
        </p:spPr>
        <p:txBody>
          <a:bodyPr>
            <a:normAutofit/>
          </a:bodyPr>
          <a:lstStyle/>
          <a:p>
            <a:pPr eaLnBrk="1" hangingPunct="1"/>
            <a:r>
              <a:rPr lang="en-US" sz="3600" b="1"/>
              <a:t>Chi-square test (x</a:t>
            </a:r>
            <a:r>
              <a:rPr lang="en-US" sz="3600" b="1" baseline="30000"/>
              <a:t>2</a:t>
            </a:r>
            <a:r>
              <a:rPr lang="en-US" sz="3600" b="1"/>
              <a:t>)</a:t>
            </a:r>
          </a:p>
        </p:txBody>
      </p:sp>
      <p:sp>
        <p:nvSpPr>
          <p:cNvPr id="90115" name="Rectangle 3"/>
          <p:cNvSpPr>
            <a:spLocks noGrp="1" noChangeArrowheads="1"/>
          </p:cNvSpPr>
          <p:nvPr>
            <p:ph idx="1"/>
          </p:nvPr>
        </p:nvSpPr>
        <p:spPr>
          <a:xfrm>
            <a:off x="2209800" y="914400"/>
            <a:ext cx="7696200" cy="5181600"/>
          </a:xfrm>
          <a:solidFill>
            <a:schemeClr val="bg2"/>
          </a:solidFill>
        </p:spPr>
        <p:txBody>
          <a:bodyPr rtlCol="0">
            <a:normAutofit fontScale="40000" lnSpcReduction="20000"/>
          </a:bodyPr>
          <a:lstStyle/>
          <a:p>
            <a:pPr>
              <a:lnSpc>
                <a:spcPct val="120000"/>
              </a:lnSpc>
              <a:defRPr/>
            </a:pPr>
            <a:r>
              <a:rPr lang="en-US" sz="7400" dirty="0"/>
              <a:t>It was developed by Karl Pearson</a:t>
            </a:r>
          </a:p>
          <a:p>
            <a:pPr>
              <a:lnSpc>
                <a:spcPct val="120000"/>
              </a:lnSpc>
              <a:defRPr/>
            </a:pPr>
            <a:r>
              <a:rPr lang="en-US" sz="7400" dirty="0"/>
              <a:t>x</a:t>
            </a:r>
            <a:r>
              <a:rPr lang="en-US" sz="7400" baseline="30000" dirty="0"/>
              <a:t>2 </a:t>
            </a:r>
            <a:r>
              <a:rPr lang="en-US" sz="7400" dirty="0"/>
              <a:t>-test is a “non-parametric test”.                </a:t>
            </a:r>
          </a:p>
          <a:p>
            <a:pPr>
              <a:lnSpc>
                <a:spcPct val="120000"/>
              </a:lnSpc>
              <a:defRPr/>
            </a:pPr>
            <a:r>
              <a:rPr lang="en-US" sz="7400" b="1" dirty="0">
                <a:solidFill>
                  <a:srgbClr val="C00000"/>
                </a:solidFill>
              </a:rPr>
              <a:t>x</a:t>
            </a:r>
            <a:r>
              <a:rPr lang="en-US" sz="7400" b="1" baseline="30000" dirty="0">
                <a:solidFill>
                  <a:srgbClr val="C00000"/>
                </a:solidFill>
              </a:rPr>
              <a:t>2 </a:t>
            </a:r>
            <a:r>
              <a:rPr lang="en-US" sz="7400" b="1" dirty="0">
                <a:solidFill>
                  <a:srgbClr val="C00000"/>
                </a:solidFill>
              </a:rPr>
              <a:t>-test </a:t>
            </a:r>
            <a:r>
              <a:rPr lang="en-US" sz="7400" dirty="0"/>
              <a:t>is</a:t>
            </a:r>
            <a:r>
              <a:rPr lang="en-US" sz="7400" b="1" dirty="0"/>
              <a:t> </a:t>
            </a:r>
            <a:r>
              <a:rPr lang="en-US" sz="7400" dirty="0"/>
              <a:t>used to find out whether the </a:t>
            </a:r>
            <a:r>
              <a:rPr lang="en-US" sz="7400" u="sng" dirty="0"/>
              <a:t>observed differences </a:t>
            </a:r>
            <a:r>
              <a:rPr lang="en-US" sz="7400" dirty="0"/>
              <a:t>in distribution of the two</a:t>
            </a:r>
            <a:r>
              <a:rPr lang="en-US" sz="7400" dirty="0">
                <a:solidFill>
                  <a:srgbClr val="C00000"/>
                </a:solidFill>
              </a:rPr>
              <a:t> variables </a:t>
            </a:r>
            <a:r>
              <a:rPr lang="en-US" sz="5500" dirty="0"/>
              <a:t>(into their classes)</a:t>
            </a:r>
            <a:r>
              <a:rPr lang="en-US" sz="7400" dirty="0"/>
              <a:t> may have occurred by chance or are real or present in total population. </a:t>
            </a:r>
            <a:r>
              <a:rPr lang="en-US" sz="7400" u="sng" dirty="0"/>
              <a:t> </a:t>
            </a:r>
            <a:endParaRPr lang="en-US" sz="7400" dirty="0"/>
          </a:p>
          <a:p>
            <a:pPr>
              <a:lnSpc>
                <a:spcPct val="120000"/>
              </a:lnSpc>
              <a:defRPr/>
            </a:pPr>
            <a:r>
              <a:rPr lang="en-US" sz="7400" dirty="0"/>
              <a:t>This test is based on measuring diff b/w </a:t>
            </a:r>
            <a:r>
              <a:rPr lang="en-US" sz="7400" dirty="0">
                <a:solidFill>
                  <a:srgbClr val="C00000"/>
                </a:solidFill>
              </a:rPr>
              <a:t>observed frequencies </a:t>
            </a:r>
            <a:r>
              <a:rPr lang="en-US" sz="7400" dirty="0"/>
              <a:t>and </a:t>
            </a:r>
            <a:r>
              <a:rPr lang="en-US" sz="7400" dirty="0">
                <a:solidFill>
                  <a:srgbClr val="C00000"/>
                </a:solidFill>
              </a:rPr>
              <a:t>expected frequencies</a:t>
            </a:r>
            <a:r>
              <a:rPr lang="en-US" sz="7400" dirty="0"/>
              <a:t>. </a:t>
            </a:r>
            <a:r>
              <a:rPr lang="en-US" sz="3100" b="1" dirty="0"/>
              <a:t>	</a:t>
            </a:r>
            <a:r>
              <a:rPr lang="en-US" sz="7000" b="1" dirty="0"/>
              <a:t>                 </a:t>
            </a:r>
            <a:r>
              <a:rPr lang="en-US" sz="5000" b="1" dirty="0"/>
              <a:t>            </a:t>
            </a:r>
          </a:p>
          <a:p>
            <a:pPr>
              <a:lnSpc>
                <a:spcPct val="120000"/>
              </a:lnSpc>
              <a:buNone/>
              <a:defRPr/>
            </a:pPr>
            <a:endParaRPr lang="en-US" sz="5000" b="1" dirty="0"/>
          </a:p>
          <a:p>
            <a:pPr>
              <a:lnSpc>
                <a:spcPct val="120000"/>
              </a:lnSpc>
              <a:buNone/>
              <a:defRPr/>
            </a:pPr>
            <a:endParaRPr lang="en-US" sz="2400" b="1" dirty="0"/>
          </a:p>
        </p:txBody>
      </p:sp>
      <p:sp>
        <p:nvSpPr>
          <p:cNvPr id="13314" name="Date Placeholder 3"/>
          <p:cNvSpPr>
            <a:spLocks noGrp="1"/>
          </p:cNvSpPr>
          <p:nvPr>
            <p:ph type="dt" sz="quarter" idx="10"/>
          </p:nvPr>
        </p:nvSpPr>
        <p:spPr/>
        <p:txBody>
          <a:bodyPr/>
          <a:lstStyle/>
          <a:p>
            <a:pPr>
              <a:defRPr/>
            </a:pPr>
            <a:fld id="{6903C22C-CD55-4A16-AD5E-E434C6717C93}" type="datetime8">
              <a:rPr lang="en-PK" smtClean="0"/>
              <a:t>02/05/2025 05:20</a:t>
            </a:fld>
            <a:endParaRPr lang="en-US"/>
          </a:p>
        </p:txBody>
      </p:sp>
      <p:sp>
        <p:nvSpPr>
          <p:cNvPr id="13315" name="Footer Placeholder 4"/>
          <p:cNvSpPr>
            <a:spLocks noGrp="1"/>
          </p:cNvSpPr>
          <p:nvPr>
            <p:ph type="ftr" sz="quarter" idx="11"/>
          </p:nvPr>
        </p:nvSpPr>
        <p:spPr/>
        <p:txBody>
          <a:bodyPr/>
          <a:lstStyle/>
          <a:p>
            <a:pPr>
              <a:defRPr/>
            </a:pPr>
            <a:r>
              <a:rPr lang="en-US"/>
              <a:t>dr syed arhsad sabir </a:t>
            </a:r>
          </a:p>
        </p:txBody>
      </p:sp>
      <p:sp>
        <p:nvSpPr>
          <p:cNvPr id="13316" name="Slide Number Placeholder 5"/>
          <p:cNvSpPr>
            <a:spLocks noGrp="1"/>
          </p:cNvSpPr>
          <p:nvPr>
            <p:ph type="sldNum" sz="quarter" idx="12"/>
          </p:nvPr>
        </p:nvSpPr>
        <p:spPr/>
        <p:txBody>
          <a:bodyPr/>
          <a:lstStyle/>
          <a:p>
            <a:pPr>
              <a:defRPr/>
            </a:pPr>
            <a:fld id="{A0B4F8DA-60A6-4ECD-BCB3-22BE19E92306}" type="slidenum">
              <a:rPr lang="en-US"/>
              <a:pPr>
                <a:defRPr/>
              </a:pPr>
              <a:t>38</a:t>
            </a:fld>
            <a:endParaRPr lang="en-US" dirty="0"/>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381000"/>
            <a:ext cx="8229600" cy="1143000"/>
          </a:xfrm>
        </p:spPr>
        <p:txBody>
          <a:bodyPr/>
          <a:lstStyle/>
          <a:p>
            <a:r>
              <a:rPr lang="en-US" sz="4000" b="1"/>
              <a:t>Chi-square test (x</a:t>
            </a:r>
            <a:r>
              <a:rPr lang="en-US" sz="4000" b="1" baseline="30000"/>
              <a:t>2</a:t>
            </a:r>
            <a:r>
              <a:rPr lang="en-US" sz="4000" b="1"/>
              <a:t>)</a:t>
            </a:r>
            <a:endParaRPr lang="en-US" sz="4000"/>
          </a:p>
        </p:txBody>
      </p:sp>
      <p:sp>
        <p:nvSpPr>
          <p:cNvPr id="37891" name="Content Placeholder 2"/>
          <p:cNvSpPr>
            <a:spLocks noGrp="1"/>
          </p:cNvSpPr>
          <p:nvPr>
            <p:ph idx="1"/>
          </p:nvPr>
        </p:nvSpPr>
        <p:spPr>
          <a:xfrm>
            <a:off x="2590800" y="1371601"/>
            <a:ext cx="7162800" cy="4525963"/>
          </a:xfrm>
          <a:solidFill>
            <a:schemeClr val="bg2"/>
          </a:solidFill>
        </p:spPr>
        <p:txBody>
          <a:bodyPr>
            <a:normAutofit/>
          </a:bodyPr>
          <a:lstStyle/>
          <a:p>
            <a:pPr>
              <a:defRPr/>
            </a:pPr>
            <a:r>
              <a:rPr lang="en-US" dirty="0"/>
              <a:t>Frequency of the classes of variables are expressed in actual observed numbers                      </a:t>
            </a:r>
            <a:r>
              <a:rPr lang="en-US" sz="2000" dirty="0">
                <a:solidFill>
                  <a:srgbClr val="C00000"/>
                </a:solidFill>
              </a:rPr>
              <a:t>( not in proportions or percentages like 0.3 or 30%)</a:t>
            </a:r>
            <a:r>
              <a:rPr lang="en-US" dirty="0">
                <a:solidFill>
                  <a:srgbClr val="C00000"/>
                </a:solidFill>
              </a:rPr>
              <a:t>.</a:t>
            </a:r>
          </a:p>
          <a:p>
            <a:pPr>
              <a:defRPr/>
            </a:pPr>
            <a:r>
              <a:rPr lang="en-US" dirty="0"/>
              <a:t>Parallel  frequencies (Expected Frequencies)  for each observed frequency is calculated under H</a:t>
            </a:r>
            <a:r>
              <a:rPr lang="en-US" baseline="-25000" dirty="0"/>
              <a:t>0</a:t>
            </a:r>
            <a:endParaRPr lang="en-US" dirty="0"/>
          </a:p>
          <a:p>
            <a:pPr>
              <a:defRPr/>
            </a:pPr>
            <a:r>
              <a:rPr lang="en-US" dirty="0"/>
              <a:t>Expected frequency  in any cell should not be less than 5 and total of all should be less than 20.</a:t>
            </a:r>
          </a:p>
          <a:p>
            <a:pPr>
              <a:defRPr/>
            </a:pPr>
            <a:r>
              <a:rPr lang="en-US" dirty="0">
                <a:solidFill>
                  <a:srgbClr val="C00000"/>
                </a:solidFill>
              </a:rPr>
              <a:t>Data should based Probability sampling</a:t>
            </a:r>
            <a:r>
              <a:rPr lang="en-US" dirty="0">
                <a:solidFill>
                  <a:srgbClr val="FF0000"/>
                </a:solidFill>
              </a:rPr>
              <a:t> </a:t>
            </a:r>
          </a:p>
          <a:p>
            <a:pPr>
              <a:defRPr/>
            </a:pPr>
            <a:endParaRPr lang="en-US" dirty="0"/>
          </a:p>
          <a:p>
            <a:pPr>
              <a:defRPr/>
            </a:pPr>
            <a:endParaRPr lang="en-US" dirty="0"/>
          </a:p>
          <a:p>
            <a:pPr>
              <a:defRPr/>
            </a:pPr>
            <a:endParaRPr lang="en-US" dirty="0"/>
          </a:p>
        </p:txBody>
      </p:sp>
      <p:sp>
        <p:nvSpPr>
          <p:cNvPr id="4" name="Date Placeholder 3"/>
          <p:cNvSpPr>
            <a:spLocks noGrp="1"/>
          </p:cNvSpPr>
          <p:nvPr>
            <p:ph type="dt" sz="quarter" idx="10"/>
          </p:nvPr>
        </p:nvSpPr>
        <p:spPr/>
        <p:txBody>
          <a:bodyPr/>
          <a:lstStyle/>
          <a:p>
            <a:pPr>
              <a:defRPr/>
            </a:pPr>
            <a:fld id="{FA09A7C2-D2CC-48FA-BF20-408CEDC3F1D9}" type="datetime8">
              <a:rPr lang="en-PK" smtClean="0"/>
              <a:t>02/05/2025 05:20</a:t>
            </a:fld>
            <a:endParaRPr lang="en-US"/>
          </a:p>
        </p:txBody>
      </p:sp>
      <p:sp>
        <p:nvSpPr>
          <p:cNvPr id="5" name="Footer Placeholder 4"/>
          <p:cNvSpPr>
            <a:spLocks noGrp="1"/>
          </p:cNvSpPr>
          <p:nvPr>
            <p:ph type="ftr" sz="quarter" idx="11"/>
          </p:nvPr>
        </p:nvSpPr>
        <p:spPr/>
        <p:txBody>
          <a:bodyPr/>
          <a:lstStyle/>
          <a:p>
            <a:pPr>
              <a:defRPr/>
            </a:pPr>
            <a:r>
              <a:rPr lang="en-US"/>
              <a:t>dr syed arhsad sabir </a:t>
            </a:r>
          </a:p>
        </p:txBody>
      </p:sp>
      <p:sp>
        <p:nvSpPr>
          <p:cNvPr id="6" name="Slide Number Placeholder 5"/>
          <p:cNvSpPr>
            <a:spLocks noGrp="1"/>
          </p:cNvSpPr>
          <p:nvPr>
            <p:ph type="sldNum" sz="quarter" idx="12"/>
          </p:nvPr>
        </p:nvSpPr>
        <p:spPr/>
        <p:txBody>
          <a:bodyPr/>
          <a:lstStyle/>
          <a:p>
            <a:pPr>
              <a:defRPr/>
            </a:pPr>
            <a:fld id="{747FFBA7-FF4E-45D7-A2CD-9AAF85028F74}" type="slidenum">
              <a:rPr lang="en-US" smtClean="0"/>
              <a:pPr>
                <a:defRPr/>
              </a:pPr>
              <a:t>39</a:t>
            </a:fld>
            <a:endParaRPr lang="en-US"/>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F783E-3A66-5578-9192-D275C8A7241A}"/>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Prof Umar’s Model </a:t>
            </a:r>
          </a:p>
        </p:txBody>
      </p:sp>
      <p:pic>
        <p:nvPicPr>
          <p:cNvPr id="2" name="Picture 1">
            <a:extLst>
              <a:ext uri="{FF2B5EF4-FFF2-40B4-BE49-F238E27FC236}">
                <a16:creationId xmlns:a16="http://schemas.microsoft.com/office/drawing/2014/main" id="{E7056474-AC31-5803-5B54-36633EFEA577}"/>
              </a:ext>
            </a:extLst>
          </p:cNvPr>
          <p:cNvPicPr>
            <a:picLocks noChangeAspect="1"/>
          </p:cNvPicPr>
          <p:nvPr/>
        </p:nvPicPr>
        <p:blipFill rotWithShape="1">
          <a:blip r:embed="rId2"/>
          <a:srcRect l="6626" r="309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36243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0" y="152400"/>
            <a:ext cx="7772400" cy="533400"/>
          </a:xfrm>
          <a:solidFill>
            <a:srgbClr val="FFC000"/>
          </a:solidFill>
        </p:spPr>
        <p:txBody>
          <a:bodyPr>
            <a:normAutofit/>
          </a:bodyPr>
          <a:lstStyle/>
          <a:p>
            <a:pPr eaLnBrk="1" hangingPunct="1"/>
            <a:r>
              <a:rPr lang="en-US" sz="3200" b="1"/>
              <a:t>Steps of applying Chi-square test (x</a:t>
            </a:r>
            <a:r>
              <a:rPr lang="en-US" sz="3200" b="1" baseline="30000"/>
              <a:t>2</a:t>
            </a:r>
            <a:r>
              <a:rPr lang="en-US" sz="3200" b="1"/>
              <a:t>)</a:t>
            </a:r>
          </a:p>
        </p:txBody>
      </p:sp>
      <p:sp>
        <p:nvSpPr>
          <p:cNvPr id="16390" name="Rectangle 3"/>
          <p:cNvSpPr>
            <a:spLocks noGrp="1" noChangeArrowheads="1"/>
          </p:cNvSpPr>
          <p:nvPr>
            <p:ph idx="1"/>
          </p:nvPr>
        </p:nvSpPr>
        <p:spPr>
          <a:xfrm>
            <a:off x="1981200" y="838200"/>
            <a:ext cx="8305800" cy="5562600"/>
          </a:xfrm>
          <a:solidFill>
            <a:schemeClr val="bg2"/>
          </a:solidFill>
        </p:spPr>
        <p:txBody>
          <a:bodyPr rtlCol="0">
            <a:normAutofit/>
          </a:bodyPr>
          <a:lstStyle/>
          <a:p>
            <a:pPr>
              <a:buNone/>
              <a:defRPr/>
            </a:pPr>
            <a:r>
              <a:rPr lang="en-US" sz="2600" dirty="0"/>
              <a:t>    An assumption of f </a:t>
            </a:r>
            <a:r>
              <a:rPr lang="en-US" sz="2600" dirty="0">
                <a:solidFill>
                  <a:srgbClr val="C00000"/>
                </a:solidFill>
              </a:rPr>
              <a:t>no difference </a:t>
            </a:r>
            <a:r>
              <a:rPr lang="en-US" sz="2600" dirty="0"/>
              <a:t>is made which is then proved or disproved with the x</a:t>
            </a:r>
            <a:r>
              <a:rPr lang="en-US" sz="2600" baseline="30000" dirty="0"/>
              <a:t>2 </a:t>
            </a:r>
            <a:r>
              <a:rPr lang="en-US" sz="2600" dirty="0"/>
              <a:t> test. </a:t>
            </a:r>
            <a:r>
              <a:rPr lang="en-US" sz="2600" dirty="0">
                <a:solidFill>
                  <a:srgbClr val="C00000"/>
                </a:solidFill>
              </a:rPr>
              <a:t>(Null hypothesis)</a:t>
            </a:r>
            <a:r>
              <a:rPr lang="en-US" sz="2600" dirty="0"/>
              <a:t> </a:t>
            </a:r>
          </a:p>
          <a:p>
            <a:pPr>
              <a:defRPr/>
            </a:pPr>
            <a:r>
              <a:rPr lang="en-US" sz="2400" b="1" dirty="0"/>
              <a:t>Steps: </a:t>
            </a:r>
          </a:p>
          <a:p>
            <a:pPr lvl="1">
              <a:buFont typeface="Arial" pitchFamily="34" charset="0"/>
              <a:buChar char="–"/>
              <a:defRPr/>
            </a:pPr>
            <a:r>
              <a:rPr lang="en-US" dirty="0"/>
              <a:t>Fix a LOS (.05) beyond which chance will not be accepted </a:t>
            </a:r>
          </a:p>
          <a:p>
            <a:pPr lvl="1">
              <a:buFont typeface="Arial" pitchFamily="34" charset="0"/>
              <a:buChar char="–"/>
              <a:defRPr/>
            </a:pPr>
            <a:r>
              <a:rPr lang="en-US" dirty="0"/>
              <a:t>Enter study data in 2X2 table (obs. Freq.(</a:t>
            </a:r>
            <a:r>
              <a:rPr lang="en-US" b="1" dirty="0">
                <a:solidFill>
                  <a:srgbClr val="C00000"/>
                </a:solidFill>
              </a:rPr>
              <a:t>O</a:t>
            </a:r>
            <a:r>
              <a:rPr lang="en-US" dirty="0"/>
              <a:t>)</a:t>
            </a:r>
          </a:p>
          <a:p>
            <a:pPr lvl="1">
              <a:buFont typeface="Arial" pitchFamily="34" charset="0"/>
              <a:buChar char="–"/>
              <a:defRPr/>
            </a:pPr>
            <a:r>
              <a:rPr lang="en-US" dirty="0"/>
              <a:t> Calculate expected frequency  for each cell </a:t>
            </a:r>
            <a:r>
              <a:rPr lang="en-US" b="1" dirty="0">
                <a:solidFill>
                  <a:srgbClr val="C00000"/>
                </a:solidFill>
              </a:rPr>
              <a:t>(E)</a:t>
            </a:r>
            <a:r>
              <a:rPr lang="en-US" dirty="0"/>
              <a:t> </a:t>
            </a:r>
          </a:p>
          <a:p>
            <a:pPr lvl="1">
              <a:buNone/>
              <a:defRPr/>
            </a:pPr>
            <a:r>
              <a:rPr lang="en-US" dirty="0"/>
              <a:t>			       </a:t>
            </a:r>
            <a:r>
              <a:rPr lang="en-US" b="1" dirty="0"/>
              <a:t> </a:t>
            </a:r>
            <a:r>
              <a:rPr lang="en-US" b="1" dirty="0">
                <a:solidFill>
                  <a:srgbClr val="C00000"/>
                </a:solidFill>
              </a:rPr>
              <a:t>Expected freq. = (RT x CT / GT)</a:t>
            </a:r>
          </a:p>
          <a:p>
            <a:pPr lvl="1">
              <a:buFont typeface="Arial" pitchFamily="34" charset="0"/>
              <a:buChar char="–"/>
              <a:defRPr/>
            </a:pPr>
            <a:r>
              <a:rPr lang="en-US" dirty="0"/>
              <a:t>Formula for x </a:t>
            </a:r>
            <a:r>
              <a:rPr lang="en-US" baseline="30000" dirty="0"/>
              <a:t>2 </a:t>
            </a:r>
            <a:r>
              <a:rPr lang="en-US" dirty="0"/>
              <a:t> value of each cell   = </a:t>
            </a:r>
            <a:r>
              <a:rPr lang="en-US" b="1" dirty="0">
                <a:solidFill>
                  <a:srgbClr val="C00000"/>
                </a:solidFill>
              </a:rPr>
              <a:t>(O-E) </a:t>
            </a:r>
            <a:r>
              <a:rPr lang="en-US" b="1" baseline="30000" dirty="0">
                <a:solidFill>
                  <a:srgbClr val="C00000"/>
                </a:solidFill>
              </a:rPr>
              <a:t>2</a:t>
            </a:r>
            <a:r>
              <a:rPr lang="en-US" b="1" dirty="0">
                <a:solidFill>
                  <a:srgbClr val="C00000"/>
                </a:solidFill>
              </a:rPr>
              <a:t>/E</a:t>
            </a:r>
          </a:p>
          <a:p>
            <a:pPr lvl="1">
              <a:buFont typeface="Arial" pitchFamily="34" charset="0"/>
              <a:buChar char="–"/>
              <a:defRPr/>
            </a:pPr>
            <a:r>
              <a:rPr lang="en-US" dirty="0"/>
              <a:t>Add up results of all cells  ∑ (O-E) </a:t>
            </a:r>
            <a:r>
              <a:rPr lang="en-US" baseline="30000" dirty="0"/>
              <a:t>2</a:t>
            </a:r>
            <a:r>
              <a:rPr lang="en-US" dirty="0"/>
              <a:t>/E = </a:t>
            </a:r>
            <a:r>
              <a:rPr lang="en-US" b="1" dirty="0">
                <a:solidFill>
                  <a:srgbClr val="C00000"/>
                </a:solidFill>
              </a:rPr>
              <a:t>X </a:t>
            </a:r>
            <a:r>
              <a:rPr lang="en-US" b="1" baseline="30000" dirty="0">
                <a:solidFill>
                  <a:srgbClr val="C00000"/>
                </a:solidFill>
              </a:rPr>
              <a:t>2</a:t>
            </a:r>
            <a:r>
              <a:rPr lang="en-US" b="1" baseline="-25000" dirty="0">
                <a:solidFill>
                  <a:srgbClr val="C00000"/>
                </a:solidFill>
              </a:rPr>
              <a:t>cal</a:t>
            </a:r>
            <a:endParaRPr lang="en-US" b="1" baseline="30000" dirty="0">
              <a:solidFill>
                <a:srgbClr val="C00000"/>
              </a:solidFill>
            </a:endParaRPr>
          </a:p>
          <a:p>
            <a:pPr lvl="1">
              <a:buFont typeface="Arial" pitchFamily="34" charset="0"/>
              <a:buChar char="–"/>
              <a:defRPr/>
            </a:pPr>
            <a:r>
              <a:rPr lang="en-US" b="1" dirty="0"/>
              <a:t>Df = (C-1) x ( R-1)  </a:t>
            </a:r>
            <a:r>
              <a:rPr lang="en-US" dirty="0"/>
              <a:t>( it is 1 in 2X2 table)</a:t>
            </a:r>
          </a:p>
          <a:p>
            <a:pPr lvl="1">
              <a:defRPr/>
            </a:pPr>
            <a:r>
              <a:rPr lang="en-US" dirty="0"/>
              <a:t>Compare </a:t>
            </a:r>
            <a:r>
              <a:rPr lang="en-US" b="1" dirty="0">
                <a:solidFill>
                  <a:srgbClr val="C00000"/>
                </a:solidFill>
              </a:rPr>
              <a:t>X </a:t>
            </a:r>
            <a:r>
              <a:rPr lang="en-US" b="1" baseline="30000" dirty="0">
                <a:solidFill>
                  <a:srgbClr val="C00000"/>
                </a:solidFill>
              </a:rPr>
              <a:t>2</a:t>
            </a:r>
            <a:r>
              <a:rPr lang="en-US" b="1" baseline="-25000" dirty="0">
                <a:solidFill>
                  <a:srgbClr val="C00000"/>
                </a:solidFill>
              </a:rPr>
              <a:t>cal  </a:t>
            </a:r>
            <a:r>
              <a:rPr lang="en-US" dirty="0"/>
              <a:t>value with value </a:t>
            </a:r>
            <a:r>
              <a:rPr lang="en-US" b="1" dirty="0">
                <a:solidFill>
                  <a:srgbClr val="C00000"/>
                </a:solidFill>
              </a:rPr>
              <a:t>X </a:t>
            </a:r>
            <a:r>
              <a:rPr lang="en-US" b="1" baseline="30000" dirty="0">
                <a:solidFill>
                  <a:srgbClr val="C00000"/>
                </a:solidFill>
              </a:rPr>
              <a:t>2</a:t>
            </a:r>
            <a:r>
              <a:rPr lang="en-US" b="1" baseline="-25000" dirty="0">
                <a:solidFill>
                  <a:srgbClr val="C00000"/>
                </a:solidFill>
              </a:rPr>
              <a:t>tab</a:t>
            </a:r>
            <a:r>
              <a:rPr lang="en-US" dirty="0"/>
              <a:t>  for predefined LOS  in the table for given DF , it may be lesser, equal or larger than it ,</a:t>
            </a:r>
            <a:r>
              <a:rPr lang="en-US" baseline="-25000" dirty="0"/>
              <a:t>. </a:t>
            </a:r>
            <a:r>
              <a:rPr lang="en-US" dirty="0"/>
              <a:t>then  corresponding  P-value  will be used to reject or not reject H</a:t>
            </a:r>
            <a:r>
              <a:rPr lang="en-US" baseline="-25000" dirty="0"/>
              <a:t>0</a:t>
            </a:r>
            <a:r>
              <a:rPr lang="en-US" dirty="0"/>
              <a:t> / accept  the H</a:t>
            </a:r>
            <a:r>
              <a:rPr lang="en-US" baseline="-25000" dirty="0"/>
              <a:t>A</a:t>
            </a:r>
            <a:r>
              <a:rPr lang="en-US" dirty="0"/>
              <a:t>  accordingly.</a:t>
            </a:r>
            <a:endParaRPr lang="en-US" sz="2000" dirty="0"/>
          </a:p>
        </p:txBody>
      </p:sp>
      <p:sp>
        <p:nvSpPr>
          <p:cNvPr id="16386" name="Date Placeholder 3"/>
          <p:cNvSpPr>
            <a:spLocks noGrp="1"/>
          </p:cNvSpPr>
          <p:nvPr>
            <p:ph type="dt" sz="quarter" idx="10"/>
          </p:nvPr>
        </p:nvSpPr>
        <p:spPr/>
        <p:txBody>
          <a:bodyPr/>
          <a:lstStyle/>
          <a:p>
            <a:pPr>
              <a:defRPr/>
            </a:pPr>
            <a:fld id="{13598322-181B-43E9-824F-FAEC0917931A}" type="datetime8">
              <a:rPr lang="en-PK" smtClean="0"/>
              <a:t>02/05/2025 05:20</a:t>
            </a:fld>
            <a:endParaRPr lang="en-US"/>
          </a:p>
        </p:txBody>
      </p:sp>
      <p:sp>
        <p:nvSpPr>
          <p:cNvPr id="16387" name="Footer Placeholder 4"/>
          <p:cNvSpPr>
            <a:spLocks noGrp="1"/>
          </p:cNvSpPr>
          <p:nvPr>
            <p:ph type="ftr" sz="quarter" idx="11"/>
          </p:nvPr>
        </p:nvSpPr>
        <p:spPr/>
        <p:txBody>
          <a:bodyPr/>
          <a:lstStyle/>
          <a:p>
            <a:pPr>
              <a:defRPr/>
            </a:pPr>
            <a:r>
              <a:rPr lang="en-US"/>
              <a:t>dr syed arhsad sabir </a:t>
            </a:r>
          </a:p>
        </p:txBody>
      </p:sp>
      <p:sp>
        <p:nvSpPr>
          <p:cNvPr id="16388" name="Slide Number Placeholder 5"/>
          <p:cNvSpPr>
            <a:spLocks noGrp="1"/>
          </p:cNvSpPr>
          <p:nvPr>
            <p:ph type="sldNum" sz="quarter" idx="12"/>
          </p:nvPr>
        </p:nvSpPr>
        <p:spPr/>
        <p:txBody>
          <a:bodyPr/>
          <a:lstStyle/>
          <a:p>
            <a:pPr>
              <a:defRPr/>
            </a:pPr>
            <a:fld id="{01DF08F2-57B1-41D6-9178-5FC02167DD4A}" type="slidenum">
              <a:rPr lang="en-US"/>
              <a:pPr>
                <a:defRPr/>
              </a:pPr>
              <a:t>40</a:t>
            </a:fld>
            <a:endParaRPr lang="en-US"/>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81200" y="533400"/>
            <a:ext cx="8229600" cy="609600"/>
          </a:xfrm>
          <a:solidFill>
            <a:srgbClr val="FFC000"/>
          </a:solidFill>
        </p:spPr>
        <p:txBody>
          <a:bodyPr>
            <a:normAutofit fontScale="90000"/>
          </a:bodyPr>
          <a:lstStyle/>
          <a:p>
            <a:r>
              <a:rPr lang="en-US"/>
              <a:t>Chi-square distribution</a:t>
            </a:r>
          </a:p>
        </p:txBody>
      </p:sp>
      <p:graphicFrame>
        <p:nvGraphicFramePr>
          <p:cNvPr id="4" name="Content Placeholder 3"/>
          <p:cNvGraphicFramePr>
            <a:graphicFrameLocks noGrp="1"/>
          </p:cNvGraphicFramePr>
          <p:nvPr>
            <p:ph idx="1"/>
          </p:nvPr>
        </p:nvGraphicFramePr>
        <p:xfrm>
          <a:off x="1981200" y="1219200"/>
          <a:ext cx="8229600" cy="4937128"/>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822945">
                <a:tc>
                  <a:txBody>
                    <a:bodyPr/>
                    <a:lstStyle/>
                    <a:p>
                      <a:pPr algn="ctr"/>
                      <a:endParaRPr lang="en-US" sz="2400" b="1" dirty="0">
                        <a:solidFill>
                          <a:schemeClr val="tx1"/>
                        </a:solidFill>
                      </a:endParaRPr>
                    </a:p>
                  </a:txBody>
                  <a:tcPr marT="45713" marB="45713"/>
                </a:tc>
                <a:tc gridSpan="7">
                  <a:txBody>
                    <a:bodyPr/>
                    <a:lstStyle/>
                    <a:p>
                      <a:pPr algn="l"/>
                      <a:r>
                        <a:rPr lang="en-US" sz="2400" b="1" dirty="0">
                          <a:solidFill>
                            <a:schemeClr val="bg1"/>
                          </a:solidFill>
                        </a:rPr>
                        <a:t>Percentage points of chi-distribution</a:t>
                      </a:r>
                      <a:r>
                        <a:rPr lang="en-US" sz="2400" b="1" dirty="0">
                          <a:solidFill>
                            <a:schemeClr val="tx1"/>
                          </a:solidFill>
                        </a:rPr>
                        <a:t> </a:t>
                      </a:r>
                      <a:r>
                        <a:rPr lang="en-US" sz="2400" b="1" baseline="0" dirty="0">
                          <a:solidFill>
                            <a:schemeClr val="tx1"/>
                          </a:solidFill>
                        </a:rPr>
                        <a:t> </a:t>
                      </a:r>
                    </a:p>
                    <a:p>
                      <a:pPr algn="l"/>
                      <a:r>
                        <a:rPr lang="en-US" sz="2400" b="1" dirty="0">
                          <a:solidFill>
                            <a:schemeClr val="tx1"/>
                          </a:solidFill>
                        </a:rPr>
                        <a:t>                                 </a:t>
                      </a:r>
                      <a:r>
                        <a:rPr lang="en-US" sz="2400" b="1" dirty="0">
                          <a:solidFill>
                            <a:srgbClr val="FFFF00"/>
                          </a:solidFill>
                        </a:rPr>
                        <a:t>(P-values)</a:t>
                      </a:r>
                    </a:p>
                  </a:txBody>
                  <a:tcPr marT="45713" marB="45713"/>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85697">
                <a:tc>
                  <a:txBody>
                    <a:bodyPr/>
                    <a:lstStyle/>
                    <a:p>
                      <a:pPr algn="ctr"/>
                      <a:r>
                        <a:rPr lang="en-US" sz="2400" b="1" dirty="0">
                          <a:solidFill>
                            <a:schemeClr val="tx1"/>
                          </a:solidFill>
                        </a:rPr>
                        <a:t>DF</a:t>
                      </a:r>
                    </a:p>
                  </a:txBody>
                  <a:tcPr marT="45713" marB="45713"/>
                </a:tc>
                <a:tc>
                  <a:txBody>
                    <a:bodyPr/>
                    <a:lstStyle/>
                    <a:p>
                      <a:pPr algn="ctr"/>
                      <a:r>
                        <a:rPr lang="en-US" sz="2400" b="1" dirty="0">
                          <a:solidFill>
                            <a:schemeClr val="tx1"/>
                          </a:solidFill>
                        </a:rPr>
                        <a:t>0.99</a:t>
                      </a:r>
                    </a:p>
                  </a:txBody>
                  <a:tcPr marT="45713" marB="45713">
                    <a:solidFill>
                      <a:srgbClr val="FFFF00"/>
                    </a:solidFill>
                  </a:tcPr>
                </a:tc>
                <a:tc>
                  <a:txBody>
                    <a:bodyPr/>
                    <a:lstStyle/>
                    <a:p>
                      <a:pPr algn="ctr"/>
                      <a:r>
                        <a:rPr lang="en-US" sz="2400" b="1" dirty="0">
                          <a:solidFill>
                            <a:schemeClr val="tx1"/>
                          </a:solidFill>
                        </a:rPr>
                        <a:t>.1</a:t>
                      </a:r>
                    </a:p>
                  </a:txBody>
                  <a:tcPr marT="45713" marB="45713">
                    <a:solidFill>
                      <a:srgbClr val="FFFF00"/>
                    </a:solidFill>
                  </a:tcPr>
                </a:tc>
                <a:tc>
                  <a:txBody>
                    <a:bodyPr/>
                    <a:lstStyle/>
                    <a:p>
                      <a:pPr algn="ctr"/>
                      <a:r>
                        <a:rPr lang="en-US" sz="2400" b="1" dirty="0">
                          <a:solidFill>
                            <a:schemeClr val="tx1"/>
                          </a:solidFill>
                        </a:rPr>
                        <a:t>.05</a:t>
                      </a:r>
                    </a:p>
                  </a:txBody>
                  <a:tcPr marT="45713" marB="45713">
                    <a:solidFill>
                      <a:srgbClr val="FFFF00"/>
                    </a:solidFill>
                  </a:tcPr>
                </a:tc>
                <a:tc>
                  <a:txBody>
                    <a:bodyPr/>
                    <a:lstStyle/>
                    <a:p>
                      <a:pPr algn="ctr"/>
                      <a:r>
                        <a:rPr lang="en-US" sz="2400" b="1" dirty="0">
                          <a:solidFill>
                            <a:schemeClr val="tx1"/>
                          </a:solidFill>
                        </a:rPr>
                        <a:t>0.025</a:t>
                      </a:r>
                    </a:p>
                  </a:txBody>
                  <a:tcPr marT="45713" marB="45713">
                    <a:solidFill>
                      <a:srgbClr val="FFFF00"/>
                    </a:solidFill>
                  </a:tcPr>
                </a:tc>
                <a:tc>
                  <a:txBody>
                    <a:bodyPr/>
                    <a:lstStyle/>
                    <a:p>
                      <a:pPr algn="ctr"/>
                      <a:r>
                        <a:rPr lang="en-US" sz="2400" b="1" dirty="0">
                          <a:solidFill>
                            <a:schemeClr val="tx1"/>
                          </a:solidFill>
                        </a:rPr>
                        <a:t>0.01</a:t>
                      </a:r>
                    </a:p>
                  </a:txBody>
                  <a:tcPr marT="45713" marB="45713">
                    <a:solidFill>
                      <a:srgbClr val="FFFF00"/>
                    </a:solidFill>
                  </a:tcPr>
                </a:tc>
                <a:tc>
                  <a:txBody>
                    <a:bodyPr/>
                    <a:lstStyle/>
                    <a:p>
                      <a:pPr algn="ctr"/>
                      <a:r>
                        <a:rPr lang="en-US" sz="2400" b="1" dirty="0">
                          <a:solidFill>
                            <a:schemeClr val="tx1"/>
                          </a:solidFill>
                        </a:rPr>
                        <a:t>.005</a:t>
                      </a:r>
                    </a:p>
                  </a:txBody>
                  <a:tcPr marT="45713" marB="45713">
                    <a:solidFill>
                      <a:srgbClr val="FFFF00"/>
                    </a:solidFill>
                  </a:tcPr>
                </a:tc>
                <a:tc>
                  <a:txBody>
                    <a:bodyPr/>
                    <a:lstStyle/>
                    <a:p>
                      <a:pPr algn="ctr"/>
                      <a:r>
                        <a:rPr lang="en-US" sz="2400" b="1" dirty="0">
                          <a:solidFill>
                            <a:schemeClr val="tx1"/>
                          </a:solidFill>
                        </a:rPr>
                        <a:t>.001</a:t>
                      </a:r>
                    </a:p>
                  </a:txBody>
                  <a:tcPr marT="45713" marB="45713">
                    <a:solidFill>
                      <a:srgbClr val="FFFF00"/>
                    </a:solidFill>
                  </a:tcPr>
                </a:tc>
                <a:extLst>
                  <a:ext uri="{0D108BD9-81ED-4DB2-BD59-A6C34878D82A}">
                    <a16:rowId xmlns:a16="http://schemas.microsoft.com/office/drawing/2014/main" val="10001"/>
                  </a:ext>
                </a:extLst>
              </a:tr>
              <a:tr h="685697">
                <a:tc>
                  <a:txBody>
                    <a:bodyPr/>
                    <a:lstStyle/>
                    <a:p>
                      <a:pPr algn="ctr"/>
                      <a:r>
                        <a:rPr lang="en-US" sz="2400" b="1" dirty="0">
                          <a:solidFill>
                            <a:schemeClr val="tx1"/>
                          </a:solidFill>
                        </a:rPr>
                        <a:t>1</a:t>
                      </a:r>
                    </a:p>
                  </a:txBody>
                  <a:tcPr marT="45713" marB="45713"/>
                </a:tc>
                <a:tc>
                  <a:txBody>
                    <a:bodyPr/>
                    <a:lstStyle/>
                    <a:p>
                      <a:pPr algn="ctr"/>
                      <a:r>
                        <a:rPr lang="en-US" sz="2400" b="1" dirty="0">
                          <a:solidFill>
                            <a:schemeClr val="tx1"/>
                          </a:solidFill>
                        </a:rPr>
                        <a:t>0.04393</a:t>
                      </a:r>
                    </a:p>
                  </a:txBody>
                  <a:tcPr marT="45713" marB="45713"/>
                </a:tc>
                <a:tc>
                  <a:txBody>
                    <a:bodyPr/>
                    <a:lstStyle/>
                    <a:p>
                      <a:pPr algn="ctr"/>
                      <a:r>
                        <a:rPr lang="en-US" sz="2400" b="1" dirty="0">
                          <a:solidFill>
                            <a:schemeClr val="tx1"/>
                          </a:solidFill>
                        </a:rPr>
                        <a:t>2.71</a:t>
                      </a:r>
                    </a:p>
                  </a:txBody>
                  <a:tcPr marT="45713" marB="45713"/>
                </a:tc>
                <a:tc>
                  <a:txBody>
                    <a:bodyPr/>
                    <a:lstStyle/>
                    <a:p>
                      <a:pPr algn="ctr"/>
                      <a:r>
                        <a:rPr lang="en-US" sz="2400" b="1" dirty="0">
                          <a:solidFill>
                            <a:schemeClr val="tx1"/>
                          </a:solidFill>
                        </a:rPr>
                        <a:t>3.84</a:t>
                      </a:r>
                    </a:p>
                  </a:txBody>
                  <a:tcPr marT="45713" marB="45713">
                    <a:solidFill>
                      <a:srgbClr val="FFC000"/>
                    </a:solidFill>
                  </a:tcPr>
                </a:tc>
                <a:tc>
                  <a:txBody>
                    <a:bodyPr/>
                    <a:lstStyle/>
                    <a:p>
                      <a:pPr algn="ctr"/>
                      <a:r>
                        <a:rPr lang="en-US" sz="2400" b="1" dirty="0">
                          <a:solidFill>
                            <a:schemeClr val="tx1"/>
                          </a:solidFill>
                        </a:rPr>
                        <a:t>5.02</a:t>
                      </a:r>
                    </a:p>
                  </a:txBody>
                  <a:tcPr marT="45713" marB="45713"/>
                </a:tc>
                <a:tc>
                  <a:txBody>
                    <a:bodyPr/>
                    <a:lstStyle/>
                    <a:p>
                      <a:pPr algn="ctr"/>
                      <a:r>
                        <a:rPr lang="en-US" sz="2400" b="1" dirty="0">
                          <a:solidFill>
                            <a:schemeClr val="tx1"/>
                          </a:solidFill>
                        </a:rPr>
                        <a:t>6.63</a:t>
                      </a:r>
                    </a:p>
                  </a:txBody>
                  <a:tcPr marT="45713" marB="45713">
                    <a:solidFill>
                      <a:srgbClr val="FFC000"/>
                    </a:solidFill>
                  </a:tcPr>
                </a:tc>
                <a:tc>
                  <a:txBody>
                    <a:bodyPr/>
                    <a:lstStyle/>
                    <a:p>
                      <a:pPr algn="ctr"/>
                      <a:r>
                        <a:rPr lang="en-US" sz="2400" b="1" dirty="0">
                          <a:solidFill>
                            <a:schemeClr val="tx1"/>
                          </a:solidFill>
                        </a:rPr>
                        <a:t>7.88</a:t>
                      </a:r>
                    </a:p>
                  </a:txBody>
                  <a:tcPr marT="45713" marB="45713"/>
                </a:tc>
                <a:tc>
                  <a:txBody>
                    <a:bodyPr/>
                    <a:lstStyle/>
                    <a:p>
                      <a:pPr algn="ctr"/>
                      <a:r>
                        <a:rPr lang="en-US" sz="2400" b="1" dirty="0">
                          <a:solidFill>
                            <a:schemeClr val="tx1"/>
                          </a:solidFill>
                        </a:rPr>
                        <a:t>10.83</a:t>
                      </a:r>
                    </a:p>
                  </a:txBody>
                  <a:tcPr marT="45713" marB="45713"/>
                </a:tc>
                <a:extLst>
                  <a:ext uri="{0D108BD9-81ED-4DB2-BD59-A6C34878D82A}">
                    <a16:rowId xmlns:a16="http://schemas.microsoft.com/office/drawing/2014/main" val="10002"/>
                  </a:ext>
                </a:extLst>
              </a:tr>
              <a:tr h="685697">
                <a:tc>
                  <a:txBody>
                    <a:bodyPr/>
                    <a:lstStyle/>
                    <a:p>
                      <a:pPr algn="ctr"/>
                      <a:r>
                        <a:rPr lang="en-US" sz="2400" b="1" dirty="0">
                          <a:solidFill>
                            <a:schemeClr val="tx1"/>
                          </a:solidFill>
                        </a:rPr>
                        <a:t>2</a:t>
                      </a:r>
                    </a:p>
                  </a:txBody>
                  <a:tcPr marT="45713" marB="45713"/>
                </a:tc>
                <a:tc>
                  <a:txBody>
                    <a:bodyPr/>
                    <a:lstStyle/>
                    <a:p>
                      <a:pPr algn="ctr"/>
                      <a:r>
                        <a:rPr lang="en-US" sz="2400" b="1" dirty="0">
                          <a:solidFill>
                            <a:schemeClr val="tx1"/>
                          </a:solidFill>
                        </a:rPr>
                        <a:t>0.0100</a:t>
                      </a:r>
                    </a:p>
                  </a:txBody>
                  <a:tcPr marT="45713" marB="45713"/>
                </a:tc>
                <a:tc>
                  <a:txBody>
                    <a:bodyPr/>
                    <a:lstStyle/>
                    <a:p>
                      <a:pPr algn="ctr"/>
                      <a:r>
                        <a:rPr lang="en-US" sz="2400" b="1" dirty="0">
                          <a:solidFill>
                            <a:schemeClr val="tx1"/>
                          </a:solidFill>
                        </a:rPr>
                        <a:t>4.61</a:t>
                      </a:r>
                    </a:p>
                  </a:txBody>
                  <a:tcPr marT="45713" marB="45713"/>
                </a:tc>
                <a:tc>
                  <a:txBody>
                    <a:bodyPr/>
                    <a:lstStyle/>
                    <a:p>
                      <a:pPr algn="ctr"/>
                      <a:r>
                        <a:rPr lang="en-US" sz="2400" b="1" dirty="0">
                          <a:solidFill>
                            <a:schemeClr val="tx1"/>
                          </a:solidFill>
                        </a:rPr>
                        <a:t>5.99</a:t>
                      </a:r>
                    </a:p>
                  </a:txBody>
                  <a:tcPr marT="45713" marB="45713">
                    <a:solidFill>
                      <a:srgbClr val="FFC000"/>
                    </a:solidFill>
                  </a:tcPr>
                </a:tc>
                <a:tc>
                  <a:txBody>
                    <a:bodyPr/>
                    <a:lstStyle/>
                    <a:p>
                      <a:pPr algn="ctr"/>
                      <a:r>
                        <a:rPr lang="en-US" sz="2400" b="1" dirty="0">
                          <a:solidFill>
                            <a:schemeClr val="tx1"/>
                          </a:solidFill>
                        </a:rPr>
                        <a:t>7.38</a:t>
                      </a:r>
                    </a:p>
                  </a:txBody>
                  <a:tcPr marT="45713" marB="45713"/>
                </a:tc>
                <a:tc>
                  <a:txBody>
                    <a:bodyPr/>
                    <a:lstStyle/>
                    <a:p>
                      <a:pPr algn="ctr"/>
                      <a:r>
                        <a:rPr lang="en-US" sz="2400" b="1" dirty="0">
                          <a:solidFill>
                            <a:schemeClr val="tx1"/>
                          </a:solidFill>
                        </a:rPr>
                        <a:t>9.21</a:t>
                      </a:r>
                    </a:p>
                  </a:txBody>
                  <a:tcPr marT="45713" marB="45713"/>
                </a:tc>
                <a:tc>
                  <a:txBody>
                    <a:bodyPr/>
                    <a:lstStyle/>
                    <a:p>
                      <a:pPr algn="ctr"/>
                      <a:r>
                        <a:rPr lang="en-US" sz="2400" b="1" dirty="0">
                          <a:solidFill>
                            <a:schemeClr val="tx1"/>
                          </a:solidFill>
                        </a:rPr>
                        <a:t>10.60</a:t>
                      </a:r>
                    </a:p>
                  </a:txBody>
                  <a:tcPr marT="45713" marB="45713"/>
                </a:tc>
                <a:tc>
                  <a:txBody>
                    <a:bodyPr/>
                    <a:lstStyle/>
                    <a:p>
                      <a:pPr algn="ctr"/>
                      <a:r>
                        <a:rPr lang="en-US" sz="2400" b="1" dirty="0">
                          <a:solidFill>
                            <a:schemeClr val="tx1"/>
                          </a:solidFill>
                        </a:rPr>
                        <a:t>13.82</a:t>
                      </a:r>
                    </a:p>
                  </a:txBody>
                  <a:tcPr marT="45713" marB="45713"/>
                </a:tc>
                <a:extLst>
                  <a:ext uri="{0D108BD9-81ED-4DB2-BD59-A6C34878D82A}">
                    <a16:rowId xmlns:a16="http://schemas.microsoft.com/office/drawing/2014/main" val="10003"/>
                  </a:ext>
                </a:extLst>
              </a:tr>
              <a:tr h="685697">
                <a:tc>
                  <a:txBody>
                    <a:bodyPr/>
                    <a:lstStyle/>
                    <a:p>
                      <a:pPr algn="ctr"/>
                      <a:r>
                        <a:rPr lang="en-US" sz="2400" b="1" dirty="0">
                          <a:solidFill>
                            <a:schemeClr val="tx1"/>
                          </a:solidFill>
                        </a:rPr>
                        <a:t>3</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solidFill>
                      <a:srgbClr val="FFC000"/>
                    </a:solidFill>
                  </a:tcPr>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extLst>
                  <a:ext uri="{0D108BD9-81ED-4DB2-BD59-A6C34878D82A}">
                    <a16:rowId xmlns:a16="http://schemas.microsoft.com/office/drawing/2014/main" val="10004"/>
                  </a:ext>
                </a:extLst>
              </a:tr>
              <a:tr h="685697">
                <a:tc>
                  <a:txBody>
                    <a:bodyPr/>
                    <a:lstStyle/>
                    <a:p>
                      <a:pPr algn="ctr"/>
                      <a:r>
                        <a:rPr lang="en-US" sz="2400" b="1" dirty="0">
                          <a:solidFill>
                            <a:schemeClr val="tx1"/>
                          </a:solidFill>
                        </a:rPr>
                        <a:t>4</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solidFill>
                      <a:srgbClr val="FFC000"/>
                    </a:solidFill>
                  </a:tcPr>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extLst>
                  <a:ext uri="{0D108BD9-81ED-4DB2-BD59-A6C34878D82A}">
                    <a16:rowId xmlns:a16="http://schemas.microsoft.com/office/drawing/2014/main" val="10005"/>
                  </a:ext>
                </a:extLst>
              </a:tr>
              <a:tr h="685697">
                <a:tc>
                  <a:txBody>
                    <a:bodyPr/>
                    <a:lstStyle/>
                    <a:p>
                      <a:pPr algn="ctr"/>
                      <a:r>
                        <a:rPr lang="en-US" sz="2400" b="1" dirty="0">
                          <a:solidFill>
                            <a:schemeClr val="tx1"/>
                          </a:solidFill>
                        </a:rPr>
                        <a:t>5</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solidFill>
                      <a:srgbClr val="FFC000"/>
                    </a:solidFill>
                  </a:tcPr>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tc>
                  <a:txBody>
                    <a:bodyPr/>
                    <a:lstStyle/>
                    <a:p>
                      <a:pPr algn="ctr"/>
                      <a:r>
                        <a:rPr lang="en-US" sz="2400" b="1" dirty="0">
                          <a:solidFill>
                            <a:schemeClr val="tx1"/>
                          </a:solidFill>
                        </a:rPr>
                        <a:t>…...</a:t>
                      </a:r>
                    </a:p>
                  </a:txBody>
                  <a:tcPr marT="45713" marB="45713"/>
                </a:tc>
                <a:extLst>
                  <a:ext uri="{0D108BD9-81ED-4DB2-BD59-A6C34878D82A}">
                    <a16:rowId xmlns:a16="http://schemas.microsoft.com/office/drawing/2014/main" val="10006"/>
                  </a:ext>
                </a:extLst>
              </a:tr>
            </a:tbl>
          </a:graphicData>
        </a:graphic>
      </p:graphicFrame>
      <p:sp>
        <p:nvSpPr>
          <p:cNvPr id="5" name="Date Placeholder 4"/>
          <p:cNvSpPr>
            <a:spLocks noGrp="1"/>
          </p:cNvSpPr>
          <p:nvPr>
            <p:ph type="dt" sz="quarter" idx="10"/>
          </p:nvPr>
        </p:nvSpPr>
        <p:spPr/>
        <p:txBody>
          <a:bodyPr/>
          <a:lstStyle/>
          <a:p>
            <a:pPr>
              <a:defRPr/>
            </a:pPr>
            <a:fld id="{26119971-7507-4778-AB60-28D4A6B18B88}" type="datetime8">
              <a:rPr lang="en-PK" smtClean="0"/>
              <a:t>02/05/2025 05:20</a:t>
            </a:fld>
            <a:endParaRPr lang="en-US"/>
          </a:p>
        </p:txBody>
      </p:sp>
      <p:sp>
        <p:nvSpPr>
          <p:cNvPr id="6" name="Slide Number Placeholder 5"/>
          <p:cNvSpPr>
            <a:spLocks noGrp="1"/>
          </p:cNvSpPr>
          <p:nvPr>
            <p:ph type="sldNum" sz="quarter" idx="12"/>
          </p:nvPr>
        </p:nvSpPr>
        <p:spPr/>
        <p:txBody>
          <a:bodyPr/>
          <a:lstStyle/>
          <a:p>
            <a:pPr>
              <a:defRPr/>
            </a:pPr>
            <a:fld id="{C29D79EE-413F-4CDA-8DBF-B535A59C46F3}" type="slidenum">
              <a:rPr lang="en-US" smtClean="0"/>
              <a:pPr>
                <a:defRPr/>
              </a:pPr>
              <a:t>41</a:t>
            </a:fld>
            <a:endParaRPr lang="en-US"/>
          </a:p>
        </p:txBody>
      </p:sp>
      <p:sp>
        <p:nvSpPr>
          <p:cNvPr id="7" name="Footer Placeholder 6"/>
          <p:cNvSpPr>
            <a:spLocks noGrp="1"/>
          </p:cNvSpPr>
          <p:nvPr>
            <p:ph type="ftr" sz="quarter" idx="11"/>
          </p:nvPr>
        </p:nvSpPr>
        <p:spPr/>
        <p:txBody>
          <a:bodyPr/>
          <a:lstStyle/>
          <a:p>
            <a:pPr>
              <a:defRPr/>
            </a:pPr>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05000" y="274638"/>
            <a:ext cx="8458200" cy="944562"/>
          </a:xfrm>
          <a:solidFill>
            <a:srgbClr val="FFC000"/>
          </a:solidFill>
        </p:spPr>
        <p:txBody>
          <a:bodyPr/>
          <a:lstStyle/>
          <a:p>
            <a:pPr eaLnBrk="1" hangingPunct="1"/>
            <a:r>
              <a:rPr lang="en-US" sz="2400" b="1" dirty="0"/>
              <a:t>R.Q: Is the use of Antenatal Services is associated with shorter distance from the Health Facility  ?</a:t>
            </a:r>
          </a:p>
        </p:txBody>
      </p:sp>
      <p:sp>
        <p:nvSpPr>
          <p:cNvPr id="3" name="Content Placeholder 2"/>
          <p:cNvSpPr>
            <a:spLocks noGrp="1"/>
          </p:cNvSpPr>
          <p:nvPr>
            <p:ph idx="1"/>
          </p:nvPr>
        </p:nvSpPr>
        <p:spPr>
          <a:xfrm>
            <a:off x="1981200" y="1371600"/>
            <a:ext cx="8305800" cy="5257800"/>
          </a:xfrm>
          <a:solidFill>
            <a:schemeClr val="bg2"/>
          </a:solidFill>
        </p:spPr>
        <p:txBody>
          <a:bodyPr rtlCol="0">
            <a:normAutofit/>
          </a:bodyPr>
          <a:lstStyle/>
          <a:p>
            <a:pPr fontAlgn="t">
              <a:buNone/>
              <a:defRPr/>
            </a:pPr>
            <a:r>
              <a:rPr lang="en-US" sz="2400" b="1" dirty="0"/>
              <a:t>Distance  from ANS     Used ANS          Not Used ANS            Total </a:t>
            </a:r>
          </a:p>
          <a:p>
            <a:pPr fontAlgn="t">
              <a:buNone/>
              <a:defRPr/>
            </a:pPr>
            <a:r>
              <a:rPr lang="en-US" sz="2400" b="1" dirty="0"/>
              <a:t>Less than 10 Km</a:t>
            </a:r>
            <a:r>
              <a:rPr lang="en-US" sz="2400" dirty="0"/>
              <a:t>       (O) 51(</a:t>
            </a:r>
            <a:r>
              <a:rPr lang="en-US" sz="2400" dirty="0">
                <a:solidFill>
                  <a:srgbClr val="C00000"/>
                </a:solidFill>
              </a:rPr>
              <a:t>E= 44.4</a:t>
            </a:r>
            <a:r>
              <a:rPr lang="en-US" sz="2400" dirty="0"/>
              <a:t>)       (O)29 (</a:t>
            </a:r>
            <a:r>
              <a:rPr lang="en-US" sz="2400" dirty="0">
                <a:solidFill>
                  <a:srgbClr val="C00000"/>
                </a:solidFill>
              </a:rPr>
              <a:t>E= 35.6</a:t>
            </a:r>
            <a:r>
              <a:rPr lang="en-US" sz="2400" dirty="0"/>
              <a:t>)             80</a:t>
            </a:r>
          </a:p>
          <a:p>
            <a:pPr fontAlgn="t">
              <a:buNone/>
              <a:defRPr/>
            </a:pPr>
            <a:r>
              <a:rPr lang="en-US" sz="2400" b="1" dirty="0"/>
              <a:t>10Km or more           </a:t>
            </a:r>
            <a:r>
              <a:rPr lang="en-US" sz="2400" dirty="0"/>
              <a:t>(</a:t>
            </a:r>
            <a:r>
              <a:rPr lang="en-US" sz="2400" u="sng" dirty="0"/>
              <a:t>O)35 (</a:t>
            </a:r>
            <a:r>
              <a:rPr lang="en-US" sz="2400" u="sng" dirty="0">
                <a:solidFill>
                  <a:srgbClr val="C00000"/>
                </a:solidFill>
              </a:rPr>
              <a:t>E = 41.6</a:t>
            </a:r>
            <a:r>
              <a:rPr lang="en-US" sz="2400" u="sng" dirty="0"/>
              <a:t>)     (O)40 (</a:t>
            </a:r>
            <a:r>
              <a:rPr lang="en-US" sz="2400" u="sng" dirty="0">
                <a:solidFill>
                  <a:srgbClr val="C00000"/>
                </a:solidFill>
              </a:rPr>
              <a:t>E= 33.4</a:t>
            </a:r>
            <a:r>
              <a:rPr lang="en-US" sz="2400" u="sng" dirty="0"/>
              <a:t>)             75</a:t>
            </a:r>
          </a:p>
          <a:p>
            <a:pPr fontAlgn="t">
              <a:buNone/>
              <a:defRPr/>
            </a:pPr>
            <a:r>
              <a:rPr lang="en-US" sz="2400" dirty="0"/>
              <a:t>				      86                             69                        </a:t>
            </a:r>
            <a:r>
              <a:rPr lang="en-US" sz="2400" b="1" dirty="0">
                <a:solidFill>
                  <a:srgbClr val="C00000"/>
                </a:solidFill>
              </a:rPr>
              <a:t>155</a:t>
            </a:r>
          </a:p>
          <a:p>
            <a:pPr>
              <a:buNone/>
              <a:defRPr/>
            </a:pPr>
            <a:r>
              <a:rPr lang="en-US" sz="2400" dirty="0">
                <a:solidFill>
                  <a:srgbClr val="C00000"/>
                </a:solidFill>
              </a:rPr>
              <a:t>E or Expected values are calculated on the basis of supposition </a:t>
            </a:r>
          </a:p>
          <a:p>
            <a:pPr>
              <a:buNone/>
              <a:defRPr/>
            </a:pPr>
            <a:r>
              <a:rPr lang="en-US" sz="2400" dirty="0">
                <a:solidFill>
                  <a:srgbClr val="C00000"/>
                </a:solidFill>
              </a:rPr>
              <a:t>(H</a:t>
            </a:r>
            <a:r>
              <a:rPr lang="en-US" sz="2400" baseline="-25000" dirty="0">
                <a:solidFill>
                  <a:srgbClr val="C00000"/>
                </a:solidFill>
              </a:rPr>
              <a:t>0 </a:t>
            </a:r>
            <a:r>
              <a:rPr lang="en-US" sz="2400" dirty="0">
                <a:solidFill>
                  <a:srgbClr val="C00000"/>
                </a:solidFill>
              </a:rPr>
              <a:t>)of no difference b/w proportions of the two groups. </a:t>
            </a:r>
          </a:p>
          <a:p>
            <a:pPr>
              <a:buNone/>
              <a:defRPr/>
            </a:pPr>
            <a:r>
              <a:rPr lang="en-US" sz="2600" b="1" dirty="0">
                <a:solidFill>
                  <a:srgbClr val="C00000"/>
                </a:solidFill>
              </a:rPr>
              <a:t>X </a:t>
            </a:r>
            <a:r>
              <a:rPr lang="en-US" sz="2600" b="1" baseline="30000" dirty="0">
                <a:solidFill>
                  <a:srgbClr val="C00000"/>
                </a:solidFill>
              </a:rPr>
              <a:t>2</a:t>
            </a:r>
            <a:r>
              <a:rPr lang="en-US" sz="2600" b="1" baseline="-25000" dirty="0">
                <a:solidFill>
                  <a:srgbClr val="C00000"/>
                </a:solidFill>
              </a:rPr>
              <a:t>cal</a:t>
            </a:r>
            <a:r>
              <a:rPr lang="en-US" sz="2600" b="1" dirty="0">
                <a:solidFill>
                  <a:srgbClr val="C00000"/>
                </a:solidFill>
              </a:rPr>
              <a:t> = </a:t>
            </a:r>
            <a:r>
              <a:rPr lang="en-US" sz="2600" b="1" u="sng" dirty="0">
                <a:solidFill>
                  <a:srgbClr val="C00000"/>
                </a:solidFill>
              </a:rPr>
              <a:t>( 51-44.4)</a:t>
            </a:r>
            <a:r>
              <a:rPr lang="en-US" sz="2600" b="1" u="sng" baseline="30000" dirty="0">
                <a:solidFill>
                  <a:srgbClr val="C00000"/>
                </a:solidFill>
              </a:rPr>
              <a:t>2 </a:t>
            </a:r>
            <a:r>
              <a:rPr lang="en-US" sz="2600" b="1" u="sng" dirty="0">
                <a:solidFill>
                  <a:srgbClr val="C00000"/>
                </a:solidFill>
              </a:rPr>
              <a:t>+(29- 35.6)</a:t>
            </a:r>
            <a:r>
              <a:rPr lang="en-US" sz="2600" b="1" u="sng" baseline="30000" dirty="0">
                <a:solidFill>
                  <a:srgbClr val="C00000"/>
                </a:solidFill>
              </a:rPr>
              <a:t>2</a:t>
            </a:r>
            <a:r>
              <a:rPr lang="en-US" sz="2600" b="1" u="sng" dirty="0">
                <a:solidFill>
                  <a:srgbClr val="C00000"/>
                </a:solidFill>
              </a:rPr>
              <a:t>+(35-41.6)</a:t>
            </a:r>
            <a:r>
              <a:rPr lang="en-US" sz="2600" b="1" u="sng" baseline="30000" dirty="0">
                <a:solidFill>
                  <a:srgbClr val="C00000"/>
                </a:solidFill>
              </a:rPr>
              <a:t>2</a:t>
            </a:r>
            <a:r>
              <a:rPr lang="en-US" sz="2600" b="1" u="sng" dirty="0">
                <a:solidFill>
                  <a:srgbClr val="C00000"/>
                </a:solidFill>
              </a:rPr>
              <a:t>+(40-33.4)</a:t>
            </a:r>
            <a:r>
              <a:rPr lang="en-US" sz="2600" b="1" u="sng" baseline="30000" dirty="0">
                <a:solidFill>
                  <a:srgbClr val="C00000"/>
                </a:solidFill>
              </a:rPr>
              <a:t>2</a:t>
            </a:r>
            <a:r>
              <a:rPr lang="en-US" sz="2600" b="1" baseline="-25000" dirty="0">
                <a:solidFill>
                  <a:srgbClr val="C00000"/>
                </a:solidFill>
              </a:rPr>
              <a:t>   </a:t>
            </a:r>
            <a:r>
              <a:rPr lang="en-US" sz="2600" dirty="0">
                <a:solidFill>
                  <a:srgbClr val="C00000"/>
                </a:solidFill>
              </a:rPr>
              <a:t>=  4.55</a:t>
            </a:r>
            <a:endParaRPr lang="en-US" sz="2600" b="1" u="sng" dirty="0">
              <a:solidFill>
                <a:srgbClr val="C00000"/>
              </a:solidFill>
            </a:endParaRPr>
          </a:p>
          <a:p>
            <a:pPr>
              <a:buNone/>
              <a:defRPr/>
            </a:pPr>
            <a:r>
              <a:rPr lang="en-US" sz="2600" b="1" dirty="0">
                <a:solidFill>
                  <a:srgbClr val="C00000"/>
                </a:solidFill>
              </a:rPr>
              <a:t>                     44.4             35.6              41.6           33.4</a:t>
            </a:r>
          </a:p>
          <a:p>
            <a:pPr>
              <a:buNone/>
              <a:defRPr/>
            </a:pPr>
            <a:r>
              <a:rPr lang="en-US" sz="2600" b="1" dirty="0"/>
              <a:t>X </a:t>
            </a:r>
            <a:r>
              <a:rPr lang="en-US" sz="2600" b="1" baseline="30000" dirty="0"/>
              <a:t>2</a:t>
            </a:r>
            <a:r>
              <a:rPr lang="en-US" sz="2600" b="1" baseline="-25000" dirty="0"/>
              <a:t>cal</a:t>
            </a:r>
            <a:r>
              <a:rPr lang="en-US" sz="2600" b="1" dirty="0"/>
              <a:t> at 1DF = 4.55    while X </a:t>
            </a:r>
            <a:r>
              <a:rPr lang="en-US" sz="2600" b="1" baseline="30000" dirty="0"/>
              <a:t>2</a:t>
            </a:r>
            <a:r>
              <a:rPr lang="en-US" sz="2600" b="1" baseline="-25000" dirty="0"/>
              <a:t>tab  </a:t>
            </a:r>
            <a:r>
              <a:rPr lang="en-US" sz="2600" b="1" dirty="0"/>
              <a:t>at P-value  0.05  at 1DF is 3.84, as the </a:t>
            </a:r>
            <a:r>
              <a:rPr lang="en-US" sz="2600" b="1" dirty="0" err="1"/>
              <a:t>cal</a:t>
            </a:r>
            <a:r>
              <a:rPr lang="en-US" sz="2600" b="1" dirty="0"/>
              <a:t>- value is larger than tab value that means Probability of occurring differences by chance is less than 0.05 hence the diff observed is sig. and </a:t>
            </a:r>
            <a:r>
              <a:rPr lang="en-US" sz="2600" b="1" dirty="0">
                <a:solidFill>
                  <a:srgbClr val="C00000"/>
                </a:solidFill>
              </a:rPr>
              <a:t>H</a:t>
            </a:r>
            <a:r>
              <a:rPr lang="en-US" sz="2600" b="1" baseline="-25000" dirty="0">
                <a:solidFill>
                  <a:srgbClr val="C00000"/>
                </a:solidFill>
              </a:rPr>
              <a:t>0</a:t>
            </a:r>
            <a:r>
              <a:rPr lang="en-US" sz="2600" b="1" dirty="0">
                <a:solidFill>
                  <a:srgbClr val="C00000"/>
                </a:solidFill>
              </a:rPr>
              <a:t> is rejected</a:t>
            </a:r>
            <a:r>
              <a:rPr lang="en-US" sz="2600" dirty="0"/>
              <a:t>. </a:t>
            </a:r>
            <a:endParaRPr lang="en-US" sz="2600" b="1" dirty="0"/>
          </a:p>
        </p:txBody>
      </p:sp>
      <p:sp>
        <p:nvSpPr>
          <p:cNvPr id="4" name="Date Placeholder 3"/>
          <p:cNvSpPr>
            <a:spLocks noGrp="1"/>
          </p:cNvSpPr>
          <p:nvPr>
            <p:ph type="dt" sz="quarter" idx="10"/>
          </p:nvPr>
        </p:nvSpPr>
        <p:spPr/>
        <p:txBody>
          <a:bodyPr/>
          <a:lstStyle/>
          <a:p>
            <a:pPr>
              <a:defRPr/>
            </a:pPr>
            <a:fld id="{74A2332A-72A5-4166-833A-9CECF25B32F3}"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FB48A825-3A52-4568-900A-3DB52A26E58C}" type="slidenum">
              <a:rPr lang="en-US" smtClean="0"/>
              <a:pPr>
                <a:defRPr/>
              </a:pPr>
              <a:t>42</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981200" y="274638"/>
            <a:ext cx="8229600" cy="334962"/>
          </a:xfrm>
          <a:solidFill>
            <a:srgbClr val="FFC000"/>
          </a:solidFill>
        </p:spPr>
        <p:txBody>
          <a:bodyPr rtlCol="0">
            <a:normAutofit fontScale="90000"/>
          </a:bodyPr>
          <a:lstStyle/>
          <a:p>
            <a:pPr>
              <a:defRPr/>
            </a:pPr>
            <a:r>
              <a:rPr lang="en-US" sz="3600" b="1" dirty="0"/>
              <a:t>Student’s t-test</a:t>
            </a:r>
          </a:p>
        </p:txBody>
      </p:sp>
      <p:sp>
        <p:nvSpPr>
          <p:cNvPr id="3" name="Content Placeholder 2"/>
          <p:cNvSpPr>
            <a:spLocks noGrp="1"/>
          </p:cNvSpPr>
          <p:nvPr>
            <p:ph idx="1"/>
          </p:nvPr>
        </p:nvSpPr>
        <p:spPr>
          <a:xfrm>
            <a:off x="2057400" y="762000"/>
            <a:ext cx="8077200" cy="5943600"/>
          </a:xfrm>
          <a:solidFill>
            <a:schemeClr val="bg2"/>
          </a:solidFill>
        </p:spPr>
        <p:txBody>
          <a:bodyPr rtlCol="0">
            <a:normAutofit/>
          </a:bodyPr>
          <a:lstStyle/>
          <a:p>
            <a:pPr>
              <a:defRPr/>
            </a:pPr>
            <a:r>
              <a:rPr lang="en-US" sz="2400" dirty="0"/>
              <a:t>Numerical data (measured values…Mean), </a:t>
            </a:r>
          </a:p>
          <a:p>
            <a:pPr>
              <a:defRPr/>
            </a:pPr>
            <a:r>
              <a:rPr lang="en-US" sz="2400" dirty="0"/>
              <a:t>Normal Variable,  Compare 02 groups</a:t>
            </a:r>
          </a:p>
          <a:p>
            <a:pPr>
              <a:defRPr/>
            </a:pPr>
            <a:r>
              <a:rPr lang="en-US" sz="2400" dirty="0"/>
              <a:t>Random sampling </a:t>
            </a:r>
          </a:p>
          <a:p>
            <a:pPr>
              <a:buNone/>
              <a:defRPr/>
            </a:pPr>
            <a:r>
              <a:rPr lang="en-US" sz="2400" dirty="0"/>
              <a:t>Steps: </a:t>
            </a:r>
          </a:p>
          <a:p>
            <a:pPr marL="514350" indent="-514350">
              <a:buFont typeface="+mj-lt"/>
              <a:buAutoNum type="arabicPeriod"/>
              <a:defRPr/>
            </a:pPr>
            <a:r>
              <a:rPr lang="en-US" sz="2400" dirty="0"/>
              <a:t>Chose a level of Significance (</a:t>
            </a:r>
            <a:r>
              <a:rPr lang="en-US" sz="2400" b="1" dirty="0">
                <a:solidFill>
                  <a:srgbClr val="C00000"/>
                </a:solidFill>
              </a:rPr>
              <a:t>LOS</a:t>
            </a:r>
            <a:r>
              <a:rPr lang="en-US" sz="2400" dirty="0"/>
              <a:t>)  usually .05 which means  pre-decided cut off probability of accepting the difference by chance .</a:t>
            </a:r>
          </a:p>
          <a:p>
            <a:pPr marL="514350" indent="-514350">
              <a:buFont typeface="+mj-lt"/>
              <a:buAutoNum type="arabicPeriod"/>
              <a:defRPr/>
            </a:pPr>
            <a:r>
              <a:rPr lang="en-US" sz="2400" dirty="0"/>
              <a:t>Calculate </a:t>
            </a:r>
            <a:r>
              <a:rPr lang="en-US" sz="2400" b="1" dirty="0">
                <a:solidFill>
                  <a:srgbClr val="C00000"/>
                </a:solidFill>
              </a:rPr>
              <a:t>t-value</a:t>
            </a:r>
            <a:r>
              <a:rPr lang="en-US" sz="2400" dirty="0">
                <a:solidFill>
                  <a:srgbClr val="C00000"/>
                </a:solidFill>
              </a:rPr>
              <a:t> </a:t>
            </a:r>
            <a:r>
              <a:rPr lang="en-US" sz="2400" dirty="0"/>
              <a:t>(from study data)….test statistic</a:t>
            </a:r>
          </a:p>
          <a:p>
            <a:pPr marL="514350" indent="-514350">
              <a:buFont typeface="+mj-lt"/>
              <a:buAutoNum type="arabicPeriod"/>
              <a:defRPr/>
            </a:pPr>
            <a:r>
              <a:rPr lang="en-US" sz="2400" dirty="0"/>
              <a:t>Determine </a:t>
            </a:r>
            <a:r>
              <a:rPr lang="en-US" sz="2400" b="1" dirty="0">
                <a:solidFill>
                  <a:srgbClr val="C00000"/>
                </a:solidFill>
              </a:rPr>
              <a:t>DF </a:t>
            </a:r>
            <a:r>
              <a:rPr lang="en-US" sz="2400" dirty="0"/>
              <a:t>(= sum of two sample sizes minus 2)</a:t>
            </a:r>
          </a:p>
          <a:p>
            <a:pPr marL="514350" indent="-514350">
              <a:buFont typeface="+mj-lt"/>
              <a:buAutoNum type="arabicPeriod"/>
              <a:defRPr/>
            </a:pPr>
            <a:r>
              <a:rPr lang="en-US" sz="2400" dirty="0"/>
              <a:t>Locate table t-value corresponding to LOS at the given degree or freedom. If </a:t>
            </a:r>
            <a:r>
              <a:rPr lang="en-US" sz="2400" b="1" dirty="0">
                <a:solidFill>
                  <a:srgbClr val="C00000"/>
                </a:solidFill>
              </a:rPr>
              <a:t>cal-t</a:t>
            </a:r>
            <a:r>
              <a:rPr lang="en-US" sz="2400" dirty="0"/>
              <a:t> value is equal to or larger than </a:t>
            </a:r>
            <a:r>
              <a:rPr lang="en-US" sz="2400" b="1" dirty="0">
                <a:solidFill>
                  <a:srgbClr val="C00000"/>
                </a:solidFill>
              </a:rPr>
              <a:t>table value </a:t>
            </a:r>
            <a:r>
              <a:rPr lang="en-US" sz="2400" dirty="0">
                <a:solidFill>
                  <a:srgbClr val="C00000"/>
                </a:solidFill>
              </a:rPr>
              <a:t>of</a:t>
            </a:r>
            <a:r>
              <a:rPr lang="en-US" sz="2400" b="1" dirty="0">
                <a:solidFill>
                  <a:srgbClr val="C00000"/>
                </a:solidFill>
              </a:rPr>
              <a:t> t,</a:t>
            </a:r>
            <a:r>
              <a:rPr lang="en-US" sz="2400" dirty="0">
                <a:solidFill>
                  <a:srgbClr val="C00000"/>
                </a:solidFill>
              </a:rPr>
              <a:t> </a:t>
            </a:r>
            <a:r>
              <a:rPr lang="en-US" sz="2400" dirty="0"/>
              <a:t> means P-value for that  table t-value will used.  Statistically significant. </a:t>
            </a:r>
            <a:r>
              <a:rPr lang="en-US" sz="2400" b="1" dirty="0">
                <a:solidFill>
                  <a:srgbClr val="C00000"/>
                </a:solidFill>
              </a:rPr>
              <a:t>Hence H</a:t>
            </a:r>
            <a:r>
              <a:rPr lang="en-US" sz="2400" b="1" baseline="-25000" dirty="0">
                <a:solidFill>
                  <a:srgbClr val="C00000"/>
                </a:solidFill>
              </a:rPr>
              <a:t>0</a:t>
            </a:r>
            <a:r>
              <a:rPr lang="en-US" sz="2400" b="1" dirty="0">
                <a:solidFill>
                  <a:srgbClr val="C00000"/>
                </a:solidFill>
              </a:rPr>
              <a:t> is rejected and otherwise not. </a:t>
            </a:r>
          </a:p>
          <a:p>
            <a:pPr marL="514350" indent="-514350">
              <a:buFont typeface="+mj-lt"/>
              <a:buAutoNum type="arabicPeriod"/>
              <a:defRPr/>
            </a:pPr>
            <a:endParaRPr lang="en-US" dirty="0"/>
          </a:p>
        </p:txBody>
      </p:sp>
      <p:sp>
        <p:nvSpPr>
          <p:cNvPr id="4" name="Date Placeholder 3"/>
          <p:cNvSpPr>
            <a:spLocks noGrp="1"/>
          </p:cNvSpPr>
          <p:nvPr>
            <p:ph type="dt" sz="quarter" idx="10"/>
          </p:nvPr>
        </p:nvSpPr>
        <p:spPr/>
        <p:txBody>
          <a:bodyPr/>
          <a:lstStyle/>
          <a:p>
            <a:pPr>
              <a:defRPr/>
            </a:pPr>
            <a:fld id="{1EE1B6B3-50BD-4815-A1EE-C1DBDC4520B6}"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931EAFC0-1F2E-49AE-AD1A-A5F728D13550}" type="slidenum">
              <a:rPr lang="en-US" smtClean="0"/>
              <a:pPr>
                <a:defRPr/>
              </a:pPr>
              <a:t>43</a:t>
            </a:fld>
            <a:endParaRPr lang="en-US"/>
          </a:p>
        </p:txBody>
      </p:sp>
      <p:sp>
        <p:nvSpPr>
          <p:cNvPr id="6" name="Footer Placeholder 5"/>
          <p:cNvSpPr>
            <a:spLocks noGrp="1"/>
          </p:cNvSpPr>
          <p:nvPr>
            <p:ph type="ftr" sz="quarter" idx="11"/>
          </p:nvPr>
        </p:nvSpPr>
        <p:spPr/>
        <p:txBody>
          <a:bodyPr/>
          <a:lstStyle/>
          <a:p>
            <a:pPr>
              <a:defRPr/>
            </a:pPr>
            <a:r>
              <a:rPr lang="en-US"/>
              <a:t>dr syed arhsad sabir </a:t>
            </a:r>
            <a:endParaRPr lang="en-US" dirty="0"/>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981200" y="274638"/>
            <a:ext cx="8229600" cy="487362"/>
          </a:xfrm>
          <a:solidFill>
            <a:srgbClr val="FFC000"/>
          </a:solidFill>
        </p:spPr>
        <p:txBody>
          <a:bodyPr rtlCol="0">
            <a:normAutofit fontScale="90000"/>
          </a:bodyPr>
          <a:lstStyle/>
          <a:p>
            <a:pPr>
              <a:defRPr/>
            </a:pPr>
            <a:r>
              <a:rPr lang="en-US" sz="3600" b="1" dirty="0"/>
              <a:t>How to calculate t-value</a:t>
            </a:r>
          </a:p>
        </p:txBody>
      </p:sp>
      <p:sp>
        <p:nvSpPr>
          <p:cNvPr id="57347" name="Content Placeholder 2"/>
          <p:cNvSpPr>
            <a:spLocks noGrp="1"/>
          </p:cNvSpPr>
          <p:nvPr>
            <p:ph idx="1"/>
          </p:nvPr>
        </p:nvSpPr>
        <p:spPr>
          <a:xfrm>
            <a:off x="2362200" y="838200"/>
            <a:ext cx="7772400" cy="5562600"/>
          </a:xfrm>
          <a:solidFill>
            <a:schemeClr val="bg2"/>
          </a:solidFill>
        </p:spPr>
        <p:txBody>
          <a:bodyPr/>
          <a:lstStyle/>
          <a:p>
            <a:pPr marL="514350" indent="-514350">
              <a:buFont typeface="Calibri" pitchFamily="34" charset="0"/>
              <a:buAutoNum type="arabicPeriod"/>
              <a:defRPr/>
            </a:pPr>
            <a:r>
              <a:rPr lang="en-US" sz="2400" dirty="0"/>
              <a:t>Summarize the data from the two groups to be compared in terms of  means.  </a:t>
            </a:r>
            <a:r>
              <a:rPr lang="en-US" sz="2400" dirty="0">
                <a:solidFill>
                  <a:srgbClr val="C00000"/>
                </a:solidFill>
              </a:rPr>
              <a:t>(x</a:t>
            </a:r>
            <a:r>
              <a:rPr lang="en-US" sz="2400" baseline="-25000" dirty="0">
                <a:solidFill>
                  <a:srgbClr val="C00000"/>
                </a:solidFill>
              </a:rPr>
              <a:t>1</a:t>
            </a:r>
            <a:r>
              <a:rPr lang="en-US" sz="2400" dirty="0">
                <a:solidFill>
                  <a:srgbClr val="C00000"/>
                </a:solidFill>
              </a:rPr>
              <a:t> and  x</a:t>
            </a:r>
            <a:r>
              <a:rPr lang="en-US" sz="2400" baseline="-25000" dirty="0">
                <a:solidFill>
                  <a:srgbClr val="C00000"/>
                </a:solidFill>
              </a:rPr>
              <a:t>2</a:t>
            </a:r>
            <a:r>
              <a:rPr lang="en-US" sz="2400" dirty="0">
                <a:solidFill>
                  <a:srgbClr val="C00000"/>
                </a:solidFill>
              </a:rPr>
              <a:t> )</a:t>
            </a:r>
          </a:p>
          <a:p>
            <a:pPr marL="514350" indent="-514350">
              <a:buFont typeface="Calibri" pitchFamily="34" charset="0"/>
              <a:buAutoNum type="arabicPeriod"/>
              <a:defRPr/>
            </a:pPr>
            <a:r>
              <a:rPr lang="en-US" sz="2400" dirty="0"/>
              <a:t>Calculate difference b/w means of the two groups.        </a:t>
            </a:r>
            <a:r>
              <a:rPr lang="en-US" sz="2400" dirty="0">
                <a:solidFill>
                  <a:srgbClr val="C00000"/>
                </a:solidFill>
              </a:rPr>
              <a:t>(x</a:t>
            </a:r>
            <a:r>
              <a:rPr lang="en-US" sz="2400" baseline="-25000" dirty="0">
                <a:solidFill>
                  <a:srgbClr val="C00000"/>
                </a:solidFill>
              </a:rPr>
              <a:t>1</a:t>
            </a:r>
            <a:r>
              <a:rPr lang="en-US" sz="2400" dirty="0">
                <a:solidFill>
                  <a:srgbClr val="C00000"/>
                </a:solidFill>
              </a:rPr>
              <a:t> – x</a:t>
            </a:r>
            <a:r>
              <a:rPr lang="en-US" sz="2400" baseline="-25000" dirty="0">
                <a:solidFill>
                  <a:srgbClr val="C00000"/>
                </a:solidFill>
              </a:rPr>
              <a:t>2</a:t>
            </a:r>
            <a:r>
              <a:rPr lang="en-US" sz="2400" dirty="0">
                <a:solidFill>
                  <a:srgbClr val="C00000"/>
                </a:solidFill>
              </a:rPr>
              <a:t> ).</a:t>
            </a:r>
          </a:p>
          <a:p>
            <a:pPr marL="514350" indent="-514350">
              <a:buFont typeface="Calibri" pitchFamily="34" charset="0"/>
              <a:buAutoNum type="arabicPeriod"/>
              <a:defRPr/>
            </a:pPr>
            <a:r>
              <a:rPr lang="en-US" sz="2400" dirty="0"/>
              <a:t>Calculate standard Deviation of each study group        </a:t>
            </a:r>
            <a:r>
              <a:rPr lang="en-US" sz="2400" dirty="0">
                <a:solidFill>
                  <a:srgbClr val="C00000"/>
                </a:solidFill>
              </a:rPr>
              <a:t>(SD</a:t>
            </a:r>
            <a:r>
              <a:rPr lang="en-US" sz="2400" baseline="-25000" dirty="0">
                <a:solidFill>
                  <a:srgbClr val="C00000"/>
                </a:solidFill>
              </a:rPr>
              <a:t>1</a:t>
            </a:r>
            <a:r>
              <a:rPr lang="en-US" sz="2400" dirty="0">
                <a:solidFill>
                  <a:srgbClr val="C00000"/>
                </a:solidFill>
              </a:rPr>
              <a:t> &amp; SD</a:t>
            </a:r>
            <a:r>
              <a:rPr lang="en-US" sz="2400" baseline="-25000" dirty="0">
                <a:solidFill>
                  <a:srgbClr val="C00000"/>
                </a:solidFill>
              </a:rPr>
              <a:t>2</a:t>
            </a:r>
            <a:r>
              <a:rPr lang="en-US" sz="2400" dirty="0">
                <a:solidFill>
                  <a:srgbClr val="C00000"/>
                </a:solidFill>
              </a:rPr>
              <a:t> )</a:t>
            </a:r>
          </a:p>
          <a:p>
            <a:pPr marL="514350" indent="-514350">
              <a:buFont typeface="Calibri" pitchFamily="34" charset="0"/>
              <a:buAutoNum type="arabicPeriod"/>
              <a:defRPr/>
            </a:pPr>
            <a:r>
              <a:rPr lang="en-US" sz="2400" dirty="0"/>
              <a:t>Calculate the Standard Error for the both groups          </a:t>
            </a:r>
            <a:r>
              <a:rPr lang="en-US" sz="2400" dirty="0">
                <a:solidFill>
                  <a:srgbClr val="C00000"/>
                </a:solidFill>
              </a:rPr>
              <a:t>(SE</a:t>
            </a:r>
            <a:r>
              <a:rPr lang="en-US" sz="2400" baseline="-25000" dirty="0">
                <a:solidFill>
                  <a:srgbClr val="C00000"/>
                </a:solidFill>
              </a:rPr>
              <a:t>1</a:t>
            </a:r>
            <a:r>
              <a:rPr lang="en-US" sz="2400" dirty="0">
                <a:solidFill>
                  <a:srgbClr val="C00000"/>
                </a:solidFill>
              </a:rPr>
              <a:t> &amp; SE</a:t>
            </a:r>
            <a:r>
              <a:rPr lang="en-US" sz="2400" baseline="-25000" dirty="0">
                <a:solidFill>
                  <a:srgbClr val="C00000"/>
                </a:solidFill>
              </a:rPr>
              <a:t>2</a:t>
            </a:r>
            <a:r>
              <a:rPr lang="en-US" sz="2400" dirty="0">
                <a:solidFill>
                  <a:srgbClr val="C00000"/>
                </a:solidFill>
              </a:rPr>
              <a:t>)</a:t>
            </a:r>
          </a:p>
          <a:p>
            <a:pPr marL="514350" indent="-514350">
              <a:buNone/>
              <a:defRPr/>
            </a:pPr>
            <a:r>
              <a:rPr lang="en-US" sz="2400" dirty="0"/>
              <a:t>				       </a:t>
            </a:r>
            <a:r>
              <a:rPr lang="en-US" sz="2400" dirty="0">
                <a:solidFill>
                  <a:srgbClr val="C00000"/>
                </a:solidFill>
              </a:rPr>
              <a:t>SE = SD / √ n.</a:t>
            </a:r>
          </a:p>
          <a:p>
            <a:pPr marL="514350" indent="-514350">
              <a:buFont typeface="Arial" charset="0"/>
              <a:buAutoNum type="arabicPeriod" startAt="5"/>
              <a:defRPr/>
            </a:pPr>
            <a:r>
              <a:rPr lang="en-US" sz="2400" dirty="0"/>
              <a:t>Formula for t- test: 									  </a:t>
            </a:r>
            <a:r>
              <a:rPr lang="en-US" dirty="0">
                <a:solidFill>
                  <a:srgbClr val="C00000"/>
                </a:solidFill>
              </a:rPr>
              <a:t>x</a:t>
            </a:r>
            <a:r>
              <a:rPr lang="en-US" baseline="-25000" dirty="0">
                <a:solidFill>
                  <a:srgbClr val="C00000"/>
                </a:solidFill>
              </a:rPr>
              <a:t>1</a:t>
            </a:r>
            <a:r>
              <a:rPr lang="en-US" dirty="0">
                <a:solidFill>
                  <a:srgbClr val="C00000"/>
                </a:solidFill>
              </a:rPr>
              <a:t> – x</a:t>
            </a:r>
            <a:r>
              <a:rPr lang="en-US" baseline="-25000" dirty="0">
                <a:solidFill>
                  <a:srgbClr val="C00000"/>
                </a:solidFill>
              </a:rPr>
              <a:t>2</a:t>
            </a:r>
          </a:p>
          <a:p>
            <a:pPr marL="514350" indent="-514350">
              <a:buNone/>
              <a:defRPr/>
            </a:pPr>
            <a:r>
              <a:rPr lang="en-US" baseline="-25000" dirty="0">
                <a:solidFill>
                  <a:srgbClr val="C00000"/>
                </a:solidFill>
              </a:rPr>
              <a:t>                                                      </a:t>
            </a:r>
            <a:r>
              <a:rPr lang="en-US" dirty="0">
                <a:solidFill>
                  <a:srgbClr val="C00000"/>
                </a:solidFill>
              </a:rPr>
              <a:t>t =   -----------------                                              			    √ SD</a:t>
            </a:r>
            <a:r>
              <a:rPr lang="en-US" baseline="-25000" dirty="0">
                <a:solidFill>
                  <a:srgbClr val="C00000"/>
                </a:solidFill>
              </a:rPr>
              <a:t>1</a:t>
            </a:r>
            <a:r>
              <a:rPr lang="en-US" baseline="30000" dirty="0">
                <a:solidFill>
                  <a:srgbClr val="C00000"/>
                </a:solidFill>
              </a:rPr>
              <a:t>2</a:t>
            </a:r>
            <a:r>
              <a:rPr lang="en-US" dirty="0">
                <a:solidFill>
                  <a:srgbClr val="C00000"/>
                </a:solidFill>
              </a:rPr>
              <a:t> /n</a:t>
            </a:r>
            <a:r>
              <a:rPr lang="en-US" baseline="-25000" dirty="0">
                <a:solidFill>
                  <a:srgbClr val="C00000"/>
                </a:solidFill>
              </a:rPr>
              <a:t>1</a:t>
            </a:r>
            <a:r>
              <a:rPr lang="en-US" dirty="0">
                <a:solidFill>
                  <a:srgbClr val="C00000"/>
                </a:solidFill>
              </a:rPr>
              <a:t> + SD</a:t>
            </a:r>
            <a:r>
              <a:rPr lang="en-US" baseline="-25000" dirty="0">
                <a:solidFill>
                  <a:srgbClr val="C00000"/>
                </a:solidFill>
              </a:rPr>
              <a:t>2</a:t>
            </a:r>
            <a:r>
              <a:rPr lang="en-US" baseline="30000" dirty="0">
                <a:solidFill>
                  <a:srgbClr val="C00000"/>
                </a:solidFill>
              </a:rPr>
              <a:t>2</a:t>
            </a:r>
            <a:r>
              <a:rPr lang="en-US" dirty="0">
                <a:solidFill>
                  <a:srgbClr val="C00000"/>
                </a:solidFill>
              </a:rPr>
              <a:t> /n</a:t>
            </a:r>
            <a:r>
              <a:rPr lang="en-US" baseline="-25000" dirty="0">
                <a:solidFill>
                  <a:srgbClr val="C00000"/>
                </a:solidFill>
              </a:rPr>
              <a:t>2</a:t>
            </a:r>
            <a:endParaRPr lang="en-US" b="1" dirty="0"/>
          </a:p>
        </p:txBody>
      </p:sp>
      <p:sp>
        <p:nvSpPr>
          <p:cNvPr id="4" name="Date Placeholder 3"/>
          <p:cNvSpPr>
            <a:spLocks noGrp="1"/>
          </p:cNvSpPr>
          <p:nvPr>
            <p:ph type="dt" sz="quarter" idx="10"/>
          </p:nvPr>
        </p:nvSpPr>
        <p:spPr/>
        <p:txBody>
          <a:bodyPr/>
          <a:lstStyle/>
          <a:p>
            <a:pPr>
              <a:defRPr/>
            </a:pPr>
            <a:fld id="{A4918C7C-BE54-406E-9820-351D371EEE95}" type="datetime8">
              <a:rPr lang="en-PK" smtClean="0"/>
              <a:t>02/05/2025 05:20</a:t>
            </a:fld>
            <a:endParaRPr lang="en-US"/>
          </a:p>
        </p:txBody>
      </p:sp>
      <p:sp>
        <p:nvSpPr>
          <p:cNvPr id="5" name="Slide Number Placeholder 4"/>
          <p:cNvSpPr>
            <a:spLocks noGrp="1"/>
          </p:cNvSpPr>
          <p:nvPr>
            <p:ph type="sldNum" sz="quarter" idx="12"/>
          </p:nvPr>
        </p:nvSpPr>
        <p:spPr/>
        <p:txBody>
          <a:bodyPr/>
          <a:lstStyle/>
          <a:p>
            <a:pPr>
              <a:defRPr/>
            </a:pPr>
            <a:fld id="{5529C39F-3897-4103-9450-4613CB27DE1B}" type="slidenum">
              <a:rPr lang="en-US" smtClean="0"/>
              <a:pPr>
                <a:defRPr/>
              </a:pPr>
              <a:t>44</a:t>
            </a:fld>
            <a:endParaRPr lang="en-US"/>
          </a:p>
        </p:txBody>
      </p:sp>
      <p:sp>
        <p:nvSpPr>
          <p:cNvPr id="6" name="Footer Placeholder 5"/>
          <p:cNvSpPr>
            <a:spLocks noGrp="1"/>
          </p:cNvSpPr>
          <p:nvPr>
            <p:ph type="ftr" sz="quarter" idx="11"/>
          </p:nvPr>
        </p:nvSpPr>
        <p:spPr/>
        <p:txBody>
          <a:bodyPr/>
          <a:lstStyle/>
          <a:p>
            <a:pPr>
              <a:defRPr/>
            </a:pPr>
            <a:r>
              <a:rPr lang="en-US"/>
              <a:t>dr syed arhsad sabir </a:t>
            </a:r>
          </a:p>
        </p:txBody>
      </p:sp>
      <p:sp>
        <p:nvSpPr>
          <p:cNvPr id="7" name="Oval 6"/>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981200" y="274638"/>
            <a:ext cx="8229600" cy="563562"/>
          </a:xfrm>
          <a:solidFill>
            <a:srgbClr val="FFC000"/>
          </a:solidFill>
        </p:spPr>
        <p:txBody>
          <a:bodyPr rtlCol="0">
            <a:normAutofit fontScale="90000"/>
          </a:bodyPr>
          <a:lstStyle/>
          <a:p>
            <a:pPr>
              <a:defRPr/>
            </a:pPr>
            <a:r>
              <a:rPr lang="en-US" sz="3600" b="1" dirty="0"/>
              <a:t>Applying t-test</a:t>
            </a:r>
            <a:endParaRPr lang="en-US" dirty="0"/>
          </a:p>
        </p:txBody>
      </p:sp>
      <p:sp>
        <p:nvSpPr>
          <p:cNvPr id="5" name="Content Placeholder 4"/>
          <p:cNvSpPr>
            <a:spLocks noGrp="1"/>
          </p:cNvSpPr>
          <p:nvPr>
            <p:ph idx="1"/>
          </p:nvPr>
        </p:nvSpPr>
        <p:spPr>
          <a:xfrm>
            <a:off x="1828800" y="990600"/>
            <a:ext cx="8534400" cy="5562600"/>
          </a:xfrm>
          <a:solidFill>
            <a:schemeClr val="bg2"/>
          </a:solidFill>
        </p:spPr>
        <p:txBody>
          <a:bodyPr rtlCol="0">
            <a:normAutofit fontScale="92500" lnSpcReduction="10000"/>
          </a:bodyPr>
          <a:lstStyle/>
          <a:p>
            <a:pPr>
              <a:buNone/>
              <a:defRPr/>
            </a:pPr>
            <a:r>
              <a:rPr lang="en-US" b="1" dirty="0"/>
              <a:t>Delivery outcome          n           Mother mean  Ht.         SD</a:t>
            </a:r>
          </a:p>
          <a:p>
            <a:pPr>
              <a:buNone/>
              <a:defRPr/>
            </a:pPr>
            <a:r>
              <a:rPr lang="en-US" dirty="0"/>
              <a:t>	  Normal B wt</a:t>
            </a:r>
            <a:r>
              <a:rPr lang="en-US" sz="2400" dirty="0"/>
              <a:t>	     60	            156cm   	            		3.1</a:t>
            </a:r>
          </a:p>
          <a:p>
            <a:pPr>
              <a:buNone/>
              <a:defRPr/>
            </a:pPr>
            <a:r>
              <a:rPr lang="en-US" sz="2400" dirty="0"/>
              <a:t>	         LBW                          52	            152cm	          		2.8</a:t>
            </a:r>
          </a:p>
          <a:p>
            <a:pPr algn="ctr">
              <a:buNone/>
              <a:defRPr/>
            </a:pPr>
            <a:r>
              <a:rPr lang="en-US" sz="2400" b="1" dirty="0">
                <a:solidFill>
                  <a:srgbClr val="C00000"/>
                </a:solidFill>
              </a:rPr>
              <a:t>H</a:t>
            </a:r>
            <a:r>
              <a:rPr lang="en-US" sz="2400" b="1" baseline="-25000" dirty="0">
                <a:solidFill>
                  <a:srgbClr val="C00000"/>
                </a:solidFill>
              </a:rPr>
              <a:t>0</a:t>
            </a:r>
            <a:r>
              <a:rPr lang="en-US" sz="2400" b="1" dirty="0">
                <a:solidFill>
                  <a:srgbClr val="C00000"/>
                </a:solidFill>
              </a:rPr>
              <a:t> :  there is no difference in mean hts. of the two </a:t>
            </a:r>
            <a:r>
              <a:rPr lang="en-US" sz="2400" b="1" dirty="0" err="1">
                <a:solidFill>
                  <a:srgbClr val="C00000"/>
                </a:solidFill>
              </a:rPr>
              <a:t>gp</a:t>
            </a:r>
            <a:r>
              <a:rPr lang="en-US" sz="2400" dirty="0">
                <a:solidFill>
                  <a:srgbClr val="C00000"/>
                </a:solidFill>
              </a:rPr>
              <a:t>? </a:t>
            </a:r>
          </a:p>
          <a:p>
            <a:pPr>
              <a:buNone/>
              <a:defRPr/>
            </a:pPr>
            <a:r>
              <a:rPr lang="en-US" sz="2400" dirty="0"/>
              <a:t>		 Diff. may be by chance but acceptable LOS is 0.05 (p &lt; .05)</a:t>
            </a:r>
          </a:p>
          <a:p>
            <a:pPr>
              <a:buNone/>
              <a:defRPr/>
            </a:pPr>
            <a:r>
              <a:rPr lang="en-US" sz="2400" dirty="0"/>
              <a:t>		     </a:t>
            </a:r>
            <a:r>
              <a:rPr lang="en-US" sz="2400" dirty="0">
                <a:solidFill>
                  <a:srgbClr val="C00000"/>
                </a:solidFill>
              </a:rPr>
              <a:t>x</a:t>
            </a:r>
            <a:r>
              <a:rPr lang="en-US" sz="2400" baseline="-25000" dirty="0">
                <a:solidFill>
                  <a:srgbClr val="C00000"/>
                </a:solidFill>
              </a:rPr>
              <a:t>1</a:t>
            </a:r>
            <a:r>
              <a:rPr lang="en-US" sz="2400" dirty="0">
                <a:solidFill>
                  <a:srgbClr val="C00000"/>
                </a:solidFill>
              </a:rPr>
              <a:t> – x</a:t>
            </a:r>
            <a:r>
              <a:rPr lang="en-US" sz="2400" baseline="-25000" dirty="0">
                <a:solidFill>
                  <a:srgbClr val="C00000"/>
                </a:solidFill>
              </a:rPr>
              <a:t>2		</a:t>
            </a:r>
            <a:r>
              <a:rPr lang="en-US" sz="2400" dirty="0">
                <a:solidFill>
                  <a:srgbClr val="C00000"/>
                </a:solidFill>
              </a:rPr>
              <a:t>   	2		     2</a:t>
            </a:r>
          </a:p>
          <a:p>
            <a:pPr marL="514350" indent="-514350">
              <a:buNone/>
              <a:defRPr/>
            </a:pPr>
            <a:r>
              <a:rPr lang="en-US" sz="2400" dirty="0">
                <a:solidFill>
                  <a:srgbClr val="C00000"/>
                </a:solidFill>
              </a:rPr>
              <a:t>t    =      -----------------        =     --------------------------   =   ------   =  </a:t>
            </a:r>
            <a:r>
              <a:rPr lang="en-US" sz="2400" b="1" dirty="0">
                <a:solidFill>
                  <a:srgbClr val="C00000"/>
                </a:solidFill>
              </a:rPr>
              <a:t>3.6</a:t>
            </a:r>
          </a:p>
          <a:p>
            <a:pPr marL="514350" indent="-514350">
              <a:buNone/>
              <a:defRPr/>
            </a:pPr>
            <a:r>
              <a:rPr lang="en-US" sz="2400" dirty="0">
                <a:solidFill>
                  <a:srgbClr val="C00000"/>
                </a:solidFill>
              </a:rPr>
              <a:t>       	  √ SD</a:t>
            </a:r>
            <a:r>
              <a:rPr lang="en-US" sz="2400" baseline="-25000" dirty="0">
                <a:solidFill>
                  <a:srgbClr val="C00000"/>
                </a:solidFill>
              </a:rPr>
              <a:t>1</a:t>
            </a:r>
            <a:r>
              <a:rPr lang="en-US" sz="2400" baseline="30000" dirty="0">
                <a:solidFill>
                  <a:srgbClr val="C00000"/>
                </a:solidFill>
              </a:rPr>
              <a:t>2</a:t>
            </a:r>
            <a:r>
              <a:rPr lang="en-US" sz="2400" dirty="0">
                <a:solidFill>
                  <a:srgbClr val="C00000"/>
                </a:solidFill>
              </a:rPr>
              <a:t> /n</a:t>
            </a:r>
            <a:r>
              <a:rPr lang="en-US" sz="2400" baseline="-25000" dirty="0">
                <a:solidFill>
                  <a:srgbClr val="C00000"/>
                </a:solidFill>
              </a:rPr>
              <a:t>1</a:t>
            </a:r>
            <a:r>
              <a:rPr lang="en-US" sz="2400" dirty="0">
                <a:solidFill>
                  <a:srgbClr val="C00000"/>
                </a:solidFill>
              </a:rPr>
              <a:t> + SD</a:t>
            </a:r>
            <a:r>
              <a:rPr lang="en-US" sz="2400" baseline="-25000" dirty="0">
                <a:solidFill>
                  <a:srgbClr val="C00000"/>
                </a:solidFill>
              </a:rPr>
              <a:t>2</a:t>
            </a:r>
            <a:r>
              <a:rPr lang="en-US" sz="2400" baseline="30000" dirty="0">
                <a:solidFill>
                  <a:srgbClr val="C00000"/>
                </a:solidFill>
              </a:rPr>
              <a:t>2</a:t>
            </a:r>
            <a:r>
              <a:rPr lang="en-US" sz="2400" dirty="0">
                <a:solidFill>
                  <a:srgbClr val="C00000"/>
                </a:solidFill>
              </a:rPr>
              <a:t> /n</a:t>
            </a:r>
            <a:r>
              <a:rPr lang="en-US" sz="2400" baseline="-25000" dirty="0">
                <a:solidFill>
                  <a:srgbClr val="C00000"/>
                </a:solidFill>
              </a:rPr>
              <a:t>2         </a:t>
            </a:r>
            <a:r>
              <a:rPr lang="en-US" sz="2400" dirty="0">
                <a:solidFill>
                  <a:srgbClr val="C00000"/>
                </a:solidFill>
              </a:rPr>
              <a:t>√  3.1 </a:t>
            </a:r>
            <a:r>
              <a:rPr lang="en-US" sz="2400" baseline="30000" dirty="0">
                <a:solidFill>
                  <a:srgbClr val="C00000"/>
                </a:solidFill>
              </a:rPr>
              <a:t>2 </a:t>
            </a:r>
            <a:r>
              <a:rPr lang="en-US" sz="2400" dirty="0">
                <a:solidFill>
                  <a:srgbClr val="C00000"/>
                </a:solidFill>
              </a:rPr>
              <a:t>/60 + 2.8 </a:t>
            </a:r>
            <a:r>
              <a:rPr lang="en-US" sz="2400" baseline="30000" dirty="0">
                <a:solidFill>
                  <a:srgbClr val="C00000"/>
                </a:solidFill>
              </a:rPr>
              <a:t>2 </a:t>
            </a:r>
            <a:r>
              <a:rPr lang="en-US" sz="2400" dirty="0">
                <a:solidFill>
                  <a:srgbClr val="C00000"/>
                </a:solidFill>
              </a:rPr>
              <a:t>/52       0.56</a:t>
            </a:r>
          </a:p>
          <a:p>
            <a:pPr marL="514350" indent="-514350">
              <a:buNone/>
              <a:defRPr/>
            </a:pPr>
            <a:r>
              <a:rPr lang="en-US" sz="2400" dirty="0">
                <a:solidFill>
                  <a:srgbClr val="C00000"/>
                </a:solidFill>
              </a:rPr>
              <a:t>	</a:t>
            </a:r>
          </a:p>
          <a:p>
            <a:pPr marL="514350" indent="-514350">
              <a:lnSpc>
                <a:spcPct val="110000"/>
              </a:lnSpc>
              <a:buNone/>
              <a:defRPr/>
            </a:pPr>
            <a:r>
              <a:rPr lang="en-US" sz="2600" b="1" dirty="0"/>
              <a:t>       Calculated value of t = </a:t>
            </a:r>
            <a:r>
              <a:rPr lang="en-US" sz="2600" b="1" dirty="0">
                <a:solidFill>
                  <a:srgbClr val="C00000"/>
                </a:solidFill>
              </a:rPr>
              <a:t>3.6,</a:t>
            </a:r>
            <a:r>
              <a:rPr lang="en-US" sz="2600" b="1" dirty="0"/>
              <a:t>   Tab value of t at</a:t>
            </a:r>
            <a:r>
              <a:rPr lang="en-US" sz="2600" b="1" dirty="0">
                <a:solidFill>
                  <a:srgbClr val="C00000"/>
                </a:solidFill>
              </a:rPr>
              <a:t> DF 110 </a:t>
            </a:r>
            <a:r>
              <a:rPr lang="en-US" sz="2600" b="1" dirty="0"/>
              <a:t>at .05 LOS is </a:t>
            </a:r>
            <a:r>
              <a:rPr lang="en-US" sz="2600" b="1" dirty="0">
                <a:solidFill>
                  <a:srgbClr val="C00000"/>
                </a:solidFill>
              </a:rPr>
              <a:t>1.98</a:t>
            </a:r>
            <a:r>
              <a:rPr lang="en-US" sz="2600" b="1" dirty="0"/>
              <a:t> . Hence Cal- t value is larger than tab value of t hence the difference is sig. and H</a:t>
            </a:r>
            <a:r>
              <a:rPr lang="en-US" sz="2600" b="1" baseline="-25000" dirty="0"/>
              <a:t>o</a:t>
            </a:r>
            <a:r>
              <a:rPr lang="en-US" sz="2600" b="1" dirty="0"/>
              <a:t> is rejected.  </a:t>
            </a:r>
            <a:endParaRPr lang="en-US" sz="2400" dirty="0"/>
          </a:p>
          <a:p>
            <a:pPr marL="514350" indent="-514350">
              <a:buNone/>
              <a:defRPr/>
            </a:pPr>
            <a:r>
              <a:rPr lang="en-US" sz="2400" baseline="-25000" dirty="0">
                <a:solidFill>
                  <a:srgbClr val="C00000"/>
                </a:solidFill>
              </a:rPr>
              <a:t> </a:t>
            </a:r>
            <a:r>
              <a:rPr lang="en-US" sz="2400" dirty="0">
                <a:solidFill>
                  <a:srgbClr val="C00000"/>
                </a:solidFill>
              </a:rPr>
              <a:t>    </a:t>
            </a:r>
            <a:endParaRPr lang="en-US" sz="2400" b="1" dirty="0"/>
          </a:p>
          <a:p>
            <a:pPr>
              <a:buNone/>
              <a:defRPr/>
            </a:pPr>
            <a:endParaRPr lang="en-US" sz="2400" dirty="0"/>
          </a:p>
          <a:p>
            <a:pPr>
              <a:buNone/>
              <a:defRPr/>
            </a:pPr>
            <a:endParaRPr lang="en-US" sz="2400" dirty="0"/>
          </a:p>
          <a:p>
            <a:pPr>
              <a:buNone/>
              <a:defRPr/>
            </a:pPr>
            <a:endParaRPr lang="en-US" sz="2400" dirty="0"/>
          </a:p>
        </p:txBody>
      </p:sp>
      <p:sp>
        <p:nvSpPr>
          <p:cNvPr id="4" name="Date Placeholder 3"/>
          <p:cNvSpPr>
            <a:spLocks noGrp="1"/>
          </p:cNvSpPr>
          <p:nvPr>
            <p:ph type="dt" sz="quarter" idx="10"/>
          </p:nvPr>
        </p:nvSpPr>
        <p:spPr/>
        <p:txBody>
          <a:bodyPr/>
          <a:lstStyle/>
          <a:p>
            <a:pPr>
              <a:defRPr/>
            </a:pPr>
            <a:fld id="{DE7BDFD8-653B-4391-928B-1399640B4D0C}" type="datetime8">
              <a:rPr lang="en-PK" smtClean="0"/>
              <a:t>02/05/2025 05:20</a:t>
            </a:fld>
            <a:endParaRPr lang="en-US"/>
          </a:p>
        </p:txBody>
      </p:sp>
      <p:sp>
        <p:nvSpPr>
          <p:cNvPr id="6" name="Slide Number Placeholder 5"/>
          <p:cNvSpPr>
            <a:spLocks noGrp="1"/>
          </p:cNvSpPr>
          <p:nvPr>
            <p:ph type="sldNum" sz="quarter" idx="12"/>
          </p:nvPr>
        </p:nvSpPr>
        <p:spPr/>
        <p:txBody>
          <a:bodyPr/>
          <a:lstStyle/>
          <a:p>
            <a:pPr>
              <a:defRPr/>
            </a:pPr>
            <a:fld id="{7AFECB02-C83B-454C-A85E-D4D4522EDDF3}" type="slidenum">
              <a:rPr lang="en-US" smtClean="0"/>
              <a:pPr>
                <a:defRPr/>
              </a:pPr>
              <a:t>45</a:t>
            </a:fld>
            <a:endParaRPr lang="en-US"/>
          </a:p>
        </p:txBody>
      </p:sp>
      <p:sp>
        <p:nvSpPr>
          <p:cNvPr id="7" name="Footer Placeholder 6"/>
          <p:cNvSpPr>
            <a:spLocks noGrp="1"/>
          </p:cNvSpPr>
          <p:nvPr>
            <p:ph type="ftr" sz="quarter" idx="11"/>
          </p:nvPr>
        </p:nvSpPr>
        <p:spPr/>
        <p:txBody>
          <a:bodyPr/>
          <a:lstStyle/>
          <a:p>
            <a:pPr>
              <a:defRPr/>
            </a:pPr>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74638"/>
            <a:ext cx="8229600" cy="639762"/>
          </a:xfrm>
          <a:solidFill>
            <a:srgbClr val="FFC000"/>
          </a:solidFill>
        </p:spPr>
        <p:txBody>
          <a:bodyPr>
            <a:normAutofit/>
          </a:bodyPr>
          <a:lstStyle/>
          <a:p>
            <a:r>
              <a:rPr lang="en-US" sz="3600"/>
              <a:t>Student’s t-test distribution</a:t>
            </a:r>
          </a:p>
        </p:txBody>
      </p:sp>
      <p:graphicFrame>
        <p:nvGraphicFramePr>
          <p:cNvPr id="4" name="Content Placeholder 3"/>
          <p:cNvGraphicFramePr>
            <a:graphicFrameLocks noGrp="1"/>
          </p:cNvGraphicFramePr>
          <p:nvPr>
            <p:ph idx="1"/>
          </p:nvPr>
        </p:nvGraphicFramePr>
        <p:xfrm>
          <a:off x="1905001" y="1371600"/>
          <a:ext cx="8229599" cy="5303838"/>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883973">
                <a:tc>
                  <a:txBody>
                    <a:bodyPr/>
                    <a:lstStyle/>
                    <a:p>
                      <a:r>
                        <a:rPr lang="en-US" sz="2400" dirty="0"/>
                        <a:t>DF</a:t>
                      </a:r>
                    </a:p>
                  </a:txBody>
                  <a:tcPr marT="45723" marB="45723"/>
                </a:tc>
                <a:tc gridSpan="6">
                  <a:txBody>
                    <a:bodyPr/>
                    <a:lstStyle/>
                    <a:p>
                      <a:pPr algn="ctr"/>
                      <a:r>
                        <a:rPr lang="en-US" sz="2400" dirty="0">
                          <a:solidFill>
                            <a:schemeClr val="bg1"/>
                          </a:solidFill>
                        </a:rPr>
                        <a:t>Percentage points</a:t>
                      </a:r>
                      <a:r>
                        <a:rPr lang="en-US" sz="2400" baseline="0" dirty="0">
                          <a:solidFill>
                            <a:schemeClr val="bg1"/>
                          </a:solidFill>
                        </a:rPr>
                        <a:t> of students t-</a:t>
                      </a:r>
                      <a:r>
                        <a:rPr lang="en-US" sz="2400" dirty="0">
                          <a:solidFill>
                            <a:schemeClr val="bg1"/>
                          </a:solidFill>
                        </a:rPr>
                        <a:t>distributions</a:t>
                      </a:r>
                      <a:r>
                        <a:rPr lang="en-US" sz="2400" dirty="0">
                          <a:solidFill>
                            <a:schemeClr val="tx1"/>
                          </a:solidFill>
                        </a:rPr>
                        <a:t>                     </a:t>
                      </a:r>
                      <a:r>
                        <a:rPr lang="en-US" sz="2400" dirty="0">
                          <a:solidFill>
                            <a:srgbClr val="FFFF00"/>
                          </a:solidFill>
                        </a:rPr>
                        <a:t>(P-values)</a:t>
                      </a:r>
                      <a:endParaRPr lang="en-US" sz="1800" dirty="0">
                        <a:solidFill>
                          <a:srgbClr val="FFFF00"/>
                        </a:solidFill>
                      </a:endParaRPr>
                    </a:p>
                  </a:txBody>
                  <a:tcPr marT="45723" marB="45723"/>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83973">
                <a:tc>
                  <a:txBody>
                    <a:bodyPr/>
                    <a:lstStyle/>
                    <a:p>
                      <a:r>
                        <a:rPr lang="en-US" sz="2400" dirty="0"/>
                        <a:t>DF</a:t>
                      </a:r>
                    </a:p>
                  </a:txBody>
                  <a:tcPr marT="45723" marB="45723"/>
                </a:tc>
                <a:tc>
                  <a:txBody>
                    <a:bodyPr/>
                    <a:lstStyle/>
                    <a:p>
                      <a:r>
                        <a:rPr lang="en-US" sz="1800" dirty="0"/>
                        <a:t>.4</a:t>
                      </a:r>
                    </a:p>
                  </a:txBody>
                  <a:tcPr marT="45723" marB="45723"/>
                </a:tc>
                <a:tc>
                  <a:txBody>
                    <a:bodyPr/>
                    <a:lstStyle/>
                    <a:p>
                      <a:r>
                        <a:rPr lang="en-US" sz="1800" dirty="0"/>
                        <a:t>.1</a:t>
                      </a:r>
                    </a:p>
                  </a:txBody>
                  <a:tcPr marT="45723" marB="45723"/>
                </a:tc>
                <a:tc>
                  <a:txBody>
                    <a:bodyPr/>
                    <a:lstStyle/>
                    <a:p>
                      <a:r>
                        <a:rPr lang="en-US" sz="1800" dirty="0"/>
                        <a:t>.05</a:t>
                      </a:r>
                    </a:p>
                  </a:txBody>
                  <a:tcPr marT="45723" marB="45723">
                    <a:solidFill>
                      <a:srgbClr val="FFFF00"/>
                    </a:solidFill>
                  </a:tcPr>
                </a:tc>
                <a:tc>
                  <a:txBody>
                    <a:bodyPr/>
                    <a:lstStyle/>
                    <a:p>
                      <a:r>
                        <a:rPr lang="en-US" sz="1800" dirty="0"/>
                        <a:t>.01</a:t>
                      </a:r>
                    </a:p>
                  </a:txBody>
                  <a:tcPr marT="45723" marB="45723"/>
                </a:tc>
                <a:tc>
                  <a:txBody>
                    <a:bodyPr/>
                    <a:lstStyle/>
                    <a:p>
                      <a:r>
                        <a:rPr lang="en-US" sz="1800" dirty="0"/>
                        <a:t>.005</a:t>
                      </a:r>
                    </a:p>
                  </a:txBody>
                  <a:tcPr marT="45723" marB="45723"/>
                </a:tc>
                <a:tc>
                  <a:txBody>
                    <a:bodyPr/>
                    <a:lstStyle/>
                    <a:p>
                      <a:r>
                        <a:rPr lang="en-US" sz="1800" dirty="0"/>
                        <a:t>.001</a:t>
                      </a:r>
                    </a:p>
                  </a:txBody>
                  <a:tcPr marT="45723" marB="45723"/>
                </a:tc>
                <a:extLst>
                  <a:ext uri="{0D108BD9-81ED-4DB2-BD59-A6C34878D82A}">
                    <a16:rowId xmlns:a16="http://schemas.microsoft.com/office/drawing/2014/main" val="10001"/>
                  </a:ext>
                </a:extLst>
              </a:tr>
              <a:tr h="883973">
                <a:tc>
                  <a:txBody>
                    <a:bodyPr/>
                    <a:lstStyle/>
                    <a:p>
                      <a:r>
                        <a:rPr lang="en-US" sz="2400" dirty="0"/>
                        <a:t>1</a:t>
                      </a:r>
                    </a:p>
                  </a:txBody>
                  <a:tcPr marT="45723" marB="45723"/>
                </a:tc>
                <a:tc>
                  <a:txBody>
                    <a:bodyPr/>
                    <a:lstStyle/>
                    <a:p>
                      <a:r>
                        <a:rPr lang="en-US" sz="1800" dirty="0"/>
                        <a:t>.325</a:t>
                      </a:r>
                    </a:p>
                  </a:txBody>
                  <a:tcPr marT="45723" marB="45723"/>
                </a:tc>
                <a:tc>
                  <a:txBody>
                    <a:bodyPr/>
                    <a:lstStyle/>
                    <a:p>
                      <a:r>
                        <a:rPr lang="en-US" sz="1800" dirty="0"/>
                        <a:t>3.07</a:t>
                      </a:r>
                    </a:p>
                  </a:txBody>
                  <a:tcPr marT="45723" marB="45723"/>
                </a:tc>
                <a:tc>
                  <a:txBody>
                    <a:bodyPr/>
                    <a:lstStyle/>
                    <a:p>
                      <a:r>
                        <a:rPr lang="en-US" sz="1800" dirty="0"/>
                        <a:t>6.31</a:t>
                      </a:r>
                    </a:p>
                  </a:txBody>
                  <a:tcPr marT="45723" marB="45723">
                    <a:solidFill>
                      <a:srgbClr val="FFFF00"/>
                    </a:solidFill>
                  </a:tcPr>
                </a:tc>
                <a:tc>
                  <a:txBody>
                    <a:bodyPr/>
                    <a:lstStyle/>
                    <a:p>
                      <a:r>
                        <a:rPr lang="en-US" sz="1800" dirty="0"/>
                        <a:t>31.82</a:t>
                      </a:r>
                    </a:p>
                  </a:txBody>
                  <a:tcPr marT="45723" marB="45723"/>
                </a:tc>
                <a:tc>
                  <a:txBody>
                    <a:bodyPr/>
                    <a:lstStyle/>
                    <a:p>
                      <a:r>
                        <a:rPr lang="en-US" sz="1800" dirty="0"/>
                        <a:t>63.66</a:t>
                      </a:r>
                    </a:p>
                  </a:txBody>
                  <a:tcPr marT="45723" marB="45723"/>
                </a:tc>
                <a:tc>
                  <a:txBody>
                    <a:bodyPr/>
                    <a:lstStyle/>
                    <a:p>
                      <a:r>
                        <a:rPr lang="en-US" sz="1800" dirty="0"/>
                        <a:t>318.3</a:t>
                      </a:r>
                    </a:p>
                  </a:txBody>
                  <a:tcPr marT="45723" marB="45723"/>
                </a:tc>
                <a:extLst>
                  <a:ext uri="{0D108BD9-81ED-4DB2-BD59-A6C34878D82A}">
                    <a16:rowId xmlns:a16="http://schemas.microsoft.com/office/drawing/2014/main" val="10002"/>
                  </a:ext>
                </a:extLst>
              </a:tr>
              <a:tr h="883973">
                <a:tc>
                  <a:txBody>
                    <a:bodyPr/>
                    <a:lstStyle/>
                    <a:p>
                      <a:r>
                        <a:rPr lang="en-US" sz="2400" dirty="0"/>
                        <a:t>50</a:t>
                      </a:r>
                    </a:p>
                  </a:txBody>
                  <a:tcPr marT="45723" marB="45723"/>
                </a:tc>
                <a:tc>
                  <a:txBody>
                    <a:bodyPr/>
                    <a:lstStyle/>
                    <a:p>
                      <a:r>
                        <a:rPr lang="en-US" sz="1800" dirty="0"/>
                        <a:t>.255</a:t>
                      </a:r>
                    </a:p>
                  </a:txBody>
                  <a:tcPr marT="45723" marB="45723"/>
                </a:tc>
                <a:tc>
                  <a:txBody>
                    <a:bodyPr/>
                    <a:lstStyle/>
                    <a:p>
                      <a:r>
                        <a:rPr lang="en-US" sz="1800" dirty="0"/>
                        <a:t>1.296</a:t>
                      </a:r>
                    </a:p>
                  </a:txBody>
                  <a:tcPr marT="45723" marB="45723"/>
                </a:tc>
                <a:tc>
                  <a:txBody>
                    <a:bodyPr/>
                    <a:lstStyle/>
                    <a:p>
                      <a:r>
                        <a:rPr lang="en-US" sz="1800" dirty="0"/>
                        <a:t>1.67</a:t>
                      </a:r>
                    </a:p>
                  </a:txBody>
                  <a:tcPr marT="45723" marB="45723">
                    <a:solidFill>
                      <a:srgbClr val="FFFF00"/>
                    </a:solidFill>
                  </a:tcPr>
                </a:tc>
                <a:tc>
                  <a:txBody>
                    <a:bodyPr/>
                    <a:lstStyle/>
                    <a:p>
                      <a:r>
                        <a:rPr lang="en-US" sz="1800" dirty="0"/>
                        <a:t>2.40</a:t>
                      </a:r>
                    </a:p>
                  </a:txBody>
                  <a:tcPr marT="45723" marB="45723"/>
                </a:tc>
                <a:tc>
                  <a:txBody>
                    <a:bodyPr/>
                    <a:lstStyle/>
                    <a:p>
                      <a:r>
                        <a:rPr lang="en-US" sz="1800" dirty="0"/>
                        <a:t>2.67</a:t>
                      </a:r>
                    </a:p>
                  </a:txBody>
                  <a:tcPr marT="45723" marB="45723"/>
                </a:tc>
                <a:tc>
                  <a:txBody>
                    <a:bodyPr/>
                    <a:lstStyle/>
                    <a:p>
                      <a:r>
                        <a:rPr lang="en-US" sz="1800" dirty="0"/>
                        <a:t>3.26</a:t>
                      </a:r>
                    </a:p>
                  </a:txBody>
                  <a:tcPr marT="45723" marB="45723"/>
                </a:tc>
                <a:extLst>
                  <a:ext uri="{0D108BD9-81ED-4DB2-BD59-A6C34878D82A}">
                    <a16:rowId xmlns:a16="http://schemas.microsoft.com/office/drawing/2014/main" val="10003"/>
                  </a:ext>
                </a:extLst>
              </a:tr>
              <a:tr h="883973">
                <a:tc>
                  <a:txBody>
                    <a:bodyPr/>
                    <a:lstStyle/>
                    <a:p>
                      <a:r>
                        <a:rPr lang="en-US" sz="2400" dirty="0"/>
                        <a:t>100</a:t>
                      </a:r>
                    </a:p>
                  </a:txBody>
                  <a:tcPr marT="45723" marB="45723"/>
                </a:tc>
                <a:tc>
                  <a:txBody>
                    <a:bodyPr/>
                    <a:lstStyle/>
                    <a:p>
                      <a:r>
                        <a:rPr lang="en-US" sz="1800" dirty="0"/>
                        <a:t>.254</a:t>
                      </a:r>
                    </a:p>
                  </a:txBody>
                  <a:tcPr marT="45723" marB="45723"/>
                </a:tc>
                <a:tc>
                  <a:txBody>
                    <a:bodyPr/>
                    <a:lstStyle/>
                    <a:p>
                      <a:r>
                        <a:rPr lang="en-US" sz="1800" dirty="0"/>
                        <a:t>1.290</a:t>
                      </a:r>
                    </a:p>
                  </a:txBody>
                  <a:tcPr marT="45723" marB="45723"/>
                </a:tc>
                <a:tc>
                  <a:txBody>
                    <a:bodyPr/>
                    <a:lstStyle/>
                    <a:p>
                      <a:r>
                        <a:rPr lang="en-US" sz="1800" dirty="0"/>
                        <a:t>1.66</a:t>
                      </a:r>
                    </a:p>
                  </a:txBody>
                  <a:tcPr marT="45723" marB="45723">
                    <a:solidFill>
                      <a:srgbClr val="FFFF00"/>
                    </a:solidFill>
                  </a:tcPr>
                </a:tc>
                <a:tc>
                  <a:txBody>
                    <a:bodyPr/>
                    <a:lstStyle/>
                    <a:p>
                      <a:r>
                        <a:rPr lang="en-US" sz="1800" dirty="0"/>
                        <a:t>2.36</a:t>
                      </a:r>
                    </a:p>
                  </a:txBody>
                  <a:tcPr marT="45723" marB="45723"/>
                </a:tc>
                <a:tc>
                  <a:txBody>
                    <a:bodyPr/>
                    <a:lstStyle/>
                    <a:p>
                      <a:r>
                        <a:rPr lang="en-US" sz="1800" dirty="0"/>
                        <a:t>2.62</a:t>
                      </a:r>
                    </a:p>
                  </a:txBody>
                  <a:tcPr marT="45723" marB="45723"/>
                </a:tc>
                <a:tc>
                  <a:txBody>
                    <a:bodyPr/>
                    <a:lstStyle/>
                    <a:p>
                      <a:r>
                        <a:rPr lang="en-US" sz="1800" dirty="0"/>
                        <a:t>3.17</a:t>
                      </a:r>
                    </a:p>
                  </a:txBody>
                  <a:tcPr marT="45723" marB="45723">
                    <a:solidFill>
                      <a:srgbClr val="FFFF00"/>
                    </a:solidFill>
                  </a:tcPr>
                </a:tc>
                <a:extLst>
                  <a:ext uri="{0D108BD9-81ED-4DB2-BD59-A6C34878D82A}">
                    <a16:rowId xmlns:a16="http://schemas.microsoft.com/office/drawing/2014/main" val="10004"/>
                  </a:ext>
                </a:extLst>
              </a:tr>
              <a:tr h="883973">
                <a:tc>
                  <a:txBody>
                    <a:bodyPr/>
                    <a:lstStyle/>
                    <a:p>
                      <a:r>
                        <a:rPr lang="en-US" sz="2400" dirty="0"/>
                        <a:t>500</a:t>
                      </a:r>
                    </a:p>
                  </a:txBody>
                  <a:tcPr marT="45723" marB="45723"/>
                </a:tc>
                <a:tc>
                  <a:txBody>
                    <a:bodyPr/>
                    <a:lstStyle/>
                    <a:p>
                      <a:r>
                        <a:rPr lang="en-US" sz="1800" dirty="0"/>
                        <a:t>.253</a:t>
                      </a:r>
                    </a:p>
                  </a:txBody>
                  <a:tcPr marT="45723" marB="45723"/>
                </a:tc>
                <a:tc>
                  <a:txBody>
                    <a:bodyPr/>
                    <a:lstStyle/>
                    <a:p>
                      <a:r>
                        <a:rPr lang="en-US" sz="1800" dirty="0"/>
                        <a:t>1.28</a:t>
                      </a:r>
                    </a:p>
                  </a:txBody>
                  <a:tcPr marT="45723" marB="45723"/>
                </a:tc>
                <a:tc>
                  <a:txBody>
                    <a:bodyPr/>
                    <a:lstStyle/>
                    <a:p>
                      <a:r>
                        <a:rPr lang="en-US" sz="1800" dirty="0"/>
                        <a:t>1.64</a:t>
                      </a:r>
                    </a:p>
                  </a:txBody>
                  <a:tcPr marT="45723" marB="45723">
                    <a:solidFill>
                      <a:srgbClr val="FFFF00"/>
                    </a:solidFill>
                  </a:tcPr>
                </a:tc>
                <a:tc>
                  <a:txBody>
                    <a:bodyPr/>
                    <a:lstStyle/>
                    <a:p>
                      <a:r>
                        <a:rPr lang="en-US" sz="1800" dirty="0"/>
                        <a:t>2.33</a:t>
                      </a:r>
                    </a:p>
                  </a:txBody>
                  <a:tcPr marT="45723" marB="45723"/>
                </a:tc>
                <a:tc>
                  <a:txBody>
                    <a:bodyPr/>
                    <a:lstStyle/>
                    <a:p>
                      <a:r>
                        <a:rPr lang="en-US" sz="1800" dirty="0"/>
                        <a:t>2.86</a:t>
                      </a:r>
                    </a:p>
                  </a:txBody>
                  <a:tcPr marT="45723" marB="45723"/>
                </a:tc>
                <a:tc>
                  <a:txBody>
                    <a:bodyPr/>
                    <a:lstStyle/>
                    <a:p>
                      <a:r>
                        <a:rPr lang="en-US" sz="1800" dirty="0"/>
                        <a:t>3.10</a:t>
                      </a:r>
                    </a:p>
                  </a:txBody>
                  <a:tcPr marT="45723" marB="45723"/>
                </a:tc>
                <a:extLst>
                  <a:ext uri="{0D108BD9-81ED-4DB2-BD59-A6C34878D82A}">
                    <a16:rowId xmlns:a16="http://schemas.microsoft.com/office/drawing/2014/main" val="10005"/>
                  </a:ext>
                </a:extLst>
              </a:tr>
            </a:tbl>
          </a:graphicData>
        </a:graphic>
      </p:graphicFrame>
      <p:sp>
        <p:nvSpPr>
          <p:cNvPr id="5" name="Date Placeholder 4"/>
          <p:cNvSpPr>
            <a:spLocks noGrp="1"/>
          </p:cNvSpPr>
          <p:nvPr>
            <p:ph type="dt" sz="quarter" idx="10"/>
          </p:nvPr>
        </p:nvSpPr>
        <p:spPr/>
        <p:txBody>
          <a:bodyPr/>
          <a:lstStyle/>
          <a:p>
            <a:pPr>
              <a:defRPr/>
            </a:pPr>
            <a:fld id="{2152D0B4-2518-4CB1-9770-2F4983054309}" type="datetime8">
              <a:rPr lang="en-PK" smtClean="0"/>
              <a:t>02/05/2025 05:20</a:t>
            </a:fld>
            <a:endParaRPr lang="en-US"/>
          </a:p>
        </p:txBody>
      </p:sp>
      <p:sp>
        <p:nvSpPr>
          <p:cNvPr id="6" name="Slide Number Placeholder 5"/>
          <p:cNvSpPr>
            <a:spLocks noGrp="1"/>
          </p:cNvSpPr>
          <p:nvPr>
            <p:ph type="sldNum" sz="quarter" idx="12"/>
          </p:nvPr>
        </p:nvSpPr>
        <p:spPr/>
        <p:txBody>
          <a:bodyPr/>
          <a:lstStyle/>
          <a:p>
            <a:pPr>
              <a:defRPr/>
            </a:pPr>
            <a:fld id="{E83FA2B5-5E60-4B65-8D68-43A43B0D5AF6}" type="slidenum">
              <a:rPr lang="en-US" smtClean="0"/>
              <a:pPr>
                <a:defRPr/>
              </a:pPr>
              <a:t>46</a:t>
            </a:fld>
            <a:endParaRPr lang="en-US"/>
          </a:p>
        </p:txBody>
      </p:sp>
      <p:sp>
        <p:nvSpPr>
          <p:cNvPr id="7" name="Footer Placeholder 6"/>
          <p:cNvSpPr>
            <a:spLocks noGrp="1"/>
          </p:cNvSpPr>
          <p:nvPr>
            <p:ph type="ftr" sz="quarter" idx="11"/>
          </p:nvPr>
        </p:nvSpPr>
        <p:spPr/>
        <p:txBody>
          <a:bodyPr/>
          <a:lstStyle/>
          <a:p>
            <a:pPr>
              <a:defRPr/>
            </a:pPr>
            <a:r>
              <a:rPr lang="en-US"/>
              <a:t>dr syed arhsad sabir </a:t>
            </a:r>
          </a:p>
        </p:txBody>
      </p:sp>
      <p:sp>
        <p:nvSpPr>
          <p:cNvPr id="8" name="Oval 7"/>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1" y="585352"/>
            <a:ext cx="10515600" cy="1325563"/>
          </a:xfrm>
        </p:spPr>
        <p:txBody>
          <a:bodyPr>
            <a:normAutofit fontScale="90000"/>
          </a:bodyPr>
          <a:lstStyle/>
          <a:p>
            <a:pPr algn="ctr"/>
            <a:r>
              <a:rPr lang="en-US" sz="3100" b="1" dirty="0">
                <a:solidFill>
                  <a:srgbClr val="1F1F1F"/>
                </a:solidFill>
                <a:latin typeface="ElsevierGulliver"/>
              </a:rPr>
              <a:t>Reflections and recommendations on research ethics in developing countries</a:t>
            </a:r>
            <a:br>
              <a:rPr lang="en-US" sz="3100" dirty="0">
                <a:solidFill>
                  <a:srgbClr val="1F1F1F"/>
                </a:solidFill>
                <a:latin typeface="ElsevierGulliver"/>
              </a:rPr>
            </a:br>
            <a:r>
              <a:rPr lang="en-US" sz="3100" dirty="0">
                <a:solidFill>
                  <a:srgbClr val="1F1F1F"/>
                </a:solidFill>
                <a:latin typeface="ElsevierGulliver"/>
                <a:hlinkClick r:id="rId2"/>
              </a:rPr>
              <a:t>https://doi.org/10.1016/S0277-9536(01)00327-6</a:t>
            </a:r>
            <a:r>
              <a:rPr lang="en-US" sz="3100" dirty="0">
                <a:solidFill>
                  <a:srgbClr val="1F1F1F"/>
                </a:solidFill>
                <a:latin typeface="ElsevierGulliver"/>
              </a:rPr>
              <a:t> </a:t>
            </a:r>
            <a:br>
              <a:rPr lang="en-US" dirty="0">
                <a:solidFill>
                  <a:srgbClr val="1F1F1F"/>
                </a:solidFill>
                <a:latin typeface="ElsevierGulliver"/>
              </a:rPr>
            </a:b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92D92345-3B5D-4A21-A359-BA7264D480E8}" type="datetime8">
              <a:rPr lang="en-PK" smtClean="0"/>
              <a:t>02/05/2025 05:20</a:t>
            </a:fld>
            <a:endParaRPr lang="en-PK"/>
          </a:p>
        </p:txBody>
      </p:sp>
      <p:sp>
        <p:nvSpPr>
          <p:cNvPr id="5" name="Footer Placeholder 4"/>
          <p:cNvSpPr>
            <a:spLocks noGrp="1"/>
          </p:cNvSpPr>
          <p:nvPr>
            <p:ph type="ftr" sz="quarter" idx="11"/>
          </p:nvPr>
        </p:nvSpPr>
        <p:spPr/>
        <p:txBody>
          <a:bodyPr/>
          <a:lstStyle/>
          <a:p>
            <a:r>
              <a:rPr lang="en-US"/>
              <a:t>dr syed arhsad sabir </a:t>
            </a:r>
            <a:endParaRPr lang="en-PK"/>
          </a:p>
        </p:txBody>
      </p:sp>
      <p:sp>
        <p:nvSpPr>
          <p:cNvPr id="6" name="Slide Number Placeholder 5"/>
          <p:cNvSpPr>
            <a:spLocks noGrp="1"/>
          </p:cNvSpPr>
          <p:nvPr>
            <p:ph type="sldNum" sz="quarter" idx="12"/>
          </p:nvPr>
        </p:nvSpPr>
        <p:spPr/>
        <p:txBody>
          <a:bodyPr/>
          <a:lstStyle/>
          <a:p>
            <a:fld id="{0B8326A8-2202-48D5-9537-212E0BC4D5A4}" type="slidenum">
              <a:rPr lang="en-PK" smtClean="0"/>
              <a:t>47</a:t>
            </a:fld>
            <a:endParaRPr lang="en-PK"/>
          </a:p>
        </p:txBody>
      </p:sp>
      <p:pic>
        <p:nvPicPr>
          <p:cNvPr id="7" name="Picture 6"/>
          <p:cNvPicPr>
            <a:picLocks noChangeAspect="1"/>
          </p:cNvPicPr>
          <p:nvPr/>
        </p:nvPicPr>
        <p:blipFill rotWithShape="1">
          <a:blip r:embed="rId3"/>
          <a:srcRect l="21738" t="39012" r="26460" b="11391"/>
          <a:stretch/>
        </p:blipFill>
        <p:spPr>
          <a:xfrm>
            <a:off x="2418735" y="2625213"/>
            <a:ext cx="6740013" cy="3628104"/>
          </a:xfrm>
          <a:prstGeom prst="rect">
            <a:avLst/>
          </a:prstGeom>
        </p:spPr>
      </p:pic>
      <p:sp>
        <p:nvSpPr>
          <p:cNvPr id="8" name="Oval 7"/>
          <p:cNvSpPr/>
          <p:nvPr/>
        </p:nvSpPr>
        <p:spPr>
          <a:xfrm>
            <a:off x="10164798" y="859709"/>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Bioethics</a:t>
            </a:r>
            <a:r>
              <a:rPr kumimoji="0" lang="en-US" sz="1800" b="1" i="0" u="none" strike="noStrike" kern="0" cap="none" spc="0" normalizeH="0" noProof="0" dirty="0">
                <a:ln>
                  <a:noFill/>
                </a:ln>
                <a:solidFill>
                  <a:prstClr val="white"/>
                </a:solidFill>
                <a:effectLst/>
                <a:uLnTx/>
                <a:uFillTx/>
                <a:latin typeface="Calibri" panose="020F0502020204030204"/>
                <a:ea typeface="+mn-ea"/>
                <a:cs typeface="+mn-cs"/>
              </a:rPr>
              <a:t> </a:t>
            </a:r>
            <a:endPar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348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92D92345-3B5D-4A21-A359-BA7264D480E8}" type="datetime8">
              <a:rPr lang="en-PK" smtClean="0"/>
              <a:t>02/05/2025 05:20</a:t>
            </a:fld>
            <a:endParaRPr lang="en-PK"/>
          </a:p>
        </p:txBody>
      </p:sp>
      <p:sp>
        <p:nvSpPr>
          <p:cNvPr id="5" name="Footer Placeholder 4"/>
          <p:cNvSpPr>
            <a:spLocks noGrp="1"/>
          </p:cNvSpPr>
          <p:nvPr>
            <p:ph type="ftr" sz="quarter" idx="11"/>
          </p:nvPr>
        </p:nvSpPr>
        <p:spPr/>
        <p:txBody>
          <a:bodyPr/>
          <a:lstStyle/>
          <a:p>
            <a:r>
              <a:rPr lang="en-US"/>
              <a:t>dr syed arhsad sabir </a:t>
            </a:r>
            <a:endParaRPr lang="en-PK"/>
          </a:p>
        </p:txBody>
      </p:sp>
      <p:sp>
        <p:nvSpPr>
          <p:cNvPr id="6" name="Slide Number Placeholder 5"/>
          <p:cNvSpPr>
            <a:spLocks noGrp="1"/>
          </p:cNvSpPr>
          <p:nvPr>
            <p:ph type="sldNum" sz="quarter" idx="12"/>
          </p:nvPr>
        </p:nvSpPr>
        <p:spPr/>
        <p:txBody>
          <a:bodyPr/>
          <a:lstStyle/>
          <a:p>
            <a:fld id="{0B8326A8-2202-48D5-9537-212E0BC4D5A4}" type="slidenum">
              <a:rPr lang="en-PK" smtClean="0"/>
              <a:t>48</a:t>
            </a:fld>
            <a:endParaRPr lang="en-PK"/>
          </a:p>
        </p:txBody>
      </p:sp>
      <p:pic>
        <p:nvPicPr>
          <p:cNvPr id="7" name="Picture 6"/>
          <p:cNvPicPr>
            <a:picLocks noChangeAspect="1"/>
          </p:cNvPicPr>
          <p:nvPr/>
        </p:nvPicPr>
        <p:blipFill rotWithShape="1">
          <a:blip r:embed="rId2"/>
          <a:srcRect t="31754" r="27821" b="34980"/>
          <a:stretch/>
        </p:blipFill>
        <p:spPr>
          <a:xfrm>
            <a:off x="838200" y="365125"/>
            <a:ext cx="9391344" cy="2433485"/>
          </a:xfrm>
          <a:prstGeom prst="rect">
            <a:avLst/>
          </a:prstGeom>
        </p:spPr>
      </p:pic>
      <p:pic>
        <p:nvPicPr>
          <p:cNvPr id="8" name="Picture 7"/>
          <p:cNvPicPr>
            <a:picLocks noChangeAspect="1"/>
          </p:cNvPicPr>
          <p:nvPr/>
        </p:nvPicPr>
        <p:blipFill rotWithShape="1">
          <a:blip r:embed="rId3"/>
          <a:srcRect l="7002" t="19052" r="13879" b="13407"/>
          <a:stretch/>
        </p:blipFill>
        <p:spPr>
          <a:xfrm>
            <a:off x="1288026" y="1574492"/>
            <a:ext cx="10294374" cy="4940709"/>
          </a:xfrm>
          <a:prstGeom prst="rect">
            <a:avLst/>
          </a:prstGeom>
        </p:spPr>
      </p:pic>
      <p:sp>
        <p:nvSpPr>
          <p:cNvPr id="11" name="Oval 10"/>
          <p:cNvSpPr/>
          <p:nvPr/>
        </p:nvSpPr>
        <p:spPr>
          <a:xfrm>
            <a:off x="10266742" y="230188"/>
            <a:ext cx="1925258" cy="100606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noProof="0" dirty="0">
                <a:ln>
                  <a:noFill/>
                </a:ln>
                <a:solidFill>
                  <a:prstClr val="white"/>
                </a:solidFill>
                <a:effectLst/>
                <a:uLnTx/>
                <a:uFillTx/>
                <a:latin typeface="Calibri" panose="020F0502020204030204"/>
                <a:ea typeface="+mn-ea"/>
                <a:cs typeface="+mn-cs"/>
              </a:rPr>
              <a:t>Artificial Intelligence  </a:t>
            </a:r>
            <a:endPar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813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prstClr val="black"/>
                </a:solidFill>
                <a:latin typeface="Times New Roman" panose="02020603050405020304" pitchFamily="18" charset="0"/>
                <a:cs typeface="Times New Roman" panose="02020603050405020304" pitchFamily="18" charset="0"/>
              </a:rPr>
              <a:t>End of lecture assessment </a:t>
            </a:r>
            <a:endParaRPr lang="en-GB" dirty="0"/>
          </a:p>
        </p:txBody>
      </p:sp>
      <p:sp>
        <p:nvSpPr>
          <p:cNvPr id="3" name="Content Placeholder 2"/>
          <p:cNvSpPr>
            <a:spLocks noGrp="1"/>
          </p:cNvSpPr>
          <p:nvPr>
            <p:ph idx="1"/>
          </p:nvPr>
        </p:nvSpPr>
        <p:spPr/>
        <p:txBody>
          <a:bodyPr>
            <a:normAutofit fontScale="92500" lnSpcReduction="10000"/>
          </a:bodyPr>
          <a:lstStyle/>
          <a:p>
            <a:pPr marL="342900" lvl="0" indent="-342900" algn="just">
              <a:lnSpc>
                <a:spcPct val="106000"/>
              </a:lnSpc>
              <a:spcAft>
                <a:spcPts val="0"/>
              </a:spcAft>
              <a:buFont typeface="+mj-lt"/>
              <a:buAutoNum type="arabicPeriod"/>
            </a:pPr>
            <a:r>
              <a:rPr lang="en-GB" dirty="0">
                <a:latin typeface="Times New Roman" panose="02020603050405020304" pitchFamily="18" charset="0"/>
                <a:ea typeface="Calibri" panose="020F0502020204030204" pitchFamily="34" charset="0"/>
                <a:cs typeface="Times New Roman" panose="02020603050405020304" pitchFamily="18" charset="0"/>
              </a:rPr>
              <a:t>A randomized control trial is conducted to compare the efficacy of new intervention versus placebo.  The control group showed 40% response in placebo and the group with new intervention showed 60% response. The two results can be statistically compared for significance by:</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Chi-square test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Paired t-test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T-test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 Whitney Test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lphaLcPeriod"/>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Fischer test</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p:cNvSpPr>
            <a:spLocks noGrp="1"/>
          </p:cNvSpPr>
          <p:nvPr>
            <p:ph type="dt" sz="half" idx="10"/>
          </p:nvPr>
        </p:nvSpPr>
        <p:spPr/>
        <p:txBody>
          <a:bodyPr/>
          <a:lstStyle/>
          <a:p>
            <a:fld id="{92D92345-3B5D-4A21-A359-BA7264D480E8}" type="datetime8">
              <a:rPr lang="en-PK" smtClean="0"/>
              <a:t>02/05/2025 05:20</a:t>
            </a:fld>
            <a:endParaRPr lang="en-PK"/>
          </a:p>
        </p:txBody>
      </p:sp>
      <p:sp>
        <p:nvSpPr>
          <p:cNvPr id="5" name="Footer Placeholder 4"/>
          <p:cNvSpPr>
            <a:spLocks noGrp="1"/>
          </p:cNvSpPr>
          <p:nvPr>
            <p:ph type="ftr" sz="quarter" idx="11"/>
          </p:nvPr>
        </p:nvSpPr>
        <p:spPr/>
        <p:txBody>
          <a:bodyPr/>
          <a:lstStyle/>
          <a:p>
            <a:r>
              <a:rPr lang="en-US"/>
              <a:t>dr syed arhsad sabir </a:t>
            </a:r>
            <a:endParaRPr lang="en-PK"/>
          </a:p>
        </p:txBody>
      </p:sp>
      <p:sp>
        <p:nvSpPr>
          <p:cNvPr id="6" name="Slide Number Placeholder 5"/>
          <p:cNvSpPr>
            <a:spLocks noGrp="1"/>
          </p:cNvSpPr>
          <p:nvPr>
            <p:ph type="sldNum" sz="quarter" idx="12"/>
          </p:nvPr>
        </p:nvSpPr>
        <p:spPr/>
        <p:txBody>
          <a:bodyPr/>
          <a:lstStyle/>
          <a:p>
            <a:fld id="{0B8326A8-2202-48D5-9537-212E0BC4D5A4}" type="slidenum">
              <a:rPr lang="en-PK" smtClean="0"/>
              <a:t>49</a:t>
            </a:fld>
            <a:endParaRPr lang="en-PK"/>
          </a:p>
        </p:txBody>
      </p:sp>
    </p:spTree>
    <p:extLst>
      <p:ext uri="{BB962C8B-B14F-4D97-AF65-F5344CB8AC3E}">
        <p14:creationId xmlns:p14="http://schemas.microsoft.com/office/powerpoint/2010/main" val="2984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347" y="657603"/>
            <a:ext cx="413446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Learning Objective </a:t>
            </a:r>
            <a:endParaRPr kumimoji="0" lang="en-GB" sz="1800"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634182" y="1895232"/>
            <a:ext cx="10736824" cy="3046988"/>
          </a:xfrm>
          <a:prstGeom prst="rect">
            <a:avLst/>
          </a:prstGeom>
        </p:spPr>
        <p:txBody>
          <a:bodyPr wrap="square">
            <a:spAutoFit/>
          </a:bodyPr>
          <a:lstStyle/>
          <a:p>
            <a:r>
              <a:rPr lang="en-GB" sz="2400" dirty="0">
                <a:solidFill>
                  <a:srgbClr val="222222"/>
                </a:solidFill>
                <a:latin typeface="Times New Roman" panose="02020603050405020304" pitchFamily="18" charset="0"/>
                <a:cs typeface="Times New Roman" panose="02020603050405020304" pitchFamily="18" charset="0"/>
              </a:rPr>
              <a:t>●   Comprehend the relevance of descriptive biostatistics to epidemiological research</a:t>
            </a:r>
          </a:p>
          <a:p>
            <a:r>
              <a:rPr lang="en-GB" sz="2400" dirty="0">
                <a:solidFill>
                  <a:srgbClr val="222222"/>
                </a:solidFill>
                <a:latin typeface="Times New Roman" panose="02020603050405020304" pitchFamily="18" charset="0"/>
                <a:cs typeface="Times New Roman" panose="02020603050405020304" pitchFamily="18" charset="0"/>
              </a:rPr>
              <a:t>●   Explain principles of descriptive analysis of data.</a:t>
            </a:r>
          </a:p>
          <a:p>
            <a:r>
              <a:rPr lang="en-GB" sz="2400" dirty="0">
                <a:solidFill>
                  <a:srgbClr val="222222"/>
                </a:solidFill>
                <a:latin typeface="Times New Roman" panose="02020603050405020304" pitchFamily="18" charset="0"/>
                <a:cs typeface="Times New Roman" panose="02020603050405020304" pitchFamily="18" charset="0"/>
              </a:rPr>
              <a:t>●   Perform simple data analysis including quantitative &amp; qualitative data</a:t>
            </a:r>
          </a:p>
          <a:p>
            <a:r>
              <a:rPr lang="en-GB" sz="2400" dirty="0">
                <a:solidFill>
                  <a:srgbClr val="222222"/>
                </a:solidFill>
                <a:latin typeface="Times New Roman" panose="02020603050405020304" pitchFamily="18" charset="0"/>
                <a:cs typeface="Times New Roman" panose="02020603050405020304" pitchFamily="18" charset="0"/>
              </a:rPr>
              <a:t>●   Perform cross-tabulation between two categorical binomial variables</a:t>
            </a:r>
          </a:p>
          <a:p>
            <a:r>
              <a:rPr lang="en-GB" sz="2400" dirty="0">
                <a:solidFill>
                  <a:srgbClr val="222222"/>
                </a:solidFill>
                <a:latin typeface="Times New Roman" panose="02020603050405020304" pitchFamily="18" charset="0"/>
                <a:cs typeface="Times New Roman" panose="02020603050405020304" pitchFamily="18" charset="0"/>
              </a:rPr>
              <a:t>●   Calculate of “Standard Error” for the given data</a:t>
            </a:r>
          </a:p>
          <a:p>
            <a:r>
              <a:rPr lang="en-GB" sz="2400" dirty="0">
                <a:solidFill>
                  <a:srgbClr val="222222"/>
                </a:solidFill>
                <a:latin typeface="Times New Roman" panose="02020603050405020304" pitchFamily="18" charset="0"/>
                <a:cs typeface="Times New Roman" panose="02020603050405020304" pitchFamily="18" charset="0"/>
              </a:rPr>
              <a:t>●   Calculate “ Confidence interval” for the given data</a:t>
            </a:r>
          </a:p>
          <a:p>
            <a:r>
              <a:rPr lang="en-GB" sz="2400" dirty="0">
                <a:solidFill>
                  <a:srgbClr val="222222"/>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Conceptualize hypothesis testing, types of error and p-value in data </a:t>
            </a:r>
            <a:r>
              <a:rPr lang="en-US" sz="2400" dirty="0" err="1">
                <a:solidFill>
                  <a:srgbClr val="222222"/>
                </a:solidFill>
                <a:latin typeface="Times New Roman" panose="02020603050405020304" pitchFamily="18" charset="0"/>
                <a:cs typeface="Times New Roman" panose="02020603050405020304" pitchFamily="18" charset="0"/>
              </a:rPr>
              <a:t>anlysis</a:t>
            </a:r>
            <a:r>
              <a:rPr lang="en-US" sz="2400" dirty="0">
                <a:solidFill>
                  <a:srgbClr val="222222"/>
                </a:solidFill>
                <a:latin typeface="Times New Roman" panose="02020603050405020304" pitchFamily="18" charset="0"/>
                <a:cs typeface="Times New Roman" panose="02020603050405020304" pitchFamily="18" charset="0"/>
              </a:rPr>
              <a:t> </a:t>
            </a:r>
            <a:endParaRPr lang="en-GB" sz="2400" dirty="0">
              <a:solidFill>
                <a:srgbClr val="222222"/>
              </a:solidFill>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15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1075766" y="1188637"/>
            <a:ext cx="3371543" cy="4480726"/>
          </a:xfrm>
        </p:spPr>
        <p:txBody>
          <a:bodyPr>
            <a:normAutofit/>
          </a:bodyPr>
          <a:lstStyle/>
          <a:p>
            <a:pPr algn="ctr"/>
            <a:r>
              <a:rPr lang="en-US" sz="4800" dirty="0">
                <a:latin typeface="Times New Roman" panose="02020603050405020304" pitchFamily="18" charset="0"/>
                <a:cs typeface="Times New Roman" panose="02020603050405020304" pitchFamily="18" charset="0"/>
              </a:rPr>
              <a:t>Sequence of  the Session </a:t>
            </a:r>
            <a:endParaRPr lang="en-PK"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5255259" y="1648869"/>
            <a:ext cx="6313286" cy="4322439"/>
          </a:xfrm>
        </p:spPr>
        <p:txBody>
          <a:bodyPr anchor="ctr">
            <a:normAutofit/>
          </a:bodyPr>
          <a:lstStyle/>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Statement of learning outcomes (01 slide)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Order &amp; Components of the session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Core subject ( contains throughout relevant clinical contents) ( 35 slides)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Research pertinent to enhance understanding of the subjects (01 slides)</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Vertical integration (01 slides)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Horizontal integration (01 slide)</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End of the session relevant assessments ( 01 slides)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Suggested additional readings ( 01 slide</a:t>
            </a:r>
            <a:r>
              <a:rPr lang="en-US" sz="2000" dirty="0"/>
              <a:t>) </a:t>
            </a:r>
            <a:endParaRPr lang="en-PK" sz="2000" dirty="0"/>
          </a:p>
        </p:txBody>
      </p:sp>
    </p:spTree>
    <p:extLst>
      <p:ext uri="{BB962C8B-B14F-4D97-AF65-F5344CB8AC3E}">
        <p14:creationId xmlns:p14="http://schemas.microsoft.com/office/powerpoint/2010/main" val="349883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57CE7-00D1-46FB-B5B3-AA65CA226B46}"/>
              </a:ext>
            </a:extLst>
          </p:cNvPr>
          <p:cNvSpPr>
            <a:spLocks noGrp="1"/>
          </p:cNvSpPr>
          <p:nvPr>
            <p:ph type="title"/>
          </p:nvPr>
        </p:nvSpPr>
        <p:spPr>
          <a:xfrm>
            <a:off x="838200" y="556995"/>
            <a:ext cx="10515600" cy="1133693"/>
          </a:xfrm>
        </p:spPr>
        <p:txBody>
          <a:bodyPr>
            <a:normAutofit/>
          </a:bodyPr>
          <a:lstStyle/>
          <a:p>
            <a:r>
              <a:rPr lang="en-US" sz="3600" b="1"/>
              <a:t>Research </a:t>
            </a:r>
            <a:br>
              <a:rPr lang="en-US" sz="3600" b="1"/>
            </a:br>
            <a:r>
              <a:rPr lang="en-US" sz="3600" b="1"/>
              <a:t>Data analysis </a:t>
            </a:r>
            <a:endParaRPr lang="en-PK" sz="3600" b="1"/>
          </a:p>
        </p:txBody>
      </p:sp>
      <p:sp>
        <p:nvSpPr>
          <p:cNvPr id="4" name="Date Placeholder 3">
            <a:extLst>
              <a:ext uri="{FF2B5EF4-FFF2-40B4-BE49-F238E27FC236}">
                <a16:creationId xmlns:a16="http://schemas.microsoft.com/office/drawing/2014/main" id="{FD0328BD-963A-4C94-A84B-1FFAFFC8E334}"/>
              </a:ext>
            </a:extLst>
          </p:cNvPr>
          <p:cNvSpPr>
            <a:spLocks noGrp="1"/>
          </p:cNvSpPr>
          <p:nvPr>
            <p:ph type="dt" sz="half" idx="10"/>
          </p:nvPr>
        </p:nvSpPr>
        <p:spPr>
          <a:xfrm>
            <a:off x="838200" y="6356350"/>
            <a:ext cx="2743200" cy="365125"/>
          </a:xfrm>
        </p:spPr>
        <p:txBody>
          <a:bodyPr>
            <a:normAutofit/>
          </a:bodyPr>
          <a:lstStyle/>
          <a:p>
            <a:pPr>
              <a:spcAft>
                <a:spcPts val="600"/>
              </a:spcAft>
            </a:pPr>
            <a:fld id="{9C889447-6E66-45D7-B87D-20F0A4138CB2}" type="datetime8">
              <a:rPr lang="en-PK" smtClean="0"/>
              <a:t>02/05/2025 05:20</a:t>
            </a:fld>
            <a:endParaRPr lang="en-PK"/>
          </a:p>
        </p:txBody>
      </p:sp>
      <p:sp>
        <p:nvSpPr>
          <p:cNvPr id="6" name="Footer Placeholder 5">
            <a:extLst>
              <a:ext uri="{FF2B5EF4-FFF2-40B4-BE49-F238E27FC236}">
                <a16:creationId xmlns:a16="http://schemas.microsoft.com/office/drawing/2014/main" id="{0F238CE3-61FC-4921-A2EC-F6C081533A7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dr syed arhsad sabir </a:t>
            </a:r>
            <a:endParaRPr lang="en-PK"/>
          </a:p>
        </p:txBody>
      </p:sp>
      <p:sp>
        <p:nvSpPr>
          <p:cNvPr id="7" name="Slide Number Placeholder 6">
            <a:extLst>
              <a:ext uri="{FF2B5EF4-FFF2-40B4-BE49-F238E27FC236}">
                <a16:creationId xmlns:a16="http://schemas.microsoft.com/office/drawing/2014/main" id="{98AB153A-C445-492A-9E17-2CCE824791DD}"/>
              </a:ext>
            </a:extLst>
          </p:cNvPr>
          <p:cNvSpPr>
            <a:spLocks noGrp="1"/>
          </p:cNvSpPr>
          <p:nvPr>
            <p:ph type="sldNum" sz="quarter" idx="12"/>
          </p:nvPr>
        </p:nvSpPr>
        <p:spPr>
          <a:xfrm>
            <a:off x="8610600" y="6356350"/>
            <a:ext cx="2743200" cy="365125"/>
          </a:xfrm>
        </p:spPr>
        <p:txBody>
          <a:bodyPr>
            <a:normAutofit/>
          </a:bodyPr>
          <a:lstStyle/>
          <a:p>
            <a:pPr>
              <a:spcAft>
                <a:spcPts val="600"/>
              </a:spcAft>
            </a:pPr>
            <a:fld id="{0B8326A8-2202-48D5-9537-212E0BC4D5A4}" type="slidenum">
              <a:rPr lang="en-PK" smtClean="0"/>
              <a:pPr>
                <a:spcAft>
                  <a:spcPts val="600"/>
                </a:spcAft>
              </a:pPr>
              <a:t>7</a:t>
            </a:fld>
            <a:endParaRPr lang="en-PK"/>
          </a:p>
        </p:txBody>
      </p:sp>
      <p:graphicFrame>
        <p:nvGraphicFramePr>
          <p:cNvPr id="5" name="Content Placeholder 2">
            <a:extLst>
              <a:ext uri="{FF2B5EF4-FFF2-40B4-BE49-F238E27FC236}">
                <a16:creationId xmlns:a16="http://schemas.microsoft.com/office/drawing/2014/main" id="{1FCF86B7-3A0D-44BD-A7E6-7A92F3F60E23}"/>
              </a:ext>
            </a:extLst>
          </p:cNvPr>
          <p:cNvGraphicFramePr>
            <a:graphicFrameLocks noGrp="1"/>
          </p:cNvGraphicFramePr>
          <p:nvPr>
            <p:ph idx="1"/>
            <p:extLst>
              <p:ext uri="{D42A27DB-BD31-4B8C-83A1-F6EECF244321}">
                <p14:modId xmlns:p14="http://schemas.microsoft.com/office/powerpoint/2010/main" val="38246527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39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66D7-F076-46B4-A115-18C67DE16E0B}"/>
              </a:ext>
            </a:extLst>
          </p:cNvPr>
          <p:cNvSpPr>
            <a:spLocks noGrp="1"/>
          </p:cNvSpPr>
          <p:nvPr>
            <p:ph type="title"/>
          </p:nvPr>
        </p:nvSpPr>
        <p:spPr>
          <a:xfrm>
            <a:off x="4965430" y="629268"/>
            <a:ext cx="6586491" cy="1028074"/>
          </a:xfrm>
        </p:spPr>
        <p:txBody>
          <a:bodyPr anchor="b">
            <a:normAutofit/>
          </a:bodyPr>
          <a:lstStyle/>
          <a:p>
            <a:r>
              <a:rPr lang="en-US" dirty="0"/>
              <a:t>Research Data analysis </a:t>
            </a:r>
            <a:endParaRPr lang="en-PK" dirty="0"/>
          </a:p>
        </p:txBody>
      </p:sp>
      <p:sp>
        <p:nvSpPr>
          <p:cNvPr id="3" name="Content Placeholder 2">
            <a:extLst>
              <a:ext uri="{FF2B5EF4-FFF2-40B4-BE49-F238E27FC236}">
                <a16:creationId xmlns:a16="http://schemas.microsoft.com/office/drawing/2014/main" id="{0000E15B-D997-4438-806E-BE1BC6578A5E}"/>
              </a:ext>
            </a:extLst>
          </p:cNvPr>
          <p:cNvSpPr>
            <a:spLocks noGrp="1"/>
          </p:cNvSpPr>
          <p:nvPr>
            <p:ph idx="1"/>
          </p:nvPr>
        </p:nvSpPr>
        <p:spPr>
          <a:xfrm>
            <a:off x="3726234" y="2115116"/>
            <a:ext cx="8465746" cy="4761925"/>
          </a:xfrm>
        </p:spPr>
        <p:txBody>
          <a:bodyPr>
            <a:normAutofit lnSpcReduction="10000"/>
          </a:bodyPr>
          <a:lstStyle/>
          <a:p>
            <a:r>
              <a:rPr lang="en-US" sz="2400" dirty="0"/>
              <a:t>It  is based on</a:t>
            </a:r>
          </a:p>
          <a:p>
            <a:pPr lvl="1"/>
            <a:r>
              <a:rPr lang="en-US" sz="2000" dirty="0"/>
              <a:t> Conceptual framework of study</a:t>
            </a:r>
          </a:p>
          <a:p>
            <a:pPr lvl="1"/>
            <a:r>
              <a:rPr lang="en-US" sz="2000" dirty="0"/>
              <a:t>  study objective </a:t>
            </a:r>
          </a:p>
          <a:p>
            <a:r>
              <a:rPr lang="en-US" sz="2400" dirty="0"/>
              <a:t>It is needed to focus the information generating effort to obtain the relevant information to; </a:t>
            </a:r>
          </a:p>
          <a:p>
            <a:pPr>
              <a:buNone/>
            </a:pPr>
            <a:r>
              <a:rPr lang="en-US" sz="2000" dirty="0"/>
              <a:t>       -	to describe  health problem </a:t>
            </a:r>
            <a:r>
              <a:rPr lang="en-US" sz="1800" dirty="0">
                <a:solidFill>
                  <a:srgbClr val="FF0000"/>
                </a:solidFill>
              </a:rPr>
              <a:t>(Descriptive studies – descriptive analysis)</a:t>
            </a:r>
            <a:endParaRPr lang="en-US" sz="2000" dirty="0">
              <a:solidFill>
                <a:srgbClr val="FF0000"/>
              </a:solidFill>
            </a:endParaRPr>
          </a:p>
          <a:p>
            <a:pPr>
              <a:buNone/>
            </a:pPr>
            <a:r>
              <a:rPr lang="en-US" sz="2000" dirty="0"/>
              <a:t>	  -	Test a hypothesis </a:t>
            </a:r>
            <a:r>
              <a:rPr lang="en-US" sz="1800" dirty="0">
                <a:solidFill>
                  <a:srgbClr val="FF0000"/>
                </a:solidFill>
              </a:rPr>
              <a:t>(analytical studies-inferential statistics)</a:t>
            </a:r>
            <a:r>
              <a:rPr lang="en-US" sz="2000" dirty="0"/>
              <a:t> </a:t>
            </a:r>
          </a:p>
          <a:p>
            <a:pPr>
              <a:buNone/>
            </a:pPr>
            <a:r>
              <a:rPr lang="en-US" sz="2000" dirty="0"/>
              <a:t>       -     	to develop a data collection tool like Questionnaire </a:t>
            </a:r>
            <a:r>
              <a:rPr lang="en-US" sz="1800" dirty="0"/>
              <a:t>( Pilot study)</a:t>
            </a:r>
            <a:r>
              <a:rPr lang="en-US" sz="2000" dirty="0"/>
              <a:t> </a:t>
            </a:r>
          </a:p>
          <a:p>
            <a:r>
              <a:rPr lang="en-US" sz="2400" dirty="0"/>
              <a:t>Work prior to Data Analysis: </a:t>
            </a:r>
          </a:p>
          <a:p>
            <a:pPr lvl="1"/>
            <a:r>
              <a:rPr lang="en-US" sz="2000" dirty="0"/>
              <a:t>Data coding</a:t>
            </a:r>
          </a:p>
          <a:p>
            <a:pPr lvl="1"/>
            <a:r>
              <a:rPr lang="en-US" sz="2000" dirty="0"/>
              <a:t>Data editing </a:t>
            </a:r>
          </a:p>
          <a:p>
            <a:pPr lvl="1"/>
            <a:r>
              <a:rPr lang="en-US" sz="2000" dirty="0"/>
              <a:t>Data completing </a:t>
            </a:r>
          </a:p>
          <a:p>
            <a:pPr lvl="1"/>
            <a:r>
              <a:rPr lang="en-US" sz="2000" dirty="0"/>
              <a:t>Data cleaning </a:t>
            </a:r>
          </a:p>
          <a:p>
            <a:pPr marL="0" indent="0">
              <a:buNone/>
            </a:pPr>
            <a:endParaRPr lang="en-PK" sz="2000" dirty="0"/>
          </a:p>
        </p:txBody>
      </p:sp>
      <p:sp>
        <p:nvSpPr>
          <p:cNvPr id="4" name="Date Placeholder 3">
            <a:extLst>
              <a:ext uri="{FF2B5EF4-FFF2-40B4-BE49-F238E27FC236}">
                <a16:creationId xmlns:a16="http://schemas.microsoft.com/office/drawing/2014/main" id="{E98F452E-A533-4705-B877-614750FC9521}"/>
              </a:ext>
            </a:extLst>
          </p:cNvPr>
          <p:cNvSpPr>
            <a:spLocks noGrp="1"/>
          </p:cNvSpPr>
          <p:nvPr>
            <p:ph type="dt" sz="half" idx="10"/>
          </p:nvPr>
        </p:nvSpPr>
        <p:spPr>
          <a:xfrm>
            <a:off x="838200" y="6356350"/>
            <a:ext cx="2049855" cy="365125"/>
          </a:xfrm>
        </p:spPr>
        <p:txBody>
          <a:bodyPr>
            <a:normAutofit/>
          </a:bodyPr>
          <a:lstStyle/>
          <a:p>
            <a:pPr>
              <a:spcAft>
                <a:spcPts val="600"/>
              </a:spcAft>
            </a:pPr>
            <a:fld id="{73821AE8-7E27-4E11-BBC3-9162D9D345C5}" type="datetime8">
              <a:rPr lang="en-PK" smtClean="0">
                <a:solidFill>
                  <a:srgbClr val="FFFFFF"/>
                </a:solidFill>
              </a:rPr>
              <a:t>02/05/2025 05:20</a:t>
            </a:fld>
            <a:endParaRPr lang="en-PK">
              <a:solidFill>
                <a:srgbClr val="FFFFFF"/>
              </a:solidFill>
            </a:endParaRPr>
          </a:p>
        </p:txBody>
      </p:sp>
      <p:pic>
        <p:nvPicPr>
          <p:cNvPr id="8" name="Picture 7">
            <a:extLst>
              <a:ext uri="{FF2B5EF4-FFF2-40B4-BE49-F238E27FC236}">
                <a16:creationId xmlns:a16="http://schemas.microsoft.com/office/drawing/2014/main" id="{BE4B9FEB-FA0B-4E8E-A0BC-9190F3DEBA91}"/>
              </a:ext>
            </a:extLst>
          </p:cNvPr>
          <p:cNvPicPr>
            <a:picLocks noChangeAspect="1"/>
          </p:cNvPicPr>
          <p:nvPr/>
        </p:nvPicPr>
        <p:blipFill rotWithShape="1">
          <a:blip r:embed="rId2"/>
          <a:srcRect l="12159" r="42722" b="-1"/>
          <a:stretch/>
        </p:blipFill>
        <p:spPr>
          <a:xfrm>
            <a:off x="20" y="10"/>
            <a:ext cx="3543279"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83B09E9-157B-4162-9C59-46EBA8F4E16F}"/>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dirty="0" err="1"/>
              <a:t>dr</a:t>
            </a:r>
            <a:r>
              <a:rPr lang="en-US" dirty="0"/>
              <a:t> </a:t>
            </a:r>
            <a:r>
              <a:rPr lang="en-US" dirty="0" err="1"/>
              <a:t>syed</a:t>
            </a:r>
            <a:r>
              <a:rPr lang="en-US" dirty="0"/>
              <a:t> </a:t>
            </a:r>
            <a:r>
              <a:rPr lang="en-US" dirty="0" err="1"/>
              <a:t>arhsad</a:t>
            </a:r>
            <a:r>
              <a:rPr lang="en-US" dirty="0"/>
              <a:t> sabir </a:t>
            </a:r>
            <a:endParaRPr lang="en-PK" dirty="0"/>
          </a:p>
        </p:txBody>
      </p:sp>
      <p:sp>
        <p:nvSpPr>
          <p:cNvPr id="6" name="Slide Number Placeholder 5">
            <a:extLst>
              <a:ext uri="{FF2B5EF4-FFF2-40B4-BE49-F238E27FC236}">
                <a16:creationId xmlns:a16="http://schemas.microsoft.com/office/drawing/2014/main" id="{24EBEA88-9296-4743-ADDE-DBE3BDB18343}"/>
              </a:ext>
            </a:extLst>
          </p:cNvPr>
          <p:cNvSpPr>
            <a:spLocks noGrp="1"/>
          </p:cNvSpPr>
          <p:nvPr>
            <p:ph type="sldNum" sz="quarter" idx="12"/>
          </p:nvPr>
        </p:nvSpPr>
        <p:spPr>
          <a:xfrm>
            <a:off x="10167042" y="6356350"/>
            <a:ext cx="1186758" cy="365125"/>
          </a:xfrm>
        </p:spPr>
        <p:txBody>
          <a:bodyPr>
            <a:normAutofit/>
          </a:bodyPr>
          <a:lstStyle/>
          <a:p>
            <a:pPr>
              <a:spcAft>
                <a:spcPts val="600"/>
              </a:spcAft>
            </a:pPr>
            <a:fld id="{0B8326A8-2202-48D5-9537-212E0BC4D5A4}" type="slidenum">
              <a:rPr lang="en-PK" smtClean="0"/>
              <a:pPr>
                <a:spcAft>
                  <a:spcPts val="600"/>
                </a:spcAft>
              </a:pPr>
              <a:t>8</a:t>
            </a:fld>
            <a:endParaRPr lang="en-PK"/>
          </a:p>
        </p:txBody>
      </p:sp>
      <p:sp>
        <p:nvSpPr>
          <p:cNvPr id="9" name="Oval 8"/>
          <p:cNvSpPr/>
          <p:nvPr/>
        </p:nvSpPr>
        <p:spPr>
          <a:xfrm>
            <a:off x="10202091" y="36512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extLst>
      <p:ext uri="{BB962C8B-B14F-4D97-AF65-F5344CB8AC3E}">
        <p14:creationId xmlns:p14="http://schemas.microsoft.com/office/powerpoint/2010/main" val="374283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E0C01-0C7B-4836-9F51-F8E42C77977A}" type="datetime8">
              <a:rPr lang="en-PK" smtClean="0"/>
              <a:t>02/05/2025 05:20</a:t>
            </a:fld>
            <a:endParaRPr lang="en-US"/>
          </a:p>
        </p:txBody>
      </p:sp>
      <p:sp>
        <p:nvSpPr>
          <p:cNvPr id="3" name="Footer Placeholder 2"/>
          <p:cNvSpPr>
            <a:spLocks noGrp="1"/>
          </p:cNvSpPr>
          <p:nvPr>
            <p:ph type="ftr" sz="quarter" idx="11"/>
          </p:nvPr>
        </p:nvSpPr>
        <p:spPr/>
        <p:txBody>
          <a:bodyPr/>
          <a:lstStyle/>
          <a:p>
            <a:r>
              <a:rPr lang="en-US"/>
              <a:t>dr syed arhsad sabir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p:cNvPicPr>
            <a:picLocks noChangeAspect="1" noChangeArrowheads="1"/>
          </p:cNvPicPr>
          <p:nvPr/>
        </p:nvPicPr>
        <p:blipFill>
          <a:blip r:embed="rId2"/>
          <a:srcRect/>
          <a:stretch>
            <a:fillRect/>
          </a:stretch>
        </p:blipFill>
        <p:spPr bwMode="auto">
          <a:xfrm>
            <a:off x="1524000" y="1981200"/>
            <a:ext cx="9144000" cy="3581400"/>
          </a:xfrm>
          <a:prstGeom prst="rect">
            <a:avLst/>
          </a:prstGeom>
          <a:noFill/>
          <a:ln w="9525">
            <a:noFill/>
            <a:miter lim="800000"/>
            <a:headEnd/>
            <a:tailEnd/>
          </a:ln>
          <a:effectLst/>
        </p:spPr>
      </p:pic>
      <p:sp>
        <p:nvSpPr>
          <p:cNvPr id="5" name="Speech Bubble: Rectangle 4">
            <a:extLst>
              <a:ext uri="{FF2B5EF4-FFF2-40B4-BE49-F238E27FC236}">
                <a16:creationId xmlns:a16="http://schemas.microsoft.com/office/drawing/2014/main" id="{2747AA0D-183B-44C9-9A07-AD351D3A9579}"/>
              </a:ext>
            </a:extLst>
          </p:cNvPr>
          <p:cNvSpPr/>
          <p:nvPr/>
        </p:nvSpPr>
        <p:spPr>
          <a:xfrm>
            <a:off x="838200" y="1485900"/>
            <a:ext cx="914400" cy="925830"/>
          </a:xfrm>
          <a:prstGeom prst="wedgeRectCallout">
            <a:avLst>
              <a:gd name="adj1" fmla="val 56667"/>
              <a:gd name="adj2" fmla="val 1641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 How was the primary data ?</a:t>
            </a:r>
            <a:endParaRPr lang="en-PK" sz="1400" dirty="0">
              <a:solidFill>
                <a:schemeClr val="tx1"/>
              </a:solidFill>
            </a:endParaRPr>
          </a:p>
        </p:txBody>
      </p:sp>
      <p:sp>
        <p:nvSpPr>
          <p:cNvPr id="6" name="Speech Bubble: Rectangle 5">
            <a:extLst>
              <a:ext uri="{FF2B5EF4-FFF2-40B4-BE49-F238E27FC236}">
                <a16:creationId xmlns:a16="http://schemas.microsoft.com/office/drawing/2014/main" id="{22B593B7-02AA-4F43-B90D-037ABD356E86}"/>
              </a:ext>
            </a:extLst>
          </p:cNvPr>
          <p:cNvSpPr/>
          <p:nvPr/>
        </p:nvSpPr>
        <p:spPr>
          <a:xfrm>
            <a:off x="4225290" y="887095"/>
            <a:ext cx="914400" cy="1061720"/>
          </a:xfrm>
          <a:prstGeom prst="wedgeRectCallout">
            <a:avLst>
              <a:gd name="adj1" fmla="val 56667"/>
              <a:gd name="adj2" fmla="val 1641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 What dose it indicate ?</a:t>
            </a:r>
            <a:endParaRPr lang="en-PK" sz="1400" dirty="0">
              <a:solidFill>
                <a:schemeClr val="tx1"/>
              </a:solidFill>
            </a:endParaRPr>
          </a:p>
        </p:txBody>
      </p:sp>
      <p:sp>
        <p:nvSpPr>
          <p:cNvPr id="8" name="Speech Bubble: Rectangle 7">
            <a:extLst>
              <a:ext uri="{FF2B5EF4-FFF2-40B4-BE49-F238E27FC236}">
                <a16:creationId xmlns:a16="http://schemas.microsoft.com/office/drawing/2014/main" id="{FB5B2C91-E541-4494-A9B6-B53AED39B68D}"/>
              </a:ext>
            </a:extLst>
          </p:cNvPr>
          <p:cNvSpPr/>
          <p:nvPr/>
        </p:nvSpPr>
        <p:spPr>
          <a:xfrm>
            <a:off x="6096000" y="233680"/>
            <a:ext cx="1516380" cy="1061720"/>
          </a:xfrm>
          <a:prstGeom prst="wedgeRectCallout">
            <a:avLst>
              <a:gd name="adj1" fmla="val -35293"/>
              <a:gd name="adj2" fmla="val 20293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 What is purpose of this categorization ?</a:t>
            </a:r>
            <a:endParaRPr lang="en-PK" sz="1400" dirty="0">
              <a:solidFill>
                <a:schemeClr val="tx1"/>
              </a:solidFill>
            </a:endParaRPr>
          </a:p>
        </p:txBody>
      </p:sp>
      <p:sp>
        <p:nvSpPr>
          <p:cNvPr id="10" name="Rectangle 9">
            <a:extLst>
              <a:ext uri="{FF2B5EF4-FFF2-40B4-BE49-F238E27FC236}">
                <a16:creationId xmlns:a16="http://schemas.microsoft.com/office/drawing/2014/main" id="{F76549BB-7F5C-4AF7-AC68-2DA6958C9BBA}"/>
              </a:ext>
            </a:extLst>
          </p:cNvPr>
          <p:cNvSpPr/>
          <p:nvPr/>
        </p:nvSpPr>
        <p:spPr>
          <a:xfrm>
            <a:off x="8706290" y="1053465"/>
            <a:ext cx="2439865" cy="10617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Is it primary or raw data, OR secondary or processed data??? </a:t>
            </a:r>
            <a:endParaRPr lang="en-PK" dirty="0"/>
          </a:p>
        </p:txBody>
      </p:sp>
      <p:sp>
        <p:nvSpPr>
          <p:cNvPr id="11" name="Explosion: 8 Points 10">
            <a:extLst>
              <a:ext uri="{FF2B5EF4-FFF2-40B4-BE49-F238E27FC236}">
                <a16:creationId xmlns:a16="http://schemas.microsoft.com/office/drawing/2014/main" id="{452B85CD-8DE7-4D45-8B42-E8832875F278}"/>
              </a:ext>
            </a:extLst>
          </p:cNvPr>
          <p:cNvSpPr/>
          <p:nvPr/>
        </p:nvSpPr>
        <p:spPr>
          <a:xfrm>
            <a:off x="1390650" y="5260657"/>
            <a:ext cx="361950" cy="22288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2" name="Oval 11"/>
          <p:cNvSpPr/>
          <p:nvPr/>
        </p:nvSpPr>
        <p:spPr>
          <a:xfrm>
            <a:off x="10264412" y="-27305"/>
            <a:ext cx="1763486"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Calibri" panose="020F0502020204030204"/>
                <a:ea typeface="+mn-ea"/>
                <a:cs typeface="+mn-cs"/>
              </a:rPr>
              <a:t>Core content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3349</Words>
  <Application>Microsoft Office PowerPoint</Application>
  <PresentationFormat>Widescreen</PresentationFormat>
  <Paragraphs>745</Paragraphs>
  <Slides>49</Slides>
  <Notes>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Research Data analysis </vt:lpstr>
      <vt:lpstr>PowerPoint Presentation</vt:lpstr>
      <vt:lpstr>PowerPoint Presentation</vt:lpstr>
      <vt:lpstr>PowerPoint Presentation</vt:lpstr>
      <vt:lpstr>PowerPoint Presentation</vt:lpstr>
      <vt:lpstr>Sequence of  the Session </vt:lpstr>
      <vt:lpstr>Research  Data analysis </vt:lpstr>
      <vt:lpstr>Research Data analysis </vt:lpstr>
      <vt:lpstr>PowerPoint Presentation</vt:lpstr>
      <vt:lpstr>PowerPoint Presentation</vt:lpstr>
      <vt:lpstr>PowerPoint Presentation</vt:lpstr>
      <vt:lpstr>PowerPoint Presentation</vt:lpstr>
      <vt:lpstr>Identification of study variables </vt:lpstr>
      <vt:lpstr>Identification of study variables </vt:lpstr>
      <vt:lpstr>Identification of study variables </vt:lpstr>
      <vt:lpstr>Types of variables </vt:lpstr>
      <vt:lpstr>Descriptive  statistics</vt:lpstr>
      <vt:lpstr>Descriptive  cross-tabulation -I (age towards anemia)</vt:lpstr>
      <vt:lpstr>Descriptive cross tabulation  to analytical cross-tabulation                                                                                           (anemia in relation to gender and use footwear, using IUCD )---differences ???</vt:lpstr>
      <vt:lpstr>Analytical Cross tabulation using 2x2 table  </vt:lpstr>
      <vt:lpstr>Statistical  debate on study results </vt:lpstr>
      <vt:lpstr>Confidence Limits and Confidence Interval</vt:lpstr>
      <vt:lpstr>Exercise</vt:lpstr>
      <vt:lpstr>Standard error of proportion (SEP)</vt:lpstr>
      <vt:lpstr> 95% CI for a pop. proportion ( in percentage)                                                  ( categorical variable)   </vt:lpstr>
      <vt:lpstr>Research portal Testing a statistical Hypothesis.</vt:lpstr>
      <vt:lpstr>Hypothesis testing……</vt:lpstr>
      <vt:lpstr>Hypothesis testing  </vt:lpstr>
      <vt:lpstr>Statistical Hypothesis testing ….</vt:lpstr>
      <vt:lpstr>Probability (P-value in Hypothesis testing)</vt:lpstr>
      <vt:lpstr>Probability (P-value in Hypothesis testing)</vt:lpstr>
      <vt:lpstr>Statistical tools choices in decision making in Health</vt:lpstr>
      <vt:lpstr>Tests of significance </vt:lpstr>
      <vt:lpstr>Tests of significance</vt:lpstr>
      <vt:lpstr>Tests of significance</vt:lpstr>
      <vt:lpstr>Power of the test</vt:lpstr>
      <vt:lpstr>Level of significance </vt:lpstr>
      <vt:lpstr>Chi-square test (x2)</vt:lpstr>
      <vt:lpstr>Chi-square test (x2)</vt:lpstr>
      <vt:lpstr>Steps of applying Chi-square test (x2)</vt:lpstr>
      <vt:lpstr>Chi-square distribution</vt:lpstr>
      <vt:lpstr>R.Q: Is the use of Antenatal Services is associated with shorter distance from the Health Facility  ?</vt:lpstr>
      <vt:lpstr>Student’s t-test</vt:lpstr>
      <vt:lpstr>How to calculate t-value</vt:lpstr>
      <vt:lpstr>Applying t-test</vt:lpstr>
      <vt:lpstr>Student’s t-test distribution</vt:lpstr>
      <vt:lpstr>Reflections and recommendations on research ethics in developing countries https://doi.org/10.1016/S0277-9536(01)00327-6  </vt:lpstr>
      <vt:lpstr>PowerPoint Presentation</vt:lpstr>
      <vt:lpstr>End of lecture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analysis</dc:title>
  <dc:creator>Arshad Sabir</dc:creator>
  <cp:lastModifiedBy>Dr Khaula</cp:lastModifiedBy>
  <cp:revision>9</cp:revision>
  <dcterms:created xsi:type="dcterms:W3CDTF">2020-08-30T04:53:47Z</dcterms:created>
  <dcterms:modified xsi:type="dcterms:W3CDTF">2025-02-05T13:20:48Z</dcterms:modified>
</cp:coreProperties>
</file>