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307" r:id="rId2"/>
    <p:sldId id="256" r:id="rId3"/>
    <p:sldId id="327" r:id="rId4"/>
    <p:sldId id="257" r:id="rId5"/>
    <p:sldId id="311" r:id="rId6"/>
    <p:sldId id="312" r:id="rId7"/>
    <p:sldId id="310" r:id="rId8"/>
    <p:sldId id="259" r:id="rId9"/>
    <p:sldId id="261" r:id="rId10"/>
    <p:sldId id="314" r:id="rId11"/>
    <p:sldId id="260" r:id="rId12"/>
    <p:sldId id="323" r:id="rId13"/>
    <p:sldId id="308" r:id="rId14"/>
    <p:sldId id="263" r:id="rId15"/>
    <p:sldId id="329" r:id="rId16"/>
    <p:sldId id="291" r:id="rId17"/>
    <p:sldId id="302" r:id="rId18"/>
    <p:sldId id="324" r:id="rId19"/>
    <p:sldId id="333" r:id="rId20"/>
    <p:sldId id="322" r:id="rId21"/>
    <p:sldId id="328" r:id="rId22"/>
    <p:sldId id="264" r:id="rId23"/>
    <p:sldId id="265" r:id="rId24"/>
    <p:sldId id="315" r:id="rId25"/>
    <p:sldId id="316" r:id="rId26"/>
    <p:sldId id="325" r:id="rId27"/>
    <p:sldId id="292" r:id="rId28"/>
    <p:sldId id="293" r:id="rId29"/>
    <p:sldId id="270" r:id="rId30"/>
    <p:sldId id="294" r:id="rId31"/>
    <p:sldId id="295" r:id="rId32"/>
    <p:sldId id="330" r:id="rId33"/>
    <p:sldId id="326" r:id="rId34"/>
    <p:sldId id="321" r:id="rId35"/>
    <p:sldId id="317" r:id="rId36"/>
    <p:sldId id="271" r:id="rId37"/>
    <p:sldId id="272" r:id="rId38"/>
    <p:sldId id="319" r:id="rId39"/>
    <p:sldId id="273" r:id="rId40"/>
    <p:sldId id="274" r:id="rId41"/>
    <p:sldId id="275" r:id="rId42"/>
    <p:sldId id="276" r:id="rId43"/>
    <p:sldId id="277" r:id="rId44"/>
    <p:sldId id="331" r:id="rId45"/>
    <p:sldId id="318" r:id="rId46"/>
    <p:sldId id="335" r:id="rId47"/>
    <p:sldId id="334" r:id="rId48"/>
    <p:sldId id="278" r:id="rId49"/>
    <p:sldId id="300" r:id="rId50"/>
    <p:sldId id="279" r:id="rId51"/>
    <p:sldId id="299" r:id="rId52"/>
    <p:sldId id="280" r:id="rId53"/>
    <p:sldId id="298" r:id="rId54"/>
    <p:sldId id="281" r:id="rId55"/>
    <p:sldId id="297" r:id="rId56"/>
    <p:sldId id="282" r:id="rId57"/>
    <p:sldId id="296" r:id="rId58"/>
    <p:sldId id="288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8" d="100"/>
          <a:sy n="58" d="100"/>
        </p:scale>
        <p:origin x="101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tableStyles" Target="tableStyle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33A87-F6E7-4614-B001-36F4A41FE6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3407A5-A904-4D04-A71F-49427135ACA1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Splenomegaly</a:t>
          </a:r>
        </a:p>
      </dgm:t>
    </dgm:pt>
    <dgm:pt modelId="{99C6B747-C2CE-44FE-A2FE-D34C99582ACE}" type="parTrans" cxnId="{D0CD7601-12A2-4883-B17D-3228EA2B57F4}">
      <dgm:prSet/>
      <dgm:spPr/>
      <dgm:t>
        <a:bodyPr/>
        <a:lstStyle/>
        <a:p>
          <a:endParaRPr lang="en-US"/>
        </a:p>
      </dgm:t>
    </dgm:pt>
    <dgm:pt modelId="{0CFF1505-B742-4DAA-B966-63CED8A36599}" type="sibTrans" cxnId="{D0CD7601-12A2-4883-B17D-3228EA2B57F4}">
      <dgm:prSet/>
      <dgm:spPr/>
      <dgm:t>
        <a:bodyPr/>
        <a:lstStyle/>
        <a:p>
          <a:endParaRPr lang="en-US"/>
        </a:p>
      </dgm:t>
    </dgm:pt>
    <dgm:pt modelId="{1C41EB72-3688-4D32-9275-0903677447E1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Enlarged left kidney</a:t>
          </a:r>
        </a:p>
      </dgm:t>
    </dgm:pt>
    <dgm:pt modelId="{54845380-3413-4228-A1D1-A01C7001EE89}" type="parTrans" cxnId="{7842371A-AB3D-4193-999B-1E338A688824}">
      <dgm:prSet/>
      <dgm:spPr/>
      <dgm:t>
        <a:bodyPr/>
        <a:lstStyle/>
        <a:p>
          <a:endParaRPr lang="en-US"/>
        </a:p>
      </dgm:t>
    </dgm:pt>
    <dgm:pt modelId="{37243454-463F-45DF-B346-C9242597F159}" type="sibTrans" cxnId="{7842371A-AB3D-4193-999B-1E338A688824}">
      <dgm:prSet/>
      <dgm:spPr/>
      <dgm:t>
        <a:bodyPr/>
        <a:lstStyle/>
        <a:p>
          <a:endParaRPr lang="en-US"/>
        </a:p>
      </dgm:t>
    </dgm:pt>
    <dgm:pt modelId="{FEE2F89C-FE14-4702-886D-930FB669153B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Mass in splenic flexure of colon (carcinoma)</a:t>
          </a:r>
        </a:p>
      </dgm:t>
    </dgm:pt>
    <dgm:pt modelId="{D3E06EF1-D1F3-406C-80CF-B2FE8489F7D4}" type="parTrans" cxnId="{DD959F14-87E7-4D9E-B582-A69069536E45}">
      <dgm:prSet/>
      <dgm:spPr/>
      <dgm:t>
        <a:bodyPr/>
        <a:lstStyle/>
        <a:p>
          <a:endParaRPr lang="en-US"/>
        </a:p>
      </dgm:t>
    </dgm:pt>
    <dgm:pt modelId="{9A5BB96F-C966-44CF-BD9E-BBB12EC3FE5B}" type="sibTrans" cxnId="{DD959F14-87E7-4D9E-B582-A69069536E45}">
      <dgm:prSet/>
      <dgm:spPr/>
      <dgm:t>
        <a:bodyPr/>
        <a:lstStyle/>
        <a:p>
          <a:endParaRPr lang="en-US"/>
        </a:p>
      </dgm:t>
    </dgm:pt>
    <dgm:pt modelId="{9C535407-629B-4A16-BF50-026F0E965882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Carcinoma of stomach</a:t>
          </a:r>
        </a:p>
      </dgm:t>
    </dgm:pt>
    <dgm:pt modelId="{102C8E99-CEBC-4E40-A1C1-1043601F0268}" type="parTrans" cxnId="{B9E884CB-2531-41B7-8166-C7C6E56F3B95}">
      <dgm:prSet/>
      <dgm:spPr/>
      <dgm:t>
        <a:bodyPr/>
        <a:lstStyle/>
        <a:p>
          <a:endParaRPr lang="en-US"/>
        </a:p>
      </dgm:t>
    </dgm:pt>
    <dgm:pt modelId="{0D2D33A1-47D1-4720-A884-9B8DFCF7519D}" type="sibTrans" cxnId="{B9E884CB-2531-41B7-8166-C7C6E56F3B95}">
      <dgm:prSet/>
      <dgm:spPr/>
      <dgm:t>
        <a:bodyPr/>
        <a:lstStyle/>
        <a:p>
          <a:endParaRPr lang="en-US"/>
        </a:p>
      </dgm:t>
    </dgm:pt>
    <dgm:pt modelId="{D5627B31-7179-44A9-9EE9-67DF96220121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Mass in tail of pancreas (carcinoma)</a:t>
          </a:r>
        </a:p>
      </dgm:t>
    </dgm:pt>
    <dgm:pt modelId="{5A4626CF-F965-4DD4-9CA6-295727C02FAC}" type="parTrans" cxnId="{2319CE74-9609-46FE-AF12-5FC22577CEDE}">
      <dgm:prSet/>
      <dgm:spPr/>
      <dgm:t>
        <a:bodyPr/>
        <a:lstStyle/>
        <a:p>
          <a:endParaRPr lang="en-US"/>
        </a:p>
      </dgm:t>
    </dgm:pt>
    <dgm:pt modelId="{832C1486-DCD8-4334-A5BE-8A392585CE24}" type="sibTrans" cxnId="{2319CE74-9609-46FE-AF12-5FC22577CEDE}">
      <dgm:prSet/>
      <dgm:spPr/>
      <dgm:t>
        <a:bodyPr/>
        <a:lstStyle/>
        <a:p>
          <a:endParaRPr lang="en-US"/>
        </a:p>
      </dgm:t>
    </dgm:pt>
    <dgm:pt modelId="{66E00121-31D1-4F2C-9095-4DE883867278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Omental mass</a:t>
          </a:r>
        </a:p>
      </dgm:t>
    </dgm:pt>
    <dgm:pt modelId="{7BD3B69D-C8E2-4234-BDA7-668D82F3BB1E}" type="parTrans" cxnId="{0B56D357-014D-4DCC-AC7C-B95D6CCAEA16}">
      <dgm:prSet/>
      <dgm:spPr/>
      <dgm:t>
        <a:bodyPr/>
        <a:lstStyle/>
        <a:p>
          <a:endParaRPr lang="en-US"/>
        </a:p>
      </dgm:t>
    </dgm:pt>
    <dgm:pt modelId="{D89C158F-AF64-4568-82DF-E6FFE24E7E4E}" type="sibTrans" cxnId="{0B56D357-014D-4DCC-AC7C-B95D6CCAEA16}">
      <dgm:prSet/>
      <dgm:spPr/>
      <dgm:t>
        <a:bodyPr/>
        <a:lstStyle/>
        <a:p>
          <a:endParaRPr lang="en-US"/>
        </a:p>
      </dgm:t>
    </dgm:pt>
    <dgm:pt modelId="{AEB7A0D5-9D3F-49DC-BB6E-4777357FD386}" type="pres">
      <dgm:prSet presAssocID="{A4833A87-F6E7-4614-B001-36F4A41FE688}" presName="linear" presStyleCnt="0">
        <dgm:presLayoutVars>
          <dgm:animLvl val="lvl"/>
          <dgm:resizeHandles val="exact"/>
        </dgm:presLayoutVars>
      </dgm:prSet>
      <dgm:spPr/>
    </dgm:pt>
    <dgm:pt modelId="{995BE10A-8E0E-4C0B-8783-533BE5E15F07}" type="pres">
      <dgm:prSet presAssocID="{4F3407A5-A904-4D04-A71F-49427135ACA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74E4717-3206-4B58-92C6-81E62A4A14A8}" type="pres">
      <dgm:prSet presAssocID="{0CFF1505-B742-4DAA-B966-63CED8A36599}" presName="spacer" presStyleCnt="0"/>
      <dgm:spPr/>
    </dgm:pt>
    <dgm:pt modelId="{1FFAC2EB-FDD0-4BD2-A2B8-389943BD7A1D}" type="pres">
      <dgm:prSet presAssocID="{1C41EB72-3688-4D32-9275-0903677447E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BA00C1E-D7D7-412C-9A54-D07CE0345AD2}" type="pres">
      <dgm:prSet presAssocID="{37243454-463F-45DF-B346-C9242597F159}" presName="spacer" presStyleCnt="0"/>
      <dgm:spPr/>
    </dgm:pt>
    <dgm:pt modelId="{00538180-2791-4D98-A994-02BF2B15F2BD}" type="pres">
      <dgm:prSet presAssocID="{FEE2F89C-FE14-4702-886D-930FB669153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D134081-330B-480D-B7E6-F413E86E1471}" type="pres">
      <dgm:prSet presAssocID="{9A5BB96F-C966-44CF-BD9E-BBB12EC3FE5B}" presName="spacer" presStyleCnt="0"/>
      <dgm:spPr/>
    </dgm:pt>
    <dgm:pt modelId="{A02FC55A-B9B0-4F7C-B2CF-7242DAF8ADBA}" type="pres">
      <dgm:prSet presAssocID="{9C535407-629B-4A16-BF50-026F0E96588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EF83F5A-21A1-41A8-AD5A-460296750411}" type="pres">
      <dgm:prSet presAssocID="{0D2D33A1-47D1-4720-A884-9B8DFCF7519D}" presName="spacer" presStyleCnt="0"/>
      <dgm:spPr/>
    </dgm:pt>
    <dgm:pt modelId="{FB95F3CF-570F-4A1B-9BCF-93A8FA6C96D0}" type="pres">
      <dgm:prSet presAssocID="{D5627B31-7179-44A9-9EE9-67DF9622012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53E3DFA-A748-465D-B9B0-7D96676FCC3C}" type="pres">
      <dgm:prSet presAssocID="{832C1486-DCD8-4334-A5BE-8A392585CE24}" presName="spacer" presStyleCnt="0"/>
      <dgm:spPr/>
    </dgm:pt>
    <dgm:pt modelId="{3B2F967B-4F8C-4335-941A-53B0044890A0}" type="pres">
      <dgm:prSet presAssocID="{66E00121-31D1-4F2C-9095-4DE88386727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0CD7601-12A2-4883-B17D-3228EA2B57F4}" srcId="{A4833A87-F6E7-4614-B001-36F4A41FE688}" destId="{4F3407A5-A904-4D04-A71F-49427135ACA1}" srcOrd="0" destOrd="0" parTransId="{99C6B747-C2CE-44FE-A2FE-D34C99582ACE}" sibTransId="{0CFF1505-B742-4DAA-B966-63CED8A36599}"/>
    <dgm:cxn modelId="{DD959F14-87E7-4D9E-B582-A69069536E45}" srcId="{A4833A87-F6E7-4614-B001-36F4A41FE688}" destId="{FEE2F89C-FE14-4702-886D-930FB669153B}" srcOrd="2" destOrd="0" parTransId="{D3E06EF1-D1F3-406C-80CF-B2FE8489F7D4}" sibTransId="{9A5BB96F-C966-44CF-BD9E-BBB12EC3FE5B}"/>
    <dgm:cxn modelId="{7842371A-AB3D-4193-999B-1E338A688824}" srcId="{A4833A87-F6E7-4614-B001-36F4A41FE688}" destId="{1C41EB72-3688-4D32-9275-0903677447E1}" srcOrd="1" destOrd="0" parTransId="{54845380-3413-4228-A1D1-A01C7001EE89}" sibTransId="{37243454-463F-45DF-B346-C9242597F159}"/>
    <dgm:cxn modelId="{0503103D-4923-444D-981C-EF2B6C01AF35}" type="presOf" srcId="{9C535407-629B-4A16-BF50-026F0E965882}" destId="{A02FC55A-B9B0-4F7C-B2CF-7242DAF8ADBA}" srcOrd="0" destOrd="0" presId="urn:microsoft.com/office/officeart/2005/8/layout/vList2"/>
    <dgm:cxn modelId="{CBAEFE5B-7E9A-4411-AB61-380DF3F38E4D}" type="presOf" srcId="{1C41EB72-3688-4D32-9275-0903677447E1}" destId="{1FFAC2EB-FDD0-4BD2-A2B8-389943BD7A1D}" srcOrd="0" destOrd="0" presId="urn:microsoft.com/office/officeart/2005/8/layout/vList2"/>
    <dgm:cxn modelId="{A5187C53-1E4C-4756-A73C-BE5A043D2EF8}" type="presOf" srcId="{4F3407A5-A904-4D04-A71F-49427135ACA1}" destId="{995BE10A-8E0E-4C0B-8783-533BE5E15F07}" srcOrd="0" destOrd="0" presId="urn:microsoft.com/office/officeart/2005/8/layout/vList2"/>
    <dgm:cxn modelId="{9ACC1974-A421-4EF9-8FB3-16A3AA455DE6}" type="presOf" srcId="{A4833A87-F6E7-4614-B001-36F4A41FE688}" destId="{AEB7A0D5-9D3F-49DC-BB6E-4777357FD386}" srcOrd="0" destOrd="0" presId="urn:microsoft.com/office/officeart/2005/8/layout/vList2"/>
    <dgm:cxn modelId="{2319CE74-9609-46FE-AF12-5FC22577CEDE}" srcId="{A4833A87-F6E7-4614-B001-36F4A41FE688}" destId="{D5627B31-7179-44A9-9EE9-67DF96220121}" srcOrd="4" destOrd="0" parTransId="{5A4626CF-F965-4DD4-9CA6-295727C02FAC}" sibTransId="{832C1486-DCD8-4334-A5BE-8A392585CE24}"/>
    <dgm:cxn modelId="{0B56D357-014D-4DCC-AC7C-B95D6CCAEA16}" srcId="{A4833A87-F6E7-4614-B001-36F4A41FE688}" destId="{66E00121-31D1-4F2C-9095-4DE883867278}" srcOrd="5" destOrd="0" parTransId="{7BD3B69D-C8E2-4234-BDA7-668D82F3BB1E}" sibTransId="{D89C158F-AF64-4568-82DF-E6FFE24E7E4E}"/>
    <dgm:cxn modelId="{FEB5165A-6A3F-4243-BCB5-4B623E2CE03F}" type="presOf" srcId="{D5627B31-7179-44A9-9EE9-67DF96220121}" destId="{FB95F3CF-570F-4A1B-9BCF-93A8FA6C96D0}" srcOrd="0" destOrd="0" presId="urn:microsoft.com/office/officeart/2005/8/layout/vList2"/>
    <dgm:cxn modelId="{A19F835A-AF4F-435B-988A-8B1FFA5EC211}" type="presOf" srcId="{66E00121-31D1-4F2C-9095-4DE883867278}" destId="{3B2F967B-4F8C-4335-941A-53B0044890A0}" srcOrd="0" destOrd="0" presId="urn:microsoft.com/office/officeart/2005/8/layout/vList2"/>
    <dgm:cxn modelId="{B9E884CB-2531-41B7-8166-C7C6E56F3B95}" srcId="{A4833A87-F6E7-4614-B001-36F4A41FE688}" destId="{9C535407-629B-4A16-BF50-026F0E965882}" srcOrd="3" destOrd="0" parTransId="{102C8E99-CEBC-4E40-A1C1-1043601F0268}" sibTransId="{0D2D33A1-47D1-4720-A884-9B8DFCF7519D}"/>
    <dgm:cxn modelId="{495147F9-25E9-4C29-97A6-675FC327564A}" type="presOf" srcId="{FEE2F89C-FE14-4702-886D-930FB669153B}" destId="{00538180-2791-4D98-A994-02BF2B15F2BD}" srcOrd="0" destOrd="0" presId="urn:microsoft.com/office/officeart/2005/8/layout/vList2"/>
    <dgm:cxn modelId="{CCE98546-2044-4EBE-9E4C-9B75C47F8B63}" type="presParOf" srcId="{AEB7A0D5-9D3F-49DC-BB6E-4777357FD386}" destId="{995BE10A-8E0E-4C0B-8783-533BE5E15F07}" srcOrd="0" destOrd="0" presId="urn:microsoft.com/office/officeart/2005/8/layout/vList2"/>
    <dgm:cxn modelId="{7F878452-BD2A-40C4-AA66-421BC4FA04D1}" type="presParOf" srcId="{AEB7A0D5-9D3F-49DC-BB6E-4777357FD386}" destId="{474E4717-3206-4B58-92C6-81E62A4A14A8}" srcOrd="1" destOrd="0" presId="urn:microsoft.com/office/officeart/2005/8/layout/vList2"/>
    <dgm:cxn modelId="{0F1950BC-F24F-4178-834D-A5B89AE95738}" type="presParOf" srcId="{AEB7A0D5-9D3F-49DC-BB6E-4777357FD386}" destId="{1FFAC2EB-FDD0-4BD2-A2B8-389943BD7A1D}" srcOrd="2" destOrd="0" presId="urn:microsoft.com/office/officeart/2005/8/layout/vList2"/>
    <dgm:cxn modelId="{1C256886-2CD7-47C8-9DBA-5D212AB09333}" type="presParOf" srcId="{AEB7A0D5-9D3F-49DC-BB6E-4777357FD386}" destId="{0BA00C1E-D7D7-412C-9A54-D07CE0345AD2}" srcOrd="3" destOrd="0" presId="urn:microsoft.com/office/officeart/2005/8/layout/vList2"/>
    <dgm:cxn modelId="{5F93CCB9-0683-473B-A10E-EB26ADE24938}" type="presParOf" srcId="{AEB7A0D5-9D3F-49DC-BB6E-4777357FD386}" destId="{00538180-2791-4D98-A994-02BF2B15F2BD}" srcOrd="4" destOrd="0" presId="urn:microsoft.com/office/officeart/2005/8/layout/vList2"/>
    <dgm:cxn modelId="{BD56EA47-A006-4F04-96DC-F96257ACD835}" type="presParOf" srcId="{AEB7A0D5-9D3F-49DC-BB6E-4777357FD386}" destId="{BD134081-330B-480D-B7E6-F413E86E1471}" srcOrd="5" destOrd="0" presId="urn:microsoft.com/office/officeart/2005/8/layout/vList2"/>
    <dgm:cxn modelId="{E23BCB49-A5A7-4A42-BA17-FD8162EA371B}" type="presParOf" srcId="{AEB7A0D5-9D3F-49DC-BB6E-4777357FD386}" destId="{A02FC55A-B9B0-4F7C-B2CF-7242DAF8ADBA}" srcOrd="6" destOrd="0" presId="urn:microsoft.com/office/officeart/2005/8/layout/vList2"/>
    <dgm:cxn modelId="{AEE2C6B8-E142-4D36-9839-F977987C9A35}" type="presParOf" srcId="{AEB7A0D5-9D3F-49DC-BB6E-4777357FD386}" destId="{4EF83F5A-21A1-41A8-AD5A-460296750411}" srcOrd="7" destOrd="0" presId="urn:microsoft.com/office/officeart/2005/8/layout/vList2"/>
    <dgm:cxn modelId="{A4AE0CBB-6D21-4D9A-991B-C0A44189BF81}" type="presParOf" srcId="{AEB7A0D5-9D3F-49DC-BB6E-4777357FD386}" destId="{FB95F3CF-570F-4A1B-9BCF-93A8FA6C96D0}" srcOrd="8" destOrd="0" presId="urn:microsoft.com/office/officeart/2005/8/layout/vList2"/>
    <dgm:cxn modelId="{19D168B7-79F3-4B38-AF7D-DC724B33E5DF}" type="presParOf" srcId="{AEB7A0D5-9D3F-49DC-BB6E-4777357FD386}" destId="{553E3DFA-A748-465D-B9B0-7D96676FCC3C}" srcOrd="9" destOrd="0" presId="urn:microsoft.com/office/officeart/2005/8/layout/vList2"/>
    <dgm:cxn modelId="{8CA0EDD4-70FE-44B6-9567-9C1C00C6484D}" type="presParOf" srcId="{AEB7A0D5-9D3F-49DC-BB6E-4777357FD386}" destId="{3B2F967B-4F8C-4335-941A-53B0044890A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65786-22B1-4AD7-A8A0-ED602F73AD3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0CD44D-9A8E-4722-894C-9E8F8E6D360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THANKYOU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3618C3-AA24-42FC-AFDF-853DA45D0DFC}" type="parTrans" cxnId="{033419FA-C864-4796-A7A5-B2707FAC075F}">
      <dgm:prSet/>
      <dgm:spPr/>
      <dgm:t>
        <a:bodyPr/>
        <a:lstStyle/>
        <a:p>
          <a:endParaRPr lang="en-US"/>
        </a:p>
      </dgm:t>
    </dgm:pt>
    <dgm:pt modelId="{067CC924-704B-4172-83AD-D2D40724566F}" type="sibTrans" cxnId="{033419FA-C864-4796-A7A5-B2707FAC075F}">
      <dgm:prSet/>
      <dgm:spPr/>
      <dgm:t>
        <a:bodyPr/>
        <a:lstStyle/>
        <a:p>
          <a:endParaRPr lang="en-US"/>
        </a:p>
      </dgm:t>
    </dgm:pt>
    <dgm:pt modelId="{1F7DD823-3C91-4955-8E7B-28400610BE19}" type="pres">
      <dgm:prSet presAssocID="{CC565786-22B1-4AD7-A8A0-ED602F73AD36}" presName="cycle" presStyleCnt="0">
        <dgm:presLayoutVars>
          <dgm:dir/>
          <dgm:resizeHandles val="exact"/>
        </dgm:presLayoutVars>
      </dgm:prSet>
      <dgm:spPr/>
    </dgm:pt>
    <dgm:pt modelId="{0BEE993A-DBEA-4D81-B517-39F27D44FE92}" type="pres">
      <dgm:prSet presAssocID="{820CD44D-9A8E-4722-894C-9E8F8E6D3605}" presName="node" presStyleLbl="revTx" presStyleIdx="0" presStyleCnt="1">
        <dgm:presLayoutVars>
          <dgm:bulletEnabled val="1"/>
        </dgm:presLayoutVars>
      </dgm:prSet>
      <dgm:spPr/>
    </dgm:pt>
  </dgm:ptLst>
  <dgm:cxnLst>
    <dgm:cxn modelId="{4670D827-AA31-4138-A21C-5405EDAA7A92}" type="presOf" srcId="{820CD44D-9A8E-4722-894C-9E8F8E6D3605}" destId="{0BEE993A-DBEA-4D81-B517-39F27D44FE92}" srcOrd="0" destOrd="0" presId="urn:microsoft.com/office/officeart/2005/8/layout/cycle1"/>
    <dgm:cxn modelId="{4D2E689F-305C-4232-850D-1BCDD5F6CE38}" type="presOf" srcId="{CC565786-22B1-4AD7-A8A0-ED602F73AD36}" destId="{1F7DD823-3C91-4955-8E7B-28400610BE19}" srcOrd="0" destOrd="0" presId="urn:microsoft.com/office/officeart/2005/8/layout/cycle1"/>
    <dgm:cxn modelId="{033419FA-C864-4796-A7A5-B2707FAC075F}" srcId="{CC565786-22B1-4AD7-A8A0-ED602F73AD36}" destId="{820CD44D-9A8E-4722-894C-9E8F8E6D3605}" srcOrd="0" destOrd="0" parTransId="{3F3618C3-AA24-42FC-AFDF-853DA45D0DFC}" sibTransId="{067CC924-704B-4172-83AD-D2D40724566F}"/>
    <dgm:cxn modelId="{D76E725F-DB3D-48E6-AF2F-B753AD561023}" type="presParOf" srcId="{1F7DD823-3C91-4955-8E7B-28400610BE19}" destId="{0BEE993A-DBEA-4D81-B517-39F27D44FE92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BE10A-8E0E-4C0B-8783-533BE5E15F07}">
      <dsp:nvSpPr>
        <dsp:cNvPr id="0" name=""/>
        <dsp:cNvSpPr/>
      </dsp:nvSpPr>
      <dsp:spPr>
        <a:xfrm>
          <a:off x="0" y="14451"/>
          <a:ext cx="75438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Splenomegaly</a:t>
          </a:r>
        </a:p>
      </dsp:txBody>
      <dsp:txXfrm>
        <a:off x="30442" y="44893"/>
        <a:ext cx="7482916" cy="562726"/>
      </dsp:txXfrm>
    </dsp:sp>
    <dsp:sp modelId="{1FFAC2EB-FDD0-4BD2-A2B8-389943BD7A1D}">
      <dsp:nvSpPr>
        <dsp:cNvPr id="0" name=""/>
        <dsp:cNvSpPr/>
      </dsp:nvSpPr>
      <dsp:spPr>
        <a:xfrm>
          <a:off x="0" y="712941"/>
          <a:ext cx="75438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Enlarged left kidney</a:t>
          </a:r>
        </a:p>
      </dsp:txBody>
      <dsp:txXfrm>
        <a:off x="30442" y="743383"/>
        <a:ext cx="7482916" cy="562726"/>
      </dsp:txXfrm>
    </dsp:sp>
    <dsp:sp modelId="{00538180-2791-4D98-A994-02BF2B15F2BD}">
      <dsp:nvSpPr>
        <dsp:cNvPr id="0" name=""/>
        <dsp:cNvSpPr/>
      </dsp:nvSpPr>
      <dsp:spPr>
        <a:xfrm>
          <a:off x="0" y="1411431"/>
          <a:ext cx="75438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Mass in splenic flexure of colon (carcinoma)</a:t>
          </a:r>
        </a:p>
      </dsp:txBody>
      <dsp:txXfrm>
        <a:off x="30442" y="1441873"/>
        <a:ext cx="7482916" cy="562726"/>
      </dsp:txXfrm>
    </dsp:sp>
    <dsp:sp modelId="{A02FC55A-B9B0-4F7C-B2CF-7242DAF8ADBA}">
      <dsp:nvSpPr>
        <dsp:cNvPr id="0" name=""/>
        <dsp:cNvSpPr/>
      </dsp:nvSpPr>
      <dsp:spPr>
        <a:xfrm>
          <a:off x="0" y="2109921"/>
          <a:ext cx="75438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Carcinoma of stomach</a:t>
          </a:r>
        </a:p>
      </dsp:txBody>
      <dsp:txXfrm>
        <a:off x="30442" y="2140363"/>
        <a:ext cx="7482916" cy="562726"/>
      </dsp:txXfrm>
    </dsp:sp>
    <dsp:sp modelId="{FB95F3CF-570F-4A1B-9BCF-93A8FA6C96D0}">
      <dsp:nvSpPr>
        <dsp:cNvPr id="0" name=""/>
        <dsp:cNvSpPr/>
      </dsp:nvSpPr>
      <dsp:spPr>
        <a:xfrm>
          <a:off x="0" y="2808411"/>
          <a:ext cx="75438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Mass in tail of pancreas (carcinoma)</a:t>
          </a:r>
        </a:p>
      </dsp:txBody>
      <dsp:txXfrm>
        <a:off x="30442" y="2838853"/>
        <a:ext cx="7482916" cy="562726"/>
      </dsp:txXfrm>
    </dsp:sp>
    <dsp:sp modelId="{3B2F967B-4F8C-4335-941A-53B0044890A0}">
      <dsp:nvSpPr>
        <dsp:cNvPr id="0" name=""/>
        <dsp:cNvSpPr/>
      </dsp:nvSpPr>
      <dsp:spPr>
        <a:xfrm>
          <a:off x="0" y="3506901"/>
          <a:ext cx="754380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alibri" panose="020F0502020204030204" pitchFamily="34" charset="0"/>
              <a:cs typeface="Calibri" panose="020F0502020204030204" pitchFamily="34" charset="0"/>
            </a:rPr>
            <a:t>Omental mass</a:t>
          </a:r>
        </a:p>
      </dsp:txBody>
      <dsp:txXfrm>
        <a:off x="30442" y="3537343"/>
        <a:ext cx="7482916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E993A-DBEA-4D81-B517-39F27D44FE92}">
      <dsp:nvSpPr>
        <dsp:cNvPr id="0" name=""/>
        <dsp:cNvSpPr/>
      </dsp:nvSpPr>
      <dsp:spPr>
        <a:xfrm>
          <a:off x="0" y="63726"/>
          <a:ext cx="4841662" cy="4841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THANKYOU</a:t>
          </a:r>
          <a:endParaRPr lang="en-US" sz="6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63726"/>
        <a:ext cx="4841662" cy="4841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6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6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91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87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749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7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48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6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3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5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7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59025-DD62-4E57-BA4F-E23BF27BA7A0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5024C9-1C7D-405A-BD18-6E4C7C6BF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4.jp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jpg" /><Relationship Id="rId5" Type="http://schemas.openxmlformats.org/officeDocument/2006/relationships/image" Target="../media/image31.jpg" /><Relationship Id="rId4" Type="http://schemas.openxmlformats.org/officeDocument/2006/relationships/image" Target="../media/image30.jpg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4.jp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11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6" name="Group 25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7" name="Rectangle 39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85415B9-4376-6B77-F9C6-C42D27732A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" r="16273" b="1"/>
          <a:stretch/>
        </p:blipFill>
        <p:spPr>
          <a:xfrm>
            <a:off x="1941908" y="643467"/>
            <a:ext cx="6713869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051E-7DEA-8C2E-77CC-48E43DD9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4A7F00-8A43-056C-1315-854E27FE4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08" y="327650"/>
            <a:ext cx="7469764" cy="6202700"/>
          </a:xfrm>
        </p:spPr>
      </p:pic>
    </p:spTree>
    <p:extLst>
      <p:ext uri="{BB962C8B-B14F-4D97-AF65-F5344CB8AC3E}">
        <p14:creationId xmlns:p14="http://schemas.microsoft.com/office/powerpoint/2010/main" val="2487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14400"/>
            <a:ext cx="7239000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PRESYNCOPE AND SYNCOPE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1200"/>
            <a:ext cx="7239000" cy="39300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 syncope is episode of lost consciousness with or without falling down due to reduced cerebral perfusion.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Syncope is loss of consciousness due to loss of cerebral perfusion.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65281-37E5-15F7-DAF0-6E3D63F142AC}"/>
              </a:ext>
            </a:extLst>
          </p:cNvPr>
          <p:cNvSpPr/>
          <p:nvPr/>
        </p:nvSpPr>
        <p:spPr>
          <a:xfrm>
            <a:off x="2819400" y="198438"/>
            <a:ext cx="3048000" cy="3349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CORE CONCEPT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8051609-E677-34E5-6C08-6BF3962C3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3F25-2E72-188A-D98E-E1C95913E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71269"/>
            <a:ext cx="7239000" cy="87470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Differentials of syncope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7CFE103-6685-F41B-C190-A45CA1249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" b="2918"/>
          <a:stretch/>
        </p:blipFill>
        <p:spPr>
          <a:xfrm>
            <a:off x="609600" y="1905000"/>
            <a:ext cx="8229601" cy="46482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65D1CD-E846-7D33-E8D0-2B71D96CA0C7}"/>
              </a:ext>
            </a:extLst>
          </p:cNvPr>
          <p:cNvSpPr/>
          <p:nvPr/>
        </p:nvSpPr>
        <p:spPr>
          <a:xfrm>
            <a:off x="2971800" y="76200"/>
            <a:ext cx="2895600" cy="4090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CORE CONCEPT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4D55DA7-78C8-EC98-B39B-2B861A78F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0866-B84F-BE43-AB08-E4EF401C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1DDFD8-1602-1243-876B-3BB5BA18B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5"/>
          <a:stretch/>
        </p:blipFill>
        <p:spPr>
          <a:xfrm>
            <a:off x="102772" y="48343"/>
            <a:ext cx="8938456" cy="6809657"/>
          </a:xfrm>
        </p:spPr>
      </p:pic>
    </p:spTree>
    <p:extLst>
      <p:ext uri="{BB962C8B-B14F-4D97-AF65-F5344CB8AC3E}">
        <p14:creationId xmlns:p14="http://schemas.microsoft.com/office/powerpoint/2010/main" val="345706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1628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SYNCOPE VS SEIZURES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080366"/>
              </p:ext>
            </p:extLst>
          </p:nvPr>
        </p:nvGraphicFramePr>
        <p:xfrm>
          <a:off x="470095" y="1981200"/>
          <a:ext cx="8229600" cy="463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952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SEIZURE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7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AURA ( for example </a:t>
                      </a:r>
                      <a:r>
                        <a:rPr lang="en-US" sz="2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olfactory)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+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95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CYANOSIS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</a:t>
                      </a:r>
                      <a:r>
                        <a:rPr lang="en-US" sz="2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95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TONGUE BITING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-</a:t>
                      </a:r>
                      <a:r>
                        <a:rPr lang="en-US" sz="2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+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95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 ICTAL CONFUSION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95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 ICTAL AMNESIA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95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 ICTAL HEADACHE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95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RAPID RECOVERY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E2A74DB-C75A-2C52-1DC5-5A365D958672}"/>
              </a:ext>
            </a:extLst>
          </p:cNvPr>
          <p:cNvSpPr/>
          <p:nvPr/>
        </p:nvSpPr>
        <p:spPr>
          <a:xfrm>
            <a:off x="2819400" y="104274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CORE CONCEPT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8033E47-74DD-E435-71E1-0A86F6727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B83E8D7-CA3B-EFD5-9A1D-43BBBC93B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21838" r="20000" b="24802"/>
          <a:stretch/>
        </p:blipFill>
        <p:spPr>
          <a:xfrm>
            <a:off x="762000" y="372979"/>
            <a:ext cx="8077200" cy="30480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8C0BFDE-864E-C6E3-8DDF-C8138D4CD2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31125" r="47325" b="15515"/>
          <a:stretch/>
        </p:blipFill>
        <p:spPr>
          <a:xfrm>
            <a:off x="762000" y="3733800"/>
            <a:ext cx="8077200" cy="27432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2F5756-3C21-77E6-F7A6-C430D3AB1FE0}"/>
              </a:ext>
            </a:extLst>
          </p:cNvPr>
          <p:cNvSpPr/>
          <p:nvPr/>
        </p:nvSpPr>
        <p:spPr>
          <a:xfrm>
            <a:off x="2743200" y="182479"/>
            <a:ext cx="30480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RESEARCH</a:t>
            </a:r>
            <a:endParaRPr lang="en-P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8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7219" y="-1753756"/>
            <a:ext cx="8229600" cy="6583362"/>
          </a:xfrm>
        </p:spPr>
        <p:txBody>
          <a:bodyPr/>
          <a:lstStyle/>
          <a:p>
            <a:r>
              <a:rPr lang="en-US" b="1" dirty="0"/>
              <a:t>HYPERTENSION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3BC4E0-DC88-C0CD-1B12-792BF483B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36" y="1905000"/>
            <a:ext cx="5611890" cy="44196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E81D6D-3076-EB6F-7287-F1E5A3DB22D1}"/>
              </a:ext>
            </a:extLst>
          </p:cNvPr>
          <p:cNvSpPr/>
          <p:nvPr/>
        </p:nvSpPr>
        <p:spPr>
          <a:xfrm>
            <a:off x="3048000" y="533400"/>
            <a:ext cx="35814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HYPERTENSION</a:t>
            </a:r>
            <a:endParaRPr lang="en-PK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AA14896-6DC8-9CB4-E8AD-78BA82F54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8E8105-902D-7E5F-D121-763AE1AD2064}"/>
              </a:ext>
            </a:extLst>
          </p:cNvPr>
          <p:cNvSpPr/>
          <p:nvPr/>
        </p:nvSpPr>
        <p:spPr>
          <a:xfrm>
            <a:off x="2324100" y="11723"/>
            <a:ext cx="4495800" cy="5478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HORIZONTAL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312478-C922-4C29-D54A-F927BCADB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46" y="1162947"/>
            <a:ext cx="7410399" cy="535496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A47E32-EAA6-AEF1-F937-8EF3EC58BA28}"/>
              </a:ext>
            </a:extLst>
          </p:cNvPr>
          <p:cNvSpPr/>
          <p:nvPr/>
        </p:nvSpPr>
        <p:spPr>
          <a:xfrm>
            <a:off x="2667000" y="124265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CC20F20-B7CF-5C55-D0BE-9F031CCB3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7CB112-60D7-486D-DC48-EC6DADC55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66" y="1257604"/>
            <a:ext cx="6877301" cy="5165644"/>
          </a:xfrm>
        </p:spPr>
      </p:pic>
    </p:spTree>
    <p:extLst>
      <p:ext uri="{BB962C8B-B14F-4D97-AF65-F5344CB8AC3E}">
        <p14:creationId xmlns:p14="http://schemas.microsoft.com/office/powerpoint/2010/main" val="165941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C04281-845E-8DDC-14C9-4BA0BCC9B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9" y="1684601"/>
            <a:ext cx="6589199" cy="5003331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1DF7087-A6FB-711C-5A42-19B4D4DC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439" y="608517"/>
            <a:ext cx="5261924" cy="5544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1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855" y="2775330"/>
            <a:ext cx="6686550" cy="11624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COMMON MEDICAL ISSUES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512" y="4712051"/>
            <a:ext cx="5266648" cy="7785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DR. SEEMAB ABID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MBBS, FCPS Medicine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Senior Registrar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Medical Unit 1 HFH</a:t>
            </a:r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D62B5865-C323-E79B-AE36-6504D9FB3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67" y="-88930"/>
            <a:ext cx="2864260" cy="286426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A001560-BA81-0278-0B25-2B8C4BE3E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8F6A8-6B5B-68F4-832B-3A60EED26329}"/>
              </a:ext>
            </a:extLst>
          </p:cNvPr>
          <p:cNvSpPr/>
          <p:nvPr/>
        </p:nvSpPr>
        <p:spPr>
          <a:xfrm>
            <a:off x="2209800" y="152400"/>
            <a:ext cx="4724400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HORIZONTAL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92772E-42B2-B934-F967-3B9045E22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r="-7"/>
          <a:stretch/>
        </p:blipFill>
        <p:spPr>
          <a:xfrm>
            <a:off x="1352265" y="1020740"/>
            <a:ext cx="7194036" cy="5118531"/>
          </a:xfrm>
        </p:spPr>
      </p:pic>
    </p:spTree>
    <p:extLst>
      <p:ext uri="{BB962C8B-B14F-4D97-AF65-F5344CB8AC3E}">
        <p14:creationId xmlns:p14="http://schemas.microsoft.com/office/powerpoint/2010/main" val="2816991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7FBF25-1091-7B93-FD64-F9D2F7342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23320" r="35833" b="30732"/>
          <a:stretch/>
        </p:blipFill>
        <p:spPr>
          <a:xfrm>
            <a:off x="685800" y="3200400"/>
            <a:ext cx="7696200" cy="3429000"/>
          </a:xfrm>
          <a:prstGeom prst="rect">
            <a:avLst/>
          </a:prstGeom>
        </p:spPr>
      </p:pic>
      <p:pic>
        <p:nvPicPr>
          <p:cNvPr id="6" name="Picture 5" descr="A picture containing text, newspaper, receipt, document">
            <a:extLst>
              <a:ext uri="{FF2B5EF4-FFF2-40B4-BE49-F238E27FC236}">
                <a16:creationId xmlns:a16="http://schemas.microsoft.com/office/drawing/2014/main" id="{4980EE0E-5A50-71FD-BD9E-CD057AB8B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t="51943" r="7470" b="21391"/>
          <a:stretch/>
        </p:blipFill>
        <p:spPr>
          <a:xfrm>
            <a:off x="1524000" y="1905000"/>
            <a:ext cx="5609348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952895-0DAA-4E0F-8D6D-59F144B208B5}"/>
              </a:ext>
            </a:extLst>
          </p:cNvPr>
          <p:cNvSpPr/>
          <p:nvPr/>
        </p:nvSpPr>
        <p:spPr>
          <a:xfrm>
            <a:off x="2209800" y="152400"/>
            <a:ext cx="4724400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endParaRPr lang="en-PK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80A72CB-371C-36A8-9194-588374A47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9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28118"/>
            <a:ext cx="5943600" cy="1401762"/>
          </a:xfrm>
        </p:spPr>
        <p:txBody>
          <a:bodyPr/>
          <a:lstStyle/>
          <a:p>
            <a:r>
              <a:rPr lang="en-US" b="1" dirty="0"/>
              <a:t>    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SPLEENOMEGALY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728117"/>
            <a:ext cx="4267200" cy="7008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/>
              <a:t>          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          </a:t>
            </a:r>
          </a:p>
          <a:p>
            <a:pPr marL="0" indent="0">
              <a:buNone/>
            </a:pPr>
            <a:r>
              <a:rPr lang="en-US" b="1" dirty="0"/>
              <a:t>                           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060045-EED8-55C3-696A-9C255ADDE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31837"/>
            <a:ext cx="6019800" cy="10207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CAUSES OF MASS IN LEFT HYPOCHONDRIUM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1F0B2A9-B078-CCD0-9E4D-3A8FFA4EF0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965351"/>
              </p:ext>
            </p:extLst>
          </p:nvPr>
        </p:nvGraphicFramePr>
        <p:xfrm>
          <a:off x="1143000" y="1981200"/>
          <a:ext cx="75438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BABD5A9-836A-63F9-33D4-A24EC8200DFF}"/>
              </a:ext>
            </a:extLst>
          </p:cNvPr>
          <p:cNvSpPr/>
          <p:nvPr/>
        </p:nvSpPr>
        <p:spPr>
          <a:xfrm>
            <a:off x="2286000" y="0"/>
            <a:ext cx="41529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HORIZONTAL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7365398-E2EF-4462-F901-2F57574BCF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5707364-6B8C-6CEC-9B73-21C3EF179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8117190" cy="4768850"/>
          </a:xfr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BE05E8C-31C9-62CA-6159-B32E62F9F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7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715A9EB-32DC-ECD1-8007-989AC4C9E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7" y="635564"/>
            <a:ext cx="6738774" cy="5947798"/>
          </a:xfr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0DA08AB-DEF0-B3A2-566D-6E00BF04C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8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41967BF-8FBB-2D27-8D58-D4CFA04F8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33398" y="609599"/>
            <a:ext cx="7329602" cy="612413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F82521-DE7F-B3AD-8056-B7D01F1CA028}"/>
              </a:ext>
            </a:extLst>
          </p:cNvPr>
          <p:cNvSpPr/>
          <p:nvPr/>
        </p:nvSpPr>
        <p:spPr>
          <a:xfrm>
            <a:off x="2667000" y="124265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46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31836"/>
            <a:ext cx="7162800" cy="685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SPLEEN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644208"/>
            <a:ext cx="7162799" cy="42670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SOFT SPLEEN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Enteric fever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Infective endocarditis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Viral infection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Acute leukemia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23AE83-07ED-A607-1179-18DD6C312B71}"/>
              </a:ext>
            </a:extLst>
          </p:cNvPr>
          <p:cNvSpPr/>
          <p:nvPr/>
        </p:nvSpPr>
        <p:spPr>
          <a:xfrm>
            <a:off x="2667000" y="124265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1338813-978A-12AC-5FDA-AC29D6235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066800"/>
            <a:ext cx="7086600" cy="48444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FIRM SPLEEN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Liver cirrhosis with portal hypertension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CML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HARD SPLEEN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Malaria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leishmaniasis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1CE74E-F2A9-02AD-DC47-B0C7971A8651}"/>
              </a:ext>
            </a:extLst>
          </p:cNvPr>
          <p:cNvSpPr/>
          <p:nvPr/>
        </p:nvSpPr>
        <p:spPr>
          <a:xfrm>
            <a:off x="2514600" y="228600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76D8AAD-3EFF-394A-A646-5B4AC361E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1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RELEVENT EXAMINATION IN CASE OF SPLENOMEGALY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2209800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Lymph nodes(lymphoma, leukemia ,SLE, viral infection)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Anemia, jaundice, frontal, parietal bossing( hereditary hemolytic anemia)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Signs of CLD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Cardiac auscultation for murmur(infective endocarditis)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Bony tenderness(leukemia)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Pigmentation (kala-azar)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45014-ECDA-43FF-7CBA-62D3E49BCD84}"/>
              </a:ext>
            </a:extLst>
          </p:cNvPr>
          <p:cNvSpPr/>
          <p:nvPr/>
        </p:nvSpPr>
        <p:spPr>
          <a:xfrm>
            <a:off x="2514600" y="228600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59694B4-7827-5BEF-00F0-6A58E014D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30A4677-41EB-8E3A-350A-1D148CE89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02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199"/>
            <a:ext cx="7315200" cy="55130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HYPERSPLENISM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752600"/>
            <a:ext cx="7467600" cy="4158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is syndrome characterized by 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Splenomegaly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Pancytopenia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Increase bone marrow cellularity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Improvement of blood picture after splenectomy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DAC3D9-4E93-BE76-501B-C2CAB306FF7B}"/>
              </a:ext>
            </a:extLst>
          </p:cNvPr>
          <p:cNvSpPr/>
          <p:nvPr/>
        </p:nvSpPr>
        <p:spPr>
          <a:xfrm>
            <a:off x="2514600" y="228600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CORE CONCEPT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AB855F4-1A23-6F93-77F9-928DCF88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71600"/>
            <a:ext cx="7239000" cy="4539622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Any cause of splenomegaly can cause hypersplenism but commonly found in</a:t>
            </a:r>
          </a:p>
          <a:p>
            <a:pP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Haematological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disease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Portal hypertension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Felty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syndrome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Lymphoma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87DE3-8579-3ABF-F29C-B4B977CD181C}"/>
              </a:ext>
            </a:extLst>
          </p:cNvPr>
          <p:cNvSpPr/>
          <p:nvPr/>
        </p:nvSpPr>
        <p:spPr>
          <a:xfrm>
            <a:off x="2514600" y="228600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05E1E91-601C-5005-7778-BEFC7E025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6CECE93-CA71-D8E9-9603-3CB78D54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5910" r="34166" b="9981"/>
          <a:stretch/>
        </p:blipFill>
        <p:spPr>
          <a:xfrm>
            <a:off x="838200" y="1676399"/>
            <a:ext cx="7848600" cy="46482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C6C1A4-8311-FA5A-DAE6-20A51D535E7A}"/>
              </a:ext>
            </a:extLst>
          </p:cNvPr>
          <p:cNvSpPr/>
          <p:nvPr/>
        </p:nvSpPr>
        <p:spPr>
          <a:xfrm>
            <a:off x="2514600" y="228600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RESEARCH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13D3959-9DCB-03C0-E577-575726E6E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02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46965-80D8-F76F-3E7C-AA26EF7C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547" y="1752600"/>
            <a:ext cx="6801853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LYMPHADENOPATHY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8955439-A5AE-D0BE-D6AA-E6D02FEE1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41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C4A45-81DA-4B1C-612A-D87ADB00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09BD6B5-8F10-843E-3B0F-2C5042F4A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0" y="622042"/>
            <a:ext cx="7545626" cy="5504122"/>
          </a:xfrm>
        </p:spPr>
      </p:pic>
    </p:spTree>
    <p:extLst>
      <p:ext uri="{BB962C8B-B14F-4D97-AF65-F5344CB8AC3E}">
        <p14:creationId xmlns:p14="http://schemas.microsoft.com/office/powerpoint/2010/main" val="3721834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2F70-7B70-636A-F811-C7F597EF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4FFC37-0A44-3FAF-338B-558E9FA55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29599" cy="6191206"/>
          </a:xfrm>
        </p:spPr>
      </p:pic>
    </p:spTree>
    <p:extLst>
      <p:ext uri="{BB962C8B-B14F-4D97-AF65-F5344CB8AC3E}">
        <p14:creationId xmlns:p14="http://schemas.microsoft.com/office/powerpoint/2010/main" val="1024560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13801"/>
            <a:ext cx="6705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LYMPHADENOPATHY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207" y="1676400"/>
            <a:ext cx="6591985" cy="3777622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Once lymph node is palpable examine following points.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Site (anterior, posterior chain, supraclavicular, submental, submandibular in right or left or both sites)</a:t>
            </a:r>
          </a:p>
          <a:p>
            <a:pP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Number (single/multiple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5A8FA5-5596-60FE-504C-4C317DC6CD9B}"/>
              </a:ext>
            </a:extLst>
          </p:cNvPr>
          <p:cNvSpPr/>
          <p:nvPr/>
        </p:nvSpPr>
        <p:spPr>
          <a:xfrm>
            <a:off x="2514600" y="22167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8AFB159-89EB-4606-3C07-0ED0DCA65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066800"/>
            <a:ext cx="7010400" cy="48444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Consistency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Tenderness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Discrete or matted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Fixation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Skin(sinus, ulcer, acute inflammation signs, skin tethering)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6113102-E7C0-A351-76B7-FD082EE0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22D4B2-CCA8-49D6-0375-51A1ECD37BA8}"/>
              </a:ext>
            </a:extLst>
          </p:cNvPr>
          <p:cNvSpPr/>
          <p:nvPr/>
        </p:nvSpPr>
        <p:spPr>
          <a:xfrm>
            <a:off x="2514600" y="22167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324E-D7D0-6EA7-F737-0C296F53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116113E-8E7F-2CBC-6AC3-4659B5E64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7950"/>
            <a:ext cx="8229599" cy="5558213"/>
          </a:xfrm>
        </p:spPr>
      </p:pic>
    </p:spTree>
    <p:extLst>
      <p:ext uri="{BB962C8B-B14F-4D97-AF65-F5344CB8AC3E}">
        <p14:creationId xmlns:p14="http://schemas.microsoft.com/office/powerpoint/2010/main" val="3239991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066800"/>
            <a:ext cx="7162800" cy="48444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MATTED CERVICAL LYMPHADENOPATHY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Tuberculous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lymphadenitis (most common)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Actinomycosis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Infection by atypical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mycobacteria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LYMPHADENOPATHY WITH SINUS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Tuberculous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lymphadenitis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actinomycosis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AAA7A-386F-2D0E-5336-0D016DA26E64}"/>
              </a:ext>
            </a:extLst>
          </p:cNvPr>
          <p:cNvSpPr/>
          <p:nvPr/>
        </p:nvSpPr>
        <p:spPr>
          <a:xfrm>
            <a:off x="2514600" y="228600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0CF8227-5CF9-F651-3B5F-E8C1FC219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624110"/>
            <a:ext cx="7010400" cy="128089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752600"/>
            <a:ext cx="7162800" cy="4158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Difference between syncope, dizziness and vertigo.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to approach a patient with hypertension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to approach a patient with lymphadenopathy.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to approach a patient with splenomegaly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B81AD12-1839-6AD4-A946-8784E99C5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95400"/>
            <a:ext cx="7239000" cy="46158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HARD IMMOBILE LYMPH NODE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Metastatic malignancy</a:t>
            </a:r>
          </a:p>
          <a:p>
            <a:pP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TENDER CERVICAL LYMPH NODES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Acute infection</a:t>
            </a:r>
          </a:p>
          <a:p>
            <a:pP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LYMPHADENOPATHY WITH GOITRE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Papillary carcinoma of thyroid with metastasis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9EC7E1-0018-9281-1753-C2A8E7F64F81}"/>
              </a:ext>
            </a:extLst>
          </p:cNvPr>
          <p:cNvSpPr/>
          <p:nvPr/>
        </p:nvSpPr>
        <p:spPr>
          <a:xfrm>
            <a:off x="2514600" y="228600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8221E4E-02B7-12CC-C5E0-65D54BBAE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46778"/>
            <a:ext cx="7467600" cy="8058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LYMPH NODE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007" y="2089778"/>
            <a:ext cx="6591985" cy="3777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Rubbery: lymphoma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Firm and matted: tuberculosis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Hard: malignancy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Stony hard: calcified lymph node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Soft, cystic: cold abscess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9F43CB-7CFF-CF9F-5224-7C17FB9809A2}"/>
              </a:ext>
            </a:extLst>
          </p:cNvPr>
          <p:cNvSpPr/>
          <p:nvPr/>
        </p:nvSpPr>
        <p:spPr>
          <a:xfrm>
            <a:off x="2514600" y="228600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F6582C-3071-2F1C-CB36-5C6A6399A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7162800" cy="6556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GENERALIZED LYMPHADENOPATHY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981200"/>
            <a:ext cx="7162799" cy="3930022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Lymphoma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Acute lymphoblastic leukemia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Viral infection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Disseminated T.B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Chronic lymphatic leukemia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HIV 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Sarcoidosis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7DB7DD-8C12-E7F1-5E8D-CD4BC4C3B4BB}"/>
              </a:ext>
            </a:extLst>
          </p:cNvPr>
          <p:cNvSpPr/>
          <p:nvPr/>
        </p:nvSpPr>
        <p:spPr>
          <a:xfrm>
            <a:off x="2438400" y="3517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8392490-AC2F-6853-7EBD-87688F4B1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7315200" cy="5794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INVESTIGATE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876926"/>
            <a:ext cx="7391400" cy="403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a) CBC with ESR , peripheral film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b) Chest x.ray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c) Ultrasound or C.T scan abdomen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d) FNAC or biopsy of lymph node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e) Bone marrow biopsy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Mantoux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g)HIV screening test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h) ANA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40E9B3-FFA7-259D-4F63-B3CA69EF5876}"/>
              </a:ext>
            </a:extLst>
          </p:cNvPr>
          <p:cNvSpPr/>
          <p:nvPr/>
        </p:nvSpPr>
        <p:spPr>
          <a:xfrm>
            <a:off x="2514600" y="30162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FBD0E70-81B5-217D-3CE2-3D33740C0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266FE5-3982-E8A3-7D60-E61FE6A02BD1}"/>
              </a:ext>
            </a:extLst>
          </p:cNvPr>
          <p:cNvSpPr/>
          <p:nvPr/>
        </p:nvSpPr>
        <p:spPr>
          <a:xfrm>
            <a:off x="2514600" y="228600"/>
            <a:ext cx="3733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RESEARCH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C8C3363-4CDB-17FA-335A-40F15E807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0" r="31667" b="12945"/>
          <a:stretch/>
        </p:blipFill>
        <p:spPr>
          <a:xfrm>
            <a:off x="609600" y="1295400"/>
            <a:ext cx="8077200" cy="51054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88443B2-6F86-5D42-A6A3-A9DBB2BF0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74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3A8F5FC3-F33E-5CCD-8138-F8F44DE6A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7"/>
          <a:stretch/>
        </p:blipFill>
        <p:spPr>
          <a:xfrm>
            <a:off x="577124" y="1320222"/>
            <a:ext cx="1893751" cy="329247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2F3B342A-A2C7-017C-96D4-116E3ED843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17"/>
          <a:stretch/>
        </p:blipFill>
        <p:spPr>
          <a:xfrm>
            <a:off x="2588946" y="1301956"/>
            <a:ext cx="1897454" cy="329247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 descr="A picture containing website&#10;&#10;Description automatically generated">
            <a:extLst>
              <a:ext uri="{FF2B5EF4-FFF2-40B4-BE49-F238E27FC236}">
                <a16:creationId xmlns:a16="http://schemas.microsoft.com/office/drawing/2014/main" id="{9F9B8F82-AA5B-0534-6154-0A2DD21AB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r="10086" b="-2"/>
          <a:stretch/>
        </p:blipFill>
        <p:spPr>
          <a:xfrm>
            <a:off x="4629182" y="1290274"/>
            <a:ext cx="1897458" cy="329247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A blue and white sign&#10;&#10;Description automatically generated with low confidence">
            <a:extLst>
              <a:ext uri="{FF2B5EF4-FFF2-40B4-BE49-F238E27FC236}">
                <a16:creationId xmlns:a16="http://schemas.microsoft.com/office/drawing/2014/main" id="{00B1C23C-EB91-422B-5D9A-83AAB7696D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9"/>
          <a:stretch/>
        </p:blipFill>
        <p:spPr>
          <a:xfrm>
            <a:off x="6669418" y="1310239"/>
            <a:ext cx="1897458" cy="329247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E0B6C5-6EFE-91F0-0F3D-85E7AC0D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659" y="4622680"/>
            <a:ext cx="6517482" cy="13458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STUDY RESOURCES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A6BB9C-85EE-B905-C517-DCAF2EAD9E02}"/>
              </a:ext>
            </a:extLst>
          </p:cNvPr>
          <p:cNvSpPr/>
          <p:nvPr/>
        </p:nvSpPr>
        <p:spPr>
          <a:xfrm>
            <a:off x="2438400" y="-1"/>
            <a:ext cx="3573905" cy="4100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en-PK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7E99291-CDDD-433D-65EF-A3B4A7B44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29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67D6-90F3-0F8F-4196-6696D0F57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383E13-A5E6-72FC-1690-89D84B6F6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34" t="12944" r="11666" b="33696"/>
          <a:stretch/>
        </p:blipFill>
        <p:spPr>
          <a:xfrm>
            <a:off x="1943100" y="1379308"/>
            <a:ext cx="6591300" cy="48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28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1A27-560E-8472-198E-960A8EFC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9F027C-3B47-16A5-362B-236F66FC1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64" y="624111"/>
            <a:ext cx="6589198" cy="5772092"/>
          </a:xfrm>
        </p:spPr>
      </p:pic>
    </p:spTree>
    <p:extLst>
      <p:ext uri="{BB962C8B-B14F-4D97-AF65-F5344CB8AC3E}">
        <p14:creationId xmlns:p14="http://schemas.microsoft.com/office/powerpoint/2010/main" val="1603755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7162800" cy="4006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1)Firm and matted lymph nodes are found in</a:t>
            </a:r>
          </a:p>
          <a:p>
            <a:pPr marL="514350" indent="-51435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A) Tuberculosis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B) Malignancy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C) Infective lymphadenitis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D) Lymphoma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4E3961F-A3B2-2D10-D72C-F84160C53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676400"/>
            <a:ext cx="73152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Answer: Tuberculosis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9850D9-5224-E8B2-36AC-C6CB482BD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631E-CBF7-BD60-093C-C6A3EC4D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313DF8-9C29-655C-ABEF-DFAFB7090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526971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1143000"/>
            <a:ext cx="7162800" cy="4768222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2) Massive splenomegaly is found in all  of following except  </a:t>
            </a:r>
          </a:p>
          <a:p>
            <a:pP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a)CML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b)Visceral leishmaniasis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c)Chronic malaria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d)Enteric fever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04629A0-D711-A7EF-5C00-E102416D2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600200"/>
            <a:ext cx="5105399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Answer: Enteric fever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B432381-6758-4B31-EF8F-9D579FA3E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010400" cy="50730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Post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ictal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confusion and amnesia is a feature of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a) Presyncope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b) Syncope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c) Seizure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d) Vertigo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050C4D7-1501-6A23-F1F7-609B04580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Answer: seizure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9E7D2F9-84B6-E62D-3E20-2B075D281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1" y="1447800"/>
            <a:ext cx="6858000" cy="4463422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4) Stage 2 hypertension is characterized by blood pressure reading of</a:t>
            </a:r>
          </a:p>
          <a:p>
            <a:pPr marL="514350" indent="-514350">
              <a:buAutoNum type="alphaL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&gt; 130/80mmHg</a:t>
            </a:r>
          </a:p>
          <a:p>
            <a:pPr marL="514350" indent="-514350">
              <a:buAutoNum type="alphaL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&gt; 140/90mmHg</a:t>
            </a:r>
          </a:p>
          <a:p>
            <a:pPr marL="514350" indent="-514350">
              <a:buAutoNum type="alphaL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&gt;120/90mmHg</a:t>
            </a:r>
          </a:p>
          <a:p>
            <a:pPr marL="514350" indent="-514350">
              <a:buAutoNum type="alphaL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&gt;150/100mmHg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39A340E-4AF3-2BA8-FD58-62E99D4D9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Answer: &gt;140/90mmHg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48CBE7F-3AB5-4AFB-4922-095F1AFA0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5) A Young female with anemia, jaundice, frontal bossing and splenomegaly. Most likely diagnosis is</a:t>
            </a:r>
          </a:p>
          <a:p>
            <a:pPr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lphaL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Non cirrhotic portal hypertension</a:t>
            </a:r>
          </a:p>
          <a:p>
            <a:pPr marL="514350" indent="-514350">
              <a:buAutoNum type="alphaL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Hereditary hemolytic anemia</a:t>
            </a:r>
          </a:p>
          <a:p>
            <a:pPr marL="514350" indent="-514350">
              <a:buAutoNum type="alphaL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 compensated chronic liver disease</a:t>
            </a:r>
          </a:p>
          <a:p>
            <a:pPr marL="514350" indent="-514350">
              <a:buAutoNum type="alphaLcParenR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Iron deficiency anemia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29D17FE-EA08-4CC4-1985-E5A979185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Answer:</a:t>
            </a:r>
          </a:p>
          <a:p>
            <a:pPr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Hereditary hemolytic anemia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9ADF7C2-6798-82CB-979E-6830FDE54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2B867E76-BCB2-A11F-8E51-605B5326F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151871"/>
              </p:ext>
            </p:extLst>
          </p:nvPr>
        </p:nvGraphicFramePr>
        <p:xfrm>
          <a:off x="3786796" y="942108"/>
          <a:ext cx="4841662" cy="496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9F02C34-D49A-DDE0-D71D-E185F630DE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AB56E-7DEF-3AA7-77D4-33AD6376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C91182-7871-5EF7-6583-6C5FD06BE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7" y="529056"/>
            <a:ext cx="7615190" cy="5597108"/>
          </a:xfrm>
        </p:spPr>
      </p:pic>
    </p:spTree>
    <p:extLst>
      <p:ext uri="{BB962C8B-B14F-4D97-AF65-F5344CB8AC3E}">
        <p14:creationId xmlns:p14="http://schemas.microsoft.com/office/powerpoint/2010/main" val="35453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6E04-C03B-0748-8BDF-22E31425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114926"/>
            <a:ext cx="7236655" cy="6576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VERTIGO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911AE-5104-B44E-97ED-E6488193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It is a symptom ,not a disease.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Feeling in which external world seems to revolve around the individual or individual itself seems to revolve in space.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CAB899-00E8-CE50-AD2B-638297041723}"/>
              </a:ext>
            </a:extLst>
          </p:cNvPr>
          <p:cNvSpPr/>
          <p:nvPr/>
        </p:nvSpPr>
        <p:spPr>
          <a:xfrm>
            <a:off x="2895600" y="152400"/>
            <a:ext cx="2971800" cy="381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CORE CONCEPT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4B3CEB3-6D18-1EF4-0DC5-AA13F45AC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9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31837"/>
            <a:ext cx="7239000" cy="65766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DIZZINESS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89" y="1905000"/>
            <a:ext cx="6591985" cy="3777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Abnormal perception of movement(vertigo) with feeling of faintness or unsteadiness.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Anxiety is most common cause of dizziness in under 65 years age people.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DE4C9A-A2EB-FF3F-4D41-D965C613B1C0}"/>
              </a:ext>
            </a:extLst>
          </p:cNvPr>
          <p:cNvSpPr/>
          <p:nvPr/>
        </p:nvSpPr>
        <p:spPr>
          <a:xfrm>
            <a:off x="2895600" y="228600"/>
            <a:ext cx="2971800" cy="2566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CORE CONCEPT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573DEE8-7402-FD11-14BB-636F2333D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31836"/>
            <a:ext cx="7239000" cy="685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LOSS OF CONSCIOUSNESS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591985" cy="37776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Consciousness is the awareness of environment and ability to respond it.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Loss of consciousness is the global dysfunction of brain.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EA79A5-98ED-6F49-C917-5F06D94AC0F9}"/>
              </a:ext>
            </a:extLst>
          </p:cNvPr>
          <p:cNvSpPr/>
          <p:nvPr/>
        </p:nvSpPr>
        <p:spPr>
          <a:xfrm>
            <a:off x="2895600" y="228600"/>
            <a:ext cx="29718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CORE CONCEPT</a:t>
            </a:r>
            <a:endParaRPr lang="en-PK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EA69221-91F7-0A35-B3B4-850085689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21" y="22167"/>
            <a:ext cx="1052512" cy="994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1549</TotalTime>
  <Words>773</Words>
  <Application>Microsoft Office PowerPoint</Application>
  <PresentationFormat>On-screen Show (4:3)</PresentationFormat>
  <Paragraphs>219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Wisp</vt:lpstr>
      <vt:lpstr>PowerPoint Presentation</vt:lpstr>
      <vt:lpstr>COMMON MEDICAL ISSUES  </vt:lpstr>
      <vt:lpstr>PowerPoint Presentation</vt:lpstr>
      <vt:lpstr>LEARNING OUTCOMES</vt:lpstr>
      <vt:lpstr>PowerPoint Presentation</vt:lpstr>
      <vt:lpstr>PowerPoint Presentation</vt:lpstr>
      <vt:lpstr>VERTIGO</vt:lpstr>
      <vt:lpstr>DIZZINESS</vt:lpstr>
      <vt:lpstr>LOSS OF CONSCIOUSNESS</vt:lpstr>
      <vt:lpstr>PowerPoint Presentation</vt:lpstr>
      <vt:lpstr>PRESYNCOPE AND SYNCOPE</vt:lpstr>
      <vt:lpstr>Differentials of syncope</vt:lpstr>
      <vt:lpstr>PowerPoint Presentation</vt:lpstr>
      <vt:lpstr>SYNCOPE VS SEIZURES</vt:lpstr>
      <vt:lpstr>PowerPoint Presentation</vt:lpstr>
      <vt:lpstr>HYPERTENSION</vt:lpstr>
      <vt:lpstr>PowerPoint Presentation</vt:lpstr>
      <vt:lpstr>PowerPoint Presentation</vt:lpstr>
      <vt:lpstr>VERTICAL INTEGRATION</vt:lpstr>
      <vt:lpstr>PowerPoint Presentation</vt:lpstr>
      <vt:lpstr>PowerPoint Presentation</vt:lpstr>
      <vt:lpstr>     SPLEENOMEGALY</vt:lpstr>
      <vt:lpstr>CAUSES OF MASS IN LEFT HYPOCHONDRIUM</vt:lpstr>
      <vt:lpstr>PowerPoint Presentation</vt:lpstr>
      <vt:lpstr>PowerPoint Presentation</vt:lpstr>
      <vt:lpstr>PowerPoint Presentation</vt:lpstr>
      <vt:lpstr>SPLEEN CONSISTENCY</vt:lpstr>
      <vt:lpstr>PowerPoint Presentation</vt:lpstr>
      <vt:lpstr>RELEVENT EXAMINATION IN CASE OF SPLENOMEGALY</vt:lpstr>
      <vt:lpstr>HYPERSPLENISM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LYMPHADENOPATHY</vt:lpstr>
      <vt:lpstr>PowerPoint Presentation</vt:lpstr>
      <vt:lpstr>PowerPoint Presentation</vt:lpstr>
      <vt:lpstr>PowerPoint Presentation</vt:lpstr>
      <vt:lpstr>PowerPoint Presentation</vt:lpstr>
      <vt:lpstr>LYMPH NODE CONSISTENCY</vt:lpstr>
      <vt:lpstr>GENERALIZED LYMPHADENOPATHY CAUSES</vt:lpstr>
      <vt:lpstr>HOW TO INVESTIGATE </vt:lpstr>
      <vt:lpstr>PowerPoint Presentation</vt:lpstr>
      <vt:lpstr>STUDY RESOURCES</vt:lpstr>
      <vt:lpstr>PowerPoint Presentation</vt:lpstr>
      <vt:lpstr>PowerPoint Presentation</vt:lpstr>
      <vt:lpstr>MCQs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MEDICAL ISSUES 2</dc:title>
  <dc:creator>Samer Saleem</dc:creator>
  <cp:lastModifiedBy>Dr Seemab Abid</cp:lastModifiedBy>
  <cp:revision>54</cp:revision>
  <dcterms:created xsi:type="dcterms:W3CDTF">2021-03-16T18:12:45Z</dcterms:created>
  <dcterms:modified xsi:type="dcterms:W3CDTF">2024-02-19T19:17:33Z</dcterms:modified>
</cp:coreProperties>
</file>