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notesMasterIdLst>
    <p:notesMasterId r:id="rId70"/>
  </p:notesMasterIdLst>
  <p:sldIdLst>
    <p:sldId id="256" r:id="rId2"/>
    <p:sldId id="421" r:id="rId3"/>
    <p:sldId id="340" r:id="rId4"/>
    <p:sldId id="341" r:id="rId5"/>
    <p:sldId id="358" r:id="rId6"/>
    <p:sldId id="409" r:id="rId7"/>
    <p:sldId id="343" r:id="rId8"/>
    <p:sldId id="410" r:id="rId9"/>
    <p:sldId id="259" r:id="rId10"/>
    <p:sldId id="260" r:id="rId11"/>
    <p:sldId id="262" r:id="rId12"/>
    <p:sldId id="263" r:id="rId13"/>
    <p:sldId id="265" r:id="rId14"/>
    <p:sldId id="270" r:id="rId15"/>
    <p:sldId id="275" r:id="rId16"/>
    <p:sldId id="276" r:id="rId17"/>
    <p:sldId id="280" r:id="rId18"/>
    <p:sldId id="278" r:id="rId19"/>
    <p:sldId id="279" r:id="rId20"/>
    <p:sldId id="281" r:id="rId21"/>
    <p:sldId id="333" r:id="rId22"/>
    <p:sldId id="283" r:id="rId23"/>
    <p:sldId id="284" r:id="rId24"/>
    <p:sldId id="285" r:id="rId25"/>
    <p:sldId id="412" r:id="rId26"/>
    <p:sldId id="334" r:id="rId27"/>
    <p:sldId id="337" r:id="rId28"/>
    <p:sldId id="338" r:id="rId29"/>
    <p:sldId id="287" r:id="rId30"/>
    <p:sldId id="288" r:id="rId31"/>
    <p:sldId id="339" r:id="rId32"/>
    <p:sldId id="289" r:id="rId33"/>
    <p:sldId id="290" r:id="rId34"/>
    <p:sldId id="322" r:id="rId35"/>
    <p:sldId id="291" r:id="rId36"/>
    <p:sldId id="292" r:id="rId37"/>
    <p:sldId id="294" r:id="rId38"/>
    <p:sldId id="325" r:id="rId39"/>
    <p:sldId id="295" r:id="rId40"/>
    <p:sldId id="296" r:id="rId41"/>
    <p:sldId id="315" r:id="rId42"/>
    <p:sldId id="324" r:id="rId43"/>
    <p:sldId id="298" r:id="rId44"/>
    <p:sldId id="299" r:id="rId45"/>
    <p:sldId id="307" r:id="rId46"/>
    <p:sldId id="309" r:id="rId47"/>
    <p:sldId id="311" r:id="rId48"/>
    <p:sldId id="301" r:id="rId49"/>
    <p:sldId id="318" r:id="rId50"/>
    <p:sldId id="302" r:id="rId51"/>
    <p:sldId id="312" r:id="rId52"/>
    <p:sldId id="413" r:id="rId53"/>
    <p:sldId id="328" r:id="rId54"/>
    <p:sldId id="368" r:id="rId55"/>
    <p:sldId id="371" r:id="rId56"/>
    <p:sldId id="369" r:id="rId57"/>
    <p:sldId id="418" r:id="rId58"/>
    <p:sldId id="417" r:id="rId59"/>
    <p:sldId id="408" r:id="rId60"/>
    <p:sldId id="360" r:id="rId61"/>
    <p:sldId id="414" r:id="rId62"/>
    <p:sldId id="415" r:id="rId63"/>
    <p:sldId id="416" r:id="rId64"/>
    <p:sldId id="365" r:id="rId65"/>
    <p:sldId id="303" r:id="rId66"/>
    <p:sldId id="344" r:id="rId67"/>
    <p:sldId id="420" r:id="rId68"/>
    <p:sldId id="419" r:id="rId69"/>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170" autoAdjust="0"/>
  </p:normalViewPr>
  <p:slideViewPr>
    <p:cSldViewPr>
      <p:cViewPr varScale="1">
        <p:scale>
          <a:sx n="64" d="100"/>
          <a:sy n="64" d="100"/>
        </p:scale>
        <p:origin x="2002" y="67"/>
      </p:cViewPr>
      <p:guideLst>
        <p:guide orient="horz" pos="2160"/>
        <p:guide pos="2880"/>
      </p:guideLst>
    </p:cSldViewPr>
  </p:slideViewPr>
  <p:notesTextViewPr>
    <p:cViewPr>
      <p:scale>
        <a:sx n="1" d="1"/>
        <a:sy n="1" d="1"/>
      </p:scale>
      <p:origin x="0" y="0"/>
    </p:cViewPr>
  </p:notesTextViewPr>
  <p:sorterViewPr>
    <p:cViewPr>
      <p:scale>
        <a:sx n="100" d="100"/>
        <a:sy n="100" d="100"/>
      </p:scale>
      <p:origin x="0" y="-403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12564D59-9019-447D-BA89-F6203E953FDF}" type="datetimeFigureOut">
              <a:rPr lang="en-US" smtClean="0"/>
              <a:t>2/11/2025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E9E96B2F-5F3A-4F46-94A5-F711CF41AE94}" type="slidenum">
              <a:rPr lang="en-US" smtClean="0"/>
              <a:t>‹#›</a:t>
            </a:fld>
            <a:endParaRPr lang="en-US"/>
          </a:p>
        </p:txBody>
      </p:sp>
    </p:spTree>
    <p:extLst>
      <p:ext uri="{BB962C8B-B14F-4D97-AF65-F5344CB8AC3E}">
        <p14:creationId xmlns:p14="http://schemas.microsoft.com/office/powerpoint/2010/main" val="2249195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a:t>
            </a:r>
            <a:r>
              <a:rPr lang="en-US" baseline="0" dirty="0"/>
              <a:t> the large airways contain air and are therefore of lower density than the surrounding soft tissue, they should be visible on most good-quality radiographs.</a:t>
            </a:r>
          </a:p>
          <a:p>
            <a:r>
              <a:rPr lang="en-US" baseline="0" dirty="0"/>
              <a:t>The trachea may be slightly off midline to the right since it passes to the right of the aorta.</a:t>
            </a:r>
          </a:p>
          <a:p>
            <a:r>
              <a:rPr lang="en-US" baseline="0" dirty="0"/>
              <a:t>The trachea can appear deviated if the patient is rotated. </a:t>
            </a:r>
            <a:endParaRPr lang="en-US" dirty="0"/>
          </a:p>
        </p:txBody>
      </p:sp>
      <p:sp>
        <p:nvSpPr>
          <p:cNvPr id="4" name="Slide Number Placeholder 3"/>
          <p:cNvSpPr>
            <a:spLocks noGrp="1"/>
          </p:cNvSpPr>
          <p:nvPr>
            <p:ph type="sldNum" sz="quarter" idx="10"/>
          </p:nvPr>
        </p:nvSpPr>
        <p:spPr/>
        <p:txBody>
          <a:bodyPr/>
          <a:lstStyle/>
          <a:p>
            <a:fld id="{E9E96B2F-5F3A-4F46-94A5-F711CF41AE94}" type="slidenum">
              <a:rPr lang="en-US" smtClean="0"/>
              <a:t>29</a:t>
            </a:fld>
            <a:endParaRPr lang="en-US"/>
          </a:p>
        </p:txBody>
      </p:sp>
    </p:spTree>
    <p:extLst>
      <p:ext uri="{BB962C8B-B14F-4D97-AF65-F5344CB8AC3E}">
        <p14:creationId xmlns:p14="http://schemas.microsoft.com/office/powerpoint/2010/main" val="1677316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CHF may progress to pulmonary venous hypertension and pulmonary edema with leakage of fluid into the </a:t>
            </a:r>
            <a:r>
              <a:rPr lang="en-US" sz="1300" b="1" dirty="0" err="1"/>
              <a:t>interstitium</a:t>
            </a:r>
            <a:r>
              <a:rPr lang="en-US" sz="1300" b="1" dirty="0"/>
              <a:t>, alveoli and pleural space.</a:t>
            </a:r>
          </a:p>
          <a:p>
            <a:r>
              <a:rPr lang="en-US" sz="1300" b="1" dirty="0"/>
              <a:t>In the pulmonary vasculature of the normal chest, the lower zone pulmonary veins are larger than the upper zone veins due to gravity. In a patient with CHF, the pulmonary capillary wedge pressure rises to the 12-18 mmHg range and the upper zone veins dilate and are equal in size or larger, termed cephalization. </a:t>
            </a:r>
          </a:p>
          <a:p>
            <a:r>
              <a:rPr lang="en-US" sz="1300" b="1" dirty="0"/>
              <a:t>With increasing PCWP, (18-24 mm. Hg.), interstitial edema occurs with the appearance of </a:t>
            </a:r>
            <a:r>
              <a:rPr lang="en-US" sz="1300" b="1" dirty="0" err="1"/>
              <a:t>Kerley</a:t>
            </a:r>
            <a:r>
              <a:rPr lang="en-US" sz="1300" b="1" dirty="0"/>
              <a:t> lines (These are horizontal lines less than 2cm long, commonly found in the lower zone periphery.  These lines are the thickened, edematous interlobular septa).</a:t>
            </a:r>
          </a:p>
          <a:p>
            <a:r>
              <a:rPr lang="en-US" sz="1300" b="1" dirty="0"/>
              <a:t> Increased PCWP above this level is alveolar edema, often in a classic </a:t>
            </a:r>
            <a:r>
              <a:rPr lang="en-US" sz="1300" b="1" dirty="0" err="1"/>
              <a:t>perihilar</a:t>
            </a:r>
            <a:r>
              <a:rPr lang="en-US" sz="1300" b="1" dirty="0"/>
              <a:t> bat wing pattern of density. Pleural effusions also often occur.</a:t>
            </a:r>
            <a:r>
              <a:rPr lang="en-US" sz="1300" dirty="0"/>
              <a:t> </a:t>
            </a:r>
            <a:r>
              <a:rPr lang="en-US" sz="1300" b="1" dirty="0"/>
              <a:t> </a:t>
            </a:r>
          </a:p>
          <a:p>
            <a:endParaRPr lang="en-US" dirty="0"/>
          </a:p>
        </p:txBody>
      </p:sp>
      <p:sp>
        <p:nvSpPr>
          <p:cNvPr id="4" name="Slide Number Placeholder 3"/>
          <p:cNvSpPr>
            <a:spLocks noGrp="1"/>
          </p:cNvSpPr>
          <p:nvPr>
            <p:ph type="sldNum" sz="quarter" idx="10"/>
          </p:nvPr>
        </p:nvSpPr>
        <p:spPr/>
        <p:txBody>
          <a:bodyPr/>
          <a:lstStyle/>
          <a:p>
            <a:fld id="{E9E96B2F-5F3A-4F46-94A5-F711CF41AE94}" type="slidenum">
              <a:rPr lang="en-US" smtClean="0"/>
              <a:t>50</a:t>
            </a:fld>
            <a:endParaRPr lang="en-US"/>
          </a:p>
        </p:txBody>
      </p:sp>
    </p:spTree>
    <p:extLst>
      <p:ext uri="{BB962C8B-B14F-4D97-AF65-F5344CB8AC3E}">
        <p14:creationId xmlns:p14="http://schemas.microsoft.com/office/powerpoint/2010/main" val="1680983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b="1" dirty="0"/>
              <a:t>bullae (lucent, air-containing spaces that have no vessels and therefore are not perfused) </a:t>
            </a:r>
          </a:p>
          <a:p>
            <a:pPr defTabSz="966612">
              <a:defRPr/>
            </a:pPr>
            <a:r>
              <a:rPr lang="en-US" sz="1300" b="1" dirty="0"/>
              <a:t>In smokers with known emphysema the upper lung zones are commonly more involved than the lower lobes. This situation is reversed in patients with alpha-1 anti-trypsin deficiency, where the lower lobes are affected.</a:t>
            </a:r>
            <a:r>
              <a:rPr lang="en-US" sz="1300" dirty="0"/>
              <a:t> </a:t>
            </a:r>
          </a:p>
          <a:p>
            <a:endParaRPr lang="en-US" dirty="0"/>
          </a:p>
        </p:txBody>
      </p:sp>
      <p:sp>
        <p:nvSpPr>
          <p:cNvPr id="4" name="Slide Number Placeholder 3"/>
          <p:cNvSpPr>
            <a:spLocks noGrp="1"/>
          </p:cNvSpPr>
          <p:nvPr>
            <p:ph type="sldNum" sz="quarter" idx="10"/>
          </p:nvPr>
        </p:nvSpPr>
        <p:spPr/>
        <p:txBody>
          <a:bodyPr/>
          <a:lstStyle/>
          <a:p>
            <a:fld id="{E9E96B2F-5F3A-4F46-94A5-F711CF41AE94}" type="slidenum">
              <a:rPr lang="en-US" smtClean="0"/>
              <a:t>51</a:t>
            </a:fld>
            <a:endParaRPr lang="en-US"/>
          </a:p>
        </p:txBody>
      </p:sp>
    </p:spTree>
    <p:extLst>
      <p:ext uri="{BB962C8B-B14F-4D97-AF65-F5344CB8AC3E}">
        <p14:creationId xmlns:p14="http://schemas.microsoft.com/office/powerpoint/2010/main" val="2742860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D3D3D"/>
                </a:solidFill>
                <a:effectLst/>
                <a:highlight>
                  <a:srgbClr val="EEEEEE"/>
                </a:highlight>
                <a:latin typeface="Open Sans" panose="020B0606030504020204" pitchFamily="34" charset="0"/>
              </a:rPr>
              <a:t>Thick walled right upper lobe cavitary lung lesion with air fluid level.</a:t>
            </a:r>
            <a:endParaRPr lang="en-US" dirty="0"/>
          </a:p>
        </p:txBody>
      </p:sp>
      <p:sp>
        <p:nvSpPr>
          <p:cNvPr id="4" name="Slide Number Placeholder 3"/>
          <p:cNvSpPr>
            <a:spLocks noGrp="1"/>
          </p:cNvSpPr>
          <p:nvPr>
            <p:ph type="sldNum" sz="quarter" idx="5"/>
          </p:nvPr>
        </p:nvSpPr>
        <p:spPr/>
        <p:txBody>
          <a:bodyPr/>
          <a:lstStyle/>
          <a:p>
            <a:fld id="{E9E96B2F-5F3A-4F46-94A5-F711CF41AE94}" type="slidenum">
              <a:rPr lang="en-US" smtClean="0"/>
              <a:t>52</a:t>
            </a:fld>
            <a:endParaRPr lang="en-US"/>
          </a:p>
        </p:txBody>
      </p:sp>
    </p:spTree>
    <p:extLst>
      <p:ext uri="{BB962C8B-B14F-4D97-AF65-F5344CB8AC3E}">
        <p14:creationId xmlns:p14="http://schemas.microsoft.com/office/powerpoint/2010/main" val="3436869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Lung abscess</a:t>
            </a:r>
          </a:p>
        </p:txBody>
      </p:sp>
      <p:sp>
        <p:nvSpPr>
          <p:cNvPr id="4" name="Slide Number Placeholder 3"/>
          <p:cNvSpPr>
            <a:spLocks noGrp="1"/>
          </p:cNvSpPr>
          <p:nvPr>
            <p:ph type="sldNum" sz="quarter" idx="5"/>
          </p:nvPr>
        </p:nvSpPr>
        <p:spPr/>
        <p:txBody>
          <a:bodyPr/>
          <a:lstStyle/>
          <a:p>
            <a:fld id="{E9E96B2F-5F3A-4F46-94A5-F711CF41AE94}" type="slidenum">
              <a:rPr lang="en-US" smtClean="0"/>
              <a:t>61</a:t>
            </a:fld>
            <a:endParaRPr lang="en-US"/>
          </a:p>
        </p:txBody>
      </p:sp>
    </p:spTree>
    <p:extLst>
      <p:ext uri="{BB962C8B-B14F-4D97-AF65-F5344CB8AC3E}">
        <p14:creationId xmlns:p14="http://schemas.microsoft.com/office/powerpoint/2010/main" val="1663940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Lobar pneumonia</a:t>
            </a:r>
          </a:p>
        </p:txBody>
      </p:sp>
      <p:sp>
        <p:nvSpPr>
          <p:cNvPr id="4" name="Slide Number Placeholder 3"/>
          <p:cNvSpPr>
            <a:spLocks noGrp="1"/>
          </p:cNvSpPr>
          <p:nvPr>
            <p:ph type="sldNum" sz="quarter" idx="5"/>
          </p:nvPr>
        </p:nvSpPr>
        <p:spPr/>
        <p:txBody>
          <a:bodyPr/>
          <a:lstStyle/>
          <a:p>
            <a:fld id="{E9E96B2F-5F3A-4F46-94A5-F711CF41AE94}" type="slidenum">
              <a:rPr lang="en-US" smtClean="0"/>
              <a:t>62</a:t>
            </a:fld>
            <a:endParaRPr lang="en-US"/>
          </a:p>
        </p:txBody>
      </p:sp>
    </p:spTree>
    <p:extLst>
      <p:ext uri="{BB962C8B-B14F-4D97-AF65-F5344CB8AC3E}">
        <p14:creationId xmlns:p14="http://schemas.microsoft.com/office/powerpoint/2010/main" val="2976045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 collapse</a:t>
            </a:r>
          </a:p>
        </p:txBody>
      </p:sp>
      <p:sp>
        <p:nvSpPr>
          <p:cNvPr id="4" name="Slide Number Placeholder 3"/>
          <p:cNvSpPr>
            <a:spLocks noGrp="1"/>
          </p:cNvSpPr>
          <p:nvPr>
            <p:ph type="sldNum" sz="quarter" idx="5"/>
          </p:nvPr>
        </p:nvSpPr>
        <p:spPr/>
        <p:txBody>
          <a:bodyPr/>
          <a:lstStyle/>
          <a:p>
            <a:fld id="{E9E96B2F-5F3A-4F46-94A5-F711CF41AE94}" type="slidenum">
              <a:rPr lang="en-US" smtClean="0"/>
              <a:t>63</a:t>
            </a:fld>
            <a:endParaRPr lang="en-US"/>
          </a:p>
        </p:txBody>
      </p:sp>
    </p:spTree>
    <p:extLst>
      <p:ext uri="{BB962C8B-B14F-4D97-AF65-F5344CB8AC3E}">
        <p14:creationId xmlns:p14="http://schemas.microsoft.com/office/powerpoint/2010/main" val="1053336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This is a typical chest x-ray of a patient in severe CHF.  </a:t>
            </a:r>
            <a:br>
              <a:rPr lang="en-US" sz="1300" b="1" dirty="0"/>
            </a:br>
            <a:r>
              <a:rPr lang="en-US" sz="1300" b="1" dirty="0"/>
              <a:t>Note the cardiomegaly, alveolar edema, and haziness of vascular margins.</a:t>
            </a: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E9E96B2F-5F3A-4F46-94A5-F711CF41AE94}" type="slidenum">
              <a:rPr lang="en-US" smtClean="0"/>
              <a:t>65</a:t>
            </a:fld>
            <a:endParaRPr lang="en-US"/>
          </a:p>
        </p:txBody>
      </p:sp>
    </p:spTree>
    <p:extLst>
      <p:ext uri="{BB962C8B-B14F-4D97-AF65-F5344CB8AC3E}">
        <p14:creationId xmlns:p14="http://schemas.microsoft.com/office/powerpoint/2010/main" val="1011126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The right heart border is silhouetted out.  </a:t>
            </a:r>
            <a:br>
              <a:rPr lang="en-US" sz="1300" b="1" dirty="0"/>
            </a:br>
            <a:endParaRPr lang="en-US" dirty="0"/>
          </a:p>
        </p:txBody>
      </p:sp>
      <p:sp>
        <p:nvSpPr>
          <p:cNvPr id="4" name="Slide Number Placeholder 3"/>
          <p:cNvSpPr>
            <a:spLocks noGrp="1"/>
          </p:cNvSpPr>
          <p:nvPr>
            <p:ph type="sldNum" sz="quarter" idx="10"/>
          </p:nvPr>
        </p:nvSpPr>
        <p:spPr/>
        <p:txBody>
          <a:bodyPr/>
          <a:lstStyle/>
          <a:p>
            <a:fld id="{E9E96B2F-5F3A-4F46-94A5-F711CF41AE94}" type="slidenum">
              <a:rPr lang="en-US" smtClean="0"/>
              <a:t>41</a:t>
            </a:fld>
            <a:endParaRPr lang="en-US"/>
          </a:p>
        </p:txBody>
      </p:sp>
    </p:spTree>
    <p:extLst>
      <p:ext uri="{BB962C8B-B14F-4D97-AF65-F5344CB8AC3E}">
        <p14:creationId xmlns:p14="http://schemas.microsoft.com/office/powerpoint/2010/main" val="558329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Consolidation / </a:t>
            </a:r>
            <a:r>
              <a:rPr lang="en-US" sz="1300" b="1" dirty="0" err="1"/>
              <a:t>Lingula</a:t>
            </a:r>
            <a:r>
              <a:rPr lang="en-US" dirty="0"/>
              <a:t> </a:t>
            </a:r>
            <a:r>
              <a:rPr lang="en-US" sz="1300" dirty="0"/>
              <a:t>Density in left lower lung field</a:t>
            </a:r>
            <a:r>
              <a:rPr lang="en-US" dirty="0"/>
              <a:t> </a:t>
            </a:r>
          </a:p>
          <a:p>
            <a:r>
              <a:rPr lang="en-US" sz="1300" dirty="0"/>
              <a:t>Loss of left heart silhouette</a:t>
            </a:r>
            <a:r>
              <a:rPr lang="en-US" dirty="0"/>
              <a:t> </a:t>
            </a:r>
          </a:p>
          <a:p>
            <a:r>
              <a:rPr lang="en-US" sz="1300" dirty="0"/>
              <a:t>Diaphragmatic silhouette intact</a:t>
            </a:r>
            <a:r>
              <a:rPr lang="en-US" dirty="0"/>
              <a:t> </a:t>
            </a:r>
          </a:p>
          <a:p>
            <a:r>
              <a:rPr lang="en-US" sz="1300" dirty="0"/>
              <a:t>No shift of mediastinum</a:t>
            </a:r>
            <a:r>
              <a:rPr lang="en-US" dirty="0"/>
              <a:t> </a:t>
            </a:r>
          </a:p>
          <a:p>
            <a:r>
              <a:rPr lang="en-US" sz="1300" dirty="0"/>
              <a:t>Blunting of </a:t>
            </a:r>
            <a:r>
              <a:rPr lang="en-US" sz="1300" dirty="0" err="1"/>
              <a:t>costophrenic</a:t>
            </a:r>
            <a:r>
              <a:rPr lang="en-US" sz="1300" dirty="0"/>
              <a:t> angle</a:t>
            </a:r>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E9E96B2F-5F3A-4F46-94A5-F711CF41AE94}" type="slidenum">
              <a:rPr lang="en-US" smtClean="0"/>
              <a:t>42</a:t>
            </a:fld>
            <a:endParaRPr lang="en-US"/>
          </a:p>
        </p:txBody>
      </p:sp>
    </p:spTree>
    <p:extLst>
      <p:ext uri="{BB962C8B-B14F-4D97-AF65-F5344CB8AC3E}">
        <p14:creationId xmlns:p14="http://schemas.microsoft.com/office/powerpoint/2010/main" val="4053950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b="1" dirty="0"/>
              <a:t>Atelectasis</a:t>
            </a:r>
            <a:r>
              <a:rPr lang="en-US" sz="1300" dirty="0"/>
              <a:t> </a:t>
            </a:r>
            <a:r>
              <a:rPr lang="en-US" sz="1300" b="1" dirty="0"/>
              <a:t>Left Lung</a:t>
            </a:r>
            <a:r>
              <a:rPr lang="en-US" dirty="0"/>
              <a:t> </a:t>
            </a:r>
          </a:p>
          <a:p>
            <a:r>
              <a:rPr lang="en-US" sz="1300" dirty="0"/>
              <a:t>Homogenous density left </a:t>
            </a:r>
            <a:r>
              <a:rPr lang="en-US" sz="1300" dirty="0" err="1"/>
              <a:t>hemithorax</a:t>
            </a:r>
            <a:r>
              <a:rPr lang="en-US" dirty="0"/>
              <a:t> </a:t>
            </a:r>
          </a:p>
          <a:p>
            <a:r>
              <a:rPr lang="en-US" sz="1300" dirty="0" err="1"/>
              <a:t>Mediastinal</a:t>
            </a:r>
            <a:r>
              <a:rPr lang="en-US" sz="1300" dirty="0"/>
              <a:t> shift to left</a:t>
            </a:r>
            <a:r>
              <a:rPr lang="en-US" dirty="0"/>
              <a:t> </a:t>
            </a:r>
          </a:p>
          <a:p>
            <a:r>
              <a:rPr lang="en-US" sz="1300" dirty="0"/>
              <a:t>Left </a:t>
            </a:r>
            <a:r>
              <a:rPr lang="en-US" sz="1300" dirty="0" err="1"/>
              <a:t>hemithorax</a:t>
            </a:r>
            <a:r>
              <a:rPr lang="en-US" sz="1300" dirty="0"/>
              <a:t> smaller</a:t>
            </a:r>
            <a:r>
              <a:rPr lang="en-US" dirty="0"/>
              <a:t> </a:t>
            </a:r>
          </a:p>
          <a:p>
            <a:r>
              <a:rPr lang="en-US" sz="1300" dirty="0"/>
              <a:t>Diaphragm and heart silhouette are not identifiable</a:t>
            </a:r>
            <a:r>
              <a:rPr lang="en-US" dirty="0"/>
              <a:t> </a:t>
            </a:r>
          </a:p>
          <a:p>
            <a:endParaRPr lang="en-US" dirty="0"/>
          </a:p>
        </p:txBody>
      </p:sp>
      <p:sp>
        <p:nvSpPr>
          <p:cNvPr id="4" name="Slide Number Placeholder 3"/>
          <p:cNvSpPr>
            <a:spLocks noGrp="1"/>
          </p:cNvSpPr>
          <p:nvPr>
            <p:ph type="sldNum" sz="quarter" idx="10"/>
          </p:nvPr>
        </p:nvSpPr>
        <p:spPr/>
        <p:txBody>
          <a:bodyPr/>
          <a:lstStyle/>
          <a:p>
            <a:fld id="{E9E96B2F-5F3A-4F46-94A5-F711CF41AE94}" type="slidenum">
              <a:rPr lang="en-US" smtClean="0"/>
              <a:t>43</a:t>
            </a:fld>
            <a:endParaRPr lang="en-US"/>
          </a:p>
        </p:txBody>
      </p:sp>
    </p:spTree>
    <p:extLst>
      <p:ext uri="{BB962C8B-B14F-4D97-AF65-F5344CB8AC3E}">
        <p14:creationId xmlns:p14="http://schemas.microsoft.com/office/powerpoint/2010/main" val="182067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b="1" dirty="0"/>
              <a:t>Atelectasis Right Upper Lobe</a:t>
            </a:r>
            <a:endParaRPr lang="en-US" dirty="0"/>
          </a:p>
          <a:p>
            <a:r>
              <a:rPr lang="en-US" sz="1300" dirty="0"/>
              <a:t>Density in the right upper lung field</a:t>
            </a:r>
            <a:r>
              <a:rPr lang="en-US" dirty="0"/>
              <a:t> </a:t>
            </a:r>
          </a:p>
          <a:p>
            <a:r>
              <a:rPr lang="en-US" sz="1300" dirty="0"/>
              <a:t>Transverse fissure pulled up</a:t>
            </a:r>
            <a:r>
              <a:rPr lang="en-US" dirty="0"/>
              <a:t> </a:t>
            </a:r>
          </a:p>
          <a:p>
            <a:r>
              <a:rPr lang="en-US" sz="1300" dirty="0"/>
              <a:t>Right hilum pulled up</a:t>
            </a:r>
            <a:r>
              <a:rPr lang="en-US" dirty="0"/>
              <a:t> </a:t>
            </a:r>
          </a:p>
          <a:p>
            <a:r>
              <a:rPr lang="en-US" sz="1300" dirty="0"/>
              <a:t>Smaller right lung</a:t>
            </a:r>
            <a:r>
              <a:rPr lang="en-US" dirty="0"/>
              <a:t> </a:t>
            </a:r>
          </a:p>
          <a:p>
            <a:r>
              <a:rPr lang="en-US" sz="1300" dirty="0"/>
              <a:t>Smaller right </a:t>
            </a:r>
            <a:r>
              <a:rPr lang="en-US" sz="1300" dirty="0" err="1"/>
              <a:t>hemithorax</a:t>
            </a:r>
            <a:r>
              <a:rPr lang="en-US" sz="1300" dirty="0"/>
              <a:t> </a:t>
            </a:r>
            <a:endParaRPr lang="en-US" dirty="0"/>
          </a:p>
          <a:p>
            <a:endParaRPr lang="en-US" dirty="0"/>
          </a:p>
        </p:txBody>
      </p:sp>
      <p:sp>
        <p:nvSpPr>
          <p:cNvPr id="4" name="Slide Number Placeholder 3"/>
          <p:cNvSpPr>
            <a:spLocks noGrp="1"/>
          </p:cNvSpPr>
          <p:nvPr>
            <p:ph type="sldNum" sz="quarter" idx="10"/>
          </p:nvPr>
        </p:nvSpPr>
        <p:spPr/>
        <p:txBody>
          <a:bodyPr/>
          <a:lstStyle/>
          <a:p>
            <a:fld id="{E9E96B2F-5F3A-4F46-94A5-F711CF41AE94}" type="slidenum">
              <a:rPr lang="en-US" smtClean="0"/>
              <a:t>44</a:t>
            </a:fld>
            <a:endParaRPr lang="en-US"/>
          </a:p>
        </p:txBody>
      </p:sp>
    </p:spTree>
    <p:extLst>
      <p:ext uri="{BB962C8B-B14F-4D97-AF65-F5344CB8AC3E}">
        <p14:creationId xmlns:p14="http://schemas.microsoft.com/office/powerpoint/2010/main" val="4045288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Consolidation Right Upper Lobe </a:t>
            </a:r>
          </a:p>
          <a:p>
            <a:r>
              <a:rPr lang="en-US" sz="1300" dirty="0"/>
              <a:t>Density in right upper lung field</a:t>
            </a:r>
            <a:r>
              <a:rPr lang="en-US" dirty="0"/>
              <a:t> </a:t>
            </a:r>
          </a:p>
          <a:p>
            <a:r>
              <a:rPr lang="en-US" sz="1300" dirty="0"/>
              <a:t>Lobar density</a:t>
            </a:r>
            <a:r>
              <a:rPr lang="en-US" dirty="0"/>
              <a:t> </a:t>
            </a:r>
          </a:p>
          <a:p>
            <a:r>
              <a:rPr lang="en-US" sz="1300" dirty="0"/>
              <a:t>Loss of ascending aorta silhouette</a:t>
            </a:r>
            <a:r>
              <a:rPr lang="en-US" dirty="0"/>
              <a:t> </a:t>
            </a:r>
          </a:p>
          <a:p>
            <a:r>
              <a:rPr lang="en-US" sz="1300" dirty="0"/>
              <a:t>No shift of mediastinum</a:t>
            </a:r>
            <a:r>
              <a:rPr lang="en-US" dirty="0"/>
              <a:t> </a:t>
            </a:r>
          </a:p>
          <a:p>
            <a:r>
              <a:rPr lang="en-US" sz="1300" dirty="0"/>
              <a:t>Transverse fissure not significantly shifted</a:t>
            </a:r>
            <a:r>
              <a:rPr lang="en-US" dirty="0"/>
              <a:t> </a:t>
            </a:r>
          </a:p>
          <a:p>
            <a:r>
              <a:rPr lang="en-US" sz="1300" dirty="0"/>
              <a:t>Air </a:t>
            </a:r>
            <a:r>
              <a:rPr lang="en-US" sz="1300" dirty="0" err="1"/>
              <a:t>bronchogram</a:t>
            </a:r>
            <a:r>
              <a:rPr lang="en-US" dirty="0"/>
              <a:t> </a:t>
            </a:r>
          </a:p>
          <a:p>
            <a:r>
              <a:rPr lang="en-US" dirty="0"/>
              <a:t> </a:t>
            </a:r>
          </a:p>
        </p:txBody>
      </p:sp>
      <p:sp>
        <p:nvSpPr>
          <p:cNvPr id="4" name="Slide Number Placeholder 3"/>
          <p:cNvSpPr>
            <a:spLocks noGrp="1"/>
          </p:cNvSpPr>
          <p:nvPr>
            <p:ph type="sldNum" sz="quarter" idx="10"/>
          </p:nvPr>
        </p:nvSpPr>
        <p:spPr/>
        <p:txBody>
          <a:bodyPr/>
          <a:lstStyle/>
          <a:p>
            <a:fld id="{E9E96B2F-5F3A-4F46-94A5-F711CF41AE94}" type="slidenum">
              <a:rPr lang="en-US" smtClean="0"/>
              <a:t>45</a:t>
            </a:fld>
            <a:endParaRPr lang="en-US"/>
          </a:p>
        </p:txBody>
      </p:sp>
    </p:spTree>
    <p:extLst>
      <p:ext uri="{BB962C8B-B14F-4D97-AF65-F5344CB8AC3E}">
        <p14:creationId xmlns:p14="http://schemas.microsoft.com/office/powerpoint/2010/main" val="1765667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A patient with bilateral pleural effusions.  </a:t>
            </a:r>
            <a:br>
              <a:rPr lang="en-US" sz="1300" b="1" dirty="0"/>
            </a:br>
            <a:r>
              <a:rPr lang="en-US" sz="1300" b="1" dirty="0"/>
              <a:t>Note the concave menisci blunting both posterior </a:t>
            </a:r>
            <a:r>
              <a:rPr lang="en-US" sz="1300" b="1" dirty="0" err="1"/>
              <a:t>costophrenic</a:t>
            </a:r>
            <a:r>
              <a:rPr lang="en-US" sz="1300" b="1" dirty="0"/>
              <a:t> angles.</a:t>
            </a:r>
            <a:r>
              <a:rPr lang="en-US" dirty="0"/>
              <a:t> </a:t>
            </a:r>
          </a:p>
        </p:txBody>
      </p:sp>
      <p:sp>
        <p:nvSpPr>
          <p:cNvPr id="4" name="Slide Number Placeholder 3"/>
          <p:cNvSpPr>
            <a:spLocks noGrp="1"/>
          </p:cNvSpPr>
          <p:nvPr>
            <p:ph type="sldNum" sz="quarter" idx="10"/>
          </p:nvPr>
        </p:nvSpPr>
        <p:spPr/>
        <p:txBody>
          <a:bodyPr/>
          <a:lstStyle/>
          <a:p>
            <a:fld id="{E9E96B2F-5F3A-4F46-94A5-F711CF41AE94}" type="slidenum">
              <a:rPr lang="en-US" smtClean="0"/>
              <a:t>46</a:t>
            </a:fld>
            <a:endParaRPr lang="en-US"/>
          </a:p>
        </p:txBody>
      </p:sp>
    </p:spTree>
    <p:extLst>
      <p:ext uri="{BB962C8B-B14F-4D97-AF65-F5344CB8AC3E}">
        <p14:creationId xmlns:p14="http://schemas.microsoft.com/office/powerpoint/2010/main" val="4277810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Air in pleural space</a:t>
            </a:r>
            <a:r>
              <a:rPr lang="en-US" dirty="0"/>
              <a:t> </a:t>
            </a:r>
          </a:p>
          <a:p>
            <a:r>
              <a:rPr lang="en-US" sz="1300" dirty="0"/>
              <a:t>Lung margin</a:t>
            </a:r>
            <a:r>
              <a:rPr lang="en-US" dirty="0"/>
              <a:t> </a:t>
            </a:r>
          </a:p>
          <a:p>
            <a:endParaRPr lang="en-US" dirty="0"/>
          </a:p>
        </p:txBody>
      </p:sp>
      <p:sp>
        <p:nvSpPr>
          <p:cNvPr id="4" name="Slide Number Placeholder 3"/>
          <p:cNvSpPr>
            <a:spLocks noGrp="1"/>
          </p:cNvSpPr>
          <p:nvPr>
            <p:ph type="sldNum" sz="quarter" idx="10"/>
          </p:nvPr>
        </p:nvSpPr>
        <p:spPr/>
        <p:txBody>
          <a:bodyPr/>
          <a:lstStyle/>
          <a:p>
            <a:fld id="{E9E96B2F-5F3A-4F46-94A5-F711CF41AE94}" type="slidenum">
              <a:rPr lang="en-US" smtClean="0"/>
              <a:t>47</a:t>
            </a:fld>
            <a:endParaRPr lang="en-US"/>
          </a:p>
        </p:txBody>
      </p:sp>
    </p:spTree>
    <p:extLst>
      <p:ext uri="{BB962C8B-B14F-4D97-AF65-F5344CB8AC3E}">
        <p14:creationId xmlns:p14="http://schemas.microsoft.com/office/powerpoint/2010/main" val="725163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ARDS</a:t>
            </a:r>
          </a:p>
          <a:p>
            <a:r>
              <a:rPr lang="en-US" sz="1300" dirty="0"/>
              <a:t>Non-cardiogenic pulmonary edema</a:t>
            </a:r>
            <a:r>
              <a:rPr lang="en-US" dirty="0"/>
              <a:t> </a:t>
            </a:r>
          </a:p>
          <a:p>
            <a:r>
              <a:rPr lang="en-US" sz="1300" dirty="0"/>
              <a:t>Distinguishing characteristics:</a:t>
            </a:r>
            <a:r>
              <a:rPr lang="en-US" dirty="0"/>
              <a:t> </a:t>
            </a:r>
          </a:p>
          <a:p>
            <a:r>
              <a:rPr lang="en-US" sz="1300" dirty="0"/>
              <a:t>Normal size heart</a:t>
            </a:r>
            <a:r>
              <a:rPr lang="en-US" dirty="0"/>
              <a:t> </a:t>
            </a:r>
          </a:p>
          <a:p>
            <a:r>
              <a:rPr lang="en-US" sz="1300" dirty="0"/>
              <a:t>No pleural effusion</a:t>
            </a:r>
            <a:r>
              <a:rPr lang="en-US" dirty="0"/>
              <a:t> </a:t>
            </a:r>
          </a:p>
          <a:p>
            <a:endParaRPr lang="en-US" dirty="0"/>
          </a:p>
        </p:txBody>
      </p:sp>
      <p:sp>
        <p:nvSpPr>
          <p:cNvPr id="4" name="Slide Number Placeholder 3"/>
          <p:cNvSpPr>
            <a:spLocks noGrp="1"/>
          </p:cNvSpPr>
          <p:nvPr>
            <p:ph type="sldNum" sz="quarter" idx="10"/>
          </p:nvPr>
        </p:nvSpPr>
        <p:spPr/>
        <p:txBody>
          <a:bodyPr/>
          <a:lstStyle/>
          <a:p>
            <a:fld id="{E9E96B2F-5F3A-4F46-94A5-F711CF41AE94}" type="slidenum">
              <a:rPr lang="en-US" smtClean="0"/>
              <a:t>49</a:t>
            </a:fld>
            <a:endParaRPr lang="en-US"/>
          </a:p>
        </p:txBody>
      </p:sp>
    </p:spTree>
    <p:extLst>
      <p:ext uri="{BB962C8B-B14F-4D97-AF65-F5344CB8AC3E}">
        <p14:creationId xmlns:p14="http://schemas.microsoft.com/office/powerpoint/2010/main" val="3793480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DBB946-301F-48C0-BF11-A656DFE6919D}" type="datetimeFigureOut">
              <a:rPr lang="x-none" smtClean="0"/>
              <a:t>2/11/2025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EA2D5E5-C7A8-420E-9565-C61A261BF554}" type="slidenum">
              <a:rPr lang="x-none" smtClean="0"/>
              <a:t>‹#›</a:t>
            </a:fld>
            <a:endParaRPr lang="x-none"/>
          </a:p>
        </p:txBody>
      </p:sp>
    </p:spTree>
    <p:extLst>
      <p:ext uri="{BB962C8B-B14F-4D97-AF65-F5344CB8AC3E}">
        <p14:creationId xmlns:p14="http://schemas.microsoft.com/office/powerpoint/2010/main" val="2240485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DBB946-301F-48C0-BF11-A656DFE6919D}" type="datetimeFigureOut">
              <a:rPr lang="x-none" smtClean="0"/>
              <a:t>2/11/2025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EA2D5E5-C7A8-420E-9565-C61A261BF554}" type="slidenum">
              <a:rPr lang="x-none" smtClean="0"/>
              <a:t>‹#›</a:t>
            </a:fld>
            <a:endParaRPr lang="x-none"/>
          </a:p>
        </p:txBody>
      </p:sp>
    </p:spTree>
    <p:extLst>
      <p:ext uri="{BB962C8B-B14F-4D97-AF65-F5344CB8AC3E}">
        <p14:creationId xmlns:p14="http://schemas.microsoft.com/office/powerpoint/2010/main" val="848805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DBB946-301F-48C0-BF11-A656DFE6919D}" type="datetimeFigureOut">
              <a:rPr lang="x-none" smtClean="0"/>
              <a:t>2/11/2025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EA2D5E5-C7A8-420E-9565-C61A261BF554}" type="slidenum">
              <a:rPr lang="x-none" smtClean="0"/>
              <a:t>‹#›</a:t>
            </a:fld>
            <a:endParaRPr lang="x-none"/>
          </a:p>
        </p:txBody>
      </p:sp>
    </p:spTree>
    <p:extLst>
      <p:ext uri="{BB962C8B-B14F-4D97-AF65-F5344CB8AC3E}">
        <p14:creationId xmlns:p14="http://schemas.microsoft.com/office/powerpoint/2010/main" val="3063165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DBB946-301F-48C0-BF11-A656DFE6919D}" type="datetimeFigureOut">
              <a:rPr lang="x-none" smtClean="0"/>
              <a:t>2/11/2025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EA2D5E5-C7A8-420E-9565-C61A261BF554}" type="slidenum">
              <a:rPr lang="x-none" smtClean="0"/>
              <a:t>‹#›</a:t>
            </a:fld>
            <a:endParaRPr lang="x-none"/>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671038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DBB946-301F-48C0-BF11-A656DFE6919D}" type="datetimeFigureOut">
              <a:rPr lang="x-none" smtClean="0"/>
              <a:t>2/11/2025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EA2D5E5-C7A8-420E-9565-C61A261BF554}" type="slidenum">
              <a:rPr lang="x-none" smtClean="0"/>
              <a:t>‹#›</a:t>
            </a:fld>
            <a:endParaRPr lang="x-none"/>
          </a:p>
        </p:txBody>
      </p:sp>
    </p:spTree>
    <p:extLst>
      <p:ext uri="{BB962C8B-B14F-4D97-AF65-F5344CB8AC3E}">
        <p14:creationId xmlns:p14="http://schemas.microsoft.com/office/powerpoint/2010/main" val="790515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2DBB946-301F-48C0-BF11-A656DFE6919D}" type="datetimeFigureOut">
              <a:rPr lang="x-none" smtClean="0"/>
              <a:t>2/11/2025</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EA2D5E5-C7A8-420E-9565-C61A261BF554}" type="slidenum">
              <a:rPr lang="x-none" smtClean="0"/>
              <a:t>‹#›</a:t>
            </a:fld>
            <a:endParaRPr lang="x-none"/>
          </a:p>
        </p:txBody>
      </p:sp>
    </p:spTree>
    <p:extLst>
      <p:ext uri="{BB962C8B-B14F-4D97-AF65-F5344CB8AC3E}">
        <p14:creationId xmlns:p14="http://schemas.microsoft.com/office/powerpoint/2010/main" val="2220101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2DBB946-301F-48C0-BF11-A656DFE6919D}" type="datetimeFigureOut">
              <a:rPr lang="x-none" smtClean="0"/>
              <a:t>2/11/2025</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EA2D5E5-C7A8-420E-9565-C61A261BF554}" type="slidenum">
              <a:rPr lang="x-none" smtClean="0"/>
              <a:t>‹#›</a:t>
            </a:fld>
            <a:endParaRPr lang="x-none"/>
          </a:p>
        </p:txBody>
      </p:sp>
    </p:spTree>
    <p:extLst>
      <p:ext uri="{BB962C8B-B14F-4D97-AF65-F5344CB8AC3E}">
        <p14:creationId xmlns:p14="http://schemas.microsoft.com/office/powerpoint/2010/main" val="1487139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DBB946-301F-48C0-BF11-A656DFE6919D}" type="datetimeFigureOut">
              <a:rPr lang="x-none" smtClean="0"/>
              <a:t>2/11/2025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EA2D5E5-C7A8-420E-9565-C61A261BF554}" type="slidenum">
              <a:rPr lang="x-none" smtClean="0"/>
              <a:t>‹#›</a:t>
            </a:fld>
            <a:endParaRPr lang="x-none"/>
          </a:p>
        </p:txBody>
      </p:sp>
    </p:spTree>
    <p:extLst>
      <p:ext uri="{BB962C8B-B14F-4D97-AF65-F5344CB8AC3E}">
        <p14:creationId xmlns:p14="http://schemas.microsoft.com/office/powerpoint/2010/main" val="3679015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DBB946-301F-48C0-BF11-A656DFE6919D}" type="datetimeFigureOut">
              <a:rPr lang="x-none" smtClean="0"/>
              <a:t>2/11/2025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EA2D5E5-C7A8-420E-9565-C61A261BF554}" type="slidenum">
              <a:rPr lang="x-none" smtClean="0"/>
              <a:t>‹#›</a:t>
            </a:fld>
            <a:endParaRPr lang="x-none"/>
          </a:p>
        </p:txBody>
      </p:sp>
    </p:spTree>
    <p:extLst>
      <p:ext uri="{BB962C8B-B14F-4D97-AF65-F5344CB8AC3E}">
        <p14:creationId xmlns:p14="http://schemas.microsoft.com/office/powerpoint/2010/main" val="3380726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11" name="Date Placeholder 10"/>
          <p:cNvSpPr>
            <a:spLocks noGrp="1"/>
          </p:cNvSpPr>
          <p:nvPr>
            <p:ph type="dt" sz="half" idx="14"/>
          </p:nvPr>
        </p:nvSpPr>
        <p:spPr/>
        <p:txBody>
          <a:bodyPr/>
          <a:lstStyle/>
          <a:p>
            <a:fld id="{1D8BD707-D9CF-40AE-B4C6-C98DA3205C09}" type="datetimeFigureOut">
              <a:rPr lang="en-US" smtClean="0"/>
              <a:pPr/>
              <a:t>2/11/2025</a:t>
            </a:fld>
            <a:endParaRPr lang="en-US"/>
          </a:p>
        </p:txBody>
      </p:sp>
      <p:sp>
        <p:nvSpPr>
          <p:cNvPr id="12" name="Slide Number Placeholder 11"/>
          <p:cNvSpPr>
            <a:spLocks noGrp="1"/>
          </p:cNvSpPr>
          <p:nvPr>
            <p:ph type="sldNum" sz="quarter" idx="15"/>
          </p:nvPr>
        </p:nvSpPr>
        <p:spPr/>
        <p:txBody>
          <a:bodyPr/>
          <a:lstStyle/>
          <a:p>
            <a:fld id="{B6F15528-21DE-4FAA-801E-634DDDAF4B2B}" type="slidenum">
              <a:rPr lang="en-US" smtClean="0"/>
              <a:pPr/>
              <a:t>‹#›</a:t>
            </a:fld>
            <a:endParaRPr lang="en-US"/>
          </a:p>
        </p:txBody>
      </p:sp>
      <p:sp>
        <p:nvSpPr>
          <p:cNvPr id="13" name="Footer Placeholder 12"/>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568637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DBB946-301F-48C0-BF11-A656DFE6919D}" type="datetimeFigureOut">
              <a:rPr lang="x-none" smtClean="0"/>
              <a:t>2/11/2025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EA2D5E5-C7A8-420E-9565-C61A261BF554}" type="slidenum">
              <a:rPr lang="x-none" smtClean="0"/>
              <a:t>‹#›</a:t>
            </a:fld>
            <a:endParaRPr lang="x-none"/>
          </a:p>
        </p:txBody>
      </p:sp>
    </p:spTree>
    <p:extLst>
      <p:ext uri="{BB962C8B-B14F-4D97-AF65-F5344CB8AC3E}">
        <p14:creationId xmlns:p14="http://schemas.microsoft.com/office/powerpoint/2010/main" val="1785648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DBB946-301F-48C0-BF11-A656DFE6919D}" type="datetimeFigureOut">
              <a:rPr lang="x-none" smtClean="0"/>
              <a:t>2/11/2025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EA2D5E5-C7A8-420E-9565-C61A261BF554}" type="slidenum">
              <a:rPr lang="x-none" smtClean="0"/>
              <a:t>‹#›</a:t>
            </a:fld>
            <a:endParaRPr lang="x-none"/>
          </a:p>
        </p:txBody>
      </p:sp>
    </p:spTree>
    <p:extLst>
      <p:ext uri="{BB962C8B-B14F-4D97-AF65-F5344CB8AC3E}">
        <p14:creationId xmlns:p14="http://schemas.microsoft.com/office/powerpoint/2010/main" val="1884199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DBB946-301F-48C0-BF11-A656DFE6919D}" type="datetimeFigureOut">
              <a:rPr lang="x-none" smtClean="0"/>
              <a:t>2/11/2025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EA2D5E5-C7A8-420E-9565-C61A261BF554}" type="slidenum">
              <a:rPr lang="x-none" smtClean="0"/>
              <a:t>‹#›</a:t>
            </a:fld>
            <a:endParaRPr lang="x-none"/>
          </a:p>
        </p:txBody>
      </p:sp>
    </p:spTree>
    <p:extLst>
      <p:ext uri="{BB962C8B-B14F-4D97-AF65-F5344CB8AC3E}">
        <p14:creationId xmlns:p14="http://schemas.microsoft.com/office/powerpoint/2010/main" val="1960518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DBB946-301F-48C0-BF11-A656DFE6919D}" type="datetimeFigureOut">
              <a:rPr lang="x-none" smtClean="0"/>
              <a:t>2/11/2025</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EA2D5E5-C7A8-420E-9565-C61A261BF554}" type="slidenum">
              <a:rPr lang="x-none" smtClean="0"/>
              <a:t>‹#›</a:t>
            </a:fld>
            <a:endParaRPr lang="x-none"/>
          </a:p>
        </p:txBody>
      </p:sp>
    </p:spTree>
    <p:extLst>
      <p:ext uri="{BB962C8B-B14F-4D97-AF65-F5344CB8AC3E}">
        <p14:creationId xmlns:p14="http://schemas.microsoft.com/office/powerpoint/2010/main" val="249732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DBB946-301F-48C0-BF11-A656DFE6919D}" type="datetimeFigureOut">
              <a:rPr lang="x-none" smtClean="0"/>
              <a:t>2/11/2025</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EA2D5E5-C7A8-420E-9565-C61A261BF554}" type="slidenum">
              <a:rPr lang="x-none" smtClean="0"/>
              <a:t>‹#›</a:t>
            </a:fld>
            <a:endParaRPr lang="x-none"/>
          </a:p>
        </p:txBody>
      </p:sp>
    </p:spTree>
    <p:extLst>
      <p:ext uri="{BB962C8B-B14F-4D97-AF65-F5344CB8AC3E}">
        <p14:creationId xmlns:p14="http://schemas.microsoft.com/office/powerpoint/2010/main" val="3001513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DBB946-301F-48C0-BF11-A656DFE6919D}" type="datetimeFigureOut">
              <a:rPr lang="x-none" smtClean="0"/>
              <a:t>2/11/2025</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EA2D5E5-C7A8-420E-9565-C61A261BF554}" type="slidenum">
              <a:rPr lang="x-none" smtClean="0"/>
              <a:t>‹#›</a:t>
            </a:fld>
            <a:endParaRPr lang="x-none"/>
          </a:p>
        </p:txBody>
      </p:sp>
    </p:spTree>
    <p:extLst>
      <p:ext uri="{BB962C8B-B14F-4D97-AF65-F5344CB8AC3E}">
        <p14:creationId xmlns:p14="http://schemas.microsoft.com/office/powerpoint/2010/main" val="4068833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DBB946-301F-48C0-BF11-A656DFE6919D}" type="datetimeFigureOut">
              <a:rPr lang="x-none" smtClean="0"/>
              <a:t>2/11/2025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EA2D5E5-C7A8-420E-9565-C61A261BF554}" type="slidenum">
              <a:rPr lang="x-none" smtClean="0"/>
              <a:t>‹#›</a:t>
            </a:fld>
            <a:endParaRPr lang="x-none"/>
          </a:p>
        </p:txBody>
      </p:sp>
    </p:spTree>
    <p:extLst>
      <p:ext uri="{BB962C8B-B14F-4D97-AF65-F5344CB8AC3E}">
        <p14:creationId xmlns:p14="http://schemas.microsoft.com/office/powerpoint/2010/main" val="2666326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DBB946-301F-48C0-BF11-A656DFE6919D}" type="datetimeFigureOut">
              <a:rPr lang="x-none" smtClean="0"/>
              <a:t>2/11/2025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EA2D5E5-C7A8-420E-9565-C61A261BF554}" type="slidenum">
              <a:rPr lang="x-none" smtClean="0"/>
              <a:t>‹#›</a:t>
            </a:fld>
            <a:endParaRPr lang="x-none"/>
          </a:p>
        </p:txBody>
      </p:sp>
    </p:spTree>
    <p:extLst>
      <p:ext uri="{BB962C8B-B14F-4D97-AF65-F5344CB8AC3E}">
        <p14:creationId xmlns:p14="http://schemas.microsoft.com/office/powerpoint/2010/main" val="3211611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22DBB946-301F-48C0-BF11-A656DFE6919D}" type="datetimeFigureOut">
              <a:rPr lang="x-none" smtClean="0"/>
              <a:t>2/11/2025</a:t>
            </a:fld>
            <a:endParaRPr lang="x-none"/>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x-none"/>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EA2D5E5-C7A8-420E-9565-C61A261BF554}" type="slidenum">
              <a:rPr lang="x-none" smtClean="0"/>
              <a:t>‹#›</a:t>
            </a:fld>
            <a:endParaRPr lang="x-none"/>
          </a:p>
        </p:txBody>
      </p:sp>
    </p:spTree>
    <p:extLst>
      <p:ext uri="{BB962C8B-B14F-4D97-AF65-F5344CB8AC3E}">
        <p14:creationId xmlns:p14="http://schemas.microsoft.com/office/powerpoint/2010/main" val="2721267509"/>
      </p:ext>
    </p:extLst>
  </p:cSld>
  <p:clrMap bg1="dk1" tx1="lt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upload.wikimedia.org/wikipedia/commons/c/c8/Chest_Xray_PA_3-8-2010.png" TargetMode="Externa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6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33800" y="3124200"/>
            <a:ext cx="5410200" cy="1470025"/>
          </a:xfrm>
        </p:spPr>
        <p:txBody>
          <a:bodyPr>
            <a:normAutofit fontScale="90000"/>
          </a:bodyPr>
          <a:lstStyle/>
          <a:p>
            <a:pPr algn="ctr"/>
            <a:r>
              <a:rPr lang="en-US" dirty="0">
                <a:solidFill>
                  <a:schemeClr val="tx1"/>
                </a:solidFill>
              </a:rPr>
              <a:t>CHEST </a:t>
            </a:r>
            <a:br>
              <a:rPr lang="en-US" dirty="0">
                <a:solidFill>
                  <a:schemeClr val="tx1"/>
                </a:solidFill>
              </a:rPr>
            </a:br>
            <a:r>
              <a:rPr lang="en-US" dirty="0">
                <a:solidFill>
                  <a:schemeClr val="tx1"/>
                </a:solidFill>
              </a:rPr>
              <a:t>RADIOGRAPH</a:t>
            </a:r>
            <a:br>
              <a:rPr lang="en-US" dirty="0">
                <a:solidFill>
                  <a:schemeClr val="tx1"/>
                </a:solidFill>
              </a:rPr>
            </a:br>
            <a:br>
              <a:rPr lang="en-US" dirty="0">
                <a:solidFill>
                  <a:schemeClr val="tx1"/>
                </a:solidFill>
              </a:rPr>
            </a:br>
            <a:r>
              <a:rPr lang="en-US" sz="2700" dirty="0">
                <a:solidFill>
                  <a:schemeClr val="tx1"/>
                </a:solidFill>
              </a:rPr>
              <a:t>By</a:t>
            </a:r>
            <a:br>
              <a:rPr lang="en-US" sz="2700" dirty="0">
                <a:solidFill>
                  <a:schemeClr val="tx1"/>
                </a:solidFill>
              </a:rPr>
            </a:br>
            <a:r>
              <a:rPr lang="en-US" sz="2700" dirty="0">
                <a:solidFill>
                  <a:schemeClr val="tx1"/>
                </a:solidFill>
              </a:rPr>
              <a:t>Dr Riffat Raja</a:t>
            </a:r>
            <a:br>
              <a:rPr lang="en-US" sz="2700" dirty="0">
                <a:solidFill>
                  <a:schemeClr val="tx1"/>
                </a:solidFill>
              </a:rPr>
            </a:br>
            <a:r>
              <a:rPr lang="en-US" sz="2700" dirty="0">
                <a:solidFill>
                  <a:schemeClr val="tx1"/>
                </a:solidFill>
              </a:rPr>
              <a:t>Assistant Professor Radiology</a:t>
            </a:r>
            <a:endParaRPr lang="en-US" dirty="0">
              <a:solidFill>
                <a:schemeClr val="tx1"/>
              </a:solidFill>
            </a:endParaRPr>
          </a:p>
        </p:txBody>
      </p:sp>
      <p:pic>
        <p:nvPicPr>
          <p:cNvPr id="4" name="Picture 2" descr="GEN_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3425825" cy="556260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Chest x ray clipart hi-res stock photography and images - Alamy">
            <a:extLst>
              <a:ext uri="{FF2B5EF4-FFF2-40B4-BE49-F238E27FC236}">
                <a16:creationId xmlns:a16="http://schemas.microsoft.com/office/drawing/2014/main" id="{F0E068E4-82FA-F8A3-B641-1A7C09D4533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576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57201"/>
            <a:ext cx="5638800" cy="914400"/>
          </a:xfrm>
        </p:spPr>
        <p:txBody>
          <a:bodyPr/>
          <a:lstStyle/>
          <a:p>
            <a:r>
              <a:rPr lang="en-US" dirty="0"/>
              <a:t>Inspiration</a:t>
            </a:r>
          </a:p>
        </p:txBody>
      </p:sp>
      <p:sp>
        <p:nvSpPr>
          <p:cNvPr id="3" name="Content Placeholder 2"/>
          <p:cNvSpPr>
            <a:spLocks noGrp="1"/>
          </p:cNvSpPr>
          <p:nvPr>
            <p:ph idx="1"/>
          </p:nvPr>
        </p:nvSpPr>
        <p:spPr>
          <a:xfrm>
            <a:off x="381000" y="1676400"/>
            <a:ext cx="4420054" cy="4058751"/>
          </a:xfrm>
        </p:spPr>
        <p:txBody>
          <a:bodyPr>
            <a:normAutofit/>
          </a:bodyPr>
          <a:lstStyle/>
          <a:p>
            <a:pPr marL="0" indent="0">
              <a:buNone/>
            </a:pPr>
            <a:r>
              <a:rPr lang="en-US" dirty="0"/>
              <a:t>The chest radiograph should be obtained with the patient in full inspiration to help assess intrapulmonary abnormalities.</a:t>
            </a:r>
          </a:p>
          <a:p>
            <a:pPr marL="0" indent="0">
              <a:buNone/>
            </a:pPr>
            <a:endParaRPr lang="en-US" dirty="0"/>
          </a:p>
          <a:p>
            <a:pPr marL="0" indent="0">
              <a:buNone/>
            </a:pPr>
            <a:r>
              <a:rPr lang="en-US" dirty="0"/>
              <a:t>At full inspiration, the diaphragm should be observed at about the level of the 8</a:t>
            </a:r>
            <a:r>
              <a:rPr lang="en-US" baseline="30000" dirty="0"/>
              <a:t>th</a:t>
            </a:r>
            <a:r>
              <a:rPr lang="en-US" dirty="0"/>
              <a:t> to 10</a:t>
            </a:r>
            <a:r>
              <a:rPr lang="en-US" baseline="30000" dirty="0"/>
              <a:t>th</a:t>
            </a:r>
            <a:r>
              <a:rPr lang="en-US" dirty="0"/>
              <a:t> rib posteriorly, or the 5</a:t>
            </a:r>
            <a:r>
              <a:rPr lang="en-US" baseline="30000" dirty="0"/>
              <a:t>th</a:t>
            </a:r>
            <a:r>
              <a:rPr lang="en-US" dirty="0"/>
              <a:t> to 6</a:t>
            </a:r>
            <a:r>
              <a:rPr lang="en-US" baseline="30000" dirty="0"/>
              <a:t>th</a:t>
            </a:r>
            <a:r>
              <a:rPr lang="en-US" dirty="0"/>
              <a:t> rib anteriorly. </a:t>
            </a:r>
          </a:p>
        </p:txBody>
      </p:sp>
      <p:pic>
        <p:nvPicPr>
          <p:cNvPr id="4" name="Picture 2" descr="Chest x ray clipart hi-res stock photography and images - Alamy">
            <a:extLst>
              <a:ext uri="{FF2B5EF4-FFF2-40B4-BE49-F238E27FC236}">
                <a16:creationId xmlns:a16="http://schemas.microsoft.com/office/drawing/2014/main" id="{2733E3C0-8380-0B7A-182D-1D4CFBDD317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med-ed.virginia.edu/courses/rad/cxr/web%20images/normal_pa.jpg">
            <a:extLst>
              <a:ext uri="{FF2B5EF4-FFF2-40B4-BE49-F238E27FC236}">
                <a16:creationId xmlns:a16="http://schemas.microsoft.com/office/drawing/2014/main" id="{7A581BEB-E026-0227-AFE3-3824EE791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1054" y="1600200"/>
            <a:ext cx="4248159" cy="4058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749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7315200" cy="1154097"/>
          </a:xfrm>
        </p:spPr>
        <p:txBody>
          <a:bodyPr/>
          <a:lstStyle/>
          <a:p>
            <a:r>
              <a:rPr lang="en-US" dirty="0"/>
              <a:t>Penetration</a:t>
            </a:r>
          </a:p>
        </p:txBody>
      </p:sp>
      <p:sp>
        <p:nvSpPr>
          <p:cNvPr id="3" name="Content Placeholder 2"/>
          <p:cNvSpPr>
            <a:spLocks noGrp="1"/>
          </p:cNvSpPr>
          <p:nvPr>
            <p:ph idx="1"/>
          </p:nvPr>
        </p:nvSpPr>
        <p:spPr>
          <a:xfrm>
            <a:off x="609600" y="1828800"/>
            <a:ext cx="3962400" cy="3539527"/>
          </a:xfrm>
        </p:spPr>
        <p:txBody>
          <a:bodyPr>
            <a:normAutofit fontScale="92500" lnSpcReduction="10000"/>
          </a:bodyPr>
          <a:lstStyle/>
          <a:p>
            <a:pPr marL="0" indent="0">
              <a:buNone/>
            </a:pPr>
            <a:r>
              <a:rPr lang="en-US" dirty="0"/>
              <a:t>On a properly exposed chest radiograph:</a:t>
            </a:r>
          </a:p>
          <a:p>
            <a:endParaRPr lang="en-US" dirty="0"/>
          </a:p>
          <a:p>
            <a:r>
              <a:rPr lang="en-US" dirty="0"/>
              <a:t>The lower thoracic vertebrae should be visible through the heart</a:t>
            </a:r>
          </a:p>
          <a:p>
            <a:endParaRPr lang="en-US" dirty="0"/>
          </a:p>
          <a:p>
            <a:r>
              <a:rPr lang="en-US" dirty="0"/>
              <a:t>The </a:t>
            </a:r>
            <a:r>
              <a:rPr lang="en-US" dirty="0" err="1"/>
              <a:t>bronchovascular</a:t>
            </a:r>
            <a:r>
              <a:rPr lang="en-US" dirty="0"/>
              <a:t> structures behind the heart (trachea, aortic arch, pulmonary arteries, etc.) should be seen</a:t>
            </a:r>
          </a:p>
        </p:txBody>
      </p:sp>
      <p:pic>
        <p:nvPicPr>
          <p:cNvPr id="4" name="Picture 2" descr="Chest x ray clipart hi-res stock photography and images - Alamy">
            <a:extLst>
              <a:ext uri="{FF2B5EF4-FFF2-40B4-BE49-F238E27FC236}">
                <a16:creationId xmlns:a16="http://schemas.microsoft.com/office/drawing/2014/main" id="{8AD27636-E2AE-AADE-C953-2998B712951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med-ed.virginia.edu/courses/rad/cxr/web%20images/normal_pa.jpg">
            <a:extLst>
              <a:ext uri="{FF2B5EF4-FFF2-40B4-BE49-F238E27FC236}">
                <a16:creationId xmlns:a16="http://schemas.microsoft.com/office/drawing/2014/main" id="{51E459B2-8475-0D1C-781C-A6276F474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6581" y="1612837"/>
            <a:ext cx="4248159" cy="4058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301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72158"/>
            <a:ext cx="7315200" cy="1154097"/>
          </a:xfrm>
        </p:spPr>
        <p:txBody>
          <a:bodyPr/>
          <a:lstStyle/>
          <a:p>
            <a:r>
              <a:rPr lang="en-US" dirty="0"/>
              <a:t>Underexposure</a:t>
            </a:r>
          </a:p>
        </p:txBody>
      </p:sp>
      <p:sp>
        <p:nvSpPr>
          <p:cNvPr id="3" name="Content Placeholder 2"/>
          <p:cNvSpPr>
            <a:spLocks noGrp="1"/>
          </p:cNvSpPr>
          <p:nvPr>
            <p:ph idx="1"/>
          </p:nvPr>
        </p:nvSpPr>
        <p:spPr>
          <a:xfrm>
            <a:off x="724372" y="1626255"/>
            <a:ext cx="3962400" cy="3962400"/>
          </a:xfrm>
        </p:spPr>
        <p:txBody>
          <a:bodyPr/>
          <a:lstStyle/>
          <a:p>
            <a:pPr marL="0" indent="0">
              <a:buNone/>
            </a:pPr>
            <a:endParaRPr lang="en-US" dirty="0"/>
          </a:p>
          <a:p>
            <a:pPr marL="0" indent="0">
              <a:buNone/>
            </a:pPr>
            <a:r>
              <a:rPr lang="en-US" dirty="0"/>
              <a:t>In an underexposed chest radiograph, the cardiac shadow is opaque, with little or no visibility of the thoracic vertebrae.</a:t>
            </a:r>
          </a:p>
          <a:p>
            <a:pPr marL="0" indent="0">
              <a:buNone/>
            </a:pPr>
            <a:endParaRPr lang="en-US" dirty="0"/>
          </a:p>
          <a:p>
            <a:pPr marL="0" indent="0">
              <a:buNone/>
            </a:pPr>
            <a:r>
              <a:rPr lang="en-US" dirty="0"/>
              <a:t>The lungs may appear much denser and whiter, much as they might appear with infiltrates present.</a:t>
            </a:r>
          </a:p>
        </p:txBody>
      </p:sp>
      <p:pic>
        <p:nvPicPr>
          <p:cNvPr id="4" name="Picture 2" descr="Chest x ray clipart hi-res stock photography and images - Alamy">
            <a:extLst>
              <a:ext uri="{FF2B5EF4-FFF2-40B4-BE49-F238E27FC236}">
                <a16:creationId xmlns:a16="http://schemas.microsoft.com/office/drawing/2014/main" id="{13202D9E-FA7E-7123-005F-0329628BB82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med-ed.virginia.edu/courses/rad/cxr/web%20images/penet-underexposed.jpg">
            <a:extLst>
              <a:ext uri="{FF2B5EF4-FFF2-40B4-BE49-F238E27FC236}">
                <a16:creationId xmlns:a16="http://schemas.microsoft.com/office/drawing/2014/main" id="{D9BDD5DA-87BE-CA5A-CD7F-5B35B80B5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168" y="1626255"/>
            <a:ext cx="4439818" cy="4373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757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01531"/>
            <a:ext cx="5105400" cy="762000"/>
          </a:xfrm>
        </p:spPr>
        <p:txBody>
          <a:bodyPr/>
          <a:lstStyle/>
          <a:p>
            <a:r>
              <a:rPr lang="en-US" dirty="0"/>
              <a:t>Overexposure</a:t>
            </a:r>
          </a:p>
        </p:txBody>
      </p:sp>
      <p:sp>
        <p:nvSpPr>
          <p:cNvPr id="3" name="Content Placeholder 2"/>
          <p:cNvSpPr>
            <a:spLocks noGrp="1"/>
          </p:cNvSpPr>
          <p:nvPr>
            <p:ph idx="1"/>
          </p:nvPr>
        </p:nvSpPr>
        <p:spPr>
          <a:xfrm>
            <a:off x="762000" y="1905000"/>
            <a:ext cx="3886200" cy="3657600"/>
          </a:xfrm>
        </p:spPr>
        <p:txBody>
          <a:bodyPr>
            <a:normAutofit lnSpcReduction="10000"/>
          </a:bodyPr>
          <a:lstStyle/>
          <a:p>
            <a:pPr marL="0" indent="0">
              <a:buNone/>
            </a:pPr>
            <a:r>
              <a:rPr lang="en-US" dirty="0"/>
              <a:t>With greater exposure of the chest radiograph, the heart becomes more radiolucent and the lungs become proportionately darker.</a:t>
            </a:r>
          </a:p>
          <a:p>
            <a:pPr marL="0" indent="0">
              <a:buNone/>
            </a:pPr>
            <a:endParaRPr lang="en-US" dirty="0"/>
          </a:p>
          <a:p>
            <a:pPr marL="0" indent="0">
              <a:buNone/>
            </a:pPr>
            <a:r>
              <a:rPr lang="en-US" dirty="0"/>
              <a:t>In an overexposed chest radiograph, the air-filled lung periphery becomes extremely radiolucent, and often gives the appearance of  lacking lung tissue, as would be seen in a condition such as emphysema.</a:t>
            </a:r>
          </a:p>
        </p:txBody>
      </p:sp>
      <p:pic>
        <p:nvPicPr>
          <p:cNvPr id="4" name="Picture 2" descr="Chest x ray clipart hi-res stock photography and images - Alamy">
            <a:extLst>
              <a:ext uri="{FF2B5EF4-FFF2-40B4-BE49-F238E27FC236}">
                <a16:creationId xmlns:a16="http://schemas.microsoft.com/office/drawing/2014/main" id="{A7334F53-6CF6-7E12-065A-C62983306D5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med-ed.virginia.edu/courses/rad/cxr/web%20images/penet-overexposed.jpg">
            <a:extLst>
              <a:ext uri="{FF2B5EF4-FFF2-40B4-BE49-F238E27FC236}">
                <a16:creationId xmlns:a16="http://schemas.microsoft.com/office/drawing/2014/main" id="{CC2EB81F-D96F-383D-4F01-1A08BE0B3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6566" y="1447800"/>
            <a:ext cx="3886200" cy="4419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149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Rotation</a:t>
            </a:r>
          </a:p>
        </p:txBody>
      </p:sp>
      <p:sp>
        <p:nvSpPr>
          <p:cNvPr id="3" name="Content Placeholder 2"/>
          <p:cNvSpPr>
            <a:spLocks noGrp="1"/>
          </p:cNvSpPr>
          <p:nvPr>
            <p:ph idx="1"/>
          </p:nvPr>
        </p:nvSpPr>
        <p:spPr>
          <a:xfrm>
            <a:off x="457200" y="3094037"/>
            <a:ext cx="6400800" cy="2620963"/>
          </a:xfrm>
        </p:spPr>
        <p:txBody>
          <a:bodyPr/>
          <a:lstStyle/>
          <a:p>
            <a:pPr marL="0" indent="0">
              <a:buNone/>
            </a:pPr>
            <a:endParaRPr lang="en-US" dirty="0"/>
          </a:p>
          <a:p>
            <a:pPr marL="0" indent="0">
              <a:buNone/>
            </a:pPr>
            <a:endParaRPr lang="en-US" dirty="0"/>
          </a:p>
          <a:p>
            <a:pPr marL="0" indent="0">
              <a:buNone/>
            </a:pPr>
            <a:r>
              <a:rPr lang="en-US" dirty="0"/>
              <a:t>Patient rotation can be assessed by observing the </a:t>
            </a:r>
            <a:r>
              <a:rPr lang="en-US" dirty="0" err="1"/>
              <a:t>clavicular</a:t>
            </a:r>
            <a:r>
              <a:rPr lang="en-US" dirty="0"/>
              <a:t> heads and determining whether they are equal distance from the </a:t>
            </a:r>
            <a:r>
              <a:rPr lang="en-US" dirty="0" err="1"/>
              <a:t>spinous</a:t>
            </a:r>
            <a:r>
              <a:rPr lang="en-US" dirty="0"/>
              <a:t> processes of the thoracic vertebral bodies. </a:t>
            </a:r>
          </a:p>
        </p:txBody>
      </p:sp>
      <p:pic>
        <p:nvPicPr>
          <p:cNvPr id="5" name="Picture 4" descr="C:\Users\dooda\Desktop\FirstAid\ro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438275"/>
            <a:ext cx="48006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hest x ray clipart hi-res stock photography and images - Alamy">
            <a:extLst>
              <a:ext uri="{FF2B5EF4-FFF2-40B4-BE49-F238E27FC236}">
                <a16:creationId xmlns:a16="http://schemas.microsoft.com/office/drawing/2014/main" id="{4E4AD427-C853-4C5F-6397-41CE8DF0BF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121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914400"/>
            <a:ext cx="7315200" cy="1154097"/>
          </a:xfrm>
        </p:spPr>
        <p:txBody>
          <a:bodyPr>
            <a:normAutofit fontScale="90000"/>
          </a:bodyPr>
          <a:lstStyle/>
          <a:p>
            <a:r>
              <a:rPr lang="en-US" dirty="0"/>
              <a:t>Four major positions are utilized for producing a chest radiograph:</a:t>
            </a:r>
          </a:p>
        </p:txBody>
      </p:sp>
      <p:sp>
        <p:nvSpPr>
          <p:cNvPr id="3" name="Content Placeholder 2"/>
          <p:cNvSpPr>
            <a:spLocks noGrp="1"/>
          </p:cNvSpPr>
          <p:nvPr>
            <p:ph idx="1"/>
          </p:nvPr>
        </p:nvSpPr>
        <p:spPr>
          <a:xfrm>
            <a:off x="2324100" y="2307456"/>
            <a:ext cx="4495800" cy="2655904"/>
          </a:xfrm>
        </p:spPr>
        <p:txBody>
          <a:bodyPr>
            <a:normAutofit/>
          </a:bodyPr>
          <a:lstStyle/>
          <a:p>
            <a:endParaRPr lang="en-US" dirty="0"/>
          </a:p>
          <a:p>
            <a:r>
              <a:rPr lang="en-US" dirty="0"/>
              <a:t>Posterior-anterior (PA)</a:t>
            </a:r>
          </a:p>
          <a:p>
            <a:r>
              <a:rPr lang="en-US" dirty="0"/>
              <a:t>Lateral</a:t>
            </a:r>
          </a:p>
          <a:p>
            <a:r>
              <a:rPr lang="en-US" dirty="0"/>
              <a:t>Anterior-posterior (AP)</a:t>
            </a:r>
          </a:p>
          <a:p>
            <a:r>
              <a:rPr lang="en-US" dirty="0"/>
              <a:t>Lateral Decubitus</a:t>
            </a:r>
          </a:p>
        </p:txBody>
      </p:sp>
      <p:pic>
        <p:nvPicPr>
          <p:cNvPr id="4" name="Picture 2" descr="Chest x ray clipart hi-res stock photography and images - Alamy">
            <a:extLst>
              <a:ext uri="{FF2B5EF4-FFF2-40B4-BE49-F238E27FC236}">
                <a16:creationId xmlns:a16="http://schemas.microsoft.com/office/drawing/2014/main" id="{DC86EB6F-DCF8-A0D2-375A-D7CE647198F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247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3886200" cy="1162050"/>
          </a:xfrm>
        </p:spPr>
        <p:txBody>
          <a:bodyPr/>
          <a:lstStyle/>
          <a:p>
            <a:r>
              <a:rPr lang="en-US" dirty="0"/>
              <a:t>POSTEROANTERIOR (PA) POSITION</a:t>
            </a:r>
          </a:p>
        </p:txBody>
      </p:sp>
      <p:sp>
        <p:nvSpPr>
          <p:cNvPr id="3" name="Content Placeholder 2"/>
          <p:cNvSpPr>
            <a:spLocks noGrp="1"/>
          </p:cNvSpPr>
          <p:nvPr>
            <p:ph idx="1"/>
          </p:nvPr>
        </p:nvSpPr>
        <p:spPr>
          <a:xfrm>
            <a:off x="457200" y="2209800"/>
            <a:ext cx="4191000" cy="3276600"/>
          </a:xfrm>
        </p:spPr>
        <p:txBody>
          <a:bodyPr>
            <a:normAutofit fontScale="92500" lnSpcReduction="20000"/>
          </a:bodyPr>
          <a:lstStyle/>
          <a:p>
            <a:r>
              <a:rPr lang="en-US" dirty="0"/>
              <a:t>Patient stands upright with the anterior chest placed against the front of the film</a:t>
            </a:r>
          </a:p>
          <a:p>
            <a:r>
              <a:rPr lang="en-US" dirty="0"/>
              <a:t>The shoulders are rotated forward enough to touch the film, ensuring that the scapulae do not obscure a portion of the lung fields</a:t>
            </a:r>
          </a:p>
          <a:p>
            <a:r>
              <a:rPr lang="en-US" dirty="0"/>
              <a:t>Usually taken with the patient in full inspiration</a:t>
            </a:r>
          </a:p>
          <a:p>
            <a:r>
              <a:rPr lang="en-US" dirty="0"/>
              <a:t>The PA film is viewed as if the patient is standing in front of you with his/her right side on your left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84887"/>
            <a:ext cx="4419600" cy="350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hest x ray clipart hi-res stock photography and images - Alamy">
            <a:extLst>
              <a:ext uri="{FF2B5EF4-FFF2-40B4-BE49-F238E27FC236}">
                <a16:creationId xmlns:a16="http://schemas.microsoft.com/office/drawing/2014/main" id="{9B549126-323E-70CD-D743-70A7A91FAC2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179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e:Chest Xray PA 3-8-2010.pn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85800"/>
            <a:ext cx="6278880" cy="5349240"/>
          </a:xfrm>
          <a:prstGeom prst="rect">
            <a:avLst/>
          </a:prstGeom>
          <a:noFill/>
          <a:ln>
            <a:noFill/>
          </a:ln>
        </p:spPr>
      </p:pic>
      <p:pic>
        <p:nvPicPr>
          <p:cNvPr id="3" name="Picture 2" descr="Chest x ray clipart hi-res stock photography and images - Alamy">
            <a:extLst>
              <a:ext uri="{FF2B5EF4-FFF2-40B4-BE49-F238E27FC236}">
                <a16:creationId xmlns:a16="http://schemas.microsoft.com/office/drawing/2014/main" id="{D1609248-F8D5-DEDD-BF3E-4F112D71266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890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315200" cy="1154097"/>
          </a:xfrm>
        </p:spPr>
        <p:txBody>
          <a:bodyPr/>
          <a:lstStyle/>
          <a:p>
            <a:r>
              <a:rPr lang="en-US" dirty="0"/>
              <a:t>Lateral Position</a:t>
            </a:r>
          </a:p>
        </p:txBody>
      </p:sp>
      <p:sp>
        <p:nvSpPr>
          <p:cNvPr id="3" name="Content Placeholder 2"/>
          <p:cNvSpPr>
            <a:spLocks noGrp="1"/>
          </p:cNvSpPr>
          <p:nvPr>
            <p:ph idx="1"/>
          </p:nvPr>
        </p:nvSpPr>
        <p:spPr>
          <a:xfrm>
            <a:off x="533400" y="2057400"/>
            <a:ext cx="4343400" cy="4525963"/>
          </a:xfrm>
        </p:spPr>
        <p:txBody>
          <a:bodyPr>
            <a:normAutofit/>
          </a:bodyPr>
          <a:lstStyle/>
          <a:p>
            <a:r>
              <a:rPr lang="en-US" dirty="0"/>
              <a:t>Patient stands upright with the left side of the chest against the film and the arms raised over the head</a:t>
            </a:r>
          </a:p>
          <a:p>
            <a:r>
              <a:rPr lang="en-US" dirty="0"/>
              <a:t>Allows the viewer to see behind the heart and diaphragmatic dome</a:t>
            </a:r>
          </a:p>
          <a:p>
            <a:r>
              <a:rPr lang="en-US" dirty="0"/>
              <a:t>Is typically used in conjunction with a PA view of the same chest to help determine the three-dimensional position of organs or abnormal densities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524000"/>
            <a:ext cx="287655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hest x ray clipart hi-res stock photography and images - Alamy">
            <a:extLst>
              <a:ext uri="{FF2B5EF4-FFF2-40B4-BE49-F238E27FC236}">
                <a16:creationId xmlns:a16="http://schemas.microsoft.com/office/drawing/2014/main" id="{3D966C30-C03E-680A-E023-4F87915C37B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350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 external file that holds a picture, illustration, etc.&#10;Object name is 43065-17f2_T1OT_rev2.jpg Object name is 43065-17f2_T1OT_rev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533400"/>
            <a:ext cx="3550920" cy="52608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hest x ray clipart hi-res stock photography and images - Alamy">
            <a:extLst>
              <a:ext uri="{FF2B5EF4-FFF2-40B4-BE49-F238E27FC236}">
                <a16:creationId xmlns:a16="http://schemas.microsoft.com/office/drawing/2014/main" id="{A8E98148-A6E7-D627-E8A3-B755B355C6B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549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79ED3-E30B-7D88-D566-636774F1523B}"/>
              </a:ext>
            </a:extLst>
          </p:cNvPr>
          <p:cNvSpPr>
            <a:spLocks noGrp="1"/>
          </p:cNvSpPr>
          <p:nvPr>
            <p:ph type="title"/>
          </p:nvPr>
        </p:nvSpPr>
        <p:spPr/>
        <p:txBody>
          <a:bodyPr>
            <a:normAutofit fontScale="90000"/>
          </a:bodyPr>
          <a:lstStyle/>
          <a:p>
            <a:pPr marL="36900" indent="0"/>
            <a:r>
              <a:rPr lang="en-US" dirty="0"/>
              <a:t>University Motto, Vision and</a:t>
            </a:r>
            <a:br>
              <a:rPr lang="en-US" dirty="0"/>
            </a:br>
            <a:r>
              <a:rPr lang="en-US" dirty="0"/>
              <a:t>Values</a:t>
            </a:r>
            <a:br>
              <a:rPr lang="en-US" dirty="0"/>
            </a:br>
            <a:endParaRPr lang="en-US" dirty="0"/>
          </a:p>
        </p:txBody>
      </p:sp>
      <p:sp>
        <p:nvSpPr>
          <p:cNvPr id="3" name="Content Placeholder 2">
            <a:extLst>
              <a:ext uri="{FF2B5EF4-FFF2-40B4-BE49-F238E27FC236}">
                <a16:creationId xmlns:a16="http://schemas.microsoft.com/office/drawing/2014/main" id="{2DF10644-3B1F-8769-4E1F-9DA05E4EAB3E}"/>
              </a:ext>
            </a:extLst>
          </p:cNvPr>
          <p:cNvSpPr>
            <a:spLocks noGrp="1"/>
          </p:cNvSpPr>
          <p:nvPr>
            <p:ph idx="1"/>
          </p:nvPr>
        </p:nvSpPr>
        <p:spPr>
          <a:xfrm>
            <a:off x="456973" y="1459734"/>
            <a:ext cx="8230054" cy="4820750"/>
          </a:xfrm>
        </p:spPr>
        <p:txBody>
          <a:bodyPr>
            <a:normAutofit/>
          </a:bodyPr>
          <a:lstStyle/>
          <a:p>
            <a:pPr marL="36900" indent="0">
              <a:buNone/>
            </a:pPr>
            <a:r>
              <a:rPr lang="en-US" dirty="0"/>
              <a:t>Mission Statement</a:t>
            </a:r>
          </a:p>
          <a:p>
            <a:r>
              <a:rPr lang="en-US" dirty="0"/>
              <a:t>To impart evidence-based research-oriented health professional education Best possible patient care Mutual respect, ethical practice of healthcare and social accountability.</a:t>
            </a:r>
          </a:p>
          <a:p>
            <a:pPr marL="36900" indent="0">
              <a:buNone/>
            </a:pPr>
            <a:r>
              <a:rPr lang="en-US" dirty="0"/>
              <a:t>Vision and Values</a:t>
            </a:r>
          </a:p>
          <a:p>
            <a:r>
              <a:rPr lang="en-US" dirty="0"/>
              <a:t>Highly recognized and accredited </a:t>
            </a:r>
            <a:r>
              <a:rPr lang="en-US" dirty="0" err="1"/>
              <a:t>centre</a:t>
            </a:r>
            <a:r>
              <a:rPr lang="en-US" dirty="0"/>
              <a:t> of excellence in Medical Education, using evidence-based training techniques for development of highly competent health professionals, who are lifelong experiential learner and are socially accountable.</a:t>
            </a:r>
          </a:p>
          <a:p>
            <a:pPr marL="36900" indent="0">
              <a:buNone/>
            </a:pPr>
            <a:r>
              <a:rPr lang="en-US" dirty="0"/>
              <a:t>Goals</a:t>
            </a:r>
          </a:p>
          <a:p>
            <a:r>
              <a:rPr lang="en-US" dirty="0"/>
              <a:t>The Undergraduate Integrated Learning Program is geared to provide you with quality medical education in an environment designed to</a:t>
            </a:r>
          </a:p>
        </p:txBody>
      </p:sp>
      <p:pic>
        <p:nvPicPr>
          <p:cNvPr id="4" name="Picture 2" descr="Chest x ray clipart hi-res stock photography and images - Alamy">
            <a:extLst>
              <a:ext uri="{FF2B5EF4-FFF2-40B4-BE49-F238E27FC236}">
                <a16:creationId xmlns:a16="http://schemas.microsoft.com/office/drawing/2014/main" id="{7671ACF8-175F-25F5-E895-AC588A308ED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139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7315200" cy="1154097"/>
          </a:xfrm>
        </p:spPr>
        <p:txBody>
          <a:bodyPr/>
          <a:lstStyle/>
          <a:p>
            <a:r>
              <a:rPr lang="en-US" dirty="0" err="1"/>
              <a:t>Anterioposterior</a:t>
            </a:r>
            <a:r>
              <a:rPr lang="en-US" dirty="0"/>
              <a:t> (AP) Position</a:t>
            </a:r>
          </a:p>
        </p:txBody>
      </p:sp>
      <p:sp>
        <p:nvSpPr>
          <p:cNvPr id="3" name="Content Placeholder 2"/>
          <p:cNvSpPr>
            <a:spLocks noGrp="1"/>
          </p:cNvSpPr>
          <p:nvPr>
            <p:ph idx="1"/>
          </p:nvPr>
        </p:nvSpPr>
        <p:spPr>
          <a:xfrm>
            <a:off x="304800" y="1828800"/>
            <a:ext cx="4419600" cy="4114800"/>
          </a:xfrm>
        </p:spPr>
        <p:txBody>
          <a:bodyPr>
            <a:normAutofit fontScale="92500" lnSpcReduction="10000"/>
          </a:bodyPr>
          <a:lstStyle/>
          <a:p>
            <a:r>
              <a:rPr lang="en-US" dirty="0"/>
              <a:t>Used when the patient is debilitated, immobilized, or unable to cooperate with the PA procedure</a:t>
            </a:r>
          </a:p>
          <a:p>
            <a:r>
              <a:rPr lang="en-US" dirty="0"/>
              <a:t>The film is placed behind the patient’s back with the patient in a supine position</a:t>
            </a:r>
          </a:p>
          <a:p>
            <a:r>
              <a:rPr lang="en-US" dirty="0"/>
              <a:t>Because the heart is a greater distance from the film, it with appear more magnified than in a PA</a:t>
            </a:r>
          </a:p>
          <a:p>
            <a:r>
              <a:rPr lang="en-US" dirty="0"/>
              <a:t>The scapulae are usually visible in the lung fields because they are not rotated out of the view as they are in a PA</a:t>
            </a:r>
          </a:p>
        </p:txBody>
      </p:sp>
      <p:pic>
        <p:nvPicPr>
          <p:cNvPr id="4" name="Picture 2" descr="Chest x ray clipart hi-res stock photography and images - Alamy">
            <a:extLst>
              <a:ext uri="{FF2B5EF4-FFF2-40B4-BE49-F238E27FC236}">
                <a16:creationId xmlns:a16="http://schemas.microsoft.com/office/drawing/2014/main" id="{C70A1C2C-BF4A-C6BB-513B-B47781CD37E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med-ed.virginia.edu/courses/rad/cxr/web%20images/ppp-supine-vs-D.jpg">
            <a:extLst>
              <a:ext uri="{FF2B5EF4-FFF2-40B4-BE49-F238E27FC236}">
                <a16:creationId xmlns:a16="http://schemas.microsoft.com/office/drawing/2014/main" id="{D4669E79-EA39-F47C-771E-6CFF4533B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29697"/>
            <a:ext cx="4038600" cy="373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241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67813"/>
          <a:stretch/>
        </p:blipFill>
        <p:spPr>
          <a:xfrm>
            <a:off x="381000" y="1219200"/>
            <a:ext cx="8382727" cy="1652239"/>
          </a:xfrm>
          <a:prstGeom prst="rect">
            <a:avLst/>
          </a:prstGeom>
        </p:spPr>
      </p:pic>
      <p:pic>
        <p:nvPicPr>
          <p:cNvPr id="3" name="Picture 2"/>
          <p:cNvPicPr>
            <a:picLocks noChangeAspect="1"/>
          </p:cNvPicPr>
          <p:nvPr/>
        </p:nvPicPr>
        <p:blipFill rotWithShape="1">
          <a:blip r:embed="rId2"/>
          <a:srcRect l="19094" t="41094" r="8185" b="1014"/>
          <a:stretch/>
        </p:blipFill>
        <p:spPr>
          <a:xfrm>
            <a:off x="1371600" y="3124200"/>
            <a:ext cx="6096000" cy="2971800"/>
          </a:xfrm>
          <a:prstGeom prst="rect">
            <a:avLst/>
          </a:prstGeom>
        </p:spPr>
      </p:pic>
      <p:pic>
        <p:nvPicPr>
          <p:cNvPr id="4" name="Picture 2" descr="Chest x ray clipart hi-res stock photography and images - Alamy">
            <a:extLst>
              <a:ext uri="{FF2B5EF4-FFF2-40B4-BE49-F238E27FC236}">
                <a16:creationId xmlns:a16="http://schemas.microsoft.com/office/drawing/2014/main" id="{2DEE932E-E6E0-7E53-1ABA-A085CF4CCE1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161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315200" cy="1154097"/>
          </a:xfrm>
        </p:spPr>
        <p:txBody>
          <a:bodyPr/>
          <a:lstStyle/>
          <a:p>
            <a:r>
              <a:rPr lang="en-US" dirty="0"/>
              <a:t>Lateral Decubitus Position</a:t>
            </a:r>
          </a:p>
        </p:txBody>
      </p:sp>
      <p:sp>
        <p:nvSpPr>
          <p:cNvPr id="3" name="Content Placeholder 2"/>
          <p:cNvSpPr>
            <a:spLocks noGrp="1"/>
          </p:cNvSpPr>
          <p:nvPr>
            <p:ph idx="1"/>
          </p:nvPr>
        </p:nvSpPr>
        <p:spPr>
          <a:xfrm>
            <a:off x="695325" y="4648200"/>
            <a:ext cx="8229600" cy="1447800"/>
          </a:xfrm>
        </p:spPr>
        <p:txBody>
          <a:bodyPr>
            <a:normAutofit fontScale="92500" lnSpcReduction="20000"/>
          </a:bodyPr>
          <a:lstStyle/>
          <a:p>
            <a:r>
              <a:rPr lang="en-US" dirty="0"/>
              <a:t>The patient lies on either the right or left side rather than in the standing position as with a regular lateral radiograph</a:t>
            </a:r>
          </a:p>
          <a:p>
            <a:r>
              <a:rPr lang="en-US" dirty="0"/>
              <a:t>The radiograph is labeled according to the side that is placed down (a left lateral decubitus radiograph would have the patient’s left side down against the film)</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676400"/>
            <a:ext cx="520065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hest x ray clipart hi-res stock photography and images - Alamy">
            <a:extLst>
              <a:ext uri="{FF2B5EF4-FFF2-40B4-BE49-F238E27FC236}">
                <a16:creationId xmlns:a16="http://schemas.microsoft.com/office/drawing/2014/main" id="{2010C72C-762B-616F-E5E6-E79A967416F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972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med-ed.virginia.edu/courses/rad/cxr/web%20images/hydropneumo_ll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720" y="365760"/>
            <a:ext cx="6954012" cy="62671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hest x ray clipart hi-res stock photography and images - Alamy">
            <a:extLst>
              <a:ext uri="{FF2B5EF4-FFF2-40B4-BE49-F238E27FC236}">
                <a16:creationId xmlns:a16="http://schemas.microsoft.com/office/drawing/2014/main" id="{B815A04B-DE22-6705-204F-8B0A8911A48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530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826" y="457200"/>
            <a:ext cx="7315200" cy="1154097"/>
          </a:xfrm>
        </p:spPr>
        <p:txBody>
          <a:bodyPr>
            <a:normAutofit fontScale="90000"/>
          </a:bodyPr>
          <a:lstStyle/>
          <a:p>
            <a:pPr algn="ctr"/>
            <a:r>
              <a:rPr lang="en-US" dirty="0"/>
              <a:t>VERTICAL INTEGRATION</a:t>
            </a:r>
            <a:br>
              <a:rPr lang="en-US" dirty="0"/>
            </a:br>
            <a:r>
              <a:rPr lang="en-US" dirty="0"/>
              <a:t>Anatomical Structures in the Chest </a:t>
            </a:r>
          </a:p>
        </p:txBody>
      </p:sp>
      <p:sp>
        <p:nvSpPr>
          <p:cNvPr id="3" name="Content Placeholder 2"/>
          <p:cNvSpPr>
            <a:spLocks noGrp="1"/>
          </p:cNvSpPr>
          <p:nvPr>
            <p:ph idx="1"/>
          </p:nvPr>
        </p:nvSpPr>
        <p:spPr>
          <a:xfrm>
            <a:off x="457200" y="1828800"/>
            <a:ext cx="7315200" cy="3539527"/>
          </a:xfrm>
        </p:spPr>
        <p:txBody>
          <a:bodyPr/>
          <a:lstStyle/>
          <a:p>
            <a:r>
              <a:rPr lang="en-US" dirty="0"/>
              <a:t>Mediastinum</a:t>
            </a:r>
          </a:p>
          <a:p>
            <a:r>
              <a:rPr lang="en-US" dirty="0"/>
              <a:t>Hilum</a:t>
            </a:r>
          </a:p>
          <a:p>
            <a:r>
              <a:rPr lang="en-US" dirty="0"/>
              <a:t>Lung Fields</a:t>
            </a:r>
          </a:p>
          <a:p>
            <a:r>
              <a:rPr lang="en-US" dirty="0"/>
              <a:t>Diaphragmatic Domes</a:t>
            </a:r>
          </a:p>
          <a:p>
            <a:r>
              <a:rPr lang="en-US" dirty="0"/>
              <a:t>Pleural Surfaces</a:t>
            </a:r>
          </a:p>
          <a:p>
            <a:r>
              <a:rPr lang="en-US" dirty="0"/>
              <a:t>Bones</a:t>
            </a:r>
          </a:p>
          <a:p>
            <a:r>
              <a:rPr lang="en-US" dirty="0"/>
              <a:t>Soft Tissue</a:t>
            </a:r>
          </a:p>
        </p:txBody>
      </p:sp>
      <p:pic>
        <p:nvPicPr>
          <p:cNvPr id="4" name="Picture 2" descr="Chest x ray clipart hi-res stock photography and images - Alamy">
            <a:extLst>
              <a:ext uri="{FF2B5EF4-FFF2-40B4-BE49-F238E27FC236}">
                <a16:creationId xmlns:a16="http://schemas.microsoft.com/office/drawing/2014/main" id="{1A04F709-6FAE-2B05-E93C-F504D133EB6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pic>
        <p:nvPicPr>
          <p:cNvPr id="45058" name="Picture 2" descr="Thoracic cavity | Description, Anatomy, &amp; Physiology | Britannica">
            <a:extLst>
              <a:ext uri="{FF2B5EF4-FFF2-40B4-BE49-F238E27FC236}">
                <a16:creationId xmlns:a16="http://schemas.microsoft.com/office/drawing/2014/main" id="{C5B299CC-43E4-E769-E137-47AB086519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3013" y="1676400"/>
            <a:ext cx="4368800" cy="4068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698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FA10F-10B0-F59D-FC10-08EBC7DCD272}"/>
              </a:ext>
            </a:extLst>
          </p:cNvPr>
          <p:cNvSpPr>
            <a:spLocks noGrp="1"/>
          </p:cNvSpPr>
          <p:nvPr>
            <p:ph type="title"/>
          </p:nvPr>
        </p:nvSpPr>
        <p:spPr/>
        <p:txBody>
          <a:bodyPr/>
          <a:lstStyle/>
          <a:p>
            <a:r>
              <a:rPr lang="en-US" dirty="0"/>
              <a:t>VERTICAL INTEGRATION</a:t>
            </a:r>
          </a:p>
        </p:txBody>
      </p:sp>
      <p:pic>
        <p:nvPicPr>
          <p:cNvPr id="69634" name="Picture 2" descr="Anatomy for Radiology: Chest – Glass Box">
            <a:extLst>
              <a:ext uri="{FF2B5EF4-FFF2-40B4-BE49-F238E27FC236}">
                <a16:creationId xmlns:a16="http://schemas.microsoft.com/office/drawing/2014/main" id="{BAC753E7-E7CB-07D4-810F-F0DF692E004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68194" y="1981200"/>
            <a:ext cx="4999626" cy="40592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hest x ray clipart hi-res stock photography and images - Alamy">
            <a:extLst>
              <a:ext uri="{FF2B5EF4-FFF2-40B4-BE49-F238E27FC236}">
                <a16:creationId xmlns:a16="http://schemas.microsoft.com/office/drawing/2014/main" id="{13158607-B4D6-2707-B1FA-30D990D6189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230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257" y="152400"/>
            <a:ext cx="7315200" cy="1154097"/>
          </a:xfrm>
        </p:spPr>
        <p:txBody>
          <a:bodyPr/>
          <a:lstStyle/>
          <a:p>
            <a:r>
              <a:rPr lang="en-US" dirty="0"/>
              <a:t>ABCDEFGHI Approach</a:t>
            </a:r>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2805" b="12299"/>
          <a:stretch/>
        </p:blipFill>
        <p:spPr bwMode="auto">
          <a:xfrm>
            <a:off x="609600" y="1600200"/>
            <a:ext cx="6076950" cy="2960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Chest x ray clipart hi-res stock photography and images - Alamy">
            <a:extLst>
              <a:ext uri="{FF2B5EF4-FFF2-40B4-BE49-F238E27FC236}">
                <a16:creationId xmlns:a16="http://schemas.microsoft.com/office/drawing/2014/main" id="{3D32E3DC-97CC-22E2-1528-D33E1BAA97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226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9099"/>
            <a:ext cx="7315200" cy="1154097"/>
          </a:xfrm>
        </p:spPr>
        <p:txBody>
          <a:bodyPr>
            <a:normAutofit/>
          </a:bodyPr>
          <a:lstStyle/>
          <a:p>
            <a:r>
              <a:rPr lang="en-US" sz="3600" dirty="0"/>
              <a:t>Lung zones</a:t>
            </a:r>
          </a:p>
        </p:txBody>
      </p:sp>
      <p:pic>
        <p:nvPicPr>
          <p:cNvPr id="4" name="Content Placeholder 3"/>
          <p:cNvPicPr>
            <a:picLocks noGrp="1" noChangeAspect="1"/>
          </p:cNvPicPr>
          <p:nvPr>
            <p:ph idx="1"/>
          </p:nvPr>
        </p:nvPicPr>
        <p:blipFill>
          <a:blip r:embed="rId2"/>
          <a:stretch>
            <a:fillRect/>
          </a:stretch>
        </p:blipFill>
        <p:spPr>
          <a:xfrm>
            <a:off x="685800" y="1981200"/>
            <a:ext cx="7315200" cy="3453264"/>
          </a:xfrm>
          <a:prstGeom prst="rect">
            <a:avLst/>
          </a:prstGeom>
        </p:spPr>
      </p:pic>
      <p:pic>
        <p:nvPicPr>
          <p:cNvPr id="2" name="Picture 2" descr="Chest x ray clipart hi-res stock photography and images - Alamy">
            <a:extLst>
              <a:ext uri="{FF2B5EF4-FFF2-40B4-BE49-F238E27FC236}">
                <a16:creationId xmlns:a16="http://schemas.microsoft.com/office/drawing/2014/main" id="{2656A869-6985-1FBA-60B0-36C07FC0275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341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315200" cy="1154097"/>
          </a:xfrm>
        </p:spPr>
        <p:txBody>
          <a:bodyPr>
            <a:normAutofit/>
          </a:bodyPr>
          <a:lstStyle/>
          <a:p>
            <a:r>
              <a:rPr lang="en-US" sz="3600" dirty="0"/>
              <a:t>Hidden areas</a:t>
            </a:r>
          </a:p>
        </p:txBody>
      </p:sp>
      <p:pic>
        <p:nvPicPr>
          <p:cNvPr id="4" name="Content Placeholder 3"/>
          <p:cNvPicPr>
            <a:picLocks noGrp="1" noChangeAspect="1"/>
          </p:cNvPicPr>
          <p:nvPr>
            <p:ph idx="1"/>
          </p:nvPr>
        </p:nvPicPr>
        <p:blipFill>
          <a:blip r:embed="rId2"/>
          <a:stretch>
            <a:fillRect/>
          </a:stretch>
        </p:blipFill>
        <p:spPr>
          <a:xfrm>
            <a:off x="914400" y="1600200"/>
            <a:ext cx="7118134" cy="4419600"/>
          </a:xfrm>
          <a:prstGeom prst="rect">
            <a:avLst/>
          </a:prstGeom>
        </p:spPr>
      </p:pic>
      <p:pic>
        <p:nvPicPr>
          <p:cNvPr id="3" name="Picture 2" descr="Chest x ray clipart hi-res stock photography and images - Alamy">
            <a:extLst>
              <a:ext uri="{FF2B5EF4-FFF2-40B4-BE49-F238E27FC236}">
                <a16:creationId xmlns:a16="http://schemas.microsoft.com/office/drawing/2014/main" id="{6934231B-3E54-E99C-28DC-4093AFFFE2E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33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315200" cy="1154097"/>
          </a:xfrm>
        </p:spPr>
        <p:txBody>
          <a:bodyPr/>
          <a:lstStyle/>
          <a:p>
            <a:r>
              <a:rPr lang="en-US" dirty="0"/>
              <a:t>Mediastinum</a:t>
            </a:r>
          </a:p>
        </p:txBody>
      </p:sp>
      <p:sp>
        <p:nvSpPr>
          <p:cNvPr id="3" name="Content Placeholder 2"/>
          <p:cNvSpPr>
            <a:spLocks noGrp="1"/>
          </p:cNvSpPr>
          <p:nvPr>
            <p:ph idx="1"/>
          </p:nvPr>
        </p:nvSpPr>
        <p:spPr>
          <a:xfrm>
            <a:off x="762000" y="1981200"/>
            <a:ext cx="7315200" cy="3539527"/>
          </a:xfrm>
        </p:spPr>
        <p:txBody>
          <a:bodyPr>
            <a:normAutofit/>
          </a:bodyPr>
          <a:lstStyle/>
          <a:p>
            <a:r>
              <a:rPr lang="en-US" dirty="0"/>
              <a:t>The trachea should be centrally located or slightly to the right</a:t>
            </a:r>
          </a:p>
          <a:p>
            <a:r>
              <a:rPr lang="en-US" dirty="0"/>
              <a:t>The aortic arch is the first convexity on the left side of the mediastinum</a:t>
            </a:r>
          </a:p>
          <a:p>
            <a:r>
              <a:rPr lang="en-US" dirty="0"/>
              <a:t>The pulmonary artery is the next convexity on the left, and the branches should be traceable as it fans out through the lungs</a:t>
            </a:r>
          </a:p>
          <a:p>
            <a:r>
              <a:rPr lang="en-US" dirty="0"/>
              <a:t>The lateral margin of the superior vena cava lies above the right heart border</a:t>
            </a:r>
          </a:p>
        </p:txBody>
      </p:sp>
      <p:pic>
        <p:nvPicPr>
          <p:cNvPr id="4" name="Picture 2" descr="Chest x ray clipart hi-res stock photography and images - Alamy">
            <a:extLst>
              <a:ext uri="{FF2B5EF4-FFF2-40B4-BE49-F238E27FC236}">
                <a16:creationId xmlns:a16="http://schemas.microsoft.com/office/drawing/2014/main" id="{9B8EA05D-061E-E634-0188-30072771F16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446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DE1CF17-373D-9532-CEBA-5ECB3EE502EF}"/>
              </a:ext>
            </a:extLst>
          </p:cNvPr>
          <p:cNvPicPr>
            <a:picLocks noGrp="1" noChangeAspect="1"/>
          </p:cNvPicPr>
          <p:nvPr>
            <p:ph idx="1"/>
          </p:nvPr>
        </p:nvPicPr>
        <p:blipFill>
          <a:blip r:embed="rId2"/>
          <a:stretch>
            <a:fillRect/>
          </a:stretch>
        </p:blipFill>
        <p:spPr>
          <a:xfrm>
            <a:off x="202081" y="990600"/>
            <a:ext cx="8914880" cy="5334000"/>
          </a:xfrm>
          <a:prstGeom prst="rect">
            <a:avLst/>
          </a:prstGeom>
        </p:spPr>
      </p:pic>
      <p:pic>
        <p:nvPicPr>
          <p:cNvPr id="5" name="Picture 2" descr="Chest x ray clipart hi-res stock photography and images - Alamy">
            <a:extLst>
              <a:ext uri="{FF2B5EF4-FFF2-40B4-BE49-F238E27FC236}">
                <a16:creationId xmlns:a16="http://schemas.microsoft.com/office/drawing/2014/main" id="{B3DDC185-EAF3-2C79-DE1A-FF2AE433276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7620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576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315200" cy="1154097"/>
          </a:xfrm>
        </p:spPr>
        <p:txBody>
          <a:bodyPr/>
          <a:lstStyle/>
          <a:p>
            <a:r>
              <a:rPr lang="en-US" dirty="0"/>
              <a:t>The heart</a:t>
            </a:r>
          </a:p>
        </p:txBody>
      </p:sp>
      <p:sp>
        <p:nvSpPr>
          <p:cNvPr id="3" name="Content Placeholder 2"/>
          <p:cNvSpPr>
            <a:spLocks noGrp="1"/>
          </p:cNvSpPr>
          <p:nvPr>
            <p:ph idx="1"/>
          </p:nvPr>
        </p:nvSpPr>
        <p:spPr>
          <a:xfrm>
            <a:off x="762000" y="2133600"/>
            <a:ext cx="7315200" cy="3539527"/>
          </a:xfrm>
        </p:spPr>
        <p:txBody>
          <a:bodyPr>
            <a:normAutofit/>
          </a:bodyPr>
          <a:lstStyle/>
          <a:p>
            <a:r>
              <a:rPr lang="en-US" dirty="0"/>
              <a:t>Two-thirds of the heart should lie on the left side of the chest, with one-third on the right</a:t>
            </a:r>
          </a:p>
          <a:p>
            <a:r>
              <a:rPr lang="en-US" dirty="0"/>
              <a:t>The heart should take up less that half of the thoracic cavity (C/T ratio &lt; 50%)</a:t>
            </a:r>
          </a:p>
          <a:p>
            <a:r>
              <a:rPr lang="en-US" dirty="0"/>
              <a:t>The left atrium and the left ventricle create the left heart border</a:t>
            </a:r>
          </a:p>
          <a:p>
            <a:r>
              <a:rPr lang="en-US" dirty="0"/>
              <a:t>The right heart border is created entirely by the right atrium (the right ventricle lies anteriorly and, therefore, does not have a border on the PA)</a:t>
            </a:r>
          </a:p>
        </p:txBody>
      </p:sp>
      <p:pic>
        <p:nvPicPr>
          <p:cNvPr id="4" name="Picture 2" descr="Chest x ray clipart hi-res stock photography and images - Alamy">
            <a:extLst>
              <a:ext uri="{FF2B5EF4-FFF2-40B4-BE49-F238E27FC236}">
                <a16:creationId xmlns:a16="http://schemas.microsoft.com/office/drawing/2014/main" id="{A0DA37B9-11B9-5F5A-E87F-21C9020CD7E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905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47799" y="1295400"/>
            <a:ext cx="6451661" cy="4191000"/>
          </a:xfrm>
          <a:prstGeom prst="rect">
            <a:avLst/>
          </a:prstGeom>
        </p:spPr>
      </p:pic>
      <p:pic>
        <p:nvPicPr>
          <p:cNvPr id="2" name="Picture 2" descr="Chest x ray clipart hi-res stock photography and images - Alamy">
            <a:extLst>
              <a:ext uri="{FF2B5EF4-FFF2-40B4-BE49-F238E27FC236}">
                <a16:creationId xmlns:a16="http://schemas.microsoft.com/office/drawing/2014/main" id="{88DBE0AC-F90B-404C-98A1-340D8F3F84C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659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315200" cy="1154097"/>
          </a:xfrm>
        </p:spPr>
        <p:txBody>
          <a:bodyPr/>
          <a:lstStyle/>
          <a:p>
            <a:r>
              <a:rPr lang="en-US" dirty="0"/>
              <a:t>Hilum</a:t>
            </a:r>
          </a:p>
        </p:txBody>
      </p:sp>
      <p:sp>
        <p:nvSpPr>
          <p:cNvPr id="3" name="Content Placeholder 2"/>
          <p:cNvSpPr>
            <a:spLocks noGrp="1"/>
          </p:cNvSpPr>
          <p:nvPr>
            <p:ph idx="1"/>
          </p:nvPr>
        </p:nvSpPr>
        <p:spPr>
          <a:xfrm>
            <a:off x="656230" y="2057400"/>
            <a:ext cx="7315200" cy="3539527"/>
          </a:xfrm>
        </p:spPr>
        <p:txBody>
          <a:bodyPr/>
          <a:lstStyle/>
          <a:p>
            <a:r>
              <a:rPr lang="en-US" dirty="0"/>
              <a:t>The hila consist primarily of the major bronchi and the pulmonary veins and arteries</a:t>
            </a:r>
          </a:p>
          <a:p>
            <a:r>
              <a:rPr lang="en-US" dirty="0"/>
              <a:t>The hila are not symmetrical, but contain the same basic structures on each side</a:t>
            </a:r>
          </a:p>
          <a:p>
            <a:r>
              <a:rPr lang="en-US" dirty="0"/>
              <a:t>The hila may be at the same level, but the left hilum is commonly higher than the right </a:t>
            </a:r>
          </a:p>
          <a:p>
            <a:r>
              <a:rPr lang="en-US" dirty="0"/>
              <a:t>Both hila should be of similar size and density</a:t>
            </a:r>
          </a:p>
        </p:txBody>
      </p:sp>
      <p:pic>
        <p:nvPicPr>
          <p:cNvPr id="4" name="Picture 2" descr="Chest x ray clipart hi-res stock photography and images - Alamy">
            <a:extLst>
              <a:ext uri="{FF2B5EF4-FFF2-40B4-BE49-F238E27FC236}">
                <a16:creationId xmlns:a16="http://schemas.microsoft.com/office/drawing/2014/main" id="{6E820530-FB12-83F3-F712-316A2B66BBD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899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315200" cy="1154097"/>
          </a:xfrm>
        </p:spPr>
        <p:txBody>
          <a:bodyPr/>
          <a:lstStyle/>
          <a:p>
            <a:r>
              <a:rPr lang="en-US" dirty="0"/>
              <a:t>Lungs</a:t>
            </a:r>
          </a:p>
        </p:txBody>
      </p:sp>
      <p:sp>
        <p:nvSpPr>
          <p:cNvPr id="3" name="Content Placeholder 2"/>
          <p:cNvSpPr>
            <a:spLocks noGrp="1"/>
          </p:cNvSpPr>
          <p:nvPr>
            <p:ph idx="1"/>
          </p:nvPr>
        </p:nvSpPr>
        <p:spPr>
          <a:xfrm>
            <a:off x="533400" y="1481020"/>
            <a:ext cx="8153400" cy="4419600"/>
          </a:xfrm>
        </p:spPr>
        <p:txBody>
          <a:bodyPr>
            <a:normAutofit lnSpcReduction="10000"/>
          </a:bodyPr>
          <a:lstStyle/>
          <a:p>
            <a:r>
              <a:rPr lang="en-US" dirty="0"/>
              <a:t>Normally, there are visible markings throughout the lungs due to the pulmonary arteries and veins, continuing all the way to the chest wall</a:t>
            </a:r>
          </a:p>
          <a:p>
            <a:endParaRPr lang="en-US" dirty="0"/>
          </a:p>
          <a:p>
            <a:r>
              <a:rPr lang="en-US" dirty="0"/>
              <a:t>Both lungs should be scanned, starting at the apices and working downward, comparing the left and right lung fields at the same level (as is done with </a:t>
            </a:r>
            <a:r>
              <a:rPr lang="en-US" dirty="0" err="1"/>
              <a:t>ascultation</a:t>
            </a:r>
            <a:r>
              <a:rPr lang="en-US" dirty="0"/>
              <a:t>) </a:t>
            </a:r>
          </a:p>
          <a:p>
            <a:endParaRPr lang="en-US" dirty="0"/>
          </a:p>
          <a:p>
            <a:r>
              <a:rPr lang="en-US" dirty="0"/>
              <a:t>On a PA radiograph, the minor fissure can often be seen as a faint horizontal line dividing the RML from the RUL.</a:t>
            </a:r>
          </a:p>
          <a:p>
            <a:endParaRPr lang="en-US" dirty="0"/>
          </a:p>
          <a:p>
            <a:r>
              <a:rPr lang="en-US" dirty="0"/>
              <a:t>The major fissures are not usually seen on a PA view because they are being viewed obliquely. </a:t>
            </a:r>
          </a:p>
          <a:p>
            <a:endParaRPr lang="en-US" dirty="0"/>
          </a:p>
        </p:txBody>
      </p:sp>
      <p:pic>
        <p:nvPicPr>
          <p:cNvPr id="4" name="Picture 2" descr="Chest x ray clipart hi-res stock photography and images - Alamy">
            <a:extLst>
              <a:ext uri="{FF2B5EF4-FFF2-40B4-BE49-F238E27FC236}">
                <a16:creationId xmlns:a16="http://schemas.microsoft.com/office/drawing/2014/main" id="{5D294449-7DD3-7867-BE35-4A9B5FF17FF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988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XR%20-%20lob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845820"/>
            <a:ext cx="6131701" cy="51663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hest x ray clipart hi-res stock photography and images - Alamy">
            <a:extLst>
              <a:ext uri="{FF2B5EF4-FFF2-40B4-BE49-F238E27FC236}">
                <a16:creationId xmlns:a16="http://schemas.microsoft.com/office/drawing/2014/main" id="{2409E212-3512-0F2D-F891-342FA77F6FD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24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4024"/>
            <a:ext cx="7315200" cy="1154097"/>
          </a:xfrm>
        </p:spPr>
        <p:txBody>
          <a:bodyPr/>
          <a:lstStyle/>
          <a:p>
            <a:r>
              <a:rPr lang="en-US" dirty="0"/>
              <a:t>Diaphragm</a:t>
            </a:r>
          </a:p>
        </p:txBody>
      </p:sp>
      <p:sp>
        <p:nvSpPr>
          <p:cNvPr id="3" name="Content Placeholder 2"/>
          <p:cNvSpPr>
            <a:spLocks noGrp="1"/>
          </p:cNvSpPr>
          <p:nvPr>
            <p:ph idx="1"/>
          </p:nvPr>
        </p:nvSpPr>
        <p:spPr>
          <a:xfrm>
            <a:off x="797170" y="2057400"/>
            <a:ext cx="7315200" cy="3539527"/>
          </a:xfrm>
        </p:spPr>
        <p:txBody>
          <a:bodyPr>
            <a:normAutofit/>
          </a:bodyPr>
          <a:lstStyle/>
          <a:p>
            <a:endParaRPr lang="en-US" dirty="0"/>
          </a:p>
          <a:p>
            <a:r>
              <a:rPr lang="en-US" dirty="0"/>
              <a:t>The left dome is normally slightly lower than the right due to elevation by the liver, located under the right </a:t>
            </a:r>
            <a:r>
              <a:rPr lang="en-US" dirty="0" err="1"/>
              <a:t>hemidiaphragm</a:t>
            </a:r>
            <a:r>
              <a:rPr lang="en-US" dirty="0"/>
              <a:t>.</a:t>
            </a:r>
          </a:p>
          <a:p>
            <a:r>
              <a:rPr lang="en-US" dirty="0"/>
              <a:t>The </a:t>
            </a:r>
            <a:r>
              <a:rPr lang="en-US" dirty="0" err="1"/>
              <a:t>costophrenic</a:t>
            </a:r>
            <a:r>
              <a:rPr lang="en-US" dirty="0"/>
              <a:t> recesses are formed by the </a:t>
            </a:r>
            <a:r>
              <a:rPr lang="en-US" dirty="0" err="1"/>
              <a:t>hemidiaphragms</a:t>
            </a:r>
            <a:r>
              <a:rPr lang="en-US" dirty="0"/>
              <a:t> and the chest wall. </a:t>
            </a:r>
          </a:p>
          <a:p>
            <a:r>
              <a:rPr lang="en-US" dirty="0"/>
              <a:t>On the PA radiograph, the </a:t>
            </a:r>
            <a:r>
              <a:rPr lang="en-US" dirty="0" err="1"/>
              <a:t>costophrenic</a:t>
            </a:r>
            <a:r>
              <a:rPr lang="en-US" dirty="0"/>
              <a:t> recess is seen only on each side where an angle is formed by the lateral chest wall and the dome of each </a:t>
            </a:r>
            <a:r>
              <a:rPr lang="en-US" dirty="0" err="1"/>
              <a:t>hemidiaphragm</a:t>
            </a:r>
            <a:r>
              <a:rPr lang="en-US" dirty="0"/>
              <a:t> (</a:t>
            </a:r>
            <a:r>
              <a:rPr lang="en-US" dirty="0" err="1"/>
              <a:t>costophrenic</a:t>
            </a:r>
            <a:r>
              <a:rPr lang="en-US" dirty="0"/>
              <a:t> angle).</a:t>
            </a:r>
          </a:p>
        </p:txBody>
      </p:sp>
      <p:pic>
        <p:nvPicPr>
          <p:cNvPr id="4" name="Picture 2" descr="Chest x ray clipart hi-res stock photography and images - Alamy">
            <a:extLst>
              <a:ext uri="{FF2B5EF4-FFF2-40B4-BE49-F238E27FC236}">
                <a16:creationId xmlns:a16="http://schemas.microsoft.com/office/drawing/2014/main" id="{296B9DE1-5CB6-79EE-848B-F8CF679A13A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500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0826"/>
            <a:ext cx="7315200" cy="1154097"/>
          </a:xfrm>
        </p:spPr>
        <p:txBody>
          <a:bodyPr/>
          <a:lstStyle/>
          <a:p>
            <a:r>
              <a:rPr lang="en-US" dirty="0"/>
              <a:t>Pleura</a:t>
            </a:r>
          </a:p>
        </p:txBody>
      </p:sp>
      <p:sp>
        <p:nvSpPr>
          <p:cNvPr id="3" name="Content Placeholder 2"/>
          <p:cNvSpPr>
            <a:spLocks noGrp="1"/>
          </p:cNvSpPr>
          <p:nvPr>
            <p:ph idx="1"/>
          </p:nvPr>
        </p:nvSpPr>
        <p:spPr>
          <a:xfrm>
            <a:off x="797170" y="1828800"/>
            <a:ext cx="7315200" cy="3539527"/>
          </a:xfrm>
        </p:spPr>
        <p:txBody>
          <a:bodyPr/>
          <a:lstStyle/>
          <a:p>
            <a:endParaRPr lang="en-US" dirty="0"/>
          </a:p>
          <a:p>
            <a:r>
              <a:rPr lang="en-US" dirty="0"/>
              <a:t>The pleura and pleural spaces will only be visible when there is an abnormality present</a:t>
            </a:r>
          </a:p>
          <a:p>
            <a:endParaRPr lang="en-US" dirty="0"/>
          </a:p>
          <a:p>
            <a:r>
              <a:rPr lang="en-US" dirty="0"/>
              <a:t>Common abnormalities seen with the pleura include pleural thickening, or fluid or air in the pleural space.</a:t>
            </a:r>
          </a:p>
          <a:p>
            <a:endParaRPr lang="en-US" dirty="0"/>
          </a:p>
          <a:p>
            <a:pPr marL="0" indent="0">
              <a:buNone/>
            </a:pPr>
            <a:endParaRPr lang="en-US" dirty="0"/>
          </a:p>
          <a:p>
            <a:endParaRPr lang="en-US" dirty="0"/>
          </a:p>
          <a:p>
            <a:pPr marL="0" indent="0">
              <a:buNone/>
            </a:pPr>
            <a:endParaRPr lang="en-US" dirty="0"/>
          </a:p>
          <a:p>
            <a:endParaRPr lang="en-US" dirty="0"/>
          </a:p>
        </p:txBody>
      </p:sp>
      <p:pic>
        <p:nvPicPr>
          <p:cNvPr id="4" name="Picture 2" descr="Chest x ray clipart hi-res stock photography and images - Alamy">
            <a:extLst>
              <a:ext uri="{FF2B5EF4-FFF2-40B4-BE49-F238E27FC236}">
                <a16:creationId xmlns:a16="http://schemas.microsoft.com/office/drawing/2014/main" id="{DB6D9E80-941C-AD57-E1D5-6FAEB67FF9C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395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315200" cy="1154097"/>
          </a:xfrm>
        </p:spPr>
        <p:txBody>
          <a:bodyPr/>
          <a:lstStyle/>
          <a:p>
            <a:r>
              <a:rPr lang="en-US" dirty="0"/>
              <a:t>Soft Tissue</a:t>
            </a:r>
          </a:p>
        </p:txBody>
      </p:sp>
      <p:sp>
        <p:nvSpPr>
          <p:cNvPr id="3" name="Content Placeholder 2"/>
          <p:cNvSpPr>
            <a:spLocks noGrp="1"/>
          </p:cNvSpPr>
          <p:nvPr>
            <p:ph idx="1"/>
          </p:nvPr>
        </p:nvSpPr>
        <p:spPr>
          <a:xfrm>
            <a:off x="914400" y="1905000"/>
            <a:ext cx="7315200" cy="3539527"/>
          </a:xfrm>
        </p:spPr>
        <p:txBody>
          <a:bodyPr>
            <a:normAutofit/>
          </a:bodyPr>
          <a:lstStyle/>
          <a:p>
            <a:pPr marL="0" indent="0">
              <a:buNone/>
            </a:pPr>
            <a:r>
              <a:rPr lang="en-US" dirty="0"/>
              <a:t>Thick soft tissue may obscure underlying structures:</a:t>
            </a:r>
          </a:p>
          <a:p>
            <a:r>
              <a:rPr lang="en-US" dirty="0"/>
              <a:t>Thick soft tissue due to obesity may obscure some underlying structures such as lung markings</a:t>
            </a:r>
          </a:p>
          <a:p>
            <a:r>
              <a:rPr lang="en-US" dirty="0"/>
              <a:t>Breast tissue may obscure the </a:t>
            </a:r>
            <a:r>
              <a:rPr lang="en-US" dirty="0" err="1"/>
              <a:t>costophrenic</a:t>
            </a:r>
            <a:r>
              <a:rPr lang="en-US" dirty="0"/>
              <a:t> angles</a:t>
            </a:r>
          </a:p>
          <a:p>
            <a:pPr marL="0" indent="0">
              <a:buNone/>
            </a:pPr>
            <a:r>
              <a:rPr lang="en-US" dirty="0" err="1"/>
              <a:t>Lucencies</a:t>
            </a:r>
            <a:r>
              <a:rPr lang="en-US" dirty="0"/>
              <a:t> within soft tissue may represent gas (as observed with subcutaneous air)</a:t>
            </a:r>
          </a:p>
        </p:txBody>
      </p:sp>
      <p:pic>
        <p:nvPicPr>
          <p:cNvPr id="4" name="Picture 2" descr="Chest x ray clipart hi-res stock photography and images - Alamy">
            <a:extLst>
              <a:ext uri="{FF2B5EF4-FFF2-40B4-BE49-F238E27FC236}">
                <a16:creationId xmlns:a16="http://schemas.microsoft.com/office/drawing/2014/main" id="{78FCFAAD-E12F-9EA2-BCF5-0181FE726ED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343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315200" cy="1154097"/>
          </a:xfrm>
        </p:spPr>
        <p:txBody>
          <a:bodyPr>
            <a:normAutofit/>
          </a:bodyPr>
          <a:lstStyle/>
          <a:p>
            <a:r>
              <a:rPr lang="en-US" dirty="0"/>
              <a:t>Bones</a:t>
            </a:r>
          </a:p>
        </p:txBody>
      </p:sp>
      <p:sp>
        <p:nvSpPr>
          <p:cNvPr id="3" name="Content Placeholder 2"/>
          <p:cNvSpPr>
            <a:spLocks noGrp="1"/>
          </p:cNvSpPr>
          <p:nvPr>
            <p:ph idx="1"/>
          </p:nvPr>
        </p:nvSpPr>
        <p:spPr>
          <a:xfrm>
            <a:off x="990600" y="1828800"/>
            <a:ext cx="7315200" cy="3539527"/>
          </a:xfrm>
        </p:spPr>
        <p:txBody>
          <a:bodyPr>
            <a:normAutofit fontScale="92500" lnSpcReduction="10000"/>
          </a:bodyPr>
          <a:lstStyle/>
          <a:p>
            <a:pPr marL="0" indent="0">
              <a:buNone/>
            </a:pPr>
            <a:r>
              <a:rPr lang="en-US" dirty="0"/>
              <a:t>The bones visible in the chest radiograph include:</a:t>
            </a:r>
          </a:p>
          <a:p>
            <a:r>
              <a:rPr lang="en-US" dirty="0"/>
              <a:t>Ribs </a:t>
            </a:r>
          </a:p>
          <a:p>
            <a:r>
              <a:rPr lang="en-US" dirty="0"/>
              <a:t>Clavicles</a:t>
            </a:r>
          </a:p>
          <a:p>
            <a:r>
              <a:rPr lang="en-US" dirty="0"/>
              <a:t>Scapulae</a:t>
            </a:r>
          </a:p>
          <a:p>
            <a:r>
              <a:rPr lang="en-US" dirty="0"/>
              <a:t>Vertebrae</a:t>
            </a:r>
          </a:p>
          <a:p>
            <a:r>
              <a:rPr lang="en-US" dirty="0"/>
              <a:t>Proximal </a:t>
            </a:r>
            <a:r>
              <a:rPr lang="en-US" dirty="0" err="1"/>
              <a:t>humeri</a:t>
            </a:r>
            <a:r>
              <a:rPr lang="en-US" dirty="0"/>
              <a:t> </a:t>
            </a:r>
          </a:p>
          <a:p>
            <a:pPr marL="0" indent="0">
              <a:buNone/>
            </a:pPr>
            <a:endParaRPr lang="en-US" dirty="0"/>
          </a:p>
          <a:p>
            <a:pPr marL="0" indent="0">
              <a:buNone/>
            </a:pPr>
            <a:r>
              <a:rPr lang="en-US" dirty="0"/>
              <a:t>The bones are useful as markers to assess patient rotation, adequacy of inspiration, and x-ray penetration.</a:t>
            </a:r>
          </a:p>
          <a:p>
            <a:endParaRPr lang="en-US" dirty="0"/>
          </a:p>
        </p:txBody>
      </p:sp>
      <p:pic>
        <p:nvPicPr>
          <p:cNvPr id="4" name="Picture 2" descr="Chest x ray clipart hi-res stock photography and images - Alamy">
            <a:extLst>
              <a:ext uri="{FF2B5EF4-FFF2-40B4-BE49-F238E27FC236}">
                <a16:creationId xmlns:a16="http://schemas.microsoft.com/office/drawing/2014/main" id="{707D7339-260C-587F-DCC5-5015FFEB945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204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7315200" cy="1154097"/>
          </a:xfrm>
        </p:spPr>
        <p:txBody>
          <a:bodyPr>
            <a:normAutofit fontScale="90000"/>
          </a:bodyPr>
          <a:lstStyle/>
          <a:p>
            <a:r>
              <a:rPr lang="en-US" dirty="0"/>
              <a:t>Describing Abnormal Findings on a Chest Radiograph</a:t>
            </a:r>
          </a:p>
        </p:txBody>
      </p:sp>
      <p:sp>
        <p:nvSpPr>
          <p:cNvPr id="3" name="Content Placeholder 2"/>
          <p:cNvSpPr>
            <a:spLocks noGrp="1"/>
          </p:cNvSpPr>
          <p:nvPr>
            <p:ph idx="1"/>
          </p:nvPr>
        </p:nvSpPr>
        <p:spPr>
          <a:xfrm>
            <a:off x="609600" y="2438400"/>
            <a:ext cx="7315200" cy="3539527"/>
          </a:xfrm>
        </p:spPr>
        <p:txBody>
          <a:bodyPr>
            <a:normAutofit/>
          </a:bodyPr>
          <a:lstStyle/>
          <a:p>
            <a:r>
              <a:rPr lang="en-US" dirty="0"/>
              <a:t>When addressing an abnormal finding on a chest radiograph, only a description of what is seen, rather than a diagnosis, should be presented (a chest radiograph alone is not diagnostic, but is only one piece of descriptive information used to formulate a diagnosis)</a:t>
            </a:r>
          </a:p>
          <a:p>
            <a:r>
              <a:rPr lang="en-US" dirty="0"/>
              <a:t>Descriptive words such as shadows, density, or patchiness, should be used to discuss the findings</a:t>
            </a:r>
          </a:p>
          <a:p>
            <a:endParaRPr lang="en-US" dirty="0"/>
          </a:p>
        </p:txBody>
      </p:sp>
      <p:pic>
        <p:nvPicPr>
          <p:cNvPr id="4" name="Picture 2" descr="Chest x ray clipart hi-res stock photography and images - Alamy">
            <a:extLst>
              <a:ext uri="{FF2B5EF4-FFF2-40B4-BE49-F238E27FC236}">
                <a16:creationId xmlns:a16="http://schemas.microsoft.com/office/drawing/2014/main" id="{D9D09A6D-CD99-652D-B2F1-F6135074C9F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348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2B4C9-19E2-56C9-B99D-62FE4E9A6ACF}"/>
              </a:ext>
            </a:extLst>
          </p:cNvPr>
          <p:cNvSpPr>
            <a:spLocks noGrp="1"/>
          </p:cNvSpPr>
          <p:nvPr>
            <p:ph type="title"/>
          </p:nvPr>
        </p:nvSpPr>
        <p:spPr>
          <a:xfrm>
            <a:off x="191295" y="815340"/>
            <a:ext cx="6248400" cy="838200"/>
          </a:xfrm>
        </p:spPr>
        <p:txBody>
          <a:bodyPr>
            <a:normAutofit fontScale="90000"/>
          </a:bodyPr>
          <a:lstStyle/>
          <a:p>
            <a:r>
              <a:rPr lang="en-US" dirty="0">
                <a:solidFill>
                  <a:schemeClr val="tx1"/>
                </a:solidFill>
              </a:rPr>
              <a:t>LEARNING OBJECTIVES</a:t>
            </a:r>
          </a:p>
        </p:txBody>
      </p:sp>
      <p:sp>
        <p:nvSpPr>
          <p:cNvPr id="3" name="Content Placeholder 2">
            <a:extLst>
              <a:ext uri="{FF2B5EF4-FFF2-40B4-BE49-F238E27FC236}">
                <a16:creationId xmlns:a16="http://schemas.microsoft.com/office/drawing/2014/main" id="{09CE94FC-A84C-1234-0585-6D598C4A09D2}"/>
              </a:ext>
            </a:extLst>
          </p:cNvPr>
          <p:cNvSpPr>
            <a:spLocks noGrp="1"/>
          </p:cNvSpPr>
          <p:nvPr>
            <p:ph idx="1"/>
          </p:nvPr>
        </p:nvSpPr>
        <p:spPr>
          <a:xfrm>
            <a:off x="491612" y="1905000"/>
            <a:ext cx="7966587" cy="4267200"/>
          </a:xfrm>
        </p:spPr>
        <p:txBody>
          <a:bodyPr>
            <a:normAutofit fontScale="92500" lnSpcReduction="10000"/>
          </a:bodyPr>
          <a:lstStyle/>
          <a:p>
            <a:pPr marL="36900" indent="0">
              <a:buNone/>
            </a:pPr>
            <a:r>
              <a:rPr lang="en-US" dirty="0"/>
              <a:t>At the end of this lecture, students should be able to;</a:t>
            </a:r>
          </a:p>
          <a:p>
            <a:endParaRPr lang="en-US" dirty="0"/>
          </a:p>
          <a:p>
            <a:r>
              <a:rPr lang="en-US" dirty="0"/>
              <a:t>Understand the concept of x-rays production and their use in medical imaging</a:t>
            </a:r>
          </a:p>
          <a:p>
            <a:r>
              <a:rPr lang="en-US" dirty="0"/>
              <a:t>Identify routine chest X ray radiographic views</a:t>
            </a:r>
          </a:p>
          <a:p>
            <a:r>
              <a:rPr lang="en-US" dirty="0"/>
              <a:t>Approach  to chest X ray</a:t>
            </a:r>
          </a:p>
          <a:p>
            <a:r>
              <a:rPr lang="en-US" dirty="0"/>
              <a:t>Identify normal anatomy on CXR  </a:t>
            </a:r>
          </a:p>
          <a:p>
            <a:r>
              <a:rPr lang="en-US" dirty="0"/>
              <a:t>Identify common chest pathologies</a:t>
            </a:r>
          </a:p>
          <a:p>
            <a:r>
              <a:rPr lang="en-US" dirty="0"/>
              <a:t>Understand the concept of artificial intelligence and its role in Radiology</a:t>
            </a:r>
          </a:p>
          <a:p>
            <a:r>
              <a:rPr lang="en-US" dirty="0"/>
              <a:t>Read relevant research article</a:t>
            </a:r>
          </a:p>
          <a:p>
            <a:endParaRPr lang="en-US" dirty="0"/>
          </a:p>
        </p:txBody>
      </p:sp>
      <p:pic>
        <p:nvPicPr>
          <p:cNvPr id="4" name="Picture 3">
            <a:extLst>
              <a:ext uri="{FF2B5EF4-FFF2-40B4-BE49-F238E27FC236}">
                <a16:creationId xmlns:a16="http://schemas.microsoft.com/office/drawing/2014/main" id="{DB647FE4-5867-894F-B8C9-134418901318}"/>
              </a:ext>
            </a:extLst>
          </p:cNvPr>
          <p:cNvPicPr>
            <a:picLocks noChangeAspect="1"/>
          </p:cNvPicPr>
          <p:nvPr/>
        </p:nvPicPr>
        <p:blipFill rotWithShape="1">
          <a:blip r:embed="rId2"/>
          <a:srcRect t="21622" r="14320"/>
          <a:stretch/>
        </p:blipFill>
        <p:spPr>
          <a:xfrm>
            <a:off x="6630285" y="1109325"/>
            <a:ext cx="1645168" cy="1329075"/>
          </a:xfrm>
          <a:prstGeom prst="rect">
            <a:avLst/>
          </a:prstGeom>
        </p:spPr>
      </p:pic>
      <p:pic>
        <p:nvPicPr>
          <p:cNvPr id="5" name="Picture 2" descr="Chest x ray clipart hi-res stock photography and images - Alamy">
            <a:extLst>
              <a:ext uri="{FF2B5EF4-FFF2-40B4-BE49-F238E27FC236}">
                <a16:creationId xmlns:a16="http://schemas.microsoft.com/office/drawing/2014/main" id="{7C3DBE13-5B3D-0159-87F5-6FB2A6473BE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19665"/>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852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1219200"/>
            <a:ext cx="7848600" cy="2830497"/>
          </a:xfrm>
        </p:spPr>
        <p:txBody>
          <a:bodyPr>
            <a:normAutofit fontScale="90000"/>
          </a:bodyPr>
          <a:lstStyle/>
          <a:p>
            <a:pPr algn="ctr"/>
            <a:br>
              <a:rPr lang="en-US" dirty="0"/>
            </a:br>
            <a:br>
              <a:rPr lang="en-US" dirty="0"/>
            </a:br>
            <a:br>
              <a:rPr lang="en-US" dirty="0"/>
            </a:br>
            <a:br>
              <a:rPr lang="en-US" dirty="0"/>
            </a:br>
            <a:br>
              <a:rPr lang="en-US" dirty="0"/>
            </a:br>
            <a:br>
              <a:rPr lang="en-US" dirty="0"/>
            </a:br>
            <a:br>
              <a:rPr lang="en-US" dirty="0"/>
            </a:br>
            <a:r>
              <a:rPr lang="en-US" sz="4400" dirty="0"/>
              <a:t>HORIZONTAL INTEGRATION</a:t>
            </a:r>
            <a:br>
              <a:rPr lang="en-US" sz="4800" dirty="0"/>
            </a:br>
            <a:br>
              <a:rPr lang="en-US" dirty="0"/>
            </a:br>
            <a:r>
              <a:rPr lang="en-US" sz="3600" dirty="0"/>
              <a:t>Common Abnormal Findings on</a:t>
            </a:r>
            <a:br>
              <a:rPr lang="en-US" sz="3600" dirty="0"/>
            </a:br>
            <a:r>
              <a:rPr lang="en-US" sz="3600" dirty="0"/>
              <a:t> Chest Radiographs</a:t>
            </a:r>
            <a:br>
              <a:rPr lang="en-US" dirty="0"/>
            </a:br>
            <a:br>
              <a:rPr lang="en-US" dirty="0"/>
            </a:br>
            <a:br>
              <a:rPr lang="en-US" dirty="0"/>
            </a:br>
            <a:br>
              <a:rPr lang="en-US" dirty="0"/>
            </a:br>
            <a:br>
              <a:rPr lang="en-US" dirty="0"/>
            </a:br>
            <a:endParaRPr lang="en-US" dirty="0"/>
          </a:p>
        </p:txBody>
      </p:sp>
      <p:pic>
        <p:nvPicPr>
          <p:cNvPr id="3" name="Picture 2" descr="Chest x ray clipart hi-res stock photography and images - Alamy">
            <a:extLst>
              <a:ext uri="{FF2B5EF4-FFF2-40B4-BE49-F238E27FC236}">
                <a16:creationId xmlns:a16="http://schemas.microsoft.com/office/drawing/2014/main" id="{36354CEF-D9CB-7637-293B-5416496D6BC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982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ed-ed.virginia.edu/courses/rad/cxr/web%20images/ppp-silhouette-sig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447800"/>
            <a:ext cx="5271313" cy="46786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hest x ray clipart hi-res stock photography and images - Alamy">
            <a:extLst>
              <a:ext uri="{FF2B5EF4-FFF2-40B4-BE49-F238E27FC236}">
                <a16:creationId xmlns:a16="http://schemas.microsoft.com/office/drawing/2014/main" id="{C343A5B8-F43E-FC5B-6686-847166E31C1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5ACAC5-EC40-9EB3-637A-A0DE5A4BB215}"/>
              </a:ext>
            </a:extLst>
          </p:cNvPr>
          <p:cNvSpPr txBox="1"/>
          <p:nvPr/>
        </p:nvSpPr>
        <p:spPr>
          <a:xfrm>
            <a:off x="457200" y="1066800"/>
            <a:ext cx="2339102" cy="523220"/>
          </a:xfrm>
          <a:prstGeom prst="rect">
            <a:avLst/>
          </a:prstGeom>
          <a:noFill/>
        </p:spPr>
        <p:txBody>
          <a:bodyPr wrap="none" rtlCol="0">
            <a:spAutoFit/>
          </a:bodyPr>
          <a:lstStyle/>
          <a:p>
            <a:r>
              <a:rPr lang="en-US" sz="2800" dirty="0"/>
              <a:t>Consolidation</a:t>
            </a:r>
          </a:p>
        </p:txBody>
      </p:sp>
    </p:spTree>
    <p:extLst>
      <p:ext uri="{BB962C8B-B14F-4D97-AF65-F5344CB8AC3E}">
        <p14:creationId xmlns:p14="http://schemas.microsoft.com/office/powerpoint/2010/main" val="21423808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eddean.luc.edu/lumen/MedEd/medicine/pulmonar/cxr/atlas/images/88b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7620" y="1143000"/>
            <a:ext cx="5058728" cy="51663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hest x ray clipart hi-res stock photography and images - Alamy">
            <a:extLst>
              <a:ext uri="{FF2B5EF4-FFF2-40B4-BE49-F238E27FC236}">
                <a16:creationId xmlns:a16="http://schemas.microsoft.com/office/drawing/2014/main" id="{59C43E1C-A330-5CF2-CA1F-39A31D1562E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F8F263-529E-D602-1175-B1937B8CC773}"/>
              </a:ext>
            </a:extLst>
          </p:cNvPr>
          <p:cNvSpPr txBox="1"/>
          <p:nvPr/>
        </p:nvSpPr>
        <p:spPr>
          <a:xfrm>
            <a:off x="457200" y="1066800"/>
            <a:ext cx="2339102" cy="523220"/>
          </a:xfrm>
          <a:prstGeom prst="rect">
            <a:avLst/>
          </a:prstGeom>
          <a:noFill/>
        </p:spPr>
        <p:txBody>
          <a:bodyPr wrap="none" rtlCol="0">
            <a:spAutoFit/>
          </a:bodyPr>
          <a:lstStyle/>
          <a:p>
            <a:r>
              <a:rPr lang="en-US" sz="2800" dirty="0"/>
              <a:t>Consolidation</a:t>
            </a:r>
          </a:p>
        </p:txBody>
      </p:sp>
    </p:spTree>
    <p:extLst>
      <p:ext uri="{BB962C8B-B14F-4D97-AF65-F5344CB8AC3E}">
        <p14:creationId xmlns:p14="http://schemas.microsoft.com/office/powerpoint/2010/main" val="40746938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http://www.meddean.luc.edu/lumen/MedEd/medicine/pulmonar/cxr/atlas/images/28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066800"/>
            <a:ext cx="4800600" cy="53286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hest x ray clipart hi-res stock photography and images - Alamy">
            <a:extLst>
              <a:ext uri="{FF2B5EF4-FFF2-40B4-BE49-F238E27FC236}">
                <a16:creationId xmlns:a16="http://schemas.microsoft.com/office/drawing/2014/main" id="{F97326CA-3E07-6F18-DD10-EDF3A7F859D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656289-7E8E-4D14-3093-9A2B28B96C8D}"/>
              </a:ext>
            </a:extLst>
          </p:cNvPr>
          <p:cNvSpPr txBox="1"/>
          <p:nvPr/>
        </p:nvSpPr>
        <p:spPr>
          <a:xfrm>
            <a:off x="533400" y="1905000"/>
            <a:ext cx="2743200" cy="1384995"/>
          </a:xfrm>
          <a:prstGeom prst="rect">
            <a:avLst/>
          </a:prstGeom>
          <a:noFill/>
        </p:spPr>
        <p:txBody>
          <a:bodyPr wrap="square" rtlCol="0">
            <a:spAutoFit/>
          </a:bodyPr>
          <a:lstStyle/>
          <a:p>
            <a:pPr algn="ctr"/>
            <a:r>
              <a:rPr lang="en-US" sz="2800" kern="1200" dirty="0">
                <a:solidFill>
                  <a:schemeClr val="tx1"/>
                </a:solidFill>
                <a:latin typeface="+mj-lt"/>
                <a:ea typeface="Calibri" panose="020F0502020204030204" pitchFamily="34" charset="0"/>
                <a:cs typeface="Calibri" panose="020F0502020204030204" pitchFamily="34" charset="0"/>
              </a:rPr>
              <a:t>Atelectasis</a:t>
            </a:r>
            <a:r>
              <a:rPr lang="en-US" sz="2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Left Lung</a:t>
            </a:r>
            <a:r>
              <a:rPr lang="en-US" sz="2800" dirty="0">
                <a:latin typeface="Calibri" panose="020F0502020204030204" pitchFamily="34" charset="0"/>
                <a:ea typeface="Calibri" panose="020F0502020204030204" pitchFamily="34" charset="0"/>
                <a:cs typeface="Calibri" panose="020F0502020204030204" pitchFamily="34" charset="0"/>
              </a:rPr>
              <a:t> </a:t>
            </a:r>
          </a:p>
          <a:p>
            <a:pPr algn="ct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7027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meddean.luc.edu/lumen/MedEd/medicine/pulmonar/cxr/atlas/images/6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045937"/>
            <a:ext cx="5137931" cy="49738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hest x ray clipart hi-res stock photography and images - Alamy">
            <a:extLst>
              <a:ext uri="{FF2B5EF4-FFF2-40B4-BE49-F238E27FC236}">
                <a16:creationId xmlns:a16="http://schemas.microsoft.com/office/drawing/2014/main" id="{9C501386-00CC-EE06-6E20-35678BBAE09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0354C55-BE80-E2C2-F23A-C759B9E7E3B4}"/>
              </a:ext>
            </a:extLst>
          </p:cNvPr>
          <p:cNvSpPr txBox="1"/>
          <p:nvPr/>
        </p:nvSpPr>
        <p:spPr>
          <a:xfrm>
            <a:off x="228600" y="1524000"/>
            <a:ext cx="3048000" cy="1384995"/>
          </a:xfrm>
          <a:prstGeom prst="rect">
            <a:avLst/>
          </a:prstGeom>
          <a:noFill/>
        </p:spPr>
        <p:txBody>
          <a:bodyPr wrap="square" rtlCol="0">
            <a:spAutoFit/>
          </a:bodyPr>
          <a:lstStyle/>
          <a:p>
            <a:pPr algn="ctr"/>
            <a:r>
              <a:rPr lang="en-US" sz="2800" kern="1200" dirty="0">
                <a:solidFill>
                  <a:schemeClr val="tx1"/>
                </a:solidFill>
                <a:latin typeface="+mn-lt"/>
                <a:ea typeface="+mn-ea"/>
                <a:cs typeface="+mn-cs"/>
              </a:rPr>
              <a:t>Atelectasis Right Upper Lobe</a:t>
            </a:r>
            <a:endParaRPr lang="en-US" sz="2800" dirty="0"/>
          </a:p>
          <a:p>
            <a:pPr algn="ctr"/>
            <a:endParaRPr lang="en-US" sz="2800" dirty="0"/>
          </a:p>
        </p:txBody>
      </p:sp>
    </p:spTree>
    <p:extLst>
      <p:ext uri="{BB962C8B-B14F-4D97-AF65-F5344CB8AC3E}">
        <p14:creationId xmlns:p14="http://schemas.microsoft.com/office/powerpoint/2010/main" val="917831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meddean.luc.edu/lumen/MedEd/medicine/pulmonar/cxr/atlas/images/87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990600"/>
            <a:ext cx="4942907" cy="52273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hest x ray clipart hi-res stock photography and images - Alamy">
            <a:extLst>
              <a:ext uri="{FF2B5EF4-FFF2-40B4-BE49-F238E27FC236}">
                <a16:creationId xmlns:a16="http://schemas.microsoft.com/office/drawing/2014/main" id="{2FA03ABB-6737-C2CD-F0D3-5F4D0520373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A04427-0854-E5E7-E6F2-AEF39330D008}"/>
              </a:ext>
            </a:extLst>
          </p:cNvPr>
          <p:cNvSpPr txBox="1"/>
          <p:nvPr/>
        </p:nvSpPr>
        <p:spPr>
          <a:xfrm>
            <a:off x="533400" y="1371600"/>
            <a:ext cx="2590800" cy="1815882"/>
          </a:xfrm>
          <a:prstGeom prst="rect">
            <a:avLst/>
          </a:prstGeom>
          <a:noFill/>
        </p:spPr>
        <p:txBody>
          <a:bodyPr wrap="square" rtlCol="0">
            <a:spAutoFit/>
          </a:bodyPr>
          <a:lstStyle/>
          <a:p>
            <a:pPr algn="ctr"/>
            <a:r>
              <a:rPr lang="en-US" sz="2800" kern="1200" dirty="0">
                <a:solidFill>
                  <a:schemeClr val="tx1"/>
                </a:solidFill>
                <a:latin typeface="+mn-lt"/>
                <a:ea typeface="+mn-ea"/>
                <a:cs typeface="+mn-cs"/>
              </a:rPr>
              <a:t>Consolidation Right Upper Lobe </a:t>
            </a:r>
          </a:p>
          <a:p>
            <a:pPr algn="ctr"/>
            <a:endParaRPr lang="en-US" sz="2800" dirty="0"/>
          </a:p>
        </p:txBody>
      </p:sp>
    </p:spTree>
    <p:extLst>
      <p:ext uri="{BB962C8B-B14F-4D97-AF65-F5344CB8AC3E}">
        <p14:creationId xmlns:p14="http://schemas.microsoft.com/office/powerpoint/2010/main" val="2681807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med-ed.virginia.edu/courses/rad/cxr/web%20images/B--effusion-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371600"/>
            <a:ext cx="5275385" cy="46786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hest x ray clipart hi-res stock photography and images - Alamy">
            <a:extLst>
              <a:ext uri="{FF2B5EF4-FFF2-40B4-BE49-F238E27FC236}">
                <a16:creationId xmlns:a16="http://schemas.microsoft.com/office/drawing/2014/main" id="{E4022E56-3D9A-45AE-2E60-BF9B6928D4B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4A4FEB-D4E6-0E87-E541-FC0B7B7DA5DF}"/>
              </a:ext>
            </a:extLst>
          </p:cNvPr>
          <p:cNvSpPr txBox="1"/>
          <p:nvPr/>
        </p:nvSpPr>
        <p:spPr>
          <a:xfrm>
            <a:off x="533400" y="1524000"/>
            <a:ext cx="2209800" cy="1569660"/>
          </a:xfrm>
          <a:prstGeom prst="rect">
            <a:avLst/>
          </a:prstGeom>
          <a:noFill/>
        </p:spPr>
        <p:txBody>
          <a:bodyPr wrap="square" rtlCol="0">
            <a:spAutoFit/>
          </a:bodyPr>
          <a:lstStyle/>
          <a:p>
            <a:pPr algn="ctr"/>
            <a:r>
              <a:rPr lang="en-US" sz="3200" kern="1200" dirty="0">
                <a:solidFill>
                  <a:schemeClr val="tx1"/>
                </a:solidFill>
                <a:latin typeface="+mn-lt"/>
                <a:ea typeface="+mn-ea"/>
                <a:cs typeface="+mn-cs"/>
              </a:rPr>
              <a:t>Bilateral pleural effusions</a:t>
            </a:r>
            <a:endParaRPr lang="en-US" sz="3200" dirty="0"/>
          </a:p>
        </p:txBody>
      </p:sp>
    </p:spTree>
    <p:extLst>
      <p:ext uri="{BB962C8B-B14F-4D97-AF65-F5344CB8AC3E}">
        <p14:creationId xmlns:p14="http://schemas.microsoft.com/office/powerpoint/2010/main" val="39712147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http://www.meddean.luc.edu/lumen/MedEd/medicine/pulmonar/cxr/atlas/images/329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143000"/>
            <a:ext cx="4590336" cy="5074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hest x ray clipart hi-res stock photography and images - Alamy">
            <a:extLst>
              <a:ext uri="{FF2B5EF4-FFF2-40B4-BE49-F238E27FC236}">
                <a16:creationId xmlns:a16="http://schemas.microsoft.com/office/drawing/2014/main" id="{A3F9F8B5-4EFA-D4A5-ADFE-E76FCC555E2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1BD02A-7C41-31C2-22FF-936055132674}"/>
              </a:ext>
            </a:extLst>
          </p:cNvPr>
          <p:cNvSpPr txBox="1"/>
          <p:nvPr/>
        </p:nvSpPr>
        <p:spPr>
          <a:xfrm>
            <a:off x="381000" y="1143000"/>
            <a:ext cx="2457724" cy="523220"/>
          </a:xfrm>
          <a:prstGeom prst="rect">
            <a:avLst/>
          </a:prstGeom>
          <a:noFill/>
        </p:spPr>
        <p:txBody>
          <a:bodyPr wrap="none" rtlCol="0">
            <a:spAutoFit/>
          </a:bodyPr>
          <a:lstStyle/>
          <a:p>
            <a:r>
              <a:rPr lang="en-US" sz="2800" dirty="0"/>
              <a:t>Pneumothorax</a:t>
            </a:r>
          </a:p>
        </p:txBody>
      </p:sp>
    </p:spTree>
    <p:extLst>
      <p:ext uri="{BB962C8B-B14F-4D97-AF65-F5344CB8AC3E}">
        <p14:creationId xmlns:p14="http://schemas.microsoft.com/office/powerpoint/2010/main" val="11956019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Pulmonary Edema</a:t>
            </a:r>
          </a:p>
        </p:txBody>
      </p:sp>
      <p:sp>
        <p:nvSpPr>
          <p:cNvPr id="3" name="Content Placeholder 2"/>
          <p:cNvSpPr>
            <a:spLocks noGrp="1"/>
          </p:cNvSpPr>
          <p:nvPr>
            <p:ph idx="1"/>
          </p:nvPr>
        </p:nvSpPr>
        <p:spPr/>
        <p:txBody>
          <a:bodyPr>
            <a:normAutofit/>
          </a:bodyPr>
          <a:lstStyle/>
          <a:p>
            <a:pPr marL="0" indent="0">
              <a:buNone/>
            </a:pPr>
            <a:r>
              <a:rPr lang="en-US" dirty="0"/>
              <a:t>There are two basic types of pulmonary edema:</a:t>
            </a:r>
          </a:p>
          <a:p>
            <a:r>
              <a:rPr lang="en-US" dirty="0"/>
              <a:t>Cardiogenic pulmonary edema caused by increased hydrostatic pulmonary capillary pressure</a:t>
            </a:r>
          </a:p>
          <a:p>
            <a:r>
              <a:rPr lang="en-US" dirty="0" err="1"/>
              <a:t>Noncardiogenic</a:t>
            </a:r>
            <a:r>
              <a:rPr lang="en-US" dirty="0"/>
              <a:t> pulmonary edema caused by either altered capillary membrane permeability or decreased plasma oncotic pressure</a:t>
            </a:r>
          </a:p>
          <a:p>
            <a:endParaRPr lang="en-US" dirty="0"/>
          </a:p>
        </p:txBody>
      </p:sp>
      <p:pic>
        <p:nvPicPr>
          <p:cNvPr id="4" name="Picture 2" descr="Chest x ray clipart hi-res stock photography and images - Alamy">
            <a:extLst>
              <a:ext uri="{FF2B5EF4-FFF2-40B4-BE49-F238E27FC236}">
                <a16:creationId xmlns:a16="http://schemas.microsoft.com/office/drawing/2014/main" id="{62FB3124-8494-CE88-718F-1223CA2C79F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1405" y="11430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388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meddean.luc.edu/lumen/MedEd/medicine/pulmonar/cxr/atlas/images/310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990600"/>
            <a:ext cx="5860416" cy="51511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hest x ray clipart hi-res stock photography and images - Alamy">
            <a:extLst>
              <a:ext uri="{FF2B5EF4-FFF2-40B4-BE49-F238E27FC236}">
                <a16:creationId xmlns:a16="http://schemas.microsoft.com/office/drawing/2014/main" id="{36F72A9D-D5CD-5706-ACE5-D164EE581A9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462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791B48D-C6AB-10E1-72A2-8844CE271318}"/>
              </a:ext>
            </a:extLst>
          </p:cNvPr>
          <p:cNvPicPr>
            <a:picLocks noGrp="1" noChangeAspect="1"/>
          </p:cNvPicPr>
          <p:nvPr>
            <p:ph sz="quarter" idx="13"/>
          </p:nvPr>
        </p:nvPicPr>
        <p:blipFill>
          <a:blip r:embed="rId2"/>
          <a:stretch>
            <a:fillRect/>
          </a:stretch>
        </p:blipFill>
        <p:spPr>
          <a:xfrm>
            <a:off x="3352800" y="2362200"/>
            <a:ext cx="2206648" cy="2932112"/>
          </a:xfrm>
          <a:prstGeom prst="rect">
            <a:avLst/>
          </a:prstGeom>
        </p:spPr>
      </p:pic>
      <p:sp>
        <p:nvSpPr>
          <p:cNvPr id="5" name="Title 1">
            <a:extLst>
              <a:ext uri="{FF2B5EF4-FFF2-40B4-BE49-F238E27FC236}">
                <a16:creationId xmlns:a16="http://schemas.microsoft.com/office/drawing/2014/main" id="{1AB96F74-D2DD-CA8E-AC49-E18FC97BAE6B}"/>
              </a:ext>
            </a:extLst>
          </p:cNvPr>
          <p:cNvSpPr>
            <a:spLocks noGrp="1"/>
          </p:cNvSpPr>
          <p:nvPr>
            <p:ph type="title"/>
          </p:nvPr>
        </p:nvSpPr>
        <p:spPr>
          <a:xfrm>
            <a:off x="2286000" y="990600"/>
            <a:ext cx="4114800" cy="701675"/>
          </a:xfrm>
        </p:spPr>
        <p:txBody>
          <a:bodyPr>
            <a:normAutofit/>
          </a:bodyPr>
          <a:lstStyle/>
          <a:p>
            <a:r>
              <a:rPr lang="en-US" dirty="0"/>
              <a:t>What are X-rays?</a:t>
            </a:r>
            <a:endParaRPr lang="en-GB" dirty="0"/>
          </a:p>
        </p:txBody>
      </p:sp>
      <p:pic>
        <p:nvPicPr>
          <p:cNvPr id="2" name="Picture 2" descr="Chest x ray clipart hi-res stock photography and images - Alamy">
            <a:extLst>
              <a:ext uri="{FF2B5EF4-FFF2-40B4-BE49-F238E27FC236}">
                <a16:creationId xmlns:a16="http://schemas.microsoft.com/office/drawing/2014/main" id="{F03DA9A1-C634-AAF6-8CDE-4B84BACFC0D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9242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Congestive Heart Failure</a:t>
            </a:r>
          </a:p>
        </p:txBody>
      </p:sp>
      <p:sp>
        <p:nvSpPr>
          <p:cNvPr id="3" name="Content Placeholder 2"/>
          <p:cNvSpPr>
            <a:spLocks noGrp="1"/>
          </p:cNvSpPr>
          <p:nvPr>
            <p:ph idx="1"/>
          </p:nvPr>
        </p:nvSpPr>
        <p:spPr>
          <a:xfrm>
            <a:off x="304800" y="1752600"/>
            <a:ext cx="4137660" cy="4058750"/>
          </a:xfrm>
        </p:spPr>
        <p:txBody>
          <a:bodyPr>
            <a:normAutofit lnSpcReduction="10000"/>
          </a:bodyPr>
          <a:lstStyle/>
          <a:p>
            <a:pPr marL="0" indent="0">
              <a:buNone/>
            </a:pPr>
            <a:r>
              <a:rPr lang="en-US" dirty="0"/>
              <a:t>Common features observed on the chest radiograph of a CHF patient include:</a:t>
            </a:r>
          </a:p>
          <a:p>
            <a:r>
              <a:rPr lang="en-US" dirty="0"/>
              <a:t>Cardiomegaly (cardiothoracic ratio &gt; 50%)</a:t>
            </a:r>
          </a:p>
          <a:p>
            <a:r>
              <a:rPr lang="en-US" dirty="0"/>
              <a:t>Cephalization of the pulmonary veins</a:t>
            </a:r>
          </a:p>
          <a:p>
            <a:r>
              <a:rPr lang="en-US" dirty="0"/>
              <a:t>Appearance of </a:t>
            </a:r>
            <a:r>
              <a:rPr lang="en-US" dirty="0" err="1"/>
              <a:t>Kerley</a:t>
            </a:r>
            <a:r>
              <a:rPr lang="en-US" dirty="0"/>
              <a:t> B lines</a:t>
            </a:r>
          </a:p>
          <a:p>
            <a:r>
              <a:rPr lang="en-US" dirty="0"/>
              <a:t>Alveolar edema often present in a classis </a:t>
            </a:r>
            <a:r>
              <a:rPr lang="en-US" dirty="0" err="1"/>
              <a:t>perihilar</a:t>
            </a:r>
            <a:r>
              <a:rPr lang="en-US" dirty="0"/>
              <a:t> bat wing pattern of density</a:t>
            </a:r>
          </a:p>
          <a:p>
            <a:endParaRPr lang="en-US" dirty="0"/>
          </a:p>
        </p:txBody>
      </p:sp>
      <p:pic>
        <p:nvPicPr>
          <p:cNvPr id="4" name="Picture 2" descr="Chest x ray clipart hi-res stock photography and images - Alamy">
            <a:extLst>
              <a:ext uri="{FF2B5EF4-FFF2-40B4-BE49-F238E27FC236}">
                <a16:creationId xmlns:a16="http://schemas.microsoft.com/office/drawing/2014/main" id="{BBF4A3AB-075E-E323-5ADD-C00F58E8DF0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med-ed.virginia.edu/courses/rad/cxr/web%20images/wo_lung.jpg">
            <a:extLst>
              <a:ext uri="{FF2B5EF4-FFF2-40B4-BE49-F238E27FC236}">
                <a16:creationId xmlns:a16="http://schemas.microsoft.com/office/drawing/2014/main" id="{6F982412-BE53-28FE-5DDC-F3C5274B14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6340" y="1905000"/>
            <a:ext cx="413766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2242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Emphysema</a:t>
            </a:r>
          </a:p>
        </p:txBody>
      </p:sp>
      <p:sp>
        <p:nvSpPr>
          <p:cNvPr id="3" name="Content Placeholder 2"/>
          <p:cNvSpPr>
            <a:spLocks noGrp="1"/>
          </p:cNvSpPr>
          <p:nvPr>
            <p:ph idx="1"/>
          </p:nvPr>
        </p:nvSpPr>
        <p:spPr>
          <a:xfrm>
            <a:off x="533400" y="1676400"/>
            <a:ext cx="3505654" cy="4058750"/>
          </a:xfrm>
        </p:spPr>
        <p:txBody>
          <a:bodyPr/>
          <a:lstStyle/>
          <a:p>
            <a:pPr marL="0" indent="0">
              <a:buNone/>
            </a:pPr>
            <a:r>
              <a:rPr lang="en-US" dirty="0"/>
              <a:t>Common features seen on the chest radiograph include:</a:t>
            </a:r>
          </a:p>
          <a:p>
            <a:r>
              <a:rPr lang="en-US" dirty="0"/>
              <a:t>Hyperinflation with flattening of the diaphragms</a:t>
            </a:r>
          </a:p>
          <a:p>
            <a:r>
              <a:rPr lang="en-US" dirty="0"/>
              <a:t>Increased retrosternal space</a:t>
            </a:r>
          </a:p>
          <a:p>
            <a:r>
              <a:rPr lang="en-US" dirty="0"/>
              <a:t>Bullae</a:t>
            </a:r>
          </a:p>
          <a:p>
            <a:r>
              <a:rPr lang="en-US" dirty="0"/>
              <a:t>Enlargement of PA/RV (</a:t>
            </a:r>
            <a:r>
              <a:rPr lang="en-US" dirty="0" err="1"/>
              <a:t>cor</a:t>
            </a:r>
            <a:r>
              <a:rPr lang="en-US" dirty="0"/>
              <a:t> </a:t>
            </a:r>
            <a:r>
              <a:rPr lang="en-US" dirty="0" err="1"/>
              <a:t>pulmonale</a:t>
            </a:r>
            <a:r>
              <a:rPr lang="en-US" dirty="0"/>
              <a:t>)</a:t>
            </a:r>
          </a:p>
          <a:p>
            <a:endParaRPr lang="en-US" dirty="0"/>
          </a:p>
        </p:txBody>
      </p:sp>
      <p:pic>
        <p:nvPicPr>
          <p:cNvPr id="4" name="Picture 2" descr="Chest x ray clipart hi-res stock photography and images - Alamy">
            <a:extLst>
              <a:ext uri="{FF2B5EF4-FFF2-40B4-BE49-F238E27FC236}">
                <a16:creationId xmlns:a16="http://schemas.microsoft.com/office/drawing/2014/main" id="{9529E214-A17A-4584-1723-B353293B9B4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descr="http://www.meddean.luc.edu/lumen/MedEd/medicine/pulmonar/cxr/atlas/images/93al.JPG">
            <a:extLst>
              <a:ext uri="{FF2B5EF4-FFF2-40B4-BE49-F238E27FC236}">
                <a16:creationId xmlns:a16="http://schemas.microsoft.com/office/drawing/2014/main" id="{68B4953E-162C-A37E-3DC1-54C7FB28E2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6729" y="1580050"/>
            <a:ext cx="389532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4588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Lung abscess | Radiology Reference Article | Radiopaedia.org">
            <a:extLst>
              <a:ext uri="{FF2B5EF4-FFF2-40B4-BE49-F238E27FC236}">
                <a16:creationId xmlns:a16="http://schemas.microsoft.com/office/drawing/2014/main" id="{DDE94678-78A5-0835-669E-43148B811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914400"/>
            <a:ext cx="5438775" cy="48517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4B816F-91D6-51EA-B0AE-9FC62B78F3C4}"/>
              </a:ext>
            </a:extLst>
          </p:cNvPr>
          <p:cNvSpPr txBox="1"/>
          <p:nvPr/>
        </p:nvSpPr>
        <p:spPr>
          <a:xfrm>
            <a:off x="457200" y="381000"/>
            <a:ext cx="3048000" cy="584775"/>
          </a:xfrm>
          <a:prstGeom prst="rect">
            <a:avLst/>
          </a:prstGeom>
          <a:noFill/>
        </p:spPr>
        <p:txBody>
          <a:bodyPr wrap="square" rtlCol="0">
            <a:spAutoFit/>
          </a:bodyPr>
          <a:lstStyle/>
          <a:p>
            <a:r>
              <a:rPr lang="en-US" sz="3200" dirty="0"/>
              <a:t>Lung abscess</a:t>
            </a:r>
          </a:p>
        </p:txBody>
      </p:sp>
    </p:spTree>
    <p:extLst>
      <p:ext uri="{BB962C8B-B14F-4D97-AF65-F5344CB8AC3E}">
        <p14:creationId xmlns:p14="http://schemas.microsoft.com/office/powerpoint/2010/main" val="9806269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Lung Mass</a:t>
            </a:r>
          </a:p>
        </p:txBody>
      </p:sp>
      <p:sp>
        <p:nvSpPr>
          <p:cNvPr id="3" name="Content Placeholder 2"/>
          <p:cNvSpPr>
            <a:spLocks noGrp="1"/>
          </p:cNvSpPr>
          <p:nvPr>
            <p:ph idx="1"/>
          </p:nvPr>
        </p:nvSpPr>
        <p:spPr>
          <a:xfrm>
            <a:off x="533400" y="1371600"/>
            <a:ext cx="4115254" cy="3144350"/>
          </a:xfrm>
        </p:spPr>
        <p:txBody>
          <a:bodyPr/>
          <a:lstStyle/>
          <a:p>
            <a:pPr marL="0" indent="0">
              <a:buNone/>
            </a:pPr>
            <a:endParaRPr lang="en-US" dirty="0"/>
          </a:p>
          <a:p>
            <a:pPr marL="0" indent="0">
              <a:buNone/>
            </a:pPr>
            <a:endParaRPr lang="en-US" dirty="0"/>
          </a:p>
          <a:p>
            <a:pPr marL="0" indent="0">
              <a:buNone/>
            </a:pPr>
            <a:r>
              <a:rPr lang="en-US" dirty="0"/>
              <a:t>A lung mass will typically present as a lesion with sharp margins and a homogenous appearance, in contrast to the diffuse appearance of an infiltrate. </a:t>
            </a:r>
          </a:p>
        </p:txBody>
      </p:sp>
      <p:pic>
        <p:nvPicPr>
          <p:cNvPr id="4" name="Picture 2" descr="Chest x ray clipart hi-res stock photography and images - Alamy">
            <a:extLst>
              <a:ext uri="{FF2B5EF4-FFF2-40B4-BE49-F238E27FC236}">
                <a16:creationId xmlns:a16="http://schemas.microsoft.com/office/drawing/2014/main" id="{47CB3B03-70BE-6728-73BB-BB364E66A48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meddean.luc.edu/lumen/MedEd/medicine/pulmonar/cxr/atlas/images/283bl.jpg">
            <a:extLst>
              <a:ext uri="{FF2B5EF4-FFF2-40B4-BE49-F238E27FC236}">
                <a16:creationId xmlns:a16="http://schemas.microsoft.com/office/drawing/2014/main" id="{2DC21F0E-5C16-C78F-38C5-260E3444A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588" y="1676400"/>
            <a:ext cx="3885746" cy="4662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729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D97C0EF-45F2-FD3B-36CB-F072060094B2}"/>
              </a:ext>
            </a:extLst>
          </p:cNvPr>
          <p:cNvPicPr>
            <a:picLocks noGrp="1" noChangeAspect="1"/>
          </p:cNvPicPr>
          <p:nvPr>
            <p:ph sz="quarter" idx="13"/>
          </p:nvPr>
        </p:nvPicPr>
        <p:blipFill>
          <a:blip r:embed="rId2"/>
          <a:stretch>
            <a:fillRect/>
          </a:stretch>
        </p:blipFill>
        <p:spPr>
          <a:xfrm>
            <a:off x="1516263" y="2020888"/>
            <a:ext cx="6111474" cy="4075112"/>
          </a:xfrm>
          <a:prstGeom prst="rect">
            <a:avLst/>
          </a:prstGeom>
        </p:spPr>
      </p:pic>
      <p:sp>
        <p:nvSpPr>
          <p:cNvPr id="3" name="Title 2">
            <a:extLst>
              <a:ext uri="{FF2B5EF4-FFF2-40B4-BE49-F238E27FC236}">
                <a16:creationId xmlns:a16="http://schemas.microsoft.com/office/drawing/2014/main" id="{64FE8D8A-C9E6-D4C8-7B6C-15A319632447}"/>
              </a:ext>
            </a:extLst>
          </p:cNvPr>
          <p:cNvSpPr>
            <a:spLocks noGrp="1"/>
          </p:cNvSpPr>
          <p:nvPr>
            <p:ph type="title"/>
          </p:nvPr>
        </p:nvSpPr>
        <p:spPr/>
        <p:txBody>
          <a:bodyPr/>
          <a:lstStyle/>
          <a:p>
            <a:r>
              <a:rPr lang="en-US" dirty="0"/>
              <a:t>ARTIFICIAL INTELLIGENCE</a:t>
            </a:r>
          </a:p>
        </p:txBody>
      </p:sp>
      <p:pic>
        <p:nvPicPr>
          <p:cNvPr id="2" name="Picture 2" descr="Chest x ray clipart hi-res stock photography and images - Alamy">
            <a:extLst>
              <a:ext uri="{FF2B5EF4-FFF2-40B4-BE49-F238E27FC236}">
                <a16:creationId xmlns:a16="http://schemas.microsoft.com/office/drawing/2014/main" id="{9EEAF0D6-CB95-B12F-6153-799969EAF7E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6720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F23B59-93AF-4EC7-D063-07B883EE2E58}"/>
              </a:ext>
            </a:extLst>
          </p:cNvPr>
          <p:cNvSpPr>
            <a:spLocks noGrp="1"/>
          </p:cNvSpPr>
          <p:nvPr>
            <p:ph sz="quarter" idx="13"/>
          </p:nvPr>
        </p:nvSpPr>
        <p:spPr>
          <a:xfrm>
            <a:off x="441668" y="1391412"/>
            <a:ext cx="8229600" cy="4075176"/>
          </a:xfrm>
        </p:spPr>
        <p:txBody>
          <a:bodyPr/>
          <a:lstStyle/>
          <a:p>
            <a:pPr algn="just"/>
            <a:r>
              <a:rPr lang="en-US" dirty="0"/>
              <a:t>In 1959, Arthur Samuel defined artificial intelligence (AI) as a field of study that gives a computer the ability to learn without needing to be reprogrammed.</a:t>
            </a:r>
          </a:p>
          <a:p>
            <a:pPr algn="just"/>
            <a:r>
              <a:rPr lang="en-US" dirty="0"/>
              <a:t> In layman’s terms, AI algorithms are developed to derive rules and patterns from large amounts of data to calculate the probabilities of various outcomes with new sets of similar data.</a:t>
            </a:r>
          </a:p>
          <a:p>
            <a:pPr algn="just"/>
            <a:r>
              <a:rPr lang="en-US" dirty="0"/>
              <a:t>For instance, Netflix uses AI algorithms to analyze the viewing preferences of millions of people and determine what a viewer is likely to enjoy based on prior viewing behavior. Computers are programmed to continuously update probabilities of a person liking a given television show based on a combination of new all-user data and individual viewing choices.</a:t>
            </a:r>
          </a:p>
        </p:txBody>
      </p:sp>
      <p:pic>
        <p:nvPicPr>
          <p:cNvPr id="5" name="Picture 2" descr="Chest x ray clipart hi-res stock photography and images - Alamy">
            <a:extLst>
              <a:ext uri="{FF2B5EF4-FFF2-40B4-BE49-F238E27FC236}">
                <a16:creationId xmlns:a16="http://schemas.microsoft.com/office/drawing/2014/main" id="{378EB4C6-C725-615F-698B-94A3C28B76E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8286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D510F6-3B23-2C72-2440-055A19D5FB86}"/>
              </a:ext>
            </a:extLst>
          </p:cNvPr>
          <p:cNvSpPr>
            <a:spLocks noGrp="1"/>
          </p:cNvSpPr>
          <p:nvPr>
            <p:ph sz="quarter" idx="13"/>
          </p:nvPr>
        </p:nvSpPr>
        <p:spPr>
          <a:xfrm>
            <a:off x="457200" y="2020824"/>
            <a:ext cx="8229600" cy="4456176"/>
          </a:xfrm>
        </p:spPr>
        <p:txBody>
          <a:bodyPr>
            <a:normAutofit/>
          </a:bodyPr>
          <a:lstStyle/>
          <a:p>
            <a:pPr algn="just"/>
            <a:r>
              <a:rPr lang="en-US" dirty="0"/>
              <a:t>Chest X-ray (CXR) is a common, fast, non-invasive, relatively cheap radiological examination method in medical sciences. </a:t>
            </a:r>
          </a:p>
          <a:p>
            <a:pPr algn="just"/>
            <a:r>
              <a:rPr lang="en-US" dirty="0"/>
              <a:t>CXRs can aid in diagnosing many lung ailments such as Pneumonia, Tuberculosis, Pneumoconiosis, COVID-19, and lung cancer. </a:t>
            </a:r>
          </a:p>
          <a:p>
            <a:pPr algn="just"/>
            <a:r>
              <a:rPr lang="en-US" dirty="0"/>
              <a:t>Every year, 2 billion CXRs are performed worldwide. However, the availability of the workforce to handle this amount of workload in hospitals is cumbersome, particularly in developing and low-income nations.</a:t>
            </a:r>
          </a:p>
          <a:p>
            <a:pPr algn="just"/>
            <a:r>
              <a:rPr lang="en-US" dirty="0"/>
              <a:t>Recent advances in AI, particularly in computer vision, have drawn attention to solving challenging medical image analysis problems.</a:t>
            </a:r>
          </a:p>
          <a:p>
            <a:pPr algn="just"/>
            <a:endParaRPr lang="en-US" dirty="0"/>
          </a:p>
        </p:txBody>
      </p:sp>
      <p:sp>
        <p:nvSpPr>
          <p:cNvPr id="3" name="Title 2">
            <a:extLst>
              <a:ext uri="{FF2B5EF4-FFF2-40B4-BE49-F238E27FC236}">
                <a16:creationId xmlns:a16="http://schemas.microsoft.com/office/drawing/2014/main" id="{A871C661-58A6-2DCD-6670-9D9B3F2D5DA9}"/>
              </a:ext>
            </a:extLst>
          </p:cNvPr>
          <p:cNvSpPr>
            <a:spLocks noGrp="1"/>
          </p:cNvSpPr>
          <p:nvPr>
            <p:ph type="title"/>
          </p:nvPr>
        </p:nvSpPr>
        <p:spPr>
          <a:xfrm>
            <a:off x="685346" y="609600"/>
            <a:ext cx="7772854" cy="1143000"/>
          </a:xfrm>
        </p:spPr>
        <p:txBody>
          <a:bodyPr>
            <a:normAutofit fontScale="90000"/>
          </a:bodyPr>
          <a:lstStyle/>
          <a:p>
            <a:r>
              <a:rPr lang="en-US" dirty="0"/>
              <a:t>ROLE OF AI IN IDENTIFYING PATHOLOGIES ON CXR</a:t>
            </a:r>
          </a:p>
        </p:txBody>
      </p:sp>
      <p:pic>
        <p:nvPicPr>
          <p:cNvPr id="5" name="Picture 2" descr="Chest x ray clipart hi-res stock photography and images - Alamy">
            <a:extLst>
              <a:ext uri="{FF2B5EF4-FFF2-40B4-BE49-F238E27FC236}">
                <a16:creationId xmlns:a16="http://schemas.microsoft.com/office/drawing/2014/main" id="{57914DBC-ECA1-232E-50AC-C0090BA245F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2741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EDA1A2-DA36-30CE-4720-1518CA72DA49}"/>
              </a:ext>
            </a:extLst>
          </p:cNvPr>
          <p:cNvSpPr>
            <a:spLocks noGrp="1"/>
          </p:cNvSpPr>
          <p:nvPr>
            <p:ph sz="quarter" idx="13"/>
          </p:nvPr>
        </p:nvSpPr>
        <p:spPr/>
        <p:txBody>
          <a:bodyPr/>
          <a:lstStyle/>
          <a:p>
            <a:pPr marL="494100" indent="-457200">
              <a:buAutoNum type="arabicPeriod"/>
            </a:pPr>
            <a:r>
              <a:rPr lang="en-US" dirty="0" err="1"/>
              <a:t>Irmici</a:t>
            </a:r>
            <a:r>
              <a:rPr lang="en-US" dirty="0"/>
              <a:t> G, </a:t>
            </a:r>
            <a:r>
              <a:rPr lang="en-US" dirty="0" err="1"/>
              <a:t>Cè</a:t>
            </a:r>
            <a:r>
              <a:rPr lang="en-US" dirty="0"/>
              <a:t> M, </a:t>
            </a:r>
            <a:r>
              <a:rPr lang="en-US" dirty="0" err="1"/>
              <a:t>Caloro</a:t>
            </a:r>
            <a:r>
              <a:rPr lang="en-US" dirty="0"/>
              <a:t> E, </a:t>
            </a:r>
            <a:r>
              <a:rPr lang="en-US" dirty="0" err="1"/>
              <a:t>Khenkina</a:t>
            </a:r>
            <a:r>
              <a:rPr lang="en-US" dirty="0"/>
              <a:t> N, Della </a:t>
            </a:r>
            <a:r>
              <a:rPr lang="en-US" dirty="0" err="1"/>
              <a:t>Pepa</a:t>
            </a:r>
            <a:r>
              <a:rPr lang="en-US" dirty="0"/>
              <a:t> G, </a:t>
            </a:r>
            <a:r>
              <a:rPr lang="en-US" dirty="0" err="1"/>
              <a:t>Ascenti</a:t>
            </a:r>
            <a:r>
              <a:rPr lang="en-US" dirty="0"/>
              <a:t> V, </a:t>
            </a:r>
            <a:r>
              <a:rPr lang="en-US" dirty="0" err="1"/>
              <a:t>Martinenghi</a:t>
            </a:r>
            <a:r>
              <a:rPr lang="en-US" dirty="0"/>
              <a:t> C, Papa S, Oliva G, </a:t>
            </a:r>
            <a:r>
              <a:rPr lang="en-US" dirty="0" err="1"/>
              <a:t>Cellina</a:t>
            </a:r>
            <a:r>
              <a:rPr lang="en-US" dirty="0"/>
              <a:t> M. Chest x-ray in emergency radiology: What artificial intelligence applications are available?. Diagnostics. 2023 Jan 6;13(2):216.</a:t>
            </a:r>
          </a:p>
          <a:p>
            <a:pPr marL="494100" indent="-457200">
              <a:buAutoNum type="arabicPeriod"/>
            </a:pPr>
            <a:r>
              <a:rPr lang="en-US" dirty="0"/>
              <a:t>Akhter Y, Singh R, Vatsa M. AI-based radiodiagnosis using chest X-rays: A review. Frontiers in Big Data. 2023 Apr 6;6:1120989.</a:t>
            </a:r>
          </a:p>
        </p:txBody>
      </p:sp>
      <p:sp>
        <p:nvSpPr>
          <p:cNvPr id="3" name="Title 2">
            <a:extLst>
              <a:ext uri="{FF2B5EF4-FFF2-40B4-BE49-F238E27FC236}">
                <a16:creationId xmlns:a16="http://schemas.microsoft.com/office/drawing/2014/main" id="{24E8F330-B190-0969-8C4A-D80B330A3863}"/>
              </a:ext>
            </a:extLst>
          </p:cNvPr>
          <p:cNvSpPr>
            <a:spLocks noGrp="1"/>
          </p:cNvSpPr>
          <p:nvPr>
            <p:ph type="title"/>
          </p:nvPr>
        </p:nvSpPr>
        <p:spPr/>
        <p:txBody>
          <a:bodyPr/>
          <a:lstStyle/>
          <a:p>
            <a:r>
              <a:rPr lang="en-US" dirty="0"/>
              <a:t>Relevant Research Article</a:t>
            </a:r>
          </a:p>
        </p:txBody>
      </p:sp>
      <p:pic>
        <p:nvPicPr>
          <p:cNvPr id="4" name="Picture 2" descr="Chest x ray clipart hi-res stock photography and images - Alamy">
            <a:extLst>
              <a:ext uri="{FF2B5EF4-FFF2-40B4-BE49-F238E27FC236}">
                <a16:creationId xmlns:a16="http://schemas.microsoft.com/office/drawing/2014/main" id="{1D18C149-A4E7-3CB8-1390-EE1B70FB0AF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7620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925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B09C9-5D77-6570-AAA6-593C2ECE4559}"/>
              </a:ext>
            </a:extLst>
          </p:cNvPr>
          <p:cNvPicPr>
            <a:picLocks noGrp="1" noChangeAspect="1"/>
          </p:cNvPicPr>
          <p:nvPr>
            <p:ph sz="quarter" idx="13"/>
          </p:nvPr>
        </p:nvPicPr>
        <p:blipFill>
          <a:blip r:embed="rId2"/>
          <a:stretch>
            <a:fillRect/>
          </a:stretch>
        </p:blipFill>
        <p:spPr>
          <a:xfrm>
            <a:off x="1219200" y="1121989"/>
            <a:ext cx="6705600" cy="5121495"/>
          </a:xfrm>
        </p:spPr>
      </p:pic>
      <p:pic>
        <p:nvPicPr>
          <p:cNvPr id="6" name="Picture 2" descr="Chest x ray clipart hi-res stock photography and images - Alamy">
            <a:extLst>
              <a:ext uri="{FF2B5EF4-FFF2-40B4-BE49-F238E27FC236}">
                <a16:creationId xmlns:a16="http://schemas.microsoft.com/office/drawing/2014/main" id="{7FA30BD5-66D9-7CAD-27E6-93CDE9EC57D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4897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Principles of Biomedical Ethics | Download Scientific Diagram">
            <a:extLst>
              <a:ext uri="{FF2B5EF4-FFF2-40B4-BE49-F238E27FC236}">
                <a16:creationId xmlns:a16="http://schemas.microsoft.com/office/drawing/2014/main" id="{12A7FD3D-6CF7-34C6-1F35-A1AE40F8DD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50655"/>
            <a:ext cx="3503049" cy="297955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049" y="2137081"/>
            <a:ext cx="5482690" cy="2193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hest x ray clipart hi-res stock photography and images - Alamy">
            <a:extLst>
              <a:ext uri="{FF2B5EF4-FFF2-40B4-BE49-F238E27FC236}">
                <a16:creationId xmlns:a16="http://schemas.microsoft.com/office/drawing/2014/main" id="{90A6F92A-285A-628F-0D63-74F79D2883E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562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pPr marL="342900" indent="-342900" algn="l">
              <a:buFont typeface="Arial" panose="020B0604020202020204" pitchFamily="34" charset="0"/>
              <a:buChar char="•"/>
            </a:pPr>
            <a:r>
              <a:rPr lang="en-US" dirty="0"/>
              <a:t>Electromagnetic radiation</a:t>
            </a:r>
          </a:p>
          <a:p>
            <a:pPr marL="342900" indent="-342900" algn="l">
              <a:buFont typeface="Arial" panose="020B0604020202020204" pitchFamily="34" charset="0"/>
              <a:buChar char="•"/>
            </a:pPr>
            <a:r>
              <a:rPr lang="en-US" dirty="0"/>
              <a:t>Generated in X-ray tube</a:t>
            </a:r>
          </a:p>
          <a:p>
            <a:pPr marL="342900" indent="-342900" algn="l">
              <a:buFont typeface="Arial" panose="020B0604020202020204" pitchFamily="34" charset="0"/>
              <a:buChar char="•"/>
            </a:pPr>
            <a:r>
              <a:rPr lang="en-US" dirty="0"/>
              <a:t>High energy</a:t>
            </a:r>
          </a:p>
          <a:p>
            <a:pPr marL="342900" indent="-342900" algn="l">
              <a:buFont typeface="Arial" panose="020B0604020202020204" pitchFamily="34" charset="0"/>
              <a:buChar char="•"/>
            </a:pPr>
            <a:r>
              <a:rPr lang="en-US" dirty="0"/>
              <a:t>Travel in straight lines</a:t>
            </a:r>
            <a:endParaRPr lang="en-GB" dirty="0"/>
          </a:p>
        </p:txBody>
      </p:sp>
      <p:sp>
        <p:nvSpPr>
          <p:cNvPr id="2" name="Title 1"/>
          <p:cNvSpPr>
            <a:spLocks noGrp="1"/>
          </p:cNvSpPr>
          <p:nvPr>
            <p:ph type="title"/>
          </p:nvPr>
        </p:nvSpPr>
        <p:spPr>
          <a:xfrm>
            <a:off x="914400" y="412955"/>
            <a:ext cx="7315200" cy="1154097"/>
          </a:xfrm>
        </p:spPr>
        <p:txBody>
          <a:bodyPr/>
          <a:lstStyle/>
          <a:p>
            <a:r>
              <a:rPr lang="en-US" dirty="0"/>
              <a:t>What are X-rays?</a:t>
            </a:r>
            <a:endParaRPr lang="en-GB" dirty="0"/>
          </a:p>
        </p:txBody>
      </p:sp>
      <p:pic>
        <p:nvPicPr>
          <p:cNvPr id="5" name="Picture 4">
            <a:extLst>
              <a:ext uri="{FF2B5EF4-FFF2-40B4-BE49-F238E27FC236}">
                <a16:creationId xmlns:a16="http://schemas.microsoft.com/office/drawing/2014/main" id="{D89E39E9-F0C9-4F0C-9F4A-31B71400363B}"/>
              </a:ext>
            </a:extLst>
          </p:cNvPr>
          <p:cNvPicPr>
            <a:picLocks noChangeAspect="1"/>
          </p:cNvPicPr>
          <p:nvPr/>
        </p:nvPicPr>
        <p:blipFill rotWithShape="1">
          <a:blip r:embed="rId2"/>
          <a:srcRect r="16841"/>
          <a:stretch/>
        </p:blipFill>
        <p:spPr>
          <a:xfrm>
            <a:off x="4724400" y="1757362"/>
            <a:ext cx="4114801" cy="4338638"/>
          </a:xfrm>
          <a:prstGeom prst="rect">
            <a:avLst/>
          </a:prstGeom>
        </p:spPr>
      </p:pic>
      <p:pic>
        <p:nvPicPr>
          <p:cNvPr id="6" name="Picture 2" descr="Chest x ray clipart hi-res stock photography and images - Alamy">
            <a:extLst>
              <a:ext uri="{FF2B5EF4-FFF2-40B4-BE49-F238E27FC236}">
                <a16:creationId xmlns:a16="http://schemas.microsoft.com/office/drawing/2014/main" id="{2A7538D1-3170-FD31-9964-E6F144BA53B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966C011-30D1-2979-9537-E499B8346F11}"/>
              </a:ext>
            </a:extLst>
          </p:cNvPr>
          <p:cNvPicPr>
            <a:picLocks noGrp="1" noChangeAspect="1"/>
          </p:cNvPicPr>
          <p:nvPr>
            <p:ph sz="quarter" idx="13"/>
          </p:nvPr>
        </p:nvPicPr>
        <p:blipFill>
          <a:blip r:embed="rId2"/>
          <a:stretch>
            <a:fillRect/>
          </a:stretch>
        </p:blipFill>
        <p:spPr>
          <a:xfrm>
            <a:off x="2057400" y="1600200"/>
            <a:ext cx="5825066" cy="3276600"/>
          </a:xfrm>
          <a:prstGeom prst="rect">
            <a:avLst/>
          </a:prstGeom>
        </p:spPr>
      </p:pic>
      <p:pic>
        <p:nvPicPr>
          <p:cNvPr id="2" name="Picture 2" descr="Chest x ray clipart hi-res stock photography and images - Alamy">
            <a:extLst>
              <a:ext uri="{FF2B5EF4-FFF2-40B4-BE49-F238E27FC236}">
                <a16:creationId xmlns:a16="http://schemas.microsoft.com/office/drawing/2014/main" id="{3966E2E6-151B-7CF0-DA5E-944F12707F2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6278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Clinical characteristics of lung abscess in children: 15-year experience at  two university hospitals">
            <a:extLst>
              <a:ext uri="{FF2B5EF4-FFF2-40B4-BE49-F238E27FC236}">
                <a16:creationId xmlns:a16="http://schemas.microsoft.com/office/drawing/2014/main" id="{F5327BEE-2E48-B1C1-6F1A-4F0A2BFEEF9E}"/>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525621" y="1080357"/>
            <a:ext cx="8084771" cy="41629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hest x ray clipart hi-res stock photography and images - Alamy">
            <a:extLst>
              <a:ext uri="{FF2B5EF4-FFF2-40B4-BE49-F238E27FC236}">
                <a16:creationId xmlns:a16="http://schemas.microsoft.com/office/drawing/2014/main" id="{04D35745-082D-218F-CA6D-3A4DC80DEBC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3165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911A29-4ECD-0721-586B-EC760D620B0F}"/>
              </a:ext>
            </a:extLst>
          </p:cNvPr>
          <p:cNvSpPr>
            <a:spLocks noGrp="1"/>
          </p:cNvSpPr>
          <p:nvPr>
            <p:ph type="title"/>
          </p:nvPr>
        </p:nvSpPr>
        <p:spPr/>
        <p:txBody>
          <a:bodyPr/>
          <a:lstStyle/>
          <a:p>
            <a:endParaRPr lang="en-US"/>
          </a:p>
        </p:txBody>
      </p:sp>
      <p:pic>
        <p:nvPicPr>
          <p:cNvPr id="72706" name="Picture 2" descr="Lobar pneumonia | Radiology Reference Article | Radiopaedia.org">
            <a:extLst>
              <a:ext uri="{FF2B5EF4-FFF2-40B4-BE49-F238E27FC236}">
                <a16:creationId xmlns:a16="http://schemas.microsoft.com/office/drawing/2014/main" id="{0D7AE82E-F55D-4FBE-5CBB-404400C66D09}"/>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981200" y="1219200"/>
            <a:ext cx="5587714" cy="45766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hest x ray clipart hi-res stock photography and images - Alamy">
            <a:extLst>
              <a:ext uri="{FF2B5EF4-FFF2-40B4-BE49-F238E27FC236}">
                <a16:creationId xmlns:a16="http://schemas.microsoft.com/office/drawing/2014/main" id="{59FD8A99-9288-77C2-EF8B-71B883EC17B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9201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F17BEA-B6E5-B4DB-11F4-39E78E7DB69B}"/>
              </a:ext>
            </a:extLst>
          </p:cNvPr>
          <p:cNvSpPr>
            <a:spLocks noGrp="1"/>
          </p:cNvSpPr>
          <p:nvPr>
            <p:ph type="title"/>
          </p:nvPr>
        </p:nvSpPr>
        <p:spPr/>
        <p:txBody>
          <a:bodyPr/>
          <a:lstStyle/>
          <a:p>
            <a:endParaRPr lang="en-US"/>
          </a:p>
        </p:txBody>
      </p:sp>
      <p:pic>
        <p:nvPicPr>
          <p:cNvPr id="73730" name="Picture 2" descr="Right upper lobe collapse | Radiology Case | Radiopaedia.org">
            <a:extLst>
              <a:ext uri="{FF2B5EF4-FFF2-40B4-BE49-F238E27FC236}">
                <a16:creationId xmlns:a16="http://schemas.microsoft.com/office/drawing/2014/main" id="{148B8D4E-2062-3C47-2B63-3C471ABAA76F}"/>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577474" y="914400"/>
            <a:ext cx="5989052"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hest x ray clipart hi-res stock photography and images - Alamy">
            <a:extLst>
              <a:ext uri="{FF2B5EF4-FFF2-40B4-BE49-F238E27FC236}">
                <a16:creationId xmlns:a16="http://schemas.microsoft.com/office/drawing/2014/main" id="{5D523B5B-09DC-661B-232F-2F4648A785C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6270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7E8279-64A0-7F35-06F6-5ABE53EBE22F}"/>
              </a:ext>
            </a:extLst>
          </p:cNvPr>
          <p:cNvSpPr>
            <a:spLocks noGrp="1"/>
          </p:cNvSpPr>
          <p:nvPr>
            <p:ph type="title"/>
          </p:nvPr>
        </p:nvSpPr>
        <p:spPr>
          <a:xfrm>
            <a:off x="2514600" y="2718128"/>
            <a:ext cx="4114800" cy="701040"/>
          </a:xfrm>
        </p:spPr>
        <p:txBody>
          <a:bodyPr>
            <a:normAutofit fontScale="90000"/>
          </a:bodyPr>
          <a:lstStyle/>
          <a:p>
            <a:r>
              <a:rPr lang="en-US" dirty="0"/>
              <a:t>CLINICAL SCENARIO</a:t>
            </a:r>
          </a:p>
        </p:txBody>
      </p:sp>
      <p:pic>
        <p:nvPicPr>
          <p:cNvPr id="2" name="Picture 2" descr="Chest x ray clipart hi-res stock photography and images - Alamy">
            <a:extLst>
              <a:ext uri="{FF2B5EF4-FFF2-40B4-BE49-F238E27FC236}">
                <a16:creationId xmlns:a16="http://schemas.microsoft.com/office/drawing/2014/main" id="{18316CCE-5BB0-6277-67D3-B2101643CB1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2533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med-ed.virginia.edu/courses/rad/cxr/web%20images/into-ch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4145280" cy="4145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hest x ray clipart hi-res stock photography and images - Alamy">
            <a:extLst>
              <a:ext uri="{FF2B5EF4-FFF2-40B4-BE49-F238E27FC236}">
                <a16:creationId xmlns:a16="http://schemas.microsoft.com/office/drawing/2014/main" id="{3033491F-B5D8-0C2A-AF91-FBB89D13486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CD04FF5-AE76-C4E3-92DF-DD9CD1C8CF75}"/>
              </a:ext>
            </a:extLst>
          </p:cNvPr>
          <p:cNvSpPr txBox="1"/>
          <p:nvPr/>
        </p:nvSpPr>
        <p:spPr>
          <a:xfrm>
            <a:off x="381000" y="1295400"/>
            <a:ext cx="3733800" cy="4850239"/>
          </a:xfrm>
          <a:prstGeom prst="rect">
            <a:avLst/>
          </a:prstGeom>
          <a:noFill/>
        </p:spPr>
        <p:txBody>
          <a:bodyPr wrap="square" rtlCol="0">
            <a:spAutoFit/>
          </a:bodyPr>
          <a:lstStyle/>
          <a:p>
            <a:pPr algn="just">
              <a:lnSpc>
                <a:spcPct val="150000"/>
              </a:lnSpc>
            </a:pPr>
            <a:r>
              <a:rPr lang="en-US" sz="1600" dirty="0"/>
              <a:t>A 72-year-old male,, with a history of hypertension, diabetes, and a previous myocardial infarction, presents with worsening shortness of breath, orthopnea, and significant bilateral ankle swelling. On examination, he has jugular venous distension, an audible S3, bibasilar crackles, and pitting edema. His chest x ray was done. </a:t>
            </a:r>
          </a:p>
          <a:p>
            <a:pPr marL="285750" indent="-285750" algn="just">
              <a:lnSpc>
                <a:spcPct val="150000"/>
              </a:lnSpc>
              <a:buFont typeface="Arial" panose="020B0604020202020204" pitchFamily="34" charset="0"/>
              <a:buChar char="•"/>
            </a:pPr>
            <a:r>
              <a:rPr lang="en-US" sz="1600" dirty="0"/>
              <a:t>Identify the views?</a:t>
            </a:r>
          </a:p>
          <a:p>
            <a:pPr marL="285750" indent="-285750" algn="just">
              <a:lnSpc>
                <a:spcPct val="150000"/>
              </a:lnSpc>
              <a:buFont typeface="Arial" panose="020B0604020202020204" pitchFamily="34" charset="0"/>
              <a:buChar char="•"/>
            </a:pPr>
            <a:r>
              <a:rPr lang="en-US" sz="1600" dirty="0"/>
              <a:t>Describe the findings?</a:t>
            </a:r>
          </a:p>
          <a:p>
            <a:pPr marL="285750" indent="-285750" algn="just">
              <a:lnSpc>
                <a:spcPct val="150000"/>
              </a:lnSpc>
              <a:buFont typeface="Arial" panose="020B0604020202020204" pitchFamily="34" charset="0"/>
              <a:buChar char="•"/>
            </a:pPr>
            <a:r>
              <a:rPr lang="en-US" sz="1600" dirty="0"/>
              <a:t>Further imaging if required?</a:t>
            </a:r>
          </a:p>
          <a:p>
            <a:pPr algn="just">
              <a:lnSpc>
                <a:spcPct val="150000"/>
              </a:lnSpc>
            </a:pPr>
            <a:endParaRPr lang="en-US" sz="1600" dirty="0"/>
          </a:p>
        </p:txBody>
      </p:sp>
    </p:spTree>
    <p:extLst>
      <p:ext uri="{BB962C8B-B14F-4D97-AF65-F5344CB8AC3E}">
        <p14:creationId xmlns:p14="http://schemas.microsoft.com/office/powerpoint/2010/main" val="8566392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est x ray clipart hi-res stock photography and images - Alamy">
            <a:extLst>
              <a:ext uri="{FF2B5EF4-FFF2-40B4-BE49-F238E27FC236}">
                <a16:creationId xmlns:a16="http://schemas.microsoft.com/office/drawing/2014/main" id="{E65BAA57-18A4-864B-46E3-691F5D9DEAE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E94DB553-717B-579C-0C39-45E423B683E9}"/>
              </a:ext>
            </a:extLst>
          </p:cNvPr>
          <p:cNvSpPr>
            <a:spLocks noGrp="1"/>
          </p:cNvSpPr>
          <p:nvPr>
            <p:ph type="title"/>
          </p:nvPr>
        </p:nvSpPr>
        <p:spPr/>
        <p:txBody>
          <a:bodyPr/>
          <a:lstStyle/>
          <a:p>
            <a:r>
              <a:rPr lang="en-US" dirty="0"/>
              <a:t>ANSWER KEY</a:t>
            </a:r>
          </a:p>
        </p:txBody>
      </p:sp>
      <p:sp>
        <p:nvSpPr>
          <p:cNvPr id="4" name="Content Placeholder 3">
            <a:extLst>
              <a:ext uri="{FF2B5EF4-FFF2-40B4-BE49-F238E27FC236}">
                <a16:creationId xmlns:a16="http://schemas.microsoft.com/office/drawing/2014/main" id="{525B3FA0-B293-9F2A-93BC-71D76EE542F9}"/>
              </a:ext>
            </a:extLst>
          </p:cNvPr>
          <p:cNvSpPr>
            <a:spLocks noGrp="1"/>
          </p:cNvSpPr>
          <p:nvPr>
            <p:ph idx="1"/>
          </p:nvPr>
        </p:nvSpPr>
        <p:spPr/>
        <p:txBody>
          <a:bodyPr/>
          <a:lstStyle/>
          <a:p>
            <a:pPr marL="36900" indent="0" algn="l">
              <a:buNone/>
            </a:pPr>
            <a:r>
              <a:rPr lang="en-US" dirty="0"/>
              <a:t>IDENTIFY THE VIEWS?</a:t>
            </a:r>
          </a:p>
          <a:p>
            <a:pPr marL="342900" indent="-342900" algn="l">
              <a:buFont typeface="Arial" panose="020B0604020202020204" pitchFamily="34" charset="0"/>
              <a:buChar char="•"/>
            </a:pPr>
            <a:r>
              <a:rPr lang="en-US" dirty="0"/>
              <a:t>Chest X ray PA view</a:t>
            </a:r>
          </a:p>
          <a:p>
            <a:pPr marL="36900" indent="0" algn="l">
              <a:buNone/>
            </a:pPr>
            <a:r>
              <a:rPr lang="en-US" dirty="0"/>
              <a:t>DESCRIBE THE FINDINGS?</a:t>
            </a:r>
          </a:p>
          <a:p>
            <a:r>
              <a:rPr lang="en-US" sz="2000" kern="1200" dirty="0">
                <a:solidFill>
                  <a:schemeClr val="tx1"/>
                </a:solidFill>
                <a:latin typeface="+mn-lt"/>
                <a:ea typeface="+mn-ea"/>
                <a:cs typeface="+mn-cs"/>
              </a:rPr>
              <a:t>This is a typical chest x-ray of a patient in severe CHF.  </a:t>
            </a:r>
            <a:br>
              <a:rPr lang="en-US" sz="2000" kern="1200" dirty="0">
                <a:solidFill>
                  <a:schemeClr val="tx1"/>
                </a:solidFill>
                <a:latin typeface="+mn-lt"/>
                <a:ea typeface="+mn-ea"/>
                <a:cs typeface="+mn-cs"/>
              </a:rPr>
            </a:br>
            <a:r>
              <a:rPr lang="en-US" sz="2000" kern="1200" dirty="0">
                <a:solidFill>
                  <a:schemeClr val="tx1"/>
                </a:solidFill>
                <a:latin typeface="+mn-lt"/>
                <a:ea typeface="+mn-ea"/>
                <a:cs typeface="+mn-cs"/>
              </a:rPr>
              <a:t>Note the cardiomegaly, alveolar edema, and haziness of vascular margins.</a:t>
            </a:r>
          </a:p>
          <a:p>
            <a:pPr marL="36900" indent="0">
              <a:buNone/>
            </a:pPr>
            <a:r>
              <a:rPr lang="en-US" dirty="0">
                <a:solidFill>
                  <a:schemeClr val="tx1"/>
                </a:solidFill>
              </a:rPr>
              <a:t>NEXT INVESTIGATION:</a:t>
            </a:r>
            <a:endParaRPr lang="en-US" dirty="0"/>
          </a:p>
          <a:p>
            <a:r>
              <a:rPr lang="en-US" dirty="0"/>
              <a:t>Echocardiography </a:t>
            </a:r>
          </a:p>
          <a:p>
            <a:endParaRPr lang="en-US" dirty="0"/>
          </a:p>
        </p:txBody>
      </p:sp>
    </p:spTree>
    <p:extLst>
      <p:ext uri="{BB962C8B-B14F-4D97-AF65-F5344CB8AC3E}">
        <p14:creationId xmlns:p14="http://schemas.microsoft.com/office/powerpoint/2010/main" val="23589218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D40A3-B203-0663-0F9F-1DE460D019DA}"/>
              </a:ext>
            </a:extLst>
          </p:cNvPr>
          <p:cNvSpPr>
            <a:spLocks noGrp="1"/>
          </p:cNvSpPr>
          <p:nvPr>
            <p:ph type="title"/>
          </p:nvPr>
        </p:nvSpPr>
        <p:spPr/>
        <p:txBody>
          <a:bodyPr/>
          <a:lstStyle/>
          <a:p>
            <a:r>
              <a:rPr lang="en-US" dirty="0"/>
              <a:t>TAKE HOME MESSAGE</a:t>
            </a:r>
          </a:p>
        </p:txBody>
      </p:sp>
      <p:sp>
        <p:nvSpPr>
          <p:cNvPr id="3" name="Content Placeholder 2">
            <a:extLst>
              <a:ext uri="{FF2B5EF4-FFF2-40B4-BE49-F238E27FC236}">
                <a16:creationId xmlns:a16="http://schemas.microsoft.com/office/drawing/2014/main" id="{F6D1008C-E6FA-9241-4478-E4B9A09531E6}"/>
              </a:ext>
            </a:extLst>
          </p:cNvPr>
          <p:cNvSpPr>
            <a:spLocks noGrp="1"/>
          </p:cNvSpPr>
          <p:nvPr>
            <p:ph idx="1"/>
          </p:nvPr>
        </p:nvSpPr>
        <p:spPr/>
        <p:txBody>
          <a:bodyPr/>
          <a:lstStyle/>
          <a:p>
            <a:r>
              <a:rPr lang="en-US" dirty="0"/>
              <a:t>“x-ray uses a very small dose of ionizing radiation to produce pictures of any bone in the body. x-rays are the fastest, cheapest and easiest way for your doctor to view.”</a:t>
            </a:r>
          </a:p>
          <a:p>
            <a:endParaRPr lang="en-US" dirty="0"/>
          </a:p>
          <a:p>
            <a:r>
              <a:rPr lang="en-US" dirty="0"/>
              <a:t>“The opportunities for AI implementation in radiology are vast and exciting. And will revolutionize the specialty in the coming years. Improved imaging analysis will lead to more timely and targeted diagnosis and therapies, which ultimately will improve patient outcomes.”</a:t>
            </a:r>
          </a:p>
          <a:p>
            <a:endParaRPr lang="en-US" dirty="0"/>
          </a:p>
        </p:txBody>
      </p:sp>
      <p:pic>
        <p:nvPicPr>
          <p:cNvPr id="4" name="Picture 2" descr="Chest x ray clipart hi-res stock photography and images - Alamy">
            <a:extLst>
              <a:ext uri="{FF2B5EF4-FFF2-40B4-BE49-F238E27FC236}">
                <a16:creationId xmlns:a16="http://schemas.microsoft.com/office/drawing/2014/main" id="{90969F6F-E595-C07F-7723-611F67885D9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6602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BC\Downloads\download (5).jpg">
            <a:extLst>
              <a:ext uri="{FF2B5EF4-FFF2-40B4-BE49-F238E27FC236}">
                <a16:creationId xmlns:a16="http://schemas.microsoft.com/office/drawing/2014/main" id="{ED58E914-C21B-79D4-2C59-0F7A33C77264}"/>
              </a:ext>
            </a:extLst>
          </p:cNvPr>
          <p:cNvPicPr>
            <a:picLocks noChangeAspect="1" noChangeArrowheads="1"/>
          </p:cNvPicPr>
          <p:nvPr/>
        </p:nvPicPr>
        <p:blipFill>
          <a:blip r:embed="rId2"/>
          <a:srcRect/>
          <a:stretch>
            <a:fillRect/>
          </a:stretch>
        </p:blipFill>
        <p:spPr bwMode="auto">
          <a:xfrm>
            <a:off x="2895600" y="1676400"/>
            <a:ext cx="3200400" cy="3639671"/>
          </a:xfrm>
          <a:prstGeom prst="rect">
            <a:avLst/>
          </a:prstGeom>
          <a:noFill/>
        </p:spPr>
      </p:pic>
      <p:pic>
        <p:nvPicPr>
          <p:cNvPr id="3" name="Picture 2" descr="Chest x ray clipart hi-res stock photography and images - Alamy">
            <a:extLst>
              <a:ext uri="{FF2B5EF4-FFF2-40B4-BE49-F238E27FC236}">
                <a16:creationId xmlns:a16="http://schemas.microsoft.com/office/drawing/2014/main" id="{3B4A9CED-6BC0-E68D-712C-A62F2E1402C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476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869D7D7-A6D2-86AC-D235-D8558D4A38DE}"/>
              </a:ext>
            </a:extLst>
          </p:cNvPr>
          <p:cNvPicPr>
            <a:picLocks noGrp="1" noChangeAspect="1"/>
          </p:cNvPicPr>
          <p:nvPr>
            <p:ph idx="1"/>
          </p:nvPr>
        </p:nvPicPr>
        <p:blipFill>
          <a:blip r:embed="rId2"/>
          <a:stretch>
            <a:fillRect/>
          </a:stretch>
        </p:blipFill>
        <p:spPr>
          <a:xfrm>
            <a:off x="1192857" y="1219200"/>
            <a:ext cx="6758286" cy="4648200"/>
          </a:xfrm>
          <a:prstGeom prst="rect">
            <a:avLst/>
          </a:prstGeom>
        </p:spPr>
      </p:pic>
      <p:pic>
        <p:nvPicPr>
          <p:cNvPr id="5" name="Picture 2" descr="Chest x ray clipart hi-res stock photography and images - Alamy">
            <a:extLst>
              <a:ext uri="{FF2B5EF4-FFF2-40B4-BE49-F238E27FC236}">
                <a16:creationId xmlns:a16="http://schemas.microsoft.com/office/drawing/2014/main" id="{0DFBDB3F-A0D3-7F84-9458-066522004F0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106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609600"/>
            <a:ext cx="4114800" cy="701040"/>
          </a:xfrm>
        </p:spPr>
        <p:txBody>
          <a:bodyPr>
            <a:normAutofit fontScale="90000"/>
          </a:bodyPr>
          <a:lstStyle/>
          <a:p>
            <a:r>
              <a:rPr lang="en-US" dirty="0"/>
              <a:t>‘5’ densities seen on X-Ray</a:t>
            </a:r>
            <a:endParaRPr lang="en-GB" dirty="0"/>
          </a:p>
        </p:txBody>
      </p:sp>
      <p:pic>
        <p:nvPicPr>
          <p:cNvPr id="4" name="Picture 2" descr="Chest x ray clipart hi-res stock photography and images - Alamy">
            <a:extLst>
              <a:ext uri="{FF2B5EF4-FFF2-40B4-BE49-F238E27FC236}">
                <a16:creationId xmlns:a16="http://schemas.microsoft.com/office/drawing/2014/main" id="{A923F286-3D54-7D30-FAE4-820972E4606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PT - Introduction to Medical Imaging PowerPoint Presentation, free  download - ID:9246045">
            <a:extLst>
              <a:ext uri="{FF2B5EF4-FFF2-40B4-BE49-F238E27FC236}">
                <a16:creationId xmlns:a16="http://schemas.microsoft.com/office/drawing/2014/main" id="{345D159B-FF86-2317-B67F-DD11A3768E63}"/>
              </a:ext>
            </a:extLst>
          </p:cNvPr>
          <p:cNvPicPr>
            <a:picLocks noGrp="1" noChangeAspect="1" noChangeArrowheads="1"/>
          </p:cNvPicPr>
          <p:nvPr>
            <p:ph sz="quarter" idx="13"/>
          </p:nvPr>
        </p:nvPicPr>
        <p:blipFill rotWithShape="1">
          <a:blip r:embed="rId3" cstate="print">
            <a:extLst>
              <a:ext uri="{28A0092B-C50C-407E-A947-70E740481C1C}">
                <a14:useLocalDpi xmlns:a14="http://schemas.microsoft.com/office/drawing/2010/main" val="0"/>
              </a:ext>
            </a:extLst>
          </a:blip>
          <a:srcRect t="20001" b="10754"/>
          <a:stretch/>
        </p:blipFill>
        <p:spPr bwMode="auto">
          <a:xfrm>
            <a:off x="863864" y="1905000"/>
            <a:ext cx="7822936" cy="40626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Three Main Factors Determine the  Technical Quality of the Radiograph</a:t>
            </a:r>
          </a:p>
        </p:txBody>
      </p:sp>
      <p:sp>
        <p:nvSpPr>
          <p:cNvPr id="3" name="Content Placeholder 2"/>
          <p:cNvSpPr>
            <a:spLocks noGrp="1"/>
          </p:cNvSpPr>
          <p:nvPr>
            <p:ph idx="1"/>
          </p:nvPr>
        </p:nvSpPr>
        <p:spPr>
          <a:xfrm>
            <a:off x="1981200" y="2189650"/>
            <a:ext cx="4801054" cy="2382350"/>
          </a:xfrm>
        </p:spPr>
        <p:txBody>
          <a:bodyPr>
            <a:normAutofit fontScale="92500" lnSpcReduction="10000"/>
          </a:bodyPr>
          <a:lstStyle/>
          <a:p>
            <a:endParaRPr lang="en-US" dirty="0"/>
          </a:p>
          <a:p>
            <a:r>
              <a:rPr lang="en-US" dirty="0"/>
              <a:t>Inspiration</a:t>
            </a:r>
          </a:p>
          <a:p>
            <a:endParaRPr lang="en-US" dirty="0"/>
          </a:p>
          <a:p>
            <a:r>
              <a:rPr lang="en-US" dirty="0"/>
              <a:t>Penetration</a:t>
            </a:r>
          </a:p>
          <a:p>
            <a:endParaRPr lang="en-US" dirty="0"/>
          </a:p>
          <a:p>
            <a:r>
              <a:rPr lang="en-US" dirty="0"/>
              <a:t>Rotation </a:t>
            </a:r>
          </a:p>
        </p:txBody>
      </p:sp>
      <p:pic>
        <p:nvPicPr>
          <p:cNvPr id="4" name="Picture 2" descr="Chest x ray clipart hi-res stock photography and images - Alamy">
            <a:extLst>
              <a:ext uri="{FF2B5EF4-FFF2-40B4-BE49-F238E27FC236}">
                <a16:creationId xmlns:a16="http://schemas.microsoft.com/office/drawing/2014/main" id="{5AF75B03-3160-A164-0BE7-CB50E4FF97C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9" t="17391" r="11585" b="26087"/>
          <a:stretch/>
        </p:blipFill>
        <p:spPr bwMode="auto">
          <a:xfrm>
            <a:off x="8112370" y="0"/>
            <a:ext cx="10316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6952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43372978-11FE-4814-AC26-BC300187D8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TM04033929[[fn=Slate]]</Template>
  <TotalTime>1383</TotalTime>
  <Words>2475</Words>
  <Application>Microsoft Office PowerPoint</Application>
  <PresentationFormat>On-screen Show (4:3)</PresentationFormat>
  <Paragraphs>265</Paragraphs>
  <Slides>68</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Arial</vt:lpstr>
      <vt:lpstr>Calibri</vt:lpstr>
      <vt:lpstr>Calisto MT</vt:lpstr>
      <vt:lpstr>Open Sans</vt:lpstr>
      <vt:lpstr>Wingdings 2</vt:lpstr>
      <vt:lpstr>Slate</vt:lpstr>
      <vt:lpstr>CHEST  RADIOGRAPH  By Dr Riffat Raja Assistant Professor Radiology</vt:lpstr>
      <vt:lpstr>University Motto, Vision and Values </vt:lpstr>
      <vt:lpstr>PowerPoint Presentation</vt:lpstr>
      <vt:lpstr>LEARNING OBJECTIVES</vt:lpstr>
      <vt:lpstr>What are X-rays?</vt:lpstr>
      <vt:lpstr>What are X-rays?</vt:lpstr>
      <vt:lpstr>PowerPoint Presentation</vt:lpstr>
      <vt:lpstr>‘5’ densities seen on X-Ray</vt:lpstr>
      <vt:lpstr> Three Main Factors Determine the  Technical Quality of the Radiograph</vt:lpstr>
      <vt:lpstr>Inspiration</vt:lpstr>
      <vt:lpstr>Penetration</vt:lpstr>
      <vt:lpstr>Underexposure</vt:lpstr>
      <vt:lpstr>Overexposure</vt:lpstr>
      <vt:lpstr>Rotation</vt:lpstr>
      <vt:lpstr>Four major positions are utilized for producing a chest radiograph:</vt:lpstr>
      <vt:lpstr>POSTEROANTERIOR (PA) POSITION</vt:lpstr>
      <vt:lpstr>PowerPoint Presentation</vt:lpstr>
      <vt:lpstr>Lateral Position</vt:lpstr>
      <vt:lpstr>PowerPoint Presentation</vt:lpstr>
      <vt:lpstr>Anterioposterior (AP) Position</vt:lpstr>
      <vt:lpstr>PowerPoint Presentation</vt:lpstr>
      <vt:lpstr>Lateral Decubitus Position</vt:lpstr>
      <vt:lpstr>PowerPoint Presentation</vt:lpstr>
      <vt:lpstr>VERTICAL INTEGRATION Anatomical Structures in the Chest </vt:lpstr>
      <vt:lpstr>VERTICAL INTEGRATION</vt:lpstr>
      <vt:lpstr>ABCDEFGHI Approach</vt:lpstr>
      <vt:lpstr>Lung zones</vt:lpstr>
      <vt:lpstr>Hidden areas</vt:lpstr>
      <vt:lpstr>Mediastinum</vt:lpstr>
      <vt:lpstr>The heart</vt:lpstr>
      <vt:lpstr>PowerPoint Presentation</vt:lpstr>
      <vt:lpstr>Hilum</vt:lpstr>
      <vt:lpstr>Lungs</vt:lpstr>
      <vt:lpstr>PowerPoint Presentation</vt:lpstr>
      <vt:lpstr>Diaphragm</vt:lpstr>
      <vt:lpstr>Pleura</vt:lpstr>
      <vt:lpstr>Soft Tissue</vt:lpstr>
      <vt:lpstr>Bones</vt:lpstr>
      <vt:lpstr>Describing Abnormal Findings on a Chest Radiograph</vt:lpstr>
      <vt:lpstr>       HORIZONTAL INTEGRATION  Common Abnormal Findings on  Chest Radiographs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Pulmonary Edema</vt:lpstr>
      <vt:lpstr>PowerPoint Presentation</vt:lpstr>
      <vt:lpstr>Congestive Heart Failure</vt:lpstr>
      <vt:lpstr>Emphysema</vt:lpstr>
      <vt:lpstr>PowerPoint Presentation</vt:lpstr>
      <vt:lpstr>Lung Mass</vt:lpstr>
      <vt:lpstr>ARTIFICIAL INTELLIGENCE</vt:lpstr>
      <vt:lpstr>PowerPoint Presentation</vt:lpstr>
      <vt:lpstr>ROLE OF AI IN IDENTIFYING PATHOLOGIES ON CXR</vt:lpstr>
      <vt:lpstr>Relevant Research Article</vt:lpstr>
      <vt:lpstr>PowerPoint Presentation</vt:lpstr>
      <vt:lpstr>PowerPoint Presentation</vt:lpstr>
      <vt:lpstr>PowerPoint Presentation</vt:lpstr>
      <vt:lpstr>PowerPoint Presentation</vt:lpstr>
      <vt:lpstr>PowerPoint Presentation</vt:lpstr>
      <vt:lpstr>PowerPoint Presentation</vt:lpstr>
      <vt:lpstr>CLINICAL SCENARIO</vt:lpstr>
      <vt:lpstr>PowerPoint Presentation</vt:lpstr>
      <vt:lpstr>ANSWER KEY</vt:lpstr>
      <vt:lpstr>TAKE HOME MESSAGE</vt:lpstr>
      <vt:lpstr>PowerPoint Presentation</vt:lpstr>
    </vt:vector>
  </TitlesOfParts>
  <Company>Mountain States Health Alliance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Chest X-rays Basic to Intermediate Interpretation</dc:title>
  <dc:creator>smithphl</dc:creator>
  <cp:lastModifiedBy>riffat hassan</cp:lastModifiedBy>
  <cp:revision>88</cp:revision>
  <cp:lastPrinted>2025-02-09T15:40:27Z</cp:lastPrinted>
  <dcterms:created xsi:type="dcterms:W3CDTF">2013-02-15T19:41:28Z</dcterms:created>
  <dcterms:modified xsi:type="dcterms:W3CDTF">2025-02-11T04:21:24Z</dcterms:modified>
</cp:coreProperties>
</file>