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84" r:id="rId2"/>
    <p:sldId id="333" r:id="rId3"/>
    <p:sldId id="332" r:id="rId4"/>
    <p:sldId id="287" r:id="rId5"/>
    <p:sldId id="297" r:id="rId6"/>
    <p:sldId id="257" r:id="rId7"/>
    <p:sldId id="258" r:id="rId8"/>
    <p:sldId id="259" r:id="rId9"/>
    <p:sldId id="267" r:id="rId10"/>
    <p:sldId id="283" r:id="rId11"/>
    <p:sldId id="266" r:id="rId12"/>
    <p:sldId id="272" r:id="rId13"/>
    <p:sldId id="308" r:id="rId14"/>
    <p:sldId id="311" r:id="rId15"/>
    <p:sldId id="273" r:id="rId16"/>
    <p:sldId id="275" r:id="rId17"/>
    <p:sldId id="274" r:id="rId18"/>
    <p:sldId id="276" r:id="rId19"/>
    <p:sldId id="312" r:id="rId20"/>
    <p:sldId id="277" r:id="rId21"/>
    <p:sldId id="279" r:id="rId22"/>
    <p:sldId id="307" r:id="rId23"/>
    <p:sldId id="278" r:id="rId24"/>
    <p:sldId id="298" r:id="rId25"/>
    <p:sldId id="299" r:id="rId26"/>
    <p:sldId id="300" r:id="rId27"/>
    <p:sldId id="280" r:id="rId28"/>
    <p:sldId id="281" r:id="rId29"/>
    <p:sldId id="289" r:id="rId30"/>
    <p:sldId id="293" r:id="rId31"/>
    <p:sldId id="291" r:id="rId32"/>
    <p:sldId id="292" r:id="rId33"/>
    <p:sldId id="294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nar" initials="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60"/>
  </p:normalViewPr>
  <p:slideViewPr>
    <p:cSldViewPr showGuides="1">
      <p:cViewPr varScale="1">
        <p:scale>
          <a:sx n="68" d="100"/>
          <a:sy n="68" d="100"/>
        </p:scale>
        <p:origin x="8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E3E04-A5B7-4D28-8BF3-4A4CB2FA4BBF}" type="doc">
      <dgm:prSet loTypeId="urn:microsoft.com/office/officeart/2005/8/layout/target3" loCatId="relationship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4C049542-38DF-4264-AE3E-EEE833302642}">
      <dgm:prSet custT="1"/>
      <dgm:spPr/>
      <dgm:t>
        <a:bodyPr/>
        <a:lstStyle/>
        <a:p>
          <a:pPr rtl="0"/>
          <a:r>
            <a:rPr lang="en-US" sz="2400" dirty="0"/>
            <a:t>The Most Noxious Components</a:t>
          </a:r>
        </a:p>
        <a:p>
          <a:pPr rtl="0"/>
          <a:r>
            <a:rPr lang="en-US" sz="2400" dirty="0"/>
            <a:t>Tar  Carbon Monoxide And Nicotine</a:t>
          </a:r>
        </a:p>
        <a:p>
          <a:pPr rtl="0"/>
          <a:r>
            <a:rPr lang="en-US" sz="1700" dirty="0"/>
            <a:t>  </a:t>
          </a:r>
        </a:p>
      </dgm:t>
    </dgm:pt>
    <dgm:pt modelId="{5B976BC4-EFF2-4297-A889-90D690447EB9}" type="parTrans" cxnId="{FB7005E1-3F79-470B-9343-0D63F1EA3C03}">
      <dgm:prSet/>
      <dgm:spPr/>
      <dgm:t>
        <a:bodyPr/>
        <a:lstStyle/>
        <a:p>
          <a:endParaRPr lang="en-US" dirty="0"/>
        </a:p>
      </dgm:t>
    </dgm:pt>
    <dgm:pt modelId="{563B57F1-54DD-41D8-99FB-C17EA9898AB6}" type="sibTrans" cxnId="{FB7005E1-3F79-470B-9343-0D63F1EA3C03}">
      <dgm:prSet/>
      <dgm:spPr/>
      <dgm:t>
        <a:bodyPr/>
        <a:lstStyle/>
        <a:p>
          <a:endParaRPr lang="en-US" dirty="0"/>
        </a:p>
      </dgm:t>
    </dgm:pt>
    <dgm:pt modelId="{FDB5DE33-4A95-4D43-8A0F-B74CA5309B37}">
      <dgm:prSet/>
      <dgm:spPr/>
      <dgm:t>
        <a:bodyPr/>
        <a:lstStyle/>
        <a:p>
          <a:pPr rtl="0"/>
          <a:r>
            <a:rPr lang="en-US" dirty="0"/>
            <a:t>Nicotine And Carbon Monoxide, Particularly, Contribute To Increased Risk Of Cardiovascular Diseases Through Enhancement Of Blood Coagulation In The Vessels</a:t>
          </a:r>
        </a:p>
      </dgm:t>
    </dgm:pt>
    <dgm:pt modelId="{1CC108E1-0851-4BBA-9090-1E7E62642659}" type="parTrans" cxnId="{71236B74-2DF3-4196-AAF6-CD24C65ADC11}">
      <dgm:prSet/>
      <dgm:spPr/>
      <dgm:t>
        <a:bodyPr/>
        <a:lstStyle/>
        <a:p>
          <a:endParaRPr lang="en-US" dirty="0"/>
        </a:p>
      </dgm:t>
    </dgm:pt>
    <dgm:pt modelId="{7D0115C6-DBA4-46BD-8FF5-985A207262F6}" type="sibTrans" cxnId="{71236B74-2DF3-4196-AAF6-CD24C65ADC11}">
      <dgm:prSet/>
      <dgm:spPr/>
      <dgm:t>
        <a:bodyPr/>
        <a:lstStyle/>
        <a:p>
          <a:endParaRPr lang="en-US" dirty="0"/>
        </a:p>
      </dgm:t>
    </dgm:pt>
    <dgm:pt modelId="{9E0CC30C-0E61-4EE9-ACCC-4273BE8EB32C}">
      <dgm:prSet custT="1"/>
      <dgm:spPr/>
      <dgm:t>
        <a:bodyPr/>
        <a:lstStyle/>
        <a:p>
          <a:pPr rtl="0"/>
          <a:r>
            <a:rPr lang="en-US" sz="2400" dirty="0"/>
            <a:t>Interference With Myocardial Oxygen Delivery, And Reduction Of The Threshold For Ventricular Fibrillation </a:t>
          </a:r>
        </a:p>
      </dgm:t>
    </dgm:pt>
    <dgm:pt modelId="{41103775-5F86-4609-A3A2-7D32893D8EE5}" type="parTrans" cxnId="{1DF5AEFE-B103-465E-B87E-D9D63C1FC287}">
      <dgm:prSet/>
      <dgm:spPr/>
      <dgm:t>
        <a:bodyPr/>
        <a:lstStyle/>
        <a:p>
          <a:endParaRPr lang="en-US" dirty="0"/>
        </a:p>
      </dgm:t>
    </dgm:pt>
    <dgm:pt modelId="{889A4F22-7479-478A-9841-6AE8A096C110}" type="sibTrans" cxnId="{1DF5AEFE-B103-465E-B87E-D9D63C1FC287}">
      <dgm:prSet/>
      <dgm:spPr/>
      <dgm:t>
        <a:bodyPr/>
        <a:lstStyle/>
        <a:p>
          <a:endParaRPr lang="en-US" dirty="0"/>
        </a:p>
      </dgm:t>
    </dgm:pt>
    <dgm:pt modelId="{FC0025C3-A0C6-4C5C-9161-17AF1FB51E34}">
      <dgm:prSet custT="1"/>
      <dgm:spPr/>
      <dgm:t>
        <a:bodyPr/>
        <a:lstStyle/>
        <a:p>
          <a:r>
            <a:rPr lang="en-US" sz="2400" dirty="0"/>
            <a:t>The Carcinogenic Role Of Tar Is Well Established</a:t>
          </a:r>
        </a:p>
      </dgm:t>
    </dgm:pt>
    <dgm:pt modelId="{021FA700-FAD0-4DB3-8855-FE5E8B2DA8A3}" type="parTrans" cxnId="{1FBA49B6-7701-4DEA-B15C-F7B5E23100E6}">
      <dgm:prSet/>
      <dgm:spPr/>
      <dgm:t>
        <a:bodyPr/>
        <a:lstStyle/>
        <a:p>
          <a:endParaRPr lang="en-US" dirty="0"/>
        </a:p>
      </dgm:t>
    </dgm:pt>
    <dgm:pt modelId="{623DDBF9-A961-4A74-A895-68B976E6F3A0}" type="sibTrans" cxnId="{1FBA49B6-7701-4DEA-B15C-F7B5E23100E6}">
      <dgm:prSet/>
      <dgm:spPr/>
      <dgm:t>
        <a:bodyPr/>
        <a:lstStyle/>
        <a:p>
          <a:endParaRPr lang="en-US" dirty="0"/>
        </a:p>
      </dgm:t>
    </dgm:pt>
    <dgm:pt modelId="{DEAA6CE0-70BE-4F66-9D9D-85C620EB9B21}" type="pres">
      <dgm:prSet presAssocID="{E34E3E04-A5B7-4D28-8BF3-4A4CB2FA4BB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CECFA9-9171-47A5-8755-F657038B3314}" type="pres">
      <dgm:prSet presAssocID="{4C049542-38DF-4264-AE3E-EEE833302642}" presName="circle1" presStyleLbl="node1" presStyleIdx="0" presStyleCnt="4"/>
      <dgm:spPr/>
    </dgm:pt>
    <dgm:pt modelId="{8EB93F85-65DA-49AE-943E-06594E2DE4C1}" type="pres">
      <dgm:prSet presAssocID="{4C049542-38DF-4264-AE3E-EEE833302642}" presName="space" presStyleCnt="0"/>
      <dgm:spPr/>
    </dgm:pt>
    <dgm:pt modelId="{163AA873-EF95-4671-A51B-B551B5F99D98}" type="pres">
      <dgm:prSet presAssocID="{4C049542-38DF-4264-AE3E-EEE833302642}" presName="rect1" presStyleLbl="alignAcc1" presStyleIdx="0" presStyleCnt="4"/>
      <dgm:spPr/>
      <dgm:t>
        <a:bodyPr/>
        <a:lstStyle/>
        <a:p>
          <a:endParaRPr lang="en-US"/>
        </a:p>
      </dgm:t>
    </dgm:pt>
    <dgm:pt modelId="{99763B30-7A67-4AB2-A804-4930F413A764}" type="pres">
      <dgm:prSet presAssocID="{FC0025C3-A0C6-4C5C-9161-17AF1FB51E34}" presName="vertSpace2" presStyleLbl="node1" presStyleIdx="0" presStyleCnt="4"/>
      <dgm:spPr/>
    </dgm:pt>
    <dgm:pt modelId="{7A46A0A1-1B88-4EE0-8454-0442B51847E3}" type="pres">
      <dgm:prSet presAssocID="{FC0025C3-A0C6-4C5C-9161-17AF1FB51E34}" presName="circle2" presStyleLbl="node1" presStyleIdx="1" presStyleCnt="4"/>
      <dgm:spPr/>
    </dgm:pt>
    <dgm:pt modelId="{F27224C0-1B9C-43B6-BBA5-03BE70748CFF}" type="pres">
      <dgm:prSet presAssocID="{FC0025C3-A0C6-4C5C-9161-17AF1FB51E34}" presName="rect2" presStyleLbl="alignAcc1" presStyleIdx="1" presStyleCnt="4"/>
      <dgm:spPr/>
      <dgm:t>
        <a:bodyPr/>
        <a:lstStyle/>
        <a:p>
          <a:endParaRPr lang="en-US"/>
        </a:p>
      </dgm:t>
    </dgm:pt>
    <dgm:pt modelId="{4D460FB4-AB88-45D1-B695-B18E963B3AD7}" type="pres">
      <dgm:prSet presAssocID="{FDB5DE33-4A95-4D43-8A0F-B74CA5309B37}" presName="vertSpace3" presStyleLbl="node1" presStyleIdx="1" presStyleCnt="4"/>
      <dgm:spPr/>
    </dgm:pt>
    <dgm:pt modelId="{DF13B365-E40A-413A-BD78-8159BD7535DA}" type="pres">
      <dgm:prSet presAssocID="{FDB5DE33-4A95-4D43-8A0F-B74CA5309B37}" presName="circle3" presStyleLbl="node1" presStyleIdx="2" presStyleCnt="4"/>
      <dgm:spPr/>
    </dgm:pt>
    <dgm:pt modelId="{3955A109-29BB-4817-B882-A775906C6AE1}" type="pres">
      <dgm:prSet presAssocID="{FDB5DE33-4A95-4D43-8A0F-B74CA5309B37}" presName="rect3" presStyleLbl="alignAcc1" presStyleIdx="2" presStyleCnt="4"/>
      <dgm:spPr/>
      <dgm:t>
        <a:bodyPr/>
        <a:lstStyle/>
        <a:p>
          <a:endParaRPr lang="en-US"/>
        </a:p>
      </dgm:t>
    </dgm:pt>
    <dgm:pt modelId="{067AFBD7-79FE-49BD-ABC7-DE1DF759940C}" type="pres">
      <dgm:prSet presAssocID="{9E0CC30C-0E61-4EE9-ACCC-4273BE8EB32C}" presName="vertSpace4" presStyleLbl="node1" presStyleIdx="2" presStyleCnt="4"/>
      <dgm:spPr/>
    </dgm:pt>
    <dgm:pt modelId="{316149AC-C074-4B1B-859D-C034A239BA8D}" type="pres">
      <dgm:prSet presAssocID="{9E0CC30C-0E61-4EE9-ACCC-4273BE8EB32C}" presName="circle4" presStyleLbl="node1" presStyleIdx="3" presStyleCnt="4"/>
      <dgm:spPr/>
    </dgm:pt>
    <dgm:pt modelId="{1F2846A5-32C8-4DCF-ABDE-97955C04C3D1}" type="pres">
      <dgm:prSet presAssocID="{9E0CC30C-0E61-4EE9-ACCC-4273BE8EB32C}" presName="rect4" presStyleLbl="alignAcc1" presStyleIdx="3" presStyleCnt="4"/>
      <dgm:spPr/>
      <dgm:t>
        <a:bodyPr/>
        <a:lstStyle/>
        <a:p>
          <a:endParaRPr lang="en-US"/>
        </a:p>
      </dgm:t>
    </dgm:pt>
    <dgm:pt modelId="{7F0CC69E-E4C5-4469-A755-DCE63296D8FD}" type="pres">
      <dgm:prSet presAssocID="{4C049542-38DF-4264-AE3E-EEE83330264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E1F1B-8A49-4227-8C3A-F744FA37A6EF}" type="pres">
      <dgm:prSet presAssocID="{FC0025C3-A0C6-4C5C-9161-17AF1FB51E34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B5CAF-B906-46FF-B13D-09F6235A62DD}" type="pres">
      <dgm:prSet presAssocID="{FDB5DE33-4A95-4D43-8A0F-B74CA5309B3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5AF6C-747E-44BA-BB6D-C915BB2E9A01}" type="pres">
      <dgm:prSet presAssocID="{9E0CC30C-0E61-4EE9-ACCC-4273BE8EB32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A892B-492D-49A9-8581-6FBF6DED09AF}" type="presOf" srcId="{9E0CC30C-0E61-4EE9-ACCC-4273BE8EB32C}" destId="{FF85AF6C-747E-44BA-BB6D-C915BB2E9A01}" srcOrd="1" destOrd="0" presId="urn:microsoft.com/office/officeart/2005/8/layout/target3"/>
    <dgm:cxn modelId="{A336BCB7-4E49-4A71-8D5D-D147EDFA47E4}" type="presOf" srcId="{4C049542-38DF-4264-AE3E-EEE833302642}" destId="{7F0CC69E-E4C5-4469-A755-DCE63296D8FD}" srcOrd="1" destOrd="0" presId="urn:microsoft.com/office/officeart/2005/8/layout/target3"/>
    <dgm:cxn modelId="{63F01694-4F94-4121-92EC-8093B70C7FFA}" type="presOf" srcId="{FDB5DE33-4A95-4D43-8A0F-B74CA5309B37}" destId="{3955A109-29BB-4817-B882-A775906C6AE1}" srcOrd="0" destOrd="0" presId="urn:microsoft.com/office/officeart/2005/8/layout/target3"/>
    <dgm:cxn modelId="{FB7005E1-3F79-470B-9343-0D63F1EA3C03}" srcId="{E34E3E04-A5B7-4D28-8BF3-4A4CB2FA4BBF}" destId="{4C049542-38DF-4264-AE3E-EEE833302642}" srcOrd="0" destOrd="0" parTransId="{5B976BC4-EFF2-4297-A889-90D690447EB9}" sibTransId="{563B57F1-54DD-41D8-99FB-C17EA9898AB6}"/>
    <dgm:cxn modelId="{E12DF7A9-A807-40F0-B624-832AF967ED30}" type="presOf" srcId="{FDB5DE33-4A95-4D43-8A0F-B74CA5309B37}" destId="{D65B5CAF-B906-46FF-B13D-09F6235A62DD}" srcOrd="1" destOrd="0" presId="urn:microsoft.com/office/officeart/2005/8/layout/target3"/>
    <dgm:cxn modelId="{71236B74-2DF3-4196-AAF6-CD24C65ADC11}" srcId="{E34E3E04-A5B7-4D28-8BF3-4A4CB2FA4BBF}" destId="{FDB5DE33-4A95-4D43-8A0F-B74CA5309B37}" srcOrd="2" destOrd="0" parTransId="{1CC108E1-0851-4BBA-9090-1E7E62642659}" sibTransId="{7D0115C6-DBA4-46BD-8FF5-985A207262F6}"/>
    <dgm:cxn modelId="{93103E0F-0757-454E-96C1-835410970EEE}" type="presOf" srcId="{FC0025C3-A0C6-4C5C-9161-17AF1FB51E34}" destId="{F27224C0-1B9C-43B6-BBA5-03BE70748CFF}" srcOrd="0" destOrd="0" presId="urn:microsoft.com/office/officeart/2005/8/layout/target3"/>
    <dgm:cxn modelId="{8ADD4945-B4DC-4035-A917-B602E4477B2C}" type="presOf" srcId="{E34E3E04-A5B7-4D28-8BF3-4A4CB2FA4BBF}" destId="{DEAA6CE0-70BE-4F66-9D9D-85C620EB9B21}" srcOrd="0" destOrd="0" presId="urn:microsoft.com/office/officeart/2005/8/layout/target3"/>
    <dgm:cxn modelId="{882040DA-7F00-4B2D-9C19-04A136BF541A}" type="presOf" srcId="{FC0025C3-A0C6-4C5C-9161-17AF1FB51E34}" destId="{AE0E1F1B-8A49-4227-8C3A-F744FA37A6EF}" srcOrd="1" destOrd="0" presId="urn:microsoft.com/office/officeart/2005/8/layout/target3"/>
    <dgm:cxn modelId="{C0403A8D-A67F-4E1F-9B41-9B675E3DB643}" type="presOf" srcId="{4C049542-38DF-4264-AE3E-EEE833302642}" destId="{163AA873-EF95-4671-A51B-B551B5F99D98}" srcOrd="0" destOrd="0" presId="urn:microsoft.com/office/officeart/2005/8/layout/target3"/>
    <dgm:cxn modelId="{1DF5AEFE-B103-465E-B87E-D9D63C1FC287}" srcId="{E34E3E04-A5B7-4D28-8BF3-4A4CB2FA4BBF}" destId="{9E0CC30C-0E61-4EE9-ACCC-4273BE8EB32C}" srcOrd="3" destOrd="0" parTransId="{41103775-5F86-4609-A3A2-7D32893D8EE5}" sibTransId="{889A4F22-7479-478A-9841-6AE8A096C110}"/>
    <dgm:cxn modelId="{1FBA49B6-7701-4DEA-B15C-F7B5E23100E6}" srcId="{E34E3E04-A5B7-4D28-8BF3-4A4CB2FA4BBF}" destId="{FC0025C3-A0C6-4C5C-9161-17AF1FB51E34}" srcOrd="1" destOrd="0" parTransId="{021FA700-FAD0-4DB3-8855-FE5E8B2DA8A3}" sibTransId="{623DDBF9-A961-4A74-A895-68B976E6F3A0}"/>
    <dgm:cxn modelId="{27176687-B9B5-45EC-9EC4-C29631FDB450}" type="presOf" srcId="{9E0CC30C-0E61-4EE9-ACCC-4273BE8EB32C}" destId="{1F2846A5-32C8-4DCF-ABDE-97955C04C3D1}" srcOrd="0" destOrd="0" presId="urn:microsoft.com/office/officeart/2005/8/layout/target3"/>
    <dgm:cxn modelId="{F0169F61-014F-4966-BF7F-7EF8BAD009E2}" type="presParOf" srcId="{DEAA6CE0-70BE-4F66-9D9D-85C620EB9B21}" destId="{9FCECFA9-9171-47A5-8755-F657038B3314}" srcOrd="0" destOrd="0" presId="urn:microsoft.com/office/officeart/2005/8/layout/target3"/>
    <dgm:cxn modelId="{8D42AED4-822A-495E-832F-661585FDA264}" type="presParOf" srcId="{DEAA6CE0-70BE-4F66-9D9D-85C620EB9B21}" destId="{8EB93F85-65DA-49AE-943E-06594E2DE4C1}" srcOrd="1" destOrd="0" presId="urn:microsoft.com/office/officeart/2005/8/layout/target3"/>
    <dgm:cxn modelId="{B4F52796-0E35-411B-A7D6-1151C7015BB6}" type="presParOf" srcId="{DEAA6CE0-70BE-4F66-9D9D-85C620EB9B21}" destId="{163AA873-EF95-4671-A51B-B551B5F99D98}" srcOrd="2" destOrd="0" presId="urn:microsoft.com/office/officeart/2005/8/layout/target3"/>
    <dgm:cxn modelId="{2A8C8D89-1BB7-4556-A76F-AC072488B919}" type="presParOf" srcId="{DEAA6CE0-70BE-4F66-9D9D-85C620EB9B21}" destId="{99763B30-7A67-4AB2-A804-4930F413A764}" srcOrd="3" destOrd="0" presId="urn:microsoft.com/office/officeart/2005/8/layout/target3"/>
    <dgm:cxn modelId="{9FF922BA-8511-408E-9C3B-16DA78E94812}" type="presParOf" srcId="{DEAA6CE0-70BE-4F66-9D9D-85C620EB9B21}" destId="{7A46A0A1-1B88-4EE0-8454-0442B51847E3}" srcOrd="4" destOrd="0" presId="urn:microsoft.com/office/officeart/2005/8/layout/target3"/>
    <dgm:cxn modelId="{5770D878-4F93-4DC3-828F-DD51C50B0E0B}" type="presParOf" srcId="{DEAA6CE0-70BE-4F66-9D9D-85C620EB9B21}" destId="{F27224C0-1B9C-43B6-BBA5-03BE70748CFF}" srcOrd="5" destOrd="0" presId="urn:microsoft.com/office/officeart/2005/8/layout/target3"/>
    <dgm:cxn modelId="{AA8C3F68-F5A0-4692-A9A0-44602510A13F}" type="presParOf" srcId="{DEAA6CE0-70BE-4F66-9D9D-85C620EB9B21}" destId="{4D460FB4-AB88-45D1-B695-B18E963B3AD7}" srcOrd="6" destOrd="0" presId="urn:microsoft.com/office/officeart/2005/8/layout/target3"/>
    <dgm:cxn modelId="{0669BDB8-0D23-4FD7-9065-FD7853E80C68}" type="presParOf" srcId="{DEAA6CE0-70BE-4F66-9D9D-85C620EB9B21}" destId="{DF13B365-E40A-413A-BD78-8159BD7535DA}" srcOrd="7" destOrd="0" presId="urn:microsoft.com/office/officeart/2005/8/layout/target3"/>
    <dgm:cxn modelId="{EBD7D0C7-2A0A-43B0-A7F7-A538F2825B56}" type="presParOf" srcId="{DEAA6CE0-70BE-4F66-9D9D-85C620EB9B21}" destId="{3955A109-29BB-4817-B882-A775906C6AE1}" srcOrd="8" destOrd="0" presId="urn:microsoft.com/office/officeart/2005/8/layout/target3"/>
    <dgm:cxn modelId="{5BB8A832-6BCC-46A9-AB60-AACA0F9C2A28}" type="presParOf" srcId="{DEAA6CE0-70BE-4F66-9D9D-85C620EB9B21}" destId="{067AFBD7-79FE-49BD-ABC7-DE1DF759940C}" srcOrd="9" destOrd="0" presId="urn:microsoft.com/office/officeart/2005/8/layout/target3"/>
    <dgm:cxn modelId="{5172B8C3-391E-42DB-87C0-05EBDBAD5447}" type="presParOf" srcId="{DEAA6CE0-70BE-4F66-9D9D-85C620EB9B21}" destId="{316149AC-C074-4B1B-859D-C034A239BA8D}" srcOrd="10" destOrd="0" presId="urn:microsoft.com/office/officeart/2005/8/layout/target3"/>
    <dgm:cxn modelId="{D01B3550-E6DB-4AAA-BA06-6590370C10B7}" type="presParOf" srcId="{DEAA6CE0-70BE-4F66-9D9D-85C620EB9B21}" destId="{1F2846A5-32C8-4DCF-ABDE-97955C04C3D1}" srcOrd="11" destOrd="0" presId="urn:microsoft.com/office/officeart/2005/8/layout/target3"/>
    <dgm:cxn modelId="{6CEF4183-C508-44CB-ABC5-EFD8A7245F4F}" type="presParOf" srcId="{DEAA6CE0-70BE-4F66-9D9D-85C620EB9B21}" destId="{7F0CC69E-E4C5-4469-A755-DCE63296D8FD}" srcOrd="12" destOrd="0" presId="urn:microsoft.com/office/officeart/2005/8/layout/target3"/>
    <dgm:cxn modelId="{BC11EA18-D9B8-4019-893A-4B363F1BE1C1}" type="presParOf" srcId="{DEAA6CE0-70BE-4F66-9D9D-85C620EB9B21}" destId="{AE0E1F1B-8A49-4227-8C3A-F744FA37A6EF}" srcOrd="13" destOrd="0" presId="urn:microsoft.com/office/officeart/2005/8/layout/target3"/>
    <dgm:cxn modelId="{52E7E508-4F74-440A-B166-62A1A2388606}" type="presParOf" srcId="{DEAA6CE0-70BE-4F66-9D9D-85C620EB9B21}" destId="{D65B5CAF-B906-46FF-B13D-09F6235A62DD}" srcOrd="14" destOrd="0" presId="urn:microsoft.com/office/officeart/2005/8/layout/target3"/>
    <dgm:cxn modelId="{F673BB66-2293-4CD0-9FBB-91342B3B47C1}" type="presParOf" srcId="{DEAA6CE0-70BE-4F66-9D9D-85C620EB9B21}" destId="{FF85AF6C-747E-44BA-BB6D-C915BB2E9A0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ECFA9-9171-47A5-8755-F657038B3314}">
      <dsp:nvSpPr>
        <dsp:cNvPr id="0" name=""/>
        <dsp:cNvSpPr/>
      </dsp:nvSpPr>
      <dsp:spPr>
        <a:xfrm>
          <a:off x="0" y="3995"/>
          <a:ext cx="5061168" cy="50611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AA873-EF95-4671-A51B-B551B5F99D98}">
      <dsp:nvSpPr>
        <dsp:cNvPr id="0" name=""/>
        <dsp:cNvSpPr/>
      </dsp:nvSpPr>
      <dsp:spPr>
        <a:xfrm>
          <a:off x="2530584" y="3995"/>
          <a:ext cx="5904695" cy="50611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The Most Noxious Components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Tar  Carbon Monoxide And Nicotine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 </a:t>
          </a:r>
        </a:p>
      </dsp:txBody>
      <dsp:txXfrm>
        <a:off x="2530584" y="3995"/>
        <a:ext cx="5904695" cy="1075498"/>
      </dsp:txXfrm>
    </dsp:sp>
    <dsp:sp modelId="{7A46A0A1-1B88-4EE0-8454-0442B51847E3}">
      <dsp:nvSpPr>
        <dsp:cNvPr id="0" name=""/>
        <dsp:cNvSpPr/>
      </dsp:nvSpPr>
      <dsp:spPr>
        <a:xfrm>
          <a:off x="664278" y="1079494"/>
          <a:ext cx="3732611" cy="37326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224C0-1B9C-43B6-BBA5-03BE70748CFF}">
      <dsp:nvSpPr>
        <dsp:cNvPr id="0" name=""/>
        <dsp:cNvSpPr/>
      </dsp:nvSpPr>
      <dsp:spPr>
        <a:xfrm>
          <a:off x="2530584" y="1079494"/>
          <a:ext cx="5904695" cy="37326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The Carcinogenic Role Of Tar Is Well Established</a:t>
          </a:r>
        </a:p>
      </dsp:txBody>
      <dsp:txXfrm>
        <a:off x="2530584" y="1079494"/>
        <a:ext cx="5904695" cy="1075498"/>
      </dsp:txXfrm>
    </dsp:sp>
    <dsp:sp modelId="{DF13B365-E40A-413A-BD78-8159BD7535DA}">
      <dsp:nvSpPr>
        <dsp:cNvPr id="0" name=""/>
        <dsp:cNvSpPr/>
      </dsp:nvSpPr>
      <dsp:spPr>
        <a:xfrm>
          <a:off x="1328556" y="2154992"/>
          <a:ext cx="2404054" cy="24040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5A109-29BB-4817-B882-A775906C6AE1}">
      <dsp:nvSpPr>
        <dsp:cNvPr id="0" name=""/>
        <dsp:cNvSpPr/>
      </dsp:nvSpPr>
      <dsp:spPr>
        <a:xfrm>
          <a:off x="2530584" y="2154992"/>
          <a:ext cx="5904695" cy="24040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Nicotine And Carbon Monoxide, Particularly, Contribute To Increased Risk Of Cardiovascular Diseases Through Enhancement Of Blood Coagulation In The Vessels</a:t>
          </a:r>
        </a:p>
      </dsp:txBody>
      <dsp:txXfrm>
        <a:off x="2530584" y="2154992"/>
        <a:ext cx="5904695" cy="1075498"/>
      </dsp:txXfrm>
    </dsp:sp>
    <dsp:sp modelId="{316149AC-C074-4B1B-859D-C034A239BA8D}">
      <dsp:nvSpPr>
        <dsp:cNvPr id="0" name=""/>
        <dsp:cNvSpPr/>
      </dsp:nvSpPr>
      <dsp:spPr>
        <a:xfrm>
          <a:off x="1992834" y="3230490"/>
          <a:ext cx="1075498" cy="10754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846A5-32C8-4DCF-ABDE-97955C04C3D1}">
      <dsp:nvSpPr>
        <dsp:cNvPr id="0" name=""/>
        <dsp:cNvSpPr/>
      </dsp:nvSpPr>
      <dsp:spPr>
        <a:xfrm>
          <a:off x="2530584" y="3230490"/>
          <a:ext cx="5904695" cy="10754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Interference With Myocardial Oxygen Delivery, And Reduction Of The Threshold For Ventricular Fibrillation </a:t>
          </a:r>
        </a:p>
      </dsp:txBody>
      <dsp:txXfrm>
        <a:off x="2530584" y="3230490"/>
        <a:ext cx="5904695" cy="1075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ADF3B-A122-4EB4-A44E-4CECC3C2228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634F9-B5B5-46EA-97B0-521B30E1A3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34F9-B5B5-46EA-97B0-521B30E1A32D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3B4C-DEC3-4ECC-9567-6AC5DDBECD4B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760D-E573-4F1B-B6D3-101FAF6EC044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EB04-8C6F-4EBA-B17D-AFD22BF582F7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549D-F641-44FD-9D97-7362517D71D3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FD5E-C99F-4C40-825A-3B3AEB4F9341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791B-AA6A-4332-A6B5-1FFFAD210624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53-98B1-485A-B29E-0A71A5429344}" type="datetime1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FC82-3CA1-47C2-A2DA-1FCA98621782}" type="datetime1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F793-F015-480F-AED2-A78661BCC41D}" type="datetime1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757C-31A6-44F5-9F32-5C46EF94D0FE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B1B3-161F-4BD0-A0C7-64E81B3A7E61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E643-5AAA-43B4-834A-1803215CBAA8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177F7-5069-41A7-9E54-1214A34EA0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assive DNA study of human cancers offers new clues about their causes |  Engad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27782" cy="68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4343400"/>
            <a:ext cx="6477000" cy="1295400"/>
          </a:xfrm>
          <a:prstGeom prst="rect">
            <a:avLst/>
          </a:prstGeom>
          <a:solidFill>
            <a:schemeClr val="bg2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6000" dirty="0">
                <a:solidFill>
                  <a:srgbClr val="FF0000"/>
                </a:solidFill>
                <a:latin typeface="Algerian" panose="04020705040A02060702" pitchFamily="82" charset="0"/>
              </a:rPr>
              <a:t>CANCERS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0975" y="5740590"/>
            <a:ext cx="6448425" cy="1117410"/>
          </a:xfrm>
          <a:prstGeom prst="rect">
            <a:avLst/>
          </a:prstGeom>
          <a:solidFill>
            <a:schemeClr val="bg2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lgerian" panose="04020705040A02060702" pitchFamily="82" charset="0"/>
              </a:rPr>
              <a:t>Module III (Endocrinology)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lgerian" panose="04020705040A02060702" pitchFamily="82" charset="0"/>
              </a:rPr>
              <a:t>DR Narjis Zaidi </a:t>
            </a: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43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EXPOSURES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64" y="1452661"/>
            <a:ext cx="8716215" cy="327248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8000" dirty="0">
                <a:latin typeface="+mj-lt"/>
                <a:cs typeface="Times New Roman" panose="02020603050405020304" pitchFamily="18" charset="0"/>
              </a:rPr>
              <a:t>WHO Estimates Every Year 200,000 Cancers Deaths Related To Workplace Exposure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8000" dirty="0">
                <a:latin typeface="+mj-lt"/>
                <a:cs typeface="Times New Roman" panose="02020603050405020304" pitchFamily="18" charset="0"/>
              </a:rPr>
              <a:t>Lung Cancer, Mesothelioma, And Bladder Cancer Are Most Common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8000" dirty="0">
                <a:latin typeface="+mj-lt"/>
                <a:cs typeface="Times New Roman" panose="02020603050405020304" pitchFamily="18" charset="0"/>
              </a:rPr>
              <a:t>Every Tenth Lung Cancer Death Is Closely Related To Risks In The Workplace.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8000" dirty="0">
                <a:latin typeface="+mj-lt"/>
                <a:cs typeface="Times New Roman" panose="02020603050405020304" pitchFamily="18" charset="0"/>
              </a:rPr>
              <a:t> 125 Million People Around The World Are Exposed To Asbestos At Work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8000" dirty="0">
                <a:latin typeface="+mj-lt"/>
                <a:cs typeface="Times New Roman" panose="02020603050405020304" pitchFamily="18" charset="0"/>
              </a:rPr>
              <a:t> Leukemia Caused By Exposure To Benzene, An Organic Solvent Widely Used By Workers, Including In The Chemical And Diamond Industries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948264" y="116112"/>
            <a:ext cx="2055172" cy="40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subject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65203"/>
            <a:ext cx="5544616" cy="59487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ORAL CANCER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49333" y="1243782"/>
            <a:ext cx="4320480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Tobacco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Alcohol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Pre-cancerous stage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High risk group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Cultural patterns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/>
          <a:srcRect b="15919"/>
          <a:stretch>
            <a:fillRect/>
          </a:stretch>
        </p:blipFill>
        <p:spPr bwMode="auto">
          <a:xfrm>
            <a:off x="197552" y="809173"/>
            <a:ext cx="4342475" cy="456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6261839" y="81682"/>
            <a:ext cx="2847260" cy="265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Integration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87" y="1268760"/>
            <a:ext cx="8964488" cy="5403474"/>
          </a:xfrm>
        </p:spPr>
        <p:txBody>
          <a:bodyPr>
            <a:noAutofit/>
          </a:bodyPr>
          <a:lstStyle/>
          <a:p>
            <a:pPr marL="443230" lvl="3" indent="-443230" defTabSz="179705">
              <a:buFont typeface="Wingdings" panose="05000000000000000000" pitchFamily="2" charset="2"/>
              <a:buChar char="q"/>
              <a:tabLst>
                <a:tab pos="271145" algn="l"/>
              </a:tabLst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AGENT :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Human papilloma virus (HPV) - sexually transmitted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AGE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: age of 25 to 45.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WARTS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: Past and/or present occurrence of clinical genital warts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MARITAL STATUS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Increases with multiple sexual partners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Common in prostitutes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EARLY MARRIAGE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: Early marriage, early coitus, early childbearing and repeated childbirth have been associated with increasing risk.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ORAL CONTRACEPTIVE PILLS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possible link between OCP and ca cervix  high estrogen content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SOCIO-ECONOMIC CLASS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more common in the lower socio-economic groups reflecting probably poor genital hygiene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3688" y="548680"/>
            <a:ext cx="4409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OF CERVIX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026418" y="139432"/>
            <a:ext cx="1983164" cy="40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subject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 SMEAR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Can Detect Prolonged Early Phase Of Cancer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Requires Excessive Resources Laboratories, Equipment's And Trained Personnel.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Visual Inspection Based Screening Tests Are Alternative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Via With Magnification (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Viam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), And Visual Inspection Post Application Of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Lugol's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Iodine (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Vili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6948264" y="100184"/>
            <a:ext cx="2026568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5" y="21429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 CANCER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500990" cy="395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261839" y="81682"/>
            <a:ext cx="2847260" cy="755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Integration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BREASTS CANCER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31925"/>
            <a:ext cx="8496944" cy="49494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>
                <a:cs typeface="Times New Roman" panose="02020603050405020304" pitchFamily="18" charset="0"/>
              </a:rPr>
              <a:t>AGE </a:t>
            </a:r>
            <a:r>
              <a:rPr lang="en-US" sz="2400" dirty="0"/>
              <a:t>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Uncommon below the age of 35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incidence increasing rapidly between the ages of 35 and 50.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Slight dip in incidence at the time of menopause.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A secondary rise in frequency often occurs after the age of 65</a:t>
            </a:r>
          </a:p>
          <a:p>
            <a:pPr algn="just">
              <a:buNone/>
            </a:pPr>
            <a:r>
              <a:rPr lang="en-US" sz="2400" dirty="0">
                <a:cs typeface="Times New Roman" panose="02020603050405020304" pitchFamily="18" charset="0"/>
              </a:rPr>
              <a:t>	 </a:t>
            </a:r>
            <a:r>
              <a:rPr lang="en-US" sz="2400" i="1" dirty="0">
                <a:cs typeface="Times New Roman" panose="02020603050405020304" pitchFamily="18" charset="0"/>
              </a:rPr>
              <a:t>Women who developed their first breast cancer under the age of 40, had three times the risk of developing a second breast cancer than did those who developed their first cancer after the age of 40</a:t>
            </a:r>
          </a:p>
        </p:txBody>
      </p:sp>
      <p:sp>
        <p:nvSpPr>
          <p:cNvPr id="4" name="Oval 3"/>
          <p:cNvSpPr/>
          <p:nvPr/>
        </p:nvSpPr>
        <p:spPr>
          <a:xfrm>
            <a:off x="7020272" y="92076"/>
            <a:ext cx="1983164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subject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80" y="1428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 CANCER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692948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308304" y="274638"/>
            <a:ext cx="1721385" cy="9221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Horizontal integration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115212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BREAST CANCERS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FAMILY HISTORY </a:t>
            </a:r>
          </a:p>
          <a:p>
            <a:pPr>
              <a:buNone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	High in those with a positive family history especially if a mother or sister developed breast cancer when premenopausal.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PARITY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	Directly related to the age at which women bear the first child.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 	An early first, full-term pregnancy seems to have a protective effect.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	Risk increases with delayed first pregnancy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	 Unmarried women tend to have more breast tumors</a:t>
            </a:r>
          </a:p>
        </p:txBody>
      </p:sp>
      <p:sp>
        <p:nvSpPr>
          <p:cNvPr id="4" name="Oval 3"/>
          <p:cNvSpPr/>
          <p:nvPr/>
        </p:nvSpPr>
        <p:spPr>
          <a:xfrm>
            <a:off x="6948264" y="92076"/>
            <a:ext cx="1911156" cy="38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subject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6917"/>
            <a:ext cx="8964488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BREASTS CANCERS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AGE OF MENARCHE AND MENOPAUSE 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Early menarche and late menopause are established risk factors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The risk is reduced for those with a surgically induced menopause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HORMONAL FACTORS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	Elevated estrogen as well as progesterone are important risk  factors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Prior breasts biopsy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Diet: High fat diet and obesity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Socio-economic status : more in high groups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76256" y="87950"/>
            <a:ext cx="2127180" cy="460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subject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80" y="552326"/>
            <a:ext cx="8402091" cy="58102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 FOR BREASTS CANCER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80" y="2348880"/>
            <a:ext cx="3008313" cy="27139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Breasts self 	examination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Palpation by 	surgeon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Thermography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Mammography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3848" y="1124744"/>
            <a:ext cx="5749818" cy="56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261839" y="81681"/>
            <a:ext cx="2847260" cy="581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Integration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506477"/>
            <a:ext cx="8496944" cy="59046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07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553128" cy="108012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CANCERS: SMOKING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dirty="0">
                <a:latin typeface="+mj-lt"/>
                <a:cs typeface="Times New Roman" panose="02020603050405020304" pitchFamily="18" charset="0"/>
              </a:rPr>
              <a:t>Smoking 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>
                <a:latin typeface="+mj-lt"/>
                <a:cs typeface="Times New Roman" panose="02020603050405020304" pitchFamily="18" charset="0"/>
              </a:rPr>
              <a:t>Tobacco smoking was first suggested as a cause of lung cancer in the 1920s.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>
                <a:latin typeface="+mj-lt"/>
                <a:cs typeface="Times New Roman" panose="02020603050405020304" pitchFamily="18" charset="0"/>
              </a:rPr>
              <a:t>Smoking practices such as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100" dirty="0">
                <a:latin typeface="+mj-lt"/>
                <a:cs typeface="Times New Roman" panose="02020603050405020304" pitchFamily="18" charset="0"/>
              </a:rPr>
              <a:t>Number of cigarettes smoked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100" dirty="0">
                <a:latin typeface="+mj-lt"/>
                <a:cs typeface="Times New Roman" panose="02020603050405020304" pitchFamily="18" charset="0"/>
              </a:rPr>
              <a:t>Age of starting to smoke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100" dirty="0">
                <a:latin typeface="+mj-lt"/>
                <a:cs typeface="Times New Roman" panose="02020603050405020304" pitchFamily="18" charset="0"/>
              </a:rPr>
              <a:t> Smoking habits, such as inhalation and the number of puffs and the nicotine, the tar content and the length of cigarettes.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>
                <a:latin typeface="+mj-lt"/>
                <a:cs typeface="Times New Roman" panose="02020603050405020304" pitchFamily="18" charset="0"/>
              </a:rPr>
              <a:t>Risk of cancer who exposed to passive smoking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strongest evidence suggesting  incidence reduction in cancer  after cessation of smoking 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7092280" y="92076"/>
            <a:ext cx="2051720" cy="456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subject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29" y="285736"/>
            <a:ext cx="7959828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LUNG ANATOMY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5009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372200" y="45096"/>
            <a:ext cx="2771800" cy="431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integration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1720" y="1256238"/>
            <a:ext cx="4680520" cy="508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371028" y="70012"/>
            <a:ext cx="2772972" cy="1142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integration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80" y="70013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SMOKING CONTENTS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243243"/>
              </p:ext>
            </p:extLst>
          </p:nvPr>
        </p:nvGraphicFramePr>
        <p:xfrm>
          <a:off x="251520" y="1600200"/>
          <a:ext cx="843528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7020272" y="70014"/>
            <a:ext cx="1983164" cy="40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subject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PREVENTION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Control Of Tobacco And Alcohol Consumption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Radiation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Personal Hygiene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Occupational Exposure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Immunization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Treatment </a:t>
            </a:r>
            <a:r>
              <a:rPr lang="en-US" sz="2400" dirty="0" smtClean="0">
                <a:cs typeface="Times New Roman" panose="02020603050405020304" pitchFamily="18" charset="0"/>
              </a:rPr>
              <a:t>Pre-cancerous </a:t>
            </a:r>
            <a:r>
              <a:rPr lang="en-US" sz="2400" dirty="0">
                <a:cs typeface="Times New Roman" panose="02020603050405020304" pitchFamily="18" charset="0"/>
              </a:rPr>
              <a:t>Stages</a:t>
            </a:r>
          </a:p>
        </p:txBody>
      </p:sp>
      <p:sp>
        <p:nvSpPr>
          <p:cNvPr id="4" name="Oval 3"/>
          <p:cNvSpPr/>
          <p:nvPr/>
        </p:nvSpPr>
        <p:spPr>
          <a:xfrm>
            <a:off x="6804248" y="92076"/>
            <a:ext cx="2199188" cy="40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subject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66008"/>
            <a:ext cx="8229600" cy="5323730"/>
          </a:xfrm>
        </p:spPr>
        <p:txBody>
          <a:bodyPr rtlCol="0">
            <a:normAutofit fontScale="62500" lnSpcReduction="20000"/>
          </a:bodyPr>
          <a:lstStyle/>
          <a:p>
            <a:pPr marL="411480" indent="-36576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/>
              <a:buChar char=""/>
              <a:defRPr/>
            </a:pP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CANCER REGISTRATION</a:t>
            </a:r>
          </a:p>
          <a:p>
            <a:pPr marL="740410" lvl="1" indent="-36576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/>
              <a:buChar char=""/>
              <a:defRPr/>
            </a:pPr>
            <a:r>
              <a:rPr lang="en-US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Active by Collection 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 source by registry staff</a:t>
            </a:r>
          </a:p>
          <a:p>
            <a:pPr marL="740410" lvl="1" indent="-36576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/>
              <a:buChar char=""/>
              <a:defRPr/>
            </a:pPr>
            <a:r>
              <a:rPr lang="en-US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Passive by Notification 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health-care workers.</a:t>
            </a:r>
          </a:p>
          <a:p>
            <a:pPr marL="411480" indent="-36576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/>
              <a:buChar char=""/>
              <a:defRPr/>
            </a:pP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Early Detection of cases</a:t>
            </a:r>
          </a:p>
          <a:p>
            <a:pPr marL="411480" indent="-36576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/>
              <a:buChar char=""/>
              <a:defRPr/>
            </a:pP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Treatment</a:t>
            </a:r>
          </a:p>
          <a:p>
            <a:pPr marL="740410" lvl="1" indent="-36576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/>
              <a:buChar char=""/>
              <a:defRPr/>
            </a:pP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Surgery</a:t>
            </a:r>
          </a:p>
          <a:p>
            <a:pPr marL="740410" lvl="1" indent="-36576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/>
              <a:buChar char=""/>
              <a:defRPr/>
            </a:pP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Chemotherapy</a:t>
            </a:r>
          </a:p>
          <a:p>
            <a:pPr marL="740410" lvl="1" indent="-36576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/>
              <a:buChar char=""/>
              <a:defRPr/>
            </a:pP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Radiotherapy</a:t>
            </a:r>
          </a:p>
          <a:p>
            <a:pPr marL="740410" lvl="1" indent="-36576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/>
              <a:buChar char=""/>
              <a:defRPr/>
            </a:pP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Palliative treatment</a:t>
            </a:r>
          </a:p>
          <a:p>
            <a:pPr marL="411480" indent="-36576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/>
              <a:buChar char="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57681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PREVENTION</a:t>
            </a:r>
          </a:p>
        </p:txBody>
      </p:sp>
      <p:sp>
        <p:nvSpPr>
          <p:cNvPr id="4" name="Oval 3"/>
          <p:cNvSpPr/>
          <p:nvPr/>
        </p:nvSpPr>
        <p:spPr>
          <a:xfrm>
            <a:off x="7020272" y="60320"/>
            <a:ext cx="1933386" cy="416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subject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5" y="24634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	</a:t>
            </a:r>
            <a:r>
              <a:rPr lang="en-US" sz="2400" dirty="0">
                <a:cs typeface="Times New Roman" panose="02020603050405020304" pitchFamily="18" charset="0"/>
              </a:rPr>
              <a:t>Lump Or Hard Area In The Breast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	Change In A Wart Or Mole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	Persistent Change In Digestive And Bowel Habits 	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         Persistent Cough Or Hoarseness 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 	Excessive Loss Of Blood At The Monthly Period Or Loss Of 	Blood 	Outside The Usual Dates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	Blood Loss From Any Natural Orifice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	 A Swelling Or Sore That Does Not Get Better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	Unexplained Loss Of Weight</a:t>
            </a:r>
          </a:p>
        </p:txBody>
      </p:sp>
      <p:sp>
        <p:nvSpPr>
          <p:cNvPr id="4" name="Oval 3"/>
          <p:cNvSpPr/>
          <p:nvPr/>
        </p:nvSpPr>
        <p:spPr>
          <a:xfrm>
            <a:off x="6588224" y="69822"/>
            <a:ext cx="2425780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Family medicine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4298"/>
            <a:ext cx="8229600" cy="76643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PRIMARY PREVENTION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most promising approach is to control the "smoking epidemic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METHODS OF CONTROLLING THE SMOKING EPIDEMIC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Public information and education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Legislative and restrictive measures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Smoking cessation activities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National and international coordination </a:t>
            </a:r>
          </a:p>
        </p:txBody>
      </p:sp>
      <p:sp>
        <p:nvSpPr>
          <p:cNvPr id="4" name="Oval 3"/>
          <p:cNvSpPr/>
          <p:nvPr/>
        </p:nvSpPr>
        <p:spPr>
          <a:xfrm>
            <a:off x="6372200" y="71423"/>
            <a:ext cx="2314600" cy="549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subject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Early detection of cases and their treatment.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procedures capable of detecting pre-symptomatic, early-stage lung cancer.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Chest X-ray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Sputum cytology.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Screening for early- stage lung cancer is less attractive, more expensive and appears to have less potential for reducing mortality than primary prevention.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Mass screening for lung cancer is not recommended as a routine public health</a:t>
            </a:r>
          </a:p>
        </p:txBody>
      </p:sp>
      <p:sp>
        <p:nvSpPr>
          <p:cNvPr id="4" name="Oval 3"/>
          <p:cNvSpPr/>
          <p:nvPr/>
        </p:nvSpPr>
        <p:spPr>
          <a:xfrm>
            <a:off x="7020272" y="106018"/>
            <a:ext cx="1983164" cy="337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subject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" y="1417638"/>
            <a:ext cx="8958263" cy="4525963"/>
          </a:xfrm>
        </p:spPr>
        <p:txBody>
          <a:bodyPr>
            <a:normAutofit/>
          </a:bodyPr>
          <a:lstStyle/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Identifying and monitoring risk factors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Early disease screening, diagnosis, staging, treatment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Shared care (between referring physicians and cancer specialists) follow up monitoring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Advanced disease management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Continuity of care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Comprehensive care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MEDICINE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337" y="6412706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Prof Umar Model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" y="1824991"/>
            <a:ext cx="8854440" cy="4076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z="900" smtClean="0"/>
              <a:t>3</a:t>
            </a:fld>
            <a:endParaRPr lang="en-US" sz="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42" y="692696"/>
            <a:ext cx="8999458" cy="1261181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UBAGO-GUISADO, ESTHER, ET AL. "EVIDENCE UPDATE ON THE RELATIONSHIP BETWEEN DIET AND THE MOST COMMON CANCERS FROM THE EUROPEAN PROSPECTIVE INVESTIGATION INTO CANCER AND NUTRITION (EPIC) STUDY: </a:t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SYSTEMATIC REVIEW." 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13.10 (2021): 3582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542" y="2270179"/>
            <a:ext cx="869632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7020272" y="106018"/>
            <a:ext cx="1981454" cy="730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375" y="125231"/>
            <a:ext cx="8229600" cy="986765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BIOETHICS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89" t="15626" r="27746" b="6250"/>
          <a:stretch>
            <a:fillRect/>
          </a:stretch>
        </p:blipFill>
        <p:spPr>
          <a:xfrm>
            <a:off x="33337" y="1182460"/>
            <a:ext cx="8839200" cy="4598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1175" y="5999544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https://www.ncbi.nlm.nih.gov/pmc/articles/PMC7482404/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337" y="6412706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5422"/>
            <a:ext cx="8229600" cy="991791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602" t="42708" r="11933" b="16667"/>
          <a:stretch>
            <a:fillRect/>
          </a:stretch>
        </p:blipFill>
        <p:spPr>
          <a:xfrm>
            <a:off x="168397" y="1036242"/>
            <a:ext cx="8975603" cy="52879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337" y="6412706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0752" y="6120015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https://www.nature.com/articles/s41416-021-01633-1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10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LECTURE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Which of the screening method is no recommended as a public health intervention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Breasts self examination for breast cancer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Mammography for breasts cancer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Pap smear for cervix cancer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X-ray chest for lung cancers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VIA methods for cervix cancer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MATERIAL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K .park </a:t>
            </a:r>
          </a:p>
          <a:p>
            <a:pPr lvl="2"/>
            <a:r>
              <a:rPr lang="en-US" dirty="0"/>
              <a:t>Park text book of  preventive and social medicine  </a:t>
            </a:r>
          </a:p>
          <a:p>
            <a:pPr lvl="2"/>
            <a:r>
              <a:rPr lang="en-US" dirty="0"/>
              <a:t>25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  <a:p>
            <a:pPr lvl="2"/>
            <a:r>
              <a:rPr lang="en-US" b="1" dirty="0"/>
              <a:t>Chapter 6 </a:t>
            </a:r>
            <a:r>
              <a:rPr lang="en-US" dirty="0"/>
              <a:t>. Epidemiology of chronic non-communicable diseases and conditions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Differentiate categories of cancers 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Identify epidemiology of cancers </a:t>
            </a:r>
          </a:p>
          <a:p>
            <a:r>
              <a:rPr lang="en-US" sz="2800" dirty="0">
                <a:ea typeface="Calibri" panose="020F0502020204030204" charset="0"/>
                <a:cs typeface="Times New Roman" panose="02020603050405020304" pitchFamily="18" charset="0"/>
              </a:rPr>
              <a:t>recommend the approaches for prevention of cancers in the community 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 SEQUENCE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/>
          </a:bodyPr>
          <a:lstStyle/>
          <a:p>
            <a:r>
              <a:rPr lang="en-US" sz="2800" b="1" dirty="0"/>
              <a:t>Core Content </a:t>
            </a:r>
            <a:r>
              <a:rPr lang="en-US" sz="2800" dirty="0"/>
              <a:t>						15</a:t>
            </a:r>
          </a:p>
          <a:p>
            <a:r>
              <a:rPr lang="en-US" sz="2800" dirty="0" smtClean="0"/>
              <a:t>HORIZONTAL INTEGRATION</a:t>
            </a:r>
            <a:r>
              <a:rPr lang="en-US" sz="2800" dirty="0"/>
              <a:t>			</a:t>
            </a:r>
            <a:r>
              <a:rPr lang="en-US" sz="2800" dirty="0" smtClean="0"/>
              <a:t>           02</a:t>
            </a:r>
            <a:endParaRPr lang="en-US" sz="2800" dirty="0"/>
          </a:p>
          <a:p>
            <a:r>
              <a:rPr lang="en-US" sz="2800" dirty="0"/>
              <a:t>VERTICAL INTEGRATION				06</a:t>
            </a:r>
          </a:p>
          <a:p>
            <a:r>
              <a:rPr lang="en-US" sz="2800" dirty="0"/>
              <a:t>FAMILY MEDICINE					02	</a:t>
            </a:r>
          </a:p>
          <a:p>
            <a:r>
              <a:rPr lang="en-US" sz="2800" dirty="0"/>
              <a:t>BIOETHICS						01	</a:t>
            </a:r>
          </a:p>
          <a:p>
            <a:r>
              <a:rPr lang="en-US" sz="2800" dirty="0"/>
              <a:t>ARTIFICIAL INTELLIGENCE 			</a:t>
            </a:r>
            <a:r>
              <a:rPr lang="en-US" sz="2800" dirty="0" smtClean="0"/>
              <a:t>           01</a:t>
            </a:r>
            <a:endParaRPr lang="en-US" sz="2800" dirty="0"/>
          </a:p>
          <a:p>
            <a:r>
              <a:rPr lang="en-US" sz="2800" dirty="0"/>
              <a:t>EOLA</a:t>
            </a:r>
            <a:r>
              <a:rPr lang="en-US" dirty="0"/>
              <a:t>							</a:t>
            </a:r>
            <a:r>
              <a:rPr lang="en-US" sz="2800" dirty="0"/>
              <a:t>01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0397"/>
            <a:ext cx="8795320" cy="96236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CANCERS RELATED DEATHS AMONG MEN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376" y="1302765"/>
            <a:ext cx="8496944" cy="533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6903614" y="162376"/>
            <a:ext cx="2195736" cy="356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SUBJECT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4" y="401164"/>
            <a:ext cx="9217024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CANCERS RELATED DEATHS AMONG WOMEN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031" y="1417638"/>
            <a:ext cx="8568211" cy="509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6944812" y="118441"/>
            <a:ext cx="2199188" cy="40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subject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" y="413792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INFECTIONS INDICATED IN CERTAIN CANCERS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56789"/>
          <a:ext cx="8435280" cy="504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4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CANCER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7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Hepatitis B And 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Hepatocellular Carcinoma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8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Kaposi's Sarcoma, Non-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hodgkin's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Lymphoma</a:t>
                      </a: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77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Epstein-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Virus (EBV)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Burkett's Lymphoma And Nasopharyngeal Carcinoma.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7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Cytomegalovirus (CMV)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Kaposi's Sarcoma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7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Papilloma Virus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 Cervix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977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Human T -Cell Leukemia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Adult T-cell Leukemia /Lymphoma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70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Chistosomiasis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Carcinoma Of Bladder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091089" y="53752"/>
            <a:ext cx="205172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subject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66" y="457200"/>
            <a:ext cx="9114334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DIETARY FACTORS AS ETIOLOGY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435280" cy="51411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i="1" dirty="0">
                <a:cs typeface="Times New Roman" panose="02020603050405020304" pitchFamily="18" charset="0"/>
              </a:rPr>
              <a:t>Evidence suggest association between certain cancers colorectal , breasts lung prostate cancers etc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Fruits and vegetables have protective effects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Fist meat consumption is also protective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Process red meat intake with </a:t>
            </a:r>
            <a:r>
              <a:rPr lang="en-US" sz="2400" dirty="0" err="1">
                <a:cs typeface="Times New Roman" panose="02020603050405020304" pitchFamily="18" charset="0"/>
              </a:rPr>
              <a:t>colo</a:t>
            </a:r>
            <a:r>
              <a:rPr lang="en-US" sz="2400" dirty="0">
                <a:cs typeface="Times New Roman" panose="02020603050405020304" pitchFamily="18" charset="0"/>
              </a:rPr>
              <a:t>-rectal cancers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Smoked fish is related to stomach cancer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Dietary fiber to intestinal cancer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Beef consumption to bowel cancer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high fat diet to breast cancer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7198514" y="92076"/>
            <a:ext cx="1911156" cy="40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subject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7F7-5069-41A7-9E54-1214A34EA0C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968</Words>
  <Application>Microsoft Office PowerPoint</Application>
  <PresentationFormat>On-screen Show (4:3)</PresentationFormat>
  <Paragraphs>251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Algerian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Prof Umar Model</vt:lpstr>
      <vt:lpstr>LEARNING OUTCOMES</vt:lpstr>
      <vt:lpstr>LECTURE  SEQUENCE </vt:lpstr>
      <vt:lpstr>TOP CANCERS RELATED DEATHS AMONG MEN</vt:lpstr>
      <vt:lpstr>TOP CANCERS RELATED DEATHS AMONG WOMEN</vt:lpstr>
      <vt:lpstr>INFECTIONS INDICATED IN CERTAIN CANCERS </vt:lpstr>
      <vt:lpstr>DIETARY FACTORS AS ETIOLOGY </vt:lpstr>
      <vt:lpstr>OCCUPATIONAL EXPOSURES</vt:lpstr>
      <vt:lpstr> ORAL CANCER </vt:lpstr>
      <vt:lpstr>PowerPoint Presentation</vt:lpstr>
      <vt:lpstr>PAP SMEAR </vt:lpstr>
      <vt:lpstr>SCREENING CANCER </vt:lpstr>
      <vt:lpstr>BREASTS CANCER </vt:lpstr>
      <vt:lpstr>BREAST CANCER </vt:lpstr>
      <vt:lpstr>RISK FACTORS BREAST CANCERS </vt:lpstr>
      <vt:lpstr>RISK FACTORS BREASTS CANCERS</vt:lpstr>
      <vt:lpstr>SCREENING FOR BREASTS CANCER </vt:lpstr>
      <vt:lpstr>LUNG CANCERS: SMOKING  </vt:lpstr>
      <vt:lpstr>OVERVIEW LUNG ANATOMY</vt:lpstr>
      <vt:lpstr>DIAGNOSIS</vt:lpstr>
      <vt:lpstr>SMOKING CONTENTS </vt:lpstr>
      <vt:lpstr>PRIMARY PREVENTION </vt:lpstr>
      <vt:lpstr>SECONDARY PREVENTION</vt:lpstr>
      <vt:lpstr>CANCER EDUCATION</vt:lpstr>
      <vt:lpstr>PREVENTION </vt:lpstr>
      <vt:lpstr>SECONDARY PREVENTION</vt:lpstr>
      <vt:lpstr>FAMILY MEDICINE </vt:lpstr>
      <vt:lpstr>UBAGO-GUISADO, ESTHER, ET AL. "EVIDENCE UPDATE ON THE RELATIONSHIP BETWEEN DIET AND THE MOST COMMON CANCERS FROM THE EUROPEAN PROSPECTIVE INVESTIGATION INTO CANCER AND NUTRITION (EPIC) STUDY:  A SYSTEMATIC REVIEW." NUTRIENTS 13.10 (2021): 3582.</vt:lpstr>
      <vt:lpstr>BIOETHICS </vt:lpstr>
      <vt:lpstr>ARTIFICIAL INTELLIGENCE</vt:lpstr>
      <vt:lpstr>END OF LECTURE ASSESSMENT </vt:lpstr>
      <vt:lpstr>LEARNING MATERIAL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Link Computer</cp:lastModifiedBy>
  <cp:revision>101</cp:revision>
  <dcterms:created xsi:type="dcterms:W3CDTF">2023-05-29T06:53:00Z</dcterms:created>
  <dcterms:modified xsi:type="dcterms:W3CDTF">2024-05-20T03:52:56Z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EFB36521B7D84A33BCE5051B9895B9FB_12</vt:lpwstr>
  </property>
  <property fmtid="{D5CDD505-2E9C-101B-9397-08002B2CF9AE}" pid="3" name="KSOProductBuildVer">
    <vt:lpwstr>1033-12.2.0.16731</vt:lpwstr>
  </property>
</Properties>
</file>