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notesMasterIdLst>
    <p:notesMasterId r:id="rId31"/>
  </p:notesMasterIdLst>
  <p:sldIdLst>
    <p:sldId id="318" r:id="rId7"/>
    <p:sldId id="317" r:id="rId8"/>
    <p:sldId id="297" r:id="rId9"/>
    <p:sldId id="296" r:id="rId10"/>
    <p:sldId id="511" r:id="rId11"/>
    <p:sldId id="632" r:id="rId12"/>
    <p:sldId id="593" r:id="rId13"/>
    <p:sldId id="594" r:id="rId14"/>
    <p:sldId id="595" r:id="rId15"/>
    <p:sldId id="603" r:id="rId16"/>
    <p:sldId id="628" r:id="rId17"/>
    <p:sldId id="597" r:id="rId18"/>
    <p:sldId id="630" r:id="rId19"/>
    <p:sldId id="497" r:id="rId20"/>
    <p:sldId id="631" r:id="rId21"/>
    <p:sldId id="604" r:id="rId22"/>
    <p:sldId id="605" r:id="rId23"/>
    <p:sldId id="580" r:id="rId24"/>
    <p:sldId id="582" r:id="rId25"/>
    <p:sldId id="585" r:id="rId26"/>
    <p:sldId id="584" r:id="rId27"/>
    <p:sldId id="314" r:id="rId28"/>
    <p:sldId id="562" r:id="rId29"/>
    <p:sldId id="410" r:id="rId30"/>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8FB75-F5E2-42D3-875F-ACCC010DC022}" type="datetimeFigureOut">
              <a:rPr lang="en-PK" smtClean="0"/>
              <a:t>02/22/2025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D7E87-77A2-4BD0-B02D-AEF81283556D}" type="slidenum">
              <a:rPr lang="en-PK" smtClean="0"/>
              <a:t>‹#›</a:t>
            </a:fld>
            <a:endParaRPr lang="en-PK"/>
          </a:p>
        </p:txBody>
      </p:sp>
    </p:spTree>
    <p:extLst>
      <p:ext uri="{BB962C8B-B14F-4D97-AF65-F5344CB8AC3E}">
        <p14:creationId xmlns:p14="http://schemas.microsoft.com/office/powerpoint/2010/main" val="164378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hasCustomPrompt="1"/>
          </p:nvPr>
        </p:nvSpPr>
        <p:spPr>
          <a:xfrm>
            <a:off x="1524000" y="1122363"/>
            <a:ext cx="9144000" cy="2387600"/>
          </a:xfrm>
        </p:spPr>
        <p:txBody>
          <a:bodyPr anchor="b"/>
          <a:lstStyle>
            <a:lvl1pPr algn="ctr">
              <a:defRPr sz="4500"/>
            </a:lvl1pPr>
          </a:lstStyle>
          <a:p>
            <a:r>
              <a:rPr lang="en-US" dirty="0"/>
              <a:t>Heading</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900EB148-7E92-4CCC-BD5A-F98ABB7B8067}" type="slidenum">
              <a:rPr lang="en-PK" smtClean="0"/>
              <a:t>‹#›</a:t>
            </a:fld>
            <a:endParaRPr lang="en-PK"/>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17268" y="114350"/>
            <a:ext cx="2946400" cy="365125"/>
          </a:xfrm>
          <a:prstGeom prst="rect">
            <a:avLst/>
          </a:prstGeom>
        </p:spPr>
        <p:txBody>
          <a:bodyPr vert="horz" lIns="91440" tIns="45720" rIns="91440" bIns="45720" rtlCol="0" anchor="ctr"/>
          <a:lstStyle>
            <a:lvl1pPr algn="l">
              <a:defRPr sz="2000" b="1">
                <a:solidFill>
                  <a:schemeClr val="tx1"/>
                </a:solidFill>
                <a:latin typeface="+mn-lt"/>
              </a:defRPr>
            </a:lvl1pPr>
          </a:lstStyle>
          <a:p>
            <a:r>
              <a:rPr lang="en-US" dirty="0"/>
              <a:t>Integration</a:t>
            </a:r>
            <a:endParaRPr lang="en-PK" dirty="0"/>
          </a:p>
        </p:txBody>
      </p:sp>
    </p:spTree>
    <p:extLst>
      <p:ext uri="{BB962C8B-B14F-4D97-AF65-F5344CB8AC3E}">
        <p14:creationId xmlns:p14="http://schemas.microsoft.com/office/powerpoint/2010/main" val="244630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255866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3695914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normAutofit/>
          </a:bodyPr>
          <a:lstStyle>
            <a:lvl1pPr>
              <a:defRPr sz="4000" b="1"/>
            </a:lvl1pPr>
          </a:lstStyle>
          <a:p>
            <a:r>
              <a:rPr lang="en-US" dirty="0"/>
              <a:t>Learning objectives</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1053" y="204789"/>
            <a:ext cx="3860800" cy="365125"/>
          </a:xfrm>
          <a:prstGeom prst="rect">
            <a:avLst/>
          </a:prstGeom>
        </p:spPr>
        <p:txBody>
          <a:bodyPr/>
          <a:lstStyle>
            <a:lvl1pPr>
              <a:defRPr sz="2000" b="1"/>
            </a:lvl1pPr>
          </a:lstStyle>
          <a:p>
            <a:r>
              <a:rPr lang="en-US" dirty="0"/>
              <a:t>Core Knowledge</a:t>
            </a:r>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80815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32023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12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2701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412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2224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342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84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900EB148-7E92-4CCC-BD5A-F98ABB7B8067}" type="slidenum">
              <a:rPr lang="en-PK" smtClean="0"/>
              <a:t>‹#›</a:t>
            </a:fld>
            <a:endParaRPr lang="en-PK"/>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PK"/>
          </a:p>
        </p:txBody>
      </p:sp>
    </p:spTree>
    <p:extLst>
      <p:ext uri="{BB962C8B-B14F-4D97-AF65-F5344CB8AC3E}">
        <p14:creationId xmlns:p14="http://schemas.microsoft.com/office/powerpoint/2010/main" val="1108921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7579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1897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3842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359050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090722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429826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676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2631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44946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238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900EB148-7E92-4CCC-BD5A-F98ABB7B8067}" type="slidenum">
              <a:rPr lang="en-PK" smtClean="0"/>
              <a:t>‹#›</a:t>
            </a:fld>
            <a:endParaRPr lang="en-PK"/>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PK"/>
          </a:p>
        </p:txBody>
      </p:sp>
    </p:spTree>
    <p:extLst>
      <p:ext uri="{BB962C8B-B14F-4D97-AF65-F5344CB8AC3E}">
        <p14:creationId xmlns:p14="http://schemas.microsoft.com/office/powerpoint/2010/main" val="201559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9475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8264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80482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9122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8942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52051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3054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823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9791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469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3154601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2689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3580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387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2570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1652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339092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833952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107568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pPr>
              <a:defRPr/>
            </a:pPr>
            <a:fld id="{1DB7228A-D8B7-4842-8F26-2E514CB8EB0B}" type="datetime1">
              <a:rPr lang="en-US" smtClean="0"/>
              <a:pPr>
                <a:defRPr/>
              </a:pPr>
              <a:t>2/22/2025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21583974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pPr>
              <a:defRPr/>
            </a:pPr>
            <a:fld id="{191AAADC-53DF-467F-9CE6-4B44306B7D2C}" type="datetime1">
              <a:rPr lang="en-US" smtClean="0"/>
              <a:pPr>
                <a:defRPr/>
              </a:pPr>
              <a:t>2/22/2025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142620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35077581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pPr>
              <a:defRPr/>
            </a:pPr>
            <a:fld id="{B35641C5-2571-4DA7-BE14-CA0EADA7AAC1}" type="datetime1">
              <a:rPr lang="en-US" smtClean="0"/>
              <a:pPr>
                <a:defRPr/>
              </a:pPr>
              <a:t>2/22/2025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9227177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pPr>
              <a:defRPr/>
            </a:pPr>
            <a:fld id="{800A9EEA-31A6-498A-AF5B-FAE6F4FF48B3}" type="datetime1">
              <a:rPr lang="en-US" smtClean="0"/>
              <a:pPr>
                <a:defRPr/>
              </a:pPr>
              <a:t>2/22/2025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1291928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pPr>
              <a:defRPr/>
            </a:pPr>
            <a:fld id="{D9C5F5FD-3C7B-462E-84A0-7082383FABA0}" type="datetime1">
              <a:rPr lang="en-US" smtClean="0"/>
              <a:pPr>
                <a:defRPr/>
              </a:pPr>
              <a:t>2/22/2025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9479006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pPr>
              <a:defRPr/>
            </a:pPr>
            <a:fld id="{7C4F0A9F-5F02-4A35-B72F-C17C58242523}" type="datetime1">
              <a:rPr lang="en-US" smtClean="0"/>
              <a:pPr>
                <a:defRPr/>
              </a:pPr>
              <a:t>2/22/2025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439050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pPr>
              <a:defRPr/>
            </a:pPr>
            <a:fld id="{0C8A1300-02BF-4681-AA0A-52EB477E0044}" type="datetime1">
              <a:rPr lang="en-US" smtClean="0"/>
              <a:pPr>
                <a:defRPr/>
              </a:pPr>
              <a:t>2/22/2025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40121082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pPr>
              <a:defRPr/>
            </a:pPr>
            <a:fld id="{C5E0CA46-9076-4350-A388-D417D4EA387A}" type="datetime1">
              <a:rPr lang="en-US" smtClean="0"/>
              <a:pPr>
                <a:defRPr/>
              </a:pPr>
              <a:t>2/22/2025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3599859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46521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292018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54345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94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18566796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5050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1194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7476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934054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5072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846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5206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4464385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3060163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fld id="{544F6DEA-F165-439C-8850-A76964AF46CC}" type="datetimeFigureOut">
              <a:rPr lang="en-PK" smtClean="0"/>
              <a:t>02/22/2025</a:t>
            </a:fld>
            <a:endParaRPr lang="en-PK"/>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900EB148-7E92-4CCC-BD5A-F98ABB7B8067}" type="slidenum">
              <a:rPr lang="en-PK" smtClean="0"/>
              <a:t>‹#›</a:t>
            </a:fld>
            <a:endParaRPr lang="en-PK"/>
          </a:p>
        </p:txBody>
      </p:sp>
    </p:spTree>
    <p:extLst>
      <p:ext uri="{BB962C8B-B14F-4D97-AF65-F5344CB8AC3E}">
        <p14:creationId xmlns:p14="http://schemas.microsoft.com/office/powerpoint/2010/main" val="1663759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PK"/>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900EB148-7E92-4CCC-BD5A-F98ABB7B8067}" type="slidenum">
              <a:rPr lang="en-PK" smtClean="0"/>
              <a:t>‹#›</a:t>
            </a:fld>
            <a:endParaRPr lang="en-PK"/>
          </a:p>
        </p:txBody>
      </p:sp>
    </p:spTree>
    <p:extLst>
      <p:ext uri="{BB962C8B-B14F-4D97-AF65-F5344CB8AC3E}">
        <p14:creationId xmlns:p14="http://schemas.microsoft.com/office/powerpoint/2010/main" val="3692549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80633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234094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22775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0D3EE5A7-3B9C-4286-91B6-CD02380A3E59}" type="slidenum">
              <a:rPr lang="en-US" smtClean="0"/>
              <a:pPr>
                <a:defRPr/>
              </a:pPr>
              <a:t>‹#›</a:t>
            </a:fld>
            <a:endParaRPr lang="en-US"/>
          </a:p>
        </p:txBody>
      </p:sp>
      <p:sp>
        <p:nvSpPr>
          <p:cNvPr id="4" name="Rectangle 3">
            <a:extLst>
              <a:ext uri="{FF2B5EF4-FFF2-40B4-BE49-F238E27FC236}">
                <a16:creationId xmlns:a16="http://schemas.microsoft.com/office/drawing/2014/main" id="{58B22F66-08D9-70BE-6CD7-CB1C9F8019E9}"/>
              </a:ext>
            </a:extLst>
          </p:cNvPr>
          <p:cNvSpPr/>
          <p:nvPr userDrawn="1"/>
        </p:nvSpPr>
        <p:spPr>
          <a:xfrm>
            <a:off x="0" y="3"/>
            <a:ext cx="12192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800">
              <a:solidFill>
                <a:srgbClr val="FFFFFF"/>
              </a:solidFill>
            </a:endParaRPr>
          </a:p>
        </p:txBody>
      </p:sp>
      <p:sp>
        <p:nvSpPr>
          <p:cNvPr id="7" name="Rectangle 10">
            <a:extLst>
              <a:ext uri="{FF2B5EF4-FFF2-40B4-BE49-F238E27FC236}">
                <a16:creationId xmlns:a16="http://schemas.microsoft.com/office/drawing/2014/main" id="{0A7717A6-B3F6-96F6-D159-CECB177D86AA}"/>
              </a:ext>
            </a:extLst>
          </p:cNvPr>
          <p:cNvSpPr>
            <a:spLocks noChangeArrowheads="1"/>
          </p:cNvSpPr>
          <p:nvPr userDrawn="1"/>
        </p:nvSpPr>
        <p:spPr bwMode="auto">
          <a:xfrm>
            <a:off x="7913127" y="28577"/>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BD8040F-0B5E-C63B-09F6-313410E27F9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11114730" y="44451"/>
            <a:ext cx="769623"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4070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Learning Objectives </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018414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3390/jcm13133641" TargetMode="Externa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3716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a:xfrm>
            <a:off x="838200" y="1"/>
            <a:ext cx="10515600" cy="1105468"/>
          </a:xfrm>
        </p:spPr>
        <p:txBody>
          <a:bodyPr>
            <a:normAutofit/>
          </a:bodyPr>
          <a:lstStyle/>
          <a:p>
            <a:pPr algn="ctr"/>
            <a:r>
              <a:rPr lang="en-US" sz="4000" b="1" dirty="0">
                <a:latin typeface="+mn-lt"/>
              </a:rPr>
              <a:t>Sources of Vitamin-E</a:t>
            </a:r>
          </a:p>
        </p:txBody>
      </p:sp>
      <p:pic>
        <p:nvPicPr>
          <p:cNvPr id="9" name="Content Placeholder 8" descr="A chart of food items&#10;&#10;AI-generated content may be incorrect.">
            <a:extLst>
              <a:ext uri="{FF2B5EF4-FFF2-40B4-BE49-F238E27FC236}">
                <a16:creationId xmlns:a16="http://schemas.microsoft.com/office/drawing/2014/main" id="{9216DEEE-CF11-8D5E-B92C-B6E94FCC73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337" y="791570"/>
            <a:ext cx="8502316" cy="6066430"/>
          </a:xfrm>
        </p:spPr>
      </p:pic>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7" name="Footer Placeholder 1">
            <a:extLst>
              <a:ext uri="{FF2B5EF4-FFF2-40B4-BE49-F238E27FC236}">
                <a16:creationId xmlns:a16="http://schemas.microsoft.com/office/drawing/2014/main" id="{C9A3FF4A-E5E6-5747-15BC-E14417F05BD5}"/>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spTree>
    <p:extLst>
      <p:ext uri="{BB962C8B-B14F-4D97-AF65-F5344CB8AC3E}">
        <p14:creationId xmlns:p14="http://schemas.microsoft.com/office/powerpoint/2010/main" val="368258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13219-C254-1BDF-4731-153C4A109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896BF7-3BE1-D018-D9D9-9CEC8E41C286}"/>
              </a:ext>
            </a:extLst>
          </p:cNvPr>
          <p:cNvSpPr>
            <a:spLocks noGrp="1"/>
          </p:cNvSpPr>
          <p:nvPr>
            <p:ph type="title"/>
          </p:nvPr>
        </p:nvSpPr>
        <p:spPr>
          <a:xfrm>
            <a:off x="838200" y="1"/>
            <a:ext cx="10515600" cy="1105468"/>
          </a:xfrm>
        </p:spPr>
        <p:txBody>
          <a:bodyPr>
            <a:normAutofit/>
          </a:bodyPr>
          <a:lstStyle/>
          <a:p>
            <a:pPr algn="ctr"/>
            <a:r>
              <a:rPr lang="en-US" sz="4000" b="1" dirty="0">
                <a:latin typeface="+mn-lt"/>
              </a:rPr>
              <a:t>RDA of Vitamin-E</a:t>
            </a:r>
          </a:p>
        </p:txBody>
      </p:sp>
      <p:sp>
        <p:nvSpPr>
          <p:cNvPr id="5" name="Slide Number Placeholder 4">
            <a:extLst>
              <a:ext uri="{FF2B5EF4-FFF2-40B4-BE49-F238E27FC236}">
                <a16:creationId xmlns:a16="http://schemas.microsoft.com/office/drawing/2014/main" id="{E5B1C7F4-E3FD-031D-530A-501D9BCDEF64}"/>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7" name="Footer Placeholder 1">
            <a:extLst>
              <a:ext uri="{FF2B5EF4-FFF2-40B4-BE49-F238E27FC236}">
                <a16:creationId xmlns:a16="http://schemas.microsoft.com/office/drawing/2014/main" id="{40C2564C-DA88-016C-4521-9FBF559738A2}"/>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graphicFrame>
        <p:nvGraphicFramePr>
          <p:cNvPr id="6" name="Content Placeholder 5">
            <a:extLst>
              <a:ext uri="{FF2B5EF4-FFF2-40B4-BE49-F238E27FC236}">
                <a16:creationId xmlns:a16="http://schemas.microsoft.com/office/drawing/2014/main" id="{1CA532E5-0A6F-DA51-23DD-046D73F042FD}"/>
              </a:ext>
            </a:extLst>
          </p:cNvPr>
          <p:cNvGraphicFramePr>
            <a:graphicFrameLocks noGrp="1"/>
          </p:cNvGraphicFramePr>
          <p:nvPr>
            <p:ph idx="1"/>
            <p:extLst>
              <p:ext uri="{D42A27DB-BD31-4B8C-83A1-F6EECF244321}">
                <p14:modId xmlns:p14="http://schemas.microsoft.com/office/powerpoint/2010/main" val="971165393"/>
              </p:ext>
            </p:extLst>
          </p:nvPr>
        </p:nvGraphicFramePr>
        <p:xfrm>
          <a:off x="0" y="866273"/>
          <a:ext cx="12090400" cy="5165560"/>
        </p:xfrm>
        <a:graphic>
          <a:graphicData uri="http://schemas.openxmlformats.org/drawingml/2006/table">
            <a:tbl>
              <a:tblPr/>
              <a:tblGrid>
                <a:gridCol w="6045200">
                  <a:extLst>
                    <a:ext uri="{9D8B030D-6E8A-4147-A177-3AD203B41FA5}">
                      <a16:colId xmlns:a16="http://schemas.microsoft.com/office/drawing/2014/main" val="3937755612"/>
                    </a:ext>
                  </a:extLst>
                </a:gridCol>
                <a:gridCol w="6045200">
                  <a:extLst>
                    <a:ext uri="{9D8B030D-6E8A-4147-A177-3AD203B41FA5}">
                      <a16:colId xmlns:a16="http://schemas.microsoft.com/office/drawing/2014/main" val="87567753"/>
                    </a:ext>
                  </a:extLst>
                </a:gridCol>
              </a:tblGrid>
              <a:tr h="516556">
                <a:tc>
                  <a:txBody>
                    <a:bodyPr/>
                    <a:lstStyle/>
                    <a:p>
                      <a:r>
                        <a:rPr lang="en-US" sz="2400" b="1" dirty="0"/>
                        <a:t>Age Group</a:t>
                      </a:r>
                      <a:endParaRPr lang="en-US" sz="2400" dirty="0"/>
                    </a:p>
                  </a:txBody>
                  <a:tcPr anchor="ctr">
                    <a:lnL>
                      <a:noFill/>
                    </a:lnL>
                    <a:lnR>
                      <a:noFill/>
                    </a:lnR>
                    <a:lnT>
                      <a:noFill/>
                    </a:lnT>
                    <a:lnB>
                      <a:noFill/>
                    </a:lnB>
                    <a:noFill/>
                  </a:tcPr>
                </a:tc>
                <a:tc>
                  <a:txBody>
                    <a:bodyPr/>
                    <a:lstStyle/>
                    <a:p>
                      <a:r>
                        <a:rPr lang="en-US" sz="2400" b="1" dirty="0"/>
                        <a:t>RDA (mg/day of α-Tocopherol)</a:t>
                      </a:r>
                      <a:endParaRPr lang="en-US" sz="2400" dirty="0"/>
                    </a:p>
                  </a:txBody>
                  <a:tcPr anchor="ctr">
                    <a:lnL>
                      <a:noFill/>
                    </a:lnL>
                    <a:lnR>
                      <a:noFill/>
                    </a:lnR>
                    <a:lnT>
                      <a:noFill/>
                    </a:lnT>
                    <a:lnB>
                      <a:noFill/>
                    </a:lnB>
                    <a:noFill/>
                  </a:tcPr>
                </a:tc>
                <a:extLst>
                  <a:ext uri="{0D108BD9-81ED-4DB2-BD59-A6C34878D82A}">
                    <a16:rowId xmlns:a16="http://schemas.microsoft.com/office/drawing/2014/main" val="2371868824"/>
                  </a:ext>
                </a:extLst>
              </a:tr>
              <a:tr h="516556">
                <a:tc>
                  <a:txBody>
                    <a:bodyPr/>
                    <a:lstStyle/>
                    <a:p>
                      <a:r>
                        <a:rPr lang="en-US" sz="2400" b="1"/>
                        <a:t>Infants (0-6 months)</a:t>
                      </a:r>
                      <a:endParaRPr lang="en-US" sz="2400"/>
                    </a:p>
                  </a:txBody>
                  <a:tcPr anchor="ctr">
                    <a:lnL>
                      <a:noFill/>
                    </a:lnL>
                    <a:lnR>
                      <a:noFill/>
                    </a:lnR>
                    <a:lnT>
                      <a:noFill/>
                    </a:lnT>
                    <a:lnB>
                      <a:noFill/>
                    </a:lnB>
                    <a:noFill/>
                  </a:tcPr>
                </a:tc>
                <a:tc>
                  <a:txBody>
                    <a:bodyPr/>
                    <a:lstStyle/>
                    <a:p>
                      <a:r>
                        <a:rPr lang="en-US" sz="2400" dirty="0"/>
                        <a:t>4 mg (AI*)</a:t>
                      </a:r>
                    </a:p>
                  </a:txBody>
                  <a:tcPr anchor="ctr">
                    <a:lnL>
                      <a:noFill/>
                    </a:lnL>
                    <a:lnR>
                      <a:noFill/>
                    </a:lnR>
                    <a:lnT>
                      <a:noFill/>
                    </a:lnT>
                    <a:lnB>
                      <a:noFill/>
                    </a:lnB>
                    <a:noFill/>
                  </a:tcPr>
                </a:tc>
                <a:extLst>
                  <a:ext uri="{0D108BD9-81ED-4DB2-BD59-A6C34878D82A}">
                    <a16:rowId xmlns:a16="http://schemas.microsoft.com/office/drawing/2014/main" val="781950712"/>
                  </a:ext>
                </a:extLst>
              </a:tr>
              <a:tr h="516556">
                <a:tc>
                  <a:txBody>
                    <a:bodyPr/>
                    <a:lstStyle/>
                    <a:p>
                      <a:r>
                        <a:rPr lang="en-US" sz="2400" b="1" dirty="0"/>
                        <a:t>Infants (7-12 months)</a:t>
                      </a:r>
                      <a:endParaRPr lang="en-US" sz="2400" dirty="0"/>
                    </a:p>
                  </a:txBody>
                  <a:tcPr anchor="ctr">
                    <a:lnL>
                      <a:noFill/>
                    </a:lnL>
                    <a:lnR>
                      <a:noFill/>
                    </a:lnR>
                    <a:lnT>
                      <a:noFill/>
                    </a:lnT>
                    <a:lnB>
                      <a:noFill/>
                    </a:lnB>
                    <a:noFill/>
                  </a:tcPr>
                </a:tc>
                <a:tc>
                  <a:txBody>
                    <a:bodyPr/>
                    <a:lstStyle/>
                    <a:p>
                      <a:r>
                        <a:rPr lang="en-US" sz="2400" dirty="0"/>
                        <a:t>5 mg (AI*)</a:t>
                      </a:r>
                    </a:p>
                  </a:txBody>
                  <a:tcPr anchor="ctr">
                    <a:lnL>
                      <a:noFill/>
                    </a:lnL>
                    <a:lnR>
                      <a:noFill/>
                    </a:lnR>
                    <a:lnT>
                      <a:noFill/>
                    </a:lnT>
                    <a:lnB>
                      <a:noFill/>
                    </a:lnB>
                    <a:noFill/>
                  </a:tcPr>
                </a:tc>
                <a:extLst>
                  <a:ext uri="{0D108BD9-81ED-4DB2-BD59-A6C34878D82A}">
                    <a16:rowId xmlns:a16="http://schemas.microsoft.com/office/drawing/2014/main" val="2022467839"/>
                  </a:ext>
                </a:extLst>
              </a:tr>
              <a:tr h="516556">
                <a:tc>
                  <a:txBody>
                    <a:bodyPr/>
                    <a:lstStyle/>
                    <a:p>
                      <a:r>
                        <a:rPr lang="en-US" sz="2400" b="1"/>
                        <a:t>Children (1-3 years)</a:t>
                      </a:r>
                      <a:endParaRPr lang="en-US" sz="2400"/>
                    </a:p>
                  </a:txBody>
                  <a:tcPr anchor="ctr">
                    <a:lnL>
                      <a:noFill/>
                    </a:lnL>
                    <a:lnR>
                      <a:noFill/>
                    </a:lnR>
                    <a:lnT>
                      <a:noFill/>
                    </a:lnT>
                    <a:lnB>
                      <a:noFill/>
                    </a:lnB>
                    <a:noFill/>
                  </a:tcPr>
                </a:tc>
                <a:tc>
                  <a:txBody>
                    <a:bodyPr/>
                    <a:lstStyle/>
                    <a:p>
                      <a:r>
                        <a:rPr lang="en-US" sz="2400" dirty="0"/>
                        <a:t>6 mg</a:t>
                      </a:r>
                    </a:p>
                  </a:txBody>
                  <a:tcPr anchor="ctr">
                    <a:lnL>
                      <a:noFill/>
                    </a:lnL>
                    <a:lnR>
                      <a:noFill/>
                    </a:lnR>
                    <a:lnT>
                      <a:noFill/>
                    </a:lnT>
                    <a:lnB>
                      <a:noFill/>
                    </a:lnB>
                    <a:noFill/>
                  </a:tcPr>
                </a:tc>
                <a:extLst>
                  <a:ext uri="{0D108BD9-81ED-4DB2-BD59-A6C34878D82A}">
                    <a16:rowId xmlns:a16="http://schemas.microsoft.com/office/drawing/2014/main" val="1913296804"/>
                  </a:ext>
                </a:extLst>
              </a:tr>
              <a:tr h="516556">
                <a:tc>
                  <a:txBody>
                    <a:bodyPr/>
                    <a:lstStyle/>
                    <a:p>
                      <a:r>
                        <a:rPr lang="en-US" sz="2400" b="1"/>
                        <a:t>Children (4-8 years)</a:t>
                      </a:r>
                      <a:endParaRPr lang="en-US" sz="2400"/>
                    </a:p>
                  </a:txBody>
                  <a:tcPr anchor="ctr">
                    <a:lnL>
                      <a:noFill/>
                    </a:lnL>
                    <a:lnR>
                      <a:noFill/>
                    </a:lnR>
                    <a:lnT>
                      <a:noFill/>
                    </a:lnT>
                    <a:lnB>
                      <a:noFill/>
                    </a:lnB>
                    <a:noFill/>
                  </a:tcPr>
                </a:tc>
                <a:tc>
                  <a:txBody>
                    <a:bodyPr/>
                    <a:lstStyle/>
                    <a:p>
                      <a:r>
                        <a:rPr lang="en-US" sz="2400" dirty="0"/>
                        <a:t>7 mg</a:t>
                      </a:r>
                    </a:p>
                  </a:txBody>
                  <a:tcPr anchor="ctr">
                    <a:lnL>
                      <a:noFill/>
                    </a:lnL>
                    <a:lnR>
                      <a:noFill/>
                    </a:lnR>
                    <a:lnT>
                      <a:noFill/>
                    </a:lnT>
                    <a:lnB>
                      <a:noFill/>
                    </a:lnB>
                    <a:noFill/>
                  </a:tcPr>
                </a:tc>
                <a:extLst>
                  <a:ext uri="{0D108BD9-81ED-4DB2-BD59-A6C34878D82A}">
                    <a16:rowId xmlns:a16="http://schemas.microsoft.com/office/drawing/2014/main" val="3419201746"/>
                  </a:ext>
                </a:extLst>
              </a:tr>
              <a:tr h="516556">
                <a:tc>
                  <a:txBody>
                    <a:bodyPr/>
                    <a:lstStyle/>
                    <a:p>
                      <a:r>
                        <a:rPr lang="en-US" sz="2400" b="1"/>
                        <a:t>Children (9-13 years)</a:t>
                      </a:r>
                      <a:endParaRPr lang="en-US" sz="2400"/>
                    </a:p>
                  </a:txBody>
                  <a:tcPr anchor="ctr">
                    <a:lnL>
                      <a:noFill/>
                    </a:lnL>
                    <a:lnR>
                      <a:noFill/>
                    </a:lnR>
                    <a:lnT>
                      <a:noFill/>
                    </a:lnT>
                    <a:lnB>
                      <a:noFill/>
                    </a:lnB>
                    <a:noFill/>
                  </a:tcPr>
                </a:tc>
                <a:tc>
                  <a:txBody>
                    <a:bodyPr/>
                    <a:lstStyle/>
                    <a:p>
                      <a:r>
                        <a:rPr lang="en-US" sz="2400" dirty="0"/>
                        <a:t>11 mg</a:t>
                      </a:r>
                    </a:p>
                  </a:txBody>
                  <a:tcPr anchor="ctr">
                    <a:lnL>
                      <a:noFill/>
                    </a:lnL>
                    <a:lnR>
                      <a:noFill/>
                    </a:lnR>
                    <a:lnT>
                      <a:noFill/>
                    </a:lnT>
                    <a:lnB>
                      <a:noFill/>
                    </a:lnB>
                    <a:noFill/>
                  </a:tcPr>
                </a:tc>
                <a:extLst>
                  <a:ext uri="{0D108BD9-81ED-4DB2-BD59-A6C34878D82A}">
                    <a16:rowId xmlns:a16="http://schemas.microsoft.com/office/drawing/2014/main" val="838113254"/>
                  </a:ext>
                </a:extLst>
              </a:tr>
              <a:tr h="516556">
                <a:tc>
                  <a:txBody>
                    <a:bodyPr/>
                    <a:lstStyle/>
                    <a:p>
                      <a:r>
                        <a:rPr lang="en-US" sz="2400" b="1" dirty="0"/>
                        <a:t>Adolescents (14-18 years)</a:t>
                      </a:r>
                      <a:endParaRPr lang="en-US" sz="2400" dirty="0"/>
                    </a:p>
                  </a:txBody>
                  <a:tcPr anchor="ctr">
                    <a:lnL>
                      <a:noFill/>
                    </a:lnL>
                    <a:lnR>
                      <a:noFill/>
                    </a:lnR>
                    <a:lnT>
                      <a:noFill/>
                    </a:lnT>
                    <a:lnB>
                      <a:noFill/>
                    </a:lnB>
                    <a:noFill/>
                  </a:tcPr>
                </a:tc>
                <a:tc>
                  <a:txBody>
                    <a:bodyPr/>
                    <a:lstStyle/>
                    <a:p>
                      <a:r>
                        <a:rPr lang="en-US" sz="2400" dirty="0"/>
                        <a:t>15 mg</a:t>
                      </a:r>
                    </a:p>
                  </a:txBody>
                  <a:tcPr anchor="ctr">
                    <a:lnL>
                      <a:noFill/>
                    </a:lnL>
                    <a:lnR>
                      <a:noFill/>
                    </a:lnR>
                    <a:lnT>
                      <a:noFill/>
                    </a:lnT>
                    <a:lnB>
                      <a:noFill/>
                    </a:lnB>
                    <a:noFill/>
                  </a:tcPr>
                </a:tc>
                <a:extLst>
                  <a:ext uri="{0D108BD9-81ED-4DB2-BD59-A6C34878D82A}">
                    <a16:rowId xmlns:a16="http://schemas.microsoft.com/office/drawing/2014/main" val="2369005051"/>
                  </a:ext>
                </a:extLst>
              </a:tr>
              <a:tr h="516556">
                <a:tc>
                  <a:txBody>
                    <a:bodyPr/>
                    <a:lstStyle/>
                    <a:p>
                      <a:r>
                        <a:rPr lang="en-US" sz="2400" b="1"/>
                        <a:t>Adults (19+ years)</a:t>
                      </a:r>
                      <a:endParaRPr lang="en-US" sz="2400"/>
                    </a:p>
                  </a:txBody>
                  <a:tcPr anchor="ctr">
                    <a:lnL>
                      <a:noFill/>
                    </a:lnL>
                    <a:lnR>
                      <a:noFill/>
                    </a:lnR>
                    <a:lnT>
                      <a:noFill/>
                    </a:lnT>
                    <a:lnB>
                      <a:noFill/>
                    </a:lnB>
                    <a:noFill/>
                  </a:tcPr>
                </a:tc>
                <a:tc>
                  <a:txBody>
                    <a:bodyPr/>
                    <a:lstStyle/>
                    <a:p>
                      <a:r>
                        <a:rPr lang="en-US" sz="2400" dirty="0"/>
                        <a:t>15 mg</a:t>
                      </a:r>
                    </a:p>
                  </a:txBody>
                  <a:tcPr anchor="ctr">
                    <a:lnL>
                      <a:noFill/>
                    </a:lnL>
                    <a:lnR>
                      <a:noFill/>
                    </a:lnR>
                    <a:lnT>
                      <a:noFill/>
                    </a:lnT>
                    <a:lnB>
                      <a:noFill/>
                    </a:lnB>
                    <a:noFill/>
                  </a:tcPr>
                </a:tc>
                <a:extLst>
                  <a:ext uri="{0D108BD9-81ED-4DB2-BD59-A6C34878D82A}">
                    <a16:rowId xmlns:a16="http://schemas.microsoft.com/office/drawing/2014/main" val="2634889499"/>
                  </a:ext>
                </a:extLst>
              </a:tr>
              <a:tr h="516556">
                <a:tc>
                  <a:txBody>
                    <a:bodyPr/>
                    <a:lstStyle/>
                    <a:p>
                      <a:r>
                        <a:rPr lang="en-US" sz="2400" b="1"/>
                        <a:t>Pregnant Women</a:t>
                      </a:r>
                      <a:endParaRPr lang="en-US" sz="2400"/>
                    </a:p>
                  </a:txBody>
                  <a:tcPr anchor="ctr">
                    <a:lnL>
                      <a:noFill/>
                    </a:lnL>
                    <a:lnR>
                      <a:noFill/>
                    </a:lnR>
                    <a:lnT>
                      <a:noFill/>
                    </a:lnT>
                    <a:lnB>
                      <a:noFill/>
                    </a:lnB>
                    <a:noFill/>
                  </a:tcPr>
                </a:tc>
                <a:tc>
                  <a:txBody>
                    <a:bodyPr/>
                    <a:lstStyle/>
                    <a:p>
                      <a:r>
                        <a:rPr lang="en-US" sz="2400" dirty="0"/>
                        <a:t>15 mg</a:t>
                      </a:r>
                    </a:p>
                  </a:txBody>
                  <a:tcPr anchor="ctr">
                    <a:lnL>
                      <a:noFill/>
                    </a:lnL>
                    <a:lnR>
                      <a:noFill/>
                    </a:lnR>
                    <a:lnT>
                      <a:noFill/>
                    </a:lnT>
                    <a:lnB>
                      <a:noFill/>
                    </a:lnB>
                    <a:noFill/>
                  </a:tcPr>
                </a:tc>
                <a:extLst>
                  <a:ext uri="{0D108BD9-81ED-4DB2-BD59-A6C34878D82A}">
                    <a16:rowId xmlns:a16="http://schemas.microsoft.com/office/drawing/2014/main" val="4033363314"/>
                  </a:ext>
                </a:extLst>
              </a:tr>
              <a:tr h="516556">
                <a:tc>
                  <a:txBody>
                    <a:bodyPr/>
                    <a:lstStyle/>
                    <a:p>
                      <a:r>
                        <a:rPr lang="en-US" sz="2400" b="1"/>
                        <a:t>Lactating Women</a:t>
                      </a:r>
                      <a:endParaRPr lang="en-US" sz="2400"/>
                    </a:p>
                  </a:txBody>
                  <a:tcPr anchor="ctr">
                    <a:lnL>
                      <a:noFill/>
                    </a:lnL>
                    <a:lnR>
                      <a:noFill/>
                    </a:lnR>
                    <a:lnT>
                      <a:noFill/>
                    </a:lnT>
                    <a:lnB>
                      <a:noFill/>
                    </a:lnB>
                    <a:noFill/>
                  </a:tcPr>
                </a:tc>
                <a:tc>
                  <a:txBody>
                    <a:bodyPr/>
                    <a:lstStyle/>
                    <a:p>
                      <a:r>
                        <a:rPr lang="en-US" sz="2400" dirty="0"/>
                        <a:t>19 mg</a:t>
                      </a:r>
                    </a:p>
                  </a:txBody>
                  <a:tcPr anchor="ctr">
                    <a:lnL>
                      <a:noFill/>
                    </a:lnL>
                    <a:lnR>
                      <a:noFill/>
                    </a:lnR>
                    <a:lnT>
                      <a:noFill/>
                    </a:lnT>
                    <a:lnB>
                      <a:noFill/>
                    </a:lnB>
                    <a:noFill/>
                  </a:tcPr>
                </a:tc>
                <a:extLst>
                  <a:ext uri="{0D108BD9-81ED-4DB2-BD59-A6C34878D82A}">
                    <a16:rowId xmlns:a16="http://schemas.microsoft.com/office/drawing/2014/main" val="3295426643"/>
                  </a:ext>
                </a:extLst>
              </a:tr>
            </a:tbl>
          </a:graphicData>
        </a:graphic>
      </p:graphicFrame>
      <p:sp>
        <p:nvSpPr>
          <p:cNvPr id="10" name="Rectangle 2">
            <a:extLst>
              <a:ext uri="{FF2B5EF4-FFF2-40B4-BE49-F238E27FC236}">
                <a16:creationId xmlns:a16="http://schemas.microsoft.com/office/drawing/2014/main" id="{1CEFE17D-2292-F86D-C906-54CE3E40329C}"/>
              </a:ext>
            </a:extLst>
          </p:cNvPr>
          <p:cNvSpPr>
            <a:spLocks noChangeArrowheads="1"/>
          </p:cNvSpPr>
          <p:nvPr/>
        </p:nvSpPr>
        <p:spPr bwMode="auto">
          <a:xfrm>
            <a:off x="228600" y="63767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AI (Adequate Intake) is given for infants as RDAs are not established for this group.</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These values are based on </a:t>
            </a:r>
            <a:r>
              <a:rPr kumimoji="0" lang="en-US" altLang="en-US" sz="1800" b="1" i="0" u="none" strike="noStrike" cap="none" normalizeH="0" baseline="0" dirty="0">
                <a:ln>
                  <a:noFill/>
                </a:ln>
                <a:solidFill>
                  <a:schemeClr val="tx1"/>
                </a:solidFill>
                <a:effectLst/>
                <a:latin typeface="Arial" panose="020B0604020202020204" pitchFamily="34" charset="0"/>
              </a:rPr>
              <a:t>Dietary Reference Intakes (DRIs) by the Institute of Medicine (IOM).</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4692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pPr algn="ctr"/>
            <a:r>
              <a:rPr lang="en-US" sz="4000" b="1" dirty="0">
                <a:latin typeface="+mn-lt"/>
              </a:rPr>
              <a:t>Biochemical Role Of Vitamin-E</a:t>
            </a:r>
          </a:p>
        </p:txBody>
      </p:sp>
      <p:sp>
        <p:nvSpPr>
          <p:cNvPr id="3" name="Content Placeholder 2">
            <a:extLst>
              <a:ext uri="{FF2B5EF4-FFF2-40B4-BE49-F238E27FC236}">
                <a16:creationId xmlns:a16="http://schemas.microsoft.com/office/drawing/2014/main" id="{505A7EBA-70E6-98B2-CF61-7331EABD463D}"/>
              </a:ext>
            </a:extLst>
          </p:cNvPr>
          <p:cNvSpPr>
            <a:spLocks noGrp="1"/>
          </p:cNvSpPr>
          <p:nvPr>
            <p:ph idx="1"/>
          </p:nvPr>
        </p:nvSpPr>
        <p:spPr>
          <a:xfrm>
            <a:off x="228599" y="1315452"/>
            <a:ext cx="11861801" cy="5542548"/>
          </a:xfrm>
        </p:spPr>
        <p:txBody>
          <a:bodyPr>
            <a:normAutofit fontScale="70000" lnSpcReduction="20000"/>
          </a:bodyPr>
          <a:lstStyle/>
          <a:p>
            <a:pPr marL="0" indent="0">
              <a:buNone/>
            </a:pPr>
            <a:endParaRPr lang="en-US" sz="2000" b="1" dirty="0"/>
          </a:p>
          <a:p>
            <a:pPr>
              <a:lnSpc>
                <a:spcPct val="160000"/>
              </a:lnSpc>
              <a:buFont typeface="+mj-lt"/>
              <a:buAutoNum type="arabicPeriod"/>
            </a:pPr>
            <a:r>
              <a:rPr lang="en-US" sz="3100" b="1" dirty="0"/>
              <a:t>Antioxidant Role</a:t>
            </a:r>
            <a:r>
              <a:rPr lang="en-US" sz="3100" dirty="0"/>
              <a:t> – Neutralizes free radicals and prevents </a:t>
            </a:r>
            <a:r>
              <a:rPr lang="en-US" sz="3100" b="1" dirty="0"/>
              <a:t>lipid peroxidation</a:t>
            </a:r>
            <a:r>
              <a:rPr lang="en-US" sz="3100" dirty="0"/>
              <a:t>, protecting cell membranes from oxidative damage.</a:t>
            </a:r>
          </a:p>
          <a:p>
            <a:pPr>
              <a:lnSpc>
                <a:spcPct val="160000"/>
              </a:lnSpc>
              <a:buFont typeface="+mj-lt"/>
              <a:buAutoNum type="arabicPeriod"/>
            </a:pPr>
            <a:r>
              <a:rPr lang="en-US" sz="3100" b="1" dirty="0"/>
              <a:t>Membrane Stability</a:t>
            </a:r>
            <a:r>
              <a:rPr lang="en-US" sz="3100" dirty="0"/>
              <a:t> – Maintains </a:t>
            </a:r>
            <a:r>
              <a:rPr lang="en-US" sz="3100" b="1" dirty="0"/>
              <a:t>integrity of phospholipid bilayers</a:t>
            </a:r>
            <a:r>
              <a:rPr lang="en-US" sz="3100" dirty="0"/>
              <a:t>, especially in red blood cells, neurons, and muscle tissues.</a:t>
            </a:r>
          </a:p>
          <a:p>
            <a:pPr>
              <a:lnSpc>
                <a:spcPct val="160000"/>
              </a:lnSpc>
              <a:buFont typeface="+mj-lt"/>
              <a:buAutoNum type="arabicPeriod"/>
            </a:pPr>
            <a:r>
              <a:rPr lang="en-US" sz="3100" b="1" dirty="0"/>
              <a:t>Immune Function</a:t>
            </a:r>
            <a:r>
              <a:rPr lang="en-US" sz="3100" dirty="0"/>
              <a:t> – Enhances </a:t>
            </a:r>
            <a:r>
              <a:rPr lang="en-US" sz="3100" b="1" dirty="0"/>
              <a:t>T-cell function</a:t>
            </a:r>
            <a:r>
              <a:rPr lang="en-US" sz="3100" dirty="0"/>
              <a:t> and modulates immune response, reducing inflammation.</a:t>
            </a:r>
          </a:p>
          <a:p>
            <a:pPr>
              <a:lnSpc>
                <a:spcPct val="160000"/>
              </a:lnSpc>
              <a:buFont typeface="+mj-lt"/>
              <a:buAutoNum type="arabicPeriod"/>
            </a:pPr>
            <a:r>
              <a:rPr lang="en-US" sz="3100" b="1" dirty="0"/>
              <a:t>Gene Expression</a:t>
            </a:r>
            <a:r>
              <a:rPr lang="en-US" sz="3100" dirty="0"/>
              <a:t> – Regulates </a:t>
            </a:r>
            <a:r>
              <a:rPr lang="en-US" sz="3100" b="1" dirty="0"/>
              <a:t>gene transcription</a:t>
            </a:r>
            <a:r>
              <a:rPr lang="en-US" sz="3100" dirty="0"/>
              <a:t> involved in cell signaling, growth, and apoptosis.</a:t>
            </a:r>
          </a:p>
          <a:p>
            <a:pPr>
              <a:lnSpc>
                <a:spcPct val="160000"/>
              </a:lnSpc>
              <a:buFont typeface="+mj-lt"/>
              <a:buAutoNum type="arabicPeriod"/>
            </a:pPr>
            <a:r>
              <a:rPr lang="en-US" sz="3100" b="1" dirty="0"/>
              <a:t>Cardiovascular Protection</a:t>
            </a:r>
            <a:r>
              <a:rPr lang="en-US" sz="3100" dirty="0"/>
              <a:t> – Prevents </a:t>
            </a:r>
            <a:r>
              <a:rPr lang="en-US" sz="3100" b="1" dirty="0"/>
              <a:t>oxidation of LDL cholesterol</a:t>
            </a:r>
            <a:r>
              <a:rPr lang="en-US" sz="3100" dirty="0"/>
              <a:t>, reducing the risk of atherosclerosis and cardiovascular diseases.</a:t>
            </a:r>
          </a:p>
          <a:p>
            <a:endParaRPr lang="en-US" sz="2400" dirty="0"/>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7" name="Footer Placeholder 1">
            <a:extLst>
              <a:ext uri="{FF2B5EF4-FFF2-40B4-BE49-F238E27FC236}">
                <a16:creationId xmlns:a16="http://schemas.microsoft.com/office/drawing/2014/main" id="{DA7BB440-2373-3893-B2CB-E755ACA73491}"/>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spTree>
    <p:extLst>
      <p:ext uri="{BB962C8B-B14F-4D97-AF65-F5344CB8AC3E}">
        <p14:creationId xmlns:p14="http://schemas.microsoft.com/office/powerpoint/2010/main" val="1749064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2AF1F-CADD-1DCB-6BCF-6F8D112C0F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E275B-6C9D-9F96-BC7E-ADB28B0EF75D}"/>
              </a:ext>
            </a:extLst>
          </p:cNvPr>
          <p:cNvSpPr>
            <a:spLocks noGrp="1"/>
          </p:cNvSpPr>
          <p:nvPr>
            <p:ph type="title"/>
          </p:nvPr>
        </p:nvSpPr>
        <p:spPr/>
        <p:txBody>
          <a:bodyPr>
            <a:normAutofit/>
          </a:bodyPr>
          <a:lstStyle/>
          <a:p>
            <a:pPr algn="ctr"/>
            <a:r>
              <a:rPr lang="en-US" sz="4000" b="1" dirty="0">
                <a:latin typeface="+mn-lt"/>
              </a:rPr>
              <a:t>Biochemical Role Of Vitamin-E</a:t>
            </a:r>
          </a:p>
        </p:txBody>
      </p:sp>
      <p:sp>
        <p:nvSpPr>
          <p:cNvPr id="3" name="Content Placeholder 2">
            <a:extLst>
              <a:ext uri="{FF2B5EF4-FFF2-40B4-BE49-F238E27FC236}">
                <a16:creationId xmlns:a16="http://schemas.microsoft.com/office/drawing/2014/main" id="{59C97227-3923-7E0F-6CF7-FA517672A966}"/>
              </a:ext>
            </a:extLst>
          </p:cNvPr>
          <p:cNvSpPr>
            <a:spLocks noGrp="1"/>
          </p:cNvSpPr>
          <p:nvPr>
            <p:ph idx="1"/>
          </p:nvPr>
        </p:nvSpPr>
        <p:spPr>
          <a:xfrm>
            <a:off x="228600" y="1331494"/>
            <a:ext cx="11738810" cy="5309937"/>
          </a:xfrm>
        </p:spPr>
        <p:txBody>
          <a:bodyPr>
            <a:normAutofit/>
          </a:bodyPr>
          <a:lstStyle/>
          <a:p>
            <a:pPr marL="0" indent="0">
              <a:buNone/>
            </a:pPr>
            <a:endParaRPr lang="en-US" sz="2000" b="1" dirty="0"/>
          </a:p>
          <a:p>
            <a:pPr marL="0" marR="0" lvl="0" indent="0" algn="l" defTabSz="914400" rtl="0" eaLnBrk="0" fontAlgn="base" latinLnBrk="0" hangingPunct="0">
              <a:lnSpc>
                <a:spcPct val="150000"/>
              </a:lnSpc>
              <a:spcBef>
                <a:spcPct val="0"/>
              </a:spcBef>
              <a:spcAft>
                <a:spcPct val="0"/>
              </a:spcAft>
              <a:buClrTx/>
              <a:buSzTx/>
              <a:buFontTx/>
              <a:buAutoNum type="arabicPeriod" startAt="6"/>
              <a:tabLst/>
            </a:pPr>
            <a:r>
              <a:rPr kumimoji="0" lang="en-US" altLang="en-US" sz="2000" b="1" i="0" u="none" strike="noStrike" cap="none" normalizeH="0" baseline="0" dirty="0">
                <a:ln>
                  <a:noFill/>
                </a:ln>
                <a:solidFill>
                  <a:schemeClr val="tx1"/>
                </a:solidFill>
                <a:effectLst/>
                <a:latin typeface="Arial" panose="020B0604020202020204" pitchFamily="34" charset="0"/>
              </a:rPr>
              <a:t>Neurological Function</a:t>
            </a:r>
            <a:r>
              <a:rPr kumimoji="0" lang="en-US" altLang="en-US" sz="2000" b="0" i="0" u="none" strike="noStrike" cap="none" normalizeH="0" baseline="0" dirty="0">
                <a:ln>
                  <a:noFill/>
                </a:ln>
                <a:solidFill>
                  <a:schemeClr val="tx1"/>
                </a:solidFill>
                <a:effectLst/>
                <a:latin typeface="Arial" panose="020B0604020202020204" pitchFamily="34" charset="0"/>
              </a:rPr>
              <a:t> – Supports </a:t>
            </a:r>
            <a:r>
              <a:rPr kumimoji="0" lang="en-US" altLang="en-US" sz="2000" b="1" i="0" u="none" strike="noStrike" cap="none" normalizeH="0" baseline="0" dirty="0">
                <a:ln>
                  <a:noFill/>
                </a:ln>
                <a:solidFill>
                  <a:schemeClr val="tx1"/>
                </a:solidFill>
                <a:effectLst/>
                <a:latin typeface="Arial" panose="020B0604020202020204" pitchFamily="34" charset="0"/>
              </a:rPr>
              <a:t>nerve conduction</a:t>
            </a:r>
            <a:r>
              <a:rPr kumimoji="0" lang="en-US" altLang="en-US" sz="2000" b="0" i="0" u="none" strike="noStrike" cap="none" normalizeH="0" baseline="0" dirty="0">
                <a:ln>
                  <a:noFill/>
                </a:ln>
                <a:solidFill>
                  <a:schemeClr val="tx1"/>
                </a:solidFill>
                <a:effectLst/>
                <a:latin typeface="Arial" panose="020B0604020202020204" pitchFamily="34" charset="0"/>
              </a:rPr>
              <a:t> and prevents neurodegenerative diseases by protecting neurons from oxidative damage.</a:t>
            </a:r>
          </a:p>
          <a:p>
            <a:pPr marL="0" marR="0" lvl="0" indent="0" algn="l" defTabSz="914400" rtl="0" eaLnBrk="0" fontAlgn="base" latinLnBrk="0" hangingPunct="0">
              <a:lnSpc>
                <a:spcPct val="150000"/>
              </a:lnSpc>
              <a:spcBef>
                <a:spcPct val="0"/>
              </a:spcBef>
              <a:spcAft>
                <a:spcPct val="0"/>
              </a:spcAft>
              <a:buClrTx/>
              <a:buSzTx/>
              <a:buFontTx/>
              <a:buAutoNum type="arabicPeriod" startAt="7"/>
              <a:tabLst/>
            </a:pPr>
            <a:r>
              <a:rPr kumimoji="0" lang="en-US" altLang="en-US" sz="2000" b="1" i="0" u="none" strike="noStrike" cap="none" normalizeH="0" baseline="0" dirty="0">
                <a:ln>
                  <a:noFill/>
                </a:ln>
                <a:solidFill>
                  <a:schemeClr val="tx1"/>
                </a:solidFill>
                <a:effectLst/>
                <a:latin typeface="Arial" panose="020B0604020202020204" pitchFamily="34" charset="0"/>
              </a:rPr>
              <a:t>Reproductive Health</a:t>
            </a:r>
            <a:r>
              <a:rPr kumimoji="0" lang="en-US" altLang="en-US" sz="2000" b="0" i="0" u="none" strike="noStrike" cap="none" normalizeH="0" baseline="0" dirty="0">
                <a:ln>
                  <a:noFill/>
                </a:ln>
                <a:solidFill>
                  <a:schemeClr val="tx1"/>
                </a:solidFill>
                <a:effectLst/>
                <a:latin typeface="Arial" panose="020B0604020202020204" pitchFamily="34" charset="0"/>
              </a:rPr>
              <a:t> – Essential for </a:t>
            </a:r>
            <a:r>
              <a:rPr kumimoji="0" lang="en-US" altLang="en-US" sz="2000" b="1" i="0" u="none" strike="noStrike" cap="none" normalizeH="0" baseline="0" dirty="0">
                <a:ln>
                  <a:noFill/>
                </a:ln>
                <a:solidFill>
                  <a:schemeClr val="tx1"/>
                </a:solidFill>
                <a:effectLst/>
                <a:latin typeface="Arial" panose="020B0604020202020204" pitchFamily="34" charset="0"/>
              </a:rPr>
              <a:t>sperm motility</a:t>
            </a:r>
            <a:r>
              <a:rPr kumimoji="0" lang="en-US" altLang="en-US" sz="2000" b="0" i="0" u="none" strike="noStrike" cap="none" normalizeH="0" baseline="0" dirty="0">
                <a:ln>
                  <a:noFill/>
                </a:ln>
                <a:solidFill>
                  <a:schemeClr val="tx1"/>
                </a:solidFill>
                <a:effectLst/>
                <a:latin typeface="Arial" panose="020B0604020202020204" pitchFamily="34" charset="0"/>
              </a:rPr>
              <a:t> and normal fetal development during pregnancy.</a:t>
            </a:r>
          </a:p>
          <a:p>
            <a:pPr marL="0" marR="0" lvl="0" indent="0" algn="l" defTabSz="914400" rtl="0" eaLnBrk="0" fontAlgn="base" latinLnBrk="0" hangingPunct="0">
              <a:lnSpc>
                <a:spcPct val="150000"/>
              </a:lnSpc>
              <a:spcBef>
                <a:spcPct val="0"/>
              </a:spcBef>
              <a:spcAft>
                <a:spcPct val="0"/>
              </a:spcAft>
              <a:buClrTx/>
              <a:buSzTx/>
              <a:buFontTx/>
              <a:buAutoNum type="arabicPeriod" startAt="8"/>
              <a:tabLst/>
            </a:pPr>
            <a:r>
              <a:rPr kumimoji="0" lang="en-US" altLang="en-US" sz="2000" b="1" i="0" u="none" strike="noStrike" cap="none" normalizeH="0" baseline="0" dirty="0">
                <a:ln>
                  <a:noFill/>
                </a:ln>
                <a:solidFill>
                  <a:schemeClr val="tx1"/>
                </a:solidFill>
                <a:effectLst/>
                <a:latin typeface="Arial" panose="020B0604020202020204" pitchFamily="34" charset="0"/>
              </a:rPr>
              <a:t>Skin Protection</a:t>
            </a:r>
            <a:r>
              <a:rPr kumimoji="0" lang="en-US" altLang="en-US" sz="2000" b="0" i="0" u="none" strike="noStrike" cap="none" normalizeH="0" baseline="0" dirty="0">
                <a:ln>
                  <a:noFill/>
                </a:ln>
                <a:solidFill>
                  <a:schemeClr val="tx1"/>
                </a:solidFill>
                <a:effectLst/>
                <a:latin typeface="Arial" panose="020B0604020202020204" pitchFamily="34" charset="0"/>
              </a:rPr>
              <a:t> – Promotes </a:t>
            </a:r>
            <a:r>
              <a:rPr kumimoji="0" lang="en-US" altLang="en-US" sz="2000" b="1" i="0" u="none" strike="noStrike" cap="none" normalizeH="0" baseline="0" dirty="0">
                <a:ln>
                  <a:noFill/>
                </a:ln>
                <a:solidFill>
                  <a:schemeClr val="tx1"/>
                </a:solidFill>
                <a:effectLst/>
                <a:latin typeface="Arial" panose="020B0604020202020204" pitchFamily="34" charset="0"/>
              </a:rPr>
              <a:t>wound healing</a:t>
            </a:r>
            <a:r>
              <a:rPr kumimoji="0" lang="en-US" altLang="en-US" sz="2000" b="0" i="0" u="none" strike="noStrike" cap="none" normalizeH="0" baseline="0" dirty="0">
                <a:ln>
                  <a:noFill/>
                </a:ln>
                <a:solidFill>
                  <a:schemeClr val="tx1"/>
                </a:solidFill>
                <a:effectLst/>
                <a:latin typeface="Arial" panose="020B0604020202020204" pitchFamily="34" charset="0"/>
              </a:rPr>
              <a:t>, reduces UV-induced skin damage, and prevents premature aging by maintaining skin integrity.</a:t>
            </a:r>
          </a:p>
          <a:p>
            <a:pPr marL="0" marR="0" lvl="0" indent="0" algn="l" defTabSz="914400" rtl="0" eaLnBrk="0" fontAlgn="base" latinLnBrk="0" hangingPunct="0">
              <a:lnSpc>
                <a:spcPct val="150000"/>
              </a:lnSpc>
              <a:spcBef>
                <a:spcPct val="0"/>
              </a:spcBef>
              <a:spcAft>
                <a:spcPct val="0"/>
              </a:spcAft>
              <a:buClrTx/>
              <a:buSzTx/>
              <a:buFontTx/>
              <a:buAutoNum type="arabicPeriod" startAt="9"/>
              <a:tabLst/>
            </a:pPr>
            <a:r>
              <a:rPr kumimoji="0" lang="en-US" altLang="en-US" sz="2000" b="1" i="0" u="none" strike="noStrike" cap="none" normalizeH="0" baseline="0" dirty="0">
                <a:ln>
                  <a:noFill/>
                </a:ln>
                <a:solidFill>
                  <a:schemeClr val="tx1"/>
                </a:solidFill>
                <a:effectLst/>
                <a:latin typeface="Arial" panose="020B0604020202020204" pitchFamily="34" charset="0"/>
              </a:rPr>
              <a:t>Platelet Regulation</a:t>
            </a:r>
            <a:r>
              <a:rPr kumimoji="0" lang="en-US" altLang="en-US" sz="2000" b="0" i="0" u="none" strike="noStrike" cap="none" normalizeH="0" baseline="0" dirty="0">
                <a:ln>
                  <a:noFill/>
                </a:ln>
                <a:solidFill>
                  <a:schemeClr val="tx1"/>
                </a:solidFill>
                <a:effectLst/>
                <a:latin typeface="Arial" panose="020B0604020202020204" pitchFamily="34" charset="0"/>
              </a:rPr>
              <a:t> – Inhibits </a:t>
            </a:r>
            <a:r>
              <a:rPr kumimoji="0" lang="en-US" altLang="en-US" sz="2000" b="1" i="0" u="none" strike="noStrike" cap="none" normalizeH="0" baseline="0" dirty="0">
                <a:ln>
                  <a:noFill/>
                </a:ln>
                <a:solidFill>
                  <a:schemeClr val="tx1"/>
                </a:solidFill>
                <a:effectLst/>
                <a:latin typeface="Arial" panose="020B0604020202020204" pitchFamily="34" charset="0"/>
              </a:rPr>
              <a:t>platelet aggregation</a:t>
            </a:r>
            <a:r>
              <a:rPr kumimoji="0" lang="en-US" altLang="en-US" sz="2000" b="0" i="0" u="none" strike="noStrike" cap="none" normalizeH="0" baseline="0" dirty="0">
                <a:ln>
                  <a:noFill/>
                </a:ln>
                <a:solidFill>
                  <a:schemeClr val="tx1"/>
                </a:solidFill>
                <a:effectLst/>
                <a:latin typeface="Arial" panose="020B0604020202020204" pitchFamily="34" charset="0"/>
              </a:rPr>
              <a:t>, reducing the risk of thrombus formation and improving blood circulation.</a:t>
            </a:r>
          </a:p>
          <a:p>
            <a:pPr marL="0" marR="0" lvl="0" indent="0" algn="l" defTabSz="914400" rtl="0" eaLnBrk="0" fontAlgn="base" latinLnBrk="0" hangingPunct="0">
              <a:lnSpc>
                <a:spcPct val="150000"/>
              </a:lnSpc>
              <a:spcBef>
                <a:spcPct val="0"/>
              </a:spcBef>
              <a:spcAft>
                <a:spcPct val="0"/>
              </a:spcAft>
              <a:buClrTx/>
              <a:buSzTx/>
              <a:buFontTx/>
              <a:buAutoNum type="arabicPeriod" startAt="10"/>
              <a:tabLst/>
            </a:pPr>
            <a:r>
              <a:rPr kumimoji="0" lang="en-US" altLang="en-US" sz="2000" b="1" i="0" u="none" strike="noStrike" cap="none" normalizeH="0" baseline="0" dirty="0">
                <a:ln>
                  <a:noFill/>
                </a:ln>
                <a:solidFill>
                  <a:schemeClr val="tx1"/>
                </a:solidFill>
                <a:effectLst/>
                <a:latin typeface="Arial" panose="020B0604020202020204" pitchFamily="34" charset="0"/>
              </a:rPr>
              <a:t>Enzyme Activity Modulation</a:t>
            </a:r>
            <a:r>
              <a:rPr kumimoji="0" lang="en-US" altLang="en-US" sz="2000" b="0" i="0" u="none" strike="noStrike" cap="none" normalizeH="0" baseline="0" dirty="0">
                <a:ln>
                  <a:noFill/>
                </a:ln>
                <a:solidFill>
                  <a:schemeClr val="tx1"/>
                </a:solidFill>
                <a:effectLst/>
                <a:latin typeface="Arial" panose="020B0604020202020204" pitchFamily="34" charset="0"/>
              </a:rPr>
              <a:t> – Influences the activity of </a:t>
            </a:r>
            <a:r>
              <a:rPr kumimoji="0" lang="en-US" altLang="en-US" sz="2000" b="1" i="0" u="none" strike="noStrike" cap="none" normalizeH="0" baseline="0" dirty="0">
                <a:ln>
                  <a:noFill/>
                </a:ln>
                <a:solidFill>
                  <a:schemeClr val="tx1"/>
                </a:solidFill>
                <a:effectLst/>
                <a:latin typeface="Arial" panose="020B0604020202020204" pitchFamily="34" charset="0"/>
              </a:rPr>
              <a:t>protein kinase C (PKC)</a:t>
            </a:r>
            <a:r>
              <a:rPr kumimoji="0" lang="en-US" altLang="en-US" sz="2000" b="0" i="0" u="none" strike="noStrike" cap="none" normalizeH="0" baseline="0" dirty="0">
                <a:ln>
                  <a:noFill/>
                </a:ln>
                <a:solidFill>
                  <a:schemeClr val="tx1"/>
                </a:solidFill>
                <a:effectLst/>
                <a:latin typeface="Arial" panose="020B0604020202020204" pitchFamily="34" charset="0"/>
              </a:rPr>
              <a:t>, which regulates smooth muscle growth and immune cell function</a:t>
            </a:r>
            <a:endParaRPr lang="en-US" sz="2000" dirty="0"/>
          </a:p>
        </p:txBody>
      </p:sp>
      <p:sp>
        <p:nvSpPr>
          <p:cNvPr id="5" name="Slide Number Placeholder 4">
            <a:extLst>
              <a:ext uri="{FF2B5EF4-FFF2-40B4-BE49-F238E27FC236}">
                <a16:creationId xmlns:a16="http://schemas.microsoft.com/office/drawing/2014/main" id="{DCD59931-0FEC-22AC-ADE3-6B64C1B91A0D}"/>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7" name="Footer Placeholder 1">
            <a:extLst>
              <a:ext uri="{FF2B5EF4-FFF2-40B4-BE49-F238E27FC236}">
                <a16:creationId xmlns:a16="http://schemas.microsoft.com/office/drawing/2014/main" id="{AEEAE788-306F-64FD-2A77-17167967A071}"/>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spTree>
    <p:extLst>
      <p:ext uri="{BB962C8B-B14F-4D97-AF65-F5344CB8AC3E}">
        <p14:creationId xmlns:p14="http://schemas.microsoft.com/office/powerpoint/2010/main" val="150394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a:defRPr/>
            </a:pPr>
            <a:br>
              <a:rPr lang="en-US" sz="3200" b="1" dirty="0">
                <a:solidFill>
                  <a:schemeClr val="accent4">
                    <a:lumMod val="75000"/>
                  </a:schemeClr>
                </a:solidFill>
              </a:rPr>
            </a:br>
            <a:r>
              <a:rPr lang="en-US" sz="4400" b="1" dirty="0">
                <a:latin typeface="+mn-lt"/>
              </a:rPr>
              <a:t>Bio-physiological &amp; Anatomical Aspects of Vitamin E</a:t>
            </a:r>
          </a:p>
        </p:txBody>
      </p:sp>
      <p:sp>
        <p:nvSpPr>
          <p:cNvPr id="8" name="Content Placeholder 7">
            <a:extLst>
              <a:ext uri="{FF2B5EF4-FFF2-40B4-BE49-F238E27FC236}">
                <a16:creationId xmlns:a16="http://schemas.microsoft.com/office/drawing/2014/main" id="{2B3C3055-03DC-CA35-0570-53746DC8F401}"/>
              </a:ext>
            </a:extLst>
          </p:cNvPr>
          <p:cNvSpPr>
            <a:spLocks noGrp="1"/>
          </p:cNvSpPr>
          <p:nvPr>
            <p:ph idx="1"/>
          </p:nvPr>
        </p:nvSpPr>
        <p:spPr>
          <a:xfrm>
            <a:off x="203200" y="1825625"/>
            <a:ext cx="11150600" cy="4956176"/>
          </a:xfrm>
        </p:spPr>
        <p:txBody>
          <a:bodyPr>
            <a:noAutofit/>
          </a:bodyPr>
          <a:lstStyle/>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b="1" i="0" u="none" strike="noStrike" cap="none" normalizeH="0" baseline="0" dirty="0">
                <a:ln>
                  <a:noFill/>
                </a:ln>
                <a:solidFill>
                  <a:schemeClr val="tx1"/>
                </a:solidFill>
                <a:effectLst/>
              </a:rPr>
              <a:t>Absorption &amp; Transport </a:t>
            </a:r>
            <a:r>
              <a:rPr kumimoji="0" lang="en-US" altLang="en-US" sz="2400" i="0" u="none" strike="noStrike" cap="none" normalizeH="0" baseline="0" dirty="0">
                <a:ln>
                  <a:noFill/>
                </a:ln>
                <a:solidFill>
                  <a:schemeClr val="tx1"/>
                </a:solidFill>
                <a:effectLst/>
              </a:rPr>
              <a:t>– Absorbed in the small intestine with dietary fats, transported via chylomicrons, and distributed through lipoproteins (LDL, HDL, VLDL).</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kumimoji="0" lang="en-US" altLang="en-US" sz="2400" b="1" i="0" u="none" strike="noStrike" cap="none" normalizeH="0" baseline="0" dirty="0">
                <a:ln>
                  <a:noFill/>
                </a:ln>
                <a:solidFill>
                  <a:schemeClr val="tx1"/>
                </a:solidFill>
                <a:effectLst/>
              </a:rPr>
              <a:t>Storage Sites </a:t>
            </a:r>
            <a:r>
              <a:rPr kumimoji="0" lang="en-US" altLang="en-US" sz="2400" i="0" u="none" strike="noStrike" cap="none" normalizeH="0" baseline="0" dirty="0">
                <a:ln>
                  <a:noFill/>
                </a:ln>
                <a:solidFill>
                  <a:schemeClr val="tx1"/>
                </a:solidFill>
                <a:effectLst/>
              </a:rPr>
              <a:t>– Primarily stored in adipose tissue, with smaller amounts in the liver, skeletal muscles, and brain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lang="en-US" sz="2400" b="1" dirty="0"/>
              <a:t>Neurological Role </a:t>
            </a:r>
            <a:r>
              <a:rPr lang="en-US" sz="2400" dirty="0"/>
              <a:t>– Maintains myelin sheath integrity, ensuring proper nerve conduction and preventing neurodegeneration.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a:tabLst/>
            </a:pPr>
            <a:r>
              <a:rPr lang="en-US" sz="2400" b="1" dirty="0"/>
              <a:t>Skin &amp; Hair Health </a:t>
            </a:r>
            <a:r>
              <a:rPr lang="en-US" sz="2400" dirty="0"/>
              <a:t>– Helps maintain skin elasticity, wound healing, and hair growth by preventing oxidative stress in epidermal cells.</a:t>
            </a:r>
          </a:p>
        </p:txBody>
      </p:sp>
      <p:sp>
        <p:nvSpPr>
          <p:cNvPr id="6" name="Slide Number Placeholder 5">
            <a:extLst>
              <a:ext uri="{FF2B5EF4-FFF2-40B4-BE49-F238E27FC236}">
                <a16:creationId xmlns:a16="http://schemas.microsoft.com/office/drawing/2014/main" id="{91B600A7-6B65-F382-CDAA-492D2885354C}"/>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dirty="0"/>
          </a:p>
        </p:txBody>
      </p:sp>
      <p:sp>
        <p:nvSpPr>
          <p:cNvPr id="2" name="Footer Placeholder 1">
            <a:extLst>
              <a:ext uri="{FF2B5EF4-FFF2-40B4-BE49-F238E27FC236}">
                <a16:creationId xmlns:a16="http://schemas.microsoft.com/office/drawing/2014/main" id="{818AA836-5D74-877C-C0BA-7843088A1964}"/>
              </a:ext>
            </a:extLst>
          </p:cNvPr>
          <p:cNvSpPr>
            <a:spLocks noGrp="1"/>
          </p:cNvSpPr>
          <p:nvPr>
            <p:ph type="ftr" sz="quarter" idx="3"/>
          </p:nvPr>
        </p:nvSpPr>
        <p:spPr>
          <a:xfrm>
            <a:off x="0" y="182564"/>
            <a:ext cx="3705726" cy="475162"/>
          </a:xfrm>
        </p:spPr>
        <p:txBody>
          <a:bodyPr/>
          <a:lstStyle/>
          <a:p>
            <a:pPr>
              <a:defRPr/>
            </a:pPr>
            <a:r>
              <a:rPr lang="en-US" sz="2400" b="1" dirty="0">
                <a:solidFill>
                  <a:schemeClr val="tx1"/>
                </a:solidFill>
              </a:rPr>
              <a:t>Horizontal Integration</a:t>
            </a:r>
          </a:p>
        </p:txBody>
      </p:sp>
      <p:sp>
        <p:nvSpPr>
          <p:cNvPr id="4" name="AutoShape 2">
            <a:extLst>
              <a:ext uri="{FF2B5EF4-FFF2-40B4-BE49-F238E27FC236}">
                <a16:creationId xmlns:a16="http://schemas.microsoft.com/office/drawing/2014/main" id="{171C14F2-E827-23B8-2D63-10870E75BFA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70261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47ADB-AB57-BD5F-54B9-5BE9C278CBA6}"/>
            </a:ext>
          </a:extLst>
        </p:cNvPr>
        <p:cNvGrpSpPr/>
        <p:nvPr/>
      </p:nvGrpSpPr>
      <p:grpSpPr>
        <a:xfrm>
          <a:off x="0" y="0"/>
          <a:ext cx="0" cy="0"/>
          <a:chOff x="0" y="0"/>
          <a:chExt cx="0" cy="0"/>
        </a:xfrm>
      </p:grpSpPr>
      <p:sp>
        <p:nvSpPr>
          <p:cNvPr id="13314" name="Title 1">
            <a:extLst>
              <a:ext uri="{FF2B5EF4-FFF2-40B4-BE49-F238E27FC236}">
                <a16:creationId xmlns:a16="http://schemas.microsoft.com/office/drawing/2014/main" id="{86F77802-01A9-0244-0F50-C117FB73EAE7}"/>
              </a:ext>
            </a:extLst>
          </p:cNvPr>
          <p:cNvSpPr>
            <a:spLocks noGrp="1"/>
          </p:cNvSpPr>
          <p:nvPr>
            <p:ph type="title"/>
          </p:nvPr>
        </p:nvSpPr>
        <p:spPr/>
        <p:txBody>
          <a:bodyPr>
            <a:normAutofit fontScale="90000"/>
          </a:bodyPr>
          <a:lstStyle/>
          <a:p>
            <a:pPr algn="ctr">
              <a:defRPr/>
            </a:pPr>
            <a:br>
              <a:rPr lang="en-US" sz="3200" b="1" dirty="0">
                <a:solidFill>
                  <a:schemeClr val="accent4">
                    <a:lumMod val="75000"/>
                  </a:schemeClr>
                </a:solidFill>
              </a:rPr>
            </a:br>
            <a:r>
              <a:rPr lang="en-US" sz="4400" b="1" dirty="0">
                <a:latin typeface="+mn-lt"/>
              </a:rPr>
              <a:t>Bio-physiological &amp; Anatomical Aspects of Vitamin E</a:t>
            </a:r>
          </a:p>
        </p:txBody>
      </p:sp>
      <p:sp>
        <p:nvSpPr>
          <p:cNvPr id="8" name="Content Placeholder 7">
            <a:extLst>
              <a:ext uri="{FF2B5EF4-FFF2-40B4-BE49-F238E27FC236}">
                <a16:creationId xmlns:a16="http://schemas.microsoft.com/office/drawing/2014/main" id="{221B9B4B-B949-A67D-3744-18E0103F4CB3}"/>
              </a:ext>
            </a:extLst>
          </p:cNvPr>
          <p:cNvSpPr>
            <a:spLocks noGrp="1"/>
          </p:cNvSpPr>
          <p:nvPr>
            <p:ph idx="1"/>
          </p:nvPr>
        </p:nvSpPr>
        <p:spPr>
          <a:xfrm>
            <a:off x="203200" y="1825625"/>
            <a:ext cx="11150600" cy="4956176"/>
          </a:xfrm>
        </p:spPr>
        <p:txBody>
          <a:bodyPr>
            <a:noAutofit/>
          </a:bodyPr>
          <a:lstStyle/>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8"/>
              <a:tabLst/>
            </a:pPr>
            <a:r>
              <a:rPr lang="en-US" sz="2400" b="1" dirty="0"/>
              <a:t>Eye Protection </a:t>
            </a:r>
            <a:r>
              <a:rPr lang="en-US" sz="2400" dirty="0"/>
              <a:t>– Prevents oxidative damage in the retina, reducing the risk of age-related macular degeneration (AMD).</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8"/>
              <a:tabLst/>
            </a:pPr>
            <a:r>
              <a:rPr lang="en-US" sz="2400" b="1" dirty="0"/>
              <a:t>Aging &amp; Longevity </a:t>
            </a:r>
            <a:r>
              <a:rPr lang="en-US" sz="2400" dirty="0"/>
              <a:t>– Delays cellular aging by protecting tissues from oxidative damage, especially in the brain and skin.</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8"/>
              <a:tabLst/>
            </a:pPr>
            <a:r>
              <a:rPr lang="en-US" sz="2400" b="1" dirty="0"/>
              <a:t>Muscle Function </a:t>
            </a:r>
            <a:r>
              <a:rPr lang="en-US" sz="2400" dirty="0"/>
              <a:t>– Supports muscle strength and endurance, reducing oxidative stress during physical activity.</a:t>
            </a:r>
          </a:p>
          <a:p>
            <a:pPr marL="457200" marR="0" lvl="0" indent="-457200" algn="l" defTabSz="914400" rtl="0" eaLnBrk="0" fontAlgn="base" latinLnBrk="0" hangingPunct="0">
              <a:lnSpc>
                <a:spcPct val="150000"/>
              </a:lnSpc>
              <a:spcBef>
                <a:spcPct val="0"/>
              </a:spcBef>
              <a:spcAft>
                <a:spcPct val="0"/>
              </a:spcAft>
              <a:buClrTx/>
              <a:buSzTx/>
              <a:buFont typeface="+mj-lt"/>
              <a:buAutoNum type="arabicPeriod" startAt="8"/>
              <a:tabLst/>
            </a:pPr>
            <a:r>
              <a:rPr lang="en-US" sz="2400" b="1" dirty="0"/>
              <a:t>Bone Health </a:t>
            </a:r>
            <a:r>
              <a:rPr lang="en-US" sz="2400" dirty="0"/>
              <a:t>– Plays a role in bone remodeling by influencing osteoblast and osteoclast activity, helping maintain bone density.</a:t>
            </a:r>
          </a:p>
          <a:p>
            <a:pPr marL="0" marR="0" lvl="0" indent="0" algn="l" defTabSz="914400" rtl="0" eaLnBrk="0" fontAlgn="base" latinLnBrk="0" hangingPunct="0">
              <a:lnSpc>
                <a:spcPct val="150000"/>
              </a:lnSpc>
              <a:spcBef>
                <a:spcPct val="0"/>
              </a:spcBef>
              <a:spcAft>
                <a:spcPct val="0"/>
              </a:spcAft>
              <a:buClrTx/>
              <a:buSzTx/>
              <a:buNone/>
              <a:tabLst/>
            </a:pPr>
            <a:endParaRPr lang="en-US" sz="2400" dirty="0"/>
          </a:p>
        </p:txBody>
      </p:sp>
      <p:sp>
        <p:nvSpPr>
          <p:cNvPr id="6" name="Slide Number Placeholder 5">
            <a:extLst>
              <a:ext uri="{FF2B5EF4-FFF2-40B4-BE49-F238E27FC236}">
                <a16:creationId xmlns:a16="http://schemas.microsoft.com/office/drawing/2014/main" id="{C568F699-9452-0885-0E89-7BF8B8873093}"/>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dirty="0"/>
          </a:p>
        </p:txBody>
      </p:sp>
      <p:sp>
        <p:nvSpPr>
          <p:cNvPr id="2" name="Footer Placeholder 1">
            <a:extLst>
              <a:ext uri="{FF2B5EF4-FFF2-40B4-BE49-F238E27FC236}">
                <a16:creationId xmlns:a16="http://schemas.microsoft.com/office/drawing/2014/main" id="{B4B4CE0C-1BF6-0903-50AD-E17B462B006F}"/>
              </a:ext>
            </a:extLst>
          </p:cNvPr>
          <p:cNvSpPr>
            <a:spLocks noGrp="1"/>
          </p:cNvSpPr>
          <p:nvPr>
            <p:ph type="ftr" sz="quarter" idx="3"/>
          </p:nvPr>
        </p:nvSpPr>
        <p:spPr>
          <a:xfrm>
            <a:off x="1" y="76199"/>
            <a:ext cx="3834062" cy="581527"/>
          </a:xfrm>
        </p:spPr>
        <p:txBody>
          <a:bodyPr/>
          <a:lstStyle/>
          <a:p>
            <a:pPr>
              <a:defRPr/>
            </a:pPr>
            <a:r>
              <a:rPr lang="en-US" sz="2400" b="1" dirty="0">
                <a:solidFill>
                  <a:schemeClr val="tx1"/>
                </a:solidFill>
              </a:rPr>
              <a:t>Horizontal Integration</a:t>
            </a:r>
          </a:p>
        </p:txBody>
      </p:sp>
      <p:sp>
        <p:nvSpPr>
          <p:cNvPr id="4" name="AutoShape 2">
            <a:extLst>
              <a:ext uri="{FF2B5EF4-FFF2-40B4-BE49-F238E27FC236}">
                <a16:creationId xmlns:a16="http://schemas.microsoft.com/office/drawing/2014/main" id="{E93027F9-A18B-3012-8F9C-50A8F272A0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6909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a:xfrm>
            <a:off x="838200" y="1"/>
            <a:ext cx="10515600" cy="1310184"/>
          </a:xfrm>
        </p:spPr>
        <p:txBody>
          <a:bodyPr>
            <a:normAutofit/>
          </a:bodyPr>
          <a:lstStyle/>
          <a:p>
            <a:pPr algn="ctr"/>
            <a:r>
              <a:rPr lang="en-US" sz="4000" b="1" dirty="0">
                <a:latin typeface="+mn-lt"/>
              </a:rPr>
              <a:t>Clinical Correlates</a:t>
            </a:r>
          </a:p>
        </p:txBody>
      </p:sp>
      <p:pic>
        <p:nvPicPr>
          <p:cNvPr id="9" name="Content Placeholder 8" descr="A poster with different symptoms and symbols">
            <a:extLst>
              <a:ext uri="{FF2B5EF4-FFF2-40B4-BE49-F238E27FC236}">
                <a16:creationId xmlns:a16="http://schemas.microsoft.com/office/drawing/2014/main" id="{21CD4D35-E716-55C0-C5EB-617B79B7C8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30443"/>
            <a:ext cx="5663821" cy="5832306"/>
          </a:xfrm>
        </p:spPr>
      </p:pic>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7" name="Footer Placeholder 1">
            <a:extLst>
              <a:ext uri="{FF2B5EF4-FFF2-40B4-BE49-F238E27FC236}">
                <a16:creationId xmlns:a16="http://schemas.microsoft.com/office/drawing/2014/main" id="{3E7ECE90-0A6F-7EF2-3652-5F9A3D0DCF22}"/>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Vertical Integration</a:t>
            </a:r>
          </a:p>
        </p:txBody>
      </p:sp>
      <p:pic>
        <p:nvPicPr>
          <p:cNvPr id="11" name="Picture 10" descr="A person with a magnifying glass&#10;&#10;AI-generated content may be incorrect.">
            <a:extLst>
              <a:ext uri="{FF2B5EF4-FFF2-40B4-BE49-F238E27FC236}">
                <a16:creationId xmlns:a16="http://schemas.microsoft.com/office/drawing/2014/main" id="{794E3E26-8AAC-BE4A-36DB-1974DFB10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581" y="930444"/>
            <a:ext cx="5663819" cy="5518482"/>
          </a:xfrm>
          <a:prstGeom prst="rect">
            <a:avLst/>
          </a:prstGeom>
        </p:spPr>
      </p:pic>
    </p:spTree>
    <p:extLst>
      <p:ext uri="{BB962C8B-B14F-4D97-AF65-F5344CB8AC3E}">
        <p14:creationId xmlns:p14="http://schemas.microsoft.com/office/powerpoint/2010/main" val="416189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pic>
        <p:nvPicPr>
          <p:cNvPr id="13" name="Content Placeholder 12" descr="A infographic of a child with different types of vitamins">
            <a:extLst>
              <a:ext uri="{FF2B5EF4-FFF2-40B4-BE49-F238E27FC236}">
                <a16:creationId xmlns:a16="http://schemas.microsoft.com/office/drawing/2014/main" id="{7F505602-DF0C-811C-8C42-979B41008F9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59370" y="584617"/>
            <a:ext cx="10394429" cy="6011056"/>
          </a:xfrm>
        </p:spPr>
      </p:pic>
      <p:sp>
        <p:nvSpPr>
          <p:cNvPr id="7" name="Footer Placeholder 1">
            <a:extLst>
              <a:ext uri="{FF2B5EF4-FFF2-40B4-BE49-F238E27FC236}">
                <a16:creationId xmlns:a16="http://schemas.microsoft.com/office/drawing/2014/main" id="{40C237CA-5783-6033-478F-3E5231407528}"/>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b="1" dirty="0">
                <a:solidFill>
                  <a:schemeClr val="tx1"/>
                </a:solidFill>
              </a:rPr>
              <a:t>Vertical Integration</a:t>
            </a:r>
          </a:p>
        </p:txBody>
      </p:sp>
    </p:spTree>
    <p:extLst>
      <p:ext uri="{BB962C8B-B14F-4D97-AF65-F5344CB8AC3E}">
        <p14:creationId xmlns:p14="http://schemas.microsoft.com/office/powerpoint/2010/main" val="294365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fontScale="90000"/>
          </a:bodyPr>
          <a:lstStyle/>
          <a:p>
            <a:pPr algn="ctr"/>
            <a:br>
              <a:rPr lang="en-US" sz="4000" b="1" dirty="0">
                <a:latin typeface="+mn-lt"/>
              </a:rPr>
            </a:br>
            <a:r>
              <a:rPr lang="en-US" sz="4000" b="1" dirty="0">
                <a:latin typeface="+mn-lt"/>
              </a:rPr>
              <a:t>Management of Vit –E Deficiency</a:t>
            </a:r>
            <a:br>
              <a:rPr lang="en-US" sz="4000" b="1" dirty="0">
                <a:latin typeface="+mn-lt"/>
              </a:rPr>
            </a:br>
            <a:endParaRPr lang="en-US" sz="4000" b="1" dirty="0">
              <a:latin typeface="+mn-lt"/>
            </a:endParaRP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265471" y="1144588"/>
            <a:ext cx="11867535" cy="5576887"/>
          </a:xfrm>
        </p:spPr>
        <p:txBody>
          <a:bodyPr>
            <a:normAutofit/>
          </a:bodyPr>
          <a:lstStyle/>
          <a:p>
            <a:endParaRPr lang="en-US" dirty="0"/>
          </a:p>
          <a:p>
            <a:pPr>
              <a:lnSpc>
                <a:spcPct val="150000"/>
              </a:lnSpc>
            </a:pPr>
            <a:r>
              <a:rPr lang="en-US" sz="2400" b="1" dirty="0"/>
              <a:t>Essential nutritional counseling </a:t>
            </a:r>
            <a:r>
              <a:rPr lang="en-US" sz="2400" dirty="0"/>
              <a:t>to families, emphasizing the importance of a balanced diet that includes adequate amounts of fat-soluble vitamins (A, D, E, and K). </a:t>
            </a:r>
          </a:p>
          <a:p>
            <a:pPr>
              <a:lnSpc>
                <a:spcPct val="150000"/>
              </a:lnSpc>
            </a:pPr>
            <a:r>
              <a:rPr lang="en-US" sz="2400" dirty="0"/>
              <a:t>Patients with certain chronic conditions, such as </a:t>
            </a:r>
            <a:r>
              <a:rPr lang="en-US" sz="2400" b="1" dirty="0"/>
              <a:t>malabsorption</a:t>
            </a:r>
            <a:r>
              <a:rPr lang="en-US" sz="2400" dirty="0"/>
              <a:t> disorders, liver diseases, or pancreatic disorders, may be prone to fat-soluble vitamin deficiencies. Family physicians can</a:t>
            </a:r>
            <a:r>
              <a:rPr lang="en-US" sz="2400" b="1" dirty="0"/>
              <a:t> monitor </a:t>
            </a:r>
            <a:r>
              <a:rPr lang="en-US" sz="2400" dirty="0"/>
              <a:t>these patients closely, recommend appropriate supplementation, and adjust treatments as needed.</a:t>
            </a:r>
          </a:p>
          <a:p>
            <a:pPr>
              <a:lnSpc>
                <a:spcPct val="150000"/>
              </a:lnSpc>
            </a:pPr>
            <a:r>
              <a:rPr lang="en-US" sz="2400" b="1" dirty="0"/>
              <a:t>Community education initiatives</a:t>
            </a:r>
            <a:r>
              <a:rPr lang="en-US" sz="2400" dirty="0"/>
              <a:t>, raising awareness about the importance of fat-soluble vitamins and promoting healthy nutrition practices for all age groups.</a:t>
            </a:r>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4CD099FF-9D5C-1B5D-890D-5DEDA1BB5087}"/>
              </a:ext>
            </a:extLst>
          </p:cNvPr>
          <p:cNvSpPr>
            <a:spLocks noGrp="1"/>
          </p:cNvSpPr>
          <p:nvPr>
            <p:ph type="ftr" sz="quarter" idx="3"/>
          </p:nvPr>
        </p:nvSpPr>
        <p:spPr>
          <a:xfrm>
            <a:off x="9067802" y="136526"/>
            <a:ext cx="2895600" cy="41116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Calibri"/>
              </a:rPr>
              <a:t>Family Medicine</a:t>
            </a:r>
            <a:endParaRPr kumimoji="0" lang="en-US" sz="2400" b="1" i="0" u="none" strike="noStrike" kern="1200" cap="none" spc="0" normalizeH="0" baseline="0" noProof="0" dirty="0">
              <a:ln>
                <a:noFill/>
              </a:ln>
              <a:solidFill>
                <a:schemeClr val="tx1"/>
              </a:solidFill>
              <a:effectLst/>
              <a:uLnTx/>
              <a:uFillTx/>
              <a:latin typeface="Calibri"/>
              <a:ea typeface="+mn-ea"/>
              <a:cs typeface="+mn-cs"/>
            </a:endParaRPr>
          </a:p>
        </p:txBody>
      </p:sp>
      <p:sp>
        <p:nvSpPr>
          <p:cNvPr id="5" name="Footer Placeholder 1">
            <a:extLst>
              <a:ext uri="{FF2B5EF4-FFF2-40B4-BE49-F238E27FC236}">
                <a16:creationId xmlns:a16="http://schemas.microsoft.com/office/drawing/2014/main" id="{6E37FB5F-633C-B9C9-6864-C3D8FC13F737}"/>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Spiral Integration</a:t>
            </a:r>
          </a:p>
        </p:txBody>
      </p:sp>
    </p:spTree>
    <p:extLst>
      <p:ext uri="{BB962C8B-B14F-4D97-AF65-F5344CB8AC3E}">
        <p14:creationId xmlns:p14="http://schemas.microsoft.com/office/powerpoint/2010/main" val="390117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pPr algn="ctr"/>
            <a:r>
              <a:rPr lang="en-US" sz="4000" b="1" dirty="0"/>
              <a:t>Role of AI in Management</a:t>
            </a:r>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142567" y="1433514"/>
            <a:ext cx="11906865" cy="4642822"/>
          </a:xfrm>
        </p:spPr>
        <p:txBody>
          <a:bodyPr>
            <a:normAutofit/>
          </a:bodyPr>
          <a:lstStyle/>
          <a:p>
            <a:pPr>
              <a:lnSpc>
                <a:spcPct val="150000"/>
              </a:lnSpc>
            </a:pPr>
            <a:r>
              <a:rPr lang="en-US" sz="2400" dirty="0"/>
              <a:t>Personalized Nutrition Guidance</a:t>
            </a:r>
          </a:p>
          <a:p>
            <a:pPr>
              <a:lnSpc>
                <a:spcPct val="150000"/>
              </a:lnSpc>
            </a:pPr>
            <a:r>
              <a:rPr lang="en-US" sz="2400" dirty="0"/>
              <a:t>Early Deficiency Detection</a:t>
            </a:r>
          </a:p>
          <a:p>
            <a:pPr>
              <a:lnSpc>
                <a:spcPct val="150000"/>
              </a:lnSpc>
            </a:pPr>
            <a:r>
              <a:rPr lang="en-US" sz="2400" dirty="0"/>
              <a:t>Remote Monitoring</a:t>
            </a:r>
          </a:p>
          <a:p>
            <a:pPr>
              <a:lnSpc>
                <a:spcPct val="150000"/>
              </a:lnSpc>
            </a:pPr>
            <a:r>
              <a:rPr lang="en-US" sz="2400" dirty="0"/>
              <a:t>Drug-Nutrient Interaction Analysis</a:t>
            </a:r>
          </a:p>
          <a:p>
            <a:pPr marL="0" indent="0">
              <a:buNone/>
            </a:pPr>
            <a:endParaRPr lang="en-US" sz="3200"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19</a:t>
            </a:fld>
            <a:endParaRPr lang="en-US"/>
          </a:p>
        </p:txBody>
      </p:sp>
      <p:sp>
        <p:nvSpPr>
          <p:cNvPr id="5" name="Footer Placeholder 4">
            <a:extLst>
              <a:ext uri="{FF2B5EF4-FFF2-40B4-BE49-F238E27FC236}">
                <a16:creationId xmlns:a16="http://schemas.microsoft.com/office/drawing/2014/main" id="{6FC307C8-C24B-0B10-53CA-327A8062B999}"/>
              </a:ext>
            </a:extLst>
          </p:cNvPr>
          <p:cNvSpPr>
            <a:spLocks noGrp="1"/>
          </p:cNvSpPr>
          <p:nvPr>
            <p:ph type="ftr" sz="quarter" idx="4294967295"/>
          </p:nvPr>
        </p:nvSpPr>
        <p:spPr>
          <a:xfrm>
            <a:off x="9296400" y="44451"/>
            <a:ext cx="2895600" cy="365125"/>
          </a:xfrm>
        </p:spPr>
        <p:txBody>
          <a:bodyPr/>
          <a:lstStyle/>
          <a:p>
            <a:pPr>
              <a:defRPr/>
            </a:pPr>
            <a:r>
              <a:rPr lang="en-US" sz="2400" b="1" dirty="0">
                <a:solidFill>
                  <a:schemeClr val="tx1"/>
                </a:solidFill>
              </a:rPr>
              <a:t>Artificial intelligence</a:t>
            </a:r>
          </a:p>
        </p:txBody>
      </p:sp>
      <p:sp>
        <p:nvSpPr>
          <p:cNvPr id="4" name="Footer Placeholder 1">
            <a:extLst>
              <a:ext uri="{FF2B5EF4-FFF2-40B4-BE49-F238E27FC236}">
                <a16:creationId xmlns:a16="http://schemas.microsoft.com/office/drawing/2014/main" id="{A71DAE60-FC05-81D7-D630-C8AD59925FEE}"/>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solidFill>
                  <a:schemeClr val="tx1"/>
                </a:solidFill>
              </a:rPr>
              <a:t>Spiral Integration</a:t>
            </a:r>
          </a:p>
        </p:txBody>
      </p:sp>
    </p:spTree>
    <p:extLst>
      <p:ext uri="{BB962C8B-B14F-4D97-AF65-F5344CB8AC3E}">
        <p14:creationId xmlns:p14="http://schemas.microsoft.com/office/powerpoint/2010/main" val="100352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1290434"/>
            <a:ext cx="7772400" cy="1470025"/>
          </a:xfrm>
        </p:spPr>
        <p:txBody>
          <a:bodyPr>
            <a:normAutofit fontScale="90000"/>
          </a:bodyPr>
          <a:lstStyle/>
          <a:p>
            <a:r>
              <a:rPr lang="en-US" sz="4000" b="1" dirty="0">
                <a:cs typeface="Times New Roman" pitchFamily="18" charset="0"/>
              </a:rPr>
              <a:t>Musculoskeletal-I Module</a:t>
            </a:r>
            <a:br>
              <a:rPr lang="en-US" sz="4000" u="sng" dirty="0">
                <a:cs typeface="Times New Roman" pitchFamily="18" charset="0"/>
              </a:rPr>
            </a:br>
            <a:r>
              <a:rPr lang="en-US" sz="3200" dirty="0">
                <a:cs typeface="Times New Roman" pitchFamily="18" charset="0"/>
              </a:rPr>
              <a:t>1st Year MBBS(SGD)</a:t>
            </a:r>
            <a:br>
              <a:rPr lang="en-US" sz="4000" u="sng" dirty="0">
                <a:cs typeface="Times New Roman" pitchFamily="18" charset="0"/>
              </a:rPr>
            </a:br>
            <a:r>
              <a:rPr lang="en-US" sz="4000" b="1" dirty="0">
                <a:latin typeface="+mn-lt"/>
                <a:cs typeface="Times New Roman" pitchFamily="18" charset="0"/>
              </a:rPr>
              <a:t>Vitamin E</a:t>
            </a:r>
            <a:endParaRPr lang="en-US" dirty="0">
              <a:latin typeface="+mn-lt"/>
            </a:endParaRPr>
          </a:p>
        </p:txBody>
      </p:sp>
      <p:sp>
        <p:nvSpPr>
          <p:cNvPr id="3" name="Subtitle 2"/>
          <p:cNvSpPr>
            <a:spLocks noGrp="1"/>
          </p:cNvSpPr>
          <p:nvPr>
            <p:ph type="subTitle" idx="1"/>
          </p:nvPr>
        </p:nvSpPr>
        <p:spPr>
          <a:xfrm>
            <a:off x="2133600" y="5772629"/>
            <a:ext cx="8534400" cy="762000"/>
          </a:xfrm>
        </p:spPr>
        <p:txBody>
          <a:bodyPr>
            <a:normAutofit fontScale="25000" lnSpcReduction="20000"/>
          </a:bodyPr>
          <a:lstStyle/>
          <a:p>
            <a:pPr algn="l"/>
            <a:endParaRPr lang="en-US" sz="7200" b="1" dirty="0">
              <a:cs typeface="Times New Roman" pitchFamily="18" charset="0"/>
            </a:endParaRPr>
          </a:p>
          <a:p>
            <a:pPr algn="l"/>
            <a:r>
              <a:rPr lang="en-US" sz="7200" b="1" dirty="0">
                <a:cs typeface="Times New Roman" pitchFamily="18" charset="0"/>
              </a:rPr>
              <a:t>Presenter: Dr. Sana Latif				Date: 18-02-2025</a:t>
            </a:r>
          </a:p>
          <a:p>
            <a:pPr algn="l"/>
            <a:r>
              <a:rPr lang="en-US" sz="7200" b="1" dirty="0">
                <a:cs typeface="Times New Roman" pitchFamily="18" charset="0"/>
              </a:rPr>
              <a:t>(Senior 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58200" y="283029"/>
            <a:ext cx="1204686" cy="1007405"/>
          </a:xfrm>
          <a:prstGeom prst="rect">
            <a:avLst/>
          </a:prstGeom>
          <a:noFill/>
          <a:ln>
            <a:noFill/>
          </a:ln>
        </p:spPr>
      </p:pic>
      <p:pic>
        <p:nvPicPr>
          <p:cNvPr id="8" name="Picture 7" descr="A group of food in bowls&#10;&#10;AI-generated content may be incorrect.">
            <a:extLst>
              <a:ext uri="{FF2B5EF4-FFF2-40B4-BE49-F238E27FC236}">
                <a16:creationId xmlns:a16="http://schemas.microsoft.com/office/drawing/2014/main" id="{AC1DAD72-1220-8FF7-6340-5C0E1F552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3948" y="2810978"/>
            <a:ext cx="4067504" cy="2988139"/>
          </a:xfrm>
          <a:prstGeom prst="rect">
            <a:avLst/>
          </a:prstGeom>
        </p:spPr>
      </p:pic>
      <p:pic>
        <p:nvPicPr>
          <p:cNvPr id="12" name="Picture 11" descr="A bottle with green pills spilling out of it&#10;&#10;AI-generated content may be incorrect.">
            <a:extLst>
              <a:ext uri="{FF2B5EF4-FFF2-40B4-BE49-F238E27FC236}">
                <a16:creationId xmlns:a16="http://schemas.microsoft.com/office/drawing/2014/main" id="{37A26581-CDCE-3F4B-FF38-A14ABEA0CF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448" y="2116821"/>
            <a:ext cx="2428875" cy="3474790"/>
          </a:xfrm>
          <a:prstGeom prst="rect">
            <a:avLst/>
          </a:prstGeom>
        </p:spPr>
      </p:pic>
      <p:pic>
        <p:nvPicPr>
          <p:cNvPr id="14" name="Picture 13" descr="Close-up of a document with a signature&#10;&#10;AI-generated content may be incorrect.">
            <a:extLst>
              <a:ext uri="{FF2B5EF4-FFF2-40B4-BE49-F238E27FC236}">
                <a16:creationId xmlns:a16="http://schemas.microsoft.com/office/drawing/2014/main" id="{C78FE8EA-0295-9E8E-F213-C563D321A0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9607" y="4305048"/>
            <a:ext cx="2469333" cy="1470025"/>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pPr algn="ctr"/>
            <a:r>
              <a:rPr lang="en-US" sz="4000" b="1" dirty="0">
                <a:latin typeface="+mn-lt"/>
              </a:rPr>
              <a:t>Ethical Considerations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a:xfrm>
            <a:off x="609600" y="1160207"/>
            <a:ext cx="11356258" cy="5196144"/>
          </a:xfrm>
        </p:spPr>
        <p:txBody>
          <a:bodyPr>
            <a:normAutofit/>
          </a:bodyPr>
          <a:lstStyle/>
          <a:p>
            <a:pPr>
              <a:lnSpc>
                <a:spcPct val="150000"/>
              </a:lnSpc>
            </a:pPr>
            <a:endParaRPr lang="en-US" sz="2400" dirty="0"/>
          </a:p>
          <a:p>
            <a:pPr>
              <a:lnSpc>
                <a:spcPct val="150000"/>
              </a:lnSpc>
            </a:pPr>
            <a:r>
              <a:rPr lang="en-US" sz="2400" dirty="0"/>
              <a:t>Equitable Access to Supplements.</a:t>
            </a:r>
          </a:p>
          <a:p>
            <a:pPr>
              <a:lnSpc>
                <a:spcPct val="150000"/>
              </a:lnSpc>
            </a:pPr>
            <a:r>
              <a:rPr lang="en-US" sz="2400" dirty="0"/>
              <a:t>Ethical practices in nutritional genomics when utilizing genetic testing.</a:t>
            </a:r>
          </a:p>
          <a:p>
            <a:pPr>
              <a:lnSpc>
                <a:spcPct val="150000"/>
              </a:lnSpc>
            </a:pPr>
            <a:r>
              <a:rPr lang="en-US" sz="2400" dirty="0"/>
              <a:t>Cultural Sensitivity in Dietary Recommendations:</a:t>
            </a:r>
          </a:p>
          <a:p>
            <a:pPr>
              <a:lnSpc>
                <a:spcPct val="150000"/>
              </a:lnSpc>
            </a:pPr>
            <a:r>
              <a:rPr lang="en-US" sz="2400" dirty="0"/>
              <a:t>Transparent Communication on Supplementation: discussions about the risks and benefits</a:t>
            </a:r>
          </a:p>
          <a:p>
            <a:endParaRPr lang="en-US" dirty="0"/>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sp>
        <p:nvSpPr>
          <p:cNvPr id="6" name="Slide Number Placeholder 5">
            <a:extLst>
              <a:ext uri="{FF2B5EF4-FFF2-40B4-BE49-F238E27FC236}">
                <a16:creationId xmlns:a16="http://schemas.microsoft.com/office/drawing/2014/main" id="{9C51B170-B438-34AC-E96D-3B5425EB8215}"/>
              </a:ext>
            </a:extLst>
          </p:cNvPr>
          <p:cNvSpPr txBox="1">
            <a:spLocks/>
          </p:cNvSpPr>
          <p:nvPr/>
        </p:nvSpPr>
        <p:spPr>
          <a:xfrm>
            <a:off x="9588500" y="95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2400" b="1" dirty="0">
                <a:solidFill>
                  <a:schemeClr val="tx1"/>
                </a:solidFill>
              </a:rPr>
              <a:t>Bioethics</a:t>
            </a:r>
            <a:endParaRPr lang="en-US" sz="2400" b="1" dirty="0">
              <a:solidFill>
                <a:schemeClr val="tx1"/>
              </a:solidFill>
            </a:endParaRPr>
          </a:p>
        </p:txBody>
      </p:sp>
      <p:sp>
        <p:nvSpPr>
          <p:cNvPr id="4" name="Footer Placeholder 1">
            <a:extLst>
              <a:ext uri="{FF2B5EF4-FFF2-40B4-BE49-F238E27FC236}">
                <a16:creationId xmlns:a16="http://schemas.microsoft.com/office/drawing/2014/main" id="{9E321D14-3E7B-FC3F-6B50-2B237349C2C3}"/>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Spiral Integration</a:t>
            </a:r>
          </a:p>
        </p:txBody>
      </p:sp>
    </p:spTree>
    <p:extLst>
      <p:ext uri="{BB962C8B-B14F-4D97-AF65-F5344CB8AC3E}">
        <p14:creationId xmlns:p14="http://schemas.microsoft.com/office/powerpoint/2010/main" val="1938551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a:xfrm>
            <a:off x="524657" y="812800"/>
            <a:ext cx="11302582" cy="1600616"/>
          </a:xfrm>
        </p:spPr>
        <p:txBody>
          <a:bodyPr>
            <a:normAutofit fontScale="90000"/>
          </a:bodyPr>
          <a:lstStyle/>
          <a:p>
            <a:br>
              <a:rPr lang="en-US" sz="2000" b="1" i="0" dirty="0">
                <a:solidFill>
                  <a:srgbClr val="000000"/>
                </a:solidFill>
                <a:effectLst/>
                <a:latin typeface="Arial" panose="020B0604020202020204" pitchFamily="34" charset="0"/>
              </a:rPr>
            </a:br>
            <a:br>
              <a:rPr lang="en-US" sz="2000" b="1" i="0" dirty="0">
                <a:solidFill>
                  <a:srgbClr val="000000"/>
                </a:solidFill>
                <a:effectLst/>
                <a:latin typeface="Arial" panose="020B0604020202020204" pitchFamily="34" charset="0"/>
              </a:rPr>
            </a:br>
            <a:br>
              <a:rPr lang="en-US" sz="2000" b="1" i="0" dirty="0">
                <a:solidFill>
                  <a:srgbClr val="000000"/>
                </a:solidFill>
                <a:effectLst/>
                <a:latin typeface="Arial" panose="020B0604020202020204" pitchFamily="34" charset="0"/>
              </a:rPr>
            </a:br>
            <a:r>
              <a:rPr lang="en-US" sz="3600" b="1" i="0" dirty="0">
                <a:solidFill>
                  <a:srgbClr val="000000"/>
                </a:solidFill>
                <a:effectLst/>
                <a:latin typeface="+mn-lt"/>
              </a:rPr>
              <a:t>Fat-Soluble Vitamins A, D, E, and K: Review of the Literature and Points of Interest for the Clinician</a:t>
            </a:r>
            <a:br>
              <a:rPr lang="en-US" sz="4400" b="1" i="0" dirty="0">
                <a:solidFill>
                  <a:srgbClr val="000000"/>
                </a:solidFill>
                <a:effectLst/>
                <a:latin typeface="+mn-lt"/>
              </a:rPr>
            </a:br>
            <a:r>
              <a:rPr lang="en-US" sz="2400" b="0" i="0" dirty="0" err="1">
                <a:solidFill>
                  <a:srgbClr val="222222"/>
                </a:solidFill>
                <a:effectLst/>
                <a:latin typeface="Arial" panose="020B0604020202020204" pitchFamily="34" charset="0"/>
              </a:rPr>
              <a:t>Andrès</a:t>
            </a:r>
            <a:r>
              <a:rPr lang="en-US" sz="2400" b="0" i="0" dirty="0">
                <a:solidFill>
                  <a:srgbClr val="222222"/>
                </a:solidFill>
                <a:effectLst/>
                <a:latin typeface="Arial" panose="020B0604020202020204" pitchFamily="34" charset="0"/>
              </a:rPr>
              <a:t>, E.; Lorenzo-Villalba, N.; </a:t>
            </a:r>
            <a:r>
              <a:rPr lang="en-US" sz="2400" b="0" i="0" dirty="0" err="1">
                <a:solidFill>
                  <a:srgbClr val="222222"/>
                </a:solidFill>
                <a:effectLst/>
                <a:latin typeface="Arial" panose="020B0604020202020204" pitchFamily="34" charset="0"/>
              </a:rPr>
              <a:t>Terrade</a:t>
            </a:r>
            <a:r>
              <a:rPr lang="en-US" sz="2400" b="0" i="0" dirty="0">
                <a:solidFill>
                  <a:srgbClr val="222222"/>
                </a:solidFill>
                <a:effectLst/>
                <a:latin typeface="Arial" panose="020B0604020202020204" pitchFamily="34" charset="0"/>
              </a:rPr>
              <a:t>, J.-E.; Méndez-Bailon, M.</a:t>
            </a:r>
            <a:br>
              <a:rPr lang="en-US" sz="4400" b="1" i="0" dirty="0">
                <a:solidFill>
                  <a:srgbClr val="000000"/>
                </a:solidFill>
                <a:effectLst/>
                <a:latin typeface="+mn-lt"/>
              </a:rPr>
            </a:br>
            <a:r>
              <a:rPr lang="sv-SE" sz="2400" b="0" i="1" dirty="0">
                <a:solidFill>
                  <a:srgbClr val="222222"/>
                </a:solidFill>
                <a:effectLst/>
                <a:latin typeface="Arial" panose="020B0604020202020204" pitchFamily="34" charset="0"/>
              </a:rPr>
              <a:t>J. Clin. Med.</a:t>
            </a:r>
            <a:r>
              <a:rPr lang="sv-SE" sz="2400" b="0" i="0" dirty="0">
                <a:solidFill>
                  <a:srgbClr val="222222"/>
                </a:solidFill>
                <a:effectLst/>
                <a:latin typeface="Arial" panose="020B0604020202020204" pitchFamily="34" charset="0"/>
              </a:rPr>
              <a:t> </a:t>
            </a:r>
            <a:r>
              <a:rPr lang="sv-SE" sz="2400" b="1" i="0" dirty="0">
                <a:solidFill>
                  <a:srgbClr val="222222"/>
                </a:solidFill>
                <a:effectLst/>
                <a:latin typeface="Arial" panose="020B0604020202020204" pitchFamily="34" charset="0"/>
              </a:rPr>
              <a:t>2024</a:t>
            </a:r>
            <a:r>
              <a:rPr lang="sv-SE" sz="2400" b="0" i="0" dirty="0">
                <a:solidFill>
                  <a:srgbClr val="222222"/>
                </a:solidFill>
                <a:effectLst/>
                <a:latin typeface="Arial" panose="020B0604020202020204" pitchFamily="34" charset="0"/>
              </a:rPr>
              <a:t>, </a:t>
            </a:r>
            <a:r>
              <a:rPr lang="sv-SE" sz="2400" b="0" i="1" dirty="0">
                <a:solidFill>
                  <a:srgbClr val="222222"/>
                </a:solidFill>
                <a:effectLst/>
                <a:latin typeface="Arial" panose="020B0604020202020204" pitchFamily="34" charset="0"/>
              </a:rPr>
              <a:t>13</a:t>
            </a:r>
            <a:r>
              <a:rPr lang="sv-SE" sz="2400" b="0" i="0" dirty="0">
                <a:solidFill>
                  <a:srgbClr val="222222"/>
                </a:solidFill>
                <a:effectLst/>
                <a:latin typeface="Arial" panose="020B0604020202020204" pitchFamily="34" charset="0"/>
              </a:rPr>
              <a:t>(13), 3641; </a:t>
            </a:r>
            <a:r>
              <a:rPr lang="sv-SE" sz="2400" b="1" i="0" u="none" strike="noStrike" dirty="0">
                <a:solidFill>
                  <a:srgbClr val="4F5671"/>
                </a:solidFill>
                <a:effectLst/>
                <a:latin typeface="Arial" panose="020B0604020202020204" pitchFamily="34" charset="0"/>
                <a:hlinkClick r:id="rId2"/>
              </a:rPr>
              <a:t>https://doi.org/10.3390/jcm13133641</a:t>
            </a:r>
            <a:br>
              <a:rPr lang="en-US" sz="4400" b="1" i="0" dirty="0">
                <a:solidFill>
                  <a:srgbClr val="000000"/>
                </a:solidFill>
                <a:effectLst/>
                <a:latin typeface="+mn-lt"/>
              </a:rPr>
            </a:br>
            <a:br>
              <a:rPr lang="en-US" sz="4400" b="1" i="0" dirty="0">
                <a:solidFill>
                  <a:srgbClr val="000000"/>
                </a:solidFill>
                <a:effectLst/>
                <a:latin typeface="+mn-lt"/>
              </a:rPr>
            </a:br>
            <a:endParaRPr lang="en-US" sz="4400" dirty="0">
              <a:latin typeface="+mn-lt"/>
            </a:endParaRPr>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idx="1"/>
          </p:nvPr>
        </p:nvSpPr>
        <p:spPr>
          <a:xfrm>
            <a:off x="838200" y="1828800"/>
            <a:ext cx="10388600" cy="4813299"/>
          </a:xfrm>
        </p:spPr>
        <p:txBody>
          <a:bodyPr>
            <a:normAutofit fontScale="92500"/>
          </a:bodyPr>
          <a:lstStyle/>
          <a:p>
            <a:pPr marL="0" indent="0">
              <a:buNone/>
            </a:pPr>
            <a:endParaRPr lang="en-US" sz="3200" dirty="0"/>
          </a:p>
          <a:p>
            <a:pPr marL="0" indent="0">
              <a:buNone/>
            </a:pPr>
            <a:r>
              <a:rPr lang="en-US" b="0" i="0" dirty="0">
                <a:solidFill>
                  <a:srgbClr val="222222"/>
                </a:solidFill>
                <a:effectLst/>
                <a:latin typeface="Arial" panose="020B0604020202020204" pitchFamily="34" charset="0"/>
              </a:rPr>
              <a:t>Fat-soluble vitamins, including vitamins A, D, E, and K, are energy-free molecules that are essential to the body’s functioning and life. Their intake is almost exclusively exogenous, i.e., dietary. As a result, fat-soluble vitamin deficiencies are rarer in industrialized countries than in countries with limited resources. Certain groups of people are particularly affected, such as newborns or growing children, pregnant or breastfeeding women, and elderly or isolated individuals. Deficiencies in vitamins A, D, E, and K are also relatively frequent in subjects with digestive tract disorders, liver diseases, chronic pathologies, or in intensive care patients. Deficiencies or excesses of fat-soluble vitamins are responsible for a variety of more or less specific clinical pictures. Certain syndromes are typical of fat-soluble vitamin deficiency, such as the combination of ophthalmological and immunity impairments in the case of vitamin A deficiency or hemorrhagic syndrome and osteopenia in the case of vitamin E deficiency. This is also the case for </a:t>
            </a:r>
            <a:r>
              <a:rPr lang="en-US" b="0" i="0" dirty="0" err="1">
                <a:solidFill>
                  <a:srgbClr val="222222"/>
                </a:solidFill>
                <a:effectLst/>
                <a:latin typeface="Arial" panose="020B0604020202020204" pitchFamily="34" charset="0"/>
              </a:rPr>
              <a:t>osteomalacia</a:t>
            </a:r>
            <a:r>
              <a:rPr lang="en-US" b="0" i="0" dirty="0">
                <a:solidFill>
                  <a:srgbClr val="222222"/>
                </a:solidFill>
                <a:effectLst/>
                <a:latin typeface="Arial" panose="020B0604020202020204" pitchFamily="34" charset="0"/>
              </a:rPr>
              <a:t>, muscular weakness, even falls, and rickets in the case of vitamin D deficiency. Diagnosis of a deficiency in one of the fat-soluble vitamins relies on blood tests, which are not always essential for routine use. In this context, a therapeutic test may be proposed. Treatment of deficiencies requires vitamin supplementation, a well-balanced diet, and treatment of the cause.</a:t>
            </a: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a:xfrm>
            <a:off x="9200630" y="0"/>
            <a:ext cx="2991370" cy="681037"/>
          </a:xfrm>
        </p:spPr>
        <p:txBody>
          <a:bodyPr/>
          <a:lstStyle/>
          <a:p>
            <a:pPr algn="ctr">
              <a:defRPr/>
            </a:pPr>
            <a:r>
              <a:rPr lang="en-GB" sz="2000" b="1" dirty="0">
                <a:solidFill>
                  <a:schemeClr val="tx1"/>
                </a:solidFill>
              </a:rPr>
              <a:t>Research Article   </a:t>
            </a:r>
            <a:endParaRPr lang="en-US" sz="2000" b="1" dirty="0">
              <a:solidFill>
                <a:schemeClr val="tx1"/>
              </a:solidFill>
            </a:endParaRPr>
          </a:p>
        </p:txBody>
      </p:sp>
      <p:sp>
        <p:nvSpPr>
          <p:cNvPr id="5" name="Footer Placeholder 1">
            <a:extLst>
              <a:ext uri="{FF2B5EF4-FFF2-40B4-BE49-F238E27FC236}">
                <a16:creationId xmlns:a16="http://schemas.microsoft.com/office/drawing/2014/main" id="{FDE1A33D-A80D-3951-14C1-247C0328AD5B}"/>
              </a:ext>
            </a:extLst>
          </p:cNvPr>
          <p:cNvSpPr txBox="1">
            <a:spLocks/>
          </p:cNvSpPr>
          <p:nvPr/>
        </p:nvSpPr>
        <p:spPr>
          <a:xfrm>
            <a:off x="228600" y="95251"/>
            <a:ext cx="2895600" cy="609600"/>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a:solidFill>
                  <a:schemeClr val="tx1"/>
                </a:solidFill>
              </a:rPr>
              <a:t>Spiral Integration</a:t>
            </a:r>
          </a:p>
        </p:txBody>
      </p:sp>
    </p:spTree>
    <p:extLst>
      <p:ext uri="{BB962C8B-B14F-4D97-AF65-F5344CB8AC3E}">
        <p14:creationId xmlns:p14="http://schemas.microsoft.com/office/powerpoint/2010/main" val="146429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752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2286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777431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rPr>
              <a:t>Learning Resources</a:t>
            </a:r>
          </a:p>
        </p:txBody>
      </p:sp>
      <p:sp>
        <p:nvSpPr>
          <p:cNvPr id="3" name="Content Placeholder 2"/>
          <p:cNvSpPr>
            <a:spLocks noGrp="1"/>
          </p:cNvSpPr>
          <p:nvPr>
            <p:ph idx="1"/>
          </p:nvPr>
        </p:nvSpPr>
        <p:spPr>
          <a:xfrm>
            <a:off x="1238865" y="1417638"/>
            <a:ext cx="9576619" cy="4525963"/>
          </a:xfrm>
        </p:spPr>
        <p:txBody>
          <a:bodyPr/>
          <a:lstStyle/>
          <a:p>
            <a:pPr>
              <a:lnSpc>
                <a:spcPct val="150000"/>
              </a:lnSpc>
            </a:pPr>
            <a:r>
              <a:rPr lang="en-US" sz="3200" dirty="0"/>
              <a:t>Text</a:t>
            </a:r>
            <a:r>
              <a:rPr lang="en-GB" sz="3200" dirty="0" err="1"/>
              <a:t>bo</a:t>
            </a:r>
            <a:r>
              <a:rPr lang="en-US" sz="3200" dirty="0"/>
              <a:t>ok of Biochemistry, Lippincott 8</a:t>
            </a:r>
            <a:r>
              <a:rPr lang="en-US" sz="3200" baseline="30000" dirty="0"/>
              <a:t>th</a:t>
            </a:r>
            <a:r>
              <a:rPr lang="en-US" sz="3200" dirty="0"/>
              <a:t> edition</a:t>
            </a:r>
            <a:r>
              <a:rPr lang="en-GB" sz="3200" dirty="0"/>
              <a:t>, chapter no.28 , pages no. 441-444</a:t>
            </a:r>
          </a:p>
          <a:p>
            <a:pPr>
              <a:lnSpc>
                <a:spcPct val="150000"/>
              </a:lnSpc>
            </a:pPr>
            <a:r>
              <a:rPr lang="en-US" sz="3200" dirty="0"/>
              <a:t>Google scholar</a:t>
            </a:r>
          </a:p>
          <a:p>
            <a:pPr>
              <a:lnSpc>
                <a:spcPct val="150000"/>
              </a:lnSpc>
            </a:pPr>
            <a:r>
              <a:rPr lang="en-US" sz="32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spTree>
    <p:extLst>
      <p:ext uri="{BB962C8B-B14F-4D97-AF65-F5344CB8AC3E}">
        <p14:creationId xmlns:p14="http://schemas.microsoft.com/office/powerpoint/2010/main" val="867726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24</a:t>
            </a:fld>
            <a:endParaRPr lang="en-US"/>
          </a:p>
        </p:txBody>
      </p:sp>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3206246" y="1676401"/>
            <a:ext cx="5632954" cy="3559943"/>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2152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6001" y="1295401"/>
            <a:ext cx="4114799" cy="5262979"/>
          </a:xfrm>
          <a:prstGeom prst="rect">
            <a:avLst/>
          </a:prstGeom>
        </p:spPr>
        <p:txBody>
          <a:bodyPr wrap="square">
            <a:spAutoFit/>
          </a:bodyPr>
          <a:lstStyle/>
          <a:p>
            <a:pPr marL="285750" indent="-285750">
              <a:buFont typeface="Arial" panose="020B0604020202020204" pitchFamily="34" charset="0"/>
              <a:buChar char="•"/>
              <a:defRPr/>
            </a:pPr>
            <a:r>
              <a:rPr lang="en-US" altLang="en-US" sz="2800" dirty="0">
                <a:solidFill>
                  <a:prstClr val="black"/>
                </a:solidFill>
                <a:latin typeface="Calibri"/>
              </a:rPr>
              <a:t>To impart evidence based research oriented medical education</a:t>
            </a:r>
          </a:p>
          <a:p>
            <a:pPr marL="285750" indent="-285750">
              <a:buFont typeface="Arial" panose="020B0604020202020204" pitchFamily="34" charset="0"/>
              <a:buChar char="•"/>
              <a:defRPr/>
            </a:pPr>
            <a:endParaRPr lang="en-US" altLang="en-US" sz="2800" dirty="0">
              <a:solidFill>
                <a:prstClr val="black"/>
              </a:solidFill>
              <a:latin typeface="Calibri"/>
            </a:endParaRPr>
          </a:p>
          <a:p>
            <a:pPr marL="285750" indent="-285750">
              <a:buFont typeface="Arial" panose="020B0604020202020204" pitchFamily="34" charset="0"/>
              <a:buChar char="•"/>
              <a:defRPr/>
            </a:pPr>
            <a:r>
              <a:rPr lang="en-US" altLang="en-US" sz="2800" dirty="0">
                <a:solidFill>
                  <a:prstClr val="black"/>
                </a:solidFill>
                <a:latin typeface="Calibri"/>
              </a:rPr>
              <a:t>To provide best possible patient care</a:t>
            </a:r>
          </a:p>
          <a:p>
            <a:pPr marL="285750" indent="-285750">
              <a:buFont typeface="Arial" panose="020B0604020202020204" pitchFamily="34" charset="0"/>
              <a:buChar char="•"/>
              <a:defRPr/>
            </a:pPr>
            <a:endParaRPr lang="en-US" altLang="en-US" sz="2800" dirty="0">
              <a:solidFill>
                <a:prstClr val="black"/>
              </a:solidFill>
              <a:latin typeface="Calibri"/>
            </a:endParaRPr>
          </a:p>
          <a:p>
            <a:pPr marL="285750" indent="-285750">
              <a:buFont typeface="Arial" panose="020B0604020202020204" pitchFamily="34" charset="0"/>
              <a:buChar char="•"/>
              <a:defRPr/>
            </a:pPr>
            <a:r>
              <a:rPr lang="en-US" altLang="en-US" sz="2800" dirty="0">
                <a:solidFill>
                  <a:prstClr val="black"/>
                </a:solidFill>
                <a:latin typeface="Calibri"/>
              </a:rPr>
              <a:t>To inculcate the values of mutual respect and ethical practice of medicine</a:t>
            </a:r>
          </a:p>
          <a:p>
            <a:pPr marL="285750" indent="-285750">
              <a:buFont typeface="Arial" panose="020B0604020202020204" pitchFamily="34" charset="0"/>
              <a:buChar char="•"/>
              <a:defRPr/>
            </a:pPr>
            <a:endParaRPr lang="en-US" altLang="en-US" sz="2800" dirty="0">
              <a:solidFill>
                <a:prstClr val="black"/>
              </a:solidFill>
              <a:latin typeface="Calibri"/>
            </a:endParaRP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prstClr val="black"/>
                </a:solidFill>
                <a:latin typeface="Calibri" panose="020F0502020204030204"/>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tint val="75000"/>
                  </a:prstClr>
                </a:solidFill>
                <a:latin typeface="Calibri" panose="020F0502020204030204"/>
              </a: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432" y="762000"/>
            <a:ext cx="11004883" cy="5959642"/>
          </a:xfrm>
          <a:prstGeom prst="rect">
            <a:avLst/>
          </a:prstGeom>
        </p:spPr>
        <p:txBody>
          <a:bodyPr>
            <a:normAutofit/>
          </a:bodyPr>
          <a:lstStyle/>
          <a:p>
            <a:pPr marL="0" indent="0" algn="ctr">
              <a:buNone/>
            </a:pPr>
            <a:r>
              <a:rPr lang="en-US" sz="4000" b="1" dirty="0"/>
              <a:t>Learning Objectives</a:t>
            </a:r>
          </a:p>
          <a:p>
            <a:pPr marL="0" indent="0">
              <a:buNone/>
            </a:pPr>
            <a:endParaRPr lang="en-US" sz="1800" dirty="0"/>
          </a:p>
          <a:p>
            <a:pPr marL="0" indent="0">
              <a:buNone/>
            </a:pPr>
            <a:r>
              <a:rPr lang="en-US" sz="3200" dirty="0"/>
              <a:t>At the end of the </a:t>
            </a:r>
            <a:r>
              <a:rPr lang="en-GB" sz="3200" dirty="0"/>
              <a:t>SGD</a:t>
            </a:r>
            <a:r>
              <a:rPr lang="en-US" sz="3200" dirty="0"/>
              <a:t>, students will be able to</a:t>
            </a:r>
            <a:r>
              <a:rPr lang="en-GB" sz="3200" dirty="0"/>
              <a:t>:</a:t>
            </a:r>
          </a:p>
          <a:p>
            <a:pPr marL="514350" indent="-514350">
              <a:buFont typeface="+mj-lt"/>
              <a:buAutoNum type="arabicPeriod"/>
            </a:pPr>
            <a:r>
              <a:rPr lang="en-GB" sz="3200" dirty="0"/>
              <a:t>Understand the role of vitamin E in human health.</a:t>
            </a:r>
          </a:p>
          <a:p>
            <a:pPr marL="514350" indent="-514350">
              <a:buFont typeface="+mj-lt"/>
              <a:buAutoNum type="arabicPeriod"/>
            </a:pPr>
            <a:r>
              <a:rPr lang="en-GB" sz="3200" dirty="0"/>
              <a:t>Recognize dietary sources and recommended intake of vitamin E</a:t>
            </a:r>
          </a:p>
          <a:p>
            <a:pPr marL="514350" indent="-514350">
              <a:buFont typeface="+mj-lt"/>
              <a:buAutoNum type="arabicPeriod"/>
            </a:pPr>
            <a:r>
              <a:rPr lang="en-GB" sz="3200" dirty="0"/>
              <a:t>Functions of Vitamin E</a:t>
            </a:r>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7B614-A31E-36D7-3B3B-54533E1F6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2BA928-3070-3939-8449-97D75D118FCA}"/>
              </a:ext>
            </a:extLst>
          </p:cNvPr>
          <p:cNvSpPr>
            <a:spLocks noGrp="1"/>
          </p:cNvSpPr>
          <p:nvPr>
            <p:ph type="title"/>
          </p:nvPr>
        </p:nvSpPr>
        <p:spPr>
          <a:xfrm>
            <a:off x="838200" y="280736"/>
            <a:ext cx="10515600" cy="1009653"/>
          </a:xfrm>
        </p:spPr>
        <p:txBody>
          <a:bodyPr>
            <a:normAutofit fontScale="90000"/>
          </a:bodyPr>
          <a:lstStyle/>
          <a:p>
            <a:pPr algn="ctr"/>
            <a:r>
              <a:rPr lang="en-US" sz="4400" b="1" dirty="0">
                <a:latin typeface="+mn-lt"/>
              </a:rPr>
              <a:t>Interactive Session</a:t>
            </a:r>
            <a:br>
              <a:rPr lang="en-US" sz="3600" b="1" dirty="0"/>
            </a:br>
            <a:endParaRPr lang="en-US" dirty="0"/>
          </a:p>
        </p:txBody>
      </p:sp>
      <p:sp>
        <p:nvSpPr>
          <p:cNvPr id="3" name="Content Placeholder 2">
            <a:extLst>
              <a:ext uri="{FF2B5EF4-FFF2-40B4-BE49-F238E27FC236}">
                <a16:creationId xmlns:a16="http://schemas.microsoft.com/office/drawing/2014/main" id="{779FCE1D-334A-29A9-679C-30FA9BE15672}"/>
              </a:ext>
            </a:extLst>
          </p:cNvPr>
          <p:cNvSpPr>
            <a:spLocks noGrp="1"/>
          </p:cNvSpPr>
          <p:nvPr>
            <p:ph idx="1"/>
          </p:nvPr>
        </p:nvSpPr>
        <p:spPr>
          <a:xfrm>
            <a:off x="449179" y="930442"/>
            <a:ext cx="11325726" cy="5646822"/>
          </a:xfrm>
          <a:prstGeom prst="rect">
            <a:avLst/>
          </a:prstGeom>
        </p:spPr>
        <p:txBody>
          <a:bodyPr>
            <a:noAutofit/>
          </a:bodyPr>
          <a:lstStyle/>
          <a:p>
            <a:pPr marL="0" indent="0">
              <a:lnSpc>
                <a:spcPct val="100000"/>
              </a:lnSpc>
              <a:buNone/>
            </a:pPr>
            <a:r>
              <a:rPr lang="en-US" sz="2200" dirty="0"/>
              <a:t>A 32-year-old male with a history of </a:t>
            </a:r>
            <a:r>
              <a:rPr lang="en-US" sz="2200" b="1" dirty="0"/>
              <a:t>Crohn’s disease </a:t>
            </a:r>
            <a:r>
              <a:rPr lang="en-US" sz="2200" dirty="0"/>
              <a:t>presents to the clinic with </a:t>
            </a:r>
            <a:r>
              <a:rPr lang="en-US" sz="2200" b="1" dirty="0"/>
              <a:t>progressive muscle weakness, difficulty walking, and numbness in his hands and feet </a:t>
            </a:r>
            <a:r>
              <a:rPr lang="en-US" sz="2200" dirty="0"/>
              <a:t>over the past six months. He also reports occasional </a:t>
            </a:r>
            <a:r>
              <a:rPr lang="en-US" sz="2200" b="1" dirty="0"/>
              <a:t>difficulty with coordination </a:t>
            </a:r>
            <a:r>
              <a:rPr lang="en-US" sz="2200" dirty="0"/>
              <a:t>and </a:t>
            </a:r>
            <a:r>
              <a:rPr lang="en-US" sz="2200" b="1" dirty="0"/>
              <a:t>frequent tripping while walking</a:t>
            </a:r>
            <a:r>
              <a:rPr lang="en-US" sz="2200" dirty="0"/>
              <a:t>.</a:t>
            </a:r>
          </a:p>
          <a:p>
            <a:pPr marL="0" indent="0">
              <a:lnSpc>
                <a:spcPct val="100000"/>
              </a:lnSpc>
              <a:buNone/>
            </a:pPr>
            <a:r>
              <a:rPr lang="en-US" sz="2200" dirty="0"/>
              <a:t>His medical history includes </a:t>
            </a:r>
            <a:r>
              <a:rPr lang="en-US" sz="2200" b="1" dirty="0"/>
              <a:t>multiple episodes of diarrhea and unintentional weight loss over the past year.</a:t>
            </a:r>
            <a:r>
              <a:rPr lang="en-US" sz="2200" dirty="0"/>
              <a:t> </a:t>
            </a:r>
          </a:p>
          <a:p>
            <a:pPr marL="0" indent="0">
              <a:lnSpc>
                <a:spcPct val="100000"/>
              </a:lnSpc>
              <a:buNone/>
            </a:pPr>
            <a:r>
              <a:rPr lang="en-US" sz="2200" dirty="0"/>
              <a:t>He </a:t>
            </a:r>
            <a:r>
              <a:rPr lang="en-US" sz="2200" b="1" dirty="0"/>
              <a:t>follows a strict low-fat diet </a:t>
            </a:r>
            <a:r>
              <a:rPr lang="en-US" sz="2200" dirty="0"/>
              <a:t>due to concerns about worsening his gastrointestinal symptoms.</a:t>
            </a:r>
          </a:p>
          <a:p>
            <a:pPr marL="0" indent="0" algn="ctr">
              <a:lnSpc>
                <a:spcPct val="100000"/>
              </a:lnSpc>
              <a:buNone/>
            </a:pPr>
            <a:r>
              <a:rPr lang="en-US" sz="2200" b="1" dirty="0"/>
              <a:t>Examination:</a:t>
            </a:r>
          </a:p>
          <a:p>
            <a:pPr marL="0" indent="0">
              <a:lnSpc>
                <a:spcPct val="100000"/>
              </a:lnSpc>
              <a:buNone/>
            </a:pPr>
            <a:r>
              <a:rPr lang="en-US" sz="2200" b="1" dirty="0"/>
              <a:t>Neurological findings</a:t>
            </a:r>
            <a:r>
              <a:rPr lang="en-US" sz="2200" dirty="0"/>
              <a:t>:</a:t>
            </a:r>
          </a:p>
          <a:p>
            <a:pPr marL="0" indent="0">
              <a:lnSpc>
                <a:spcPct val="100000"/>
              </a:lnSpc>
              <a:spcBef>
                <a:spcPts val="600"/>
              </a:spcBef>
              <a:buNone/>
            </a:pPr>
            <a:r>
              <a:rPr lang="en-US" sz="2200" dirty="0"/>
              <a:t>Decreased deep tendon reflexes (DTRs)</a:t>
            </a:r>
          </a:p>
          <a:p>
            <a:pPr marL="0" indent="0">
              <a:lnSpc>
                <a:spcPct val="100000"/>
              </a:lnSpc>
              <a:spcBef>
                <a:spcPts val="600"/>
              </a:spcBef>
              <a:buNone/>
            </a:pPr>
            <a:r>
              <a:rPr lang="en-US" sz="2200" dirty="0"/>
              <a:t>Impaired vibratory sensation and proprioception in the lower limbs</a:t>
            </a:r>
          </a:p>
          <a:p>
            <a:pPr marL="0" indent="0">
              <a:lnSpc>
                <a:spcPct val="100000"/>
              </a:lnSpc>
              <a:spcBef>
                <a:spcPts val="600"/>
              </a:spcBef>
              <a:buNone/>
            </a:pPr>
            <a:r>
              <a:rPr lang="en-US" sz="2200" dirty="0"/>
              <a:t>Mild ataxia on tandem walking</a:t>
            </a:r>
          </a:p>
          <a:p>
            <a:pPr marL="0" indent="0" algn="ctr">
              <a:lnSpc>
                <a:spcPct val="100000"/>
              </a:lnSpc>
              <a:buNone/>
            </a:pPr>
            <a:r>
              <a:rPr lang="en-US" sz="2200" b="1" dirty="0"/>
              <a:t>Laboratory tests </a:t>
            </a:r>
            <a:r>
              <a:rPr lang="en-US" sz="2200" dirty="0"/>
              <a:t>: </a:t>
            </a:r>
          </a:p>
          <a:p>
            <a:pPr marL="0" indent="0">
              <a:lnSpc>
                <a:spcPct val="100000"/>
              </a:lnSpc>
              <a:buNone/>
            </a:pPr>
            <a:r>
              <a:rPr lang="en-US" sz="2200" dirty="0"/>
              <a:t>Low serum α-tocopherol levels</a:t>
            </a:r>
          </a:p>
          <a:p>
            <a:pPr marL="0" indent="0">
              <a:lnSpc>
                <a:spcPct val="100000"/>
              </a:lnSpc>
              <a:buNone/>
            </a:pPr>
            <a:r>
              <a:rPr lang="en-US" sz="2200" dirty="0"/>
              <a:t>Normal B12 and folate levels</a:t>
            </a:r>
          </a:p>
        </p:txBody>
      </p:sp>
      <p:sp>
        <p:nvSpPr>
          <p:cNvPr id="9" name="Slide Number Placeholder 8">
            <a:extLst>
              <a:ext uri="{FF2B5EF4-FFF2-40B4-BE49-F238E27FC236}">
                <a16:creationId xmlns:a16="http://schemas.microsoft.com/office/drawing/2014/main" id="{483B7FF2-34C7-EFA5-E23A-5E2FE6841E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534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p:txBody>
          <a:bodyPr>
            <a:normAutofit/>
          </a:bodyPr>
          <a:lstStyle/>
          <a:p>
            <a:pPr algn="ctr"/>
            <a:r>
              <a:rPr lang="en-US" sz="4000" b="1" dirty="0">
                <a:latin typeface="+mn-lt"/>
              </a:rPr>
              <a:t>Introduction to Vitamins</a:t>
            </a:r>
          </a:p>
        </p:txBody>
      </p:sp>
      <p:sp>
        <p:nvSpPr>
          <p:cNvPr id="3" name="Content Placeholder 2">
            <a:extLst>
              <a:ext uri="{FF2B5EF4-FFF2-40B4-BE49-F238E27FC236}">
                <a16:creationId xmlns:a16="http://schemas.microsoft.com/office/drawing/2014/main" id="{505A7EBA-70E6-98B2-CF61-7331EABD463D}"/>
              </a:ext>
            </a:extLst>
          </p:cNvPr>
          <p:cNvSpPr>
            <a:spLocks noGrp="1"/>
          </p:cNvSpPr>
          <p:nvPr>
            <p:ph idx="1"/>
          </p:nvPr>
        </p:nvSpPr>
        <p:spPr>
          <a:xfrm>
            <a:off x="609599" y="1600201"/>
            <a:ext cx="10515600" cy="4525963"/>
          </a:xfrm>
        </p:spPr>
        <p:txBody>
          <a:bodyPr>
            <a:normAutofit/>
          </a:bodyPr>
          <a:lstStyle/>
          <a:p>
            <a:pPr>
              <a:lnSpc>
                <a:spcPct val="150000"/>
              </a:lnSpc>
            </a:pPr>
            <a:r>
              <a:rPr lang="en-US" sz="2400" dirty="0"/>
              <a:t>Vitamins are essential organic compounds required in small amounts for normal metabolism and good health.</a:t>
            </a:r>
          </a:p>
          <a:p>
            <a:pPr>
              <a:lnSpc>
                <a:spcPct val="150000"/>
              </a:lnSpc>
            </a:pPr>
            <a:r>
              <a:rPr lang="en-US" sz="2400" dirty="0"/>
              <a:t>They are not a source of energy</a:t>
            </a:r>
          </a:p>
          <a:p>
            <a:pPr>
              <a:lnSpc>
                <a:spcPct val="150000"/>
              </a:lnSpc>
            </a:pPr>
            <a:r>
              <a:rPr lang="en-US" sz="2400" dirty="0"/>
              <a:t>Classified into:</a:t>
            </a:r>
          </a:p>
          <a:p>
            <a:pPr marL="457200" indent="-457200">
              <a:lnSpc>
                <a:spcPct val="150000"/>
              </a:lnSpc>
              <a:buAutoNum type="arabicPeriod"/>
            </a:pPr>
            <a:r>
              <a:rPr lang="en-US" sz="2400" dirty="0"/>
              <a:t>Water-Soluble (Vitamin C and B Class) </a:t>
            </a:r>
          </a:p>
          <a:p>
            <a:pPr marL="457200" indent="-457200">
              <a:lnSpc>
                <a:spcPct val="150000"/>
              </a:lnSpc>
              <a:buAutoNum type="arabicPeriod"/>
            </a:pPr>
            <a:r>
              <a:rPr lang="en-US" sz="2400" dirty="0"/>
              <a:t>Fat-Soluble (A,D,E and K)</a:t>
            </a:r>
          </a:p>
          <a:p>
            <a:endParaRPr lang="en-US" dirty="0"/>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
        <p:nvSpPr>
          <p:cNvPr id="6" name="Footer Placeholder 1">
            <a:extLst>
              <a:ext uri="{FF2B5EF4-FFF2-40B4-BE49-F238E27FC236}">
                <a16:creationId xmlns:a16="http://schemas.microsoft.com/office/drawing/2014/main" id="{0782BD10-AB0F-D77B-E2E2-739975645D26}"/>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spTree>
    <p:extLst>
      <p:ext uri="{BB962C8B-B14F-4D97-AF65-F5344CB8AC3E}">
        <p14:creationId xmlns:p14="http://schemas.microsoft.com/office/powerpoint/2010/main" val="239463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a:xfrm>
            <a:off x="838200" y="95251"/>
            <a:ext cx="10515600" cy="803107"/>
          </a:xfrm>
        </p:spPr>
        <p:txBody>
          <a:bodyPr>
            <a:normAutofit/>
          </a:bodyPr>
          <a:lstStyle/>
          <a:p>
            <a:pPr algn="ctr"/>
            <a:r>
              <a:rPr lang="en-US" sz="4000" b="1" dirty="0">
                <a:latin typeface="+mn-lt"/>
              </a:rPr>
              <a:t>Classification Of Vitamins</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8</a:t>
            </a:fld>
            <a:endParaRPr lang="en-US"/>
          </a:p>
        </p:txBody>
      </p:sp>
      <p:sp>
        <p:nvSpPr>
          <p:cNvPr id="3" name="Footer Placeholder 1">
            <a:extLst>
              <a:ext uri="{FF2B5EF4-FFF2-40B4-BE49-F238E27FC236}">
                <a16:creationId xmlns:a16="http://schemas.microsoft.com/office/drawing/2014/main" id="{4E891C33-D733-2E34-BC41-D5F32B186FFA}"/>
              </a:ext>
            </a:extLst>
          </p:cNvPr>
          <p:cNvSpPr txBox="1">
            <a:spLocks/>
          </p:cNvSpPr>
          <p:nvPr/>
        </p:nvSpPr>
        <p:spPr>
          <a:xfrm>
            <a:off x="101600" y="43448"/>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graphicFrame>
        <p:nvGraphicFramePr>
          <p:cNvPr id="11" name="Content Placeholder 10">
            <a:extLst>
              <a:ext uri="{FF2B5EF4-FFF2-40B4-BE49-F238E27FC236}">
                <a16:creationId xmlns:a16="http://schemas.microsoft.com/office/drawing/2014/main" id="{52FDD4AA-D067-E1DA-6BE3-0AC53D53E4E7}"/>
              </a:ext>
            </a:extLst>
          </p:cNvPr>
          <p:cNvGraphicFramePr>
            <a:graphicFrameLocks noGrp="1"/>
          </p:cNvGraphicFramePr>
          <p:nvPr>
            <p:ph idx="1"/>
            <p:extLst>
              <p:ext uri="{D42A27DB-BD31-4B8C-83A1-F6EECF244321}">
                <p14:modId xmlns:p14="http://schemas.microsoft.com/office/powerpoint/2010/main" val="990376448"/>
              </p:ext>
            </p:extLst>
          </p:nvPr>
        </p:nvGraphicFramePr>
        <p:xfrm>
          <a:off x="0" y="721895"/>
          <a:ext cx="12090400" cy="6359068"/>
        </p:xfrm>
        <a:graphic>
          <a:graphicData uri="http://schemas.openxmlformats.org/drawingml/2006/table">
            <a:tbl>
              <a:tblPr>
                <a:tableStyleId>{616DA210-FB5B-4158-B5E0-FEB733F419BA}</a:tableStyleId>
              </a:tblPr>
              <a:tblGrid>
                <a:gridCol w="2418080">
                  <a:extLst>
                    <a:ext uri="{9D8B030D-6E8A-4147-A177-3AD203B41FA5}">
                      <a16:colId xmlns:a16="http://schemas.microsoft.com/office/drawing/2014/main" val="522768557"/>
                    </a:ext>
                  </a:extLst>
                </a:gridCol>
                <a:gridCol w="2418080">
                  <a:extLst>
                    <a:ext uri="{9D8B030D-6E8A-4147-A177-3AD203B41FA5}">
                      <a16:colId xmlns:a16="http://schemas.microsoft.com/office/drawing/2014/main" val="3317241432"/>
                    </a:ext>
                  </a:extLst>
                </a:gridCol>
                <a:gridCol w="2418080">
                  <a:extLst>
                    <a:ext uri="{9D8B030D-6E8A-4147-A177-3AD203B41FA5}">
                      <a16:colId xmlns:a16="http://schemas.microsoft.com/office/drawing/2014/main" val="486545953"/>
                    </a:ext>
                  </a:extLst>
                </a:gridCol>
                <a:gridCol w="2418080">
                  <a:extLst>
                    <a:ext uri="{9D8B030D-6E8A-4147-A177-3AD203B41FA5}">
                      <a16:colId xmlns:a16="http://schemas.microsoft.com/office/drawing/2014/main" val="868517058"/>
                    </a:ext>
                  </a:extLst>
                </a:gridCol>
                <a:gridCol w="2418080">
                  <a:extLst>
                    <a:ext uri="{9D8B030D-6E8A-4147-A177-3AD203B41FA5}">
                      <a16:colId xmlns:a16="http://schemas.microsoft.com/office/drawing/2014/main" val="2897230955"/>
                    </a:ext>
                  </a:extLst>
                </a:gridCol>
              </a:tblGrid>
              <a:tr h="303842">
                <a:tc>
                  <a:txBody>
                    <a:bodyPr/>
                    <a:lstStyle/>
                    <a:p>
                      <a:r>
                        <a:rPr lang="en-US" sz="1600" b="1" dirty="0"/>
                        <a:t>Type</a:t>
                      </a:r>
                    </a:p>
                  </a:txBody>
                  <a:tcPr marL="71042" marR="71042" marT="35521" marB="35521" anchor="ctr"/>
                </a:tc>
                <a:tc>
                  <a:txBody>
                    <a:bodyPr/>
                    <a:lstStyle/>
                    <a:p>
                      <a:r>
                        <a:rPr lang="en-US" sz="1600" b="1"/>
                        <a:t>Vitamin</a:t>
                      </a:r>
                    </a:p>
                  </a:txBody>
                  <a:tcPr marL="71042" marR="71042" marT="35521" marB="35521" anchor="ctr"/>
                </a:tc>
                <a:tc>
                  <a:txBody>
                    <a:bodyPr/>
                    <a:lstStyle/>
                    <a:p>
                      <a:r>
                        <a:rPr lang="en-US" sz="1600" b="1"/>
                        <a:t>Other Names</a:t>
                      </a:r>
                    </a:p>
                  </a:txBody>
                  <a:tcPr marL="71042" marR="71042" marT="35521" marB="35521" anchor="ctr"/>
                </a:tc>
                <a:tc>
                  <a:txBody>
                    <a:bodyPr/>
                    <a:lstStyle/>
                    <a:p>
                      <a:r>
                        <a:rPr lang="en-US" sz="1600" b="1"/>
                        <a:t>Functions</a:t>
                      </a:r>
                    </a:p>
                  </a:txBody>
                  <a:tcPr marL="71042" marR="71042" marT="35521" marB="35521" anchor="ctr"/>
                </a:tc>
                <a:tc>
                  <a:txBody>
                    <a:bodyPr/>
                    <a:lstStyle/>
                    <a:p>
                      <a:r>
                        <a:rPr lang="en-US" sz="1600" b="1"/>
                        <a:t>Sources</a:t>
                      </a:r>
                    </a:p>
                  </a:txBody>
                  <a:tcPr marL="71042" marR="71042" marT="35521" marB="35521" anchor="ctr"/>
                </a:tc>
                <a:extLst>
                  <a:ext uri="{0D108BD9-81ED-4DB2-BD59-A6C34878D82A}">
                    <a16:rowId xmlns:a16="http://schemas.microsoft.com/office/drawing/2014/main" val="1109965421"/>
                  </a:ext>
                </a:extLst>
              </a:tr>
              <a:tr h="539132">
                <a:tc>
                  <a:txBody>
                    <a:bodyPr/>
                    <a:lstStyle/>
                    <a:p>
                      <a:r>
                        <a:rPr lang="en-US" sz="1600" b="1"/>
                        <a:t>Fat-Soluble</a:t>
                      </a:r>
                    </a:p>
                  </a:txBody>
                  <a:tcPr marL="71042" marR="71042" marT="35521" marB="35521" anchor="ctr"/>
                </a:tc>
                <a:tc>
                  <a:txBody>
                    <a:bodyPr/>
                    <a:lstStyle/>
                    <a:p>
                      <a:r>
                        <a:rPr lang="en-US" sz="1600" b="1"/>
                        <a:t>A</a:t>
                      </a:r>
                    </a:p>
                  </a:txBody>
                  <a:tcPr marL="71042" marR="71042" marT="35521" marB="35521" anchor="ctr"/>
                </a:tc>
                <a:tc>
                  <a:txBody>
                    <a:bodyPr/>
                    <a:lstStyle/>
                    <a:p>
                      <a:r>
                        <a:rPr lang="en-US" sz="1600" b="1" dirty="0"/>
                        <a:t>Retinol, Retinal, Retinoic Acid</a:t>
                      </a:r>
                    </a:p>
                  </a:txBody>
                  <a:tcPr marL="71042" marR="71042" marT="35521" marB="35521" anchor="ctr"/>
                </a:tc>
                <a:tc>
                  <a:txBody>
                    <a:bodyPr/>
                    <a:lstStyle/>
                    <a:p>
                      <a:r>
                        <a:rPr lang="en-US" sz="1600" b="1"/>
                        <a:t>Vision, growth, immunity</a:t>
                      </a:r>
                    </a:p>
                  </a:txBody>
                  <a:tcPr marL="71042" marR="71042" marT="35521" marB="35521" anchor="ctr"/>
                </a:tc>
                <a:tc>
                  <a:txBody>
                    <a:bodyPr/>
                    <a:lstStyle/>
                    <a:p>
                      <a:r>
                        <a:rPr lang="en-US" sz="1600" b="1"/>
                        <a:t>Carrots, liver, dairy</a:t>
                      </a:r>
                    </a:p>
                  </a:txBody>
                  <a:tcPr marL="71042" marR="71042" marT="35521" marB="35521" anchor="ctr"/>
                </a:tc>
                <a:extLst>
                  <a:ext uri="{0D108BD9-81ED-4DB2-BD59-A6C34878D82A}">
                    <a16:rowId xmlns:a16="http://schemas.microsoft.com/office/drawing/2014/main" val="154703208"/>
                  </a:ext>
                </a:extLst>
              </a:tr>
              <a:tr h="539132">
                <a:tc>
                  <a:txBody>
                    <a:bodyPr/>
                    <a:lstStyle/>
                    <a:p>
                      <a:endParaRPr lang="en-US" sz="1600" b="1" dirty="0"/>
                    </a:p>
                  </a:txBody>
                  <a:tcPr marL="71042" marR="71042" marT="35521" marB="35521" anchor="ctr"/>
                </a:tc>
                <a:tc>
                  <a:txBody>
                    <a:bodyPr/>
                    <a:lstStyle/>
                    <a:p>
                      <a:r>
                        <a:rPr lang="en-US" sz="1600" b="1"/>
                        <a:t>D</a:t>
                      </a:r>
                    </a:p>
                  </a:txBody>
                  <a:tcPr marL="71042" marR="71042" marT="35521" marB="35521" anchor="ctr"/>
                </a:tc>
                <a:tc>
                  <a:txBody>
                    <a:bodyPr/>
                    <a:lstStyle/>
                    <a:p>
                      <a:r>
                        <a:rPr lang="en-US" sz="1600" b="1"/>
                        <a:t>Cholecalciferol (D3), Ergocalciferol (D2)</a:t>
                      </a:r>
                    </a:p>
                  </a:txBody>
                  <a:tcPr marL="71042" marR="71042" marT="35521" marB="35521" anchor="ctr"/>
                </a:tc>
                <a:tc>
                  <a:txBody>
                    <a:bodyPr/>
                    <a:lstStyle/>
                    <a:p>
                      <a:r>
                        <a:rPr lang="en-US" sz="1600" b="1" dirty="0"/>
                        <a:t>Bone health, calcium balance</a:t>
                      </a:r>
                    </a:p>
                  </a:txBody>
                  <a:tcPr marL="71042" marR="71042" marT="35521" marB="35521" anchor="ctr"/>
                </a:tc>
                <a:tc>
                  <a:txBody>
                    <a:bodyPr/>
                    <a:lstStyle/>
                    <a:p>
                      <a:r>
                        <a:rPr lang="en-US" sz="1600" b="1"/>
                        <a:t>Sunlight, fish, milk</a:t>
                      </a:r>
                    </a:p>
                  </a:txBody>
                  <a:tcPr marL="71042" marR="71042" marT="35521" marB="35521" anchor="ctr"/>
                </a:tc>
                <a:extLst>
                  <a:ext uri="{0D108BD9-81ED-4DB2-BD59-A6C34878D82A}">
                    <a16:rowId xmlns:a16="http://schemas.microsoft.com/office/drawing/2014/main" val="1774032201"/>
                  </a:ext>
                </a:extLst>
              </a:tr>
              <a:tr h="539132">
                <a:tc>
                  <a:txBody>
                    <a:bodyPr/>
                    <a:lstStyle/>
                    <a:p>
                      <a:endParaRPr lang="en-US" sz="1600" b="1"/>
                    </a:p>
                  </a:txBody>
                  <a:tcPr marL="71042" marR="71042" marT="35521" marB="35521" anchor="ctr"/>
                </a:tc>
                <a:tc>
                  <a:txBody>
                    <a:bodyPr/>
                    <a:lstStyle/>
                    <a:p>
                      <a:r>
                        <a:rPr lang="en-US" sz="1600" b="1"/>
                        <a:t>E</a:t>
                      </a:r>
                    </a:p>
                  </a:txBody>
                  <a:tcPr marL="71042" marR="71042" marT="35521" marB="35521" anchor="ctr"/>
                </a:tc>
                <a:tc>
                  <a:txBody>
                    <a:bodyPr/>
                    <a:lstStyle/>
                    <a:p>
                      <a:r>
                        <a:rPr lang="en-US" sz="1600" b="1" dirty="0"/>
                        <a:t>Tocopherols, Tocotrienols</a:t>
                      </a:r>
                    </a:p>
                  </a:txBody>
                  <a:tcPr marL="71042" marR="71042" marT="35521" marB="35521" anchor="ctr"/>
                </a:tc>
                <a:tc>
                  <a:txBody>
                    <a:bodyPr/>
                    <a:lstStyle/>
                    <a:p>
                      <a:r>
                        <a:rPr lang="en-US" sz="1600" b="1"/>
                        <a:t>Antioxidant, cell protection</a:t>
                      </a:r>
                    </a:p>
                  </a:txBody>
                  <a:tcPr marL="71042" marR="71042" marT="35521" marB="35521" anchor="ctr"/>
                </a:tc>
                <a:tc>
                  <a:txBody>
                    <a:bodyPr/>
                    <a:lstStyle/>
                    <a:p>
                      <a:r>
                        <a:rPr lang="en-US" sz="1600" b="1"/>
                        <a:t>Nuts, seeds, oils</a:t>
                      </a:r>
                    </a:p>
                  </a:txBody>
                  <a:tcPr marL="71042" marR="71042" marT="35521" marB="35521" anchor="ctr"/>
                </a:tc>
                <a:extLst>
                  <a:ext uri="{0D108BD9-81ED-4DB2-BD59-A6C34878D82A}">
                    <a16:rowId xmlns:a16="http://schemas.microsoft.com/office/drawing/2014/main" val="55870108"/>
                  </a:ext>
                </a:extLst>
              </a:tr>
              <a:tr h="539132">
                <a:tc>
                  <a:txBody>
                    <a:bodyPr/>
                    <a:lstStyle/>
                    <a:p>
                      <a:endParaRPr lang="en-US" sz="1600" b="1"/>
                    </a:p>
                  </a:txBody>
                  <a:tcPr marL="71042" marR="71042" marT="35521" marB="35521" anchor="ctr"/>
                </a:tc>
                <a:tc>
                  <a:txBody>
                    <a:bodyPr/>
                    <a:lstStyle/>
                    <a:p>
                      <a:r>
                        <a:rPr lang="en-US" sz="1600" b="1"/>
                        <a:t>K</a:t>
                      </a:r>
                    </a:p>
                  </a:txBody>
                  <a:tcPr marL="71042" marR="71042" marT="35521" marB="35521" anchor="ctr"/>
                </a:tc>
                <a:tc>
                  <a:txBody>
                    <a:bodyPr/>
                    <a:lstStyle/>
                    <a:p>
                      <a:r>
                        <a:rPr lang="en-US" sz="1600" b="1"/>
                        <a:t>Phylloquinone (K1), Menaquinone (K2)</a:t>
                      </a:r>
                    </a:p>
                  </a:txBody>
                  <a:tcPr marL="71042" marR="71042" marT="35521" marB="35521" anchor="ctr"/>
                </a:tc>
                <a:tc>
                  <a:txBody>
                    <a:bodyPr/>
                    <a:lstStyle/>
                    <a:p>
                      <a:r>
                        <a:rPr lang="en-US" sz="1600" b="1"/>
                        <a:t>Blood clotting, bone health</a:t>
                      </a:r>
                    </a:p>
                  </a:txBody>
                  <a:tcPr marL="71042" marR="71042" marT="35521" marB="35521" anchor="ctr"/>
                </a:tc>
                <a:tc>
                  <a:txBody>
                    <a:bodyPr/>
                    <a:lstStyle/>
                    <a:p>
                      <a:r>
                        <a:rPr lang="en-US" sz="1600" b="1"/>
                        <a:t>Leafy greens, liver</a:t>
                      </a:r>
                    </a:p>
                  </a:txBody>
                  <a:tcPr marL="71042" marR="71042" marT="35521" marB="35521" anchor="ctr"/>
                </a:tc>
                <a:extLst>
                  <a:ext uri="{0D108BD9-81ED-4DB2-BD59-A6C34878D82A}">
                    <a16:rowId xmlns:a16="http://schemas.microsoft.com/office/drawing/2014/main" val="311237583"/>
                  </a:ext>
                </a:extLst>
              </a:tr>
              <a:tr h="303842">
                <a:tc>
                  <a:txBody>
                    <a:bodyPr/>
                    <a:lstStyle/>
                    <a:p>
                      <a:r>
                        <a:rPr lang="en-US" sz="1600" b="1"/>
                        <a:t>Water-Soluble</a:t>
                      </a:r>
                    </a:p>
                  </a:txBody>
                  <a:tcPr marL="71042" marR="71042" marT="35521" marB="35521" anchor="ctr"/>
                </a:tc>
                <a:tc>
                  <a:txBody>
                    <a:bodyPr/>
                    <a:lstStyle/>
                    <a:p>
                      <a:r>
                        <a:rPr lang="en-US" sz="1600" b="1"/>
                        <a:t>B1</a:t>
                      </a:r>
                    </a:p>
                  </a:txBody>
                  <a:tcPr marL="71042" marR="71042" marT="35521" marB="35521" anchor="ctr"/>
                </a:tc>
                <a:tc>
                  <a:txBody>
                    <a:bodyPr/>
                    <a:lstStyle/>
                    <a:p>
                      <a:r>
                        <a:rPr lang="en-US" sz="1600" b="1"/>
                        <a:t>Thiamine</a:t>
                      </a:r>
                    </a:p>
                  </a:txBody>
                  <a:tcPr marL="71042" marR="71042" marT="35521" marB="35521" anchor="ctr"/>
                </a:tc>
                <a:tc>
                  <a:txBody>
                    <a:bodyPr/>
                    <a:lstStyle/>
                    <a:p>
                      <a:r>
                        <a:rPr lang="en-US" sz="1600" b="1"/>
                        <a:t>Carbohydrate metabolism</a:t>
                      </a:r>
                    </a:p>
                  </a:txBody>
                  <a:tcPr marL="71042" marR="71042" marT="35521" marB="35521" anchor="ctr"/>
                </a:tc>
                <a:tc>
                  <a:txBody>
                    <a:bodyPr/>
                    <a:lstStyle/>
                    <a:p>
                      <a:r>
                        <a:rPr lang="en-US" sz="1600" b="1"/>
                        <a:t>Whole grains, pork</a:t>
                      </a:r>
                    </a:p>
                  </a:txBody>
                  <a:tcPr marL="71042" marR="71042" marT="35521" marB="35521" anchor="ctr"/>
                </a:tc>
                <a:extLst>
                  <a:ext uri="{0D108BD9-81ED-4DB2-BD59-A6C34878D82A}">
                    <a16:rowId xmlns:a16="http://schemas.microsoft.com/office/drawing/2014/main" val="3127229372"/>
                  </a:ext>
                </a:extLst>
              </a:tr>
              <a:tr h="303842">
                <a:tc>
                  <a:txBody>
                    <a:bodyPr/>
                    <a:lstStyle/>
                    <a:p>
                      <a:endParaRPr lang="en-US" sz="1600" b="1"/>
                    </a:p>
                  </a:txBody>
                  <a:tcPr marL="71042" marR="71042" marT="35521" marB="35521" anchor="ctr"/>
                </a:tc>
                <a:tc>
                  <a:txBody>
                    <a:bodyPr/>
                    <a:lstStyle/>
                    <a:p>
                      <a:r>
                        <a:rPr lang="en-US" sz="1600" b="1"/>
                        <a:t>B2</a:t>
                      </a:r>
                    </a:p>
                  </a:txBody>
                  <a:tcPr marL="71042" marR="71042" marT="35521" marB="35521" anchor="ctr"/>
                </a:tc>
                <a:tc>
                  <a:txBody>
                    <a:bodyPr/>
                    <a:lstStyle/>
                    <a:p>
                      <a:r>
                        <a:rPr lang="en-US" sz="1600" b="1"/>
                        <a:t>Riboflavin</a:t>
                      </a:r>
                    </a:p>
                  </a:txBody>
                  <a:tcPr marL="71042" marR="71042" marT="35521" marB="35521" anchor="ctr"/>
                </a:tc>
                <a:tc>
                  <a:txBody>
                    <a:bodyPr/>
                    <a:lstStyle/>
                    <a:p>
                      <a:r>
                        <a:rPr lang="en-US" sz="1600" b="1"/>
                        <a:t>Energy production</a:t>
                      </a:r>
                    </a:p>
                  </a:txBody>
                  <a:tcPr marL="71042" marR="71042" marT="35521" marB="35521" anchor="ctr"/>
                </a:tc>
                <a:tc>
                  <a:txBody>
                    <a:bodyPr/>
                    <a:lstStyle/>
                    <a:p>
                      <a:r>
                        <a:rPr lang="en-US" sz="1600" b="1"/>
                        <a:t>Dairy, eggs, greens</a:t>
                      </a:r>
                    </a:p>
                  </a:txBody>
                  <a:tcPr marL="71042" marR="71042" marT="35521" marB="35521" anchor="ctr"/>
                </a:tc>
                <a:extLst>
                  <a:ext uri="{0D108BD9-81ED-4DB2-BD59-A6C34878D82A}">
                    <a16:rowId xmlns:a16="http://schemas.microsoft.com/office/drawing/2014/main" val="4074336353"/>
                  </a:ext>
                </a:extLst>
              </a:tr>
              <a:tr h="303842">
                <a:tc>
                  <a:txBody>
                    <a:bodyPr/>
                    <a:lstStyle/>
                    <a:p>
                      <a:endParaRPr lang="en-US" sz="1600" b="1"/>
                    </a:p>
                  </a:txBody>
                  <a:tcPr marL="71042" marR="71042" marT="35521" marB="35521" anchor="ctr"/>
                </a:tc>
                <a:tc>
                  <a:txBody>
                    <a:bodyPr/>
                    <a:lstStyle/>
                    <a:p>
                      <a:r>
                        <a:rPr lang="en-US" sz="1600" b="1"/>
                        <a:t>B3</a:t>
                      </a:r>
                    </a:p>
                  </a:txBody>
                  <a:tcPr marL="71042" marR="71042" marT="35521" marB="35521" anchor="ctr"/>
                </a:tc>
                <a:tc>
                  <a:txBody>
                    <a:bodyPr/>
                    <a:lstStyle/>
                    <a:p>
                      <a:r>
                        <a:rPr lang="en-US" sz="1600" b="1"/>
                        <a:t>Niacin, Nicotinamide</a:t>
                      </a:r>
                    </a:p>
                  </a:txBody>
                  <a:tcPr marL="71042" marR="71042" marT="35521" marB="35521" anchor="ctr"/>
                </a:tc>
                <a:tc>
                  <a:txBody>
                    <a:bodyPr/>
                    <a:lstStyle/>
                    <a:p>
                      <a:r>
                        <a:rPr lang="en-US" sz="1600" b="1"/>
                        <a:t>NAD+/NADP+ coenzyme</a:t>
                      </a:r>
                    </a:p>
                  </a:txBody>
                  <a:tcPr marL="71042" marR="71042" marT="35521" marB="35521" anchor="ctr"/>
                </a:tc>
                <a:tc>
                  <a:txBody>
                    <a:bodyPr/>
                    <a:lstStyle/>
                    <a:p>
                      <a:r>
                        <a:rPr lang="en-US" sz="1600" b="1"/>
                        <a:t>Meat, fish, grains</a:t>
                      </a:r>
                    </a:p>
                  </a:txBody>
                  <a:tcPr marL="71042" marR="71042" marT="35521" marB="35521" anchor="ctr"/>
                </a:tc>
                <a:extLst>
                  <a:ext uri="{0D108BD9-81ED-4DB2-BD59-A6C34878D82A}">
                    <a16:rowId xmlns:a16="http://schemas.microsoft.com/office/drawing/2014/main" val="1546075000"/>
                  </a:ext>
                </a:extLst>
              </a:tr>
              <a:tr h="303842">
                <a:tc>
                  <a:txBody>
                    <a:bodyPr/>
                    <a:lstStyle/>
                    <a:p>
                      <a:endParaRPr lang="en-US" sz="1600" b="1"/>
                    </a:p>
                  </a:txBody>
                  <a:tcPr marL="71042" marR="71042" marT="35521" marB="35521" anchor="ctr"/>
                </a:tc>
                <a:tc>
                  <a:txBody>
                    <a:bodyPr/>
                    <a:lstStyle/>
                    <a:p>
                      <a:r>
                        <a:rPr lang="en-US" sz="1600" b="1"/>
                        <a:t>B5</a:t>
                      </a:r>
                    </a:p>
                  </a:txBody>
                  <a:tcPr marL="71042" marR="71042" marT="35521" marB="35521" anchor="ctr"/>
                </a:tc>
                <a:tc>
                  <a:txBody>
                    <a:bodyPr/>
                    <a:lstStyle/>
                    <a:p>
                      <a:r>
                        <a:rPr lang="en-US" sz="1600" b="1" dirty="0"/>
                        <a:t>Pantothenic Acid</a:t>
                      </a:r>
                    </a:p>
                  </a:txBody>
                  <a:tcPr marL="71042" marR="71042" marT="35521" marB="35521" anchor="ctr"/>
                </a:tc>
                <a:tc>
                  <a:txBody>
                    <a:bodyPr/>
                    <a:lstStyle/>
                    <a:p>
                      <a:r>
                        <a:rPr lang="en-US" sz="1600" b="1"/>
                        <a:t>Coenzyme A synthesis</a:t>
                      </a:r>
                    </a:p>
                  </a:txBody>
                  <a:tcPr marL="71042" marR="71042" marT="35521" marB="35521" anchor="ctr"/>
                </a:tc>
                <a:tc>
                  <a:txBody>
                    <a:bodyPr/>
                    <a:lstStyle/>
                    <a:p>
                      <a:r>
                        <a:rPr lang="en-US" sz="1600" b="1"/>
                        <a:t>Meat, eggs, grains</a:t>
                      </a:r>
                    </a:p>
                  </a:txBody>
                  <a:tcPr marL="71042" marR="71042" marT="35521" marB="35521" anchor="ctr"/>
                </a:tc>
                <a:extLst>
                  <a:ext uri="{0D108BD9-81ED-4DB2-BD59-A6C34878D82A}">
                    <a16:rowId xmlns:a16="http://schemas.microsoft.com/office/drawing/2014/main" val="3415677054"/>
                  </a:ext>
                </a:extLst>
              </a:tr>
              <a:tr h="303842">
                <a:tc>
                  <a:txBody>
                    <a:bodyPr/>
                    <a:lstStyle/>
                    <a:p>
                      <a:endParaRPr lang="en-US" sz="1600" b="1"/>
                    </a:p>
                  </a:txBody>
                  <a:tcPr marL="71042" marR="71042" marT="35521" marB="35521" anchor="ctr"/>
                </a:tc>
                <a:tc>
                  <a:txBody>
                    <a:bodyPr/>
                    <a:lstStyle/>
                    <a:p>
                      <a:r>
                        <a:rPr lang="en-US" sz="1600" b="1"/>
                        <a:t>B6</a:t>
                      </a:r>
                    </a:p>
                  </a:txBody>
                  <a:tcPr marL="71042" marR="71042" marT="35521" marB="35521" anchor="ctr"/>
                </a:tc>
                <a:tc>
                  <a:txBody>
                    <a:bodyPr/>
                    <a:lstStyle/>
                    <a:p>
                      <a:r>
                        <a:rPr lang="en-US" sz="1600" b="1" dirty="0"/>
                        <a:t>Pyridoxine</a:t>
                      </a:r>
                    </a:p>
                  </a:txBody>
                  <a:tcPr marL="71042" marR="71042" marT="35521" marB="35521" anchor="ctr"/>
                </a:tc>
                <a:tc>
                  <a:txBody>
                    <a:bodyPr/>
                    <a:lstStyle/>
                    <a:p>
                      <a:r>
                        <a:rPr lang="en-US" sz="1600" b="1"/>
                        <a:t>Amino acid metabolism</a:t>
                      </a:r>
                    </a:p>
                  </a:txBody>
                  <a:tcPr marL="71042" marR="71042" marT="35521" marB="35521" anchor="ctr"/>
                </a:tc>
                <a:tc>
                  <a:txBody>
                    <a:bodyPr/>
                    <a:lstStyle/>
                    <a:p>
                      <a:r>
                        <a:rPr lang="en-US" sz="1600" b="1"/>
                        <a:t>Bananas, poultry, fish</a:t>
                      </a:r>
                    </a:p>
                  </a:txBody>
                  <a:tcPr marL="71042" marR="71042" marT="35521" marB="35521" anchor="ctr"/>
                </a:tc>
                <a:extLst>
                  <a:ext uri="{0D108BD9-81ED-4DB2-BD59-A6C34878D82A}">
                    <a16:rowId xmlns:a16="http://schemas.microsoft.com/office/drawing/2014/main" val="2344485722"/>
                  </a:ext>
                </a:extLst>
              </a:tr>
              <a:tr h="539132">
                <a:tc>
                  <a:txBody>
                    <a:bodyPr/>
                    <a:lstStyle/>
                    <a:p>
                      <a:endParaRPr lang="en-US" sz="1600" b="1"/>
                    </a:p>
                  </a:txBody>
                  <a:tcPr marL="71042" marR="71042" marT="35521" marB="35521" anchor="ctr"/>
                </a:tc>
                <a:tc>
                  <a:txBody>
                    <a:bodyPr/>
                    <a:lstStyle/>
                    <a:p>
                      <a:r>
                        <a:rPr lang="en-US" sz="1600" b="1"/>
                        <a:t>B7</a:t>
                      </a:r>
                    </a:p>
                  </a:txBody>
                  <a:tcPr marL="71042" marR="71042" marT="35521" marB="35521" anchor="ctr"/>
                </a:tc>
                <a:tc>
                  <a:txBody>
                    <a:bodyPr/>
                    <a:lstStyle/>
                    <a:p>
                      <a:r>
                        <a:rPr lang="en-US" sz="1600" b="1"/>
                        <a:t>Biotin</a:t>
                      </a:r>
                    </a:p>
                  </a:txBody>
                  <a:tcPr marL="71042" marR="71042" marT="35521" marB="35521" anchor="ctr"/>
                </a:tc>
                <a:tc>
                  <a:txBody>
                    <a:bodyPr/>
                    <a:lstStyle/>
                    <a:p>
                      <a:r>
                        <a:rPr lang="en-US" sz="1600" b="1"/>
                        <a:t>Fat &amp; carbohydrate metabolism</a:t>
                      </a:r>
                    </a:p>
                  </a:txBody>
                  <a:tcPr marL="71042" marR="71042" marT="35521" marB="35521" anchor="ctr"/>
                </a:tc>
                <a:tc>
                  <a:txBody>
                    <a:bodyPr/>
                    <a:lstStyle/>
                    <a:p>
                      <a:r>
                        <a:rPr lang="en-US" sz="1600" b="1"/>
                        <a:t>Nuts, eggs, liver</a:t>
                      </a:r>
                    </a:p>
                  </a:txBody>
                  <a:tcPr marL="71042" marR="71042" marT="35521" marB="35521" anchor="ctr"/>
                </a:tc>
                <a:extLst>
                  <a:ext uri="{0D108BD9-81ED-4DB2-BD59-A6C34878D82A}">
                    <a16:rowId xmlns:a16="http://schemas.microsoft.com/office/drawing/2014/main" val="2032766697"/>
                  </a:ext>
                </a:extLst>
              </a:tr>
              <a:tr h="539132">
                <a:tc>
                  <a:txBody>
                    <a:bodyPr/>
                    <a:lstStyle/>
                    <a:p>
                      <a:endParaRPr lang="en-US" sz="1600" b="1"/>
                    </a:p>
                  </a:txBody>
                  <a:tcPr marL="71042" marR="71042" marT="35521" marB="35521" anchor="ctr"/>
                </a:tc>
                <a:tc>
                  <a:txBody>
                    <a:bodyPr/>
                    <a:lstStyle/>
                    <a:p>
                      <a:r>
                        <a:rPr lang="en-US" sz="1600" b="1"/>
                        <a:t>B9</a:t>
                      </a:r>
                    </a:p>
                  </a:txBody>
                  <a:tcPr marL="71042" marR="71042" marT="35521" marB="35521" anchor="ctr"/>
                </a:tc>
                <a:tc>
                  <a:txBody>
                    <a:bodyPr/>
                    <a:lstStyle/>
                    <a:p>
                      <a:r>
                        <a:rPr lang="en-US" sz="1600" b="1"/>
                        <a:t>Folate</a:t>
                      </a:r>
                    </a:p>
                  </a:txBody>
                  <a:tcPr marL="71042" marR="71042" marT="35521" marB="35521" anchor="ctr"/>
                </a:tc>
                <a:tc>
                  <a:txBody>
                    <a:bodyPr/>
                    <a:lstStyle/>
                    <a:p>
                      <a:r>
                        <a:rPr lang="en-US" sz="1600" b="1"/>
                        <a:t>DNA synthesis, RBC formation</a:t>
                      </a:r>
                    </a:p>
                  </a:txBody>
                  <a:tcPr marL="71042" marR="71042" marT="35521" marB="35521" anchor="ctr"/>
                </a:tc>
                <a:tc>
                  <a:txBody>
                    <a:bodyPr/>
                    <a:lstStyle/>
                    <a:p>
                      <a:r>
                        <a:rPr lang="en-US" sz="1600" b="1"/>
                        <a:t>Leafy greens, beans</a:t>
                      </a:r>
                    </a:p>
                  </a:txBody>
                  <a:tcPr marL="71042" marR="71042" marT="35521" marB="35521" anchor="ctr"/>
                </a:tc>
                <a:extLst>
                  <a:ext uri="{0D108BD9-81ED-4DB2-BD59-A6C34878D82A}">
                    <a16:rowId xmlns:a16="http://schemas.microsoft.com/office/drawing/2014/main" val="943245904"/>
                  </a:ext>
                </a:extLst>
              </a:tr>
              <a:tr h="539132">
                <a:tc>
                  <a:txBody>
                    <a:bodyPr/>
                    <a:lstStyle/>
                    <a:p>
                      <a:endParaRPr lang="en-US" sz="1600" b="1"/>
                    </a:p>
                  </a:txBody>
                  <a:tcPr marL="71042" marR="71042" marT="35521" marB="35521" anchor="ctr"/>
                </a:tc>
                <a:tc>
                  <a:txBody>
                    <a:bodyPr/>
                    <a:lstStyle/>
                    <a:p>
                      <a:r>
                        <a:rPr lang="en-US" sz="1600" b="1"/>
                        <a:t>B12</a:t>
                      </a:r>
                    </a:p>
                  </a:txBody>
                  <a:tcPr marL="71042" marR="71042" marT="35521" marB="35521" anchor="ctr"/>
                </a:tc>
                <a:tc>
                  <a:txBody>
                    <a:bodyPr/>
                    <a:lstStyle/>
                    <a:p>
                      <a:r>
                        <a:rPr lang="en-US" sz="1600" b="1"/>
                        <a:t>Cobalamin</a:t>
                      </a:r>
                    </a:p>
                  </a:txBody>
                  <a:tcPr marL="71042" marR="71042" marT="35521" marB="35521" anchor="ctr"/>
                </a:tc>
                <a:tc>
                  <a:txBody>
                    <a:bodyPr/>
                    <a:lstStyle/>
                    <a:p>
                      <a:r>
                        <a:rPr lang="en-US" sz="1600" b="1"/>
                        <a:t>Nerve function, RBC production</a:t>
                      </a:r>
                    </a:p>
                  </a:txBody>
                  <a:tcPr marL="71042" marR="71042" marT="35521" marB="35521" anchor="ctr"/>
                </a:tc>
                <a:tc>
                  <a:txBody>
                    <a:bodyPr/>
                    <a:lstStyle/>
                    <a:p>
                      <a:r>
                        <a:rPr lang="en-US" sz="1600" b="1"/>
                        <a:t>Meat, fish, dairy</a:t>
                      </a:r>
                    </a:p>
                  </a:txBody>
                  <a:tcPr marL="71042" marR="71042" marT="35521" marB="35521" anchor="ctr"/>
                </a:tc>
                <a:extLst>
                  <a:ext uri="{0D108BD9-81ED-4DB2-BD59-A6C34878D82A}">
                    <a16:rowId xmlns:a16="http://schemas.microsoft.com/office/drawing/2014/main" val="3228215498"/>
                  </a:ext>
                </a:extLst>
              </a:tr>
              <a:tr h="539132">
                <a:tc>
                  <a:txBody>
                    <a:bodyPr/>
                    <a:lstStyle/>
                    <a:p>
                      <a:endParaRPr lang="en-US" sz="1600" b="1"/>
                    </a:p>
                  </a:txBody>
                  <a:tcPr marL="71042" marR="71042" marT="35521" marB="35521" anchor="ctr"/>
                </a:tc>
                <a:tc>
                  <a:txBody>
                    <a:bodyPr/>
                    <a:lstStyle/>
                    <a:p>
                      <a:r>
                        <a:rPr lang="en-US" sz="1600" b="1"/>
                        <a:t>C</a:t>
                      </a:r>
                    </a:p>
                  </a:txBody>
                  <a:tcPr marL="71042" marR="71042" marT="35521" marB="35521" anchor="ctr"/>
                </a:tc>
                <a:tc>
                  <a:txBody>
                    <a:bodyPr/>
                    <a:lstStyle/>
                    <a:p>
                      <a:r>
                        <a:rPr lang="en-US" sz="1600" b="1"/>
                        <a:t>Ascorbic Acid</a:t>
                      </a:r>
                    </a:p>
                  </a:txBody>
                  <a:tcPr marL="71042" marR="71042" marT="35521" marB="35521" anchor="ctr"/>
                </a:tc>
                <a:tc>
                  <a:txBody>
                    <a:bodyPr/>
                    <a:lstStyle/>
                    <a:p>
                      <a:r>
                        <a:rPr lang="en-US" sz="1600" b="1"/>
                        <a:t>Antioxidant, collagen synthesis</a:t>
                      </a:r>
                    </a:p>
                  </a:txBody>
                  <a:tcPr marL="71042" marR="71042" marT="35521" marB="35521" anchor="ctr"/>
                </a:tc>
                <a:tc>
                  <a:txBody>
                    <a:bodyPr/>
                    <a:lstStyle/>
                    <a:p>
                      <a:r>
                        <a:rPr lang="en-US" sz="1600" b="1" dirty="0"/>
                        <a:t>Citrus fruits, peppers</a:t>
                      </a:r>
                    </a:p>
                  </a:txBody>
                  <a:tcPr marL="71042" marR="71042" marT="35521" marB="35521" anchor="ctr"/>
                </a:tc>
                <a:extLst>
                  <a:ext uri="{0D108BD9-81ED-4DB2-BD59-A6C34878D82A}">
                    <a16:rowId xmlns:a16="http://schemas.microsoft.com/office/drawing/2014/main" val="3452270062"/>
                  </a:ext>
                </a:extLst>
              </a:tr>
            </a:tbl>
          </a:graphicData>
        </a:graphic>
      </p:graphicFrame>
    </p:spTree>
    <p:extLst>
      <p:ext uri="{BB962C8B-B14F-4D97-AF65-F5344CB8AC3E}">
        <p14:creationId xmlns:p14="http://schemas.microsoft.com/office/powerpoint/2010/main" val="178562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F8E22-5E33-7BBA-EEDE-46BD7CE98B30}"/>
              </a:ext>
            </a:extLst>
          </p:cNvPr>
          <p:cNvSpPr>
            <a:spLocks noGrp="1"/>
          </p:cNvSpPr>
          <p:nvPr>
            <p:ph type="title"/>
          </p:nvPr>
        </p:nvSpPr>
        <p:spPr>
          <a:xfrm>
            <a:off x="838200" y="-87331"/>
            <a:ext cx="10515600" cy="1325563"/>
          </a:xfrm>
        </p:spPr>
        <p:txBody>
          <a:bodyPr>
            <a:normAutofit/>
          </a:bodyPr>
          <a:lstStyle/>
          <a:p>
            <a:pPr algn="ctr"/>
            <a:r>
              <a:rPr lang="en-US" sz="4000" b="1" dirty="0">
                <a:latin typeface="+mn-lt"/>
              </a:rPr>
              <a:t>Chemistry of VITAMIN E</a:t>
            </a:r>
          </a:p>
        </p:txBody>
      </p:sp>
      <p:sp>
        <p:nvSpPr>
          <p:cNvPr id="5" name="Slide Number Placeholder 4">
            <a:extLst>
              <a:ext uri="{FF2B5EF4-FFF2-40B4-BE49-F238E27FC236}">
                <a16:creationId xmlns:a16="http://schemas.microsoft.com/office/drawing/2014/main" id="{06D41AE4-8F02-6A8E-82D5-2FA50154A7F0}"/>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
        <p:nvSpPr>
          <p:cNvPr id="7" name="Footer Placeholder 1">
            <a:extLst>
              <a:ext uri="{FF2B5EF4-FFF2-40B4-BE49-F238E27FC236}">
                <a16:creationId xmlns:a16="http://schemas.microsoft.com/office/drawing/2014/main" id="{7892DF51-BEBE-CBB3-DF6E-8BA4F03D4597}"/>
              </a:ext>
            </a:extLst>
          </p:cNvPr>
          <p:cNvSpPr txBox="1">
            <a:spLocks/>
          </p:cNvSpPr>
          <p:nvPr/>
        </p:nvSpPr>
        <p:spPr>
          <a:xfrm>
            <a:off x="228600" y="95251"/>
            <a:ext cx="2895600" cy="365125"/>
          </a:xfrm>
          <a:prstGeom prst="rect">
            <a:avLst/>
          </a:prstGeom>
        </p:spPr>
        <p:txBody>
          <a:bodyPr vert="horz" lIns="91440" tIns="45720" rIns="91440" bIns="45720" rtlCol="0" anchor="ctr"/>
          <a:lstStyle>
            <a:defPPr>
              <a:defRPr lang="en-PK"/>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400" b="1" dirty="0">
                <a:solidFill>
                  <a:schemeClr val="tx1"/>
                </a:solidFill>
              </a:rPr>
              <a:t>Core Knowledge</a:t>
            </a:r>
          </a:p>
        </p:txBody>
      </p:sp>
      <p:sp>
        <p:nvSpPr>
          <p:cNvPr id="8" name="Rectangle 1">
            <a:extLst>
              <a:ext uri="{FF2B5EF4-FFF2-40B4-BE49-F238E27FC236}">
                <a16:creationId xmlns:a16="http://schemas.microsoft.com/office/drawing/2014/main" id="{592B9E29-CC2A-720A-636B-22C449712D71}"/>
              </a:ext>
            </a:extLst>
          </p:cNvPr>
          <p:cNvSpPr>
            <a:spLocks noGrp="1" noChangeArrowheads="1"/>
          </p:cNvSpPr>
          <p:nvPr>
            <p:ph idx="1"/>
          </p:nvPr>
        </p:nvSpPr>
        <p:spPr bwMode="auto">
          <a:xfrm>
            <a:off x="228601" y="575451"/>
            <a:ext cx="11482136" cy="666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AutoNum type="arabicPeriod"/>
              <a:tabLst/>
            </a:pPr>
            <a:r>
              <a:rPr kumimoji="0" lang="en-US" altLang="en-US" sz="2400" b="1" i="0" u="none" strike="noStrike" cap="none" normalizeH="0" baseline="0" dirty="0">
                <a:ln>
                  <a:noFill/>
                </a:ln>
                <a:solidFill>
                  <a:schemeClr val="tx1"/>
                </a:solidFill>
                <a:effectLst/>
                <a:latin typeface="Arial" panose="020B0604020202020204" pitchFamily="34" charset="0"/>
              </a:rPr>
              <a:t>Structure</a:t>
            </a:r>
            <a:r>
              <a:rPr kumimoji="0" lang="en-US" altLang="en-US" sz="2400" b="0" i="0" u="none" strike="noStrike" cap="none" normalizeH="0" baseline="0" dirty="0">
                <a:ln>
                  <a:noFill/>
                </a:ln>
                <a:solidFill>
                  <a:schemeClr val="tx1"/>
                </a:solidFill>
                <a:effectLst/>
                <a:latin typeface="Arial" panose="020B0604020202020204" pitchFamily="34" charset="0"/>
              </a:rPr>
              <a:t> – Vitamin E consists of </a:t>
            </a:r>
            <a:r>
              <a:rPr kumimoji="0" lang="en-US" altLang="en-US" sz="2400" b="1" i="0" u="none" strike="noStrike" cap="none" normalizeH="0" baseline="0" dirty="0">
                <a:ln>
                  <a:noFill/>
                </a:ln>
                <a:solidFill>
                  <a:schemeClr val="tx1"/>
                </a:solidFill>
                <a:effectLst/>
                <a:latin typeface="Arial" panose="020B0604020202020204" pitchFamily="34" charset="0"/>
              </a:rPr>
              <a:t>tocopherols</a:t>
            </a:r>
            <a:r>
              <a:rPr kumimoji="0" lang="en-US" altLang="en-US" sz="2400" b="0" i="0" u="none" strike="noStrike" cap="none" normalizeH="0" baseline="0" dirty="0">
                <a:ln>
                  <a:noFill/>
                </a:ln>
                <a:solidFill>
                  <a:schemeClr val="tx1"/>
                </a:solidFill>
                <a:effectLst/>
                <a:latin typeface="Arial" panose="020B0604020202020204" pitchFamily="34" charset="0"/>
              </a:rPr>
              <a:t> and </a:t>
            </a:r>
            <a:r>
              <a:rPr kumimoji="0" lang="en-US" altLang="en-US" sz="2400" b="1" i="0" u="none" strike="noStrike" cap="none" normalizeH="0" baseline="0" dirty="0">
                <a:ln>
                  <a:noFill/>
                </a:ln>
                <a:solidFill>
                  <a:schemeClr val="tx1"/>
                </a:solidFill>
                <a:effectLst/>
                <a:latin typeface="Arial" panose="020B0604020202020204" pitchFamily="34" charset="0"/>
              </a:rPr>
              <a:t>tocotrienols</a:t>
            </a:r>
            <a:r>
              <a:rPr kumimoji="0" lang="en-US" altLang="en-US" sz="2400" b="0" i="0" u="none" strike="noStrike" cap="none" normalizeH="0" baseline="0" dirty="0">
                <a:ln>
                  <a:noFill/>
                </a:ln>
                <a:solidFill>
                  <a:schemeClr val="tx1"/>
                </a:solidFill>
                <a:effectLst/>
                <a:latin typeface="Arial" panose="020B0604020202020204" pitchFamily="34" charset="0"/>
              </a:rPr>
              <a:t>, both having a </a:t>
            </a:r>
            <a:r>
              <a:rPr kumimoji="0" lang="en-US" altLang="en-US" sz="2400" b="1" i="0" u="none" strike="noStrike" cap="none" normalizeH="0" baseline="0" dirty="0">
                <a:ln>
                  <a:noFill/>
                </a:ln>
                <a:solidFill>
                  <a:schemeClr val="tx1"/>
                </a:solidFill>
                <a:effectLst/>
                <a:latin typeface="Arial" panose="020B0604020202020204" pitchFamily="34" charset="0"/>
              </a:rPr>
              <a:t>chromanol ring</a:t>
            </a:r>
            <a:r>
              <a:rPr kumimoji="0" lang="en-US" altLang="en-US" sz="2400" b="0" i="0" u="none" strike="noStrike" cap="none" normalizeH="0" baseline="0" dirty="0">
                <a:ln>
                  <a:noFill/>
                </a:ln>
                <a:solidFill>
                  <a:schemeClr val="tx1"/>
                </a:solidFill>
                <a:effectLst/>
                <a:latin typeface="Arial" panose="020B0604020202020204" pitchFamily="34" charset="0"/>
              </a:rPr>
              <a:t> (antioxidant site) and a </a:t>
            </a:r>
            <a:r>
              <a:rPr kumimoji="0" lang="en-US" altLang="en-US" sz="2400" b="1" i="0" u="none" strike="noStrike" cap="none" normalizeH="0" baseline="0" dirty="0">
                <a:ln>
                  <a:noFill/>
                </a:ln>
                <a:solidFill>
                  <a:schemeClr val="tx1"/>
                </a:solidFill>
                <a:effectLst/>
                <a:latin typeface="Arial" panose="020B0604020202020204" pitchFamily="34" charset="0"/>
              </a:rPr>
              <a:t>hydrophobic side chain</a:t>
            </a:r>
            <a:r>
              <a:rPr kumimoji="0" lang="en-US" altLang="en-US" sz="2400" b="0" i="0" u="none" strike="noStrike" cap="none" normalizeH="0" baseline="0" dirty="0">
                <a:ln>
                  <a:noFill/>
                </a:ln>
                <a:solidFill>
                  <a:schemeClr val="tx1"/>
                </a:solidFill>
                <a:effectLst/>
                <a:latin typeface="Arial" panose="020B0604020202020204" pitchFamily="34" charset="0"/>
              </a:rPr>
              <a:t> for membrane incorporation.</a:t>
            </a:r>
          </a:p>
          <a:p>
            <a:pPr marL="0" marR="0" lvl="0" indent="0" algn="l" defTabSz="914400" rtl="0" eaLnBrk="0" fontAlgn="base" latinLnBrk="0" hangingPunct="0">
              <a:lnSpc>
                <a:spcPct val="150000"/>
              </a:lnSpc>
              <a:spcBef>
                <a:spcPct val="0"/>
              </a:spcBef>
              <a:spcAft>
                <a:spcPct val="0"/>
              </a:spcAft>
              <a:buClrTx/>
              <a:buSzTx/>
              <a:buFontTx/>
              <a:buAutoNum type="arabicPeriod" startAt="2"/>
              <a:tabLst/>
            </a:pPr>
            <a:r>
              <a:rPr kumimoji="0" lang="en-US" altLang="en-US" sz="2400" b="1" i="0" u="none" strike="noStrike" cap="none" normalizeH="0" baseline="0" dirty="0">
                <a:ln>
                  <a:noFill/>
                </a:ln>
                <a:solidFill>
                  <a:schemeClr val="tx1"/>
                </a:solidFill>
                <a:effectLst/>
                <a:latin typeface="Arial" panose="020B0604020202020204" pitchFamily="34" charset="0"/>
              </a:rPr>
              <a:t>Forms</a:t>
            </a:r>
            <a:r>
              <a:rPr kumimoji="0" lang="en-US" altLang="en-US" sz="2400" b="0" i="0" u="none" strike="noStrike" cap="none" normalizeH="0" baseline="0" dirty="0">
                <a:ln>
                  <a:noFill/>
                </a:ln>
                <a:solidFill>
                  <a:schemeClr val="tx1"/>
                </a:solidFill>
                <a:effectLst/>
                <a:latin typeface="Arial" panose="020B0604020202020204" pitchFamily="34" charset="0"/>
              </a:rPr>
              <a:t> – The most active form is </a:t>
            </a:r>
            <a:r>
              <a:rPr kumimoji="0" lang="en-US" altLang="en-US" sz="2400" b="1" i="0" u="none" strike="noStrike" cap="none" normalizeH="0" baseline="0" dirty="0">
                <a:ln>
                  <a:noFill/>
                </a:ln>
                <a:solidFill>
                  <a:schemeClr val="tx1"/>
                </a:solidFill>
                <a:effectLst/>
                <a:latin typeface="Arial" panose="020B0604020202020204" pitchFamily="34" charset="0"/>
              </a:rPr>
              <a:t>α-tocopherol</a:t>
            </a:r>
            <a:r>
              <a:rPr kumimoji="0" lang="en-US" altLang="en-US" sz="2400" b="0" i="0" u="none" strike="noStrike" cap="none" normalizeH="0" baseline="0" dirty="0">
                <a:ln>
                  <a:noFill/>
                </a:ln>
                <a:solidFill>
                  <a:schemeClr val="tx1"/>
                </a:solidFill>
                <a:effectLst/>
                <a:latin typeface="Arial" panose="020B0604020202020204" pitchFamily="34" charset="0"/>
              </a:rPr>
              <a:t>, followed by β, γ, and δ-tocopherols, each differing in methylation on the chromanol ring.</a:t>
            </a:r>
          </a:p>
          <a:p>
            <a:pPr marL="0" marR="0" lvl="0" indent="0" algn="l" defTabSz="914400" rtl="0" eaLnBrk="0" fontAlgn="base" latinLnBrk="0" hangingPunct="0">
              <a:lnSpc>
                <a:spcPct val="150000"/>
              </a:lnSpc>
              <a:spcBef>
                <a:spcPct val="0"/>
              </a:spcBef>
              <a:spcAft>
                <a:spcPct val="0"/>
              </a:spcAft>
              <a:buClrTx/>
              <a:buSzTx/>
              <a:buFontTx/>
              <a:buAutoNum type="arabicPeriod" startAt="3"/>
              <a:tabLst/>
            </a:pPr>
            <a:r>
              <a:rPr kumimoji="0" lang="en-US" altLang="en-US" sz="2400" b="1" i="0" u="none" strike="noStrike" cap="none" normalizeH="0" baseline="0" dirty="0">
                <a:ln>
                  <a:noFill/>
                </a:ln>
                <a:solidFill>
                  <a:schemeClr val="tx1"/>
                </a:solidFill>
                <a:effectLst/>
                <a:latin typeface="Arial" panose="020B0604020202020204" pitchFamily="34" charset="0"/>
              </a:rPr>
              <a:t>Antioxidant Property</a:t>
            </a:r>
            <a:r>
              <a:rPr kumimoji="0" lang="en-US" altLang="en-US" sz="2400" b="0" i="0" u="none" strike="noStrike" cap="none" normalizeH="0" baseline="0" dirty="0">
                <a:ln>
                  <a:noFill/>
                </a:ln>
                <a:solidFill>
                  <a:schemeClr val="tx1"/>
                </a:solidFill>
                <a:effectLst/>
                <a:latin typeface="Arial" panose="020B0604020202020204" pitchFamily="34" charset="0"/>
              </a:rPr>
              <a:t> – Acts as a </a:t>
            </a:r>
            <a:r>
              <a:rPr kumimoji="0" lang="en-US" altLang="en-US" sz="2400" b="1" i="0" u="none" strike="noStrike" cap="none" normalizeH="0" baseline="0" dirty="0">
                <a:ln>
                  <a:noFill/>
                </a:ln>
                <a:solidFill>
                  <a:schemeClr val="tx1"/>
                </a:solidFill>
                <a:effectLst/>
                <a:latin typeface="Arial" panose="020B0604020202020204" pitchFamily="34" charset="0"/>
              </a:rPr>
              <a:t>lipid-soluble antioxidant</a:t>
            </a:r>
            <a:r>
              <a:rPr kumimoji="0" lang="en-US" altLang="en-US" sz="2400" b="0" i="0" u="none" strike="noStrike" cap="none" normalizeH="0" baseline="0" dirty="0">
                <a:ln>
                  <a:noFill/>
                </a:ln>
                <a:solidFill>
                  <a:schemeClr val="tx1"/>
                </a:solidFill>
                <a:effectLst/>
                <a:latin typeface="Arial" panose="020B0604020202020204" pitchFamily="34" charset="0"/>
              </a:rPr>
              <a:t>, scavenging free radicals and preventing lipid peroxidation in cell membranes.</a:t>
            </a:r>
          </a:p>
          <a:p>
            <a:pPr marL="0" marR="0" lvl="0" indent="0" algn="l" defTabSz="914400" rtl="0" eaLnBrk="0" fontAlgn="base" latinLnBrk="0" hangingPunct="0">
              <a:lnSpc>
                <a:spcPct val="150000"/>
              </a:lnSpc>
              <a:spcBef>
                <a:spcPct val="0"/>
              </a:spcBef>
              <a:spcAft>
                <a:spcPct val="0"/>
              </a:spcAft>
              <a:buClrTx/>
              <a:buSzTx/>
              <a:buFontTx/>
              <a:buAutoNum type="arabicPeriod" startAt="4"/>
              <a:tabLst/>
            </a:pPr>
            <a:r>
              <a:rPr kumimoji="0" lang="en-US" altLang="en-US" sz="2400" b="1" i="0" u="none" strike="noStrike" cap="none" normalizeH="0" baseline="0" dirty="0">
                <a:ln>
                  <a:noFill/>
                </a:ln>
                <a:solidFill>
                  <a:schemeClr val="tx1"/>
                </a:solidFill>
                <a:effectLst/>
                <a:latin typeface="Arial" panose="020B0604020202020204" pitchFamily="34" charset="0"/>
              </a:rPr>
              <a:t>Solubility &amp; Stability</a:t>
            </a:r>
            <a:r>
              <a:rPr kumimoji="0" lang="en-US" altLang="en-US" sz="2400" b="0" i="0" u="none" strike="noStrike" cap="none" normalizeH="0" baseline="0" dirty="0">
                <a:ln>
                  <a:noFill/>
                </a:ln>
                <a:solidFill>
                  <a:schemeClr val="tx1"/>
                </a:solidFill>
                <a:effectLst/>
                <a:latin typeface="Arial" panose="020B0604020202020204" pitchFamily="34" charset="0"/>
              </a:rPr>
              <a:t> – It is </a:t>
            </a:r>
            <a:r>
              <a:rPr kumimoji="0" lang="en-US" altLang="en-US" sz="2400" b="1" i="0" u="none" strike="noStrike" cap="none" normalizeH="0" baseline="0" dirty="0">
                <a:ln>
                  <a:noFill/>
                </a:ln>
                <a:solidFill>
                  <a:schemeClr val="tx1"/>
                </a:solidFill>
                <a:effectLst/>
                <a:latin typeface="Arial" panose="020B0604020202020204" pitchFamily="34" charset="0"/>
              </a:rPr>
              <a:t>fat-soluble</a:t>
            </a:r>
            <a:r>
              <a:rPr kumimoji="0" lang="en-US" altLang="en-US" sz="2400" b="0" i="0" u="none" strike="noStrike" cap="none" normalizeH="0" baseline="0" dirty="0">
                <a:ln>
                  <a:noFill/>
                </a:ln>
                <a:solidFill>
                  <a:schemeClr val="tx1"/>
                </a:solidFill>
                <a:effectLst/>
                <a:latin typeface="Arial" panose="020B0604020202020204" pitchFamily="34" charset="0"/>
              </a:rPr>
              <a:t>, stable to heat but sensitive to light, oxygen, and alkaline conditions, which degrade its activity.</a:t>
            </a:r>
          </a:p>
          <a:p>
            <a:pPr marL="0" marR="0" lvl="0" indent="0" algn="l" defTabSz="914400" rtl="0" eaLnBrk="0" fontAlgn="base" latinLnBrk="0" hangingPunct="0">
              <a:lnSpc>
                <a:spcPct val="150000"/>
              </a:lnSpc>
              <a:spcBef>
                <a:spcPct val="0"/>
              </a:spcBef>
              <a:spcAft>
                <a:spcPct val="0"/>
              </a:spcAft>
              <a:buClrTx/>
              <a:buSzTx/>
              <a:buFontTx/>
              <a:buAutoNum type="arabicPeriod" startAt="5"/>
              <a:tabLst/>
            </a:pPr>
            <a:r>
              <a:rPr kumimoji="0" lang="en-US" altLang="en-US" sz="2400" b="1" i="0" u="none" strike="noStrike" cap="none" normalizeH="0" baseline="0" dirty="0">
                <a:ln>
                  <a:noFill/>
                </a:ln>
                <a:solidFill>
                  <a:schemeClr val="tx1"/>
                </a:solidFill>
                <a:effectLst/>
                <a:latin typeface="Arial" panose="020B0604020202020204" pitchFamily="34" charset="0"/>
              </a:rPr>
              <a:t>Absorption &amp; Transport</a:t>
            </a:r>
            <a:r>
              <a:rPr kumimoji="0" lang="en-US" altLang="en-US" sz="2400" b="0" i="0" u="none" strike="noStrike" cap="none" normalizeH="0" baseline="0" dirty="0">
                <a:ln>
                  <a:noFill/>
                </a:ln>
                <a:solidFill>
                  <a:schemeClr val="tx1"/>
                </a:solidFill>
                <a:effectLst/>
                <a:latin typeface="Arial" panose="020B0604020202020204" pitchFamily="34" charset="0"/>
              </a:rPr>
              <a:t> – Absorbed in the intestine with dietary fats, transported in </a:t>
            </a:r>
            <a:r>
              <a:rPr kumimoji="0" lang="en-US" altLang="en-US" sz="2400" b="1" i="0" u="none" strike="noStrike" cap="none" normalizeH="0" baseline="0" dirty="0">
                <a:ln>
                  <a:noFill/>
                </a:ln>
                <a:solidFill>
                  <a:schemeClr val="tx1"/>
                </a:solidFill>
                <a:effectLst/>
                <a:latin typeface="Arial" panose="020B0604020202020204" pitchFamily="34" charset="0"/>
              </a:rPr>
              <a:t>chylomicrons</a:t>
            </a:r>
            <a:r>
              <a:rPr kumimoji="0" lang="en-US" altLang="en-US" sz="2400" b="0" i="0" u="none" strike="noStrike" cap="none" normalizeH="0" baseline="0" dirty="0">
                <a:ln>
                  <a:noFill/>
                </a:ln>
                <a:solidFill>
                  <a:schemeClr val="tx1"/>
                </a:solidFill>
                <a:effectLst/>
                <a:latin typeface="Arial" panose="020B0604020202020204" pitchFamily="34" charset="0"/>
              </a:rPr>
              <a:t>, and stored in </a:t>
            </a:r>
            <a:r>
              <a:rPr kumimoji="0" lang="en-US" altLang="en-US" sz="2400" b="1" i="0" u="none" strike="noStrike" cap="none" normalizeH="0" baseline="0" dirty="0">
                <a:ln>
                  <a:noFill/>
                </a:ln>
                <a:solidFill>
                  <a:schemeClr val="tx1"/>
                </a:solidFill>
                <a:effectLst/>
                <a:latin typeface="Arial" panose="020B0604020202020204" pitchFamily="34" charset="0"/>
              </a:rPr>
              <a:t>adipose tissue and liver</a:t>
            </a:r>
            <a:r>
              <a:rPr kumimoji="0" lang="en-US" altLang="en-US" sz="24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9629145"/>
      </p:ext>
    </p:extLst>
  </p:cSld>
  <p:clrMapOvr>
    <a:masterClrMapping/>
  </p:clrMapOvr>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2C65EFAD-6B81-42EC-AA3D-742C36BDC32C}"/>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63886ABB-9A57-49C0-A116-A2BFEC594E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2C65EFAD-6B81-42EC-AA3D-742C36BDC32C}"/>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63886ABB-9A57-49C0-A116-A2BFEC594E9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TotalTime>
  <Words>1727</Words>
  <Application>Microsoft Office PowerPoint</Application>
  <PresentationFormat>Widescreen</PresentationFormat>
  <Paragraphs>227</Paragraphs>
  <Slides>24</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24</vt:i4>
      </vt:variant>
    </vt:vector>
  </HeadingPairs>
  <TitlesOfParts>
    <vt:vector size="35" baseType="lpstr">
      <vt:lpstr>Arial</vt:lpstr>
      <vt:lpstr>Arial Black</vt:lpstr>
      <vt:lpstr>Calibri</vt:lpstr>
      <vt:lpstr>Calibri Light</vt:lpstr>
      <vt:lpstr>Times New Roman</vt:lpstr>
      <vt:lpstr>PPT template</vt:lpstr>
      <vt:lpstr>2_Office Theme</vt:lpstr>
      <vt:lpstr>Office Theme</vt:lpstr>
      <vt:lpstr>3_Office Theme</vt:lpstr>
      <vt:lpstr>1_PPT template</vt:lpstr>
      <vt:lpstr>1_Office Theme</vt:lpstr>
      <vt:lpstr>PowerPoint Presentation</vt:lpstr>
      <vt:lpstr>Musculoskeletal-I Module 1st Year MBBS(SGD) Vitamin E</vt:lpstr>
      <vt:lpstr>Motto, Vision, Dream</vt:lpstr>
      <vt:lpstr>PowerPoint Presentation</vt:lpstr>
      <vt:lpstr>PowerPoint Presentation</vt:lpstr>
      <vt:lpstr>Interactive Session </vt:lpstr>
      <vt:lpstr>Introduction to Vitamins</vt:lpstr>
      <vt:lpstr>Classification Of Vitamins</vt:lpstr>
      <vt:lpstr>Chemistry of VITAMIN E</vt:lpstr>
      <vt:lpstr>Sources of Vitamin-E</vt:lpstr>
      <vt:lpstr>RDA of Vitamin-E</vt:lpstr>
      <vt:lpstr>Biochemical Role Of Vitamin-E</vt:lpstr>
      <vt:lpstr>Biochemical Role Of Vitamin-E</vt:lpstr>
      <vt:lpstr> Bio-physiological &amp; Anatomical Aspects of Vitamin E</vt:lpstr>
      <vt:lpstr> Bio-physiological &amp; Anatomical Aspects of Vitamin E</vt:lpstr>
      <vt:lpstr>Clinical Correlates</vt:lpstr>
      <vt:lpstr>PowerPoint Presentation</vt:lpstr>
      <vt:lpstr> Management of Vit –E Deficiency </vt:lpstr>
      <vt:lpstr>Role of AI in Management</vt:lpstr>
      <vt:lpstr>Ethical Considerations</vt:lpstr>
      <vt:lpstr>   Fat-Soluble Vitamins A, D, E, and K: Review of the Literature and Points of Interest for the Clinician Andrès, E.; Lorenzo-Villalba, N.; Terrade, J.-E.; Méndez-Bailon, M. J. Clin. Med. 2024, 13(13), 3641; https://doi.org/10.3390/jcm13133641  </vt:lpstr>
      <vt:lpstr>PowerPoint Presentation</vt:lpstr>
      <vt:lpstr>Learning Resources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Romessa Naeem</cp:lastModifiedBy>
  <cp:revision>10</cp:revision>
  <dcterms:created xsi:type="dcterms:W3CDTF">2024-03-04T16:23:37Z</dcterms:created>
  <dcterms:modified xsi:type="dcterms:W3CDTF">2025-02-22T06:02:57Z</dcterms:modified>
</cp:coreProperties>
</file>