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648" r:id="rId1"/>
    <p:sldMasterId id="2147483660" r:id="rId2"/>
  </p:sldMasterIdLst>
  <p:notesMasterIdLst>
    <p:notesMasterId r:id="rId45"/>
  </p:notesMasterIdLst>
  <p:sldIdLst>
    <p:sldId id="318" r:id="rId3"/>
    <p:sldId id="317" r:id="rId4"/>
    <p:sldId id="297" r:id="rId5"/>
    <p:sldId id="296" r:id="rId6"/>
    <p:sldId id="258" r:id="rId7"/>
    <p:sldId id="319" r:id="rId8"/>
    <p:sldId id="320" r:id="rId9"/>
    <p:sldId id="321" r:id="rId10"/>
    <p:sldId id="323" r:id="rId11"/>
    <p:sldId id="326" r:id="rId12"/>
    <p:sldId id="327" r:id="rId13"/>
    <p:sldId id="328" r:id="rId14"/>
    <p:sldId id="329" r:id="rId15"/>
    <p:sldId id="330" r:id="rId16"/>
    <p:sldId id="331" r:id="rId17"/>
    <p:sldId id="332" r:id="rId18"/>
    <p:sldId id="324" r:id="rId19"/>
    <p:sldId id="334" r:id="rId20"/>
    <p:sldId id="335" r:id="rId21"/>
    <p:sldId id="336" r:id="rId22"/>
    <p:sldId id="393" r:id="rId23"/>
    <p:sldId id="394" r:id="rId24"/>
    <p:sldId id="395" r:id="rId25"/>
    <p:sldId id="396" r:id="rId26"/>
    <p:sldId id="397" r:id="rId27"/>
    <p:sldId id="398" r:id="rId28"/>
    <p:sldId id="377" r:id="rId29"/>
    <p:sldId id="378" r:id="rId30"/>
    <p:sldId id="379" r:id="rId31"/>
    <p:sldId id="380" r:id="rId32"/>
    <p:sldId id="381" r:id="rId33"/>
    <p:sldId id="366" r:id="rId34"/>
    <p:sldId id="348" r:id="rId35"/>
    <p:sldId id="349" r:id="rId36"/>
    <p:sldId id="350" r:id="rId37"/>
    <p:sldId id="355" r:id="rId38"/>
    <p:sldId id="399" r:id="rId39"/>
    <p:sldId id="400" r:id="rId40"/>
    <p:sldId id="401" r:id="rId41"/>
    <p:sldId id="402" r:id="rId42"/>
    <p:sldId id="367" r:id="rId43"/>
    <p:sldId id="365" r:id="rId4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980" autoAdjust="0"/>
  </p:normalViewPr>
  <p:slideViewPr>
    <p:cSldViewPr showGuides="1">
      <p:cViewPr varScale="1">
        <p:scale>
          <a:sx n="84" d="100"/>
          <a:sy n="84" d="100"/>
        </p:scale>
        <p:origin x="1428" y="31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32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801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#1">
  <dgm:title val=""/>
  <dgm:desc val=""/>
  <dgm:catLst>
    <dgm:cat type="colorful" pri="10400"/>
  </dgm:catLst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9CEBA05-2F10-437E-89B2-54F4D9FAF478}" type="doc">
      <dgm:prSet loTypeId="urn:microsoft.com/office/officeart/2005/8/layout/gear1#1" loCatId="cycle" qsTypeId="urn:microsoft.com/office/officeart/2005/8/quickstyle/3d5#1" qsCatId="3D" csTypeId="urn:microsoft.com/office/officeart/2005/8/colors/colorful4#1" csCatId="colorful" phldr="1"/>
      <dgm:spPr/>
    </dgm:pt>
    <dgm:pt modelId="{DACAB5BA-B8B4-4D66-8B11-1D02259E020B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Wisdom</a:t>
          </a:r>
        </a:p>
      </dgm:t>
    </dgm:pt>
    <dgm:pt modelId="{D76093C5-B96B-4182-8418-CFDB341D2418}" type="par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23718C41-0A1F-40BF-86BE-8A5476EC271E}" type="sibTrans" cxnId="{0F63D9BC-9028-4C84-92D9-B4BDAB4F1E91}">
      <dgm:prSet/>
      <dgm:spPr/>
      <dgm:t>
        <a:bodyPr/>
        <a:lstStyle/>
        <a:p>
          <a:pPr algn="ctr"/>
          <a:endParaRPr lang="en-US"/>
        </a:p>
      </dgm:t>
    </dgm:pt>
    <dgm:pt modelId="{663C1E13-76F9-4B70-A2F2-CA23180743CE}">
      <dgm:prSet phldrT="[Text]"/>
      <dgm:spPr/>
      <dgm:t>
        <a:bodyPr/>
        <a:lstStyle/>
        <a:p>
          <a:pPr algn="ctr"/>
          <a:r>
            <a:rPr lang="en-US" dirty="0">
              <a:latin typeface="Arial Black" panose="020B0A04020102020204" pitchFamily="34" charset="0"/>
            </a:rPr>
            <a:t>Truth</a:t>
          </a:r>
          <a:r>
            <a:rPr lang="en-US" dirty="0"/>
            <a:t> </a:t>
          </a:r>
        </a:p>
      </dgm:t>
    </dgm:pt>
    <dgm:pt modelId="{637C3D51-3F4B-4277-8185-724806355FF8}" type="par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188C389E-9423-41DE-9C5E-D4A7E95C7E62}" type="sibTrans" cxnId="{32FAE72D-29B2-4404-A917-2C4136EE3C4F}">
      <dgm:prSet/>
      <dgm:spPr/>
      <dgm:t>
        <a:bodyPr/>
        <a:lstStyle/>
        <a:p>
          <a:pPr algn="ctr"/>
          <a:endParaRPr lang="en-US"/>
        </a:p>
      </dgm:t>
    </dgm:pt>
    <dgm:pt modelId="{399ACE2F-90C5-48B1-9E65-700A32562848}">
      <dgm:prSet phldrT="[Text]"/>
      <dgm:spPr/>
      <dgm:t>
        <a:bodyPr/>
        <a:lstStyle/>
        <a:p>
          <a:pPr algn="ctr"/>
          <a:r>
            <a:rPr lang="en-US" b="1">
              <a:latin typeface="Arial Black" panose="020B0A04020102020204" pitchFamily="34" charset="0"/>
            </a:rPr>
            <a:t>Servic</a:t>
          </a:r>
          <a:r>
            <a:rPr lang="en-US">
              <a:latin typeface="Arial Black" panose="020B0A04020102020204" pitchFamily="34" charset="0"/>
            </a:rPr>
            <a:t>e</a:t>
          </a:r>
          <a:r>
            <a:rPr lang="en-US"/>
            <a:t> </a:t>
          </a:r>
        </a:p>
      </dgm:t>
    </dgm:pt>
    <dgm:pt modelId="{1911F9CB-1EEA-4FFD-A302-90DCBC7D11BE}" type="par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DA82EADB-2721-42A0-95EA-F9B5521A38A6}" type="sibTrans" cxnId="{7C4913C1-9DC8-4658-A4FC-A894F8F82CF0}">
      <dgm:prSet/>
      <dgm:spPr/>
      <dgm:t>
        <a:bodyPr/>
        <a:lstStyle/>
        <a:p>
          <a:pPr algn="ctr"/>
          <a:endParaRPr lang="en-US"/>
        </a:p>
      </dgm:t>
    </dgm:pt>
    <dgm:pt modelId="{5ED88519-AC6C-4AA3-B76D-812B93A167E4}" type="pres">
      <dgm:prSet presAssocID="{F9CEBA05-2F10-437E-89B2-54F4D9FAF478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87622A90-D0D8-4EA3-BC0D-D537801AF2B1}" type="pres">
      <dgm:prSet presAssocID="{DACAB5BA-B8B4-4D66-8B11-1D02259E020B}" presName="gear1" presStyleLbl="node1" presStyleIdx="0" presStyleCnt="3" custLinFactNeighborX="-220" custLinFactNeighborY="-220">
        <dgm:presLayoutVars>
          <dgm:chMax val="1"/>
          <dgm:bulletEnabled val="1"/>
        </dgm:presLayoutVars>
      </dgm:prSet>
      <dgm:spPr/>
    </dgm:pt>
    <dgm:pt modelId="{B6B6B41B-120B-4968-AB6A-FC6E7C8EF3C0}" type="pres">
      <dgm:prSet presAssocID="{DACAB5BA-B8B4-4D66-8B11-1D02259E020B}" presName="gear1srcNode" presStyleLbl="node1" presStyleIdx="0" presStyleCnt="3"/>
      <dgm:spPr/>
    </dgm:pt>
    <dgm:pt modelId="{8BC64EA7-2794-42B6-96C9-F39A52CB985A}" type="pres">
      <dgm:prSet presAssocID="{DACAB5BA-B8B4-4D66-8B11-1D02259E020B}" presName="gear1dstNode" presStyleLbl="node1" presStyleIdx="0" presStyleCnt="3"/>
      <dgm:spPr/>
    </dgm:pt>
    <dgm:pt modelId="{93300324-D62F-4E58-B882-734182BDB462}" type="pres">
      <dgm:prSet presAssocID="{663C1E13-76F9-4B70-A2F2-CA23180743CE}" presName="gear2" presStyleLbl="node1" presStyleIdx="1" presStyleCnt="3" custLinFactNeighborX="-2197" custLinFactNeighborY="-4465">
        <dgm:presLayoutVars>
          <dgm:chMax val="1"/>
          <dgm:bulletEnabled val="1"/>
        </dgm:presLayoutVars>
      </dgm:prSet>
      <dgm:spPr/>
    </dgm:pt>
    <dgm:pt modelId="{B9330EE9-43E4-4FD4-8144-E92B1DD0FCDF}" type="pres">
      <dgm:prSet presAssocID="{663C1E13-76F9-4B70-A2F2-CA23180743CE}" presName="gear2srcNode" presStyleLbl="node1" presStyleIdx="1" presStyleCnt="3"/>
      <dgm:spPr/>
    </dgm:pt>
    <dgm:pt modelId="{4822A78E-EAEC-401F-941A-3A84E13E2357}" type="pres">
      <dgm:prSet presAssocID="{663C1E13-76F9-4B70-A2F2-CA23180743CE}" presName="gear2dstNode" presStyleLbl="node1" presStyleIdx="1" presStyleCnt="3"/>
      <dgm:spPr/>
    </dgm:pt>
    <dgm:pt modelId="{59EDF28D-6C67-49D0-B5A1-DE5C3CBA2292}" type="pres">
      <dgm:prSet presAssocID="{399ACE2F-90C5-48B1-9E65-700A32562848}" presName="gear3" presStyleLbl="node1" presStyleIdx="2" presStyleCnt="3"/>
      <dgm:spPr/>
    </dgm:pt>
    <dgm:pt modelId="{23DC08E4-3725-4448-BFFF-1CCEA2F2987E}" type="pres">
      <dgm:prSet presAssocID="{399ACE2F-90C5-48B1-9E65-700A32562848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7D3EFDB4-E5D1-439A-86D8-1FCF80D959BA}" type="pres">
      <dgm:prSet presAssocID="{399ACE2F-90C5-48B1-9E65-700A32562848}" presName="gear3srcNode" presStyleLbl="node1" presStyleIdx="2" presStyleCnt="3"/>
      <dgm:spPr/>
    </dgm:pt>
    <dgm:pt modelId="{9815588C-16D0-4475-B64C-847FC87C8C32}" type="pres">
      <dgm:prSet presAssocID="{399ACE2F-90C5-48B1-9E65-700A32562848}" presName="gear3dstNode" presStyleLbl="node1" presStyleIdx="2" presStyleCnt="3"/>
      <dgm:spPr/>
    </dgm:pt>
    <dgm:pt modelId="{398423B3-DD54-4226-99D7-017EFC1488DF}" type="pres">
      <dgm:prSet presAssocID="{23718C41-0A1F-40BF-86BE-8A5476EC271E}" presName="connector1" presStyleLbl="sibTrans2D1" presStyleIdx="0" presStyleCnt="3"/>
      <dgm:spPr/>
    </dgm:pt>
    <dgm:pt modelId="{6DF3A3A0-5919-4E69-80DD-61760D6340A0}" type="pres">
      <dgm:prSet presAssocID="{188C389E-9423-41DE-9C5E-D4A7E95C7E62}" presName="connector2" presStyleLbl="sibTrans2D1" presStyleIdx="1" presStyleCnt="3"/>
      <dgm:spPr/>
    </dgm:pt>
    <dgm:pt modelId="{A09CEA93-9338-4361-A5E6-CF85B6019F5A}" type="pres">
      <dgm:prSet presAssocID="{DA82EADB-2721-42A0-95EA-F9B5521A38A6}" presName="connector3" presStyleLbl="sibTrans2D1" presStyleIdx="2" presStyleCnt="3"/>
      <dgm:spPr/>
    </dgm:pt>
  </dgm:ptLst>
  <dgm:cxnLst>
    <dgm:cxn modelId="{BCD04705-36DD-4DD8-975E-17A8A8823C24}" type="presOf" srcId="{399ACE2F-90C5-48B1-9E65-700A32562848}" destId="{9815588C-16D0-4475-B64C-847FC87C8C32}" srcOrd="3" destOrd="0" presId="urn:microsoft.com/office/officeart/2005/8/layout/gear1#1"/>
    <dgm:cxn modelId="{B329D811-2DC0-428C-93F9-EC295334CB59}" type="presOf" srcId="{663C1E13-76F9-4B70-A2F2-CA23180743CE}" destId="{4822A78E-EAEC-401F-941A-3A84E13E2357}" srcOrd="2" destOrd="0" presId="urn:microsoft.com/office/officeart/2005/8/layout/gear1#1"/>
    <dgm:cxn modelId="{2A55751B-D612-4B51-AEC3-36D2858B3260}" type="presOf" srcId="{DA82EADB-2721-42A0-95EA-F9B5521A38A6}" destId="{A09CEA93-9338-4361-A5E6-CF85B6019F5A}" srcOrd="0" destOrd="0" presId="urn:microsoft.com/office/officeart/2005/8/layout/gear1#1"/>
    <dgm:cxn modelId="{DFCB2425-075A-4C6C-929E-F6097E5A1C9D}" type="presOf" srcId="{663C1E13-76F9-4B70-A2F2-CA23180743CE}" destId="{B9330EE9-43E4-4FD4-8144-E92B1DD0FCDF}" srcOrd="1" destOrd="0" presId="urn:microsoft.com/office/officeart/2005/8/layout/gear1#1"/>
    <dgm:cxn modelId="{3BCD072C-25C9-4250-8652-87FBCF0DABA6}" type="presOf" srcId="{399ACE2F-90C5-48B1-9E65-700A32562848}" destId="{7D3EFDB4-E5D1-439A-86D8-1FCF80D959BA}" srcOrd="2" destOrd="0" presId="urn:microsoft.com/office/officeart/2005/8/layout/gear1#1"/>
    <dgm:cxn modelId="{32FAE72D-29B2-4404-A917-2C4136EE3C4F}" srcId="{F9CEBA05-2F10-437E-89B2-54F4D9FAF478}" destId="{663C1E13-76F9-4B70-A2F2-CA23180743CE}" srcOrd="1" destOrd="0" parTransId="{637C3D51-3F4B-4277-8185-724806355FF8}" sibTransId="{188C389E-9423-41DE-9C5E-D4A7E95C7E62}"/>
    <dgm:cxn modelId="{27D5C237-BD22-44BF-9950-F9F1FA679CDF}" type="presOf" srcId="{DACAB5BA-B8B4-4D66-8B11-1D02259E020B}" destId="{B6B6B41B-120B-4968-AB6A-FC6E7C8EF3C0}" srcOrd="1" destOrd="0" presId="urn:microsoft.com/office/officeart/2005/8/layout/gear1#1"/>
    <dgm:cxn modelId="{B964FB53-399D-4617-9215-CDB272640224}" type="presOf" srcId="{DACAB5BA-B8B4-4D66-8B11-1D02259E020B}" destId="{8BC64EA7-2794-42B6-96C9-F39A52CB985A}" srcOrd="2" destOrd="0" presId="urn:microsoft.com/office/officeart/2005/8/layout/gear1#1"/>
    <dgm:cxn modelId="{3110AE78-D6EA-4A38-86A7-AC99150FD766}" type="presOf" srcId="{188C389E-9423-41DE-9C5E-D4A7E95C7E62}" destId="{6DF3A3A0-5919-4E69-80DD-61760D6340A0}" srcOrd="0" destOrd="0" presId="urn:microsoft.com/office/officeart/2005/8/layout/gear1#1"/>
    <dgm:cxn modelId="{7D746359-E4F7-44A1-8BA0-EBB9D3BEF975}" type="presOf" srcId="{DACAB5BA-B8B4-4D66-8B11-1D02259E020B}" destId="{87622A90-D0D8-4EA3-BC0D-D537801AF2B1}" srcOrd="0" destOrd="0" presId="urn:microsoft.com/office/officeart/2005/8/layout/gear1#1"/>
    <dgm:cxn modelId="{94829459-B61C-404A-9C90-E05469EA5CE2}" type="presOf" srcId="{23718C41-0A1F-40BF-86BE-8A5476EC271E}" destId="{398423B3-DD54-4226-99D7-017EFC1488DF}" srcOrd="0" destOrd="0" presId="urn:microsoft.com/office/officeart/2005/8/layout/gear1#1"/>
    <dgm:cxn modelId="{3478D7B4-2DD6-40FE-BD2F-3917309833F2}" type="presOf" srcId="{F9CEBA05-2F10-437E-89B2-54F4D9FAF478}" destId="{5ED88519-AC6C-4AA3-B76D-812B93A167E4}" srcOrd="0" destOrd="0" presId="urn:microsoft.com/office/officeart/2005/8/layout/gear1#1"/>
    <dgm:cxn modelId="{0F63D9BC-9028-4C84-92D9-B4BDAB4F1E91}" srcId="{F9CEBA05-2F10-437E-89B2-54F4D9FAF478}" destId="{DACAB5BA-B8B4-4D66-8B11-1D02259E020B}" srcOrd="0" destOrd="0" parTransId="{D76093C5-B96B-4182-8418-CFDB341D2418}" sibTransId="{23718C41-0A1F-40BF-86BE-8A5476EC271E}"/>
    <dgm:cxn modelId="{7C4913C1-9DC8-4658-A4FC-A894F8F82CF0}" srcId="{F9CEBA05-2F10-437E-89B2-54F4D9FAF478}" destId="{399ACE2F-90C5-48B1-9E65-700A32562848}" srcOrd="2" destOrd="0" parTransId="{1911F9CB-1EEA-4FFD-A302-90DCBC7D11BE}" sibTransId="{DA82EADB-2721-42A0-95EA-F9B5521A38A6}"/>
    <dgm:cxn modelId="{E2FB4CD3-3C8A-4FB6-A753-257CB4D01EB0}" type="presOf" srcId="{663C1E13-76F9-4B70-A2F2-CA23180743CE}" destId="{93300324-D62F-4E58-B882-734182BDB462}" srcOrd="0" destOrd="0" presId="urn:microsoft.com/office/officeart/2005/8/layout/gear1#1"/>
    <dgm:cxn modelId="{78EC88D6-53DA-4707-A7D4-048F9BCC3A61}" type="presOf" srcId="{399ACE2F-90C5-48B1-9E65-700A32562848}" destId="{59EDF28D-6C67-49D0-B5A1-DE5C3CBA2292}" srcOrd="0" destOrd="0" presId="urn:microsoft.com/office/officeart/2005/8/layout/gear1#1"/>
    <dgm:cxn modelId="{9B2D6BF4-A0B8-4492-A59C-6D2D11F48737}" type="presOf" srcId="{399ACE2F-90C5-48B1-9E65-700A32562848}" destId="{23DC08E4-3725-4448-BFFF-1CCEA2F2987E}" srcOrd="1" destOrd="0" presId="urn:microsoft.com/office/officeart/2005/8/layout/gear1#1"/>
    <dgm:cxn modelId="{97DE9217-CF77-49C2-B978-A30F014886D7}" type="presParOf" srcId="{5ED88519-AC6C-4AA3-B76D-812B93A167E4}" destId="{87622A90-D0D8-4EA3-BC0D-D537801AF2B1}" srcOrd="0" destOrd="0" presId="urn:microsoft.com/office/officeart/2005/8/layout/gear1#1"/>
    <dgm:cxn modelId="{C5CD7F30-6D45-4736-B9F0-4F4BBE0D07F9}" type="presParOf" srcId="{5ED88519-AC6C-4AA3-B76D-812B93A167E4}" destId="{B6B6B41B-120B-4968-AB6A-FC6E7C8EF3C0}" srcOrd="1" destOrd="0" presId="urn:microsoft.com/office/officeart/2005/8/layout/gear1#1"/>
    <dgm:cxn modelId="{6FC4BF47-CD4C-4970-BEA7-200A2F834F47}" type="presParOf" srcId="{5ED88519-AC6C-4AA3-B76D-812B93A167E4}" destId="{8BC64EA7-2794-42B6-96C9-F39A52CB985A}" srcOrd="2" destOrd="0" presId="urn:microsoft.com/office/officeart/2005/8/layout/gear1#1"/>
    <dgm:cxn modelId="{454D4536-798D-411A-8205-327FC6B608D6}" type="presParOf" srcId="{5ED88519-AC6C-4AA3-B76D-812B93A167E4}" destId="{93300324-D62F-4E58-B882-734182BDB462}" srcOrd="3" destOrd="0" presId="urn:microsoft.com/office/officeart/2005/8/layout/gear1#1"/>
    <dgm:cxn modelId="{93CFAD20-517D-4683-A063-CE048BC54429}" type="presParOf" srcId="{5ED88519-AC6C-4AA3-B76D-812B93A167E4}" destId="{B9330EE9-43E4-4FD4-8144-E92B1DD0FCDF}" srcOrd="4" destOrd="0" presId="urn:microsoft.com/office/officeart/2005/8/layout/gear1#1"/>
    <dgm:cxn modelId="{9047844E-5652-48B9-80E2-79089FBE630F}" type="presParOf" srcId="{5ED88519-AC6C-4AA3-B76D-812B93A167E4}" destId="{4822A78E-EAEC-401F-941A-3A84E13E2357}" srcOrd="5" destOrd="0" presId="urn:microsoft.com/office/officeart/2005/8/layout/gear1#1"/>
    <dgm:cxn modelId="{7503660B-C8BD-4A6E-9FC7-BC0BC4EDC9DA}" type="presParOf" srcId="{5ED88519-AC6C-4AA3-B76D-812B93A167E4}" destId="{59EDF28D-6C67-49D0-B5A1-DE5C3CBA2292}" srcOrd="6" destOrd="0" presId="urn:microsoft.com/office/officeart/2005/8/layout/gear1#1"/>
    <dgm:cxn modelId="{B5A766CE-302E-4E31-878F-3E0A34FD895B}" type="presParOf" srcId="{5ED88519-AC6C-4AA3-B76D-812B93A167E4}" destId="{23DC08E4-3725-4448-BFFF-1CCEA2F2987E}" srcOrd="7" destOrd="0" presId="urn:microsoft.com/office/officeart/2005/8/layout/gear1#1"/>
    <dgm:cxn modelId="{F0BC6F87-1060-4E66-A9B4-2374F32F25AF}" type="presParOf" srcId="{5ED88519-AC6C-4AA3-B76D-812B93A167E4}" destId="{7D3EFDB4-E5D1-439A-86D8-1FCF80D959BA}" srcOrd="8" destOrd="0" presId="urn:microsoft.com/office/officeart/2005/8/layout/gear1#1"/>
    <dgm:cxn modelId="{07DE065A-EC92-4C19-A543-1977EF598B36}" type="presParOf" srcId="{5ED88519-AC6C-4AA3-B76D-812B93A167E4}" destId="{9815588C-16D0-4475-B64C-847FC87C8C32}" srcOrd="9" destOrd="0" presId="urn:microsoft.com/office/officeart/2005/8/layout/gear1#1"/>
    <dgm:cxn modelId="{F9C97360-1013-4730-A7B7-5737EDF9F81E}" type="presParOf" srcId="{5ED88519-AC6C-4AA3-B76D-812B93A167E4}" destId="{398423B3-DD54-4226-99D7-017EFC1488DF}" srcOrd="10" destOrd="0" presId="urn:microsoft.com/office/officeart/2005/8/layout/gear1#1"/>
    <dgm:cxn modelId="{92E44D6A-76E9-4865-9D0E-3F3B1BC520E7}" type="presParOf" srcId="{5ED88519-AC6C-4AA3-B76D-812B93A167E4}" destId="{6DF3A3A0-5919-4E69-80DD-61760D6340A0}" srcOrd="11" destOrd="0" presId="urn:microsoft.com/office/officeart/2005/8/layout/gear1#1"/>
    <dgm:cxn modelId="{8F556FC8-E143-4D8F-86C6-B91C6832F4D9}" type="presParOf" srcId="{5ED88519-AC6C-4AA3-B76D-812B93A167E4}" destId="{A09CEA93-9338-4361-A5E6-CF85B6019F5A}" srcOrd="12" destOrd="0" presId="urn:microsoft.com/office/officeart/2005/8/layout/gear1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622A90-D0D8-4EA3-BC0D-D537801AF2B1}">
      <dsp:nvSpPr>
        <dsp:cNvPr id="0" name=""/>
        <dsp:cNvSpPr/>
      </dsp:nvSpPr>
      <dsp:spPr>
        <a:xfrm>
          <a:off x="1467355" y="2008233"/>
          <a:ext cx="1798270" cy="1798270"/>
        </a:xfrm>
        <a:prstGeom prst="gear9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anose="020B0A04020102020204" pitchFamily="34" charset="0"/>
            </a:rPr>
            <a:t>Wisdom</a:t>
          </a:r>
        </a:p>
      </dsp:txBody>
      <dsp:txXfrm>
        <a:off x="1828887" y="2429469"/>
        <a:ext cx="1075206" cy="924348"/>
      </dsp:txXfrm>
    </dsp:sp>
    <dsp:sp modelId="{93300324-D62F-4E58-B882-734182BDB462}">
      <dsp:nvSpPr>
        <dsp:cNvPr id="0" name=""/>
        <dsp:cNvSpPr/>
      </dsp:nvSpPr>
      <dsp:spPr>
        <a:xfrm>
          <a:off x="396312" y="1528749"/>
          <a:ext cx="1307832" cy="1307832"/>
        </a:xfrm>
        <a:prstGeom prst="gear6">
          <a:avLst/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>
              <a:latin typeface="Arial Black" panose="020B0A04020102020204" pitchFamily="34" charset="0"/>
            </a:rPr>
            <a:t>Truth</a:t>
          </a:r>
          <a:r>
            <a:rPr lang="en-US" sz="1200" kern="1200" dirty="0"/>
            <a:t> </a:t>
          </a:r>
        </a:p>
      </dsp:txBody>
      <dsp:txXfrm>
        <a:off x="725563" y="1859990"/>
        <a:ext cx="649330" cy="645350"/>
      </dsp:txXfrm>
    </dsp:sp>
    <dsp:sp modelId="{59EDF28D-6C67-49D0-B5A1-DE5C3CBA2292}">
      <dsp:nvSpPr>
        <dsp:cNvPr id="0" name=""/>
        <dsp:cNvSpPr/>
      </dsp:nvSpPr>
      <dsp:spPr>
        <a:xfrm rot="20700000">
          <a:off x="1157565" y="684873"/>
          <a:ext cx="1281409" cy="1281409"/>
        </a:xfrm>
        <a:prstGeom prst="gear6">
          <a:avLst/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kern="1200">
              <a:latin typeface="Arial Black" panose="020B0A04020102020204" pitchFamily="34" charset="0"/>
            </a:rPr>
            <a:t>Servic</a:t>
          </a:r>
          <a:r>
            <a:rPr lang="en-US" sz="1200" kern="1200">
              <a:latin typeface="Arial Black" panose="020B0A04020102020204" pitchFamily="34" charset="0"/>
            </a:rPr>
            <a:t>e</a:t>
          </a:r>
          <a:r>
            <a:rPr lang="en-US" sz="1200" kern="1200"/>
            <a:t> </a:t>
          </a:r>
        </a:p>
      </dsp:txBody>
      <dsp:txXfrm rot="-20700000">
        <a:off x="1438616" y="965923"/>
        <a:ext cx="719308" cy="719308"/>
      </dsp:txXfrm>
    </dsp:sp>
    <dsp:sp modelId="{398423B3-DD54-4226-99D7-017EFC1488DF}">
      <dsp:nvSpPr>
        <dsp:cNvPr id="0" name=""/>
        <dsp:cNvSpPr/>
      </dsp:nvSpPr>
      <dsp:spPr>
        <a:xfrm>
          <a:off x="1323153" y="1746409"/>
          <a:ext cx="2301785" cy="2301785"/>
        </a:xfrm>
        <a:prstGeom prst="circularArrow">
          <a:avLst>
            <a:gd name="adj1" fmla="val 4687"/>
            <a:gd name="adj2" fmla="val 299029"/>
            <a:gd name="adj3" fmla="val 2489219"/>
            <a:gd name="adj4" fmla="val 15920595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F3A3A0-5919-4E69-80DD-61760D6340A0}">
      <dsp:nvSpPr>
        <dsp:cNvPr id="0" name=""/>
        <dsp:cNvSpPr/>
      </dsp:nvSpPr>
      <dsp:spPr>
        <a:xfrm>
          <a:off x="193430" y="1301738"/>
          <a:ext cx="1672391" cy="1672391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32385"/>
            <a:satOff val="13449"/>
            <a:lumOff val="1078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9CEA93-9338-4361-A5E6-CF85B6019F5A}">
      <dsp:nvSpPr>
        <dsp:cNvPr id="0" name=""/>
        <dsp:cNvSpPr/>
      </dsp:nvSpPr>
      <dsp:spPr>
        <a:xfrm>
          <a:off x="861162" y="408164"/>
          <a:ext cx="1803174" cy="1803174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464770"/>
            <a:satOff val="26899"/>
            <a:lumOff val="2156"/>
            <a:alphaOff val="0"/>
          </a:schemeClr>
        </a:solidFill>
        <a:ln>
          <a:noFill/>
        </a:ln>
        <a:effectLst/>
        <a:sp3d z="-52400" extrusionH="1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#1">
  <dgm:title val=""/>
  <dgm:desc val=""/>
  <dgm:catLst>
    <dgm:cat type="relationship" pri="109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srcNode" val="gear1srcNode"/>
          <dgm:param type="dstNode" val="gear1dstNode"/>
          <dgm:param type="connRout" val="curv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srcNode" val="gear2srcNode"/>
          <dgm:param type="dstNode" val="gear2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srcNode" val="gear3srcNode"/>
          <dgm:param type="dstNode" val="gear3dstNode"/>
          <dgm:param type="connRout" val="curv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#1">
  <dgm:title val=""/>
  <dgm:desc val=""/>
  <dgm:catLst>
    <dgm:cat type="3D" pri="11500"/>
  </dgm:catLst>
  <dgm:scene3d>
    <a:camera prst="isometricOffAxis2Left" zoom="95000"/>
    <a:lightRig rig="flat" dir="t"/>
  </dgm:scene3d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D830D8-62A4-407D-AB11-1592EF9A9D31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FE803A-9B28-45B3-A89D-B0C58AF25D9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9291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429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3866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0FE803A-9B28-45B3-A89D-B0C58AF25D99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326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920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86800" y="64166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2642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86800" y="6340475"/>
            <a:ext cx="4572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6416675"/>
            <a:ext cx="2209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15350" y="6248400"/>
            <a:ext cx="552450" cy="609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1550" y="6324600"/>
            <a:ext cx="552450" cy="533400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andfonline.com/doi/abs/10.1080/10408347.2022.2045557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58" t="9305" r="16271"/>
          <a:stretch>
            <a:fillRect/>
          </a:stretch>
        </p:blipFill>
        <p:spPr bwMode="auto">
          <a:xfrm>
            <a:off x="-152400" y="-239305"/>
            <a:ext cx="9296400" cy="8026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955" y="365125"/>
            <a:ext cx="8825230" cy="132588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SOURCES OF VITAMIN A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dirty="0"/>
              <a:t>Core Concept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CC9C06-FEE2-E323-75BC-FCB76CA3E5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220" y="1794033"/>
            <a:ext cx="7886700" cy="4351338"/>
          </a:xfrm>
        </p:spPr>
        <p:txBody>
          <a:bodyPr/>
          <a:lstStyle/>
          <a:p>
            <a:r>
              <a:rPr lang="en-US" dirty="0"/>
              <a:t>It is present in foods of animal origin as well as plants.</a:t>
            </a:r>
          </a:p>
          <a:p>
            <a:r>
              <a:rPr lang="en-US" dirty="0"/>
              <a:t>In plants it is in the form of </a:t>
            </a:r>
            <a:r>
              <a:rPr lang="en-US" b="1" dirty="0"/>
              <a:t>carotenes and provitamin</a:t>
            </a:r>
            <a:endParaRPr lang="en-PK" b="1" dirty="0"/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0D979AF-B616-4ADB-8115-61882F42D6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" y="2743200"/>
            <a:ext cx="8101781" cy="31198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FORMS OF VITAMIN A</a:t>
            </a:r>
            <a:endParaRPr lang="en-US" altLang="en-US" sz="28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2781C314-0EDF-6FC9-0612-D3E1C9309A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4572" y="1807523"/>
            <a:ext cx="7886700" cy="4351338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RETINOID: </a:t>
            </a:r>
            <a:r>
              <a:rPr lang="en-US" sz="2800" dirty="0"/>
              <a:t>Natural and synthetic forms of vitamin 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RETINOL: </a:t>
            </a:r>
            <a:r>
              <a:rPr lang="en-US" sz="2800" dirty="0"/>
              <a:t>Alcohol form , present in animal tissue as retinyl ester.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RETINAL: </a:t>
            </a:r>
            <a:r>
              <a:rPr lang="en-US" sz="2800" dirty="0"/>
              <a:t>aldehyde form, obtained by oxidation of retinol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b="1" dirty="0"/>
              <a:t>RETINOIC ACID: </a:t>
            </a:r>
            <a:r>
              <a:rPr lang="en-US" sz="2800" dirty="0"/>
              <a:t>acid form, produced by oxidation of retinal</a:t>
            </a:r>
            <a:endParaRPr lang="en-PK" sz="2800" b="1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PROVITAMINS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0790F15-C7A5-7500-2E55-BC6BED2CF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PROVITAMINS: </a:t>
            </a:r>
            <a:r>
              <a:rPr lang="en-US" dirty="0"/>
              <a:t>Carotenoids ( beta-carotene) can yield 2 retinols when metabolized in the body.</a:t>
            </a:r>
          </a:p>
          <a:p>
            <a:r>
              <a:rPr lang="el-GR" b="1" dirty="0"/>
              <a:t>Β</a:t>
            </a:r>
            <a:r>
              <a:rPr lang="en-US" b="1" dirty="0"/>
              <a:t>-CAROTENE: </a:t>
            </a:r>
            <a:r>
              <a:rPr lang="en-US" dirty="0"/>
              <a:t>found in plants</a:t>
            </a:r>
            <a:endParaRPr lang="en-PK" dirty="0"/>
          </a:p>
          <a:p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n-US" alt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41F4D04-E6B9-4700-BEE1-5973E7555E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9709" y="1557338"/>
            <a:ext cx="7379781" cy="5033962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981950" cy="1460499"/>
          </a:xfrm>
        </p:spPr>
        <p:txBody>
          <a:bodyPr/>
          <a:lstStyle/>
          <a:p>
            <a:pPr algn="ctr"/>
            <a:r>
              <a:rPr lang="en-US" dirty="0"/>
              <a:t>ABSORPTION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E56437B-A41B-FB80-FB5B-D79059F6F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RETINOIDS: </a:t>
            </a:r>
            <a:r>
              <a:rPr lang="en-US" dirty="0"/>
              <a:t>Retinyl esters are broken down into free retinal and fatty acids and absorbed in small intestine with the help of bile and digestive enzymes.</a:t>
            </a:r>
          </a:p>
          <a:p>
            <a:r>
              <a:rPr lang="en-US" dirty="0"/>
              <a:t>Once absorbed retinyl esters are reformed, 90% of retinol can be absorbed.</a:t>
            </a:r>
          </a:p>
          <a:p>
            <a:r>
              <a:rPr lang="en-US" b="1" dirty="0"/>
              <a:t>CAROTENOIDS: </a:t>
            </a:r>
            <a:r>
              <a:rPr lang="en-US" dirty="0"/>
              <a:t>absorbed intact, absorption rate is much lower</a:t>
            </a:r>
          </a:p>
          <a:p>
            <a:r>
              <a:rPr lang="en-US" dirty="0"/>
              <a:t>Intestinal cells can convert carotenoids into retinoids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TRANSPORT OF VITAMIN A</a:t>
            </a:r>
            <a:endParaRPr lang="en-US" altLang="en-US" sz="40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4B7FD42-75CC-4DA6-815B-236F4B939C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298307" y="1825625"/>
            <a:ext cx="6795035" cy="480377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STORAGE</a:t>
            </a:r>
            <a:endParaRPr lang="en-US" altLang="en-US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7886700" cy="4351338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r>
              <a:rPr lang="en-US" dirty="0"/>
              <a:t>Liver stores vitamin A in the form of </a:t>
            </a:r>
            <a:r>
              <a:rPr lang="en-US" b="1" dirty="0"/>
              <a:t>RETINOL PALMITATE</a:t>
            </a:r>
          </a:p>
          <a:p>
            <a:r>
              <a:rPr lang="en-US" dirty="0"/>
              <a:t>Under normal conditions, a well-fed person has sufficient vitamin A reserves for 6-9 months.</a:t>
            </a:r>
            <a:endParaRPr lang="en-PK" dirty="0"/>
          </a:p>
          <a:p>
            <a:pPr marL="0" indent="0">
              <a:buNone/>
            </a:pPr>
            <a:endParaRPr lang="en-US" altLang="en-US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17</a:t>
            </a:fld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304800"/>
            <a:ext cx="7886700" cy="57994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Calibri" panose="020F0502020204030204"/>
                <a:cs typeface="Calibri" panose="020F0502020204030204"/>
                <a:sym typeface="+mn-ea"/>
              </a:rPr>
              <a:t>  Core Knowledge             </a:t>
            </a:r>
            <a:endParaRPr lang="en-US" sz="4000" dirty="0">
              <a:latin typeface="Calibri" panose="020F0502020204030204"/>
              <a:cs typeface="Calibri" panose="020F0502020204030204"/>
              <a:sym typeface="+mn-ea"/>
            </a:endParaRPr>
          </a:p>
          <a:p>
            <a:r>
              <a:rPr lang="en-US" dirty="0"/>
              <a:t>EXCRETION</a:t>
            </a:r>
          </a:p>
          <a:p>
            <a:r>
              <a:rPr lang="en-US" dirty="0"/>
              <a:t>Not readily excreted</a:t>
            </a:r>
          </a:p>
          <a:p>
            <a:r>
              <a:rPr lang="en-US" dirty="0"/>
              <a:t>Kidney Disease and aging will increase toxicity because excretion is impaired</a:t>
            </a:r>
            <a:endParaRPr lang="en-PK" dirty="0"/>
          </a:p>
          <a:p>
            <a:endParaRPr lang="en-US" dirty="0">
              <a:latin typeface="Calibri" panose="020F0502020204030204"/>
              <a:cs typeface="Calibri" panose="020F0502020204030204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381000"/>
            <a:ext cx="2419350" cy="300037"/>
          </a:xfrm>
        </p:spPr>
        <p:txBody>
          <a:bodyPr>
            <a:normAutofit fontScale="90000"/>
          </a:bodyPr>
          <a:lstStyle/>
          <a:p>
            <a:r>
              <a:rPr lang="en-US" sz="36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Core Knowledge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A684C017-655A-466F-91C0-9C29D47ECD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4113" y="1143000"/>
            <a:ext cx="7715774" cy="435133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C44929-EC08-A299-4E51-2F4D05F43FDF}"/>
              </a:ext>
            </a:extLst>
          </p:cNvPr>
          <p:cNvSpPr txBox="1"/>
          <p:nvPr/>
        </p:nvSpPr>
        <p:spPr>
          <a:xfrm>
            <a:off x="228600" y="15240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Core Knowledge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F90FB71-E577-D6CD-4F2D-2390576CE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Retina is a </a:t>
            </a:r>
            <a:r>
              <a:rPr lang="en-US" b="1" dirty="0"/>
              <a:t>light-sensitive layer </a:t>
            </a:r>
            <a:r>
              <a:rPr lang="en-US" dirty="0"/>
              <a:t>of cells at the back of retina.</a:t>
            </a:r>
          </a:p>
          <a:p>
            <a:r>
              <a:rPr lang="en-US" dirty="0"/>
              <a:t>It consists of rod and cone cells (photochemical cells)</a:t>
            </a:r>
          </a:p>
          <a:p>
            <a:r>
              <a:rPr lang="en-US" dirty="0"/>
              <a:t>Rod cells process </a:t>
            </a:r>
            <a:r>
              <a:rPr lang="en-US" b="1" dirty="0"/>
              <a:t>white and black </a:t>
            </a:r>
            <a:r>
              <a:rPr lang="en-US" dirty="0"/>
              <a:t>image</a:t>
            </a:r>
          </a:p>
          <a:p>
            <a:r>
              <a:rPr lang="en-US" dirty="0"/>
              <a:t>Cone cells process </a:t>
            </a:r>
            <a:r>
              <a:rPr lang="en-US" b="1" dirty="0" err="1"/>
              <a:t>colour</a:t>
            </a:r>
            <a:r>
              <a:rPr lang="en-US" b="1" dirty="0"/>
              <a:t> </a:t>
            </a:r>
            <a:r>
              <a:rPr lang="en-US" dirty="0"/>
              <a:t>image </a:t>
            </a:r>
            <a:endParaRPr lang="en-PK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C16314-28A9-D0DB-1A10-45404B59C705}"/>
              </a:ext>
            </a:extLst>
          </p:cNvPr>
          <p:cNvSpPr txBox="1"/>
          <p:nvPr/>
        </p:nvSpPr>
        <p:spPr>
          <a:xfrm>
            <a:off x="838200" y="80434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ROLE IN VISION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2EAD75F-F35E-4665-86BE-7892877CA7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200" y="3124200"/>
            <a:ext cx="4076725" cy="354095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3900" y="129043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</a:t>
            </a:r>
            <a:r>
              <a:rPr lang="en-US" b="1" baseline="30000" dirty="0"/>
              <a:t>nd</a:t>
            </a:r>
            <a:r>
              <a:rPr lang="en-US" b="1" dirty="0"/>
              <a:t> Year MBBS</a:t>
            </a:r>
            <a:br>
              <a:rPr lang="en-US" b="1" dirty="0"/>
            </a:br>
            <a:r>
              <a:rPr lang="en-US" b="1" dirty="0"/>
              <a:t>Gastrointestinal Tract Module</a:t>
            </a:r>
            <a:br>
              <a:rPr lang="en-US" b="1" dirty="0"/>
            </a:br>
            <a:r>
              <a:rPr lang="en-US" sz="4000" b="1" dirty="0"/>
              <a:t>Large Group Interactive Session (LGIS)</a:t>
            </a:r>
            <a:br>
              <a:rPr lang="en-US" sz="4000" b="1" dirty="0"/>
            </a:br>
            <a:r>
              <a:rPr lang="en-US" sz="4000" b="1" dirty="0"/>
              <a:t>Vitamin 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5943444"/>
            <a:ext cx="8534400" cy="762000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en-US" sz="7200" b="1" dirty="0">
                <a:cs typeface="Times New Roman" panose="02020603050405020304" pitchFamily="18" charset="0"/>
              </a:rPr>
              <a:t>Presenter: Dr. Almas </a:t>
            </a:r>
            <a:r>
              <a:rPr lang="en-US" sz="7200" b="1" dirty="0" err="1">
                <a:cs typeface="Times New Roman" panose="02020603050405020304" pitchFamily="18" charset="0"/>
              </a:rPr>
              <a:t>Ajaz</a:t>
            </a:r>
            <a:r>
              <a:rPr lang="en-US" sz="7200" b="1" dirty="0">
                <a:cs typeface="Times New Roman" panose="02020603050405020304" pitchFamily="18" charset="0"/>
              </a:rPr>
              <a:t>				</a:t>
            </a:r>
          </a:p>
          <a:p>
            <a:pPr algn="l"/>
            <a:r>
              <a:rPr lang="en-US" sz="7200" b="1" dirty="0">
                <a:cs typeface="Times New Roman" panose="02020603050405020304" pitchFamily="18" charset="0"/>
              </a:rPr>
              <a:t>                                       			</a:t>
            </a:r>
            <a:r>
              <a:rPr lang="en-US" sz="3300" b="1" dirty="0">
                <a:cs typeface="Times New Roman" panose="02020603050405020304" pitchFamily="18" charset="0"/>
              </a:rPr>
              <a:t>			</a:t>
            </a:r>
            <a:r>
              <a:rPr lang="en-US" sz="2400" b="1" dirty="0">
                <a:cs typeface="Times New Roman" panose="02020603050405020304" pitchFamily="18" charset="0"/>
              </a:rPr>
              <a:t>		</a:t>
            </a:r>
            <a:endParaRPr lang="en-US" sz="2400" b="1" dirty="0"/>
          </a:p>
        </p:txBody>
      </p:sp>
      <p:pic>
        <p:nvPicPr>
          <p:cNvPr id="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3028"/>
            <a:ext cx="914400" cy="9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3505200"/>
            <a:ext cx="1752599" cy="18718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6200" y="152400"/>
            <a:ext cx="990600" cy="9336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427037"/>
            <a:ext cx="7886700" cy="1325563"/>
          </a:xfrm>
        </p:spPr>
        <p:txBody>
          <a:bodyPr>
            <a:normAutofit/>
          </a:bodyPr>
          <a:lstStyle/>
          <a:p>
            <a:r>
              <a:rPr lang="en-US" sz="4800" dirty="0"/>
              <a:t>WALDS VISUAL CYCLE</a:t>
            </a:r>
            <a:endParaRPr lang="en-US" sz="3600" b="1" spc="-10" dirty="0">
              <a:solidFill>
                <a:schemeClr val="tx1">
                  <a:lumMod val="95000"/>
                  <a:lumOff val="5000"/>
                </a:schemeClr>
              </a:solidFill>
              <a:latin typeface="Calibri" panose="020F0502020204030204"/>
              <a:cs typeface="Calibri" panose="020F0502020204030204"/>
              <a:sym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3DDC98-7617-D1D1-9BD9-0FF46FCD3D8A}"/>
              </a:ext>
            </a:extLst>
          </p:cNvPr>
          <p:cNvSpPr txBox="1"/>
          <p:nvPr/>
        </p:nvSpPr>
        <p:spPr>
          <a:xfrm>
            <a:off x="152400" y="57705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-1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/>
                <a:cs typeface="Calibri" panose="020F0502020204030204"/>
                <a:sym typeface="+mn-ea"/>
              </a:rPr>
              <a:t>Core Knowledge</a:t>
            </a: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5D48C430-C3B9-5D3B-A216-045C9D725D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Normal Vision depends on retina and on adequate Vitamin A.</a:t>
            </a:r>
          </a:p>
          <a:p>
            <a:r>
              <a:rPr lang="en-US" dirty="0"/>
              <a:t>In retina, Vitamin A in the form of Retinal binds to protein called opsin and makes rhodopsin</a:t>
            </a:r>
          </a:p>
          <a:p>
            <a:r>
              <a:rPr lang="en-US" dirty="0"/>
              <a:t>Rhodopsin is light-sensitive pigment.</a:t>
            </a:r>
          </a:p>
          <a:p>
            <a:r>
              <a:rPr lang="en-US" dirty="0"/>
              <a:t>When stimulated by light, vitamin A isomerizes and transforms from cis into trans form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319A8B-3773-E98F-5F8A-45F0EDB41D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986AC9-2DC9-723F-7812-492579B0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87AC9B-BEF0-8EFD-4E0E-02E71D3A0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Core Knowledge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327747D-61DC-4FDE-946A-2E46C208E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82472" y="1825625"/>
            <a:ext cx="637905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03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B3894-7789-ACF9-3101-6AB198B022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ADAPTATION TIME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22C5D7-8695-D9E4-06E8-EC8F38F1B0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Bright light depletes rhodopsin (photobleaching)</a:t>
            </a:r>
          </a:p>
          <a:p>
            <a:r>
              <a:rPr lang="en-US" dirty="0"/>
              <a:t>Sudden shift from bright light to darkness causes difficulty in seeing</a:t>
            </a:r>
          </a:p>
          <a:p>
            <a:r>
              <a:rPr lang="en-US" dirty="0"/>
              <a:t>Rhodopsin is synthesized in a few minutes and vision is improved in dark.</a:t>
            </a:r>
          </a:p>
          <a:p>
            <a:r>
              <a:rPr lang="en-US" dirty="0"/>
              <a:t>THE TIME REQUIRED TO SYNTHESIZE RHODOPSIN IN DARK IS CALLED </a:t>
            </a:r>
            <a:r>
              <a:rPr lang="en-US" b="1" dirty="0"/>
              <a:t>DARK ADAPTATION TIME.</a:t>
            </a:r>
          </a:p>
          <a:p>
            <a:r>
              <a:rPr lang="en-US" dirty="0"/>
              <a:t>It is increased in Vitamin A deficiency.</a:t>
            </a:r>
            <a:endParaRPr lang="en-PK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C08858-B524-0838-AA4A-51503B936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C740F-C2DD-07B5-3FD5-0F04329EC3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4157812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825368-5195-ADD6-90DC-90D9AD8BC8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OTHER FUNCTIONS OF VITAMIN 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01B9A9-14B9-1BDA-9399-C52B37A3E7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Retinoic acid is necessary for cell differentiation</a:t>
            </a:r>
          </a:p>
          <a:p>
            <a:r>
              <a:rPr lang="en-US" dirty="0"/>
              <a:t>Important for embryo development and gene expression</a:t>
            </a:r>
          </a:p>
          <a:p>
            <a:r>
              <a:rPr lang="en-US" dirty="0"/>
              <a:t>Many epithelial cells require Vitamin A for proper differentiation and maintenance</a:t>
            </a:r>
          </a:p>
          <a:p>
            <a:r>
              <a:rPr lang="en-US" dirty="0"/>
              <a:t>Lack of vitamin A leads to dysfunction of epithelia.</a:t>
            </a:r>
          </a:p>
          <a:p>
            <a:r>
              <a:rPr lang="en-US" dirty="0"/>
              <a:t>Skin becomes scaly and keratinized and mucous secretion is suppressed.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21B5A8-9186-5192-17B7-0360334D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B02D9-BD65-C7FE-435C-9B1B9EF9A5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29035150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8C431-7013-321F-2A97-C73F8C9E46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16B69-7E7B-F960-FCB2-F3C05CB0CC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045FFB-1CF2-F057-8AB0-3A62A60D6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FD20BA-E516-9539-CF30-33F732DD0A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6077D5-491B-4914-BC94-C13383F108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" y="916034"/>
            <a:ext cx="9104670" cy="502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58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8411F-8D5F-6489-CD0F-DA5307ACD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IMMUNE FUNCTIONS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CCBD68-E574-8CA6-C8A6-E268CB195F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Deficiency leads to decreased resistance to infections</a:t>
            </a:r>
          </a:p>
          <a:p>
            <a:r>
              <a:rPr lang="en-US" dirty="0"/>
              <a:t>Supplementation may lead to decrease in severity of infections in deficient person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9BA9FC-915D-9744-B47C-F55BCDCFE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3652A4-B387-78C5-0200-728467895A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52400" y="6400800"/>
            <a:ext cx="2209800" cy="365125"/>
          </a:xfrm>
        </p:spPr>
        <p:txBody>
          <a:bodyPr/>
          <a:lstStyle/>
          <a:p>
            <a:r>
              <a:rPr lang="en-US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140599065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9FF689-E2E3-4750-0B53-638871020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RECOMMENDED DIETARY ALLOWANCE (RDA)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3314C8-6BCA-3DF6-1033-887445C37D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These are suggested levels of essential nutrients required to meet nutritional needs of healthy </a:t>
            </a:r>
            <a:r>
              <a:rPr lang="en-US" dirty="0" err="1"/>
              <a:t>indivivuals</a:t>
            </a:r>
            <a:r>
              <a:rPr lang="en-US" dirty="0"/>
              <a:t>.</a:t>
            </a:r>
          </a:p>
          <a:p>
            <a:r>
              <a:rPr lang="en-US" dirty="0"/>
              <a:t>The Recommended Dietary Allowance (RDA) for men and women is 900 and 700 </a:t>
            </a:r>
            <a:r>
              <a:rPr lang="en-US" dirty="0" err="1"/>
              <a:t>μg</a:t>
            </a:r>
            <a:r>
              <a:rPr lang="en-US" dirty="0"/>
              <a:t> retinol activity equivalents respectively</a:t>
            </a:r>
            <a:endParaRPr lang="en-PK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A3CB82-57C0-9145-6DC9-CF072DA5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7C2C-DC1C-ACCF-7635-5D5BB5C238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Core Knowledge</a:t>
            </a:r>
          </a:p>
        </p:txBody>
      </p:sp>
    </p:spTree>
    <p:extLst>
      <p:ext uri="{BB962C8B-B14F-4D97-AF65-F5344CB8AC3E}">
        <p14:creationId xmlns:p14="http://schemas.microsoft.com/office/powerpoint/2010/main" val="1195659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FB573F-1EDF-0774-9AFB-35CE8D823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760762-ACD2-63AC-CFC9-D846E9A62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CCF82-B597-5FDB-C78F-EE5DF33C92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ECF680C-A23C-B3F0-C048-9D1B7DB8E6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93875"/>
            <a:ext cx="7886700" cy="4351338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VERTICAL INTEGRATION</a:t>
            </a:r>
          </a:p>
          <a:p>
            <a:r>
              <a:rPr lang="en-US" sz="3600" dirty="0"/>
              <a:t>Deficiency leads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Night Blindness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Xerophthalmia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Keratomalacia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 err="1"/>
              <a:t>Bitot</a:t>
            </a:r>
            <a:r>
              <a:rPr lang="en-US" sz="3600" dirty="0"/>
              <a:t> Spots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Complete Blindness (if severe)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985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6A614-E3BD-68F3-64DC-83676B8D61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Night Blindness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38051-C232-BAA0-E61F-E823768AFD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Visual acuity is diminished in dim light</a:t>
            </a:r>
          </a:p>
          <a:p>
            <a:r>
              <a:rPr lang="en-US" dirty="0"/>
              <a:t>Occurs as a result of inadequate pigment in the retina.</a:t>
            </a:r>
          </a:p>
          <a:p>
            <a:r>
              <a:rPr lang="en-US" dirty="0"/>
              <a:t>The dark adaptation time is increased</a:t>
            </a:r>
          </a:p>
          <a:p>
            <a:r>
              <a:rPr lang="en-US" dirty="0"/>
              <a:t>Found in pregnant women in some instances, especially during the last trimester of pregnancy when the vitamin A needs are increased.</a:t>
            </a:r>
            <a:endParaRPr lang="en-PK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82F761-7326-656B-E6C5-FDC2118EA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922254-0CD5-762A-D121-7F97A80FA6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C7C57B1-C788-4102-A60B-72286160B57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904" t="13057" r="2929" b="4453"/>
          <a:stretch/>
        </p:blipFill>
        <p:spPr>
          <a:xfrm>
            <a:off x="3739613" y="3810000"/>
            <a:ext cx="2321063" cy="2909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4608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65478A-5387-3BCA-41AB-A12373053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Xerophthalmia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45E82-57E9-67AA-1963-9E4EBDEA9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It is the most specific VAD, and is the leading preventable cause of blindness</a:t>
            </a:r>
          </a:p>
          <a:p>
            <a:r>
              <a:rPr lang="en-US" sz="2800" dirty="0"/>
              <a:t>Conjunctiva becomes dry, thick and wrinkled</a:t>
            </a:r>
          </a:p>
          <a:p>
            <a:r>
              <a:rPr lang="en-US" sz="2800" dirty="0"/>
              <a:t>Conjunctiva gets keratinized and loses its normal transparency</a:t>
            </a:r>
          </a:p>
          <a:p>
            <a:r>
              <a:rPr lang="en-US" sz="2800" dirty="0"/>
              <a:t>Cornea becomes glazy &amp; lusterless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38E66-0930-B981-39E1-DBD76F30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064F37-A392-DA4B-4872-ACB99DCE43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70CB18-6FB3-4FE6-AEA7-7B6525DC8D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066" t="28225" r="2091" b="30849"/>
          <a:stretch/>
        </p:blipFill>
        <p:spPr>
          <a:xfrm>
            <a:off x="5562600" y="4635499"/>
            <a:ext cx="3000756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41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Motto, Vision, Dream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628650" y="1825625"/>
          <a:ext cx="3269582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/>
          <p:cNvSpPr/>
          <p:nvPr/>
        </p:nvSpPr>
        <p:spPr>
          <a:xfrm>
            <a:off x="4572000" y="1295400"/>
            <a:ext cx="4114799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impart evidence based research oriented medical education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provide best possible patient care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inculcate the values of mutual respect and ethical practice of medicine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endParaRPr kumimoji="0" lang="en-US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F35B2-A508-F41F-C0F2-433B5A7EC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. </a:t>
            </a:r>
            <a:r>
              <a:rPr lang="en-US" dirty="0" err="1"/>
              <a:t>Bitot's</a:t>
            </a:r>
            <a:r>
              <a:rPr lang="en-US" dirty="0"/>
              <a:t> Spot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6E40F-4D3D-E496-A61A-55FE8804C2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Tissue spots that develop around the eye ball, causing severe  dryness in the eyes.</a:t>
            </a:r>
          </a:p>
          <a:p>
            <a:r>
              <a:rPr lang="en-US" dirty="0"/>
              <a:t>Seen as grayish-white triangular plaques firmly adherent to the conjunctiva.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D94F15-D214-697B-4B03-60D7CCB73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5E6F4E-BFD3-113E-B1C4-BDC8593469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CC20CD3-E50C-4FBA-B16D-FD5984F76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74" t="16211" r="5801" b="9656"/>
          <a:stretch/>
        </p:blipFill>
        <p:spPr>
          <a:xfrm>
            <a:off x="5105400" y="3082664"/>
            <a:ext cx="2776439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545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1EE4E-9596-4119-19E9-A13EDA18CB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Keratomalacia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30C39-3AFE-A4A9-BC3F-D4501C0614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1371600"/>
            <a:ext cx="7981950" cy="3433763"/>
          </a:xfrm>
        </p:spPr>
        <p:txBody>
          <a:bodyPr>
            <a:normAutofit/>
          </a:bodyPr>
          <a:lstStyle/>
          <a:p>
            <a:r>
              <a:rPr lang="en-US" dirty="0"/>
              <a:t>One of the major cause for blindness.</a:t>
            </a:r>
          </a:p>
          <a:p>
            <a:r>
              <a:rPr lang="en-US" dirty="0"/>
              <a:t>Cornea becomes soft and may burst</a:t>
            </a:r>
          </a:p>
          <a:p>
            <a:r>
              <a:rPr lang="en-US" dirty="0"/>
              <a:t>Prolonged xerophthalmia leads to keratomalacia (softening of the cornea)</a:t>
            </a:r>
          </a:p>
          <a:p>
            <a:r>
              <a:rPr lang="en-US" dirty="0"/>
              <a:t>If the eye collapses vision is lost.</a:t>
            </a:r>
            <a:endParaRPr lang="en-PK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B72DB-D7AB-F07E-9703-306561119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89480-9EE2-1272-5D89-45FF016464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FE5C13-96B8-4AF5-839E-DF6BD93038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547" t="21540" r="1613" b="7392"/>
          <a:stretch/>
        </p:blipFill>
        <p:spPr>
          <a:xfrm>
            <a:off x="4648200" y="2731282"/>
            <a:ext cx="3812503" cy="337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652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B3B768-07A9-8D37-99F4-F3C76589B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Family Medicine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BB060-8801-2FB1-3EFE-48E4DA1945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en-US" sz="9600" b="1" dirty="0"/>
              <a:t>Preventive Care</a:t>
            </a:r>
            <a:r>
              <a:rPr lang="en-US" sz="9600" dirty="0"/>
              <a:t>: Understanding genetic predispositions and biochemical markers for early detection and preventive strategies in at-risk families.</a:t>
            </a:r>
          </a:p>
          <a:p>
            <a:r>
              <a:rPr lang="en-US" sz="9600" b="1" dirty="0"/>
              <a:t>Personalized Treatment: </a:t>
            </a:r>
            <a:r>
              <a:rPr lang="en-US" sz="9600" dirty="0"/>
              <a:t>Tailoring treatments based on the patient's genetic profile, considering familial patterns of cancer to optimize outcomes.</a:t>
            </a:r>
          </a:p>
          <a:p>
            <a:r>
              <a:rPr lang="en-US" sz="9600" b="1" dirty="0"/>
              <a:t>Holistic Management:</a:t>
            </a:r>
            <a:r>
              <a:rPr lang="en-US" sz="9600" dirty="0"/>
              <a:t> Addressing not just the biological aspects of cancer but also the psychological, social, and lifestyle impacts on patients and their families, providing comprehensive car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629C19-7708-CF99-2F2B-DF62BE12E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6A098-8E4D-E542-4602-D8B538C080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</p:spTree>
    <p:extLst>
      <p:ext uri="{BB962C8B-B14F-4D97-AF65-F5344CB8AC3E}">
        <p14:creationId xmlns:p14="http://schemas.microsoft.com/office/powerpoint/2010/main" val="14296449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31D70-9F3B-B7DD-C028-68E027904D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Artificial Intelligence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08493F-15D0-AC63-146B-01846243C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752600"/>
            <a:ext cx="7886700" cy="4351338"/>
          </a:xfrm>
        </p:spPr>
        <p:txBody>
          <a:bodyPr/>
          <a:lstStyle/>
          <a:p>
            <a:r>
              <a:rPr lang="en-US" sz="2400" b="1" dirty="0"/>
              <a:t>Predictive Analytics</a:t>
            </a:r>
            <a:r>
              <a:rPr lang="en-US" sz="2400" dirty="0"/>
              <a:t>: AI models predict cancer progression and patient outcomes by analyzing genetic mutations and biochemical markers, enhancing personalized medicine approaches. </a:t>
            </a:r>
          </a:p>
          <a:p>
            <a:r>
              <a:rPr lang="en-US" sz="2400" b="1" dirty="0"/>
              <a:t>Diagnostic Support</a:t>
            </a:r>
            <a:r>
              <a:rPr lang="en-US" sz="2400" dirty="0"/>
              <a:t>: AI algorithms improve the accuracy of diagnosing cancers through pattern recognition in genetic data and imaging, facilitating early detection. </a:t>
            </a:r>
          </a:p>
          <a:p>
            <a:r>
              <a:rPr lang="en-US" sz="2400" b="1" dirty="0"/>
              <a:t>Treatment Optimization: </a:t>
            </a:r>
            <a:r>
              <a:rPr lang="en-US" sz="2400" dirty="0"/>
              <a:t>AI helps in developing targeted therapies by analyzing vast biochemical datasets, identifying potential drug targets, and predicting treatment responses, improving efficacy and reducing side effects.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7543F7-AB77-3BCE-DA36-B9257AB4F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C6FF9-53AC-1FF3-FE2F-E090B2AF33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</p:spTree>
    <p:extLst>
      <p:ext uri="{BB962C8B-B14F-4D97-AF65-F5344CB8AC3E}">
        <p14:creationId xmlns:p14="http://schemas.microsoft.com/office/powerpoint/2010/main" val="242019593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8099-79BB-0C66-53E5-67824927E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Bioethics</a:t>
            </a:r>
            <a:endParaRPr lang="en-US" b="1" dirty="0">
              <a:latin typeface="+mn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28B1C-C3C6-8320-EC0C-A076CE2E0D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sz="3600" b="1" dirty="0"/>
              <a:t>Consent and Confidentiality: </a:t>
            </a:r>
            <a:r>
              <a:rPr lang="en-US" sz="3600" dirty="0"/>
              <a:t>Addressing ethical concerns in genetic testing for hereditary cancers, ensuring patient consent, and maintaining confidentiality of genetic information.</a:t>
            </a:r>
          </a:p>
          <a:p>
            <a:r>
              <a:rPr lang="en-US" sz="3600" b="1" dirty="0"/>
              <a:t>Equity in Access: </a:t>
            </a:r>
            <a:r>
              <a:rPr lang="en-US" sz="3600" dirty="0"/>
              <a:t>Ensuring equitable access to cancer diagnostic tools, treatments, and new technologies across different populations to prevent disparities in cancer care.</a:t>
            </a:r>
          </a:p>
          <a:p>
            <a:r>
              <a:rPr lang="en-US" sz="3600" b="1" dirty="0"/>
              <a:t>Ethical Implications of Research: </a:t>
            </a:r>
            <a:r>
              <a:rPr lang="en-US" sz="3600" dirty="0"/>
              <a:t>Considering the ethical implications of cancer research, including the use of human subjects, and balancing the potential benefits against the risks and ethical concerns.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5706E4-657A-3446-DADF-B7CDC9DD0F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0FE7D-82F5-0CD6-B981-8A928C0D3D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</p:spTree>
    <p:extLst>
      <p:ext uri="{BB962C8B-B14F-4D97-AF65-F5344CB8AC3E}">
        <p14:creationId xmlns:p14="http://schemas.microsoft.com/office/powerpoint/2010/main" val="355152787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57F9-E166-548E-6413-5F0350916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Calibri" pitchFamily="34" charset="0"/>
              </a:rPr>
              <a:t>Suggested Research Article</a:t>
            </a:r>
            <a:endParaRPr lang="en-US" dirty="0"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58B3CC-56B1-FD02-255E-BBE23C221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D28B13-F071-AE75-00ED-C9CAAFDB77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US" dirty="0"/>
              <a:t>Spiral Integration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76D55E8-4BED-6F11-F03D-8A0A6ED06F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US" sz="3600" b="1" dirty="0"/>
              <a:t>Link: </a:t>
            </a:r>
            <a:r>
              <a:rPr lang="en-US" sz="3600" dirty="0">
                <a:hlinkClick r:id="rId3"/>
              </a:rPr>
              <a:t>Mini-Review: Electrochemical Sensors Used for the Determination of Water- and Fat-Soluble Vitamins: B, D, K: Critical Reviews in Analytical Chemistry: Vol 54, No 1 (tandfonline.com)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 err="1"/>
              <a:t>Title</a:t>
            </a:r>
            <a:r>
              <a:rPr lang="en-US" sz="3600" dirty="0" err="1"/>
              <a:t>:</a:t>
            </a:r>
            <a:r>
              <a:rPr lang="en-US" sz="3600" b="1" dirty="0" err="1"/>
              <a:t>Mini-Review</a:t>
            </a:r>
            <a:r>
              <a:rPr lang="en-US" sz="3600" b="1" dirty="0"/>
              <a:t>: Electrochemical Sensors Used for the Determination of Water- and Fat-Soluble Vitamins: B, D , K</a:t>
            </a:r>
            <a:endParaRPr lang="en-US" sz="3600" dirty="0"/>
          </a:p>
          <a:p>
            <a:pPr marL="0" indent="0">
              <a:buNone/>
            </a:pPr>
            <a:r>
              <a:rPr lang="en-US" sz="3600" b="1" dirty="0"/>
              <a:t>Author Name</a:t>
            </a:r>
            <a:r>
              <a:rPr lang="en-US" sz="3600" dirty="0"/>
              <a:t>: Damaris-</a:t>
            </a:r>
            <a:r>
              <a:rPr lang="en-US" sz="3600" dirty="0" err="1"/>
              <a:t>Crisitna</a:t>
            </a:r>
            <a:r>
              <a:rPr lang="en-US" sz="3600" dirty="0"/>
              <a:t> Gheorghe</a:t>
            </a:r>
          </a:p>
          <a:p>
            <a:pPr marL="0" indent="0">
              <a:buNone/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</a:rPr>
              <a:t>Abstract: </a:t>
            </a:r>
            <a:r>
              <a:rPr lang="en-US" sz="4000" dirty="0"/>
              <a:t>Vitamins are one of the most essential organic compounds that are necessary for the human body, in order to develop and grow in a healthy way. The aim of this mini-review is to bring together a series of electrochemical sensors (voltametric and </a:t>
            </a:r>
            <a:r>
              <a:rPr lang="en-US" sz="4000" dirty="0" err="1"/>
              <a:t>amperometric</a:t>
            </a:r>
            <a:r>
              <a:rPr lang="en-US" sz="4000" dirty="0"/>
              <a:t>) developed for the determination of vitamins from the families of B, D and K in biological, pharmaceutical or food-related samples. For this mini-review, 16 articles published between 2016 and 2021 were taken into consideration.</a:t>
            </a:r>
            <a:endParaRPr lang="en-US" sz="3200" b="1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600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80001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70F55-7A6A-AB50-C378-1967BAF3EB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rgbClr val="002060"/>
                </a:solidFill>
              </a:rPr>
              <a:t>Learning Resources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6038AF-643E-3337-98A1-1D137A21D8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800" dirty="0"/>
              <a:t>Text</a:t>
            </a:r>
            <a:r>
              <a:rPr lang="en-GB" sz="2800" dirty="0" err="1"/>
              <a:t>bo</a:t>
            </a:r>
            <a:r>
              <a:rPr lang="en-US" sz="2800" dirty="0"/>
              <a:t>ok of Biochemistry, Lippincott 10</a:t>
            </a:r>
            <a:r>
              <a:rPr lang="en-US" sz="2800" baseline="30000" dirty="0"/>
              <a:t>th</a:t>
            </a:r>
            <a:r>
              <a:rPr lang="en-US" sz="2800" dirty="0"/>
              <a:t> edition</a:t>
            </a:r>
            <a:r>
              <a:rPr lang="en-GB" sz="2800" dirty="0"/>
              <a:t>, chapter no.28 , pages no. 432-436</a:t>
            </a:r>
            <a:endParaRPr lang="en-US" sz="2800" dirty="0"/>
          </a:p>
          <a:p>
            <a:pPr>
              <a:lnSpc>
                <a:spcPct val="150000"/>
              </a:lnSpc>
            </a:pPr>
            <a:r>
              <a:rPr lang="en-US" sz="2800" dirty="0"/>
              <a:t>Google scholar</a:t>
            </a:r>
          </a:p>
          <a:p>
            <a:pPr>
              <a:lnSpc>
                <a:spcPct val="150000"/>
              </a:lnSpc>
            </a:pPr>
            <a:r>
              <a:rPr lang="en-US" sz="2800" dirty="0"/>
              <a:t>Google images</a:t>
            </a:r>
          </a:p>
          <a:p>
            <a:endParaRPr lang="en-US" sz="2800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05D020-CA93-71F5-194E-5565D7D82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D7FC50-34A1-8A2B-21F8-115D7B909F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0149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114BE-BAE2-DB9D-E69A-188DDD24C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C5053C-C149-647A-93A3-23043C27BF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Which of the following is NOT a function of Vitamin A?</a:t>
            </a:r>
          </a:p>
          <a:p>
            <a:pPr marL="0" indent="0">
              <a:buNone/>
            </a:pPr>
            <a:r>
              <a:rPr lang="en-US" dirty="0"/>
              <a:t>a) Vision</a:t>
            </a:r>
          </a:p>
          <a:p>
            <a:pPr marL="0" indent="0">
              <a:buNone/>
            </a:pPr>
            <a:r>
              <a:rPr lang="en-US" dirty="0"/>
              <a:t>b) Immune function</a:t>
            </a:r>
          </a:p>
          <a:p>
            <a:pPr marL="0" indent="0">
              <a:buNone/>
            </a:pPr>
            <a:r>
              <a:rPr lang="en-US" dirty="0"/>
              <a:t>c) Bone growth</a:t>
            </a:r>
          </a:p>
          <a:p>
            <a:pPr marL="0" indent="0">
              <a:buNone/>
            </a:pPr>
            <a:r>
              <a:rPr lang="en-US" dirty="0"/>
              <a:t>d) Cell differentiation</a:t>
            </a:r>
          </a:p>
          <a:p>
            <a:pPr marL="0" indent="0">
              <a:buNone/>
            </a:pPr>
            <a:r>
              <a:rPr lang="en-US" dirty="0"/>
              <a:t>e) Reproduction</a:t>
            </a:r>
          </a:p>
          <a:p>
            <a:pPr marL="0" indent="0">
              <a:buNone/>
            </a:pPr>
            <a:r>
              <a:rPr lang="en-US" dirty="0"/>
              <a:t>2.    What is the precursor form of Vitamin A found in plants?</a:t>
            </a:r>
          </a:p>
          <a:p>
            <a:pPr marL="0" indent="0">
              <a:buNone/>
            </a:pPr>
            <a:r>
              <a:rPr lang="en-US" dirty="0"/>
              <a:t>a) Retinol</a:t>
            </a:r>
          </a:p>
          <a:p>
            <a:pPr marL="0" indent="0">
              <a:buNone/>
            </a:pPr>
            <a:r>
              <a:rPr lang="en-US" dirty="0"/>
              <a:t>b) Retinal</a:t>
            </a:r>
          </a:p>
          <a:p>
            <a:pPr marL="0" indent="0">
              <a:buNone/>
            </a:pPr>
            <a:r>
              <a:rPr lang="en-US" dirty="0"/>
              <a:t>c) Retinoic acid</a:t>
            </a:r>
          </a:p>
          <a:p>
            <a:pPr marL="0" indent="0">
              <a:buNone/>
            </a:pPr>
            <a:r>
              <a:rPr lang="en-US" dirty="0"/>
              <a:t>d) Beta-carotene</a:t>
            </a:r>
          </a:p>
          <a:p>
            <a:pPr marL="0" indent="0">
              <a:buNone/>
            </a:pPr>
            <a:r>
              <a:rPr lang="en-US" dirty="0"/>
              <a:t>e) Lycopene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597EF1-76ED-A651-4AEE-9A18DA03B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972111-7AE3-F167-F2D5-273D42B10E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783817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841F5-A34E-1B46-3B50-D2658DFAB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98D07-C7E7-E715-CDB5-51512793B7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Which of the following is a symptom of Vitamin A deficiency?</a:t>
            </a:r>
          </a:p>
          <a:p>
            <a:pPr marL="0" indent="0">
              <a:buNone/>
            </a:pPr>
            <a:r>
              <a:rPr lang="en-US" dirty="0"/>
              <a:t>a) Night blindness</a:t>
            </a:r>
          </a:p>
          <a:p>
            <a:pPr marL="0" indent="0">
              <a:buNone/>
            </a:pPr>
            <a:r>
              <a:rPr lang="en-US" dirty="0"/>
              <a:t>b) Excessive tearing</a:t>
            </a:r>
          </a:p>
          <a:p>
            <a:pPr marL="0" indent="0">
              <a:buNone/>
            </a:pPr>
            <a:r>
              <a:rPr lang="en-US" dirty="0"/>
              <a:t>c) Yellowing of the skin</a:t>
            </a:r>
          </a:p>
          <a:p>
            <a:pPr marL="0" indent="0">
              <a:buNone/>
            </a:pPr>
            <a:r>
              <a:rPr lang="en-US" dirty="0"/>
              <a:t>d) Hyperpigmentation</a:t>
            </a:r>
          </a:p>
          <a:p>
            <a:pPr marL="0" indent="0">
              <a:buNone/>
            </a:pPr>
            <a:r>
              <a:rPr lang="en-US" dirty="0"/>
              <a:t>e) Increased blood clotting</a:t>
            </a:r>
          </a:p>
          <a:p>
            <a:pPr marL="0" indent="0">
              <a:buNone/>
            </a:pPr>
            <a:r>
              <a:rPr lang="en-US" dirty="0"/>
              <a:t>4.   Which organ primarily stores Vitamin A in the body?</a:t>
            </a:r>
          </a:p>
          <a:p>
            <a:pPr marL="0" indent="0">
              <a:buNone/>
            </a:pPr>
            <a:r>
              <a:rPr lang="en-US" dirty="0"/>
              <a:t>a) Liver</a:t>
            </a:r>
          </a:p>
          <a:p>
            <a:pPr marL="0" indent="0">
              <a:buNone/>
            </a:pPr>
            <a:r>
              <a:rPr lang="en-US" dirty="0"/>
              <a:t>b) Kidneys</a:t>
            </a:r>
          </a:p>
          <a:p>
            <a:pPr marL="0" indent="0">
              <a:buNone/>
            </a:pPr>
            <a:r>
              <a:rPr lang="en-US" dirty="0"/>
              <a:t>c) Spleen</a:t>
            </a:r>
          </a:p>
          <a:p>
            <a:pPr marL="0" indent="0">
              <a:buNone/>
            </a:pPr>
            <a:r>
              <a:rPr lang="en-US" dirty="0"/>
              <a:t>d) Pancreas</a:t>
            </a:r>
          </a:p>
          <a:p>
            <a:pPr marL="0" indent="0">
              <a:buNone/>
            </a:pPr>
            <a:r>
              <a:rPr lang="en-US" dirty="0"/>
              <a:t>e) Adrenal glands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CE2EB7-A53A-DFBD-5AD8-E3E6C17DA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9EBB65-20F0-9C57-D0D2-6450DB0106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8966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44218-1F13-7903-1539-2103378B2D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60ED5A-E3D3-3E68-3257-694DAEEC7A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5- What is the recommended dietary allowance (RDA) of Vitamin A for adult males?</a:t>
            </a:r>
          </a:p>
          <a:p>
            <a:pPr marL="0" indent="0">
              <a:buNone/>
            </a:pPr>
            <a:r>
              <a:rPr lang="en-US" dirty="0"/>
              <a:t>a) 300 mcg</a:t>
            </a:r>
          </a:p>
          <a:p>
            <a:pPr marL="0" indent="0">
              <a:buNone/>
            </a:pPr>
            <a:r>
              <a:rPr lang="en-US" dirty="0"/>
              <a:t>b) 600 mcg</a:t>
            </a:r>
          </a:p>
          <a:p>
            <a:pPr marL="0" indent="0">
              <a:buNone/>
            </a:pPr>
            <a:r>
              <a:rPr lang="en-US" dirty="0"/>
              <a:t>c) 900 mcg</a:t>
            </a:r>
          </a:p>
          <a:p>
            <a:pPr marL="0" indent="0">
              <a:buNone/>
            </a:pPr>
            <a:r>
              <a:rPr lang="en-US" dirty="0"/>
              <a:t>d) 1200 mcg</a:t>
            </a:r>
          </a:p>
          <a:p>
            <a:pPr marL="0" indent="0">
              <a:buNone/>
            </a:pPr>
            <a:r>
              <a:rPr lang="en-US" dirty="0"/>
              <a:t>e) 1500 mcg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9CB4F4-30D8-38A4-CB7C-6E47E3ED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A16A58-C2AF-1045-DFDA-16727F8D1B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706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104900"/>
            <a:ext cx="8001000" cy="544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/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latin typeface="+mn-lt"/>
              </a:rPr>
              <a:t>Professor Umar Model of Integrated Lecture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9506D-E7F4-81A3-09AF-7A9CF14CF2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568A46-0A6F-0BB5-7F3A-61020F4AA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c) Bone growth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d) Beta-carotene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a) Night blindness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a) Liver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b) 600 mcg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8C3B95-4AB9-5516-E479-CBC9A810B9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985E6-5B2F-CF73-951C-7103BCAE7A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4333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6281-9579-A5A2-7655-2F98F738B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access Digital Library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C1EF1-BB71-8323-1785-0DCFF56510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Open PC.</a:t>
            </a:r>
          </a:p>
          <a:p>
            <a:r>
              <a:rPr lang="en-US" dirty="0"/>
              <a:t>Open Internet.</a:t>
            </a:r>
          </a:p>
          <a:p>
            <a:r>
              <a:rPr lang="en-US" dirty="0"/>
              <a:t>Search HEC library.</a:t>
            </a:r>
          </a:p>
          <a:p>
            <a:r>
              <a:rPr lang="en-US" dirty="0"/>
              <a:t>Access public universities</a:t>
            </a:r>
          </a:p>
          <a:p>
            <a:r>
              <a:rPr lang="en-US" dirty="0"/>
              <a:t>Click on RMU</a:t>
            </a:r>
          </a:p>
          <a:p>
            <a:r>
              <a:rPr lang="en-US" dirty="0"/>
              <a:t>Read your desired article.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F05F1F-FC88-E24F-555F-EE8A177C3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FA6F1-BD57-0654-7698-E28D8CA595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495E43-0056-42A4-BEFA-DADDB55949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642" y="2362200"/>
            <a:ext cx="473993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90908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17D89-7BBB-CE61-DC81-CC600C1E0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E2CE4C-87E8-D999-255D-22C76C570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DC9506-B98C-112F-F36A-419A3A8C16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2" descr="Image result for THANKS">
            <a:extLst>
              <a:ext uri="{FF2B5EF4-FFF2-40B4-BE49-F238E27FC236}">
                <a16:creationId xmlns:a16="http://schemas.microsoft.com/office/drawing/2014/main" id="{E35E871F-308B-DD48-D51B-2C442024EC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80620" y="2043112"/>
            <a:ext cx="6382759" cy="20105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4950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067117"/>
            <a:ext cx="8286750" cy="59436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en-US" sz="3200" dirty="0">
                <a:latin typeface="Calibri" panose="020F0502020204030204" pitchFamily="34" charset="0"/>
              </a:rPr>
              <a:t>At the end of this session students should be able to</a:t>
            </a:r>
          </a:p>
          <a:p>
            <a:pPr marL="457200" indent="-457200">
              <a:buFont typeface="+mj-lt"/>
              <a:buAutoNum type="arabicPeriod"/>
            </a:pPr>
            <a:endParaRPr lang="en-US" altLang="en-US" sz="3200" dirty="0"/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Understanding the Role of Vitamin A: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Identifying Dietary Sources and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Recognizing Deficiency and at-Risk Groups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4000" b="1" dirty="0"/>
              <a:t>Exploring Health Impacts and Safety Considerations related to Vitamin A</a:t>
            </a:r>
            <a:endParaRPr lang="en-US" sz="4000" dirty="0"/>
          </a:p>
          <a:p>
            <a:endParaRPr lang="en-US" dirty="0"/>
          </a:p>
        </p:txBody>
      </p:sp>
      <p:sp>
        <p:nvSpPr>
          <p:cNvPr id="4" name="Title 1"/>
          <p:cNvSpPr txBox="1"/>
          <p:nvPr/>
        </p:nvSpPr>
        <p:spPr>
          <a:xfrm>
            <a:off x="228600" y="304800"/>
            <a:ext cx="8686800" cy="7159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+mn-lt"/>
              </a:rPr>
              <a:t>Learning Objectives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b="1" dirty="0">
                <a:latin typeface="+mn-lt"/>
              </a:rPr>
              <a:t>Interactive Session</a:t>
            </a:r>
            <a:br>
              <a:rPr lang="en-US" sz="3200" b="1" dirty="0">
                <a:latin typeface="+mn-lt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Name:</a:t>
            </a:r>
            <a:r>
              <a:rPr lang="en-US" sz="2400" dirty="0"/>
              <a:t> Maria Gonzalez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Age:</a:t>
            </a:r>
            <a:r>
              <a:rPr lang="en-US" sz="2400" dirty="0"/>
              <a:t> 32 years old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Gender:</a:t>
            </a:r>
            <a:r>
              <a:rPr lang="en-US" sz="2400" dirty="0"/>
              <a:t> Female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/>
              <a:t>Medical History:</a:t>
            </a:r>
            <a:r>
              <a:rPr lang="en-US" sz="2400" dirty="0"/>
              <a:t> Maria has a history of poor dietary habits, primarily consuming processed foods with low nutritional value. She has been experiencing night blindness and dry eyes for the past few months.</a:t>
            </a:r>
          </a:p>
          <a:p>
            <a:r>
              <a:rPr lang="en-US" sz="2400" b="1" dirty="0"/>
              <a:t>Presentation:</a:t>
            </a:r>
            <a:r>
              <a:rPr lang="en-US" sz="2400" dirty="0"/>
              <a:t> Maria visits her primary care physician complaining of difficulty seeing in low light and persistent dry eyes. She mentions that these symptoms have been progressively getting worse.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br>
              <a:rPr lang="en-GB" sz="3600" kern="1200" dirty="0">
                <a:solidFill>
                  <a:schemeClr val="tx1"/>
                </a:solidFill>
              </a:rPr>
            </a:br>
            <a:endParaRPr lang="en-US" altLang="en-GB" sz="3200" b="1" kern="1200" dirty="0">
              <a:solidFill>
                <a:schemeClr val="tx1"/>
              </a:solidFill>
              <a:latin typeface="+mn-ea"/>
              <a:cs typeface="+mn-e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3657600" y="685801"/>
            <a:ext cx="2209800" cy="365125"/>
          </a:xfrm>
        </p:spPr>
        <p:txBody>
          <a:bodyPr/>
          <a:lstStyle/>
          <a:p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3B508A-B3FC-A66E-FF6C-AC70D85F87E7}"/>
              </a:ext>
            </a:extLst>
          </p:cNvPr>
          <p:cNvSpPr txBox="1"/>
          <p:nvPr/>
        </p:nvSpPr>
        <p:spPr>
          <a:xfrm>
            <a:off x="533400" y="22203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HORIZONTAL INTEGRATION (ANATOMY AND PHYSIOLOGY )</a:t>
            </a:r>
            <a:endParaRPr lang="en-US" dirty="0"/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704BD7FB-1C41-74D2-E96C-1D0B326FB0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Vitamins are essential organic compounds required in small amounts for normal metabolism and good health.</a:t>
            </a:r>
          </a:p>
          <a:p>
            <a:r>
              <a:rPr lang="en-US" dirty="0"/>
              <a:t>They are not a source of energy</a:t>
            </a:r>
          </a:p>
          <a:p>
            <a:r>
              <a:rPr lang="en-US" dirty="0"/>
              <a:t>They are classified into Water-Soluble (Example; </a:t>
            </a:r>
            <a:r>
              <a:rPr lang="en-US" dirty="0" err="1"/>
              <a:t>vitC</a:t>
            </a:r>
            <a:r>
              <a:rPr lang="en-US" dirty="0"/>
              <a:t> and </a:t>
            </a:r>
            <a:r>
              <a:rPr lang="en-US" dirty="0" err="1"/>
              <a:t>vitB</a:t>
            </a:r>
            <a:r>
              <a:rPr lang="en-US" dirty="0"/>
              <a:t>) and Fat-Soluble (Example; A,D,E,K)</a:t>
            </a:r>
          </a:p>
          <a:p>
            <a:r>
              <a:rPr lang="en-US" b="1" dirty="0"/>
              <a:t>Vitamin A </a:t>
            </a:r>
            <a:r>
              <a:rPr lang="en-US" dirty="0"/>
              <a:t>is essential for vision as it plays a crucial role in the formation of rhodopsin which helps in </a:t>
            </a:r>
            <a:r>
              <a:rPr lang="en-US" dirty="0" err="1"/>
              <a:t>vision.It</a:t>
            </a:r>
            <a:r>
              <a:rPr lang="en-US" dirty="0"/>
              <a:t> also supports the immune system and skin health.</a:t>
            </a:r>
          </a:p>
          <a:p>
            <a:r>
              <a:rPr lang="en-US" b="1" dirty="0"/>
              <a:t>Vitamin D </a:t>
            </a:r>
            <a:r>
              <a:rPr lang="en-US" dirty="0"/>
              <a:t>facilitates the absorption of calcium and phosphorus, promoting bone health and mineralization. </a:t>
            </a:r>
          </a:p>
          <a:p>
            <a:r>
              <a:rPr lang="en-US" b="1" dirty="0"/>
              <a:t>Vitamin E </a:t>
            </a:r>
            <a:r>
              <a:rPr lang="en-US" dirty="0"/>
              <a:t>acts as an antioxidant, protecting cell membranes from oxidative damage.</a:t>
            </a:r>
          </a:p>
          <a:p>
            <a:r>
              <a:rPr lang="en-US" b="1" dirty="0"/>
              <a:t>Vitamin K </a:t>
            </a:r>
            <a:r>
              <a:rPr lang="en-US" dirty="0"/>
              <a:t>essential for blood clotting, as it is a cofactor for several proteins involved in the coagulation process</a:t>
            </a:r>
          </a:p>
          <a:p>
            <a:pPr marL="0" indent="0"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600" dirty="0"/>
              <a:t>INTRODUCTION OF VITAMINS</a:t>
            </a:r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168275"/>
            <a:ext cx="2286000" cy="8223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concept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A3ABC9-961E-4587-C37E-5FF8B51819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Vitamins are essential organic compounds required in small amounts for normal metabolism and good health.</a:t>
            </a:r>
          </a:p>
          <a:p>
            <a:r>
              <a:rPr lang="en-US" dirty="0"/>
              <a:t>They are not a source of energy</a:t>
            </a:r>
          </a:p>
          <a:p>
            <a:r>
              <a:rPr lang="en-US" dirty="0"/>
              <a:t>They are classified into Water-Soluble (Example; </a:t>
            </a:r>
            <a:r>
              <a:rPr lang="en-US" dirty="0" err="1"/>
              <a:t>vitC</a:t>
            </a:r>
            <a:r>
              <a:rPr lang="en-US" dirty="0"/>
              <a:t> and </a:t>
            </a:r>
            <a:r>
              <a:rPr lang="en-US" dirty="0" err="1"/>
              <a:t>vitB</a:t>
            </a:r>
            <a:r>
              <a:rPr lang="en-US" dirty="0"/>
              <a:t>) and Fat-Soluble (Example; A,D,E,K)</a:t>
            </a:r>
          </a:p>
          <a:p>
            <a:endParaRPr lang="en-US" dirty="0"/>
          </a:p>
        </p:txBody>
      </p:sp>
      <p:pic>
        <p:nvPicPr>
          <p:cNvPr id="8" name="Content Placeholder 6">
            <a:extLst>
              <a:ext uri="{FF2B5EF4-FFF2-40B4-BE49-F238E27FC236}">
                <a16:creationId xmlns:a16="http://schemas.microsoft.com/office/drawing/2014/main" id="{886152EC-884C-4D59-A27D-CA795F741D55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3542683"/>
            <a:ext cx="6788115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533400"/>
            <a:ext cx="8292465" cy="1007110"/>
          </a:xfrm>
        </p:spPr>
        <p:txBody>
          <a:bodyPr>
            <a:normAutofit/>
          </a:bodyPr>
          <a:lstStyle/>
          <a:p>
            <a:pPr algn="ctr"/>
            <a:r>
              <a:rPr lang="en-US" sz="4800" dirty="0"/>
              <a:t>Vitamin A</a:t>
            </a:r>
            <a:endParaRPr lang="en-US" altLang="en-US" sz="3600" b="1" dirty="0">
              <a:latin typeface="+mn-l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2400" y="76200"/>
            <a:ext cx="2209800" cy="365125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Core Knowledge</a:t>
            </a: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39BB5A-9501-5DB9-B005-645A7B773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021" y="1828800"/>
            <a:ext cx="7886700" cy="4351338"/>
          </a:xfrm>
        </p:spPr>
        <p:txBody>
          <a:bodyPr/>
          <a:lstStyle/>
          <a:p>
            <a:r>
              <a:rPr lang="en-US" dirty="0"/>
              <a:t>Vitamin A is an essential nutrient needed in small amounts for normal functioning of visual system, maintenance of cell growth, epithelial integrity, red blood cell production and immunity and reproduction</a:t>
            </a:r>
          </a:p>
          <a:p>
            <a:r>
              <a:rPr lang="en-US" dirty="0"/>
              <a:t>Vitamin A deficiency (VAD) is a nutritional concern in poor countries.</a:t>
            </a:r>
            <a:endParaRPr lang="en-PK" dirty="0"/>
          </a:p>
          <a:p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</TotalTime>
  <Words>1795</Words>
  <Application>Microsoft Office PowerPoint</Application>
  <PresentationFormat>On-screen Show (4:3)</PresentationFormat>
  <Paragraphs>257</Paragraphs>
  <Slides>42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Arial Black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2nd Year MBBS Gastrointestinal Tract Module Large Group Interactive Session (LGIS) Vitamin A</vt:lpstr>
      <vt:lpstr>Motto, Vision, Dream</vt:lpstr>
      <vt:lpstr>PowerPoint Presentation</vt:lpstr>
      <vt:lpstr>PowerPoint Presentation</vt:lpstr>
      <vt:lpstr>Interactive Session </vt:lpstr>
      <vt:lpstr> </vt:lpstr>
      <vt:lpstr>INTRODUCTION OF VITAMINS</vt:lpstr>
      <vt:lpstr>Vitamin A</vt:lpstr>
      <vt:lpstr>SOURCES OF VITAMIN A</vt:lpstr>
      <vt:lpstr>FORMS OF VITAMIN A</vt:lpstr>
      <vt:lpstr>PROVITAMINS</vt:lpstr>
      <vt:lpstr>PowerPoint Presentation</vt:lpstr>
      <vt:lpstr>ABSORPTION</vt:lpstr>
      <vt:lpstr>TRANSPORT OF VITAMIN A</vt:lpstr>
      <vt:lpstr>STORAGE</vt:lpstr>
      <vt:lpstr>PowerPoint Presentation</vt:lpstr>
      <vt:lpstr>Core Knowledge</vt:lpstr>
      <vt:lpstr>PowerPoint Presentation</vt:lpstr>
      <vt:lpstr>WALDS VISUAL CYCLE</vt:lpstr>
      <vt:lpstr>PowerPoint Presentation</vt:lpstr>
      <vt:lpstr>DARK ADAPTATION TIME</vt:lpstr>
      <vt:lpstr>OTHER FUNCTIONS OF VITAMIN A</vt:lpstr>
      <vt:lpstr>PowerPoint Presentation</vt:lpstr>
      <vt:lpstr>IMMUNE FUNCTIONS</vt:lpstr>
      <vt:lpstr>RECOMMENDED DIETARY ALLOWANCE (RDA)</vt:lpstr>
      <vt:lpstr>PowerPoint Presentation</vt:lpstr>
      <vt:lpstr>Night Blindness</vt:lpstr>
      <vt:lpstr>Xerophthalmia</vt:lpstr>
      <vt:lpstr>. Bitot's Spot</vt:lpstr>
      <vt:lpstr>Keratomalacia</vt:lpstr>
      <vt:lpstr>Family Medicine</vt:lpstr>
      <vt:lpstr>Artificial Intelligence</vt:lpstr>
      <vt:lpstr>Bioethics</vt:lpstr>
      <vt:lpstr>Suggested Research Article</vt:lpstr>
      <vt:lpstr>Learning Resources</vt:lpstr>
      <vt:lpstr>Assessment</vt:lpstr>
      <vt:lpstr>PowerPoint Presentation</vt:lpstr>
      <vt:lpstr>PowerPoint Presentation</vt:lpstr>
      <vt:lpstr>Answers</vt:lpstr>
      <vt:lpstr>How to access Digital Library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Histology of Tongue</dc:title>
  <dc:creator>hp</dc:creator>
  <cp:lastModifiedBy>MUHAMMAD SAAD NADEEM</cp:lastModifiedBy>
  <cp:revision>133</cp:revision>
  <dcterms:created xsi:type="dcterms:W3CDTF">2006-08-16T00:00:00Z</dcterms:created>
  <dcterms:modified xsi:type="dcterms:W3CDTF">2025-02-05T17:42:28Z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622C90E5D1B24076887768F58D270976_12</vt:lpwstr>
  </property>
  <property fmtid="{D5CDD505-2E9C-101B-9397-08002B2CF9AE}" pid="3" name="KSOProductBuildVer">
    <vt:lpwstr>1033-12.2.0.19805</vt:lpwstr>
  </property>
</Properties>
</file>