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18" r:id="rId3"/>
    <p:sldId id="392" r:id="rId5"/>
    <p:sldId id="393" r:id="rId6"/>
    <p:sldId id="394" r:id="rId7"/>
    <p:sldId id="283" r:id="rId8"/>
    <p:sldId id="284" r:id="rId9"/>
    <p:sldId id="354" r:id="rId10"/>
    <p:sldId id="362" r:id="rId11"/>
    <p:sldId id="290" r:id="rId12"/>
    <p:sldId id="361" r:id="rId13"/>
    <p:sldId id="360" r:id="rId14"/>
    <p:sldId id="353" r:id="rId15"/>
    <p:sldId id="294" r:id="rId16"/>
    <p:sldId id="295" r:id="rId17"/>
    <p:sldId id="296" r:id="rId18"/>
    <p:sldId id="359" r:id="rId19"/>
    <p:sldId id="302" r:id="rId20"/>
    <p:sldId id="357" r:id="rId21"/>
    <p:sldId id="308" r:id="rId22"/>
    <p:sldId id="356" r:id="rId23"/>
    <p:sldId id="312" r:id="rId24"/>
    <p:sldId id="313" r:id="rId25"/>
    <p:sldId id="314" r:id="rId26"/>
    <p:sldId id="379" r:id="rId27"/>
    <p:sldId id="380" r:id="rId28"/>
    <p:sldId id="381" r:id="rId29"/>
    <p:sldId id="383" r:id="rId30"/>
    <p:sldId id="382" r:id="rId31"/>
    <p:sldId id="386" r:id="rId32"/>
    <p:sldId id="387" r:id="rId33"/>
    <p:sldId id="388" r:id="rId34"/>
    <p:sldId id="389" r:id="rId35"/>
    <p:sldId id="31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2890" autoAdjust="0"/>
  </p:normalViewPr>
  <p:slideViewPr>
    <p:cSldViewPr snapToGrid="0">
      <p:cViewPr varScale="1">
        <p:scale>
          <a:sx n="54" d="100"/>
          <a:sy n="54" d="100"/>
        </p:scale>
        <p:origin x="1338" y="4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6B38E-1E45-4739-BFC1-2886FC143B33}" type="doc">
      <dgm:prSet loTypeId="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80655F-0852-4F6E-A976-0AB7B8007C3F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>
              <a:latin typeface="Times New Roman" panose="02020603050405020304" charset="0"/>
              <a:cs typeface="Times New Roman" panose="02020603050405020304" charset="0"/>
            </a:rPr>
            <a:t>Unilateral &lt;15-20mm </a:t>
          </a:r>
          <a:r>
            <a:rPr sz="2800">
              <a:latin typeface="Times New Roman" panose="02020603050405020304" charset="0"/>
              <a:cs typeface="Times New Roman" panose="02020603050405020304" charset="0"/>
            </a:rPr>
            <a:t/>
          </a:r>
          <a:endParaRPr sz="2800">
            <a:latin typeface="Times New Roman" panose="02020603050405020304" charset="0"/>
            <a:cs typeface="Times New Roman" panose="02020603050405020304" charset="0"/>
          </a:endParaRPr>
        </a:p>
      </dgm:t>
    </dgm:pt>
    <dgm:pt modelId="{80DA9EAC-C29E-4944-B315-FB1708C898C9}" cxnId="{541B3334-75D2-468E-9DF4-175A89063127}" type="parTrans">
      <dgm:prSet/>
      <dgm:spPr/>
      <dgm:t>
        <a:bodyPr/>
        <a:lstStyle/>
        <a:p>
          <a:endParaRPr lang="en-US"/>
        </a:p>
      </dgm:t>
    </dgm:pt>
    <dgm:pt modelId="{BBA9AA3C-417B-457B-8680-9ECE06B42C72}" cxnId="{541B3334-75D2-468E-9DF4-175A89063127}" type="sibTrans">
      <dgm:prSet/>
      <dgm:spPr/>
      <dgm:t>
        <a:bodyPr/>
        <a:lstStyle/>
        <a:p>
          <a:endParaRPr lang="en-US"/>
        </a:p>
      </dgm:t>
    </dgm:pt>
    <dgm:pt modelId="{6848129E-18AF-4AE0-A4E2-9E15C30091BD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 dirty="0">
              <a:latin typeface="Times New Roman" panose="02020603050405020304" charset="0"/>
              <a:cs typeface="Times New Roman" panose="02020603050405020304" charset="0"/>
            </a:rPr>
            <a:t>Yearly MRI for 5 years</a:t>
          </a:r>
          <a:r>
            <a:rPr lang="en-US" sz="2800" dirty="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sz="2800" dirty="0">
            <a:latin typeface="Times New Roman" panose="02020603050405020304" charset="0"/>
            <a:cs typeface="Times New Roman" panose="02020603050405020304" charset="0"/>
          </a:endParaRPr>
        </a:p>
      </dgm:t>
    </dgm:pt>
    <dgm:pt modelId="{7DF9BCD0-D8EE-4182-B701-5D3BD302122F}" cxnId="{094380F7-27E7-41FF-89F5-44A3C3399D07}" type="parTrans">
      <dgm:prSet/>
      <dgm:spPr/>
      <dgm:t>
        <a:bodyPr/>
        <a:lstStyle/>
        <a:p>
          <a:endParaRPr lang="en-US"/>
        </a:p>
      </dgm:t>
    </dgm:pt>
    <dgm:pt modelId="{67E3F167-DCC2-40B3-802D-BE8EDD3469EE}" cxnId="{094380F7-27E7-41FF-89F5-44A3C3399D07}" type="sibTrans">
      <dgm:prSet/>
      <dgm:spPr/>
      <dgm:t>
        <a:bodyPr/>
        <a:lstStyle/>
        <a:p>
          <a:endParaRPr lang="en-US"/>
        </a:p>
      </dgm:t>
    </dgm:pt>
    <dgm:pt modelId="{5DAC6D08-F0F4-4168-A467-22EBA812F984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 dirty="0">
              <a:latin typeface="Times New Roman" panose="02020603050405020304" charset="0"/>
              <a:cs typeface="Times New Roman" panose="02020603050405020304" charset="0"/>
            </a:rPr>
            <a:t> MRI every 4 year</a:t>
          </a:r>
          <a:r>
            <a:rPr lang="en-US" sz="3400" dirty="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sz="3400" dirty="0">
            <a:latin typeface="Times New Roman" panose="02020603050405020304" charset="0"/>
            <a:cs typeface="Times New Roman" panose="02020603050405020304" charset="0"/>
          </a:endParaRPr>
        </a:p>
      </dgm:t>
    </dgm:pt>
    <dgm:pt modelId="{019D1B64-5BCE-47DB-B378-1CD9DA1F1637}" cxnId="{056EB383-D271-41F9-8FA4-F95E8677EAA1}" type="parTrans">
      <dgm:prSet/>
      <dgm:spPr/>
    </dgm:pt>
    <dgm:pt modelId="{0A1AAEFE-D0B5-4291-8F69-B062C21FBD0A}" cxnId="{056EB383-D271-41F9-8FA4-F95E8677EAA1}" type="sibTrans">
      <dgm:prSet/>
      <dgm:spPr/>
    </dgm:pt>
    <dgm:pt modelId="{B54D4671-3A70-4EE6-9980-B6ABD03BFA95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3400">
              <a:latin typeface="Times New Roman" panose="02020603050405020304" charset="0"/>
              <a:cs typeface="Times New Roman" panose="02020603050405020304" charset="0"/>
            </a:rPr>
            <a:t/>
          </a:r>
          <a:endParaRPr sz="3400">
            <a:latin typeface="Times New Roman" panose="02020603050405020304" charset="0"/>
            <a:cs typeface="Times New Roman" panose="02020603050405020304" charset="0"/>
          </a:endParaRPr>
        </a:p>
      </dgm:t>
    </dgm:pt>
    <dgm:pt modelId="{0E8963ED-9ABA-4CA5-9184-6BEC91D8E788}" cxnId="{BCBEB32E-7CB6-4B79-A151-151CF4104EE4}" type="parTrans">
      <dgm:prSet/>
      <dgm:spPr/>
    </dgm:pt>
    <dgm:pt modelId="{BF52E3E6-C640-4DC0-83E5-01A10D81AC7F}" cxnId="{BCBEB32E-7CB6-4B79-A151-151CF4104EE4}" type="sibTrans">
      <dgm:prSet/>
      <dgm:spPr/>
    </dgm:pt>
    <dgm:pt modelId="{E4A66521-3F22-45E1-A563-756591F6A54C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>
              <a:latin typeface="Times New Roman" panose="02020603050405020304" charset="0"/>
              <a:cs typeface="Times New Roman" panose="02020603050405020304" charset="0"/>
            </a:rPr>
            <a:t>Tumor &gt;15-20mm</a:t>
          </a:r>
          <a:r>
            <a:rPr lang="en-US" sz="2800" dirty="0"/>
            <a:t> </a:t>
          </a:r>
          <a:r>
            <a:rPr sz="2800"/>
            <a:t/>
          </a:r>
          <a:endParaRPr sz="2800"/>
        </a:p>
      </dgm:t>
    </dgm:pt>
    <dgm:pt modelId="{21757F2E-A1F4-4B21-9722-9A8D9EC49FF3}" cxnId="{058072A3-D1DD-43DB-BC4E-ADDF7A649C23}" type="parTrans">
      <dgm:prSet/>
      <dgm:spPr/>
      <dgm:t>
        <a:bodyPr/>
        <a:lstStyle/>
        <a:p>
          <a:endParaRPr lang="en-US"/>
        </a:p>
      </dgm:t>
    </dgm:pt>
    <dgm:pt modelId="{0803E712-A3E2-4685-AA6E-3B05509C64C3}" cxnId="{058072A3-D1DD-43DB-BC4E-ADDF7A649C23}" type="sibTrans">
      <dgm:prSet/>
      <dgm:spPr/>
      <dgm:t>
        <a:bodyPr/>
        <a:lstStyle/>
        <a:p>
          <a:endParaRPr lang="en-US"/>
        </a:p>
      </dgm:t>
    </dgm:pt>
    <dgm:pt modelId="{555C0DB4-A34B-483E-8D17-7311C6D63152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 dirty="0">
              <a:latin typeface="Times New Roman" panose="02020603050405020304" charset="0"/>
              <a:cs typeface="Times New Roman" panose="02020603050405020304" charset="0"/>
            </a:rPr>
            <a:t>Primary Treatment (surgery/ radiosurgery)</a:t>
          </a:r>
          <a:r>
            <a:rPr lang="en-US" sz="2800" dirty="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sz="2800" dirty="0">
            <a:latin typeface="Times New Roman" panose="02020603050405020304" charset="0"/>
            <a:cs typeface="Times New Roman" panose="02020603050405020304" charset="0"/>
          </a:endParaRPr>
        </a:p>
      </dgm:t>
    </dgm:pt>
    <dgm:pt modelId="{B70EAF15-936A-499A-AA6C-2BB098A36A86}" cxnId="{D72344C2-611D-41D2-8785-A43418B3EF1C}" type="parTrans">
      <dgm:prSet/>
      <dgm:spPr/>
      <dgm:t>
        <a:bodyPr/>
        <a:lstStyle/>
        <a:p>
          <a:endParaRPr lang="en-US"/>
        </a:p>
      </dgm:t>
    </dgm:pt>
    <dgm:pt modelId="{DC92376B-B6FD-424A-B123-FA921DCCD28D}" cxnId="{D72344C2-611D-41D2-8785-A43418B3EF1C}" type="sibTrans">
      <dgm:prSet/>
      <dgm:spPr/>
      <dgm:t>
        <a:bodyPr/>
        <a:lstStyle/>
        <a:p>
          <a:endParaRPr lang="en-US"/>
        </a:p>
      </dgm:t>
    </dgm:pt>
    <dgm:pt modelId="{84879B8B-EECD-490B-B1E8-34F111E42CB8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>
              <a:latin typeface="Times New Roman" panose="02020603050405020304" charset="0"/>
              <a:cs typeface="Times New Roman" panose="02020603050405020304" charset="0"/>
            </a:rPr>
            <a:t>Cystic VS</a:t>
          </a:r>
          <a:r>
            <a:rPr sz="2800">
              <a:latin typeface="Times New Roman" panose="02020603050405020304" charset="0"/>
              <a:cs typeface="Times New Roman" panose="02020603050405020304" charset="0"/>
            </a:rPr>
            <a:t/>
          </a:r>
          <a:endParaRPr sz="2800">
            <a:latin typeface="Times New Roman" panose="02020603050405020304" charset="0"/>
            <a:cs typeface="Times New Roman" panose="02020603050405020304" charset="0"/>
          </a:endParaRPr>
        </a:p>
      </dgm:t>
    </dgm:pt>
    <dgm:pt modelId="{21657C47-F92A-469A-9DAD-D7134B3557AF}" cxnId="{527EF117-F552-466E-AC01-DE1EC39F27AD}" type="parTrans">
      <dgm:prSet/>
      <dgm:spPr/>
      <dgm:t>
        <a:bodyPr/>
        <a:lstStyle/>
        <a:p>
          <a:endParaRPr lang="en-US"/>
        </a:p>
      </dgm:t>
    </dgm:pt>
    <dgm:pt modelId="{C22139A8-BAE7-4A91-AE37-994FD42E5D1A}" cxnId="{527EF117-F552-466E-AC01-DE1EC39F27AD}" type="sibTrans">
      <dgm:prSet/>
      <dgm:spPr/>
      <dgm:t>
        <a:bodyPr/>
        <a:lstStyle/>
        <a:p>
          <a:endParaRPr lang="en-US"/>
        </a:p>
      </dgm:t>
    </dgm:pt>
    <dgm:pt modelId="{5089F86B-A71A-4FB5-B712-A8C144E7AB08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 dirty="0">
              <a:latin typeface="Times New Roman" panose="02020603050405020304" charset="0"/>
              <a:cs typeface="Times New Roman" panose="02020603050405020304" charset="0"/>
            </a:rPr>
            <a:t>Surgical treatment</a:t>
          </a:r>
          <a:r>
            <a:rPr sz="2800">
              <a:latin typeface="Times New Roman" panose="02020603050405020304" charset="0"/>
              <a:cs typeface="Times New Roman" panose="02020603050405020304" charset="0"/>
            </a:rPr>
            <a:t/>
          </a:r>
          <a:endParaRPr sz="2800">
            <a:latin typeface="Times New Roman" panose="02020603050405020304" charset="0"/>
            <a:cs typeface="Times New Roman" panose="02020603050405020304" charset="0"/>
          </a:endParaRPr>
        </a:p>
      </dgm:t>
    </dgm:pt>
    <dgm:pt modelId="{01BB2745-4B51-4A12-82FB-754A0B4B03E1}" cxnId="{CCF244F9-FF8F-436B-99B5-103ADB5FEBFD}" type="parTrans">
      <dgm:prSet/>
      <dgm:spPr/>
      <dgm:t>
        <a:bodyPr/>
        <a:lstStyle/>
        <a:p>
          <a:endParaRPr lang="en-US"/>
        </a:p>
      </dgm:t>
    </dgm:pt>
    <dgm:pt modelId="{B165580F-9402-42AD-A970-42882D6201EF}" cxnId="{CCF244F9-FF8F-436B-99B5-103ADB5FEBFD}" type="sibTrans">
      <dgm:prSet/>
      <dgm:spPr/>
      <dgm:t>
        <a:bodyPr/>
        <a:lstStyle/>
        <a:p>
          <a:endParaRPr lang="en-US"/>
        </a:p>
      </dgm:t>
    </dgm:pt>
    <dgm:pt modelId="{589306F1-146D-4DC4-AF41-A57CC36C3BB2}" type="pres">
      <dgm:prSet presAssocID="{5DA6B38E-1E45-4739-BFC1-2886FC143B33}" presName="Name0" presStyleCnt="0">
        <dgm:presLayoutVars>
          <dgm:dir/>
          <dgm:animLvl val="lvl"/>
          <dgm:resizeHandles val="exact"/>
        </dgm:presLayoutVars>
      </dgm:prSet>
      <dgm:spPr/>
    </dgm:pt>
    <dgm:pt modelId="{F34E55E0-3469-4B8B-BD6A-0EB385FF231B}" type="pres">
      <dgm:prSet presAssocID="{F780655F-0852-4F6E-A976-0AB7B8007C3F}" presName="composite" presStyleCnt="0"/>
      <dgm:spPr/>
    </dgm:pt>
    <dgm:pt modelId="{4787C4C2-CA8B-408B-AB2D-080BCE54768A}" type="pres">
      <dgm:prSet presAssocID="{F780655F-0852-4F6E-A976-0AB7B8007C3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06FB50B-997D-4CBC-A236-EB560D9B8570}" type="pres">
      <dgm:prSet presAssocID="{F780655F-0852-4F6E-A976-0AB7B8007C3F}" presName="desTx" presStyleLbl="alignAccFollowNode1" presStyleIdx="0" presStyleCnt="3">
        <dgm:presLayoutVars>
          <dgm:bulletEnabled val="1"/>
        </dgm:presLayoutVars>
      </dgm:prSet>
      <dgm:spPr/>
    </dgm:pt>
    <dgm:pt modelId="{36E43424-F045-4C74-AE0A-ABE50ABCE5CF}" type="pres">
      <dgm:prSet presAssocID="{BBA9AA3C-417B-457B-8680-9ECE06B42C72}" presName="space" presStyleCnt="0"/>
      <dgm:spPr/>
    </dgm:pt>
    <dgm:pt modelId="{04559D2B-B8F8-4C6D-B0F3-36C3C79105E7}" type="pres">
      <dgm:prSet presAssocID="{E4A66521-3F22-45E1-A563-756591F6A54C}" presName="composite" presStyleCnt="0"/>
      <dgm:spPr/>
    </dgm:pt>
    <dgm:pt modelId="{5FCAFAD7-1F31-4BE2-82D8-CE9F14FFAB7E}" type="pres">
      <dgm:prSet presAssocID="{E4A66521-3F22-45E1-A563-756591F6A54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D52BF7D-9BEB-45A2-BE5D-ACF68D726BB5}" type="pres">
      <dgm:prSet presAssocID="{E4A66521-3F22-45E1-A563-756591F6A54C}" presName="desTx" presStyleLbl="alignAccFollowNode1" presStyleIdx="1" presStyleCnt="3">
        <dgm:presLayoutVars>
          <dgm:bulletEnabled val="1"/>
        </dgm:presLayoutVars>
      </dgm:prSet>
      <dgm:spPr/>
    </dgm:pt>
    <dgm:pt modelId="{33DE8B9F-CA88-41D2-901B-BF6BA3BB54AA}" type="pres">
      <dgm:prSet presAssocID="{0803E712-A3E2-4685-AA6E-3B05509C64C3}" presName="space" presStyleCnt="0"/>
      <dgm:spPr/>
    </dgm:pt>
    <dgm:pt modelId="{613153B5-AD6F-4EBD-9294-47CF558C6C11}" type="pres">
      <dgm:prSet presAssocID="{84879B8B-EECD-490B-B1E8-34F111E42CB8}" presName="composite" presStyleCnt="0"/>
      <dgm:spPr/>
    </dgm:pt>
    <dgm:pt modelId="{877014B9-3C5B-439D-B6E1-85358B68C88F}" type="pres">
      <dgm:prSet presAssocID="{84879B8B-EECD-490B-B1E8-34F111E42CB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6BF73CF-8B8F-48A4-B09B-F9568B676FAD}" type="pres">
      <dgm:prSet presAssocID="{84879B8B-EECD-490B-B1E8-34F111E42CB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41B3334-75D2-468E-9DF4-175A89063127}" srcId="{5DA6B38E-1E45-4739-BFC1-2886FC143B33}" destId="{F780655F-0852-4F6E-A976-0AB7B8007C3F}" srcOrd="0" destOrd="0" parTransId="{80DA9EAC-C29E-4944-B315-FB1708C898C9}" sibTransId="{BBA9AA3C-417B-457B-8680-9ECE06B42C72}"/>
    <dgm:cxn modelId="{094380F7-27E7-41FF-89F5-44A3C3399D07}" srcId="{F780655F-0852-4F6E-A976-0AB7B8007C3F}" destId="{6848129E-18AF-4AE0-A4E2-9E15C30091BD}" srcOrd="0" destOrd="0" parTransId="{7DF9BCD0-D8EE-4182-B701-5D3BD302122F}" sibTransId="{67E3F167-DCC2-40B3-802D-BE8EDD3469EE}"/>
    <dgm:cxn modelId="{056EB383-D271-41F9-8FA4-F95E8677EAA1}" srcId="{F780655F-0852-4F6E-A976-0AB7B8007C3F}" destId="{5DAC6D08-F0F4-4168-A467-22EBA812F984}" srcOrd="1" destOrd="0" parTransId="{019D1B64-5BCE-47DB-B378-1CD9DA1F1637}" sibTransId="{0A1AAEFE-D0B5-4291-8F69-B062C21FBD0A}"/>
    <dgm:cxn modelId="{BCBEB32E-7CB6-4B79-A151-151CF4104EE4}" srcId="{F780655F-0852-4F6E-A976-0AB7B8007C3F}" destId="{B54D4671-3A70-4EE6-9980-B6ABD03BFA95}" srcOrd="2" destOrd="0" parTransId="{0E8963ED-9ABA-4CA5-9184-6BEC91D8E788}" sibTransId="{BF52E3E6-C640-4DC0-83E5-01A10D81AC7F}"/>
    <dgm:cxn modelId="{058072A3-D1DD-43DB-BC4E-ADDF7A649C23}" srcId="{5DA6B38E-1E45-4739-BFC1-2886FC143B33}" destId="{E4A66521-3F22-45E1-A563-756591F6A54C}" srcOrd="1" destOrd="0" parTransId="{21757F2E-A1F4-4B21-9722-9A8D9EC49FF3}" sibTransId="{0803E712-A3E2-4685-AA6E-3B05509C64C3}"/>
    <dgm:cxn modelId="{D72344C2-611D-41D2-8785-A43418B3EF1C}" srcId="{E4A66521-3F22-45E1-A563-756591F6A54C}" destId="{555C0DB4-A34B-483E-8D17-7311C6D63152}" srcOrd="0" destOrd="1" parTransId="{B70EAF15-936A-499A-AA6C-2BB098A36A86}" sibTransId="{DC92376B-B6FD-424A-B123-FA921DCCD28D}"/>
    <dgm:cxn modelId="{527EF117-F552-466E-AC01-DE1EC39F27AD}" srcId="{5DA6B38E-1E45-4739-BFC1-2886FC143B33}" destId="{84879B8B-EECD-490B-B1E8-34F111E42CB8}" srcOrd="2" destOrd="0" parTransId="{21657C47-F92A-469A-9DAD-D7134B3557AF}" sibTransId="{C22139A8-BAE7-4A91-AE37-994FD42E5D1A}"/>
    <dgm:cxn modelId="{CCF244F9-FF8F-436B-99B5-103ADB5FEBFD}" srcId="{84879B8B-EECD-490B-B1E8-34F111E42CB8}" destId="{5089F86B-A71A-4FB5-B712-A8C144E7AB08}" srcOrd="0" destOrd="2" parTransId="{01BB2745-4B51-4A12-82FB-754A0B4B03E1}" sibTransId="{B165580F-9402-42AD-A970-42882D6201EF}"/>
    <dgm:cxn modelId="{F164FB94-2EBF-4BC8-81D1-CAA4DABEE3F4}" type="presOf" srcId="{5DA6B38E-1E45-4739-BFC1-2886FC143B33}" destId="{589306F1-146D-4DC4-AF41-A57CC36C3BB2}" srcOrd="0" destOrd="0" presId="urn:microsoft.com/office/officeart/2005/8/layout/hList1"/>
    <dgm:cxn modelId="{62E80810-4B7F-4B94-9690-DF0870AE9BC1}" type="presParOf" srcId="{589306F1-146D-4DC4-AF41-A57CC36C3BB2}" destId="{F34E55E0-3469-4B8B-BD6A-0EB385FF231B}" srcOrd="0" destOrd="0" presId="urn:microsoft.com/office/officeart/2005/8/layout/hList1"/>
    <dgm:cxn modelId="{AB790F69-FCA3-4D73-9AAB-E54ACCBFBC09}" type="presParOf" srcId="{F34E55E0-3469-4B8B-BD6A-0EB385FF231B}" destId="{4787C4C2-CA8B-408B-AB2D-080BCE54768A}" srcOrd="0" destOrd="0" presId="urn:microsoft.com/office/officeart/2005/8/layout/hList1"/>
    <dgm:cxn modelId="{AEBD6F4C-DEB2-4A9B-8A7F-CE941FA81E83}" type="presOf" srcId="{F780655F-0852-4F6E-A976-0AB7B8007C3F}" destId="{4787C4C2-CA8B-408B-AB2D-080BCE54768A}" srcOrd="0" destOrd="0" presId="urn:microsoft.com/office/officeart/2005/8/layout/hList1"/>
    <dgm:cxn modelId="{8DBC9416-F9CE-4692-8B97-618FC778963E}" type="presParOf" srcId="{F34E55E0-3469-4B8B-BD6A-0EB385FF231B}" destId="{806FB50B-997D-4CBC-A236-EB560D9B8570}" srcOrd="1" destOrd="0" presId="urn:microsoft.com/office/officeart/2005/8/layout/hList1"/>
    <dgm:cxn modelId="{C5032535-B22A-4847-A224-27A774EE14EF}" type="presOf" srcId="{6848129E-18AF-4AE0-A4E2-9E15C30091BD}" destId="{806FB50B-997D-4CBC-A236-EB560D9B8570}" srcOrd="0" destOrd="0" presId="urn:microsoft.com/office/officeart/2005/8/layout/hList1"/>
    <dgm:cxn modelId="{FE8B5EB5-D465-4D27-9363-881521B190D1}" type="presOf" srcId="{5DAC6D08-F0F4-4168-A467-22EBA812F984}" destId="{806FB50B-997D-4CBC-A236-EB560D9B8570}" srcOrd="0" destOrd="1" presId="urn:microsoft.com/office/officeart/2005/8/layout/hList1"/>
    <dgm:cxn modelId="{355E2957-1232-414E-976C-45637FD3324D}" type="presOf" srcId="{B54D4671-3A70-4EE6-9980-B6ABD03BFA95}" destId="{806FB50B-997D-4CBC-A236-EB560D9B8570}" srcOrd="0" destOrd="2" presId="urn:microsoft.com/office/officeart/2005/8/layout/hList1"/>
    <dgm:cxn modelId="{F83B6E4C-B0FE-4D2B-910D-04D4454646FC}" type="presParOf" srcId="{589306F1-146D-4DC4-AF41-A57CC36C3BB2}" destId="{36E43424-F045-4C74-AE0A-ABE50ABCE5CF}" srcOrd="1" destOrd="0" presId="urn:microsoft.com/office/officeart/2005/8/layout/hList1"/>
    <dgm:cxn modelId="{E20A6D8A-3E41-4D2F-A97A-EF8D5464BF91}" type="presParOf" srcId="{589306F1-146D-4DC4-AF41-A57CC36C3BB2}" destId="{04559D2B-B8F8-4C6D-B0F3-36C3C79105E7}" srcOrd="2" destOrd="0" presId="urn:microsoft.com/office/officeart/2005/8/layout/hList1"/>
    <dgm:cxn modelId="{32CAD8A7-CD13-42C5-8945-7354AB65A26F}" type="presParOf" srcId="{04559D2B-B8F8-4C6D-B0F3-36C3C79105E7}" destId="{5FCAFAD7-1F31-4BE2-82D8-CE9F14FFAB7E}" srcOrd="0" destOrd="2" presId="urn:microsoft.com/office/officeart/2005/8/layout/hList1"/>
    <dgm:cxn modelId="{BC56A7B3-8673-411C-AD8B-15E68D79DCC9}" type="presOf" srcId="{E4A66521-3F22-45E1-A563-756591F6A54C}" destId="{5FCAFAD7-1F31-4BE2-82D8-CE9F14FFAB7E}" srcOrd="0" destOrd="0" presId="urn:microsoft.com/office/officeart/2005/8/layout/hList1"/>
    <dgm:cxn modelId="{B9856C83-3F97-4F3C-9A71-1BDD31EAD23F}" type="presParOf" srcId="{04559D2B-B8F8-4C6D-B0F3-36C3C79105E7}" destId="{7D52BF7D-9BEB-45A2-BE5D-ACF68D726BB5}" srcOrd="1" destOrd="2" presId="urn:microsoft.com/office/officeart/2005/8/layout/hList1"/>
    <dgm:cxn modelId="{CDB91860-2230-4B9A-85A5-FD0F9F76B4E2}" type="presOf" srcId="{555C0DB4-A34B-483E-8D17-7311C6D63152}" destId="{7D52BF7D-9BEB-45A2-BE5D-ACF68D726BB5}" srcOrd="0" destOrd="0" presId="urn:microsoft.com/office/officeart/2005/8/layout/hList1"/>
    <dgm:cxn modelId="{C282BC0D-3A96-4961-BE70-23B7F2233071}" type="presParOf" srcId="{589306F1-146D-4DC4-AF41-A57CC36C3BB2}" destId="{33DE8B9F-CA88-41D2-901B-BF6BA3BB54AA}" srcOrd="3" destOrd="0" presId="urn:microsoft.com/office/officeart/2005/8/layout/hList1"/>
    <dgm:cxn modelId="{F11826C7-5F1E-4059-B6BF-FCF8EABEC952}" type="presParOf" srcId="{589306F1-146D-4DC4-AF41-A57CC36C3BB2}" destId="{613153B5-AD6F-4EBD-9294-47CF558C6C11}" srcOrd="4" destOrd="0" presId="urn:microsoft.com/office/officeart/2005/8/layout/hList1"/>
    <dgm:cxn modelId="{9DF1612A-DD86-47B3-88A8-05E568F731FA}" type="presParOf" srcId="{613153B5-AD6F-4EBD-9294-47CF558C6C11}" destId="{877014B9-3C5B-439D-B6E1-85358B68C88F}" srcOrd="0" destOrd="4" presId="urn:microsoft.com/office/officeart/2005/8/layout/hList1"/>
    <dgm:cxn modelId="{E33E9861-C990-4569-9341-A4EEA33326E6}" type="presOf" srcId="{84879B8B-EECD-490B-B1E8-34F111E42CB8}" destId="{877014B9-3C5B-439D-B6E1-85358B68C88F}" srcOrd="0" destOrd="0" presId="urn:microsoft.com/office/officeart/2005/8/layout/hList1"/>
    <dgm:cxn modelId="{944B1E3C-930F-4FFE-92FB-37CF4C344F95}" type="presParOf" srcId="{613153B5-AD6F-4EBD-9294-47CF558C6C11}" destId="{56BF73CF-8B8F-48A4-B09B-F9568B676FAD}" srcOrd="1" destOrd="4" presId="urn:microsoft.com/office/officeart/2005/8/layout/hList1"/>
    <dgm:cxn modelId="{32A94D80-B5E1-48D4-A7B7-7427F7EA05AB}" type="presOf" srcId="{5089F86B-A71A-4FB5-B712-A8C144E7AB08}" destId="{56BF73CF-8B8F-48A4-B09B-F9568B676FAD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F9A01-B775-48E2-B9A3-1A394514F5E5}" type="doc">
      <dgm:prSet loTypeId="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F77C1F-13D0-4018-BFAB-6F25B00AF348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Times New Roman" panose="02020603050405020304" charset="0"/>
              <a:cs typeface="Times New Roman" panose="02020603050405020304" charset="0"/>
            </a:rPr>
            <a:t>Pros</a:t>
          </a:r>
          <a:r>
            <a:rPr>
              <a:latin typeface="Times New Roman" panose="02020603050405020304" charset="0"/>
              <a:cs typeface="Times New Roman" panose="02020603050405020304" charset="0"/>
            </a:rPr>
            <a:t/>
          </a:r>
          <a:endParaRPr>
            <a:latin typeface="Times New Roman" panose="02020603050405020304" charset="0"/>
            <a:cs typeface="Times New Roman" panose="02020603050405020304" charset="0"/>
          </a:endParaRPr>
        </a:p>
      </dgm:t>
    </dgm:pt>
    <dgm:pt modelId="{9923A315-A9C8-4DE0-8CD4-B2953B5DC8B3}" cxnId="{DAAD364C-BC62-462D-8FBF-1B753FE68CF3}" type="parTrans">
      <dgm:prSet/>
      <dgm:spPr/>
      <dgm:t>
        <a:bodyPr/>
        <a:lstStyle/>
        <a:p>
          <a:endParaRPr lang="en-US"/>
        </a:p>
      </dgm:t>
    </dgm:pt>
    <dgm:pt modelId="{4E76BF81-78E6-4465-9443-99B49C074C4A}" cxnId="{DAAD364C-BC62-462D-8FBF-1B753FE68CF3}" type="sibTrans">
      <dgm:prSet/>
      <dgm:spPr/>
      <dgm:t>
        <a:bodyPr/>
        <a:lstStyle/>
        <a:p>
          <a:endParaRPr lang="en-US"/>
        </a:p>
      </dgm:t>
    </dgm:pt>
    <dgm:pt modelId="{FB1B6E04-A3E5-4C0A-A841-7A17B1C58881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dirty="0">
              <a:latin typeface="Times New Roman" panose="02020603050405020304" charset="0"/>
              <a:cs typeface="Times New Roman" panose="02020603050405020304" charset="0"/>
            </a:rPr>
            <a:t>Avoidance of </a:t>
          </a:r>
          <a:r>
            <a:rPr lang="en-US" dirty="0" err="1">
              <a:latin typeface="Times New Roman" panose="02020603050405020304" charset="0"/>
              <a:cs typeface="Times New Roman" panose="02020603050405020304" charset="0"/>
            </a:rPr>
            <a:t>cerebellar</a:t>
          </a:r>
          <a:r>
            <a:rPr lang="en-US" dirty="0">
              <a:latin typeface="Times New Roman" panose="02020603050405020304" charset="0"/>
              <a:cs typeface="Times New Roman" panose="02020603050405020304" charset="0"/>
            </a:rPr>
            <a:t> retraction</a:t>
          </a:r>
          <a:endParaRPr lang="en-US" dirty="0">
            <a:latin typeface="Times New Roman" panose="02020603050405020304" charset="0"/>
            <a:cs typeface="Times New Roman" panose="02020603050405020304" charset="0"/>
          </a:endParaRPr>
        </a:p>
      </dgm:t>
    </dgm:pt>
    <dgm:pt modelId="{DF728070-ECCC-45B3-8A9A-AF3FF4551238}" cxnId="{9F2B3509-1BF7-4A96-B26E-0D69CAA7B643}" type="parTrans">
      <dgm:prSet/>
      <dgm:spPr/>
      <dgm:t>
        <a:bodyPr/>
        <a:lstStyle/>
        <a:p>
          <a:endParaRPr lang="en-US"/>
        </a:p>
      </dgm:t>
    </dgm:pt>
    <dgm:pt modelId="{6F81EC55-7348-47F4-9C6C-191B56561AC5}" cxnId="{9F2B3509-1BF7-4A96-B26E-0D69CAA7B643}" type="sibTrans">
      <dgm:prSet/>
      <dgm:spPr/>
      <dgm:t>
        <a:bodyPr/>
        <a:lstStyle/>
        <a:p>
          <a:endParaRPr lang="en-US"/>
        </a:p>
      </dgm:t>
    </dgm:pt>
    <dgm:pt modelId="{DDA7AE51-18BD-407F-ACA8-A867F889A425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dirty="0">
              <a:latin typeface="Times New Roman" panose="02020603050405020304" charset="0"/>
              <a:cs typeface="Times New Roman" panose="02020603050405020304" charset="0"/>
            </a:rPr>
            <a:t>Any size can be removed</a:t>
          </a:r>
          <a:r>
            <a:rPr lang="en-US" dirty="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dirty="0">
            <a:latin typeface="Times New Roman" panose="02020603050405020304" charset="0"/>
            <a:cs typeface="Times New Roman" panose="02020603050405020304" charset="0"/>
          </a:endParaRPr>
        </a:p>
      </dgm:t>
    </dgm:pt>
    <dgm:pt modelId="{E02851C1-756C-4087-8A4B-F9E563A2DFDD}" cxnId="{70BAA988-1102-46DD-AAE7-6D689F44CEC5}" type="parTrans">
      <dgm:prSet/>
      <dgm:spPr/>
    </dgm:pt>
    <dgm:pt modelId="{E278070C-51E5-4186-A192-790D0C45C8B6}" cxnId="{70BAA988-1102-46DD-AAE7-6D689F44CEC5}" type="sibTrans">
      <dgm:prSet/>
      <dgm:spPr/>
    </dgm:pt>
    <dgm:pt modelId="{3A9F966A-ECFC-413D-8EF6-36ADE325DCEF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dirty="0">
              <a:latin typeface="Times New Roman" panose="02020603050405020304" charset="0"/>
              <a:cs typeface="Times New Roman" panose="02020603050405020304" charset="0"/>
            </a:rPr>
            <a:t>Early identification of CNVII</a:t>
          </a:r>
          <a:r>
            <a:rPr lang="en-US" dirty="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dirty="0">
            <a:latin typeface="Times New Roman" panose="02020603050405020304" charset="0"/>
            <a:cs typeface="Times New Roman" panose="02020603050405020304" charset="0"/>
          </a:endParaRPr>
        </a:p>
      </dgm:t>
    </dgm:pt>
    <dgm:pt modelId="{A1B5FA42-E068-4A62-8090-2144FA4B3172}" cxnId="{7D8ADB60-1A7F-4082-B414-BF39715F7C09}" type="parTrans">
      <dgm:prSet/>
      <dgm:spPr/>
    </dgm:pt>
    <dgm:pt modelId="{65D8C255-E6F7-4E87-AE31-506083EC3625}" cxnId="{7D8ADB60-1A7F-4082-B414-BF39715F7C09}" type="sibTrans">
      <dgm:prSet/>
      <dgm:spPr/>
    </dgm:pt>
    <dgm:pt modelId="{510A7A80-5DB8-4488-983A-BF14881F640F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dirty="0">
              <a:latin typeface="Times New Roman" panose="02020603050405020304" charset="0"/>
              <a:cs typeface="Times New Roman" panose="02020603050405020304" charset="0"/>
            </a:rPr>
            <a:t>Excellent exposure of the </a:t>
          </a:r>
          <a:r>
            <a:rPr lang="en-US" dirty="0" err="1">
              <a:latin typeface="Times New Roman" panose="02020603050405020304" charset="0"/>
              <a:cs typeface="Times New Roman" panose="02020603050405020304" charset="0"/>
            </a:rPr>
            <a:t>tumour</a:t>
          </a:r>
          <a:r>
            <a:rPr lang="en-US" dirty="0">
              <a:latin typeface="Times New Roman" panose="02020603050405020304" charset="0"/>
              <a:cs typeface="Times New Roman" panose="02020603050405020304" charset="0"/>
            </a:rPr>
            <a:t> and  brainstem </a:t>
          </a:r>
          <a:r>
            <a:rPr>
              <a:latin typeface="Times New Roman" panose="02020603050405020304" charset="0"/>
              <a:cs typeface="Times New Roman" panose="02020603050405020304" charset="0"/>
            </a:rPr>
            <a:t/>
          </a:r>
          <a:endParaRPr>
            <a:latin typeface="Times New Roman" panose="02020603050405020304" charset="0"/>
            <a:cs typeface="Times New Roman" panose="02020603050405020304" charset="0"/>
          </a:endParaRPr>
        </a:p>
      </dgm:t>
    </dgm:pt>
    <dgm:pt modelId="{B0012C7A-2EF0-4318-AFAD-85D64E573E83}" cxnId="{006D2556-798E-432B-86DE-7A3A08A83FC9}" type="parTrans">
      <dgm:prSet/>
      <dgm:spPr/>
    </dgm:pt>
    <dgm:pt modelId="{E444D619-E160-4ED5-A89E-7066E4AEE400}" cxnId="{006D2556-798E-432B-86DE-7A3A08A83FC9}" type="sibTrans">
      <dgm:prSet/>
      <dgm:spPr/>
    </dgm:pt>
    <dgm:pt modelId="{CF64FB2D-8A8D-4653-BF10-B0E7F8C541BD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Times New Roman" panose="02020603050405020304" charset="0"/>
              <a:cs typeface="Times New Roman" panose="02020603050405020304" charset="0"/>
            </a:rPr>
            <a:t>Cons</a:t>
          </a:r>
          <a:r>
            <a:rPr lang="en-US" dirty="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dirty="0">
            <a:latin typeface="Times New Roman" panose="02020603050405020304" charset="0"/>
            <a:cs typeface="Times New Roman" panose="02020603050405020304" charset="0"/>
          </a:endParaRPr>
        </a:p>
      </dgm:t>
    </dgm:pt>
    <dgm:pt modelId="{AFFD438B-47E9-46D0-9E89-B2E1F678751C}" cxnId="{689582B2-E284-4960-8058-B2F3C5A212D2}" type="parTrans">
      <dgm:prSet/>
      <dgm:spPr/>
      <dgm:t>
        <a:bodyPr/>
        <a:lstStyle/>
        <a:p>
          <a:endParaRPr lang="en-US"/>
        </a:p>
      </dgm:t>
    </dgm:pt>
    <dgm:pt modelId="{A5B59BFF-95AF-4190-AA97-BCAE6589E936}" cxnId="{689582B2-E284-4960-8058-B2F3C5A212D2}" type="sibTrans">
      <dgm:prSet/>
      <dgm:spPr/>
      <dgm:t>
        <a:bodyPr/>
        <a:lstStyle/>
        <a:p>
          <a:endParaRPr lang="en-US"/>
        </a:p>
      </dgm:t>
    </dgm:pt>
    <dgm:pt modelId="{7FC78577-201B-4C26-8F81-4894CC5C21CD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dirty="0">
              <a:latin typeface="Times New Roman" panose="02020603050405020304" charset="0"/>
              <a:cs typeface="Times New Roman" panose="02020603050405020304" charset="0"/>
            </a:rPr>
            <a:t>Destruction of the inner ear</a:t>
          </a:r>
          <a:r>
            <a:rPr lang="en-US" dirty="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dirty="0">
            <a:latin typeface="Times New Roman" panose="02020603050405020304" charset="0"/>
            <a:cs typeface="Times New Roman" panose="02020603050405020304" charset="0"/>
          </a:endParaRPr>
        </a:p>
      </dgm:t>
    </dgm:pt>
    <dgm:pt modelId="{CC2D3282-4F63-46D1-A95A-9C02DD92C8BE}" cxnId="{AED30491-6E34-4AD3-9BCF-14F64652EC00}" type="parTrans">
      <dgm:prSet/>
      <dgm:spPr/>
      <dgm:t>
        <a:bodyPr/>
        <a:lstStyle/>
        <a:p>
          <a:endParaRPr lang="en-US"/>
        </a:p>
      </dgm:t>
    </dgm:pt>
    <dgm:pt modelId="{718915C1-EA42-4B1F-91A5-DBFF18323FB4}" cxnId="{AED30491-6E34-4AD3-9BCF-14F64652EC00}" type="sibTrans">
      <dgm:prSet/>
      <dgm:spPr/>
      <dgm:t>
        <a:bodyPr/>
        <a:lstStyle/>
        <a:p>
          <a:endParaRPr lang="en-US"/>
        </a:p>
      </dgm:t>
    </dgm:pt>
    <dgm:pt modelId="{F5EBF149-F069-4DEC-AF99-063FCDA9AC1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dirty="0">
              <a:latin typeface="Times New Roman" panose="02020603050405020304" charset="0"/>
              <a:cs typeface="Times New Roman" panose="02020603050405020304" charset="0"/>
            </a:rPr>
            <a:t>higher incidence of cerebrospinal fluid (CSF) fistula </a:t>
          </a:r>
          <a:endParaRPr lang="en-US" dirty="0">
            <a:latin typeface="Times New Roman" panose="02020603050405020304" charset="0"/>
            <a:cs typeface="Times New Roman" panose="02020603050405020304" charset="0"/>
          </a:endParaRPr>
        </a:p>
      </dgm:t>
    </dgm:pt>
    <dgm:pt modelId="{FD058963-616E-4FD1-AA4B-508733EE22ED}" cxnId="{09157182-1366-469E-A83D-0EABC97834BD}" type="parTrans">
      <dgm:prSet/>
      <dgm:spPr/>
    </dgm:pt>
    <dgm:pt modelId="{F3BB32DC-0DE7-4B8C-A8B5-383E560D40EE}" cxnId="{09157182-1366-469E-A83D-0EABC97834BD}" type="sibTrans">
      <dgm:prSet/>
      <dgm:spPr/>
    </dgm:pt>
    <dgm:pt modelId="{C302DCB3-CDED-45F9-B35E-99FCCBF574AA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>
              <a:latin typeface="Times New Roman" panose="02020603050405020304" charset="0"/>
              <a:cs typeface="Times New Roman" panose="02020603050405020304" charset="0"/>
            </a:rPr>
            <a:t>Not an option for hearing preservation surgery</a:t>
          </a:r>
          <a:endParaRPr lang="en-US">
            <a:latin typeface="Times New Roman" panose="02020603050405020304" charset="0"/>
            <a:cs typeface="Times New Roman" panose="02020603050405020304" charset="0"/>
          </a:endParaRPr>
        </a:p>
      </dgm:t>
    </dgm:pt>
    <dgm:pt modelId="{F8B76D8B-5081-4F17-AAEE-357EF73A84AD}" cxnId="{E5DF93CB-5B4F-4AED-AB7B-5E3389DAE7B4}" type="parTrans">
      <dgm:prSet/>
      <dgm:spPr/>
    </dgm:pt>
    <dgm:pt modelId="{AA7801FF-322C-4E44-A8B9-2B1B10122367}" cxnId="{E5DF93CB-5B4F-4AED-AB7B-5E3389DAE7B4}" type="sibTrans">
      <dgm:prSet/>
      <dgm:spPr/>
    </dgm:pt>
    <dgm:pt modelId="{96304106-C6B0-4B85-9A68-67C4D41259CF}" type="pres">
      <dgm:prSet presAssocID="{C7BF9A01-B775-48E2-B9A3-1A394514F5E5}" presName="Name0" presStyleCnt="0">
        <dgm:presLayoutVars>
          <dgm:dir/>
          <dgm:animLvl val="lvl"/>
          <dgm:resizeHandles val="exact"/>
        </dgm:presLayoutVars>
      </dgm:prSet>
      <dgm:spPr/>
    </dgm:pt>
    <dgm:pt modelId="{9675D02D-D975-44F8-9AB1-58851540B0E2}" type="pres">
      <dgm:prSet presAssocID="{66F77C1F-13D0-4018-BFAB-6F25B00AF348}" presName="composite" presStyleCnt="0"/>
      <dgm:spPr/>
    </dgm:pt>
    <dgm:pt modelId="{FF33311A-4D16-4555-A07E-7CC9BD3157DD}" type="pres">
      <dgm:prSet presAssocID="{66F77C1F-13D0-4018-BFAB-6F25B00AF34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76A92F6-9534-4472-9643-E42AECEF40C1}" type="pres">
      <dgm:prSet presAssocID="{66F77C1F-13D0-4018-BFAB-6F25B00AF348}" presName="desTx" presStyleLbl="alignAccFollowNode1" presStyleIdx="0" presStyleCnt="2">
        <dgm:presLayoutVars>
          <dgm:bulletEnabled val="1"/>
        </dgm:presLayoutVars>
      </dgm:prSet>
      <dgm:spPr/>
    </dgm:pt>
    <dgm:pt modelId="{A785953D-6D8B-42B9-82E4-C22FD41ADBDB}" type="pres">
      <dgm:prSet presAssocID="{4E76BF81-78E6-4465-9443-99B49C074C4A}" presName="space" presStyleCnt="0"/>
      <dgm:spPr/>
    </dgm:pt>
    <dgm:pt modelId="{4A57FA29-3FA7-413C-BBEC-6EE1A1962D83}" type="pres">
      <dgm:prSet presAssocID="{CF64FB2D-8A8D-4653-BF10-B0E7F8C541BD}" presName="composite" presStyleCnt="0"/>
      <dgm:spPr/>
    </dgm:pt>
    <dgm:pt modelId="{8A8F1E37-CC15-40D7-A632-7F4A0CDED7D5}" type="pres">
      <dgm:prSet presAssocID="{CF64FB2D-8A8D-4653-BF10-B0E7F8C541B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1D278C5-E2B3-48AE-BADC-F34E0D53D713}" type="pres">
      <dgm:prSet presAssocID="{CF64FB2D-8A8D-4653-BF10-B0E7F8C541B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AAD364C-BC62-462D-8FBF-1B753FE68CF3}" srcId="{C7BF9A01-B775-48E2-B9A3-1A394514F5E5}" destId="{66F77C1F-13D0-4018-BFAB-6F25B00AF348}" srcOrd="0" destOrd="0" parTransId="{9923A315-A9C8-4DE0-8CD4-B2953B5DC8B3}" sibTransId="{4E76BF81-78E6-4465-9443-99B49C074C4A}"/>
    <dgm:cxn modelId="{9F2B3509-1BF7-4A96-B26E-0D69CAA7B643}" srcId="{66F77C1F-13D0-4018-BFAB-6F25B00AF348}" destId="{FB1B6E04-A3E5-4C0A-A841-7A17B1C58881}" srcOrd="0" destOrd="0" parTransId="{DF728070-ECCC-45B3-8A9A-AF3FF4551238}" sibTransId="{6F81EC55-7348-47F4-9C6C-191B56561AC5}"/>
    <dgm:cxn modelId="{70BAA988-1102-46DD-AAE7-6D689F44CEC5}" srcId="{66F77C1F-13D0-4018-BFAB-6F25B00AF348}" destId="{DDA7AE51-18BD-407F-ACA8-A867F889A425}" srcOrd="1" destOrd="0" parTransId="{E02851C1-756C-4087-8A4B-F9E563A2DFDD}" sibTransId="{E278070C-51E5-4186-A192-790D0C45C8B6}"/>
    <dgm:cxn modelId="{7D8ADB60-1A7F-4082-B414-BF39715F7C09}" srcId="{66F77C1F-13D0-4018-BFAB-6F25B00AF348}" destId="{3A9F966A-ECFC-413D-8EF6-36ADE325DCEF}" srcOrd="2" destOrd="0" parTransId="{A1B5FA42-E068-4A62-8090-2144FA4B3172}" sibTransId="{65D8C255-E6F7-4E87-AE31-506083EC3625}"/>
    <dgm:cxn modelId="{006D2556-798E-432B-86DE-7A3A08A83FC9}" srcId="{66F77C1F-13D0-4018-BFAB-6F25B00AF348}" destId="{510A7A80-5DB8-4488-983A-BF14881F640F}" srcOrd="3" destOrd="0" parTransId="{B0012C7A-2EF0-4318-AFAD-85D64E573E83}" sibTransId="{E444D619-E160-4ED5-A89E-7066E4AEE400}"/>
    <dgm:cxn modelId="{689582B2-E284-4960-8058-B2F3C5A212D2}" srcId="{C7BF9A01-B775-48E2-B9A3-1A394514F5E5}" destId="{CF64FB2D-8A8D-4653-BF10-B0E7F8C541BD}" srcOrd="1" destOrd="0" parTransId="{AFFD438B-47E9-46D0-9E89-B2E1F678751C}" sibTransId="{A5B59BFF-95AF-4190-AA97-BCAE6589E936}"/>
    <dgm:cxn modelId="{AED30491-6E34-4AD3-9BCF-14F64652EC00}" srcId="{CF64FB2D-8A8D-4653-BF10-B0E7F8C541BD}" destId="{7FC78577-201B-4C26-8F81-4894CC5C21CD}" srcOrd="0" destOrd="1" parTransId="{CC2D3282-4F63-46D1-A95A-9C02DD92C8BE}" sibTransId="{718915C1-EA42-4B1F-91A5-DBFF18323FB4}"/>
    <dgm:cxn modelId="{09157182-1366-469E-A83D-0EABC97834BD}" srcId="{CF64FB2D-8A8D-4653-BF10-B0E7F8C541BD}" destId="{F5EBF149-F069-4DEC-AF99-063FCDA9AC1C}" srcOrd="1" destOrd="1" parTransId="{FD058963-616E-4FD1-AA4B-508733EE22ED}" sibTransId="{F3BB32DC-0DE7-4B8C-A8B5-383E560D40EE}"/>
    <dgm:cxn modelId="{E5DF93CB-5B4F-4AED-AB7B-5E3389DAE7B4}" srcId="{CF64FB2D-8A8D-4653-BF10-B0E7F8C541BD}" destId="{C302DCB3-CDED-45F9-B35E-99FCCBF574AA}" srcOrd="2" destOrd="1" parTransId="{F8B76D8B-5081-4F17-AAEE-357EF73A84AD}" sibTransId="{AA7801FF-322C-4E44-A8B9-2B1B10122367}"/>
    <dgm:cxn modelId="{376718D9-8056-45BD-91FC-C98B5C730E47}" type="presOf" srcId="{C7BF9A01-B775-48E2-B9A3-1A394514F5E5}" destId="{96304106-C6B0-4B85-9A68-67C4D41259CF}" srcOrd="0" destOrd="0" presId="urn:microsoft.com/office/officeart/2005/8/layout/hList1"/>
    <dgm:cxn modelId="{713EC9CC-1211-417A-BA85-D161FB204B57}" type="presParOf" srcId="{96304106-C6B0-4B85-9A68-67C4D41259CF}" destId="{9675D02D-D975-44F8-9AB1-58851540B0E2}" srcOrd="0" destOrd="0" presId="urn:microsoft.com/office/officeart/2005/8/layout/hList1"/>
    <dgm:cxn modelId="{7FAC28E4-5EFB-4AD0-A608-726D9DB98504}" type="presParOf" srcId="{9675D02D-D975-44F8-9AB1-58851540B0E2}" destId="{FF33311A-4D16-4555-A07E-7CC9BD3157DD}" srcOrd="0" destOrd="0" presId="urn:microsoft.com/office/officeart/2005/8/layout/hList1"/>
    <dgm:cxn modelId="{761053C6-D111-4B07-B579-F83B3712FF91}" type="presOf" srcId="{66F77C1F-13D0-4018-BFAB-6F25B00AF348}" destId="{FF33311A-4D16-4555-A07E-7CC9BD3157DD}" srcOrd="0" destOrd="0" presId="urn:microsoft.com/office/officeart/2005/8/layout/hList1"/>
    <dgm:cxn modelId="{A9220A86-DE0D-45B3-9961-C9B608BDC68B}" type="presParOf" srcId="{9675D02D-D975-44F8-9AB1-58851540B0E2}" destId="{176A92F6-9534-4472-9643-E42AECEF40C1}" srcOrd="1" destOrd="0" presId="urn:microsoft.com/office/officeart/2005/8/layout/hList1"/>
    <dgm:cxn modelId="{2B52C024-3C9F-4237-8A1D-3BCDB9F06E44}" type="presOf" srcId="{FB1B6E04-A3E5-4C0A-A841-7A17B1C58881}" destId="{176A92F6-9534-4472-9643-E42AECEF40C1}" srcOrd="0" destOrd="0" presId="urn:microsoft.com/office/officeart/2005/8/layout/hList1"/>
    <dgm:cxn modelId="{DBFAFAC1-AF00-4302-9CD0-184CDD6B0562}" type="presOf" srcId="{DDA7AE51-18BD-407F-ACA8-A867F889A425}" destId="{176A92F6-9534-4472-9643-E42AECEF40C1}" srcOrd="0" destOrd="1" presId="urn:microsoft.com/office/officeart/2005/8/layout/hList1"/>
    <dgm:cxn modelId="{3A6F27C3-7C0D-4D8C-B123-C7FCD0667E1D}" type="presOf" srcId="{3A9F966A-ECFC-413D-8EF6-36ADE325DCEF}" destId="{176A92F6-9534-4472-9643-E42AECEF40C1}" srcOrd="0" destOrd="2" presId="urn:microsoft.com/office/officeart/2005/8/layout/hList1"/>
    <dgm:cxn modelId="{725F9120-E101-4C63-811B-C2BAE412F574}" type="presOf" srcId="{510A7A80-5DB8-4488-983A-BF14881F640F}" destId="{176A92F6-9534-4472-9643-E42AECEF40C1}" srcOrd="0" destOrd="3" presId="urn:microsoft.com/office/officeart/2005/8/layout/hList1"/>
    <dgm:cxn modelId="{E4D3A18B-A868-49DE-889D-12CE1D29875D}" type="presParOf" srcId="{96304106-C6B0-4B85-9A68-67C4D41259CF}" destId="{A785953D-6D8B-42B9-82E4-C22FD41ADBDB}" srcOrd="1" destOrd="0" presId="urn:microsoft.com/office/officeart/2005/8/layout/hList1"/>
    <dgm:cxn modelId="{CC93C5C6-664C-4374-AF90-0032EEC0B4A6}" type="presParOf" srcId="{96304106-C6B0-4B85-9A68-67C4D41259CF}" destId="{4A57FA29-3FA7-413C-BBEC-6EE1A1962D83}" srcOrd="2" destOrd="0" presId="urn:microsoft.com/office/officeart/2005/8/layout/hList1"/>
    <dgm:cxn modelId="{0D70CFCC-D279-435A-89F7-F1E0282DD5CC}" type="presParOf" srcId="{4A57FA29-3FA7-413C-BBEC-6EE1A1962D83}" destId="{8A8F1E37-CC15-40D7-A632-7F4A0CDED7D5}" srcOrd="0" destOrd="2" presId="urn:microsoft.com/office/officeart/2005/8/layout/hList1"/>
    <dgm:cxn modelId="{5D9CC953-F7FF-424D-B82D-8002A3AC4751}" type="presOf" srcId="{CF64FB2D-8A8D-4653-BF10-B0E7F8C541BD}" destId="{8A8F1E37-CC15-40D7-A632-7F4A0CDED7D5}" srcOrd="0" destOrd="0" presId="urn:microsoft.com/office/officeart/2005/8/layout/hList1"/>
    <dgm:cxn modelId="{AC4F6307-3941-41B5-90CC-00CF33C14FA4}" type="presParOf" srcId="{4A57FA29-3FA7-413C-BBEC-6EE1A1962D83}" destId="{01D278C5-E2B3-48AE-BADC-F34E0D53D713}" srcOrd="1" destOrd="2" presId="urn:microsoft.com/office/officeart/2005/8/layout/hList1"/>
    <dgm:cxn modelId="{B1858567-A228-400D-9E1B-9EA05A4BFE58}" type="presOf" srcId="{7FC78577-201B-4C26-8F81-4894CC5C21CD}" destId="{01D278C5-E2B3-48AE-BADC-F34E0D53D713}" srcOrd="0" destOrd="0" presId="urn:microsoft.com/office/officeart/2005/8/layout/hList1"/>
    <dgm:cxn modelId="{CA6947C0-F2A5-4303-882F-1478E7B0EF14}" type="presOf" srcId="{F5EBF149-F069-4DEC-AF99-063FCDA9AC1C}" destId="{01D278C5-E2B3-48AE-BADC-F34E0D53D713}" srcOrd="0" destOrd="1" presId="urn:microsoft.com/office/officeart/2005/8/layout/hList1"/>
    <dgm:cxn modelId="{04EA4377-2ADD-473F-B062-13986AD8392E}" type="presOf" srcId="{C302DCB3-CDED-45F9-B35E-99FCCBF574AA}" destId="{01D278C5-E2B3-48AE-BADC-F34E0D53D713}" srcOrd="0" destOrd="2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32EE16-BD0B-423D-A896-DB0D75F72D6D}" type="doc">
      <dgm:prSet loTypeId="list" loCatId="list" qsTypeId="urn:microsoft.com/office/officeart/2005/8/quickstyle/simple1" qsCatId="simple" csTypeId="urn:microsoft.com/office/officeart/2005/8/colors/accent1_2" csCatId="accent2" phldr="1"/>
      <dgm:spPr/>
      <dgm:t>
        <a:bodyPr/>
        <a:lstStyle/>
        <a:p>
          <a:endParaRPr lang="en-US"/>
        </a:p>
      </dgm:t>
    </dgm:pt>
    <dgm:pt modelId="{5FC1AF8F-B78C-4C58-94EA-202349A4F1AE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>
              <a:latin typeface="Times New Roman" panose="02020603050405020304" charset="0"/>
              <a:cs typeface="Times New Roman" panose="02020603050405020304" charset="0"/>
            </a:rPr>
            <a:t>Pros</a:t>
          </a:r>
          <a:r>
            <a:rPr sz="3600">
              <a:latin typeface="Times New Roman" panose="02020603050405020304" charset="0"/>
              <a:cs typeface="Times New Roman" panose="02020603050405020304" charset="0"/>
            </a:rPr>
            <a:t/>
          </a:r>
          <a:endParaRPr sz="3600">
            <a:latin typeface="Times New Roman" panose="02020603050405020304" charset="0"/>
            <a:cs typeface="Times New Roman" panose="02020603050405020304" charset="0"/>
          </a:endParaRPr>
        </a:p>
      </dgm:t>
    </dgm:pt>
    <dgm:pt modelId="{7325008E-027E-4360-BF36-B2E7DD3A4DCB}" cxnId="{86B59B19-E097-455E-872A-CCD7A28E7934}" type="parTrans">
      <dgm:prSet/>
      <dgm:spPr/>
      <dgm:t>
        <a:bodyPr/>
        <a:lstStyle/>
        <a:p>
          <a:endParaRPr lang="en-US"/>
        </a:p>
      </dgm:t>
    </dgm:pt>
    <dgm:pt modelId="{1B20DF92-5D8E-438C-B856-BEDA59FCEC53}" cxnId="{86B59B19-E097-455E-872A-CCD7A28E7934}" type="sibTrans">
      <dgm:prSet/>
      <dgm:spPr/>
      <dgm:t>
        <a:bodyPr/>
        <a:lstStyle/>
        <a:p>
          <a:endParaRPr lang="en-US"/>
        </a:p>
      </dgm:t>
    </dgm:pt>
    <dgm:pt modelId="{227C3D5D-40B3-4119-8861-3E5C26B218EF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 dirty="0">
              <a:latin typeface="Times New Roman" panose="02020603050405020304" charset="0"/>
              <a:cs typeface="Times New Roman" panose="02020603050405020304" charset="0"/>
            </a:rPr>
            <a:t>Hearing Preservation</a:t>
          </a:r>
          <a:r>
            <a:rPr lang="en-US" sz="2800" dirty="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sz="2800" dirty="0">
            <a:latin typeface="Times New Roman" panose="02020603050405020304" charset="0"/>
            <a:cs typeface="Times New Roman" panose="02020603050405020304" charset="0"/>
          </a:endParaRPr>
        </a:p>
      </dgm:t>
    </dgm:pt>
    <dgm:pt modelId="{DEC44D94-0939-453B-B307-E8DC7998EA76}" cxnId="{D545C350-3649-41A2-97D5-40FAF8EA5AA5}" type="parTrans">
      <dgm:prSet/>
      <dgm:spPr/>
      <dgm:t>
        <a:bodyPr/>
        <a:lstStyle/>
        <a:p>
          <a:endParaRPr lang="en-US"/>
        </a:p>
      </dgm:t>
    </dgm:pt>
    <dgm:pt modelId="{970AB74E-F069-46EA-8344-EEC871EB09BA}" cxnId="{D545C350-3649-41A2-97D5-40FAF8EA5AA5}" type="sibTrans">
      <dgm:prSet/>
      <dgm:spPr/>
      <dgm:t>
        <a:bodyPr/>
        <a:lstStyle/>
        <a:p>
          <a:endParaRPr lang="en-US"/>
        </a:p>
      </dgm:t>
    </dgm:pt>
    <dgm:pt modelId="{0FEB4CDB-45BF-472A-82FD-B3FF6A27FF2C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 dirty="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sz="2800" dirty="0">
            <a:latin typeface="Times New Roman" panose="02020603050405020304" charset="0"/>
            <a:cs typeface="Times New Roman" panose="02020603050405020304" charset="0"/>
          </a:endParaRPr>
        </a:p>
      </dgm:t>
    </dgm:pt>
    <dgm:pt modelId="{FFC35B97-BFBF-4256-8818-3BEE8588EDBE}" cxnId="{B54DCCAE-0B64-4EA2-8824-E0EFDB9DE813}" type="parTrans">
      <dgm:prSet/>
      <dgm:spPr/>
    </dgm:pt>
    <dgm:pt modelId="{0FFE728D-5937-484A-9018-3655700878FB}" cxnId="{B54DCCAE-0B64-4EA2-8824-E0EFDB9DE813}" type="sibTrans">
      <dgm:prSet/>
      <dgm:spPr/>
    </dgm:pt>
    <dgm:pt modelId="{DC6E3AC8-BF8E-49B4-AA13-691FACAF2505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 dirty="0">
              <a:latin typeface="Times New Roman" panose="02020603050405020304" charset="0"/>
              <a:cs typeface="Times New Roman" panose="02020603050405020304" charset="0"/>
            </a:rPr>
            <a:t>IAC lateral extent visualization</a:t>
          </a:r>
          <a:r>
            <a:rPr lang="en-US" sz="3900" dirty="0"/>
            <a:t/>
          </a:r>
          <a:endParaRPr lang="en-US" sz="3900" dirty="0"/>
        </a:p>
      </dgm:t>
    </dgm:pt>
    <dgm:pt modelId="{CFB4F4AD-8087-42A4-B624-2D8A9292DCAE}" cxnId="{2E82E5B0-525A-4757-96E5-AC87F42002FE}" type="parTrans">
      <dgm:prSet/>
      <dgm:spPr/>
    </dgm:pt>
    <dgm:pt modelId="{A71CD4C2-1AB5-43D2-9E30-9029A5E98DB8}" cxnId="{2E82E5B0-525A-4757-96E5-AC87F42002FE}" type="sibTrans">
      <dgm:prSet/>
      <dgm:spPr/>
    </dgm:pt>
    <dgm:pt modelId="{3B5ED13A-AB3B-48F7-AEF3-D08EF6066C54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3900" dirty="0"/>
            <a:t/>
          </a:r>
          <a:endParaRPr lang="en-US" sz="3900" dirty="0"/>
        </a:p>
      </dgm:t>
    </dgm:pt>
    <dgm:pt modelId="{C5B1B3D8-579C-4E71-B118-DFB846513BD4}" cxnId="{C249130A-3E70-4417-9C2E-A4BA2279558E}" type="parTrans">
      <dgm:prSet/>
      <dgm:spPr/>
    </dgm:pt>
    <dgm:pt modelId="{0DC2A704-AE42-47EA-9C55-DADDBE1D9561}" cxnId="{C249130A-3E70-4417-9C2E-A4BA2279558E}" type="sibTrans">
      <dgm:prSet/>
      <dgm:spPr/>
    </dgm:pt>
    <dgm:pt modelId="{3B50C999-EA27-47ED-AD53-2AA2C86C39F2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>
              <a:latin typeface="Times New Roman" panose="02020603050405020304" charset="0"/>
              <a:cs typeface="Times New Roman" panose="02020603050405020304" charset="0"/>
            </a:rPr>
            <a:t>Cons</a:t>
          </a:r>
          <a:r>
            <a:rPr sz="3600">
              <a:latin typeface="Times New Roman" panose="02020603050405020304" charset="0"/>
              <a:cs typeface="Times New Roman" panose="02020603050405020304" charset="0"/>
            </a:rPr>
            <a:t/>
          </a:r>
          <a:endParaRPr sz="3600">
            <a:latin typeface="Times New Roman" panose="02020603050405020304" charset="0"/>
            <a:cs typeface="Times New Roman" panose="02020603050405020304" charset="0"/>
          </a:endParaRPr>
        </a:p>
      </dgm:t>
    </dgm:pt>
    <dgm:pt modelId="{A191F458-B768-4118-9F54-910BABAAC274}" cxnId="{464EE8B8-15A5-42ED-856B-3B03F9820F20}" type="parTrans">
      <dgm:prSet/>
      <dgm:spPr/>
      <dgm:t>
        <a:bodyPr/>
        <a:lstStyle/>
        <a:p>
          <a:endParaRPr lang="en-US"/>
        </a:p>
      </dgm:t>
    </dgm:pt>
    <dgm:pt modelId="{E4DB5A44-B397-459C-9A56-6200031AD0FD}" cxnId="{464EE8B8-15A5-42ED-856B-3B03F9820F20}" type="sibTrans">
      <dgm:prSet/>
      <dgm:spPr/>
      <dgm:t>
        <a:bodyPr/>
        <a:lstStyle/>
        <a:p>
          <a:endParaRPr lang="en-US"/>
        </a:p>
      </dgm:t>
    </dgm:pt>
    <dgm:pt modelId="{E94ED557-8875-4F33-88BA-93AC86CEA85D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 dirty="0">
              <a:latin typeface="Times New Roman" panose="02020603050405020304" charset="0"/>
              <a:cs typeface="Times New Roman" panose="02020603050405020304" charset="0"/>
            </a:rPr>
            <a:t>Risk of epilepsy</a:t>
          </a:r>
          <a:r>
            <a:rPr lang="en-US" sz="2800" dirty="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sz="2800" dirty="0">
            <a:latin typeface="Times New Roman" panose="02020603050405020304" charset="0"/>
            <a:cs typeface="Times New Roman" panose="02020603050405020304" charset="0"/>
          </a:endParaRPr>
        </a:p>
      </dgm:t>
    </dgm:pt>
    <dgm:pt modelId="{43247EE5-6E8E-42C5-B25F-6D677486778D}" cxnId="{C97A42FB-9051-4B25-B09A-52B964FA12DE}" type="parTrans">
      <dgm:prSet/>
      <dgm:spPr/>
      <dgm:t>
        <a:bodyPr/>
        <a:lstStyle/>
        <a:p>
          <a:endParaRPr lang="en-US"/>
        </a:p>
      </dgm:t>
    </dgm:pt>
    <dgm:pt modelId="{B8B0E0F8-FCF8-45FF-84F0-0517D60F7040}" cxnId="{C97A42FB-9051-4B25-B09A-52B964FA12DE}" type="sibTrans">
      <dgm:prSet/>
      <dgm:spPr/>
      <dgm:t>
        <a:bodyPr/>
        <a:lstStyle/>
        <a:p>
          <a:endParaRPr lang="en-US"/>
        </a:p>
      </dgm:t>
    </dgm:pt>
    <dgm:pt modelId="{A75EBCDB-E408-4C7C-8C62-87F498D6D69C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 dirty="0">
              <a:latin typeface="Times New Roman" panose="02020603050405020304" charset="0"/>
              <a:cs typeface="Times New Roman" panose="02020603050405020304" charset="0"/>
              <a:sym typeface="+mn-ea"/>
            </a:rPr>
            <a:t>maximum size of tumor that can be removed is </a:t>
          </a:r>
          <a:r>
            <a:rPr lang="en-US" sz="2800" dirty="0">
              <a:latin typeface="Times New Roman" panose="02020603050405020304" charset="0"/>
              <a:cs typeface="Times New Roman" panose="02020603050405020304" charset="0"/>
              <a:sym typeface="+mn-ea"/>
            </a:rPr>
            <a:t>1-1.5cm </a:t>
          </a:r>
          <a:endParaRPr lang="en-US" sz="2800" dirty="0">
            <a:latin typeface="Times New Roman" panose="02020603050405020304" charset="0"/>
            <a:cs typeface="Times New Roman" panose="02020603050405020304" charset="0"/>
            <a:sym typeface="+mn-ea"/>
          </a:endParaRPr>
        </a:p>
      </dgm:t>
    </dgm:pt>
    <dgm:pt modelId="{69015DC0-8AB8-4137-85E6-B1D8A1919AA0}" cxnId="{33EAAE22-3F05-4CC3-93A3-41D8B16B841E}" type="parTrans">
      <dgm:prSet/>
      <dgm:spPr/>
    </dgm:pt>
    <dgm:pt modelId="{F1A4935D-0268-41E8-ACDB-57F7829E494D}" cxnId="{33EAAE22-3F05-4CC3-93A3-41D8B16B841E}" type="sibTrans">
      <dgm:prSet/>
      <dgm:spPr/>
    </dgm:pt>
    <dgm:pt modelId="{2ECAB3FB-8BEC-40F1-AFFA-1AEB70DEF886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Limited view of posterior fossa</a:t>
          </a: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gm:t>
    </dgm:pt>
    <dgm:pt modelId="{6F33729A-42A2-4475-B706-EC56C940CFB6}" cxnId="{097DF7FB-CE95-4D1C-86CD-793984D34BC7}" type="parTrans">
      <dgm:prSet/>
      <dgm:spPr/>
    </dgm:pt>
    <dgm:pt modelId="{87CB6548-FE43-4C1A-B88D-E84474DE5F3A}" cxnId="{097DF7FB-CE95-4D1C-86CD-793984D34BC7}" type="sibTrans">
      <dgm:prSet/>
      <dgm:spPr/>
    </dgm:pt>
    <dgm:pt modelId="{B9707454-7483-46B0-A0BC-9C22CEA39F5D}" type="pres">
      <dgm:prSet presAssocID="{D032EE16-BD0B-423D-A896-DB0D75F72D6D}" presName="Name0" presStyleCnt="0">
        <dgm:presLayoutVars>
          <dgm:dir/>
          <dgm:animLvl val="lvl"/>
          <dgm:resizeHandles val="exact"/>
        </dgm:presLayoutVars>
      </dgm:prSet>
      <dgm:spPr/>
    </dgm:pt>
    <dgm:pt modelId="{608690BA-709D-46F4-AF94-24C92EA7D3CA}" type="pres">
      <dgm:prSet presAssocID="{5FC1AF8F-B78C-4C58-94EA-202349A4F1AE}" presName="composite" presStyleCnt="0"/>
      <dgm:spPr/>
    </dgm:pt>
    <dgm:pt modelId="{C0B0D146-6931-4EC6-9D0B-FB2E5C596A6F}" type="pres">
      <dgm:prSet presAssocID="{5FC1AF8F-B78C-4C58-94EA-202349A4F1A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0C8FD1D-8BA1-4564-BF10-0AB3FE37F759}" type="pres">
      <dgm:prSet presAssocID="{5FC1AF8F-B78C-4C58-94EA-202349A4F1AE}" presName="desTx" presStyleLbl="alignAccFollowNode1" presStyleIdx="0" presStyleCnt="2">
        <dgm:presLayoutVars>
          <dgm:bulletEnabled val="1"/>
        </dgm:presLayoutVars>
      </dgm:prSet>
      <dgm:spPr/>
    </dgm:pt>
    <dgm:pt modelId="{0DA64061-BCD3-49C1-BDE0-0487BA10E71E}" type="pres">
      <dgm:prSet presAssocID="{1B20DF92-5D8E-438C-B856-BEDA59FCEC53}" presName="space" presStyleCnt="0"/>
      <dgm:spPr/>
    </dgm:pt>
    <dgm:pt modelId="{7B490417-A37A-415C-902F-6CE10225B85C}" type="pres">
      <dgm:prSet presAssocID="{3B50C999-EA27-47ED-AD53-2AA2C86C39F2}" presName="composite" presStyleCnt="0"/>
      <dgm:spPr/>
    </dgm:pt>
    <dgm:pt modelId="{ED83A3B8-0859-44FA-8124-2620FCCBD656}" type="pres">
      <dgm:prSet presAssocID="{3B50C999-EA27-47ED-AD53-2AA2C86C39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ED9778E-F988-4224-A0AC-583A63015003}" type="pres">
      <dgm:prSet presAssocID="{3B50C999-EA27-47ED-AD53-2AA2C86C39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6B59B19-E097-455E-872A-CCD7A28E7934}" srcId="{D032EE16-BD0B-423D-A896-DB0D75F72D6D}" destId="{5FC1AF8F-B78C-4C58-94EA-202349A4F1AE}" srcOrd="0" destOrd="0" parTransId="{7325008E-027E-4360-BF36-B2E7DD3A4DCB}" sibTransId="{1B20DF92-5D8E-438C-B856-BEDA59FCEC53}"/>
    <dgm:cxn modelId="{D545C350-3649-41A2-97D5-40FAF8EA5AA5}" srcId="{5FC1AF8F-B78C-4C58-94EA-202349A4F1AE}" destId="{227C3D5D-40B3-4119-8861-3E5C26B218EF}" srcOrd="0" destOrd="0" parTransId="{DEC44D94-0939-453B-B307-E8DC7998EA76}" sibTransId="{970AB74E-F069-46EA-8344-EEC871EB09BA}"/>
    <dgm:cxn modelId="{B54DCCAE-0B64-4EA2-8824-E0EFDB9DE813}" srcId="{5FC1AF8F-B78C-4C58-94EA-202349A4F1AE}" destId="{0FEB4CDB-45BF-472A-82FD-B3FF6A27FF2C}" srcOrd="1" destOrd="0" parTransId="{FFC35B97-BFBF-4256-8818-3BEE8588EDBE}" sibTransId="{0FFE728D-5937-484A-9018-3655700878FB}"/>
    <dgm:cxn modelId="{2E82E5B0-525A-4757-96E5-AC87F42002FE}" srcId="{5FC1AF8F-B78C-4C58-94EA-202349A4F1AE}" destId="{DC6E3AC8-BF8E-49B4-AA13-691FACAF2505}" srcOrd="2" destOrd="0" parTransId="{CFB4F4AD-8087-42A4-B624-2D8A9292DCAE}" sibTransId="{A71CD4C2-1AB5-43D2-9E30-9029A5E98DB8}"/>
    <dgm:cxn modelId="{C249130A-3E70-4417-9C2E-A4BA2279558E}" srcId="{5FC1AF8F-B78C-4C58-94EA-202349A4F1AE}" destId="{3B5ED13A-AB3B-48F7-AEF3-D08EF6066C54}" srcOrd="3" destOrd="0" parTransId="{C5B1B3D8-579C-4E71-B118-DFB846513BD4}" sibTransId="{0DC2A704-AE42-47EA-9C55-DADDBE1D9561}"/>
    <dgm:cxn modelId="{464EE8B8-15A5-42ED-856B-3B03F9820F20}" srcId="{D032EE16-BD0B-423D-A896-DB0D75F72D6D}" destId="{3B50C999-EA27-47ED-AD53-2AA2C86C39F2}" srcOrd="1" destOrd="0" parTransId="{A191F458-B768-4118-9F54-910BABAAC274}" sibTransId="{E4DB5A44-B397-459C-9A56-6200031AD0FD}"/>
    <dgm:cxn modelId="{C97A42FB-9051-4B25-B09A-52B964FA12DE}" srcId="{3B50C999-EA27-47ED-AD53-2AA2C86C39F2}" destId="{E94ED557-8875-4F33-88BA-93AC86CEA85D}" srcOrd="0" destOrd="1" parTransId="{43247EE5-6E8E-42C5-B25F-6D677486778D}" sibTransId="{B8B0E0F8-FCF8-45FF-84F0-0517D60F7040}"/>
    <dgm:cxn modelId="{33EAAE22-3F05-4CC3-93A3-41D8B16B841E}" srcId="{3B50C999-EA27-47ED-AD53-2AA2C86C39F2}" destId="{A75EBCDB-E408-4C7C-8C62-87F498D6D69C}" srcOrd="1" destOrd="1" parTransId="{69015DC0-8AB8-4137-85E6-B1D8A1919AA0}" sibTransId="{F1A4935D-0268-41E8-ACDB-57F7829E494D}"/>
    <dgm:cxn modelId="{097DF7FB-CE95-4D1C-86CD-793984D34BC7}" srcId="{3B50C999-EA27-47ED-AD53-2AA2C86C39F2}" destId="{2ECAB3FB-8BEC-40F1-AFFA-1AEB70DEF886}" srcOrd="2" destOrd="1" parTransId="{6F33729A-42A2-4475-B706-EC56C940CFB6}" sibTransId="{87CB6548-FE43-4C1A-B88D-E84474DE5F3A}"/>
    <dgm:cxn modelId="{3BE8B823-466B-455B-89F0-12D663653AB4}" type="presOf" srcId="{D032EE16-BD0B-423D-A896-DB0D75F72D6D}" destId="{B9707454-7483-46B0-A0BC-9C22CEA39F5D}" srcOrd="0" destOrd="0" presId="urn:microsoft.com/office/officeart/2005/8/layout/hList1"/>
    <dgm:cxn modelId="{3DCE9004-C055-40A5-ACA3-018635EE5B2D}" type="presParOf" srcId="{B9707454-7483-46B0-A0BC-9C22CEA39F5D}" destId="{608690BA-709D-46F4-AF94-24C92EA7D3CA}" srcOrd="0" destOrd="0" presId="urn:microsoft.com/office/officeart/2005/8/layout/hList1"/>
    <dgm:cxn modelId="{04063ED1-F1F0-4E08-941E-2C2DF61A2864}" type="presParOf" srcId="{608690BA-709D-46F4-AF94-24C92EA7D3CA}" destId="{C0B0D146-6931-4EC6-9D0B-FB2E5C596A6F}" srcOrd="0" destOrd="0" presId="urn:microsoft.com/office/officeart/2005/8/layout/hList1"/>
    <dgm:cxn modelId="{ECA2902C-1BCF-4C81-A777-6CECCB4D6161}" type="presOf" srcId="{5FC1AF8F-B78C-4C58-94EA-202349A4F1AE}" destId="{C0B0D146-6931-4EC6-9D0B-FB2E5C596A6F}" srcOrd="0" destOrd="0" presId="urn:microsoft.com/office/officeart/2005/8/layout/hList1"/>
    <dgm:cxn modelId="{DDEFC019-A072-4BF7-8A86-82FBEBE022A1}" type="presParOf" srcId="{608690BA-709D-46F4-AF94-24C92EA7D3CA}" destId="{B0C8FD1D-8BA1-4564-BF10-0AB3FE37F759}" srcOrd="1" destOrd="0" presId="urn:microsoft.com/office/officeart/2005/8/layout/hList1"/>
    <dgm:cxn modelId="{B9F646A6-84F6-4228-8783-9F2CC3C37979}" type="presOf" srcId="{227C3D5D-40B3-4119-8861-3E5C26B218EF}" destId="{B0C8FD1D-8BA1-4564-BF10-0AB3FE37F759}" srcOrd="0" destOrd="0" presId="urn:microsoft.com/office/officeart/2005/8/layout/hList1"/>
    <dgm:cxn modelId="{274CD1FC-FBDC-4E5A-8552-8369B35EE502}" type="presOf" srcId="{0FEB4CDB-45BF-472A-82FD-B3FF6A27FF2C}" destId="{B0C8FD1D-8BA1-4564-BF10-0AB3FE37F759}" srcOrd="0" destOrd="1" presId="urn:microsoft.com/office/officeart/2005/8/layout/hList1"/>
    <dgm:cxn modelId="{CA2493EA-E7C4-4C14-8D8C-9EB3D75566D0}" type="presOf" srcId="{DC6E3AC8-BF8E-49B4-AA13-691FACAF2505}" destId="{B0C8FD1D-8BA1-4564-BF10-0AB3FE37F759}" srcOrd="0" destOrd="2" presId="urn:microsoft.com/office/officeart/2005/8/layout/hList1"/>
    <dgm:cxn modelId="{F263054B-EE87-4576-A495-515E7737FC6B}" type="presOf" srcId="{3B5ED13A-AB3B-48F7-AEF3-D08EF6066C54}" destId="{B0C8FD1D-8BA1-4564-BF10-0AB3FE37F759}" srcOrd="0" destOrd="3" presId="urn:microsoft.com/office/officeart/2005/8/layout/hList1"/>
    <dgm:cxn modelId="{F6E41C39-1D66-4BC1-AFAF-574D261FC95A}" type="presParOf" srcId="{B9707454-7483-46B0-A0BC-9C22CEA39F5D}" destId="{0DA64061-BCD3-49C1-BDE0-0487BA10E71E}" srcOrd="1" destOrd="0" presId="urn:microsoft.com/office/officeart/2005/8/layout/hList1"/>
    <dgm:cxn modelId="{4542ED91-FF75-47D2-8CB0-40D3E1FC1221}" type="presParOf" srcId="{B9707454-7483-46B0-A0BC-9C22CEA39F5D}" destId="{7B490417-A37A-415C-902F-6CE10225B85C}" srcOrd="2" destOrd="0" presId="urn:microsoft.com/office/officeart/2005/8/layout/hList1"/>
    <dgm:cxn modelId="{D5E4EF7C-BD46-494E-BA1A-B298D4273636}" type="presParOf" srcId="{7B490417-A37A-415C-902F-6CE10225B85C}" destId="{ED83A3B8-0859-44FA-8124-2620FCCBD656}" srcOrd="0" destOrd="2" presId="urn:microsoft.com/office/officeart/2005/8/layout/hList1"/>
    <dgm:cxn modelId="{4C5B3B33-00D5-4375-9145-C2FEFC61DA1F}" type="presOf" srcId="{3B50C999-EA27-47ED-AD53-2AA2C86C39F2}" destId="{ED83A3B8-0859-44FA-8124-2620FCCBD656}" srcOrd="0" destOrd="0" presId="urn:microsoft.com/office/officeart/2005/8/layout/hList1"/>
    <dgm:cxn modelId="{E9B5CCF5-23F4-4482-9366-9BD33F348A09}" type="presParOf" srcId="{7B490417-A37A-415C-902F-6CE10225B85C}" destId="{1ED9778E-F988-4224-A0AC-583A63015003}" srcOrd="1" destOrd="2" presId="urn:microsoft.com/office/officeart/2005/8/layout/hList1"/>
    <dgm:cxn modelId="{ED1BD8E1-CFE5-4C5B-AD05-6BA9E004AB3C}" type="presOf" srcId="{E94ED557-8875-4F33-88BA-93AC86CEA85D}" destId="{1ED9778E-F988-4224-A0AC-583A63015003}" srcOrd="0" destOrd="0" presId="urn:microsoft.com/office/officeart/2005/8/layout/hList1"/>
    <dgm:cxn modelId="{FD23C2C4-93EF-48E0-A2F0-A1AF829E5375}" type="presOf" srcId="{A75EBCDB-E408-4C7C-8C62-87F498D6D69C}" destId="{1ED9778E-F988-4224-A0AC-583A63015003}" srcOrd="0" destOrd="1" presId="urn:microsoft.com/office/officeart/2005/8/layout/hList1"/>
    <dgm:cxn modelId="{BF75C23A-BFE3-48B6-B23C-0EAB0D3343C9}" type="presOf" srcId="{2ECAB3FB-8BEC-40F1-AFFA-1AEB70DEF886}" destId="{1ED9778E-F988-4224-A0AC-583A63015003}" srcOrd="0" destOrd="2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32EE16-BD0B-423D-A896-DB0D75F72D6D}" type="doc">
      <dgm:prSet loTypeId="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FC1AF8F-B78C-4C58-94EA-202349A4F1AE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latin typeface="Times New Roman" panose="02020603050405020304" charset="0"/>
              <a:cs typeface="Times New Roman" panose="02020603050405020304" charset="0"/>
            </a:rPr>
            <a:t>Pros</a:t>
          </a:r>
          <a:r>
            <a:rPr lang="en-US" sz="4000" dirty="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sz="4000" dirty="0">
            <a:latin typeface="Times New Roman" panose="02020603050405020304" charset="0"/>
            <a:cs typeface="Times New Roman" panose="02020603050405020304" charset="0"/>
          </a:endParaRPr>
        </a:p>
      </dgm:t>
    </dgm:pt>
    <dgm:pt modelId="{7325008E-027E-4360-BF36-B2E7DD3A4DCB}" cxnId="{328CDFF0-2EBB-4952-8482-2949519174C7}" type="parTrans">
      <dgm:prSet/>
      <dgm:spPr/>
      <dgm:t>
        <a:bodyPr/>
        <a:lstStyle/>
        <a:p>
          <a:endParaRPr lang="en-US"/>
        </a:p>
      </dgm:t>
    </dgm:pt>
    <dgm:pt modelId="{1B20DF92-5D8E-438C-B856-BEDA59FCEC53}" cxnId="{328CDFF0-2EBB-4952-8482-2949519174C7}" type="sibTrans">
      <dgm:prSet/>
      <dgm:spPr/>
      <dgm:t>
        <a:bodyPr/>
        <a:lstStyle/>
        <a:p>
          <a:endParaRPr lang="en-US"/>
        </a:p>
      </dgm:t>
    </dgm:pt>
    <dgm:pt modelId="{227C3D5D-40B3-4119-8861-3E5C26B218EF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3200" dirty="0">
              <a:latin typeface="Times New Roman" panose="02020603050405020304" charset="0"/>
              <a:cs typeface="Times New Roman" panose="02020603050405020304" charset="0"/>
            </a:rPr>
            <a:t>Hearing preservation surgery in small tumors (1.5-3cm)</a:t>
          </a:r>
          <a:endParaRPr lang="en-US" sz="3200" dirty="0">
            <a:latin typeface="Times New Roman" panose="02020603050405020304" charset="0"/>
            <a:cs typeface="Times New Roman" panose="02020603050405020304" charset="0"/>
          </a:endParaRPr>
        </a:p>
      </dgm:t>
    </dgm:pt>
    <dgm:pt modelId="{DEC44D94-0939-453B-B307-E8DC7998EA76}" cxnId="{13016DAE-10ED-4D54-8478-5A7E8A8E1D3B}" type="parTrans">
      <dgm:prSet/>
      <dgm:spPr/>
      <dgm:t>
        <a:bodyPr/>
        <a:lstStyle/>
        <a:p>
          <a:endParaRPr lang="en-US"/>
        </a:p>
      </dgm:t>
    </dgm:pt>
    <dgm:pt modelId="{970AB74E-F069-46EA-8344-EEC871EB09BA}" cxnId="{13016DAE-10ED-4D54-8478-5A7E8A8E1D3B}" type="sibTrans">
      <dgm:prSet/>
      <dgm:spPr/>
      <dgm:t>
        <a:bodyPr/>
        <a:lstStyle/>
        <a:p>
          <a:endParaRPr lang="en-US"/>
        </a:p>
      </dgm:t>
    </dgm:pt>
    <dgm:pt modelId="{3883314B-D3CB-4A30-9B42-13F0657CEA17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3200" dirty="0">
              <a:latin typeface="Times New Roman" panose="02020603050405020304" charset="0"/>
              <a:cs typeface="Times New Roman" panose="02020603050405020304" charset="0"/>
            </a:rPr>
            <a:t>Larger tumors can be removed</a:t>
          </a:r>
          <a:r>
            <a:rPr lang="en-US" sz="4200" dirty="0"/>
            <a:t/>
          </a:r>
          <a:endParaRPr lang="en-US" sz="4200" dirty="0"/>
        </a:p>
      </dgm:t>
    </dgm:pt>
    <dgm:pt modelId="{A680D547-E115-4068-985B-A31049348677}" cxnId="{42C7FDBE-8978-4D00-AD60-9AD7ECDE8321}" type="parTrans">
      <dgm:prSet/>
      <dgm:spPr/>
    </dgm:pt>
    <dgm:pt modelId="{7F211505-328F-43FD-BBEA-1940B372936C}" cxnId="{42C7FDBE-8978-4D00-AD60-9AD7ECDE8321}" type="sibTrans">
      <dgm:prSet/>
      <dgm:spPr/>
    </dgm:pt>
    <dgm:pt modelId="{F54EE024-7F08-47AB-840F-23C2359A9063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4200" dirty="0"/>
            <a:t/>
          </a:r>
          <a:endParaRPr lang="en-US" sz="4200" dirty="0"/>
        </a:p>
      </dgm:t>
    </dgm:pt>
    <dgm:pt modelId="{765193BF-8FCD-4CB3-888D-7B7EE6D39B41}" cxnId="{02C8901C-B5F3-4BE7-A782-85FA24949BFB}" type="parTrans">
      <dgm:prSet/>
      <dgm:spPr/>
    </dgm:pt>
    <dgm:pt modelId="{22D2D817-46BF-471A-A6AE-C442BCBF9AB7}" cxnId="{02C8901C-B5F3-4BE7-A782-85FA24949BFB}" type="sibTrans">
      <dgm:prSet/>
      <dgm:spPr/>
    </dgm:pt>
    <dgm:pt modelId="{3B50C999-EA27-47ED-AD53-2AA2C86C39F2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latin typeface="Times New Roman" panose="02020603050405020304" charset="0"/>
              <a:cs typeface="Times New Roman" panose="02020603050405020304" charset="0"/>
            </a:rPr>
            <a:t>Cons</a:t>
          </a:r>
          <a:r>
            <a:rPr sz="4000">
              <a:latin typeface="Times New Roman" panose="02020603050405020304" charset="0"/>
              <a:cs typeface="Times New Roman" panose="02020603050405020304" charset="0"/>
            </a:rPr>
            <a:t/>
          </a:r>
          <a:endParaRPr sz="4000">
            <a:latin typeface="Times New Roman" panose="02020603050405020304" charset="0"/>
            <a:cs typeface="Times New Roman" panose="02020603050405020304" charset="0"/>
          </a:endParaRPr>
        </a:p>
      </dgm:t>
    </dgm:pt>
    <dgm:pt modelId="{A191F458-B768-4118-9F54-910BABAAC274}" cxnId="{40514D02-60FD-466C-969F-F1A50A23326E}" type="parTrans">
      <dgm:prSet/>
      <dgm:spPr/>
      <dgm:t>
        <a:bodyPr/>
        <a:lstStyle/>
        <a:p>
          <a:endParaRPr lang="en-US"/>
        </a:p>
      </dgm:t>
    </dgm:pt>
    <dgm:pt modelId="{E4DB5A44-B397-459C-9A56-6200031AD0FD}" cxnId="{40514D02-60FD-466C-969F-F1A50A23326E}" type="sibTrans">
      <dgm:prSet/>
      <dgm:spPr/>
      <dgm:t>
        <a:bodyPr/>
        <a:lstStyle/>
        <a:p>
          <a:endParaRPr lang="en-US"/>
        </a:p>
      </dgm:t>
    </dgm:pt>
    <dgm:pt modelId="{E94ED557-8875-4F33-88BA-93AC86CEA85D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3200" dirty="0">
              <a:latin typeface="Times New Roman" panose="02020603050405020304" charset="0"/>
              <a:cs typeface="Times New Roman" panose="02020603050405020304" charset="0"/>
            </a:rPr>
            <a:t>Post-operative headache is more common</a:t>
          </a:r>
          <a:endParaRPr lang="en-US" sz="3200" dirty="0">
            <a:latin typeface="Times New Roman" panose="02020603050405020304" charset="0"/>
            <a:cs typeface="Times New Roman" panose="02020603050405020304" charset="0"/>
          </a:endParaRPr>
        </a:p>
      </dgm:t>
    </dgm:pt>
    <dgm:pt modelId="{43247EE5-6E8E-42C5-B25F-6D677486778D}" cxnId="{2BC97072-E35A-499E-848A-2DE98EFBFCC6}" type="parTrans">
      <dgm:prSet/>
      <dgm:spPr/>
      <dgm:t>
        <a:bodyPr/>
        <a:lstStyle/>
        <a:p>
          <a:endParaRPr lang="en-US"/>
        </a:p>
      </dgm:t>
    </dgm:pt>
    <dgm:pt modelId="{B8B0E0F8-FCF8-45FF-84F0-0517D60F7040}" cxnId="{2BC97072-E35A-499E-848A-2DE98EFBFCC6}" type="sibTrans">
      <dgm:prSet/>
      <dgm:spPr/>
      <dgm:t>
        <a:bodyPr/>
        <a:lstStyle/>
        <a:p>
          <a:endParaRPr lang="en-US"/>
        </a:p>
      </dgm:t>
    </dgm:pt>
    <dgm:pt modelId="{D7461770-55CC-4150-B4FB-4DE0626C13B1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3200" dirty="0">
              <a:latin typeface="Times New Roman" panose="02020603050405020304" charset="0"/>
              <a:cs typeface="Times New Roman" panose="02020603050405020304" charset="0"/>
            </a:rPr>
            <a:t>Cerebellar retraction</a:t>
          </a:r>
          <a:r>
            <a:rPr lang="en-US" sz="5500" dirty="0"/>
            <a:t> </a:t>
          </a:r>
          <a:r>
            <a:rPr sz="5500"/>
            <a:t/>
          </a:r>
          <a:endParaRPr sz="5500"/>
        </a:p>
      </dgm:t>
    </dgm:pt>
    <dgm:pt modelId="{CC72C740-36A4-4101-9745-77265F4D707B}" cxnId="{AF7D96D0-0917-4481-9793-0B9D9C3F384F}" type="parTrans">
      <dgm:prSet/>
      <dgm:spPr/>
    </dgm:pt>
    <dgm:pt modelId="{0D11920C-26A0-479B-A8C4-1DC6C12AF3C4}" cxnId="{AF7D96D0-0917-4481-9793-0B9D9C3F384F}" type="sibTrans">
      <dgm:prSet/>
      <dgm:spPr/>
    </dgm:pt>
    <dgm:pt modelId="{B9707454-7483-46B0-A0BC-9C22CEA39F5D}" type="pres">
      <dgm:prSet presAssocID="{D032EE16-BD0B-423D-A896-DB0D75F72D6D}" presName="Name0" presStyleCnt="0">
        <dgm:presLayoutVars>
          <dgm:dir/>
          <dgm:animLvl val="lvl"/>
          <dgm:resizeHandles val="exact"/>
        </dgm:presLayoutVars>
      </dgm:prSet>
      <dgm:spPr/>
    </dgm:pt>
    <dgm:pt modelId="{608690BA-709D-46F4-AF94-24C92EA7D3CA}" type="pres">
      <dgm:prSet presAssocID="{5FC1AF8F-B78C-4C58-94EA-202349A4F1AE}" presName="composite" presStyleCnt="0"/>
      <dgm:spPr/>
    </dgm:pt>
    <dgm:pt modelId="{C0B0D146-6931-4EC6-9D0B-FB2E5C596A6F}" type="pres">
      <dgm:prSet presAssocID="{5FC1AF8F-B78C-4C58-94EA-202349A4F1A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0C8FD1D-8BA1-4564-BF10-0AB3FE37F759}" type="pres">
      <dgm:prSet presAssocID="{5FC1AF8F-B78C-4C58-94EA-202349A4F1AE}" presName="desTx" presStyleLbl="alignAccFollowNode1" presStyleIdx="0" presStyleCnt="2">
        <dgm:presLayoutVars>
          <dgm:bulletEnabled val="1"/>
        </dgm:presLayoutVars>
      </dgm:prSet>
      <dgm:spPr/>
    </dgm:pt>
    <dgm:pt modelId="{0DA64061-BCD3-49C1-BDE0-0487BA10E71E}" type="pres">
      <dgm:prSet presAssocID="{1B20DF92-5D8E-438C-B856-BEDA59FCEC53}" presName="space" presStyleCnt="0"/>
      <dgm:spPr/>
    </dgm:pt>
    <dgm:pt modelId="{7B490417-A37A-415C-902F-6CE10225B85C}" type="pres">
      <dgm:prSet presAssocID="{3B50C999-EA27-47ED-AD53-2AA2C86C39F2}" presName="composite" presStyleCnt="0"/>
      <dgm:spPr/>
    </dgm:pt>
    <dgm:pt modelId="{ED83A3B8-0859-44FA-8124-2620FCCBD656}" type="pres">
      <dgm:prSet presAssocID="{3B50C999-EA27-47ED-AD53-2AA2C86C39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ED9778E-F988-4224-A0AC-583A63015003}" type="pres">
      <dgm:prSet presAssocID="{3B50C999-EA27-47ED-AD53-2AA2C86C39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28CDFF0-2EBB-4952-8482-2949519174C7}" srcId="{D032EE16-BD0B-423D-A896-DB0D75F72D6D}" destId="{5FC1AF8F-B78C-4C58-94EA-202349A4F1AE}" srcOrd="0" destOrd="0" parTransId="{7325008E-027E-4360-BF36-B2E7DD3A4DCB}" sibTransId="{1B20DF92-5D8E-438C-B856-BEDA59FCEC53}"/>
    <dgm:cxn modelId="{13016DAE-10ED-4D54-8478-5A7E8A8E1D3B}" srcId="{5FC1AF8F-B78C-4C58-94EA-202349A4F1AE}" destId="{227C3D5D-40B3-4119-8861-3E5C26B218EF}" srcOrd="0" destOrd="0" parTransId="{DEC44D94-0939-453B-B307-E8DC7998EA76}" sibTransId="{970AB74E-F069-46EA-8344-EEC871EB09BA}"/>
    <dgm:cxn modelId="{42C7FDBE-8978-4D00-AD60-9AD7ECDE8321}" srcId="{5FC1AF8F-B78C-4C58-94EA-202349A4F1AE}" destId="{3883314B-D3CB-4A30-9B42-13F0657CEA17}" srcOrd="1" destOrd="0" parTransId="{A680D547-E115-4068-985B-A31049348677}" sibTransId="{7F211505-328F-43FD-BBEA-1940B372936C}"/>
    <dgm:cxn modelId="{02C8901C-B5F3-4BE7-A782-85FA24949BFB}" srcId="{5FC1AF8F-B78C-4C58-94EA-202349A4F1AE}" destId="{F54EE024-7F08-47AB-840F-23C2359A9063}" srcOrd="2" destOrd="0" parTransId="{765193BF-8FCD-4CB3-888D-7B7EE6D39B41}" sibTransId="{22D2D817-46BF-471A-A6AE-C442BCBF9AB7}"/>
    <dgm:cxn modelId="{40514D02-60FD-466C-969F-F1A50A23326E}" srcId="{D032EE16-BD0B-423D-A896-DB0D75F72D6D}" destId="{3B50C999-EA27-47ED-AD53-2AA2C86C39F2}" srcOrd="1" destOrd="0" parTransId="{A191F458-B768-4118-9F54-910BABAAC274}" sibTransId="{E4DB5A44-B397-459C-9A56-6200031AD0FD}"/>
    <dgm:cxn modelId="{2BC97072-E35A-499E-848A-2DE98EFBFCC6}" srcId="{3B50C999-EA27-47ED-AD53-2AA2C86C39F2}" destId="{E94ED557-8875-4F33-88BA-93AC86CEA85D}" srcOrd="0" destOrd="1" parTransId="{43247EE5-6E8E-42C5-B25F-6D677486778D}" sibTransId="{B8B0E0F8-FCF8-45FF-84F0-0517D60F7040}"/>
    <dgm:cxn modelId="{AF7D96D0-0917-4481-9793-0B9D9C3F384F}" srcId="{3B50C999-EA27-47ED-AD53-2AA2C86C39F2}" destId="{D7461770-55CC-4150-B4FB-4DE0626C13B1}" srcOrd="1" destOrd="1" parTransId="{CC72C740-36A4-4101-9745-77265F4D707B}" sibTransId="{0D11920C-26A0-479B-A8C4-1DC6C12AF3C4}"/>
    <dgm:cxn modelId="{49BEB7F3-8685-44BE-9E08-8B680E8C7539}" type="presOf" srcId="{D032EE16-BD0B-423D-A896-DB0D75F72D6D}" destId="{B9707454-7483-46B0-A0BC-9C22CEA39F5D}" srcOrd="0" destOrd="0" presId="urn:microsoft.com/office/officeart/2005/8/layout/hList1"/>
    <dgm:cxn modelId="{49C6325D-1995-4D30-BA47-ECF84419405A}" type="presParOf" srcId="{B9707454-7483-46B0-A0BC-9C22CEA39F5D}" destId="{608690BA-709D-46F4-AF94-24C92EA7D3CA}" srcOrd="0" destOrd="0" presId="urn:microsoft.com/office/officeart/2005/8/layout/hList1"/>
    <dgm:cxn modelId="{B7304722-A271-48A3-B545-8EC7AEBD7E44}" type="presParOf" srcId="{608690BA-709D-46F4-AF94-24C92EA7D3CA}" destId="{C0B0D146-6931-4EC6-9D0B-FB2E5C596A6F}" srcOrd="0" destOrd="0" presId="urn:microsoft.com/office/officeart/2005/8/layout/hList1"/>
    <dgm:cxn modelId="{AEA54096-6E57-4C27-861D-3A9EE71F740E}" type="presOf" srcId="{5FC1AF8F-B78C-4C58-94EA-202349A4F1AE}" destId="{C0B0D146-6931-4EC6-9D0B-FB2E5C596A6F}" srcOrd="0" destOrd="0" presId="urn:microsoft.com/office/officeart/2005/8/layout/hList1"/>
    <dgm:cxn modelId="{CDFAD986-FD18-4AE1-976A-A5C53D68B34B}" type="presParOf" srcId="{608690BA-709D-46F4-AF94-24C92EA7D3CA}" destId="{B0C8FD1D-8BA1-4564-BF10-0AB3FE37F759}" srcOrd="1" destOrd="0" presId="urn:microsoft.com/office/officeart/2005/8/layout/hList1"/>
    <dgm:cxn modelId="{CA06EBB8-786C-43D8-BBA7-D09BEF9ADCB2}" type="presOf" srcId="{227C3D5D-40B3-4119-8861-3E5C26B218EF}" destId="{B0C8FD1D-8BA1-4564-BF10-0AB3FE37F759}" srcOrd="0" destOrd="0" presId="urn:microsoft.com/office/officeart/2005/8/layout/hList1"/>
    <dgm:cxn modelId="{5DB88CF8-64F2-4EFA-A84D-FBBD25C38D04}" type="presOf" srcId="{3883314B-D3CB-4A30-9B42-13F0657CEA17}" destId="{B0C8FD1D-8BA1-4564-BF10-0AB3FE37F759}" srcOrd="0" destOrd="1" presId="urn:microsoft.com/office/officeart/2005/8/layout/hList1"/>
    <dgm:cxn modelId="{77885DA2-4711-4685-964B-01273BFE2353}" type="presOf" srcId="{F54EE024-7F08-47AB-840F-23C2359A9063}" destId="{B0C8FD1D-8BA1-4564-BF10-0AB3FE37F759}" srcOrd="0" destOrd="2" presId="urn:microsoft.com/office/officeart/2005/8/layout/hList1"/>
    <dgm:cxn modelId="{B77ABECC-C640-4726-9DFC-2CFFFE0A6D88}" type="presParOf" srcId="{B9707454-7483-46B0-A0BC-9C22CEA39F5D}" destId="{0DA64061-BCD3-49C1-BDE0-0487BA10E71E}" srcOrd="1" destOrd="0" presId="urn:microsoft.com/office/officeart/2005/8/layout/hList1"/>
    <dgm:cxn modelId="{77845915-9461-4136-B6DF-1EC3EDA5C517}" type="presParOf" srcId="{B9707454-7483-46B0-A0BC-9C22CEA39F5D}" destId="{7B490417-A37A-415C-902F-6CE10225B85C}" srcOrd="2" destOrd="0" presId="urn:microsoft.com/office/officeart/2005/8/layout/hList1"/>
    <dgm:cxn modelId="{D6026E36-B7B0-48BA-A91D-979D368ACB3E}" type="presParOf" srcId="{7B490417-A37A-415C-902F-6CE10225B85C}" destId="{ED83A3B8-0859-44FA-8124-2620FCCBD656}" srcOrd="0" destOrd="2" presId="urn:microsoft.com/office/officeart/2005/8/layout/hList1"/>
    <dgm:cxn modelId="{F31F3707-3F0B-47CC-A8FC-13C9F81803B5}" type="presOf" srcId="{3B50C999-EA27-47ED-AD53-2AA2C86C39F2}" destId="{ED83A3B8-0859-44FA-8124-2620FCCBD656}" srcOrd="0" destOrd="0" presId="urn:microsoft.com/office/officeart/2005/8/layout/hList1"/>
    <dgm:cxn modelId="{CE0D5A40-2D26-49C4-862D-DC69D17B2E6C}" type="presParOf" srcId="{7B490417-A37A-415C-902F-6CE10225B85C}" destId="{1ED9778E-F988-4224-A0AC-583A63015003}" srcOrd="1" destOrd="2" presId="urn:microsoft.com/office/officeart/2005/8/layout/hList1"/>
    <dgm:cxn modelId="{EDFB76C7-952E-4275-B483-7E406B944D33}" type="presOf" srcId="{E94ED557-8875-4F33-88BA-93AC86CEA85D}" destId="{1ED9778E-F988-4224-A0AC-583A63015003}" srcOrd="0" destOrd="0" presId="urn:microsoft.com/office/officeart/2005/8/layout/hList1"/>
    <dgm:cxn modelId="{6902269E-5066-4CB2-A500-E9B8DC751938}" type="presOf" srcId="{D7461770-55CC-4150-B4FB-4DE0626C13B1}" destId="{1ED9778E-F988-4224-A0AC-583A63015003}" srcOrd="0" destOrd="1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962718" cy="4695092"/>
        <a:chOff x="0" y="0"/>
        <a:chExt cx="10962718" cy="4695092"/>
      </a:xfrm>
    </dsp:grpSpPr>
    <dsp:sp modelId="{4787C4C2-CA8B-408B-AB2D-080BCE54768A}">
      <dsp:nvSpPr>
        <dsp:cNvPr id="3" name="Rectangles 2"/>
        <dsp:cNvSpPr/>
      </dsp:nvSpPr>
      <dsp:spPr bwMode="white">
        <a:xfrm>
          <a:off x="0" y="251688"/>
          <a:ext cx="3342292" cy="1336917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99136" tIns="113792" rIns="199136" bIns="11379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>
              <a:latin typeface="Times New Roman" panose="02020603050405020304" charset="0"/>
              <a:cs typeface="Times New Roman" panose="02020603050405020304" charset="0"/>
            </a:rPr>
            <a:t>Unilateral &lt;15-20mm </a:t>
          </a:r>
          <a:endParaRPr sz="2800"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0" y="251688"/>
        <a:ext cx="3342292" cy="1336917"/>
      </dsp:txXfrm>
    </dsp:sp>
    <dsp:sp modelId="{806FB50B-997D-4CBC-A236-EB560D9B8570}">
      <dsp:nvSpPr>
        <dsp:cNvPr id="4" name="Rectangles 3"/>
        <dsp:cNvSpPr/>
      </dsp:nvSpPr>
      <dsp:spPr bwMode="white">
        <a:xfrm>
          <a:off x="0" y="1588604"/>
          <a:ext cx="3342292" cy="2854800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49352" tIns="149352" rIns="199136" bIns="224028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Yearly MRI for 5 years</a:t>
          </a:r>
          <a:endParaRPr lang="en-US" sz="2800" dirty="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MRI every 4 year</a:t>
          </a:r>
          <a:endParaRPr lang="en-US" sz="3400" dirty="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sz="340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0" y="1588604"/>
        <a:ext cx="3342292" cy="2854800"/>
      </dsp:txXfrm>
    </dsp:sp>
    <dsp:sp modelId="{5FCAFAD7-1F31-4BE2-82D8-CE9F14FFAB7E}">
      <dsp:nvSpPr>
        <dsp:cNvPr id="5" name="Rectangles 4"/>
        <dsp:cNvSpPr/>
      </dsp:nvSpPr>
      <dsp:spPr bwMode="white">
        <a:xfrm>
          <a:off x="3810213" y="251688"/>
          <a:ext cx="3342292" cy="1336917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99136" tIns="113792" rIns="199136" bIns="11379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>
              <a:latin typeface="Times New Roman" panose="02020603050405020304" charset="0"/>
              <a:cs typeface="Times New Roman" panose="02020603050405020304" charset="0"/>
            </a:rPr>
            <a:t>Tumor &gt;15-20mm</a:t>
          </a:r>
          <a:r>
            <a:rPr lang="en-US" sz="2800" dirty="0"/>
            <a:t> </a:t>
          </a:r>
          <a:endParaRPr sz="2800"/>
        </a:p>
      </dsp:txBody>
      <dsp:txXfrm>
        <a:off x="3810213" y="251688"/>
        <a:ext cx="3342292" cy="1336917"/>
      </dsp:txXfrm>
    </dsp:sp>
    <dsp:sp modelId="{7D52BF7D-9BEB-45A2-BE5D-ACF68D726BB5}">
      <dsp:nvSpPr>
        <dsp:cNvPr id="6" name="Rectangles 5"/>
        <dsp:cNvSpPr/>
      </dsp:nvSpPr>
      <dsp:spPr bwMode="white">
        <a:xfrm>
          <a:off x="3810213" y="1588604"/>
          <a:ext cx="3342292" cy="2854800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49352" tIns="149352" rIns="199136" bIns="224028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Primary Treatment (surgery/ radiosurgery)</a:t>
          </a:r>
          <a:endParaRPr lang="en-US" sz="2800" dirty="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3810213" y="1588604"/>
        <a:ext cx="3342292" cy="2854800"/>
      </dsp:txXfrm>
    </dsp:sp>
    <dsp:sp modelId="{877014B9-3C5B-439D-B6E1-85358B68C88F}">
      <dsp:nvSpPr>
        <dsp:cNvPr id="7" name="Rectangles 6"/>
        <dsp:cNvSpPr/>
      </dsp:nvSpPr>
      <dsp:spPr bwMode="white">
        <a:xfrm>
          <a:off x="7620426" y="251688"/>
          <a:ext cx="3342292" cy="1336917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99136" tIns="113792" rIns="199136" bIns="11379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>
              <a:latin typeface="Times New Roman" panose="02020603050405020304" charset="0"/>
              <a:cs typeface="Times New Roman" panose="02020603050405020304" charset="0"/>
            </a:rPr>
            <a:t>Cystic VS</a:t>
          </a:r>
          <a:endParaRPr sz="2800"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7620426" y="251688"/>
        <a:ext cx="3342292" cy="1336917"/>
      </dsp:txXfrm>
    </dsp:sp>
    <dsp:sp modelId="{56BF73CF-8B8F-48A4-B09B-F9568B676FAD}">
      <dsp:nvSpPr>
        <dsp:cNvPr id="8" name="Rectangles 7"/>
        <dsp:cNvSpPr/>
      </dsp:nvSpPr>
      <dsp:spPr bwMode="white">
        <a:xfrm>
          <a:off x="7620426" y="1588604"/>
          <a:ext cx="3342292" cy="2854800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49352" tIns="149352" rIns="199136" bIns="224028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Surgical treatment</a:t>
          </a:r>
          <a:endParaRPr sz="280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7620426" y="1588604"/>
        <a:ext cx="3342292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972800" cy="4938184"/>
        <a:chOff x="0" y="0"/>
        <a:chExt cx="10972800" cy="4938184"/>
      </a:xfrm>
    </dsp:grpSpPr>
    <dsp:sp modelId="{FF33311A-4D16-4555-A07E-7CC9BD3157DD}">
      <dsp:nvSpPr>
        <dsp:cNvPr id="3" name="Rectangles 2"/>
        <dsp:cNvSpPr/>
      </dsp:nvSpPr>
      <dsp:spPr bwMode="white">
        <a:xfrm>
          <a:off x="0" y="45302"/>
          <a:ext cx="5127477" cy="8928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20472" tIns="125984" rIns="220472" bIns="125984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Times New Roman" panose="02020603050405020304" charset="0"/>
              <a:cs typeface="Times New Roman" panose="02020603050405020304" charset="0"/>
            </a:rPr>
            <a:t>Pros</a:t>
          </a:r>
          <a:endParaRPr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0" y="45302"/>
        <a:ext cx="5127477" cy="892800"/>
      </dsp:txXfrm>
    </dsp:sp>
    <dsp:sp modelId="{176A92F6-9534-4472-9643-E42AECEF40C1}">
      <dsp:nvSpPr>
        <dsp:cNvPr id="4" name="Rectangles 3"/>
        <dsp:cNvSpPr/>
      </dsp:nvSpPr>
      <dsp:spPr bwMode="white">
        <a:xfrm>
          <a:off x="0" y="938102"/>
          <a:ext cx="5127477" cy="3954780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65354" tIns="165354" rIns="220472" bIns="248031" anchor="t"/>
        <a:lstStyle>
          <a:lvl1pPr algn="l">
            <a:defRPr sz="3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Avoidance of </a:t>
          </a:r>
          <a:r>
            <a:rPr lang="en-US" dirty="0" err="1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cerebellar</a:t>
          </a:r>
          <a:r>
            <a:rPr lang="en-US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retraction</a:t>
          </a:r>
          <a:endParaRPr lang="en-US" dirty="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Any size can be removed</a:t>
          </a:r>
          <a:endParaRPr lang="en-US" dirty="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Early identification of CNVII</a:t>
          </a:r>
          <a:endParaRPr lang="en-US" dirty="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Excellent exposure of the </a:t>
          </a:r>
          <a:r>
            <a:rPr lang="en-US" dirty="0" err="1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tumour</a:t>
          </a:r>
          <a:r>
            <a:rPr lang="en-US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 and  brainstem </a:t>
          </a:r>
          <a:endParaRPr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0" y="938102"/>
        <a:ext cx="5127477" cy="3954780"/>
      </dsp:txXfrm>
    </dsp:sp>
    <dsp:sp modelId="{8A8F1E37-CC15-40D7-A632-7F4A0CDED7D5}">
      <dsp:nvSpPr>
        <dsp:cNvPr id="5" name="Rectangles 4"/>
        <dsp:cNvSpPr/>
      </dsp:nvSpPr>
      <dsp:spPr bwMode="white">
        <a:xfrm>
          <a:off x="5845323" y="45302"/>
          <a:ext cx="5127477" cy="8928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20472" tIns="125984" rIns="220472" bIns="125984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Times New Roman" panose="02020603050405020304" charset="0"/>
              <a:cs typeface="Times New Roman" panose="02020603050405020304" charset="0"/>
            </a:rPr>
            <a:t>Cons</a:t>
          </a:r>
          <a:endParaRPr lang="en-US" dirty="0"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5845323" y="45302"/>
        <a:ext cx="5127477" cy="892800"/>
      </dsp:txXfrm>
    </dsp:sp>
    <dsp:sp modelId="{01D278C5-E2B3-48AE-BADC-F34E0D53D713}">
      <dsp:nvSpPr>
        <dsp:cNvPr id="6" name="Rectangles 5"/>
        <dsp:cNvSpPr/>
      </dsp:nvSpPr>
      <dsp:spPr bwMode="white">
        <a:xfrm>
          <a:off x="5845323" y="938102"/>
          <a:ext cx="5127477" cy="3954780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65354" tIns="165354" rIns="220472" bIns="248031" anchor="t"/>
        <a:lstStyle>
          <a:lvl1pPr algn="l">
            <a:defRPr sz="3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Destruction of the inner ear</a:t>
          </a:r>
          <a:endParaRPr lang="en-US" dirty="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higher incidence of cerebrospinal fluid (CSF) fistula </a:t>
          </a:r>
          <a:endParaRPr lang="en-US" dirty="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Not an option for hearing preservation surgery</a:t>
          </a:r>
          <a:endParaRPr lang="en-US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5845323" y="938102"/>
        <a:ext cx="5127477" cy="3954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769600" cy="5113867"/>
        <a:chOff x="0" y="0"/>
        <a:chExt cx="10769600" cy="5113867"/>
      </a:xfrm>
    </dsp:grpSpPr>
    <dsp:sp modelId="{C0B0D146-6931-4EC6-9D0B-FB2E5C596A6F}">
      <dsp:nvSpPr>
        <dsp:cNvPr id="3" name="Rectangles 2"/>
        <dsp:cNvSpPr/>
      </dsp:nvSpPr>
      <dsp:spPr bwMode="white">
        <a:xfrm>
          <a:off x="0" y="193533"/>
          <a:ext cx="5032523" cy="18720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56032" tIns="146304" rIns="256032" bIns="146304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>
              <a:latin typeface="Times New Roman" panose="02020603050405020304" charset="0"/>
              <a:cs typeface="Times New Roman" panose="02020603050405020304" charset="0"/>
            </a:rPr>
            <a:t>Pros</a:t>
          </a:r>
          <a:endParaRPr sz="3600"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0" y="193533"/>
        <a:ext cx="5032523" cy="1872000"/>
      </dsp:txXfrm>
    </dsp:sp>
    <dsp:sp modelId="{B0C8FD1D-8BA1-4564-BF10-0AB3FE37F759}">
      <dsp:nvSpPr>
        <dsp:cNvPr id="4" name="Rectangles 3"/>
        <dsp:cNvSpPr/>
      </dsp:nvSpPr>
      <dsp:spPr bwMode="white">
        <a:xfrm>
          <a:off x="0" y="2065534"/>
          <a:ext cx="5032523" cy="2854800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49352" tIns="149352" rIns="199136" bIns="224028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Hearing Preservation</a:t>
          </a:r>
          <a:endParaRPr lang="en-US" sz="2800" dirty="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dirty="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IAC lateral extent visualization</a:t>
          </a:r>
          <a:endParaRPr lang="en-US" sz="3900" dirty="0">
            <a:solidFill>
              <a:schemeClr val="dk1"/>
            </a:solidFill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900" dirty="0">
            <a:solidFill>
              <a:schemeClr val="dk1"/>
            </a:solidFill>
          </a:endParaRPr>
        </a:p>
      </dsp:txBody>
      <dsp:txXfrm>
        <a:off x="0" y="2065534"/>
        <a:ext cx="5032523" cy="2854800"/>
      </dsp:txXfrm>
    </dsp:sp>
    <dsp:sp modelId="{ED83A3B8-0859-44FA-8124-2620FCCBD656}">
      <dsp:nvSpPr>
        <dsp:cNvPr id="5" name="Rectangles 4"/>
        <dsp:cNvSpPr/>
      </dsp:nvSpPr>
      <dsp:spPr bwMode="white">
        <a:xfrm>
          <a:off x="5737077" y="193533"/>
          <a:ext cx="5032523" cy="1872000"/>
        </a:xfrm>
        <a:prstGeom prst="rect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56032" tIns="146304" rIns="256032" bIns="146304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dirty="0">
              <a:latin typeface="Times New Roman" panose="02020603050405020304" charset="0"/>
              <a:cs typeface="Times New Roman" panose="02020603050405020304" charset="0"/>
            </a:rPr>
            <a:t>Cons</a:t>
          </a:r>
          <a:endParaRPr sz="3600"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5737077" y="193533"/>
        <a:ext cx="5032523" cy="1872000"/>
      </dsp:txXfrm>
    </dsp:sp>
    <dsp:sp modelId="{1ED9778E-F988-4224-A0AC-583A63015003}">
      <dsp:nvSpPr>
        <dsp:cNvPr id="6" name="Rectangles 5"/>
        <dsp:cNvSpPr/>
      </dsp:nvSpPr>
      <dsp:spPr bwMode="white">
        <a:xfrm>
          <a:off x="5737077" y="2065534"/>
          <a:ext cx="5032523" cy="2854800"/>
        </a:xfrm>
        <a:prstGeom prst="rect">
          <a:avLst/>
        </a:prstGeom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49352" tIns="149352" rIns="199136" bIns="224028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Risk of epilepsy</a:t>
          </a:r>
          <a:endParaRPr lang="en-US" sz="2800" dirty="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  <a:sym typeface="+mn-ea"/>
            </a:rPr>
            <a:t>maximum size of tumor that can be removed is </a:t>
          </a:r>
          <a:r>
            <a:rPr lang="en-US" sz="28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  <a:sym typeface="+mn-ea"/>
            </a:rPr>
            <a:t>1-1.5cm </a:t>
          </a:r>
          <a:endParaRPr lang="en-US" sz="2800" dirty="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  <a:sym typeface="+mn-ea"/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Limited view of posterior fossa</a:t>
          </a:r>
          <a:endParaRPr lang="en-US" sz="280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5737077" y="2065534"/>
        <a:ext cx="5032523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769600" cy="5113867"/>
        <a:chOff x="0" y="0"/>
        <a:chExt cx="10769600" cy="5113867"/>
      </a:xfrm>
    </dsp:grpSpPr>
    <dsp:sp modelId="{C0B0D146-6931-4EC6-9D0B-FB2E5C596A6F}">
      <dsp:nvSpPr>
        <dsp:cNvPr id="3" name="Rectangles 2"/>
        <dsp:cNvSpPr/>
      </dsp:nvSpPr>
      <dsp:spPr bwMode="white">
        <a:xfrm>
          <a:off x="0" y="193533"/>
          <a:ext cx="5032523" cy="1872000"/>
        </a:xfrm>
        <a:prstGeom prst="rect">
          <a:avLst/>
        </a:prstGeom>
      </dsp:spPr>
      <dsp:style>
        <a:lnRef idx="2">
          <a:schemeClr val="accent2"/>
        </a:lnRef>
        <a:fillRef idx="1">
          <a:schemeClr val="accent2"/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84480" tIns="162560" rIns="284480" bIns="1625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latin typeface="Times New Roman" panose="02020603050405020304" charset="0"/>
              <a:cs typeface="Times New Roman" panose="02020603050405020304" charset="0"/>
            </a:rPr>
            <a:t>Pros</a:t>
          </a:r>
          <a:endParaRPr lang="en-US" sz="4000" dirty="0"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0" y="193533"/>
        <a:ext cx="5032523" cy="1872000"/>
      </dsp:txXfrm>
    </dsp:sp>
    <dsp:sp modelId="{B0C8FD1D-8BA1-4564-BF10-0AB3FE37F759}">
      <dsp:nvSpPr>
        <dsp:cNvPr id="4" name="Rectangles 3"/>
        <dsp:cNvSpPr/>
      </dsp:nvSpPr>
      <dsp:spPr bwMode="white">
        <a:xfrm>
          <a:off x="0" y="2065534"/>
          <a:ext cx="5032523" cy="2854800"/>
        </a:xfrm>
        <a:prstGeom prst="rect">
          <a:avLst/>
        </a:prstGeom>
      </dsp:spPr>
      <dsp:style>
        <a:lnRef idx="2">
          <a:schemeClr val="accent2">
            <a:alpha val="90000"/>
            <a:tint val="40000"/>
          </a:schemeClr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70688" tIns="170688" rIns="227584" bIns="256032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Hearing preservation surgery in small tumors (1.5-3cm)</a:t>
          </a:r>
          <a:endParaRPr lang="en-US" sz="3200" dirty="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Larger tumors can be removed</a:t>
          </a:r>
          <a:endParaRPr lang="en-US" sz="4200" dirty="0">
            <a:solidFill>
              <a:schemeClr val="dk1"/>
            </a:solidFill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200" dirty="0">
            <a:solidFill>
              <a:schemeClr val="dk1"/>
            </a:solidFill>
          </a:endParaRPr>
        </a:p>
      </dsp:txBody>
      <dsp:txXfrm>
        <a:off x="0" y="2065534"/>
        <a:ext cx="5032523" cy="2854800"/>
      </dsp:txXfrm>
    </dsp:sp>
    <dsp:sp modelId="{ED83A3B8-0859-44FA-8124-2620FCCBD656}">
      <dsp:nvSpPr>
        <dsp:cNvPr id="5" name="Rectangles 4"/>
        <dsp:cNvSpPr/>
      </dsp:nvSpPr>
      <dsp:spPr bwMode="white">
        <a:xfrm>
          <a:off x="5737077" y="193533"/>
          <a:ext cx="5032523" cy="1872000"/>
        </a:xfrm>
        <a:prstGeom prst="rect">
          <a:avLst/>
        </a:prstGeom>
      </dsp:spPr>
      <dsp:style>
        <a:lnRef idx="2">
          <a:schemeClr val="accent2"/>
        </a:lnRef>
        <a:fillRef idx="1">
          <a:schemeClr val="accent2"/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284480" tIns="162560" rIns="284480" bIns="1625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latin typeface="Times New Roman" panose="02020603050405020304" charset="0"/>
              <a:cs typeface="Times New Roman" panose="02020603050405020304" charset="0"/>
            </a:rPr>
            <a:t>Cons</a:t>
          </a:r>
          <a:endParaRPr sz="4000">
            <a:latin typeface="Times New Roman" panose="02020603050405020304" charset="0"/>
            <a:cs typeface="Times New Roman" panose="02020603050405020304" charset="0"/>
          </a:endParaRPr>
        </a:p>
      </dsp:txBody>
      <dsp:txXfrm>
        <a:off x="5737077" y="193533"/>
        <a:ext cx="5032523" cy="1872000"/>
      </dsp:txXfrm>
    </dsp:sp>
    <dsp:sp modelId="{1ED9778E-F988-4224-A0AC-583A63015003}">
      <dsp:nvSpPr>
        <dsp:cNvPr id="6" name="Rectangles 5"/>
        <dsp:cNvSpPr/>
      </dsp:nvSpPr>
      <dsp:spPr bwMode="white">
        <a:xfrm>
          <a:off x="5737077" y="2065534"/>
          <a:ext cx="5032523" cy="2854800"/>
        </a:xfrm>
        <a:prstGeom prst="rect">
          <a:avLst/>
        </a:prstGeom>
      </dsp:spPr>
      <dsp:style>
        <a:lnRef idx="2">
          <a:schemeClr val="accent2">
            <a:alpha val="90000"/>
            <a:tint val="40000"/>
          </a:schemeClr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170688" tIns="170688" rIns="227584" bIns="256032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Post-operative headache is more common</a:t>
          </a:r>
          <a:endParaRPr lang="en-US" sz="3200" dirty="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dirty="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Cerebellar retraction</a:t>
          </a:r>
          <a:r>
            <a:rPr lang="en-US" sz="5500" dirty="0">
              <a:solidFill>
                <a:schemeClr val="dk1"/>
              </a:solidFill>
            </a:rPr>
            <a:t> </a:t>
          </a:r>
          <a:endParaRPr sz="5500">
            <a:solidFill>
              <a:schemeClr val="dk1"/>
            </a:solidFill>
          </a:endParaRPr>
        </a:p>
      </dsp:txBody>
      <dsp:txXfrm>
        <a:off x="5737077" y="2065534"/>
        <a:ext cx="5032523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6A654-362B-4341-BD77-8DF2DB98B77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63C2C-7173-4E91-8A3E-CCDF8B4C37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63C2C-7173-4E91-8A3E-CCDF8B4C371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dirty="0">
                <a:sym typeface="+mn-ea"/>
              </a:rPr>
              <a:t>. They were classically described as originating near the transition zone between glial and Schwann cells but contemporary data suggests they can originate at any point along the nerve</a:t>
            </a:r>
            <a:endParaRPr lang="en-US" dirty="0"/>
          </a:p>
          <a:p>
            <a:r>
              <a:rPr lang="en-US"/>
              <a:t> In over 90% of cases, these tumors arise from the inferior division of the vestibular nerve 8. Less than 5% cases arise from the cochlear component of the vestibulocochlear nerve (CN VIII) 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63C2C-7173-4E91-8A3E-CCDF8B4C371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63C2C-7173-4E91-8A3E-CCDF8B4C371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latin typeface="Franklin Gothic Medium" panose="020B0603020102020204" charset="0"/>
                <a:cs typeface="Franklin Gothic Medium" panose="020B060302010202020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charset="0"/>
                <a:cs typeface="Franklin Gothic Medium" panose="020B060302010202020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8ABE3C1-DBE1-495D-B57B-2849774B866A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Medium" panose="020B0603020102020204" charset="0"/>
                <a:cs typeface="Franklin Gothic Medium" panose="020B060302010202020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charset="0"/>
                <a:cs typeface="Times New Roman" panose="02020603050405020304" charset="0"/>
              </a:defRPr>
            </a:lvl1pPr>
            <a:lvl2pPr>
              <a:defRPr>
                <a:latin typeface="Times New Roman" panose="02020603050405020304" charset="0"/>
                <a:cs typeface="Times New Roman" panose="02020603050405020304" charset="0"/>
              </a:defRPr>
            </a:lvl2pPr>
            <a:lvl3pPr>
              <a:defRPr>
                <a:latin typeface="Times New Roman" panose="02020603050405020304" charset="0"/>
                <a:cs typeface="Times New Roman" panose="02020603050405020304" charset="0"/>
              </a:defRPr>
            </a:lvl3pPr>
            <a:lvl4pPr>
              <a:defRPr>
                <a:latin typeface="Times New Roman" panose="02020603050405020304" charset="0"/>
                <a:cs typeface="Times New Roman" panose="02020603050405020304" charset="0"/>
              </a:defRPr>
            </a:lvl4pPr>
            <a:lvl5pPr>
              <a:defRPr>
                <a:latin typeface="Times New Roman" panose="02020603050405020304" charset="0"/>
                <a:cs typeface="Times New Roman" panose="02020603050405020304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>
                <a:latin typeface="Franklin Gothic Medium" panose="020B0603020102020204" charset="0"/>
                <a:cs typeface="Franklin Gothic Medium" panose="020B060302010202020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charset="0"/>
                <a:cs typeface="Franklin Gothic Medium" panose="020B060302010202020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Medium" panose="020B0603020102020204" charset="0"/>
                <a:cs typeface="Franklin Gothic Medium" panose="020B060302010202020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latin typeface="Franklin Gothic Medium" panose="020B0603020102020204" charset="0"/>
                <a:cs typeface="Franklin Gothic Medium" panose="020B060302010202020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charset="0"/>
                <a:cs typeface="Franklin Gothic Medium" panose="020B060302010202020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6E9DEC-419B-4CC5-A080-3B06BD5A829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3390" y="1379220"/>
            <a:ext cx="3482340" cy="2592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10" y="2146300"/>
            <a:ext cx="5824220" cy="1463040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Vestibular Schwannoma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410" y="4290695"/>
            <a:ext cx="8401050" cy="1724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29260" y="585470"/>
            <a:ext cx="11333480" cy="58693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255" y="2286000"/>
            <a:ext cx="5808345" cy="4023360"/>
          </a:xfrm>
        </p:spPr>
        <p:txBody>
          <a:bodyPr>
            <a:normAutofit/>
          </a:bodyPr>
          <a:p>
            <a:r>
              <a:rPr lang="en-US" b="1" dirty="0">
                <a:sym typeface="+mn-ea"/>
              </a:rPr>
              <a:t>Radiological tests</a:t>
            </a:r>
            <a:r>
              <a:rPr lang="en-US" dirty="0">
                <a:sym typeface="+mn-ea"/>
              </a:rPr>
              <a:t>  </a:t>
            </a:r>
            <a:r>
              <a:rPr lang="en-US" i="1" dirty="0">
                <a:sym typeface="+mn-ea"/>
              </a:rPr>
              <a:t>MRI with gadolinium contrast gold standard </a:t>
            </a:r>
            <a:r>
              <a:rPr lang="en-US" dirty="0">
                <a:sym typeface="+mn-ea"/>
              </a:rPr>
              <a:t>for diagnosis of acoustic neuroma </a:t>
            </a:r>
            <a:endParaRPr lang="en-US" dirty="0"/>
          </a:p>
          <a:p>
            <a:r>
              <a:rPr lang="en-US" dirty="0">
                <a:sym typeface="+mn-ea"/>
              </a:rPr>
              <a:t>On imaging, they classically present as a solid nodular mass with an intracanalicular component</a:t>
            </a:r>
            <a:endParaRPr lang="en-US" dirty="0"/>
          </a:p>
          <a:p>
            <a:r>
              <a:rPr lang="en-US" dirty="0">
                <a:sym typeface="+mn-ea"/>
              </a:rPr>
              <a:t> They usually show intense contrast enhancement and, when larger, cystic degeneration can be present. Hemorrhagic areas may also be seen, but calcification is typically not present.</a:t>
            </a:r>
            <a:endParaRPr lang="en-US" dirty="0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48" y="1973384"/>
            <a:ext cx="4184406" cy="41844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b="13886"/>
          <a:stretch>
            <a:fillRect/>
          </a:stretch>
        </p:blipFill>
        <p:spPr>
          <a:xfrm>
            <a:off x="5490210" y="2160905"/>
            <a:ext cx="5740400" cy="3945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55" y="2160905"/>
            <a:ext cx="3531870" cy="35883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37590" y="5814060"/>
            <a:ext cx="3486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Tumor limited to Intracannalicular segment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490210" y="5845175"/>
            <a:ext cx="5721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Large tumor with brainstem displacement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82" y="128016"/>
            <a:ext cx="9720072" cy="1499616"/>
          </a:xfrm>
        </p:spPr>
        <p:txBody>
          <a:bodyPr/>
          <a:lstStyle/>
          <a:p>
            <a:r>
              <a:rPr lang="en-US" dirty="0"/>
              <a:t>TREATMENT STRATEGY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9682" y="1758462"/>
          <a:ext cx="10962718" cy="469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Gamma knife surgery</a:t>
            </a:r>
            <a:r>
              <a:rPr lang="en-US" dirty="0"/>
              <a:t>: radiation energy is converged on the </a:t>
            </a:r>
            <a:r>
              <a:rPr lang="en-US" dirty="0" err="1"/>
              <a:t>tumour</a:t>
            </a:r>
            <a:r>
              <a:rPr lang="en-US" dirty="0"/>
              <a:t>, thus minimizing its effect on the surrounding normal tissue.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Cyber knife </a:t>
            </a:r>
            <a:r>
              <a:rPr lang="en-US" dirty="0"/>
              <a:t>It is more accurate. It uses real-time image guidance technology through computer-controlled robotics.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959" y="0"/>
            <a:ext cx="9720072" cy="1499616"/>
          </a:xfrm>
        </p:spPr>
        <p:txBody>
          <a:bodyPr/>
          <a:lstStyle/>
          <a:p>
            <a:r>
              <a:rPr lang="en-US" sz="4400" dirty="0" err="1"/>
              <a:t>Translabyrinthine</a:t>
            </a:r>
            <a:r>
              <a:rPr lang="en-US" sz="4400" dirty="0"/>
              <a:t> Approach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09600" y="1219200"/>
          <a:ext cx="10972800" cy="493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 err="1">
                <a:sym typeface="+mn-ea"/>
              </a:rPr>
              <a:t>Translabyrinthine</a:t>
            </a:r>
            <a:r>
              <a:rPr lang="en-US" dirty="0">
                <a:sym typeface="+mn-ea"/>
              </a:rPr>
              <a:t> Approach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61260" y="2487930"/>
            <a:ext cx="7099300" cy="41135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190" y="0"/>
            <a:ext cx="9720072" cy="1499616"/>
          </a:xfrm>
        </p:spPr>
        <p:txBody>
          <a:bodyPr/>
          <a:lstStyle/>
          <a:p>
            <a:r>
              <a:rPr lang="en-US" sz="4000" dirty="0"/>
              <a:t>Middle cranial Fossa Approach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08000" y="1397000"/>
          <a:ext cx="10769600" cy="511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4400" dirty="0">
                <a:sym typeface="+mn-ea"/>
              </a:rPr>
              <a:t>Middle cranial Fossa Approach</a:t>
            </a:r>
            <a:endParaRPr lang="en-US" sz="4400" dirty="0">
              <a:sym typeface="+mn-ea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1095" y="1919605"/>
            <a:ext cx="8919210" cy="46221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08000" y="1397000"/>
          <a:ext cx="10769600" cy="511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035" y="145601"/>
            <a:ext cx="9720072" cy="1499616"/>
          </a:xfrm>
        </p:spPr>
        <p:txBody>
          <a:bodyPr/>
          <a:lstStyle/>
          <a:p>
            <a:r>
              <a:rPr lang="en-US" dirty="0" err="1"/>
              <a:t>Retrolabyrinthine</a:t>
            </a:r>
            <a:r>
              <a:rPr lang="en-US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rgbClr val="01153E"/>
                </a:solidFill>
                <a:cs typeface="Times New Roman" panose="02020603050405020304" charset="0"/>
                <a:sym typeface="+mn-ea"/>
              </a:rPr>
              <a:t>University Motto, Vision, Values &amp; Goals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p>
            <a:pPr marL="236855" marR="0" lvl="0" indent="0" algn="l" defTabSz="457200" rtl="0" eaLnBrk="1" fontAlgn="base" latinLnBrk="0" hangingPunct="1">
              <a:lnSpc>
                <a:spcPts val="15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1" dirty="0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Mission Statement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36855" marR="0" lvl="0" indent="0" algn="l" defTabSz="457200" rtl="0" eaLnBrk="1" fontAlgn="base" latinLnBrk="0" hangingPunct="1">
              <a:lnSpc>
                <a:spcPts val="15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To impart evidence-based research-oriented health professional education 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36855" marR="0" lvl="0" indent="0" algn="l" defTabSz="457200" rtl="0" eaLnBrk="1" fontAlgn="base" latinLnBrk="0" hangingPunct="1">
              <a:lnSpc>
                <a:spcPts val="15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Best possible patient care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36855" marR="0" lvl="0" indent="0" algn="l" defTabSz="457200" rtl="0" eaLnBrk="1" fontAlgn="base" latinLnBrk="0" hangingPunct="1">
              <a:lnSpc>
                <a:spcPts val="15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Mutual respect, ethical practice of healthcare and social accountability.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36855" marR="0" lvl="0" indent="0" algn="l" defTabSz="4572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36855" marR="0" lvl="0" indent="0" algn="l" defTabSz="4572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1" dirty="0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Vision and Values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36855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Highly recognized and accredited </a:t>
            </a:r>
            <a:r>
              <a:rPr lang="en-US" altLang="en-US" dirty="0" err="1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centre</a:t>
            </a:r>
            <a:r>
              <a:rPr lang="en-US" altLang="en-US" dirty="0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 of excellence in Medical Education, using evidence-based training techniques for development of highly competent health professionals, who are lifelong experiential learner and are socially accountable.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36855" marR="0" lvl="0" indent="0" algn="l" defTabSz="457200" rtl="0" eaLnBrk="1" fontAlgn="base" latinLnBrk="0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1" dirty="0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Goals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36855" marR="0" lvl="0" indent="0" algn="l" defTabSz="457200" rtl="0" eaLnBrk="1" fontAlgn="base" latinLnBrk="0" hangingPunct="1">
              <a:lnSpc>
                <a:spcPct val="150000"/>
              </a:lnSpc>
              <a:spcBef>
                <a:spcPts val="775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The Undergraduate Integrated Learning Program is geared to provide you with quality medical education in an environment designed to: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488" name="image3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565" y="1289050"/>
            <a:ext cx="21336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 err="1">
                <a:sym typeface="+mn-ea"/>
              </a:rPr>
              <a:t>Retrolabyrinthine</a:t>
            </a:r>
            <a:r>
              <a:rPr lang="en-US" dirty="0">
                <a:sym typeface="+mn-ea"/>
              </a:rPr>
              <a:t> 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72160" y="2262505"/>
            <a:ext cx="10616565" cy="39935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Death 1%</a:t>
            </a:r>
            <a:endParaRPr lang="en-US" dirty="0"/>
          </a:p>
          <a:p>
            <a:r>
              <a:rPr lang="en-US" dirty="0"/>
              <a:t>Arterial Bleeding(AICA, PICA, SCA)</a:t>
            </a:r>
            <a:endParaRPr lang="en-US" dirty="0"/>
          </a:p>
          <a:p>
            <a:r>
              <a:rPr lang="en-US" dirty="0"/>
              <a:t>Venous Bleeding(Mastoid Emissary Vein, </a:t>
            </a:r>
            <a:r>
              <a:rPr lang="en-US" dirty="0" err="1"/>
              <a:t>Petrosal</a:t>
            </a:r>
            <a:r>
              <a:rPr lang="en-US" dirty="0"/>
              <a:t> Vein)</a:t>
            </a:r>
            <a:endParaRPr lang="en-US" dirty="0"/>
          </a:p>
          <a:p>
            <a:r>
              <a:rPr lang="en-US" dirty="0" err="1"/>
              <a:t>Postop</a:t>
            </a:r>
            <a:r>
              <a:rPr lang="en-US" dirty="0"/>
              <a:t> Hematoma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Brain Injury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250830"/>
            <a:ext cx="10972800" cy="3779129"/>
          </a:xfrm>
        </p:spPr>
        <p:txBody>
          <a:bodyPr/>
          <a:lstStyle/>
          <a:p>
            <a:r>
              <a:rPr lang="en-US" sz="2800" dirty="0"/>
              <a:t>Cerebellum(</a:t>
            </a:r>
            <a:r>
              <a:rPr lang="en-US" sz="2800" dirty="0" err="1"/>
              <a:t>Retrosigmoid</a:t>
            </a:r>
            <a:r>
              <a:rPr lang="en-US" sz="2800" dirty="0"/>
              <a:t> Approach Prolonged retraction)</a:t>
            </a:r>
            <a:endParaRPr lang="en-US" sz="2800" dirty="0"/>
          </a:p>
          <a:p>
            <a:r>
              <a:rPr lang="en-US" sz="2800" dirty="0"/>
              <a:t>Brain Stem: Large tumor </a:t>
            </a:r>
            <a:r>
              <a:rPr lang="en-US" sz="2800" dirty="0" err="1"/>
              <a:t>Malacia</a:t>
            </a:r>
            <a:r>
              <a:rPr lang="en-US" sz="2800" dirty="0"/>
              <a:t> of brainstem Breach of </a:t>
            </a:r>
            <a:r>
              <a:rPr lang="en-US" sz="2800" dirty="0" err="1"/>
              <a:t>pia</a:t>
            </a:r>
            <a:r>
              <a:rPr lang="en-US" sz="2800" dirty="0"/>
              <a:t> matter</a:t>
            </a:r>
            <a:endParaRPr lang="en-US" sz="2800" dirty="0"/>
          </a:p>
          <a:p>
            <a:r>
              <a:rPr lang="en-US" sz="2800" dirty="0"/>
              <a:t>Temporal Lobe Seizures( middle </a:t>
            </a:r>
            <a:r>
              <a:rPr lang="en-US" sz="2800" dirty="0" err="1"/>
              <a:t>fossa</a:t>
            </a:r>
            <a:r>
              <a:rPr lang="en-US" sz="2800" dirty="0"/>
              <a:t> approach)</a:t>
            </a: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400"/>
            <a:ext cx="10972800" cy="990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Cranial Neuropathies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24128" y="1459523"/>
            <a:ext cx="9720073" cy="501161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Facial Nerve increased risk of injury in tumor&gt;4cm</a:t>
            </a:r>
            <a:endParaRPr lang="en-US" sz="2400" dirty="0"/>
          </a:p>
          <a:p>
            <a:r>
              <a:rPr lang="en-US" sz="2400" dirty="0" err="1"/>
              <a:t>Nervus</a:t>
            </a:r>
            <a:r>
              <a:rPr lang="en-US" sz="2400" dirty="0"/>
              <a:t> </a:t>
            </a:r>
            <a:r>
              <a:rPr lang="en-US" sz="2400" dirty="0" err="1"/>
              <a:t>Intermedius</a:t>
            </a:r>
            <a:endParaRPr lang="en-US" sz="2400" dirty="0"/>
          </a:p>
          <a:p>
            <a:r>
              <a:rPr lang="en-US" sz="2400" dirty="0"/>
              <a:t>Trigeminal Nerve &gt;2cm tumor</a:t>
            </a:r>
            <a:endParaRPr lang="en-US" sz="2400" dirty="0"/>
          </a:p>
          <a:p>
            <a:r>
              <a:rPr lang="en-US" sz="2400" dirty="0" err="1"/>
              <a:t>Abducent</a:t>
            </a:r>
            <a:r>
              <a:rPr lang="en-US" sz="2400" dirty="0"/>
              <a:t> &amp; </a:t>
            </a:r>
            <a:r>
              <a:rPr lang="en-US" sz="2400" dirty="0" err="1"/>
              <a:t>trochlear</a:t>
            </a:r>
            <a:r>
              <a:rPr lang="en-US" sz="2400" dirty="0"/>
              <a:t> uncommon</a:t>
            </a:r>
            <a:endParaRPr lang="en-US" sz="2400" dirty="0"/>
          </a:p>
          <a:p>
            <a:r>
              <a:rPr lang="en-US" sz="2400" dirty="0"/>
              <a:t>Lower Cranial Nerves(</a:t>
            </a:r>
            <a:r>
              <a:rPr lang="en-US" sz="2400" dirty="0" err="1"/>
              <a:t>Translabyrinthine</a:t>
            </a:r>
            <a:r>
              <a:rPr lang="en-US" sz="2400" dirty="0"/>
              <a:t> approach/ during removal of inferior pole of tumor)</a:t>
            </a:r>
            <a:endParaRPr lang="en-US" sz="2400" dirty="0"/>
          </a:p>
          <a:p>
            <a:r>
              <a:rPr lang="en-US" sz="2400" dirty="0"/>
              <a:t>CSF Leakage(most common)</a:t>
            </a:r>
            <a:endParaRPr lang="en-US" sz="2400" dirty="0"/>
          </a:p>
          <a:p>
            <a:r>
              <a:rPr lang="en-US" sz="2400" dirty="0"/>
              <a:t>CSF </a:t>
            </a:r>
            <a:r>
              <a:rPr lang="en-US" sz="2400" dirty="0" err="1"/>
              <a:t>otorrhea</a:t>
            </a:r>
            <a:endParaRPr lang="en-US" sz="2400" dirty="0"/>
          </a:p>
          <a:p>
            <a:r>
              <a:rPr lang="en-US" sz="2400" dirty="0"/>
              <a:t>CSF Rhinorrhea(</a:t>
            </a:r>
            <a:r>
              <a:rPr lang="en-US" sz="2400" dirty="0" err="1"/>
              <a:t>translabyrinthine</a:t>
            </a:r>
            <a:r>
              <a:rPr lang="en-US" sz="2400" dirty="0"/>
              <a:t> approach)</a:t>
            </a:r>
            <a:endParaRPr lang="en-US" sz="2400" dirty="0"/>
          </a:p>
          <a:p>
            <a:r>
              <a:rPr lang="en-US" sz="2400" dirty="0"/>
              <a:t>Meningitis, Encephalitis, </a:t>
            </a:r>
            <a:r>
              <a:rPr lang="en-US" sz="2400" dirty="0" err="1"/>
              <a:t>Cerebritis</a:t>
            </a:r>
            <a:r>
              <a:rPr lang="en-US" sz="2400" dirty="0"/>
              <a:t>: 1-5% risk (</a:t>
            </a:r>
            <a:r>
              <a:rPr lang="en-US" sz="2400" dirty="0" err="1"/>
              <a:t>vancomycin</a:t>
            </a:r>
            <a:r>
              <a:rPr lang="en-US" sz="2400" dirty="0"/>
              <a:t> and ceftriaxone 1</a:t>
            </a:r>
            <a:r>
              <a:rPr lang="en-US" sz="2400" baseline="30000" dirty="0"/>
              <a:t>st</a:t>
            </a:r>
            <a:r>
              <a:rPr lang="en-US" sz="2400" dirty="0"/>
              <a:t> line)</a:t>
            </a: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VESTIBULAR NEURITIS VS LABYRINTHITIS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00400" y="2265680"/>
            <a:ext cx="6356985" cy="381889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2905" y="886460"/>
            <a:ext cx="8864600" cy="5308600"/>
          </a:xfrm>
          <a:prstGeom prst="rect">
            <a:avLst/>
          </a:prstGeom>
        </p:spPr>
      </p:pic>
      <p:sp>
        <p:nvSpPr>
          <p:cNvPr id="6" name="Content Placeholder 5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TREATMENT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In the initial stages of the illness, medications for nausea and dizziness may be prescribed. Sometimes corticosteroids are also given to reduce the inflammation.</a:t>
            </a:r>
            <a:endParaRPr lang="en-US" altLang="en-US"/>
          </a:p>
          <a:p>
            <a:r>
              <a:rPr lang="en-US" altLang="en-US"/>
              <a:t>These medications include anti emetics, betahistine,labyrinthine sedatives.</a:t>
            </a:r>
            <a:endParaRPr lang="en-US" altLang="en-US"/>
          </a:p>
          <a:p>
            <a:r>
              <a:rPr lang="en-US" altLang="en-US"/>
              <a:t>In case of labyrinthitis ,intravenous antibiotics are also required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Vestibular rehabilitation exercises can help to re-train the brain and create new connections from the inner ear to the brain to re-route around the damaged area of the nerve.  </a:t>
            </a: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70660" y="1336675"/>
            <a:ext cx="9273540" cy="487743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dirty="0">
                <a:sym typeface="+mn-ea"/>
              </a:rPr>
              <a:t>Biomedical Ethics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/>
            <a:r>
              <a:rPr lang="en-US" altLang="en-US" dirty="0">
                <a:sym typeface="+mn-ea"/>
              </a:rPr>
              <a:t>Before doing any medical and surgical treatment, informed consent must be taken </a:t>
            </a:r>
            <a:endParaRPr lang="en-US" altLang="en-US" dirty="0"/>
          </a:p>
          <a:p>
            <a:pPr eaLnBrk="1" hangingPunct="1"/>
            <a:r>
              <a:rPr lang="en-US" altLang="en-US" dirty="0">
                <a:sym typeface="+mn-ea"/>
              </a:rPr>
              <a:t>Prognosis should be explained to patients and attendants.</a:t>
            </a:r>
            <a:endParaRPr lang="en-US" altLang="en-US" dirty="0"/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dirty="0">
                <a:sym typeface="+mn-ea"/>
              </a:rPr>
              <a:t>Sequence of LGIS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 eaLnBrk="1" hangingPunct="1"/>
            <a:r>
              <a:rPr lang="en-US" altLang="en-US" dirty="0">
                <a:sym typeface="+mn-ea"/>
              </a:rPr>
              <a:t>Learning objectives</a:t>
            </a:r>
            <a:endParaRPr lang="en-US" altLang="en-US" dirty="0"/>
          </a:p>
          <a:p>
            <a:pPr algn="just" eaLnBrk="1" hangingPunct="1"/>
            <a:r>
              <a:rPr lang="en-US" altLang="en-US" dirty="0">
                <a:sym typeface="+mn-ea"/>
              </a:rPr>
              <a:t>Development (core concept = 60%)</a:t>
            </a:r>
            <a:endParaRPr lang="en-US" altLang="en-US" dirty="0"/>
          </a:p>
          <a:p>
            <a:pPr algn="just" eaLnBrk="1" hangingPunct="1"/>
            <a:r>
              <a:rPr lang="en-US" altLang="en-US" dirty="0">
                <a:sym typeface="+mn-ea"/>
              </a:rPr>
              <a:t>Anatomy, physiology, biochemistry (spiral integration 8%)</a:t>
            </a:r>
            <a:endParaRPr lang="en-US" altLang="en-US" dirty="0"/>
          </a:p>
          <a:p>
            <a:pPr algn="just" eaLnBrk="1" hangingPunct="1"/>
            <a:r>
              <a:rPr lang="en-US" altLang="en-US" dirty="0">
                <a:sym typeface="+mn-ea"/>
              </a:rPr>
              <a:t>Pathology and community medicine (horizontal integration 20%)</a:t>
            </a:r>
            <a:endParaRPr lang="en-US" altLang="en-US" dirty="0"/>
          </a:p>
          <a:p>
            <a:pPr algn="just" eaLnBrk="1" hangingPunct="1"/>
            <a:r>
              <a:rPr lang="en-US" altLang="en-US" dirty="0">
                <a:sym typeface="+mn-ea"/>
              </a:rPr>
              <a:t>Related clinical medical surgical (vertical integration – 7%)</a:t>
            </a:r>
            <a:endParaRPr lang="en-US" altLang="en-US" dirty="0"/>
          </a:p>
          <a:p>
            <a:pPr algn="just" eaLnBrk="1" hangingPunct="1"/>
            <a:r>
              <a:rPr lang="en-US" altLang="en-US" dirty="0">
                <a:sym typeface="+mn-ea"/>
              </a:rPr>
              <a:t>Research, family medicine, bioethics, artificial intelligence (5%)</a:t>
            </a:r>
            <a:endParaRPr lang="en-US" altLang="en-US" dirty="0"/>
          </a:p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dirty="0">
                <a:sym typeface="+mn-ea"/>
              </a:rPr>
              <a:t>Family Medicine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 dirty="0">
                <a:sym typeface="+mn-ea"/>
              </a:rPr>
              <a:t>Any patient who presents with progressive hearing loss in middle age should be referred to ENT specialist and tested for </a:t>
            </a:r>
            <a:r>
              <a:rPr lang="en-US" altLang="en-US" dirty="0" err="1">
                <a:sym typeface="+mn-ea"/>
              </a:rPr>
              <a:t>audiological</a:t>
            </a:r>
            <a:r>
              <a:rPr lang="en-US" altLang="en-US" dirty="0">
                <a:sym typeface="+mn-ea"/>
              </a:rPr>
              <a:t> assessment.</a:t>
            </a:r>
            <a:endParaRPr lang="en-US" altLang="en-US" dirty="0"/>
          </a:p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dirty="0">
                <a:sym typeface="+mn-ea"/>
              </a:rPr>
              <a:t>Artificial Intelligence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Cyber Knife is a new technique in the treatment of Acoustic Neuroma as it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utitlises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Computer controlled robotics and real time image guidance technology.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>
                <a:sym typeface="+mn-ea"/>
              </a:rPr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/>
            <a:r>
              <a:rPr lang="en-US" altLang="en-US" dirty="0">
                <a:sym typeface="+mn-ea"/>
              </a:rPr>
              <a:t>SCOTT BROWN OTOLARYNGOLOGY 8</a:t>
            </a:r>
            <a:r>
              <a:rPr lang="en-US" altLang="en-US" baseline="30000" dirty="0">
                <a:sym typeface="+mn-ea"/>
              </a:rPr>
              <a:t>th</a:t>
            </a:r>
            <a:r>
              <a:rPr lang="en-US" altLang="en-US" dirty="0">
                <a:sym typeface="+mn-ea"/>
              </a:rPr>
              <a:t> edition</a:t>
            </a:r>
            <a:endParaRPr lang="en-US" altLang="en-US" dirty="0"/>
          </a:p>
          <a:p>
            <a:pPr eaLnBrk="1" hangingPunct="1"/>
            <a:r>
              <a:rPr lang="en-US" altLang="en-US" dirty="0">
                <a:sym typeface="+mn-ea"/>
              </a:rPr>
              <a:t>PL </a:t>
            </a:r>
            <a:r>
              <a:rPr lang="en-US" altLang="en-US" dirty="0" err="1">
                <a:sym typeface="+mn-ea"/>
              </a:rPr>
              <a:t>Dhingra</a:t>
            </a:r>
            <a:r>
              <a:rPr lang="en-US" altLang="en-US" dirty="0">
                <a:sym typeface="+mn-ea"/>
              </a:rPr>
              <a:t>, 7th edition</a:t>
            </a:r>
            <a:endParaRPr lang="en-US" altLang="en-US" dirty="0"/>
          </a:p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N19-0027_Vin-Blog_Thanksgiving-Blog_600x336_V3.jpg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1016000" y="1295400"/>
            <a:ext cx="8890000" cy="4978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dirty="0">
                <a:sym typeface="+mn-ea"/>
              </a:rPr>
              <a:t>Prof </a:t>
            </a:r>
            <a:r>
              <a:rPr lang="en-US" altLang="en-US" dirty="0" err="1">
                <a:sym typeface="+mn-ea"/>
              </a:rPr>
              <a:t>Umer</a:t>
            </a:r>
            <a:r>
              <a:rPr lang="en-US" altLang="en-US" dirty="0">
                <a:sym typeface="+mn-ea"/>
              </a:rPr>
              <a:t> Model Of Integrated Lecture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7815" y="2084705"/>
            <a:ext cx="8632825" cy="43903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25285" y="2184400"/>
            <a:ext cx="535241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24255" y="2286000"/>
            <a:ext cx="5949315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Benign tumor arising from abnormally proliferative </a:t>
            </a:r>
            <a:r>
              <a:rPr lang="en-US" dirty="0" err="1"/>
              <a:t>schwann</a:t>
            </a:r>
            <a:r>
              <a:rPr lang="en-US" dirty="0"/>
              <a:t> cell enveloping lateral portion of vestibular nerve in internal acoustic </a:t>
            </a:r>
            <a:r>
              <a:rPr lang="en-US" dirty="0" err="1"/>
              <a:t>meatus</a:t>
            </a:r>
            <a:endParaRPr lang="en-US" dirty="0" err="1"/>
          </a:p>
          <a:p>
            <a:r>
              <a:rPr lang="en-US" dirty="0"/>
              <a:t>Represent ~80% of cerebellopontine angle (CPA) masses. </a:t>
            </a:r>
            <a:endParaRPr lang="en-US" dirty="0"/>
          </a:p>
          <a:p>
            <a:r>
              <a:rPr lang="en-US" dirty="0"/>
              <a:t>Bilateral vestibular schwannomas are strongly suggestive of neurofibromatosis type 2 (NF2).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579395" cy="768799"/>
          </a:xfrm>
        </p:spPr>
        <p:txBody>
          <a:bodyPr>
            <a:normAutofit/>
          </a:bodyPr>
          <a:lstStyle/>
          <a:p>
            <a:r>
              <a:rPr lang="en-US" sz="4000" dirty="0"/>
              <a:t>GROWTH </a:t>
            </a:r>
            <a:endParaRPr lang="en-US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 bwMode="auto">
          <a:xfrm>
            <a:off x="3481382" y="1288520"/>
            <a:ext cx="6450545" cy="179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1382" y="3148693"/>
            <a:ext cx="2814027" cy="154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6819" y="2853631"/>
            <a:ext cx="2922452" cy="184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8366" y="4759649"/>
            <a:ext cx="2758453" cy="143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9505" y="4759649"/>
            <a:ext cx="2559766" cy="157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KOOS CLASSIFICATION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5160" y="2084705"/>
            <a:ext cx="7101840" cy="3402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365" y="2205355"/>
            <a:ext cx="3800475" cy="31934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48055" y="1891665"/>
            <a:ext cx="6196965" cy="333692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48055" y="5494020"/>
            <a:ext cx="4376420" cy="1363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Fundus empty or not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tumor cystic or not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20" y="0"/>
            <a:ext cx="9051857" cy="1406769"/>
          </a:xfrm>
        </p:spPr>
        <p:txBody>
          <a:bodyPr/>
          <a:lstStyle/>
          <a:p>
            <a:r>
              <a:rPr lang="en-US" dirty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1645" y="1283970"/>
            <a:ext cx="6697345" cy="5768975"/>
          </a:xfrm>
        </p:spPr>
        <p:txBody>
          <a:bodyPr>
            <a:normAutofit fontScale="62500"/>
          </a:bodyPr>
          <a:lstStyle/>
          <a:p>
            <a:r>
              <a:rPr lang="en-US" sz="4900" b="1" dirty="0"/>
              <a:t>AUDIOLOGICAL TEST</a:t>
            </a:r>
            <a:endParaRPr lang="en-US" sz="49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 PTA Shows Sensorineural Hearing loss)</a:t>
            </a:r>
            <a:endParaRPr lang="en-US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Speech Discrimination Score (Poor)</a:t>
            </a:r>
            <a:endParaRPr lang="en-US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BERA</a:t>
            </a:r>
            <a:endParaRPr lang="en-US" sz="4400" dirty="0"/>
          </a:p>
          <a:p>
            <a:pPr algn="l"/>
            <a:r>
              <a:rPr lang="en-US" sz="3200" dirty="0">
                <a:solidFill>
                  <a:srgbClr val="C00000"/>
                </a:solidFill>
              </a:rPr>
              <a:t> 1) interpeak latency (IPL) between waves I and III &gt;2.5 ms, </a:t>
            </a:r>
            <a:endParaRPr lang="en-US" sz="3200" dirty="0">
              <a:solidFill>
                <a:srgbClr val="C00000"/>
              </a:solidFill>
            </a:endParaRPr>
          </a:p>
          <a:p>
            <a:pPr algn="l"/>
            <a:r>
              <a:rPr lang="en-US" sz="3200" dirty="0">
                <a:solidFill>
                  <a:srgbClr val="C00000"/>
                </a:solidFill>
              </a:rPr>
              <a:t>2) IPL between waves I and V &gt;4ms, </a:t>
            </a:r>
            <a:endParaRPr lang="en-US" sz="3200" dirty="0">
              <a:solidFill>
                <a:srgbClr val="C00000"/>
              </a:solidFill>
            </a:endParaRPr>
          </a:p>
          <a:p>
            <a:pPr algn="l"/>
            <a:r>
              <a:rPr lang="en-US" sz="3200" dirty="0">
                <a:solidFill>
                  <a:srgbClr val="C00000"/>
                </a:solidFill>
              </a:rPr>
              <a:t>3) wave V interaural latency difference &gt;0.2 ms</a:t>
            </a:r>
            <a:endParaRPr lang="en-US" sz="3200" dirty="0">
              <a:solidFill>
                <a:srgbClr val="C00000"/>
              </a:solidFill>
            </a:endParaRPr>
          </a:p>
          <a:p>
            <a:endParaRPr lang="en-US" sz="3100" dirty="0"/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4261</Words>
  <Application>WPS Presentation</Application>
  <PresentationFormat>Widescreen</PresentationFormat>
  <Paragraphs>143</Paragraphs>
  <Slides>33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Arial</vt:lpstr>
      <vt:lpstr>SimSun</vt:lpstr>
      <vt:lpstr>Wingdings</vt:lpstr>
      <vt:lpstr>Tw Cen MT</vt:lpstr>
      <vt:lpstr>Segoe Print</vt:lpstr>
      <vt:lpstr>Wingdings 3</vt:lpstr>
      <vt:lpstr>Symbol</vt:lpstr>
      <vt:lpstr>Franklin Gothic Medium</vt:lpstr>
      <vt:lpstr>Times New Roman</vt:lpstr>
      <vt:lpstr>Microsoft YaHei</vt:lpstr>
      <vt:lpstr>Arial Unicode MS</vt:lpstr>
      <vt:lpstr>Tw Cen MT Condensed</vt:lpstr>
      <vt:lpstr>Calibri</vt:lpstr>
      <vt:lpstr>Integral</vt:lpstr>
      <vt:lpstr>Vestibular Schwannoma</vt:lpstr>
      <vt:lpstr>University Motto, Vision, Values &amp; Goals</vt:lpstr>
      <vt:lpstr>Sequence of LGIS</vt:lpstr>
      <vt:lpstr>Prof Umer Model Of Integrated Lecture</vt:lpstr>
      <vt:lpstr>Definition</vt:lpstr>
      <vt:lpstr>GROWTH </vt:lpstr>
      <vt:lpstr>KOOS CLASSIFICATION</vt:lpstr>
      <vt:lpstr>PowerPoint 演示文稿</vt:lpstr>
      <vt:lpstr>DIAGNOSIS</vt:lpstr>
      <vt:lpstr>PowerPoint 演示文稿</vt:lpstr>
      <vt:lpstr>PowerPoint 演示文稿</vt:lpstr>
      <vt:lpstr>PowerPoint 演示文稿</vt:lpstr>
      <vt:lpstr>TREATMENT STRATEGY</vt:lpstr>
      <vt:lpstr>RadioSURGERY</vt:lpstr>
      <vt:lpstr>Translabyrinthine Approach</vt:lpstr>
      <vt:lpstr>Translabyrinthine Approach</vt:lpstr>
      <vt:lpstr>Middle cranial Fossa Approach</vt:lpstr>
      <vt:lpstr>Middle cranial Fossa Approach</vt:lpstr>
      <vt:lpstr>Retrolabyrinthine </vt:lpstr>
      <vt:lpstr>Retrolabyrinthine </vt:lpstr>
      <vt:lpstr>COMPLICATIONS</vt:lpstr>
      <vt:lpstr>Brain Injury</vt:lpstr>
      <vt:lpstr> Cranial Neuropathies</vt:lpstr>
      <vt:lpstr>PowerPoint 演示文稿</vt:lpstr>
      <vt:lpstr>VESTIBULAR NEURITIS VS LABYRINTHITIS</vt:lpstr>
      <vt:lpstr>PowerPoint 演示文稿</vt:lpstr>
      <vt:lpstr>TREATMENT</vt:lpstr>
      <vt:lpstr>PowerPoint 演示文稿</vt:lpstr>
      <vt:lpstr>Biomedical Ethics</vt:lpstr>
      <vt:lpstr>Family Medicine</vt:lpstr>
      <vt:lpstr>Artificial Intelligence</vt:lpstr>
      <vt:lpstr>REFERENCES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Moaviz Aslam</dc:creator>
  <cp:lastModifiedBy>Fatima Shahid</cp:lastModifiedBy>
  <cp:revision>67</cp:revision>
  <dcterms:created xsi:type="dcterms:W3CDTF">2020-06-16T16:49:00Z</dcterms:created>
  <dcterms:modified xsi:type="dcterms:W3CDTF">2025-02-06T07:52:58Z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268D4B95AFC94DABA673B6ACCCBA8084_13</vt:lpwstr>
  </property>
  <property fmtid="{D5CDD505-2E9C-101B-9397-08002B2CF9AE}" pid="3" name="KSOProductBuildVer">
    <vt:lpwstr>1033-12.2.0.19805</vt:lpwstr>
  </property>
</Properties>
</file>