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handoutMasterIdLst>
    <p:handoutMasterId r:id="rId33"/>
  </p:handoutMasterIdLst>
  <p:sldIdLst>
    <p:sldId id="279" r:id="rId2"/>
    <p:sldId id="304" r:id="rId3"/>
    <p:sldId id="305" r:id="rId4"/>
    <p:sldId id="306" r:id="rId5"/>
    <p:sldId id="416" r:id="rId6"/>
    <p:sldId id="417" r:id="rId7"/>
    <p:sldId id="419" r:id="rId8"/>
    <p:sldId id="418" r:id="rId9"/>
    <p:sldId id="257" r:id="rId10"/>
    <p:sldId id="258" r:id="rId11"/>
    <p:sldId id="276" r:id="rId12"/>
    <p:sldId id="259" r:id="rId13"/>
    <p:sldId id="260" r:id="rId14"/>
    <p:sldId id="261" r:id="rId15"/>
    <p:sldId id="262" r:id="rId16"/>
    <p:sldId id="263" r:id="rId17"/>
    <p:sldId id="264" r:id="rId18"/>
    <p:sldId id="267" r:id="rId19"/>
    <p:sldId id="269" r:id="rId20"/>
    <p:sldId id="270" r:id="rId21"/>
    <p:sldId id="271" r:id="rId22"/>
    <p:sldId id="272" r:id="rId23"/>
    <p:sldId id="273" r:id="rId24"/>
    <p:sldId id="274" r:id="rId25"/>
    <p:sldId id="275" r:id="rId26"/>
    <p:sldId id="277" r:id="rId27"/>
    <p:sldId id="420" r:id="rId28"/>
    <p:sldId id="421" r:id="rId29"/>
    <p:sldId id="422" r:id="rId30"/>
    <p:sldId id="278" r:id="rId31"/>
  </p:sldIdLst>
  <p:sldSz cx="9144000" cy="6858000" type="screen4x3"/>
  <p:notesSz cx="7010400" cy="92964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A209FD7C-71A2-4AC7-96AB-43322E899453}"/>
    <pc:docChg chg="custSel addSld modSld">
      <pc:chgData name="sammarfatima93@gmail.com" userId="d44883e3c0456043" providerId="LiveId" clId="{A209FD7C-71A2-4AC7-96AB-43322E899453}" dt="2025-02-16T13:01:00.457" v="24" actId="2711"/>
      <pc:docMkLst>
        <pc:docMk/>
      </pc:docMkLst>
      <pc:sldChg chg="modSp new mod">
        <pc:chgData name="sammarfatima93@gmail.com" userId="d44883e3c0456043" providerId="LiveId" clId="{A209FD7C-71A2-4AC7-96AB-43322E899453}" dt="2025-02-16T13:01:00.457" v="24" actId="2711"/>
        <pc:sldMkLst>
          <pc:docMk/>
          <pc:sldMk cId="4107401711" sldId="422"/>
        </pc:sldMkLst>
        <pc:spChg chg="mod">
          <ac:chgData name="sammarfatima93@gmail.com" userId="d44883e3c0456043" providerId="LiveId" clId="{A209FD7C-71A2-4AC7-96AB-43322E899453}" dt="2025-02-16T13:00:08.397" v="20" actId="20577"/>
          <ac:spMkLst>
            <pc:docMk/>
            <pc:sldMk cId="4107401711" sldId="422"/>
            <ac:spMk id="2" creationId="{5ECFBB5A-A425-0CD6-EBA5-CA3A24D441BD}"/>
          </ac:spMkLst>
        </pc:spChg>
        <pc:spChg chg="mod">
          <ac:chgData name="sammarfatima93@gmail.com" userId="d44883e3c0456043" providerId="LiveId" clId="{A209FD7C-71A2-4AC7-96AB-43322E899453}" dt="2025-02-16T13:01:00.457" v="24" actId="2711"/>
          <ac:spMkLst>
            <pc:docMk/>
            <pc:sldMk cId="4107401711" sldId="422"/>
            <ac:spMk id="3" creationId="{42C8734D-7130-722A-FFC7-432E1F5934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3B7EE28-512C-214E-9974-3016F07715E9}"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1E50F2E-C21C-7B40-A4B8-FB7D48685756}" type="presOf" srcId="{663C1E13-76F9-4B70-A2F2-CA23180743CE}" destId="{4822A78E-EAEC-401F-941A-3A84E13E2357}" srcOrd="2" destOrd="0" presId="urn:microsoft.com/office/officeart/2005/8/layout/gear1#1"/>
    <dgm:cxn modelId="{D2EBCB36-C3A8-3340-9C21-2F40968EFF26}" type="presOf" srcId="{DACAB5BA-B8B4-4D66-8B11-1D02259E020B}" destId="{8BC64EA7-2794-42B6-96C9-F39A52CB985A}" srcOrd="2" destOrd="0" presId="urn:microsoft.com/office/officeart/2005/8/layout/gear1#1"/>
    <dgm:cxn modelId="{15F0283C-5855-784E-9818-ACAD69FF7FC0}" type="presOf" srcId="{399ACE2F-90C5-48B1-9E65-700A32562848}" destId="{59EDF28D-6C67-49D0-B5A1-DE5C3CBA2292}" srcOrd="0" destOrd="0" presId="urn:microsoft.com/office/officeart/2005/8/layout/gear1#1"/>
    <dgm:cxn modelId="{B020E15E-E1F1-EB47-BD56-6C1CA09EC19D}" type="presOf" srcId="{DA82EADB-2721-42A0-95EA-F9B5521A38A6}" destId="{A09CEA93-9338-4361-A5E6-CF85B6019F5A}" srcOrd="0" destOrd="0" presId="urn:microsoft.com/office/officeart/2005/8/layout/gear1#1"/>
    <dgm:cxn modelId="{AA13EC6C-A091-9143-8206-FB18C82B24A8}" type="presOf" srcId="{188C389E-9423-41DE-9C5E-D4A7E95C7E62}" destId="{6DF3A3A0-5919-4E69-80DD-61760D6340A0}" srcOrd="0" destOrd="0" presId="urn:microsoft.com/office/officeart/2005/8/layout/gear1#1"/>
    <dgm:cxn modelId="{CF4C724D-EF72-A643-A58F-DFD3DF7552B7}" type="presOf" srcId="{F9CEBA05-2F10-437E-89B2-54F4D9FAF478}" destId="{5ED88519-AC6C-4AA3-B76D-812B93A167E4}" srcOrd="0" destOrd="0" presId="urn:microsoft.com/office/officeart/2005/8/layout/gear1#1"/>
    <dgm:cxn modelId="{7AF09E59-58EE-4E49-A4DC-2B0D1B374FC3}" type="presOf" srcId="{399ACE2F-90C5-48B1-9E65-700A32562848}" destId="{7D3EFDB4-E5D1-439A-86D8-1FCF80D959BA}" srcOrd="2" destOrd="0" presId="urn:microsoft.com/office/officeart/2005/8/layout/gear1#1"/>
    <dgm:cxn modelId="{5DA35782-A3B8-DF45-AD39-0CEF1758E4BF}" type="presOf" srcId="{DACAB5BA-B8B4-4D66-8B11-1D02259E020B}" destId="{B6B6B41B-120B-4968-AB6A-FC6E7C8EF3C0}" srcOrd="1" destOrd="0" presId="urn:microsoft.com/office/officeart/2005/8/layout/gear1#1"/>
    <dgm:cxn modelId="{423A3893-B4D0-6A4E-ADD6-374770125365}" type="presOf" srcId="{663C1E13-76F9-4B70-A2F2-CA23180743CE}" destId="{93300324-D62F-4E58-B882-734182BDB462}" srcOrd="0" destOrd="0" presId="urn:microsoft.com/office/officeart/2005/8/layout/gear1#1"/>
    <dgm:cxn modelId="{7239FD97-72CD-3747-9130-AE192AF9C4BC}"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E15E1C9-7628-3549-A11D-325FF8770523}" type="presOf" srcId="{23718C41-0A1F-40BF-86BE-8A5476EC271E}" destId="{398423B3-DD54-4226-99D7-017EFC1488DF}" srcOrd="0" destOrd="0" presId="urn:microsoft.com/office/officeart/2005/8/layout/gear1#1"/>
    <dgm:cxn modelId="{2DFE34DF-B1EF-F748-89A8-1BFF9EF566E1}" type="presOf" srcId="{399ACE2F-90C5-48B1-9E65-700A32562848}" destId="{23DC08E4-3725-4448-BFFF-1CCEA2F2987E}" srcOrd="1" destOrd="0" presId="urn:microsoft.com/office/officeart/2005/8/layout/gear1#1"/>
    <dgm:cxn modelId="{C668E6E8-7380-F94B-B207-3041CDBDC6AB}" type="presOf" srcId="{663C1E13-76F9-4B70-A2F2-CA23180743CE}" destId="{B9330EE9-43E4-4FD4-8144-E92B1DD0FCDF}" srcOrd="1" destOrd="0" presId="urn:microsoft.com/office/officeart/2005/8/layout/gear1#1"/>
    <dgm:cxn modelId="{98C7B21C-C256-1140-BE7B-8048269E1B05}" type="presParOf" srcId="{5ED88519-AC6C-4AA3-B76D-812B93A167E4}" destId="{87622A90-D0D8-4EA3-BC0D-D537801AF2B1}" srcOrd="0" destOrd="0" presId="urn:microsoft.com/office/officeart/2005/8/layout/gear1#1"/>
    <dgm:cxn modelId="{5AB08AA6-9A47-9F47-A416-477301D9B9FF}" type="presParOf" srcId="{5ED88519-AC6C-4AA3-B76D-812B93A167E4}" destId="{B6B6B41B-120B-4968-AB6A-FC6E7C8EF3C0}" srcOrd="1" destOrd="0" presId="urn:microsoft.com/office/officeart/2005/8/layout/gear1#1"/>
    <dgm:cxn modelId="{2401FBB3-4D8E-A248-842E-12665BCCA8AA}" type="presParOf" srcId="{5ED88519-AC6C-4AA3-B76D-812B93A167E4}" destId="{8BC64EA7-2794-42B6-96C9-F39A52CB985A}" srcOrd="2" destOrd="0" presId="urn:microsoft.com/office/officeart/2005/8/layout/gear1#1"/>
    <dgm:cxn modelId="{46771D46-6687-8843-BE5E-19E0515C065E}" type="presParOf" srcId="{5ED88519-AC6C-4AA3-B76D-812B93A167E4}" destId="{93300324-D62F-4E58-B882-734182BDB462}" srcOrd="3" destOrd="0" presId="urn:microsoft.com/office/officeart/2005/8/layout/gear1#1"/>
    <dgm:cxn modelId="{64158712-A2C4-934A-BF10-EED16CADC230}" type="presParOf" srcId="{5ED88519-AC6C-4AA3-B76D-812B93A167E4}" destId="{B9330EE9-43E4-4FD4-8144-E92B1DD0FCDF}" srcOrd="4" destOrd="0" presId="urn:microsoft.com/office/officeart/2005/8/layout/gear1#1"/>
    <dgm:cxn modelId="{700DD136-24D7-954E-BDD6-D98D5FED9C0A}" type="presParOf" srcId="{5ED88519-AC6C-4AA3-B76D-812B93A167E4}" destId="{4822A78E-EAEC-401F-941A-3A84E13E2357}" srcOrd="5" destOrd="0" presId="urn:microsoft.com/office/officeart/2005/8/layout/gear1#1"/>
    <dgm:cxn modelId="{E65A2CAD-2074-C645-8FFB-1F1EFBB95FAF}" type="presParOf" srcId="{5ED88519-AC6C-4AA3-B76D-812B93A167E4}" destId="{59EDF28D-6C67-49D0-B5A1-DE5C3CBA2292}" srcOrd="6" destOrd="0" presId="urn:microsoft.com/office/officeart/2005/8/layout/gear1#1"/>
    <dgm:cxn modelId="{B005AEBF-91A5-7B4B-9C9B-3CCAA46102A4}" type="presParOf" srcId="{5ED88519-AC6C-4AA3-B76D-812B93A167E4}" destId="{23DC08E4-3725-4448-BFFF-1CCEA2F2987E}" srcOrd="7" destOrd="0" presId="urn:microsoft.com/office/officeart/2005/8/layout/gear1#1"/>
    <dgm:cxn modelId="{4A75BCD9-8CC8-C742-A9A9-08DDDF82A3D8}" type="presParOf" srcId="{5ED88519-AC6C-4AA3-B76D-812B93A167E4}" destId="{7D3EFDB4-E5D1-439A-86D8-1FCF80D959BA}" srcOrd="8" destOrd="0" presId="urn:microsoft.com/office/officeart/2005/8/layout/gear1#1"/>
    <dgm:cxn modelId="{BD4A9BB0-B2F7-4B4C-865D-D45426C93B7A}" type="presParOf" srcId="{5ED88519-AC6C-4AA3-B76D-812B93A167E4}" destId="{9815588C-16D0-4475-B64C-847FC87C8C32}" srcOrd="9" destOrd="0" presId="urn:microsoft.com/office/officeart/2005/8/layout/gear1#1"/>
    <dgm:cxn modelId="{AEED365F-37E4-9942-B316-06C75AE8B1C3}" type="presParOf" srcId="{5ED88519-AC6C-4AA3-B76D-812B93A167E4}" destId="{398423B3-DD54-4226-99D7-017EFC1488DF}" srcOrd="10" destOrd="0" presId="urn:microsoft.com/office/officeart/2005/8/layout/gear1#1"/>
    <dgm:cxn modelId="{97D369D3-7427-D145-AFC0-07FF4C8909DB}" type="presParOf" srcId="{5ED88519-AC6C-4AA3-B76D-812B93A167E4}" destId="{6DF3A3A0-5919-4E69-80DD-61760D6340A0}" srcOrd="11" destOrd="0" presId="urn:microsoft.com/office/officeart/2005/8/layout/gear1#1"/>
    <dgm:cxn modelId="{A3830FC0-8E72-BA4E-8AD3-F31378F8B10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2582234" y="1410659"/>
          <a:ext cx="1728787" cy="1728787"/>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itchFamily="34" charset="0"/>
            </a:rPr>
            <a:t>Wisdom</a:t>
          </a:r>
        </a:p>
      </dsp:txBody>
      <dsp:txXfrm>
        <a:off x="2929797" y="1815619"/>
        <a:ext cx="1033661" cy="888632"/>
      </dsp:txXfrm>
    </dsp:sp>
    <dsp:sp modelId="{93300324-D62F-4E58-B882-734182BDB462}">
      <dsp:nvSpPr>
        <dsp:cNvPr id="0" name=""/>
        <dsp:cNvSpPr/>
      </dsp:nvSpPr>
      <dsp:spPr>
        <a:xfrm>
          <a:off x="1580197" y="1005840"/>
          <a:ext cx="1257300" cy="1257300"/>
        </a:xfrm>
        <a:prstGeom prst="gear6">
          <a:avLst/>
        </a:prstGeom>
        <a:solidFill>
          <a:schemeClr val="accent4">
            <a:hueOff val="3299968"/>
            <a:satOff val="-14601"/>
            <a:lumOff val="-24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1896726" y="1324282"/>
        <a:ext cx="624242" cy="620416"/>
      </dsp:txXfrm>
    </dsp:sp>
    <dsp:sp modelId="{59EDF28D-6C67-49D0-B5A1-DE5C3CBA2292}">
      <dsp:nvSpPr>
        <dsp:cNvPr id="0" name=""/>
        <dsp:cNvSpPr/>
      </dsp:nvSpPr>
      <dsp:spPr>
        <a:xfrm rot="20700000">
          <a:off x="2284413" y="138431"/>
          <a:ext cx="1231897" cy="1231897"/>
        </a:xfrm>
        <a:prstGeom prst="gear6">
          <a:avLst/>
        </a:prstGeom>
        <a:solidFill>
          <a:schemeClr val="accent4">
            <a:hueOff val="6599937"/>
            <a:satOff val="-29202"/>
            <a:lumOff val="-49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itchFamily="34" charset="0"/>
            </a:rPr>
            <a:t>Servic</a:t>
          </a:r>
          <a:r>
            <a:rPr lang="en-US" sz="1200" kern="1200" dirty="0">
              <a:latin typeface="Arial Black" pitchFamily="34" charset="0"/>
            </a:rPr>
            <a:t>e</a:t>
          </a:r>
          <a:r>
            <a:rPr lang="en-US" sz="1200" kern="1200" dirty="0"/>
            <a:t> </a:t>
          </a:r>
        </a:p>
      </dsp:txBody>
      <dsp:txXfrm rot="-20700000">
        <a:off x="2554605" y="408622"/>
        <a:ext cx="691515" cy="691515"/>
      </dsp:txXfrm>
    </dsp:sp>
    <dsp:sp modelId="{398423B3-DD54-4226-99D7-017EFC1488DF}">
      <dsp:nvSpPr>
        <dsp:cNvPr id="0" name=""/>
        <dsp:cNvSpPr/>
      </dsp:nvSpPr>
      <dsp:spPr>
        <a:xfrm>
          <a:off x="2441918" y="1159893"/>
          <a:ext cx="2212848" cy="2212848"/>
        </a:xfrm>
        <a:prstGeom prst="circularArrow">
          <a:avLst>
            <a:gd name="adj1" fmla="val 4688"/>
            <a:gd name="adj2" fmla="val 299029"/>
            <a:gd name="adj3" fmla="val 2484496"/>
            <a:gd name="adj4" fmla="val 15931267"/>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357532" y="732157"/>
          <a:ext cx="1607772" cy="1607772"/>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1999463" y="-126889"/>
          <a:ext cx="1733502" cy="1733502"/>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CC34EE9-7E54-4C1E-A15C-3E287218E4C4}" type="datetimeFigureOut">
              <a:rPr lang="en-US" smtClean="0"/>
              <a:pPr/>
              <a:t>2/16/2025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7CBCB1-0410-4EB0-8146-64ACC64E39C3}" type="slidenum">
              <a:rPr lang="en-US" smtClean="0"/>
              <a:pPr/>
              <a:t>‹#›</a:t>
            </a:fld>
            <a:endParaRPr lang="en-US"/>
          </a:p>
        </p:txBody>
      </p:sp>
    </p:spTree>
    <p:extLst>
      <p:ext uri="{BB962C8B-B14F-4D97-AF65-F5344CB8AC3E}">
        <p14:creationId xmlns:p14="http://schemas.microsoft.com/office/powerpoint/2010/main" val="148502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EA07C8-A0E0-4FC1-8AE9-71A8734059AF}" type="datetimeFigureOut">
              <a:rPr lang="en-US" smtClean="0"/>
              <a:pPr/>
              <a:t>2/16/2025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41B6E7-3E6F-4EDF-8880-127DB1610671}" type="slidenum">
              <a:rPr lang="en-US" smtClean="0"/>
              <a:pPr/>
              <a:t>‹#›</a:t>
            </a:fld>
            <a:endParaRPr lang="en-US"/>
          </a:p>
        </p:txBody>
      </p:sp>
    </p:spTree>
    <p:extLst>
      <p:ext uri="{BB962C8B-B14F-4D97-AF65-F5344CB8AC3E}">
        <p14:creationId xmlns:p14="http://schemas.microsoft.com/office/powerpoint/2010/main" val="114410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medications: estrogen blockers; alpha blockers; cholinesterase</a:t>
            </a:r>
            <a:r>
              <a:rPr lang="en-US" baseline="0" dirty="0"/>
              <a:t> inhibitors</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7641B6E7-3E6F-4EDF-8880-127DB1610671}" type="slidenum">
              <a:rPr lang="en-US" smtClean="0"/>
              <a:pPr/>
              <a:t>10</a:t>
            </a:fld>
            <a:endParaRPr lang="en-US"/>
          </a:p>
        </p:txBody>
      </p:sp>
    </p:spTree>
    <p:extLst>
      <p:ext uri="{BB962C8B-B14F-4D97-AF65-F5344CB8AC3E}">
        <p14:creationId xmlns:p14="http://schemas.microsoft.com/office/powerpoint/2010/main" val="208398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Research emphasizes the role of afferent stimulation from the bladder </a:t>
            </a:r>
            <a:r>
              <a:rPr lang="en-US" dirty="0" err="1"/>
              <a:t>urothelium</a:t>
            </a:r>
            <a:r>
              <a:rPr lang="en-US" baseline="0" dirty="0"/>
              <a:t> and impaired CNS control of urgency in DO and overactive bladder. </a:t>
            </a:r>
          </a:p>
          <a:p>
            <a:pPr marL="232943" indent="-232943">
              <a:buAutoNum type="arabicPeriod"/>
            </a:pPr>
            <a:r>
              <a:rPr lang="en-US" baseline="0" dirty="0"/>
              <a:t>Occurs with urgency, a compelling and often sudden need to void; most common in both men and women. </a:t>
            </a:r>
            <a:endParaRPr lang="en-US" dirty="0"/>
          </a:p>
        </p:txBody>
      </p:sp>
      <p:sp>
        <p:nvSpPr>
          <p:cNvPr id="4" name="Slide Number Placeholder 3"/>
          <p:cNvSpPr>
            <a:spLocks noGrp="1"/>
          </p:cNvSpPr>
          <p:nvPr>
            <p:ph type="sldNum" sz="quarter" idx="10"/>
          </p:nvPr>
        </p:nvSpPr>
        <p:spPr/>
        <p:txBody>
          <a:bodyPr/>
          <a:lstStyle/>
          <a:p>
            <a:fld id="{7641B6E7-3E6F-4EDF-8880-127DB1610671}" type="slidenum">
              <a:rPr lang="en-US" smtClean="0"/>
              <a:pPr/>
              <a:t>15</a:t>
            </a:fld>
            <a:endParaRPr lang="en-US"/>
          </a:p>
        </p:txBody>
      </p:sp>
    </p:spTree>
    <p:extLst>
      <p:ext uri="{BB962C8B-B14F-4D97-AF65-F5344CB8AC3E}">
        <p14:creationId xmlns:p14="http://schemas.microsoft.com/office/powerpoint/2010/main" val="45334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aseline="0" dirty="0"/>
              <a:t>Damage to pelvic floor supports (</a:t>
            </a:r>
            <a:r>
              <a:rPr lang="en-US" baseline="0" dirty="0" err="1"/>
              <a:t>levator</a:t>
            </a:r>
            <a:r>
              <a:rPr lang="en-US" baseline="0" dirty="0"/>
              <a:t> </a:t>
            </a:r>
            <a:r>
              <a:rPr lang="en-US" baseline="0" dirty="0" err="1"/>
              <a:t>ani</a:t>
            </a:r>
            <a:r>
              <a:rPr lang="en-US" baseline="0" dirty="0"/>
              <a:t>, CT) which compress the urethra when </a:t>
            </a:r>
            <a:r>
              <a:rPr lang="en-US" baseline="0" dirty="0" err="1"/>
              <a:t>intrabdominal</a:t>
            </a:r>
            <a:r>
              <a:rPr lang="en-US" baseline="0" dirty="0"/>
              <a:t> pressure increases.</a:t>
            </a:r>
          </a:p>
          <a:p>
            <a:pPr marL="232943" indent="-232943">
              <a:buAutoNum type="arabicPeriod"/>
            </a:pPr>
            <a:r>
              <a:rPr lang="en-US" baseline="0" dirty="0"/>
              <a:t>Sphincter failure- surgical damage, severe atrophy, or (rare) </a:t>
            </a:r>
            <a:r>
              <a:rPr lang="en-US" baseline="0" dirty="0" err="1"/>
              <a:t>subsacral</a:t>
            </a:r>
            <a:r>
              <a:rPr lang="en-US" baseline="0" dirty="0"/>
              <a:t> SCI.</a:t>
            </a:r>
          </a:p>
          <a:p>
            <a:endParaRPr lang="en-US" dirty="0"/>
          </a:p>
        </p:txBody>
      </p:sp>
      <p:sp>
        <p:nvSpPr>
          <p:cNvPr id="4" name="Slide Number Placeholder 3"/>
          <p:cNvSpPr>
            <a:spLocks noGrp="1"/>
          </p:cNvSpPr>
          <p:nvPr>
            <p:ph type="sldNum" sz="quarter" idx="10"/>
          </p:nvPr>
        </p:nvSpPr>
        <p:spPr/>
        <p:txBody>
          <a:bodyPr/>
          <a:lstStyle/>
          <a:p>
            <a:fld id="{7641B6E7-3E6F-4EDF-8880-127DB1610671}" type="slidenum">
              <a:rPr lang="en-US" smtClean="0"/>
              <a:pPr/>
              <a:t>16</a:t>
            </a:fld>
            <a:endParaRPr lang="en-US"/>
          </a:p>
        </p:txBody>
      </p:sp>
    </p:spTree>
    <p:extLst>
      <p:ext uri="{BB962C8B-B14F-4D97-AF65-F5344CB8AC3E}">
        <p14:creationId xmlns:p14="http://schemas.microsoft.com/office/powerpoint/2010/main" val="243802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3788-2CEE-9D08-DAEC-FA5B363DBB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6C38BEE0-BDD6-F0D9-F8E9-2CF46695A3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29FABEB3-B48A-F87B-6103-D750BBEFB8D7}"/>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a:extLst>
              <a:ext uri="{FF2B5EF4-FFF2-40B4-BE49-F238E27FC236}">
                <a16:creationId xmlns:a16="http://schemas.microsoft.com/office/drawing/2014/main" id="{31ED6C4D-E6E3-DB83-5798-EBC12DDA3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598ED-2E9C-96A2-345C-FF910CEC100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08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8D73-F61C-8DDA-AB58-2124BCE15A56}"/>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412CD3E-AC8A-DAEF-C5CD-616855606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F5F37CF5-6371-9EF5-BFED-65F5B915AA85}"/>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a:extLst>
              <a:ext uri="{FF2B5EF4-FFF2-40B4-BE49-F238E27FC236}">
                <a16:creationId xmlns:a16="http://schemas.microsoft.com/office/drawing/2014/main" id="{B3BB2A66-CE83-DFE9-F123-6D3AE93D3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6EA73-D40C-72DE-8B1D-C450B81890B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70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2B766-1EC5-F5E6-8DF8-86C073C2C92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138BC1D-DB63-EC30-7030-354ADC3B30C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536663A-D968-C46F-C93A-1218E81D64F1}"/>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a:extLst>
              <a:ext uri="{FF2B5EF4-FFF2-40B4-BE49-F238E27FC236}">
                <a16:creationId xmlns:a16="http://schemas.microsoft.com/office/drawing/2014/main" id="{1A3DD9AC-B6F5-03F7-179E-EF3DA1D4F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0774-E095-D4C0-1146-6D14E718D2B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05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8BB3-29EC-64C3-303B-217066F4C947}"/>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35D3C458-4B89-67E9-538E-092996CEE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3EDD047-6195-9A3C-8086-04673A4F9F17}"/>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a:extLst>
              <a:ext uri="{FF2B5EF4-FFF2-40B4-BE49-F238E27FC236}">
                <a16:creationId xmlns:a16="http://schemas.microsoft.com/office/drawing/2014/main" id="{2671F2E5-FC99-4BEF-61B2-CDC540BBB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A3F41-28A3-6DAE-FEBD-E546829845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95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BB42-37E8-0EF7-EFFC-BB50E0E0AD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76A8E8C2-BE66-1AA0-2915-7D8188890239}"/>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06CE0-83A3-F770-3A4F-36D3541379EE}"/>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5" name="Footer Placeholder 4">
            <a:extLst>
              <a:ext uri="{FF2B5EF4-FFF2-40B4-BE49-F238E27FC236}">
                <a16:creationId xmlns:a16="http://schemas.microsoft.com/office/drawing/2014/main" id="{5CCC46CC-AB96-CD5D-FC9F-00E7572AC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6FB35-F5F5-223A-5C6E-C0B340380C4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31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284-1ACD-E7B0-AC08-0E432F30708F}"/>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2E988583-9BCC-F9EE-F9FD-F6DED8FA5C4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E96AA243-C390-1017-A62E-9907A2F915F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A19F6A76-ABBE-2273-D70A-226D6BBC2578}"/>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a:extLst>
              <a:ext uri="{FF2B5EF4-FFF2-40B4-BE49-F238E27FC236}">
                <a16:creationId xmlns:a16="http://schemas.microsoft.com/office/drawing/2014/main" id="{B6131B0F-9AFB-21C6-8D2A-27A626DC8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9A36F-F5B5-B506-114D-38007CDC1A7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243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2D47-187D-09D3-8762-CA73FEA7B47F}"/>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928BB544-CA32-0377-DF55-B8F790E6C74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B1125-E69B-D90A-3AE5-9E7700FE07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2C73B227-A649-7AFE-9154-B078D50B34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4084B-A96B-AB94-A6AD-9E13D5C2967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1CE77827-0A47-B16B-4F54-8D4FEA1B07DF}"/>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8" name="Footer Placeholder 7">
            <a:extLst>
              <a:ext uri="{FF2B5EF4-FFF2-40B4-BE49-F238E27FC236}">
                <a16:creationId xmlns:a16="http://schemas.microsoft.com/office/drawing/2014/main" id="{D42CE0CC-D1AB-BEA3-DDBA-E69197B23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32048-625F-2EA5-A633-AE566F9DB10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717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BD4F-F75D-7D05-2F6A-3FF070AA985F}"/>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ED0FC992-513A-07E7-8E9D-D157A14B14CC}"/>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4" name="Footer Placeholder 3">
            <a:extLst>
              <a:ext uri="{FF2B5EF4-FFF2-40B4-BE49-F238E27FC236}">
                <a16:creationId xmlns:a16="http://schemas.microsoft.com/office/drawing/2014/main" id="{ABD96209-407C-E281-686F-D97353F52C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A1CC-BDEC-5592-0E09-9EFECDFE624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065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2811B-5B8B-154F-CD2F-38D53F64D37A}"/>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3" name="Footer Placeholder 2">
            <a:extLst>
              <a:ext uri="{FF2B5EF4-FFF2-40B4-BE49-F238E27FC236}">
                <a16:creationId xmlns:a16="http://schemas.microsoft.com/office/drawing/2014/main" id="{38BE8AF5-B34A-937D-DA43-332630489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F2EE6-B694-97ED-DB35-FDE8A56E0A5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06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CBEF-2E9A-1C59-4721-0FDFCCFA69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0C0DC074-3C67-8CE2-1AD8-C8823658E86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F1A4A0DB-1C74-7976-A0E0-04F7C8E96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7A5AD4-655D-2030-7E7C-CA2C37CF92A8}"/>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a:extLst>
              <a:ext uri="{FF2B5EF4-FFF2-40B4-BE49-F238E27FC236}">
                <a16:creationId xmlns:a16="http://schemas.microsoft.com/office/drawing/2014/main" id="{8FD8AABB-6A55-54E4-34FA-2829954BB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AA294-3197-92CA-F4E5-57B57AF82D1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04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9DA7-1AA8-F5F0-1177-7EA65620F5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7E50B332-B0FA-478A-A7EC-0DEF2C18F2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C8718B01-4DA0-75CD-A8B7-C307DA7B15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9C018A-FE60-4935-5CAF-83CC565BC1FA}"/>
              </a:ext>
            </a:extLst>
          </p:cNvPr>
          <p:cNvSpPr>
            <a:spLocks noGrp="1"/>
          </p:cNvSpPr>
          <p:nvPr>
            <p:ph type="dt" sz="half" idx="10"/>
          </p:nvPr>
        </p:nvSpPr>
        <p:spPr/>
        <p:txBody>
          <a:bodyPr/>
          <a:lstStyle/>
          <a:p>
            <a:fld id="{1D8BD707-D9CF-40AE-B4C6-C98DA3205C09}" type="datetimeFigureOut">
              <a:rPr lang="en-US" smtClean="0"/>
              <a:pPr/>
              <a:t>2/16/2025</a:t>
            </a:fld>
            <a:endParaRPr lang="en-US"/>
          </a:p>
        </p:txBody>
      </p:sp>
      <p:sp>
        <p:nvSpPr>
          <p:cNvPr id="6" name="Footer Placeholder 5">
            <a:extLst>
              <a:ext uri="{FF2B5EF4-FFF2-40B4-BE49-F238E27FC236}">
                <a16:creationId xmlns:a16="http://schemas.microsoft.com/office/drawing/2014/main" id="{26943523-9DA0-36CE-4C3F-CD243333B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087EB-65C8-B0A8-0E55-3F990FC9D0F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26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DD56E-F096-095C-78A3-38BD5DCED7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180883A5-C080-537B-8186-31BAF8E167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5680B0CF-F908-24C6-5D29-D965509FB2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pPr/>
              <a:t>2/16/2025</a:t>
            </a:fld>
            <a:endParaRPr lang="en-US"/>
          </a:p>
        </p:txBody>
      </p:sp>
      <p:sp>
        <p:nvSpPr>
          <p:cNvPr id="5" name="Footer Placeholder 4">
            <a:extLst>
              <a:ext uri="{FF2B5EF4-FFF2-40B4-BE49-F238E27FC236}">
                <a16:creationId xmlns:a16="http://schemas.microsoft.com/office/drawing/2014/main" id="{7D371F41-A0AB-A4E0-D2F8-BC2A348E62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10418A-C6DE-CDC2-B303-EC772FE2076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0792298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books/NBK559095/" TargetMode="External"/><Relationship Id="rId2" Type="http://schemas.openxmlformats.org/officeDocument/2006/relationships/hyperlink" Target="https://www.ncbi.nlm.nih.gov/books/NBK559095/#__NBK559095_ai__"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12E4AFD-06A1-8D6F-4800-6CDA5A4F60C7}"/>
              </a:ext>
            </a:extLst>
          </p:cNvPr>
          <p:cNvSpPr>
            <a:spLocks noGrp="1" noChangeArrowheads="1"/>
          </p:cNvSpPr>
          <p:nvPr>
            <p:ph type="ctrTitle"/>
          </p:nvPr>
        </p:nvSpPr>
        <p:spPr>
          <a:xfrm>
            <a:off x="1143000" y="1638300"/>
            <a:ext cx="6858000" cy="1790700"/>
          </a:xfrm>
        </p:spPr>
        <p:txBody>
          <a:bodyPr>
            <a:normAutofit fontScale="90000"/>
          </a:bodyPr>
          <a:lstStyle/>
          <a:p>
            <a:r>
              <a:rPr lang="en-US" sz="4400" b="1" dirty="0">
                <a:latin typeface="Calibri" panose="020F0502020204030204" pitchFamily="34" charset="0"/>
                <a:cs typeface="Calibri" panose="020F0502020204030204" pitchFamily="34" charset="0"/>
              </a:rPr>
              <a:t>Urinary Incontinence</a:t>
            </a:r>
            <a:br>
              <a:rPr lang="en-US" altLang="en-PK" sz="4400" b="1" dirty="0">
                <a:ea typeface="ＭＳ Ｐゴシック" panose="020B0600070205080204" pitchFamily="34" charset="-128"/>
              </a:rPr>
            </a:br>
            <a:r>
              <a:rPr lang="en-US" altLang="en-PK" sz="4400" b="1" dirty="0">
                <a:solidFill>
                  <a:schemeClr val="accent1"/>
                </a:solidFill>
                <a:ea typeface="ＭＳ Ｐゴシック" panose="020B0600070205080204" pitchFamily="34" charset="-128"/>
              </a:rPr>
              <a:t>Renal Module</a:t>
            </a:r>
            <a:br>
              <a:rPr lang="en-US" altLang="en-PK" sz="4400" b="1" dirty="0">
                <a:ea typeface="ＭＳ Ｐゴシック" panose="020B0600070205080204" pitchFamily="34" charset="-128"/>
              </a:rPr>
            </a:br>
            <a:r>
              <a:rPr lang="en-US" altLang="en-PK" sz="4400" b="1" dirty="0">
                <a:ea typeface="ＭＳ Ｐゴシック" panose="020B0600070205080204" pitchFamily="34" charset="-128"/>
              </a:rPr>
              <a:t>4</a:t>
            </a:r>
            <a:r>
              <a:rPr lang="en-US" altLang="en-PK" sz="4400" b="1" baseline="30000" dirty="0">
                <a:ea typeface="ＭＳ Ｐゴシック" panose="020B0600070205080204" pitchFamily="34" charset="-128"/>
              </a:rPr>
              <a:t>th</a:t>
            </a:r>
            <a:r>
              <a:rPr lang="en-US" altLang="en-PK" sz="4400" b="1" dirty="0">
                <a:ea typeface="ＭＳ Ｐゴシック" panose="020B0600070205080204" pitchFamily="34" charset="-128"/>
              </a:rPr>
              <a:t> Year MBBS</a:t>
            </a:r>
            <a:endParaRPr lang="en-US" altLang="en-PK" sz="4400" dirty="0"/>
          </a:p>
        </p:txBody>
      </p:sp>
      <p:sp>
        <p:nvSpPr>
          <p:cNvPr id="3" name="Subtitle 2">
            <a:extLst>
              <a:ext uri="{FF2B5EF4-FFF2-40B4-BE49-F238E27FC236}">
                <a16:creationId xmlns:a16="http://schemas.microsoft.com/office/drawing/2014/main" id="{51197FA9-FDBF-192B-EA89-012DCE2D94CF}"/>
              </a:ext>
            </a:extLst>
          </p:cNvPr>
          <p:cNvSpPr>
            <a:spLocks noGrp="1"/>
          </p:cNvSpPr>
          <p:nvPr>
            <p:ph type="subTitle" idx="1"/>
          </p:nvPr>
        </p:nvSpPr>
        <p:spPr/>
        <p:txBody>
          <a:bodyPr/>
          <a:lstStyle/>
          <a:p>
            <a:pPr fontAlgn="auto">
              <a:spcAft>
                <a:spcPts val="0"/>
              </a:spcAft>
              <a:defRPr/>
            </a:pPr>
            <a:r>
              <a:rPr lang="en-US" dirty="0">
                <a:solidFill>
                  <a:schemeClr val="bg1">
                    <a:lumMod val="50000"/>
                  </a:schemeClr>
                </a:solidFill>
              </a:rPr>
              <a:t>Dr Kiran Fatima</a:t>
            </a:r>
          </a:p>
          <a:p>
            <a:pPr fontAlgn="auto">
              <a:spcAft>
                <a:spcPts val="0"/>
              </a:spcAft>
              <a:defRPr/>
            </a:pPr>
            <a:r>
              <a:rPr lang="en-US" dirty="0">
                <a:solidFill>
                  <a:schemeClr val="bg1">
                    <a:lumMod val="50000"/>
                  </a:schemeClr>
                </a:solidFill>
              </a:rPr>
              <a:t>Pathology Department</a:t>
            </a:r>
          </a:p>
          <a:p>
            <a:pPr fontAlgn="auto">
              <a:spcAft>
                <a:spcPts val="0"/>
              </a:spcAft>
              <a:defRPr/>
            </a:pPr>
            <a:r>
              <a:rPr lang="en-US" dirty="0">
                <a:solidFill>
                  <a:schemeClr val="bg1">
                    <a:lumMod val="50000"/>
                  </a:schemeClr>
                </a:solidFill>
              </a:rPr>
              <a:t>Rawalpindi Medical University</a:t>
            </a:r>
          </a:p>
        </p:txBody>
      </p:sp>
    </p:spTree>
    <p:extLst>
      <p:ext uri="{BB962C8B-B14F-4D97-AF65-F5344CB8AC3E}">
        <p14:creationId xmlns:p14="http://schemas.microsoft.com/office/powerpoint/2010/main" val="188234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Risk factors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a:t>
            </a:r>
            <a:r>
              <a:rPr lang="en-US" sz="2400" dirty="0">
                <a:latin typeface="Calibri" panose="020F0502020204030204" pitchFamily="34" charset="0"/>
                <a:cs typeface="Calibri" panose="020F0502020204030204" pitchFamily="34" charset="0"/>
              </a:rPr>
              <a:t>Obesity</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Functional impairment</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Dementia</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Medications</a:t>
            </a:r>
          </a:p>
        </p:txBody>
      </p:sp>
      <p:sp>
        <p:nvSpPr>
          <p:cNvPr id="4" name="TextBox 3">
            <a:extLst>
              <a:ext uri="{FF2B5EF4-FFF2-40B4-BE49-F238E27FC236}">
                <a16:creationId xmlns:a16="http://schemas.microsoft.com/office/drawing/2014/main" id="{D7C66FD7-9225-3B67-EB57-85F30E80F093}"/>
              </a:ext>
            </a:extLst>
          </p:cNvPr>
          <p:cNvSpPr txBox="1"/>
          <p:nvPr/>
        </p:nvSpPr>
        <p:spPr>
          <a:xfrm>
            <a:off x="6781800" y="326055"/>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264811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Urinary incontinence: Pathology review - Osmosi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113" b="1499"/>
          <a:stretch/>
        </p:blipFill>
        <p:spPr bwMode="auto">
          <a:xfrm>
            <a:off x="533400" y="318424"/>
            <a:ext cx="8240726" cy="5625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C75E4D-6976-9B58-E2F3-26143CE972AC}"/>
              </a:ext>
            </a:extLst>
          </p:cNvPr>
          <p:cNvSpPr txBox="1"/>
          <p:nvPr/>
        </p:nvSpPr>
        <p:spPr>
          <a:xfrm>
            <a:off x="6781800" y="392668"/>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348760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7543800" cy="1388534"/>
          </a:xfrm>
        </p:spPr>
        <p:txBody>
          <a:bodyPr>
            <a:noAutofit/>
          </a:bodyPr>
          <a:lstStyle/>
          <a:p>
            <a:r>
              <a:rPr lang="en-US" sz="4400" dirty="0">
                <a:latin typeface="Calibri" panose="020F0502020204030204" pitchFamily="34" charset="0"/>
                <a:cs typeface="Calibri" panose="020F0502020204030204" pitchFamily="34" charset="0"/>
              </a:rPr>
              <a:t>Pathophysiology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age related lower urinary tract changes</a:t>
            </a:r>
          </a:p>
        </p:txBody>
      </p:sp>
      <p:sp>
        <p:nvSpPr>
          <p:cNvPr id="3" name="Content Placeholder 2"/>
          <p:cNvSpPr>
            <a:spLocks noGrp="1"/>
          </p:cNvSpPr>
          <p:nvPr>
            <p:ph idx="1"/>
          </p:nvPr>
        </p:nvSpPr>
        <p:spPr>
          <a:xfrm>
            <a:off x="800099" y="2291135"/>
            <a:ext cx="7543801" cy="4023360"/>
          </a:xfrm>
        </p:spPr>
        <p:txBody>
          <a:bodyPr/>
          <a:lstStyle/>
          <a:p>
            <a:pPr>
              <a:buFont typeface="Wingdings" panose="05000000000000000000" pitchFamily="2" charset="2"/>
              <a:buChar char="v"/>
            </a:pPr>
            <a:r>
              <a:rPr lang="en-US" dirty="0"/>
              <a:t> </a:t>
            </a:r>
            <a:r>
              <a:rPr lang="en-US" sz="2400" dirty="0">
                <a:latin typeface="Calibri" panose="020F0502020204030204" pitchFamily="34" charset="0"/>
                <a:cs typeface="Calibri" panose="020F0502020204030204" pitchFamily="34" charset="0"/>
              </a:rPr>
              <a:t>Bladder contractility decreases</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Uninhibited bladder contractions increase</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Diurnal urine output </a:t>
            </a:r>
            <a:r>
              <a:rPr lang="en-US" sz="2400" dirty="0" err="1">
                <a:latin typeface="Calibri" panose="020F0502020204030204" pitchFamily="34" charset="0"/>
                <a:cs typeface="Calibri" panose="020F0502020204030204" pitchFamily="34" charset="0"/>
              </a:rPr>
              <a:t>occurse</a:t>
            </a:r>
            <a:r>
              <a:rPr lang="en-US" sz="2400" dirty="0">
                <a:latin typeface="Calibri" panose="020F0502020204030204" pitchFamily="34" charset="0"/>
                <a:cs typeface="Calibri" panose="020F0502020204030204" pitchFamily="34" charset="0"/>
              </a:rPr>
              <a:t> later in day</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Bladder capacity decreases</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Sphincteric</a:t>
            </a:r>
            <a:r>
              <a:rPr lang="en-US" sz="2400" dirty="0">
                <a:latin typeface="Calibri" panose="020F0502020204030204" pitchFamily="34" charset="0"/>
                <a:cs typeface="Calibri" panose="020F0502020204030204" pitchFamily="34" charset="0"/>
              </a:rPr>
              <a:t> striated muscle attenuates</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PVR increases</a:t>
            </a:r>
          </a:p>
          <a:p>
            <a:pPr marL="0" indent="0">
              <a:buNone/>
            </a:pPr>
            <a:endParaRPr lang="en-US" dirty="0"/>
          </a:p>
        </p:txBody>
      </p:sp>
      <p:sp>
        <p:nvSpPr>
          <p:cNvPr id="4" name="TextBox 3">
            <a:extLst>
              <a:ext uri="{FF2B5EF4-FFF2-40B4-BE49-F238E27FC236}">
                <a16:creationId xmlns:a16="http://schemas.microsoft.com/office/drawing/2014/main" id="{98190B92-587E-0637-0B0E-8297A2DB763A}"/>
              </a:ext>
            </a:extLst>
          </p:cNvPr>
          <p:cNvSpPr txBox="1"/>
          <p:nvPr/>
        </p:nvSpPr>
        <p:spPr>
          <a:xfrm>
            <a:off x="6781800" y="392668"/>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28946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Age related lower urinary tract changes- women</a:t>
            </a:r>
          </a:p>
        </p:txBody>
      </p:sp>
      <p:sp>
        <p:nvSpPr>
          <p:cNvPr id="3" name="Content Placeholder 2"/>
          <p:cNvSpPr>
            <a:spLocks noGrp="1"/>
          </p:cNvSpPr>
          <p:nvPr>
            <p:ph idx="1"/>
          </p:nvPr>
        </p:nvSpPr>
        <p:spPr>
          <a:xfrm>
            <a:off x="822959" y="2133600"/>
            <a:ext cx="7543801" cy="4023360"/>
          </a:xfrm>
        </p:spPr>
        <p:txBody>
          <a:bodyPr/>
          <a:lstStyle/>
          <a:p>
            <a:r>
              <a:rPr lang="en-US" sz="2400" dirty="0">
                <a:latin typeface="Calibri" panose="020F0502020204030204" pitchFamily="34" charset="0"/>
                <a:cs typeface="Calibri" panose="020F0502020204030204" pitchFamily="34" charset="0"/>
              </a:rPr>
              <a:t>In addition to the physiologic changes already discussed:</a:t>
            </a:r>
          </a:p>
          <a:p>
            <a:pPr lvl="1"/>
            <a:r>
              <a:rPr lang="en-US" sz="2400" dirty="0">
                <a:latin typeface="Calibri" panose="020F0502020204030204" pitchFamily="34" charset="0"/>
                <a:cs typeface="Calibri" panose="020F0502020204030204" pitchFamily="34" charset="0"/>
              </a:rPr>
              <a:t>Urethral closure pressure decreases</a:t>
            </a:r>
          </a:p>
          <a:p>
            <a:pPr lvl="1"/>
            <a:r>
              <a:rPr lang="en-US" sz="2400" dirty="0">
                <a:latin typeface="Calibri" panose="020F0502020204030204" pitchFamily="34" charset="0"/>
                <a:cs typeface="Calibri" panose="020F0502020204030204" pitchFamily="34" charset="0"/>
              </a:rPr>
              <a:t>Vaginal mucosal atrophy</a:t>
            </a:r>
          </a:p>
          <a:p>
            <a:pPr marL="393192" lvl="1" indent="0">
              <a:buNone/>
            </a:pPr>
            <a:endParaRPr lang="en-US" dirty="0"/>
          </a:p>
        </p:txBody>
      </p:sp>
      <p:sp>
        <p:nvSpPr>
          <p:cNvPr id="4" name="TextBox 3">
            <a:extLst>
              <a:ext uri="{FF2B5EF4-FFF2-40B4-BE49-F238E27FC236}">
                <a16:creationId xmlns:a16="http://schemas.microsoft.com/office/drawing/2014/main" id="{D4CF2BFF-258E-F2E0-3914-C1BC22014E24}"/>
              </a:ext>
            </a:extLst>
          </p:cNvPr>
          <p:cNvSpPr txBox="1"/>
          <p:nvPr/>
        </p:nvSpPr>
        <p:spPr>
          <a:xfrm>
            <a:off x="6781800" y="326055"/>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330293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Age related lower urinary tract changes- men</a:t>
            </a:r>
            <a:r>
              <a:rPr lang="en-US" dirty="0"/>
              <a:t>	</a:t>
            </a:r>
          </a:p>
        </p:txBody>
      </p:sp>
      <p:sp>
        <p:nvSpPr>
          <p:cNvPr id="3" name="Content Placeholder 2"/>
          <p:cNvSpPr>
            <a:spLocks noGrp="1"/>
          </p:cNvSpPr>
          <p:nvPr>
            <p:ph idx="1"/>
          </p:nvPr>
        </p:nvSpPr>
        <p:spPr>
          <a:xfrm>
            <a:off x="822959" y="2057400"/>
            <a:ext cx="7543801" cy="4023360"/>
          </a:xfrm>
        </p:spPr>
        <p:txBody>
          <a:bodyPr>
            <a:normAutofit/>
          </a:bodyPr>
          <a:lstStyle/>
          <a:p>
            <a:r>
              <a:rPr lang="en-US" sz="2400" dirty="0">
                <a:latin typeface="Calibri" panose="020F0502020204030204" pitchFamily="34" charset="0"/>
                <a:cs typeface="Calibri" panose="020F0502020204030204" pitchFamily="34" charset="0"/>
              </a:rPr>
              <a:t>In addition to the physiologic changes already discussed:</a:t>
            </a:r>
          </a:p>
          <a:p>
            <a:pPr lvl="1"/>
            <a:r>
              <a:rPr lang="en-US" sz="2400" dirty="0">
                <a:latin typeface="Calibri" panose="020F0502020204030204" pitchFamily="34" charset="0"/>
                <a:cs typeface="Calibri" panose="020F0502020204030204" pitchFamily="34" charset="0"/>
              </a:rPr>
              <a:t>Benign prostatic hyperplasia</a:t>
            </a:r>
          </a:p>
          <a:p>
            <a:pPr lvl="1"/>
            <a:r>
              <a:rPr lang="en-US" sz="2400" dirty="0">
                <a:latin typeface="Calibri" panose="020F0502020204030204" pitchFamily="34" charset="0"/>
                <a:cs typeface="Calibri" panose="020F0502020204030204" pitchFamily="34" charset="0"/>
              </a:rPr>
              <a:t>Prostate hypertrophy</a:t>
            </a:r>
          </a:p>
        </p:txBody>
      </p:sp>
      <p:sp>
        <p:nvSpPr>
          <p:cNvPr id="4" name="TextBox 3">
            <a:extLst>
              <a:ext uri="{FF2B5EF4-FFF2-40B4-BE49-F238E27FC236}">
                <a16:creationId xmlns:a16="http://schemas.microsoft.com/office/drawing/2014/main" id="{DA26EE57-2C57-A012-999E-D031A0ACDC5E}"/>
              </a:ext>
            </a:extLst>
          </p:cNvPr>
          <p:cNvSpPr txBox="1"/>
          <p:nvPr/>
        </p:nvSpPr>
        <p:spPr>
          <a:xfrm>
            <a:off x="6781800" y="326055"/>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271282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a:bodyPr>
          <a:lstStyle/>
          <a:p>
            <a:r>
              <a:rPr lang="en-US" sz="4400" dirty="0">
                <a:latin typeface="Calibri" panose="020F0502020204030204" pitchFamily="34" charset="0"/>
                <a:cs typeface="Calibri" panose="020F0502020204030204" pitchFamily="34" charset="0"/>
              </a:rPr>
              <a:t>Urge urinary incontinence</a:t>
            </a:r>
          </a:p>
        </p:txBody>
      </p:sp>
      <p:sp>
        <p:nvSpPr>
          <p:cNvPr id="3" name="Content Placeholder 2"/>
          <p:cNvSpPr>
            <a:spLocks noGrp="1"/>
          </p:cNvSpPr>
          <p:nvPr>
            <p:ph idx="1"/>
          </p:nvPr>
        </p:nvSpPr>
        <p:spPr>
          <a:xfrm>
            <a:off x="800099" y="2057400"/>
            <a:ext cx="7543801" cy="4023360"/>
          </a:xfrm>
        </p:spPr>
        <p:txBody>
          <a:bodyPr/>
          <a:lstStyle/>
          <a:p>
            <a:pPr>
              <a:buFont typeface="Wingdings" panose="05000000000000000000" pitchFamily="2" charset="2"/>
              <a:buChar char="Ø"/>
            </a:pPr>
            <a:r>
              <a:rPr lang="en-US" dirty="0"/>
              <a:t> </a:t>
            </a:r>
            <a:r>
              <a:rPr lang="en-US" sz="2400" dirty="0">
                <a:latin typeface="Calibri" panose="020F0502020204030204" pitchFamily="34" charset="0"/>
                <a:cs typeface="Calibri" panose="020F0502020204030204" pitchFamily="34" charset="0"/>
              </a:rPr>
              <a:t>Urge Urinary incontinence with detrusor </a:t>
            </a:r>
            <a:r>
              <a:rPr lang="en-US" sz="2400" dirty="0" err="1">
                <a:latin typeface="Calibri" panose="020F0502020204030204" pitchFamily="34" charset="0"/>
                <a:cs typeface="Calibri" panose="020F0502020204030204" pitchFamily="34" charset="0"/>
              </a:rPr>
              <a:t>overactivity</a:t>
            </a:r>
            <a:r>
              <a:rPr lang="en-US" sz="2400" dirty="0">
                <a:latin typeface="Calibri" panose="020F0502020204030204" pitchFamily="34" charset="0"/>
                <a:cs typeface="Calibri" panose="020F0502020204030204" pitchFamily="34" charset="0"/>
              </a:rPr>
              <a:t> (uninhibited bladder contractions)</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40% on urodynamic testing</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Suggest detrusor </a:t>
            </a:r>
            <a:r>
              <a:rPr lang="en-US" sz="2400" dirty="0" err="1">
                <a:latin typeface="Calibri" panose="020F0502020204030204" pitchFamily="34" charset="0"/>
                <a:cs typeface="Calibri" panose="020F0502020204030204" pitchFamily="34" charset="0"/>
              </a:rPr>
              <a:t>overactivity</a:t>
            </a:r>
            <a:r>
              <a:rPr lang="en-US" sz="2400" dirty="0">
                <a:latin typeface="Calibri" panose="020F0502020204030204" pitchFamily="34" charset="0"/>
                <a:cs typeface="Calibri" panose="020F0502020204030204" pitchFamily="34" charset="0"/>
              </a:rPr>
              <a:t> PLUS impaired compensatory mechanisms.</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Idiopathic, age-related, secondary to lesions in cerebral and spinal pathways.</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Due to bladder outlet obstruction or bladder irritation (infection, stones, tumor)</a:t>
            </a:r>
          </a:p>
        </p:txBody>
      </p:sp>
      <p:sp>
        <p:nvSpPr>
          <p:cNvPr id="4" name="TextBox 3">
            <a:extLst>
              <a:ext uri="{FF2B5EF4-FFF2-40B4-BE49-F238E27FC236}">
                <a16:creationId xmlns:a16="http://schemas.microsoft.com/office/drawing/2014/main" id="{361A81C6-1095-D17A-BE79-5F8A8F9B01C8}"/>
              </a:ext>
            </a:extLst>
          </p:cNvPr>
          <p:cNvSpPr txBox="1"/>
          <p:nvPr/>
        </p:nvSpPr>
        <p:spPr>
          <a:xfrm>
            <a:off x="6781800" y="392668"/>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373139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a:bodyPr>
          <a:lstStyle/>
          <a:p>
            <a:r>
              <a:rPr lang="en-US" sz="4400" dirty="0">
                <a:latin typeface="Calibri" panose="020F0502020204030204" pitchFamily="34" charset="0"/>
                <a:cs typeface="Calibri" panose="020F0502020204030204" pitchFamily="34" charset="0"/>
              </a:rPr>
              <a:t>Stress urinary incontinence</a:t>
            </a:r>
          </a:p>
        </p:txBody>
      </p:sp>
      <p:sp>
        <p:nvSpPr>
          <p:cNvPr id="3" name="Content Placeholder 2"/>
          <p:cNvSpPr>
            <a:spLocks noGrp="1"/>
          </p:cNvSpPr>
          <p:nvPr>
            <p:ph idx="1"/>
          </p:nvPr>
        </p:nvSpPr>
        <p:spPr>
          <a:xfrm>
            <a:off x="457200" y="1935480"/>
            <a:ext cx="5816601" cy="4693920"/>
          </a:xfrm>
        </p:spPr>
        <p:txBody>
          <a:bodyPr>
            <a:normAutofit/>
          </a:bodyPr>
          <a:lstStyle/>
          <a:p>
            <a:pPr>
              <a:buFont typeface="Wingdings" panose="05000000000000000000" pitchFamily="2" charset="2"/>
              <a:buChar char="Ø"/>
            </a:pPr>
            <a:r>
              <a:rPr lang="en-US" sz="2400" dirty="0"/>
              <a:t> </a:t>
            </a:r>
            <a:r>
              <a:rPr lang="en-US" sz="2400" dirty="0">
                <a:latin typeface="Calibri" panose="020F0502020204030204" pitchFamily="34" charset="0"/>
                <a:cs typeface="Calibri" panose="020F0502020204030204" pitchFamily="34" charset="0"/>
              </a:rPr>
              <a:t>Etiology</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 Damage to the pelvic floor supports</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 Sphincter failure</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Leakage associated with coughing, sneezing, laughing, physical activity</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Second most common form in women</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Seen in men after </a:t>
            </a:r>
            <a:r>
              <a:rPr lang="en-US" sz="2400" dirty="0" err="1">
                <a:latin typeface="Calibri" panose="020F0502020204030204" pitchFamily="34" charset="0"/>
                <a:cs typeface="Calibri" panose="020F0502020204030204" pitchFamily="34" charset="0"/>
              </a:rPr>
              <a:t>prostectomy</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7BB281-340E-93B5-2C84-2043697DC2FC}"/>
              </a:ext>
            </a:extLst>
          </p:cNvPr>
          <p:cNvSpPr txBox="1"/>
          <p:nvPr/>
        </p:nvSpPr>
        <p:spPr>
          <a:xfrm>
            <a:off x="6781800" y="392668"/>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165230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Autofit/>
          </a:bodyPr>
          <a:lstStyle/>
          <a:p>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Mixed urinary incontinence with both detrusor overactivity and impaired sphincter support</a:t>
            </a:r>
          </a:p>
        </p:txBody>
      </p:sp>
      <p:sp>
        <p:nvSpPr>
          <p:cNvPr id="3" name="Content Placeholder 2"/>
          <p:cNvSpPr>
            <a:spLocks noGrp="1"/>
          </p:cNvSpPr>
          <p:nvPr>
            <p:ph idx="1"/>
          </p:nvPr>
        </p:nvSpPr>
        <p:spPr>
          <a:xfrm>
            <a:off x="457200" y="2545080"/>
            <a:ext cx="8229600" cy="3017520"/>
          </a:xfrm>
        </p:spPr>
        <p:txBody>
          <a:bodyPr>
            <a:normAutofit/>
          </a:bodyPr>
          <a:lstStyle/>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Leakage occurs with both urgency and activity</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 Seen in women</a:t>
            </a:r>
          </a:p>
        </p:txBody>
      </p:sp>
      <p:sp>
        <p:nvSpPr>
          <p:cNvPr id="4" name="TextBox 3">
            <a:extLst>
              <a:ext uri="{FF2B5EF4-FFF2-40B4-BE49-F238E27FC236}">
                <a16:creationId xmlns:a16="http://schemas.microsoft.com/office/drawing/2014/main" id="{37820216-F1C7-0424-C650-5D91AEF7D735}"/>
              </a:ext>
            </a:extLst>
          </p:cNvPr>
          <p:cNvSpPr txBox="1"/>
          <p:nvPr/>
        </p:nvSpPr>
        <p:spPr>
          <a:xfrm>
            <a:off x="6781800" y="152400"/>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414406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400" dirty="0">
                <a:latin typeface="Calibri" panose="020F0502020204030204" pitchFamily="34" charset="0"/>
                <a:cs typeface="Calibri" panose="020F0502020204030204" pitchFamily="34" charset="0"/>
              </a:rPr>
              <a:t>Medications associated with urinary incontinence	</a:t>
            </a:r>
          </a:p>
        </p:txBody>
      </p:sp>
      <p:sp>
        <p:nvSpPr>
          <p:cNvPr id="3" name="Content Placeholder 2"/>
          <p:cNvSpPr>
            <a:spLocks noGrp="1"/>
          </p:cNvSpPr>
          <p:nvPr>
            <p:ph idx="1"/>
          </p:nvPr>
        </p:nvSpPr>
        <p:spPr>
          <a:xfrm>
            <a:off x="484239" y="1447800"/>
            <a:ext cx="8229600" cy="5105400"/>
          </a:xfrm>
        </p:spPr>
        <p:txBody>
          <a:bodyPr numCol="2">
            <a:normAutofit/>
          </a:bodyPr>
          <a:lstStyle/>
          <a:p>
            <a:r>
              <a:rPr lang="en-US" sz="2400" dirty="0">
                <a:latin typeface="Calibri" panose="020F0502020204030204" pitchFamily="34" charset="0"/>
                <a:cs typeface="Calibri" panose="020F0502020204030204" pitchFamily="34" charset="0"/>
              </a:rPr>
              <a:t>Alcohol</a:t>
            </a:r>
          </a:p>
          <a:p>
            <a:r>
              <a:rPr lang="en-US" sz="2400" dirty="0">
                <a:latin typeface="Calibri" panose="020F0502020204030204" pitchFamily="34" charset="0"/>
                <a:cs typeface="Calibri" panose="020F0502020204030204" pitchFamily="34" charset="0"/>
              </a:rPr>
              <a:t>Alpha-adrenergic agonists</a:t>
            </a:r>
          </a:p>
          <a:p>
            <a:r>
              <a:rPr lang="en-US" sz="2400" dirty="0">
                <a:latin typeface="Calibri" panose="020F0502020204030204" pitchFamily="34" charset="0"/>
                <a:cs typeface="Calibri" panose="020F0502020204030204" pitchFamily="34" charset="0"/>
              </a:rPr>
              <a:t>Alpha-adrenergic blockers</a:t>
            </a:r>
          </a:p>
          <a:p>
            <a:r>
              <a:rPr lang="en-US" sz="2400" dirty="0">
                <a:latin typeface="Calibri" panose="020F0502020204030204" pitchFamily="34" charset="0"/>
                <a:cs typeface="Calibri" panose="020F0502020204030204" pitchFamily="34" charset="0"/>
              </a:rPr>
              <a:t>ACE Inhibitors</a:t>
            </a:r>
          </a:p>
          <a:p>
            <a:r>
              <a:rPr lang="en-US" sz="2400" dirty="0">
                <a:latin typeface="Calibri" panose="020F0502020204030204" pitchFamily="34" charset="0"/>
                <a:cs typeface="Calibri" panose="020F0502020204030204" pitchFamily="34" charset="0"/>
              </a:rPr>
              <a:t>Anticholinergic</a:t>
            </a:r>
          </a:p>
          <a:p>
            <a:r>
              <a:rPr lang="en-US" sz="2400" dirty="0">
                <a:latin typeface="Calibri" panose="020F0502020204030204" pitchFamily="34" charset="0"/>
                <a:cs typeface="Calibri" panose="020F0502020204030204" pitchFamily="34" charset="0"/>
              </a:rPr>
              <a:t>Antipsychotics</a:t>
            </a:r>
          </a:p>
          <a:p>
            <a:r>
              <a:rPr lang="en-US" sz="2400" dirty="0">
                <a:latin typeface="Calibri" panose="020F0502020204030204" pitchFamily="34" charset="0"/>
                <a:cs typeface="Calibri" panose="020F0502020204030204" pitchFamily="34" charset="0"/>
              </a:rPr>
              <a:t>CCB</a:t>
            </a:r>
          </a:p>
          <a:p>
            <a:r>
              <a:rPr lang="en-US" sz="2400" dirty="0">
                <a:latin typeface="Calibri" panose="020F0502020204030204" pitchFamily="34" charset="0"/>
                <a:cs typeface="Calibri" panose="020F0502020204030204" pitchFamily="34" charset="0"/>
              </a:rPr>
              <a:t>Cholinesterase inhibitors</a:t>
            </a:r>
          </a:p>
          <a:p>
            <a:r>
              <a:rPr lang="en-US" sz="2400" dirty="0">
                <a:latin typeface="Calibri" panose="020F0502020204030204" pitchFamily="34" charset="0"/>
                <a:cs typeface="Calibri" panose="020F0502020204030204" pitchFamily="34" charset="0"/>
              </a:rPr>
              <a:t>Estrogen</a:t>
            </a:r>
          </a:p>
          <a:p>
            <a:r>
              <a:rPr lang="en-US" sz="2400" dirty="0">
                <a:latin typeface="Calibri" panose="020F0502020204030204" pitchFamily="34" charset="0"/>
                <a:cs typeface="Calibri" panose="020F0502020204030204" pitchFamily="34" charset="0"/>
              </a:rPr>
              <a:t>Gabapentin</a:t>
            </a:r>
          </a:p>
          <a:p>
            <a:r>
              <a:rPr lang="en-US" sz="2400" dirty="0">
                <a:latin typeface="Calibri" panose="020F0502020204030204" pitchFamily="34" charset="0"/>
                <a:cs typeface="Calibri" panose="020F0502020204030204" pitchFamily="34" charset="0"/>
              </a:rPr>
              <a:t>Loop diuretics</a:t>
            </a:r>
          </a:p>
          <a:p>
            <a:r>
              <a:rPr lang="en-US" sz="2400" dirty="0">
                <a:latin typeface="Calibri" panose="020F0502020204030204" pitchFamily="34" charset="0"/>
                <a:cs typeface="Calibri" panose="020F0502020204030204" pitchFamily="34" charset="0"/>
              </a:rPr>
              <a:t>Narcotics</a:t>
            </a:r>
          </a:p>
          <a:p>
            <a:r>
              <a:rPr lang="en-US" sz="2400" dirty="0">
                <a:latin typeface="Calibri" panose="020F0502020204030204" pitchFamily="34" charset="0"/>
                <a:cs typeface="Calibri" panose="020F0502020204030204" pitchFamily="34" charset="0"/>
              </a:rPr>
              <a:t>NSAIDs</a:t>
            </a:r>
          </a:p>
          <a:p>
            <a:r>
              <a:rPr lang="en-US" sz="2400" dirty="0">
                <a:latin typeface="Calibri" panose="020F0502020204030204" pitchFamily="34" charset="0"/>
                <a:cs typeface="Calibri" panose="020F0502020204030204" pitchFamily="34" charset="0"/>
              </a:rPr>
              <a:t>Sedative hypnotics</a:t>
            </a:r>
          </a:p>
          <a:p>
            <a:r>
              <a:rPr lang="en-US" sz="2400" dirty="0" err="1">
                <a:latin typeface="Calibri" panose="020F0502020204030204" pitchFamily="34" charset="0"/>
                <a:cs typeface="Calibri" panose="020F0502020204030204" pitchFamily="34" charset="0"/>
              </a:rPr>
              <a:t>Thiazolidinediones</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TCA</a:t>
            </a:r>
          </a:p>
        </p:txBody>
      </p:sp>
      <p:sp>
        <p:nvSpPr>
          <p:cNvPr id="4" name="TextBox 3">
            <a:extLst>
              <a:ext uri="{FF2B5EF4-FFF2-40B4-BE49-F238E27FC236}">
                <a16:creationId xmlns:a16="http://schemas.microsoft.com/office/drawing/2014/main" id="{92A9049A-1BBA-7AB1-6942-A6D1B3CD16B1}"/>
              </a:ext>
            </a:extLst>
          </p:cNvPr>
          <p:cNvSpPr txBox="1"/>
          <p:nvPr/>
        </p:nvSpPr>
        <p:spPr>
          <a:xfrm>
            <a:off x="7315200" y="120134"/>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238042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Physical examination</a:t>
            </a:r>
          </a:p>
        </p:txBody>
      </p:sp>
      <p:sp>
        <p:nvSpPr>
          <p:cNvPr id="3" name="Content Placeholder 2"/>
          <p:cNvSpPr>
            <a:spLocks noGrp="1"/>
          </p:cNvSpPr>
          <p:nvPr>
            <p:ph idx="1"/>
          </p:nvPr>
        </p:nvSpPr>
        <p:spPr/>
        <p:txBody>
          <a:bodyPr>
            <a:noAutofit/>
          </a:bodyPr>
          <a:lstStyle/>
          <a:p>
            <a:r>
              <a:rPr lang="en-US" sz="2400" dirty="0">
                <a:latin typeface="Calibri" panose="020F0502020204030204" pitchFamily="34" charset="0"/>
                <a:cs typeface="Calibri" panose="020F0502020204030204" pitchFamily="34" charset="0"/>
              </a:rPr>
              <a:t>Rectal Exam</a:t>
            </a:r>
          </a:p>
          <a:p>
            <a:pPr lvl="1"/>
            <a:r>
              <a:rPr lang="en-US" sz="2400" dirty="0">
                <a:latin typeface="Calibri" panose="020F0502020204030204" pitchFamily="34" charset="0"/>
                <a:cs typeface="Calibri" panose="020F0502020204030204" pitchFamily="34" charset="0"/>
              </a:rPr>
              <a:t>Masses, fecal loading, prostate nodules or firmness</a:t>
            </a:r>
          </a:p>
          <a:p>
            <a:r>
              <a:rPr lang="en-US" sz="2400" dirty="0" err="1">
                <a:latin typeface="Calibri" panose="020F0502020204030204" pitchFamily="34" charset="0"/>
                <a:cs typeface="Calibri" panose="020F0502020204030204" pitchFamily="34" charset="0"/>
              </a:rPr>
              <a:t>Neuro</a:t>
            </a:r>
            <a:r>
              <a:rPr lang="en-US" sz="2400" dirty="0">
                <a:latin typeface="Calibri" panose="020F0502020204030204" pitchFamily="34" charset="0"/>
                <a:cs typeface="Calibri" panose="020F0502020204030204" pitchFamily="34" charset="0"/>
              </a:rPr>
              <a:t> Exam</a:t>
            </a:r>
          </a:p>
          <a:p>
            <a:pPr lvl="1"/>
            <a:r>
              <a:rPr lang="en-US" sz="2400" dirty="0">
                <a:latin typeface="Calibri" panose="020F0502020204030204" pitchFamily="34" charset="0"/>
                <a:cs typeface="Calibri" panose="020F0502020204030204" pitchFamily="34" charset="0"/>
              </a:rPr>
              <a:t>Sacral cord integrity (sensory)</a:t>
            </a:r>
          </a:p>
          <a:p>
            <a:pPr lvl="1"/>
            <a:r>
              <a:rPr lang="en-US" sz="2400" dirty="0">
                <a:latin typeface="Calibri" panose="020F0502020204030204" pitchFamily="34" charset="0"/>
                <a:cs typeface="Calibri" panose="020F0502020204030204" pitchFamily="34" charset="0"/>
              </a:rPr>
              <a:t>Anal tone and contraction (motor)</a:t>
            </a:r>
          </a:p>
          <a:p>
            <a:r>
              <a:rPr lang="en-US" sz="2400" dirty="0">
                <a:latin typeface="Calibri" panose="020F0502020204030204" pitchFamily="34" charset="0"/>
                <a:cs typeface="Calibri" panose="020F0502020204030204" pitchFamily="34" charset="0"/>
              </a:rPr>
              <a:t>Pelvic Exam</a:t>
            </a:r>
          </a:p>
          <a:p>
            <a:pPr lvl="1"/>
            <a:r>
              <a:rPr lang="en-US" sz="2400" dirty="0">
                <a:latin typeface="Calibri" panose="020F0502020204030204" pitchFamily="34" charset="0"/>
                <a:cs typeface="Calibri" panose="020F0502020204030204" pitchFamily="34" charset="0"/>
              </a:rPr>
              <a:t>Labial and vaginal lesions </a:t>
            </a:r>
          </a:p>
          <a:p>
            <a:pPr lvl="1"/>
            <a:r>
              <a:rPr lang="en-US" sz="2400" dirty="0">
                <a:latin typeface="Calibri" panose="020F0502020204030204" pitchFamily="34" charset="0"/>
                <a:cs typeface="Calibri" panose="020F0502020204030204" pitchFamily="34" charset="0"/>
              </a:rPr>
              <a:t>Pelvic organ prolapse</a:t>
            </a:r>
          </a:p>
          <a:p>
            <a:r>
              <a:rPr lang="en-US" sz="2400" dirty="0">
                <a:latin typeface="Calibri" panose="020F0502020204030204" pitchFamily="34" charset="0"/>
                <a:cs typeface="Calibri" panose="020F0502020204030204" pitchFamily="34" charset="0"/>
              </a:rPr>
              <a:t>Psychological Exam</a:t>
            </a:r>
          </a:p>
          <a:p>
            <a:pPr lvl="1"/>
            <a:r>
              <a:rPr lang="en-US" sz="2400" dirty="0">
                <a:latin typeface="Calibri" panose="020F0502020204030204" pitchFamily="34" charset="0"/>
                <a:cs typeface="Calibri" panose="020F0502020204030204" pitchFamily="34" charset="0"/>
              </a:rPr>
              <a:t>Association between depression and Urinary incontinence</a:t>
            </a:r>
          </a:p>
        </p:txBody>
      </p:sp>
      <p:sp>
        <p:nvSpPr>
          <p:cNvPr id="4" name="TextBox 3">
            <a:extLst>
              <a:ext uri="{FF2B5EF4-FFF2-40B4-BE49-F238E27FC236}">
                <a16:creationId xmlns:a16="http://schemas.microsoft.com/office/drawing/2014/main" id="{275137FB-B2F1-41C6-4A4A-31E2922F1BB2}"/>
              </a:ext>
            </a:extLst>
          </p:cNvPr>
          <p:cNvSpPr txBox="1"/>
          <p:nvPr/>
        </p:nvSpPr>
        <p:spPr>
          <a:xfrm>
            <a:off x="6781800" y="326055"/>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77468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BFE6C51-04F1-CAA8-BA42-E895B428AEF0}"/>
              </a:ext>
            </a:extLst>
          </p:cNvPr>
          <p:cNvSpPr>
            <a:spLocks noGrp="1" noChangeArrowheads="1"/>
          </p:cNvSpPr>
          <p:nvPr>
            <p:ph type="title"/>
          </p:nvPr>
        </p:nvSpPr>
        <p:spPr/>
        <p:txBody>
          <a:bodyPr/>
          <a:lstStyle/>
          <a:p>
            <a:r>
              <a:rPr lang="en-US" altLang="en-US" b="1"/>
              <a:t>MOTTO OF RMU</a:t>
            </a:r>
          </a:p>
        </p:txBody>
      </p:sp>
      <p:graphicFrame>
        <p:nvGraphicFramePr>
          <p:cNvPr id="4" name="Diagram 3">
            <a:extLst>
              <a:ext uri="{FF2B5EF4-FFF2-40B4-BE49-F238E27FC236}">
                <a16:creationId xmlns:a16="http://schemas.microsoft.com/office/drawing/2014/main" id="{572CA3CC-4719-0E3C-29D4-38533AB82713}"/>
              </a:ext>
            </a:extLst>
          </p:cNvPr>
          <p:cNvGraphicFramePr/>
          <p:nvPr/>
        </p:nvGraphicFramePr>
        <p:xfrm>
          <a:off x="1314450" y="2286000"/>
          <a:ext cx="5486400" cy="31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9B61337-DFCB-6B4E-3D41-C9D5A1337E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4787" t="7561" r="11351" b="8025"/>
          <a:stretch>
            <a:fillRect/>
          </a:stretch>
        </p:blipFill>
        <p:spPr bwMode="auto">
          <a:xfrm>
            <a:off x="7258050" y="8572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446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Diagnostic testing</a:t>
            </a:r>
            <a:r>
              <a:rPr lang="en-US" dirty="0"/>
              <a: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 </a:t>
            </a:r>
            <a:r>
              <a:rPr lang="en-US" sz="2400" dirty="0">
                <a:latin typeface="Calibri" panose="020F0502020204030204" pitchFamily="34" charset="0"/>
                <a:cs typeface="Calibri" panose="020F0502020204030204" pitchFamily="34" charset="0"/>
              </a:rPr>
              <a:t>Urinalysis</a:t>
            </a: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 Hematuria, glycosuria</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Bladder diaries (time, volume &amp; Urinary incontinence episode in 48 </a:t>
            </a:r>
            <a:r>
              <a:rPr lang="en-US" sz="2400" dirty="0" err="1">
                <a:latin typeface="Calibri" panose="020F0502020204030204" pitchFamily="34" charset="0"/>
                <a:cs typeface="Calibri" panose="020F0502020204030204" pitchFamily="34" charset="0"/>
              </a:rPr>
              <a:t>hr</a:t>
            </a:r>
            <a:r>
              <a:rPr lang="en-US" sz="2400"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Urodynamics</a:t>
            </a:r>
            <a:endParaRPr lang="en-US" sz="24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400" dirty="0">
                <a:latin typeface="Calibri" panose="020F0502020204030204" pitchFamily="34" charset="0"/>
                <a:cs typeface="Calibri" panose="020F0502020204030204" pitchFamily="34" charset="0"/>
              </a:rPr>
              <a:t> Only in uncertain diagnosis</a:t>
            </a:r>
          </a:p>
        </p:txBody>
      </p:sp>
      <p:sp>
        <p:nvSpPr>
          <p:cNvPr id="4" name="TextBox 3">
            <a:extLst>
              <a:ext uri="{FF2B5EF4-FFF2-40B4-BE49-F238E27FC236}">
                <a16:creationId xmlns:a16="http://schemas.microsoft.com/office/drawing/2014/main" id="{509D001D-350D-073C-D0D2-945C3DF63EB2}"/>
              </a:ext>
            </a:extLst>
          </p:cNvPr>
          <p:cNvSpPr txBox="1"/>
          <p:nvPr/>
        </p:nvSpPr>
        <p:spPr>
          <a:xfrm>
            <a:off x="6781800" y="326055"/>
            <a:ext cx="2057400" cy="646331"/>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844714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Urinary incontinence treatment and management</a:t>
            </a:r>
          </a:p>
        </p:txBody>
      </p:sp>
      <p:sp>
        <p:nvSpPr>
          <p:cNvPr id="3" name="Content Placeholder 2"/>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Lifestyle Management</a:t>
            </a:r>
          </a:p>
          <a:p>
            <a:pPr lvl="1"/>
            <a:r>
              <a:rPr lang="en-US" sz="2400" dirty="0">
                <a:latin typeface="Calibri" panose="020F0502020204030204" pitchFamily="34" charset="0"/>
                <a:cs typeface="Calibri" panose="020F0502020204030204" pitchFamily="34" charset="0"/>
              </a:rPr>
              <a:t>Weight loss </a:t>
            </a:r>
          </a:p>
          <a:p>
            <a:pPr lvl="1"/>
            <a:r>
              <a:rPr lang="en-US" sz="2400" dirty="0">
                <a:latin typeface="Calibri" panose="020F0502020204030204" pitchFamily="34" charset="0"/>
                <a:cs typeface="Calibri" panose="020F0502020204030204" pitchFamily="34" charset="0"/>
              </a:rPr>
              <a:t>Extreme fluid intake</a:t>
            </a:r>
          </a:p>
          <a:p>
            <a:pPr lvl="1"/>
            <a:r>
              <a:rPr lang="en-US" sz="2400" dirty="0">
                <a:latin typeface="Calibri" panose="020F0502020204030204" pitchFamily="34" charset="0"/>
                <a:cs typeface="Calibri" panose="020F0502020204030204" pitchFamily="34" charset="0"/>
              </a:rPr>
              <a:t>Limit </a:t>
            </a:r>
            <a:r>
              <a:rPr lang="en-US" sz="2400" dirty="0" err="1">
                <a:latin typeface="Calibri" panose="020F0502020204030204" pitchFamily="34" charset="0"/>
                <a:cs typeface="Calibri" panose="020F0502020204030204" pitchFamily="34" charset="0"/>
              </a:rPr>
              <a:t>caffinated</a:t>
            </a:r>
            <a:r>
              <a:rPr lang="en-US" sz="2400" dirty="0">
                <a:latin typeface="Calibri" panose="020F0502020204030204" pitchFamily="34" charset="0"/>
                <a:cs typeface="Calibri" panose="020F0502020204030204" pitchFamily="34" charset="0"/>
              </a:rPr>
              <a:t> beverages</a:t>
            </a:r>
          </a:p>
          <a:p>
            <a:pPr lvl="1"/>
            <a:r>
              <a:rPr lang="en-US" sz="2400" dirty="0">
                <a:latin typeface="Calibri" panose="020F0502020204030204" pitchFamily="34" charset="0"/>
                <a:cs typeface="Calibri" panose="020F0502020204030204" pitchFamily="34" charset="0"/>
              </a:rPr>
              <a:t>Limit evening fluid intake</a:t>
            </a:r>
          </a:p>
          <a:p>
            <a:pPr lvl="1"/>
            <a:r>
              <a:rPr lang="en-US" sz="2400" dirty="0">
                <a:latin typeface="Calibri" panose="020F0502020204030204" pitchFamily="34" charset="0"/>
                <a:cs typeface="Calibri" panose="020F0502020204030204" pitchFamily="34" charset="0"/>
              </a:rPr>
              <a:t>Quit smoking</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22DFBF1-A9A0-BEB6-EDDB-2DB7E752DA01}"/>
              </a:ext>
            </a:extLst>
          </p:cNvPr>
          <p:cNvSpPr txBox="1"/>
          <p:nvPr/>
        </p:nvSpPr>
        <p:spPr>
          <a:xfrm>
            <a:off x="6781800" y="0"/>
            <a:ext cx="2057400" cy="646331"/>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358629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Urinary incontinence treatment and management</a:t>
            </a:r>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Behavioral therapies</a:t>
            </a:r>
          </a:p>
          <a:p>
            <a:endParaRPr lang="en-US" sz="28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A. Bladder training and pelvic muscle exercises</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B. Prompt timed voiding</a:t>
            </a:r>
          </a:p>
        </p:txBody>
      </p:sp>
      <p:sp>
        <p:nvSpPr>
          <p:cNvPr id="4" name="TextBox 3">
            <a:extLst>
              <a:ext uri="{FF2B5EF4-FFF2-40B4-BE49-F238E27FC236}">
                <a16:creationId xmlns:a16="http://schemas.microsoft.com/office/drawing/2014/main" id="{E0ECB230-C327-6B4A-7537-3B3EF90E1FDA}"/>
              </a:ext>
            </a:extLst>
          </p:cNvPr>
          <p:cNvSpPr txBox="1"/>
          <p:nvPr/>
        </p:nvSpPr>
        <p:spPr>
          <a:xfrm>
            <a:off x="6781800" y="76200"/>
            <a:ext cx="2057400" cy="646331"/>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88495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Medications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anti </a:t>
            </a:r>
            <a:r>
              <a:rPr lang="en-US" sz="4400" dirty="0" err="1">
                <a:latin typeface="Calibri" panose="020F0502020204030204" pitchFamily="34" charset="0"/>
                <a:cs typeface="Calibri" panose="020F0502020204030204" pitchFamily="34" charset="0"/>
              </a:rPr>
              <a:t>muscarinics</a:t>
            </a:r>
            <a:endParaRPr lang="en-US" sz="4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22959" y="1845734"/>
            <a:ext cx="7543801" cy="4631266"/>
          </a:xfrm>
        </p:spPr>
        <p:txBody>
          <a:bodyPr>
            <a:normAutofit fontScale="85000" lnSpcReduction="20000"/>
          </a:bodyPr>
          <a:lstStyle/>
          <a:p>
            <a:r>
              <a:rPr lang="en-US" sz="2600" dirty="0">
                <a:latin typeface="Calibri" panose="020F0502020204030204" pitchFamily="34" charset="0"/>
                <a:cs typeface="Calibri" panose="020F0502020204030204" pitchFamily="34" charset="0"/>
              </a:rPr>
              <a:t>Mechanism of action :</a:t>
            </a:r>
          </a:p>
          <a:p>
            <a:pPr lvl="1"/>
            <a:r>
              <a:rPr lang="en-US" sz="2600" dirty="0">
                <a:latin typeface="Calibri" panose="020F0502020204030204" pitchFamily="34" charset="0"/>
                <a:cs typeface="Calibri" panose="020F0502020204030204" pitchFamily="34" charset="0"/>
              </a:rPr>
              <a:t>Increase bladder capacity by decreasing basal excretion of Ach from </a:t>
            </a:r>
            <a:r>
              <a:rPr lang="en-US" sz="2600" dirty="0" err="1">
                <a:latin typeface="Calibri" panose="020F0502020204030204" pitchFamily="34" charset="0"/>
                <a:cs typeface="Calibri" panose="020F0502020204030204" pitchFamily="34" charset="0"/>
              </a:rPr>
              <a:t>urothelium</a:t>
            </a:r>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Contraindicated</a:t>
            </a:r>
          </a:p>
          <a:p>
            <a:pPr lvl="1"/>
            <a:r>
              <a:rPr lang="en-US" sz="2600" dirty="0">
                <a:latin typeface="Calibri" panose="020F0502020204030204" pitchFamily="34" charset="0"/>
                <a:cs typeface="Calibri" panose="020F0502020204030204" pitchFamily="34" charset="0"/>
              </a:rPr>
              <a:t>Narrow angle glaucoma</a:t>
            </a:r>
          </a:p>
          <a:p>
            <a:pPr lvl="1"/>
            <a:r>
              <a:rPr lang="en-US" sz="2600" dirty="0">
                <a:latin typeface="Calibri" panose="020F0502020204030204" pitchFamily="34" charset="0"/>
                <a:cs typeface="Calibri" panose="020F0502020204030204" pitchFamily="34" charset="0"/>
              </a:rPr>
              <a:t>Impaired gastric emptying</a:t>
            </a:r>
          </a:p>
          <a:p>
            <a:pPr lvl="1"/>
            <a:r>
              <a:rPr lang="en-US" sz="2600" dirty="0">
                <a:latin typeface="Calibri" panose="020F0502020204030204" pitchFamily="34" charset="0"/>
                <a:cs typeface="Calibri" panose="020F0502020204030204" pitchFamily="34" charset="0"/>
              </a:rPr>
              <a:t>Known urinary retention</a:t>
            </a:r>
          </a:p>
          <a:p>
            <a:pPr lvl="1"/>
            <a:r>
              <a:rPr lang="en-US" sz="2600" dirty="0">
                <a:latin typeface="Calibri" panose="020F0502020204030204" pitchFamily="34" charset="0"/>
                <a:cs typeface="Calibri" panose="020F0502020204030204" pitchFamily="34" charset="0"/>
              </a:rPr>
              <a:t>Patient taking cholinesterase inhibitor</a:t>
            </a:r>
          </a:p>
          <a:p>
            <a:r>
              <a:rPr lang="en-US" sz="2600" dirty="0">
                <a:latin typeface="Calibri" panose="020F0502020204030204" pitchFamily="34" charset="0"/>
                <a:cs typeface="Calibri" panose="020F0502020204030204" pitchFamily="34" charset="0"/>
              </a:rPr>
              <a:t>Drugs</a:t>
            </a:r>
          </a:p>
          <a:p>
            <a:pPr lvl="1"/>
            <a:r>
              <a:rPr lang="en-US" sz="2600" dirty="0">
                <a:latin typeface="Calibri" panose="020F0502020204030204" pitchFamily="34" charset="0"/>
                <a:cs typeface="Calibri" panose="020F0502020204030204" pitchFamily="34" charset="0"/>
              </a:rPr>
              <a:t>Oxybutynin</a:t>
            </a:r>
          </a:p>
          <a:p>
            <a:pPr lvl="1"/>
            <a:r>
              <a:rPr lang="en-US" sz="2600" dirty="0" err="1">
                <a:latin typeface="Calibri" panose="020F0502020204030204" pitchFamily="34" charset="0"/>
                <a:cs typeface="Calibri" panose="020F0502020204030204" pitchFamily="34" charset="0"/>
              </a:rPr>
              <a:t>Tolterodine</a:t>
            </a:r>
            <a:endParaRPr lang="en-US" sz="2600" dirty="0">
              <a:latin typeface="Calibri" panose="020F0502020204030204" pitchFamily="34" charset="0"/>
              <a:cs typeface="Calibri" panose="020F0502020204030204" pitchFamily="34" charset="0"/>
            </a:endParaRPr>
          </a:p>
          <a:p>
            <a:pPr lvl="1"/>
            <a:r>
              <a:rPr lang="en-US" sz="2600" dirty="0" err="1">
                <a:latin typeface="Calibri" panose="020F0502020204030204" pitchFamily="34" charset="0"/>
                <a:cs typeface="Calibri" panose="020F0502020204030204" pitchFamily="34" charset="0"/>
              </a:rPr>
              <a:t>Fesoterodine</a:t>
            </a:r>
            <a:endParaRPr lang="en-US" sz="2600" dirty="0">
              <a:latin typeface="Calibri" panose="020F0502020204030204" pitchFamily="34" charset="0"/>
              <a:cs typeface="Calibri" panose="020F0502020204030204" pitchFamily="34" charset="0"/>
            </a:endParaRPr>
          </a:p>
          <a:p>
            <a:pPr lvl="1"/>
            <a:r>
              <a:rPr lang="en-US" sz="2600" dirty="0" err="1">
                <a:latin typeface="Calibri" panose="020F0502020204030204" pitchFamily="34" charset="0"/>
                <a:cs typeface="Calibri" panose="020F0502020204030204" pitchFamily="34" charset="0"/>
              </a:rPr>
              <a:t>Trospium</a:t>
            </a:r>
            <a:endParaRPr lang="en-US" sz="2600" dirty="0">
              <a:latin typeface="Calibri" panose="020F0502020204030204" pitchFamily="34" charset="0"/>
              <a:cs typeface="Calibri" panose="020F0502020204030204" pitchFamily="34" charset="0"/>
            </a:endParaRPr>
          </a:p>
          <a:p>
            <a:pPr lvl="1"/>
            <a:r>
              <a:rPr lang="en-US" sz="2600" dirty="0" err="1">
                <a:latin typeface="Calibri" panose="020F0502020204030204" pitchFamily="34" charset="0"/>
                <a:cs typeface="Calibri" panose="020F0502020204030204" pitchFamily="34" charset="0"/>
              </a:rPr>
              <a:t>Darifenacin</a:t>
            </a:r>
            <a:endParaRPr lang="en-US" sz="2600" dirty="0">
              <a:latin typeface="Calibri" panose="020F0502020204030204" pitchFamily="34" charset="0"/>
              <a:cs typeface="Calibri" panose="020F0502020204030204" pitchFamily="34" charset="0"/>
            </a:endParaRPr>
          </a:p>
          <a:p>
            <a:pPr lvl="1"/>
            <a:r>
              <a:rPr lang="en-US" sz="2600" dirty="0" err="1">
                <a:latin typeface="Calibri" panose="020F0502020204030204" pitchFamily="34" charset="0"/>
                <a:cs typeface="Calibri" panose="020F0502020204030204" pitchFamily="34" charset="0"/>
              </a:rPr>
              <a:t>Solifenacin</a:t>
            </a:r>
            <a:endParaRPr lang="en-US" sz="2600" dirty="0">
              <a:latin typeface="Calibri" panose="020F0502020204030204" pitchFamily="34" charset="0"/>
              <a:cs typeface="Calibri" panose="020F0502020204030204" pitchFamily="34" charset="0"/>
            </a:endParaRPr>
          </a:p>
          <a:p>
            <a:pPr marL="393192" lvl="1" indent="0">
              <a:buNone/>
            </a:pPr>
            <a:endParaRPr lang="en-US" dirty="0"/>
          </a:p>
        </p:txBody>
      </p:sp>
      <p:sp>
        <p:nvSpPr>
          <p:cNvPr id="4" name="TextBox 3">
            <a:extLst>
              <a:ext uri="{FF2B5EF4-FFF2-40B4-BE49-F238E27FC236}">
                <a16:creationId xmlns:a16="http://schemas.microsoft.com/office/drawing/2014/main" id="{849B3B1F-70D3-4581-643C-3B07B14A10DB}"/>
              </a:ext>
            </a:extLst>
          </p:cNvPr>
          <p:cNvSpPr txBox="1"/>
          <p:nvPr/>
        </p:nvSpPr>
        <p:spPr>
          <a:xfrm>
            <a:off x="6781800" y="344269"/>
            <a:ext cx="2057400" cy="646331"/>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426615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130"/>
          </a:xfrm>
        </p:spPr>
        <p:txBody>
          <a:bodyPr>
            <a:normAutofit/>
          </a:bodyPr>
          <a:lstStyle/>
          <a:p>
            <a:r>
              <a:rPr lang="en-US" dirty="0">
                <a:latin typeface="Calibri" panose="020F0502020204030204" pitchFamily="34" charset="0"/>
                <a:cs typeface="Calibri" panose="020F0502020204030204" pitchFamily="34" charset="0"/>
              </a:rPr>
              <a:t>Medications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urinary incontinence and overactive bladder	</a:t>
            </a:r>
          </a:p>
        </p:txBody>
      </p:sp>
      <p:sp>
        <p:nvSpPr>
          <p:cNvPr id="3" name="Content Placeholder 2"/>
          <p:cNvSpPr>
            <a:spLocks noGrp="1"/>
          </p:cNvSpPr>
          <p:nvPr>
            <p:ph idx="1"/>
          </p:nvPr>
        </p:nvSpPr>
        <p:spPr>
          <a:xfrm>
            <a:off x="849755" y="2057400"/>
            <a:ext cx="7543801" cy="4023360"/>
          </a:xfrm>
        </p:spPr>
        <p:txBody>
          <a:bodyPr>
            <a:normAutofit/>
          </a:bodyPr>
          <a:lstStyle/>
          <a:p>
            <a:r>
              <a:rPr lang="en-US" sz="2400" dirty="0">
                <a:latin typeface="Calibri" panose="020F0502020204030204" pitchFamily="34" charset="0"/>
                <a:cs typeface="Calibri" panose="020F0502020204030204" pitchFamily="34" charset="0"/>
              </a:rPr>
              <a:t>Mechanism of action</a:t>
            </a:r>
          </a:p>
          <a:p>
            <a:pPr lvl="1"/>
            <a:r>
              <a:rPr lang="en-US" sz="2400" dirty="0">
                <a:latin typeface="Calibri" panose="020F0502020204030204" pitchFamily="34" charset="0"/>
                <a:cs typeface="Calibri" panose="020F0502020204030204" pitchFamily="34" charset="0"/>
              </a:rPr>
              <a:t>Stimulation of beta 3 receptors in the detrusor mediates bladder relaxation:</a:t>
            </a:r>
          </a:p>
          <a:p>
            <a:pPr lvl="1"/>
            <a:r>
              <a:rPr lang="en-US" sz="2400" dirty="0">
                <a:latin typeface="Calibri" panose="020F0502020204030204" pitchFamily="34" charset="0"/>
                <a:cs typeface="Calibri" panose="020F0502020204030204" pitchFamily="34" charset="0"/>
              </a:rPr>
              <a:t>Mirabegron 25-50mg QD</a:t>
            </a:r>
          </a:p>
          <a:p>
            <a:r>
              <a:rPr lang="en-US" sz="2400" dirty="0">
                <a:latin typeface="Calibri" panose="020F0502020204030204" pitchFamily="34" charset="0"/>
                <a:cs typeface="Calibri" panose="020F0502020204030204" pitchFamily="34" charset="0"/>
              </a:rPr>
              <a:t>Adverse effects :</a:t>
            </a:r>
          </a:p>
          <a:p>
            <a:pPr lvl="1"/>
            <a:r>
              <a:rPr lang="en-US" sz="2400" dirty="0">
                <a:latin typeface="Calibri" panose="020F0502020204030204" pitchFamily="34" charset="0"/>
                <a:cs typeface="Calibri" panose="020F0502020204030204" pitchFamily="34" charset="0"/>
              </a:rPr>
              <a:t>Increase blood pressure</a:t>
            </a:r>
          </a:p>
          <a:p>
            <a:pPr lvl="1"/>
            <a:r>
              <a:rPr lang="en-US" sz="2400" dirty="0">
                <a:latin typeface="Calibri" panose="020F0502020204030204" pitchFamily="34" charset="0"/>
                <a:cs typeface="Calibri" panose="020F0502020204030204" pitchFamily="34" charset="0"/>
              </a:rPr>
              <a:t>Prescribe carefully in patient with renal and hepatic impairment</a:t>
            </a:r>
          </a:p>
        </p:txBody>
      </p:sp>
      <p:sp>
        <p:nvSpPr>
          <p:cNvPr id="4" name="TextBox 3">
            <a:extLst>
              <a:ext uri="{FF2B5EF4-FFF2-40B4-BE49-F238E27FC236}">
                <a16:creationId xmlns:a16="http://schemas.microsoft.com/office/drawing/2014/main" id="{216828AA-99BF-068B-E771-628AEA367CE5}"/>
              </a:ext>
            </a:extLst>
          </p:cNvPr>
          <p:cNvSpPr txBox="1"/>
          <p:nvPr/>
        </p:nvSpPr>
        <p:spPr>
          <a:xfrm>
            <a:off x="6781800" y="326055"/>
            <a:ext cx="2057400" cy="646331"/>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183587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Other treatments</a:t>
            </a:r>
          </a:p>
        </p:txBody>
      </p:sp>
      <p:sp>
        <p:nvSpPr>
          <p:cNvPr id="3" name="Content Placeholder 2"/>
          <p:cNvSpPr>
            <a:spLocks noGrp="1"/>
          </p:cNvSpPr>
          <p:nvPr>
            <p:ph idx="1"/>
          </p:nvPr>
        </p:nvSpPr>
        <p:spPr/>
        <p:txBody>
          <a:bodyPr>
            <a:normAutofit/>
          </a:bodyPr>
          <a:lstStyle/>
          <a:p>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Intravesical injection of botulinum toxin</a:t>
            </a:r>
          </a:p>
          <a:p>
            <a:pPr marL="457200" indent="-457200">
              <a:buFont typeface="+mj-lt"/>
              <a:buAutoNum type="arabicPeriod"/>
            </a:pP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Sacral nerve neuromodulation</a:t>
            </a:r>
          </a:p>
        </p:txBody>
      </p:sp>
      <p:sp>
        <p:nvSpPr>
          <p:cNvPr id="4" name="TextBox 3">
            <a:extLst>
              <a:ext uri="{FF2B5EF4-FFF2-40B4-BE49-F238E27FC236}">
                <a16:creationId xmlns:a16="http://schemas.microsoft.com/office/drawing/2014/main" id="{9E8EB828-EB7B-4DBB-D517-26DF73BF6044}"/>
              </a:ext>
            </a:extLst>
          </p:cNvPr>
          <p:cNvSpPr txBox="1"/>
          <p:nvPr/>
        </p:nvSpPr>
        <p:spPr>
          <a:xfrm>
            <a:off x="6781800" y="326055"/>
            <a:ext cx="2057400" cy="646331"/>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1092154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Surgical treatment</a:t>
            </a:r>
          </a:p>
        </p:txBody>
      </p:sp>
      <p:sp>
        <p:nvSpPr>
          <p:cNvPr id="3" name="Content Placeholder 2"/>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Surgery (stress urinary incontinence)</a:t>
            </a:r>
          </a:p>
          <a:p>
            <a:endParaRPr lang="en-US" sz="2800" dirty="0">
              <a:latin typeface="Calibri" panose="020F0502020204030204" pitchFamily="34" charset="0"/>
              <a:cs typeface="Calibri" panose="020F0502020204030204" pitchFamily="34" charset="0"/>
            </a:endParaRPr>
          </a:p>
          <a:p>
            <a:pPr lvl="1"/>
            <a:r>
              <a:rPr lang="en-US" sz="2400" dirty="0" err="1">
                <a:latin typeface="Calibri" panose="020F0502020204030204" pitchFamily="34" charset="0"/>
                <a:cs typeface="Calibri" panose="020F0502020204030204" pitchFamily="34" charset="0"/>
              </a:rPr>
              <a:t>Colposuspension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burch</a:t>
            </a:r>
            <a:r>
              <a:rPr lang="en-US" sz="2400" dirty="0">
                <a:latin typeface="Calibri" panose="020F0502020204030204" pitchFamily="34" charset="0"/>
                <a:cs typeface="Calibri" panose="020F0502020204030204" pitchFamily="34" charset="0"/>
              </a:rPr>
              <a:t> operation)</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Slings (synthetic mesh, </a:t>
            </a:r>
            <a:r>
              <a:rPr lang="en-US" sz="2400" dirty="0" err="1">
                <a:latin typeface="Calibri" panose="020F0502020204030204" pitchFamily="34" charset="0"/>
                <a:cs typeface="Calibri" panose="020F0502020204030204" pitchFamily="34" charset="0"/>
              </a:rPr>
              <a:t>autologus</a:t>
            </a:r>
            <a:r>
              <a:rPr lang="en-US" sz="2400" dirty="0">
                <a:latin typeface="Calibri" panose="020F0502020204030204" pitchFamily="34" charset="0"/>
                <a:cs typeface="Calibri" panose="020F0502020204030204" pitchFamily="34" charset="0"/>
              </a:rPr>
              <a:t> or cadaveric fascia)</a:t>
            </a:r>
          </a:p>
          <a:p>
            <a:endParaRPr lang="en-US" dirty="0"/>
          </a:p>
        </p:txBody>
      </p:sp>
      <p:sp>
        <p:nvSpPr>
          <p:cNvPr id="4" name="TextBox 3">
            <a:extLst>
              <a:ext uri="{FF2B5EF4-FFF2-40B4-BE49-F238E27FC236}">
                <a16:creationId xmlns:a16="http://schemas.microsoft.com/office/drawing/2014/main" id="{E43182F7-5DAF-7A6D-AEBF-CC24881173B9}"/>
              </a:ext>
            </a:extLst>
          </p:cNvPr>
          <p:cNvSpPr txBox="1"/>
          <p:nvPr/>
        </p:nvSpPr>
        <p:spPr>
          <a:xfrm>
            <a:off x="6781800" y="326055"/>
            <a:ext cx="2057400" cy="646331"/>
          </a:xfrm>
          <a:prstGeom prst="rect">
            <a:avLst/>
          </a:prstGeom>
          <a:noFill/>
        </p:spPr>
        <p:txBody>
          <a:bodyPr wrap="square" rtlCol="0">
            <a:spAutoFit/>
          </a:bodyPr>
          <a:lstStyle/>
          <a:p>
            <a:r>
              <a:rPr lang="en-US" dirty="0"/>
              <a:t>Horizontal Integration</a:t>
            </a:r>
            <a:endParaRPr lang="en-PK" dirty="0"/>
          </a:p>
        </p:txBody>
      </p:sp>
    </p:spTree>
    <p:extLst>
      <p:ext uri="{BB962C8B-B14F-4D97-AF65-F5344CB8AC3E}">
        <p14:creationId xmlns:p14="http://schemas.microsoft.com/office/powerpoint/2010/main" val="652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698F-5B95-F3FD-B05A-DFB537EC8E70}"/>
              </a:ext>
            </a:extLst>
          </p:cNvPr>
          <p:cNvSpPr>
            <a:spLocks noGrp="1"/>
          </p:cNvSpPr>
          <p:nvPr>
            <p:ph type="title"/>
          </p:nvPr>
        </p:nvSpPr>
        <p:spPr/>
        <p:txBody>
          <a:bodyPr>
            <a:normAutofit/>
          </a:bodyPr>
          <a:lstStyle/>
          <a:p>
            <a:r>
              <a:rPr lang="en-US" dirty="0"/>
              <a:t>Research </a:t>
            </a:r>
            <a:br>
              <a:rPr lang="en-US" dirty="0"/>
            </a:br>
            <a:r>
              <a:rPr lang="en-US" sz="1800" dirty="0">
                <a:solidFill>
                  <a:schemeClr val="accent1"/>
                </a:solidFill>
              </a:rPr>
              <a:t>https://www.ncbi.nlm.nih.gov/books/NBK559095/</a:t>
            </a:r>
            <a:endParaRPr lang="en-PK" sz="1800" u="sng" dirty="0">
              <a:solidFill>
                <a:schemeClr val="accent1"/>
              </a:solidFill>
            </a:endParaRPr>
          </a:p>
        </p:txBody>
      </p:sp>
      <p:sp>
        <p:nvSpPr>
          <p:cNvPr id="5" name="Content Placeholder 4">
            <a:extLst>
              <a:ext uri="{FF2B5EF4-FFF2-40B4-BE49-F238E27FC236}">
                <a16:creationId xmlns:a16="http://schemas.microsoft.com/office/drawing/2014/main" id="{A96AA1DB-9A88-748B-B779-3CF68FA4C41E}"/>
              </a:ext>
            </a:extLst>
          </p:cNvPr>
          <p:cNvSpPr>
            <a:spLocks noGrp="1"/>
          </p:cNvSpPr>
          <p:nvPr>
            <p:ph idx="1"/>
          </p:nvPr>
        </p:nvSpPr>
        <p:spPr>
          <a:solidFill>
            <a:schemeClr val="accent1">
              <a:lumMod val="20000"/>
              <a:lumOff val="80000"/>
            </a:schemeClr>
          </a:solidFill>
        </p:spPr>
        <p:txBody>
          <a:bodyPr>
            <a:normAutofit fontScale="70000" lnSpcReduction="20000"/>
          </a:bodyPr>
          <a:lstStyle/>
          <a:p>
            <a:pPr algn="l"/>
            <a:r>
              <a:rPr lang="en-US" b="1" dirty="0">
                <a:solidFill>
                  <a:srgbClr val="000000"/>
                </a:solidFill>
                <a:effectLst/>
                <a:latin typeface="arial" panose="020B0604020202020204" pitchFamily="34" charset="0"/>
              </a:rPr>
              <a:t>Urinary Incontinence</a:t>
            </a:r>
          </a:p>
          <a:p>
            <a:pPr algn="l"/>
            <a:r>
              <a:rPr lang="en-US" b="0" dirty="0">
                <a:solidFill>
                  <a:srgbClr val="000000"/>
                </a:solidFill>
                <a:effectLst/>
                <a:latin typeface="arial" panose="020B0604020202020204" pitchFamily="34" charset="0"/>
              </a:rPr>
              <a:t>Stephen W. Leslie; Linh N. Tran; Yana Puckett.</a:t>
            </a:r>
          </a:p>
          <a:p>
            <a:pPr algn="l"/>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algn="l"/>
            <a:r>
              <a:rPr lang="en-US" b="0" dirty="0">
                <a:solidFill>
                  <a:srgbClr val="000000"/>
                </a:solidFill>
                <a:effectLst/>
                <a:latin typeface="arial" panose="020B0604020202020204" pitchFamily="34" charset="0"/>
              </a:rPr>
              <a:t>Last Update: August 11, 2024.</a:t>
            </a:r>
          </a:p>
          <a:p>
            <a:pPr algn="r"/>
            <a:r>
              <a:rPr lang="en-US" b="0" i="0" u="none" strike="noStrike" dirty="0">
                <a:solidFill>
                  <a:srgbClr val="2F4A8B"/>
                </a:solidFill>
                <a:effectLst/>
                <a:latin typeface="arial" panose="020B0604020202020204" pitchFamily="34" charset="0"/>
                <a:hlinkClick r:id="rId3" tooltip="Go to other sections in this page"/>
              </a:rPr>
              <a:t>Go to:</a:t>
            </a:r>
            <a:endParaRPr lang="en-US" b="0" i="0" dirty="0">
              <a:solidFill>
                <a:srgbClr val="000000"/>
              </a:solidFill>
              <a:effectLst/>
              <a:latin typeface="arial" panose="020B0604020202020204" pitchFamily="34" charset="0"/>
            </a:endParaRPr>
          </a:p>
          <a:p>
            <a:pPr algn="l"/>
            <a:r>
              <a:rPr lang="en-US" b="1" i="0" dirty="0">
                <a:solidFill>
                  <a:srgbClr val="985735"/>
                </a:solidFill>
                <a:effectLst/>
                <a:latin typeface="arial" panose="020B0604020202020204" pitchFamily="34" charset="0"/>
              </a:rPr>
              <a:t>Continuing Education Activity</a:t>
            </a:r>
          </a:p>
          <a:p>
            <a:pPr algn="l"/>
            <a:r>
              <a:rPr lang="en-US" b="0" i="0" dirty="0">
                <a:solidFill>
                  <a:srgbClr val="000000"/>
                </a:solidFill>
                <a:effectLst/>
                <a:latin typeface="Times New Roman" panose="02020603050405020304" pitchFamily="18" charset="0"/>
              </a:rPr>
              <a:t>Urinary incontinence is the involuntary leakage of urine. This condition is prevalent in older adults but can also affect younger adults and significantly impacts both health and quality of life. The 5 main types include stress, urge, mixed, overflow, and functional incontinence. Possible treatments include lifestyle adjustments, physical therapy, pelvic floor exercises, fluid management strategies, prompted voiding, biofeedback, catheters (intermittent or permanent), pads, pharmaceuticals, botulinum toxin injections, sacral neuromodulation, bedside suction devices, and numerous procedures, including male and female slings, artificial sphincters, and prostate surgery.</a:t>
            </a:r>
          </a:p>
          <a:p>
            <a:pPr algn="l"/>
            <a:r>
              <a:rPr lang="en-US" b="0" i="0" dirty="0">
                <a:solidFill>
                  <a:srgbClr val="000000"/>
                </a:solidFill>
                <a:effectLst/>
                <a:latin typeface="Times New Roman" panose="02020603050405020304" pitchFamily="18" charset="0"/>
              </a:rPr>
              <a:t>This activity reviews the different types of urinary incontinence, effective screening practices, and evidence-based management strategies. Participants gain comprehensive knowledge of the latest diagnostic techniques and treatment modalities, enabling them to provide improved patient care. Clinicians also learn about the psychosocial aspects of the condition and how to address them, enhancing their ability to support patients holistically. </a:t>
            </a:r>
            <a:r>
              <a:rPr lang="en-US" b="0" i="0">
                <a:solidFill>
                  <a:srgbClr val="000000"/>
                </a:solidFill>
                <a:effectLst/>
                <a:latin typeface="Times New Roman" panose="02020603050405020304" pitchFamily="18" charset="0"/>
              </a:rPr>
              <a:t>This activity also highlights the role of the interprofessional team in the care of patients with urinary incontinence, leading to better clinical outcomes and improved quality of life for individuals affected by urinary incontinence.</a:t>
            </a:r>
          </a:p>
          <a:p>
            <a:endParaRPr lang="en-PK"/>
          </a:p>
        </p:txBody>
      </p:sp>
    </p:spTree>
    <p:extLst>
      <p:ext uri="{BB962C8B-B14F-4D97-AF65-F5344CB8AC3E}">
        <p14:creationId xmlns:p14="http://schemas.microsoft.com/office/powerpoint/2010/main" val="285664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742F-2107-7D62-568F-FA089700861F}"/>
              </a:ext>
            </a:extLst>
          </p:cNvPr>
          <p:cNvSpPr>
            <a:spLocks noGrp="1"/>
          </p:cNvSpPr>
          <p:nvPr>
            <p:ph type="title"/>
          </p:nvPr>
        </p:nvSpPr>
        <p:spPr/>
        <p:txBody>
          <a:bodyPr/>
          <a:lstStyle/>
          <a:p>
            <a:r>
              <a:rPr lang="en-US" dirty="0"/>
              <a:t>Family Medicine</a:t>
            </a:r>
            <a:endParaRPr lang="en-PK" dirty="0"/>
          </a:p>
        </p:txBody>
      </p:sp>
      <p:sp>
        <p:nvSpPr>
          <p:cNvPr id="4" name="Content Placeholder 2">
            <a:extLst>
              <a:ext uri="{FF2B5EF4-FFF2-40B4-BE49-F238E27FC236}">
                <a16:creationId xmlns:a16="http://schemas.microsoft.com/office/drawing/2014/main" id="{61D0EE96-5764-6F54-04E7-FDE7CC6F9FA2}"/>
              </a:ext>
            </a:extLst>
          </p:cNvPr>
          <p:cNvSpPr txBox="1">
            <a:spLocks/>
          </p:cNvSpPr>
          <p:nvPr/>
        </p:nvSpPr>
        <p:spPr>
          <a:xfrm>
            <a:off x="363474" y="1797248"/>
            <a:ext cx="6900863" cy="3263504"/>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latin typeface="Calibri" panose="020F0502020204030204" pitchFamily="34" charset="0"/>
                <a:cs typeface="Calibri" panose="020F0502020204030204" pitchFamily="34" charset="0"/>
              </a:rPr>
              <a:t>A 70-year-old woman, Mrs. Smith, reports to her doctor that she experiences involuntary leakage of urine when she coughs, laughs, or sneezes. She denies any other urinary symptoms such as frequency, urgency, or burning. She is otherwise healthy and takes no medications known to affect urinary function.</a:t>
            </a:r>
          </a:p>
          <a:p>
            <a:r>
              <a:rPr lang="en-US" sz="9600" b="1" dirty="0">
                <a:latin typeface="Calibri" panose="020F0502020204030204" pitchFamily="34" charset="0"/>
                <a:cs typeface="Calibri" panose="020F0502020204030204" pitchFamily="34" charset="0"/>
              </a:rPr>
              <a:t>Question:</a:t>
            </a:r>
            <a:endParaRPr lang="en-US" sz="9600" dirty="0">
              <a:latin typeface="Calibri" panose="020F0502020204030204" pitchFamily="34" charset="0"/>
              <a:cs typeface="Calibri" panose="020F0502020204030204" pitchFamily="34" charset="0"/>
            </a:endParaRPr>
          </a:p>
          <a:p>
            <a:r>
              <a:rPr lang="en-US" sz="9600" dirty="0">
                <a:latin typeface="Calibri" panose="020F0502020204030204" pitchFamily="34" charset="0"/>
                <a:cs typeface="Calibri" panose="020F0502020204030204" pitchFamily="34" charset="0"/>
              </a:rPr>
              <a:t>What is the MOST likely type of urinary incontinence Mrs. Smith is experiencing?</a:t>
            </a:r>
          </a:p>
          <a:p>
            <a:r>
              <a:rPr lang="en-US" sz="9600" dirty="0">
                <a:latin typeface="Calibri" panose="020F0502020204030204" pitchFamily="34" charset="0"/>
                <a:cs typeface="Calibri" panose="020F0502020204030204" pitchFamily="34" charset="0"/>
              </a:rPr>
              <a:t>A) Urge incontinence B) Overflow incontinence C) Functional incontinence D) Stress incontinence</a:t>
            </a:r>
          </a:p>
          <a:p>
            <a:r>
              <a:rPr lang="en-US" sz="9600" b="1" dirty="0">
                <a:latin typeface="Calibri" panose="020F0502020204030204" pitchFamily="34" charset="0"/>
                <a:cs typeface="Calibri" panose="020F0502020204030204" pitchFamily="34" charset="0"/>
              </a:rPr>
              <a:t>Correct Answer:</a:t>
            </a:r>
            <a:r>
              <a:rPr lang="en-US" sz="9600" dirty="0">
                <a:latin typeface="Calibri" panose="020F0502020204030204" pitchFamily="34" charset="0"/>
                <a:cs typeface="Calibri" panose="020F0502020204030204" pitchFamily="34" charset="0"/>
              </a:rPr>
              <a:t> D) Stress incontinence</a:t>
            </a:r>
          </a:p>
          <a:p>
            <a:endParaRPr lang="en-PK" sz="2100" dirty="0"/>
          </a:p>
        </p:txBody>
      </p:sp>
    </p:spTree>
    <p:extLst>
      <p:ext uri="{BB962C8B-B14F-4D97-AF65-F5344CB8AC3E}">
        <p14:creationId xmlns:p14="http://schemas.microsoft.com/office/powerpoint/2010/main" val="1931383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BB5A-A425-0CD6-EBA5-CA3A24D441BD}"/>
              </a:ext>
            </a:extLst>
          </p:cNvPr>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Take home message</a:t>
            </a:r>
            <a:endParaRPr lang="en-PK"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2C8734D-7130-722A-FFC7-432E1F59344A}"/>
              </a:ext>
            </a:extLst>
          </p:cNvPr>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Urinary incontinence is the involuntary leakage of urine, affecting millions worldwide. It can range from occasional drips to complete loss of bladder control, impacting quality of life. Various types exist, each with different causes and treatment approaches.</a:t>
            </a:r>
            <a:endParaRPr lang="en-PK"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740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9490-2E72-D89A-4EDB-858188BEC6F9}"/>
              </a:ext>
            </a:extLst>
          </p:cNvPr>
          <p:cNvSpPr>
            <a:spLocks noGrp="1"/>
          </p:cNvSpPr>
          <p:nvPr>
            <p:ph type="title"/>
          </p:nvPr>
        </p:nvSpPr>
        <p:spPr/>
        <p:txBody>
          <a:bodyPr rtlCol="0">
            <a:normAutofit/>
          </a:bodyPr>
          <a:lstStyle/>
          <a:p>
            <a:pPr fontAlgn="auto">
              <a:spcAft>
                <a:spcPts val="0"/>
              </a:spcAft>
              <a:defRPr/>
            </a:pPr>
            <a:r>
              <a:rPr lang="en-US" sz="3000" dirty="0">
                <a:solidFill>
                  <a:srgbClr val="7030A0"/>
                </a:solidFill>
                <a:effectLst>
                  <a:outerShdw blurRad="38100" dist="38100" dir="2700000" algn="tl">
                    <a:srgbClr val="000000">
                      <a:alpha val="43137"/>
                    </a:srgbClr>
                  </a:outerShdw>
                </a:effectLst>
                <a:cs typeface="Times New Roman" pitchFamily="18" charset="0"/>
              </a:rPr>
              <a:t>  </a:t>
            </a:r>
            <a:r>
              <a:rPr lang="en-US" altLang="en-US" b="1" dirty="0"/>
              <a:t>VISION OF RMU</a:t>
            </a:r>
            <a:br>
              <a:rPr lang="en-US" altLang="en-US" b="1" dirty="0"/>
            </a:br>
            <a:r>
              <a:rPr lang="en-US" altLang="en-US" b="1" dirty="0"/>
              <a:t>THE DREAM/ TOMORROW</a:t>
            </a:r>
          </a:p>
        </p:txBody>
      </p:sp>
      <p:sp>
        <p:nvSpPr>
          <p:cNvPr id="5123" name="Content Placeholder 2">
            <a:extLst>
              <a:ext uri="{FF2B5EF4-FFF2-40B4-BE49-F238E27FC236}">
                <a16:creationId xmlns:a16="http://schemas.microsoft.com/office/drawing/2014/main" id="{68725389-72F9-9974-D233-7FAC837776B2}"/>
              </a:ext>
            </a:extLst>
          </p:cNvPr>
          <p:cNvSpPr>
            <a:spLocks noGrp="1" noChangeArrowheads="1"/>
          </p:cNvSpPr>
          <p:nvPr>
            <p:ph idx="1"/>
          </p:nvPr>
        </p:nvSpPr>
        <p:spPr bwMode="auto"/>
        <p:txBody>
          <a:bodyPr wrap="square" numCol="1" anchor="t" anchorCtr="0" compatLnSpc="1">
            <a:prstTxWarp prst="textNoShape">
              <a:avLst/>
            </a:prstTxWarp>
          </a:bodyPr>
          <a:lstStyle/>
          <a:p>
            <a:r>
              <a:rPr lang="en-US" altLang="en-US" sz="1800"/>
              <a:t>To impart evidence based research oriented medical education</a:t>
            </a:r>
          </a:p>
          <a:p>
            <a:r>
              <a:rPr lang="en-US" altLang="en-US" sz="1800"/>
              <a:t>To provide best possible patient care</a:t>
            </a:r>
          </a:p>
          <a:p>
            <a:r>
              <a:rPr lang="en-US" altLang="en-US" sz="1800"/>
              <a:t>To inculcate the values of mutual respect and ethical practice of medicine</a:t>
            </a:r>
          </a:p>
        </p:txBody>
      </p:sp>
      <p:pic>
        <p:nvPicPr>
          <p:cNvPr id="512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E58843F-E908-4F0E-13CD-E10939A35C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787" t="7561" r="11351" b="8025"/>
          <a:stretch>
            <a:fillRect/>
          </a:stretch>
        </p:blipFill>
        <p:spPr bwMode="auto">
          <a:xfrm>
            <a:off x="7258050" y="8572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168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766218"/>
            <a:ext cx="5867400" cy="1325563"/>
          </a:xfrm>
        </p:spPr>
        <p:txBody>
          <a:bodyPr>
            <a:noAutofit/>
          </a:bodyPr>
          <a:lstStyle/>
          <a:p>
            <a:r>
              <a:rPr lang="en-US" sz="9600" dirty="0">
                <a:latin typeface="Monotype Corsiva" panose="03010101010201010101" pitchFamily="66" charset="0"/>
              </a:rPr>
              <a:t>Thank You</a:t>
            </a:r>
          </a:p>
        </p:txBody>
      </p:sp>
    </p:spTree>
    <p:extLst>
      <p:ext uri="{BB962C8B-B14F-4D97-AF65-F5344CB8AC3E}">
        <p14:creationId xmlns:p14="http://schemas.microsoft.com/office/powerpoint/2010/main" val="283936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CF1A4C2-2C47-3A27-0752-773F08D3AC38}"/>
              </a:ext>
            </a:extLst>
          </p:cNvPr>
          <p:cNvSpPr>
            <a:spLocks noGrp="1" noChangeArrowheads="1"/>
          </p:cNvSpPr>
          <p:nvPr>
            <p:ph type="title"/>
          </p:nvPr>
        </p:nvSpPr>
        <p:spPr/>
        <p:txBody>
          <a:bodyPr/>
          <a:lstStyle/>
          <a:p>
            <a:r>
              <a:rPr lang="en-US" altLang="en-US" b="1"/>
              <a:t>PROF UMAR’S LGIS MODEL</a:t>
            </a:r>
          </a:p>
        </p:txBody>
      </p:sp>
      <p:pic>
        <p:nvPicPr>
          <p:cNvPr id="6147" name="Content Placeholder 3">
            <a:extLst>
              <a:ext uri="{FF2B5EF4-FFF2-40B4-BE49-F238E27FC236}">
                <a16:creationId xmlns:a16="http://schemas.microsoft.com/office/drawing/2014/main" id="{D0001D1B-D31A-421A-0C86-D2E7C4207B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3250" y="2127250"/>
            <a:ext cx="5086350" cy="3514725"/>
          </a:xfrm>
          <a:ln w="19050">
            <a:solidFill>
              <a:schemeClr val="tx1"/>
            </a:solidFill>
            <a:miter lim="800000"/>
            <a:headEnd/>
            <a:tailEnd/>
          </a:ln>
        </p:spPr>
      </p:pic>
      <p:pic>
        <p:nvPicPr>
          <p:cNvPr id="614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F871B699-1C0B-44D9-6C9B-CD33FE334B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787" t="7561" r="11351" b="8025"/>
          <a:stretch>
            <a:fillRect/>
          </a:stretch>
        </p:blipFill>
        <p:spPr bwMode="auto">
          <a:xfrm>
            <a:off x="7258050" y="85725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2944951-4AE7-EFCC-6010-329E31A75949}"/>
              </a:ext>
            </a:extLst>
          </p:cNvPr>
          <p:cNvSpPr>
            <a:spLocks noGrp="1" noChangeArrowheads="1"/>
          </p:cNvSpPr>
          <p:nvPr>
            <p:ph type="title"/>
          </p:nvPr>
        </p:nvSpPr>
        <p:spPr/>
        <p:txBody>
          <a:bodyPr/>
          <a:lstStyle/>
          <a:p>
            <a:r>
              <a:rPr lang="en-US" altLang="en-PK" b="1"/>
              <a:t>How to use HEC Digital Library </a:t>
            </a:r>
            <a:endParaRPr lang="en-US" altLang="en-PK"/>
          </a:p>
        </p:txBody>
      </p:sp>
      <p:sp>
        <p:nvSpPr>
          <p:cNvPr id="3" name="Content Placeholder 2">
            <a:extLst>
              <a:ext uri="{FF2B5EF4-FFF2-40B4-BE49-F238E27FC236}">
                <a16:creationId xmlns:a16="http://schemas.microsoft.com/office/drawing/2014/main" id="{4BD30AC9-4BBC-409E-C8B7-7848293D6125}"/>
              </a:ext>
            </a:extLst>
          </p:cNvPr>
          <p:cNvSpPr>
            <a:spLocks noGrp="1"/>
          </p:cNvSpPr>
          <p:nvPr>
            <p:ph idx="1"/>
          </p:nvPr>
        </p:nvSpPr>
        <p:spPr>
          <a:xfrm>
            <a:off x="1143000" y="1828800"/>
            <a:ext cx="6858000" cy="4171950"/>
          </a:xfrm>
        </p:spPr>
        <p:txBody>
          <a:bodyPr/>
          <a:lstStyle/>
          <a:p>
            <a:pPr marL="0" indent="0" fontAlgn="auto">
              <a:spcAft>
                <a:spcPts val="0"/>
              </a:spcAft>
              <a:buFont typeface="Arial" panose="020B0604020202020204" pitchFamily="34" charset="0"/>
              <a:buNone/>
              <a:defRPr/>
            </a:pPr>
            <a:r>
              <a:rPr lang="en-US" sz="1800" dirty="0"/>
              <a:t>Steps to Access HEC Digital Library</a:t>
            </a:r>
          </a:p>
          <a:p>
            <a:pPr marL="385763" indent="-385763" fontAlgn="auto">
              <a:spcAft>
                <a:spcPts val="0"/>
              </a:spcAft>
              <a:buFont typeface="+mj-lt"/>
              <a:buAutoNum type="arabicPeriod"/>
              <a:defRPr/>
            </a:pPr>
            <a:r>
              <a:rPr lang="en-US" sz="1800" dirty="0"/>
              <a:t>Go to the website of HEC National Digital Library.</a:t>
            </a:r>
          </a:p>
          <a:p>
            <a:pPr marL="385763" indent="-385763" fontAlgn="auto">
              <a:spcAft>
                <a:spcPts val="0"/>
              </a:spcAft>
              <a:buFont typeface="+mj-lt"/>
              <a:buAutoNum type="arabicPeriod"/>
              <a:defRPr/>
            </a:pPr>
            <a:r>
              <a:rPr lang="en-US" sz="1800" dirty="0"/>
              <a:t>On Home Page, click on the INSTITUTES.</a:t>
            </a:r>
          </a:p>
          <a:p>
            <a:pPr marL="385763" indent="-385763" fontAlgn="auto">
              <a:spcAft>
                <a:spcPts val="0"/>
              </a:spcAft>
              <a:buFont typeface="+mj-lt"/>
              <a:buAutoNum type="arabicPeriod"/>
              <a:defRPr/>
            </a:pPr>
            <a:r>
              <a:rPr lang="en-US" sz="1800" dirty="0"/>
              <a:t>A page will appear showing the universities from Public and Private Sector and other Institutes which have access to HEC National Digital Library (HNDL).</a:t>
            </a:r>
          </a:p>
          <a:p>
            <a:pPr marL="385763" indent="-385763" fontAlgn="auto">
              <a:spcAft>
                <a:spcPts val="0"/>
              </a:spcAft>
              <a:buFont typeface="+mj-lt"/>
              <a:buAutoNum type="arabicPeriod"/>
              <a:defRPr/>
            </a:pPr>
            <a:endParaRPr lang="en-US" dirty="0"/>
          </a:p>
        </p:txBody>
      </p:sp>
    </p:spTree>
    <p:extLst>
      <p:ext uri="{BB962C8B-B14F-4D97-AF65-F5344CB8AC3E}">
        <p14:creationId xmlns:p14="http://schemas.microsoft.com/office/powerpoint/2010/main" val="367757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E7F93A7-FB78-DE6B-AF21-B3A3651FB549}"/>
              </a:ext>
            </a:extLst>
          </p:cNvPr>
          <p:cNvSpPr>
            <a:spLocks noGrp="1" noChangeArrowheads="1"/>
          </p:cNvSpPr>
          <p:nvPr>
            <p:ph type="title"/>
          </p:nvPr>
        </p:nvSpPr>
        <p:spPr/>
        <p:txBody>
          <a:bodyPr/>
          <a:lstStyle/>
          <a:p>
            <a:br>
              <a:rPr lang="en-US" altLang="en-PK"/>
            </a:br>
            <a:endParaRPr lang="en-US" altLang="en-PK"/>
          </a:p>
        </p:txBody>
      </p:sp>
      <p:sp>
        <p:nvSpPr>
          <p:cNvPr id="8195" name="Content Placeholder 2">
            <a:extLst>
              <a:ext uri="{FF2B5EF4-FFF2-40B4-BE49-F238E27FC236}">
                <a16:creationId xmlns:a16="http://schemas.microsoft.com/office/drawing/2014/main" id="{5AD0AC4E-E84A-AB36-966B-F743FD3A8D54}"/>
              </a:ext>
            </a:extLst>
          </p:cNvPr>
          <p:cNvSpPr>
            <a:spLocks noGrp="1" noChangeArrowheads="1"/>
          </p:cNvSpPr>
          <p:nvPr>
            <p:ph idx="1"/>
          </p:nvPr>
        </p:nvSpPr>
        <p:spPr bwMode="auto">
          <a:xfrm>
            <a:off x="1143000" y="1600200"/>
            <a:ext cx="6515100" cy="4400550"/>
          </a:xfrm>
        </p:spPr>
        <p:txBody>
          <a:bodyPr wrap="square" numCol="1" anchor="t" anchorCtr="0" compatLnSpc="1">
            <a:prstTxWarp prst="textNoShape">
              <a:avLst/>
            </a:prstTxWarp>
          </a:bodyPr>
          <a:lstStyle/>
          <a:p>
            <a:pPr marL="0" indent="0">
              <a:buFont typeface="Arial" panose="020B0604020202020204" pitchFamily="34" charset="0"/>
              <a:buNone/>
            </a:pPr>
            <a:r>
              <a:rPr lang="en-US" altLang="en-PK" sz="1800"/>
              <a:t>4. Select your desired Institute.</a:t>
            </a:r>
          </a:p>
          <a:p>
            <a:pPr marL="0" indent="0">
              <a:buFont typeface="Arial" panose="020B0604020202020204" pitchFamily="34" charset="0"/>
              <a:buNone/>
            </a:pPr>
            <a:r>
              <a:rPr lang="en-US" altLang="en-PK" sz="1800"/>
              <a:t>5.  A page will appear showing the resources of the institution</a:t>
            </a:r>
          </a:p>
          <a:p>
            <a:pPr marL="0" indent="0">
              <a:buFont typeface="Arial" panose="020B0604020202020204" pitchFamily="34" charset="0"/>
              <a:buNone/>
            </a:pPr>
            <a:r>
              <a:rPr lang="en-US" altLang="en-PK" sz="1800"/>
              <a:t>6. Journals and Researches will appear</a:t>
            </a:r>
          </a:p>
          <a:p>
            <a:pPr marL="0" indent="0">
              <a:buFont typeface="Arial" panose="020B0604020202020204" pitchFamily="34" charset="0"/>
              <a:buNone/>
            </a:pPr>
            <a:r>
              <a:rPr lang="en-US" altLang="en-PK" sz="1800"/>
              <a:t>7. You can find a Journal by clicking on JOURNALS AND DATABASE and enter a keyword to search for your desired journal.</a:t>
            </a:r>
          </a:p>
          <a:p>
            <a:pPr marL="0" indent="0">
              <a:buFont typeface="Arial" panose="020B0604020202020204" pitchFamily="34" charset="0"/>
              <a:buNone/>
            </a:pPr>
            <a:endParaRPr lang="en-US" altLang="en-PK"/>
          </a:p>
        </p:txBody>
      </p:sp>
    </p:spTree>
    <p:extLst>
      <p:ext uri="{BB962C8B-B14F-4D97-AF65-F5344CB8AC3E}">
        <p14:creationId xmlns:p14="http://schemas.microsoft.com/office/powerpoint/2010/main" val="12003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98D8-A90B-E262-9A19-7828AB5D3D5D}"/>
              </a:ext>
            </a:extLst>
          </p:cNvPr>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Learning outcomes</a:t>
            </a:r>
            <a:endParaRPr lang="en-PK" sz="4000" dirty="0">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C4BD2087-638C-43CE-1DE8-BB5E445C17F3}"/>
              </a:ext>
            </a:extLst>
          </p:cNvPr>
          <p:cNvSpPr>
            <a:spLocks noGrp="1" noChangeArrowheads="1"/>
          </p:cNvSpPr>
          <p:nvPr>
            <p:ph idx="1"/>
          </p:nvPr>
        </p:nvSpPr>
        <p:spPr bwMode="auto">
          <a:xfrm>
            <a:off x="747803" y="1564355"/>
            <a:ext cx="764839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Types of Incontinence:</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Differentiate between the various types of urinary incontinence (e.g., stress, urge, overflow, functional, mixed).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Risk Factors:</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Identify risk factors associated with urinary incontinence, including age, gender, pregnancy, childbirth, obesity, neurological disorders, medications, and other medical conditions.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Pathophysiology:</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Explain the underlying physiological mechanisms contributing to different types of incontinence.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Assessment &amp; Diagnosis:</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Describe appropriate methods for assessing and diagnosing urinary incontinence, including patient history, physical examination, and diagnostic tests (e.g., urinalysis, urodynamic studies). </a:t>
            </a:r>
          </a:p>
        </p:txBody>
      </p:sp>
    </p:spTree>
    <p:extLst>
      <p:ext uri="{BB962C8B-B14F-4D97-AF65-F5344CB8AC3E}">
        <p14:creationId xmlns:p14="http://schemas.microsoft.com/office/powerpoint/2010/main" val="357394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44FF-09D1-2D29-2F37-329D0C7106C4}"/>
              </a:ext>
            </a:extLst>
          </p:cNvPr>
          <p:cNvSpPr>
            <a:spLocks noGrp="1"/>
          </p:cNvSpPr>
          <p:nvPr>
            <p:ph type="title"/>
          </p:nvPr>
        </p:nvSpPr>
        <p:spPr>
          <a:xfrm>
            <a:off x="7385869" y="0"/>
            <a:ext cx="1733550" cy="396874"/>
          </a:xfrm>
        </p:spPr>
        <p:txBody>
          <a:bodyPr>
            <a:normAutofit/>
          </a:bodyPr>
          <a:lstStyle/>
          <a:p>
            <a:r>
              <a:rPr lang="en-US" sz="1600" dirty="0">
                <a:latin typeface="Calibri" panose="020F0502020204030204" pitchFamily="34" charset="0"/>
                <a:cs typeface="Calibri" panose="020F0502020204030204" pitchFamily="34" charset="0"/>
              </a:rPr>
              <a:t>Spiral Anatomy</a:t>
            </a:r>
            <a:endParaRPr lang="en-PK"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1363AB1-1F52-9725-7830-933D0B68578E}"/>
              </a:ext>
            </a:extLst>
          </p:cNvPr>
          <p:cNvPicPr>
            <a:picLocks noChangeAspect="1"/>
          </p:cNvPicPr>
          <p:nvPr/>
        </p:nvPicPr>
        <p:blipFill>
          <a:blip r:embed="rId2"/>
          <a:stretch>
            <a:fillRect/>
          </a:stretch>
        </p:blipFill>
        <p:spPr>
          <a:xfrm>
            <a:off x="1447800" y="279964"/>
            <a:ext cx="5687222" cy="6298072"/>
          </a:xfrm>
          <a:prstGeom prst="rect">
            <a:avLst/>
          </a:prstGeom>
        </p:spPr>
      </p:pic>
    </p:spTree>
    <p:extLst>
      <p:ext uri="{BB962C8B-B14F-4D97-AF65-F5344CB8AC3E}">
        <p14:creationId xmlns:p14="http://schemas.microsoft.com/office/powerpoint/2010/main" val="254638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Prevalence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sz="2400" dirty="0">
                <a:latin typeface="Calibri" panose="020F0502020204030204" pitchFamily="34" charset="0"/>
                <a:cs typeface="Calibri" panose="020F0502020204030204" pitchFamily="34" charset="0"/>
              </a:rPr>
              <a:t>Increases with age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Affects women more than men (2:1) until age 80</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15-30% in age 65 and older</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60-70% in older adults age 65 and older in long term care</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Significantly impairs quality of life</a:t>
            </a:r>
          </a:p>
        </p:txBody>
      </p:sp>
      <p:sp>
        <p:nvSpPr>
          <p:cNvPr id="4" name="TextBox 3">
            <a:extLst>
              <a:ext uri="{FF2B5EF4-FFF2-40B4-BE49-F238E27FC236}">
                <a16:creationId xmlns:a16="http://schemas.microsoft.com/office/drawing/2014/main" id="{4FC54486-7068-4350-99BE-3631EB5D46BC}"/>
              </a:ext>
            </a:extLst>
          </p:cNvPr>
          <p:cNvSpPr txBox="1"/>
          <p:nvPr/>
        </p:nvSpPr>
        <p:spPr>
          <a:xfrm>
            <a:off x="6781800" y="326055"/>
            <a:ext cx="2057400" cy="369332"/>
          </a:xfrm>
          <a:prstGeom prst="rect">
            <a:avLst/>
          </a:prstGeom>
          <a:noFill/>
        </p:spPr>
        <p:txBody>
          <a:bodyPr wrap="square" rtlCol="0">
            <a:spAutoFit/>
          </a:bodyPr>
          <a:lstStyle/>
          <a:p>
            <a:r>
              <a:rPr lang="en-US" dirty="0"/>
              <a:t>Core Content</a:t>
            </a:r>
            <a:endParaRPr lang="en-PK" dirty="0"/>
          </a:p>
        </p:txBody>
      </p:sp>
    </p:spTree>
    <p:extLst>
      <p:ext uri="{BB962C8B-B14F-4D97-AF65-F5344CB8AC3E}">
        <p14:creationId xmlns:p14="http://schemas.microsoft.com/office/powerpoint/2010/main" val="2917313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1339</Words>
  <Application>Microsoft Office PowerPoint</Application>
  <PresentationFormat>On-screen Show (4:3)</PresentationFormat>
  <Paragraphs>195</Paragraphs>
  <Slides>30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Aptos</vt:lpstr>
      <vt:lpstr>Aptos Display</vt:lpstr>
      <vt:lpstr>Arial</vt:lpstr>
      <vt:lpstr>Arial</vt:lpstr>
      <vt:lpstr>Arial Black</vt:lpstr>
      <vt:lpstr>Calibri</vt:lpstr>
      <vt:lpstr>Monotype Corsiva</vt:lpstr>
      <vt:lpstr>Times New Roman</vt:lpstr>
      <vt:lpstr>Wingdings</vt:lpstr>
      <vt:lpstr>Office Theme</vt:lpstr>
      <vt:lpstr>Urinary Incontinence Renal Module 4th Year MBBS</vt:lpstr>
      <vt:lpstr>MOTTO OF RMU</vt:lpstr>
      <vt:lpstr>  VISION OF RMU THE DREAM/ TOMORROW</vt:lpstr>
      <vt:lpstr>PROF UMAR’S LGIS MODEL</vt:lpstr>
      <vt:lpstr>How to use HEC Digital Library </vt:lpstr>
      <vt:lpstr> </vt:lpstr>
      <vt:lpstr>Learning outcomes</vt:lpstr>
      <vt:lpstr>Spiral Anatomy</vt:lpstr>
      <vt:lpstr>Prevalence</vt:lpstr>
      <vt:lpstr>Risk factors</vt:lpstr>
      <vt:lpstr>PowerPoint Presentation</vt:lpstr>
      <vt:lpstr>Pathophysiology : age related lower urinary tract changes</vt:lpstr>
      <vt:lpstr>Age related lower urinary tract changes- women</vt:lpstr>
      <vt:lpstr>Age related lower urinary tract changes- men </vt:lpstr>
      <vt:lpstr>Urge urinary incontinence</vt:lpstr>
      <vt:lpstr>Stress urinary incontinence</vt:lpstr>
      <vt:lpstr> Mixed urinary incontinence with both detrusor overactivity and impaired sphincter support</vt:lpstr>
      <vt:lpstr>Medications associated with urinary incontinence </vt:lpstr>
      <vt:lpstr>Physical examination</vt:lpstr>
      <vt:lpstr>Diagnostic testing </vt:lpstr>
      <vt:lpstr>Urinary incontinence treatment and management</vt:lpstr>
      <vt:lpstr>Urinary incontinence treatment and management</vt:lpstr>
      <vt:lpstr>Medications : anti muscarinics</vt:lpstr>
      <vt:lpstr>Medications urinary incontinence and overactive bladder </vt:lpstr>
      <vt:lpstr>Other treatments</vt:lpstr>
      <vt:lpstr>Surgical treatment</vt:lpstr>
      <vt:lpstr>Research  https://www.ncbi.nlm.nih.gov/books/NBK559095/</vt:lpstr>
      <vt:lpstr>Family Medicine</vt:lpstr>
      <vt:lpstr>Take home message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Dr.RA</dc:creator>
  <cp:lastModifiedBy>sammarfatima93@gmail.com</cp:lastModifiedBy>
  <cp:revision>48</cp:revision>
  <cp:lastPrinted>2021-04-06T05:34:00Z</cp:lastPrinted>
  <dcterms:created xsi:type="dcterms:W3CDTF">2006-08-16T00:00:00Z</dcterms:created>
  <dcterms:modified xsi:type="dcterms:W3CDTF">2025-02-16T13:01:06Z</dcterms:modified>
</cp:coreProperties>
</file>