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7" r:id="rId2"/>
    <p:sldId id="377" r:id="rId3"/>
    <p:sldId id="380" r:id="rId4"/>
    <p:sldId id="406" r:id="rId5"/>
    <p:sldId id="407" r:id="rId6"/>
    <p:sldId id="408" r:id="rId7"/>
    <p:sldId id="409" r:id="rId8"/>
    <p:sldId id="379" r:id="rId9"/>
    <p:sldId id="256" r:id="rId10"/>
    <p:sldId id="382" r:id="rId11"/>
    <p:sldId id="383" r:id="rId12"/>
    <p:sldId id="385" r:id="rId13"/>
    <p:sldId id="389" r:id="rId14"/>
    <p:sldId id="386" r:id="rId15"/>
    <p:sldId id="387" r:id="rId16"/>
    <p:sldId id="393" r:id="rId17"/>
    <p:sldId id="390" r:id="rId18"/>
    <p:sldId id="391" r:id="rId19"/>
    <p:sldId id="394" r:id="rId20"/>
    <p:sldId id="392" r:id="rId21"/>
    <p:sldId id="401" r:id="rId22"/>
    <p:sldId id="395" r:id="rId23"/>
    <p:sldId id="396" r:id="rId24"/>
    <p:sldId id="397" r:id="rId25"/>
    <p:sldId id="399" r:id="rId26"/>
    <p:sldId id="398" r:id="rId27"/>
    <p:sldId id="400" r:id="rId28"/>
    <p:sldId id="402" r:id="rId29"/>
    <p:sldId id="403" r:id="rId30"/>
    <p:sldId id="404" r:id="rId31"/>
    <p:sldId id="405" r:id="rId32"/>
    <p:sldId id="381" r:id="rId33"/>
    <p:sldId id="3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A77DF7-2E48-420C-8433-EE01D783B2C0}">
          <p14:sldIdLst>
            <p14:sldId id="317"/>
            <p14:sldId id="377"/>
            <p14:sldId id="380"/>
            <p14:sldId id="406"/>
            <p14:sldId id="407"/>
            <p14:sldId id="408"/>
            <p14:sldId id="409"/>
            <p14:sldId id="379"/>
            <p14:sldId id="256"/>
            <p14:sldId id="382"/>
            <p14:sldId id="383"/>
            <p14:sldId id="385"/>
            <p14:sldId id="389"/>
            <p14:sldId id="386"/>
            <p14:sldId id="387"/>
            <p14:sldId id="393"/>
            <p14:sldId id="390"/>
            <p14:sldId id="391"/>
            <p14:sldId id="394"/>
            <p14:sldId id="392"/>
            <p14:sldId id="401"/>
            <p14:sldId id="395"/>
            <p14:sldId id="396"/>
            <p14:sldId id="397"/>
            <p14:sldId id="399"/>
            <p14:sldId id="398"/>
            <p14:sldId id="400"/>
            <p14:sldId id="402"/>
            <p14:sldId id="403"/>
            <p14:sldId id="404"/>
            <p14:sldId id="405"/>
            <p14:sldId id="381"/>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075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758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414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051891"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44477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825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745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523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427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440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464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064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398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619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2.xml" /></Relationships>
</file>

<file path=ppt/slides/_rels/slide2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2.xml" /></Relationships>
</file>

<file path=ppt/slides/_rels/slide3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3" Type="http://schemas.openxmlformats.org/officeDocument/2006/relationships/hyperlink" Target="https://www.uptodate.com/contents/skin-autografting/abstract/2" TargetMode="External" /><Relationship Id="rId7" Type="http://schemas.openxmlformats.org/officeDocument/2006/relationships/hyperlink" Target="https://www.uptodate.com/contents/skin-biopsy-techniques/abstract/5" TargetMode="External" /><Relationship Id="rId2" Type="http://schemas.openxmlformats.org/officeDocument/2006/relationships/hyperlink" Target="https://www.uptodate.com/contents/skin-autografting/abstract/1" TargetMode="External" /><Relationship Id="rId1" Type="http://schemas.openxmlformats.org/officeDocument/2006/relationships/slideLayout" Target="../slideLayouts/slideLayout2.xml" /><Relationship Id="rId6" Type="http://schemas.openxmlformats.org/officeDocument/2006/relationships/hyperlink" Target="https://www.uptodate.com/contents/skin-biopsy-techniques/abstract/4" TargetMode="External" /><Relationship Id="rId5" Type="http://schemas.openxmlformats.org/officeDocument/2006/relationships/hyperlink" Target="https://www.uptodate.com/contents/skin-autografting/abstract/4" TargetMode="External" /><Relationship Id="rId4" Type="http://schemas.openxmlformats.org/officeDocument/2006/relationships/hyperlink" Target="https://www.uptodate.com/contents/skin-autografting/abstract/3" TargetMode="Externa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676" y="2906829"/>
            <a:ext cx="9144000" cy="995387"/>
          </a:xfrm>
        </p:spPr>
        <p:txBody>
          <a:bodyPr>
            <a:normAutofit/>
          </a:bodyPr>
          <a:lstStyle/>
          <a:p>
            <a:r>
              <a:rPr lang="en-GB" sz="4800" b="1" dirty="0"/>
              <a:t>THEME:ULCERATED LESION OF FACE</a:t>
            </a:r>
          </a:p>
        </p:txBody>
      </p:sp>
      <p:sp>
        <p:nvSpPr>
          <p:cNvPr id="3" name="Subtitle 2"/>
          <p:cNvSpPr>
            <a:spLocks noGrp="1"/>
          </p:cNvSpPr>
          <p:nvPr>
            <p:ph type="subTitle" idx="1"/>
          </p:nvPr>
        </p:nvSpPr>
        <p:spPr>
          <a:xfrm>
            <a:off x="3581400" y="4331368"/>
            <a:ext cx="6400800" cy="2221832"/>
          </a:xfrm>
        </p:spPr>
        <p:txBody>
          <a:bodyPr>
            <a:normAutofit fontScale="92500"/>
          </a:bodyPr>
          <a:lstStyle/>
          <a:p>
            <a:pPr algn="l"/>
            <a:r>
              <a:rPr lang="en-US" sz="3800" b="1" dirty="0">
                <a:solidFill>
                  <a:schemeClr val="tx1"/>
                </a:solidFill>
              </a:rPr>
              <a:t>                          DR. </a:t>
            </a:r>
            <a:r>
              <a:rPr lang="en-GB" sz="3800" b="1">
                <a:solidFill>
                  <a:schemeClr val="tx1"/>
                </a:solidFill>
              </a:rPr>
              <a:t>Usman Qureshi</a:t>
            </a:r>
            <a:endParaRPr lang="en-US" sz="3800" b="1" dirty="0">
              <a:solidFill>
                <a:schemeClr val="tx1"/>
              </a:solidFill>
            </a:endParaRPr>
          </a:p>
          <a:p>
            <a:pPr algn="r"/>
            <a:r>
              <a:rPr lang="en-US" sz="2100" b="1" dirty="0"/>
              <a:t>M.B.B.S  F.C.P.S</a:t>
            </a:r>
          </a:p>
          <a:p>
            <a:pPr algn="r"/>
            <a:r>
              <a:rPr lang="en-US" sz="2100" b="1" dirty="0"/>
              <a:t>HEAD OF THE DEPARTMENT </a:t>
            </a:r>
          </a:p>
          <a:p>
            <a:pPr algn="r"/>
            <a:r>
              <a:rPr lang="en-US" sz="2100" b="1" dirty="0"/>
              <a:t>SURGERY UNIT–II, BBH  </a:t>
            </a:r>
          </a:p>
          <a:p>
            <a:pPr algn="r"/>
            <a:r>
              <a:rPr lang="en-US" sz="2100" b="1" dirty="0"/>
              <a:t>RAWALPINDI MEDICAL UNIVERSITY </a:t>
            </a:r>
            <a:r>
              <a:rPr lang="en-US" sz="2100" dirty="0"/>
              <a:t> </a:t>
            </a:r>
          </a:p>
        </p:txBody>
      </p:sp>
      <p:pic>
        <p:nvPicPr>
          <p:cNvPr id="4" name="Picture 2" descr="D:\SU 2 Discharge Software\wamp\www\bbh_su\assets\media\logos\invoice-logo-left.png">
            <a:extLst>
              <a:ext uri="{FF2B5EF4-FFF2-40B4-BE49-F238E27FC236}">
                <a16:creationId xmlns:a16="http://schemas.microsoft.com/office/drawing/2014/main" id="{6DCF0E8E-F31A-4F24-8D39-8113BD2DCB33}"/>
              </a:ext>
            </a:extLst>
          </p:cNvPr>
          <p:cNvPicPr>
            <a:picLocks noChangeAspect="1" noChangeArrowheads="1"/>
          </p:cNvPicPr>
          <p:nvPr/>
        </p:nvPicPr>
        <p:blipFill>
          <a:blip r:embed="rId2" cstate="print"/>
          <a:srcRect/>
          <a:stretch>
            <a:fillRect/>
          </a:stretch>
        </p:blipFill>
        <p:spPr bwMode="auto">
          <a:xfrm>
            <a:off x="4484934" y="304800"/>
            <a:ext cx="2684455" cy="2221832"/>
          </a:xfrm>
          <a:prstGeom prst="rect">
            <a:avLst/>
          </a:prstGeom>
          <a:noFill/>
        </p:spPr>
      </p:pic>
    </p:spTree>
    <p:extLst>
      <p:ext uri="{BB962C8B-B14F-4D97-AF65-F5344CB8AC3E}">
        <p14:creationId xmlns:p14="http://schemas.microsoft.com/office/powerpoint/2010/main" val="407719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1DC07-AE83-4DFF-8929-5DEDD6F24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024" y="1106905"/>
            <a:ext cx="8743951" cy="5645215"/>
          </a:xfrm>
          <a:prstGeom prst="rect">
            <a:avLst/>
          </a:prstGeom>
        </p:spPr>
      </p:pic>
      <p:sp>
        <p:nvSpPr>
          <p:cNvPr id="4" name="Title 3">
            <a:extLst>
              <a:ext uri="{FF2B5EF4-FFF2-40B4-BE49-F238E27FC236}">
                <a16:creationId xmlns:a16="http://schemas.microsoft.com/office/drawing/2014/main" id="{2D1624D3-EE18-48CE-8EFA-6DA9FD988074}"/>
              </a:ext>
            </a:extLst>
          </p:cNvPr>
          <p:cNvSpPr>
            <a:spLocks noGrp="1"/>
          </p:cNvSpPr>
          <p:nvPr>
            <p:ph type="title"/>
          </p:nvPr>
        </p:nvSpPr>
        <p:spPr>
          <a:xfrm>
            <a:off x="838200" y="365126"/>
            <a:ext cx="10515600" cy="741780"/>
          </a:xfrm>
        </p:spPr>
        <p:txBody>
          <a:bodyPr/>
          <a:lstStyle/>
          <a:p>
            <a:r>
              <a:rPr lang="en-US" dirty="0"/>
              <a:t>                        Skin Anatomy</a:t>
            </a:r>
            <a:endParaRPr lang="en-PK" dirty="0"/>
          </a:p>
        </p:txBody>
      </p:sp>
    </p:spTree>
    <p:extLst>
      <p:ext uri="{BB962C8B-B14F-4D97-AF65-F5344CB8AC3E}">
        <p14:creationId xmlns:p14="http://schemas.microsoft.com/office/powerpoint/2010/main" val="350499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AF4910-4EE9-4678-9146-C47B27DD19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90" y="336884"/>
            <a:ext cx="8835992" cy="6256421"/>
          </a:xfrm>
        </p:spPr>
      </p:pic>
    </p:spTree>
    <p:extLst>
      <p:ext uri="{BB962C8B-B14F-4D97-AF65-F5344CB8AC3E}">
        <p14:creationId xmlns:p14="http://schemas.microsoft.com/office/powerpoint/2010/main" val="159803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CA68-76B0-4B68-8A54-30AC5E0BF890}"/>
              </a:ext>
            </a:extLst>
          </p:cNvPr>
          <p:cNvSpPr>
            <a:spLocks noGrp="1"/>
          </p:cNvSpPr>
          <p:nvPr>
            <p:ph type="title"/>
          </p:nvPr>
        </p:nvSpPr>
        <p:spPr/>
        <p:txBody>
          <a:bodyPr/>
          <a:lstStyle/>
          <a:p>
            <a:r>
              <a:rPr lang="en-US" dirty="0"/>
              <a:t>Basal Cell Carcinoma</a:t>
            </a:r>
            <a:endParaRPr lang="en-PK" dirty="0"/>
          </a:p>
        </p:txBody>
      </p:sp>
      <p:sp>
        <p:nvSpPr>
          <p:cNvPr id="3" name="Content Placeholder 2">
            <a:extLst>
              <a:ext uri="{FF2B5EF4-FFF2-40B4-BE49-F238E27FC236}">
                <a16:creationId xmlns:a16="http://schemas.microsoft.com/office/drawing/2014/main" id="{6A54E222-A1C6-473A-AF9A-74CEE81710B9}"/>
              </a:ext>
            </a:extLst>
          </p:cNvPr>
          <p:cNvSpPr>
            <a:spLocks noGrp="1"/>
          </p:cNvSpPr>
          <p:nvPr>
            <p:ph idx="1"/>
          </p:nvPr>
        </p:nvSpPr>
        <p:spPr/>
        <p:txBody>
          <a:bodyPr/>
          <a:lstStyle/>
          <a:p>
            <a:pPr algn="just"/>
            <a:r>
              <a:rPr lang="en-US" b="0" i="0" dirty="0">
                <a:solidFill>
                  <a:srgbClr val="232323"/>
                </a:solidFill>
                <a:effectLst/>
                <a:latin typeface="Arial" panose="020B0604020202020204" pitchFamily="34" charset="0"/>
                <a:cs typeface="Arial" panose="020B0604020202020204" pitchFamily="34" charset="0"/>
              </a:rPr>
              <a:t>Basal cell carcinoma (BCC) is a common skin cancer arising from the basal layer of epidermis and its appendages. These tumors have been referred to as "epitheliomas" because of their low metastatic potential. However, the term carcinoma is appropriate since they are locally invasive, aggressive, and destructive of skin and the surrounding structures, including bone</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92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38500" y="0"/>
            <a:ext cx="5715000" cy="6477000"/>
          </a:xfrm>
          <a:prstGeom prst="rect">
            <a:avLst/>
          </a:prstGeom>
        </p:spPr>
      </p:pic>
    </p:spTree>
    <p:extLst>
      <p:ext uri="{BB962C8B-B14F-4D97-AF65-F5344CB8AC3E}">
        <p14:creationId xmlns:p14="http://schemas.microsoft.com/office/powerpoint/2010/main" val="401123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19A1-A304-4DE4-8596-B7D8EAE344B4}"/>
              </a:ext>
            </a:extLst>
          </p:cNvPr>
          <p:cNvSpPr>
            <a:spLocks noGrp="1"/>
          </p:cNvSpPr>
          <p:nvPr>
            <p:ph type="title"/>
          </p:nvPr>
        </p:nvSpPr>
        <p:spPr/>
        <p:txBody>
          <a:bodyPr/>
          <a:lstStyle/>
          <a:p>
            <a:r>
              <a:rPr lang="en-US" dirty="0"/>
              <a:t>Clinical Presentation</a:t>
            </a:r>
            <a:endParaRPr lang="en-PK" dirty="0"/>
          </a:p>
        </p:txBody>
      </p:sp>
      <p:sp>
        <p:nvSpPr>
          <p:cNvPr id="3" name="Content Placeholder 2">
            <a:extLst>
              <a:ext uri="{FF2B5EF4-FFF2-40B4-BE49-F238E27FC236}">
                <a16:creationId xmlns:a16="http://schemas.microsoft.com/office/drawing/2014/main" id="{E43C478E-3A72-4B9F-BA69-34EB35554C94}"/>
              </a:ext>
            </a:extLst>
          </p:cNvPr>
          <p:cNvSpPr>
            <a:spLocks noGrp="1"/>
          </p:cNvSpPr>
          <p:nvPr>
            <p:ph idx="1"/>
          </p:nvPr>
        </p:nvSpPr>
        <p:spPr/>
        <p:txBody>
          <a:bodyPr/>
          <a:lstStyle/>
          <a:p>
            <a:r>
              <a:rPr lang="en-US" b="0" i="0" dirty="0">
                <a:solidFill>
                  <a:srgbClr val="232323"/>
                </a:solidFill>
                <a:effectLst/>
                <a:latin typeface="Arial" panose="020B0604020202020204" pitchFamily="34" charset="0"/>
                <a:cs typeface="Arial" panose="020B0604020202020204" pitchFamily="34" charset="0"/>
              </a:rPr>
              <a:t>Approximately 70 percent of BCCs occur on the face, consistent with the etiologic role of solar radiation, and 15 percent present on the trunk.</a:t>
            </a:r>
          </a:p>
          <a:p>
            <a:r>
              <a:rPr lang="en-US" b="0" i="0" dirty="0">
                <a:solidFill>
                  <a:srgbClr val="232323"/>
                </a:solidFill>
                <a:effectLst/>
                <a:latin typeface="Noto Sans" panose="020B0502040504020204" pitchFamily="34" charset="0"/>
              </a:rPr>
              <a:t>The clinical presentation of BCC can be divided into three groups, based upon lesion histopathology: </a:t>
            </a:r>
          </a:p>
          <a:p>
            <a:r>
              <a:rPr lang="en-US" b="0" i="0" dirty="0">
                <a:solidFill>
                  <a:srgbClr val="232323"/>
                </a:solidFill>
                <a:effectLst/>
                <a:latin typeface="Noto Sans" panose="020B0502040504020204" pitchFamily="34" charset="0"/>
              </a:rPr>
              <a:t>nodular</a:t>
            </a:r>
          </a:p>
          <a:p>
            <a:r>
              <a:rPr lang="en-US" b="0" i="0" dirty="0">
                <a:solidFill>
                  <a:srgbClr val="232323"/>
                </a:solidFill>
                <a:effectLst/>
                <a:latin typeface="Noto Sans" panose="020B0502040504020204" pitchFamily="34" charset="0"/>
              </a:rPr>
              <a:t>superficial</a:t>
            </a:r>
          </a:p>
          <a:p>
            <a:r>
              <a:rPr lang="en-US" b="0" i="0" dirty="0" err="1">
                <a:solidFill>
                  <a:srgbClr val="232323"/>
                </a:solidFill>
                <a:effectLst/>
                <a:latin typeface="Noto Sans" panose="020B0502040504020204" pitchFamily="34" charset="0"/>
              </a:rPr>
              <a:t>morpheaform</a:t>
            </a:r>
            <a:r>
              <a:rPr lang="en-US" b="0" i="0" dirty="0">
                <a:solidFill>
                  <a:srgbClr val="232323"/>
                </a:solidFill>
                <a:effectLst/>
                <a:latin typeface="Noto Sans" panose="020B0502040504020204" pitchFamily="34" charset="0"/>
              </a:rPr>
              <a:t>.</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24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8D92-122F-4F0A-B1B3-D558361A1657}"/>
              </a:ext>
            </a:extLst>
          </p:cNvPr>
          <p:cNvSpPr>
            <a:spLocks noGrp="1"/>
          </p:cNvSpPr>
          <p:nvPr>
            <p:ph type="title"/>
          </p:nvPr>
        </p:nvSpPr>
        <p:spPr/>
        <p:txBody>
          <a:bodyPr/>
          <a:lstStyle/>
          <a:p>
            <a:r>
              <a:rPr lang="en-US" b="1" dirty="0"/>
              <a:t>Risk Factors</a:t>
            </a:r>
            <a:endParaRPr lang="en-PK" b="1" dirty="0"/>
          </a:p>
        </p:txBody>
      </p:sp>
      <p:sp>
        <p:nvSpPr>
          <p:cNvPr id="3" name="Content Placeholder 2">
            <a:extLst>
              <a:ext uri="{FF2B5EF4-FFF2-40B4-BE49-F238E27FC236}">
                <a16:creationId xmlns:a16="http://schemas.microsoft.com/office/drawing/2014/main" id="{F16688DB-1019-47D9-B273-A3F30C5C4180}"/>
              </a:ext>
            </a:extLst>
          </p:cNvPr>
          <p:cNvSpPr>
            <a:spLocks noGrp="1"/>
          </p:cNvSpPr>
          <p:nvPr>
            <p:ph idx="1"/>
          </p:nvPr>
        </p:nvSpPr>
        <p:spPr/>
        <p:txBody>
          <a:bodyPr/>
          <a:lstStyle/>
          <a:p>
            <a:pPr marL="0" indent="0">
              <a:buNone/>
            </a:pPr>
            <a:r>
              <a:rPr lang="en-US" b="1" i="0" u="sng" dirty="0">
                <a:solidFill>
                  <a:srgbClr val="232323"/>
                </a:solidFill>
                <a:effectLst/>
                <a:latin typeface="Arial" panose="020B0604020202020204" pitchFamily="34" charset="0"/>
                <a:cs typeface="Arial" panose="020B0604020202020204" pitchFamily="34" charset="0"/>
              </a:rPr>
              <a:t>Environmental</a:t>
            </a:r>
          </a:p>
          <a:p>
            <a:pPr algn="l"/>
            <a:r>
              <a:rPr lang="en-US" i="0" dirty="0">
                <a:solidFill>
                  <a:srgbClr val="232323"/>
                </a:solidFill>
                <a:effectLst/>
                <a:latin typeface="Arial" panose="020B0604020202020204" pitchFamily="34" charset="0"/>
                <a:cs typeface="Arial" panose="020B0604020202020204" pitchFamily="34" charset="0"/>
              </a:rPr>
              <a:t>Ultraviolet radiation</a:t>
            </a:r>
          </a:p>
          <a:p>
            <a:pPr algn="l"/>
            <a:r>
              <a:rPr lang="en-US" i="0" dirty="0">
                <a:solidFill>
                  <a:srgbClr val="232323"/>
                </a:solidFill>
                <a:effectLst/>
                <a:latin typeface="Arial" panose="020B0604020202020204" pitchFamily="34" charset="0"/>
                <a:cs typeface="Arial" panose="020B0604020202020204" pitchFamily="34" charset="0"/>
              </a:rPr>
              <a:t>Sun exposure </a:t>
            </a:r>
          </a:p>
          <a:p>
            <a:r>
              <a:rPr lang="en-US" i="0" dirty="0">
                <a:solidFill>
                  <a:srgbClr val="232323"/>
                </a:solidFill>
                <a:effectLst/>
                <a:latin typeface="Arial" panose="020B0604020202020204" pitchFamily="34" charset="0"/>
                <a:cs typeface="Arial" panose="020B0604020202020204" pitchFamily="34" charset="0"/>
              </a:rPr>
              <a:t>Tanning beds</a:t>
            </a:r>
          </a:p>
          <a:p>
            <a:r>
              <a:rPr lang="en-US" i="0" dirty="0">
                <a:solidFill>
                  <a:srgbClr val="232323"/>
                </a:solidFill>
                <a:effectLst/>
                <a:latin typeface="Arial" panose="020B0604020202020204" pitchFamily="34" charset="0"/>
                <a:cs typeface="Arial" panose="020B0604020202020204" pitchFamily="34" charset="0"/>
              </a:rPr>
              <a:t>Phototherapy</a:t>
            </a:r>
          </a:p>
          <a:p>
            <a:r>
              <a:rPr lang="en-US" i="0" dirty="0">
                <a:solidFill>
                  <a:srgbClr val="232323"/>
                </a:solidFill>
                <a:effectLst/>
                <a:latin typeface="Arial" panose="020B0604020202020204" pitchFamily="34" charset="0"/>
                <a:cs typeface="Arial" panose="020B0604020202020204" pitchFamily="34" charset="0"/>
              </a:rPr>
              <a:t>Photosensitizing agents </a:t>
            </a:r>
          </a:p>
          <a:p>
            <a:r>
              <a:rPr lang="en-US" i="0" dirty="0">
                <a:solidFill>
                  <a:srgbClr val="232323"/>
                </a:solidFill>
                <a:effectLst/>
                <a:latin typeface="Arial" panose="020B0604020202020204" pitchFamily="34" charset="0"/>
                <a:cs typeface="Arial" panose="020B0604020202020204" pitchFamily="34" charset="0"/>
              </a:rPr>
              <a:t>Chronic arsenic exposure</a:t>
            </a:r>
          </a:p>
          <a:p>
            <a:r>
              <a:rPr lang="en-US" i="0" dirty="0">
                <a:solidFill>
                  <a:srgbClr val="232323"/>
                </a:solidFill>
                <a:effectLst/>
                <a:latin typeface="Arial" panose="020B0604020202020204" pitchFamily="34" charset="0"/>
                <a:cs typeface="Arial" panose="020B0604020202020204" pitchFamily="34" charset="0"/>
              </a:rPr>
              <a:t>Ionizing radiation </a:t>
            </a:r>
          </a:p>
          <a:p>
            <a:pPr marL="0" indent="0">
              <a:buNone/>
            </a:pPr>
            <a:endParaRPr lang="en-PK" dirty="0"/>
          </a:p>
        </p:txBody>
      </p:sp>
    </p:spTree>
    <p:extLst>
      <p:ext uri="{BB962C8B-B14F-4D97-AF65-F5344CB8AC3E}">
        <p14:creationId xmlns:p14="http://schemas.microsoft.com/office/powerpoint/2010/main" val="39818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0195-DFF9-4989-8467-79A60F01BFCA}"/>
              </a:ext>
            </a:extLst>
          </p:cNvPr>
          <p:cNvSpPr>
            <a:spLocks noGrp="1"/>
          </p:cNvSpPr>
          <p:nvPr>
            <p:ph type="title"/>
          </p:nvPr>
        </p:nvSpPr>
        <p:spPr/>
        <p:txBody>
          <a:bodyPr/>
          <a:lstStyle/>
          <a:p>
            <a:r>
              <a:rPr lang="en-US" b="1" i="0" dirty="0">
                <a:solidFill>
                  <a:srgbClr val="232323"/>
                </a:solidFill>
                <a:effectLst/>
                <a:latin typeface="Noto Sans" panose="020B0502040504020204" pitchFamily="34" charset="0"/>
              </a:rPr>
              <a:t>Cutaneous squamous cell carcinoma</a:t>
            </a:r>
            <a:endParaRPr lang="en-PK" dirty="0"/>
          </a:p>
        </p:txBody>
      </p:sp>
      <p:sp>
        <p:nvSpPr>
          <p:cNvPr id="3" name="Content Placeholder 2">
            <a:extLst>
              <a:ext uri="{FF2B5EF4-FFF2-40B4-BE49-F238E27FC236}">
                <a16:creationId xmlns:a16="http://schemas.microsoft.com/office/drawing/2014/main" id="{0D5B3806-6746-4D11-A6C0-54CA0A2812CF}"/>
              </a:ext>
            </a:extLst>
          </p:cNvPr>
          <p:cNvSpPr>
            <a:spLocks noGrp="1"/>
          </p:cNvSpPr>
          <p:nvPr>
            <p:ph idx="1"/>
          </p:nvPr>
        </p:nvSpPr>
        <p:spPr/>
        <p:txBody>
          <a:bodyPr/>
          <a:lstStyle/>
          <a:p>
            <a:pPr algn="just"/>
            <a:r>
              <a:rPr lang="en-US" b="0" i="0" dirty="0">
                <a:solidFill>
                  <a:srgbClr val="232323"/>
                </a:solidFill>
                <a:effectLst/>
                <a:latin typeface="Arial" panose="020B0604020202020204" pitchFamily="34" charset="0"/>
                <a:cs typeface="Arial" panose="020B0604020202020204" pitchFamily="34" charset="0"/>
              </a:rPr>
              <a:t>Cutaneous squamous cell carcinoma (</a:t>
            </a:r>
            <a:r>
              <a:rPr lang="en-US" b="0" i="0" dirty="0" err="1">
                <a:solidFill>
                  <a:srgbClr val="232323"/>
                </a:solidFill>
                <a:effectLst/>
                <a:latin typeface="Arial" panose="020B0604020202020204" pitchFamily="34" charset="0"/>
                <a:cs typeface="Arial" panose="020B0604020202020204" pitchFamily="34" charset="0"/>
              </a:rPr>
              <a:t>cSCC</a:t>
            </a:r>
            <a:r>
              <a:rPr lang="en-US" b="0" i="0" dirty="0">
                <a:solidFill>
                  <a:srgbClr val="232323"/>
                </a:solidFill>
                <a:effectLst/>
                <a:latin typeface="Arial" panose="020B0604020202020204" pitchFamily="34" charset="0"/>
                <a:cs typeface="Arial" panose="020B0604020202020204" pitchFamily="34" charset="0"/>
              </a:rPr>
              <a:t>) is a malignant tumor arising from epidermal keratinocytes. In individuals with lightly pigmented skin, it typically develops in areas of photodamaged skin and presents with a wide variety of cutaneous lesions, including papules, plaques, or nodules, that can be smooth, hyperkeratotic, or ulcerated</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32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352800" y="0"/>
            <a:ext cx="5486400" cy="6477000"/>
          </a:xfrm>
          <a:prstGeom prst="rect">
            <a:avLst/>
          </a:prstGeom>
        </p:spPr>
      </p:pic>
    </p:spTree>
    <p:extLst>
      <p:ext uri="{BB962C8B-B14F-4D97-AF65-F5344CB8AC3E}">
        <p14:creationId xmlns:p14="http://schemas.microsoft.com/office/powerpoint/2010/main" val="305957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13100" y="0"/>
            <a:ext cx="5753100" cy="6477000"/>
          </a:xfrm>
          <a:prstGeom prst="rect">
            <a:avLst/>
          </a:prstGeom>
        </p:spPr>
      </p:pic>
    </p:spTree>
    <p:extLst>
      <p:ext uri="{BB962C8B-B14F-4D97-AF65-F5344CB8AC3E}">
        <p14:creationId xmlns:p14="http://schemas.microsoft.com/office/powerpoint/2010/main" val="314440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4009-81F3-4FF6-9796-C3CBF697BEC7}"/>
              </a:ext>
            </a:extLst>
          </p:cNvPr>
          <p:cNvSpPr>
            <a:spLocks noGrp="1"/>
          </p:cNvSpPr>
          <p:nvPr>
            <p:ph type="title"/>
          </p:nvPr>
        </p:nvSpPr>
        <p:spPr/>
        <p:txBody>
          <a:bodyPr/>
          <a:lstStyle/>
          <a:p>
            <a:r>
              <a:rPr lang="en-US" b="1" i="0" dirty="0">
                <a:solidFill>
                  <a:srgbClr val="232323"/>
                </a:solidFill>
                <a:effectLst/>
                <a:latin typeface="Noto Sans" panose="020B0502040504020204" pitchFamily="34" charset="0"/>
              </a:rPr>
              <a:t>Keratoacanthoma</a:t>
            </a:r>
            <a:r>
              <a:rPr lang="en-US" b="0" i="0" dirty="0">
                <a:solidFill>
                  <a:srgbClr val="232323"/>
                </a:solidFill>
                <a:effectLst/>
                <a:latin typeface="Noto Sans" panose="020B0502040504020204" pitchFamily="34" charset="0"/>
              </a:rPr>
              <a:t> </a:t>
            </a:r>
            <a:endParaRPr lang="en-PK" dirty="0"/>
          </a:p>
        </p:txBody>
      </p:sp>
      <p:sp>
        <p:nvSpPr>
          <p:cNvPr id="3" name="Content Placeholder 2">
            <a:extLst>
              <a:ext uri="{FF2B5EF4-FFF2-40B4-BE49-F238E27FC236}">
                <a16:creationId xmlns:a16="http://schemas.microsoft.com/office/drawing/2014/main" id="{83C6D054-A690-435D-9FDA-1783446A6E1F}"/>
              </a:ext>
            </a:extLst>
          </p:cNvPr>
          <p:cNvSpPr>
            <a:spLocks noGrp="1"/>
          </p:cNvSpPr>
          <p:nvPr>
            <p:ph idx="1"/>
          </p:nvPr>
        </p:nvSpPr>
        <p:spPr/>
        <p:txBody>
          <a:bodyPr/>
          <a:lstStyle/>
          <a:p>
            <a:pPr algn="just"/>
            <a:r>
              <a:rPr lang="en-US" b="0" i="0" dirty="0">
                <a:solidFill>
                  <a:srgbClr val="232323"/>
                </a:solidFill>
                <a:effectLst/>
                <a:latin typeface="Arial" panose="020B0604020202020204" pitchFamily="34" charset="0"/>
                <a:cs typeface="Arial" panose="020B0604020202020204" pitchFamily="34" charset="0"/>
              </a:rPr>
              <a:t>Keratoacanthomas are </a:t>
            </a:r>
            <a:r>
              <a:rPr lang="en-US" b="0" i="0" dirty="0" err="1">
                <a:solidFill>
                  <a:srgbClr val="232323"/>
                </a:solidFill>
                <a:effectLst/>
                <a:latin typeface="Arial" panose="020B0604020202020204" pitchFamily="34" charset="0"/>
                <a:cs typeface="Arial" panose="020B0604020202020204" pitchFamily="34" charset="0"/>
              </a:rPr>
              <a:t>keratocytic</a:t>
            </a:r>
            <a:r>
              <a:rPr lang="en-US" b="0" i="0" dirty="0">
                <a:solidFill>
                  <a:srgbClr val="232323"/>
                </a:solidFill>
                <a:effectLst/>
                <a:latin typeface="Arial" panose="020B0604020202020204" pitchFamily="34" charset="0"/>
                <a:cs typeface="Arial" panose="020B0604020202020204" pitchFamily="34" charset="0"/>
              </a:rPr>
              <a:t> epithelial tumors that clinically and histologically resemble squamous cell carcinoma (SCC). Keratoacanthomas are usually found on actinically damaged skin. Lesions typically exhibit rapid initial growth, manifesting as dome-shaped or crateriform nodules with a central keratotic core that develop within a few weeks </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21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F8EA3A1-8E65-5C46-4BFC-550B616938DF}"/>
              </a:ext>
            </a:extLst>
          </p:cNvPr>
          <p:cNvSpPr>
            <a:spLocks noGrp="1" noChangeArrowheads="1"/>
          </p:cNvSpPr>
          <p:nvPr>
            <p:ph type="title"/>
          </p:nvPr>
        </p:nvSpPr>
        <p:spPr>
          <a:xfrm>
            <a:off x="4133829" y="436421"/>
            <a:ext cx="4942284" cy="1281113"/>
          </a:xfrm>
        </p:spPr>
        <p:txBody>
          <a:bodyPr>
            <a:normAutofit fontScale="90000"/>
          </a:bodyPr>
          <a:lstStyle/>
          <a:p>
            <a:r>
              <a:rPr lang="en-US" altLang="en-US" b="1" dirty="0">
                <a:solidFill>
                  <a:srgbClr val="01153E"/>
                </a:solidFill>
                <a:cs typeface="Times New Roman" panose="02020603050405020304" pitchFamily="18" charset="0"/>
              </a:rPr>
              <a:t>University Motto, Vision, Values &amp; Goals</a:t>
            </a:r>
            <a:br>
              <a:rPr lang="en-US" altLang="en-US" sz="2672" b="1" dirty="0">
                <a:cs typeface="Times New Roman" panose="02020603050405020304" pitchFamily="18" charset="0"/>
              </a:rPr>
            </a:br>
            <a:endParaRPr lang="en-US" altLang="en-US" dirty="0"/>
          </a:p>
        </p:txBody>
      </p:sp>
      <p:graphicFrame>
        <p:nvGraphicFramePr>
          <p:cNvPr id="4" name="Content Placeholder 3">
            <a:extLst>
              <a:ext uri="{FF2B5EF4-FFF2-40B4-BE49-F238E27FC236}">
                <a16:creationId xmlns:a16="http://schemas.microsoft.com/office/drawing/2014/main" id="{597267EB-3B7A-2FE9-0713-A4A6B18F0B6C}"/>
              </a:ext>
            </a:extLst>
          </p:cNvPr>
          <p:cNvGraphicFramePr>
            <a:graphicFrameLocks noGrp="1"/>
          </p:cNvGraphicFramePr>
          <p:nvPr>
            <p:ph idx="1"/>
            <p:extLst>
              <p:ext uri="{D42A27DB-BD31-4B8C-83A1-F6EECF244321}">
                <p14:modId xmlns:p14="http://schemas.microsoft.com/office/powerpoint/2010/main" val="4090816411"/>
              </p:ext>
            </p:extLst>
          </p:nvPr>
        </p:nvGraphicFramePr>
        <p:xfrm>
          <a:off x="3810000" y="1446415"/>
          <a:ext cx="6153150" cy="5270269"/>
        </p:xfrm>
        <a:graphic>
          <a:graphicData uri="http://schemas.openxmlformats.org/drawingml/2006/table">
            <a:tbl>
              <a:tblPr/>
              <a:tblGrid>
                <a:gridCol w="6153150">
                  <a:extLst>
                    <a:ext uri="{9D8B030D-6E8A-4147-A177-3AD203B41FA5}">
                      <a16:colId xmlns:a16="http://schemas.microsoft.com/office/drawing/2014/main" val="20000"/>
                    </a:ext>
                  </a:extLst>
                </a:gridCol>
              </a:tblGrid>
              <a:tr h="5270269">
                <a:tc>
                  <a:txBody>
                    <a:bodyPr/>
                    <a:lstStyle>
                      <a:lvl1pPr marL="236538">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800" b="1" i="0" u="sng" strike="noStrike" cap="none" normalizeH="0" baseline="0" dirty="0">
                          <a:ln>
                            <a:noFill/>
                          </a:ln>
                          <a:solidFill>
                            <a:srgbClr val="0070C0"/>
                          </a:solidFill>
                          <a:effectLst/>
                          <a:latin typeface="Century Gothic" panose="020B0502020202020204" pitchFamily="34" charset="0"/>
                        </a:rPr>
                        <a:t>Mission Statement</a:t>
                      </a:r>
                      <a:endParaRPr kumimoji="0" lang="en-US" altLang="en-US" sz="1600" b="1" i="0" u="sng" strike="noStrike" cap="none" normalizeH="0" baseline="0" dirty="0">
                        <a:ln>
                          <a:noFill/>
                        </a:ln>
                        <a:solidFill>
                          <a:srgbClr val="0070C0"/>
                        </a:solidFill>
                        <a:effectLst/>
                        <a:latin typeface="Century Gothic" panose="020B0502020202020204" pitchFamily="34" charset="0"/>
                      </a:endParaRPr>
                    </a:p>
                    <a:p>
                      <a:pPr marL="693738" marR="0" lvl="0" indent="-457200" algn="l" defTabSz="457200" rtl="0" eaLnBrk="1" fontAlgn="base" latinLnBrk="0" hangingPunct="1">
                        <a:lnSpc>
                          <a:spcPct val="100000"/>
                        </a:lnSpc>
                        <a:spcBef>
                          <a:spcPct val="0"/>
                        </a:spcBef>
                        <a:spcAft>
                          <a:spcPct val="0"/>
                        </a:spcAft>
                        <a:buClrTx/>
                        <a:buSzTx/>
                        <a:buFont typeface="+mj-lt"/>
                        <a:buNone/>
                        <a:tabLst/>
                      </a:pP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.Best possible patient care</a:t>
                      </a: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endParaRPr kumimoji="0" lang="en-US" altLang="en-US" sz="18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8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r>
                        <a:rPr kumimoji="0" lang="en-US" altLang="en-US" sz="1800" b="1" i="0" u="sng" strike="noStrike" cap="none" normalizeH="0" baseline="0" dirty="0">
                          <a:ln>
                            <a:noFill/>
                          </a:ln>
                          <a:solidFill>
                            <a:srgbClr val="0070C0"/>
                          </a:solidFill>
                          <a:effectLst/>
                          <a:latin typeface="Century Gothic" panose="020B0502020202020204" pitchFamily="34" charset="0"/>
                        </a:rPr>
                        <a:t>Vision and Values</a:t>
                      </a:r>
                      <a:endParaRPr kumimoji="0" lang="en-US" altLang="en-US" sz="16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Highly recognized and accredited </a:t>
                      </a:r>
                      <a:r>
                        <a:rPr kumimoji="0" lang="en-US" altLang="en-US" sz="1600" b="1" i="0" u="none" strike="noStrike" cap="none" normalizeH="0" baseline="0" dirty="0" err="1">
                          <a:ln>
                            <a:noFill/>
                          </a:ln>
                          <a:solidFill>
                            <a:srgbClr val="FFFFFF"/>
                          </a:solidFill>
                          <a:effectLst/>
                          <a:latin typeface="Century Gothic" panose="020B0502020202020204" pitchFamily="34" charset="0"/>
                        </a:rPr>
                        <a:t>centre</a:t>
                      </a:r>
                      <a:r>
                        <a:rPr kumimoji="0" lang="en-US" altLang="en-US" sz="1600" b="1" i="0" u="none" strike="noStrike" cap="none" normalizeH="0" baseline="0" dirty="0">
                          <a:ln>
                            <a:noFill/>
                          </a:ln>
                          <a:solidFill>
                            <a:srgbClr val="FFFFFF"/>
                          </a:solidFill>
                          <a:effectLst/>
                          <a:latin typeface="Century Gothic" panose="020B0502020202020204" pitchFamily="34" charset="0"/>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pPr>
                      <a:r>
                        <a:rPr kumimoji="0" lang="en-US" altLang="en-US" sz="1800" b="1" i="0" u="sng" strike="noStrike" cap="none" normalizeH="0" baseline="0" dirty="0">
                          <a:ln>
                            <a:noFill/>
                          </a:ln>
                          <a:solidFill>
                            <a:srgbClr val="0070C0"/>
                          </a:solidFill>
                          <a:effectLst/>
                          <a:latin typeface="Century Gothic" panose="020B0502020202020204" pitchFamily="34" charset="0"/>
                        </a:rPr>
                        <a:t>Goals</a:t>
                      </a:r>
                      <a:endParaRPr kumimoji="0" lang="en-US" altLang="en-US" sz="16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ct val="150000"/>
                        </a:lnSpc>
                        <a:spcBef>
                          <a:spcPts val="775"/>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10000"/>
                  </a:ext>
                </a:extLst>
              </a:tr>
            </a:tbl>
          </a:graphicData>
        </a:graphic>
      </p:graphicFrame>
      <p:pic>
        <p:nvPicPr>
          <p:cNvPr id="20488" name="image3.png">
            <a:extLst>
              <a:ext uri="{FF2B5EF4-FFF2-40B4-BE49-F238E27FC236}">
                <a16:creationId xmlns:a16="http://schemas.microsoft.com/office/drawing/2014/main" id="{48A897F5-C8CF-A7F3-46C9-A8F10CA5E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790825"/>
            <a:ext cx="1600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76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238500" y="0"/>
            <a:ext cx="5715000" cy="6477000"/>
          </a:xfrm>
          <a:prstGeom prst="rect">
            <a:avLst/>
          </a:prstGeom>
        </p:spPr>
      </p:pic>
    </p:spTree>
    <p:extLst>
      <p:ext uri="{BB962C8B-B14F-4D97-AF65-F5344CB8AC3E}">
        <p14:creationId xmlns:p14="http://schemas.microsoft.com/office/powerpoint/2010/main" val="136779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4A9C-2823-4CEB-A7B1-5600AE6CC12F}"/>
              </a:ext>
            </a:extLst>
          </p:cNvPr>
          <p:cNvSpPr>
            <a:spLocks noGrp="1"/>
          </p:cNvSpPr>
          <p:nvPr>
            <p:ph type="title"/>
          </p:nvPr>
        </p:nvSpPr>
        <p:spPr/>
        <p:txBody>
          <a:bodyPr/>
          <a:lstStyle/>
          <a:p>
            <a:r>
              <a:rPr lang="en-US" dirty="0"/>
              <a:t>Biopsy Techniques</a:t>
            </a:r>
            <a:endParaRPr lang="en-PK" dirty="0"/>
          </a:p>
        </p:txBody>
      </p:sp>
      <p:sp>
        <p:nvSpPr>
          <p:cNvPr id="3" name="Content Placeholder 2">
            <a:extLst>
              <a:ext uri="{FF2B5EF4-FFF2-40B4-BE49-F238E27FC236}">
                <a16:creationId xmlns:a16="http://schemas.microsoft.com/office/drawing/2014/main" id="{7B81869D-54D7-41F7-A572-0C5237FBCE06}"/>
              </a:ext>
            </a:extLst>
          </p:cNvPr>
          <p:cNvSpPr>
            <a:spLocks noGrp="1"/>
          </p:cNvSpPr>
          <p:nvPr>
            <p:ph idx="1"/>
          </p:nvPr>
        </p:nvSpPr>
        <p:spPr/>
        <p:txBody>
          <a:bodyPr>
            <a:normAutofit fontScale="92500" lnSpcReduction="10000"/>
          </a:bodyPr>
          <a:lstStyle/>
          <a:p>
            <a:pPr algn="just"/>
            <a:r>
              <a:rPr lang="en-US" b="1" i="0" dirty="0">
                <a:solidFill>
                  <a:srgbClr val="232323"/>
                </a:solidFill>
                <a:effectLst/>
                <a:latin typeface="Arial" panose="020B0604020202020204" pitchFamily="34" charset="0"/>
                <a:cs typeface="Arial" panose="020B0604020202020204" pitchFamily="34" charset="0"/>
              </a:rPr>
              <a:t>Shave biopsy</a:t>
            </a:r>
            <a:r>
              <a:rPr lang="en-US" b="0" i="0" dirty="0">
                <a:solidFill>
                  <a:srgbClr val="232323"/>
                </a:solidFill>
                <a:effectLst/>
                <a:latin typeface="Arial" panose="020B0604020202020204" pitchFamily="34" charset="0"/>
                <a:cs typeface="Arial" panose="020B0604020202020204" pitchFamily="34" charset="0"/>
              </a:rPr>
              <a:t> – Shave biopsies are typically used for lesions for which sampling of the full thickness of the dermis and subcutis is not necessary. Shave biopsies are performed with a number 15 scalpel blade or a razor blade. Aluminum chloride or another topical hemostatic agent is used to control bleeding.</a:t>
            </a:r>
          </a:p>
          <a:p>
            <a:pPr algn="just"/>
            <a:r>
              <a:rPr lang="en-US" b="1" i="0" dirty="0">
                <a:solidFill>
                  <a:srgbClr val="232323"/>
                </a:solidFill>
                <a:effectLst/>
                <a:latin typeface="Arial" panose="020B0604020202020204" pitchFamily="34" charset="0"/>
                <a:cs typeface="Arial" panose="020B0604020202020204" pitchFamily="34" charset="0"/>
              </a:rPr>
              <a:t>Punch biopsy</a:t>
            </a:r>
            <a:r>
              <a:rPr lang="en-US" b="0" i="0" dirty="0">
                <a:solidFill>
                  <a:srgbClr val="232323"/>
                </a:solidFill>
                <a:effectLst/>
                <a:latin typeface="Arial" panose="020B0604020202020204" pitchFamily="34" charset="0"/>
                <a:cs typeface="Arial" panose="020B0604020202020204" pitchFamily="34" charset="0"/>
              </a:rPr>
              <a:t> – Punch biopsies involve the removal of a core-shape piece of tissue and allow sampling of the deep dermis. Punch biopsy wounds can be closed with suture or left to heal by secondary intention.</a:t>
            </a:r>
          </a:p>
          <a:p>
            <a:pPr algn="just"/>
            <a:r>
              <a:rPr lang="en-US" b="1" i="0" dirty="0">
                <a:solidFill>
                  <a:srgbClr val="232323"/>
                </a:solidFill>
                <a:effectLst/>
                <a:latin typeface="Arial" panose="020B0604020202020204" pitchFamily="34" charset="0"/>
                <a:cs typeface="Arial" panose="020B0604020202020204" pitchFamily="34" charset="0"/>
              </a:rPr>
              <a:t>Excisional biopsy</a:t>
            </a:r>
            <a:r>
              <a:rPr lang="en-US" b="0" i="0" dirty="0">
                <a:solidFill>
                  <a:srgbClr val="232323"/>
                </a:solidFill>
                <a:effectLst/>
                <a:latin typeface="Arial" panose="020B0604020202020204" pitchFamily="34" charset="0"/>
                <a:cs typeface="Arial" panose="020B0604020202020204" pitchFamily="34" charset="0"/>
              </a:rPr>
              <a:t> – Excisional biopsies are more time consuming than punch or shave biopsies but are useful for biopsies of larger or deeper lesions. </a:t>
            </a:r>
          </a:p>
          <a:p>
            <a:endParaRPr lang="en-PK" dirty="0"/>
          </a:p>
        </p:txBody>
      </p:sp>
    </p:spTree>
    <p:extLst>
      <p:ext uri="{BB962C8B-B14F-4D97-AF65-F5344CB8AC3E}">
        <p14:creationId xmlns:p14="http://schemas.microsoft.com/office/powerpoint/2010/main" val="291355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924300" y="0"/>
            <a:ext cx="4343400" cy="6477000"/>
          </a:xfrm>
          <a:prstGeom prst="rect">
            <a:avLst/>
          </a:prstGeom>
        </p:spPr>
      </p:pic>
    </p:spTree>
    <p:extLst>
      <p:ext uri="{BB962C8B-B14F-4D97-AF65-F5344CB8AC3E}">
        <p14:creationId xmlns:p14="http://schemas.microsoft.com/office/powerpoint/2010/main" val="1994091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84600" y="0"/>
            <a:ext cx="4610100" cy="6477000"/>
          </a:xfrm>
          <a:prstGeom prst="rect">
            <a:avLst/>
          </a:prstGeom>
        </p:spPr>
      </p:pic>
    </p:spTree>
    <p:extLst>
      <p:ext uri="{BB962C8B-B14F-4D97-AF65-F5344CB8AC3E}">
        <p14:creationId xmlns:p14="http://schemas.microsoft.com/office/powerpoint/2010/main" val="281516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136900" y="0"/>
            <a:ext cx="5918200" cy="6057900"/>
          </a:xfrm>
          <a:prstGeom prst="rect">
            <a:avLst/>
          </a:prstGeom>
        </p:spPr>
      </p:pic>
    </p:spTree>
    <p:extLst>
      <p:ext uri="{BB962C8B-B14F-4D97-AF65-F5344CB8AC3E}">
        <p14:creationId xmlns:p14="http://schemas.microsoft.com/office/powerpoint/2010/main" val="320237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127500" y="0"/>
            <a:ext cx="3937000" cy="6477000"/>
          </a:xfrm>
          <a:prstGeom prst="rect">
            <a:avLst/>
          </a:prstGeom>
        </p:spPr>
      </p:pic>
    </p:spTree>
    <p:extLst>
      <p:ext uri="{BB962C8B-B14F-4D97-AF65-F5344CB8AC3E}">
        <p14:creationId xmlns:p14="http://schemas.microsoft.com/office/powerpoint/2010/main" val="261326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501900" y="0"/>
            <a:ext cx="7175500" cy="6477000"/>
          </a:xfrm>
          <a:prstGeom prst="rect">
            <a:avLst/>
          </a:prstGeom>
        </p:spPr>
      </p:pic>
    </p:spTree>
    <p:extLst>
      <p:ext uri="{BB962C8B-B14F-4D97-AF65-F5344CB8AC3E}">
        <p14:creationId xmlns:p14="http://schemas.microsoft.com/office/powerpoint/2010/main" val="98194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175000" y="0"/>
            <a:ext cx="5829300" cy="6477000"/>
          </a:xfrm>
          <a:prstGeom prst="rect">
            <a:avLst/>
          </a:prstGeom>
        </p:spPr>
      </p:pic>
    </p:spTree>
    <p:extLst>
      <p:ext uri="{BB962C8B-B14F-4D97-AF65-F5344CB8AC3E}">
        <p14:creationId xmlns:p14="http://schemas.microsoft.com/office/powerpoint/2010/main" val="139140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6E35-F214-4BFF-AC6D-30353D4F53E4}"/>
              </a:ext>
            </a:extLst>
          </p:cNvPr>
          <p:cNvSpPr>
            <a:spLocks noGrp="1"/>
          </p:cNvSpPr>
          <p:nvPr>
            <p:ph type="title"/>
          </p:nvPr>
        </p:nvSpPr>
        <p:spPr>
          <a:xfrm>
            <a:off x="838200" y="105242"/>
            <a:ext cx="10515600" cy="1325563"/>
          </a:xfrm>
        </p:spPr>
        <p:txBody>
          <a:bodyPr/>
          <a:lstStyle/>
          <a:p>
            <a:r>
              <a:rPr lang="en-US" dirty="0"/>
              <a:t>                       Skin Flaps</a:t>
            </a:r>
            <a:endParaRPr lang="en-PK" dirty="0"/>
          </a:p>
        </p:txBody>
      </p:sp>
      <p:sp>
        <p:nvSpPr>
          <p:cNvPr id="3" name="Content Placeholder 2">
            <a:extLst>
              <a:ext uri="{FF2B5EF4-FFF2-40B4-BE49-F238E27FC236}">
                <a16:creationId xmlns:a16="http://schemas.microsoft.com/office/drawing/2014/main" id="{64D65243-8E29-4A73-9B00-945A195DE10F}"/>
              </a:ext>
            </a:extLst>
          </p:cNvPr>
          <p:cNvSpPr>
            <a:spLocks noGrp="1"/>
          </p:cNvSpPr>
          <p:nvPr>
            <p:ph idx="1"/>
          </p:nvPr>
        </p:nvSpPr>
        <p:spPr>
          <a:xfrm>
            <a:off x="838200" y="1328286"/>
            <a:ext cx="10515600" cy="4848677"/>
          </a:xfrm>
        </p:spPr>
        <p:txBody>
          <a:bodyPr>
            <a:normAutofit lnSpcReduction="10000"/>
          </a:bodyPr>
          <a:lstStyle/>
          <a:p>
            <a:r>
              <a:rPr lang="en-US" b="0" i="0" dirty="0">
                <a:solidFill>
                  <a:srgbClr val="232323"/>
                </a:solidFill>
                <a:effectLst/>
                <a:latin typeface="Arial" panose="020B0604020202020204" pitchFamily="34" charset="0"/>
                <a:cs typeface="Arial" panose="020B0604020202020204" pitchFamily="34" charset="0"/>
              </a:rPr>
              <a:t>Skin-only flaps are most commonly used as local flaps, though microsurgical transfer of skin-only flaps (</a:t>
            </a:r>
            <a:r>
              <a:rPr lang="en-US" b="0" i="0" dirty="0" err="1">
                <a:solidFill>
                  <a:srgbClr val="232323"/>
                </a:solidFill>
                <a:effectLst/>
                <a:latin typeface="Arial" panose="020B0604020202020204" pitchFamily="34" charset="0"/>
                <a:cs typeface="Arial" panose="020B0604020202020204" pitchFamily="34" charset="0"/>
              </a:rPr>
              <a:t>eg</a:t>
            </a:r>
            <a:r>
              <a:rPr lang="en-US" b="0" i="0" dirty="0">
                <a:solidFill>
                  <a:srgbClr val="232323"/>
                </a:solidFill>
                <a:effectLst/>
                <a:latin typeface="Arial" panose="020B0604020202020204" pitchFamily="34" charset="0"/>
                <a:cs typeface="Arial" panose="020B0604020202020204" pitchFamily="34" charset="0"/>
              </a:rPr>
              <a:t>, scapular and parascapular flaps)</a:t>
            </a:r>
          </a:p>
          <a:p>
            <a:r>
              <a:rPr lang="en-US" b="1" i="0" dirty="0">
                <a:solidFill>
                  <a:srgbClr val="232323"/>
                </a:solidFill>
                <a:effectLst/>
                <a:latin typeface="Arial" panose="020B0604020202020204" pitchFamily="34" charset="0"/>
                <a:cs typeface="Arial" panose="020B0604020202020204" pitchFamily="34" charset="0"/>
              </a:rPr>
              <a:t>Random pattern type </a:t>
            </a:r>
            <a:r>
              <a:rPr lang="en-US" b="0" i="0" dirty="0">
                <a:solidFill>
                  <a:srgbClr val="232323"/>
                </a:solidFill>
                <a:effectLst/>
                <a:latin typeface="Arial" panose="020B0604020202020204" pitchFamily="34" charset="0"/>
                <a:cs typeface="Arial" panose="020B0604020202020204" pitchFamily="34" charset="0"/>
              </a:rPr>
              <a:t>– Most commonly, skin flaps are random pattern flaps with no specific named vascular </a:t>
            </a:r>
            <a:r>
              <a:rPr lang="en-US" b="0" i="0" dirty="0" err="1">
                <a:solidFill>
                  <a:srgbClr val="232323"/>
                </a:solidFill>
                <a:effectLst/>
                <a:latin typeface="Arial" panose="020B0604020202020204" pitchFamily="34" charset="0"/>
                <a:cs typeface="Arial" panose="020B0604020202020204" pitchFamily="34" charset="0"/>
              </a:rPr>
              <a:t>supply.Local</a:t>
            </a:r>
            <a:r>
              <a:rPr lang="en-US" b="0" i="0" dirty="0">
                <a:solidFill>
                  <a:srgbClr val="232323"/>
                </a:solidFill>
                <a:effectLst/>
                <a:latin typeface="Arial" panose="020B0604020202020204" pitchFamily="34" charset="0"/>
                <a:cs typeface="Arial" panose="020B0604020202020204" pitchFamily="34" charset="0"/>
              </a:rPr>
              <a:t> skin flaps are often used to cover defects from surgical lesion excision (</a:t>
            </a:r>
            <a:r>
              <a:rPr lang="en-US" b="0" i="0" dirty="0" err="1">
                <a:solidFill>
                  <a:srgbClr val="232323"/>
                </a:solidFill>
                <a:effectLst/>
                <a:latin typeface="Arial" panose="020B0604020202020204" pitchFamily="34" charset="0"/>
                <a:cs typeface="Arial" panose="020B0604020202020204" pitchFamily="34" charset="0"/>
              </a:rPr>
              <a:t>eg</a:t>
            </a:r>
            <a:r>
              <a:rPr lang="en-US" b="0" i="0" dirty="0">
                <a:solidFill>
                  <a:srgbClr val="232323"/>
                </a:solidFill>
                <a:effectLst/>
                <a:latin typeface="Arial" panose="020B0604020202020204" pitchFamily="34" charset="0"/>
                <a:cs typeface="Arial" panose="020B0604020202020204" pitchFamily="34" charset="0"/>
              </a:rPr>
              <a:t>, cutaneous carcinoma. One example is the use of local skin flaps to cover a defect on the face after Mohs surgery. </a:t>
            </a:r>
          </a:p>
          <a:p>
            <a:r>
              <a:rPr lang="en-US" b="1" i="0" dirty="0">
                <a:solidFill>
                  <a:srgbClr val="232323"/>
                </a:solidFill>
                <a:effectLst/>
                <a:latin typeface="Arial" panose="020B0604020202020204" pitchFamily="34" charset="0"/>
                <a:cs typeface="Arial" panose="020B0604020202020204" pitchFamily="34" charset="0"/>
              </a:rPr>
              <a:t>Axial type </a:t>
            </a:r>
            <a:r>
              <a:rPr lang="en-US" b="0" i="0" dirty="0">
                <a:solidFill>
                  <a:srgbClr val="232323"/>
                </a:solidFill>
                <a:effectLst/>
                <a:latin typeface="Arial" panose="020B0604020202020204" pitchFamily="34" charset="0"/>
                <a:cs typeface="Arial" panose="020B0604020202020204" pitchFamily="34" charset="0"/>
              </a:rPr>
              <a:t>– The </a:t>
            </a:r>
            <a:r>
              <a:rPr lang="en-US" b="0" i="0" dirty="0" err="1">
                <a:solidFill>
                  <a:srgbClr val="232323"/>
                </a:solidFill>
                <a:effectLst/>
                <a:latin typeface="Arial" panose="020B0604020202020204" pitchFamily="34" charset="0"/>
                <a:cs typeface="Arial" panose="020B0604020202020204" pitchFamily="34" charset="0"/>
              </a:rPr>
              <a:t>suprafascial</a:t>
            </a:r>
            <a:r>
              <a:rPr lang="en-US" b="0" i="0" dirty="0">
                <a:solidFill>
                  <a:srgbClr val="232323"/>
                </a:solidFill>
                <a:effectLst/>
                <a:latin typeface="Arial" panose="020B0604020202020204" pitchFamily="34" charset="0"/>
                <a:cs typeface="Arial" panose="020B0604020202020204" pitchFamily="34" charset="0"/>
              </a:rPr>
              <a:t> flap contains skin and a fat-containing envelope and is based on vessels that perforate through muscles or through intermuscular </a:t>
            </a:r>
            <a:r>
              <a:rPr lang="en-US" b="0" i="0" dirty="0" err="1">
                <a:solidFill>
                  <a:srgbClr val="232323"/>
                </a:solidFill>
                <a:effectLst/>
                <a:latin typeface="Arial" panose="020B0604020202020204" pitchFamily="34" charset="0"/>
                <a:cs typeface="Arial" panose="020B0604020202020204" pitchFamily="34" charset="0"/>
              </a:rPr>
              <a:t>septae</a:t>
            </a:r>
            <a:r>
              <a:rPr lang="en-US" b="0" i="0" dirty="0">
                <a:solidFill>
                  <a:srgbClr val="232323"/>
                </a:solidFill>
                <a:effectLst/>
                <a:latin typeface="Arial" panose="020B0604020202020204" pitchFamily="34" charset="0"/>
                <a:cs typeface="Arial" panose="020B0604020202020204" pitchFamily="34" charset="0"/>
              </a:rPr>
              <a:t>. With these flaps, the muscle fascia is left behind.</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723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438400" y="0"/>
            <a:ext cx="7302500" cy="6108700"/>
          </a:xfrm>
          <a:prstGeom prst="rect">
            <a:avLst/>
          </a:prstGeom>
        </p:spPr>
      </p:pic>
    </p:spTree>
    <p:extLst>
      <p:ext uri="{BB962C8B-B14F-4D97-AF65-F5344CB8AC3E}">
        <p14:creationId xmlns:p14="http://schemas.microsoft.com/office/powerpoint/2010/main" val="153388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BC9DB14-1B1E-946A-17FF-884BA1B23625}"/>
              </a:ext>
            </a:extLst>
          </p:cNvPr>
          <p:cNvSpPr>
            <a:spLocks noGrp="1" noChangeArrowheads="1"/>
          </p:cNvSpPr>
          <p:nvPr>
            <p:ph type="title"/>
          </p:nvPr>
        </p:nvSpPr>
        <p:spPr>
          <a:xfrm>
            <a:off x="2085975" y="1"/>
            <a:ext cx="6724650" cy="1378039"/>
          </a:xfrm>
        </p:spPr>
        <p:txBody>
          <a:bodyPr/>
          <a:lstStyle/>
          <a:p>
            <a:r>
              <a:rPr lang="en-US" altLang="en-US" sz="2672" dirty="0"/>
              <a:t>PROF UMER MODEL OF INTEGRATED LECTURE</a:t>
            </a:r>
          </a:p>
        </p:txBody>
      </p:sp>
      <p:pic>
        <p:nvPicPr>
          <p:cNvPr id="23554" name="Picture 3">
            <a:extLst>
              <a:ext uri="{FF2B5EF4-FFF2-40B4-BE49-F238E27FC236}">
                <a16:creationId xmlns:a16="http://schemas.microsoft.com/office/drawing/2014/main" id="{4F500807-2B14-15E4-9098-4876DECB01C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378040"/>
            <a:ext cx="6096000" cy="47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7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505200" y="0"/>
            <a:ext cx="5181600" cy="6477000"/>
          </a:xfrm>
          <a:prstGeom prst="rect">
            <a:avLst/>
          </a:prstGeom>
        </p:spPr>
      </p:pic>
    </p:spTree>
    <p:extLst>
      <p:ext uri="{BB962C8B-B14F-4D97-AF65-F5344CB8AC3E}">
        <p14:creationId xmlns:p14="http://schemas.microsoft.com/office/powerpoint/2010/main" val="236320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162300" y="0"/>
            <a:ext cx="5867400" cy="6477000"/>
          </a:xfrm>
          <a:prstGeom prst="rect">
            <a:avLst/>
          </a:prstGeom>
        </p:spPr>
      </p:pic>
    </p:spTree>
    <p:extLst>
      <p:ext uri="{BB962C8B-B14F-4D97-AF65-F5344CB8AC3E}">
        <p14:creationId xmlns:p14="http://schemas.microsoft.com/office/powerpoint/2010/main" val="3212482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6303-2C11-4453-A45D-F163B40A1F02}"/>
              </a:ext>
            </a:extLst>
          </p:cNvPr>
          <p:cNvSpPr>
            <a:spLocks noGrp="1"/>
          </p:cNvSpPr>
          <p:nvPr>
            <p:ph type="title"/>
          </p:nvPr>
        </p:nvSpPr>
        <p:spPr>
          <a:xfrm>
            <a:off x="838200" y="365125"/>
            <a:ext cx="10515600" cy="759619"/>
          </a:xfrm>
        </p:spPr>
        <p:txBody>
          <a:bodyPr/>
          <a:lstStyle/>
          <a:p>
            <a:r>
              <a:rPr lang="en-US" dirty="0"/>
              <a:t>                       REFERENCES</a:t>
            </a:r>
            <a:endParaRPr lang="en-PK" dirty="0"/>
          </a:p>
        </p:txBody>
      </p:sp>
      <p:sp>
        <p:nvSpPr>
          <p:cNvPr id="3" name="Content Placeholder 2">
            <a:extLst>
              <a:ext uri="{FF2B5EF4-FFF2-40B4-BE49-F238E27FC236}">
                <a16:creationId xmlns:a16="http://schemas.microsoft.com/office/drawing/2014/main" id="{D2D77A5D-26C8-4557-B93D-E77268882385}"/>
              </a:ext>
            </a:extLst>
          </p:cNvPr>
          <p:cNvSpPr>
            <a:spLocks noGrp="1"/>
          </p:cNvSpPr>
          <p:nvPr>
            <p:ph idx="1"/>
          </p:nvPr>
        </p:nvSpPr>
        <p:spPr>
          <a:xfrm>
            <a:off x="1981200" y="1124744"/>
            <a:ext cx="8229600" cy="5616624"/>
          </a:xfrm>
        </p:spPr>
        <p:txBody>
          <a:bodyPr>
            <a:normAutofit fontScale="85000" lnSpcReduction="20000"/>
          </a:bodyPr>
          <a:lstStyle/>
          <a:p>
            <a:pPr algn="l">
              <a:buFont typeface="+mj-lt"/>
              <a:buAutoNum type="arabicPeriod"/>
            </a:pPr>
            <a:r>
              <a:rPr lang="en-US" b="0" i="0" u="none" strike="noStrike" dirty="0">
                <a:effectLst/>
                <a:latin typeface="Noto Sans" panose="020B0502040504020204" pitchFamily="34" charset="0"/>
                <a:hlinkClick r:id="rId2">
                  <a:extLst>
                    <a:ext uri="{A12FA001-AC4F-418D-AE19-62706E023703}">
                      <ahyp:hlinkClr xmlns:ahyp="http://schemas.microsoft.com/office/drawing/2018/hyperlinkcolor" val="tx"/>
                    </a:ext>
                  </a:extLst>
                </a:hlinkClick>
              </a:rPr>
              <a:t>Ratner D. Skin grafting. Semin </a:t>
            </a:r>
            <a:r>
              <a:rPr lang="en-US" b="0" i="0" u="none" strike="noStrike" dirty="0" err="1">
                <a:effectLst/>
                <a:latin typeface="Noto Sans" panose="020B0502040504020204" pitchFamily="34" charset="0"/>
                <a:hlinkClick r:id="rId2">
                  <a:extLst>
                    <a:ext uri="{A12FA001-AC4F-418D-AE19-62706E023703}">
                      <ahyp:hlinkClr xmlns:ahyp="http://schemas.microsoft.com/office/drawing/2018/hyperlinkcolor" val="tx"/>
                    </a:ext>
                  </a:extLst>
                </a:hlinkClick>
              </a:rPr>
              <a:t>Cutan</a:t>
            </a:r>
            <a:r>
              <a:rPr lang="en-US" b="0" i="0" u="none" strike="noStrike" dirty="0">
                <a:effectLst/>
                <a:latin typeface="Noto Sans" panose="020B0502040504020204" pitchFamily="34" charset="0"/>
                <a:hlinkClick r:id="rId2">
                  <a:extLst>
                    <a:ext uri="{A12FA001-AC4F-418D-AE19-62706E023703}">
                      <ahyp:hlinkClr xmlns:ahyp="http://schemas.microsoft.com/office/drawing/2018/hyperlinkcolor" val="tx"/>
                    </a:ext>
                  </a:extLst>
                </a:hlinkClick>
              </a:rPr>
              <a:t> Med Surg 2003; 22:295.</a:t>
            </a:r>
            <a:endParaRPr lang="en-US" b="0" i="0" dirty="0">
              <a:effectLst/>
              <a:latin typeface="Noto Sans" panose="020B0502040504020204" pitchFamily="34" charset="0"/>
            </a:endParaRPr>
          </a:p>
          <a:p>
            <a:pPr algn="l">
              <a:buFont typeface="+mj-lt"/>
              <a:buAutoNum type="arabicPeriod"/>
            </a:pPr>
            <a:r>
              <a:rPr lang="en-US" b="0" i="0" u="none" strike="noStrike" dirty="0">
                <a:effectLst/>
                <a:latin typeface="Noto Sans" panose="020B0502040504020204" pitchFamily="34" charset="0"/>
                <a:hlinkClick r:id="rId3">
                  <a:extLst>
                    <a:ext uri="{A12FA001-AC4F-418D-AE19-62706E023703}">
                      <ahyp:hlinkClr xmlns:ahyp="http://schemas.microsoft.com/office/drawing/2018/hyperlinkcolor" val="tx"/>
                    </a:ext>
                  </a:extLst>
                </a:hlinkClick>
              </a:rPr>
              <a:t>Ogawa R, </a:t>
            </a:r>
            <a:r>
              <a:rPr lang="en-US" b="0" i="0" u="none" strike="noStrike" dirty="0" err="1">
                <a:effectLst/>
                <a:latin typeface="Noto Sans" panose="020B0502040504020204" pitchFamily="34" charset="0"/>
                <a:hlinkClick r:id="rId3">
                  <a:extLst>
                    <a:ext uri="{A12FA001-AC4F-418D-AE19-62706E023703}">
                      <ahyp:hlinkClr xmlns:ahyp="http://schemas.microsoft.com/office/drawing/2018/hyperlinkcolor" val="tx"/>
                    </a:ext>
                  </a:extLst>
                </a:hlinkClick>
              </a:rPr>
              <a:t>Hyakusoku</a:t>
            </a:r>
            <a:r>
              <a:rPr lang="en-US" b="0" i="0" u="none" strike="noStrike" dirty="0">
                <a:effectLst/>
                <a:latin typeface="Noto Sans" panose="020B0502040504020204" pitchFamily="34" charset="0"/>
                <a:hlinkClick r:id="rId3">
                  <a:extLst>
                    <a:ext uri="{A12FA001-AC4F-418D-AE19-62706E023703}">
                      <ahyp:hlinkClr xmlns:ahyp="http://schemas.microsoft.com/office/drawing/2018/hyperlinkcolor" val="tx"/>
                    </a:ext>
                  </a:extLst>
                </a:hlinkClick>
              </a:rPr>
              <a:t> H, Ono S. Useful tips for successful skin grafting. J Nippon Med Sch 2007; 74:386.</a:t>
            </a:r>
            <a:endParaRPr lang="en-US" b="0" i="0" dirty="0">
              <a:effectLst/>
              <a:latin typeface="Noto Sans" panose="020B0502040504020204" pitchFamily="34" charset="0"/>
            </a:endParaRPr>
          </a:p>
          <a:p>
            <a:pPr algn="l">
              <a:buFont typeface="+mj-lt"/>
              <a:buAutoNum type="arabicPeriod"/>
            </a:pPr>
            <a:r>
              <a:rPr lang="en-US" b="0" i="0" u="none" strike="noStrike" dirty="0">
                <a:effectLst/>
                <a:latin typeface="Noto Sans" panose="020B0502040504020204" pitchFamily="34" charset="0"/>
                <a:hlinkClick r:id="rId4">
                  <a:extLst>
                    <a:ext uri="{A12FA001-AC4F-418D-AE19-62706E023703}">
                      <ahyp:hlinkClr xmlns:ahyp="http://schemas.microsoft.com/office/drawing/2018/hyperlinkcolor" val="tx"/>
                    </a:ext>
                  </a:extLst>
                </a:hlinkClick>
              </a:rPr>
              <a:t>Harrison CA, MacNeil S. The mechanism of skin graft contraction: an update on current research and potential future therapies. Burns 2008; 34:153.</a:t>
            </a:r>
            <a:endParaRPr lang="en-US" b="0" i="0" dirty="0">
              <a:effectLst/>
              <a:latin typeface="Noto Sans" panose="020B0502040504020204" pitchFamily="34" charset="0"/>
            </a:endParaRPr>
          </a:p>
          <a:p>
            <a:pPr algn="l">
              <a:buFont typeface="+mj-lt"/>
              <a:buAutoNum type="arabicPeriod"/>
            </a:pPr>
            <a:r>
              <a:rPr lang="en-US" b="0" i="0" u="none" strike="noStrike" dirty="0" err="1">
                <a:effectLst/>
                <a:latin typeface="Noto Sans" panose="020B0502040504020204" pitchFamily="34" charset="0"/>
                <a:hlinkClick r:id="rId5">
                  <a:extLst>
                    <a:ext uri="{A12FA001-AC4F-418D-AE19-62706E023703}">
                      <ahyp:hlinkClr xmlns:ahyp="http://schemas.microsoft.com/office/drawing/2018/hyperlinkcolor" val="tx"/>
                    </a:ext>
                  </a:extLst>
                </a:hlinkClick>
              </a:rPr>
              <a:t>Lannon</a:t>
            </a:r>
            <a:r>
              <a:rPr lang="en-US" b="0" i="0" u="none"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 DA, Novak CB, </a:t>
            </a:r>
            <a:r>
              <a:rPr lang="en-US" b="0" i="0" u="none" strike="noStrike" dirty="0" err="1">
                <a:effectLst/>
                <a:latin typeface="Noto Sans" panose="020B0502040504020204" pitchFamily="34" charset="0"/>
                <a:hlinkClick r:id="rId5">
                  <a:extLst>
                    <a:ext uri="{A12FA001-AC4F-418D-AE19-62706E023703}">
                      <ahyp:hlinkClr xmlns:ahyp="http://schemas.microsoft.com/office/drawing/2018/hyperlinkcolor" val="tx"/>
                    </a:ext>
                  </a:extLst>
                </a:hlinkClick>
              </a:rPr>
              <a:t>Neligan</a:t>
            </a:r>
            <a:r>
              <a:rPr lang="en-US" b="0" i="0" u="none"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 PC. Resurfacing of </a:t>
            </a:r>
            <a:r>
              <a:rPr lang="en-US" b="0" i="0" u="none" strike="noStrike" dirty="0" err="1">
                <a:effectLst/>
                <a:latin typeface="Noto Sans" panose="020B0502040504020204" pitchFamily="34" charset="0"/>
                <a:hlinkClick r:id="rId5">
                  <a:extLst>
                    <a:ext uri="{A12FA001-AC4F-418D-AE19-62706E023703}">
                      <ahyp:hlinkClr xmlns:ahyp="http://schemas.microsoft.com/office/drawing/2018/hyperlinkcolor" val="tx"/>
                    </a:ext>
                  </a:extLst>
                </a:hlinkClick>
              </a:rPr>
              <a:t>colour</a:t>
            </a:r>
            <a:r>
              <a:rPr lang="en-US" b="0" i="0" u="none" strike="noStrike" dirty="0">
                <a:effectLst/>
                <a:latin typeface="Noto Sans" panose="020B0502040504020204" pitchFamily="34" charset="0"/>
                <a:hlinkClick r:id="rId5">
                  <a:extLst>
                    <a:ext uri="{A12FA001-AC4F-418D-AE19-62706E023703}">
                      <ahyp:hlinkClr xmlns:ahyp="http://schemas.microsoft.com/office/drawing/2018/hyperlinkcolor" val="tx"/>
                    </a:ext>
                  </a:extLst>
                </a:hlinkClick>
              </a:rPr>
              <a:t>-mismatched free flaps on the face with </a:t>
            </a:r>
            <a:r>
              <a:rPr lang="en-US"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split-thickness skin grafts from the scalp. J </a:t>
            </a:r>
            <a:r>
              <a:rPr lang="en-US" b="0" i="0" u="none" strike="noStrike" dirty="0" err="1">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Plast</a:t>
            </a:r>
            <a:r>
              <a:rPr lang="en-US"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b="0" i="0" u="none" strike="noStrike" dirty="0" err="1">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Reconstr</a:t>
            </a:r>
            <a:r>
              <a:rPr lang="en-US"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b="0" i="0" u="none" strike="noStrike" dirty="0" err="1">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Aesthet</a:t>
            </a:r>
            <a:r>
              <a:rPr lang="en-US"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Surg 2009; 62:1363.</a:t>
            </a:r>
            <a:endParaRPr lang="en-US" b="0" i="0" dirty="0">
              <a:effectLst/>
              <a:latin typeface="Arial" panose="020B0604020202020204" pitchFamily="34" charset="0"/>
              <a:cs typeface="Arial" panose="020B0604020202020204" pitchFamily="34" charset="0"/>
            </a:endParaRPr>
          </a:p>
          <a:p>
            <a:pPr algn="l">
              <a:buFont typeface="+mj-lt"/>
              <a:buAutoNum type="arabicPeriod"/>
            </a:pPr>
            <a:r>
              <a:rPr lang="en-US" b="0" i="0" u="none" strike="noStrike" dirty="0" err="1">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Elston</a:t>
            </a:r>
            <a:r>
              <a:rPr lang="en-US" b="0" i="0"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DM, Stratman EJ, Miller SJ. Skin biopsy: Biopsy issues in specific diseases. J Am </a:t>
            </a:r>
            <a:r>
              <a:rPr lang="en-US" b="0" i="0" u="none" strike="noStrike" dirty="0" err="1">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Acad</a:t>
            </a:r>
            <a:r>
              <a:rPr lang="en-US" b="0" i="0"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Dermatol 2016; 74:1.</a:t>
            </a:r>
            <a:endParaRPr lang="en-US" b="0" i="0" dirty="0">
              <a:effectLst/>
              <a:latin typeface="Arial" panose="020B0604020202020204" pitchFamily="34" charset="0"/>
              <a:cs typeface="Arial" panose="020B0604020202020204" pitchFamily="34" charset="0"/>
            </a:endParaRPr>
          </a:p>
          <a:p>
            <a:pPr algn="l">
              <a:buFont typeface="+mj-lt"/>
              <a:buAutoNum type="arabicPeriod"/>
            </a:pPr>
            <a:r>
              <a:rPr lang="en-US" b="0" i="0" u="none" strike="noStrike"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Harvey NT, Chan J, Wood BA. Skin biopsy in the diagnosis of inflammatory skin disease. Aust Fam Physician 2017; 46:283.</a:t>
            </a:r>
            <a:endParaRPr lang="en-US" b="0" i="0" dirty="0">
              <a:effectLst/>
              <a:latin typeface="Arial" panose="020B0604020202020204" pitchFamily="34" charset="0"/>
              <a:cs typeface="Arial" panose="020B0604020202020204" pitchFamily="34" charset="0"/>
            </a:endParaRPr>
          </a:p>
          <a:p>
            <a:pPr>
              <a:buFont typeface="+mj-lt"/>
              <a:buAutoNum type="arabicPeriod"/>
            </a:pPr>
            <a:endParaRPr lang="en-US" b="0" i="0" dirty="0">
              <a:solidFill>
                <a:srgbClr val="232323"/>
              </a:solidFill>
              <a:effectLst/>
              <a:latin typeface="Noto Sans" panose="020B0502040504020204" pitchFamily="34" charset="0"/>
            </a:endParaRPr>
          </a:p>
          <a:p>
            <a:pPr algn="l">
              <a:buFont typeface="+mj-lt"/>
              <a:buAutoNum type="arabicPeriod"/>
            </a:pPr>
            <a:endParaRPr lang="en-US" b="0" i="0" u="none" strike="noStrike" dirty="0">
              <a:solidFill>
                <a:srgbClr val="005B92"/>
              </a:solidFill>
              <a:effectLst/>
              <a:latin typeface="Noto Sans" panose="020B0502040504020204" pitchFamily="34" charset="0"/>
            </a:endParaRPr>
          </a:p>
          <a:p>
            <a:pPr algn="l">
              <a:buFont typeface="+mj-lt"/>
              <a:buAutoNum type="arabicPeriod"/>
            </a:pPr>
            <a:endParaRPr lang="en-US" b="0" i="0" u="none" strike="noStrike" dirty="0">
              <a:solidFill>
                <a:srgbClr val="005B92"/>
              </a:solidFill>
              <a:effectLst/>
              <a:latin typeface="Noto Sans" panose="020B0502040504020204" pitchFamily="34" charset="0"/>
            </a:endParaRPr>
          </a:p>
          <a:p>
            <a:pPr algn="l">
              <a:buFont typeface="+mj-lt"/>
              <a:buAutoNum type="arabicPeriod"/>
            </a:pPr>
            <a:endParaRPr lang="en-US" b="0" i="0" dirty="0">
              <a:solidFill>
                <a:srgbClr val="232323"/>
              </a:solidFill>
              <a:effectLst/>
              <a:latin typeface="Noto Sans" panose="020B0502040504020204" pitchFamily="34" charset="0"/>
            </a:endParaRPr>
          </a:p>
          <a:p>
            <a:pPr marL="0" indent="0">
              <a:buNone/>
            </a:pPr>
            <a:endParaRPr lang="en-US" b="0" i="0" dirty="0">
              <a:solidFill>
                <a:srgbClr val="232323"/>
              </a:solidFill>
              <a:effectLst/>
              <a:latin typeface="Noto Sans" panose="020B0502040504020204" pitchFamily="34" charset="0"/>
            </a:endParaRPr>
          </a:p>
          <a:p>
            <a:pPr algn="l">
              <a:buFont typeface="+mj-lt"/>
              <a:buAutoNum type="arabicPeriod"/>
            </a:pPr>
            <a:endParaRPr lang="en-US" b="0" i="0" dirty="0">
              <a:solidFill>
                <a:srgbClr val="232323"/>
              </a:solidFill>
              <a:effectLst/>
              <a:latin typeface="Noto Sans" panose="020B0502040504020204" pitchFamily="34" charset="0"/>
            </a:endParaRPr>
          </a:p>
          <a:p>
            <a:endParaRPr lang="en-PK" dirty="0"/>
          </a:p>
        </p:txBody>
      </p:sp>
    </p:spTree>
    <p:extLst>
      <p:ext uri="{BB962C8B-B14F-4D97-AF65-F5344CB8AC3E}">
        <p14:creationId xmlns:p14="http://schemas.microsoft.com/office/powerpoint/2010/main" val="426387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BA7-B626-09AF-9F53-5B507B86FEA8}"/>
              </a:ext>
            </a:extLst>
          </p:cNvPr>
          <p:cNvSpPr>
            <a:spLocks noGrp="1"/>
          </p:cNvSpPr>
          <p:nvPr>
            <p:ph type="ctrTitle"/>
          </p:nvPr>
        </p:nvSpPr>
        <p:spPr/>
        <p:txBody>
          <a:bodyPr vert="horz" lIns="68580" tIns="34290" rIns="68580" bIns="34290" rtlCol="0" anchor="ctr">
            <a:normAutofit/>
          </a:bodyPr>
          <a:lstStyle/>
          <a:p>
            <a:pPr algn="ctr"/>
            <a:r>
              <a:rPr lang="en-US" sz="5400" dirty="0"/>
              <a:t>Any Question?</a:t>
            </a:r>
          </a:p>
        </p:txBody>
      </p:sp>
      <p:sp>
        <p:nvSpPr>
          <p:cNvPr id="4" name="Subtitle 3">
            <a:extLst>
              <a:ext uri="{FF2B5EF4-FFF2-40B4-BE49-F238E27FC236}">
                <a16:creationId xmlns:a16="http://schemas.microsoft.com/office/drawing/2014/main" id="{42A12026-9553-452B-A034-7EAAFCD83486}"/>
              </a:ext>
            </a:extLst>
          </p:cNvPr>
          <p:cNvSpPr>
            <a:spLocks noGrp="1"/>
          </p:cNvSpPr>
          <p:nvPr>
            <p:ph type="subTitle" idx="1"/>
          </p:nvPr>
        </p:nvSpPr>
        <p:spPr/>
        <p:txBody>
          <a:bodyPr>
            <a:normAutofit/>
          </a:bodyPr>
          <a:lstStyle/>
          <a:p>
            <a:r>
              <a:rPr lang="en-US" sz="6000" dirty="0">
                <a:latin typeface="+mj-lt"/>
                <a:ea typeface="+mj-ea"/>
                <a:cs typeface="+mj-cs"/>
              </a:rPr>
              <a:t>Thankyou</a:t>
            </a:r>
            <a:endParaRPr lang="en-PK" sz="6000" dirty="0"/>
          </a:p>
        </p:txBody>
      </p:sp>
    </p:spTree>
    <p:extLst>
      <p:ext uri="{BB962C8B-B14F-4D97-AF65-F5344CB8AC3E}">
        <p14:creationId xmlns:p14="http://schemas.microsoft.com/office/powerpoint/2010/main" val="251173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923D-2607-495B-91C7-453BBD8C0AD0}"/>
              </a:ext>
            </a:extLst>
          </p:cNvPr>
          <p:cNvSpPr>
            <a:spLocks noGrp="1"/>
          </p:cNvSpPr>
          <p:nvPr>
            <p:ph type="title"/>
          </p:nvPr>
        </p:nvSpPr>
        <p:spPr/>
        <p:txBody>
          <a:bodyPr/>
          <a:lstStyle/>
          <a:p>
            <a:r>
              <a:rPr lang="en-US" dirty="0"/>
              <a:t>                     </a:t>
            </a:r>
            <a:r>
              <a:rPr lang="en-US" sz="4800" b="1" dirty="0"/>
              <a:t>Clinical Scenario</a:t>
            </a:r>
            <a:endParaRPr lang="en-PK" b="1" dirty="0"/>
          </a:p>
        </p:txBody>
      </p:sp>
      <p:sp>
        <p:nvSpPr>
          <p:cNvPr id="3" name="Content Placeholder 2">
            <a:extLst>
              <a:ext uri="{FF2B5EF4-FFF2-40B4-BE49-F238E27FC236}">
                <a16:creationId xmlns:a16="http://schemas.microsoft.com/office/drawing/2014/main" id="{F1264DC0-FA17-4ABE-8EDC-B0CD8B68F00D}"/>
              </a:ext>
            </a:extLst>
          </p:cNvPr>
          <p:cNvSpPr>
            <a:spLocks noGrp="1"/>
          </p:cNvSpPr>
          <p:nvPr>
            <p:ph idx="1"/>
          </p:nvPr>
        </p:nvSpPr>
        <p:spPr>
          <a:xfrm>
            <a:off x="838200" y="1405288"/>
            <a:ext cx="10515600" cy="4771675"/>
          </a:xfrm>
        </p:spPr>
        <p:txBody>
          <a:bodyPr>
            <a:normAutofit/>
          </a:bodyPr>
          <a:lstStyle/>
          <a:p>
            <a:pPr algn="just"/>
            <a:r>
              <a:rPr lang="en-US" dirty="0">
                <a:latin typeface="Arial" panose="020B0604020202020204" pitchFamily="34" charset="0"/>
                <a:cs typeface="Arial" panose="020B0604020202020204" pitchFamily="34" charset="0"/>
              </a:rPr>
              <a:t>A 70-year-old man presents with a slowly enlarging, non-healing ulcerated lesion on his right cheek that has been present for several months. The lesion has a rolled border and some areas of crusting. He reports a history of significant sun exposure. What is the most likely diagnosis?</a:t>
            </a:r>
          </a:p>
          <a:p>
            <a:pPr marL="0" indent="0" algn="just">
              <a:buNone/>
            </a:pPr>
            <a:r>
              <a:rPr lang="en-US" dirty="0">
                <a:latin typeface="Arial" panose="020B0604020202020204" pitchFamily="34" charset="0"/>
                <a:cs typeface="Arial" panose="020B0604020202020204" pitchFamily="34" charset="0"/>
              </a:rPr>
              <a:t>A. Basal cell carcinoma</a:t>
            </a:r>
          </a:p>
          <a:p>
            <a:pPr marL="0" indent="0" algn="just">
              <a:buNone/>
            </a:pPr>
            <a:r>
              <a:rPr lang="en-US" dirty="0">
                <a:latin typeface="Arial" panose="020B0604020202020204" pitchFamily="34" charset="0"/>
                <a:cs typeface="Arial" panose="020B0604020202020204" pitchFamily="34" charset="0"/>
              </a:rPr>
              <a:t>B. Squamous cell carcinoma</a:t>
            </a:r>
          </a:p>
          <a:p>
            <a:pPr marL="0" indent="0" algn="just">
              <a:buNone/>
            </a:pPr>
            <a:r>
              <a:rPr lang="en-US" dirty="0">
                <a:latin typeface="Arial" panose="020B0604020202020204" pitchFamily="34" charset="0"/>
                <a:cs typeface="Arial" panose="020B0604020202020204" pitchFamily="34" charset="0"/>
              </a:rPr>
              <a:t>C. Melanoma</a:t>
            </a:r>
          </a:p>
          <a:p>
            <a:pPr marL="0" indent="0" algn="just">
              <a:buNone/>
            </a:pPr>
            <a:r>
              <a:rPr lang="en-US" dirty="0">
                <a:latin typeface="Arial" panose="020B0604020202020204" pitchFamily="34" charset="0"/>
                <a:cs typeface="Arial" panose="020B0604020202020204" pitchFamily="34" charset="0"/>
              </a:rPr>
              <a:t>D. Actinic keratosis</a:t>
            </a:r>
          </a:p>
          <a:p>
            <a:pPr marL="0" indent="0" algn="just">
              <a:buNone/>
            </a:pPr>
            <a:r>
              <a:rPr lang="en-US" dirty="0">
                <a:latin typeface="Arial" panose="020B0604020202020204" pitchFamily="34" charset="0"/>
                <a:cs typeface="Arial" panose="020B0604020202020204" pitchFamily="34" charset="0"/>
              </a:rPr>
              <a:t>E. Pyogenic granuloma</a:t>
            </a:r>
          </a:p>
          <a:p>
            <a:pPr algn="just"/>
            <a:endParaRPr lang="en-US" dirty="0">
              <a:latin typeface="Arial" panose="020B0604020202020204" pitchFamily="34" charset="0"/>
              <a:cs typeface="Arial" panose="020B0604020202020204" pitchFamily="34" charset="0"/>
            </a:endParaRPr>
          </a:p>
          <a:p>
            <a:pPr algn="just"/>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0CEA1-4E36-476D-A088-89FB210565A8}"/>
              </a:ext>
            </a:extLst>
          </p:cNvPr>
          <p:cNvSpPr>
            <a:spLocks noGrp="1"/>
          </p:cNvSpPr>
          <p:nvPr>
            <p:ph idx="1"/>
          </p:nvPr>
        </p:nvSpPr>
        <p:spPr>
          <a:xfrm>
            <a:off x="838200" y="866274"/>
            <a:ext cx="10515600" cy="5310689"/>
          </a:xfrm>
        </p:spPr>
        <p:txBody>
          <a:bodyPr/>
          <a:lstStyle/>
          <a:p>
            <a:pPr algn="just"/>
            <a:r>
              <a:rPr lang="en-US" b="1" dirty="0">
                <a:latin typeface="Arial" panose="020B0604020202020204" pitchFamily="34" charset="0"/>
                <a:cs typeface="Arial" panose="020B0604020202020204" pitchFamily="34" charset="0"/>
              </a:rPr>
              <a:t>Answer:</a:t>
            </a:r>
          </a:p>
          <a:p>
            <a:pPr marL="514350" indent="-514350" algn="just">
              <a:buAutoNum type="alphaUcPeriod"/>
            </a:pPr>
            <a:r>
              <a:rPr lang="en-US" dirty="0">
                <a:latin typeface="Arial" panose="020B0604020202020204" pitchFamily="34" charset="0"/>
                <a:cs typeface="Arial" panose="020B0604020202020204" pitchFamily="34" charset="0"/>
              </a:rPr>
              <a:t>Basal cell carcinoma</a:t>
            </a:r>
          </a:p>
          <a:p>
            <a:pPr algn="just"/>
            <a:r>
              <a:rPr lang="en-US" b="1" dirty="0">
                <a:latin typeface="Arial" panose="020B0604020202020204" pitchFamily="34" charset="0"/>
                <a:cs typeface="Arial" panose="020B0604020202020204" pitchFamily="34" charset="0"/>
              </a:rPr>
              <a:t>Explanation</a:t>
            </a:r>
          </a:p>
          <a:p>
            <a:pPr marL="0" indent="0" algn="just">
              <a:buNone/>
            </a:pPr>
            <a:r>
              <a:rPr lang="en-US" b="1" dirty="0">
                <a:latin typeface="Arial" panose="020B0604020202020204" pitchFamily="34" charset="0"/>
                <a:cs typeface="Arial" panose="020B0604020202020204" pitchFamily="34" charset="0"/>
              </a:rPr>
              <a:t>Basal Cell Carcinoma (BCC)</a:t>
            </a:r>
            <a:r>
              <a:rPr lang="en-US" dirty="0">
                <a:latin typeface="Arial" panose="020B0604020202020204" pitchFamily="34" charset="0"/>
                <a:cs typeface="Arial" panose="020B0604020202020204" pitchFamily="34" charset="0"/>
              </a:rPr>
              <a:t> is the most common type of skin cancer, often linked to prolonged sun exposure. It typically presents as a non-healing ulcerated lesion with rolled edges and can have a central depression. BCCs are usually found on sun-exposed areas of the skin, such as the face, and are more common in older adults with significant sun exposure history, as seen in this patient.</a:t>
            </a:r>
          </a:p>
          <a:p>
            <a:endParaRPr lang="en-PK" dirty="0"/>
          </a:p>
        </p:txBody>
      </p:sp>
    </p:spTree>
    <p:extLst>
      <p:ext uri="{BB962C8B-B14F-4D97-AF65-F5344CB8AC3E}">
        <p14:creationId xmlns:p14="http://schemas.microsoft.com/office/powerpoint/2010/main" val="32727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69C3-2CEB-4792-8DBF-1A097E0A8571}"/>
              </a:ext>
            </a:extLst>
          </p:cNvPr>
          <p:cNvSpPr>
            <a:spLocks noGrp="1"/>
          </p:cNvSpPr>
          <p:nvPr>
            <p:ph type="title"/>
          </p:nvPr>
        </p:nvSpPr>
        <p:spPr/>
        <p:txBody>
          <a:bodyPr/>
          <a:lstStyle/>
          <a:p>
            <a:r>
              <a:rPr lang="en-US" b="1" dirty="0"/>
              <a:t>                    Clinical Scenario</a:t>
            </a:r>
            <a:endParaRPr lang="en-PK" b="1" dirty="0"/>
          </a:p>
        </p:txBody>
      </p:sp>
      <p:sp>
        <p:nvSpPr>
          <p:cNvPr id="3" name="Content Placeholder 2">
            <a:extLst>
              <a:ext uri="{FF2B5EF4-FFF2-40B4-BE49-F238E27FC236}">
                <a16:creationId xmlns:a16="http://schemas.microsoft.com/office/drawing/2014/main" id="{BEBF2776-D553-4F2C-B8BF-374D3E158650}"/>
              </a:ext>
            </a:extLst>
          </p:cNvPr>
          <p:cNvSpPr>
            <a:spLocks noGrp="1"/>
          </p:cNvSpPr>
          <p:nvPr>
            <p:ph idx="1"/>
          </p:nvPr>
        </p:nvSpPr>
        <p:spPr>
          <a:xfrm>
            <a:off x="838200" y="1530417"/>
            <a:ext cx="10515600" cy="4646546"/>
          </a:xfrm>
        </p:spPr>
        <p:txBody>
          <a:bodyPr>
            <a:normAutofit lnSpcReduction="10000"/>
          </a:bodyPr>
          <a:lstStyle/>
          <a:p>
            <a:r>
              <a:rPr lang="en-US" dirty="0">
                <a:latin typeface="Arial" panose="020B0604020202020204" pitchFamily="34" charset="0"/>
                <a:cs typeface="Arial" panose="020B0604020202020204" pitchFamily="34" charset="0"/>
              </a:rPr>
              <a:t>A 48-year-old woman presents with an ulcerated lesion on her lower lip that has been present for several months. The lesion is painful and occasionally bleeds. She reports a long history of smoking and frequent sun exposure. Physical examination reveals a 1.5 cm ulcerated lesion with indurated borders on the vermilion border of the lower lip.</a:t>
            </a:r>
            <a:r>
              <a:rPr lang="en-US" dirty="0"/>
              <a:t> </a:t>
            </a:r>
            <a:r>
              <a:rPr lang="en-US" dirty="0">
                <a:latin typeface="Arial" panose="020B0604020202020204" pitchFamily="34" charset="0"/>
                <a:cs typeface="Arial" panose="020B0604020202020204" pitchFamily="34" charset="0"/>
              </a:rPr>
              <a:t>What is the most likely diagnosis</a:t>
            </a:r>
            <a:r>
              <a:rPr lang="en-US" dirty="0"/>
              <a:t>?</a:t>
            </a:r>
          </a:p>
          <a:p>
            <a:pPr marL="0" indent="0">
              <a:buNone/>
            </a:pPr>
            <a:r>
              <a:rPr lang="en-US" dirty="0"/>
              <a:t>A. Basal cell carcinoma</a:t>
            </a:r>
            <a:br>
              <a:rPr lang="en-US" dirty="0"/>
            </a:br>
            <a:r>
              <a:rPr lang="en-US" dirty="0"/>
              <a:t>B. Squamous cell carcinoma</a:t>
            </a:r>
            <a:br>
              <a:rPr lang="en-US" dirty="0"/>
            </a:br>
            <a:r>
              <a:rPr lang="en-US" dirty="0"/>
              <a:t>C. Melanoma</a:t>
            </a:r>
            <a:br>
              <a:rPr lang="en-US" dirty="0"/>
            </a:br>
            <a:r>
              <a:rPr lang="en-US" dirty="0"/>
              <a:t>D. Actinic keratosis</a:t>
            </a:r>
            <a:br>
              <a:rPr lang="en-US" dirty="0"/>
            </a:br>
            <a:r>
              <a:rPr lang="en-US" dirty="0"/>
              <a:t>E. Aphthous ulcer</a:t>
            </a:r>
          </a:p>
          <a:p>
            <a:pPr algn="just"/>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72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94A2A-545C-4C56-9257-E6814875B5AD}"/>
              </a:ext>
            </a:extLst>
          </p:cNvPr>
          <p:cNvSpPr>
            <a:spLocks noGrp="1"/>
          </p:cNvSpPr>
          <p:nvPr>
            <p:ph idx="1"/>
          </p:nvPr>
        </p:nvSpPr>
        <p:spPr>
          <a:xfrm>
            <a:off x="838200" y="895149"/>
            <a:ext cx="10515600" cy="5281814"/>
          </a:xfrm>
        </p:spPr>
        <p:txBody>
          <a:bodyPr>
            <a:normAutofit/>
          </a:bodyPr>
          <a:lstStyle/>
          <a:p>
            <a:r>
              <a:rPr lang="en-US" b="1" dirty="0">
                <a:latin typeface="Arial" panose="020B0604020202020204" pitchFamily="34" charset="0"/>
                <a:cs typeface="Arial" panose="020B0604020202020204" pitchFamily="34" charset="0"/>
              </a:rPr>
              <a:t>Answer: B. Squamous cell carcinoma</a:t>
            </a:r>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Explanation:</a:t>
            </a:r>
            <a:r>
              <a:rPr lang="en-US" dirty="0">
                <a:latin typeface="Arial" panose="020B0604020202020204" pitchFamily="34" charset="0"/>
                <a:cs typeface="Arial" panose="020B0604020202020204" pitchFamily="34" charset="0"/>
              </a:rPr>
              <a:t> Squamous cell carcinoma (SCC) is a common malignancy on the lower lip, especially in patients with a history of smoking and sun exposure. It typically presents as a painful, ulcerated lesion with indurated borders. Basal cell carcinoma (A) is less common on the lips and more typically found on the upper face. </a:t>
            </a:r>
            <a:endParaRPr lang="en-PK" dirty="0"/>
          </a:p>
        </p:txBody>
      </p:sp>
    </p:spTree>
    <p:extLst>
      <p:ext uri="{BB962C8B-B14F-4D97-AF65-F5344CB8AC3E}">
        <p14:creationId xmlns:p14="http://schemas.microsoft.com/office/powerpoint/2010/main" val="304274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F5C5039-8B72-F271-3940-F0A48FB2F40F}"/>
              </a:ext>
            </a:extLst>
          </p:cNvPr>
          <p:cNvSpPr>
            <a:spLocks noGrp="1" noChangeArrowheads="1"/>
          </p:cNvSpPr>
          <p:nvPr>
            <p:ph type="title"/>
          </p:nvPr>
        </p:nvSpPr>
        <p:spPr>
          <a:xfrm>
            <a:off x="2839642" y="242889"/>
            <a:ext cx="6414561" cy="998131"/>
          </a:xfrm>
        </p:spPr>
        <p:txBody>
          <a:bodyPr/>
          <a:lstStyle/>
          <a:p>
            <a:pPr eaLnBrk="1" hangingPunct="1"/>
            <a:r>
              <a:rPr lang="en-US" altLang="en-US" b="1" dirty="0">
                <a:solidFill>
                  <a:schemeClr val="tx1"/>
                </a:solidFill>
              </a:rPr>
              <a:t>LEARNING OBJECTIVES</a:t>
            </a:r>
          </a:p>
        </p:txBody>
      </p:sp>
      <p:sp>
        <p:nvSpPr>
          <p:cNvPr id="20482" name="Rectangle 3">
            <a:extLst>
              <a:ext uri="{FF2B5EF4-FFF2-40B4-BE49-F238E27FC236}">
                <a16:creationId xmlns:a16="http://schemas.microsoft.com/office/drawing/2014/main" id="{8AB3D0A0-2C16-ECB7-2B67-D0FC7CDD4F95}"/>
              </a:ext>
            </a:extLst>
          </p:cNvPr>
          <p:cNvSpPr>
            <a:spLocks noGrp="1" noChangeArrowheads="1"/>
          </p:cNvSpPr>
          <p:nvPr>
            <p:ph idx="1"/>
          </p:nvPr>
        </p:nvSpPr>
        <p:spPr>
          <a:xfrm>
            <a:off x="2002055" y="1524000"/>
            <a:ext cx="7780121" cy="4597400"/>
          </a:xfrm>
        </p:spPr>
        <p:txBody>
          <a:bodyPr>
            <a:normAutofit/>
          </a:bodyPr>
          <a:lstStyle/>
          <a:p>
            <a:pPr marL="0" indent="0" algn="just">
              <a:buNone/>
              <a:defRPr/>
            </a:pPr>
            <a:r>
              <a:rPr lang="en-US" altLang="en-US" dirty="0">
                <a:latin typeface="Arial" panose="020B0604020202020204" pitchFamily="34" charset="0"/>
                <a:cs typeface="Arial" panose="020B0604020202020204" pitchFamily="34" charset="0"/>
              </a:rPr>
              <a:t>At The End Of This Lecture Students Shall Be Able To Learn:</a:t>
            </a:r>
          </a:p>
          <a:p>
            <a:pPr algn="just">
              <a:defRPr/>
            </a:pPr>
            <a:r>
              <a:rPr lang="en-US" dirty="0">
                <a:latin typeface="Arial" panose="020B0604020202020204" pitchFamily="34" charset="0"/>
                <a:cs typeface="Arial" panose="020B0604020202020204" pitchFamily="34" charset="0"/>
              </a:rPr>
              <a:t>To understand the surgical anatomy of the skin </a:t>
            </a:r>
          </a:p>
          <a:p>
            <a:pPr algn="just">
              <a:defRPr/>
            </a:pPr>
            <a:r>
              <a:rPr lang="en-US" dirty="0">
                <a:latin typeface="Arial" panose="020B0604020202020204" pitchFamily="34" charset="0"/>
                <a:cs typeface="Arial" panose="020B0604020202020204" pitchFamily="34" charset="0"/>
              </a:rPr>
              <a:t>To know different skin diseases that can present with Ulcerated Lesions</a:t>
            </a:r>
          </a:p>
          <a:p>
            <a:pPr algn="just">
              <a:defRPr/>
            </a:pPr>
            <a:r>
              <a:rPr lang="en-US" dirty="0">
                <a:latin typeface="Arial" panose="020B0604020202020204" pitchFamily="34" charset="0"/>
                <a:cs typeface="Arial" panose="020B0604020202020204" pitchFamily="34" charset="0"/>
              </a:rPr>
              <a:t>To take a biopsy of any ulcerated lesion </a:t>
            </a:r>
          </a:p>
          <a:p>
            <a:pPr algn="just">
              <a:defRPr/>
            </a:pPr>
            <a:r>
              <a:rPr lang="en-US" dirty="0">
                <a:latin typeface="Arial" panose="020B0604020202020204" pitchFamily="34" charset="0"/>
                <a:cs typeface="Arial" panose="020B0604020202020204" pitchFamily="34" charset="0"/>
              </a:rPr>
              <a:t>To have a concept of primary surgical clearance and role of flaps needed for defect coverage</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5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84600" y="0"/>
            <a:ext cx="4610100" cy="6477000"/>
          </a:xfrm>
          <a:prstGeom prst="rect">
            <a:avLst/>
          </a:prstGeom>
        </p:spPr>
      </p:pic>
    </p:spTree>
    <p:extLst>
      <p:ext uri="{BB962C8B-B14F-4D97-AF65-F5344CB8AC3E}">
        <p14:creationId xmlns:p14="http://schemas.microsoft.com/office/powerpoint/2010/main" val="4046445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1512</TotalTime>
  <Words>1165</Words>
  <Application>Microsoft Office PowerPoint</Application>
  <PresentationFormat>Widescreen</PresentationFormat>
  <Paragraphs>83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THEME:ULCERATED LESION OF FACE</vt:lpstr>
      <vt:lpstr>University Motto, Vision, Values &amp; Goals </vt:lpstr>
      <vt:lpstr>PROF UMER MODEL OF INTEGRATED LECTURE</vt:lpstr>
      <vt:lpstr>                     Clinical Scenario</vt:lpstr>
      <vt:lpstr>PowerPoint Presentation</vt:lpstr>
      <vt:lpstr>                    Clinical Scenario</vt:lpstr>
      <vt:lpstr>PowerPoint Presentation</vt:lpstr>
      <vt:lpstr>LEARNING OBJECTIVES</vt:lpstr>
      <vt:lpstr>PowerPoint Presentation</vt:lpstr>
      <vt:lpstr>                        Skin Anatomy</vt:lpstr>
      <vt:lpstr>PowerPoint Presentation</vt:lpstr>
      <vt:lpstr>Basal Cell Carcinoma</vt:lpstr>
      <vt:lpstr>PowerPoint Presentation</vt:lpstr>
      <vt:lpstr>Clinical Presentation</vt:lpstr>
      <vt:lpstr>Risk Factors</vt:lpstr>
      <vt:lpstr>Cutaneous squamous cell carcinoma</vt:lpstr>
      <vt:lpstr>PowerPoint Presentation</vt:lpstr>
      <vt:lpstr>PowerPoint Presentation</vt:lpstr>
      <vt:lpstr>Keratoacanthoma </vt:lpstr>
      <vt:lpstr>PowerPoint Presentation</vt:lpstr>
      <vt:lpstr>Biopsy Techniques</vt:lpstr>
      <vt:lpstr>PowerPoint Presentation</vt:lpstr>
      <vt:lpstr>PowerPoint Presentation</vt:lpstr>
      <vt:lpstr>PowerPoint Presentation</vt:lpstr>
      <vt:lpstr>PowerPoint Presentation</vt:lpstr>
      <vt:lpstr>PowerPoint Presentation</vt:lpstr>
      <vt:lpstr>PowerPoint Presentation</vt:lpstr>
      <vt:lpstr>                       Skin Flaps</vt:lpstr>
      <vt:lpstr>PowerPoint Presentation</vt:lpstr>
      <vt:lpstr>PowerPoint Presentation</vt:lpstr>
      <vt:lpstr>PowerPoint Presentation</vt:lpstr>
      <vt:lpstr>                       REFERENCES</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Zeeshan</dc:creator>
  <cp:lastModifiedBy>Mehak Ruqia</cp:lastModifiedBy>
  <cp:revision>1003</cp:revision>
  <dcterms:created xsi:type="dcterms:W3CDTF">2013-07-15T20:26:40Z</dcterms:created>
  <dcterms:modified xsi:type="dcterms:W3CDTF">2025-02-09T14:15:08Z</dcterms:modified>
</cp:coreProperties>
</file>