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3"/>
    <p:sldId id="293" r:id="rId4"/>
    <p:sldId id="335" r:id="rId5"/>
    <p:sldId id="400" r:id="rId6"/>
    <p:sldId id="339" r:id="rId7"/>
    <p:sldId id="260" r:id="rId8"/>
    <p:sldId id="264" r:id="rId9"/>
    <p:sldId id="261" r:id="rId10"/>
    <p:sldId id="262" r:id="rId11"/>
    <p:sldId id="263" r:id="rId12"/>
    <p:sldId id="288" r:id="rId13"/>
    <p:sldId id="289" r:id="rId14"/>
    <p:sldId id="290" r:id="rId15"/>
    <p:sldId id="291" r:id="rId16"/>
    <p:sldId id="292" r:id="rId17"/>
    <p:sldId id="257" r:id="rId18"/>
    <p:sldId id="258" r:id="rId19"/>
    <p:sldId id="265" r:id="rId20"/>
    <p:sldId id="266" r:id="rId21"/>
    <p:sldId id="267" r:id="rId22"/>
    <p:sldId id="268" r:id="rId23"/>
    <p:sldId id="402" r:id="rId24"/>
    <p:sldId id="269" r:id="rId25"/>
    <p:sldId id="270" r:id="rId26"/>
    <p:sldId id="271" r:id="rId27"/>
    <p:sldId id="272" r:id="rId28"/>
    <p:sldId id="403" r:id="rId29"/>
    <p:sldId id="273" r:id="rId30"/>
    <p:sldId id="274" r:id="rId31"/>
    <p:sldId id="275" r:id="rId32"/>
    <p:sldId id="276" r:id="rId33"/>
    <p:sldId id="277" r:id="rId34"/>
    <p:sldId id="279" r:id="rId35"/>
    <p:sldId id="280" r:id="rId36"/>
    <p:sldId id="282" r:id="rId37"/>
    <p:sldId id="286" r:id="rId38"/>
    <p:sldId id="340" r:id="rId39"/>
    <p:sldId id="341" r:id="rId40"/>
    <p:sldId id="332" r:id="rId41"/>
    <p:sldId id="343" r:id="rId42"/>
    <p:sldId id="344" r:id="rId43"/>
    <p:sldId id="345" r:id="rId44"/>
    <p:sldId id="389" r:id="rId45"/>
    <p:sldId id="284" r:id="rId46"/>
    <p:sldId id="338" r:id="rId47"/>
    <p:sldId id="346" r:id="rId48"/>
    <p:sldId id="347" r:id="rId49"/>
    <p:sldId id="348" r:id="rId50"/>
    <p:sldId id="349" r:id="rId51"/>
    <p:sldId id="352" r:id="rId52"/>
    <p:sldId id="28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2" d="100"/>
          <a:sy n="72" d="100"/>
        </p:scale>
        <p:origin x="-90" y="-29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dirty="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dirty="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dirty="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fld>
            <a:endParaRPr lang="en-US" dirty="0"/>
          </a:p>
        </p:txBody>
      </p:sp>
      <p:sp>
        <p:nvSpPr>
          <p:cNvPr id="10" name="Title 9"/>
          <p:cNvSpPr>
            <a:spLocks noGrp="1"/>
          </p:cNvSpPr>
          <p:nvPr>
            <p:ph type="title"/>
          </p:nvPr>
        </p:nvSpPr>
        <p:spPr/>
        <p:txBody>
          <a:bodyPr/>
          <a:lstStyle/>
          <a:p>
            <a:r>
              <a:rPr lang="en-US"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dirty="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9" name="Date Placeholder 8"/>
          <p:cNvSpPr>
            <a:spLocks noGrp="1"/>
          </p:cNvSpPr>
          <p:nvPr>
            <p:ph type="dt" sz="half" idx="10"/>
          </p:nvPr>
        </p:nvSpPr>
        <p:spPr/>
        <p:txBody>
          <a:bodyPr/>
          <a:lstStyle/>
          <a:p>
            <a:fld id="{D1BE4249-C0D0-4B06-8692-E8BB871AF643}" type="datetimeFigureOut">
              <a:rPr lang="en-US" dirty="0"/>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28800" y="2386013"/>
            <a:ext cx="8991600" cy="1646237"/>
          </a:xfrm>
        </p:spPr>
        <p:txBody>
          <a:bodyPr/>
          <a:lstStyle/>
          <a:p>
            <a:r>
              <a:rPr lang="en-GB"/>
              <a:t>Urinary Tract infections in adults </a:t>
            </a:r>
            <a:endParaRPr lang="en-US"/>
          </a:p>
        </p:txBody>
      </p:sp>
      <p:sp>
        <p:nvSpPr>
          <p:cNvPr id="4" name="Subtitle 2"/>
          <p:cNvSpPr>
            <a:spLocks noGrp="1"/>
          </p:cNvSpPr>
          <p:nvPr/>
        </p:nvSpPr>
        <p:spPr>
          <a:xfrm>
            <a:off x="609600" y="4800600"/>
            <a:ext cx="10965180" cy="151638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lvl="8" algn="l"/>
            <a:r>
              <a:rPr lang="en-US" altLang="en-GB" b="1" dirty="0" smtClean="0"/>
              <a:t>                            </a:t>
            </a:r>
            <a:r>
              <a:rPr lang="en-GB" b="1" dirty="0" smtClean="0"/>
              <a:t>DR.ASMARA ASRAR</a:t>
            </a:r>
            <a:endParaRPr lang="en-GB" b="1" dirty="0" smtClean="0"/>
          </a:p>
          <a:p>
            <a:pPr algn="ctr"/>
            <a:r>
              <a:rPr lang="en-GB" b="1" dirty="0" smtClean="0"/>
              <a:t>Assistant Professor of  Nephrology</a:t>
            </a:r>
            <a:endParaRPr lang="en-GB" b="1" dirty="0" smtClean="0"/>
          </a:p>
          <a:p>
            <a:pPr algn="ctr"/>
            <a:r>
              <a:rPr lang="en-GB" b="1" dirty="0" smtClean="0"/>
              <a:t>Holy Family Hospital Rawalpindi</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p:cNvPicPr>
            <a:picLocks noGrp="1" noChangeAspect="1"/>
          </p:cNvPicPr>
          <p:nvPr>
            <p:ph idx="1"/>
          </p:nvPr>
        </p:nvPicPr>
        <p:blipFill>
          <a:blip r:embed="rId1"/>
          <a:stretch>
            <a:fillRect/>
          </a:stretch>
        </p:blipFill>
        <p:spPr>
          <a:xfrm>
            <a:off x="207817" y="48224"/>
            <a:ext cx="11478900" cy="6809776"/>
          </a:xfrm>
        </p:spPr>
      </p:pic>
      <p:sp>
        <p:nvSpPr>
          <p:cNvPr id="5" name="TextBox 4"/>
          <p:cNvSpPr txBox="1"/>
          <p:nvPr/>
        </p:nvSpPr>
        <p:spPr>
          <a:xfrm>
            <a:off x="5021254" y="9146869"/>
            <a:ext cx="6093962" cy="923330"/>
          </a:xfrm>
          <a:prstGeom prst="rect">
            <a:avLst/>
          </a:prstGeom>
          <a:noFill/>
        </p:spPr>
        <p:txBody>
          <a:bodyPr wrap="square">
            <a:spAutoFit/>
          </a:bodyPr>
          <a:lstStyle/>
          <a:p>
            <a:r>
              <a:rPr lang="en-GB" b="0" i="0">
                <a:solidFill>
                  <a:srgbClr val="3C4043"/>
                </a:solidFill>
                <a:effectLst/>
                <a:latin typeface="Roboto" panose="02000000000000000000" pitchFamily="2" charset="0"/>
              </a:rPr>
              <a:t>A </a:t>
            </a:r>
            <a:r>
              <a:rPr lang="en-GB" b="1" i="0">
                <a:solidFill>
                  <a:srgbClr val="3C4043"/>
                </a:solidFill>
                <a:effectLst/>
                <a:latin typeface="Roboto" panose="02000000000000000000" pitchFamily="2" charset="0"/>
              </a:rPr>
              <a:t>urinary tract infection</a:t>
            </a:r>
            <a:r>
              <a:rPr lang="en-GB" b="0" i="0">
                <a:solidFill>
                  <a:srgbClr val="3C4043"/>
                </a:solidFill>
                <a:effectLst/>
                <a:latin typeface="Roboto" panose="02000000000000000000" pitchFamily="2" charset="0"/>
              </a:rPr>
              <a:t> (</a:t>
            </a:r>
            <a:r>
              <a:rPr lang="en-GB" b="1" i="0">
                <a:solidFill>
                  <a:srgbClr val="3C4043"/>
                </a:solidFill>
                <a:effectLst/>
                <a:latin typeface="Roboto" panose="02000000000000000000" pitchFamily="2" charset="0"/>
              </a:rPr>
              <a:t>UTI</a:t>
            </a:r>
            <a:r>
              <a:rPr lang="en-GB" b="0" i="0">
                <a:solidFill>
                  <a:srgbClr val="3C4043"/>
                </a:solidFill>
                <a:effectLst/>
                <a:latin typeface="Roboto" panose="02000000000000000000" pitchFamily="2" charset="0"/>
              </a:rPr>
              <a:t>) is an </a:t>
            </a:r>
            <a:r>
              <a:rPr lang="en-GB" b="1" i="0">
                <a:solidFill>
                  <a:srgbClr val="3C4043"/>
                </a:solidFill>
                <a:effectLst/>
                <a:latin typeface="Roboto" panose="02000000000000000000" pitchFamily="2" charset="0"/>
              </a:rPr>
              <a:t>infection</a:t>
            </a:r>
            <a:r>
              <a:rPr lang="en-GB" b="0" i="0">
                <a:solidFill>
                  <a:srgbClr val="3C4043"/>
                </a:solidFill>
                <a:effectLst/>
                <a:latin typeface="Roboto" panose="02000000000000000000" pitchFamily="2" charset="0"/>
              </a:rPr>
              <a:t> in any part of your </a:t>
            </a:r>
            <a:r>
              <a:rPr lang="en-GB" b="1" i="0">
                <a:solidFill>
                  <a:srgbClr val="3C4043"/>
                </a:solidFill>
                <a:effectLst/>
                <a:latin typeface="Roboto" panose="02000000000000000000" pitchFamily="2" charset="0"/>
              </a:rPr>
              <a:t>urinary</a:t>
            </a:r>
            <a:r>
              <a:rPr lang="en-GB" b="0" i="0">
                <a:solidFill>
                  <a:srgbClr val="3C4043"/>
                </a:solidFill>
                <a:effectLst/>
                <a:latin typeface="Roboto" panose="02000000000000000000" pitchFamily="2" charset="0"/>
              </a:rPr>
              <a:t> system — your kidneys, ureters, </a:t>
            </a:r>
            <a:r>
              <a:rPr lang="en-GB" b="1" i="0">
                <a:solidFill>
                  <a:srgbClr val="3C4043"/>
                </a:solidFill>
                <a:effectLst/>
                <a:latin typeface="Roboto" panose="02000000000000000000" pitchFamily="2" charset="0"/>
              </a:rPr>
              <a:t>bladder</a:t>
            </a:r>
            <a:r>
              <a:rPr lang="en-GB" b="0" i="0">
                <a:solidFill>
                  <a:srgbClr val="3C4043"/>
                </a:solidFill>
                <a:effectLst/>
                <a:latin typeface="Roboto" panose="02000000000000000000" pitchFamily="2" charset="0"/>
              </a:rPr>
              <a:t> and urethra.</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29728" cy="1188720"/>
          </a:xfrm>
        </p:spPr>
        <p:txBody>
          <a:bodyPr/>
          <a:lstStyle/>
          <a:p>
            <a:r>
              <a:rPr lang="en-US" dirty="0" smtClean="0"/>
              <a:t>Upper urinary tract infections </a:t>
            </a:r>
            <a:endParaRPr lang="en-US" dirty="0"/>
          </a:p>
        </p:txBody>
      </p:sp>
      <p:sp>
        <p:nvSpPr>
          <p:cNvPr id="3" name="Content Placeholder 2"/>
          <p:cNvSpPr>
            <a:spLocks noGrp="1"/>
          </p:cNvSpPr>
          <p:nvPr>
            <p:ph idx="1"/>
          </p:nvPr>
        </p:nvSpPr>
        <p:spPr>
          <a:xfrm>
            <a:off x="2231136" y="1371600"/>
            <a:ext cx="7729728" cy="4368427"/>
          </a:xfrm>
        </p:spPr>
        <p:txBody>
          <a:bodyPr/>
          <a:lstStyle/>
          <a:p>
            <a:pPr>
              <a:buNone/>
            </a:pPr>
            <a:r>
              <a:rPr lang="en-US" dirty="0" smtClean="0"/>
              <a:t>Ascending infections, mostly in association with a lower urinary tract infection and its symptoms</a:t>
            </a:r>
            <a:endParaRPr lang="en-US" dirty="0" smtClean="0"/>
          </a:p>
          <a:p>
            <a:pPr>
              <a:buNone/>
            </a:pPr>
            <a:r>
              <a:rPr lang="en-US" b="1" u="sng" dirty="0" smtClean="0"/>
              <a:t>Types:</a:t>
            </a:r>
            <a:endParaRPr lang="en-US" b="1" u="sng" dirty="0" smtClean="0"/>
          </a:p>
          <a:p>
            <a:r>
              <a:rPr lang="en-US" dirty="0" smtClean="0"/>
              <a:t>Acute </a:t>
            </a:r>
            <a:r>
              <a:rPr lang="en-US" dirty="0" err="1" smtClean="0"/>
              <a:t>pyelonephritis</a:t>
            </a:r>
            <a:endParaRPr lang="en-US" dirty="0" smtClean="0"/>
          </a:p>
          <a:p>
            <a:r>
              <a:rPr lang="en-US" dirty="0" smtClean="0"/>
              <a:t>Chronic </a:t>
            </a:r>
            <a:r>
              <a:rPr lang="en-US" dirty="0" err="1" smtClean="0"/>
              <a:t>pyelonephritis</a:t>
            </a:r>
            <a:endParaRPr lang="en-US" dirty="0" smtClean="0"/>
          </a:p>
          <a:p>
            <a:pPr>
              <a:buNone/>
            </a:pPr>
            <a:endParaRPr lang="en-US"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7729728" cy="1188720"/>
          </a:xfrm>
        </p:spPr>
        <p:txBody>
          <a:bodyPr/>
          <a:lstStyle/>
          <a:p>
            <a:r>
              <a:rPr lang="en-US" dirty="0" smtClean="0"/>
              <a:t>Acute </a:t>
            </a:r>
            <a:r>
              <a:rPr lang="en-US" dirty="0" err="1" smtClean="0"/>
              <a:t>pyelonephritis</a:t>
            </a:r>
            <a:r>
              <a:rPr lang="en-US" dirty="0" smtClean="0"/>
              <a:t> </a:t>
            </a:r>
            <a:endParaRPr lang="en-US" dirty="0"/>
          </a:p>
        </p:txBody>
      </p:sp>
      <p:sp>
        <p:nvSpPr>
          <p:cNvPr id="3" name="Content Placeholder 2"/>
          <p:cNvSpPr>
            <a:spLocks noGrp="1"/>
          </p:cNvSpPr>
          <p:nvPr>
            <p:ph idx="1"/>
          </p:nvPr>
        </p:nvSpPr>
        <p:spPr>
          <a:xfrm>
            <a:off x="2231136" y="1371600"/>
            <a:ext cx="7729728" cy="5486400"/>
          </a:xfrm>
        </p:spPr>
        <p:txBody>
          <a:bodyPr>
            <a:normAutofit/>
          </a:bodyPr>
          <a:lstStyle/>
          <a:p>
            <a:pPr>
              <a:buNone/>
            </a:pPr>
            <a:r>
              <a:rPr lang="en-US" b="1" u="sng" dirty="0" smtClean="0"/>
              <a:t> Symptoms:</a:t>
            </a:r>
            <a:endParaRPr lang="en-US" b="1" u="sng" dirty="0" smtClean="0"/>
          </a:p>
          <a:p>
            <a:r>
              <a:rPr lang="en-US" dirty="0" smtClean="0"/>
              <a:t>Pyrexia </a:t>
            </a:r>
            <a:endParaRPr lang="en-US" dirty="0" smtClean="0"/>
          </a:p>
          <a:p>
            <a:r>
              <a:rPr lang="en-US" dirty="0" smtClean="0"/>
              <a:t>Loin pain</a:t>
            </a:r>
            <a:endParaRPr lang="en-US" dirty="0" smtClean="0"/>
          </a:p>
          <a:p>
            <a:r>
              <a:rPr lang="en-US" dirty="0" smtClean="0"/>
              <a:t>Rigors </a:t>
            </a:r>
            <a:endParaRPr lang="en-US" dirty="0" smtClean="0"/>
          </a:p>
          <a:p>
            <a:endParaRPr lang="en-US" dirty="0" smtClean="0"/>
          </a:p>
          <a:p>
            <a:pPr>
              <a:buNone/>
            </a:pPr>
            <a:r>
              <a:rPr lang="en-US" b="1" u="sng" dirty="0" smtClean="0"/>
              <a:t>Investigations :</a:t>
            </a:r>
            <a:endParaRPr lang="en-US" b="1" u="sng" dirty="0" smtClean="0"/>
          </a:p>
          <a:p>
            <a:pPr>
              <a:buNone/>
            </a:pPr>
            <a:r>
              <a:rPr lang="en-US" b="1" u="sng" dirty="0" smtClean="0"/>
              <a:t>Urine analysis</a:t>
            </a:r>
            <a:r>
              <a:rPr lang="en-US" dirty="0" smtClean="0"/>
              <a:t>: </a:t>
            </a:r>
            <a:r>
              <a:rPr lang="en-US" dirty="0" err="1" smtClean="0"/>
              <a:t>lecuocytes</a:t>
            </a:r>
            <a:r>
              <a:rPr lang="en-US" dirty="0" smtClean="0"/>
              <a:t>, </a:t>
            </a:r>
            <a:r>
              <a:rPr lang="en-US" dirty="0" err="1" smtClean="0"/>
              <a:t>bateria</a:t>
            </a:r>
            <a:r>
              <a:rPr lang="en-US" dirty="0" smtClean="0"/>
              <a:t>, casts</a:t>
            </a:r>
            <a:endParaRPr lang="en-US" dirty="0" smtClean="0"/>
          </a:p>
          <a:p>
            <a:pPr>
              <a:buNone/>
            </a:pPr>
            <a:r>
              <a:rPr lang="en-US" b="1" u="sng" dirty="0" smtClean="0"/>
              <a:t>Blood cultures: </a:t>
            </a:r>
            <a:r>
              <a:rPr lang="en-US" dirty="0" smtClean="0"/>
              <a:t>for </a:t>
            </a:r>
            <a:r>
              <a:rPr lang="en-US" dirty="0" err="1" smtClean="0"/>
              <a:t>septicemic</a:t>
            </a:r>
            <a:r>
              <a:rPr lang="en-US" dirty="0" smtClean="0"/>
              <a:t> patients</a:t>
            </a:r>
            <a:endParaRPr lang="en-US" dirty="0" smtClean="0"/>
          </a:p>
          <a:p>
            <a:pPr>
              <a:buNone/>
            </a:pPr>
            <a:r>
              <a:rPr lang="en-US" b="1" u="sng" dirty="0" smtClean="0"/>
              <a:t>Radiological: </a:t>
            </a:r>
            <a:endParaRPr lang="en-US" b="1" u="sng" dirty="0" smtClean="0"/>
          </a:p>
          <a:p>
            <a:r>
              <a:rPr lang="en-US" b="1" u="sng" dirty="0" smtClean="0"/>
              <a:t>  Abdominal </a:t>
            </a:r>
            <a:r>
              <a:rPr lang="en-US" b="1" u="sng" dirty="0" err="1" smtClean="0"/>
              <a:t>xray</a:t>
            </a:r>
            <a:r>
              <a:rPr lang="en-US" b="1" u="sng" dirty="0" smtClean="0"/>
              <a:t>: </a:t>
            </a:r>
            <a:r>
              <a:rPr lang="en-US" dirty="0" smtClean="0"/>
              <a:t> calculus</a:t>
            </a:r>
            <a:endParaRPr lang="en-US" dirty="0" smtClean="0"/>
          </a:p>
          <a:p>
            <a:r>
              <a:rPr lang="en-US" b="1" u="sng" dirty="0" smtClean="0"/>
              <a:t>USG: </a:t>
            </a:r>
            <a:r>
              <a:rPr lang="en-US" dirty="0" err="1" smtClean="0"/>
              <a:t>Hydronephrosis</a:t>
            </a:r>
            <a:endParaRPr lang="en-US" dirty="0" smtClean="0"/>
          </a:p>
          <a:p>
            <a:pPr>
              <a:buNone/>
            </a:pPr>
            <a:endParaRPr lang="en-US" dirty="0" smtClean="0"/>
          </a:p>
          <a:p>
            <a:pPr>
              <a:buNone/>
            </a:pPr>
            <a:r>
              <a:rPr lang="en-US" dirty="0" smtClean="0"/>
              <a:t>Complications include </a:t>
            </a:r>
            <a:r>
              <a:rPr lang="en-US" dirty="0" err="1" smtClean="0"/>
              <a:t>pyonephrosis</a:t>
            </a:r>
            <a:r>
              <a:rPr lang="en-US" dirty="0" smtClean="0"/>
              <a:t> and </a:t>
            </a:r>
            <a:r>
              <a:rPr lang="en-US" dirty="0" err="1" smtClean="0"/>
              <a:t>perinephric</a:t>
            </a:r>
            <a:r>
              <a:rPr lang="en-US" dirty="0" smtClean="0"/>
              <a:t> abscess</a:t>
            </a:r>
            <a:endParaRPr lang="en-US" dirty="0" smtClean="0"/>
          </a:p>
          <a:p>
            <a:pPr>
              <a:buNone/>
            </a:pPr>
            <a:endParaRPr lang="en-US" b="1"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729728" cy="1188720"/>
          </a:xfrm>
        </p:spPr>
        <p:txBody>
          <a:bodyPr/>
          <a:lstStyle/>
          <a:p>
            <a:r>
              <a:rPr lang="en-US" dirty="0" smtClean="0"/>
              <a:t>treatment</a:t>
            </a:r>
            <a:endParaRPr lang="en-US" dirty="0"/>
          </a:p>
        </p:txBody>
      </p:sp>
      <p:sp>
        <p:nvSpPr>
          <p:cNvPr id="3" name="Content Placeholder 2"/>
          <p:cNvSpPr>
            <a:spLocks noGrp="1"/>
          </p:cNvSpPr>
          <p:nvPr>
            <p:ph idx="1"/>
          </p:nvPr>
        </p:nvSpPr>
        <p:spPr>
          <a:xfrm>
            <a:off x="533400" y="1706245"/>
            <a:ext cx="9427210" cy="4033520"/>
          </a:xfrm>
        </p:spPr>
        <p:txBody>
          <a:bodyPr/>
          <a:lstStyle/>
          <a:p>
            <a:r>
              <a:rPr lang="en-US" dirty="0" smtClean="0"/>
              <a:t>IV antibiotics therapy for uncomplicated UTI.</a:t>
            </a:r>
            <a:endParaRPr lang="en-US" dirty="0" smtClean="0"/>
          </a:p>
          <a:p>
            <a:pPr>
              <a:buNone/>
            </a:pPr>
            <a:r>
              <a:rPr lang="en-US" dirty="0" smtClean="0"/>
              <a:t>         initial stages to control infection, then shifting to oral regimen.</a:t>
            </a:r>
            <a:endParaRPr lang="en-US" dirty="0" smtClean="0"/>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29728" cy="1188720"/>
          </a:xfrm>
        </p:spPr>
        <p:txBody>
          <a:bodyPr/>
          <a:lstStyle/>
          <a:p>
            <a:r>
              <a:rPr lang="en-US" dirty="0" smtClean="0"/>
              <a:t>Chronic </a:t>
            </a:r>
            <a:r>
              <a:rPr lang="en-US" dirty="0" err="1" smtClean="0"/>
              <a:t>pyelonephritis</a:t>
            </a:r>
            <a:endParaRPr lang="en-US" dirty="0"/>
          </a:p>
        </p:txBody>
      </p:sp>
      <p:sp>
        <p:nvSpPr>
          <p:cNvPr id="3" name="Content Placeholder 2"/>
          <p:cNvSpPr>
            <a:spLocks noGrp="1"/>
          </p:cNvSpPr>
          <p:nvPr>
            <p:ph idx="1"/>
          </p:nvPr>
        </p:nvSpPr>
        <p:spPr>
          <a:xfrm>
            <a:off x="304800" y="1219200"/>
            <a:ext cx="9656064" cy="4520827"/>
          </a:xfrm>
        </p:spPr>
        <p:txBody>
          <a:bodyPr>
            <a:normAutofit fontScale="85000" lnSpcReduction="20000"/>
          </a:bodyPr>
          <a:lstStyle/>
          <a:p>
            <a:r>
              <a:rPr lang="en-US" b="1" u="sng" dirty="0" smtClean="0"/>
              <a:t>Pathology:</a:t>
            </a:r>
            <a:endParaRPr lang="en-US" b="1" u="sng" dirty="0" smtClean="0"/>
          </a:p>
          <a:p>
            <a:pPr>
              <a:buNone/>
            </a:pPr>
            <a:r>
              <a:rPr lang="en-US" b="1" u="sng" dirty="0" smtClean="0"/>
              <a:t>   </a:t>
            </a:r>
            <a:r>
              <a:rPr lang="en-US" dirty="0" smtClean="0"/>
              <a:t>obstructive or non obstructive</a:t>
            </a:r>
            <a:endParaRPr lang="en-US" dirty="0" smtClean="0"/>
          </a:p>
          <a:p>
            <a:pPr>
              <a:buNone/>
            </a:pPr>
            <a:endParaRPr lang="en-US" b="1" u="sng" dirty="0" smtClean="0"/>
          </a:p>
          <a:p>
            <a:pPr>
              <a:buNone/>
            </a:pPr>
            <a:r>
              <a:rPr lang="en-US" b="1" u="sng" dirty="0" smtClean="0"/>
              <a:t>Clinical Features:</a:t>
            </a:r>
            <a:endParaRPr lang="en-US" b="1" u="sng" dirty="0" smtClean="0"/>
          </a:p>
          <a:p>
            <a:pPr>
              <a:buNone/>
            </a:pPr>
            <a:r>
              <a:rPr lang="en-US" dirty="0" smtClean="0"/>
              <a:t>Recurrent symptomatic UTIs or </a:t>
            </a:r>
            <a:r>
              <a:rPr lang="en-US" dirty="0" err="1" smtClean="0"/>
              <a:t>subclincal</a:t>
            </a:r>
            <a:r>
              <a:rPr lang="en-US" dirty="0" smtClean="0"/>
              <a:t> with </a:t>
            </a:r>
            <a:r>
              <a:rPr lang="en-US" dirty="0" err="1" smtClean="0"/>
              <a:t>bacteriuria</a:t>
            </a:r>
            <a:r>
              <a:rPr lang="en-US" dirty="0" smtClean="0"/>
              <a:t> on routine screening.</a:t>
            </a:r>
            <a:endParaRPr lang="en-US" dirty="0" smtClean="0"/>
          </a:p>
          <a:p>
            <a:pPr>
              <a:buNone/>
            </a:pPr>
            <a:r>
              <a:rPr lang="en-US" dirty="0" err="1" smtClean="0"/>
              <a:t>Rarley</a:t>
            </a:r>
            <a:r>
              <a:rPr lang="en-US" dirty="0" smtClean="0"/>
              <a:t> present at advanced stages of chronic renal failure</a:t>
            </a:r>
            <a:endParaRPr lang="en-US" dirty="0" smtClean="0"/>
          </a:p>
          <a:p>
            <a:pPr>
              <a:buNone/>
            </a:pPr>
            <a:endParaRPr lang="en-US" dirty="0" smtClean="0"/>
          </a:p>
          <a:p>
            <a:pPr>
              <a:buNone/>
            </a:pPr>
            <a:r>
              <a:rPr lang="en-US" b="1" u="sng" dirty="0" smtClean="0"/>
              <a:t>Complications:</a:t>
            </a:r>
            <a:endParaRPr lang="en-US" b="1" u="sng" dirty="0" smtClean="0"/>
          </a:p>
          <a:p>
            <a:pPr>
              <a:buNone/>
            </a:pPr>
            <a:r>
              <a:rPr lang="en-US" dirty="0" smtClean="0"/>
              <a:t>ESRD 15% of adult cases and 30% of childhood cases</a:t>
            </a:r>
            <a:endParaRPr lang="en-US" dirty="0" smtClean="0"/>
          </a:p>
          <a:p>
            <a:pPr>
              <a:buNone/>
            </a:pPr>
            <a:endParaRPr lang="en-US" dirty="0" smtClean="0"/>
          </a:p>
          <a:p>
            <a:pPr>
              <a:buNone/>
            </a:pPr>
            <a:r>
              <a:rPr lang="en-US" b="1" u="sng" dirty="0" smtClean="0"/>
              <a:t>Investigations</a:t>
            </a:r>
            <a:r>
              <a:rPr lang="en-US" dirty="0" smtClean="0"/>
              <a:t>:</a:t>
            </a:r>
            <a:endParaRPr lang="en-US" dirty="0" smtClean="0"/>
          </a:p>
          <a:p>
            <a:pPr>
              <a:buNone/>
            </a:pPr>
            <a:r>
              <a:rPr lang="en-US" dirty="0" smtClean="0"/>
              <a:t>USG</a:t>
            </a:r>
            <a:endParaRPr lang="en-US" dirty="0" smtClean="0"/>
          </a:p>
          <a:p>
            <a:pPr>
              <a:buNone/>
            </a:pPr>
            <a:r>
              <a:rPr lang="en-US" dirty="0" smtClean="0"/>
              <a:t>IVU</a:t>
            </a:r>
            <a:endParaRPr lang="en-US" dirty="0" smtClean="0"/>
          </a:p>
          <a:p>
            <a:pPr>
              <a:buNone/>
            </a:pPr>
            <a:r>
              <a:rPr lang="en-US" dirty="0" smtClean="0"/>
              <a:t>CT scan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7729728" cy="1188720"/>
          </a:xfrm>
        </p:spPr>
        <p:txBody>
          <a:bodyPr/>
          <a:lstStyle/>
          <a:p>
            <a:r>
              <a:rPr lang="en-US" dirty="0" smtClean="0"/>
              <a:t>treatment</a:t>
            </a:r>
            <a:endParaRPr lang="en-US" dirty="0"/>
          </a:p>
        </p:txBody>
      </p:sp>
      <p:sp>
        <p:nvSpPr>
          <p:cNvPr id="3" name="Content Placeholder 2"/>
          <p:cNvSpPr>
            <a:spLocks noGrp="1"/>
          </p:cNvSpPr>
          <p:nvPr>
            <p:ph idx="1"/>
          </p:nvPr>
        </p:nvSpPr>
        <p:spPr>
          <a:xfrm>
            <a:off x="304800" y="1447800"/>
            <a:ext cx="9656064" cy="4292227"/>
          </a:xfrm>
        </p:spPr>
        <p:txBody>
          <a:bodyPr/>
          <a:lstStyle/>
          <a:p>
            <a:r>
              <a:rPr lang="en-US" dirty="0" smtClean="0"/>
              <a:t>Long term low dose antibiotics should be considered</a:t>
            </a:r>
            <a:endParaRPr lang="en-US" dirty="0" smtClean="0"/>
          </a:p>
          <a:p>
            <a:r>
              <a:rPr lang="en-US" b="1" u="sng" dirty="0" err="1" smtClean="0"/>
              <a:t>Parentral</a:t>
            </a:r>
            <a:r>
              <a:rPr lang="en-US" b="1" u="sng" dirty="0" smtClean="0"/>
              <a:t> therapy:</a:t>
            </a:r>
            <a:endParaRPr lang="en-US" b="1" u="sng" dirty="0" smtClean="0"/>
          </a:p>
          <a:p>
            <a:r>
              <a:rPr lang="en-US" dirty="0" err="1" smtClean="0"/>
              <a:t>Ceftiraxone</a:t>
            </a:r>
            <a:r>
              <a:rPr lang="en-US" dirty="0" smtClean="0"/>
              <a:t> 1000mg to 2000mg OD</a:t>
            </a:r>
            <a:endParaRPr lang="en-US" dirty="0" smtClean="0"/>
          </a:p>
          <a:p>
            <a:r>
              <a:rPr lang="en-US" dirty="0" smtClean="0"/>
              <a:t>Ciprofloxacin 200 to 400mg BD</a:t>
            </a:r>
            <a:endParaRPr lang="en-US" dirty="0" smtClean="0"/>
          </a:p>
          <a:p>
            <a:r>
              <a:rPr lang="en-US" dirty="0" err="1" smtClean="0"/>
              <a:t>Levofloxacin</a:t>
            </a:r>
            <a:r>
              <a:rPr lang="en-US" dirty="0" smtClean="0"/>
              <a:t> 250 to 750mg OD</a:t>
            </a:r>
            <a:endParaRPr lang="en-US" dirty="0" smtClean="0"/>
          </a:p>
          <a:p>
            <a:endParaRPr lang="en-US" dirty="0" smtClean="0"/>
          </a:p>
          <a:p>
            <a:r>
              <a:rPr lang="en-US" b="1" u="sng" dirty="0" smtClean="0"/>
              <a:t>Oral therapy:</a:t>
            </a:r>
            <a:endParaRPr lang="en-US" b="1" u="sng" dirty="0" smtClean="0"/>
          </a:p>
          <a:p>
            <a:r>
              <a:rPr lang="en-US" dirty="0" err="1" smtClean="0"/>
              <a:t>Flouroquinlones</a:t>
            </a:r>
            <a:r>
              <a:rPr lang="en-US" dirty="0" smtClean="0"/>
              <a:t> , </a:t>
            </a:r>
            <a:endParaRPr lang="en-US" dirty="0" smtClean="0"/>
          </a:p>
          <a:p>
            <a:r>
              <a:rPr lang="en-US" dirty="0" smtClean="0"/>
              <a:t>Amoxicillin + </a:t>
            </a:r>
            <a:r>
              <a:rPr lang="en-US" dirty="0" err="1" smtClean="0"/>
              <a:t>clavulunate</a:t>
            </a:r>
            <a:endParaRPr lang="en-US" dirty="0" smtClean="0"/>
          </a:p>
          <a:p>
            <a:r>
              <a:rPr lang="en-US" dirty="0" err="1" smtClean="0"/>
              <a:t>Levofloxacin</a:t>
            </a:r>
            <a:endParaRPr lang="en-US"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400" b="1" dirty="0">
                <a:solidFill>
                  <a:schemeClr val="bg1">
                    <a:lumMod val="10000"/>
                  </a:schemeClr>
                </a:solidFill>
              </a:rPr>
              <a:t>Can be categorised into five groups</a:t>
            </a:r>
            <a:endParaRPr lang="en-GB" sz="2400" b="1" dirty="0">
              <a:solidFill>
                <a:schemeClr val="bg1">
                  <a:lumMod val="10000"/>
                </a:schemeClr>
              </a:solidFill>
            </a:endParaRPr>
          </a:p>
          <a:p>
            <a:pPr marL="342900" indent="-342900">
              <a:buFont typeface="+mj-lt"/>
              <a:buAutoNum type="arabicPeriod"/>
            </a:pPr>
            <a:r>
              <a:rPr lang="en-GB" dirty="0">
                <a:solidFill>
                  <a:schemeClr val="bg1">
                    <a:lumMod val="10000"/>
                  </a:schemeClr>
                </a:solidFill>
              </a:rPr>
              <a:t>Acute uncomplicated cystitis</a:t>
            </a:r>
            <a:endParaRPr lang="en-GB" dirty="0">
              <a:solidFill>
                <a:schemeClr val="bg1">
                  <a:lumMod val="10000"/>
                </a:schemeClr>
              </a:solidFill>
            </a:endParaRPr>
          </a:p>
          <a:p>
            <a:pPr marL="342900" indent="-342900">
              <a:buFont typeface="+mj-lt"/>
              <a:buAutoNum type="arabicPeriod"/>
            </a:pPr>
            <a:r>
              <a:rPr lang="en-GB" dirty="0">
                <a:solidFill>
                  <a:schemeClr val="bg1">
                    <a:lumMod val="10000"/>
                  </a:schemeClr>
                </a:solidFill>
              </a:rPr>
              <a:t>Women with recurrent cystitis</a:t>
            </a:r>
            <a:endParaRPr lang="en-GB" dirty="0">
              <a:solidFill>
                <a:schemeClr val="bg1">
                  <a:lumMod val="10000"/>
                </a:schemeClr>
              </a:solidFill>
            </a:endParaRPr>
          </a:p>
          <a:p>
            <a:pPr marL="342900" indent="-342900">
              <a:buFont typeface="+mj-lt"/>
              <a:buAutoNum type="arabicPeriod"/>
            </a:pPr>
            <a:r>
              <a:rPr lang="en-GB" dirty="0">
                <a:solidFill>
                  <a:schemeClr val="bg1">
                    <a:lumMod val="10000"/>
                  </a:schemeClr>
                </a:solidFill>
              </a:rPr>
              <a:t>Women with acute uncomplicated pyelonephritis</a:t>
            </a:r>
            <a:endParaRPr lang="en-GB" dirty="0">
              <a:solidFill>
                <a:schemeClr val="bg1">
                  <a:lumMod val="10000"/>
                </a:schemeClr>
              </a:solidFill>
            </a:endParaRPr>
          </a:p>
          <a:p>
            <a:pPr marL="342900" indent="-342900">
              <a:buFont typeface="+mj-lt"/>
              <a:buAutoNum type="arabicPeriod"/>
            </a:pPr>
            <a:r>
              <a:rPr lang="en-GB" dirty="0">
                <a:solidFill>
                  <a:schemeClr val="bg1">
                    <a:lumMod val="10000"/>
                  </a:schemeClr>
                </a:solidFill>
              </a:rPr>
              <a:t>Complicated UTI</a:t>
            </a:r>
            <a:endParaRPr lang="en-GB" dirty="0">
              <a:solidFill>
                <a:schemeClr val="bg1">
                  <a:lumMod val="10000"/>
                </a:schemeClr>
              </a:solidFill>
            </a:endParaRPr>
          </a:p>
          <a:p>
            <a:pPr marL="342900" indent="-342900">
              <a:buFont typeface="+mj-lt"/>
              <a:buAutoNum type="arabicPeriod"/>
            </a:pPr>
            <a:r>
              <a:rPr lang="en-GB" dirty="0">
                <a:solidFill>
                  <a:schemeClr val="bg1">
                    <a:lumMod val="10000"/>
                  </a:schemeClr>
                </a:solidFill>
              </a:rPr>
              <a:t>Asymptomatic bacteriuria</a:t>
            </a:r>
            <a:endParaRPr lang="en-US" dirty="0">
              <a:solidFill>
                <a:schemeClr val="bg1">
                  <a:lumMod val="1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Acute uncomplicated cystitis young women</a:t>
            </a:r>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GB" dirty="0"/>
              <a:t>Signs and symptoms
Acute onset of </a:t>
            </a:r>
            <a:r>
              <a:rPr lang="en-GB" dirty="0" err="1"/>
              <a:t>dysuria</a:t>
            </a:r>
            <a:r>
              <a:rPr lang="en-GB" dirty="0"/>
              <a:t>, frequency, urgency and </a:t>
            </a:r>
            <a:r>
              <a:rPr lang="en-GB" dirty="0" err="1"/>
              <a:t>suprapubic</a:t>
            </a:r>
            <a:r>
              <a:rPr lang="en-GB" dirty="0"/>
              <a:t> pain.</a:t>
            </a:r>
            <a:endParaRPr lang="en-GB" dirty="0"/>
          </a:p>
          <a:p>
            <a:pPr marL="0" indent="0">
              <a:buNone/>
            </a:pPr>
            <a:r>
              <a:rPr lang="en-GB" dirty="0"/>
              <a:t>Pyuria is present in almost all women with acute cystitis.</a:t>
            </a:r>
            <a:endParaRPr lang="en-GB" dirty="0"/>
          </a:p>
          <a:p>
            <a:pPr marL="0" indent="0">
              <a:buNone/>
            </a:pPr>
            <a:r>
              <a:rPr lang="en-GB" dirty="0" err="1"/>
              <a:t>Hematuria</a:t>
            </a:r>
            <a:r>
              <a:rPr lang="en-GB" dirty="0"/>
              <a:t> microscopic or gross common in women with UTI but not with </a:t>
            </a:r>
            <a:r>
              <a:rPr lang="en-GB" dirty="0" err="1"/>
              <a:t>urethritis</a:t>
            </a:r>
            <a:r>
              <a:rPr lang="en-GB" dirty="0"/>
              <a:t> or </a:t>
            </a:r>
            <a:r>
              <a:rPr lang="en-GB" dirty="0" err="1"/>
              <a:t>vaginitis</a:t>
            </a:r>
            <a:endParaRPr lang="en-GB" dirty="0"/>
          </a:p>
          <a:p>
            <a:pPr marL="0" indent="0">
              <a:buNone/>
            </a:pPr>
            <a:r>
              <a:rPr lang="en-GB" b="1" u="sng" dirty="0"/>
              <a:t>Definitive diagnosis of UTI </a:t>
            </a:r>
            <a:r>
              <a:rPr lang="en-GB" dirty="0"/>
              <a:t>requires presence of significant </a:t>
            </a:r>
            <a:r>
              <a:rPr lang="en-GB" dirty="0" smtClean="0"/>
              <a:t>bacteria. Infectious </a:t>
            </a:r>
            <a:r>
              <a:rPr lang="en-GB" dirty="0"/>
              <a:t>diseases society of America consensus definition of cystitis is </a:t>
            </a:r>
            <a:r>
              <a:rPr lang="en-GB" b="1" u="sng" dirty="0" smtClean="0"/>
              <a:t>10³cfu/ml</a:t>
            </a:r>
            <a:r>
              <a:rPr lang="en-GB" dirty="0" smtClean="0"/>
              <a:t> </a:t>
            </a:r>
            <a:r>
              <a:rPr lang="en-GB" dirty="0"/>
              <a:t>or more uropathogens.</a:t>
            </a:r>
            <a:endParaRPr lang="en-GB" dirty="0"/>
          </a:p>
          <a:p>
            <a:pPr marL="0" indent="0">
              <a:buNone/>
            </a:pPr>
            <a:r>
              <a:rPr lang="en-GB" dirty="0"/>
              <a:t>Urine cultures are generally not indicated in women with uncomplicated cystitis because of causative organism in a predictable and cultures may become available only after therapeutic decision has been made.</a:t>
            </a:r>
            <a:endParaRPr lang="en-GB" dirty="0"/>
          </a:p>
          <a:p>
            <a:pPr marL="0" indent="0">
              <a:buNone/>
            </a:pPr>
            <a:endParaRPr lang="en-GB" dirty="0"/>
          </a:p>
          <a:p>
            <a:pPr marL="0" indent="0">
              <a:buNone/>
            </a:pPr>
            <a:endParaRPr lang="en-GB" dirty="0"/>
          </a:p>
          <a:p>
            <a:pPr marL="0" indent="0">
              <a:buNone/>
            </a:pP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1"/>
          <a:stretch>
            <a:fillRect/>
          </a:stretch>
        </p:blipFill>
        <p:spPr>
          <a:xfrm>
            <a:off x="0" y="0"/>
            <a:ext cx="12481316" cy="721327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1"/>
          <a:stretch>
            <a:fillRect/>
          </a:stretch>
        </p:blipFill>
        <p:spPr>
          <a:xfrm>
            <a:off x="623455" y="85572"/>
            <a:ext cx="11747840" cy="676020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smtClean="0"/>
              <a:t>MOTTO</a:t>
            </a:r>
            <a:r>
              <a:rPr lang="en-GB" sz="3600" b="1" dirty="0"/>
              <a:t>  AND  VISION</a:t>
            </a:r>
            <a:endParaRPr lang="en-GB" dirty="0"/>
          </a:p>
        </p:txBody>
      </p:sp>
      <p:pic>
        <p:nvPicPr>
          <p:cNvPr id="10" name="Content Placeholder 9" descr="A close-up of a gear&#10;&#10;Description automatically generated"/>
          <p:cNvPicPr>
            <a:picLocks noGrp="1" noChangeAspect="1"/>
          </p:cNvPicPr>
          <p:nvPr>
            <p:ph idx="1"/>
          </p:nvPr>
        </p:nvPicPr>
        <p:blipFill>
          <a:blip r:embed="rId1"/>
          <a:stretch>
            <a:fillRect/>
          </a:stretch>
        </p:blipFill>
        <p:spPr>
          <a:xfrm>
            <a:off x="0" y="2514601"/>
            <a:ext cx="3552392" cy="2759375"/>
          </a:xfrm>
        </p:spPr>
      </p:pic>
      <p:sp>
        <p:nvSpPr>
          <p:cNvPr id="3" name="Slide Number Placeholder 2"/>
          <p:cNvSpPr>
            <a:spLocks noGrp="1"/>
          </p:cNvSpPr>
          <p:nvPr>
            <p:ph type="sldNum" sz="quarter" idx="12"/>
          </p:nvPr>
        </p:nvSpPr>
        <p:spPr/>
        <p:txBody>
          <a:bodyPr/>
          <a:lstStyle/>
          <a:p>
            <a:pPr rtl="0"/>
            <a:fld id="{D57F1E4F-1CFF-5643-939E-217C01CDF565}" type="slidenum">
              <a:rPr lang="en-GB" noProof="0" smtClean="0"/>
            </a:fld>
            <a:endParaRPr lang="en-GB"/>
          </a:p>
        </p:txBody>
      </p:sp>
      <p:sp>
        <p:nvSpPr>
          <p:cNvPr id="13" name="TextBox 12"/>
          <p:cNvSpPr txBox="1"/>
          <p:nvPr/>
        </p:nvSpPr>
        <p:spPr>
          <a:xfrm>
            <a:off x="3581400" y="2286000"/>
            <a:ext cx="8735060" cy="4615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28600" indent="-228600">
              <a:buFont typeface="Arial,Sans-Serif"/>
              <a:buChar char="•"/>
            </a:pPr>
            <a:r>
              <a:rPr lang="en-US" altLang="en-US" sz="2000" b="1" dirty="0">
                <a:latin typeface="Calibri" panose="020F0502020204030204" pitchFamily="34" charset="0"/>
                <a:cs typeface="Calibri" panose="020F0502020204030204" pitchFamily="34" charset="0"/>
              </a:rPr>
              <a:t>Mission Statement</a:t>
            </a:r>
            <a:endParaRPr lang="en-US" altLang="en-US" sz="2000" b="1"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To impart evidence-based research-oriented health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professional education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Best possible patient care</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Mutual respect, ethical practice of healthcare and social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accountability.</a:t>
            </a:r>
            <a:endParaRPr lang="en-US" altLang="en-US" dirty="0">
              <a:latin typeface="Calibri" panose="020F0502020204030204" pitchFamily="34" charset="0"/>
              <a:cs typeface="Calibri" panose="020F0502020204030204" pitchFamily="34" charset="0"/>
            </a:endParaRPr>
          </a:p>
          <a:p>
            <a:pPr marL="228600" indent="-228600">
              <a:buFont typeface="Arial,Sans-Serif"/>
              <a:buChar char="•"/>
            </a:pPr>
            <a:r>
              <a:rPr lang="en-US" altLang="en-US" sz="2000" b="1" dirty="0">
                <a:latin typeface="Calibri" panose="020F0502020204030204" pitchFamily="34" charset="0"/>
                <a:cs typeface="Calibri" panose="020F0502020204030204" pitchFamily="34" charset="0"/>
              </a:rPr>
              <a:t>Vision and Values</a:t>
            </a:r>
            <a:endParaRPr lang="en-US" altLang="en-US" sz="2000" b="1"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Highly recognized and accredited centre of excellence in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Medical Education, using evidence-based training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techniques for development of highly competent health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professionals, who are lifelong experiential learner and are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socially accountable.</a:t>
            </a:r>
            <a:endParaRPr lang="en-US" altLang="en-US" dirty="0">
              <a:latin typeface="Calibri" panose="020F0502020204030204" pitchFamily="34" charset="0"/>
              <a:cs typeface="Calibri" panose="020F0502020204030204" pitchFamily="34" charset="0"/>
            </a:endParaRPr>
          </a:p>
          <a:p>
            <a:pPr marL="228600" indent="-228600">
              <a:buFont typeface="Arial,Sans-Serif"/>
              <a:buChar char="•"/>
            </a:pPr>
            <a:r>
              <a:rPr lang="en-US" altLang="en-US" sz="2000" b="1" dirty="0">
                <a:latin typeface="Calibri" panose="020F0502020204030204" pitchFamily="34" charset="0"/>
                <a:cs typeface="Calibri" panose="020F0502020204030204" pitchFamily="34" charset="0"/>
              </a:rPr>
              <a:t>Goals</a:t>
            </a:r>
            <a:endParaRPr lang="en-US" altLang="en-US" sz="2000" b="1"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The Undergraduate Integrated Learning Program is geared to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provide you with quality medical education in an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rPr>
              <a:t>environment designed to:</a:t>
            </a:r>
            <a:endParaRPr lang="en-US" altLang="en-US" dirty="0">
              <a:latin typeface="Calibri" panose="020F0502020204030204" pitchFamily="34" charset="0"/>
              <a:cs typeface="Calibri" panose="020F0502020204030204" pitchFamily="34" charset="0"/>
            </a:endParaRPr>
          </a:p>
        </p:txBody>
      </p:sp>
      <p:pic>
        <p:nvPicPr>
          <p:cNvPr id="14" name="Picture 13" descr="A logo for a medical university&#10;&#10;Description automatically generated"/>
          <p:cNvPicPr>
            <a:picLocks noChangeAspect="1"/>
          </p:cNvPicPr>
          <p:nvPr/>
        </p:nvPicPr>
        <p:blipFill>
          <a:blip r:embed="rId2"/>
          <a:stretch>
            <a:fillRect/>
          </a:stretch>
        </p:blipFill>
        <p:spPr>
          <a:xfrm>
            <a:off x="10439400" y="904875"/>
            <a:ext cx="1228725" cy="1228725"/>
          </a:xfrm>
          <a:prstGeom prst="rect">
            <a:avLst/>
          </a:prstGeom>
        </p:spPr>
      </p:pic>
      <p:pic>
        <p:nvPicPr>
          <p:cNvPr id="15" name="Picture 14" descr="E:\Faisal 3rd Year\Muhammad Faisal Mughal\2016-2017 D.E.O Records of 1st 2nd and 3rd Year\Template\dme rmu logo.jpg"/>
          <p:cNvPicPr>
            <a:picLocks noChangeAspect="1"/>
          </p:cNvPicPr>
          <p:nvPr/>
        </p:nvPicPr>
        <p:blipFill>
          <a:blip r:embed="rId3"/>
          <a:stretch>
            <a:fillRect/>
          </a:stretch>
        </p:blipFill>
        <p:spPr>
          <a:xfrm>
            <a:off x="609600" y="838200"/>
            <a:ext cx="1304925" cy="1190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02361"/>
            <a:ext cx="7729728" cy="1188720"/>
          </a:xfrm>
        </p:spPr>
        <p:txBody>
          <a:bodyPr/>
          <a:lstStyle/>
          <a:p>
            <a:r>
              <a:rPr lang="en-GB"/>
              <a:t>Recurrent acute uncomplicated cystitis in women</a:t>
            </a:r>
            <a:endParaRPr lang="en-US"/>
          </a:p>
        </p:txBody>
      </p:sp>
      <p:sp>
        <p:nvSpPr>
          <p:cNvPr id="3" name="Content Placeholder 2"/>
          <p:cNvSpPr>
            <a:spLocks noGrp="1"/>
          </p:cNvSpPr>
          <p:nvPr>
            <p:ph idx="1"/>
          </p:nvPr>
        </p:nvSpPr>
        <p:spPr>
          <a:xfrm>
            <a:off x="0" y="2045151"/>
            <a:ext cx="7729728" cy="3101983"/>
          </a:xfrm>
        </p:spPr>
        <p:txBody>
          <a:bodyPr/>
          <a:lstStyle/>
          <a:p>
            <a:r>
              <a:rPr lang="en-GB" dirty="0"/>
              <a:t>Persistence of initial infection strain in </a:t>
            </a:r>
            <a:r>
              <a:rPr lang="en-GB" dirty="0" err="1"/>
              <a:t>fecal</a:t>
            </a:r>
            <a:r>
              <a:rPr lang="en-GB" dirty="0"/>
              <a:t> flora</a:t>
            </a:r>
            <a:endParaRPr lang="en-GB" dirty="0"/>
          </a:p>
          <a:p>
            <a:pPr marL="0" indent="0">
              <a:buNone/>
            </a:pPr>
            <a:r>
              <a:rPr lang="en-GB" dirty="0"/>
              <a:t>If the </a:t>
            </a:r>
            <a:r>
              <a:rPr lang="en-GB" dirty="0" err="1"/>
              <a:t>reocurrance</a:t>
            </a:r>
            <a:r>
              <a:rPr lang="en-GB" dirty="0"/>
              <a:t> is 1 to 2 weeks of treatment and antimicrobial resistant uropathogens should be considered and urine culture should be performed followed by the treatment with an alternative regimen.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Grp="1" noChangeAspect="1"/>
          </p:cNvPicPr>
          <p:nvPr>
            <p:ph idx="1"/>
          </p:nvPr>
        </p:nvPicPr>
        <p:blipFill>
          <a:blip r:embed="rId1"/>
          <a:stretch>
            <a:fillRect/>
          </a:stretch>
        </p:blipFill>
        <p:spPr>
          <a:xfrm>
            <a:off x="2590800" y="0"/>
            <a:ext cx="579446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8"/>
          <p:cNvPicPr>
            <a:picLocks noChangeAspect="1"/>
          </p:cNvPicPr>
          <p:nvPr/>
        </p:nvPicPr>
        <p:blipFill>
          <a:blip r:embed="rId1"/>
          <a:stretch>
            <a:fillRect/>
          </a:stretch>
        </p:blipFill>
        <p:spPr>
          <a:xfrm>
            <a:off x="2590885" y="0"/>
            <a:ext cx="639754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Acute uncomplicated pyelonephritis in women</a:t>
            </a:r>
            <a:endParaRPr lang="en-US" dirty="0"/>
          </a:p>
        </p:txBody>
      </p:sp>
      <p:sp>
        <p:nvSpPr>
          <p:cNvPr id="3" name="Content Placeholder 2"/>
          <p:cNvSpPr>
            <a:spLocks noGrp="1"/>
          </p:cNvSpPr>
          <p:nvPr>
            <p:ph idx="1"/>
          </p:nvPr>
        </p:nvSpPr>
        <p:spPr/>
        <p:txBody>
          <a:bodyPr/>
          <a:lstStyle/>
          <a:p>
            <a:r>
              <a:rPr lang="en-GB" dirty="0"/>
              <a:t>Signs and symptoms</a:t>
            </a:r>
            <a:endParaRPr lang="en-GB" dirty="0"/>
          </a:p>
          <a:p>
            <a:pPr marL="0" indent="0">
              <a:buNone/>
            </a:pPr>
            <a:r>
              <a:rPr lang="en-GB" dirty="0"/>
              <a:t>Fever, chills, flank pain nausea and vomiting and </a:t>
            </a:r>
            <a:r>
              <a:rPr lang="en-GB" dirty="0" err="1"/>
              <a:t>costovertebral</a:t>
            </a:r>
            <a:r>
              <a:rPr lang="en-GB" dirty="0"/>
              <a:t> angle tenderness
Symptoms of cystitis may be present mild illness to sepsis syndrome with or without shock and renal failure</a:t>
            </a:r>
            <a:endParaRPr lang="en-GB" dirty="0"/>
          </a:p>
          <a:p>
            <a:pPr marL="0" indent="0">
              <a:buNone/>
            </a:pPr>
            <a:r>
              <a:rPr lang="en-GB" dirty="0"/>
              <a:t>Pyuria is always present </a:t>
            </a:r>
            <a:endParaRPr lang="en-GB" dirty="0"/>
          </a:p>
          <a:p>
            <a:pPr marL="0" indent="0">
              <a:buNone/>
            </a:pPr>
            <a:r>
              <a:rPr lang="en-GB" dirty="0"/>
              <a:t>Pathologic examination shows focal in inflammatory reactions with </a:t>
            </a:r>
            <a:r>
              <a:rPr lang="en-GB" dirty="0" err="1"/>
              <a:t>neutrophil</a:t>
            </a:r>
            <a:r>
              <a:rPr lang="en-GB" dirty="0"/>
              <a:t> and </a:t>
            </a:r>
            <a:r>
              <a:rPr lang="en-GB" dirty="0" err="1"/>
              <a:t>monocyte</a:t>
            </a:r>
            <a:r>
              <a:rPr lang="en-GB" dirty="0"/>
              <a:t> infiltrates tubal damage and interstitial </a:t>
            </a:r>
            <a:r>
              <a:rPr lang="en-GB" dirty="0" err="1"/>
              <a:t>edema</a:t>
            </a:r>
            <a:endParaRPr lang="en-GB" dirty="0"/>
          </a:p>
          <a:p>
            <a:pPr marL="0" indent="0">
              <a:buNone/>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1"/>
          <a:stretch>
            <a:fillRect/>
          </a:stretch>
        </p:blipFill>
        <p:spPr>
          <a:xfrm>
            <a:off x="1003533" y="245649"/>
            <a:ext cx="10328670" cy="675904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1"/>
          <a:stretch>
            <a:fillRect/>
          </a:stretch>
        </p:blipFill>
        <p:spPr>
          <a:xfrm>
            <a:off x="-171144" y="-6012"/>
            <a:ext cx="12363145" cy="677844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1"/>
          <a:stretch>
            <a:fillRect/>
          </a:stretch>
        </p:blipFill>
        <p:spPr>
          <a:xfrm>
            <a:off x="1905136" y="-152400"/>
            <a:ext cx="6699081" cy="702914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5"/>
          <p:cNvPicPr>
            <a:picLocks noChangeAspect="1"/>
          </p:cNvPicPr>
          <p:nvPr/>
        </p:nvPicPr>
        <p:blipFill>
          <a:blip r:embed="rId1"/>
          <a:stretch>
            <a:fillRect/>
          </a:stretch>
        </p:blipFill>
        <p:spPr>
          <a:xfrm>
            <a:off x="2895473" y="0"/>
            <a:ext cx="5923724" cy="68579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7"/>
          <p:cNvPicPr>
            <a:picLocks noGrp="1" noChangeAspect="1"/>
          </p:cNvPicPr>
          <p:nvPr>
            <p:ph idx="1"/>
          </p:nvPr>
        </p:nvPicPr>
        <p:blipFill>
          <a:blip r:embed="rId1"/>
          <a:stretch>
            <a:fillRect/>
          </a:stretch>
        </p:blipFill>
        <p:spPr>
          <a:xfrm rot="16200000">
            <a:off x="2706840" y="-2706841"/>
            <a:ext cx="6858000" cy="1227167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Complicated infections</a:t>
            </a:r>
            <a:endParaRPr lang="en-US"/>
          </a:p>
        </p:txBody>
      </p:sp>
      <p:sp>
        <p:nvSpPr>
          <p:cNvPr id="3" name="Content Placeholder 2"/>
          <p:cNvSpPr>
            <a:spLocks noGrp="1"/>
          </p:cNvSpPr>
          <p:nvPr>
            <p:ph idx="1"/>
          </p:nvPr>
        </p:nvSpPr>
        <p:spPr>
          <a:xfrm>
            <a:off x="2231136" y="2638044"/>
            <a:ext cx="7729728" cy="4061036"/>
          </a:xfrm>
        </p:spPr>
        <p:txBody>
          <a:bodyPr>
            <a:normAutofit/>
          </a:bodyPr>
          <a:lstStyle/>
          <a:p>
            <a:pPr marL="0" indent="0">
              <a:buNone/>
            </a:pPr>
            <a:r>
              <a:rPr lang="en-GB" dirty="0"/>
              <a:t>Complicated UTI may present with classic signs of cystitis and pyelonephritis but also vague and non specific symptoms such as fatigue, irritability, headache and abdominal or back pain.</a:t>
            </a:r>
            <a:endParaRPr lang="en-GB" dirty="0"/>
          </a:p>
          <a:p>
            <a:pPr marL="0" indent="0">
              <a:buNone/>
            </a:pPr>
            <a:r>
              <a:rPr lang="en-GB" b="1" u="sng" dirty="0"/>
              <a:t>Diabetes and pregnancy </a:t>
            </a:r>
            <a:r>
              <a:rPr lang="en-GB" dirty="0"/>
              <a:t>warrant special attention of serious complications of inadequate treatment.</a:t>
            </a:r>
            <a:endParaRPr lang="en-GB" dirty="0"/>
          </a:p>
          <a:p>
            <a:pPr marL="0" indent="0">
              <a:buNone/>
            </a:pPr>
            <a:r>
              <a:rPr lang="en-GB" dirty="0"/>
              <a:t>Urine culture should be performed in complicated UTI.</a:t>
            </a:r>
            <a:endParaRPr lang="en-GB" dirty="0"/>
          </a:p>
          <a:p>
            <a:pPr marL="0" indent="0">
              <a:buNone/>
            </a:pPr>
            <a:r>
              <a:rPr lang="en-GB" b="1" u="sng" dirty="0"/>
              <a:t>IDSA</a:t>
            </a:r>
            <a:r>
              <a:rPr lang="en-GB" dirty="0"/>
              <a:t> consensus definition of complicated UTI is </a:t>
            </a:r>
            <a:endParaRPr lang="en-GB" dirty="0"/>
          </a:p>
          <a:p>
            <a:pPr marL="0" indent="0">
              <a:buNone/>
            </a:pPr>
            <a:r>
              <a:rPr lang="en-GB" dirty="0"/>
              <a:t>10⁵cfu/ml Or more in women
10⁴ CFU/ml or more in men
</a:t>
            </a:r>
            <a:r>
              <a:rPr lang="en-GB" b="1" u="sng" dirty="0"/>
              <a:t>S. </a:t>
            </a:r>
            <a:r>
              <a:rPr lang="en-GB" b="1" u="sng" dirty="0" err="1"/>
              <a:t>Aureus</a:t>
            </a:r>
            <a:r>
              <a:rPr lang="en-GB" b="1" u="sng" dirty="0"/>
              <a:t> </a:t>
            </a:r>
            <a:r>
              <a:rPr lang="en-GB" dirty="0"/>
              <a:t>is more common in complicated UTI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descr="C:\Users\DELL\Downloads\WhatsApp Image 2025-02-10 at 8.14.37 AM.jpegWhatsApp Image 2025-02-10 at 8.14.37 AM"/>
          <p:cNvPicPr>
            <a:picLocks noChangeAspect="1"/>
          </p:cNvPicPr>
          <p:nvPr>
            <p:ph idx="1"/>
          </p:nvPr>
        </p:nvPicPr>
        <p:blipFill>
          <a:blip r:embed="rId1"/>
          <a:srcRect l="5" r="5"/>
          <a:stretch>
            <a:fillRect/>
          </a:stretch>
        </p:blipFill>
        <p:spPr>
          <a:xfrm>
            <a:off x="0" y="76200"/>
            <a:ext cx="12082145" cy="67964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6738" y="501209"/>
            <a:ext cx="9496329" cy="7048059"/>
          </a:xfrm>
        </p:spPr>
        <p:txBody>
          <a:bodyPr/>
          <a:lstStyle/>
          <a:p>
            <a:pPr marL="0" indent="0">
              <a:buNone/>
            </a:pPr>
            <a:r>
              <a:rPr lang="en-GB" b="1" dirty="0"/>
              <a:t>Clinical and microbial microbiological success rates after treatment of patients with acute pyelonephritis and complicated UTI is of 5 days for </a:t>
            </a:r>
            <a:r>
              <a:rPr lang="en-GB" b="1" dirty="0" err="1"/>
              <a:t>levofloxacin</a:t>
            </a:r>
            <a:r>
              <a:rPr lang="en-GB" b="1" dirty="0"/>
              <a:t>, and a 10 day course for ciprofloxacin.</a:t>
            </a:r>
            <a:endParaRPr lang="en-GB" b="1" dirty="0"/>
          </a:p>
          <a:p>
            <a:pPr marL="0" indent="0">
              <a:buNone/>
            </a:pPr>
            <a:r>
              <a:rPr lang="en-GB" b="1" dirty="0"/>
              <a:t>A 5 to 10 day regimen is reasonable for most patients with complicated UTI
at least 10 to 14 days of therapy is recommended in patients have delayed response.</a:t>
            </a:r>
            <a:endParaRPr lang="en-GB" b="1" dirty="0"/>
          </a:p>
          <a:p>
            <a:pPr marL="0" indent="0">
              <a:buNone/>
            </a:pPr>
            <a:r>
              <a:rPr lang="en-GB" b="1" dirty="0"/>
              <a:t>Routine post-treatment cultures are not indicated unless symptomatic or exception pregnant women.</a:t>
            </a:r>
            <a:endParaRPr lang="en-GB" b="1" dirty="0"/>
          </a:p>
          <a:p>
            <a:pPr marL="0" indent="0">
              <a:buNone/>
            </a:pPr>
            <a:r>
              <a:rPr lang="en-GB" b="1" dirty="0"/>
              <a:t>Prostatic source of infection warrants four to six weeks regimen of either </a:t>
            </a:r>
            <a:r>
              <a:rPr lang="en-GB" b="1" dirty="0" err="1"/>
              <a:t>fluoroquinolone</a:t>
            </a:r>
            <a:r>
              <a:rPr lang="en-GB" b="1" dirty="0"/>
              <a:t> TMP-SMX </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29728" cy="1188720"/>
          </a:xfrm>
        </p:spPr>
        <p:txBody>
          <a:bodyPr/>
          <a:lstStyle/>
          <a:p>
            <a:r>
              <a:rPr lang="en-GB" dirty="0"/>
              <a:t>Chronic kidney disease</a:t>
            </a:r>
            <a:endParaRPr lang="en-US" dirty="0"/>
          </a:p>
        </p:txBody>
      </p:sp>
      <p:sp>
        <p:nvSpPr>
          <p:cNvPr id="6" name="Content Placeholder 5"/>
          <p:cNvSpPr>
            <a:spLocks noGrp="1"/>
          </p:cNvSpPr>
          <p:nvPr>
            <p:ph idx="1"/>
          </p:nvPr>
        </p:nvSpPr>
        <p:spPr>
          <a:xfrm>
            <a:off x="537845" y="1676400"/>
            <a:ext cx="10645140" cy="4876800"/>
          </a:xfrm>
        </p:spPr>
        <p:txBody>
          <a:bodyPr>
            <a:normAutofit/>
          </a:bodyPr>
          <a:lstStyle/>
          <a:p>
            <a:pPr marL="0" indent="0">
              <a:buNone/>
            </a:pPr>
            <a:r>
              <a:rPr lang="en-GB" b="1" u="sng" dirty="0"/>
              <a:t>For patients with low </a:t>
            </a:r>
            <a:r>
              <a:rPr lang="en-GB" b="1" u="sng" dirty="0" smtClean="0"/>
              <a:t>GFR </a:t>
            </a:r>
            <a:r>
              <a:rPr lang="en-GB" b="1" u="sng" dirty="0"/>
              <a:t>and pyelonephritis or cystitis agents </a:t>
            </a:r>
            <a:r>
              <a:rPr lang="en-GB" b="1" u="sng" dirty="0" smtClean="0"/>
              <a:t>are:</a:t>
            </a:r>
            <a:r>
              <a:rPr lang="en-GB" dirty="0"/>
              <a:t>
</a:t>
            </a:r>
            <a:r>
              <a:rPr lang="en-GB" dirty="0" smtClean="0"/>
              <a:t>Fluoroquinolones</a:t>
            </a:r>
            <a:endParaRPr lang="en-GB" dirty="0" smtClean="0"/>
          </a:p>
          <a:p>
            <a:pPr marL="0" indent="0">
              <a:buNone/>
            </a:pPr>
            <a:r>
              <a:rPr lang="en-GB" dirty="0" err="1" smtClean="0"/>
              <a:t>Levofloxacin</a:t>
            </a:r>
            <a:endParaRPr lang="en-GB" dirty="0" smtClean="0"/>
          </a:p>
          <a:p>
            <a:pPr marL="0" indent="0">
              <a:buNone/>
            </a:pPr>
            <a:r>
              <a:rPr lang="en-GB" dirty="0" smtClean="0"/>
              <a:t>Amoxicillin </a:t>
            </a:r>
            <a:r>
              <a:rPr lang="en-GB" dirty="0" err="1" smtClean="0"/>
              <a:t>clavulanate</a:t>
            </a:r>
            <a:endParaRPr lang="en-GB" dirty="0" smtClean="0"/>
          </a:p>
          <a:p>
            <a:pPr marL="0" indent="0">
              <a:buNone/>
            </a:pPr>
            <a:r>
              <a:rPr lang="en-GB" dirty="0" err="1" smtClean="0"/>
              <a:t>Trimethoprim-sulfamethoxazole</a:t>
            </a:r>
            <a:r>
              <a:rPr lang="en-GB" dirty="0" smtClean="0"/>
              <a:t>
</a:t>
            </a:r>
            <a:r>
              <a:rPr lang="en-GB" dirty="0" err="1" smtClean="0"/>
              <a:t>Ceftriaxone</a:t>
            </a:r>
            <a:endParaRPr lang="en-GB" dirty="0" smtClean="0"/>
          </a:p>
          <a:p>
            <a:pPr marL="0" indent="0">
              <a:buNone/>
            </a:pPr>
            <a:r>
              <a:rPr lang="en-GB" dirty="0" err="1" smtClean="0"/>
              <a:t>Ampicillin</a:t>
            </a:r>
            <a:endParaRPr lang="en-GB" dirty="0" smtClean="0"/>
          </a:p>
          <a:p>
            <a:pPr marL="0" indent="0">
              <a:buNone/>
            </a:pPr>
            <a:r>
              <a:rPr lang="en-GB" dirty="0" err="1" smtClean="0"/>
              <a:t>Piperacillin-tazobactam</a:t>
            </a:r>
            <a:r>
              <a:rPr lang="en-GB" dirty="0" smtClean="0"/>
              <a:t>
</a:t>
            </a:r>
            <a:r>
              <a:rPr lang="en-GB" dirty="0" err="1" smtClean="0"/>
              <a:t>Meropenem</a:t>
            </a:r>
            <a:endParaRPr lang="en-GB" dirty="0" smtClean="0"/>
          </a:p>
          <a:p>
            <a:pPr marL="0" indent="0">
              <a:buNone/>
            </a:pPr>
            <a:r>
              <a:rPr lang="en-GB" dirty="0" smtClean="0"/>
              <a:t> </a:t>
            </a:r>
            <a:r>
              <a:rPr lang="en-GB" dirty="0" err="1" smtClean="0"/>
              <a:t>vancomycin</a:t>
            </a:r>
            <a:r>
              <a:rPr lang="en-GB" dirty="0" smtClean="0"/>
              <a:t> </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29728" cy="1188720"/>
          </a:xfrm>
        </p:spPr>
        <p:txBody>
          <a:bodyPr/>
          <a:lstStyle/>
          <a:p>
            <a:r>
              <a:rPr lang="en-GB"/>
              <a:t>Catheter associated infections</a:t>
            </a:r>
            <a:endParaRPr lang="en-US"/>
          </a:p>
        </p:txBody>
      </p:sp>
      <p:sp>
        <p:nvSpPr>
          <p:cNvPr id="3" name="Content Placeholder 2"/>
          <p:cNvSpPr>
            <a:spLocks noGrp="1"/>
          </p:cNvSpPr>
          <p:nvPr>
            <p:ph idx="1"/>
          </p:nvPr>
        </p:nvSpPr>
        <p:spPr>
          <a:xfrm>
            <a:off x="594995" y="1600200"/>
            <a:ext cx="10784840" cy="5257800"/>
          </a:xfrm>
        </p:spPr>
        <p:txBody>
          <a:bodyPr/>
          <a:lstStyle/>
          <a:p>
            <a:r>
              <a:rPr lang="en-GB" dirty="0"/>
              <a:t>Incidence of the  bacteriuria is 3% to 10% of per day catheterization.</a:t>
            </a:r>
            <a:endParaRPr lang="en-GB" dirty="0"/>
          </a:p>
          <a:p>
            <a:r>
              <a:rPr lang="en-GB" dirty="0"/>
              <a:t>Complications of long term catheterization more than 30 days almost universal often with multiple antibiotic resistant flora.</a:t>
            </a:r>
            <a:endParaRPr lang="en-GB" dirty="0"/>
          </a:p>
          <a:p>
            <a:r>
              <a:rPr lang="en-GB" dirty="0"/>
              <a:t>Frequent febrile episodes catheter obstruction stone formation associated with </a:t>
            </a:r>
            <a:r>
              <a:rPr lang="en-GB" dirty="0" err="1"/>
              <a:t>urease</a:t>
            </a:r>
            <a:r>
              <a:rPr lang="en-GB" dirty="0"/>
              <a:t> producing </a:t>
            </a:r>
            <a:r>
              <a:rPr lang="en-GB" dirty="0" err="1"/>
              <a:t>uropathogen</a:t>
            </a:r>
            <a:endParaRPr lang="en-GB" dirty="0"/>
          </a:p>
          <a:p>
            <a:r>
              <a:rPr lang="en-GB" dirty="0"/>
              <a:t>Rare complications like fistula formation and bladder </a:t>
            </a:r>
            <a:r>
              <a:rPr lang="en-GB" dirty="0" smtClean="0"/>
              <a:t>cancer</a:t>
            </a:r>
            <a:endParaRPr lang="en-GB" dirty="0" smtClean="0"/>
          </a:p>
          <a:p>
            <a:pPr marL="0" indent="0">
              <a:buNone/>
            </a:pPr>
            <a:r>
              <a:rPr lang="en-GB" sz="2000" b="1" u="sng" dirty="0" smtClean="0"/>
              <a:t>Treatment:</a:t>
            </a:r>
            <a:endParaRPr lang="en-GB" sz="2000" b="1" u="sng" dirty="0" smtClean="0"/>
          </a:p>
          <a:p>
            <a:pPr marL="0" indent="0">
              <a:buNone/>
            </a:pPr>
            <a:r>
              <a:rPr lang="en-GB" dirty="0" smtClean="0"/>
              <a:t>Antimicrobial coated catheters </a:t>
            </a:r>
            <a:endParaRPr lang="en-GB" dirty="0" smtClean="0"/>
          </a:p>
          <a:p>
            <a:pPr marL="0" indent="0">
              <a:buNone/>
            </a:pPr>
            <a:r>
              <a:rPr lang="en-GB" dirty="0" smtClean="0"/>
              <a:t>Antimicrobial therapy at the replacement of catheter</a:t>
            </a:r>
            <a:endParaRPr lang="en-GB" dirty="0" smtClean="0"/>
          </a:p>
          <a:p>
            <a:pPr marL="0" indent="0">
              <a:buNone/>
            </a:pPr>
            <a:r>
              <a:rPr lang="en-GB" dirty="0" smtClean="0"/>
              <a:t>7 days is the recommended duration of antimicrobial treatment but for delayed response 10 to 14 days</a:t>
            </a:r>
            <a:endParaRPr lang="en-GB" dirty="0" smtClean="0"/>
          </a:p>
          <a:p>
            <a:pPr marL="0" indent="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Spinal cord injury</a:t>
            </a:r>
            <a:endParaRPr lang="en-US"/>
          </a:p>
        </p:txBody>
      </p:sp>
      <p:sp>
        <p:nvSpPr>
          <p:cNvPr id="3" name="Content Placeholder 2"/>
          <p:cNvSpPr>
            <a:spLocks noGrp="1"/>
          </p:cNvSpPr>
          <p:nvPr>
            <p:ph idx="1"/>
          </p:nvPr>
        </p:nvSpPr>
        <p:spPr>
          <a:xfrm>
            <a:off x="1205230" y="2637790"/>
            <a:ext cx="9869805" cy="3101975"/>
          </a:xfrm>
        </p:spPr>
        <p:txBody>
          <a:bodyPr/>
          <a:lstStyle/>
          <a:p>
            <a:r>
              <a:rPr lang="en-GB" dirty="0"/>
              <a:t>Alters the dynamic of </a:t>
            </a:r>
            <a:r>
              <a:rPr lang="en-GB" dirty="0" smtClean="0"/>
              <a:t> Voiding </a:t>
            </a:r>
            <a:r>
              <a:rPr lang="en-GB" dirty="0"/>
              <a:t>and often requires bladder drainage with catheters</a:t>
            </a:r>
            <a:endParaRPr lang="en-GB" dirty="0"/>
          </a:p>
          <a:p>
            <a:pPr marL="0" indent="0">
              <a:buNone/>
            </a:pPr>
            <a:r>
              <a:rPr lang="en-GB" dirty="0"/>
              <a:t>Signs and symptoms include </a:t>
            </a:r>
            <a:r>
              <a:rPr lang="en-GB" dirty="0" smtClean="0"/>
              <a:t>pyuria </a:t>
            </a:r>
            <a:r>
              <a:rPr lang="en-GB" dirty="0"/>
              <a:t>and significant bacteriuria.</a:t>
            </a:r>
            <a:endParaRPr lang="en-GB" dirty="0"/>
          </a:p>
          <a:p>
            <a:pPr marL="0" indent="0">
              <a:buNone/>
            </a:pPr>
            <a:r>
              <a:rPr lang="en-GB" dirty="0"/>
              <a:t>Treatment of asymptomatic bacteriuria in spinal cord injury patients is not proven benefit and increases risk of infection to antimicrobial resistant uropathogens.</a:t>
            </a:r>
            <a:endParaRPr lang="en-GB" dirty="0"/>
          </a:p>
          <a:p>
            <a:pPr marL="0" indent="0">
              <a:buNone/>
            </a:pPr>
            <a:r>
              <a:rPr lang="en-GB" dirty="0" smtClean="0"/>
              <a:t>Empirical </a:t>
            </a:r>
            <a:r>
              <a:rPr lang="en-GB" dirty="0"/>
              <a:t>oral agents fluoroquinolones are the drug of choice for mild to moderate infections</a:t>
            </a:r>
            <a:endParaRPr lang="en-GB" dirty="0"/>
          </a:p>
          <a:p>
            <a:pPr marL="0" indent="0">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546" y="304927"/>
            <a:ext cx="7729728" cy="1188720"/>
          </a:xfrm>
        </p:spPr>
        <p:txBody>
          <a:bodyPr/>
          <a:lstStyle/>
          <a:p>
            <a:r>
              <a:rPr lang="en-GB"/>
              <a:t>Prostatitis</a:t>
            </a:r>
            <a:endParaRPr lang="en-US"/>
          </a:p>
        </p:txBody>
      </p:sp>
      <p:sp>
        <p:nvSpPr>
          <p:cNvPr id="3" name="Content Placeholder 2"/>
          <p:cNvSpPr>
            <a:spLocks noGrp="1"/>
          </p:cNvSpPr>
          <p:nvPr>
            <p:ph idx="1"/>
          </p:nvPr>
        </p:nvSpPr>
        <p:spPr>
          <a:xfrm>
            <a:off x="627380" y="1739265"/>
            <a:ext cx="10883900" cy="4911725"/>
          </a:xfrm>
        </p:spPr>
        <p:txBody>
          <a:bodyPr>
            <a:normAutofit/>
          </a:bodyPr>
          <a:lstStyle/>
          <a:p>
            <a:pPr lvl="0"/>
            <a:r>
              <a:rPr lang="en-GB" b="1" u="sng"/>
              <a:t>Commonest organisms</a:t>
            </a:r>
            <a:r>
              <a:rPr lang="en-US" altLang="en-GB" b="1" u="sng"/>
              <a:t> (</a:t>
            </a:r>
            <a:r>
              <a:rPr lang="en-GB"/>
              <a:t>gram negative bacilli</a:t>
            </a:r>
            <a:r>
              <a:rPr lang="en-US" altLang="en-GB"/>
              <a:t>)</a:t>
            </a:r>
            <a:endParaRPr lang="en-GB"/>
          </a:p>
          <a:p>
            <a:pPr lvl="1"/>
            <a:r>
              <a:rPr lang="en-GB"/>
              <a:t> E coli </a:t>
            </a:r>
            <a:endParaRPr lang="en-GB"/>
          </a:p>
          <a:p>
            <a:pPr lvl="1"/>
            <a:r>
              <a:rPr lang="en-GB"/>
              <a:t>proteus </a:t>
            </a:r>
            <a:endParaRPr lang="en-GB"/>
          </a:p>
          <a:p>
            <a:pPr lvl="1"/>
            <a:r>
              <a:rPr lang="en-GB"/>
              <a:t>klebsiella </a:t>
            </a:r>
            <a:endParaRPr lang="en-GB"/>
          </a:p>
          <a:p>
            <a:pPr lvl="1"/>
            <a:r>
              <a:rPr lang="en-GB"/>
              <a:t>pseudomonas aeruginosa and Enterococci less frequently</a:t>
            </a:r>
            <a:r>
              <a:rPr lang="en-US" altLang="en-GB"/>
              <a:t>.</a:t>
            </a:r>
            <a:endParaRPr lang="en-US" altLang="en-GB"/>
          </a:p>
          <a:p>
            <a:r>
              <a:rPr lang="en-GB" b="1" u="sng" dirty="0">
                <a:sym typeface="+mn-ea"/>
              </a:rPr>
              <a:t>Signs and symptoms</a:t>
            </a:r>
            <a:endParaRPr lang="en-GB" b="1" u="sng" dirty="0"/>
          </a:p>
          <a:p>
            <a:pPr marL="457200" lvl="1" indent="0">
              <a:buNone/>
            </a:pPr>
            <a:r>
              <a:rPr lang="en-GB" dirty="0" err="1">
                <a:sym typeface="+mn-ea"/>
              </a:rPr>
              <a:t>Dysuria</a:t>
            </a:r>
            <a:r>
              <a:rPr lang="en-GB" dirty="0">
                <a:sym typeface="+mn-ea"/>
              </a:rPr>
              <a:t>, </a:t>
            </a:r>
            <a:r>
              <a:rPr lang="en-GB" dirty="0" smtClean="0">
                <a:sym typeface="+mn-ea"/>
              </a:rPr>
              <a:t>frequency, urgency, obstructive voiding of </a:t>
            </a:r>
            <a:r>
              <a:rPr lang="en-GB" dirty="0">
                <a:sym typeface="+mn-ea"/>
              </a:rPr>
              <a:t>urine, fever and chills </a:t>
            </a:r>
            <a:endParaRPr lang="en-GB" dirty="0"/>
          </a:p>
          <a:p>
            <a:r>
              <a:rPr lang="en-GB" b="1" u="sng" dirty="0">
                <a:sym typeface="+mn-ea"/>
              </a:rPr>
              <a:t>Treatment</a:t>
            </a:r>
            <a:endParaRPr lang="en-GB" b="1" u="sng" dirty="0"/>
          </a:p>
          <a:p>
            <a:pPr marL="457200" lvl="1" indent="0">
              <a:buNone/>
            </a:pPr>
            <a:r>
              <a:rPr lang="en-GB" dirty="0" smtClean="0">
                <a:sym typeface="+mn-ea"/>
              </a:rPr>
              <a:t>Fluoroquinolones </a:t>
            </a:r>
            <a:r>
              <a:rPr lang="en-GB" dirty="0">
                <a:sym typeface="+mn-ea"/>
              </a:rPr>
              <a:t>the recommendation duration of treatment is 14 to 30 days</a:t>
            </a:r>
            <a:r>
              <a:rPr lang="en-GB" dirty="0" smtClean="0">
                <a:sym typeface="+mn-ea"/>
              </a:rPr>
              <a:t>.</a:t>
            </a:r>
            <a:endParaRPr lang="en-GB" dirty="0"/>
          </a:p>
          <a:p>
            <a:r>
              <a:rPr lang="en-GB" b="1" u="sng" dirty="0">
                <a:sym typeface="+mn-ea"/>
              </a:rPr>
              <a:t>Chronic bacterial </a:t>
            </a:r>
            <a:r>
              <a:rPr lang="en-GB" b="1" u="sng" dirty="0" err="1">
                <a:sym typeface="+mn-ea"/>
              </a:rPr>
              <a:t>prostatitis</a:t>
            </a:r>
            <a:endParaRPr lang="en-GB" b="1" u="sng" dirty="0"/>
          </a:p>
          <a:p>
            <a:pPr marL="457200" lvl="1" indent="0">
              <a:buNone/>
            </a:pPr>
            <a:r>
              <a:rPr lang="en-GB" dirty="0">
                <a:sym typeface="+mn-ea"/>
              </a:rPr>
              <a:t>Optimal duration of treatment is recommended </a:t>
            </a:r>
            <a:r>
              <a:rPr lang="en-GB" dirty="0" smtClean="0">
                <a:sym typeface="+mn-ea"/>
              </a:rPr>
              <a:t>4 to 6 </a:t>
            </a:r>
            <a:r>
              <a:rPr lang="en-GB" dirty="0">
                <a:sym typeface="+mn-ea"/>
              </a:rPr>
              <a:t>weeks whereas some authorities recommended up to 3 months</a:t>
            </a:r>
            <a:endParaRPr lang="en-US" alt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Renal abscess</a:t>
            </a:r>
            <a:endParaRPr lang="en-US"/>
          </a:p>
        </p:txBody>
      </p:sp>
      <p:sp>
        <p:nvSpPr>
          <p:cNvPr id="3" name="Content Placeholder 2"/>
          <p:cNvSpPr>
            <a:spLocks noGrp="1"/>
          </p:cNvSpPr>
          <p:nvPr>
            <p:ph idx="1"/>
          </p:nvPr>
        </p:nvSpPr>
        <p:spPr>
          <a:xfrm>
            <a:off x="639445" y="2637790"/>
            <a:ext cx="11023600" cy="3101975"/>
          </a:xfrm>
        </p:spPr>
        <p:txBody>
          <a:bodyPr>
            <a:normAutofit fontScale="90000" lnSpcReduction="20000"/>
          </a:bodyPr>
          <a:lstStyle/>
          <a:p>
            <a:r>
              <a:rPr lang="en-GB"/>
              <a:t>Renal cortical and corticomedullary abscesses and perirenal abscesses in 1 to 10 per 10,000 hospital admissions.</a:t>
            </a:r>
            <a:endParaRPr lang="en-GB"/>
          </a:p>
          <a:p>
            <a:pPr lvl="0"/>
            <a:r>
              <a:rPr lang="en-GB" b="1" u="sng"/>
              <a:t>Sign symptoms</a:t>
            </a:r>
            <a:endParaRPr lang="en-GB" b="1" u="sng"/>
          </a:p>
          <a:p>
            <a:pPr marL="685800" lvl="2" indent="0">
              <a:buNone/>
            </a:pPr>
            <a:r>
              <a:rPr lang="en-GB"/>
              <a:t>Fever chills, back or abdominal pain and costovertebral angle tenderness</a:t>
            </a:r>
            <a:endParaRPr lang="en-GB"/>
          </a:p>
          <a:p>
            <a:r>
              <a:rPr lang="en-GB" b="1" u="sng"/>
              <a:t>Investigation of choice</a:t>
            </a:r>
            <a:endParaRPr lang="en-GB" b="1" u="sng"/>
          </a:p>
          <a:p>
            <a:pPr marL="685800" lvl="2" indent="0">
              <a:buNone/>
            </a:pPr>
            <a:r>
              <a:rPr lang="en-GB"/>
              <a:t>CT is recommended to establish diagnosis and location of renal and peri renal abscess</a:t>
            </a:r>
            <a:endParaRPr lang="en-GB"/>
          </a:p>
          <a:p>
            <a:pPr marL="57150" lvl="0" indent="-285750"/>
            <a:r>
              <a:rPr lang="en-GB" b="1" u="sng" dirty="0">
                <a:sym typeface="+mn-ea"/>
              </a:rPr>
              <a:t>Treatment</a:t>
            </a:r>
            <a:endParaRPr lang="en-GB" b="1" u="sng" dirty="0"/>
          </a:p>
          <a:p>
            <a:pPr marL="514350" lvl="1" indent="-285750"/>
            <a:r>
              <a:rPr lang="en-GB" dirty="0">
                <a:sym typeface="+mn-ea"/>
              </a:rPr>
              <a:t>With antimicrobial agents without </a:t>
            </a:r>
            <a:r>
              <a:rPr lang="en-GB" dirty="0" smtClean="0">
                <a:sym typeface="+mn-ea"/>
              </a:rPr>
              <a:t>draining may </a:t>
            </a:r>
            <a:r>
              <a:rPr lang="en-GB" dirty="0">
                <a:sym typeface="+mn-ea"/>
              </a:rPr>
              <a:t>be effective in small abscess and if underline urinary tract abnormality can be corrected.</a:t>
            </a:r>
            <a:endParaRPr lang="en-GB" dirty="0"/>
          </a:p>
          <a:p>
            <a:pPr marL="514350" lvl="1" indent="-285750"/>
            <a:r>
              <a:rPr lang="en-GB" dirty="0">
                <a:sym typeface="+mn-ea"/>
              </a:rPr>
              <a:t>Aspiration of abscess may be necessary in some patients and nephrectomy may be occasionally required in patients with diffuse renal involvement or with severe sepsis.</a:t>
            </a:r>
            <a:endParaRPr lang="en-GB" dirty="0"/>
          </a:p>
          <a:p>
            <a:pPr marL="514350" lvl="1" indent="-285750"/>
            <a:endParaRPr lang="en-US" dirty="0"/>
          </a:p>
          <a:p>
            <a:pPr marL="57150" lvl="0" indent="-285750"/>
            <a:endParaRPr lang="en-GB"/>
          </a:p>
          <a:p>
            <a:pPr marL="0" indent="0">
              <a:buNone/>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29728" cy="1188720"/>
          </a:xfrm>
        </p:spPr>
        <p:txBody>
          <a:bodyPr/>
          <a:lstStyle/>
          <a:p>
            <a:r>
              <a:rPr lang="en-US" dirty="0" smtClean="0"/>
              <a:t>Papillary necrosis</a:t>
            </a:r>
            <a:endParaRPr lang="en-US" dirty="0"/>
          </a:p>
        </p:txBody>
      </p:sp>
      <p:sp>
        <p:nvSpPr>
          <p:cNvPr id="3" name="Content Placeholder 2"/>
          <p:cNvSpPr>
            <a:spLocks noGrp="1"/>
          </p:cNvSpPr>
          <p:nvPr>
            <p:ph idx="1"/>
          </p:nvPr>
        </p:nvSpPr>
        <p:spPr>
          <a:xfrm>
            <a:off x="838200" y="1524000"/>
            <a:ext cx="9122664" cy="4216027"/>
          </a:xfrm>
        </p:spPr>
        <p:txBody>
          <a:bodyPr/>
          <a:lstStyle/>
          <a:p>
            <a:pPr>
              <a:buNone/>
            </a:pPr>
            <a:r>
              <a:rPr lang="en-US" dirty="0" smtClean="0"/>
              <a:t>Papillary necrosis half of them have diabetes almost always in conjunction with UTI.</a:t>
            </a:r>
            <a:endParaRPr lang="en-US" dirty="0" smtClean="0"/>
          </a:p>
          <a:p>
            <a:pPr>
              <a:buNone/>
            </a:pPr>
            <a:r>
              <a:rPr lang="en-US" b="1" u="sng" dirty="0" smtClean="0"/>
              <a:t>Condition can also complicate:</a:t>
            </a:r>
            <a:endParaRPr lang="en-US" b="1" u="sng" dirty="0" smtClean="0"/>
          </a:p>
          <a:p>
            <a:r>
              <a:rPr lang="en-US" dirty="0" smtClean="0"/>
              <a:t>Sickle cell disease, analgesic </a:t>
            </a:r>
            <a:r>
              <a:rPr lang="en-US" dirty="0" err="1" smtClean="0"/>
              <a:t>abuse,obsruction</a:t>
            </a:r>
            <a:r>
              <a:rPr lang="en-US" dirty="0" smtClean="0"/>
              <a:t>.</a:t>
            </a:r>
            <a:endParaRPr lang="en-US" dirty="0" smtClean="0"/>
          </a:p>
          <a:p>
            <a:pPr>
              <a:buNone/>
            </a:pPr>
            <a:endParaRPr lang="en-US" b="1" u="sng" dirty="0" smtClean="0"/>
          </a:p>
          <a:p>
            <a:pPr>
              <a:buNone/>
            </a:pPr>
            <a:r>
              <a:rPr lang="en-US" b="1" u="sng" dirty="0" smtClean="0"/>
              <a:t>Pathology:</a:t>
            </a:r>
            <a:endParaRPr lang="en-US" b="1" u="sng" dirty="0" smtClean="0"/>
          </a:p>
          <a:p>
            <a:pPr>
              <a:buNone/>
            </a:pPr>
            <a:r>
              <a:rPr lang="en-US" dirty="0" smtClean="0"/>
              <a:t> vulnerable to ischemia because of sluggish blood flow in the </a:t>
            </a:r>
            <a:r>
              <a:rPr lang="en-US" dirty="0" err="1" smtClean="0"/>
              <a:t>vasa</a:t>
            </a:r>
            <a:r>
              <a:rPr lang="en-US" dirty="0" smtClean="0"/>
              <a:t> recta leading to papillary necrosis.  Sloughed of papillae can cause </a:t>
            </a:r>
            <a:r>
              <a:rPr lang="en-US" dirty="0" err="1" smtClean="0"/>
              <a:t>ureter</a:t>
            </a:r>
            <a:r>
              <a:rPr lang="en-US" dirty="0" smtClean="0"/>
              <a:t> obstruction, renal impairment, or failure, or </a:t>
            </a:r>
            <a:r>
              <a:rPr lang="en-US" dirty="0" err="1" smtClean="0"/>
              <a:t>urosepsis</a:t>
            </a:r>
            <a:r>
              <a:rPr lang="en-US" dirty="0" smtClean="0"/>
              <a:t>.</a:t>
            </a:r>
            <a:endParaRPr lang="en-US" dirty="0" smtClean="0"/>
          </a:p>
          <a:p>
            <a:pPr>
              <a:buNone/>
            </a:pPr>
            <a:r>
              <a:rPr lang="en-US" b="1" u="sng" dirty="0" smtClean="0"/>
              <a:t>Signs and symptoms </a:t>
            </a:r>
            <a:r>
              <a:rPr lang="en-US" dirty="0" smtClean="0"/>
              <a:t>are typical of </a:t>
            </a:r>
            <a:r>
              <a:rPr lang="en-US" dirty="0" err="1" smtClean="0"/>
              <a:t>pyelonephritis</a:t>
            </a:r>
            <a:r>
              <a:rPr lang="en-US" dirty="0" smtClean="0"/>
              <a:t>.</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Emphysematous Pyelonephritis</a:t>
            </a:r>
            <a:endParaRPr lang="en-US" altLang="en-US"/>
          </a:p>
        </p:txBody>
      </p:sp>
      <p:sp>
        <p:nvSpPr>
          <p:cNvPr id="3" name="Content Placeholder 2"/>
          <p:cNvSpPr>
            <a:spLocks noGrp="1"/>
          </p:cNvSpPr>
          <p:nvPr>
            <p:ph idx="1"/>
          </p:nvPr>
        </p:nvSpPr>
        <p:spPr>
          <a:xfrm>
            <a:off x="405130" y="2409190"/>
            <a:ext cx="11521440" cy="3947160"/>
          </a:xfrm>
        </p:spPr>
        <p:txBody>
          <a:bodyPr>
            <a:noAutofit/>
          </a:bodyPr>
          <a:p>
            <a:r>
              <a:rPr lang="en-US" altLang="en-US"/>
              <a:t>Emphysematous pyelonephritis is a fulminant, necrotizing, life_x0002_threatening variant of acute pyelonephritis caused by gas-forming organisms, including E. coli, Klebsiella pneumoniae, P. aerugi_x0002_nosa, and Proteus mirabilis.Up to 90% of cases occur in diabeticpatients, and obstruction may be present.</a:t>
            </a:r>
            <a:endParaRPr lang="en-US" altLang="en-US"/>
          </a:p>
          <a:p>
            <a:r>
              <a:rPr lang="en-US" altLang="en-US" b="1"/>
              <a:t>Signs &amp; Symptoms: </a:t>
            </a:r>
            <a:r>
              <a:rPr lang="en-US" altLang="en-US"/>
              <a:t>Symptoms are suggestive of pyelonephritis, and there may be a </a:t>
            </a:r>
            <a:r>
              <a:rPr lang="zh-CN" altLang="en-US"/>
              <a:t></a:t>
            </a:r>
            <a:r>
              <a:rPr lang="en-US" altLang="en-US"/>
              <a:t>ank mass. Dehydration and ketoacidosis are common.</a:t>
            </a:r>
            <a:endParaRPr lang="en-US" altLang="en-US"/>
          </a:p>
          <a:p>
            <a:r>
              <a:rPr lang="en-US" altLang="en-US" b="1"/>
              <a:t>Investigation of choice: </a:t>
            </a:r>
            <a:endParaRPr lang="en-US" altLang="en-US" b="1"/>
          </a:p>
          <a:p>
            <a:pPr lvl="1"/>
            <a:r>
              <a:rPr lang="en-US" altLang="en-US"/>
              <a:t>CT is the diagnostic modality of choice, however, because it can localize the gas better than ultrasound</a:t>
            </a:r>
            <a:endParaRPr lang="en-US" altLang="en-US"/>
          </a:p>
          <a:p>
            <a:pPr lvl="0"/>
            <a:r>
              <a:rPr lang="en-US" altLang="en-US" b="1"/>
              <a:t>Treatment:</a:t>
            </a:r>
            <a:r>
              <a:rPr lang="en-US" altLang="en-US"/>
              <a:t>Parenteral broad-spectrum antibiotics and percutaneous catheter drainage with relief of obstruction may be ade_x0002_quate for less severely ill patients, but nephrectomy is warranted for those who are more severely ill and those less severely ill who do not respond to the preceding steps. Medical treatment is associated with mortality of 60% to 80%, which is lowered to 20% or less with surgical intervention (e.g., nephrectomy, percutaneous drainage).</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231136" y="381127"/>
            <a:ext cx="7729728" cy="1188720"/>
          </a:xfrm>
        </p:spPr>
        <p:txBody>
          <a:bodyPr/>
          <a:p>
            <a:r>
              <a:rPr lang="en-US" altLang="en-US">
                <a:sym typeface="+mn-ea"/>
              </a:rPr>
              <a:t>Emphysematous Pyelonephritis</a:t>
            </a:r>
            <a:endParaRPr lang="en-US"/>
          </a:p>
        </p:txBody>
      </p:sp>
      <p:pic>
        <p:nvPicPr>
          <p:cNvPr id="4" name="Content Placeholder 3"/>
          <p:cNvPicPr>
            <a:picLocks noChangeAspect="1"/>
          </p:cNvPicPr>
          <p:nvPr>
            <p:ph idx="1"/>
          </p:nvPr>
        </p:nvPicPr>
        <p:blipFill>
          <a:blip r:embed="rId1"/>
          <a:stretch>
            <a:fillRect/>
          </a:stretch>
        </p:blipFill>
        <p:spPr>
          <a:xfrm>
            <a:off x="2533650" y="1828800"/>
            <a:ext cx="7125335" cy="471678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Kidney Malacoplakia</a:t>
            </a:r>
            <a:endParaRPr lang="en-US" altLang="en-US"/>
          </a:p>
        </p:txBody>
      </p:sp>
      <p:sp>
        <p:nvSpPr>
          <p:cNvPr id="3" name="Content Placeholder 2"/>
          <p:cNvSpPr>
            <a:spLocks noGrp="1"/>
          </p:cNvSpPr>
          <p:nvPr>
            <p:ph idx="1"/>
          </p:nvPr>
        </p:nvSpPr>
        <p:spPr>
          <a:xfrm>
            <a:off x="329565" y="2404110"/>
            <a:ext cx="11778615" cy="4289425"/>
          </a:xfrm>
        </p:spPr>
        <p:txBody>
          <a:bodyPr>
            <a:normAutofit fontScale="90000"/>
          </a:bodyPr>
          <a:p>
            <a:r>
              <a:rPr lang="en-US" altLang="en-US" b="1"/>
              <a:t>Definition:</a:t>
            </a:r>
            <a:r>
              <a:rPr lang="en-US" altLang="en-US"/>
              <a:t> Malacoplakia is a chronic granulomatous disorder of unknown etiology involving the genitourinary, gastrointestinal, skin, and pulmonary systems.It is characterized by an unusual in</a:t>
            </a:r>
            <a:r>
              <a:rPr lang="zh-CN" altLang="en-US"/>
              <a:t></a:t>
            </a:r>
            <a:r>
              <a:rPr lang="en-US" altLang="en-US"/>
              <a:t>ammatory reaction to a variety of infections and is manifested by the accumulation of macrophages containing calci</a:t>
            </a:r>
            <a:r>
              <a:rPr lang="zh-CN" altLang="en-US"/>
              <a:t></a:t>
            </a:r>
            <a:r>
              <a:rPr lang="en-US" altLang="en-US"/>
              <a:t>ed bacterial debris called Michaelis Gutmann bodies.</a:t>
            </a:r>
            <a:endParaRPr lang="en-US" altLang="en-US"/>
          </a:p>
          <a:p>
            <a:r>
              <a:rPr lang="en-US" altLang="en-US" b="1"/>
              <a:t>Signs and Symptoms: </a:t>
            </a:r>
            <a:r>
              <a:rPr lang="en-US" altLang="en-US"/>
              <a:t>Patients with kidney malacoplakia generally have fever, flank pain, pyuria and hematuria, bacteriuria, and, if both kidneys are involved, impaired renal function. </a:t>
            </a:r>
            <a:endParaRPr lang="en-US" altLang="en-US"/>
          </a:p>
          <a:p>
            <a:r>
              <a:rPr lang="en-US" altLang="en-US" b="1"/>
              <a:t>Investigation of Choice: </a:t>
            </a:r>
            <a:r>
              <a:rPr lang="en-US" altLang="en-US"/>
              <a:t>CT usually shows enlarged kidneys with areas of poor enhancement, and the condition may be indistin guishable from other infectious or neoplastic lesions. On occasion, the malacoplakia may extend through the kidney capsule into the peri nephric space, simulating a renal carcinoma.</a:t>
            </a:r>
            <a:endParaRPr lang="en-US" altLang="en-US"/>
          </a:p>
          <a:p>
            <a:r>
              <a:rPr lang="en-US" altLang="en-US" b="1"/>
              <a:t>Treatment: </a:t>
            </a:r>
            <a:endParaRPr lang="en-US" altLang="en-US" b="1"/>
          </a:p>
          <a:p>
            <a:pPr lvl="1"/>
            <a:r>
              <a:rPr lang="en-US" altLang="en-US"/>
              <a:t>Treatment consists of therapy with a broad-spectrum antimicrobial.</a:t>
            </a:r>
            <a:endParaRPr lang="en-US" altLang="en-US"/>
          </a:p>
          <a:p>
            <a:pPr lvl="1"/>
            <a:r>
              <a:rPr lang="en-US" altLang="en-US"/>
              <a:t>Attempted correction of any underlying complicating conditions, and improve_x0002_ment of renal function. </a:t>
            </a:r>
            <a:endParaRPr lang="en-US" altLang="en-US"/>
          </a:p>
          <a:p>
            <a:pPr lvl="1"/>
            <a:r>
              <a:rPr lang="en-US" altLang="en-US"/>
              <a:t>Nephrectomy is recommended for advanced unilateral disease. When the disease is bilateral or occurs in a trans_x0002_planted kidney, the patient’s prognosis is very poor.</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Learning Objectives</a:t>
            </a:r>
            <a:endParaRPr lang="en-US"/>
          </a:p>
        </p:txBody>
      </p:sp>
      <p:sp>
        <p:nvSpPr>
          <p:cNvPr id="3" name="Content Placeholder 2"/>
          <p:cNvSpPr>
            <a:spLocks noGrp="1"/>
          </p:cNvSpPr>
          <p:nvPr>
            <p:ph idx="1"/>
          </p:nvPr>
        </p:nvSpPr>
        <p:spPr>
          <a:xfrm>
            <a:off x="934085" y="2637790"/>
            <a:ext cx="10513695" cy="3924300"/>
          </a:xfrm>
        </p:spPr>
        <p:txBody>
          <a:bodyPr/>
          <a:p>
            <a:r>
              <a:rPr lang="en-US" altLang="en-US" sz="2000"/>
              <a:t>AT THE END OF THIS LECTURE STUDENTS SHALLBE ABLE TO LEARN:</a:t>
            </a:r>
            <a:endParaRPr lang="en-US" altLang="en-US" sz="2000"/>
          </a:p>
          <a:p>
            <a:r>
              <a:rPr lang="en-US" altLang="en-US" sz="2000"/>
              <a:t>ETIOLOGY OF UTI </a:t>
            </a:r>
            <a:endParaRPr lang="en-US" altLang="en-US" sz="2000"/>
          </a:p>
          <a:p>
            <a:r>
              <a:rPr lang="en-US" altLang="en-US" sz="2000"/>
              <a:t>COMPLICATED AND UNCOMPLICATED UTI</a:t>
            </a:r>
            <a:endParaRPr lang="en-US" altLang="en-US" sz="2000"/>
          </a:p>
          <a:p>
            <a:r>
              <a:rPr lang="en-US" altLang="en-US" sz="2000"/>
              <a:t>SIGNS AND SYMPTOMS</a:t>
            </a:r>
            <a:endParaRPr lang="en-US" altLang="en-US" sz="2000"/>
          </a:p>
          <a:p>
            <a:r>
              <a:rPr lang="en-US" altLang="en-US" sz="2000"/>
              <a:t>EXAMINATION</a:t>
            </a:r>
            <a:endParaRPr lang="en-US" altLang="en-US" sz="2000"/>
          </a:p>
          <a:p>
            <a:r>
              <a:rPr lang="en-US" altLang="en-US" sz="2000"/>
              <a:t>INVESTIGATIONS</a:t>
            </a:r>
            <a:endParaRPr lang="en-US" altLang="en-US" sz="2000"/>
          </a:p>
          <a:p>
            <a:r>
              <a:rPr lang="en-US" altLang="en-US" sz="2000"/>
              <a:t>MEDICAL AND SURGICAL MANAGEMENT</a:t>
            </a:r>
            <a:endParaRPr lang="en-US" altLang="en-US" sz="2000"/>
          </a:p>
          <a:p>
            <a:r>
              <a:rPr lang="en-US" altLang="en-US" sz="2000"/>
              <a:t>RECENT ADVANCES</a:t>
            </a:r>
            <a:endParaRPr lang="en-US" altLang="en-US"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Kidney Malacoplakia</a:t>
            </a:r>
            <a:endParaRPr lang="en-US"/>
          </a:p>
        </p:txBody>
      </p:sp>
      <p:pic>
        <p:nvPicPr>
          <p:cNvPr id="4" name="Content Placeholder 3"/>
          <p:cNvPicPr>
            <a:picLocks noChangeAspect="1"/>
          </p:cNvPicPr>
          <p:nvPr>
            <p:ph idx="1"/>
          </p:nvPr>
        </p:nvPicPr>
        <p:blipFill>
          <a:blip r:embed="rId1"/>
          <a:stretch>
            <a:fillRect/>
          </a:stretch>
        </p:blipFill>
        <p:spPr>
          <a:xfrm>
            <a:off x="1889125" y="2286000"/>
            <a:ext cx="8413115" cy="41249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t>Xanthogranulomatous Pyelonephritis</a:t>
            </a:r>
            <a:endParaRPr lang="en-US" altLang="en-US"/>
          </a:p>
        </p:txBody>
      </p:sp>
      <p:sp>
        <p:nvSpPr>
          <p:cNvPr id="3" name="Content Placeholder 2"/>
          <p:cNvSpPr>
            <a:spLocks noGrp="1"/>
          </p:cNvSpPr>
          <p:nvPr>
            <p:ph idx="1"/>
          </p:nvPr>
        </p:nvSpPr>
        <p:spPr>
          <a:xfrm>
            <a:off x="333375" y="2637790"/>
            <a:ext cx="11545570" cy="3878580"/>
          </a:xfrm>
        </p:spPr>
        <p:txBody>
          <a:bodyPr>
            <a:noAutofit/>
          </a:bodyPr>
          <a:p>
            <a:r>
              <a:rPr lang="en-US" altLang="en-US" sz="1400" b="1"/>
              <a:t>Definition: </a:t>
            </a:r>
            <a:r>
              <a:rPr lang="en-US" altLang="en-US" sz="1400"/>
              <a:t>Xanthogranulomatous pyelonephritis is a poorly understood, uncom_x0002_mon but severe chronic destructive granulomatous in</a:t>
            </a:r>
            <a:r>
              <a:rPr lang="zh-CN" altLang="en-US" sz="1400"/>
              <a:t></a:t>
            </a:r>
            <a:r>
              <a:rPr lang="en-US" altLang="en-US" sz="1400"/>
              <a:t>ammation of the kidney parenchyma associated with obstruction and infection of the urinary tract.</a:t>
            </a:r>
            <a:endParaRPr lang="en-US" altLang="en-US" sz="1400"/>
          </a:p>
          <a:p>
            <a:r>
              <a:rPr lang="en-US" altLang="en-US" sz="1400" b="1"/>
              <a:t>Signs &amp; Symptoms: </a:t>
            </a:r>
            <a:r>
              <a:rPr lang="en-US" altLang="en-US" sz="1400"/>
              <a:t>Patients with Xanthogranulomatous pyelonephritis are characteristically middle_x0002_aged females and have chronic symptoms such as </a:t>
            </a:r>
            <a:r>
              <a:rPr lang="zh-CN" altLang="en-US" sz="1400"/>
              <a:t></a:t>
            </a:r>
            <a:r>
              <a:rPr lang="en-US" altLang="en-US" sz="1400"/>
              <a:t>ank pain, fever,chills, and malaise. Flank tenderness, a palpable mass, and irritative voiding symptoms are common.</a:t>
            </a:r>
            <a:endParaRPr lang="en-US" altLang="en-US" sz="1400"/>
          </a:p>
          <a:p>
            <a:r>
              <a:rPr lang="en-US" altLang="en-US" sz="1400" b="1"/>
              <a:t>Pathology:</a:t>
            </a:r>
            <a:r>
              <a:rPr lang="en-US" altLang="en-US" sz="1400"/>
              <a:t> The renal parenchyma is replaced with a diffuse or segmental cellular in</a:t>
            </a:r>
            <a:r>
              <a:rPr lang="zh-CN" altLang="en-US" sz="1400"/>
              <a:t></a:t>
            </a:r>
            <a:r>
              <a:rPr lang="en-US" altLang="en-US" sz="1400"/>
              <a:t>ltrate of foam cells, which are lipid-laden macrophages. T process also may extend beyond the kidney capsule to the retroperitoneum. Its pathogenesis appears to be multifactorial, with infection complicating obstruction and leading to ischemia, tissue destruction, and accumulation of lipid deposits.</a:t>
            </a:r>
            <a:endParaRPr lang="en-US" altLang="en-US" sz="1400"/>
          </a:p>
          <a:p>
            <a:r>
              <a:rPr lang="en-US" altLang="en-US" sz="1400" b="1"/>
              <a:t>Investigations: </a:t>
            </a:r>
            <a:r>
              <a:rPr lang="en-US" altLang="en-US" sz="1400"/>
              <a:t>The urine culture is usually posi_x0002_tive with E. coli, other gram-negative bacilli, or S. aureus. CT gener_x0002_ally shows an enlarged nonfunctioning kidney, often the presence of calculi and low-density masses (xanthomatous tissue), and, in some cases, involvement of adjacent structures.</a:t>
            </a:r>
            <a:endParaRPr lang="en-US" altLang="en-US" sz="1400"/>
          </a:p>
          <a:p>
            <a:r>
              <a:rPr lang="en-US" altLang="en-US" sz="1400" b="1"/>
              <a:t>Treatment: </a:t>
            </a:r>
            <a:r>
              <a:rPr lang="en-US" altLang="en-US" sz="1400"/>
              <a:t>Broad-spectrum anti_x0002_microbials are indicated, but total or partial nephrectomy is usually necessary for cure.</a:t>
            </a:r>
            <a:endParaRPr lang="en-US" altLang="en-US"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XANTHOGRANULOMATOUS PYELONEPHRITIS</a:t>
            </a:r>
            <a:endParaRPr lang="en-US"/>
          </a:p>
        </p:txBody>
      </p:sp>
      <p:pic>
        <p:nvPicPr>
          <p:cNvPr id="4" name="Content Placeholder 3"/>
          <p:cNvPicPr>
            <a:picLocks noChangeAspect="1"/>
          </p:cNvPicPr>
          <p:nvPr>
            <p:ph idx="1"/>
          </p:nvPr>
        </p:nvPicPr>
        <p:blipFill>
          <a:blip r:embed="rId1"/>
          <a:stretch>
            <a:fillRect/>
          </a:stretch>
        </p:blipFill>
        <p:spPr>
          <a:xfrm>
            <a:off x="3771265" y="2286000"/>
            <a:ext cx="4650105" cy="437515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7729728" cy="1188720"/>
          </a:xfrm>
        </p:spPr>
        <p:txBody>
          <a:bodyPr/>
          <a:lstStyle/>
          <a:p>
            <a:r>
              <a:rPr lang="en-US" dirty="0" smtClean="0"/>
              <a:t>Asymptomatic </a:t>
            </a:r>
            <a:r>
              <a:rPr lang="en-US" dirty="0" err="1" smtClean="0"/>
              <a:t>bacteuria</a:t>
            </a:r>
            <a:r>
              <a:rPr lang="en-US" dirty="0" smtClean="0"/>
              <a:t> </a:t>
            </a:r>
            <a:endParaRPr lang="en-US" dirty="0"/>
          </a:p>
        </p:txBody>
      </p:sp>
      <p:sp>
        <p:nvSpPr>
          <p:cNvPr id="3" name="Content Placeholder 2"/>
          <p:cNvSpPr>
            <a:spLocks noGrp="1"/>
          </p:cNvSpPr>
          <p:nvPr>
            <p:ph idx="1"/>
          </p:nvPr>
        </p:nvSpPr>
        <p:spPr>
          <a:xfrm>
            <a:off x="762000" y="1676400"/>
            <a:ext cx="9198864" cy="4063627"/>
          </a:xfrm>
        </p:spPr>
        <p:txBody>
          <a:bodyPr/>
          <a:lstStyle/>
          <a:p>
            <a:pPr>
              <a:buNone/>
            </a:pPr>
            <a:r>
              <a:rPr lang="en-US" dirty="0" smtClean="0"/>
              <a:t>Common and generally </a:t>
            </a:r>
            <a:r>
              <a:rPr lang="en-US" dirty="0" err="1" smtClean="0"/>
              <a:t>begnin</a:t>
            </a:r>
            <a:r>
              <a:rPr lang="en-US" dirty="0" smtClean="0"/>
              <a:t>.</a:t>
            </a:r>
            <a:endParaRPr lang="en-US" dirty="0" smtClean="0"/>
          </a:p>
          <a:p>
            <a:pPr>
              <a:buNone/>
            </a:pPr>
            <a:r>
              <a:rPr lang="en-US" dirty="0" err="1" smtClean="0"/>
              <a:t>Pyuria</a:t>
            </a:r>
            <a:r>
              <a:rPr lang="en-US" dirty="0" smtClean="0"/>
              <a:t> is present mostly in elderly, </a:t>
            </a:r>
            <a:endParaRPr lang="en-US" dirty="0" smtClean="0"/>
          </a:p>
          <a:p>
            <a:pPr>
              <a:buNone/>
            </a:pPr>
            <a:endParaRPr lang="en-US" dirty="0" smtClean="0"/>
          </a:p>
          <a:p>
            <a:pPr>
              <a:buNone/>
            </a:pPr>
            <a:r>
              <a:rPr lang="en-US" b="1" u="sng" dirty="0" smtClean="0"/>
              <a:t>Organisms: </a:t>
            </a:r>
            <a:r>
              <a:rPr lang="en-US" dirty="0" smtClean="0"/>
              <a:t>same as those causing UTIs in the same population.</a:t>
            </a:r>
            <a:endParaRPr lang="en-US" dirty="0" smtClean="0"/>
          </a:p>
          <a:p>
            <a:pPr>
              <a:buNone/>
            </a:pPr>
            <a:endParaRPr lang="en-US" b="1" u="sng" dirty="0" smtClean="0"/>
          </a:p>
          <a:p>
            <a:pPr>
              <a:buNone/>
            </a:pPr>
            <a:r>
              <a:rPr lang="en-US" b="1" u="sng" dirty="0" smtClean="0"/>
              <a:t>Screening and treatment:</a:t>
            </a:r>
            <a:endParaRPr lang="en-US" b="1" u="sng" dirty="0" smtClean="0"/>
          </a:p>
          <a:p>
            <a:pPr>
              <a:buNone/>
            </a:pPr>
            <a:r>
              <a:rPr lang="en-US" dirty="0" smtClean="0"/>
              <a:t>Generally  not warranted.</a:t>
            </a:r>
            <a:endParaRPr lang="en-US" dirty="0" smtClean="0"/>
          </a:p>
          <a:p>
            <a:pPr>
              <a:buNone/>
            </a:pPr>
            <a:r>
              <a:rPr lang="en-US" dirty="0" smtClean="0"/>
              <a:t>Unless high risk individuals warrant a more aggressive approach, like undergoing urological surgery, pregnant women</a:t>
            </a:r>
            <a:endParaRPr lang="en-US" dirty="0" smtClean="0"/>
          </a:p>
          <a:p>
            <a:pPr>
              <a:buNone/>
            </a:pPr>
            <a:endParaRPr lang="en-US" b="1" u="sng"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77" y="523613"/>
            <a:ext cx="7729728" cy="1188720"/>
          </a:xfrm>
        </p:spPr>
        <p:txBody>
          <a:bodyPr/>
          <a:lstStyle/>
          <a:p>
            <a:r>
              <a:rPr lang="en-GB"/>
              <a:t>Imaging of urinary tract</a:t>
            </a:r>
            <a:endParaRPr lang="en-US"/>
          </a:p>
        </p:txBody>
      </p:sp>
      <p:sp>
        <p:nvSpPr>
          <p:cNvPr id="3" name="Content Placeholder 2"/>
          <p:cNvSpPr>
            <a:spLocks noGrp="1"/>
          </p:cNvSpPr>
          <p:nvPr>
            <p:ph idx="1"/>
          </p:nvPr>
        </p:nvSpPr>
        <p:spPr>
          <a:xfrm>
            <a:off x="2231136" y="1981200"/>
            <a:ext cx="7729728" cy="4495800"/>
          </a:xfrm>
        </p:spPr>
        <p:txBody>
          <a:bodyPr>
            <a:normAutofit/>
          </a:bodyPr>
          <a:lstStyle/>
          <a:p>
            <a:pPr marL="0" indent="0">
              <a:buNone/>
            </a:pPr>
            <a:endParaRPr lang="en-GB" b="1" u="sng" dirty="0"/>
          </a:p>
          <a:p>
            <a:pPr marL="0" indent="0">
              <a:buNone/>
            </a:pPr>
            <a:r>
              <a:rPr lang="en-GB" b="1" u="sng" dirty="0"/>
              <a:t>USG (</a:t>
            </a:r>
            <a:r>
              <a:rPr lang="en-GB" dirty="0"/>
              <a:t>size, contour, renal mass or abscess calculi detection, </a:t>
            </a:r>
            <a:r>
              <a:rPr lang="en-GB" dirty="0" err="1"/>
              <a:t>hydronephrosis</a:t>
            </a:r>
            <a:r>
              <a:rPr lang="en-GB" dirty="0"/>
              <a:t>)</a:t>
            </a:r>
            <a:endParaRPr lang="en-GB" dirty="0"/>
          </a:p>
          <a:p>
            <a:pPr marL="0" indent="0">
              <a:buNone/>
            </a:pPr>
            <a:r>
              <a:rPr lang="en-GB" b="1" u="sng" dirty="0"/>
              <a:t>X-ray KUB (</a:t>
            </a:r>
            <a:r>
              <a:rPr lang="en-GB" dirty="0"/>
              <a:t> </a:t>
            </a:r>
            <a:r>
              <a:rPr lang="en-GB" dirty="0" err="1"/>
              <a:t>radiopaque</a:t>
            </a:r>
            <a:r>
              <a:rPr lang="en-GB" dirty="0"/>
              <a:t> calculi, proximal and distal stones missed on USG KUB)</a:t>
            </a:r>
            <a:endParaRPr lang="en-GB" dirty="0"/>
          </a:p>
          <a:p>
            <a:pPr marL="0" indent="0">
              <a:buNone/>
            </a:pPr>
            <a:r>
              <a:rPr lang="en-GB" b="1" u="sng" dirty="0"/>
              <a:t>CT contrast and non contrast CT.</a:t>
            </a:r>
            <a:endParaRPr lang="en-GB" b="1" u="sng" dirty="0"/>
          </a:p>
          <a:p>
            <a:pPr marL="0" indent="0">
              <a:buNone/>
            </a:pPr>
            <a:r>
              <a:rPr lang="en-GB" b="1" u="sng" dirty="0" err="1"/>
              <a:t>Cystoscopy</a:t>
            </a:r>
            <a:r>
              <a:rPr lang="en-GB" b="1" u="sng" dirty="0"/>
              <a:t> and excretory </a:t>
            </a:r>
            <a:r>
              <a:rPr lang="en-GB" b="1" u="sng" dirty="0" err="1"/>
              <a:t>urography</a:t>
            </a:r>
            <a:endParaRPr lang="en-GB" b="1" u="sn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09600"/>
            <a:ext cx="7729728" cy="1188720"/>
          </a:xfrm>
        </p:spPr>
        <p:txBody>
          <a:bodyPr>
            <a:normAutofit fontScale="90000"/>
          </a:bodyPr>
          <a:lstStyle/>
          <a:p>
            <a:r>
              <a:rPr lang="en-US" sz="3200" b="1" dirty="0"/>
              <a:t>How to use HEC Digital Library </a:t>
            </a:r>
            <a:endParaRPr lang="en-US" sz="3200" dirty="0"/>
          </a:p>
        </p:txBody>
      </p:sp>
      <p:sp>
        <p:nvSpPr>
          <p:cNvPr id="3" name="Content Placeholder 2"/>
          <p:cNvSpPr>
            <a:spLocks noGrp="1"/>
          </p:cNvSpPr>
          <p:nvPr>
            <p:ph idx="1"/>
          </p:nvPr>
        </p:nvSpPr>
        <p:spPr>
          <a:xfrm>
            <a:off x="429260" y="1981200"/>
            <a:ext cx="11455400" cy="4498340"/>
          </a:xfrm>
        </p:spPr>
        <p:txBody>
          <a:bodyPr>
            <a:normAutofit/>
          </a:bodyPr>
          <a:lstStyle/>
          <a:p>
            <a:pPr marL="0" indent="0">
              <a:buNone/>
            </a:pPr>
            <a:r>
              <a:rPr lang="en-US" dirty="0"/>
              <a:t>Steps to Access HEC Digital Library</a:t>
            </a:r>
            <a:endParaRPr lang="en-US" dirty="0"/>
          </a:p>
          <a:p>
            <a:pPr marL="514350" indent="-514350">
              <a:buFont typeface="+mj-lt"/>
              <a:buAutoNum type="arabicPeriod"/>
            </a:pPr>
            <a:r>
              <a:rPr lang="en-US" dirty="0"/>
              <a:t>Go to the website of HEC National Digital Library.</a:t>
            </a:r>
            <a:endParaRPr lang="en-US" dirty="0"/>
          </a:p>
          <a:p>
            <a:pPr marL="514350" indent="-514350">
              <a:buFont typeface="+mj-lt"/>
              <a:buAutoNum type="arabicPeriod"/>
            </a:pPr>
            <a:r>
              <a:rPr lang="en-US" dirty="0"/>
              <a:t>On Home Page, click on the INSTITUTES.</a:t>
            </a:r>
            <a:endParaRPr lang="en-US" dirty="0"/>
          </a:p>
          <a:p>
            <a:pPr marL="514350" indent="-514350">
              <a:buFont typeface="+mj-lt"/>
              <a:buAutoNum type="arabicPeriod"/>
            </a:pPr>
            <a:r>
              <a:rPr lang="en-US" dirty="0"/>
              <a:t>A page will appear showing the universities from Public and Private Sector and other Institutes which have access to HEC National Digital Library (HNDL).</a:t>
            </a:r>
            <a:endParaRPr lang="en-US" dirty="0"/>
          </a:p>
          <a:p>
            <a:pPr marL="0" indent="0">
              <a:buNone/>
            </a:pPr>
            <a:r>
              <a:rPr lang="en-US" dirty="0">
                <a:sym typeface="+mn-ea"/>
              </a:rPr>
              <a:t>4. Select your desired Institute.</a:t>
            </a:r>
            <a:endParaRPr lang="en-US" dirty="0"/>
          </a:p>
          <a:p>
            <a:pPr>
              <a:buAutoNum type="arabicPeriod" startAt="5"/>
            </a:pPr>
            <a:r>
              <a:rPr lang="en-US" dirty="0">
                <a:sym typeface="+mn-ea"/>
              </a:rPr>
              <a:t>A page will appear showing the resources of the institution</a:t>
            </a:r>
            <a:endParaRPr lang="en-US" dirty="0"/>
          </a:p>
          <a:p>
            <a:pPr marL="0" indent="0">
              <a:buNone/>
            </a:pPr>
            <a:r>
              <a:rPr lang="en-US" dirty="0">
                <a:sym typeface="+mn-ea"/>
              </a:rPr>
              <a:t>6. Journals and Researches will appear</a:t>
            </a:r>
            <a:endParaRPr lang="en-US" dirty="0"/>
          </a:p>
          <a:p>
            <a:pPr marL="0" indent="0">
              <a:buNone/>
            </a:pPr>
            <a:r>
              <a:rPr lang="en-US" dirty="0">
                <a:sym typeface="+mn-ea"/>
              </a:rPr>
              <a:t>7. You can find a Journal by clicking on JOURNALS AND DATABASE and enter a keyword to search for your desired journal.</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Questions</a:t>
            </a:r>
            <a:endParaRPr lang="en-US"/>
          </a:p>
        </p:txBody>
      </p:sp>
      <p:sp>
        <p:nvSpPr>
          <p:cNvPr id="3" name="Content Placeholder 2"/>
          <p:cNvSpPr>
            <a:spLocks noGrp="1"/>
          </p:cNvSpPr>
          <p:nvPr>
            <p:ph idx="1"/>
          </p:nvPr>
        </p:nvSpPr>
        <p:spPr/>
        <p:txBody>
          <a:bodyPr/>
          <a:p>
            <a:r>
              <a:rPr lang="en-US" altLang="en-US" b="1"/>
              <a:t>Question 1:</a:t>
            </a:r>
            <a:r>
              <a:rPr lang="en-US" altLang="en-US"/>
              <a:t> A 30-year-old pregnant woman in her second trimester presents with a UTI. What </a:t>
            </a:r>
            <a:endParaRPr lang="en-US" altLang="en-US"/>
          </a:p>
          <a:p>
            <a:r>
              <a:rPr lang="en-US" altLang="en-US"/>
              <a:t>antibiotic should be avoided during her treatment?</a:t>
            </a:r>
            <a:endParaRPr lang="en-US" altLang="en-US"/>
          </a:p>
          <a:p>
            <a:r>
              <a:rPr lang="en-US" altLang="en-US"/>
              <a:t>A) Nitrofurantoin </a:t>
            </a:r>
            <a:endParaRPr lang="en-US" altLang="en-US"/>
          </a:p>
          <a:p>
            <a:r>
              <a:rPr lang="en-US" altLang="en-US"/>
              <a:t>B) Cefalexin </a:t>
            </a:r>
            <a:endParaRPr lang="en-US" altLang="en-US"/>
          </a:p>
          <a:p>
            <a:r>
              <a:rPr lang="en-US" altLang="en-US"/>
              <a:t>C) Amoxicillin </a:t>
            </a:r>
            <a:endParaRPr lang="en-US" altLang="en-US"/>
          </a:p>
          <a:p>
            <a:r>
              <a:rPr lang="en-US" altLang="en-US"/>
              <a:t>D) Ciprofloxacin</a:t>
            </a: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Questions</a:t>
            </a:r>
            <a:endParaRPr lang="en-US"/>
          </a:p>
        </p:txBody>
      </p:sp>
      <p:sp>
        <p:nvSpPr>
          <p:cNvPr id="3" name="Content Placeholder 2"/>
          <p:cNvSpPr>
            <a:spLocks noGrp="1"/>
          </p:cNvSpPr>
          <p:nvPr>
            <p:ph idx="1"/>
          </p:nvPr>
        </p:nvSpPr>
        <p:spPr/>
        <p:txBody>
          <a:bodyPr>
            <a:normAutofit fontScale="90000"/>
          </a:bodyPr>
          <a:p>
            <a:r>
              <a:rPr lang="en-US" altLang="en-US"/>
              <a:t>Question 2 A 22-year-old female presents with dysuria, increased frequency, and urgency for the past 48 hours. She denies fever, chills, or back pain. Urinalysis reveals positive nitrites and leukocyte esterase. A culture is pending. She has no history of urinary tract infections (UTIs) but is sexually active. Which of the following organisms is the most likely cause of her symptoms?</a:t>
            </a:r>
            <a:endParaRPr lang="en-US" altLang="en-US"/>
          </a:p>
          <a:p>
            <a:r>
              <a:rPr lang="en-US" altLang="en-US"/>
              <a:t>A. Staphylococcus epidermidis</a:t>
            </a:r>
            <a:endParaRPr lang="en-US" altLang="en-US"/>
          </a:p>
          <a:p>
            <a:r>
              <a:rPr lang="en-US" altLang="en-US"/>
              <a:t>B. Klebsiella pneumoniae</a:t>
            </a:r>
            <a:endParaRPr lang="en-US" altLang="en-US"/>
          </a:p>
          <a:p>
            <a:r>
              <a:rPr lang="en-US" altLang="en-US"/>
              <a:t>C. Escherichia coli</a:t>
            </a:r>
            <a:endParaRPr lang="en-US" altLang="en-US"/>
          </a:p>
          <a:p>
            <a:r>
              <a:rPr lang="en-US" altLang="en-US"/>
              <a:t>D. Pseudomonas aeruginosa</a:t>
            </a: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Questions</a:t>
            </a:r>
            <a:endParaRPr lang="en-US"/>
          </a:p>
        </p:txBody>
      </p:sp>
      <p:sp>
        <p:nvSpPr>
          <p:cNvPr id="3" name="Content Placeholder 2"/>
          <p:cNvSpPr>
            <a:spLocks noGrp="1"/>
          </p:cNvSpPr>
          <p:nvPr>
            <p:ph idx="1"/>
          </p:nvPr>
        </p:nvSpPr>
        <p:spPr/>
        <p:txBody>
          <a:bodyPr>
            <a:normAutofit fontScale="90000"/>
          </a:bodyPr>
          <a:p>
            <a:r>
              <a:rPr lang="en-US" altLang="en-US"/>
              <a:t>Question 3 : A 45-year-old female with a history of recurrent UTIs presents with dysuria, urgency, and cloudy urine. She reports three similar infections in the past year. Urinalysis shows positive nitrites and leukocyte esterase, with 50-100 WBCs/hpf. Which of the following is an appropriate next step in managing her recurrent infections?</a:t>
            </a:r>
            <a:endParaRPr lang="en-US" altLang="en-US"/>
          </a:p>
          <a:p>
            <a:r>
              <a:rPr lang="en-US" altLang="en-US"/>
              <a:t>A. Avoiding antibiotic treatment due to the risk of resistance</a:t>
            </a:r>
            <a:endParaRPr lang="en-US" altLang="en-US"/>
          </a:p>
          <a:p>
            <a:r>
              <a:rPr lang="en-US" altLang="en-US"/>
              <a:t>B. Initiating suppressive antibiotic therapy</a:t>
            </a:r>
            <a:endParaRPr lang="en-US" altLang="en-US"/>
          </a:p>
          <a:p>
            <a:r>
              <a:rPr lang="en-US" altLang="en-US"/>
              <a:t>C. Referral for cystoscopy to rule out bladder lesions</a:t>
            </a:r>
            <a:endParaRPr lang="en-US" altLang="en-US"/>
          </a:p>
          <a:p>
            <a:r>
              <a:rPr lang="en-US" altLang="en-US"/>
              <a:t>D. Only recommending fluid intake of 2 L/day and hygiene practices</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Answers</a:t>
            </a:r>
            <a:endParaRPr lang="en-US"/>
          </a:p>
        </p:txBody>
      </p:sp>
      <p:sp>
        <p:nvSpPr>
          <p:cNvPr id="3" name="Content Placeholder 2"/>
          <p:cNvSpPr>
            <a:spLocks noGrp="1"/>
          </p:cNvSpPr>
          <p:nvPr>
            <p:ph idx="1"/>
          </p:nvPr>
        </p:nvSpPr>
        <p:spPr/>
        <p:txBody>
          <a:bodyPr/>
          <a:p>
            <a:r>
              <a:rPr lang="en-US"/>
              <a:t>1 : D - Ciprofloxacin</a:t>
            </a:r>
            <a:endParaRPr lang="en-US"/>
          </a:p>
          <a:p>
            <a:r>
              <a:rPr lang="en-US"/>
              <a:t>2 : C -  E.coli</a:t>
            </a:r>
            <a:endParaRPr lang="en-US"/>
          </a:p>
          <a:p>
            <a:r>
              <a:rPr lang="en-US"/>
              <a:t>3: B - Initatiating Supressive Antibiotic Therapy</a:t>
            </a:r>
            <a:endParaRPr lang="en-US"/>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Definition</a:t>
            </a:r>
            <a:endParaRPr lang="en-US"/>
          </a:p>
        </p:txBody>
      </p:sp>
      <p:sp>
        <p:nvSpPr>
          <p:cNvPr id="3" name="Content Placeholder 2"/>
          <p:cNvSpPr>
            <a:spLocks noGrp="1"/>
          </p:cNvSpPr>
          <p:nvPr>
            <p:ph idx="1"/>
          </p:nvPr>
        </p:nvSpPr>
        <p:spPr>
          <a:xfrm>
            <a:off x="874395" y="2637790"/>
            <a:ext cx="10492740" cy="3101975"/>
          </a:xfrm>
        </p:spPr>
        <p:txBody>
          <a:bodyPr/>
          <a:p>
            <a:pPr marL="0" indent="0" algn="ctr">
              <a:buNone/>
            </a:pPr>
            <a:r>
              <a:rPr lang="en-GB">
                <a:sym typeface="+mn-ea"/>
              </a:rPr>
              <a:t>Urinary tract infection is an infection in any part of the urinary system kidneys ureters bladder or urethra</a:t>
            </a:r>
            <a:r>
              <a:rPr lang="en-US" altLang="en-GB">
                <a:sym typeface="+mn-ea"/>
              </a:rPr>
              <a:t>.</a:t>
            </a:r>
            <a:endParaRPr lang="en-US" altLang="en-GB">
              <a:sym typeface="+mn-ea"/>
            </a:endParaRPr>
          </a:p>
          <a:p>
            <a:pPr marL="0" indent="0" algn="ctr">
              <a:buNone/>
            </a:pPr>
            <a:r>
              <a:rPr lang="en-GB">
                <a:sym typeface="+mn-ea"/>
              </a:rPr>
              <a:t>Complicated UTI is defined as UTI that increases the risk of serious complications or treatment failure</a:t>
            </a:r>
            <a:endParaRPr lang="en-US" dirty="0"/>
          </a:p>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Refrences</a:t>
            </a:r>
            <a:endParaRPr lang="en-US"/>
          </a:p>
        </p:txBody>
      </p:sp>
      <p:sp>
        <p:nvSpPr>
          <p:cNvPr id="3" name="Content Placeholder 2"/>
          <p:cNvSpPr>
            <a:spLocks noGrp="1"/>
          </p:cNvSpPr>
          <p:nvPr>
            <p:ph idx="1"/>
          </p:nvPr>
        </p:nvSpPr>
        <p:spPr>
          <a:xfrm>
            <a:off x="1223645" y="2637790"/>
            <a:ext cx="9751695" cy="3101975"/>
          </a:xfrm>
        </p:spPr>
        <p:txBody>
          <a:bodyPr>
            <a:normAutofit fontScale="90000"/>
          </a:bodyPr>
          <a:p>
            <a:r>
              <a:rPr lang="en-US" altLang="en-US"/>
              <a:t>1 Nicolle LE. A practical guide to the management of complicated urinary tract infection. Drugs. 1997;53(4):583–592.</a:t>
            </a:r>
            <a:endParaRPr lang="en-US" altLang="en-US"/>
          </a:p>
          <a:p>
            <a:r>
              <a:rPr lang="en-US" altLang="en-US"/>
              <a:t>2. Hooton TM, Scholes D, Hughes JP, et al. A prospective study of risk factors for symptomatic urinary tract infection in young women. N Engl J Med. 1996;335(7):468–474.</a:t>
            </a:r>
            <a:endParaRPr lang="en-US" altLang="en-US"/>
          </a:p>
          <a:p>
            <a:r>
              <a:rPr lang="en-US" altLang="en-US"/>
              <a:t>3. Hooton TM, Stamm WE. Diagnosis and treatment of uncomplicated urinary tract infection. Infect Dis Clin North Am. 1997;11(3):551–581.</a:t>
            </a:r>
            <a:endParaRPr lang="en-US" altLang="en-US"/>
          </a:p>
          <a:p>
            <a:r>
              <a:rPr lang="en-US" altLang="en-US"/>
              <a:t>4. Scholes D, Hooton TM, Roberts PL, Gupta K, Stapleton AE, Stamm WE. Risk factors associated with acute pyelonephritis in healthy women. AnnIntern Med. 2005;142(1):20–27.</a:t>
            </a: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1"/>
            <a:ext cx="7729728" cy="4206313"/>
          </a:xfrm>
        </p:spPr>
        <p:txBody>
          <a:bodyPr/>
          <a:lstStyle/>
          <a:p>
            <a:r>
              <a:rPr lang="en-GB"/>
              <a:t>Thank you.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106680"/>
            <a:ext cx="7729728" cy="1188720"/>
          </a:xfrm>
        </p:spPr>
        <p:txBody>
          <a:bodyPr/>
          <a:lstStyle/>
          <a:p>
            <a:r>
              <a:rPr lang="en-GB" dirty="0"/>
              <a:t>Pathogenesis</a:t>
            </a:r>
            <a:endParaRPr lang="en-US" dirty="0"/>
          </a:p>
        </p:txBody>
      </p:sp>
      <p:sp>
        <p:nvSpPr>
          <p:cNvPr id="4" name="Content Placeholder 3"/>
          <p:cNvSpPr>
            <a:spLocks noGrp="1"/>
          </p:cNvSpPr>
          <p:nvPr>
            <p:ph idx="1"/>
          </p:nvPr>
        </p:nvSpPr>
        <p:spPr>
          <a:xfrm>
            <a:off x="440055" y="1295400"/>
            <a:ext cx="11442065" cy="4146550"/>
          </a:xfrm>
        </p:spPr>
        <p:txBody>
          <a:bodyPr>
            <a:noAutofit/>
          </a:bodyPr>
          <a:lstStyle/>
          <a:p>
            <a:r>
              <a:rPr lang="en-GB" sz="1700" b="1" u="sng" dirty="0"/>
              <a:t>Uncomplicated infection</a:t>
            </a:r>
            <a:endParaRPr lang="en-GB" sz="1700" b="1" u="sng" dirty="0"/>
          </a:p>
          <a:p>
            <a:pPr marL="0" indent="0">
              <a:buNone/>
            </a:pPr>
            <a:r>
              <a:rPr lang="en-GB" sz="1700" dirty="0"/>
              <a:t>E coli present in the rectal flora enter the bladder through the urethra after and  Interim phase of </a:t>
            </a:r>
            <a:r>
              <a:rPr lang="en-GB" sz="1700" dirty="0" err="1"/>
              <a:t>periureteral</a:t>
            </a:r>
            <a:r>
              <a:rPr lang="en-GB" sz="1700" dirty="0"/>
              <a:t> and distal </a:t>
            </a:r>
            <a:r>
              <a:rPr lang="en-GB" sz="1700" dirty="0" err="1"/>
              <a:t>ureteral</a:t>
            </a:r>
            <a:r>
              <a:rPr lang="en-GB" sz="1700" dirty="0"/>
              <a:t> colonization.</a:t>
            </a:r>
            <a:endParaRPr lang="en-GB" sz="1700" dirty="0"/>
          </a:p>
          <a:p>
            <a:pPr marL="0" indent="0">
              <a:buNone/>
            </a:pPr>
            <a:r>
              <a:rPr lang="en-GB" sz="1700" dirty="0" err="1"/>
              <a:t>Hematogenous</a:t>
            </a:r>
            <a:r>
              <a:rPr lang="en-GB" sz="1700" dirty="0"/>
              <a:t> seeding staphylococcal </a:t>
            </a:r>
            <a:r>
              <a:rPr lang="en-GB" sz="1700" dirty="0" err="1"/>
              <a:t>aureus</a:t>
            </a:r>
            <a:r>
              <a:rPr lang="en-GB" sz="1700" dirty="0"/>
              <a:t> is the source of some UTI but most likely to occur in settings of persistent bloodstream infection and urinary tract obstruction</a:t>
            </a:r>
            <a:endParaRPr lang="en-GB" sz="1700" dirty="0"/>
          </a:p>
          <a:p>
            <a:pPr marL="0" indent="0">
              <a:buNone/>
            </a:pPr>
            <a:r>
              <a:rPr lang="en-GB" sz="1700" b="1" u="sng" dirty="0"/>
              <a:t>Virulence determinants
E </a:t>
            </a:r>
            <a:r>
              <a:rPr lang="en-GB" sz="1700" dirty="0"/>
              <a:t>coli </a:t>
            </a:r>
            <a:r>
              <a:rPr lang="en-GB" sz="1700" dirty="0" err="1"/>
              <a:t>fimbriated</a:t>
            </a:r>
            <a:r>
              <a:rPr lang="en-GB" sz="1700" dirty="0"/>
              <a:t> strains adherence properties may stimulate epithelial and other cells to produce pro-inflammatory factors that stimulate the inflammatory response
Other variance determinants include </a:t>
            </a:r>
            <a:endParaRPr lang="en-GB" sz="1700" dirty="0"/>
          </a:p>
          <a:p>
            <a:pPr lvl="1"/>
            <a:r>
              <a:rPr lang="en-GB" sz="1510" dirty="0"/>
              <a:t>adherence factors</a:t>
            </a:r>
            <a:endParaRPr lang="en-GB" sz="1510" dirty="0"/>
          </a:p>
          <a:p>
            <a:pPr lvl="1"/>
            <a:r>
              <a:rPr lang="en-GB" sz="1505" dirty="0"/>
              <a:t>immune invasion iron acquisition </a:t>
            </a:r>
            <a:endParaRPr lang="en-GB" sz="1505" dirty="0"/>
          </a:p>
          <a:p>
            <a:pPr marL="0" lvl="0" indent="0">
              <a:buNone/>
            </a:pPr>
            <a:r>
              <a:rPr lang="en-GB" sz="1695" b="1" u="sng" dirty="0"/>
              <a:t>Male determinants</a:t>
            </a:r>
            <a:endParaRPr lang="en-GB" sz="1695" b="1" u="sng" dirty="0"/>
          </a:p>
          <a:p>
            <a:r>
              <a:rPr lang="en-GB" sz="1700" dirty="0"/>
              <a:t>Dry environment </a:t>
            </a:r>
            <a:endParaRPr lang="en-GB" sz="1700" dirty="0"/>
          </a:p>
          <a:p>
            <a:r>
              <a:rPr lang="en-GB" sz="1700" dirty="0"/>
              <a:t>greater length of male urethra</a:t>
            </a:r>
            <a:endParaRPr lang="en-GB" sz="1700" dirty="0"/>
          </a:p>
          <a:p>
            <a:r>
              <a:rPr lang="en-GB" sz="1700" dirty="0"/>
              <a:t>lack of circumcision 
</a:t>
            </a:r>
            <a:endParaRPr lang="en-GB" sz="1700" dirty="0"/>
          </a:p>
          <a:p>
            <a:pPr marL="0" indent="0">
              <a:buNone/>
            </a:pPr>
            <a:endParaRPr lang="en-GB" sz="1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p:cNvPicPr>
          <p:nvPr>
            <p:ph idx="1"/>
          </p:nvPr>
        </p:nvPicPr>
        <p:blipFill>
          <a:blip r:embed="rId1"/>
          <a:stretch>
            <a:fillRect/>
          </a:stretch>
        </p:blipFill>
        <p:spPr>
          <a:xfrm>
            <a:off x="0" y="0"/>
            <a:ext cx="12192000" cy="669908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615" y="415636"/>
            <a:ext cx="9655249" cy="5324391"/>
          </a:xfrm>
        </p:spPr>
        <p:txBody>
          <a:bodyPr/>
          <a:lstStyle/>
          <a:p>
            <a:r>
              <a:rPr lang="en-GB" b="1" dirty="0"/>
              <a:t>Complicated infection</a:t>
            </a:r>
            <a:endParaRPr lang="en-GB" b="1" dirty="0"/>
          </a:p>
          <a:p>
            <a:pPr marL="0" indent="0">
              <a:buNone/>
            </a:pPr>
            <a:r>
              <a:rPr lang="en-GB" dirty="0"/>
              <a:t>Earlier factors plus new factors like causing obstruction or stasis of urine flow
 indwelling catheters </a:t>
            </a:r>
            <a:endParaRPr lang="en-GB" dirty="0"/>
          </a:p>
          <a:p>
            <a:pPr marL="0" indent="0">
              <a:buNone/>
            </a:pPr>
            <a:r>
              <a:rPr lang="en-GB" dirty="0" err="1"/>
              <a:t>Visico</a:t>
            </a:r>
            <a:r>
              <a:rPr lang="en-GB" dirty="0"/>
              <a:t> </a:t>
            </a:r>
            <a:r>
              <a:rPr lang="en-GB" dirty="0" err="1"/>
              <a:t>ureteric</a:t>
            </a:r>
            <a:r>
              <a:rPr lang="en-GB" dirty="0"/>
              <a:t> reflux</a:t>
            </a:r>
            <a:endParaRPr lang="en-GB" dirty="0"/>
          </a:p>
          <a:p>
            <a:pPr marL="0" indent="0">
              <a:buNone/>
            </a:pPr>
            <a:r>
              <a:rPr lang="en-GB" dirty="0"/>
              <a:t> </a:t>
            </a:r>
            <a:r>
              <a:rPr lang="en-GB" dirty="0" err="1"/>
              <a:t>neutropenia</a:t>
            </a:r>
            <a:r>
              <a:rPr lang="en-GB" dirty="0"/>
              <a:t> </a:t>
            </a:r>
            <a:endParaRPr lang="en-GB" dirty="0"/>
          </a:p>
          <a:p>
            <a:pPr marL="0" indent="0">
              <a:buNone/>
            </a:pPr>
            <a:r>
              <a:rPr lang="en-GB" dirty="0"/>
              <a:t>immune deficiencies </a:t>
            </a:r>
            <a:endParaRPr lang="en-GB" dirty="0"/>
          </a:p>
          <a:p>
            <a:pPr marL="0" indent="0">
              <a:buNone/>
            </a:pPr>
            <a:r>
              <a:rPr lang="en-GB" dirty="0"/>
              <a:t>diabetes mellitus associated with renal </a:t>
            </a:r>
            <a:r>
              <a:rPr lang="en-GB" dirty="0" err="1"/>
              <a:t>perianal</a:t>
            </a:r>
            <a:r>
              <a:rPr lang="en-GB" dirty="0"/>
              <a:t> </a:t>
            </a:r>
            <a:r>
              <a:rPr lang="en-GB" dirty="0" smtClean="0"/>
              <a:t>abscess, cystitis, </a:t>
            </a:r>
            <a:r>
              <a:rPr lang="en-GB" dirty="0"/>
              <a:t>emphysematous </a:t>
            </a:r>
            <a:r>
              <a:rPr lang="en-GB" dirty="0" err="1" smtClean="0"/>
              <a:t>pyelonephritis</a:t>
            </a:r>
            <a:r>
              <a:rPr lang="en-GB" dirty="0" smtClean="0"/>
              <a:t> </a:t>
            </a:r>
            <a:endParaRPr lang="en-GB" dirty="0"/>
          </a:p>
          <a:p>
            <a:pPr marL="0" indent="0">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EtioloGic agents</a:t>
            </a:r>
            <a:endParaRPr lang="en-US"/>
          </a:p>
        </p:txBody>
      </p:sp>
      <p:sp>
        <p:nvSpPr>
          <p:cNvPr id="3" name="Content Placeholder 2"/>
          <p:cNvSpPr>
            <a:spLocks noGrp="1"/>
          </p:cNvSpPr>
          <p:nvPr>
            <p:ph idx="1"/>
          </p:nvPr>
        </p:nvSpPr>
        <p:spPr>
          <a:xfrm>
            <a:off x="2231136" y="2638044"/>
            <a:ext cx="7729728" cy="3101983"/>
          </a:xfrm>
        </p:spPr>
        <p:txBody>
          <a:bodyPr/>
          <a:lstStyle/>
          <a:p>
            <a:r>
              <a:rPr lang="en-GB"/>
              <a:t>Uncomplicated upper and lower UTI E coli 70 to 90%</a:t>
            </a:r>
            <a:endParaRPr lang="en-GB"/>
          </a:p>
          <a:p>
            <a:r>
              <a:rPr lang="en-GB"/>
              <a:t>Staphylococcus saprophyticus 5 to 20%</a:t>
            </a:r>
            <a:endParaRPr lang="en-GB"/>
          </a:p>
          <a:p>
            <a:r>
              <a:rPr lang="en-GB" b="1" u="sng"/>
              <a:t>Healthy non pregnant women </a:t>
            </a:r>
            <a:endParaRPr lang="en-GB" b="1" u="sng"/>
          </a:p>
          <a:p>
            <a:pPr marL="0" indent="0">
              <a:buNone/>
            </a:pPr>
            <a:r>
              <a:rPr lang="en-GB"/>
              <a:t>Lactobacillus
Group b streptococcus</a:t>
            </a:r>
            <a:endParaRPr lang="en-GB"/>
          </a:p>
          <a:p>
            <a:pPr marL="0" indent="0">
              <a:buNone/>
            </a:pPr>
            <a:r>
              <a:rPr lang="en-GB"/>
              <a:t>Coagulase negative staphylococcus other than saprophyticus</a:t>
            </a:r>
            <a:endParaRPr lang="en-GB"/>
          </a:p>
          <a:p>
            <a:pPr marL="0" indent="0">
              <a:buNone/>
            </a:pPr>
            <a:r>
              <a:rPr lang="en-GB"/>
              <a:t>Chronic conditions spinal cord injury and neurogenic bladder polymicrobial and multidrug resistant infections</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15926</Words>
  <Application>WPS Presentation</Application>
  <PresentationFormat>Custom</PresentationFormat>
  <Paragraphs>356</Paragraphs>
  <Slides>51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51</vt:i4>
      </vt:variant>
    </vt:vector>
  </HeadingPairs>
  <TitlesOfParts>
    <vt:vector size="64" baseType="lpstr">
      <vt:lpstr>Arial</vt:lpstr>
      <vt:lpstr>SimSun</vt:lpstr>
      <vt:lpstr>Wingdings</vt:lpstr>
      <vt:lpstr>Arial,Sans-Serif</vt:lpstr>
      <vt:lpstr>Segoe Print</vt:lpstr>
      <vt:lpstr>Calibri</vt:lpstr>
      <vt:lpstr>Roboto</vt:lpstr>
      <vt:lpstr>Times New Roman</vt:lpstr>
      <vt:lpstr>Gill Sans MT</vt:lpstr>
      <vt:lpstr>Microsoft YaHei</vt:lpstr>
      <vt:lpstr>Arial Unicode MS</vt:lpstr>
      <vt:lpstr>华文中宋</vt:lpstr>
      <vt:lpstr>Parcel</vt:lpstr>
      <vt:lpstr>Urinary Tract infections in adults </vt:lpstr>
      <vt:lpstr>MOTTO  AND  VISION</vt:lpstr>
      <vt:lpstr>PowerPoint 演示文稿</vt:lpstr>
      <vt:lpstr>PowerPoint 演示文稿</vt:lpstr>
      <vt:lpstr>Definition</vt:lpstr>
      <vt:lpstr>Pathogenesis</vt:lpstr>
      <vt:lpstr>PowerPoint 演示文稿</vt:lpstr>
      <vt:lpstr>PowerPoint 演示文稿</vt:lpstr>
      <vt:lpstr>EtioloGic agents</vt:lpstr>
      <vt:lpstr>PowerPoint 演示文稿</vt:lpstr>
      <vt:lpstr>Upper urinary tract infections </vt:lpstr>
      <vt:lpstr>Acute pyelonephritis </vt:lpstr>
      <vt:lpstr>treatment</vt:lpstr>
      <vt:lpstr>Chronic pyelonephritis</vt:lpstr>
      <vt:lpstr>treatment</vt:lpstr>
      <vt:lpstr>PowerPoint 演示文稿</vt:lpstr>
      <vt:lpstr>Acute uncomplicated cystitis young women</vt:lpstr>
      <vt:lpstr>PowerPoint 演示文稿</vt:lpstr>
      <vt:lpstr>PowerPoint 演示文稿</vt:lpstr>
      <vt:lpstr>Recurrent acute uncomplicated cystitis in women</vt:lpstr>
      <vt:lpstr>PowerPoint 演示文稿</vt:lpstr>
      <vt:lpstr>PowerPoint 演示文稿</vt:lpstr>
      <vt:lpstr>Acute uncomplicated pyelonephritis in women</vt:lpstr>
      <vt:lpstr>PowerPoint 演示文稿</vt:lpstr>
      <vt:lpstr>PowerPoint 演示文稿</vt:lpstr>
      <vt:lpstr>PowerPoint 演示文稿</vt:lpstr>
      <vt:lpstr>PowerPoint 演示文稿</vt:lpstr>
      <vt:lpstr>PowerPoint 演示文稿</vt:lpstr>
      <vt:lpstr>Complicated infections</vt:lpstr>
      <vt:lpstr>PowerPoint 演示文稿</vt:lpstr>
      <vt:lpstr>Chronic kidney disease</vt:lpstr>
      <vt:lpstr>Catheter associated infections</vt:lpstr>
      <vt:lpstr>Spinal cord injury</vt:lpstr>
      <vt:lpstr>Prostatitis</vt:lpstr>
      <vt:lpstr>Renal abscess</vt:lpstr>
      <vt:lpstr>Papillary necrosis</vt:lpstr>
      <vt:lpstr>Emphysematous Pyelonephritis</vt:lpstr>
      <vt:lpstr>Emphysematous Pyelonephritis</vt:lpstr>
      <vt:lpstr>Kidney Malacoplakia</vt:lpstr>
      <vt:lpstr>Kidney Malacoplakia</vt:lpstr>
      <vt:lpstr>Xanthogranulomatous Pyelonephritis</vt:lpstr>
      <vt:lpstr>XANTHOGRANULOMATOUS PYELONEPHRITIS</vt:lpstr>
      <vt:lpstr>Asymptomatic bacteuria </vt:lpstr>
      <vt:lpstr>Imaging of urinary tract</vt:lpstr>
      <vt:lpstr>How to use HEC Digital Library </vt:lpstr>
      <vt:lpstr>Questions</vt:lpstr>
      <vt:lpstr>Questions</vt:lpstr>
      <vt:lpstr>Questions</vt:lpstr>
      <vt:lpstr>Answers</vt:lpstr>
      <vt:lpstr>Refrences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infections in adults </dc:title>
  <dc:creator>Unknown User</dc:creator>
  <cp:lastModifiedBy>Zeshan Zahid</cp:lastModifiedBy>
  <cp:revision>79</cp:revision>
  <dcterms:created xsi:type="dcterms:W3CDTF">2020-11-29T23:41:00Z</dcterms:created>
  <dcterms:modified xsi:type="dcterms:W3CDTF">2025-02-11T20:02:24Z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7F8D73F7A3934169BDF6D5D2B3AA8841_12</vt:lpwstr>
  </property>
  <property fmtid="{D5CDD505-2E9C-101B-9397-08002B2CF9AE}" pid="3" name="KSOProductBuildVer">
    <vt:lpwstr>1033-12.2.0.19805</vt:lpwstr>
  </property>
</Properties>
</file>