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2" r:id="rId2"/>
    <p:sldId id="304" r:id="rId3"/>
    <p:sldId id="305" r:id="rId4"/>
    <p:sldId id="257" r:id="rId5"/>
    <p:sldId id="416" r:id="rId6"/>
    <p:sldId id="41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418" r:id="rId51"/>
    <p:sldId id="301" r:id="rId52"/>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marfatima93@gmail.com" userId="d44883e3c0456043" providerId="LiveId" clId="{95E2696A-7377-4BA1-88AB-A0FFFCCC4DB1}"/>
    <pc:docChg chg="undo custSel addSld delSld modSld">
      <pc:chgData name="sammarfatima93@gmail.com" userId="d44883e3c0456043" providerId="LiveId" clId="{95E2696A-7377-4BA1-88AB-A0FFFCCC4DB1}" dt="2025-02-16T12:59:32.382" v="60" actId="255"/>
      <pc:docMkLst>
        <pc:docMk/>
      </pc:docMkLst>
      <pc:sldChg chg="modSp mod">
        <pc:chgData name="sammarfatima93@gmail.com" userId="d44883e3c0456043" providerId="LiveId" clId="{95E2696A-7377-4BA1-88AB-A0FFFCCC4DB1}" dt="2025-02-16T12:40:11.008" v="1" actId="20577"/>
        <pc:sldMkLst>
          <pc:docMk/>
          <pc:sldMk cId="0" sldId="258"/>
        </pc:sldMkLst>
        <pc:spChg chg="mod">
          <ac:chgData name="sammarfatima93@gmail.com" userId="d44883e3c0456043" providerId="LiveId" clId="{95E2696A-7377-4BA1-88AB-A0FFFCCC4DB1}" dt="2025-02-16T12:40:11.008" v="1" actId="20577"/>
          <ac:spMkLst>
            <pc:docMk/>
            <pc:sldMk cId="0" sldId="258"/>
            <ac:spMk id="2" creationId="{00000000-0000-0000-0000-000000000000}"/>
          </ac:spMkLst>
        </pc:spChg>
      </pc:sldChg>
      <pc:sldChg chg="modSp">
        <pc:chgData name="sammarfatima93@gmail.com" userId="d44883e3c0456043" providerId="LiveId" clId="{95E2696A-7377-4BA1-88AB-A0FFFCCC4DB1}" dt="2025-02-16T12:40:18.367" v="2"/>
        <pc:sldMkLst>
          <pc:docMk/>
          <pc:sldMk cId="0" sldId="260"/>
        </pc:sldMkLst>
        <pc:spChg chg="mod">
          <ac:chgData name="sammarfatima93@gmail.com" userId="d44883e3c0456043" providerId="LiveId" clId="{95E2696A-7377-4BA1-88AB-A0FFFCCC4DB1}" dt="2025-02-16T12:40:18.367" v="2"/>
          <ac:spMkLst>
            <pc:docMk/>
            <pc:sldMk cId="0" sldId="260"/>
            <ac:spMk id="2" creationId="{00000000-0000-0000-0000-000000000000}"/>
          </ac:spMkLst>
        </pc:spChg>
      </pc:sldChg>
      <pc:sldChg chg="modSp">
        <pc:chgData name="sammarfatima93@gmail.com" userId="d44883e3c0456043" providerId="LiveId" clId="{95E2696A-7377-4BA1-88AB-A0FFFCCC4DB1}" dt="2025-02-16T12:40:24.541" v="3"/>
        <pc:sldMkLst>
          <pc:docMk/>
          <pc:sldMk cId="0" sldId="261"/>
        </pc:sldMkLst>
        <pc:spChg chg="mod">
          <ac:chgData name="sammarfatima93@gmail.com" userId="d44883e3c0456043" providerId="LiveId" clId="{95E2696A-7377-4BA1-88AB-A0FFFCCC4DB1}" dt="2025-02-16T12:40:24.541" v="3"/>
          <ac:spMkLst>
            <pc:docMk/>
            <pc:sldMk cId="0" sldId="261"/>
            <ac:spMk id="2" creationId="{00000000-0000-0000-0000-000000000000}"/>
          </ac:spMkLst>
        </pc:spChg>
      </pc:sldChg>
      <pc:sldChg chg="modSp">
        <pc:chgData name="sammarfatima93@gmail.com" userId="d44883e3c0456043" providerId="LiveId" clId="{95E2696A-7377-4BA1-88AB-A0FFFCCC4DB1}" dt="2025-02-16T12:40:34.931" v="4"/>
        <pc:sldMkLst>
          <pc:docMk/>
          <pc:sldMk cId="0" sldId="263"/>
        </pc:sldMkLst>
        <pc:spChg chg="mod">
          <ac:chgData name="sammarfatima93@gmail.com" userId="d44883e3c0456043" providerId="LiveId" clId="{95E2696A-7377-4BA1-88AB-A0FFFCCC4DB1}" dt="2025-02-16T12:40:34.931" v="4"/>
          <ac:spMkLst>
            <pc:docMk/>
            <pc:sldMk cId="0" sldId="263"/>
            <ac:spMk id="2" creationId="{00000000-0000-0000-0000-000000000000}"/>
          </ac:spMkLst>
        </pc:spChg>
      </pc:sldChg>
      <pc:sldChg chg="modSp">
        <pc:chgData name="sammarfatima93@gmail.com" userId="d44883e3c0456043" providerId="LiveId" clId="{95E2696A-7377-4BA1-88AB-A0FFFCCC4DB1}" dt="2025-02-16T12:40:52.211" v="6"/>
        <pc:sldMkLst>
          <pc:docMk/>
          <pc:sldMk cId="0" sldId="264"/>
        </pc:sldMkLst>
        <pc:spChg chg="mod">
          <ac:chgData name="sammarfatima93@gmail.com" userId="d44883e3c0456043" providerId="LiveId" clId="{95E2696A-7377-4BA1-88AB-A0FFFCCC4DB1}" dt="2025-02-16T12:40:52.211" v="6"/>
          <ac:spMkLst>
            <pc:docMk/>
            <pc:sldMk cId="0" sldId="264"/>
            <ac:spMk id="2" creationId="{00000000-0000-0000-0000-000000000000}"/>
          </ac:spMkLst>
        </pc:spChg>
      </pc:sldChg>
      <pc:sldChg chg="modSp">
        <pc:chgData name="sammarfatima93@gmail.com" userId="d44883e3c0456043" providerId="LiveId" clId="{95E2696A-7377-4BA1-88AB-A0FFFCCC4DB1}" dt="2025-02-16T12:41:04.370" v="7"/>
        <pc:sldMkLst>
          <pc:docMk/>
          <pc:sldMk cId="0" sldId="265"/>
        </pc:sldMkLst>
        <pc:spChg chg="mod">
          <ac:chgData name="sammarfatima93@gmail.com" userId="d44883e3c0456043" providerId="LiveId" clId="{95E2696A-7377-4BA1-88AB-A0FFFCCC4DB1}" dt="2025-02-16T12:41:04.370" v="7"/>
          <ac:spMkLst>
            <pc:docMk/>
            <pc:sldMk cId="0" sldId="265"/>
            <ac:spMk id="2" creationId="{00000000-0000-0000-0000-000000000000}"/>
          </ac:spMkLst>
        </pc:spChg>
      </pc:sldChg>
      <pc:sldChg chg="modSp">
        <pc:chgData name="sammarfatima93@gmail.com" userId="d44883e3c0456043" providerId="LiveId" clId="{95E2696A-7377-4BA1-88AB-A0FFFCCC4DB1}" dt="2025-02-16T12:41:12.682" v="8"/>
        <pc:sldMkLst>
          <pc:docMk/>
          <pc:sldMk cId="0" sldId="266"/>
        </pc:sldMkLst>
        <pc:spChg chg="mod">
          <ac:chgData name="sammarfatima93@gmail.com" userId="d44883e3c0456043" providerId="LiveId" clId="{95E2696A-7377-4BA1-88AB-A0FFFCCC4DB1}" dt="2025-02-16T12:41:12.682" v="8"/>
          <ac:spMkLst>
            <pc:docMk/>
            <pc:sldMk cId="0" sldId="266"/>
            <ac:spMk id="2" creationId="{00000000-0000-0000-0000-000000000000}"/>
          </ac:spMkLst>
        </pc:spChg>
      </pc:sldChg>
      <pc:sldChg chg="modSp">
        <pc:chgData name="sammarfatima93@gmail.com" userId="d44883e3c0456043" providerId="LiveId" clId="{95E2696A-7377-4BA1-88AB-A0FFFCCC4DB1}" dt="2025-02-16T12:41:21.287" v="9"/>
        <pc:sldMkLst>
          <pc:docMk/>
          <pc:sldMk cId="0" sldId="268"/>
        </pc:sldMkLst>
        <pc:spChg chg="mod">
          <ac:chgData name="sammarfatima93@gmail.com" userId="d44883e3c0456043" providerId="LiveId" clId="{95E2696A-7377-4BA1-88AB-A0FFFCCC4DB1}" dt="2025-02-16T12:41:21.287" v="9"/>
          <ac:spMkLst>
            <pc:docMk/>
            <pc:sldMk cId="0" sldId="268"/>
            <ac:spMk id="2" creationId="{00000000-0000-0000-0000-000000000000}"/>
          </ac:spMkLst>
        </pc:spChg>
      </pc:sldChg>
      <pc:sldChg chg="modSp">
        <pc:chgData name="sammarfatima93@gmail.com" userId="d44883e3c0456043" providerId="LiveId" clId="{95E2696A-7377-4BA1-88AB-A0FFFCCC4DB1}" dt="2025-02-16T12:41:28.225" v="10"/>
        <pc:sldMkLst>
          <pc:docMk/>
          <pc:sldMk cId="0" sldId="269"/>
        </pc:sldMkLst>
        <pc:spChg chg="mod">
          <ac:chgData name="sammarfatima93@gmail.com" userId="d44883e3c0456043" providerId="LiveId" clId="{95E2696A-7377-4BA1-88AB-A0FFFCCC4DB1}" dt="2025-02-16T12:41:28.225" v="10"/>
          <ac:spMkLst>
            <pc:docMk/>
            <pc:sldMk cId="0" sldId="269"/>
            <ac:spMk id="2" creationId="{00000000-0000-0000-0000-000000000000}"/>
          </ac:spMkLst>
        </pc:spChg>
      </pc:sldChg>
      <pc:sldChg chg="modSp mod">
        <pc:chgData name="sammarfatima93@gmail.com" userId="d44883e3c0456043" providerId="LiveId" clId="{95E2696A-7377-4BA1-88AB-A0FFFCCC4DB1}" dt="2025-02-16T12:41:38.120" v="13" actId="20577"/>
        <pc:sldMkLst>
          <pc:docMk/>
          <pc:sldMk cId="0" sldId="270"/>
        </pc:sldMkLst>
        <pc:spChg chg="mod">
          <ac:chgData name="sammarfatima93@gmail.com" userId="d44883e3c0456043" providerId="LiveId" clId="{95E2696A-7377-4BA1-88AB-A0FFFCCC4DB1}" dt="2025-02-16T12:41:38.120" v="13" actId="20577"/>
          <ac:spMkLst>
            <pc:docMk/>
            <pc:sldMk cId="0" sldId="270"/>
            <ac:spMk id="2" creationId="{00000000-0000-0000-0000-000000000000}"/>
          </ac:spMkLst>
        </pc:spChg>
      </pc:sldChg>
      <pc:sldChg chg="modSp">
        <pc:chgData name="sammarfatima93@gmail.com" userId="d44883e3c0456043" providerId="LiveId" clId="{95E2696A-7377-4BA1-88AB-A0FFFCCC4DB1}" dt="2025-02-16T12:41:50.889" v="14"/>
        <pc:sldMkLst>
          <pc:docMk/>
          <pc:sldMk cId="0" sldId="272"/>
        </pc:sldMkLst>
        <pc:spChg chg="mod">
          <ac:chgData name="sammarfatima93@gmail.com" userId="d44883e3c0456043" providerId="LiveId" clId="{95E2696A-7377-4BA1-88AB-A0FFFCCC4DB1}" dt="2025-02-16T12:41:50.889" v="14"/>
          <ac:spMkLst>
            <pc:docMk/>
            <pc:sldMk cId="0" sldId="272"/>
            <ac:spMk id="2" creationId="{00000000-0000-0000-0000-000000000000}"/>
          </ac:spMkLst>
        </pc:spChg>
      </pc:sldChg>
      <pc:sldChg chg="modSp mod">
        <pc:chgData name="sammarfatima93@gmail.com" userId="d44883e3c0456043" providerId="LiveId" clId="{95E2696A-7377-4BA1-88AB-A0FFFCCC4DB1}" dt="2025-02-16T12:42:09.938" v="18"/>
        <pc:sldMkLst>
          <pc:docMk/>
          <pc:sldMk cId="0" sldId="273"/>
        </pc:sldMkLst>
        <pc:spChg chg="mod">
          <ac:chgData name="sammarfatima93@gmail.com" userId="d44883e3c0456043" providerId="LiveId" clId="{95E2696A-7377-4BA1-88AB-A0FFFCCC4DB1}" dt="2025-02-16T12:41:58.521" v="15"/>
          <ac:spMkLst>
            <pc:docMk/>
            <pc:sldMk cId="0" sldId="273"/>
            <ac:spMk id="2" creationId="{00000000-0000-0000-0000-000000000000}"/>
          </ac:spMkLst>
        </pc:spChg>
        <pc:spChg chg="mod">
          <ac:chgData name="sammarfatima93@gmail.com" userId="d44883e3c0456043" providerId="LiveId" clId="{95E2696A-7377-4BA1-88AB-A0FFFCCC4DB1}" dt="2025-02-16T12:42:09.938" v="18"/>
          <ac:spMkLst>
            <pc:docMk/>
            <pc:sldMk cId="0" sldId="273"/>
            <ac:spMk id="3" creationId="{00000000-0000-0000-0000-000000000000}"/>
          </ac:spMkLst>
        </pc:spChg>
      </pc:sldChg>
      <pc:sldChg chg="modSp">
        <pc:chgData name="sammarfatima93@gmail.com" userId="d44883e3c0456043" providerId="LiveId" clId="{95E2696A-7377-4BA1-88AB-A0FFFCCC4DB1}" dt="2025-02-16T12:42:16.189" v="19"/>
        <pc:sldMkLst>
          <pc:docMk/>
          <pc:sldMk cId="0" sldId="274"/>
        </pc:sldMkLst>
        <pc:spChg chg="mod">
          <ac:chgData name="sammarfatima93@gmail.com" userId="d44883e3c0456043" providerId="LiveId" clId="{95E2696A-7377-4BA1-88AB-A0FFFCCC4DB1}" dt="2025-02-16T12:42:16.189" v="19"/>
          <ac:spMkLst>
            <pc:docMk/>
            <pc:sldMk cId="0" sldId="274"/>
            <ac:spMk id="2" creationId="{00000000-0000-0000-0000-000000000000}"/>
          </ac:spMkLst>
        </pc:spChg>
      </pc:sldChg>
      <pc:sldChg chg="modSp">
        <pc:chgData name="sammarfatima93@gmail.com" userId="d44883e3c0456043" providerId="LiveId" clId="{95E2696A-7377-4BA1-88AB-A0FFFCCC4DB1}" dt="2025-02-16T12:42:22.048" v="20"/>
        <pc:sldMkLst>
          <pc:docMk/>
          <pc:sldMk cId="0" sldId="275"/>
        </pc:sldMkLst>
        <pc:spChg chg="mod">
          <ac:chgData name="sammarfatima93@gmail.com" userId="d44883e3c0456043" providerId="LiveId" clId="{95E2696A-7377-4BA1-88AB-A0FFFCCC4DB1}" dt="2025-02-16T12:42:22.048" v="20"/>
          <ac:spMkLst>
            <pc:docMk/>
            <pc:sldMk cId="0" sldId="275"/>
            <ac:spMk id="2" creationId="{00000000-0000-0000-0000-000000000000}"/>
          </ac:spMkLst>
        </pc:spChg>
      </pc:sldChg>
      <pc:sldChg chg="modSp">
        <pc:chgData name="sammarfatima93@gmail.com" userId="d44883e3c0456043" providerId="LiveId" clId="{95E2696A-7377-4BA1-88AB-A0FFFCCC4DB1}" dt="2025-02-16T12:42:29.564" v="21"/>
        <pc:sldMkLst>
          <pc:docMk/>
          <pc:sldMk cId="0" sldId="278"/>
        </pc:sldMkLst>
        <pc:spChg chg="mod">
          <ac:chgData name="sammarfatima93@gmail.com" userId="d44883e3c0456043" providerId="LiveId" clId="{95E2696A-7377-4BA1-88AB-A0FFFCCC4DB1}" dt="2025-02-16T12:42:29.564" v="21"/>
          <ac:spMkLst>
            <pc:docMk/>
            <pc:sldMk cId="0" sldId="278"/>
            <ac:spMk id="2" creationId="{00000000-0000-0000-0000-000000000000}"/>
          </ac:spMkLst>
        </pc:spChg>
      </pc:sldChg>
      <pc:sldChg chg="modSp">
        <pc:chgData name="sammarfatima93@gmail.com" userId="d44883e3c0456043" providerId="LiveId" clId="{95E2696A-7377-4BA1-88AB-A0FFFCCC4DB1}" dt="2025-02-16T12:42:34.897" v="22"/>
        <pc:sldMkLst>
          <pc:docMk/>
          <pc:sldMk cId="0" sldId="279"/>
        </pc:sldMkLst>
        <pc:spChg chg="mod">
          <ac:chgData name="sammarfatima93@gmail.com" userId="d44883e3c0456043" providerId="LiveId" clId="{95E2696A-7377-4BA1-88AB-A0FFFCCC4DB1}" dt="2025-02-16T12:42:34.897" v="22"/>
          <ac:spMkLst>
            <pc:docMk/>
            <pc:sldMk cId="0" sldId="279"/>
            <ac:spMk id="2" creationId="{00000000-0000-0000-0000-000000000000}"/>
          </ac:spMkLst>
        </pc:spChg>
      </pc:sldChg>
      <pc:sldChg chg="modSp mod">
        <pc:chgData name="sammarfatima93@gmail.com" userId="d44883e3c0456043" providerId="LiveId" clId="{95E2696A-7377-4BA1-88AB-A0FFFCCC4DB1}" dt="2025-02-16T12:42:39.582" v="24" actId="20577"/>
        <pc:sldMkLst>
          <pc:docMk/>
          <pc:sldMk cId="0" sldId="280"/>
        </pc:sldMkLst>
        <pc:spChg chg="mod">
          <ac:chgData name="sammarfatima93@gmail.com" userId="d44883e3c0456043" providerId="LiveId" clId="{95E2696A-7377-4BA1-88AB-A0FFFCCC4DB1}" dt="2025-02-16T12:42:39.582" v="24" actId="20577"/>
          <ac:spMkLst>
            <pc:docMk/>
            <pc:sldMk cId="0" sldId="280"/>
            <ac:spMk id="2" creationId="{00000000-0000-0000-0000-000000000000}"/>
          </ac:spMkLst>
        </pc:spChg>
      </pc:sldChg>
      <pc:sldChg chg="modSp">
        <pc:chgData name="sammarfatima93@gmail.com" userId="d44883e3c0456043" providerId="LiveId" clId="{95E2696A-7377-4BA1-88AB-A0FFFCCC4DB1}" dt="2025-02-16T12:42:47.044" v="25"/>
        <pc:sldMkLst>
          <pc:docMk/>
          <pc:sldMk cId="0" sldId="281"/>
        </pc:sldMkLst>
        <pc:spChg chg="mod">
          <ac:chgData name="sammarfatima93@gmail.com" userId="d44883e3c0456043" providerId="LiveId" clId="{95E2696A-7377-4BA1-88AB-A0FFFCCC4DB1}" dt="2025-02-16T12:42:47.044" v="25"/>
          <ac:spMkLst>
            <pc:docMk/>
            <pc:sldMk cId="0" sldId="281"/>
            <ac:spMk id="2" creationId="{00000000-0000-0000-0000-000000000000}"/>
          </ac:spMkLst>
        </pc:spChg>
      </pc:sldChg>
      <pc:sldChg chg="modSp mod">
        <pc:chgData name="sammarfatima93@gmail.com" userId="d44883e3c0456043" providerId="LiveId" clId="{95E2696A-7377-4BA1-88AB-A0FFFCCC4DB1}" dt="2025-02-16T12:43:24.148" v="30"/>
        <pc:sldMkLst>
          <pc:docMk/>
          <pc:sldMk cId="0" sldId="286"/>
        </pc:sldMkLst>
        <pc:spChg chg="mod">
          <ac:chgData name="sammarfatima93@gmail.com" userId="d44883e3c0456043" providerId="LiveId" clId="{95E2696A-7377-4BA1-88AB-A0FFFCCC4DB1}" dt="2025-02-16T12:43:18.666" v="29" actId="20577"/>
          <ac:spMkLst>
            <pc:docMk/>
            <pc:sldMk cId="0" sldId="286"/>
            <ac:spMk id="2" creationId="{00000000-0000-0000-0000-000000000000}"/>
          </ac:spMkLst>
        </pc:spChg>
        <pc:spChg chg="mod">
          <ac:chgData name="sammarfatima93@gmail.com" userId="d44883e3c0456043" providerId="LiveId" clId="{95E2696A-7377-4BA1-88AB-A0FFFCCC4DB1}" dt="2025-02-16T12:43:24.148" v="30"/>
          <ac:spMkLst>
            <pc:docMk/>
            <pc:sldMk cId="0" sldId="286"/>
            <ac:spMk id="3" creationId="{00000000-0000-0000-0000-000000000000}"/>
          </ac:spMkLst>
        </pc:spChg>
      </pc:sldChg>
      <pc:sldChg chg="modSp mod">
        <pc:chgData name="sammarfatima93@gmail.com" userId="d44883e3c0456043" providerId="LiveId" clId="{95E2696A-7377-4BA1-88AB-A0FFFCCC4DB1}" dt="2025-02-16T12:43:36.492" v="33"/>
        <pc:sldMkLst>
          <pc:docMk/>
          <pc:sldMk cId="0" sldId="287"/>
        </pc:sldMkLst>
        <pc:spChg chg="mod">
          <ac:chgData name="sammarfatima93@gmail.com" userId="d44883e3c0456043" providerId="LiveId" clId="{95E2696A-7377-4BA1-88AB-A0FFFCCC4DB1}" dt="2025-02-16T12:43:30.772" v="32" actId="20577"/>
          <ac:spMkLst>
            <pc:docMk/>
            <pc:sldMk cId="0" sldId="287"/>
            <ac:spMk id="2" creationId="{00000000-0000-0000-0000-000000000000}"/>
          </ac:spMkLst>
        </pc:spChg>
        <pc:spChg chg="mod">
          <ac:chgData name="sammarfatima93@gmail.com" userId="d44883e3c0456043" providerId="LiveId" clId="{95E2696A-7377-4BA1-88AB-A0FFFCCC4DB1}" dt="2025-02-16T12:43:36.492" v="33"/>
          <ac:spMkLst>
            <pc:docMk/>
            <pc:sldMk cId="0" sldId="287"/>
            <ac:spMk id="3" creationId="{00000000-0000-0000-0000-000000000000}"/>
          </ac:spMkLst>
        </pc:spChg>
      </pc:sldChg>
      <pc:sldChg chg="modSp">
        <pc:chgData name="sammarfatima93@gmail.com" userId="d44883e3c0456043" providerId="LiveId" clId="{95E2696A-7377-4BA1-88AB-A0FFFCCC4DB1}" dt="2025-02-16T12:43:47.507" v="34"/>
        <pc:sldMkLst>
          <pc:docMk/>
          <pc:sldMk cId="0" sldId="289"/>
        </pc:sldMkLst>
        <pc:spChg chg="mod">
          <ac:chgData name="sammarfatima93@gmail.com" userId="d44883e3c0456043" providerId="LiveId" clId="{95E2696A-7377-4BA1-88AB-A0FFFCCC4DB1}" dt="2025-02-16T12:43:47.507" v="34"/>
          <ac:spMkLst>
            <pc:docMk/>
            <pc:sldMk cId="0" sldId="289"/>
            <ac:spMk id="2" creationId="{00000000-0000-0000-0000-000000000000}"/>
          </ac:spMkLst>
        </pc:spChg>
      </pc:sldChg>
      <pc:sldChg chg="modSp">
        <pc:chgData name="sammarfatima93@gmail.com" userId="d44883e3c0456043" providerId="LiveId" clId="{95E2696A-7377-4BA1-88AB-A0FFFCCC4DB1}" dt="2025-02-16T12:43:54.742" v="35"/>
        <pc:sldMkLst>
          <pc:docMk/>
          <pc:sldMk cId="0" sldId="291"/>
        </pc:sldMkLst>
        <pc:spChg chg="mod">
          <ac:chgData name="sammarfatima93@gmail.com" userId="d44883e3c0456043" providerId="LiveId" clId="{95E2696A-7377-4BA1-88AB-A0FFFCCC4DB1}" dt="2025-02-16T12:43:54.742" v="35"/>
          <ac:spMkLst>
            <pc:docMk/>
            <pc:sldMk cId="0" sldId="291"/>
            <ac:spMk id="2" creationId="{00000000-0000-0000-0000-000000000000}"/>
          </ac:spMkLst>
        </pc:spChg>
      </pc:sldChg>
      <pc:sldChg chg="modSp">
        <pc:chgData name="sammarfatima93@gmail.com" userId="d44883e3c0456043" providerId="LiveId" clId="{95E2696A-7377-4BA1-88AB-A0FFFCCC4DB1}" dt="2025-02-16T12:44:00.367" v="36"/>
        <pc:sldMkLst>
          <pc:docMk/>
          <pc:sldMk cId="0" sldId="292"/>
        </pc:sldMkLst>
        <pc:spChg chg="mod">
          <ac:chgData name="sammarfatima93@gmail.com" userId="d44883e3c0456043" providerId="LiveId" clId="{95E2696A-7377-4BA1-88AB-A0FFFCCC4DB1}" dt="2025-02-16T12:44:00.367" v="36"/>
          <ac:spMkLst>
            <pc:docMk/>
            <pc:sldMk cId="0" sldId="292"/>
            <ac:spMk id="2" creationId="{00000000-0000-0000-0000-000000000000}"/>
          </ac:spMkLst>
        </pc:spChg>
      </pc:sldChg>
      <pc:sldChg chg="modSp">
        <pc:chgData name="sammarfatima93@gmail.com" userId="d44883e3c0456043" providerId="LiveId" clId="{95E2696A-7377-4BA1-88AB-A0FFFCCC4DB1}" dt="2025-02-16T12:44:25.740" v="37"/>
        <pc:sldMkLst>
          <pc:docMk/>
          <pc:sldMk cId="0" sldId="293"/>
        </pc:sldMkLst>
        <pc:spChg chg="mod">
          <ac:chgData name="sammarfatima93@gmail.com" userId="d44883e3c0456043" providerId="LiveId" clId="{95E2696A-7377-4BA1-88AB-A0FFFCCC4DB1}" dt="2025-02-16T12:44:25.740" v="37"/>
          <ac:spMkLst>
            <pc:docMk/>
            <pc:sldMk cId="0" sldId="293"/>
            <ac:spMk id="2" creationId="{00000000-0000-0000-0000-000000000000}"/>
          </ac:spMkLst>
        </pc:spChg>
      </pc:sldChg>
      <pc:sldChg chg="modSp">
        <pc:chgData name="sammarfatima93@gmail.com" userId="d44883e3c0456043" providerId="LiveId" clId="{95E2696A-7377-4BA1-88AB-A0FFFCCC4DB1}" dt="2025-02-16T12:44:33.831" v="38"/>
        <pc:sldMkLst>
          <pc:docMk/>
          <pc:sldMk cId="0" sldId="296"/>
        </pc:sldMkLst>
        <pc:spChg chg="mod">
          <ac:chgData name="sammarfatima93@gmail.com" userId="d44883e3c0456043" providerId="LiveId" clId="{95E2696A-7377-4BA1-88AB-A0FFFCCC4DB1}" dt="2025-02-16T12:44:33.831" v="38"/>
          <ac:spMkLst>
            <pc:docMk/>
            <pc:sldMk cId="0" sldId="296"/>
            <ac:spMk id="2" creationId="{00000000-0000-0000-0000-000000000000}"/>
          </ac:spMkLst>
        </pc:spChg>
      </pc:sldChg>
      <pc:sldChg chg="new del">
        <pc:chgData name="sammarfatima93@gmail.com" userId="d44883e3c0456043" providerId="LiveId" clId="{95E2696A-7377-4BA1-88AB-A0FFFCCC4DB1}" dt="2025-02-16T12:58:43.821" v="40" actId="680"/>
        <pc:sldMkLst>
          <pc:docMk/>
          <pc:sldMk cId="77611174" sldId="418"/>
        </pc:sldMkLst>
      </pc:sldChg>
      <pc:sldChg chg="modSp new mod">
        <pc:chgData name="sammarfatima93@gmail.com" userId="d44883e3c0456043" providerId="LiveId" clId="{95E2696A-7377-4BA1-88AB-A0FFFCCC4DB1}" dt="2025-02-16T12:59:32.382" v="60" actId="255"/>
        <pc:sldMkLst>
          <pc:docMk/>
          <pc:sldMk cId="3528181506" sldId="418"/>
        </pc:sldMkLst>
        <pc:spChg chg="mod">
          <ac:chgData name="sammarfatima93@gmail.com" userId="d44883e3c0456043" providerId="LiveId" clId="{95E2696A-7377-4BA1-88AB-A0FFFCCC4DB1}" dt="2025-02-16T12:58:55.116" v="58" actId="20577"/>
          <ac:spMkLst>
            <pc:docMk/>
            <pc:sldMk cId="3528181506" sldId="418"/>
            <ac:spMk id="2" creationId="{EF2E025A-1B51-2D57-302B-5D2D0E0A3549}"/>
          </ac:spMkLst>
        </pc:spChg>
        <pc:spChg chg="mod">
          <ac:chgData name="sammarfatima93@gmail.com" userId="d44883e3c0456043" providerId="LiveId" clId="{95E2696A-7377-4BA1-88AB-A0FFFCCC4DB1}" dt="2025-02-16T12:59:32.382" v="60" actId="255"/>
          <ac:spMkLst>
            <pc:docMk/>
            <pc:sldMk cId="3528181506" sldId="418"/>
            <ac:spMk id="3" creationId="{DCC819FF-1A69-42D1-45D7-A3FC7F18A07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3B7EE28-512C-214E-9974-3016F07715E9}" type="presOf" srcId="{399ACE2F-90C5-48B1-9E65-700A32562848}" destId="{9815588C-16D0-4475-B64C-847FC87C8C32}" srcOrd="3"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1E50F2E-C21C-7B40-A4B8-FB7D48685756}" type="presOf" srcId="{663C1E13-76F9-4B70-A2F2-CA23180743CE}" destId="{4822A78E-EAEC-401F-941A-3A84E13E2357}" srcOrd="2" destOrd="0" presId="urn:microsoft.com/office/officeart/2005/8/layout/gear1#1"/>
    <dgm:cxn modelId="{D2EBCB36-C3A8-3340-9C21-2F40968EFF26}" type="presOf" srcId="{DACAB5BA-B8B4-4D66-8B11-1D02259E020B}" destId="{8BC64EA7-2794-42B6-96C9-F39A52CB985A}" srcOrd="2" destOrd="0" presId="urn:microsoft.com/office/officeart/2005/8/layout/gear1#1"/>
    <dgm:cxn modelId="{15F0283C-5855-784E-9818-ACAD69FF7FC0}" type="presOf" srcId="{399ACE2F-90C5-48B1-9E65-700A32562848}" destId="{59EDF28D-6C67-49D0-B5A1-DE5C3CBA2292}" srcOrd="0" destOrd="0" presId="urn:microsoft.com/office/officeart/2005/8/layout/gear1#1"/>
    <dgm:cxn modelId="{B020E15E-E1F1-EB47-BD56-6C1CA09EC19D}" type="presOf" srcId="{DA82EADB-2721-42A0-95EA-F9B5521A38A6}" destId="{A09CEA93-9338-4361-A5E6-CF85B6019F5A}" srcOrd="0" destOrd="0" presId="urn:microsoft.com/office/officeart/2005/8/layout/gear1#1"/>
    <dgm:cxn modelId="{AA13EC6C-A091-9143-8206-FB18C82B24A8}" type="presOf" srcId="{188C389E-9423-41DE-9C5E-D4A7E95C7E62}" destId="{6DF3A3A0-5919-4E69-80DD-61760D6340A0}" srcOrd="0" destOrd="0" presId="urn:microsoft.com/office/officeart/2005/8/layout/gear1#1"/>
    <dgm:cxn modelId="{CF4C724D-EF72-A643-A58F-DFD3DF7552B7}" type="presOf" srcId="{F9CEBA05-2F10-437E-89B2-54F4D9FAF478}" destId="{5ED88519-AC6C-4AA3-B76D-812B93A167E4}" srcOrd="0" destOrd="0" presId="urn:microsoft.com/office/officeart/2005/8/layout/gear1#1"/>
    <dgm:cxn modelId="{7AF09E59-58EE-4E49-A4DC-2B0D1B374FC3}" type="presOf" srcId="{399ACE2F-90C5-48B1-9E65-700A32562848}" destId="{7D3EFDB4-E5D1-439A-86D8-1FCF80D959BA}" srcOrd="2" destOrd="0" presId="urn:microsoft.com/office/officeart/2005/8/layout/gear1#1"/>
    <dgm:cxn modelId="{5DA35782-A3B8-DF45-AD39-0CEF1758E4BF}" type="presOf" srcId="{DACAB5BA-B8B4-4D66-8B11-1D02259E020B}" destId="{B6B6B41B-120B-4968-AB6A-FC6E7C8EF3C0}" srcOrd="1" destOrd="0" presId="urn:microsoft.com/office/officeart/2005/8/layout/gear1#1"/>
    <dgm:cxn modelId="{423A3893-B4D0-6A4E-ADD6-374770125365}" type="presOf" srcId="{663C1E13-76F9-4B70-A2F2-CA23180743CE}" destId="{93300324-D62F-4E58-B882-734182BDB462}" srcOrd="0" destOrd="0" presId="urn:microsoft.com/office/officeart/2005/8/layout/gear1#1"/>
    <dgm:cxn modelId="{7239FD97-72CD-3747-9130-AE192AF9C4BC}" type="presOf" srcId="{DACAB5BA-B8B4-4D66-8B11-1D02259E020B}" destId="{87622A90-D0D8-4EA3-BC0D-D537801AF2B1}"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CE15E1C9-7628-3549-A11D-325FF8770523}" type="presOf" srcId="{23718C41-0A1F-40BF-86BE-8A5476EC271E}" destId="{398423B3-DD54-4226-99D7-017EFC1488DF}" srcOrd="0" destOrd="0" presId="urn:microsoft.com/office/officeart/2005/8/layout/gear1#1"/>
    <dgm:cxn modelId="{2DFE34DF-B1EF-F748-89A8-1BFF9EF566E1}" type="presOf" srcId="{399ACE2F-90C5-48B1-9E65-700A32562848}" destId="{23DC08E4-3725-4448-BFFF-1CCEA2F2987E}" srcOrd="1" destOrd="0" presId="urn:microsoft.com/office/officeart/2005/8/layout/gear1#1"/>
    <dgm:cxn modelId="{C668E6E8-7380-F94B-B207-3041CDBDC6AB}" type="presOf" srcId="{663C1E13-76F9-4B70-A2F2-CA23180743CE}" destId="{B9330EE9-43E4-4FD4-8144-E92B1DD0FCDF}" srcOrd="1" destOrd="0" presId="urn:microsoft.com/office/officeart/2005/8/layout/gear1#1"/>
    <dgm:cxn modelId="{98C7B21C-C256-1140-BE7B-8048269E1B05}" type="presParOf" srcId="{5ED88519-AC6C-4AA3-B76D-812B93A167E4}" destId="{87622A90-D0D8-4EA3-BC0D-D537801AF2B1}" srcOrd="0" destOrd="0" presId="urn:microsoft.com/office/officeart/2005/8/layout/gear1#1"/>
    <dgm:cxn modelId="{5AB08AA6-9A47-9F47-A416-477301D9B9FF}" type="presParOf" srcId="{5ED88519-AC6C-4AA3-B76D-812B93A167E4}" destId="{B6B6B41B-120B-4968-AB6A-FC6E7C8EF3C0}" srcOrd="1" destOrd="0" presId="urn:microsoft.com/office/officeart/2005/8/layout/gear1#1"/>
    <dgm:cxn modelId="{2401FBB3-4D8E-A248-842E-12665BCCA8AA}" type="presParOf" srcId="{5ED88519-AC6C-4AA3-B76D-812B93A167E4}" destId="{8BC64EA7-2794-42B6-96C9-F39A52CB985A}" srcOrd="2" destOrd="0" presId="urn:microsoft.com/office/officeart/2005/8/layout/gear1#1"/>
    <dgm:cxn modelId="{46771D46-6687-8843-BE5E-19E0515C065E}" type="presParOf" srcId="{5ED88519-AC6C-4AA3-B76D-812B93A167E4}" destId="{93300324-D62F-4E58-B882-734182BDB462}" srcOrd="3" destOrd="0" presId="urn:microsoft.com/office/officeart/2005/8/layout/gear1#1"/>
    <dgm:cxn modelId="{64158712-A2C4-934A-BF10-EED16CADC230}" type="presParOf" srcId="{5ED88519-AC6C-4AA3-B76D-812B93A167E4}" destId="{B9330EE9-43E4-4FD4-8144-E92B1DD0FCDF}" srcOrd="4" destOrd="0" presId="urn:microsoft.com/office/officeart/2005/8/layout/gear1#1"/>
    <dgm:cxn modelId="{700DD136-24D7-954E-BDD6-D98D5FED9C0A}" type="presParOf" srcId="{5ED88519-AC6C-4AA3-B76D-812B93A167E4}" destId="{4822A78E-EAEC-401F-941A-3A84E13E2357}" srcOrd="5" destOrd="0" presId="urn:microsoft.com/office/officeart/2005/8/layout/gear1#1"/>
    <dgm:cxn modelId="{E65A2CAD-2074-C645-8FFB-1F1EFBB95FAF}" type="presParOf" srcId="{5ED88519-AC6C-4AA3-B76D-812B93A167E4}" destId="{59EDF28D-6C67-49D0-B5A1-DE5C3CBA2292}" srcOrd="6" destOrd="0" presId="urn:microsoft.com/office/officeart/2005/8/layout/gear1#1"/>
    <dgm:cxn modelId="{B005AEBF-91A5-7B4B-9C9B-3CCAA46102A4}" type="presParOf" srcId="{5ED88519-AC6C-4AA3-B76D-812B93A167E4}" destId="{23DC08E4-3725-4448-BFFF-1CCEA2F2987E}" srcOrd="7" destOrd="0" presId="urn:microsoft.com/office/officeart/2005/8/layout/gear1#1"/>
    <dgm:cxn modelId="{4A75BCD9-8CC8-C742-A9A9-08DDDF82A3D8}" type="presParOf" srcId="{5ED88519-AC6C-4AA3-B76D-812B93A167E4}" destId="{7D3EFDB4-E5D1-439A-86D8-1FCF80D959BA}" srcOrd="8" destOrd="0" presId="urn:microsoft.com/office/officeart/2005/8/layout/gear1#1"/>
    <dgm:cxn modelId="{BD4A9BB0-B2F7-4B4C-865D-D45426C93B7A}" type="presParOf" srcId="{5ED88519-AC6C-4AA3-B76D-812B93A167E4}" destId="{9815588C-16D0-4475-B64C-847FC87C8C32}" srcOrd="9" destOrd="0" presId="urn:microsoft.com/office/officeart/2005/8/layout/gear1#1"/>
    <dgm:cxn modelId="{AEED365F-37E4-9942-B316-06C75AE8B1C3}" type="presParOf" srcId="{5ED88519-AC6C-4AA3-B76D-812B93A167E4}" destId="{398423B3-DD54-4226-99D7-017EFC1488DF}" srcOrd="10" destOrd="0" presId="urn:microsoft.com/office/officeart/2005/8/layout/gear1#1"/>
    <dgm:cxn modelId="{97D369D3-7427-D145-AFC0-07FF4C8909DB}" type="presParOf" srcId="{5ED88519-AC6C-4AA3-B76D-812B93A167E4}" destId="{6DF3A3A0-5919-4E69-80DD-61760D6340A0}" srcOrd="11" destOrd="0" presId="urn:microsoft.com/office/officeart/2005/8/layout/gear1#1"/>
    <dgm:cxn modelId="{A3830FC0-8E72-BA4E-8AD3-F31378F8B10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2582234" y="1410659"/>
          <a:ext cx="1728787" cy="1728787"/>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Black" pitchFamily="34" charset="0"/>
            </a:rPr>
            <a:t>Wisdom</a:t>
          </a:r>
        </a:p>
      </dsp:txBody>
      <dsp:txXfrm>
        <a:off x="2929797" y="1815619"/>
        <a:ext cx="1033661" cy="888632"/>
      </dsp:txXfrm>
    </dsp:sp>
    <dsp:sp modelId="{93300324-D62F-4E58-B882-734182BDB462}">
      <dsp:nvSpPr>
        <dsp:cNvPr id="0" name=""/>
        <dsp:cNvSpPr/>
      </dsp:nvSpPr>
      <dsp:spPr>
        <a:xfrm>
          <a:off x="1580197" y="1005840"/>
          <a:ext cx="1257300" cy="1257300"/>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1896726" y="1324282"/>
        <a:ext cx="624242" cy="620416"/>
      </dsp:txXfrm>
    </dsp:sp>
    <dsp:sp modelId="{59EDF28D-6C67-49D0-B5A1-DE5C3CBA2292}">
      <dsp:nvSpPr>
        <dsp:cNvPr id="0" name=""/>
        <dsp:cNvSpPr/>
      </dsp:nvSpPr>
      <dsp:spPr>
        <a:xfrm rot="20700000">
          <a:off x="2284413" y="138431"/>
          <a:ext cx="1231897" cy="1231897"/>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Black" pitchFamily="34" charset="0"/>
            </a:rPr>
            <a:t>Servic</a:t>
          </a:r>
          <a:r>
            <a:rPr lang="en-US" sz="1200" kern="1200" dirty="0">
              <a:latin typeface="Arial Black" pitchFamily="34" charset="0"/>
            </a:rPr>
            <a:t>e</a:t>
          </a:r>
          <a:r>
            <a:rPr lang="en-US" sz="1200" kern="1200" dirty="0"/>
            <a:t> </a:t>
          </a:r>
        </a:p>
      </dsp:txBody>
      <dsp:txXfrm rot="-20700000">
        <a:off x="2554605" y="408622"/>
        <a:ext cx="691515" cy="691515"/>
      </dsp:txXfrm>
    </dsp:sp>
    <dsp:sp modelId="{398423B3-DD54-4226-99D7-017EFC1488DF}">
      <dsp:nvSpPr>
        <dsp:cNvPr id="0" name=""/>
        <dsp:cNvSpPr/>
      </dsp:nvSpPr>
      <dsp:spPr>
        <a:xfrm>
          <a:off x="2441918" y="1159893"/>
          <a:ext cx="2212848" cy="2212848"/>
        </a:xfrm>
        <a:prstGeom prst="circularArrow">
          <a:avLst>
            <a:gd name="adj1" fmla="val 4688"/>
            <a:gd name="adj2" fmla="val 299029"/>
            <a:gd name="adj3" fmla="val 2484496"/>
            <a:gd name="adj4" fmla="val 15931267"/>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357532" y="732157"/>
          <a:ext cx="1607772" cy="1607772"/>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1999463" y="-126889"/>
          <a:ext cx="1733502" cy="1733502"/>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Calibri" panose="020F0502020204030204" pitchFamily="34" charset="0"/>
                <a:cs typeface="Calibri" panose="020F0502020204030204" pitchFamily="34" charset="0"/>
              </a:defRPr>
            </a:lvl1pPr>
          </a:lstStyle>
          <a:p>
            <a:r>
              <a:rPr lang="en-US" dirty="0"/>
              <a:t>Click to edit Master title style</a:t>
            </a:r>
            <a:endParaRPr lang="en-PK"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PK" dirty="0"/>
          </a:p>
        </p:txBody>
      </p:sp>
      <p:sp>
        <p:nvSpPr>
          <p:cNvPr id="4" name="Date Placeholder 3">
            <a:extLst>
              <a:ext uri="{FF2B5EF4-FFF2-40B4-BE49-F238E27FC236}">
                <a16:creationId xmlns:a16="http://schemas.microsoft.com/office/drawing/2014/main" id="{832A1ABA-EADF-0AD0-86FD-DD2A55A2010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F7433E9-680C-F452-AB27-BCDA5FD972D6}"/>
              </a:ext>
            </a:extLst>
          </p:cNvPr>
          <p:cNvSpPr>
            <a:spLocks noGrp="1"/>
          </p:cNvSpPr>
          <p:nvPr>
            <p:ph type="ftr" sz="quarter" idx="11"/>
          </p:nvPr>
        </p:nvSpPr>
        <p:spPr/>
        <p:txBody>
          <a:bodyPr/>
          <a:lstStyle>
            <a:lvl1pPr>
              <a:defRPr/>
            </a:lvl1pPr>
          </a:lstStyle>
          <a:p>
            <a:pPr>
              <a:defRPr/>
            </a:pPr>
            <a:r>
              <a:rPr lang="en-US" altLang="en-US"/>
              <a:t>Maulana Azad Medical College</a:t>
            </a:r>
          </a:p>
        </p:txBody>
      </p:sp>
      <p:sp>
        <p:nvSpPr>
          <p:cNvPr id="6" name="Slide Number Placeholder 5">
            <a:extLst>
              <a:ext uri="{FF2B5EF4-FFF2-40B4-BE49-F238E27FC236}">
                <a16:creationId xmlns:a16="http://schemas.microsoft.com/office/drawing/2014/main" id="{16176C47-C5D6-74C2-1045-E405E5AB4AD1}"/>
              </a:ext>
            </a:extLst>
          </p:cNvPr>
          <p:cNvSpPr>
            <a:spLocks noGrp="1"/>
          </p:cNvSpPr>
          <p:nvPr>
            <p:ph type="sldNum" sz="quarter" idx="12"/>
          </p:nvPr>
        </p:nvSpPr>
        <p:spPr/>
        <p:txBody>
          <a:bodyPr/>
          <a:lstStyle>
            <a:lvl1pPr>
              <a:defRPr/>
            </a:lvl1pPr>
          </a:lstStyle>
          <a:p>
            <a:pPr>
              <a:defRPr/>
            </a:pPr>
            <a:fld id="{A51EC587-0F86-418A-9B70-7E9D2541B67E}" type="slidenum">
              <a:rPr lang="en-US" altLang="en-US"/>
              <a:pPr>
                <a:defRPr/>
              </a:pPr>
              <a:t>‹#›</a:t>
            </a:fld>
            <a:endParaRPr lang="en-US" altLang="en-US"/>
          </a:p>
        </p:txBody>
      </p:sp>
    </p:spTree>
    <p:extLst>
      <p:ext uri="{BB962C8B-B14F-4D97-AF65-F5344CB8AC3E}">
        <p14:creationId xmlns:p14="http://schemas.microsoft.com/office/powerpoint/2010/main" val="22907322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12698" y="706881"/>
            <a:ext cx="7627620" cy="124460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535940" y="2415362"/>
            <a:ext cx="7912100" cy="3593465"/>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2/16/2025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www.ncbi.nlm.nih.gov/books/NBK557537/" TargetMode="External"/><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9258D9A-D5E4-9EC5-8A68-3043FC8F3720}"/>
              </a:ext>
            </a:extLst>
          </p:cNvPr>
          <p:cNvSpPr>
            <a:spLocks noGrp="1" noChangeArrowheads="1"/>
          </p:cNvSpPr>
          <p:nvPr>
            <p:ph type="ctrTitle"/>
          </p:nvPr>
        </p:nvSpPr>
        <p:spPr>
          <a:xfrm>
            <a:off x="1143000" y="1638300"/>
            <a:ext cx="6858000" cy="1790700"/>
          </a:xfrm>
        </p:spPr>
        <p:txBody>
          <a:bodyPr/>
          <a:lstStyle/>
          <a:p>
            <a:r>
              <a:rPr lang="en-US" sz="3600" b="1" dirty="0"/>
              <a:t>Tubulointerstitial</a:t>
            </a:r>
            <a:r>
              <a:rPr lang="en-US" sz="3600" b="1" spc="-229" dirty="0"/>
              <a:t> </a:t>
            </a:r>
            <a:r>
              <a:rPr lang="en-US" sz="3600" b="1" spc="-10" dirty="0"/>
              <a:t>Diseases</a:t>
            </a:r>
            <a:br>
              <a:rPr lang="en-US" altLang="en-PK" sz="4000" b="1" dirty="0">
                <a:ea typeface="ＭＳ Ｐゴシック" panose="020B0600070205080204" pitchFamily="34" charset="-128"/>
              </a:rPr>
            </a:br>
            <a:r>
              <a:rPr lang="en-US" altLang="en-PK" sz="4000" b="1" dirty="0">
                <a:solidFill>
                  <a:schemeClr val="tx2"/>
                </a:solidFill>
                <a:ea typeface="ＭＳ Ｐゴシック" panose="020B0600070205080204" pitchFamily="34" charset="-128"/>
              </a:rPr>
              <a:t>Renal Module</a:t>
            </a:r>
            <a:br>
              <a:rPr lang="en-US" altLang="en-PK" sz="4000" b="1" dirty="0">
                <a:ea typeface="ＭＳ Ｐゴシック" panose="020B0600070205080204" pitchFamily="34" charset="-128"/>
              </a:rPr>
            </a:br>
            <a:r>
              <a:rPr lang="en-US" altLang="en-PK" sz="4000" b="1" dirty="0">
                <a:ea typeface="ＭＳ Ｐゴシック" panose="020B0600070205080204" pitchFamily="34" charset="-128"/>
              </a:rPr>
              <a:t>4</a:t>
            </a:r>
            <a:r>
              <a:rPr lang="en-US" altLang="en-PK" sz="4000" b="1" baseline="30000" dirty="0">
                <a:ea typeface="ＭＳ Ｐゴシック" panose="020B0600070205080204" pitchFamily="34" charset="-128"/>
              </a:rPr>
              <a:t>th</a:t>
            </a:r>
            <a:r>
              <a:rPr lang="en-US" altLang="en-PK" sz="4000" b="1" dirty="0">
                <a:ea typeface="ＭＳ Ｐゴシック" panose="020B0600070205080204" pitchFamily="34" charset="-128"/>
              </a:rPr>
              <a:t> Year MBBS</a:t>
            </a:r>
            <a:endParaRPr lang="en-US" altLang="en-PK" sz="4000" dirty="0"/>
          </a:p>
        </p:txBody>
      </p:sp>
      <p:sp>
        <p:nvSpPr>
          <p:cNvPr id="3" name="Subtitle 2">
            <a:extLst>
              <a:ext uri="{FF2B5EF4-FFF2-40B4-BE49-F238E27FC236}">
                <a16:creationId xmlns:a16="http://schemas.microsoft.com/office/drawing/2014/main" id="{0C0B60FF-9526-071A-602B-9202D3CC3357}"/>
              </a:ext>
            </a:extLst>
          </p:cNvPr>
          <p:cNvSpPr>
            <a:spLocks noGrp="1"/>
          </p:cNvSpPr>
          <p:nvPr>
            <p:ph type="subTitle" idx="1"/>
          </p:nvPr>
        </p:nvSpPr>
        <p:spPr/>
        <p:txBody>
          <a:bodyPr rtlCol="0"/>
          <a:lstStyle/>
          <a:p>
            <a:pPr fontAlgn="auto">
              <a:spcAft>
                <a:spcPts val="0"/>
              </a:spcAft>
              <a:defRPr/>
            </a:pPr>
            <a:r>
              <a:rPr lang="en-US" dirty="0">
                <a:solidFill>
                  <a:schemeClr val="bg1">
                    <a:lumMod val="50000"/>
                  </a:schemeClr>
                </a:solidFill>
              </a:rPr>
              <a:t>Dr Kiran Fatima</a:t>
            </a:r>
          </a:p>
          <a:p>
            <a:pPr fontAlgn="auto">
              <a:spcAft>
                <a:spcPts val="0"/>
              </a:spcAft>
              <a:defRPr/>
            </a:pPr>
            <a:r>
              <a:rPr lang="en-US" dirty="0">
                <a:solidFill>
                  <a:schemeClr val="bg1">
                    <a:lumMod val="50000"/>
                  </a:schemeClr>
                </a:solidFill>
              </a:rPr>
              <a:t>Pathology Department</a:t>
            </a:r>
          </a:p>
          <a:p>
            <a:pPr fontAlgn="auto">
              <a:spcAft>
                <a:spcPts val="0"/>
              </a:spcAft>
              <a:defRPr/>
            </a:pPr>
            <a:r>
              <a:rPr lang="en-US" dirty="0">
                <a:solidFill>
                  <a:schemeClr val="bg1">
                    <a:lumMod val="50000"/>
                  </a:schemeClr>
                </a:solidFill>
              </a:rPr>
              <a:t>Rawalpindi Medical University</a:t>
            </a:r>
          </a:p>
        </p:txBody>
      </p:sp>
    </p:spTree>
    <p:extLst>
      <p:ext uri="{BB962C8B-B14F-4D97-AF65-F5344CB8AC3E}">
        <p14:creationId xmlns:p14="http://schemas.microsoft.com/office/powerpoint/2010/main" val="980264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2169" y="466470"/>
            <a:ext cx="6438900" cy="696595"/>
          </a:xfrm>
          <a:prstGeom prst="rect">
            <a:avLst/>
          </a:prstGeom>
        </p:spPr>
        <p:txBody>
          <a:bodyPr vert="horz" wrap="square" lIns="0" tIns="13335" rIns="0" bIns="0" rtlCol="0">
            <a:spAutoFit/>
          </a:bodyPr>
          <a:lstStyle/>
          <a:p>
            <a:pPr marL="12700">
              <a:lnSpc>
                <a:spcPct val="100000"/>
              </a:lnSpc>
              <a:spcBef>
                <a:spcPts val="105"/>
              </a:spcBef>
            </a:pPr>
            <a:r>
              <a:rPr lang="en-US" dirty="0"/>
              <a:t>Acute</a:t>
            </a:r>
            <a:r>
              <a:rPr lang="en-US" spc="-75" dirty="0"/>
              <a:t> </a:t>
            </a:r>
            <a:r>
              <a:rPr lang="en-US" dirty="0"/>
              <a:t>tubular</a:t>
            </a:r>
            <a:r>
              <a:rPr lang="en-US" spc="-70" dirty="0"/>
              <a:t> </a:t>
            </a:r>
            <a:r>
              <a:rPr lang="en-US" dirty="0"/>
              <a:t>injury</a:t>
            </a:r>
            <a:r>
              <a:rPr lang="en-US" spc="-85" dirty="0"/>
              <a:t> </a:t>
            </a:r>
            <a:r>
              <a:rPr spc="-25" dirty="0"/>
              <a:t>ATI</a:t>
            </a:r>
          </a:p>
        </p:txBody>
      </p:sp>
      <p:sp>
        <p:nvSpPr>
          <p:cNvPr id="3" name="object 3"/>
          <p:cNvSpPr txBox="1"/>
          <p:nvPr/>
        </p:nvSpPr>
        <p:spPr>
          <a:xfrm>
            <a:off x="535940" y="1558797"/>
            <a:ext cx="7915909" cy="2917337"/>
          </a:xfrm>
          <a:prstGeom prst="rect">
            <a:avLst/>
          </a:prstGeom>
        </p:spPr>
        <p:txBody>
          <a:bodyPr vert="horz" wrap="square" lIns="0" tIns="13335" rIns="0" bIns="0" rtlCol="0">
            <a:spAutoFit/>
          </a:bodyPr>
          <a:lstStyle/>
          <a:p>
            <a:pPr marL="306070" indent="-293370">
              <a:lnSpc>
                <a:spcPts val="3650"/>
              </a:lnSpc>
              <a:spcBef>
                <a:spcPts val="105"/>
              </a:spcBef>
              <a:buFont typeface="Arial MT"/>
              <a:buChar char="•"/>
              <a:tabLst>
                <a:tab pos="306070" algn="l"/>
              </a:tabLst>
            </a:pPr>
            <a:r>
              <a:rPr sz="2400" dirty="0">
                <a:latin typeface="Calibri"/>
                <a:cs typeface="Calibri"/>
              </a:rPr>
              <a:t>Acute</a:t>
            </a:r>
            <a:r>
              <a:rPr sz="2400" spc="-45" dirty="0">
                <a:latin typeface="Calibri"/>
                <a:cs typeface="Calibri"/>
              </a:rPr>
              <a:t> </a:t>
            </a:r>
            <a:r>
              <a:rPr sz="2400" dirty="0">
                <a:latin typeface="Calibri"/>
                <a:cs typeface="Calibri"/>
              </a:rPr>
              <a:t>diminution or</a:t>
            </a:r>
            <a:r>
              <a:rPr sz="2400" spc="-40" dirty="0">
                <a:latin typeface="Calibri"/>
                <a:cs typeface="Calibri"/>
              </a:rPr>
              <a:t> </a:t>
            </a:r>
            <a:r>
              <a:rPr sz="2400" dirty="0">
                <a:latin typeface="Calibri"/>
                <a:cs typeface="Calibri"/>
              </a:rPr>
              <a:t>loss</a:t>
            </a:r>
            <a:r>
              <a:rPr sz="2400" spc="-45" dirty="0">
                <a:latin typeface="Calibri"/>
                <a:cs typeface="Calibri"/>
              </a:rPr>
              <a:t> </a:t>
            </a:r>
            <a:r>
              <a:rPr sz="2400" dirty="0">
                <a:latin typeface="Calibri"/>
                <a:cs typeface="Calibri"/>
              </a:rPr>
              <a:t>of</a:t>
            </a:r>
            <a:r>
              <a:rPr sz="2400" spc="-45" dirty="0">
                <a:latin typeface="Calibri"/>
                <a:cs typeface="Calibri"/>
              </a:rPr>
              <a:t> </a:t>
            </a:r>
            <a:r>
              <a:rPr sz="2400" dirty="0">
                <a:latin typeface="Calibri"/>
                <a:cs typeface="Calibri"/>
              </a:rPr>
              <a:t>renal</a:t>
            </a:r>
            <a:r>
              <a:rPr sz="2400" spc="-45" dirty="0">
                <a:latin typeface="Calibri"/>
                <a:cs typeface="Calibri"/>
              </a:rPr>
              <a:t> </a:t>
            </a:r>
            <a:r>
              <a:rPr sz="2400" dirty="0">
                <a:latin typeface="Calibri"/>
                <a:cs typeface="Calibri"/>
              </a:rPr>
              <a:t>function</a:t>
            </a:r>
            <a:r>
              <a:rPr sz="2400" spc="-25" dirty="0">
                <a:latin typeface="Calibri"/>
                <a:cs typeface="Calibri"/>
              </a:rPr>
              <a:t> and</a:t>
            </a:r>
            <a:endParaRPr sz="2400" dirty="0">
              <a:latin typeface="Calibri"/>
              <a:cs typeface="Calibri"/>
            </a:endParaRPr>
          </a:p>
          <a:p>
            <a:pPr marL="12700">
              <a:lnSpc>
                <a:spcPts val="3650"/>
              </a:lnSpc>
            </a:pPr>
            <a:r>
              <a:rPr sz="2400" b="1" dirty="0">
                <a:latin typeface="Calibri"/>
                <a:cs typeface="Calibri"/>
              </a:rPr>
              <a:t>destruction</a:t>
            </a:r>
            <a:r>
              <a:rPr sz="2400" b="1" spc="-55" dirty="0">
                <a:latin typeface="Calibri"/>
                <a:cs typeface="Calibri"/>
              </a:rPr>
              <a:t> </a:t>
            </a:r>
            <a:r>
              <a:rPr sz="2400" b="1" dirty="0">
                <a:latin typeface="Calibri"/>
                <a:cs typeface="Calibri"/>
              </a:rPr>
              <a:t>of</a:t>
            </a:r>
            <a:r>
              <a:rPr sz="2400" b="1" spc="-15" dirty="0">
                <a:latin typeface="Calibri"/>
                <a:cs typeface="Calibri"/>
              </a:rPr>
              <a:t> </a:t>
            </a:r>
            <a:r>
              <a:rPr sz="2400" b="1" dirty="0">
                <a:latin typeface="Calibri"/>
                <a:cs typeface="Calibri"/>
              </a:rPr>
              <a:t>tubular</a:t>
            </a:r>
            <a:r>
              <a:rPr sz="2400" b="1" spc="-40" dirty="0">
                <a:latin typeface="Calibri"/>
                <a:cs typeface="Calibri"/>
              </a:rPr>
              <a:t> </a:t>
            </a:r>
            <a:r>
              <a:rPr sz="2400" b="1" dirty="0">
                <a:latin typeface="Calibri"/>
                <a:cs typeface="Calibri"/>
              </a:rPr>
              <a:t>epithelial</a:t>
            </a:r>
            <a:r>
              <a:rPr sz="2400" b="1" spc="-35" dirty="0">
                <a:latin typeface="Calibri"/>
                <a:cs typeface="Calibri"/>
              </a:rPr>
              <a:t> </a:t>
            </a:r>
            <a:r>
              <a:rPr sz="2400" b="1" spc="-10" dirty="0">
                <a:latin typeface="Calibri"/>
                <a:cs typeface="Calibri"/>
              </a:rPr>
              <a:t>cells</a:t>
            </a:r>
            <a:r>
              <a:rPr sz="2400" spc="-10" dirty="0">
                <a:latin typeface="Calibri"/>
                <a:cs typeface="Calibri"/>
              </a:rPr>
              <a:t>.</a:t>
            </a:r>
            <a:endParaRPr sz="2400" dirty="0">
              <a:latin typeface="Calibri"/>
              <a:cs typeface="Calibri"/>
            </a:endParaRPr>
          </a:p>
          <a:p>
            <a:pPr marL="214629" indent="-201930">
              <a:lnSpc>
                <a:spcPct val="100000"/>
              </a:lnSpc>
              <a:spcBef>
                <a:spcPts val="215"/>
              </a:spcBef>
              <a:buFont typeface="Arial MT"/>
              <a:buChar char="•"/>
              <a:tabLst>
                <a:tab pos="214629" algn="l"/>
              </a:tabLst>
            </a:pPr>
            <a:r>
              <a:rPr sz="2400" dirty="0">
                <a:latin typeface="Calibri"/>
                <a:cs typeface="Calibri"/>
              </a:rPr>
              <a:t>Decreased</a:t>
            </a:r>
            <a:r>
              <a:rPr sz="2400" spc="-70" dirty="0">
                <a:latin typeface="Calibri"/>
                <a:cs typeface="Calibri"/>
              </a:rPr>
              <a:t> </a:t>
            </a:r>
            <a:r>
              <a:rPr sz="2400" spc="-25" dirty="0">
                <a:latin typeface="Calibri"/>
                <a:cs typeface="Calibri"/>
              </a:rPr>
              <a:t>GFR</a:t>
            </a:r>
            <a:endParaRPr sz="2400" dirty="0">
              <a:latin typeface="Calibri"/>
              <a:cs typeface="Calibri"/>
            </a:endParaRPr>
          </a:p>
          <a:p>
            <a:pPr marL="12700" marR="306070" indent="201930">
              <a:lnSpc>
                <a:spcPts val="3460"/>
              </a:lnSpc>
              <a:spcBef>
                <a:spcPts val="645"/>
              </a:spcBef>
              <a:buFont typeface="Arial MT"/>
              <a:buChar char="•"/>
              <a:tabLst>
                <a:tab pos="214629" algn="l"/>
              </a:tabLst>
            </a:pPr>
            <a:r>
              <a:rPr sz="2400" dirty="0">
                <a:latin typeface="Calibri"/>
                <a:cs typeface="Calibri"/>
              </a:rPr>
              <a:t>Oliguria</a:t>
            </a:r>
            <a:r>
              <a:rPr sz="2400" spc="-35" dirty="0">
                <a:latin typeface="Calibri"/>
                <a:cs typeface="Calibri"/>
              </a:rPr>
              <a:t> </a:t>
            </a:r>
            <a:r>
              <a:rPr sz="2400" dirty="0">
                <a:latin typeface="Calibri"/>
                <a:cs typeface="Calibri"/>
              </a:rPr>
              <a:t>(defined</a:t>
            </a:r>
            <a:r>
              <a:rPr sz="2400" spc="-35" dirty="0">
                <a:latin typeface="Calibri"/>
                <a:cs typeface="Calibri"/>
              </a:rPr>
              <a:t> </a:t>
            </a:r>
            <a:r>
              <a:rPr sz="2400" dirty="0">
                <a:latin typeface="Calibri"/>
                <a:cs typeface="Calibri"/>
              </a:rPr>
              <a:t>as</a:t>
            </a:r>
            <a:r>
              <a:rPr sz="2400" spc="-40" dirty="0">
                <a:latin typeface="Calibri"/>
                <a:cs typeface="Calibri"/>
              </a:rPr>
              <a:t> </a:t>
            </a:r>
            <a:r>
              <a:rPr sz="2400" dirty="0">
                <a:latin typeface="Calibri"/>
                <a:cs typeface="Calibri"/>
              </a:rPr>
              <a:t>urine</a:t>
            </a:r>
            <a:r>
              <a:rPr sz="2400" spc="-45" dirty="0">
                <a:latin typeface="Calibri"/>
                <a:cs typeface="Calibri"/>
              </a:rPr>
              <a:t> </a:t>
            </a:r>
            <a:r>
              <a:rPr sz="2400" dirty="0">
                <a:latin typeface="Calibri"/>
                <a:cs typeface="Calibri"/>
              </a:rPr>
              <a:t>output</a:t>
            </a:r>
            <a:r>
              <a:rPr sz="2400" spc="-30" dirty="0">
                <a:latin typeface="Calibri"/>
                <a:cs typeface="Calibri"/>
              </a:rPr>
              <a:t> </a:t>
            </a:r>
            <a:r>
              <a:rPr sz="2400" dirty="0">
                <a:latin typeface="Calibri"/>
                <a:cs typeface="Calibri"/>
              </a:rPr>
              <a:t>of</a:t>
            </a:r>
            <a:r>
              <a:rPr sz="2400" spc="-45" dirty="0">
                <a:latin typeface="Calibri"/>
                <a:cs typeface="Calibri"/>
              </a:rPr>
              <a:t> </a:t>
            </a:r>
            <a:r>
              <a:rPr sz="2400" dirty="0">
                <a:latin typeface="Calibri"/>
                <a:cs typeface="Calibri"/>
              </a:rPr>
              <a:t>less</a:t>
            </a:r>
            <a:r>
              <a:rPr sz="2400" spc="-45" dirty="0">
                <a:latin typeface="Calibri"/>
                <a:cs typeface="Calibri"/>
              </a:rPr>
              <a:t> </a:t>
            </a:r>
            <a:r>
              <a:rPr sz="2400" spc="-20" dirty="0">
                <a:latin typeface="Calibri"/>
                <a:cs typeface="Calibri"/>
              </a:rPr>
              <a:t>than </a:t>
            </a:r>
            <a:r>
              <a:rPr sz="2400" spc="-10" dirty="0">
                <a:latin typeface="Calibri"/>
                <a:cs typeface="Calibri"/>
              </a:rPr>
              <a:t>400mL/day)</a:t>
            </a:r>
            <a:endParaRPr sz="2400" dirty="0">
              <a:latin typeface="Calibri"/>
              <a:cs typeface="Calibri"/>
            </a:endParaRPr>
          </a:p>
          <a:p>
            <a:pPr marL="12700" marR="388620" indent="201930">
              <a:lnSpc>
                <a:spcPts val="3460"/>
              </a:lnSpc>
              <a:spcBef>
                <a:spcPts val="595"/>
              </a:spcBef>
              <a:buFont typeface="Arial MT"/>
              <a:buChar char="•"/>
              <a:tabLst>
                <a:tab pos="214629" algn="l"/>
                <a:tab pos="1851660" algn="l"/>
              </a:tabLst>
            </a:pPr>
            <a:r>
              <a:rPr sz="2400" spc="-10" dirty="0">
                <a:latin typeface="Calibri"/>
                <a:cs typeface="Calibri"/>
              </a:rPr>
              <a:t>Granular</a:t>
            </a:r>
            <a:r>
              <a:rPr lang="en-US" sz="2400" spc="-10" dirty="0">
                <a:latin typeface="Calibri"/>
                <a:cs typeface="Calibri"/>
              </a:rPr>
              <a:t> </a:t>
            </a:r>
            <a:r>
              <a:rPr sz="2400" dirty="0">
                <a:latin typeface="Calibri"/>
                <a:cs typeface="Calibri"/>
              </a:rPr>
              <a:t>casts</a:t>
            </a:r>
            <a:r>
              <a:rPr sz="2400" spc="-55" dirty="0">
                <a:latin typeface="Calibri"/>
                <a:cs typeface="Calibri"/>
              </a:rPr>
              <a:t> </a:t>
            </a:r>
            <a:r>
              <a:rPr sz="2400" dirty="0">
                <a:latin typeface="Calibri"/>
                <a:cs typeface="Calibri"/>
              </a:rPr>
              <a:t>and</a:t>
            </a:r>
            <a:r>
              <a:rPr sz="2400" spc="-35" dirty="0">
                <a:latin typeface="Calibri"/>
                <a:cs typeface="Calibri"/>
              </a:rPr>
              <a:t> </a:t>
            </a:r>
            <a:r>
              <a:rPr sz="2400" dirty="0">
                <a:latin typeface="Calibri"/>
                <a:cs typeface="Calibri"/>
              </a:rPr>
              <a:t>tubular</a:t>
            </a:r>
            <a:r>
              <a:rPr sz="2400" spc="-30" dirty="0">
                <a:latin typeface="Calibri"/>
                <a:cs typeface="Calibri"/>
              </a:rPr>
              <a:t> </a:t>
            </a:r>
            <a:r>
              <a:rPr sz="2400" dirty="0">
                <a:latin typeface="Calibri"/>
                <a:cs typeface="Calibri"/>
              </a:rPr>
              <a:t>cells</a:t>
            </a:r>
            <a:r>
              <a:rPr sz="2400" spc="-65" dirty="0">
                <a:latin typeface="Calibri"/>
                <a:cs typeface="Calibri"/>
              </a:rPr>
              <a:t> </a:t>
            </a:r>
            <a:r>
              <a:rPr sz="2400" dirty="0">
                <a:latin typeface="Calibri"/>
                <a:cs typeface="Calibri"/>
              </a:rPr>
              <a:t>observed</a:t>
            </a:r>
            <a:r>
              <a:rPr sz="2400" spc="-65" dirty="0">
                <a:latin typeface="Calibri"/>
                <a:cs typeface="Calibri"/>
              </a:rPr>
              <a:t> </a:t>
            </a:r>
            <a:r>
              <a:rPr sz="2400" spc="-25" dirty="0">
                <a:latin typeface="Calibri"/>
                <a:cs typeface="Calibri"/>
              </a:rPr>
              <a:t>in </a:t>
            </a:r>
            <a:r>
              <a:rPr sz="2400" dirty="0">
                <a:latin typeface="Calibri"/>
                <a:cs typeface="Calibri"/>
              </a:rPr>
              <a:t>the </a:t>
            </a:r>
            <a:r>
              <a:rPr sz="2400" spc="-10" dirty="0">
                <a:latin typeface="Calibri"/>
                <a:cs typeface="Calibri"/>
              </a:rPr>
              <a:t>urine</a:t>
            </a:r>
            <a:endParaRPr lang="en-US" sz="2400" spc="-10" dirty="0">
              <a:latin typeface="Calibri"/>
              <a:cs typeface="Calibri"/>
            </a:endParaRPr>
          </a:p>
          <a:p>
            <a:pPr marL="12700" marR="388620" indent="201930">
              <a:lnSpc>
                <a:spcPts val="3460"/>
              </a:lnSpc>
              <a:spcBef>
                <a:spcPts val="595"/>
              </a:spcBef>
              <a:buFont typeface="Arial MT"/>
              <a:buChar char="•"/>
              <a:tabLst>
                <a:tab pos="214629" algn="l"/>
                <a:tab pos="1851660" algn="l"/>
              </a:tabLst>
            </a:pPr>
            <a:r>
              <a:rPr sz="2400" dirty="0">
                <a:latin typeface="Calibri"/>
                <a:cs typeface="Calibri"/>
              </a:rPr>
              <a:t>It</a:t>
            </a:r>
            <a:r>
              <a:rPr sz="2400" spc="-45" dirty="0">
                <a:latin typeface="Calibri"/>
                <a:cs typeface="Calibri"/>
              </a:rPr>
              <a:t> </a:t>
            </a:r>
            <a:r>
              <a:rPr sz="2400" dirty="0">
                <a:latin typeface="Calibri"/>
                <a:cs typeface="Calibri"/>
              </a:rPr>
              <a:t>is</a:t>
            </a:r>
            <a:r>
              <a:rPr sz="2400" spc="-45" dirty="0">
                <a:latin typeface="Calibri"/>
                <a:cs typeface="Calibri"/>
              </a:rPr>
              <a:t> </a:t>
            </a:r>
            <a:r>
              <a:rPr sz="2400" dirty="0">
                <a:latin typeface="Calibri"/>
                <a:cs typeface="Calibri"/>
              </a:rPr>
              <a:t>the</a:t>
            </a:r>
            <a:r>
              <a:rPr sz="2400" spc="-30" dirty="0">
                <a:latin typeface="Calibri"/>
                <a:cs typeface="Calibri"/>
              </a:rPr>
              <a:t> </a:t>
            </a:r>
            <a:r>
              <a:rPr sz="2400" dirty="0">
                <a:latin typeface="Calibri"/>
                <a:cs typeface="Calibri"/>
              </a:rPr>
              <a:t>most</a:t>
            </a:r>
            <a:r>
              <a:rPr sz="2400" spc="-20" dirty="0">
                <a:latin typeface="Calibri"/>
                <a:cs typeface="Calibri"/>
              </a:rPr>
              <a:t> </a:t>
            </a:r>
            <a:r>
              <a:rPr sz="2400" dirty="0">
                <a:latin typeface="Calibri"/>
                <a:cs typeface="Calibri"/>
              </a:rPr>
              <a:t>common</a:t>
            </a:r>
            <a:r>
              <a:rPr sz="2400" spc="-30" dirty="0">
                <a:latin typeface="Calibri"/>
                <a:cs typeface="Calibri"/>
              </a:rPr>
              <a:t> </a:t>
            </a:r>
            <a:r>
              <a:rPr sz="2400" dirty="0">
                <a:latin typeface="Calibri"/>
                <a:cs typeface="Calibri"/>
              </a:rPr>
              <a:t>cause</a:t>
            </a:r>
            <a:r>
              <a:rPr sz="2400" spc="-35" dirty="0">
                <a:latin typeface="Calibri"/>
                <a:cs typeface="Calibri"/>
              </a:rPr>
              <a:t> </a:t>
            </a:r>
            <a:r>
              <a:rPr sz="2400" dirty="0">
                <a:latin typeface="Calibri"/>
                <a:cs typeface="Calibri"/>
              </a:rPr>
              <a:t>of</a:t>
            </a:r>
            <a:r>
              <a:rPr sz="2400" spc="-45" dirty="0">
                <a:latin typeface="Calibri"/>
                <a:cs typeface="Calibri"/>
              </a:rPr>
              <a:t> </a:t>
            </a:r>
            <a:r>
              <a:rPr sz="2400" dirty="0">
                <a:latin typeface="Calibri"/>
                <a:cs typeface="Calibri"/>
              </a:rPr>
              <a:t>acute</a:t>
            </a:r>
            <a:r>
              <a:rPr sz="2400" spc="-35" dirty="0">
                <a:latin typeface="Calibri"/>
                <a:cs typeface="Calibri"/>
              </a:rPr>
              <a:t> </a:t>
            </a:r>
            <a:r>
              <a:rPr sz="2400" dirty="0">
                <a:latin typeface="Calibri"/>
                <a:cs typeface="Calibri"/>
              </a:rPr>
              <a:t>renal</a:t>
            </a:r>
            <a:r>
              <a:rPr sz="2400" spc="-35" dirty="0">
                <a:latin typeface="Calibri"/>
                <a:cs typeface="Calibri"/>
              </a:rPr>
              <a:t> </a:t>
            </a:r>
            <a:r>
              <a:rPr sz="2400" spc="-10" dirty="0">
                <a:latin typeface="Calibri"/>
                <a:cs typeface="Calibri"/>
              </a:rPr>
              <a:t>failure</a:t>
            </a:r>
            <a:r>
              <a:rPr sz="2800" spc="-10" dirty="0">
                <a:latin typeface="Calibri"/>
                <a:cs typeface="Calibri"/>
              </a:rPr>
              <a:t>.</a:t>
            </a:r>
            <a:endParaRPr sz="2800" dirty="0">
              <a:latin typeface="Calibri"/>
              <a:cs typeface="Calibri"/>
            </a:endParaRPr>
          </a:p>
        </p:txBody>
      </p:sp>
      <p:sp>
        <p:nvSpPr>
          <p:cNvPr id="4" name="object 4"/>
          <p:cNvSpPr txBox="1"/>
          <p:nvPr/>
        </p:nvSpPr>
        <p:spPr>
          <a:xfrm>
            <a:off x="6971919" y="231138"/>
            <a:ext cx="41148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Arial MT"/>
                <a:cs typeface="Arial MT"/>
              </a:rPr>
              <a:t>Core</a:t>
            </a:r>
            <a:endParaRPr sz="1400" dirty="0">
              <a:latin typeface="Arial MT"/>
              <a:cs typeface="Arial MT"/>
            </a:endParaRPr>
          </a:p>
        </p:txBody>
      </p:sp>
      <p:sp>
        <p:nvSpPr>
          <p:cNvPr id="5" name="object 5"/>
          <p:cNvSpPr txBox="1"/>
          <p:nvPr/>
        </p:nvSpPr>
        <p:spPr>
          <a:xfrm>
            <a:off x="7443343" y="231139"/>
            <a:ext cx="81915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94557" y="519506"/>
            <a:ext cx="2101215" cy="635000"/>
          </a:xfrm>
          <a:prstGeom prst="rect">
            <a:avLst/>
          </a:prstGeom>
        </p:spPr>
        <p:txBody>
          <a:bodyPr vert="horz" wrap="square" lIns="0" tIns="12065" rIns="0" bIns="0" rtlCol="0">
            <a:spAutoFit/>
          </a:bodyPr>
          <a:lstStyle/>
          <a:p>
            <a:pPr marL="12700">
              <a:lnSpc>
                <a:spcPct val="100000"/>
              </a:lnSpc>
              <a:spcBef>
                <a:spcPts val="95"/>
              </a:spcBef>
            </a:pPr>
            <a:r>
              <a:rPr sz="4000" spc="-10" dirty="0"/>
              <a:t>E</a:t>
            </a:r>
            <a:r>
              <a:rPr lang="en-US" sz="4000" spc="-10" dirty="0"/>
              <a:t>tiology</a:t>
            </a:r>
            <a:endParaRPr sz="4000" dirty="0"/>
          </a:p>
        </p:txBody>
      </p:sp>
      <p:sp>
        <p:nvSpPr>
          <p:cNvPr id="3" name="object 3"/>
          <p:cNvSpPr txBox="1"/>
          <p:nvPr/>
        </p:nvSpPr>
        <p:spPr>
          <a:xfrm>
            <a:off x="555751" y="782628"/>
            <a:ext cx="4558030" cy="4954905"/>
          </a:xfrm>
          <a:prstGeom prst="rect">
            <a:avLst/>
          </a:prstGeom>
        </p:spPr>
        <p:txBody>
          <a:bodyPr vert="horz" wrap="square" lIns="0" tIns="320040" rIns="0" bIns="0" rtlCol="0">
            <a:spAutoFit/>
          </a:bodyPr>
          <a:lstStyle/>
          <a:p>
            <a:pPr marL="396240" indent="-388620">
              <a:lnSpc>
                <a:spcPct val="100000"/>
              </a:lnSpc>
              <a:spcBef>
                <a:spcPts val="2520"/>
              </a:spcBef>
              <a:buSzPct val="97500"/>
              <a:buAutoNum type="arabicPeriod"/>
              <a:tabLst>
                <a:tab pos="396240" algn="l"/>
              </a:tabLst>
            </a:pPr>
            <a:r>
              <a:rPr sz="4000" dirty="0">
                <a:latin typeface="Calibri"/>
                <a:cs typeface="Calibri"/>
              </a:rPr>
              <a:t>I</a:t>
            </a:r>
            <a:r>
              <a:rPr lang="en-US" sz="4000" dirty="0">
                <a:latin typeface="Calibri"/>
                <a:cs typeface="Calibri"/>
              </a:rPr>
              <a:t>schemic</a:t>
            </a:r>
            <a:r>
              <a:rPr sz="4000" spc="-185" dirty="0">
                <a:latin typeface="Calibri"/>
                <a:cs typeface="Calibri"/>
              </a:rPr>
              <a:t> </a:t>
            </a:r>
            <a:r>
              <a:rPr sz="4000" spc="-25" dirty="0">
                <a:latin typeface="Calibri"/>
                <a:cs typeface="Calibri"/>
              </a:rPr>
              <a:t>ATI</a:t>
            </a:r>
            <a:endParaRPr sz="4000" dirty="0">
              <a:latin typeface="Calibri"/>
              <a:cs typeface="Calibri"/>
            </a:endParaRPr>
          </a:p>
          <a:p>
            <a:pPr marL="1045210" lvl="1" indent="-296545">
              <a:lnSpc>
                <a:spcPct val="100000"/>
              </a:lnSpc>
              <a:spcBef>
                <a:spcPts val="1455"/>
              </a:spcBef>
              <a:buAutoNum type="arabicPeriod"/>
              <a:tabLst>
                <a:tab pos="1045210" algn="l"/>
              </a:tabLst>
            </a:pPr>
            <a:r>
              <a:rPr sz="2400" spc="-10" dirty="0">
                <a:latin typeface="Calibri"/>
                <a:cs typeface="Calibri"/>
              </a:rPr>
              <a:t>Shock</a:t>
            </a:r>
            <a:endParaRPr sz="2400" dirty="0">
              <a:latin typeface="Calibri"/>
              <a:cs typeface="Calibri"/>
            </a:endParaRPr>
          </a:p>
          <a:p>
            <a:pPr marL="1080135" lvl="1" indent="-296545">
              <a:lnSpc>
                <a:spcPct val="100000"/>
              </a:lnSpc>
              <a:spcBef>
                <a:spcPts val="710"/>
              </a:spcBef>
              <a:buAutoNum type="arabicPeriod"/>
              <a:tabLst>
                <a:tab pos="1080135" algn="l"/>
              </a:tabLst>
            </a:pPr>
            <a:r>
              <a:rPr sz="2400" spc="-10" dirty="0">
                <a:latin typeface="Calibri"/>
                <a:cs typeface="Calibri"/>
              </a:rPr>
              <a:t>Burns</a:t>
            </a:r>
            <a:endParaRPr sz="2400" dirty="0">
              <a:latin typeface="Calibri"/>
              <a:cs typeface="Calibri"/>
            </a:endParaRPr>
          </a:p>
          <a:p>
            <a:pPr marL="1080770" lvl="1" indent="-297180">
              <a:lnSpc>
                <a:spcPct val="100000"/>
              </a:lnSpc>
              <a:spcBef>
                <a:spcPts val="505"/>
              </a:spcBef>
              <a:buAutoNum type="arabicPeriod"/>
              <a:tabLst>
                <a:tab pos="1080770" algn="l"/>
              </a:tabLst>
            </a:pPr>
            <a:r>
              <a:rPr sz="2400" spc="-10" dirty="0">
                <a:latin typeface="Calibri"/>
                <a:cs typeface="Calibri"/>
              </a:rPr>
              <a:t>Trauma</a:t>
            </a:r>
            <a:endParaRPr sz="2400" dirty="0">
              <a:latin typeface="Calibri"/>
              <a:cs typeface="Calibri"/>
            </a:endParaRPr>
          </a:p>
          <a:p>
            <a:pPr marL="1151255" lvl="1" indent="-367665">
              <a:lnSpc>
                <a:spcPct val="100000"/>
              </a:lnSpc>
              <a:spcBef>
                <a:spcPts val="490"/>
              </a:spcBef>
              <a:buAutoNum type="arabicPeriod"/>
              <a:tabLst>
                <a:tab pos="1151255" algn="l"/>
              </a:tabLst>
            </a:pPr>
            <a:r>
              <a:rPr sz="2400" spc="-10" dirty="0">
                <a:latin typeface="Calibri"/>
                <a:cs typeface="Calibri"/>
              </a:rPr>
              <a:t>Sepsis</a:t>
            </a:r>
            <a:endParaRPr sz="2400" dirty="0">
              <a:latin typeface="Calibri"/>
              <a:cs typeface="Calibri"/>
            </a:endParaRPr>
          </a:p>
          <a:p>
            <a:pPr marL="1151255" lvl="1" indent="-367665">
              <a:lnSpc>
                <a:spcPct val="100000"/>
              </a:lnSpc>
              <a:spcBef>
                <a:spcPts val="505"/>
              </a:spcBef>
              <a:buAutoNum type="arabicPeriod"/>
              <a:tabLst>
                <a:tab pos="1151255" algn="l"/>
              </a:tabLst>
            </a:pPr>
            <a:r>
              <a:rPr sz="2400" dirty="0">
                <a:latin typeface="Calibri"/>
                <a:cs typeface="Calibri"/>
              </a:rPr>
              <a:t>Blood</a:t>
            </a:r>
            <a:r>
              <a:rPr sz="2400" spc="-65" dirty="0">
                <a:latin typeface="Calibri"/>
                <a:cs typeface="Calibri"/>
              </a:rPr>
              <a:t> </a:t>
            </a:r>
            <a:r>
              <a:rPr sz="2400" dirty="0">
                <a:latin typeface="Calibri"/>
                <a:cs typeface="Calibri"/>
              </a:rPr>
              <a:t>transfusion</a:t>
            </a:r>
            <a:r>
              <a:rPr sz="2400" spc="-40" dirty="0">
                <a:latin typeface="Calibri"/>
                <a:cs typeface="Calibri"/>
              </a:rPr>
              <a:t> </a:t>
            </a:r>
            <a:r>
              <a:rPr sz="2400" spc="-10" dirty="0">
                <a:latin typeface="Calibri"/>
                <a:cs typeface="Calibri"/>
              </a:rPr>
              <a:t>reactions</a:t>
            </a:r>
            <a:endParaRPr sz="2400" dirty="0">
              <a:latin typeface="Calibri"/>
              <a:cs typeface="Calibri"/>
            </a:endParaRPr>
          </a:p>
          <a:p>
            <a:pPr marL="1151255" lvl="1" indent="-367665">
              <a:lnSpc>
                <a:spcPct val="100000"/>
              </a:lnSpc>
              <a:spcBef>
                <a:spcPts val="505"/>
              </a:spcBef>
              <a:buAutoNum type="arabicPeriod"/>
              <a:tabLst>
                <a:tab pos="1151255" algn="l"/>
              </a:tabLst>
            </a:pPr>
            <a:r>
              <a:rPr sz="2400" dirty="0">
                <a:latin typeface="Calibri"/>
                <a:cs typeface="Calibri"/>
              </a:rPr>
              <a:t>Microscopic</a:t>
            </a:r>
            <a:r>
              <a:rPr sz="2400" spc="-30" dirty="0">
                <a:latin typeface="Calibri"/>
                <a:cs typeface="Calibri"/>
              </a:rPr>
              <a:t> </a:t>
            </a:r>
            <a:r>
              <a:rPr sz="2400" spc="-10" dirty="0">
                <a:latin typeface="Calibri"/>
                <a:cs typeface="Calibri"/>
              </a:rPr>
              <a:t>polyangitis</a:t>
            </a:r>
            <a:endParaRPr sz="2400" dirty="0">
              <a:latin typeface="Calibri"/>
              <a:cs typeface="Calibri"/>
            </a:endParaRPr>
          </a:p>
          <a:p>
            <a:pPr marL="1151255" lvl="1" indent="-367665">
              <a:lnSpc>
                <a:spcPct val="100000"/>
              </a:lnSpc>
              <a:spcBef>
                <a:spcPts val="495"/>
              </a:spcBef>
              <a:buAutoNum type="arabicPeriod"/>
              <a:tabLst>
                <a:tab pos="1151255" algn="l"/>
              </a:tabLst>
            </a:pPr>
            <a:r>
              <a:rPr sz="2400" dirty="0">
                <a:latin typeface="Calibri"/>
                <a:cs typeface="Calibri"/>
              </a:rPr>
              <a:t>Malignant</a:t>
            </a:r>
            <a:r>
              <a:rPr sz="2400" spc="-20" dirty="0">
                <a:latin typeface="Calibri"/>
                <a:cs typeface="Calibri"/>
              </a:rPr>
              <a:t> </a:t>
            </a:r>
            <a:r>
              <a:rPr sz="2400" spc="-10" dirty="0">
                <a:latin typeface="Calibri"/>
                <a:cs typeface="Calibri"/>
              </a:rPr>
              <a:t>hypertension</a:t>
            </a:r>
            <a:endParaRPr sz="2400" dirty="0">
              <a:latin typeface="Calibri"/>
              <a:cs typeface="Calibri"/>
            </a:endParaRPr>
          </a:p>
          <a:p>
            <a:pPr marL="1151255" lvl="1" indent="-367665">
              <a:lnSpc>
                <a:spcPct val="100000"/>
              </a:lnSpc>
              <a:spcBef>
                <a:spcPts val="505"/>
              </a:spcBef>
              <a:buAutoNum type="arabicPeriod"/>
              <a:tabLst>
                <a:tab pos="1151255" algn="l"/>
              </a:tabLst>
            </a:pPr>
            <a:r>
              <a:rPr sz="2400" spc="-20" dirty="0">
                <a:latin typeface="Calibri"/>
                <a:cs typeface="Calibri"/>
              </a:rPr>
              <a:t>RPGN</a:t>
            </a:r>
            <a:endParaRPr sz="2400" dirty="0">
              <a:latin typeface="Calibri"/>
              <a:cs typeface="Calibri"/>
            </a:endParaRPr>
          </a:p>
          <a:p>
            <a:pPr marL="1151255" lvl="1" indent="-367665">
              <a:lnSpc>
                <a:spcPct val="100000"/>
              </a:lnSpc>
              <a:spcBef>
                <a:spcPts val="505"/>
              </a:spcBef>
              <a:buAutoNum type="arabicPeriod"/>
              <a:tabLst>
                <a:tab pos="1151255" algn="l"/>
              </a:tabLst>
            </a:pPr>
            <a:r>
              <a:rPr sz="2400" dirty="0">
                <a:latin typeface="Calibri"/>
                <a:cs typeface="Calibri"/>
              </a:rPr>
              <a:t>Urinary</a:t>
            </a:r>
            <a:r>
              <a:rPr sz="2400" spc="-75" dirty="0">
                <a:latin typeface="Calibri"/>
                <a:cs typeface="Calibri"/>
              </a:rPr>
              <a:t> </a:t>
            </a:r>
            <a:r>
              <a:rPr sz="2400" spc="-10" dirty="0">
                <a:latin typeface="Calibri"/>
                <a:cs typeface="Calibri"/>
              </a:rPr>
              <a:t>obstruction</a:t>
            </a:r>
            <a:endParaRPr sz="2400" dirty="0">
              <a:latin typeface="Calibri"/>
              <a:cs typeface="Calibri"/>
            </a:endParaRPr>
          </a:p>
        </p:txBody>
      </p:sp>
      <p:sp>
        <p:nvSpPr>
          <p:cNvPr id="4" name="object 4"/>
          <p:cNvSpPr txBox="1"/>
          <p:nvPr/>
        </p:nvSpPr>
        <p:spPr>
          <a:xfrm>
            <a:off x="7162800" y="240030"/>
            <a:ext cx="41148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Arial MT"/>
                <a:cs typeface="Arial MT"/>
              </a:rPr>
              <a:t>Core</a:t>
            </a:r>
            <a:endParaRPr sz="1400" dirty="0">
              <a:latin typeface="Arial MT"/>
              <a:cs typeface="Arial MT"/>
            </a:endParaRPr>
          </a:p>
        </p:txBody>
      </p:sp>
      <p:sp>
        <p:nvSpPr>
          <p:cNvPr id="5" name="object 5"/>
          <p:cNvSpPr txBox="1"/>
          <p:nvPr/>
        </p:nvSpPr>
        <p:spPr>
          <a:xfrm>
            <a:off x="7923656" y="240030"/>
            <a:ext cx="81915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0208" y="431114"/>
            <a:ext cx="4522470" cy="635000"/>
          </a:xfrm>
          <a:prstGeom prst="rect">
            <a:avLst/>
          </a:prstGeom>
        </p:spPr>
        <p:txBody>
          <a:bodyPr vert="horz" wrap="square" lIns="0" tIns="12065" rIns="0" bIns="0" rtlCol="0">
            <a:spAutoFit/>
          </a:bodyPr>
          <a:lstStyle/>
          <a:p>
            <a:pPr marL="12700">
              <a:lnSpc>
                <a:spcPct val="100000"/>
              </a:lnSpc>
              <a:spcBef>
                <a:spcPts val="95"/>
              </a:spcBef>
            </a:pPr>
            <a:r>
              <a:rPr sz="4000" dirty="0"/>
              <a:t>2.</a:t>
            </a:r>
            <a:r>
              <a:rPr sz="4000" spc="-120" dirty="0"/>
              <a:t> </a:t>
            </a:r>
            <a:r>
              <a:rPr sz="4000" spc="-10" dirty="0"/>
              <a:t>N</a:t>
            </a:r>
            <a:r>
              <a:rPr lang="en-US" sz="4000" spc="-10" dirty="0"/>
              <a:t>ephrotoxic</a:t>
            </a:r>
            <a:r>
              <a:rPr sz="4000" spc="-95" dirty="0"/>
              <a:t> </a:t>
            </a:r>
            <a:r>
              <a:rPr sz="4000" spc="-25" dirty="0"/>
              <a:t>ATN</a:t>
            </a:r>
            <a:endParaRPr sz="4000" dirty="0"/>
          </a:p>
        </p:txBody>
      </p:sp>
      <p:sp>
        <p:nvSpPr>
          <p:cNvPr id="3" name="object 3"/>
          <p:cNvSpPr txBox="1"/>
          <p:nvPr/>
        </p:nvSpPr>
        <p:spPr>
          <a:xfrm>
            <a:off x="552704" y="1255547"/>
            <a:ext cx="6951345" cy="3700757"/>
          </a:xfrm>
          <a:prstGeom prst="rect">
            <a:avLst/>
          </a:prstGeom>
        </p:spPr>
        <p:txBody>
          <a:bodyPr vert="horz" wrap="square" lIns="0" tIns="12700" rIns="0" bIns="0" rtlCol="0">
            <a:spAutoFit/>
          </a:bodyPr>
          <a:lstStyle/>
          <a:p>
            <a:pPr marL="12700" marR="5080" indent="1231265">
              <a:lnSpc>
                <a:spcPct val="109300"/>
              </a:lnSpc>
              <a:spcBef>
                <a:spcPts val="100"/>
              </a:spcBef>
              <a:buAutoNum type="arabicPeriod"/>
              <a:tabLst>
                <a:tab pos="1243965" algn="l"/>
                <a:tab pos="1641475" algn="l"/>
                <a:tab pos="2243455" algn="l"/>
                <a:tab pos="4104640" algn="l"/>
                <a:tab pos="5779135" algn="l"/>
              </a:tabLst>
            </a:pPr>
            <a:r>
              <a:rPr sz="2400" spc="-20" dirty="0">
                <a:latin typeface="Calibri"/>
                <a:cs typeface="Calibri"/>
              </a:rPr>
              <a:t>Drugs</a:t>
            </a:r>
            <a:r>
              <a:rPr sz="2400" dirty="0">
                <a:latin typeface="Calibri"/>
                <a:cs typeface="Calibri"/>
              </a:rPr>
              <a:t>	</a:t>
            </a:r>
            <a:r>
              <a:rPr sz="2400" spc="-10" dirty="0">
                <a:latin typeface="Calibri"/>
                <a:cs typeface="Calibri"/>
              </a:rPr>
              <a:t>(antibiotics,</a:t>
            </a:r>
            <a:r>
              <a:rPr sz="2400" dirty="0">
                <a:latin typeface="Calibri"/>
                <a:cs typeface="Calibri"/>
              </a:rPr>
              <a:t>	</a:t>
            </a:r>
            <a:r>
              <a:rPr sz="2400" spc="-10" dirty="0">
                <a:latin typeface="Calibri"/>
                <a:cs typeface="Calibri"/>
              </a:rPr>
              <a:t>anti-virals,</a:t>
            </a:r>
            <a:r>
              <a:rPr sz="2400" dirty="0">
                <a:latin typeface="Calibri"/>
                <a:cs typeface="Calibri"/>
              </a:rPr>
              <a:t>	</a:t>
            </a:r>
            <a:r>
              <a:rPr sz="2400" spc="-10" dirty="0">
                <a:latin typeface="Calibri"/>
                <a:cs typeface="Calibri"/>
              </a:rPr>
              <a:t>NSAIDS, mercurial,</a:t>
            </a:r>
            <a:r>
              <a:rPr sz="2400" dirty="0">
                <a:latin typeface="Calibri"/>
                <a:cs typeface="Calibri"/>
              </a:rPr>
              <a:t>	</a:t>
            </a:r>
            <a:r>
              <a:rPr sz="2400" spc="-10" dirty="0">
                <a:latin typeface="Calibri"/>
                <a:cs typeface="Calibri"/>
              </a:rPr>
              <a:t>diuretics)</a:t>
            </a:r>
            <a:endParaRPr sz="2400" dirty="0">
              <a:latin typeface="Calibri"/>
              <a:cs typeface="Calibri"/>
            </a:endParaRPr>
          </a:p>
          <a:p>
            <a:pPr marL="1255395" indent="-433705">
              <a:lnSpc>
                <a:spcPct val="100000"/>
              </a:lnSpc>
              <a:spcBef>
                <a:spcPts val="600"/>
              </a:spcBef>
              <a:buAutoNum type="arabicPeriod"/>
              <a:tabLst>
                <a:tab pos="1255395" algn="l"/>
              </a:tabLst>
            </a:pPr>
            <a:r>
              <a:rPr sz="2400" dirty="0">
                <a:latin typeface="Calibri"/>
                <a:cs typeface="Calibri"/>
              </a:rPr>
              <a:t>Radiocontrast</a:t>
            </a:r>
            <a:r>
              <a:rPr sz="2400" spc="-150" dirty="0">
                <a:latin typeface="Calibri"/>
                <a:cs typeface="Calibri"/>
              </a:rPr>
              <a:t> </a:t>
            </a:r>
            <a:r>
              <a:rPr sz="2400" spc="-20" dirty="0">
                <a:latin typeface="Calibri"/>
                <a:cs typeface="Calibri"/>
              </a:rPr>
              <a:t>dyes</a:t>
            </a:r>
            <a:endParaRPr sz="2400" dirty="0">
              <a:latin typeface="Calibri"/>
              <a:cs typeface="Calibri"/>
            </a:endParaRPr>
          </a:p>
          <a:p>
            <a:pPr marL="1255395" indent="-433705">
              <a:lnSpc>
                <a:spcPct val="100000"/>
              </a:lnSpc>
              <a:spcBef>
                <a:spcPts val="600"/>
              </a:spcBef>
              <a:buAutoNum type="arabicPeriod"/>
              <a:tabLst>
                <a:tab pos="1255395" algn="l"/>
              </a:tabLst>
            </a:pPr>
            <a:r>
              <a:rPr sz="2400" spc="-10" dirty="0">
                <a:latin typeface="Calibri"/>
                <a:cs typeface="Calibri"/>
              </a:rPr>
              <a:t>Myoglobin</a:t>
            </a:r>
            <a:endParaRPr sz="2400" dirty="0">
              <a:latin typeface="Calibri"/>
              <a:cs typeface="Calibri"/>
            </a:endParaRPr>
          </a:p>
          <a:p>
            <a:pPr marL="1321435" indent="-499745">
              <a:lnSpc>
                <a:spcPct val="100000"/>
              </a:lnSpc>
              <a:spcBef>
                <a:spcPts val="1920"/>
              </a:spcBef>
              <a:buAutoNum type="arabicPeriod"/>
              <a:tabLst>
                <a:tab pos="1321435" algn="l"/>
              </a:tabLst>
            </a:pPr>
            <a:r>
              <a:rPr sz="2400" spc="-10" dirty="0">
                <a:latin typeface="Calibri"/>
                <a:cs typeface="Calibri"/>
              </a:rPr>
              <a:t>Hemoglobin</a:t>
            </a:r>
            <a:endParaRPr sz="2400" dirty="0">
              <a:latin typeface="Calibri"/>
              <a:cs typeface="Calibri"/>
            </a:endParaRPr>
          </a:p>
          <a:p>
            <a:pPr marL="1335405" indent="-513715">
              <a:lnSpc>
                <a:spcPct val="100000"/>
              </a:lnSpc>
              <a:spcBef>
                <a:spcPts val="930"/>
              </a:spcBef>
              <a:buAutoNum type="arabicPeriod"/>
              <a:tabLst>
                <a:tab pos="1335405" algn="l"/>
              </a:tabLst>
            </a:pPr>
            <a:r>
              <a:rPr sz="2400" dirty="0">
                <a:latin typeface="Calibri"/>
                <a:cs typeface="Calibri"/>
              </a:rPr>
              <a:t>Heavy</a:t>
            </a:r>
            <a:r>
              <a:rPr sz="2400" spc="-55" dirty="0">
                <a:latin typeface="Calibri"/>
                <a:cs typeface="Calibri"/>
              </a:rPr>
              <a:t> </a:t>
            </a:r>
            <a:r>
              <a:rPr sz="2400" dirty="0">
                <a:latin typeface="Calibri"/>
                <a:cs typeface="Calibri"/>
              </a:rPr>
              <a:t>metals</a:t>
            </a:r>
            <a:r>
              <a:rPr sz="2400" spc="-55" dirty="0">
                <a:latin typeface="Calibri"/>
                <a:cs typeface="Calibri"/>
              </a:rPr>
              <a:t> </a:t>
            </a:r>
            <a:r>
              <a:rPr sz="2400" dirty="0">
                <a:latin typeface="Calibri"/>
                <a:cs typeface="Calibri"/>
              </a:rPr>
              <a:t>(</a:t>
            </a:r>
            <a:r>
              <a:rPr sz="2400" spc="-50" dirty="0">
                <a:latin typeface="Calibri"/>
                <a:cs typeface="Calibri"/>
              </a:rPr>
              <a:t> </a:t>
            </a:r>
            <a:r>
              <a:rPr sz="2400" dirty="0">
                <a:latin typeface="Calibri"/>
                <a:cs typeface="Calibri"/>
              </a:rPr>
              <a:t>mercury</a:t>
            </a:r>
            <a:r>
              <a:rPr sz="2400" spc="-35" dirty="0">
                <a:latin typeface="Calibri"/>
                <a:cs typeface="Calibri"/>
              </a:rPr>
              <a:t> </a:t>
            </a:r>
            <a:r>
              <a:rPr sz="2400" spc="-50" dirty="0">
                <a:latin typeface="Calibri"/>
                <a:cs typeface="Calibri"/>
              </a:rPr>
              <a:t>)</a:t>
            </a:r>
            <a:endParaRPr sz="2400" dirty="0">
              <a:latin typeface="Calibri"/>
              <a:cs typeface="Calibri"/>
            </a:endParaRPr>
          </a:p>
          <a:p>
            <a:pPr marL="1335405" indent="-513715">
              <a:lnSpc>
                <a:spcPct val="100000"/>
              </a:lnSpc>
              <a:spcBef>
                <a:spcPts val="600"/>
              </a:spcBef>
              <a:buAutoNum type="arabicPeriod"/>
              <a:tabLst>
                <a:tab pos="1335405" algn="l"/>
              </a:tabLst>
            </a:pPr>
            <a:r>
              <a:rPr sz="2400" dirty="0">
                <a:latin typeface="Calibri"/>
                <a:cs typeface="Calibri"/>
              </a:rPr>
              <a:t>Organic</a:t>
            </a:r>
            <a:r>
              <a:rPr sz="2400" spc="-50" dirty="0">
                <a:latin typeface="Calibri"/>
                <a:cs typeface="Calibri"/>
              </a:rPr>
              <a:t> </a:t>
            </a:r>
            <a:r>
              <a:rPr sz="2400" dirty="0">
                <a:latin typeface="Calibri"/>
                <a:cs typeface="Calibri"/>
              </a:rPr>
              <a:t>solvents</a:t>
            </a:r>
            <a:r>
              <a:rPr sz="2400" spc="-15" dirty="0">
                <a:latin typeface="Calibri"/>
                <a:cs typeface="Calibri"/>
              </a:rPr>
              <a:t> </a:t>
            </a:r>
            <a:r>
              <a:rPr sz="2400" dirty="0">
                <a:latin typeface="Calibri"/>
                <a:cs typeface="Calibri"/>
              </a:rPr>
              <a:t>(</a:t>
            </a:r>
            <a:r>
              <a:rPr sz="2400" spc="-50" dirty="0">
                <a:latin typeface="Calibri"/>
                <a:cs typeface="Calibri"/>
              </a:rPr>
              <a:t> </a:t>
            </a:r>
            <a:r>
              <a:rPr sz="2400" dirty="0">
                <a:latin typeface="Calibri"/>
                <a:cs typeface="Calibri"/>
              </a:rPr>
              <a:t>CCl4</a:t>
            </a:r>
            <a:r>
              <a:rPr sz="2400" spc="-35" dirty="0">
                <a:latin typeface="Calibri"/>
                <a:cs typeface="Calibri"/>
              </a:rPr>
              <a:t> </a:t>
            </a:r>
            <a:r>
              <a:rPr sz="2400" spc="-50" dirty="0">
                <a:latin typeface="Calibri"/>
                <a:cs typeface="Calibri"/>
              </a:rPr>
              <a:t>)</a:t>
            </a:r>
            <a:endParaRPr sz="2400" dirty="0">
              <a:latin typeface="Calibri"/>
              <a:cs typeface="Calibri"/>
            </a:endParaRPr>
          </a:p>
          <a:p>
            <a:pPr marL="1336040" indent="-433070">
              <a:lnSpc>
                <a:spcPct val="100000"/>
              </a:lnSpc>
              <a:spcBef>
                <a:spcPts val="600"/>
              </a:spcBef>
              <a:buAutoNum type="arabicPeriod"/>
              <a:tabLst>
                <a:tab pos="1336040" algn="l"/>
              </a:tabLst>
            </a:pPr>
            <a:r>
              <a:rPr sz="2400" spc="-10" dirty="0">
                <a:latin typeface="Calibri"/>
                <a:cs typeface="Calibri"/>
              </a:rPr>
              <a:t>Radiation</a:t>
            </a:r>
            <a:endParaRPr sz="2400" dirty="0">
              <a:latin typeface="Calibri"/>
              <a:cs typeface="Calibri"/>
            </a:endParaRPr>
          </a:p>
        </p:txBody>
      </p:sp>
      <p:sp>
        <p:nvSpPr>
          <p:cNvPr id="4" name="object 4"/>
          <p:cNvSpPr txBox="1"/>
          <p:nvPr/>
        </p:nvSpPr>
        <p:spPr>
          <a:xfrm>
            <a:off x="7102401" y="240029"/>
            <a:ext cx="41148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Arial MT"/>
                <a:cs typeface="Arial MT"/>
              </a:rPr>
              <a:t>Core</a:t>
            </a:r>
            <a:endParaRPr sz="1400" dirty="0">
              <a:latin typeface="Arial MT"/>
              <a:cs typeface="Arial MT"/>
            </a:endParaRPr>
          </a:p>
        </p:txBody>
      </p:sp>
      <p:sp>
        <p:nvSpPr>
          <p:cNvPr id="5" name="object 5"/>
          <p:cNvSpPr txBox="1"/>
          <p:nvPr/>
        </p:nvSpPr>
        <p:spPr>
          <a:xfrm>
            <a:off x="7684134" y="240030"/>
            <a:ext cx="81915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551180"/>
            <a:ext cx="6449060" cy="1542089"/>
          </a:xfrm>
          <a:prstGeom prst="rect">
            <a:avLst/>
          </a:prstGeom>
        </p:spPr>
        <p:txBody>
          <a:bodyPr vert="horz" wrap="square" lIns="0" tIns="13335" rIns="0" bIns="0" rtlCol="0">
            <a:spAutoFit/>
          </a:bodyPr>
          <a:lstStyle/>
          <a:p>
            <a:pPr marL="2441575">
              <a:lnSpc>
                <a:spcPct val="100000"/>
              </a:lnSpc>
              <a:spcBef>
                <a:spcPts val="105"/>
              </a:spcBef>
            </a:pPr>
            <a:r>
              <a:rPr lang="en-US" sz="2400" b="1" dirty="0">
                <a:latin typeface="Calibri"/>
                <a:cs typeface="Calibri"/>
              </a:rPr>
              <a:t>Pathogenesis</a:t>
            </a:r>
            <a:r>
              <a:rPr lang="en-US" sz="2400" b="1" spc="-85" dirty="0">
                <a:latin typeface="Calibri"/>
                <a:cs typeface="Calibri"/>
              </a:rPr>
              <a:t> </a:t>
            </a:r>
            <a:r>
              <a:rPr lang="en-US" sz="2400" b="1" spc="-25" dirty="0">
                <a:latin typeface="Calibri"/>
                <a:cs typeface="Calibri"/>
              </a:rPr>
              <a:t>ATI</a:t>
            </a:r>
            <a:endParaRPr lang="en-US" sz="2400" b="1" dirty="0">
              <a:latin typeface="Calibri"/>
              <a:cs typeface="Calibri"/>
            </a:endParaRPr>
          </a:p>
          <a:p>
            <a:pPr marL="2049145">
              <a:lnSpc>
                <a:spcPct val="100000"/>
              </a:lnSpc>
            </a:pPr>
            <a:r>
              <a:rPr lang="en-US" sz="2400" b="1" dirty="0">
                <a:latin typeface="Calibri"/>
                <a:cs typeface="Calibri"/>
              </a:rPr>
              <a:t>Effects</a:t>
            </a:r>
            <a:r>
              <a:rPr lang="en-US" sz="2400" b="1" spc="-20" dirty="0">
                <a:latin typeface="Calibri"/>
                <a:cs typeface="Calibri"/>
              </a:rPr>
              <a:t> </a:t>
            </a:r>
            <a:r>
              <a:rPr lang="en-US" sz="2400" b="1" dirty="0">
                <a:latin typeface="Calibri"/>
                <a:cs typeface="Calibri"/>
              </a:rPr>
              <a:t>of</a:t>
            </a:r>
            <a:r>
              <a:rPr lang="en-US" sz="2400" b="1" spc="-25" dirty="0">
                <a:latin typeface="Calibri"/>
                <a:cs typeface="Calibri"/>
              </a:rPr>
              <a:t> </a:t>
            </a:r>
            <a:r>
              <a:rPr lang="en-US" sz="2400" b="1" dirty="0">
                <a:latin typeface="Calibri"/>
                <a:cs typeface="Calibri"/>
              </a:rPr>
              <a:t>tubular</a:t>
            </a:r>
            <a:r>
              <a:rPr lang="en-US" sz="2400" b="1" spc="-35" dirty="0">
                <a:latin typeface="Calibri"/>
                <a:cs typeface="Calibri"/>
              </a:rPr>
              <a:t> </a:t>
            </a:r>
            <a:r>
              <a:rPr lang="en-US" sz="2400" b="1" spc="-10" dirty="0">
                <a:latin typeface="Calibri"/>
                <a:cs typeface="Calibri"/>
              </a:rPr>
              <a:t>injury</a:t>
            </a:r>
            <a:endParaRPr lang="en-US" sz="2400" b="1" dirty="0">
              <a:latin typeface="Calibri"/>
              <a:cs typeface="Calibri"/>
            </a:endParaRPr>
          </a:p>
          <a:p>
            <a:pPr marL="354965" indent="-342265">
              <a:lnSpc>
                <a:spcPct val="100000"/>
              </a:lnSpc>
              <a:spcBef>
                <a:spcPts val="430"/>
              </a:spcBef>
              <a:buFont typeface="Arial MT"/>
              <a:buChar char="•"/>
              <a:tabLst>
                <a:tab pos="354965" algn="l"/>
              </a:tabLst>
            </a:pPr>
            <a:r>
              <a:rPr sz="2400" b="1" dirty="0">
                <a:latin typeface="Calibri"/>
                <a:cs typeface="Calibri"/>
              </a:rPr>
              <a:t>Loss</a:t>
            </a:r>
            <a:r>
              <a:rPr sz="2400" b="1" spc="-35" dirty="0">
                <a:latin typeface="Calibri"/>
                <a:cs typeface="Calibri"/>
              </a:rPr>
              <a:t> </a:t>
            </a:r>
            <a:r>
              <a:rPr sz="2400" b="1" dirty="0">
                <a:latin typeface="Calibri"/>
                <a:cs typeface="Calibri"/>
              </a:rPr>
              <a:t>of</a:t>
            </a:r>
            <a:r>
              <a:rPr sz="2400" b="1" spc="-5" dirty="0">
                <a:latin typeface="Calibri"/>
                <a:cs typeface="Calibri"/>
              </a:rPr>
              <a:t> </a:t>
            </a:r>
            <a:r>
              <a:rPr sz="2400" b="1" dirty="0">
                <a:latin typeface="Calibri"/>
                <a:cs typeface="Calibri"/>
              </a:rPr>
              <a:t>cell</a:t>
            </a:r>
            <a:r>
              <a:rPr sz="2400" b="1" spc="-20" dirty="0">
                <a:latin typeface="Calibri"/>
                <a:cs typeface="Calibri"/>
              </a:rPr>
              <a:t> </a:t>
            </a:r>
            <a:r>
              <a:rPr sz="2400" b="1" spc="-10" dirty="0">
                <a:latin typeface="Calibri"/>
                <a:cs typeface="Calibri"/>
              </a:rPr>
              <a:t>polarity</a:t>
            </a:r>
            <a:endParaRPr sz="2400" dirty="0">
              <a:latin typeface="Calibri"/>
              <a:cs typeface="Calibri"/>
            </a:endParaRPr>
          </a:p>
          <a:p>
            <a:pPr marL="355600">
              <a:lnSpc>
                <a:spcPct val="100000"/>
              </a:lnSpc>
            </a:pPr>
            <a:r>
              <a:rPr sz="2400" dirty="0">
                <a:latin typeface="Calibri"/>
                <a:cs typeface="Calibri"/>
              </a:rPr>
              <a:t>redistribution</a:t>
            </a:r>
            <a:r>
              <a:rPr sz="2400" spc="-15" dirty="0">
                <a:latin typeface="Calibri"/>
                <a:cs typeface="Calibri"/>
              </a:rPr>
              <a:t> </a:t>
            </a:r>
            <a:r>
              <a:rPr sz="2400" dirty="0">
                <a:latin typeface="Calibri"/>
                <a:cs typeface="Calibri"/>
              </a:rPr>
              <a:t>of</a:t>
            </a:r>
            <a:r>
              <a:rPr sz="2400" spc="-50" dirty="0">
                <a:latin typeface="Calibri"/>
                <a:cs typeface="Calibri"/>
              </a:rPr>
              <a:t> </a:t>
            </a:r>
            <a:r>
              <a:rPr sz="2400" dirty="0">
                <a:latin typeface="Calibri"/>
                <a:cs typeface="Calibri"/>
              </a:rPr>
              <a:t>membrane</a:t>
            </a:r>
            <a:r>
              <a:rPr sz="2400" spc="-45" dirty="0">
                <a:latin typeface="Calibri"/>
                <a:cs typeface="Calibri"/>
              </a:rPr>
              <a:t> </a:t>
            </a:r>
            <a:r>
              <a:rPr sz="2400" spc="-10" dirty="0">
                <a:latin typeface="Calibri"/>
                <a:cs typeface="Calibri"/>
              </a:rPr>
              <a:t>proteins</a:t>
            </a:r>
            <a:endParaRPr sz="2400" dirty="0">
              <a:latin typeface="Calibri"/>
              <a:cs typeface="Calibri"/>
            </a:endParaRPr>
          </a:p>
        </p:txBody>
      </p:sp>
      <p:sp>
        <p:nvSpPr>
          <p:cNvPr id="3" name="object 3"/>
          <p:cNvSpPr txBox="1"/>
          <p:nvPr/>
        </p:nvSpPr>
        <p:spPr>
          <a:xfrm>
            <a:off x="878839" y="2556205"/>
            <a:ext cx="2527935" cy="1002030"/>
          </a:xfrm>
          <a:prstGeom prst="rect">
            <a:avLst/>
          </a:prstGeom>
        </p:spPr>
        <p:txBody>
          <a:bodyPr vert="horz" wrap="square" lIns="0" tIns="13335" rIns="0" bIns="0" rtlCol="0">
            <a:spAutoFit/>
          </a:bodyPr>
          <a:lstStyle/>
          <a:p>
            <a:pPr marL="12700" marR="5080">
              <a:lnSpc>
                <a:spcPct val="100000"/>
              </a:lnSpc>
              <a:spcBef>
                <a:spcPts val="105"/>
              </a:spcBef>
            </a:pPr>
            <a:r>
              <a:rPr sz="3200" spc="-10" dirty="0">
                <a:latin typeface="Calibri"/>
                <a:cs typeface="Calibri"/>
              </a:rPr>
              <a:t>Na+,K+-ATPase integrins</a:t>
            </a:r>
            <a:endParaRPr sz="3200">
              <a:latin typeface="Calibri"/>
              <a:cs typeface="Calibri"/>
            </a:endParaRPr>
          </a:p>
        </p:txBody>
      </p:sp>
      <p:sp>
        <p:nvSpPr>
          <p:cNvPr id="4" name="object 4"/>
          <p:cNvSpPr txBox="1"/>
          <p:nvPr/>
        </p:nvSpPr>
        <p:spPr>
          <a:xfrm>
            <a:off x="4441389" y="2556205"/>
            <a:ext cx="3698875" cy="1489710"/>
          </a:xfrm>
          <a:prstGeom prst="rect">
            <a:avLst/>
          </a:prstGeom>
        </p:spPr>
        <p:txBody>
          <a:bodyPr vert="horz" wrap="square" lIns="0" tIns="13335" rIns="0" bIns="0" rtlCol="0">
            <a:spAutoFit/>
          </a:bodyPr>
          <a:lstStyle/>
          <a:p>
            <a:pPr marL="12700" marR="5080" indent="40640">
              <a:lnSpc>
                <a:spcPct val="100000"/>
              </a:lnSpc>
              <a:spcBef>
                <a:spcPts val="105"/>
              </a:spcBef>
            </a:pPr>
            <a:r>
              <a:rPr sz="3200" spc="-10" dirty="0">
                <a:latin typeface="Calibri"/>
                <a:cs typeface="Calibri"/>
              </a:rPr>
              <a:t>vasoconstriction </a:t>
            </a:r>
            <a:r>
              <a:rPr sz="3200" dirty="0">
                <a:latin typeface="Calibri"/>
                <a:cs typeface="Calibri"/>
              </a:rPr>
              <a:t>increased</a:t>
            </a:r>
            <a:r>
              <a:rPr sz="3200" spc="-45" dirty="0">
                <a:latin typeface="Calibri"/>
                <a:cs typeface="Calibri"/>
              </a:rPr>
              <a:t> </a:t>
            </a:r>
            <a:r>
              <a:rPr sz="3200" spc="-10" dirty="0">
                <a:latin typeface="Calibri"/>
                <a:cs typeface="Calibri"/>
              </a:rPr>
              <a:t>intratubular pressure</a:t>
            </a:r>
            <a:endParaRPr sz="3200">
              <a:latin typeface="Calibri"/>
              <a:cs typeface="Calibri"/>
            </a:endParaRPr>
          </a:p>
        </p:txBody>
      </p:sp>
      <p:sp>
        <p:nvSpPr>
          <p:cNvPr id="5" name="object 5"/>
          <p:cNvSpPr txBox="1"/>
          <p:nvPr/>
        </p:nvSpPr>
        <p:spPr>
          <a:xfrm>
            <a:off x="5108575" y="4660138"/>
            <a:ext cx="2223770" cy="513715"/>
          </a:xfrm>
          <a:prstGeom prst="rect">
            <a:avLst/>
          </a:prstGeom>
        </p:spPr>
        <p:txBody>
          <a:bodyPr vert="horz" wrap="square" lIns="0" tIns="12700" rIns="0" bIns="0" rtlCol="0">
            <a:spAutoFit/>
          </a:bodyPr>
          <a:lstStyle/>
          <a:p>
            <a:pPr marL="12700">
              <a:lnSpc>
                <a:spcPct val="100000"/>
              </a:lnSpc>
              <a:spcBef>
                <a:spcPts val="100"/>
              </a:spcBef>
            </a:pPr>
            <a:r>
              <a:rPr sz="3200" dirty="0">
                <a:latin typeface="Calibri"/>
                <a:cs typeface="Calibri"/>
              </a:rPr>
              <a:t>Reduced</a:t>
            </a:r>
            <a:r>
              <a:rPr sz="3200" spc="-15" dirty="0">
                <a:latin typeface="Calibri"/>
                <a:cs typeface="Calibri"/>
              </a:rPr>
              <a:t> </a:t>
            </a:r>
            <a:r>
              <a:rPr sz="3200" spc="-25" dirty="0">
                <a:latin typeface="Calibri"/>
                <a:cs typeface="Calibri"/>
              </a:rPr>
              <a:t>GFR</a:t>
            </a:r>
            <a:endParaRPr sz="3200">
              <a:latin typeface="Calibri"/>
              <a:cs typeface="Calibri"/>
            </a:endParaRPr>
          </a:p>
        </p:txBody>
      </p:sp>
      <p:grpSp>
        <p:nvGrpSpPr>
          <p:cNvPr id="6" name="object 6"/>
          <p:cNvGrpSpPr/>
          <p:nvPr/>
        </p:nvGrpSpPr>
        <p:grpSpPr>
          <a:xfrm>
            <a:off x="2515361" y="2654807"/>
            <a:ext cx="5728335" cy="1550035"/>
            <a:chOff x="2515361" y="2654807"/>
            <a:chExt cx="5728335" cy="1550035"/>
          </a:xfrm>
        </p:grpSpPr>
        <p:sp>
          <p:nvSpPr>
            <p:cNvPr id="7" name="object 7"/>
            <p:cNvSpPr/>
            <p:nvPr/>
          </p:nvSpPr>
          <p:spPr>
            <a:xfrm>
              <a:off x="4344161" y="2667761"/>
              <a:ext cx="3886200" cy="1524000"/>
            </a:xfrm>
            <a:custGeom>
              <a:avLst/>
              <a:gdLst/>
              <a:ahLst/>
              <a:cxnLst/>
              <a:rect l="l" t="t" r="r" b="b"/>
              <a:pathLst>
                <a:path w="3886200" h="1524000">
                  <a:moveTo>
                    <a:pt x="0" y="1524000"/>
                  </a:moveTo>
                  <a:lnTo>
                    <a:pt x="3886199" y="1524000"/>
                  </a:lnTo>
                  <a:lnTo>
                    <a:pt x="3886199" y="0"/>
                  </a:lnTo>
                  <a:lnTo>
                    <a:pt x="0" y="0"/>
                  </a:lnTo>
                  <a:lnTo>
                    <a:pt x="0" y="1524000"/>
                  </a:lnTo>
                  <a:close/>
                </a:path>
              </a:pathLst>
            </a:custGeom>
            <a:ln w="25908">
              <a:solidFill>
                <a:srgbClr val="395E88"/>
              </a:solidFill>
            </a:ln>
          </p:spPr>
          <p:txBody>
            <a:bodyPr wrap="square" lIns="0" tIns="0" rIns="0" bIns="0" rtlCol="0"/>
            <a:lstStyle/>
            <a:p>
              <a:endParaRPr/>
            </a:p>
          </p:txBody>
        </p:sp>
        <p:sp>
          <p:nvSpPr>
            <p:cNvPr id="8" name="object 8"/>
            <p:cNvSpPr/>
            <p:nvPr/>
          </p:nvSpPr>
          <p:spPr>
            <a:xfrm>
              <a:off x="2515362" y="2854324"/>
              <a:ext cx="1905000" cy="544195"/>
            </a:xfrm>
            <a:custGeom>
              <a:avLst/>
              <a:gdLst/>
              <a:ahLst/>
              <a:cxnLst/>
              <a:rect l="l" t="t" r="r" b="b"/>
              <a:pathLst>
                <a:path w="1905000" h="544195">
                  <a:moveTo>
                    <a:pt x="1905000" y="500761"/>
                  </a:moveTo>
                  <a:lnTo>
                    <a:pt x="1876044" y="486283"/>
                  </a:lnTo>
                  <a:lnTo>
                    <a:pt x="1818132" y="457327"/>
                  </a:lnTo>
                  <a:lnTo>
                    <a:pt x="1837423" y="486283"/>
                  </a:lnTo>
                  <a:lnTo>
                    <a:pt x="0" y="484759"/>
                  </a:lnTo>
                  <a:lnTo>
                    <a:pt x="0" y="513715"/>
                  </a:lnTo>
                  <a:lnTo>
                    <a:pt x="1837436" y="515239"/>
                  </a:lnTo>
                  <a:lnTo>
                    <a:pt x="1818132" y="544195"/>
                  </a:lnTo>
                  <a:lnTo>
                    <a:pt x="1876044" y="515239"/>
                  </a:lnTo>
                  <a:lnTo>
                    <a:pt x="1905000" y="500761"/>
                  </a:lnTo>
                  <a:close/>
                </a:path>
                <a:path w="1905000" h="544195">
                  <a:moveTo>
                    <a:pt x="1905000" y="43561"/>
                  </a:moveTo>
                  <a:lnTo>
                    <a:pt x="1876120" y="29083"/>
                  </a:lnTo>
                  <a:lnTo>
                    <a:pt x="1818132" y="0"/>
                  </a:lnTo>
                  <a:lnTo>
                    <a:pt x="1837448" y="29070"/>
                  </a:lnTo>
                  <a:lnTo>
                    <a:pt x="838200" y="27559"/>
                  </a:lnTo>
                  <a:lnTo>
                    <a:pt x="838200" y="56515"/>
                  </a:lnTo>
                  <a:lnTo>
                    <a:pt x="1837359" y="58026"/>
                  </a:lnTo>
                  <a:lnTo>
                    <a:pt x="1847088" y="58039"/>
                  </a:lnTo>
                  <a:lnTo>
                    <a:pt x="1837359" y="58039"/>
                  </a:lnTo>
                  <a:lnTo>
                    <a:pt x="1818005" y="86868"/>
                  </a:lnTo>
                  <a:lnTo>
                    <a:pt x="1875904" y="58039"/>
                  </a:lnTo>
                  <a:lnTo>
                    <a:pt x="1905000" y="43561"/>
                  </a:lnTo>
                  <a:close/>
                </a:path>
              </a:pathLst>
            </a:custGeom>
            <a:solidFill>
              <a:srgbClr val="000000"/>
            </a:solidFill>
          </p:spPr>
          <p:txBody>
            <a:bodyPr wrap="square" lIns="0" tIns="0" rIns="0" bIns="0" rtlCol="0"/>
            <a:lstStyle/>
            <a:p>
              <a:endParaRPr/>
            </a:p>
          </p:txBody>
        </p:sp>
      </p:grpSp>
      <p:sp>
        <p:nvSpPr>
          <p:cNvPr id="9" name="object 9"/>
          <p:cNvSpPr/>
          <p:nvPr/>
        </p:nvSpPr>
        <p:spPr>
          <a:xfrm>
            <a:off x="6038341" y="4267961"/>
            <a:ext cx="114300" cy="609600"/>
          </a:xfrm>
          <a:custGeom>
            <a:avLst/>
            <a:gdLst/>
            <a:ahLst/>
            <a:cxnLst/>
            <a:rect l="l" t="t" r="r" b="b"/>
            <a:pathLst>
              <a:path w="114300" h="609600">
                <a:moveTo>
                  <a:pt x="0" y="495173"/>
                </a:moveTo>
                <a:lnTo>
                  <a:pt x="56896" y="609600"/>
                </a:lnTo>
                <a:lnTo>
                  <a:pt x="95207" y="533400"/>
                </a:lnTo>
                <a:lnTo>
                  <a:pt x="38100" y="533400"/>
                </a:lnTo>
                <a:lnTo>
                  <a:pt x="38133" y="520720"/>
                </a:lnTo>
                <a:lnTo>
                  <a:pt x="0" y="495173"/>
                </a:lnTo>
                <a:close/>
              </a:path>
              <a:path w="114300" h="609600">
                <a:moveTo>
                  <a:pt x="38193" y="520720"/>
                </a:moveTo>
                <a:lnTo>
                  <a:pt x="38100" y="533400"/>
                </a:lnTo>
                <a:lnTo>
                  <a:pt x="57150" y="533400"/>
                </a:lnTo>
                <a:lnTo>
                  <a:pt x="38193" y="520720"/>
                </a:lnTo>
                <a:close/>
              </a:path>
              <a:path w="114300" h="609600">
                <a:moveTo>
                  <a:pt x="77597" y="0"/>
                </a:moveTo>
                <a:lnTo>
                  <a:pt x="39497" y="0"/>
                </a:lnTo>
                <a:lnTo>
                  <a:pt x="38200" y="495173"/>
                </a:lnTo>
                <a:lnTo>
                  <a:pt x="38193" y="520720"/>
                </a:lnTo>
                <a:lnTo>
                  <a:pt x="57150" y="533400"/>
                </a:lnTo>
                <a:lnTo>
                  <a:pt x="76233" y="520720"/>
                </a:lnTo>
                <a:lnTo>
                  <a:pt x="77597" y="0"/>
                </a:lnTo>
                <a:close/>
              </a:path>
              <a:path w="114300" h="609600">
                <a:moveTo>
                  <a:pt x="76233" y="520720"/>
                </a:moveTo>
                <a:lnTo>
                  <a:pt x="57150" y="533400"/>
                </a:lnTo>
                <a:lnTo>
                  <a:pt x="76200" y="533400"/>
                </a:lnTo>
                <a:lnTo>
                  <a:pt x="76233" y="520720"/>
                </a:lnTo>
                <a:close/>
              </a:path>
              <a:path w="114300" h="609600">
                <a:moveTo>
                  <a:pt x="114300" y="495426"/>
                </a:moveTo>
                <a:lnTo>
                  <a:pt x="76233" y="520720"/>
                </a:lnTo>
                <a:lnTo>
                  <a:pt x="76200" y="533400"/>
                </a:lnTo>
                <a:lnTo>
                  <a:pt x="95207" y="533400"/>
                </a:lnTo>
                <a:lnTo>
                  <a:pt x="114300" y="495426"/>
                </a:lnTo>
                <a:close/>
              </a:path>
            </a:pathLst>
          </a:custGeom>
          <a:solidFill>
            <a:srgbClr val="000000"/>
          </a:solidFill>
        </p:spPr>
        <p:txBody>
          <a:bodyPr wrap="square" lIns="0" tIns="0" rIns="0" bIns="0" rtlCol="0"/>
          <a:lstStyle/>
          <a:p>
            <a:endParaRPr/>
          </a:p>
        </p:txBody>
      </p:sp>
      <p:sp>
        <p:nvSpPr>
          <p:cNvPr id="10" name="object 10"/>
          <p:cNvSpPr txBox="1"/>
          <p:nvPr/>
        </p:nvSpPr>
        <p:spPr>
          <a:xfrm>
            <a:off x="6985000" y="285636"/>
            <a:ext cx="41148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Arial MT"/>
                <a:cs typeface="Arial MT"/>
              </a:rPr>
              <a:t>Core</a:t>
            </a:r>
            <a:endParaRPr sz="1400" dirty="0">
              <a:latin typeface="Arial MT"/>
              <a:cs typeface="Arial MT"/>
            </a:endParaRPr>
          </a:p>
        </p:txBody>
      </p:sp>
      <p:sp>
        <p:nvSpPr>
          <p:cNvPr id="11" name="object 11"/>
          <p:cNvSpPr txBox="1"/>
          <p:nvPr/>
        </p:nvSpPr>
        <p:spPr>
          <a:xfrm>
            <a:off x="7794752" y="293370"/>
            <a:ext cx="81915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18613" y="578865"/>
            <a:ext cx="4005579" cy="1001394"/>
          </a:xfrm>
          <a:prstGeom prst="rect">
            <a:avLst/>
          </a:prstGeom>
        </p:spPr>
        <p:txBody>
          <a:bodyPr vert="horz" wrap="square" lIns="0" tIns="13335" rIns="0" bIns="0" rtlCol="0">
            <a:spAutoFit/>
          </a:bodyPr>
          <a:lstStyle/>
          <a:p>
            <a:pPr marR="90170" algn="ctr">
              <a:lnSpc>
                <a:spcPct val="100000"/>
              </a:lnSpc>
              <a:spcBef>
                <a:spcPts val="105"/>
              </a:spcBef>
            </a:pPr>
            <a:r>
              <a:rPr lang="en-US" sz="3200" dirty="0"/>
              <a:t>Pathogenesis</a:t>
            </a:r>
            <a:r>
              <a:rPr sz="3200" spc="-85" dirty="0"/>
              <a:t> </a:t>
            </a:r>
            <a:r>
              <a:rPr sz="3200" spc="-25" dirty="0"/>
              <a:t>ATI</a:t>
            </a:r>
            <a:endParaRPr sz="3200" dirty="0"/>
          </a:p>
          <a:p>
            <a:pPr algn="ctr">
              <a:lnSpc>
                <a:spcPct val="100000"/>
              </a:lnSpc>
            </a:pPr>
            <a:r>
              <a:rPr sz="3200" b="1" dirty="0">
                <a:latin typeface="Calibri"/>
                <a:cs typeface="Calibri"/>
              </a:rPr>
              <a:t>Effects</a:t>
            </a:r>
            <a:r>
              <a:rPr sz="3200" b="1" spc="10" dirty="0">
                <a:latin typeface="Calibri"/>
                <a:cs typeface="Calibri"/>
              </a:rPr>
              <a:t> </a:t>
            </a:r>
            <a:r>
              <a:rPr sz="3200" b="1" dirty="0">
                <a:latin typeface="Calibri"/>
                <a:cs typeface="Calibri"/>
              </a:rPr>
              <a:t>of</a:t>
            </a:r>
            <a:r>
              <a:rPr sz="3200" b="1" spc="-15" dirty="0">
                <a:latin typeface="Calibri"/>
                <a:cs typeface="Calibri"/>
              </a:rPr>
              <a:t> </a:t>
            </a:r>
            <a:r>
              <a:rPr sz="3200" b="1" dirty="0">
                <a:latin typeface="Calibri"/>
                <a:cs typeface="Calibri"/>
              </a:rPr>
              <a:t>tubular</a:t>
            </a:r>
            <a:r>
              <a:rPr sz="3200" b="1" spc="-30" dirty="0">
                <a:latin typeface="Calibri"/>
                <a:cs typeface="Calibri"/>
              </a:rPr>
              <a:t> </a:t>
            </a:r>
            <a:r>
              <a:rPr sz="3200" b="1" spc="-10" dirty="0">
                <a:latin typeface="Calibri"/>
                <a:cs typeface="Calibri"/>
              </a:rPr>
              <a:t>injury</a:t>
            </a:r>
            <a:endParaRPr sz="3200" dirty="0">
              <a:latin typeface="Calibri"/>
              <a:cs typeface="Calibri"/>
            </a:endParaRPr>
          </a:p>
        </p:txBody>
      </p:sp>
      <p:sp>
        <p:nvSpPr>
          <p:cNvPr id="3" name="object 3"/>
          <p:cNvSpPr txBox="1"/>
          <p:nvPr/>
        </p:nvSpPr>
        <p:spPr>
          <a:xfrm>
            <a:off x="535940" y="2540025"/>
            <a:ext cx="2938145" cy="1031240"/>
          </a:xfrm>
          <a:prstGeom prst="rect">
            <a:avLst/>
          </a:prstGeom>
        </p:spPr>
        <p:txBody>
          <a:bodyPr vert="horz" wrap="square" lIns="0" tIns="88900" rIns="0" bIns="0" rtlCol="0">
            <a:spAutoFit/>
          </a:bodyPr>
          <a:lstStyle/>
          <a:p>
            <a:pPr marL="12700">
              <a:lnSpc>
                <a:spcPct val="100000"/>
              </a:lnSpc>
              <a:spcBef>
                <a:spcPts val="700"/>
              </a:spcBef>
              <a:tabLst>
                <a:tab pos="873760" algn="l"/>
              </a:tabLst>
            </a:pPr>
            <a:r>
              <a:rPr sz="2800" spc="-10" dirty="0">
                <a:latin typeface="Calibri"/>
                <a:cs typeface="Calibri"/>
              </a:rPr>
              <a:t>Fluid</a:t>
            </a:r>
            <a:r>
              <a:rPr sz="2800" dirty="0">
                <a:latin typeface="Calibri"/>
                <a:cs typeface="Calibri"/>
              </a:rPr>
              <a:t>	</a:t>
            </a:r>
            <a:r>
              <a:rPr sz="2800" spc="-10" dirty="0">
                <a:latin typeface="Calibri"/>
                <a:cs typeface="Calibri"/>
              </a:rPr>
              <a:t>leakage</a:t>
            </a:r>
            <a:endParaRPr sz="2800" dirty="0">
              <a:latin typeface="Calibri"/>
              <a:cs typeface="Calibri"/>
            </a:endParaRPr>
          </a:p>
          <a:p>
            <a:pPr marL="12700">
              <a:lnSpc>
                <a:spcPct val="100000"/>
              </a:lnSpc>
              <a:spcBef>
                <a:spcPts val="600"/>
              </a:spcBef>
            </a:pPr>
            <a:r>
              <a:rPr sz="2800" dirty="0">
                <a:latin typeface="Calibri"/>
                <a:cs typeface="Calibri"/>
              </a:rPr>
              <a:t>into</a:t>
            </a:r>
            <a:r>
              <a:rPr sz="2800" spc="-45" dirty="0">
                <a:latin typeface="Calibri"/>
                <a:cs typeface="Calibri"/>
              </a:rPr>
              <a:t> </a:t>
            </a:r>
            <a:r>
              <a:rPr sz="2800" dirty="0">
                <a:latin typeface="Calibri"/>
                <a:cs typeface="Calibri"/>
              </a:rPr>
              <a:t>the</a:t>
            </a:r>
            <a:r>
              <a:rPr sz="2800" spc="-40" dirty="0">
                <a:latin typeface="Calibri"/>
                <a:cs typeface="Calibri"/>
              </a:rPr>
              <a:t> </a:t>
            </a:r>
            <a:r>
              <a:rPr sz="2800" spc="-10" dirty="0">
                <a:latin typeface="Calibri"/>
                <a:cs typeface="Calibri"/>
              </a:rPr>
              <a:t>interstitium</a:t>
            </a:r>
            <a:endParaRPr sz="2800" dirty="0">
              <a:latin typeface="Calibri"/>
              <a:cs typeface="Calibri"/>
            </a:endParaRPr>
          </a:p>
        </p:txBody>
      </p:sp>
      <p:sp>
        <p:nvSpPr>
          <p:cNvPr id="4" name="object 4"/>
          <p:cNvSpPr txBox="1"/>
          <p:nvPr/>
        </p:nvSpPr>
        <p:spPr>
          <a:xfrm>
            <a:off x="2017522" y="1533423"/>
            <a:ext cx="6122035" cy="1032510"/>
          </a:xfrm>
          <a:prstGeom prst="rect">
            <a:avLst/>
          </a:prstGeom>
        </p:spPr>
        <p:txBody>
          <a:bodyPr vert="horz" wrap="square" lIns="0" tIns="88900" rIns="0" bIns="0" rtlCol="0">
            <a:spAutoFit/>
          </a:bodyPr>
          <a:lstStyle/>
          <a:p>
            <a:pPr marL="12700">
              <a:lnSpc>
                <a:spcPct val="100000"/>
              </a:lnSpc>
              <a:spcBef>
                <a:spcPts val="700"/>
              </a:spcBef>
            </a:pPr>
            <a:r>
              <a:rPr sz="2800" dirty="0">
                <a:latin typeface="Calibri"/>
                <a:cs typeface="Calibri"/>
              </a:rPr>
              <a:t>Tubular</a:t>
            </a:r>
            <a:r>
              <a:rPr sz="2800" spc="-50" dirty="0">
                <a:latin typeface="Calibri"/>
                <a:cs typeface="Calibri"/>
              </a:rPr>
              <a:t> </a:t>
            </a:r>
            <a:r>
              <a:rPr sz="2800" spc="-10" dirty="0">
                <a:latin typeface="Calibri"/>
                <a:cs typeface="Calibri"/>
              </a:rPr>
              <a:t>damage</a:t>
            </a:r>
            <a:endParaRPr sz="2800" dirty="0">
              <a:latin typeface="Calibri"/>
              <a:cs typeface="Calibri"/>
            </a:endParaRPr>
          </a:p>
          <a:p>
            <a:pPr marL="2722245">
              <a:lnSpc>
                <a:spcPct val="100000"/>
              </a:lnSpc>
              <a:spcBef>
                <a:spcPts val="605"/>
              </a:spcBef>
            </a:pPr>
            <a:r>
              <a:rPr sz="2800" dirty="0">
                <a:latin typeface="Calibri"/>
                <a:cs typeface="Calibri"/>
              </a:rPr>
              <a:t>Release</a:t>
            </a:r>
            <a:r>
              <a:rPr sz="2800" spc="-5" dirty="0">
                <a:latin typeface="Calibri"/>
                <a:cs typeface="Calibri"/>
              </a:rPr>
              <a:t> </a:t>
            </a:r>
            <a:r>
              <a:rPr sz="2800" dirty="0">
                <a:latin typeface="Calibri"/>
                <a:cs typeface="Calibri"/>
              </a:rPr>
              <a:t>of</a:t>
            </a:r>
            <a:r>
              <a:rPr sz="2800" spc="-5" dirty="0">
                <a:latin typeface="Calibri"/>
                <a:cs typeface="Calibri"/>
              </a:rPr>
              <a:t> </a:t>
            </a:r>
            <a:r>
              <a:rPr sz="2800" spc="-10" dirty="0">
                <a:latin typeface="Calibri"/>
                <a:cs typeface="Calibri"/>
              </a:rPr>
              <a:t>chemokines,</a:t>
            </a:r>
            <a:endParaRPr sz="2800" dirty="0">
              <a:latin typeface="Calibri"/>
              <a:cs typeface="Calibri"/>
            </a:endParaRPr>
          </a:p>
        </p:txBody>
      </p:sp>
      <p:sp>
        <p:nvSpPr>
          <p:cNvPr id="5" name="object 5"/>
          <p:cNvSpPr txBox="1"/>
          <p:nvPr/>
        </p:nvSpPr>
        <p:spPr>
          <a:xfrm>
            <a:off x="535940" y="4049039"/>
            <a:ext cx="2982595" cy="1031240"/>
          </a:xfrm>
          <a:prstGeom prst="rect">
            <a:avLst/>
          </a:prstGeom>
        </p:spPr>
        <p:txBody>
          <a:bodyPr vert="horz" wrap="square" lIns="0" tIns="12700" rIns="0" bIns="0" rtlCol="0">
            <a:spAutoFit/>
          </a:bodyPr>
          <a:lstStyle/>
          <a:p>
            <a:pPr marL="12700" marR="5080">
              <a:lnSpc>
                <a:spcPct val="117900"/>
              </a:lnSpc>
              <a:spcBef>
                <a:spcPts val="100"/>
              </a:spcBef>
            </a:pPr>
            <a:r>
              <a:rPr sz="2800" dirty="0">
                <a:latin typeface="Calibri"/>
                <a:cs typeface="Calibri"/>
              </a:rPr>
              <a:t>Increased</a:t>
            </a:r>
            <a:r>
              <a:rPr sz="2800" spc="-145" dirty="0">
                <a:latin typeface="Calibri"/>
                <a:cs typeface="Calibri"/>
              </a:rPr>
              <a:t> </a:t>
            </a:r>
            <a:r>
              <a:rPr sz="2800" spc="-10" dirty="0">
                <a:latin typeface="Calibri"/>
                <a:cs typeface="Calibri"/>
              </a:rPr>
              <a:t>interstitial pressure</a:t>
            </a:r>
            <a:endParaRPr sz="2800">
              <a:latin typeface="Calibri"/>
              <a:cs typeface="Calibri"/>
            </a:endParaRPr>
          </a:p>
        </p:txBody>
      </p:sp>
      <p:sp>
        <p:nvSpPr>
          <p:cNvPr id="6" name="object 6"/>
          <p:cNvSpPr txBox="1"/>
          <p:nvPr/>
        </p:nvSpPr>
        <p:spPr>
          <a:xfrm>
            <a:off x="535940" y="5634938"/>
            <a:ext cx="2390775" cy="452120"/>
          </a:xfrm>
          <a:prstGeom prst="rect">
            <a:avLst/>
          </a:prstGeom>
        </p:spPr>
        <p:txBody>
          <a:bodyPr vert="horz" wrap="square" lIns="0" tIns="12065" rIns="0" bIns="0" rtlCol="0">
            <a:spAutoFit/>
          </a:bodyPr>
          <a:lstStyle/>
          <a:p>
            <a:pPr marL="12700">
              <a:lnSpc>
                <a:spcPct val="100000"/>
              </a:lnSpc>
              <a:spcBef>
                <a:spcPts val="95"/>
              </a:spcBef>
            </a:pPr>
            <a:r>
              <a:rPr sz="2800" dirty="0">
                <a:latin typeface="Calibri"/>
                <a:cs typeface="Calibri"/>
              </a:rPr>
              <a:t>Tubular</a:t>
            </a:r>
            <a:r>
              <a:rPr sz="2800" spc="-50" dirty="0">
                <a:latin typeface="Calibri"/>
                <a:cs typeface="Calibri"/>
              </a:rPr>
              <a:t> </a:t>
            </a:r>
            <a:r>
              <a:rPr sz="2800" spc="-10" dirty="0">
                <a:latin typeface="Calibri"/>
                <a:cs typeface="Calibri"/>
              </a:rPr>
              <a:t>collapse</a:t>
            </a:r>
            <a:endParaRPr sz="2800">
              <a:latin typeface="Calibri"/>
              <a:cs typeface="Calibri"/>
            </a:endParaRPr>
          </a:p>
        </p:txBody>
      </p:sp>
      <p:sp>
        <p:nvSpPr>
          <p:cNvPr id="7" name="object 7"/>
          <p:cNvSpPr txBox="1"/>
          <p:nvPr/>
        </p:nvSpPr>
        <p:spPr>
          <a:xfrm>
            <a:off x="5070475" y="2540635"/>
            <a:ext cx="1388110" cy="452120"/>
          </a:xfrm>
          <a:prstGeom prst="rect">
            <a:avLst/>
          </a:prstGeom>
        </p:spPr>
        <p:txBody>
          <a:bodyPr vert="horz" wrap="square" lIns="0" tIns="12065" rIns="0" bIns="0" rtlCol="0">
            <a:spAutoFit/>
          </a:bodyPr>
          <a:lstStyle/>
          <a:p>
            <a:pPr marL="12700">
              <a:lnSpc>
                <a:spcPct val="100000"/>
              </a:lnSpc>
              <a:spcBef>
                <a:spcPts val="95"/>
              </a:spcBef>
            </a:pPr>
            <a:r>
              <a:rPr sz="2800" spc="-10" dirty="0">
                <a:latin typeface="Calibri"/>
                <a:cs typeface="Calibri"/>
              </a:rPr>
              <a:t>cytokines</a:t>
            </a:r>
            <a:endParaRPr sz="2800">
              <a:latin typeface="Calibri"/>
              <a:cs typeface="Calibri"/>
            </a:endParaRPr>
          </a:p>
        </p:txBody>
      </p:sp>
      <p:sp>
        <p:nvSpPr>
          <p:cNvPr id="8" name="object 8"/>
          <p:cNvSpPr txBox="1"/>
          <p:nvPr/>
        </p:nvSpPr>
        <p:spPr>
          <a:xfrm>
            <a:off x="5070475" y="3469970"/>
            <a:ext cx="2203450" cy="878840"/>
          </a:xfrm>
          <a:prstGeom prst="rect">
            <a:avLst/>
          </a:prstGeom>
        </p:spPr>
        <p:txBody>
          <a:bodyPr vert="horz" wrap="square" lIns="0" tIns="12065" rIns="0" bIns="0" rtlCol="0">
            <a:spAutoFit/>
          </a:bodyPr>
          <a:lstStyle/>
          <a:p>
            <a:pPr marL="12700" marR="5080">
              <a:lnSpc>
                <a:spcPct val="100000"/>
              </a:lnSpc>
              <a:spcBef>
                <a:spcPts val="95"/>
              </a:spcBef>
            </a:pPr>
            <a:r>
              <a:rPr sz="2800" dirty="0">
                <a:latin typeface="Calibri"/>
                <a:cs typeface="Calibri"/>
              </a:rPr>
              <a:t>Recruitment</a:t>
            </a:r>
            <a:r>
              <a:rPr sz="2800" spc="-95" dirty="0">
                <a:latin typeface="Calibri"/>
                <a:cs typeface="Calibri"/>
              </a:rPr>
              <a:t> </a:t>
            </a:r>
            <a:r>
              <a:rPr sz="2800" spc="-25" dirty="0">
                <a:latin typeface="Calibri"/>
                <a:cs typeface="Calibri"/>
              </a:rPr>
              <a:t>of </a:t>
            </a:r>
            <a:r>
              <a:rPr sz="2800" spc="-10" dirty="0">
                <a:latin typeface="Calibri"/>
                <a:cs typeface="Calibri"/>
              </a:rPr>
              <a:t>leukocytes</a:t>
            </a:r>
            <a:endParaRPr sz="2800">
              <a:latin typeface="Calibri"/>
              <a:cs typeface="Calibri"/>
            </a:endParaRPr>
          </a:p>
        </p:txBody>
      </p:sp>
      <p:sp>
        <p:nvSpPr>
          <p:cNvPr id="9" name="object 9"/>
          <p:cNvSpPr txBox="1"/>
          <p:nvPr/>
        </p:nvSpPr>
        <p:spPr>
          <a:xfrm>
            <a:off x="5070475" y="4826584"/>
            <a:ext cx="3538220" cy="452120"/>
          </a:xfrm>
          <a:prstGeom prst="rect">
            <a:avLst/>
          </a:prstGeom>
        </p:spPr>
        <p:txBody>
          <a:bodyPr vert="horz" wrap="square" lIns="0" tIns="12065" rIns="0" bIns="0" rtlCol="0">
            <a:spAutoFit/>
          </a:bodyPr>
          <a:lstStyle/>
          <a:p>
            <a:pPr marL="12700">
              <a:lnSpc>
                <a:spcPct val="100000"/>
              </a:lnSpc>
              <a:spcBef>
                <a:spcPts val="95"/>
              </a:spcBef>
            </a:pPr>
            <a:r>
              <a:rPr sz="2800" dirty="0">
                <a:latin typeface="Calibri"/>
                <a:cs typeface="Calibri"/>
              </a:rPr>
              <a:t>Interstitial</a:t>
            </a:r>
            <a:r>
              <a:rPr sz="2800" spc="5" dirty="0">
                <a:latin typeface="Calibri"/>
                <a:cs typeface="Calibri"/>
              </a:rPr>
              <a:t> </a:t>
            </a:r>
            <a:r>
              <a:rPr sz="2800" spc="-10" dirty="0">
                <a:latin typeface="Calibri"/>
                <a:cs typeface="Calibri"/>
              </a:rPr>
              <a:t>inflammation</a:t>
            </a:r>
            <a:endParaRPr sz="2800">
              <a:latin typeface="Calibri"/>
              <a:cs typeface="Calibri"/>
            </a:endParaRPr>
          </a:p>
        </p:txBody>
      </p:sp>
      <p:sp>
        <p:nvSpPr>
          <p:cNvPr id="10" name="object 10"/>
          <p:cNvSpPr/>
          <p:nvPr/>
        </p:nvSpPr>
        <p:spPr>
          <a:xfrm>
            <a:off x="1467866" y="3658361"/>
            <a:ext cx="114300" cy="609600"/>
          </a:xfrm>
          <a:custGeom>
            <a:avLst/>
            <a:gdLst/>
            <a:ahLst/>
            <a:cxnLst/>
            <a:rect l="l" t="t" r="r" b="b"/>
            <a:pathLst>
              <a:path w="114300" h="609600">
                <a:moveTo>
                  <a:pt x="0" y="495173"/>
                </a:moveTo>
                <a:lnTo>
                  <a:pt x="56896" y="609600"/>
                </a:lnTo>
                <a:lnTo>
                  <a:pt x="95207" y="533400"/>
                </a:lnTo>
                <a:lnTo>
                  <a:pt x="38100" y="533400"/>
                </a:lnTo>
                <a:lnTo>
                  <a:pt x="38133" y="520720"/>
                </a:lnTo>
                <a:lnTo>
                  <a:pt x="0" y="495173"/>
                </a:lnTo>
                <a:close/>
              </a:path>
              <a:path w="114300" h="609600">
                <a:moveTo>
                  <a:pt x="38193" y="520720"/>
                </a:moveTo>
                <a:lnTo>
                  <a:pt x="38100" y="533400"/>
                </a:lnTo>
                <a:lnTo>
                  <a:pt x="57150" y="533400"/>
                </a:lnTo>
                <a:lnTo>
                  <a:pt x="38193" y="520720"/>
                </a:lnTo>
                <a:close/>
              </a:path>
              <a:path w="114300" h="609600">
                <a:moveTo>
                  <a:pt x="77597" y="0"/>
                </a:moveTo>
                <a:lnTo>
                  <a:pt x="39496" y="0"/>
                </a:lnTo>
                <a:lnTo>
                  <a:pt x="38200" y="495173"/>
                </a:lnTo>
                <a:lnTo>
                  <a:pt x="38193" y="520720"/>
                </a:lnTo>
                <a:lnTo>
                  <a:pt x="57150" y="533400"/>
                </a:lnTo>
                <a:lnTo>
                  <a:pt x="76233" y="520720"/>
                </a:lnTo>
                <a:lnTo>
                  <a:pt x="77597" y="0"/>
                </a:lnTo>
                <a:close/>
              </a:path>
              <a:path w="114300" h="609600">
                <a:moveTo>
                  <a:pt x="76233" y="520720"/>
                </a:moveTo>
                <a:lnTo>
                  <a:pt x="57150" y="533400"/>
                </a:lnTo>
                <a:lnTo>
                  <a:pt x="76200" y="533400"/>
                </a:lnTo>
                <a:lnTo>
                  <a:pt x="76233" y="520720"/>
                </a:lnTo>
                <a:close/>
              </a:path>
              <a:path w="114300" h="609600">
                <a:moveTo>
                  <a:pt x="114300" y="495426"/>
                </a:moveTo>
                <a:lnTo>
                  <a:pt x="76233" y="520720"/>
                </a:lnTo>
                <a:lnTo>
                  <a:pt x="76200" y="533400"/>
                </a:lnTo>
                <a:lnTo>
                  <a:pt x="95207" y="533400"/>
                </a:lnTo>
                <a:lnTo>
                  <a:pt x="114300" y="495426"/>
                </a:lnTo>
                <a:close/>
              </a:path>
            </a:pathLst>
          </a:custGeom>
          <a:solidFill>
            <a:srgbClr val="000000"/>
          </a:solidFill>
        </p:spPr>
        <p:txBody>
          <a:bodyPr wrap="square" lIns="0" tIns="0" rIns="0" bIns="0" rtlCol="0"/>
          <a:lstStyle/>
          <a:p>
            <a:endParaRPr/>
          </a:p>
        </p:txBody>
      </p:sp>
      <p:sp>
        <p:nvSpPr>
          <p:cNvPr id="11" name="object 11"/>
          <p:cNvSpPr/>
          <p:nvPr/>
        </p:nvSpPr>
        <p:spPr>
          <a:xfrm>
            <a:off x="5885941" y="2972561"/>
            <a:ext cx="114300" cy="609600"/>
          </a:xfrm>
          <a:custGeom>
            <a:avLst/>
            <a:gdLst/>
            <a:ahLst/>
            <a:cxnLst/>
            <a:rect l="l" t="t" r="r" b="b"/>
            <a:pathLst>
              <a:path w="114300" h="609600">
                <a:moveTo>
                  <a:pt x="0" y="495173"/>
                </a:moveTo>
                <a:lnTo>
                  <a:pt x="56896" y="609600"/>
                </a:lnTo>
                <a:lnTo>
                  <a:pt x="95207" y="533400"/>
                </a:lnTo>
                <a:lnTo>
                  <a:pt x="38100" y="533400"/>
                </a:lnTo>
                <a:lnTo>
                  <a:pt x="38133" y="520720"/>
                </a:lnTo>
                <a:lnTo>
                  <a:pt x="0" y="495173"/>
                </a:lnTo>
                <a:close/>
              </a:path>
              <a:path w="114300" h="609600">
                <a:moveTo>
                  <a:pt x="38193" y="520720"/>
                </a:moveTo>
                <a:lnTo>
                  <a:pt x="38100" y="533400"/>
                </a:lnTo>
                <a:lnTo>
                  <a:pt x="57150" y="533400"/>
                </a:lnTo>
                <a:lnTo>
                  <a:pt x="38193" y="520720"/>
                </a:lnTo>
                <a:close/>
              </a:path>
              <a:path w="114300" h="609600">
                <a:moveTo>
                  <a:pt x="77597" y="0"/>
                </a:moveTo>
                <a:lnTo>
                  <a:pt x="39497" y="0"/>
                </a:lnTo>
                <a:lnTo>
                  <a:pt x="38200" y="495173"/>
                </a:lnTo>
                <a:lnTo>
                  <a:pt x="38193" y="520720"/>
                </a:lnTo>
                <a:lnTo>
                  <a:pt x="57150" y="533400"/>
                </a:lnTo>
                <a:lnTo>
                  <a:pt x="76233" y="520720"/>
                </a:lnTo>
                <a:lnTo>
                  <a:pt x="77597" y="0"/>
                </a:lnTo>
                <a:close/>
              </a:path>
              <a:path w="114300" h="609600">
                <a:moveTo>
                  <a:pt x="76233" y="520720"/>
                </a:moveTo>
                <a:lnTo>
                  <a:pt x="57150" y="533400"/>
                </a:lnTo>
                <a:lnTo>
                  <a:pt x="76200" y="533400"/>
                </a:lnTo>
                <a:lnTo>
                  <a:pt x="76233" y="520720"/>
                </a:lnTo>
                <a:close/>
              </a:path>
              <a:path w="114300" h="609600">
                <a:moveTo>
                  <a:pt x="114300" y="495426"/>
                </a:moveTo>
                <a:lnTo>
                  <a:pt x="76233" y="520720"/>
                </a:lnTo>
                <a:lnTo>
                  <a:pt x="76200" y="533400"/>
                </a:lnTo>
                <a:lnTo>
                  <a:pt x="95207" y="533400"/>
                </a:lnTo>
                <a:lnTo>
                  <a:pt x="114300" y="495426"/>
                </a:lnTo>
                <a:close/>
              </a:path>
            </a:pathLst>
          </a:custGeom>
          <a:solidFill>
            <a:srgbClr val="000000"/>
          </a:solidFill>
        </p:spPr>
        <p:txBody>
          <a:bodyPr wrap="square" lIns="0" tIns="0" rIns="0" bIns="0" rtlCol="0"/>
          <a:lstStyle/>
          <a:p>
            <a:endParaRPr/>
          </a:p>
        </p:txBody>
      </p:sp>
      <p:sp>
        <p:nvSpPr>
          <p:cNvPr id="12" name="object 12"/>
          <p:cNvSpPr/>
          <p:nvPr/>
        </p:nvSpPr>
        <p:spPr>
          <a:xfrm>
            <a:off x="5887465" y="4344161"/>
            <a:ext cx="114300" cy="609600"/>
          </a:xfrm>
          <a:custGeom>
            <a:avLst/>
            <a:gdLst/>
            <a:ahLst/>
            <a:cxnLst/>
            <a:rect l="l" t="t" r="r" b="b"/>
            <a:pathLst>
              <a:path w="114300" h="609600">
                <a:moveTo>
                  <a:pt x="0" y="495173"/>
                </a:moveTo>
                <a:lnTo>
                  <a:pt x="56896" y="609600"/>
                </a:lnTo>
                <a:lnTo>
                  <a:pt x="95207" y="533400"/>
                </a:lnTo>
                <a:lnTo>
                  <a:pt x="38100" y="533400"/>
                </a:lnTo>
                <a:lnTo>
                  <a:pt x="38133" y="520720"/>
                </a:lnTo>
                <a:lnTo>
                  <a:pt x="0" y="495173"/>
                </a:lnTo>
                <a:close/>
              </a:path>
              <a:path w="114300" h="609600">
                <a:moveTo>
                  <a:pt x="38193" y="520720"/>
                </a:moveTo>
                <a:lnTo>
                  <a:pt x="38100" y="533400"/>
                </a:lnTo>
                <a:lnTo>
                  <a:pt x="57150" y="533400"/>
                </a:lnTo>
                <a:lnTo>
                  <a:pt x="38193" y="520720"/>
                </a:lnTo>
                <a:close/>
              </a:path>
              <a:path w="114300" h="609600">
                <a:moveTo>
                  <a:pt x="77597" y="0"/>
                </a:moveTo>
                <a:lnTo>
                  <a:pt x="39497" y="0"/>
                </a:lnTo>
                <a:lnTo>
                  <a:pt x="38200" y="495173"/>
                </a:lnTo>
                <a:lnTo>
                  <a:pt x="38193" y="520720"/>
                </a:lnTo>
                <a:lnTo>
                  <a:pt x="57150" y="533400"/>
                </a:lnTo>
                <a:lnTo>
                  <a:pt x="76233" y="520720"/>
                </a:lnTo>
                <a:lnTo>
                  <a:pt x="77597" y="0"/>
                </a:lnTo>
                <a:close/>
              </a:path>
              <a:path w="114300" h="609600">
                <a:moveTo>
                  <a:pt x="76233" y="520720"/>
                </a:moveTo>
                <a:lnTo>
                  <a:pt x="57150" y="533400"/>
                </a:lnTo>
                <a:lnTo>
                  <a:pt x="76200" y="533400"/>
                </a:lnTo>
                <a:lnTo>
                  <a:pt x="76233" y="520720"/>
                </a:lnTo>
                <a:close/>
              </a:path>
              <a:path w="114300" h="609600">
                <a:moveTo>
                  <a:pt x="114300" y="495426"/>
                </a:moveTo>
                <a:lnTo>
                  <a:pt x="76233" y="520720"/>
                </a:lnTo>
                <a:lnTo>
                  <a:pt x="76200" y="533400"/>
                </a:lnTo>
                <a:lnTo>
                  <a:pt x="95207" y="533400"/>
                </a:lnTo>
                <a:lnTo>
                  <a:pt x="114300" y="495426"/>
                </a:lnTo>
                <a:close/>
              </a:path>
            </a:pathLst>
          </a:custGeom>
          <a:solidFill>
            <a:srgbClr val="000000"/>
          </a:solidFill>
        </p:spPr>
        <p:txBody>
          <a:bodyPr wrap="square" lIns="0" tIns="0" rIns="0" bIns="0" rtlCol="0"/>
          <a:lstStyle/>
          <a:p>
            <a:endParaRPr/>
          </a:p>
        </p:txBody>
      </p:sp>
      <p:sp>
        <p:nvSpPr>
          <p:cNvPr id="13" name="object 13"/>
          <p:cNvSpPr/>
          <p:nvPr/>
        </p:nvSpPr>
        <p:spPr>
          <a:xfrm>
            <a:off x="2362961" y="2126742"/>
            <a:ext cx="393700" cy="617220"/>
          </a:xfrm>
          <a:custGeom>
            <a:avLst/>
            <a:gdLst/>
            <a:ahLst/>
            <a:cxnLst/>
            <a:rect l="l" t="t" r="r" b="b"/>
            <a:pathLst>
              <a:path w="393700" h="617219">
                <a:moveTo>
                  <a:pt x="9270" y="520573"/>
                </a:moveTo>
                <a:lnTo>
                  <a:pt x="0" y="617220"/>
                </a:lnTo>
                <a:lnTo>
                  <a:pt x="67758" y="575818"/>
                </a:lnTo>
                <a:lnTo>
                  <a:pt x="42925" y="575818"/>
                </a:lnTo>
                <a:lnTo>
                  <a:pt x="18414" y="560451"/>
                </a:lnTo>
                <a:lnTo>
                  <a:pt x="23535" y="552258"/>
                </a:lnTo>
                <a:lnTo>
                  <a:pt x="9270" y="520573"/>
                </a:lnTo>
                <a:close/>
              </a:path>
              <a:path w="393700" h="617219">
                <a:moveTo>
                  <a:pt x="368681" y="0"/>
                </a:moveTo>
                <a:lnTo>
                  <a:pt x="23535" y="552258"/>
                </a:lnTo>
                <a:lnTo>
                  <a:pt x="30426" y="567564"/>
                </a:lnTo>
                <a:lnTo>
                  <a:pt x="30799" y="568215"/>
                </a:lnTo>
                <a:lnTo>
                  <a:pt x="42925" y="575818"/>
                </a:lnTo>
                <a:lnTo>
                  <a:pt x="47678" y="568215"/>
                </a:lnTo>
                <a:lnTo>
                  <a:pt x="28590" y="568215"/>
                </a:lnTo>
                <a:lnTo>
                  <a:pt x="48084" y="567564"/>
                </a:lnTo>
                <a:lnTo>
                  <a:pt x="393319" y="15240"/>
                </a:lnTo>
                <a:lnTo>
                  <a:pt x="368681" y="0"/>
                </a:lnTo>
                <a:close/>
              </a:path>
              <a:path w="393700" h="617219">
                <a:moveTo>
                  <a:pt x="82931" y="566547"/>
                </a:moveTo>
                <a:lnTo>
                  <a:pt x="48084" y="567564"/>
                </a:lnTo>
                <a:lnTo>
                  <a:pt x="42925" y="575818"/>
                </a:lnTo>
                <a:lnTo>
                  <a:pt x="67758" y="575818"/>
                </a:lnTo>
                <a:lnTo>
                  <a:pt x="82931" y="566547"/>
                </a:lnTo>
                <a:close/>
              </a:path>
              <a:path w="393700" h="617219">
                <a:moveTo>
                  <a:pt x="23535" y="552258"/>
                </a:moveTo>
                <a:lnTo>
                  <a:pt x="18414" y="560451"/>
                </a:lnTo>
                <a:lnTo>
                  <a:pt x="30799" y="568215"/>
                </a:lnTo>
                <a:lnTo>
                  <a:pt x="30426" y="567564"/>
                </a:lnTo>
                <a:lnTo>
                  <a:pt x="23535" y="552258"/>
                </a:lnTo>
                <a:close/>
              </a:path>
              <a:path w="393700" h="617219">
                <a:moveTo>
                  <a:pt x="48084" y="567564"/>
                </a:moveTo>
                <a:lnTo>
                  <a:pt x="28590" y="568215"/>
                </a:lnTo>
                <a:lnTo>
                  <a:pt x="47678" y="568215"/>
                </a:lnTo>
                <a:lnTo>
                  <a:pt x="48084" y="567564"/>
                </a:lnTo>
                <a:close/>
              </a:path>
            </a:pathLst>
          </a:custGeom>
          <a:solidFill>
            <a:srgbClr val="000000"/>
          </a:solidFill>
        </p:spPr>
        <p:txBody>
          <a:bodyPr wrap="square" lIns="0" tIns="0" rIns="0" bIns="0" rtlCol="0"/>
          <a:lstStyle/>
          <a:p>
            <a:endParaRPr/>
          </a:p>
        </p:txBody>
      </p:sp>
      <p:sp>
        <p:nvSpPr>
          <p:cNvPr id="14" name="object 14"/>
          <p:cNvSpPr/>
          <p:nvPr/>
        </p:nvSpPr>
        <p:spPr>
          <a:xfrm>
            <a:off x="3503167" y="2120138"/>
            <a:ext cx="1146175" cy="268605"/>
          </a:xfrm>
          <a:custGeom>
            <a:avLst/>
            <a:gdLst/>
            <a:ahLst/>
            <a:cxnLst/>
            <a:rect l="l" t="t" r="r" b="b"/>
            <a:pathLst>
              <a:path w="1146175" h="268605">
                <a:moveTo>
                  <a:pt x="1076776" y="243727"/>
                </a:moveTo>
                <a:lnTo>
                  <a:pt x="1052068" y="268350"/>
                </a:lnTo>
                <a:lnTo>
                  <a:pt x="1135535" y="245617"/>
                </a:lnTo>
                <a:lnTo>
                  <a:pt x="1086231" y="245617"/>
                </a:lnTo>
                <a:lnTo>
                  <a:pt x="1076776" y="243727"/>
                </a:lnTo>
                <a:close/>
              </a:path>
              <a:path w="1146175" h="268605">
                <a:moveTo>
                  <a:pt x="1089009" y="231536"/>
                </a:moveTo>
                <a:lnTo>
                  <a:pt x="1076776" y="243727"/>
                </a:lnTo>
                <a:lnTo>
                  <a:pt x="1086231" y="245617"/>
                </a:lnTo>
                <a:lnTo>
                  <a:pt x="1089009" y="231536"/>
                </a:lnTo>
                <a:close/>
              </a:path>
              <a:path w="1146175" h="268605">
                <a:moveTo>
                  <a:pt x="1069086" y="183134"/>
                </a:moveTo>
                <a:lnTo>
                  <a:pt x="1082386" y="215409"/>
                </a:lnTo>
                <a:lnTo>
                  <a:pt x="1091819" y="217297"/>
                </a:lnTo>
                <a:lnTo>
                  <a:pt x="1086231" y="245617"/>
                </a:lnTo>
                <a:lnTo>
                  <a:pt x="1135535" y="245617"/>
                </a:lnTo>
                <a:lnTo>
                  <a:pt x="1145794" y="242824"/>
                </a:lnTo>
                <a:lnTo>
                  <a:pt x="1069086" y="183134"/>
                </a:lnTo>
                <a:close/>
              </a:path>
              <a:path w="1146175" h="268605">
                <a:moveTo>
                  <a:pt x="5587" y="0"/>
                </a:moveTo>
                <a:lnTo>
                  <a:pt x="0" y="28448"/>
                </a:lnTo>
                <a:lnTo>
                  <a:pt x="1076776" y="243727"/>
                </a:lnTo>
                <a:lnTo>
                  <a:pt x="1089009" y="231536"/>
                </a:lnTo>
                <a:lnTo>
                  <a:pt x="1082386" y="215409"/>
                </a:lnTo>
                <a:lnTo>
                  <a:pt x="5587" y="0"/>
                </a:lnTo>
                <a:close/>
              </a:path>
              <a:path w="1146175" h="268605">
                <a:moveTo>
                  <a:pt x="1082386" y="215409"/>
                </a:moveTo>
                <a:lnTo>
                  <a:pt x="1089031" y="231536"/>
                </a:lnTo>
                <a:lnTo>
                  <a:pt x="1091819" y="217297"/>
                </a:lnTo>
                <a:lnTo>
                  <a:pt x="1082386" y="215409"/>
                </a:lnTo>
                <a:close/>
              </a:path>
            </a:pathLst>
          </a:custGeom>
          <a:solidFill>
            <a:srgbClr val="000000"/>
          </a:solidFill>
        </p:spPr>
        <p:txBody>
          <a:bodyPr wrap="square" lIns="0" tIns="0" rIns="0" bIns="0" rtlCol="0"/>
          <a:lstStyle/>
          <a:p>
            <a:endParaRPr/>
          </a:p>
        </p:txBody>
      </p:sp>
      <p:sp>
        <p:nvSpPr>
          <p:cNvPr id="15" name="object 15"/>
          <p:cNvSpPr/>
          <p:nvPr/>
        </p:nvSpPr>
        <p:spPr>
          <a:xfrm>
            <a:off x="1467866" y="5182361"/>
            <a:ext cx="114300" cy="609600"/>
          </a:xfrm>
          <a:custGeom>
            <a:avLst/>
            <a:gdLst/>
            <a:ahLst/>
            <a:cxnLst/>
            <a:rect l="l" t="t" r="r" b="b"/>
            <a:pathLst>
              <a:path w="114300" h="609600">
                <a:moveTo>
                  <a:pt x="0" y="495147"/>
                </a:moveTo>
                <a:lnTo>
                  <a:pt x="56896" y="609600"/>
                </a:lnTo>
                <a:lnTo>
                  <a:pt x="95190" y="533450"/>
                </a:lnTo>
                <a:lnTo>
                  <a:pt x="38099" y="533450"/>
                </a:lnTo>
                <a:lnTo>
                  <a:pt x="38133" y="520728"/>
                </a:lnTo>
                <a:lnTo>
                  <a:pt x="0" y="495147"/>
                </a:lnTo>
                <a:close/>
              </a:path>
              <a:path w="114300" h="609600">
                <a:moveTo>
                  <a:pt x="38218" y="520728"/>
                </a:moveTo>
                <a:lnTo>
                  <a:pt x="38099" y="533450"/>
                </a:lnTo>
                <a:lnTo>
                  <a:pt x="57225" y="533450"/>
                </a:lnTo>
                <a:lnTo>
                  <a:pt x="38218" y="520728"/>
                </a:lnTo>
                <a:close/>
              </a:path>
              <a:path w="114300" h="609600">
                <a:moveTo>
                  <a:pt x="77597" y="0"/>
                </a:moveTo>
                <a:lnTo>
                  <a:pt x="39496" y="0"/>
                </a:lnTo>
                <a:lnTo>
                  <a:pt x="38200" y="495147"/>
                </a:lnTo>
                <a:lnTo>
                  <a:pt x="38218" y="520728"/>
                </a:lnTo>
                <a:lnTo>
                  <a:pt x="57225" y="533450"/>
                </a:lnTo>
                <a:lnTo>
                  <a:pt x="57073" y="533450"/>
                </a:lnTo>
                <a:lnTo>
                  <a:pt x="76233" y="520728"/>
                </a:lnTo>
                <a:lnTo>
                  <a:pt x="77597" y="0"/>
                </a:lnTo>
                <a:close/>
              </a:path>
              <a:path w="114300" h="609600">
                <a:moveTo>
                  <a:pt x="76233" y="520728"/>
                </a:moveTo>
                <a:lnTo>
                  <a:pt x="57073" y="533450"/>
                </a:lnTo>
                <a:lnTo>
                  <a:pt x="76200" y="533450"/>
                </a:lnTo>
                <a:lnTo>
                  <a:pt x="76233" y="520728"/>
                </a:lnTo>
                <a:close/>
              </a:path>
              <a:path w="114300" h="609600">
                <a:moveTo>
                  <a:pt x="114300" y="495452"/>
                </a:moveTo>
                <a:lnTo>
                  <a:pt x="76233" y="520728"/>
                </a:lnTo>
                <a:lnTo>
                  <a:pt x="76200" y="533450"/>
                </a:lnTo>
                <a:lnTo>
                  <a:pt x="95190" y="533450"/>
                </a:lnTo>
                <a:lnTo>
                  <a:pt x="114300" y="495452"/>
                </a:lnTo>
                <a:close/>
              </a:path>
            </a:pathLst>
          </a:custGeom>
          <a:solidFill>
            <a:srgbClr val="000000"/>
          </a:solidFill>
        </p:spPr>
        <p:txBody>
          <a:bodyPr wrap="square" lIns="0" tIns="0" rIns="0" bIns="0" rtlCol="0"/>
          <a:lstStyle/>
          <a:p>
            <a:endParaRPr/>
          </a:p>
        </p:txBody>
      </p:sp>
      <p:sp>
        <p:nvSpPr>
          <p:cNvPr id="16" name="object 16"/>
          <p:cNvSpPr txBox="1"/>
          <p:nvPr/>
        </p:nvSpPr>
        <p:spPr>
          <a:xfrm>
            <a:off x="7273925" y="217424"/>
            <a:ext cx="41148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Arial MT"/>
                <a:cs typeface="Arial MT"/>
              </a:rPr>
              <a:t>Core</a:t>
            </a:r>
            <a:endParaRPr sz="1400" dirty="0">
              <a:latin typeface="Arial MT"/>
              <a:cs typeface="Arial MT"/>
            </a:endParaRPr>
          </a:p>
        </p:txBody>
      </p:sp>
      <p:sp>
        <p:nvSpPr>
          <p:cNvPr id="17" name="object 17"/>
          <p:cNvSpPr txBox="1"/>
          <p:nvPr/>
        </p:nvSpPr>
        <p:spPr>
          <a:xfrm>
            <a:off x="7962138" y="217424"/>
            <a:ext cx="81915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4129" y="644474"/>
            <a:ext cx="5667375" cy="1244600"/>
          </a:xfrm>
          <a:prstGeom prst="rect">
            <a:avLst/>
          </a:prstGeom>
        </p:spPr>
        <p:txBody>
          <a:bodyPr vert="horz" wrap="square" lIns="0" tIns="12065" rIns="0" bIns="0" rtlCol="0">
            <a:spAutoFit/>
          </a:bodyPr>
          <a:lstStyle/>
          <a:p>
            <a:pPr marR="102235" algn="ctr">
              <a:lnSpc>
                <a:spcPct val="100000"/>
              </a:lnSpc>
              <a:spcBef>
                <a:spcPts val="95"/>
              </a:spcBef>
            </a:pPr>
            <a:r>
              <a:rPr lang="en-US" sz="4000" spc="-10" dirty="0"/>
              <a:t>Pathogenesis</a:t>
            </a:r>
            <a:r>
              <a:rPr sz="4000" spc="-165" dirty="0"/>
              <a:t> </a:t>
            </a:r>
            <a:r>
              <a:rPr sz="4000" spc="-25" dirty="0"/>
              <a:t>ATI</a:t>
            </a:r>
            <a:endParaRPr sz="4000" dirty="0"/>
          </a:p>
          <a:p>
            <a:pPr algn="ctr">
              <a:lnSpc>
                <a:spcPct val="100000"/>
              </a:lnSpc>
              <a:spcBef>
                <a:spcPts val="5"/>
              </a:spcBef>
            </a:pPr>
            <a:r>
              <a:rPr sz="4000" b="1" dirty="0">
                <a:latin typeface="Calibri"/>
                <a:cs typeface="Calibri"/>
              </a:rPr>
              <a:t>Disturbances</a:t>
            </a:r>
            <a:r>
              <a:rPr sz="4000" b="1" spc="-80" dirty="0">
                <a:latin typeface="Calibri"/>
                <a:cs typeface="Calibri"/>
              </a:rPr>
              <a:t> </a:t>
            </a:r>
            <a:r>
              <a:rPr sz="4000" b="1" dirty="0">
                <a:latin typeface="Calibri"/>
                <a:cs typeface="Calibri"/>
              </a:rPr>
              <a:t>in</a:t>
            </a:r>
            <a:r>
              <a:rPr sz="4000" b="1" spc="-110" dirty="0">
                <a:latin typeface="Calibri"/>
                <a:cs typeface="Calibri"/>
              </a:rPr>
              <a:t> </a:t>
            </a:r>
            <a:r>
              <a:rPr sz="4000" b="1" dirty="0">
                <a:latin typeface="Calibri"/>
                <a:cs typeface="Calibri"/>
              </a:rPr>
              <a:t>blood</a:t>
            </a:r>
            <a:r>
              <a:rPr sz="4000" b="1" spc="-110" dirty="0">
                <a:latin typeface="Calibri"/>
                <a:cs typeface="Calibri"/>
              </a:rPr>
              <a:t> </a:t>
            </a:r>
            <a:r>
              <a:rPr sz="4000" b="1" spc="-20" dirty="0">
                <a:latin typeface="Calibri"/>
                <a:cs typeface="Calibri"/>
              </a:rPr>
              <a:t>flow</a:t>
            </a:r>
            <a:endParaRPr sz="4000" dirty="0">
              <a:latin typeface="Calibri"/>
              <a:cs typeface="Calibri"/>
            </a:endParaRPr>
          </a:p>
        </p:txBody>
      </p:sp>
      <p:sp>
        <p:nvSpPr>
          <p:cNvPr id="3" name="object 3"/>
          <p:cNvSpPr txBox="1"/>
          <p:nvPr/>
        </p:nvSpPr>
        <p:spPr>
          <a:xfrm>
            <a:off x="535940" y="1994357"/>
            <a:ext cx="7983220" cy="4375150"/>
          </a:xfrm>
          <a:prstGeom prst="rect">
            <a:avLst/>
          </a:prstGeom>
        </p:spPr>
        <p:txBody>
          <a:bodyPr vert="horz" wrap="square" lIns="0" tIns="12700" rIns="0" bIns="0" rtlCol="0">
            <a:spAutoFit/>
          </a:bodyPr>
          <a:lstStyle/>
          <a:p>
            <a:pPr marL="85090" algn="ctr">
              <a:lnSpc>
                <a:spcPct val="100000"/>
              </a:lnSpc>
              <a:spcBef>
                <a:spcPts val="100"/>
              </a:spcBef>
            </a:pPr>
            <a:r>
              <a:rPr sz="2400" dirty="0">
                <a:latin typeface="Calibri"/>
                <a:cs typeface="Calibri"/>
              </a:rPr>
              <a:t>Characterized</a:t>
            </a:r>
            <a:r>
              <a:rPr sz="2400" spc="-60" dirty="0">
                <a:latin typeface="Calibri"/>
                <a:cs typeface="Calibri"/>
              </a:rPr>
              <a:t> </a:t>
            </a:r>
            <a:r>
              <a:rPr sz="2400" dirty="0">
                <a:latin typeface="Calibri"/>
                <a:cs typeface="Calibri"/>
              </a:rPr>
              <a:t>by</a:t>
            </a:r>
            <a:r>
              <a:rPr sz="2400" spc="-45" dirty="0">
                <a:latin typeface="Calibri"/>
                <a:cs typeface="Calibri"/>
              </a:rPr>
              <a:t> </a:t>
            </a:r>
            <a:r>
              <a:rPr sz="2400" dirty="0">
                <a:latin typeface="Calibri"/>
                <a:cs typeface="Calibri"/>
              </a:rPr>
              <a:t>hemodynamic</a:t>
            </a:r>
            <a:r>
              <a:rPr sz="2400" spc="-60" dirty="0">
                <a:latin typeface="Calibri"/>
                <a:cs typeface="Calibri"/>
              </a:rPr>
              <a:t> </a:t>
            </a:r>
            <a:r>
              <a:rPr sz="2400" dirty="0">
                <a:latin typeface="Calibri"/>
                <a:cs typeface="Calibri"/>
              </a:rPr>
              <a:t>alterations</a:t>
            </a:r>
            <a:r>
              <a:rPr sz="2400" spc="-55" dirty="0">
                <a:latin typeface="Calibri"/>
                <a:cs typeface="Calibri"/>
              </a:rPr>
              <a:t> </a:t>
            </a:r>
            <a:r>
              <a:rPr sz="2400" dirty="0">
                <a:latin typeface="Calibri"/>
                <a:cs typeface="Calibri"/>
              </a:rPr>
              <a:t>that</a:t>
            </a:r>
            <a:r>
              <a:rPr sz="2400" spc="-50" dirty="0">
                <a:latin typeface="Calibri"/>
                <a:cs typeface="Calibri"/>
              </a:rPr>
              <a:t> </a:t>
            </a:r>
            <a:r>
              <a:rPr sz="2400" dirty="0">
                <a:latin typeface="Calibri"/>
                <a:cs typeface="Calibri"/>
              </a:rPr>
              <a:t>causes</a:t>
            </a:r>
            <a:r>
              <a:rPr sz="2400" spc="-35" dirty="0">
                <a:latin typeface="Calibri"/>
                <a:cs typeface="Calibri"/>
              </a:rPr>
              <a:t> </a:t>
            </a:r>
            <a:r>
              <a:rPr sz="2400" spc="-10" dirty="0">
                <a:latin typeface="Calibri"/>
                <a:cs typeface="Calibri"/>
              </a:rPr>
              <a:t>reduced</a:t>
            </a:r>
            <a:endParaRPr sz="2400" dirty="0">
              <a:latin typeface="Calibri"/>
              <a:cs typeface="Calibri"/>
            </a:endParaRPr>
          </a:p>
          <a:p>
            <a:pPr marL="88265" algn="ctr">
              <a:lnSpc>
                <a:spcPct val="100000"/>
              </a:lnSpc>
              <a:spcBef>
                <a:spcPts val="5"/>
              </a:spcBef>
            </a:pPr>
            <a:r>
              <a:rPr sz="2400" spc="-20" dirty="0">
                <a:latin typeface="Calibri"/>
                <a:cs typeface="Calibri"/>
              </a:rPr>
              <a:t>GFR.</a:t>
            </a:r>
            <a:endParaRPr sz="2400" dirty="0">
              <a:latin typeface="Calibri"/>
              <a:cs typeface="Calibri"/>
            </a:endParaRPr>
          </a:p>
          <a:p>
            <a:pPr marL="12700">
              <a:lnSpc>
                <a:spcPct val="100000"/>
              </a:lnSpc>
              <a:spcBef>
                <a:spcPts val="1500"/>
              </a:spcBef>
            </a:pPr>
            <a:r>
              <a:rPr sz="2400" dirty="0">
                <a:latin typeface="Calibri"/>
                <a:cs typeface="Calibri"/>
              </a:rPr>
              <a:t>VASOCONSTRICTOR</a:t>
            </a:r>
            <a:r>
              <a:rPr sz="2400" spc="-70" dirty="0">
                <a:latin typeface="Calibri"/>
                <a:cs typeface="Calibri"/>
              </a:rPr>
              <a:t> </a:t>
            </a:r>
            <a:r>
              <a:rPr sz="2400" dirty="0">
                <a:latin typeface="Calibri"/>
                <a:cs typeface="Calibri"/>
              </a:rPr>
              <a:t>PATHWAYS</a:t>
            </a:r>
            <a:r>
              <a:rPr sz="2400" spc="-60" dirty="0">
                <a:latin typeface="Calibri"/>
                <a:cs typeface="Calibri"/>
              </a:rPr>
              <a:t> </a:t>
            </a:r>
            <a:r>
              <a:rPr sz="2400" dirty="0">
                <a:latin typeface="Calibri"/>
                <a:cs typeface="Calibri"/>
              </a:rPr>
              <a:t>are</a:t>
            </a:r>
            <a:r>
              <a:rPr sz="2400" spc="-55" dirty="0">
                <a:latin typeface="Calibri"/>
                <a:cs typeface="Calibri"/>
              </a:rPr>
              <a:t> </a:t>
            </a:r>
            <a:r>
              <a:rPr sz="2400" dirty="0">
                <a:latin typeface="Calibri"/>
                <a:cs typeface="Calibri"/>
              </a:rPr>
              <a:t>activated</a:t>
            </a:r>
            <a:r>
              <a:rPr sz="2400" spc="-70" dirty="0">
                <a:latin typeface="Calibri"/>
                <a:cs typeface="Calibri"/>
              </a:rPr>
              <a:t> </a:t>
            </a:r>
            <a:r>
              <a:rPr sz="2400" dirty="0">
                <a:latin typeface="Calibri"/>
                <a:cs typeface="Calibri"/>
              </a:rPr>
              <a:t>that</a:t>
            </a:r>
            <a:r>
              <a:rPr sz="2400" spc="-60" dirty="0">
                <a:latin typeface="Calibri"/>
                <a:cs typeface="Calibri"/>
              </a:rPr>
              <a:t> </a:t>
            </a:r>
            <a:r>
              <a:rPr sz="2400" dirty="0">
                <a:latin typeface="Calibri"/>
                <a:cs typeface="Calibri"/>
              </a:rPr>
              <a:t>results</a:t>
            </a:r>
            <a:r>
              <a:rPr sz="2400" spc="-70" dirty="0">
                <a:latin typeface="Calibri"/>
                <a:cs typeface="Calibri"/>
              </a:rPr>
              <a:t> </a:t>
            </a:r>
            <a:r>
              <a:rPr sz="2400" spc="-25" dirty="0">
                <a:latin typeface="Calibri"/>
                <a:cs typeface="Calibri"/>
              </a:rPr>
              <a:t>in</a:t>
            </a:r>
            <a:endParaRPr sz="2400" dirty="0">
              <a:latin typeface="Calibri"/>
              <a:cs typeface="Calibri"/>
            </a:endParaRPr>
          </a:p>
          <a:p>
            <a:pPr marL="2402205">
              <a:lnSpc>
                <a:spcPct val="100000"/>
              </a:lnSpc>
              <a:spcBef>
                <a:spcPts val="1930"/>
              </a:spcBef>
            </a:pPr>
            <a:r>
              <a:rPr sz="2400" dirty="0">
                <a:latin typeface="Calibri"/>
                <a:cs typeface="Calibri"/>
              </a:rPr>
              <a:t>reduced</a:t>
            </a:r>
            <a:r>
              <a:rPr sz="2400" spc="-50" dirty="0">
                <a:latin typeface="Calibri"/>
                <a:cs typeface="Calibri"/>
              </a:rPr>
              <a:t> </a:t>
            </a:r>
            <a:r>
              <a:rPr sz="2400" dirty="0">
                <a:latin typeface="Calibri"/>
                <a:cs typeface="Calibri"/>
              </a:rPr>
              <a:t>GFR</a:t>
            </a:r>
            <a:r>
              <a:rPr sz="2400" spc="-45" dirty="0">
                <a:latin typeface="Calibri"/>
                <a:cs typeface="Calibri"/>
              </a:rPr>
              <a:t> </a:t>
            </a:r>
            <a:r>
              <a:rPr sz="2400" dirty="0">
                <a:latin typeface="Calibri"/>
                <a:cs typeface="Calibri"/>
              </a:rPr>
              <a:t>and</a:t>
            </a:r>
            <a:r>
              <a:rPr sz="2400" spc="-35" dirty="0">
                <a:latin typeface="Calibri"/>
                <a:cs typeface="Calibri"/>
              </a:rPr>
              <a:t> </a:t>
            </a:r>
            <a:r>
              <a:rPr sz="2400" dirty="0">
                <a:latin typeface="Calibri"/>
                <a:cs typeface="Calibri"/>
              </a:rPr>
              <a:t>O2</a:t>
            </a:r>
            <a:r>
              <a:rPr sz="2400" spc="-35" dirty="0">
                <a:latin typeface="Calibri"/>
                <a:cs typeface="Calibri"/>
              </a:rPr>
              <a:t> </a:t>
            </a:r>
            <a:r>
              <a:rPr sz="2400" dirty="0">
                <a:latin typeface="Calibri"/>
                <a:cs typeface="Calibri"/>
              </a:rPr>
              <a:t>delivery</a:t>
            </a:r>
            <a:r>
              <a:rPr sz="2400" spc="-30" dirty="0">
                <a:latin typeface="Calibri"/>
                <a:cs typeface="Calibri"/>
              </a:rPr>
              <a:t> </a:t>
            </a:r>
            <a:r>
              <a:rPr sz="2400" dirty="0">
                <a:latin typeface="Calibri"/>
                <a:cs typeface="Calibri"/>
              </a:rPr>
              <a:t>to</a:t>
            </a:r>
            <a:r>
              <a:rPr sz="2400" spc="-40" dirty="0">
                <a:latin typeface="Calibri"/>
                <a:cs typeface="Calibri"/>
              </a:rPr>
              <a:t> </a:t>
            </a:r>
            <a:r>
              <a:rPr sz="2400" spc="-10" dirty="0">
                <a:latin typeface="Calibri"/>
                <a:cs typeface="Calibri"/>
              </a:rPr>
              <a:t>tubules.</a:t>
            </a:r>
            <a:endParaRPr sz="2400" dirty="0">
              <a:latin typeface="Calibri"/>
              <a:cs typeface="Calibri"/>
            </a:endParaRPr>
          </a:p>
          <a:p>
            <a:pPr marL="2675255" marR="1869439">
              <a:lnSpc>
                <a:spcPct val="167400"/>
              </a:lnSpc>
              <a:spcBef>
                <a:spcPts val="5"/>
              </a:spcBef>
            </a:pPr>
            <a:r>
              <a:rPr sz="2400" dirty="0">
                <a:latin typeface="Calibri"/>
                <a:cs typeface="Calibri"/>
              </a:rPr>
              <a:t>Increased</a:t>
            </a:r>
            <a:r>
              <a:rPr sz="2400" spc="-90" dirty="0">
                <a:latin typeface="Calibri"/>
                <a:cs typeface="Calibri"/>
              </a:rPr>
              <a:t> </a:t>
            </a:r>
            <a:r>
              <a:rPr sz="2400" dirty="0">
                <a:latin typeface="Calibri"/>
                <a:cs typeface="Calibri"/>
              </a:rPr>
              <a:t>renin</a:t>
            </a:r>
            <a:r>
              <a:rPr sz="2400" spc="-85" dirty="0">
                <a:latin typeface="Calibri"/>
                <a:cs typeface="Calibri"/>
              </a:rPr>
              <a:t> </a:t>
            </a:r>
            <a:r>
              <a:rPr sz="2400" spc="-10" dirty="0">
                <a:latin typeface="Calibri"/>
                <a:cs typeface="Calibri"/>
              </a:rPr>
              <a:t>angiotensin </a:t>
            </a:r>
            <a:r>
              <a:rPr sz="2400" dirty="0">
                <a:latin typeface="Calibri"/>
                <a:cs typeface="Calibri"/>
              </a:rPr>
              <a:t>Increased</a:t>
            </a:r>
            <a:r>
              <a:rPr sz="2400" spc="-114" dirty="0">
                <a:latin typeface="Calibri"/>
                <a:cs typeface="Calibri"/>
              </a:rPr>
              <a:t> </a:t>
            </a:r>
            <a:r>
              <a:rPr sz="2400" spc="-10" dirty="0">
                <a:latin typeface="Calibri"/>
                <a:cs typeface="Calibri"/>
              </a:rPr>
              <a:t>endothelin </a:t>
            </a:r>
            <a:r>
              <a:rPr sz="2400" dirty="0">
                <a:latin typeface="Calibri"/>
                <a:cs typeface="Calibri"/>
              </a:rPr>
              <a:t>Decreased</a:t>
            </a:r>
            <a:r>
              <a:rPr sz="2400" spc="-60" dirty="0">
                <a:latin typeface="Calibri"/>
                <a:cs typeface="Calibri"/>
              </a:rPr>
              <a:t> </a:t>
            </a:r>
            <a:r>
              <a:rPr sz="2400" dirty="0">
                <a:latin typeface="Calibri"/>
                <a:cs typeface="Calibri"/>
              </a:rPr>
              <a:t>nitric</a:t>
            </a:r>
            <a:r>
              <a:rPr sz="2400" spc="-75" dirty="0">
                <a:latin typeface="Calibri"/>
                <a:cs typeface="Calibri"/>
              </a:rPr>
              <a:t> </a:t>
            </a:r>
            <a:r>
              <a:rPr sz="2400" spc="-10" dirty="0">
                <a:latin typeface="Calibri"/>
                <a:cs typeface="Calibri"/>
              </a:rPr>
              <a:t>oxide </a:t>
            </a:r>
            <a:r>
              <a:rPr sz="2400" dirty="0">
                <a:latin typeface="Calibri"/>
                <a:cs typeface="Calibri"/>
              </a:rPr>
              <a:t>Decreased</a:t>
            </a:r>
            <a:r>
              <a:rPr sz="2400" spc="-114" dirty="0">
                <a:latin typeface="Calibri"/>
                <a:cs typeface="Calibri"/>
              </a:rPr>
              <a:t> </a:t>
            </a:r>
            <a:r>
              <a:rPr sz="2400" spc="-10" dirty="0">
                <a:latin typeface="Calibri"/>
                <a:cs typeface="Calibri"/>
              </a:rPr>
              <a:t>prostaglandins</a:t>
            </a:r>
            <a:endParaRPr sz="2400" dirty="0">
              <a:latin typeface="Calibri"/>
              <a:cs typeface="Calibri"/>
            </a:endParaRPr>
          </a:p>
        </p:txBody>
      </p:sp>
      <p:sp>
        <p:nvSpPr>
          <p:cNvPr id="4" name="object 4"/>
          <p:cNvSpPr txBox="1"/>
          <p:nvPr/>
        </p:nvSpPr>
        <p:spPr>
          <a:xfrm>
            <a:off x="7461504" y="124713"/>
            <a:ext cx="1217676" cy="228268"/>
          </a:xfrm>
          <a:prstGeom prst="rect">
            <a:avLst/>
          </a:prstGeom>
        </p:spPr>
        <p:txBody>
          <a:bodyPr vert="horz" wrap="square" lIns="0" tIns="12700" rIns="0" bIns="0" rtlCol="0">
            <a:spAutoFit/>
          </a:bodyPr>
          <a:lstStyle/>
          <a:p>
            <a:pPr marL="12700">
              <a:lnSpc>
                <a:spcPct val="100000"/>
              </a:lnSpc>
              <a:spcBef>
                <a:spcPts val="100"/>
              </a:spcBef>
              <a:tabLst>
                <a:tab pos="7336155" algn="l"/>
              </a:tabLst>
            </a:pPr>
            <a:r>
              <a:rPr sz="1400" spc="-20" dirty="0">
                <a:latin typeface="Arial MT"/>
                <a:cs typeface="Arial MT"/>
              </a:rPr>
              <a:t>Core</a:t>
            </a:r>
            <a:r>
              <a:rPr lang="en-US" sz="1400" spc="-20" dirty="0">
                <a:latin typeface="Arial MT"/>
                <a:cs typeface="Arial MT"/>
              </a:rPr>
              <a:t> </a:t>
            </a:r>
            <a:r>
              <a:rPr sz="1400" spc="-10" dirty="0">
                <a:latin typeface="Arial MT"/>
                <a:cs typeface="Arial MT"/>
              </a:rPr>
              <a:t>Pathology</a:t>
            </a:r>
            <a:endParaRPr sz="1400" dirty="0">
              <a:latin typeface="Arial MT"/>
              <a:cs typeface="Arial M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 y="609600"/>
            <a:ext cx="8991600" cy="5327148"/>
          </a:xfrm>
          <a:prstGeom prst="rect">
            <a:avLst/>
          </a:prstGeom>
        </p:spPr>
      </p:pic>
      <p:sp>
        <p:nvSpPr>
          <p:cNvPr id="3" name="object 3"/>
          <p:cNvSpPr txBox="1"/>
          <p:nvPr/>
        </p:nvSpPr>
        <p:spPr>
          <a:xfrm>
            <a:off x="6553200" y="238656"/>
            <a:ext cx="412115" cy="240029"/>
          </a:xfrm>
          <a:prstGeom prst="rect">
            <a:avLst/>
          </a:prstGeom>
        </p:spPr>
        <p:txBody>
          <a:bodyPr vert="horz" wrap="square" lIns="0" tIns="13335" rIns="0" bIns="0" rtlCol="0">
            <a:spAutoFit/>
          </a:bodyPr>
          <a:lstStyle/>
          <a:p>
            <a:pPr marL="12700">
              <a:lnSpc>
                <a:spcPct val="100000"/>
              </a:lnSpc>
              <a:spcBef>
                <a:spcPts val="105"/>
              </a:spcBef>
            </a:pPr>
            <a:r>
              <a:rPr sz="1400" spc="-20" dirty="0">
                <a:latin typeface="Arial MT"/>
                <a:cs typeface="Arial MT"/>
              </a:rPr>
              <a:t>Core</a:t>
            </a:r>
            <a:endParaRPr sz="1400" dirty="0">
              <a:latin typeface="Arial MT"/>
              <a:cs typeface="Arial MT"/>
            </a:endParaRPr>
          </a:p>
        </p:txBody>
      </p:sp>
      <p:sp>
        <p:nvSpPr>
          <p:cNvPr id="4" name="object 4"/>
          <p:cNvSpPr txBox="1"/>
          <p:nvPr/>
        </p:nvSpPr>
        <p:spPr>
          <a:xfrm>
            <a:off x="7923656" y="248488"/>
            <a:ext cx="817244" cy="240029"/>
          </a:xfrm>
          <a:prstGeom prst="rect">
            <a:avLst/>
          </a:prstGeom>
        </p:spPr>
        <p:txBody>
          <a:bodyPr vert="horz" wrap="square" lIns="0" tIns="13335" rIns="0" bIns="0" rtlCol="0">
            <a:spAutoFit/>
          </a:bodyPr>
          <a:lstStyle/>
          <a:p>
            <a:pPr marL="12700">
              <a:lnSpc>
                <a:spcPct val="100000"/>
              </a:lnSpc>
              <a:spcBef>
                <a:spcPts val="105"/>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2833" y="461899"/>
            <a:ext cx="3415029" cy="696595"/>
          </a:xfrm>
          <a:prstGeom prst="rect">
            <a:avLst/>
          </a:prstGeom>
        </p:spPr>
        <p:txBody>
          <a:bodyPr vert="horz" wrap="square" lIns="0" tIns="13335" rIns="0" bIns="0" rtlCol="0">
            <a:spAutoFit/>
          </a:bodyPr>
          <a:lstStyle/>
          <a:p>
            <a:pPr marL="12700">
              <a:lnSpc>
                <a:spcPct val="100000"/>
              </a:lnSpc>
              <a:spcBef>
                <a:spcPts val="105"/>
              </a:spcBef>
            </a:pPr>
            <a:r>
              <a:rPr lang="en-US" spc="-10" dirty="0"/>
              <a:t>Morphology</a:t>
            </a:r>
          </a:p>
        </p:txBody>
      </p:sp>
      <p:sp>
        <p:nvSpPr>
          <p:cNvPr id="3" name="object 3"/>
          <p:cNvSpPr txBox="1"/>
          <p:nvPr/>
        </p:nvSpPr>
        <p:spPr>
          <a:xfrm>
            <a:off x="535940" y="1076974"/>
            <a:ext cx="7355840" cy="4690387"/>
          </a:xfrm>
          <a:prstGeom prst="rect">
            <a:avLst/>
          </a:prstGeom>
        </p:spPr>
        <p:txBody>
          <a:bodyPr vert="horz" wrap="square" lIns="0" tIns="88265" rIns="0" bIns="0" rtlCol="0">
            <a:spAutoFit/>
          </a:bodyPr>
          <a:lstStyle/>
          <a:p>
            <a:pPr marL="354965" indent="-342265">
              <a:lnSpc>
                <a:spcPct val="100000"/>
              </a:lnSpc>
              <a:spcBef>
                <a:spcPts val="695"/>
              </a:spcBef>
              <a:buFont typeface="Arial MT"/>
              <a:buChar char="•"/>
              <a:tabLst>
                <a:tab pos="354965" algn="l"/>
              </a:tabLst>
            </a:pPr>
            <a:r>
              <a:rPr sz="2400" b="1" dirty="0">
                <a:latin typeface="Calibri"/>
                <a:cs typeface="Calibri"/>
              </a:rPr>
              <a:t>Ischemic</a:t>
            </a:r>
            <a:r>
              <a:rPr sz="2400" b="1" spc="-120" dirty="0">
                <a:latin typeface="Calibri"/>
                <a:cs typeface="Calibri"/>
              </a:rPr>
              <a:t> </a:t>
            </a:r>
            <a:r>
              <a:rPr sz="2400" b="1" spc="-25" dirty="0">
                <a:latin typeface="Calibri"/>
                <a:cs typeface="Calibri"/>
              </a:rPr>
              <a:t>ATI</a:t>
            </a:r>
            <a:endParaRPr sz="2400" dirty="0">
              <a:latin typeface="Calibri"/>
              <a:cs typeface="Calibri"/>
            </a:endParaRPr>
          </a:p>
          <a:p>
            <a:pPr marL="354965" indent="-342265">
              <a:lnSpc>
                <a:spcPct val="100000"/>
              </a:lnSpc>
              <a:spcBef>
                <a:spcPts val="600"/>
              </a:spcBef>
              <a:buFont typeface="Arial MT"/>
              <a:buChar char="•"/>
              <a:tabLst>
                <a:tab pos="354965" algn="l"/>
              </a:tabLst>
            </a:pPr>
            <a:r>
              <a:rPr sz="2400" spc="-10" dirty="0">
                <a:latin typeface="Calibri"/>
                <a:cs typeface="Calibri"/>
              </a:rPr>
              <a:t>Tubules:</a:t>
            </a:r>
            <a:endParaRPr sz="2400" dirty="0">
              <a:latin typeface="Calibri"/>
              <a:cs typeface="Calibri"/>
            </a:endParaRPr>
          </a:p>
          <a:p>
            <a:pPr marL="355600" marR="127635" indent="-342900">
              <a:lnSpc>
                <a:spcPct val="100000"/>
              </a:lnSpc>
              <a:spcBef>
                <a:spcPts val="605"/>
              </a:spcBef>
              <a:buFont typeface="Arial MT"/>
              <a:buChar char="•"/>
              <a:tabLst>
                <a:tab pos="355600" algn="l"/>
              </a:tabLst>
            </a:pPr>
            <a:r>
              <a:rPr sz="2400" dirty="0">
                <a:latin typeface="Calibri"/>
                <a:cs typeface="Calibri"/>
              </a:rPr>
              <a:t>Lesions</a:t>
            </a:r>
            <a:r>
              <a:rPr sz="2400" spc="-40" dirty="0">
                <a:latin typeface="Calibri"/>
                <a:cs typeface="Calibri"/>
              </a:rPr>
              <a:t> </a:t>
            </a:r>
            <a:r>
              <a:rPr sz="2400" dirty="0">
                <a:latin typeface="Calibri"/>
                <a:cs typeface="Calibri"/>
              </a:rPr>
              <a:t>in</a:t>
            </a:r>
            <a:r>
              <a:rPr sz="2400" spc="-60" dirty="0">
                <a:latin typeface="Calibri"/>
                <a:cs typeface="Calibri"/>
              </a:rPr>
              <a:t> </a:t>
            </a:r>
            <a:r>
              <a:rPr sz="2400" dirty="0">
                <a:latin typeface="Calibri"/>
                <a:cs typeface="Calibri"/>
              </a:rPr>
              <a:t>the</a:t>
            </a:r>
            <a:r>
              <a:rPr sz="2400" spc="-40" dirty="0">
                <a:latin typeface="Calibri"/>
                <a:cs typeface="Calibri"/>
              </a:rPr>
              <a:t> </a:t>
            </a:r>
            <a:r>
              <a:rPr sz="2400" b="1" dirty="0">
                <a:latin typeface="Calibri"/>
                <a:cs typeface="Calibri"/>
              </a:rPr>
              <a:t>straight</a:t>
            </a:r>
            <a:r>
              <a:rPr sz="2400" b="1" spc="-40" dirty="0">
                <a:latin typeface="Calibri"/>
                <a:cs typeface="Calibri"/>
              </a:rPr>
              <a:t> </a:t>
            </a:r>
            <a:r>
              <a:rPr sz="2400" b="1" dirty="0">
                <a:latin typeface="Calibri"/>
                <a:cs typeface="Calibri"/>
              </a:rPr>
              <a:t>portions</a:t>
            </a:r>
            <a:r>
              <a:rPr sz="2400" b="1" spc="-50" dirty="0">
                <a:latin typeface="Calibri"/>
                <a:cs typeface="Calibri"/>
              </a:rPr>
              <a:t> </a:t>
            </a:r>
            <a:r>
              <a:rPr sz="2400" b="1" dirty="0">
                <a:latin typeface="Calibri"/>
                <a:cs typeface="Calibri"/>
              </a:rPr>
              <a:t>of</a:t>
            </a:r>
            <a:r>
              <a:rPr sz="2400" b="1" spc="-60" dirty="0">
                <a:latin typeface="Calibri"/>
                <a:cs typeface="Calibri"/>
              </a:rPr>
              <a:t> </a:t>
            </a:r>
            <a:r>
              <a:rPr sz="2400" b="1" dirty="0">
                <a:latin typeface="Calibri"/>
                <a:cs typeface="Calibri"/>
              </a:rPr>
              <a:t>the</a:t>
            </a:r>
            <a:r>
              <a:rPr sz="2400" b="1" spc="-50" dirty="0">
                <a:latin typeface="Calibri"/>
                <a:cs typeface="Calibri"/>
              </a:rPr>
              <a:t> </a:t>
            </a:r>
            <a:r>
              <a:rPr sz="2400" b="1" spc="-10" dirty="0">
                <a:latin typeface="Calibri"/>
                <a:cs typeface="Calibri"/>
              </a:rPr>
              <a:t>proximal </a:t>
            </a:r>
            <a:r>
              <a:rPr sz="2400" b="1" dirty="0">
                <a:latin typeface="Calibri"/>
                <a:cs typeface="Calibri"/>
              </a:rPr>
              <a:t>tubule</a:t>
            </a:r>
            <a:r>
              <a:rPr sz="2400" b="1" spc="-60" dirty="0">
                <a:latin typeface="Calibri"/>
                <a:cs typeface="Calibri"/>
              </a:rPr>
              <a:t> </a:t>
            </a:r>
            <a:r>
              <a:rPr sz="2400" b="1" dirty="0">
                <a:latin typeface="Calibri"/>
                <a:cs typeface="Calibri"/>
              </a:rPr>
              <a:t>and</a:t>
            </a:r>
            <a:r>
              <a:rPr sz="2400" b="1" spc="-55" dirty="0">
                <a:latin typeface="Calibri"/>
                <a:cs typeface="Calibri"/>
              </a:rPr>
              <a:t> </a:t>
            </a:r>
            <a:r>
              <a:rPr sz="2400" b="1" dirty="0">
                <a:latin typeface="Calibri"/>
                <a:cs typeface="Calibri"/>
              </a:rPr>
              <a:t>the</a:t>
            </a:r>
            <a:r>
              <a:rPr sz="2400" b="1" spc="-55" dirty="0">
                <a:latin typeface="Calibri"/>
                <a:cs typeface="Calibri"/>
              </a:rPr>
              <a:t> </a:t>
            </a:r>
            <a:r>
              <a:rPr sz="2400" b="1" dirty="0">
                <a:latin typeface="Calibri"/>
                <a:cs typeface="Calibri"/>
              </a:rPr>
              <a:t>ascending</a:t>
            </a:r>
            <a:r>
              <a:rPr sz="2400" b="1" spc="-45" dirty="0">
                <a:latin typeface="Calibri"/>
                <a:cs typeface="Calibri"/>
              </a:rPr>
              <a:t> </a:t>
            </a:r>
            <a:r>
              <a:rPr sz="2400" b="1" dirty="0">
                <a:latin typeface="Calibri"/>
                <a:cs typeface="Calibri"/>
              </a:rPr>
              <a:t>thick</a:t>
            </a:r>
            <a:r>
              <a:rPr sz="2400" b="1" spc="-45" dirty="0">
                <a:latin typeface="Calibri"/>
                <a:cs typeface="Calibri"/>
              </a:rPr>
              <a:t> </a:t>
            </a:r>
            <a:r>
              <a:rPr sz="2400" b="1" dirty="0">
                <a:latin typeface="Calibri"/>
                <a:cs typeface="Calibri"/>
              </a:rPr>
              <a:t>limbs</a:t>
            </a:r>
            <a:r>
              <a:rPr sz="2400" b="1" spc="-60" dirty="0">
                <a:latin typeface="Calibri"/>
                <a:cs typeface="Calibri"/>
              </a:rPr>
              <a:t> </a:t>
            </a:r>
            <a:r>
              <a:rPr sz="2400" b="1" dirty="0">
                <a:latin typeface="Calibri"/>
                <a:cs typeface="Calibri"/>
              </a:rPr>
              <a:t>of</a:t>
            </a:r>
            <a:r>
              <a:rPr sz="2400" b="1" spc="-60" dirty="0">
                <a:latin typeface="Calibri"/>
                <a:cs typeface="Calibri"/>
              </a:rPr>
              <a:t> </a:t>
            </a:r>
            <a:r>
              <a:rPr sz="2400" b="1" spc="-20" dirty="0">
                <a:latin typeface="Calibri"/>
                <a:cs typeface="Calibri"/>
              </a:rPr>
              <a:t>loop</a:t>
            </a:r>
            <a:endParaRPr sz="2400" dirty="0">
              <a:latin typeface="Calibri"/>
              <a:cs typeface="Calibri"/>
            </a:endParaRPr>
          </a:p>
          <a:p>
            <a:pPr marL="354965" indent="-342265">
              <a:lnSpc>
                <a:spcPct val="100000"/>
              </a:lnSpc>
              <a:spcBef>
                <a:spcPts val="600"/>
              </a:spcBef>
              <a:buFont typeface="Arial MT"/>
              <a:buChar char="•"/>
              <a:tabLst>
                <a:tab pos="354965" algn="l"/>
              </a:tabLst>
            </a:pPr>
            <a:r>
              <a:rPr sz="2400" dirty="0">
                <a:latin typeface="Calibri"/>
                <a:cs typeface="Calibri"/>
              </a:rPr>
              <a:t>Attenuation</a:t>
            </a:r>
            <a:r>
              <a:rPr sz="2400" spc="-60" dirty="0">
                <a:latin typeface="Calibri"/>
                <a:cs typeface="Calibri"/>
              </a:rPr>
              <a:t> </a:t>
            </a:r>
            <a:r>
              <a:rPr sz="2400" dirty="0">
                <a:latin typeface="Calibri"/>
                <a:cs typeface="Calibri"/>
              </a:rPr>
              <a:t>of</a:t>
            </a:r>
            <a:r>
              <a:rPr sz="2400" spc="-90" dirty="0">
                <a:latin typeface="Calibri"/>
                <a:cs typeface="Calibri"/>
              </a:rPr>
              <a:t> </a:t>
            </a:r>
            <a:r>
              <a:rPr sz="2400" dirty="0">
                <a:latin typeface="Calibri"/>
                <a:cs typeface="Calibri"/>
              </a:rPr>
              <a:t>proximal</a:t>
            </a:r>
            <a:r>
              <a:rPr sz="2400" spc="-85" dirty="0">
                <a:latin typeface="Calibri"/>
                <a:cs typeface="Calibri"/>
              </a:rPr>
              <a:t> </a:t>
            </a:r>
            <a:r>
              <a:rPr sz="2400" dirty="0">
                <a:latin typeface="Calibri"/>
                <a:cs typeface="Calibri"/>
              </a:rPr>
              <a:t>tubular</a:t>
            </a:r>
            <a:r>
              <a:rPr sz="2400" spc="-55" dirty="0">
                <a:latin typeface="Calibri"/>
                <a:cs typeface="Calibri"/>
              </a:rPr>
              <a:t> </a:t>
            </a:r>
            <a:r>
              <a:rPr sz="2400" dirty="0">
                <a:latin typeface="Calibri"/>
                <a:cs typeface="Calibri"/>
              </a:rPr>
              <a:t>brush</a:t>
            </a:r>
            <a:r>
              <a:rPr sz="2400" spc="-50" dirty="0">
                <a:latin typeface="Calibri"/>
                <a:cs typeface="Calibri"/>
              </a:rPr>
              <a:t> </a:t>
            </a:r>
            <a:r>
              <a:rPr sz="2400" spc="-10" dirty="0">
                <a:latin typeface="Calibri"/>
                <a:cs typeface="Calibri"/>
              </a:rPr>
              <a:t>borders</a:t>
            </a:r>
            <a:endParaRPr sz="2400" dirty="0">
              <a:latin typeface="Calibri"/>
              <a:cs typeface="Calibri"/>
            </a:endParaRPr>
          </a:p>
          <a:p>
            <a:pPr marL="354965" indent="-342265">
              <a:lnSpc>
                <a:spcPct val="100000"/>
              </a:lnSpc>
              <a:spcBef>
                <a:spcPts val="600"/>
              </a:spcBef>
              <a:buFont typeface="Arial MT"/>
              <a:buChar char="•"/>
              <a:tabLst>
                <a:tab pos="354965" algn="l"/>
              </a:tabLst>
            </a:pPr>
            <a:r>
              <a:rPr sz="2400" dirty="0">
                <a:latin typeface="Calibri"/>
                <a:cs typeface="Calibri"/>
              </a:rPr>
              <a:t>Blebbing</a:t>
            </a:r>
            <a:r>
              <a:rPr sz="2400" spc="-60" dirty="0">
                <a:latin typeface="Calibri"/>
                <a:cs typeface="Calibri"/>
              </a:rPr>
              <a:t> </a:t>
            </a:r>
            <a:r>
              <a:rPr sz="2400" dirty="0">
                <a:latin typeface="Calibri"/>
                <a:cs typeface="Calibri"/>
              </a:rPr>
              <a:t>and</a:t>
            </a:r>
            <a:r>
              <a:rPr sz="2400" spc="-55" dirty="0">
                <a:latin typeface="Calibri"/>
                <a:cs typeface="Calibri"/>
              </a:rPr>
              <a:t> </a:t>
            </a:r>
            <a:r>
              <a:rPr sz="2400" dirty="0">
                <a:latin typeface="Calibri"/>
                <a:cs typeface="Calibri"/>
              </a:rPr>
              <a:t>vacuolization</a:t>
            </a:r>
            <a:r>
              <a:rPr sz="2400" spc="-75" dirty="0">
                <a:latin typeface="Calibri"/>
                <a:cs typeface="Calibri"/>
              </a:rPr>
              <a:t> </a:t>
            </a:r>
            <a:r>
              <a:rPr sz="2400" dirty="0">
                <a:latin typeface="Calibri"/>
                <a:cs typeface="Calibri"/>
              </a:rPr>
              <a:t>of</a:t>
            </a:r>
            <a:r>
              <a:rPr sz="2400" spc="-80" dirty="0">
                <a:latin typeface="Calibri"/>
                <a:cs typeface="Calibri"/>
              </a:rPr>
              <a:t> </a:t>
            </a:r>
            <a:r>
              <a:rPr sz="2400" spc="-10" dirty="0">
                <a:latin typeface="Calibri"/>
                <a:cs typeface="Calibri"/>
              </a:rPr>
              <a:t>cells</a:t>
            </a:r>
            <a:endParaRPr sz="2400" dirty="0">
              <a:latin typeface="Calibri"/>
              <a:cs typeface="Calibri"/>
            </a:endParaRPr>
          </a:p>
          <a:p>
            <a:pPr marL="354965" indent="-342265">
              <a:lnSpc>
                <a:spcPct val="100000"/>
              </a:lnSpc>
              <a:spcBef>
                <a:spcPts val="600"/>
              </a:spcBef>
              <a:buFont typeface="Arial MT"/>
              <a:buChar char="•"/>
              <a:tabLst>
                <a:tab pos="354965" algn="l"/>
              </a:tabLst>
            </a:pPr>
            <a:r>
              <a:rPr sz="2400" dirty="0">
                <a:latin typeface="Calibri"/>
                <a:cs typeface="Calibri"/>
              </a:rPr>
              <a:t>Detachment</a:t>
            </a:r>
            <a:r>
              <a:rPr sz="2400" spc="-35" dirty="0">
                <a:latin typeface="Calibri"/>
                <a:cs typeface="Calibri"/>
              </a:rPr>
              <a:t> </a:t>
            </a:r>
            <a:r>
              <a:rPr sz="2400" dirty="0">
                <a:latin typeface="Calibri"/>
                <a:cs typeface="Calibri"/>
              </a:rPr>
              <a:t>of</a:t>
            </a:r>
            <a:r>
              <a:rPr sz="2400" spc="-60" dirty="0">
                <a:latin typeface="Calibri"/>
                <a:cs typeface="Calibri"/>
              </a:rPr>
              <a:t> </a:t>
            </a:r>
            <a:r>
              <a:rPr sz="2400" dirty="0">
                <a:latin typeface="Calibri"/>
                <a:cs typeface="Calibri"/>
              </a:rPr>
              <a:t>tubular</a:t>
            </a:r>
            <a:r>
              <a:rPr sz="2400" spc="-20" dirty="0">
                <a:latin typeface="Calibri"/>
                <a:cs typeface="Calibri"/>
              </a:rPr>
              <a:t> </a:t>
            </a:r>
            <a:r>
              <a:rPr sz="2400" dirty="0">
                <a:latin typeface="Calibri"/>
                <a:cs typeface="Calibri"/>
              </a:rPr>
              <a:t>cells</a:t>
            </a:r>
            <a:r>
              <a:rPr sz="2400" spc="-55" dirty="0">
                <a:latin typeface="Calibri"/>
                <a:cs typeface="Calibri"/>
              </a:rPr>
              <a:t> </a:t>
            </a:r>
            <a:r>
              <a:rPr sz="2400" dirty="0">
                <a:latin typeface="Calibri"/>
                <a:cs typeface="Calibri"/>
              </a:rPr>
              <a:t>from</a:t>
            </a:r>
            <a:r>
              <a:rPr sz="2400" spc="-40" dirty="0">
                <a:latin typeface="Calibri"/>
                <a:cs typeface="Calibri"/>
              </a:rPr>
              <a:t> </a:t>
            </a:r>
            <a:r>
              <a:rPr sz="2400" dirty="0">
                <a:latin typeface="Calibri"/>
                <a:cs typeface="Calibri"/>
              </a:rPr>
              <a:t>their</a:t>
            </a:r>
            <a:r>
              <a:rPr sz="2400" spc="-50" dirty="0">
                <a:latin typeface="Calibri"/>
                <a:cs typeface="Calibri"/>
              </a:rPr>
              <a:t> </a:t>
            </a:r>
            <a:r>
              <a:rPr sz="2400" spc="-25" dirty="0">
                <a:latin typeface="Calibri"/>
                <a:cs typeface="Calibri"/>
              </a:rPr>
              <a:t>BM</a:t>
            </a:r>
            <a:endParaRPr sz="2400" dirty="0">
              <a:latin typeface="Calibri"/>
              <a:cs typeface="Calibri"/>
            </a:endParaRPr>
          </a:p>
          <a:p>
            <a:pPr marL="355600" marR="5080" indent="-342900">
              <a:lnSpc>
                <a:spcPct val="100000"/>
              </a:lnSpc>
              <a:spcBef>
                <a:spcPts val="600"/>
              </a:spcBef>
              <a:buFont typeface="Arial MT"/>
              <a:buChar char="•"/>
              <a:tabLst>
                <a:tab pos="355600" algn="l"/>
              </a:tabLst>
            </a:pPr>
            <a:r>
              <a:rPr sz="2400" dirty="0">
                <a:latin typeface="Calibri"/>
                <a:cs typeface="Calibri"/>
              </a:rPr>
              <a:t>Sloughing</a:t>
            </a:r>
            <a:r>
              <a:rPr sz="2400" spc="-40" dirty="0">
                <a:latin typeface="Calibri"/>
                <a:cs typeface="Calibri"/>
              </a:rPr>
              <a:t> </a:t>
            </a:r>
            <a:r>
              <a:rPr sz="2400" dirty="0">
                <a:latin typeface="Calibri"/>
                <a:cs typeface="Calibri"/>
              </a:rPr>
              <a:t>of</a:t>
            </a:r>
            <a:r>
              <a:rPr sz="2400" spc="-60" dirty="0">
                <a:latin typeface="Calibri"/>
                <a:cs typeface="Calibri"/>
              </a:rPr>
              <a:t> </a:t>
            </a:r>
            <a:r>
              <a:rPr sz="2400" dirty="0">
                <a:latin typeface="Calibri"/>
                <a:cs typeface="Calibri"/>
              </a:rPr>
              <a:t>cells</a:t>
            </a:r>
            <a:r>
              <a:rPr sz="2400" spc="-55" dirty="0">
                <a:latin typeface="Calibri"/>
                <a:cs typeface="Calibri"/>
              </a:rPr>
              <a:t> </a:t>
            </a:r>
            <a:r>
              <a:rPr sz="2400" dirty="0">
                <a:latin typeface="Calibri"/>
                <a:cs typeface="Calibri"/>
              </a:rPr>
              <a:t>into</a:t>
            </a:r>
            <a:r>
              <a:rPr sz="2400" spc="-50" dirty="0">
                <a:latin typeface="Calibri"/>
                <a:cs typeface="Calibri"/>
              </a:rPr>
              <a:t> </a:t>
            </a:r>
            <a:r>
              <a:rPr sz="2400" dirty="0">
                <a:latin typeface="Calibri"/>
                <a:cs typeface="Calibri"/>
              </a:rPr>
              <a:t>the</a:t>
            </a:r>
            <a:r>
              <a:rPr sz="2400" spc="-50" dirty="0">
                <a:latin typeface="Calibri"/>
                <a:cs typeface="Calibri"/>
              </a:rPr>
              <a:t> </a:t>
            </a:r>
            <a:r>
              <a:rPr sz="2400" dirty="0">
                <a:latin typeface="Calibri"/>
                <a:cs typeface="Calibri"/>
              </a:rPr>
              <a:t>urine</a:t>
            </a:r>
            <a:r>
              <a:rPr sz="2400" spc="-20" dirty="0">
                <a:latin typeface="Calibri"/>
                <a:cs typeface="Calibri"/>
              </a:rPr>
              <a:t> </a:t>
            </a:r>
            <a:r>
              <a:rPr sz="2400" spc="-25" dirty="0">
                <a:latin typeface="Calibri"/>
                <a:cs typeface="Calibri"/>
              </a:rPr>
              <a:t>–-</a:t>
            </a:r>
            <a:r>
              <a:rPr sz="2400" spc="-10" dirty="0">
                <a:latin typeface="Calibri"/>
                <a:cs typeface="Calibri"/>
              </a:rPr>
              <a:t>proteinaceous </a:t>
            </a:r>
            <a:r>
              <a:rPr sz="2400" dirty="0">
                <a:latin typeface="Calibri"/>
                <a:cs typeface="Calibri"/>
              </a:rPr>
              <a:t>casts</a:t>
            </a:r>
            <a:r>
              <a:rPr sz="2400" spc="-45" dirty="0">
                <a:latin typeface="Calibri"/>
                <a:cs typeface="Calibri"/>
              </a:rPr>
              <a:t> </a:t>
            </a:r>
            <a:r>
              <a:rPr sz="2400" dirty="0">
                <a:latin typeface="Calibri"/>
                <a:cs typeface="Calibri"/>
              </a:rPr>
              <a:t>in</a:t>
            </a:r>
            <a:r>
              <a:rPr sz="2400" spc="-55" dirty="0">
                <a:latin typeface="Calibri"/>
                <a:cs typeface="Calibri"/>
              </a:rPr>
              <a:t> </a:t>
            </a:r>
            <a:r>
              <a:rPr sz="2400" dirty="0">
                <a:latin typeface="Calibri"/>
                <a:cs typeface="Calibri"/>
              </a:rPr>
              <a:t>the</a:t>
            </a:r>
            <a:r>
              <a:rPr sz="2400" spc="-50" dirty="0">
                <a:latin typeface="Calibri"/>
                <a:cs typeface="Calibri"/>
              </a:rPr>
              <a:t> </a:t>
            </a:r>
            <a:r>
              <a:rPr sz="2400" dirty="0">
                <a:latin typeface="Calibri"/>
                <a:cs typeface="Calibri"/>
              </a:rPr>
              <a:t>distal</a:t>
            </a:r>
            <a:r>
              <a:rPr sz="2400" spc="-35" dirty="0">
                <a:latin typeface="Calibri"/>
                <a:cs typeface="Calibri"/>
              </a:rPr>
              <a:t> </a:t>
            </a:r>
            <a:r>
              <a:rPr sz="2400" dirty="0">
                <a:latin typeface="Calibri"/>
                <a:cs typeface="Calibri"/>
              </a:rPr>
              <a:t>tubules</a:t>
            </a:r>
            <a:r>
              <a:rPr sz="2400" spc="-20" dirty="0">
                <a:latin typeface="Calibri"/>
                <a:cs typeface="Calibri"/>
              </a:rPr>
              <a:t> </a:t>
            </a:r>
            <a:r>
              <a:rPr sz="2400" dirty="0">
                <a:latin typeface="Calibri"/>
                <a:cs typeface="Calibri"/>
              </a:rPr>
              <a:t>and</a:t>
            </a:r>
            <a:r>
              <a:rPr sz="2400" spc="-50" dirty="0">
                <a:latin typeface="Calibri"/>
                <a:cs typeface="Calibri"/>
              </a:rPr>
              <a:t> </a:t>
            </a:r>
            <a:r>
              <a:rPr sz="2400" dirty="0">
                <a:latin typeface="Calibri"/>
                <a:cs typeface="Calibri"/>
              </a:rPr>
              <a:t>collecting</a:t>
            </a:r>
            <a:r>
              <a:rPr sz="2400" spc="-45" dirty="0">
                <a:latin typeface="Calibri"/>
                <a:cs typeface="Calibri"/>
              </a:rPr>
              <a:t> </a:t>
            </a:r>
            <a:r>
              <a:rPr sz="2400" spc="-10" dirty="0">
                <a:latin typeface="Calibri"/>
                <a:cs typeface="Calibri"/>
              </a:rPr>
              <a:t>ducts </a:t>
            </a:r>
            <a:r>
              <a:rPr sz="2400" spc="-20" dirty="0">
                <a:latin typeface="Calibri"/>
                <a:cs typeface="Calibri"/>
              </a:rPr>
              <a:t>(Tamm-</a:t>
            </a:r>
            <a:r>
              <a:rPr sz="2400" dirty="0">
                <a:latin typeface="Calibri"/>
                <a:cs typeface="Calibri"/>
              </a:rPr>
              <a:t>Horsfall</a:t>
            </a:r>
            <a:r>
              <a:rPr sz="2400" spc="-50" dirty="0">
                <a:latin typeface="Calibri"/>
                <a:cs typeface="Calibri"/>
              </a:rPr>
              <a:t> </a:t>
            </a:r>
            <a:r>
              <a:rPr sz="2400" spc="-10" dirty="0">
                <a:latin typeface="Calibri"/>
                <a:cs typeface="Calibri"/>
              </a:rPr>
              <a:t>protein)</a:t>
            </a:r>
            <a:endParaRPr sz="2400" dirty="0">
              <a:latin typeface="Calibri"/>
              <a:cs typeface="Calibri"/>
            </a:endParaRPr>
          </a:p>
          <a:p>
            <a:pPr marL="354965" indent="-342265">
              <a:lnSpc>
                <a:spcPct val="100000"/>
              </a:lnSpc>
              <a:spcBef>
                <a:spcPts val="605"/>
              </a:spcBef>
              <a:buFont typeface="Arial MT"/>
              <a:buChar char="•"/>
              <a:tabLst>
                <a:tab pos="354965" algn="l"/>
                <a:tab pos="2804160" algn="l"/>
              </a:tabLst>
            </a:pPr>
            <a:r>
              <a:rPr sz="2400" dirty="0">
                <a:latin typeface="Calibri"/>
                <a:cs typeface="Calibri"/>
              </a:rPr>
              <a:t>In</a:t>
            </a:r>
            <a:r>
              <a:rPr sz="2400" spc="-60" dirty="0">
                <a:latin typeface="Calibri"/>
                <a:cs typeface="Calibri"/>
              </a:rPr>
              <a:t> </a:t>
            </a:r>
            <a:r>
              <a:rPr sz="2400" dirty="0">
                <a:latin typeface="Calibri"/>
                <a:cs typeface="Calibri"/>
              </a:rPr>
              <a:t>crush</a:t>
            </a:r>
            <a:r>
              <a:rPr sz="2400" spc="-20" dirty="0">
                <a:latin typeface="Calibri"/>
                <a:cs typeface="Calibri"/>
              </a:rPr>
              <a:t> </a:t>
            </a:r>
            <a:r>
              <a:rPr sz="2400" spc="-10" dirty="0">
                <a:latin typeface="Calibri"/>
                <a:cs typeface="Calibri"/>
              </a:rPr>
              <a:t>injuries</a:t>
            </a:r>
            <a:r>
              <a:rPr sz="2400" dirty="0">
                <a:latin typeface="Calibri"/>
                <a:cs typeface="Calibri"/>
              </a:rPr>
              <a:t>	casts</a:t>
            </a:r>
            <a:r>
              <a:rPr sz="2400" spc="-75" dirty="0">
                <a:latin typeface="Calibri"/>
                <a:cs typeface="Calibri"/>
              </a:rPr>
              <a:t> </a:t>
            </a:r>
            <a:r>
              <a:rPr sz="2400" dirty="0">
                <a:latin typeface="Calibri"/>
                <a:cs typeface="Calibri"/>
              </a:rPr>
              <a:t>also</a:t>
            </a:r>
            <a:r>
              <a:rPr sz="2400" spc="-75" dirty="0">
                <a:latin typeface="Calibri"/>
                <a:cs typeface="Calibri"/>
              </a:rPr>
              <a:t> </a:t>
            </a:r>
            <a:r>
              <a:rPr sz="2400" dirty="0">
                <a:latin typeface="Calibri"/>
                <a:cs typeface="Calibri"/>
              </a:rPr>
              <a:t>contain</a:t>
            </a:r>
            <a:r>
              <a:rPr sz="2400" spc="-75" dirty="0">
                <a:latin typeface="Calibri"/>
                <a:cs typeface="Calibri"/>
              </a:rPr>
              <a:t> </a:t>
            </a:r>
            <a:r>
              <a:rPr sz="2400" spc="-10" dirty="0">
                <a:latin typeface="Calibri"/>
                <a:cs typeface="Calibri"/>
              </a:rPr>
              <a:t>myoglobin</a:t>
            </a:r>
            <a:endParaRPr sz="2400" dirty="0">
              <a:latin typeface="Calibri"/>
              <a:cs typeface="Calibri"/>
            </a:endParaRPr>
          </a:p>
        </p:txBody>
      </p:sp>
      <p:sp>
        <p:nvSpPr>
          <p:cNvPr id="4" name="object 4"/>
          <p:cNvSpPr txBox="1"/>
          <p:nvPr/>
        </p:nvSpPr>
        <p:spPr>
          <a:xfrm>
            <a:off x="6878763" y="301192"/>
            <a:ext cx="412115" cy="240029"/>
          </a:xfrm>
          <a:prstGeom prst="rect">
            <a:avLst/>
          </a:prstGeom>
        </p:spPr>
        <p:txBody>
          <a:bodyPr vert="horz" wrap="square" lIns="0" tIns="13335" rIns="0" bIns="0" rtlCol="0">
            <a:spAutoFit/>
          </a:bodyPr>
          <a:lstStyle/>
          <a:p>
            <a:pPr marL="12700">
              <a:lnSpc>
                <a:spcPct val="100000"/>
              </a:lnSpc>
              <a:spcBef>
                <a:spcPts val="105"/>
              </a:spcBef>
            </a:pPr>
            <a:r>
              <a:rPr sz="1400" spc="-20" dirty="0">
                <a:latin typeface="Arial MT"/>
                <a:cs typeface="Arial MT"/>
              </a:rPr>
              <a:t>Core</a:t>
            </a:r>
            <a:endParaRPr sz="1400" dirty="0">
              <a:latin typeface="Arial MT"/>
              <a:cs typeface="Arial MT"/>
            </a:endParaRPr>
          </a:p>
        </p:txBody>
      </p:sp>
      <p:sp>
        <p:nvSpPr>
          <p:cNvPr id="5" name="object 5"/>
          <p:cNvSpPr txBox="1"/>
          <p:nvPr/>
        </p:nvSpPr>
        <p:spPr>
          <a:xfrm>
            <a:off x="7966075" y="301193"/>
            <a:ext cx="819150" cy="240029"/>
          </a:xfrm>
          <a:prstGeom prst="rect">
            <a:avLst/>
          </a:prstGeom>
        </p:spPr>
        <p:txBody>
          <a:bodyPr vert="horz" wrap="square" lIns="0" tIns="13335" rIns="0" bIns="0" rtlCol="0">
            <a:spAutoFit/>
          </a:bodyPr>
          <a:lstStyle/>
          <a:p>
            <a:pPr marL="12700">
              <a:lnSpc>
                <a:spcPct val="100000"/>
              </a:lnSpc>
              <a:spcBef>
                <a:spcPts val="105"/>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2698" y="706881"/>
            <a:ext cx="7627620" cy="1160010"/>
          </a:xfrm>
          <a:prstGeom prst="rect">
            <a:avLst/>
          </a:prstGeom>
        </p:spPr>
        <p:txBody>
          <a:bodyPr vert="horz" wrap="square" lIns="0" tIns="478231" rIns="0" bIns="0" rtlCol="0">
            <a:spAutoFit/>
          </a:bodyPr>
          <a:lstStyle/>
          <a:p>
            <a:pPr marL="2124075">
              <a:lnSpc>
                <a:spcPct val="100000"/>
              </a:lnSpc>
              <a:spcBef>
                <a:spcPts val="105"/>
              </a:spcBef>
            </a:pPr>
            <a:r>
              <a:rPr lang="en-US" spc="-10" dirty="0"/>
              <a:t>Morphology</a:t>
            </a:r>
          </a:p>
        </p:txBody>
      </p:sp>
      <p:sp>
        <p:nvSpPr>
          <p:cNvPr id="3" name="object 3"/>
          <p:cNvSpPr txBox="1"/>
          <p:nvPr/>
        </p:nvSpPr>
        <p:spPr>
          <a:xfrm>
            <a:off x="535940" y="2264130"/>
            <a:ext cx="7884159" cy="2167260"/>
          </a:xfrm>
          <a:prstGeom prst="rect">
            <a:avLst/>
          </a:prstGeom>
        </p:spPr>
        <p:txBody>
          <a:bodyPr vert="horz" wrap="square" lIns="0" tIns="88900" rIns="0" bIns="0" rtlCol="0">
            <a:spAutoFit/>
          </a:bodyPr>
          <a:lstStyle/>
          <a:p>
            <a:pPr marL="354965" indent="-342265">
              <a:lnSpc>
                <a:spcPct val="100000"/>
              </a:lnSpc>
              <a:spcBef>
                <a:spcPts val="700"/>
              </a:spcBef>
              <a:buFont typeface="Arial MT"/>
              <a:buChar char="•"/>
              <a:tabLst>
                <a:tab pos="354965" algn="l"/>
              </a:tabLst>
            </a:pPr>
            <a:r>
              <a:rPr sz="2400" b="1" dirty="0">
                <a:latin typeface="Calibri"/>
                <a:cs typeface="Calibri"/>
              </a:rPr>
              <a:t>Ischemic</a:t>
            </a:r>
            <a:r>
              <a:rPr sz="2400" b="1" spc="-55" dirty="0">
                <a:latin typeface="Calibri"/>
                <a:cs typeface="Calibri"/>
              </a:rPr>
              <a:t> </a:t>
            </a:r>
            <a:r>
              <a:rPr sz="2400" b="1" spc="-25" dirty="0">
                <a:latin typeface="Calibri"/>
                <a:cs typeface="Calibri"/>
              </a:rPr>
              <a:t>ATI</a:t>
            </a:r>
            <a:endParaRPr sz="2400" dirty="0">
              <a:latin typeface="Calibri"/>
              <a:cs typeface="Calibri"/>
            </a:endParaRPr>
          </a:p>
          <a:p>
            <a:pPr marL="354965" indent="-342265">
              <a:lnSpc>
                <a:spcPct val="100000"/>
              </a:lnSpc>
              <a:spcBef>
                <a:spcPts val="600"/>
              </a:spcBef>
              <a:buFont typeface="Arial MT"/>
              <a:buChar char="•"/>
              <a:tabLst>
                <a:tab pos="354965" algn="l"/>
              </a:tabLst>
            </a:pPr>
            <a:r>
              <a:rPr sz="2400" dirty="0">
                <a:latin typeface="Calibri"/>
                <a:cs typeface="Calibri"/>
              </a:rPr>
              <a:t>The </a:t>
            </a:r>
            <a:r>
              <a:rPr sz="2400" spc="-10" dirty="0">
                <a:latin typeface="Calibri"/>
                <a:cs typeface="Calibri"/>
              </a:rPr>
              <a:t>interstitium:</a:t>
            </a:r>
            <a:endParaRPr sz="2400" dirty="0">
              <a:latin typeface="Calibri"/>
              <a:cs typeface="Calibri"/>
            </a:endParaRPr>
          </a:p>
          <a:p>
            <a:pPr marL="354965" indent="-342265">
              <a:lnSpc>
                <a:spcPct val="100000"/>
              </a:lnSpc>
              <a:spcBef>
                <a:spcPts val="600"/>
              </a:spcBef>
              <a:buFont typeface="Arial MT"/>
              <a:buChar char="•"/>
              <a:tabLst>
                <a:tab pos="354965" algn="l"/>
              </a:tabLst>
            </a:pPr>
            <a:r>
              <a:rPr sz="2400" dirty="0">
                <a:latin typeface="Calibri"/>
                <a:cs typeface="Calibri"/>
              </a:rPr>
              <a:t>Generalized</a:t>
            </a:r>
            <a:r>
              <a:rPr sz="2400" spc="-55" dirty="0">
                <a:latin typeface="Calibri"/>
                <a:cs typeface="Calibri"/>
              </a:rPr>
              <a:t> </a:t>
            </a:r>
            <a:r>
              <a:rPr sz="2400" spc="-10" dirty="0">
                <a:latin typeface="Calibri"/>
                <a:cs typeface="Calibri"/>
              </a:rPr>
              <a:t>edema</a:t>
            </a:r>
            <a:endParaRPr sz="2400" dirty="0">
              <a:latin typeface="Calibri"/>
              <a:cs typeface="Calibri"/>
            </a:endParaRPr>
          </a:p>
          <a:p>
            <a:pPr marL="355600" marR="5080" indent="-342900">
              <a:lnSpc>
                <a:spcPct val="100000"/>
              </a:lnSpc>
              <a:spcBef>
                <a:spcPts val="600"/>
              </a:spcBef>
              <a:buFont typeface="Arial MT"/>
              <a:buChar char="•"/>
              <a:tabLst>
                <a:tab pos="355600" algn="l"/>
              </a:tabLst>
            </a:pPr>
            <a:r>
              <a:rPr sz="2400" dirty="0">
                <a:latin typeface="Calibri"/>
                <a:cs typeface="Calibri"/>
              </a:rPr>
              <a:t>Mild</a:t>
            </a:r>
            <a:r>
              <a:rPr sz="2400" spc="-90" dirty="0">
                <a:latin typeface="Calibri"/>
                <a:cs typeface="Calibri"/>
              </a:rPr>
              <a:t> </a:t>
            </a:r>
            <a:r>
              <a:rPr sz="2400" dirty="0">
                <a:latin typeface="Calibri"/>
                <a:cs typeface="Calibri"/>
              </a:rPr>
              <a:t>inflammatory</a:t>
            </a:r>
            <a:r>
              <a:rPr sz="2400" spc="-75" dirty="0">
                <a:latin typeface="Calibri"/>
                <a:cs typeface="Calibri"/>
              </a:rPr>
              <a:t> </a:t>
            </a:r>
            <a:r>
              <a:rPr sz="2400" dirty="0">
                <a:latin typeface="Calibri"/>
                <a:cs typeface="Calibri"/>
              </a:rPr>
              <a:t>infiltrate</a:t>
            </a:r>
            <a:r>
              <a:rPr sz="2400" spc="-85" dirty="0">
                <a:latin typeface="Calibri"/>
                <a:cs typeface="Calibri"/>
              </a:rPr>
              <a:t> </a:t>
            </a:r>
            <a:r>
              <a:rPr sz="2400" dirty="0">
                <a:latin typeface="Calibri"/>
                <a:cs typeface="Calibri"/>
              </a:rPr>
              <a:t>consisting</a:t>
            </a:r>
            <a:r>
              <a:rPr sz="2400" spc="-75" dirty="0">
                <a:latin typeface="Calibri"/>
                <a:cs typeface="Calibri"/>
              </a:rPr>
              <a:t> </a:t>
            </a:r>
            <a:r>
              <a:rPr sz="2400" spc="-25" dirty="0">
                <a:latin typeface="Calibri"/>
                <a:cs typeface="Calibri"/>
              </a:rPr>
              <a:t>of </a:t>
            </a:r>
            <a:r>
              <a:rPr sz="2400" spc="-10" dirty="0">
                <a:latin typeface="Calibri"/>
                <a:cs typeface="Calibri"/>
              </a:rPr>
              <a:t>polymorphonuclear</a:t>
            </a:r>
            <a:r>
              <a:rPr sz="2400" spc="-5" dirty="0">
                <a:latin typeface="Calibri"/>
                <a:cs typeface="Calibri"/>
              </a:rPr>
              <a:t> </a:t>
            </a:r>
            <a:r>
              <a:rPr sz="2400" dirty="0">
                <a:latin typeface="Calibri"/>
                <a:cs typeface="Calibri"/>
              </a:rPr>
              <a:t>leukocytes,</a:t>
            </a:r>
            <a:r>
              <a:rPr sz="2400" spc="-35" dirty="0">
                <a:latin typeface="Calibri"/>
                <a:cs typeface="Calibri"/>
              </a:rPr>
              <a:t> </a:t>
            </a:r>
            <a:r>
              <a:rPr sz="2400" spc="-10" dirty="0">
                <a:latin typeface="Calibri"/>
                <a:cs typeface="Calibri"/>
              </a:rPr>
              <a:t>lymphocytes, </a:t>
            </a:r>
            <a:r>
              <a:rPr sz="2400" dirty="0">
                <a:latin typeface="Calibri"/>
                <a:cs typeface="Calibri"/>
              </a:rPr>
              <a:t>and</a:t>
            </a:r>
            <a:r>
              <a:rPr sz="2400" spc="-70" dirty="0">
                <a:latin typeface="Calibri"/>
                <a:cs typeface="Calibri"/>
              </a:rPr>
              <a:t> </a:t>
            </a:r>
            <a:r>
              <a:rPr sz="2400" dirty="0">
                <a:latin typeface="Calibri"/>
                <a:cs typeface="Calibri"/>
              </a:rPr>
              <a:t>plasma</a:t>
            </a:r>
            <a:r>
              <a:rPr sz="2400" spc="-65" dirty="0">
                <a:latin typeface="Calibri"/>
                <a:cs typeface="Calibri"/>
              </a:rPr>
              <a:t> </a:t>
            </a:r>
            <a:r>
              <a:rPr sz="2400" spc="-10" dirty="0">
                <a:latin typeface="Calibri"/>
                <a:cs typeface="Calibri"/>
              </a:rPr>
              <a:t>cells.</a:t>
            </a:r>
            <a:endParaRPr sz="2400" dirty="0">
              <a:latin typeface="Calibri"/>
              <a:cs typeface="Calibri"/>
            </a:endParaRPr>
          </a:p>
        </p:txBody>
      </p:sp>
      <p:sp>
        <p:nvSpPr>
          <p:cNvPr id="4" name="object 4"/>
          <p:cNvSpPr txBox="1"/>
          <p:nvPr/>
        </p:nvSpPr>
        <p:spPr>
          <a:xfrm>
            <a:off x="7239000" y="364363"/>
            <a:ext cx="411480" cy="23939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Arial MT"/>
                <a:cs typeface="Arial MT"/>
              </a:rPr>
              <a:t>Core</a:t>
            </a:r>
            <a:endParaRPr sz="1400">
              <a:latin typeface="Arial MT"/>
              <a:cs typeface="Arial MT"/>
            </a:endParaRPr>
          </a:p>
        </p:txBody>
      </p:sp>
      <p:sp>
        <p:nvSpPr>
          <p:cNvPr id="5" name="object 5"/>
          <p:cNvSpPr txBox="1"/>
          <p:nvPr/>
        </p:nvSpPr>
        <p:spPr>
          <a:xfrm>
            <a:off x="7860030" y="364363"/>
            <a:ext cx="819150" cy="239395"/>
          </a:xfrm>
          <a:prstGeom prst="rect">
            <a:avLst/>
          </a:prstGeom>
        </p:spPr>
        <p:txBody>
          <a:bodyPr vert="horz" wrap="square" lIns="0" tIns="13335" rIns="0" bIns="0" rtlCol="0">
            <a:spAutoFit/>
          </a:bodyPr>
          <a:lstStyle/>
          <a:p>
            <a:pPr marL="12700">
              <a:lnSpc>
                <a:spcPct val="100000"/>
              </a:lnSpc>
              <a:spcBef>
                <a:spcPts val="105"/>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2698" y="706881"/>
            <a:ext cx="7627620" cy="1061828"/>
          </a:xfrm>
          <a:prstGeom prst="rect">
            <a:avLst/>
          </a:prstGeom>
        </p:spPr>
        <p:txBody>
          <a:bodyPr vert="horz" wrap="square" lIns="0" tIns="380999" rIns="0" bIns="0" rtlCol="0">
            <a:spAutoFit/>
          </a:bodyPr>
          <a:lstStyle/>
          <a:p>
            <a:pPr marL="2151380">
              <a:lnSpc>
                <a:spcPct val="100000"/>
              </a:lnSpc>
              <a:spcBef>
                <a:spcPts val="105"/>
              </a:spcBef>
            </a:pPr>
            <a:r>
              <a:rPr lang="en-US" spc="-10" dirty="0"/>
              <a:t>Morphology</a:t>
            </a:r>
          </a:p>
        </p:txBody>
      </p:sp>
      <p:sp>
        <p:nvSpPr>
          <p:cNvPr id="3" name="object 3"/>
          <p:cNvSpPr txBox="1"/>
          <p:nvPr/>
        </p:nvSpPr>
        <p:spPr>
          <a:xfrm>
            <a:off x="535940" y="2071832"/>
            <a:ext cx="7503159" cy="2535951"/>
          </a:xfrm>
          <a:prstGeom prst="rect">
            <a:avLst/>
          </a:prstGeom>
        </p:spPr>
        <p:txBody>
          <a:bodyPr vert="horz" wrap="square" lIns="0" tIns="88265" rIns="0" bIns="0" rtlCol="0">
            <a:spAutoFit/>
          </a:bodyPr>
          <a:lstStyle/>
          <a:p>
            <a:pPr marL="354965" indent="-342265">
              <a:lnSpc>
                <a:spcPct val="100000"/>
              </a:lnSpc>
              <a:spcBef>
                <a:spcPts val="695"/>
              </a:spcBef>
              <a:buFont typeface="Arial MT"/>
              <a:buChar char="•"/>
              <a:tabLst>
                <a:tab pos="354965" algn="l"/>
              </a:tabLst>
            </a:pPr>
            <a:r>
              <a:rPr sz="2400" b="1" dirty="0">
                <a:latin typeface="Calibri"/>
                <a:cs typeface="Calibri"/>
              </a:rPr>
              <a:t>Toxic</a:t>
            </a:r>
            <a:r>
              <a:rPr sz="2400" b="1" spc="-65" dirty="0">
                <a:latin typeface="Calibri"/>
                <a:cs typeface="Calibri"/>
              </a:rPr>
              <a:t> </a:t>
            </a:r>
            <a:r>
              <a:rPr sz="2400" b="1" spc="-25" dirty="0">
                <a:latin typeface="Calibri"/>
                <a:cs typeface="Calibri"/>
              </a:rPr>
              <a:t>ATI</a:t>
            </a:r>
            <a:endParaRPr sz="2400" dirty="0">
              <a:latin typeface="Calibri"/>
              <a:cs typeface="Calibri"/>
            </a:endParaRPr>
          </a:p>
          <a:p>
            <a:pPr marL="354965" indent="-342265">
              <a:lnSpc>
                <a:spcPct val="100000"/>
              </a:lnSpc>
              <a:spcBef>
                <a:spcPts val="600"/>
              </a:spcBef>
              <a:buFont typeface="Arial MT"/>
              <a:buChar char="•"/>
              <a:tabLst>
                <a:tab pos="354965" algn="l"/>
              </a:tabLst>
            </a:pPr>
            <a:r>
              <a:rPr sz="2400" dirty="0">
                <a:latin typeface="Calibri"/>
                <a:cs typeface="Calibri"/>
              </a:rPr>
              <a:t>Similar</a:t>
            </a:r>
            <a:r>
              <a:rPr sz="2400" spc="-20" dirty="0">
                <a:latin typeface="Calibri"/>
                <a:cs typeface="Calibri"/>
              </a:rPr>
              <a:t> </a:t>
            </a:r>
            <a:r>
              <a:rPr sz="2400" dirty="0">
                <a:latin typeface="Calibri"/>
                <a:cs typeface="Calibri"/>
              </a:rPr>
              <a:t>to</a:t>
            </a:r>
            <a:r>
              <a:rPr sz="2400" spc="-30" dirty="0">
                <a:latin typeface="Calibri"/>
                <a:cs typeface="Calibri"/>
              </a:rPr>
              <a:t> </a:t>
            </a:r>
            <a:r>
              <a:rPr sz="2400" dirty="0">
                <a:latin typeface="Calibri"/>
                <a:cs typeface="Calibri"/>
              </a:rPr>
              <a:t>ischemic</a:t>
            </a:r>
            <a:r>
              <a:rPr sz="2400" spc="-30" dirty="0">
                <a:latin typeface="Calibri"/>
                <a:cs typeface="Calibri"/>
              </a:rPr>
              <a:t> </a:t>
            </a:r>
            <a:r>
              <a:rPr sz="2400" spc="-25" dirty="0">
                <a:latin typeface="Calibri"/>
                <a:cs typeface="Calibri"/>
              </a:rPr>
              <a:t>ATI</a:t>
            </a:r>
            <a:endParaRPr sz="2400" dirty="0">
              <a:latin typeface="Calibri"/>
              <a:cs typeface="Calibri"/>
            </a:endParaRPr>
          </a:p>
          <a:p>
            <a:pPr marL="354965" indent="-342265">
              <a:lnSpc>
                <a:spcPct val="100000"/>
              </a:lnSpc>
              <a:spcBef>
                <a:spcPts val="605"/>
              </a:spcBef>
              <a:buFont typeface="Arial MT"/>
              <a:buChar char="•"/>
              <a:tabLst>
                <a:tab pos="354965" algn="l"/>
              </a:tabLst>
            </a:pPr>
            <a:r>
              <a:rPr sz="2400" spc="-10" dirty="0">
                <a:latin typeface="Calibri"/>
                <a:cs typeface="Calibri"/>
              </a:rPr>
              <a:t>Differences.</a:t>
            </a:r>
            <a:endParaRPr sz="2400" dirty="0">
              <a:latin typeface="Calibri"/>
              <a:cs typeface="Calibri"/>
            </a:endParaRPr>
          </a:p>
          <a:p>
            <a:pPr marL="355600" marR="5080" indent="-342900">
              <a:lnSpc>
                <a:spcPct val="100000"/>
              </a:lnSpc>
              <a:spcBef>
                <a:spcPts val="600"/>
              </a:spcBef>
              <a:buFont typeface="Arial MT"/>
              <a:buChar char="•"/>
              <a:tabLst>
                <a:tab pos="355600" algn="l"/>
              </a:tabLst>
            </a:pPr>
            <a:r>
              <a:rPr sz="2400" dirty="0">
                <a:latin typeface="Calibri"/>
                <a:cs typeface="Calibri"/>
              </a:rPr>
              <a:t>Overt</a:t>
            </a:r>
            <a:r>
              <a:rPr sz="2400" spc="-50" dirty="0">
                <a:latin typeface="Calibri"/>
                <a:cs typeface="Calibri"/>
              </a:rPr>
              <a:t> </a:t>
            </a:r>
            <a:r>
              <a:rPr sz="2400" dirty="0">
                <a:latin typeface="Calibri"/>
                <a:cs typeface="Calibri"/>
              </a:rPr>
              <a:t>necrosis</a:t>
            </a:r>
            <a:r>
              <a:rPr sz="2400" spc="-45" dirty="0">
                <a:latin typeface="Calibri"/>
                <a:cs typeface="Calibri"/>
              </a:rPr>
              <a:t> </a:t>
            </a:r>
            <a:r>
              <a:rPr sz="2400" dirty="0">
                <a:latin typeface="Calibri"/>
                <a:cs typeface="Calibri"/>
              </a:rPr>
              <a:t>is</a:t>
            </a:r>
            <a:r>
              <a:rPr sz="2400" spc="-40" dirty="0">
                <a:latin typeface="Calibri"/>
                <a:cs typeface="Calibri"/>
              </a:rPr>
              <a:t> </a:t>
            </a:r>
            <a:r>
              <a:rPr sz="2400" dirty="0">
                <a:latin typeface="Calibri"/>
                <a:cs typeface="Calibri"/>
              </a:rPr>
              <a:t>most</a:t>
            </a:r>
            <a:r>
              <a:rPr sz="2400" spc="-45" dirty="0">
                <a:latin typeface="Calibri"/>
                <a:cs typeface="Calibri"/>
              </a:rPr>
              <a:t> </a:t>
            </a:r>
            <a:r>
              <a:rPr sz="2400" dirty="0">
                <a:latin typeface="Calibri"/>
                <a:cs typeface="Calibri"/>
              </a:rPr>
              <a:t>prominent</a:t>
            </a:r>
            <a:r>
              <a:rPr sz="2400" spc="-15" dirty="0">
                <a:latin typeface="Calibri"/>
                <a:cs typeface="Calibri"/>
              </a:rPr>
              <a:t> </a:t>
            </a:r>
            <a:r>
              <a:rPr sz="2400" dirty="0">
                <a:latin typeface="Calibri"/>
                <a:cs typeface="Calibri"/>
              </a:rPr>
              <a:t>in</a:t>
            </a:r>
            <a:r>
              <a:rPr sz="2400" spc="-40" dirty="0">
                <a:latin typeface="Calibri"/>
                <a:cs typeface="Calibri"/>
              </a:rPr>
              <a:t> </a:t>
            </a:r>
            <a:r>
              <a:rPr sz="2400" spc="-25" dirty="0">
                <a:latin typeface="Calibri"/>
                <a:cs typeface="Calibri"/>
              </a:rPr>
              <a:t>the </a:t>
            </a:r>
            <a:r>
              <a:rPr sz="2400" dirty="0">
                <a:latin typeface="Calibri"/>
                <a:cs typeface="Calibri"/>
              </a:rPr>
              <a:t>proximal</a:t>
            </a:r>
            <a:r>
              <a:rPr sz="2400" spc="-35" dirty="0">
                <a:latin typeface="Calibri"/>
                <a:cs typeface="Calibri"/>
              </a:rPr>
              <a:t> </a:t>
            </a:r>
            <a:r>
              <a:rPr sz="2400" dirty="0">
                <a:latin typeface="Calibri"/>
                <a:cs typeface="Calibri"/>
              </a:rPr>
              <a:t>tubule,</a:t>
            </a:r>
            <a:r>
              <a:rPr sz="2400" spc="-30" dirty="0">
                <a:latin typeface="Calibri"/>
                <a:cs typeface="Calibri"/>
              </a:rPr>
              <a:t> </a:t>
            </a:r>
            <a:r>
              <a:rPr sz="2400" dirty="0">
                <a:latin typeface="Calibri"/>
                <a:cs typeface="Calibri"/>
              </a:rPr>
              <a:t>and</a:t>
            </a:r>
            <a:r>
              <a:rPr sz="2400" spc="-30" dirty="0">
                <a:latin typeface="Calibri"/>
                <a:cs typeface="Calibri"/>
              </a:rPr>
              <a:t> </a:t>
            </a:r>
            <a:r>
              <a:rPr sz="2400" dirty="0">
                <a:latin typeface="Calibri"/>
                <a:cs typeface="Calibri"/>
              </a:rPr>
              <a:t>the</a:t>
            </a:r>
            <a:r>
              <a:rPr sz="2400" spc="-45" dirty="0">
                <a:latin typeface="Calibri"/>
                <a:cs typeface="Calibri"/>
              </a:rPr>
              <a:t> </a:t>
            </a:r>
            <a:r>
              <a:rPr sz="2400" dirty="0">
                <a:latin typeface="Calibri"/>
                <a:cs typeface="Calibri"/>
              </a:rPr>
              <a:t>tubular</a:t>
            </a:r>
            <a:r>
              <a:rPr sz="2400" spc="-15" dirty="0">
                <a:latin typeface="Calibri"/>
                <a:cs typeface="Calibri"/>
              </a:rPr>
              <a:t> </a:t>
            </a:r>
            <a:r>
              <a:rPr sz="2400" spc="-10" dirty="0">
                <a:latin typeface="Calibri"/>
                <a:cs typeface="Calibri"/>
              </a:rPr>
              <a:t>basement </a:t>
            </a:r>
            <a:r>
              <a:rPr sz="2400" dirty="0">
                <a:latin typeface="Calibri"/>
                <a:cs typeface="Calibri"/>
              </a:rPr>
              <a:t>membranes</a:t>
            </a:r>
            <a:r>
              <a:rPr sz="2400" spc="-25" dirty="0">
                <a:latin typeface="Calibri"/>
                <a:cs typeface="Calibri"/>
              </a:rPr>
              <a:t> </a:t>
            </a:r>
            <a:r>
              <a:rPr sz="2400" dirty="0">
                <a:latin typeface="Calibri"/>
                <a:cs typeface="Calibri"/>
              </a:rPr>
              <a:t>generally</a:t>
            </a:r>
            <a:r>
              <a:rPr sz="2400" spc="-20" dirty="0">
                <a:latin typeface="Calibri"/>
                <a:cs typeface="Calibri"/>
              </a:rPr>
              <a:t> </a:t>
            </a:r>
            <a:r>
              <a:rPr sz="2400" dirty="0">
                <a:latin typeface="Calibri"/>
                <a:cs typeface="Calibri"/>
              </a:rPr>
              <a:t>are</a:t>
            </a:r>
            <a:r>
              <a:rPr sz="2400" spc="-35" dirty="0">
                <a:latin typeface="Calibri"/>
                <a:cs typeface="Calibri"/>
              </a:rPr>
              <a:t> </a:t>
            </a:r>
            <a:r>
              <a:rPr sz="2400" spc="-10" dirty="0">
                <a:latin typeface="Calibri"/>
                <a:cs typeface="Calibri"/>
              </a:rPr>
              <a:t>spared.</a:t>
            </a:r>
            <a:endParaRPr sz="2400" dirty="0">
              <a:latin typeface="Calibri"/>
              <a:cs typeface="Calibri"/>
            </a:endParaRPr>
          </a:p>
        </p:txBody>
      </p:sp>
      <p:sp>
        <p:nvSpPr>
          <p:cNvPr id="4" name="object 4"/>
          <p:cNvSpPr txBox="1"/>
          <p:nvPr/>
        </p:nvSpPr>
        <p:spPr>
          <a:xfrm>
            <a:off x="7315200" y="353875"/>
            <a:ext cx="412115" cy="240029"/>
          </a:xfrm>
          <a:prstGeom prst="rect">
            <a:avLst/>
          </a:prstGeom>
        </p:spPr>
        <p:txBody>
          <a:bodyPr vert="horz" wrap="square" lIns="0" tIns="13335" rIns="0" bIns="0" rtlCol="0">
            <a:spAutoFit/>
          </a:bodyPr>
          <a:lstStyle/>
          <a:p>
            <a:pPr marL="12700">
              <a:lnSpc>
                <a:spcPct val="100000"/>
              </a:lnSpc>
              <a:spcBef>
                <a:spcPts val="105"/>
              </a:spcBef>
            </a:pPr>
            <a:r>
              <a:rPr sz="1400" spc="-20" dirty="0">
                <a:latin typeface="Arial MT"/>
                <a:cs typeface="Arial MT"/>
              </a:rPr>
              <a:t>Core</a:t>
            </a:r>
            <a:endParaRPr sz="1400" dirty="0">
              <a:latin typeface="Arial MT"/>
              <a:cs typeface="Arial MT"/>
            </a:endParaRPr>
          </a:p>
        </p:txBody>
      </p:sp>
      <p:sp>
        <p:nvSpPr>
          <p:cNvPr id="5" name="object 5"/>
          <p:cNvSpPr txBox="1"/>
          <p:nvPr/>
        </p:nvSpPr>
        <p:spPr>
          <a:xfrm>
            <a:off x="7978267" y="381711"/>
            <a:ext cx="819150" cy="240029"/>
          </a:xfrm>
          <a:prstGeom prst="rect">
            <a:avLst/>
          </a:prstGeom>
        </p:spPr>
        <p:txBody>
          <a:bodyPr vert="horz" wrap="square" lIns="0" tIns="13335" rIns="0" bIns="0" rtlCol="0">
            <a:spAutoFit/>
          </a:bodyPr>
          <a:lstStyle/>
          <a:p>
            <a:pPr marL="12700">
              <a:lnSpc>
                <a:spcPct val="100000"/>
              </a:lnSpc>
              <a:spcBef>
                <a:spcPts val="105"/>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CBC0B42-9A62-6CF9-D2E2-000B4A7F3B06}"/>
              </a:ext>
            </a:extLst>
          </p:cNvPr>
          <p:cNvSpPr>
            <a:spLocks noGrp="1" noChangeArrowheads="1"/>
          </p:cNvSpPr>
          <p:nvPr>
            <p:ph type="title"/>
          </p:nvPr>
        </p:nvSpPr>
        <p:spPr/>
        <p:txBody>
          <a:bodyPr/>
          <a:lstStyle/>
          <a:p>
            <a:r>
              <a:rPr lang="en-US" altLang="en-US" b="1"/>
              <a:t>MOTTO OF RMU</a:t>
            </a:r>
          </a:p>
        </p:txBody>
      </p:sp>
      <p:graphicFrame>
        <p:nvGraphicFramePr>
          <p:cNvPr id="4" name="Diagram 3">
            <a:extLst>
              <a:ext uri="{FF2B5EF4-FFF2-40B4-BE49-F238E27FC236}">
                <a16:creationId xmlns:a16="http://schemas.microsoft.com/office/drawing/2014/main" id="{363EFCC6-3B0B-3886-EC00-2639A6CCA5AC}"/>
              </a:ext>
            </a:extLst>
          </p:cNvPr>
          <p:cNvGraphicFramePr/>
          <p:nvPr/>
        </p:nvGraphicFramePr>
        <p:xfrm>
          <a:off x="1314450" y="2286000"/>
          <a:ext cx="5486400" cy="3143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4"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7F73E7E6-CCA8-7707-F67B-AB89147500D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4787" t="7561" r="11351" b="8025"/>
          <a:stretch>
            <a:fillRect/>
          </a:stretch>
        </p:blipFill>
        <p:spPr bwMode="auto">
          <a:xfrm>
            <a:off x="7258050" y="857250"/>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751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32992" y="931727"/>
            <a:ext cx="6295768" cy="5406604"/>
          </a:xfrm>
          <a:prstGeom prst="rect">
            <a:avLst/>
          </a:prstGeom>
        </p:spPr>
      </p:pic>
      <p:sp>
        <p:nvSpPr>
          <p:cNvPr id="3" name="object 3"/>
          <p:cNvSpPr txBox="1"/>
          <p:nvPr/>
        </p:nvSpPr>
        <p:spPr>
          <a:xfrm>
            <a:off x="8127809" y="24581"/>
            <a:ext cx="41148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Arial MT"/>
                <a:cs typeface="Arial MT"/>
              </a:rPr>
              <a:t>Core</a:t>
            </a:r>
            <a:endParaRPr sz="1400" dirty="0">
              <a:latin typeface="Arial MT"/>
              <a:cs typeface="Arial MT"/>
            </a:endParaRPr>
          </a:p>
        </p:txBody>
      </p:sp>
      <p:sp>
        <p:nvSpPr>
          <p:cNvPr id="4" name="object 4"/>
          <p:cNvSpPr txBox="1"/>
          <p:nvPr/>
        </p:nvSpPr>
        <p:spPr>
          <a:xfrm>
            <a:off x="7924927" y="322833"/>
            <a:ext cx="817244"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706881"/>
            <a:ext cx="9202318" cy="1243930"/>
          </a:xfrm>
          <a:prstGeom prst="rect">
            <a:avLst/>
          </a:prstGeom>
        </p:spPr>
        <p:txBody>
          <a:bodyPr vert="horz" wrap="square" lIns="0" tIns="12700" rIns="0" bIns="0" rtlCol="0">
            <a:spAutoFit/>
          </a:bodyPr>
          <a:lstStyle/>
          <a:p>
            <a:pPr marL="608965" algn="ctr">
              <a:lnSpc>
                <a:spcPct val="100000"/>
              </a:lnSpc>
              <a:spcBef>
                <a:spcPts val="100"/>
              </a:spcBef>
            </a:pPr>
            <a:r>
              <a:rPr lang="en-US" sz="4000" dirty="0"/>
              <a:t>Acute</a:t>
            </a:r>
            <a:r>
              <a:rPr lang="en-US" sz="4000" spc="-120" dirty="0"/>
              <a:t> </a:t>
            </a:r>
            <a:r>
              <a:rPr lang="en-US" sz="4000" dirty="0"/>
              <a:t>drug</a:t>
            </a:r>
            <a:r>
              <a:rPr lang="en-US" sz="4000" spc="-114" dirty="0"/>
              <a:t> </a:t>
            </a:r>
            <a:r>
              <a:rPr lang="en-US" sz="4000" dirty="0"/>
              <a:t>induced</a:t>
            </a:r>
            <a:r>
              <a:rPr lang="en-US" sz="4000" spc="-114" dirty="0"/>
              <a:t> </a:t>
            </a:r>
            <a:r>
              <a:rPr lang="en-US" sz="4000" spc="-10" dirty="0"/>
              <a:t>interstitial</a:t>
            </a:r>
            <a:br>
              <a:rPr lang="en-US" sz="4000" dirty="0"/>
            </a:br>
            <a:r>
              <a:rPr lang="en-US" sz="4000" spc="-10" dirty="0"/>
              <a:t>Nephritis</a:t>
            </a:r>
            <a:endParaRPr lang="en-US" sz="4000" dirty="0"/>
          </a:p>
        </p:txBody>
      </p:sp>
      <p:sp>
        <p:nvSpPr>
          <p:cNvPr id="3" name="object 3"/>
          <p:cNvSpPr txBox="1"/>
          <p:nvPr/>
        </p:nvSpPr>
        <p:spPr>
          <a:xfrm>
            <a:off x="535940" y="2067306"/>
            <a:ext cx="7466330" cy="2880917"/>
          </a:xfrm>
          <a:prstGeom prst="rect">
            <a:avLst/>
          </a:prstGeom>
        </p:spPr>
        <p:txBody>
          <a:bodyPr vert="horz" wrap="square" lIns="0" tIns="13335" rIns="0" bIns="0" rtlCol="0">
            <a:spAutoFit/>
          </a:bodyPr>
          <a:lstStyle/>
          <a:p>
            <a:pPr marL="12700" marR="5080" indent="478155">
              <a:lnSpc>
                <a:spcPct val="100000"/>
              </a:lnSpc>
              <a:spcBef>
                <a:spcPts val="105"/>
              </a:spcBef>
              <a:buFont typeface="Arial MT"/>
              <a:buChar char="•"/>
              <a:tabLst>
                <a:tab pos="490855" algn="l"/>
                <a:tab pos="2755900" algn="l"/>
              </a:tabLst>
            </a:pPr>
            <a:r>
              <a:rPr sz="2400" spc="-10" dirty="0">
                <a:latin typeface="Calibri"/>
                <a:cs typeface="Calibri"/>
              </a:rPr>
              <a:t>ANTIBIOTICS</a:t>
            </a:r>
            <a:r>
              <a:rPr sz="2400" dirty="0">
                <a:latin typeface="Calibri"/>
                <a:cs typeface="Calibri"/>
              </a:rPr>
              <a:t>	(</a:t>
            </a:r>
            <a:r>
              <a:rPr sz="2400" spc="-55" dirty="0">
                <a:latin typeface="Calibri"/>
                <a:cs typeface="Calibri"/>
              </a:rPr>
              <a:t> </a:t>
            </a:r>
            <a:r>
              <a:rPr sz="2400" dirty="0">
                <a:latin typeface="Calibri"/>
                <a:cs typeface="Calibri"/>
              </a:rPr>
              <a:t>Penicillins,</a:t>
            </a:r>
            <a:r>
              <a:rPr sz="2400" spc="-35" dirty="0">
                <a:latin typeface="Calibri"/>
                <a:cs typeface="Calibri"/>
              </a:rPr>
              <a:t> </a:t>
            </a:r>
            <a:r>
              <a:rPr sz="2400" spc="-10" dirty="0">
                <a:latin typeface="Calibri"/>
                <a:cs typeface="Calibri"/>
              </a:rPr>
              <a:t>Cephalosporins, </a:t>
            </a:r>
            <a:r>
              <a:rPr sz="2400" dirty="0">
                <a:latin typeface="Calibri"/>
                <a:cs typeface="Calibri"/>
              </a:rPr>
              <a:t>Sulfonamide,</a:t>
            </a:r>
            <a:r>
              <a:rPr sz="2400" spc="-55" dirty="0">
                <a:latin typeface="Calibri"/>
                <a:cs typeface="Calibri"/>
              </a:rPr>
              <a:t> </a:t>
            </a:r>
            <a:r>
              <a:rPr sz="2400" dirty="0">
                <a:latin typeface="Calibri"/>
                <a:cs typeface="Calibri"/>
              </a:rPr>
              <a:t>Tetracycline,</a:t>
            </a:r>
            <a:r>
              <a:rPr sz="2400" spc="-95" dirty="0">
                <a:latin typeface="Calibri"/>
                <a:cs typeface="Calibri"/>
              </a:rPr>
              <a:t> </a:t>
            </a:r>
            <a:r>
              <a:rPr sz="2400" spc="-10" dirty="0">
                <a:latin typeface="Calibri"/>
                <a:cs typeface="Calibri"/>
              </a:rPr>
              <a:t>Vancomycin, </a:t>
            </a:r>
            <a:r>
              <a:rPr sz="2400" dirty="0">
                <a:latin typeface="Calibri"/>
                <a:cs typeface="Calibri"/>
              </a:rPr>
              <a:t>Ciprofloxacin</a:t>
            </a:r>
            <a:r>
              <a:rPr sz="2400" spc="-90" dirty="0">
                <a:latin typeface="Calibri"/>
                <a:cs typeface="Calibri"/>
              </a:rPr>
              <a:t> </a:t>
            </a:r>
            <a:r>
              <a:rPr sz="2400" spc="-50" dirty="0">
                <a:latin typeface="Calibri"/>
                <a:cs typeface="Calibri"/>
              </a:rPr>
              <a:t>)</a:t>
            </a:r>
            <a:endParaRPr sz="2400" dirty="0">
              <a:latin typeface="Calibri"/>
              <a:cs typeface="Calibri"/>
            </a:endParaRPr>
          </a:p>
          <a:p>
            <a:pPr>
              <a:lnSpc>
                <a:spcPct val="100000"/>
              </a:lnSpc>
              <a:spcBef>
                <a:spcPts val="1130"/>
              </a:spcBef>
              <a:buFont typeface="Arial MT"/>
              <a:buChar char="•"/>
            </a:pPr>
            <a:endParaRPr sz="2400" dirty="0">
              <a:latin typeface="Calibri"/>
              <a:cs typeface="Calibri"/>
            </a:endParaRPr>
          </a:p>
          <a:p>
            <a:pPr marL="12700" marR="230504" indent="293370">
              <a:lnSpc>
                <a:spcPct val="100000"/>
              </a:lnSpc>
              <a:spcBef>
                <a:spcPts val="5"/>
              </a:spcBef>
              <a:buFont typeface="Arial MT"/>
              <a:buChar char="•"/>
              <a:tabLst>
                <a:tab pos="306070" algn="l"/>
                <a:tab pos="2847340" algn="l"/>
              </a:tabLst>
            </a:pPr>
            <a:r>
              <a:rPr sz="2400" spc="-10" dirty="0">
                <a:latin typeface="Calibri"/>
                <a:cs typeface="Calibri"/>
              </a:rPr>
              <a:t>NSAIDS</a:t>
            </a:r>
            <a:r>
              <a:rPr sz="2400" dirty="0">
                <a:latin typeface="Calibri"/>
                <a:cs typeface="Calibri"/>
              </a:rPr>
              <a:t>	(</a:t>
            </a:r>
            <a:r>
              <a:rPr sz="2400" spc="-60" dirty="0">
                <a:latin typeface="Calibri"/>
                <a:cs typeface="Calibri"/>
              </a:rPr>
              <a:t> </a:t>
            </a:r>
            <a:r>
              <a:rPr sz="2400" dirty="0">
                <a:latin typeface="Calibri"/>
                <a:cs typeface="Calibri"/>
              </a:rPr>
              <a:t>Salicyclic</a:t>
            </a:r>
            <a:r>
              <a:rPr sz="2400" spc="-60" dirty="0">
                <a:latin typeface="Calibri"/>
                <a:cs typeface="Calibri"/>
              </a:rPr>
              <a:t> </a:t>
            </a:r>
            <a:r>
              <a:rPr sz="2400" dirty="0">
                <a:latin typeface="Calibri"/>
                <a:cs typeface="Calibri"/>
              </a:rPr>
              <a:t>acid,</a:t>
            </a:r>
            <a:r>
              <a:rPr sz="2400" spc="-45" dirty="0">
                <a:latin typeface="Calibri"/>
                <a:cs typeface="Calibri"/>
              </a:rPr>
              <a:t> </a:t>
            </a:r>
            <a:r>
              <a:rPr sz="2400" spc="-10" dirty="0">
                <a:latin typeface="Calibri"/>
                <a:cs typeface="Calibri"/>
              </a:rPr>
              <a:t>Ibuprofen, </a:t>
            </a:r>
            <a:r>
              <a:rPr sz="2400" dirty="0">
                <a:latin typeface="Calibri"/>
                <a:cs typeface="Calibri"/>
              </a:rPr>
              <a:t>Naproxen, </a:t>
            </a:r>
            <a:r>
              <a:rPr sz="2400" spc="-10" dirty="0">
                <a:latin typeface="Calibri"/>
                <a:cs typeface="Calibri"/>
              </a:rPr>
              <a:t>Indomethacin)</a:t>
            </a:r>
            <a:endParaRPr sz="2400" dirty="0">
              <a:latin typeface="Calibri"/>
              <a:cs typeface="Calibri"/>
            </a:endParaRPr>
          </a:p>
          <a:p>
            <a:pPr>
              <a:lnSpc>
                <a:spcPct val="100000"/>
              </a:lnSpc>
              <a:spcBef>
                <a:spcPts val="1135"/>
              </a:spcBef>
              <a:buFont typeface="Arial MT"/>
              <a:buChar char="•"/>
            </a:pPr>
            <a:endParaRPr sz="2400" dirty="0">
              <a:latin typeface="Calibri"/>
              <a:cs typeface="Calibri"/>
            </a:endParaRPr>
          </a:p>
          <a:p>
            <a:pPr marL="214629" indent="-201930">
              <a:lnSpc>
                <a:spcPct val="100000"/>
              </a:lnSpc>
              <a:buFont typeface="Arial MT"/>
              <a:buChar char="•"/>
              <a:tabLst>
                <a:tab pos="214629" algn="l"/>
                <a:tab pos="2755900" algn="l"/>
              </a:tabLst>
            </a:pPr>
            <a:r>
              <a:rPr sz="2400" spc="-10" dirty="0">
                <a:latin typeface="Calibri"/>
                <a:cs typeface="Calibri"/>
              </a:rPr>
              <a:t>DIURETICS</a:t>
            </a:r>
            <a:r>
              <a:rPr sz="2400" dirty="0">
                <a:latin typeface="Calibri"/>
                <a:cs typeface="Calibri"/>
              </a:rPr>
              <a:t>	(</a:t>
            </a:r>
            <a:r>
              <a:rPr sz="2400" spc="-60" dirty="0">
                <a:latin typeface="Calibri"/>
                <a:cs typeface="Calibri"/>
              </a:rPr>
              <a:t> </a:t>
            </a:r>
            <a:r>
              <a:rPr sz="2400" dirty="0">
                <a:latin typeface="Calibri"/>
                <a:cs typeface="Calibri"/>
              </a:rPr>
              <a:t>Thiazide,</a:t>
            </a:r>
            <a:r>
              <a:rPr sz="2400" spc="-55" dirty="0">
                <a:latin typeface="Calibri"/>
                <a:cs typeface="Calibri"/>
              </a:rPr>
              <a:t> </a:t>
            </a:r>
            <a:r>
              <a:rPr sz="2400" dirty="0">
                <a:latin typeface="Calibri"/>
                <a:cs typeface="Calibri"/>
              </a:rPr>
              <a:t>Furosemide,</a:t>
            </a:r>
            <a:r>
              <a:rPr sz="2400" spc="-60" dirty="0">
                <a:latin typeface="Calibri"/>
                <a:cs typeface="Calibri"/>
              </a:rPr>
              <a:t> </a:t>
            </a:r>
            <a:r>
              <a:rPr sz="2400" spc="-50" dirty="0">
                <a:latin typeface="Calibri"/>
                <a:cs typeface="Calibri"/>
              </a:rPr>
              <a:t>)</a:t>
            </a:r>
            <a:endParaRPr sz="2400" dirty="0">
              <a:latin typeface="Calibri"/>
              <a:cs typeface="Calibri"/>
            </a:endParaRPr>
          </a:p>
        </p:txBody>
      </p:sp>
      <p:sp>
        <p:nvSpPr>
          <p:cNvPr id="4" name="object 4"/>
          <p:cNvSpPr txBox="1"/>
          <p:nvPr/>
        </p:nvSpPr>
        <p:spPr>
          <a:xfrm>
            <a:off x="5181600" y="306566"/>
            <a:ext cx="3258718" cy="228268"/>
          </a:xfrm>
          <a:prstGeom prst="rect">
            <a:avLst/>
          </a:prstGeom>
        </p:spPr>
        <p:txBody>
          <a:bodyPr vert="horz" wrap="square" lIns="0" tIns="12700" rIns="0" bIns="0" rtlCol="0">
            <a:spAutoFit/>
          </a:bodyPr>
          <a:lstStyle/>
          <a:p>
            <a:pPr marL="12700">
              <a:lnSpc>
                <a:spcPct val="100000"/>
              </a:lnSpc>
              <a:spcBef>
                <a:spcPts val="100"/>
              </a:spcBef>
              <a:tabLst>
                <a:tab pos="6503670" algn="l"/>
              </a:tabLst>
            </a:pPr>
            <a:r>
              <a:rPr sz="1400" dirty="0">
                <a:latin typeface="Arial MT"/>
                <a:cs typeface="Arial MT"/>
              </a:rPr>
              <a:t>Horizontal</a:t>
            </a:r>
            <a:r>
              <a:rPr sz="1400" spc="-60" dirty="0">
                <a:latin typeface="Arial MT"/>
                <a:cs typeface="Arial MT"/>
              </a:rPr>
              <a:t> </a:t>
            </a:r>
            <a:r>
              <a:rPr sz="1400" spc="-10" dirty="0">
                <a:latin typeface="Arial MT"/>
                <a:cs typeface="Arial MT"/>
              </a:rPr>
              <a:t>integration</a:t>
            </a:r>
            <a:r>
              <a:rPr lang="en-US" sz="1400" spc="-10" dirty="0">
                <a:latin typeface="Arial MT"/>
                <a:cs typeface="Arial MT"/>
              </a:rPr>
              <a:t> </a:t>
            </a:r>
            <a:r>
              <a:rPr sz="1400" spc="-10" dirty="0">
                <a:latin typeface="Arial MT"/>
                <a:cs typeface="Arial MT"/>
              </a:rPr>
              <a:t>Pharmacology</a:t>
            </a:r>
            <a:endParaRPr sz="1400" dirty="0">
              <a:latin typeface="Arial MT"/>
              <a:cs typeface="Arial M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7153" y="502996"/>
            <a:ext cx="7629525" cy="635000"/>
          </a:xfrm>
          <a:prstGeom prst="rect">
            <a:avLst/>
          </a:prstGeom>
        </p:spPr>
        <p:txBody>
          <a:bodyPr vert="horz" wrap="square" lIns="0" tIns="12065" rIns="0" bIns="0" rtlCol="0">
            <a:spAutoFit/>
          </a:bodyPr>
          <a:lstStyle/>
          <a:p>
            <a:pPr marL="12700">
              <a:lnSpc>
                <a:spcPct val="100000"/>
              </a:lnSpc>
              <a:spcBef>
                <a:spcPts val="95"/>
              </a:spcBef>
            </a:pPr>
            <a:r>
              <a:rPr lang="en-US" sz="4000" dirty="0"/>
              <a:t>Acute</a:t>
            </a:r>
            <a:r>
              <a:rPr lang="en-US" sz="4000" spc="-150" dirty="0"/>
              <a:t> </a:t>
            </a:r>
            <a:r>
              <a:rPr lang="en-US" sz="4000" dirty="0"/>
              <a:t>drug</a:t>
            </a:r>
            <a:r>
              <a:rPr lang="en-US" sz="4000" spc="-145" dirty="0"/>
              <a:t> </a:t>
            </a:r>
            <a:r>
              <a:rPr lang="en-US" sz="4000" dirty="0"/>
              <a:t>induced</a:t>
            </a:r>
            <a:r>
              <a:rPr lang="en-US" sz="4000" spc="-140" dirty="0"/>
              <a:t> </a:t>
            </a:r>
            <a:r>
              <a:rPr lang="en-US" sz="4000" spc="-10" dirty="0"/>
              <a:t>interstitial</a:t>
            </a:r>
            <a:endParaRPr lang="en-US" sz="4000" dirty="0"/>
          </a:p>
        </p:txBody>
      </p:sp>
      <p:sp>
        <p:nvSpPr>
          <p:cNvPr id="3" name="object 3"/>
          <p:cNvSpPr txBox="1"/>
          <p:nvPr/>
        </p:nvSpPr>
        <p:spPr>
          <a:xfrm>
            <a:off x="3415032" y="988570"/>
            <a:ext cx="2188845" cy="635000"/>
          </a:xfrm>
          <a:prstGeom prst="rect">
            <a:avLst/>
          </a:prstGeom>
        </p:spPr>
        <p:txBody>
          <a:bodyPr vert="horz" wrap="square" lIns="0" tIns="12065" rIns="0" bIns="0" rtlCol="0">
            <a:spAutoFit/>
          </a:bodyPr>
          <a:lstStyle/>
          <a:p>
            <a:pPr marL="12700">
              <a:lnSpc>
                <a:spcPct val="100000"/>
              </a:lnSpc>
              <a:spcBef>
                <a:spcPts val="95"/>
              </a:spcBef>
            </a:pPr>
            <a:r>
              <a:rPr lang="en-US" sz="4000" spc="-10" dirty="0">
                <a:latin typeface="Calibri"/>
                <a:cs typeface="Calibri"/>
              </a:rPr>
              <a:t>nephritis</a:t>
            </a:r>
            <a:endParaRPr lang="en-US" sz="4000" dirty="0">
              <a:latin typeface="Calibri"/>
              <a:cs typeface="Calibri"/>
            </a:endParaRPr>
          </a:p>
        </p:txBody>
      </p:sp>
      <p:sp>
        <p:nvSpPr>
          <p:cNvPr id="4" name="object 4"/>
          <p:cNvSpPr txBox="1"/>
          <p:nvPr/>
        </p:nvSpPr>
        <p:spPr>
          <a:xfrm>
            <a:off x="535940" y="1526794"/>
            <a:ext cx="3004185" cy="382156"/>
          </a:xfrm>
          <a:prstGeom prst="rect">
            <a:avLst/>
          </a:prstGeom>
        </p:spPr>
        <p:txBody>
          <a:bodyPr vert="horz" wrap="square" lIns="0" tIns="12700" rIns="0" bIns="0" rtlCol="0">
            <a:spAutoFit/>
          </a:bodyPr>
          <a:lstStyle/>
          <a:p>
            <a:pPr marL="354965" indent="-342265">
              <a:lnSpc>
                <a:spcPct val="100000"/>
              </a:lnSpc>
              <a:spcBef>
                <a:spcPts val="100"/>
              </a:spcBef>
              <a:buFont typeface="Arial MT"/>
              <a:buChar char="•"/>
              <a:tabLst>
                <a:tab pos="354965" algn="l"/>
              </a:tabLst>
            </a:pPr>
            <a:r>
              <a:rPr sz="2400" b="1" dirty="0">
                <a:latin typeface="Calibri"/>
                <a:cs typeface="Calibri"/>
              </a:rPr>
              <a:t>Clinical</a:t>
            </a:r>
            <a:r>
              <a:rPr sz="2400" b="1" spc="-50" dirty="0">
                <a:latin typeface="Calibri"/>
                <a:cs typeface="Calibri"/>
              </a:rPr>
              <a:t> </a:t>
            </a:r>
            <a:r>
              <a:rPr sz="2400" b="1" spc="-10" dirty="0">
                <a:latin typeface="Calibri"/>
                <a:cs typeface="Calibri"/>
              </a:rPr>
              <a:t>features:</a:t>
            </a:r>
            <a:endParaRPr sz="2400" dirty="0">
              <a:latin typeface="Calibri"/>
              <a:cs typeface="Calibri"/>
            </a:endParaRPr>
          </a:p>
        </p:txBody>
      </p:sp>
      <p:sp>
        <p:nvSpPr>
          <p:cNvPr id="5" name="object 5"/>
          <p:cNvSpPr txBox="1"/>
          <p:nvPr/>
        </p:nvSpPr>
        <p:spPr>
          <a:xfrm>
            <a:off x="535940" y="1968449"/>
            <a:ext cx="7664450" cy="2783518"/>
          </a:xfrm>
          <a:prstGeom prst="rect">
            <a:avLst/>
          </a:prstGeom>
        </p:spPr>
        <p:txBody>
          <a:bodyPr vert="horz" wrap="square" lIns="0" tIns="104139" rIns="0" bIns="0" rtlCol="0">
            <a:spAutoFit/>
          </a:bodyPr>
          <a:lstStyle/>
          <a:p>
            <a:pPr marL="355600" marR="293370" indent="-342900">
              <a:lnSpc>
                <a:spcPct val="80000"/>
              </a:lnSpc>
              <a:spcBef>
                <a:spcPts val="819"/>
              </a:spcBef>
              <a:buFont typeface="Arial MT"/>
              <a:buChar char="•"/>
              <a:tabLst>
                <a:tab pos="355600" algn="l"/>
              </a:tabLst>
            </a:pPr>
            <a:r>
              <a:rPr sz="2400" dirty="0">
                <a:latin typeface="Calibri"/>
                <a:cs typeface="Calibri"/>
              </a:rPr>
              <a:t>hypersensitivity</a:t>
            </a:r>
            <a:r>
              <a:rPr sz="2400" spc="-30" dirty="0">
                <a:latin typeface="Calibri"/>
                <a:cs typeface="Calibri"/>
              </a:rPr>
              <a:t> </a:t>
            </a:r>
            <a:r>
              <a:rPr sz="2400" dirty="0">
                <a:latin typeface="Calibri"/>
                <a:cs typeface="Calibri"/>
              </a:rPr>
              <a:t>reaction</a:t>
            </a:r>
            <a:r>
              <a:rPr sz="2400" spc="-30" dirty="0">
                <a:latin typeface="Calibri"/>
                <a:cs typeface="Calibri"/>
              </a:rPr>
              <a:t> </a:t>
            </a:r>
            <a:r>
              <a:rPr sz="2400" dirty="0">
                <a:latin typeface="Calibri"/>
                <a:cs typeface="Calibri"/>
              </a:rPr>
              <a:t>after</a:t>
            </a:r>
            <a:r>
              <a:rPr sz="2400" spc="-40" dirty="0">
                <a:latin typeface="Calibri"/>
                <a:cs typeface="Calibri"/>
              </a:rPr>
              <a:t> </a:t>
            </a:r>
            <a:r>
              <a:rPr sz="2400" dirty="0">
                <a:latin typeface="Calibri"/>
                <a:cs typeface="Calibri"/>
              </a:rPr>
              <a:t>a</a:t>
            </a:r>
            <a:r>
              <a:rPr sz="2400" spc="-25" dirty="0">
                <a:latin typeface="Calibri"/>
                <a:cs typeface="Calibri"/>
              </a:rPr>
              <a:t> </a:t>
            </a:r>
            <a:r>
              <a:rPr sz="2400" dirty="0">
                <a:latin typeface="Calibri"/>
                <a:cs typeface="Calibri"/>
              </a:rPr>
              <a:t>latent</a:t>
            </a:r>
            <a:r>
              <a:rPr sz="2400" spc="-55" dirty="0">
                <a:latin typeface="Calibri"/>
                <a:cs typeface="Calibri"/>
              </a:rPr>
              <a:t> </a:t>
            </a:r>
            <a:r>
              <a:rPr sz="2400" spc="-10" dirty="0">
                <a:latin typeface="Calibri"/>
                <a:cs typeface="Calibri"/>
              </a:rPr>
              <a:t>period </a:t>
            </a:r>
            <a:r>
              <a:rPr sz="2400" dirty="0">
                <a:latin typeface="Calibri"/>
                <a:cs typeface="Calibri"/>
              </a:rPr>
              <a:t>about</a:t>
            </a:r>
            <a:r>
              <a:rPr sz="2400" spc="-40" dirty="0">
                <a:latin typeface="Calibri"/>
                <a:cs typeface="Calibri"/>
              </a:rPr>
              <a:t> </a:t>
            </a:r>
            <a:r>
              <a:rPr sz="2400" dirty="0">
                <a:latin typeface="Calibri"/>
                <a:cs typeface="Calibri"/>
              </a:rPr>
              <a:t>15</a:t>
            </a:r>
            <a:r>
              <a:rPr sz="2400" spc="-35" dirty="0">
                <a:latin typeface="Calibri"/>
                <a:cs typeface="Calibri"/>
              </a:rPr>
              <a:t> </a:t>
            </a:r>
            <a:r>
              <a:rPr sz="2400" dirty="0">
                <a:latin typeface="Calibri"/>
                <a:cs typeface="Calibri"/>
              </a:rPr>
              <a:t>days</a:t>
            </a:r>
            <a:r>
              <a:rPr sz="2400" spc="-45" dirty="0">
                <a:latin typeface="Calibri"/>
                <a:cs typeface="Calibri"/>
              </a:rPr>
              <a:t> </a:t>
            </a:r>
            <a:r>
              <a:rPr sz="2400" dirty="0">
                <a:latin typeface="Calibri"/>
                <a:cs typeface="Calibri"/>
              </a:rPr>
              <a:t>(range,</a:t>
            </a:r>
            <a:r>
              <a:rPr sz="2400" spc="-50" dirty="0">
                <a:latin typeface="Calibri"/>
                <a:cs typeface="Calibri"/>
              </a:rPr>
              <a:t> </a:t>
            </a:r>
            <a:r>
              <a:rPr sz="2400" dirty="0">
                <a:latin typeface="Calibri"/>
                <a:cs typeface="Calibri"/>
              </a:rPr>
              <a:t>2</a:t>
            </a:r>
            <a:r>
              <a:rPr sz="2400" spc="-40" dirty="0">
                <a:latin typeface="Calibri"/>
                <a:cs typeface="Calibri"/>
              </a:rPr>
              <a:t> </a:t>
            </a:r>
            <a:r>
              <a:rPr sz="2400" dirty="0">
                <a:latin typeface="Calibri"/>
                <a:cs typeface="Calibri"/>
              </a:rPr>
              <a:t>to</a:t>
            </a:r>
            <a:r>
              <a:rPr sz="2400" spc="-45" dirty="0">
                <a:latin typeface="Calibri"/>
                <a:cs typeface="Calibri"/>
              </a:rPr>
              <a:t> </a:t>
            </a:r>
            <a:r>
              <a:rPr sz="2400" dirty="0">
                <a:latin typeface="Calibri"/>
                <a:cs typeface="Calibri"/>
              </a:rPr>
              <a:t>40</a:t>
            </a:r>
            <a:r>
              <a:rPr sz="2400" spc="-35" dirty="0">
                <a:latin typeface="Calibri"/>
                <a:cs typeface="Calibri"/>
              </a:rPr>
              <a:t> </a:t>
            </a:r>
            <a:r>
              <a:rPr sz="2400" dirty="0">
                <a:latin typeface="Calibri"/>
                <a:cs typeface="Calibri"/>
              </a:rPr>
              <a:t>days)</a:t>
            </a:r>
            <a:r>
              <a:rPr sz="2400" spc="-45" dirty="0">
                <a:latin typeface="Calibri"/>
                <a:cs typeface="Calibri"/>
              </a:rPr>
              <a:t> </a:t>
            </a:r>
            <a:r>
              <a:rPr sz="2400" spc="-10" dirty="0">
                <a:latin typeface="Calibri"/>
                <a:cs typeface="Calibri"/>
              </a:rPr>
              <a:t>after </a:t>
            </a:r>
            <a:r>
              <a:rPr sz="2400" dirty="0">
                <a:latin typeface="Calibri"/>
                <a:cs typeface="Calibri"/>
              </a:rPr>
              <a:t>exposure</a:t>
            </a:r>
            <a:r>
              <a:rPr sz="2400" spc="-30" dirty="0">
                <a:latin typeface="Calibri"/>
                <a:cs typeface="Calibri"/>
              </a:rPr>
              <a:t> </a:t>
            </a:r>
            <a:r>
              <a:rPr sz="2400" dirty="0">
                <a:latin typeface="Calibri"/>
                <a:cs typeface="Calibri"/>
              </a:rPr>
              <a:t>to</a:t>
            </a:r>
            <a:r>
              <a:rPr sz="2400" spc="-45" dirty="0">
                <a:latin typeface="Calibri"/>
                <a:cs typeface="Calibri"/>
              </a:rPr>
              <a:t> </a:t>
            </a:r>
            <a:r>
              <a:rPr sz="2400" dirty="0">
                <a:latin typeface="Calibri"/>
                <a:cs typeface="Calibri"/>
              </a:rPr>
              <a:t>the</a:t>
            </a:r>
            <a:r>
              <a:rPr sz="2400" spc="-60" dirty="0">
                <a:latin typeface="Calibri"/>
                <a:cs typeface="Calibri"/>
              </a:rPr>
              <a:t> </a:t>
            </a:r>
            <a:r>
              <a:rPr sz="2400" spc="-10" dirty="0">
                <a:latin typeface="Calibri"/>
                <a:cs typeface="Calibri"/>
              </a:rPr>
              <a:t>drug.</a:t>
            </a:r>
            <a:endParaRPr sz="2400" dirty="0">
              <a:latin typeface="Calibri"/>
              <a:cs typeface="Calibri"/>
            </a:endParaRPr>
          </a:p>
          <a:p>
            <a:pPr marL="355600" marR="288290" indent="-342900">
              <a:lnSpc>
                <a:spcPct val="80000"/>
              </a:lnSpc>
              <a:spcBef>
                <a:spcPts val="600"/>
              </a:spcBef>
              <a:buFont typeface="Arial MT"/>
              <a:buChar char="•"/>
              <a:tabLst>
                <a:tab pos="355600" algn="l"/>
              </a:tabLst>
            </a:pPr>
            <a:r>
              <a:rPr sz="2400" i="1" dirty="0">
                <a:latin typeface="Calibri"/>
                <a:cs typeface="Calibri"/>
              </a:rPr>
              <a:t>fever,</a:t>
            </a:r>
            <a:r>
              <a:rPr sz="2400" i="1" spc="-40" dirty="0">
                <a:latin typeface="Calibri"/>
                <a:cs typeface="Calibri"/>
              </a:rPr>
              <a:t> </a:t>
            </a:r>
            <a:r>
              <a:rPr sz="2400" dirty="0">
                <a:latin typeface="Calibri"/>
                <a:cs typeface="Calibri"/>
              </a:rPr>
              <a:t>eosinophilia</a:t>
            </a:r>
            <a:r>
              <a:rPr sz="2400" spc="-25" dirty="0">
                <a:latin typeface="Calibri"/>
                <a:cs typeface="Calibri"/>
              </a:rPr>
              <a:t> </a:t>
            </a:r>
            <a:r>
              <a:rPr sz="2400" dirty="0">
                <a:latin typeface="Calibri"/>
                <a:cs typeface="Calibri"/>
              </a:rPr>
              <a:t>and</a:t>
            </a:r>
            <a:r>
              <a:rPr sz="2400" spc="-60" dirty="0">
                <a:latin typeface="Calibri"/>
                <a:cs typeface="Calibri"/>
              </a:rPr>
              <a:t> </a:t>
            </a:r>
            <a:r>
              <a:rPr sz="2400" dirty="0">
                <a:latin typeface="Calibri"/>
                <a:cs typeface="Calibri"/>
              </a:rPr>
              <a:t>rash,</a:t>
            </a:r>
            <a:r>
              <a:rPr sz="2400" spc="-50" dirty="0">
                <a:latin typeface="Calibri"/>
                <a:cs typeface="Calibri"/>
              </a:rPr>
              <a:t> </a:t>
            </a:r>
            <a:r>
              <a:rPr sz="2400" dirty="0">
                <a:latin typeface="Calibri"/>
                <a:cs typeface="Calibri"/>
              </a:rPr>
              <a:t>raised</a:t>
            </a:r>
            <a:r>
              <a:rPr sz="2400" spc="-50" dirty="0">
                <a:latin typeface="Calibri"/>
                <a:cs typeface="Calibri"/>
              </a:rPr>
              <a:t> </a:t>
            </a:r>
            <a:r>
              <a:rPr sz="2400" dirty="0">
                <a:latin typeface="Calibri"/>
                <a:cs typeface="Calibri"/>
              </a:rPr>
              <a:t>Serum</a:t>
            </a:r>
            <a:r>
              <a:rPr sz="2400" spc="-45" dirty="0">
                <a:latin typeface="Calibri"/>
                <a:cs typeface="Calibri"/>
              </a:rPr>
              <a:t> </a:t>
            </a:r>
            <a:r>
              <a:rPr sz="2400" spc="-25" dirty="0">
                <a:latin typeface="Calibri"/>
                <a:cs typeface="Calibri"/>
              </a:rPr>
              <a:t>IgE </a:t>
            </a:r>
            <a:r>
              <a:rPr sz="2400" dirty="0">
                <a:latin typeface="Calibri"/>
                <a:cs typeface="Calibri"/>
              </a:rPr>
              <a:t>levels</a:t>
            </a:r>
            <a:r>
              <a:rPr sz="2400" spc="-45" dirty="0">
                <a:latin typeface="Calibri"/>
                <a:cs typeface="Calibri"/>
              </a:rPr>
              <a:t> </a:t>
            </a:r>
            <a:r>
              <a:rPr sz="2400" spc="-50" dirty="0">
                <a:latin typeface="Calibri"/>
                <a:cs typeface="Calibri"/>
              </a:rPr>
              <a:t>.</a:t>
            </a:r>
            <a:endParaRPr sz="2400" dirty="0">
              <a:latin typeface="Calibri"/>
              <a:cs typeface="Calibri"/>
            </a:endParaRPr>
          </a:p>
          <a:p>
            <a:pPr marL="355600" marR="754380" indent="-342900">
              <a:lnSpc>
                <a:spcPct val="80000"/>
              </a:lnSpc>
              <a:spcBef>
                <a:spcPts val="605"/>
              </a:spcBef>
              <a:buFont typeface="Arial MT"/>
              <a:buChar char="•"/>
              <a:tabLst>
                <a:tab pos="355600" algn="l"/>
              </a:tabLst>
            </a:pPr>
            <a:r>
              <a:rPr sz="2400" dirty="0">
                <a:latin typeface="Calibri"/>
                <a:cs typeface="Calibri"/>
              </a:rPr>
              <a:t>hematuria,</a:t>
            </a:r>
            <a:r>
              <a:rPr sz="2400" spc="-35" dirty="0">
                <a:latin typeface="Calibri"/>
                <a:cs typeface="Calibri"/>
              </a:rPr>
              <a:t> </a:t>
            </a:r>
            <a:r>
              <a:rPr sz="2400" dirty="0">
                <a:latin typeface="Calibri"/>
                <a:cs typeface="Calibri"/>
              </a:rPr>
              <a:t>minimal</a:t>
            </a:r>
            <a:r>
              <a:rPr sz="2400" spc="-30" dirty="0">
                <a:latin typeface="Calibri"/>
                <a:cs typeface="Calibri"/>
              </a:rPr>
              <a:t> </a:t>
            </a:r>
            <a:r>
              <a:rPr sz="2400" dirty="0">
                <a:latin typeface="Calibri"/>
                <a:cs typeface="Calibri"/>
              </a:rPr>
              <a:t>or</a:t>
            </a:r>
            <a:r>
              <a:rPr sz="2400" spc="-30" dirty="0">
                <a:latin typeface="Calibri"/>
                <a:cs typeface="Calibri"/>
              </a:rPr>
              <a:t> </a:t>
            </a:r>
            <a:r>
              <a:rPr sz="2400" dirty="0">
                <a:latin typeface="Calibri"/>
                <a:cs typeface="Calibri"/>
              </a:rPr>
              <a:t>no</a:t>
            </a:r>
            <a:r>
              <a:rPr sz="2400" spc="-20" dirty="0">
                <a:latin typeface="Calibri"/>
                <a:cs typeface="Calibri"/>
              </a:rPr>
              <a:t> </a:t>
            </a:r>
            <a:r>
              <a:rPr sz="2400" dirty="0">
                <a:latin typeface="Calibri"/>
                <a:cs typeface="Calibri"/>
              </a:rPr>
              <a:t>proteinuria,</a:t>
            </a:r>
            <a:r>
              <a:rPr sz="2400" spc="-25" dirty="0">
                <a:latin typeface="Calibri"/>
                <a:cs typeface="Calibri"/>
              </a:rPr>
              <a:t> and </a:t>
            </a:r>
            <a:r>
              <a:rPr sz="2400" spc="-10" dirty="0">
                <a:latin typeface="Calibri"/>
                <a:cs typeface="Calibri"/>
              </a:rPr>
              <a:t>leukocyturia</a:t>
            </a:r>
            <a:endParaRPr sz="2400" dirty="0">
              <a:latin typeface="Calibri"/>
              <a:cs typeface="Calibri"/>
            </a:endParaRPr>
          </a:p>
          <a:p>
            <a:pPr marL="355600">
              <a:lnSpc>
                <a:spcPts val="2820"/>
              </a:lnSpc>
            </a:pPr>
            <a:r>
              <a:rPr sz="2400" dirty="0">
                <a:latin typeface="Calibri"/>
                <a:cs typeface="Calibri"/>
              </a:rPr>
              <a:t>(sometimes</a:t>
            </a:r>
            <a:r>
              <a:rPr sz="2400" spc="-60" dirty="0">
                <a:latin typeface="Calibri"/>
                <a:cs typeface="Calibri"/>
              </a:rPr>
              <a:t> </a:t>
            </a:r>
            <a:r>
              <a:rPr sz="2400" dirty="0">
                <a:latin typeface="Calibri"/>
                <a:cs typeface="Calibri"/>
              </a:rPr>
              <a:t>including</a:t>
            </a:r>
            <a:r>
              <a:rPr sz="2400" spc="-50" dirty="0">
                <a:latin typeface="Calibri"/>
                <a:cs typeface="Calibri"/>
              </a:rPr>
              <a:t> </a:t>
            </a:r>
            <a:r>
              <a:rPr sz="2400" spc="-10" dirty="0">
                <a:latin typeface="Calibri"/>
                <a:cs typeface="Calibri"/>
              </a:rPr>
              <a:t>eosinophils).</a:t>
            </a:r>
            <a:endParaRPr sz="2400" dirty="0">
              <a:latin typeface="Calibri"/>
              <a:cs typeface="Calibri"/>
            </a:endParaRPr>
          </a:p>
          <a:p>
            <a:pPr marL="355600" marR="5080" indent="-342900">
              <a:lnSpc>
                <a:spcPct val="80000"/>
              </a:lnSpc>
              <a:spcBef>
                <a:spcPts val="660"/>
              </a:spcBef>
              <a:buFont typeface="Arial MT"/>
              <a:buChar char="•"/>
              <a:tabLst>
                <a:tab pos="355600" algn="l"/>
              </a:tabLst>
            </a:pPr>
            <a:r>
              <a:rPr sz="2400" dirty="0">
                <a:latin typeface="Calibri"/>
                <a:cs typeface="Calibri"/>
              </a:rPr>
              <a:t>A</a:t>
            </a:r>
            <a:r>
              <a:rPr sz="2400" spc="-30" dirty="0">
                <a:latin typeface="Calibri"/>
                <a:cs typeface="Calibri"/>
              </a:rPr>
              <a:t> </a:t>
            </a:r>
            <a:r>
              <a:rPr sz="2400" dirty="0">
                <a:latin typeface="Calibri"/>
                <a:cs typeface="Calibri"/>
              </a:rPr>
              <a:t>rising</a:t>
            </a:r>
            <a:r>
              <a:rPr sz="2400" spc="-30" dirty="0">
                <a:latin typeface="Calibri"/>
                <a:cs typeface="Calibri"/>
              </a:rPr>
              <a:t> </a:t>
            </a:r>
            <a:r>
              <a:rPr sz="2400" dirty="0">
                <a:latin typeface="Calibri"/>
                <a:cs typeface="Calibri"/>
              </a:rPr>
              <a:t>serum</a:t>
            </a:r>
            <a:r>
              <a:rPr sz="2400" spc="-20" dirty="0">
                <a:latin typeface="Calibri"/>
                <a:cs typeface="Calibri"/>
              </a:rPr>
              <a:t> </a:t>
            </a:r>
            <a:r>
              <a:rPr sz="2400" dirty="0">
                <a:latin typeface="Calibri"/>
                <a:cs typeface="Calibri"/>
              </a:rPr>
              <a:t>creatinine</a:t>
            </a:r>
            <a:r>
              <a:rPr sz="2400" spc="-45" dirty="0">
                <a:latin typeface="Calibri"/>
                <a:cs typeface="Calibri"/>
              </a:rPr>
              <a:t> </a:t>
            </a:r>
            <a:r>
              <a:rPr sz="2400" dirty="0">
                <a:latin typeface="Calibri"/>
                <a:cs typeface="Calibri"/>
              </a:rPr>
              <a:t>or</a:t>
            </a:r>
            <a:r>
              <a:rPr sz="2400" spc="-30" dirty="0">
                <a:latin typeface="Calibri"/>
                <a:cs typeface="Calibri"/>
              </a:rPr>
              <a:t> </a:t>
            </a:r>
            <a:r>
              <a:rPr sz="2400" dirty="0">
                <a:latin typeface="Calibri"/>
                <a:cs typeface="Calibri"/>
              </a:rPr>
              <a:t>acute</a:t>
            </a:r>
            <a:r>
              <a:rPr sz="2400" spc="-45" dirty="0">
                <a:latin typeface="Calibri"/>
                <a:cs typeface="Calibri"/>
              </a:rPr>
              <a:t> </a:t>
            </a:r>
            <a:r>
              <a:rPr sz="2400" dirty="0">
                <a:latin typeface="Calibri"/>
                <a:cs typeface="Calibri"/>
              </a:rPr>
              <a:t>kidney</a:t>
            </a:r>
            <a:r>
              <a:rPr sz="2400" spc="-30" dirty="0">
                <a:latin typeface="Calibri"/>
                <a:cs typeface="Calibri"/>
              </a:rPr>
              <a:t> </a:t>
            </a:r>
            <a:r>
              <a:rPr sz="2400" spc="-10" dirty="0">
                <a:latin typeface="Calibri"/>
                <a:cs typeface="Calibri"/>
              </a:rPr>
              <a:t>injury </a:t>
            </a:r>
            <a:r>
              <a:rPr sz="2400" dirty="0">
                <a:latin typeface="Calibri"/>
                <a:cs typeface="Calibri"/>
              </a:rPr>
              <a:t>with</a:t>
            </a:r>
            <a:r>
              <a:rPr sz="2400" spc="-50" dirty="0">
                <a:latin typeface="Calibri"/>
                <a:cs typeface="Calibri"/>
              </a:rPr>
              <a:t> </a:t>
            </a:r>
            <a:r>
              <a:rPr sz="2400" dirty="0">
                <a:latin typeface="Calibri"/>
                <a:cs typeface="Calibri"/>
              </a:rPr>
              <a:t>oliguria</a:t>
            </a:r>
            <a:r>
              <a:rPr sz="2400" spc="-30" dirty="0">
                <a:latin typeface="Calibri"/>
                <a:cs typeface="Calibri"/>
              </a:rPr>
              <a:t> </a:t>
            </a:r>
            <a:r>
              <a:rPr sz="2400" dirty="0">
                <a:latin typeface="Calibri"/>
                <a:cs typeface="Calibri"/>
              </a:rPr>
              <a:t>develops</a:t>
            </a:r>
            <a:r>
              <a:rPr sz="2400" spc="-45" dirty="0">
                <a:latin typeface="Calibri"/>
                <a:cs typeface="Calibri"/>
              </a:rPr>
              <a:t> </a:t>
            </a:r>
            <a:r>
              <a:rPr sz="2400" dirty="0">
                <a:latin typeface="Calibri"/>
                <a:cs typeface="Calibri"/>
              </a:rPr>
              <a:t>in</a:t>
            </a:r>
            <a:r>
              <a:rPr sz="2400" spc="-45" dirty="0">
                <a:latin typeface="Calibri"/>
                <a:cs typeface="Calibri"/>
              </a:rPr>
              <a:t> </a:t>
            </a:r>
            <a:r>
              <a:rPr sz="2400" dirty="0">
                <a:latin typeface="Calibri"/>
                <a:cs typeface="Calibri"/>
              </a:rPr>
              <a:t>about</a:t>
            </a:r>
            <a:r>
              <a:rPr sz="2400" spc="-35" dirty="0">
                <a:latin typeface="Calibri"/>
                <a:cs typeface="Calibri"/>
              </a:rPr>
              <a:t> </a:t>
            </a:r>
            <a:r>
              <a:rPr sz="2400" dirty="0">
                <a:latin typeface="Calibri"/>
                <a:cs typeface="Calibri"/>
              </a:rPr>
              <a:t>50%</a:t>
            </a:r>
            <a:r>
              <a:rPr sz="2400" spc="-40" dirty="0">
                <a:latin typeface="Calibri"/>
                <a:cs typeface="Calibri"/>
              </a:rPr>
              <a:t> </a:t>
            </a:r>
            <a:r>
              <a:rPr sz="2400" dirty="0">
                <a:latin typeface="Calibri"/>
                <a:cs typeface="Calibri"/>
              </a:rPr>
              <a:t>of</a:t>
            </a:r>
            <a:r>
              <a:rPr sz="2400" spc="-45" dirty="0">
                <a:latin typeface="Calibri"/>
                <a:cs typeface="Calibri"/>
              </a:rPr>
              <a:t> </a:t>
            </a:r>
            <a:r>
              <a:rPr sz="2400" spc="-10" dirty="0">
                <a:latin typeface="Calibri"/>
                <a:cs typeface="Calibri"/>
              </a:rPr>
              <a:t>cases</a:t>
            </a:r>
            <a:endParaRPr sz="2400" dirty="0">
              <a:latin typeface="Calibri"/>
              <a:cs typeface="Calibri"/>
            </a:endParaRPr>
          </a:p>
        </p:txBody>
      </p:sp>
      <p:sp>
        <p:nvSpPr>
          <p:cNvPr id="6" name="object 6"/>
          <p:cNvSpPr txBox="1"/>
          <p:nvPr/>
        </p:nvSpPr>
        <p:spPr>
          <a:xfrm>
            <a:off x="6781800" y="114198"/>
            <a:ext cx="2559000" cy="456535"/>
          </a:xfrm>
          <a:prstGeom prst="rect">
            <a:avLst/>
          </a:prstGeom>
        </p:spPr>
        <p:txBody>
          <a:bodyPr vert="horz" wrap="square" lIns="0" tIns="12700" rIns="0" bIns="0" rtlCol="0">
            <a:spAutoFit/>
          </a:bodyPr>
          <a:lstStyle/>
          <a:p>
            <a:pPr marL="12700">
              <a:lnSpc>
                <a:spcPct val="100000"/>
              </a:lnSpc>
              <a:spcBef>
                <a:spcPts val="100"/>
              </a:spcBef>
              <a:tabLst>
                <a:tab pos="7487284" algn="l"/>
              </a:tabLst>
            </a:pPr>
            <a:r>
              <a:rPr sz="1400" dirty="0">
                <a:latin typeface="Arial MT"/>
                <a:cs typeface="Arial MT"/>
              </a:rPr>
              <a:t>Vertical</a:t>
            </a:r>
            <a:r>
              <a:rPr sz="1400" spc="-35" dirty="0">
                <a:latin typeface="Arial MT"/>
                <a:cs typeface="Arial MT"/>
              </a:rPr>
              <a:t> </a:t>
            </a:r>
            <a:r>
              <a:rPr sz="1400" spc="-10" dirty="0">
                <a:latin typeface="Arial MT"/>
                <a:cs typeface="Arial MT"/>
              </a:rPr>
              <a:t>integration</a:t>
            </a:r>
            <a:endParaRPr lang="en-US" sz="1400" spc="-10" dirty="0">
              <a:latin typeface="Arial MT"/>
              <a:cs typeface="Arial MT"/>
            </a:endParaRPr>
          </a:p>
          <a:p>
            <a:pPr marL="12700">
              <a:lnSpc>
                <a:spcPct val="100000"/>
              </a:lnSpc>
              <a:spcBef>
                <a:spcPts val="100"/>
              </a:spcBef>
              <a:tabLst>
                <a:tab pos="7487284" algn="l"/>
              </a:tabLst>
            </a:pPr>
            <a:r>
              <a:rPr lang="en-US" sz="1400" spc="-10" dirty="0">
                <a:latin typeface="Arial MT"/>
                <a:cs typeface="Arial MT"/>
              </a:rPr>
              <a:t> </a:t>
            </a:r>
            <a:r>
              <a:rPr sz="1400" spc="-10" dirty="0">
                <a:latin typeface="Arial MT"/>
                <a:cs typeface="Arial MT"/>
              </a:rPr>
              <a:t>Medicine</a:t>
            </a:r>
            <a:endParaRPr sz="1400" dirty="0">
              <a:latin typeface="Arial MT"/>
              <a:cs typeface="Arial M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2698" y="893444"/>
            <a:ext cx="7627620" cy="1244600"/>
          </a:xfrm>
          <a:prstGeom prst="rect">
            <a:avLst/>
          </a:prstGeom>
        </p:spPr>
        <p:txBody>
          <a:bodyPr vert="horz" wrap="square" lIns="0" tIns="12065" rIns="0" bIns="0" rtlCol="0">
            <a:spAutoFit/>
          </a:bodyPr>
          <a:lstStyle/>
          <a:p>
            <a:pPr marL="2676525" marR="5080" indent="-2664460">
              <a:lnSpc>
                <a:spcPct val="100000"/>
              </a:lnSpc>
              <a:spcBef>
                <a:spcPts val="95"/>
              </a:spcBef>
            </a:pPr>
            <a:r>
              <a:rPr lang="en-US" sz="4000" dirty="0"/>
              <a:t>Acute</a:t>
            </a:r>
            <a:r>
              <a:rPr lang="en-US" sz="4000" spc="-140" dirty="0"/>
              <a:t> </a:t>
            </a:r>
            <a:r>
              <a:rPr lang="en-US" sz="4000" dirty="0"/>
              <a:t>drug</a:t>
            </a:r>
            <a:r>
              <a:rPr lang="en-US" sz="4000" spc="-125" dirty="0"/>
              <a:t> </a:t>
            </a:r>
            <a:r>
              <a:rPr lang="en-US" sz="4000" dirty="0"/>
              <a:t>induced</a:t>
            </a:r>
            <a:r>
              <a:rPr lang="en-US" sz="4000" spc="-135" dirty="0"/>
              <a:t> </a:t>
            </a:r>
            <a:r>
              <a:rPr lang="en-US" sz="4000" spc="-10" dirty="0"/>
              <a:t>interstitial nephritis</a:t>
            </a:r>
            <a:endParaRPr lang="en-US" sz="4000" dirty="0"/>
          </a:p>
        </p:txBody>
      </p:sp>
      <p:sp>
        <p:nvSpPr>
          <p:cNvPr id="3" name="object 3"/>
          <p:cNvSpPr txBox="1"/>
          <p:nvPr/>
        </p:nvSpPr>
        <p:spPr>
          <a:xfrm>
            <a:off x="535940" y="2311374"/>
            <a:ext cx="7750809" cy="2167260"/>
          </a:xfrm>
          <a:prstGeom prst="rect">
            <a:avLst/>
          </a:prstGeom>
        </p:spPr>
        <p:txBody>
          <a:bodyPr vert="horz" wrap="square" lIns="0" tIns="88900" rIns="0" bIns="0" rtlCol="0">
            <a:spAutoFit/>
          </a:bodyPr>
          <a:lstStyle/>
          <a:p>
            <a:pPr marL="354965" indent="-342265">
              <a:lnSpc>
                <a:spcPct val="100000"/>
              </a:lnSpc>
              <a:spcBef>
                <a:spcPts val="700"/>
              </a:spcBef>
              <a:buFont typeface="Arial MT"/>
              <a:buChar char="•"/>
              <a:tabLst>
                <a:tab pos="354965" algn="l"/>
              </a:tabLst>
            </a:pPr>
            <a:r>
              <a:rPr sz="2400" b="1" spc="-10" dirty="0">
                <a:latin typeface="Calibri"/>
                <a:cs typeface="Calibri"/>
              </a:rPr>
              <a:t>Pathogenesis:</a:t>
            </a:r>
            <a:endParaRPr sz="2400" dirty="0">
              <a:latin typeface="Calibri"/>
              <a:cs typeface="Calibri"/>
            </a:endParaRPr>
          </a:p>
          <a:p>
            <a:pPr marL="354965" indent="-342265">
              <a:lnSpc>
                <a:spcPct val="100000"/>
              </a:lnSpc>
              <a:spcBef>
                <a:spcPts val="600"/>
              </a:spcBef>
              <a:buFont typeface="Arial MT"/>
              <a:buChar char="•"/>
              <a:tabLst>
                <a:tab pos="354965" algn="l"/>
              </a:tabLst>
            </a:pPr>
            <a:r>
              <a:rPr sz="2400" dirty="0">
                <a:latin typeface="Calibri"/>
                <a:cs typeface="Calibri"/>
              </a:rPr>
              <a:t>Immune</a:t>
            </a:r>
            <a:r>
              <a:rPr sz="2400" spc="-85" dirty="0">
                <a:latin typeface="Calibri"/>
                <a:cs typeface="Calibri"/>
              </a:rPr>
              <a:t> </a:t>
            </a:r>
            <a:r>
              <a:rPr sz="2400" spc="-10" dirty="0">
                <a:latin typeface="Calibri"/>
                <a:cs typeface="Calibri"/>
              </a:rPr>
              <a:t>mechanism.</a:t>
            </a:r>
            <a:endParaRPr sz="2400" dirty="0">
              <a:latin typeface="Calibri"/>
              <a:cs typeface="Calibri"/>
            </a:endParaRPr>
          </a:p>
          <a:p>
            <a:pPr marL="355600" marR="5080" indent="-342900">
              <a:lnSpc>
                <a:spcPct val="100000"/>
              </a:lnSpc>
              <a:spcBef>
                <a:spcPts val="600"/>
              </a:spcBef>
              <a:buFont typeface="Arial MT"/>
              <a:buChar char="•"/>
              <a:tabLst>
                <a:tab pos="355600" algn="l"/>
              </a:tabLst>
            </a:pPr>
            <a:r>
              <a:rPr sz="2400" dirty="0">
                <a:latin typeface="Calibri"/>
                <a:cs typeface="Calibri"/>
              </a:rPr>
              <a:t>Occurs</a:t>
            </a:r>
            <a:r>
              <a:rPr sz="2400" spc="-60" dirty="0">
                <a:latin typeface="Calibri"/>
                <a:cs typeface="Calibri"/>
              </a:rPr>
              <a:t> </a:t>
            </a:r>
            <a:r>
              <a:rPr sz="2400" dirty="0">
                <a:latin typeface="Calibri"/>
                <a:cs typeface="Calibri"/>
              </a:rPr>
              <a:t>in</a:t>
            </a:r>
            <a:r>
              <a:rPr sz="2400" spc="-45" dirty="0">
                <a:latin typeface="Calibri"/>
                <a:cs typeface="Calibri"/>
              </a:rPr>
              <a:t> </a:t>
            </a:r>
            <a:r>
              <a:rPr sz="2400" dirty="0">
                <a:latin typeface="Calibri"/>
                <a:cs typeface="Calibri"/>
              </a:rPr>
              <a:t>people</a:t>
            </a:r>
            <a:r>
              <a:rPr sz="2400" spc="-50" dirty="0">
                <a:latin typeface="Calibri"/>
                <a:cs typeface="Calibri"/>
              </a:rPr>
              <a:t> </a:t>
            </a:r>
            <a:r>
              <a:rPr sz="2400" dirty="0">
                <a:latin typeface="Calibri"/>
                <a:cs typeface="Calibri"/>
              </a:rPr>
              <a:t>having</a:t>
            </a:r>
            <a:r>
              <a:rPr sz="2400" spc="-30" dirty="0">
                <a:latin typeface="Calibri"/>
                <a:cs typeface="Calibri"/>
              </a:rPr>
              <a:t> </a:t>
            </a:r>
            <a:r>
              <a:rPr sz="2400" dirty="0">
                <a:latin typeface="Calibri"/>
                <a:cs typeface="Calibri"/>
              </a:rPr>
              <a:t>hypersensitivity</a:t>
            </a:r>
            <a:r>
              <a:rPr sz="2400" spc="-20" dirty="0">
                <a:latin typeface="Calibri"/>
                <a:cs typeface="Calibri"/>
              </a:rPr>
              <a:t> </a:t>
            </a:r>
            <a:r>
              <a:rPr sz="2400" dirty="0">
                <a:latin typeface="Calibri"/>
                <a:cs typeface="Calibri"/>
              </a:rPr>
              <a:t>to</a:t>
            </a:r>
            <a:r>
              <a:rPr sz="2400" spc="-50" dirty="0">
                <a:latin typeface="Calibri"/>
                <a:cs typeface="Calibri"/>
              </a:rPr>
              <a:t> a </a:t>
            </a:r>
            <a:r>
              <a:rPr sz="2400" dirty="0">
                <a:latin typeface="Calibri"/>
                <a:cs typeface="Calibri"/>
              </a:rPr>
              <a:t>drug</a:t>
            </a:r>
            <a:r>
              <a:rPr sz="2400" spc="-60" dirty="0">
                <a:latin typeface="Calibri"/>
                <a:cs typeface="Calibri"/>
              </a:rPr>
              <a:t> </a:t>
            </a:r>
            <a:r>
              <a:rPr sz="2400" spc="-50" dirty="0">
                <a:latin typeface="Calibri"/>
                <a:cs typeface="Calibri"/>
              </a:rPr>
              <a:t>.</a:t>
            </a:r>
            <a:endParaRPr sz="2400" dirty="0">
              <a:latin typeface="Calibri"/>
              <a:cs typeface="Calibri"/>
            </a:endParaRPr>
          </a:p>
          <a:p>
            <a:pPr marL="355600" marR="434340" indent="-342900">
              <a:lnSpc>
                <a:spcPct val="100000"/>
              </a:lnSpc>
              <a:spcBef>
                <a:spcPts val="600"/>
              </a:spcBef>
              <a:buFont typeface="Arial MT"/>
              <a:buChar char="•"/>
              <a:tabLst>
                <a:tab pos="355600" algn="l"/>
              </a:tabLst>
            </a:pPr>
            <a:r>
              <a:rPr sz="2400" dirty="0">
                <a:latin typeface="Calibri"/>
                <a:cs typeface="Calibri"/>
              </a:rPr>
              <a:t>Type</a:t>
            </a:r>
            <a:r>
              <a:rPr sz="2400" spc="-35" dirty="0">
                <a:latin typeface="Calibri"/>
                <a:cs typeface="Calibri"/>
              </a:rPr>
              <a:t> </a:t>
            </a:r>
            <a:r>
              <a:rPr sz="2400" dirty="0">
                <a:latin typeface="Calibri"/>
                <a:cs typeface="Calibri"/>
              </a:rPr>
              <a:t>I</a:t>
            </a:r>
            <a:r>
              <a:rPr sz="2400" spc="-35" dirty="0">
                <a:latin typeface="Calibri"/>
                <a:cs typeface="Calibri"/>
              </a:rPr>
              <a:t> </a:t>
            </a:r>
            <a:r>
              <a:rPr sz="2400" dirty="0">
                <a:latin typeface="Calibri"/>
                <a:cs typeface="Calibri"/>
              </a:rPr>
              <a:t>hypersensitivity.</a:t>
            </a:r>
            <a:r>
              <a:rPr sz="2400" spc="-5" dirty="0">
                <a:latin typeface="Calibri"/>
                <a:cs typeface="Calibri"/>
              </a:rPr>
              <a:t> </a:t>
            </a:r>
            <a:r>
              <a:rPr sz="2400" dirty="0">
                <a:latin typeface="Calibri"/>
                <a:cs typeface="Calibri"/>
              </a:rPr>
              <a:t>Or</a:t>
            </a:r>
            <a:r>
              <a:rPr sz="2400" spc="-30" dirty="0">
                <a:latin typeface="Calibri"/>
                <a:cs typeface="Calibri"/>
              </a:rPr>
              <a:t> T-</a:t>
            </a:r>
            <a:r>
              <a:rPr sz="2400" dirty="0">
                <a:latin typeface="Calibri"/>
                <a:cs typeface="Calibri"/>
              </a:rPr>
              <a:t>cell</a:t>
            </a:r>
            <a:r>
              <a:rPr sz="2400" spc="-50" dirty="0">
                <a:latin typeface="Calibri"/>
                <a:cs typeface="Calibri"/>
              </a:rPr>
              <a:t> </a:t>
            </a:r>
            <a:r>
              <a:rPr sz="2400" spc="-10" dirty="0">
                <a:latin typeface="Calibri"/>
                <a:cs typeface="Calibri"/>
              </a:rPr>
              <a:t>mediated </a:t>
            </a:r>
            <a:r>
              <a:rPr sz="2400" dirty="0">
                <a:latin typeface="Calibri"/>
                <a:cs typeface="Calibri"/>
              </a:rPr>
              <a:t>hypersensitivity</a:t>
            </a:r>
            <a:r>
              <a:rPr sz="2400" spc="-30" dirty="0">
                <a:latin typeface="Calibri"/>
                <a:cs typeface="Calibri"/>
              </a:rPr>
              <a:t> </a:t>
            </a:r>
            <a:r>
              <a:rPr sz="2400" dirty="0">
                <a:latin typeface="Calibri"/>
                <a:cs typeface="Calibri"/>
              </a:rPr>
              <a:t>reaction</a:t>
            </a:r>
            <a:r>
              <a:rPr sz="2400" spc="-50" dirty="0">
                <a:latin typeface="Calibri"/>
                <a:cs typeface="Calibri"/>
              </a:rPr>
              <a:t> </a:t>
            </a:r>
            <a:r>
              <a:rPr sz="2400" dirty="0">
                <a:latin typeface="Calibri"/>
                <a:cs typeface="Calibri"/>
              </a:rPr>
              <a:t>Type</a:t>
            </a:r>
            <a:r>
              <a:rPr sz="2400" spc="-55" dirty="0">
                <a:latin typeface="Calibri"/>
                <a:cs typeface="Calibri"/>
              </a:rPr>
              <a:t> </a:t>
            </a:r>
            <a:r>
              <a:rPr sz="2400" spc="-25" dirty="0">
                <a:latin typeface="Calibri"/>
                <a:cs typeface="Calibri"/>
              </a:rPr>
              <a:t>IV</a:t>
            </a:r>
            <a:endParaRPr sz="2400" dirty="0">
              <a:latin typeface="Calibri"/>
              <a:cs typeface="Calibri"/>
            </a:endParaRPr>
          </a:p>
        </p:txBody>
      </p:sp>
      <p:sp>
        <p:nvSpPr>
          <p:cNvPr id="4" name="object 4"/>
          <p:cNvSpPr txBox="1"/>
          <p:nvPr/>
        </p:nvSpPr>
        <p:spPr>
          <a:xfrm>
            <a:off x="7874634" y="70689"/>
            <a:ext cx="412115" cy="240029"/>
          </a:xfrm>
          <a:prstGeom prst="rect">
            <a:avLst/>
          </a:prstGeom>
        </p:spPr>
        <p:txBody>
          <a:bodyPr vert="horz" wrap="square" lIns="0" tIns="13335" rIns="0" bIns="0" rtlCol="0">
            <a:spAutoFit/>
          </a:bodyPr>
          <a:lstStyle/>
          <a:p>
            <a:pPr marL="12700">
              <a:lnSpc>
                <a:spcPct val="100000"/>
              </a:lnSpc>
              <a:spcBef>
                <a:spcPts val="105"/>
              </a:spcBef>
            </a:pPr>
            <a:r>
              <a:rPr sz="1400" spc="-20" dirty="0">
                <a:latin typeface="Arial MT"/>
                <a:cs typeface="Arial MT"/>
              </a:rPr>
              <a:t>Core</a:t>
            </a:r>
            <a:endParaRPr sz="1400">
              <a:latin typeface="Arial MT"/>
              <a:cs typeface="Arial MT"/>
            </a:endParaRPr>
          </a:p>
        </p:txBody>
      </p:sp>
      <p:sp>
        <p:nvSpPr>
          <p:cNvPr id="5" name="object 5"/>
          <p:cNvSpPr txBox="1"/>
          <p:nvPr/>
        </p:nvSpPr>
        <p:spPr>
          <a:xfrm>
            <a:off x="7678039" y="310718"/>
            <a:ext cx="819150" cy="240029"/>
          </a:xfrm>
          <a:prstGeom prst="rect">
            <a:avLst/>
          </a:prstGeom>
        </p:spPr>
        <p:txBody>
          <a:bodyPr vert="horz" wrap="square" lIns="0" tIns="13335" rIns="0" bIns="0" rtlCol="0">
            <a:spAutoFit/>
          </a:bodyPr>
          <a:lstStyle/>
          <a:p>
            <a:pPr marL="12700">
              <a:lnSpc>
                <a:spcPct val="100000"/>
              </a:lnSpc>
              <a:spcBef>
                <a:spcPts val="105"/>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676525" marR="5080" indent="-2664460">
              <a:lnSpc>
                <a:spcPct val="100000"/>
              </a:lnSpc>
              <a:spcBef>
                <a:spcPts val="95"/>
              </a:spcBef>
            </a:pPr>
            <a:r>
              <a:rPr lang="en-US" sz="4000" dirty="0"/>
              <a:t>Acute</a:t>
            </a:r>
            <a:r>
              <a:rPr lang="en-US" sz="4000" spc="-140" dirty="0"/>
              <a:t> </a:t>
            </a:r>
            <a:r>
              <a:rPr lang="en-US" sz="4000" dirty="0"/>
              <a:t>drug</a:t>
            </a:r>
            <a:r>
              <a:rPr lang="en-US" sz="4000" spc="-125" dirty="0"/>
              <a:t> </a:t>
            </a:r>
            <a:r>
              <a:rPr lang="en-US" sz="4000" dirty="0"/>
              <a:t>induced</a:t>
            </a:r>
            <a:r>
              <a:rPr lang="en-US" sz="4000" spc="-135" dirty="0"/>
              <a:t> </a:t>
            </a:r>
            <a:r>
              <a:rPr lang="en-US" sz="4000" spc="-10" dirty="0"/>
              <a:t>interstitial nephritis</a:t>
            </a:r>
            <a:endParaRPr lang="en-US" sz="4000" dirty="0"/>
          </a:p>
        </p:txBody>
      </p:sp>
      <p:sp>
        <p:nvSpPr>
          <p:cNvPr id="3" name="object 3"/>
          <p:cNvSpPr txBox="1"/>
          <p:nvPr/>
        </p:nvSpPr>
        <p:spPr>
          <a:xfrm>
            <a:off x="535940" y="1990471"/>
            <a:ext cx="7165340" cy="3801041"/>
          </a:xfrm>
          <a:prstGeom prst="rect">
            <a:avLst/>
          </a:prstGeom>
        </p:spPr>
        <p:txBody>
          <a:bodyPr vert="horz" wrap="square" lIns="0" tIns="43180" rIns="0" bIns="0" rtlCol="0">
            <a:spAutoFit/>
          </a:bodyPr>
          <a:lstStyle/>
          <a:p>
            <a:pPr marL="354965" indent="-342265">
              <a:lnSpc>
                <a:spcPct val="100000"/>
              </a:lnSpc>
              <a:spcBef>
                <a:spcPts val="340"/>
              </a:spcBef>
              <a:buFont typeface="Arial MT"/>
              <a:buChar char="•"/>
              <a:tabLst>
                <a:tab pos="354965" algn="l"/>
              </a:tabLst>
            </a:pPr>
            <a:r>
              <a:rPr sz="2400" spc="-10" dirty="0">
                <a:latin typeface="Calibri"/>
                <a:cs typeface="Calibri"/>
              </a:rPr>
              <a:t>Pathogenesis:</a:t>
            </a:r>
            <a:endParaRPr sz="2400" dirty="0">
              <a:latin typeface="Calibri"/>
              <a:cs typeface="Calibri"/>
            </a:endParaRPr>
          </a:p>
          <a:p>
            <a:pPr marL="354965" indent="-342265">
              <a:lnSpc>
                <a:spcPct val="100000"/>
              </a:lnSpc>
              <a:spcBef>
                <a:spcPts val="240"/>
              </a:spcBef>
              <a:buFont typeface="Arial MT"/>
              <a:buChar char="•"/>
              <a:tabLst>
                <a:tab pos="354965" algn="l"/>
              </a:tabLst>
            </a:pPr>
            <a:r>
              <a:rPr sz="2400" dirty="0">
                <a:latin typeface="Calibri"/>
                <a:cs typeface="Calibri"/>
              </a:rPr>
              <a:t>The</a:t>
            </a:r>
            <a:r>
              <a:rPr sz="2400" spc="-45" dirty="0">
                <a:latin typeface="Calibri"/>
                <a:cs typeface="Calibri"/>
              </a:rPr>
              <a:t> </a:t>
            </a:r>
            <a:r>
              <a:rPr sz="2400" dirty="0">
                <a:latin typeface="Calibri"/>
                <a:cs typeface="Calibri"/>
              </a:rPr>
              <a:t>drugs</a:t>
            </a:r>
            <a:r>
              <a:rPr sz="2400" spc="-35" dirty="0">
                <a:latin typeface="Calibri"/>
                <a:cs typeface="Calibri"/>
              </a:rPr>
              <a:t> </a:t>
            </a:r>
            <a:r>
              <a:rPr sz="2400" dirty="0">
                <a:latin typeface="Calibri"/>
                <a:cs typeface="Calibri"/>
              </a:rPr>
              <a:t>act</a:t>
            </a:r>
            <a:r>
              <a:rPr sz="2400" spc="-50" dirty="0">
                <a:latin typeface="Calibri"/>
                <a:cs typeface="Calibri"/>
              </a:rPr>
              <a:t> </a:t>
            </a:r>
            <a:r>
              <a:rPr sz="2400" dirty="0">
                <a:latin typeface="Calibri"/>
                <a:cs typeface="Calibri"/>
              </a:rPr>
              <a:t>as</a:t>
            </a:r>
            <a:r>
              <a:rPr sz="2400" spc="-35" dirty="0">
                <a:latin typeface="Calibri"/>
                <a:cs typeface="Calibri"/>
              </a:rPr>
              <a:t> </a:t>
            </a:r>
            <a:r>
              <a:rPr sz="2400" spc="-10" dirty="0">
                <a:latin typeface="Calibri"/>
                <a:cs typeface="Calibri"/>
              </a:rPr>
              <a:t>haptens</a:t>
            </a:r>
            <a:endParaRPr sz="2400" dirty="0">
              <a:latin typeface="Calibri"/>
              <a:cs typeface="Calibri"/>
            </a:endParaRPr>
          </a:p>
          <a:p>
            <a:pPr marL="354965" indent="-342265">
              <a:lnSpc>
                <a:spcPct val="100000"/>
              </a:lnSpc>
              <a:spcBef>
                <a:spcPts val="240"/>
              </a:spcBef>
              <a:buFont typeface="Arial MT"/>
              <a:buChar char="•"/>
              <a:tabLst>
                <a:tab pos="354965" algn="l"/>
              </a:tabLst>
            </a:pPr>
            <a:r>
              <a:rPr sz="2400" dirty="0">
                <a:latin typeface="Calibri"/>
                <a:cs typeface="Calibri"/>
              </a:rPr>
              <a:t>Secreted</a:t>
            </a:r>
            <a:r>
              <a:rPr sz="2400" spc="-50" dirty="0">
                <a:latin typeface="Calibri"/>
                <a:cs typeface="Calibri"/>
              </a:rPr>
              <a:t> </a:t>
            </a:r>
            <a:r>
              <a:rPr sz="2400" dirty="0">
                <a:latin typeface="Calibri"/>
                <a:cs typeface="Calibri"/>
              </a:rPr>
              <a:t>by</a:t>
            </a:r>
            <a:r>
              <a:rPr sz="2400" spc="-25" dirty="0">
                <a:latin typeface="Calibri"/>
                <a:cs typeface="Calibri"/>
              </a:rPr>
              <a:t> </a:t>
            </a:r>
            <a:r>
              <a:rPr sz="2400" spc="-10" dirty="0">
                <a:latin typeface="Calibri"/>
                <a:cs typeface="Calibri"/>
              </a:rPr>
              <a:t>tubules</a:t>
            </a:r>
            <a:endParaRPr sz="2400" dirty="0">
              <a:latin typeface="Calibri"/>
              <a:cs typeface="Calibri"/>
            </a:endParaRPr>
          </a:p>
          <a:p>
            <a:pPr marL="355600" marR="605155" indent="-342900">
              <a:lnSpc>
                <a:spcPts val="3240"/>
              </a:lnSpc>
              <a:spcBef>
                <a:spcPts val="645"/>
              </a:spcBef>
              <a:buFont typeface="Arial MT"/>
              <a:buChar char="•"/>
              <a:tabLst>
                <a:tab pos="355600" algn="l"/>
              </a:tabLst>
            </a:pPr>
            <a:r>
              <a:rPr sz="2400" dirty="0">
                <a:latin typeface="Calibri"/>
                <a:cs typeface="Calibri"/>
              </a:rPr>
              <a:t>Binds</a:t>
            </a:r>
            <a:r>
              <a:rPr sz="2400" spc="-30" dirty="0">
                <a:latin typeface="Calibri"/>
                <a:cs typeface="Calibri"/>
              </a:rPr>
              <a:t> </a:t>
            </a:r>
            <a:r>
              <a:rPr sz="2400" dirty="0">
                <a:latin typeface="Calibri"/>
                <a:cs typeface="Calibri"/>
              </a:rPr>
              <a:t>covalently</a:t>
            </a:r>
            <a:r>
              <a:rPr sz="2400" spc="-40" dirty="0">
                <a:latin typeface="Calibri"/>
                <a:cs typeface="Calibri"/>
              </a:rPr>
              <a:t> </a:t>
            </a:r>
            <a:r>
              <a:rPr sz="2400" dirty="0">
                <a:latin typeface="Calibri"/>
                <a:cs typeface="Calibri"/>
              </a:rPr>
              <a:t>to</a:t>
            </a:r>
            <a:r>
              <a:rPr sz="2400" spc="-30" dirty="0">
                <a:latin typeface="Calibri"/>
                <a:cs typeface="Calibri"/>
              </a:rPr>
              <a:t> </a:t>
            </a:r>
            <a:r>
              <a:rPr sz="2400" dirty="0">
                <a:latin typeface="Calibri"/>
                <a:cs typeface="Calibri"/>
              </a:rPr>
              <a:t>some</a:t>
            </a:r>
            <a:r>
              <a:rPr sz="2400" spc="-40" dirty="0">
                <a:latin typeface="Calibri"/>
                <a:cs typeface="Calibri"/>
              </a:rPr>
              <a:t> </a:t>
            </a:r>
            <a:r>
              <a:rPr sz="2400" dirty="0">
                <a:latin typeface="Calibri"/>
                <a:cs typeface="Calibri"/>
              </a:rPr>
              <a:t>cytoplasmic</a:t>
            </a:r>
            <a:r>
              <a:rPr sz="2400" spc="-25" dirty="0">
                <a:latin typeface="Calibri"/>
                <a:cs typeface="Calibri"/>
              </a:rPr>
              <a:t> or </a:t>
            </a:r>
            <a:r>
              <a:rPr sz="2400" dirty="0">
                <a:latin typeface="Calibri"/>
                <a:cs typeface="Calibri"/>
              </a:rPr>
              <a:t>extracellular</a:t>
            </a:r>
            <a:r>
              <a:rPr sz="2400" spc="-50" dirty="0">
                <a:latin typeface="Calibri"/>
                <a:cs typeface="Calibri"/>
              </a:rPr>
              <a:t> </a:t>
            </a:r>
            <a:r>
              <a:rPr sz="2400" dirty="0">
                <a:latin typeface="Calibri"/>
                <a:cs typeface="Calibri"/>
              </a:rPr>
              <a:t>component</a:t>
            </a:r>
            <a:r>
              <a:rPr sz="2400" spc="-50" dirty="0">
                <a:latin typeface="Calibri"/>
                <a:cs typeface="Calibri"/>
              </a:rPr>
              <a:t> </a:t>
            </a:r>
            <a:r>
              <a:rPr sz="2400" dirty="0">
                <a:latin typeface="Calibri"/>
                <a:cs typeface="Calibri"/>
              </a:rPr>
              <a:t>of</a:t>
            </a:r>
            <a:r>
              <a:rPr sz="2400" spc="-55" dirty="0">
                <a:latin typeface="Calibri"/>
                <a:cs typeface="Calibri"/>
              </a:rPr>
              <a:t> </a:t>
            </a:r>
            <a:r>
              <a:rPr sz="2400" dirty="0">
                <a:latin typeface="Calibri"/>
                <a:cs typeface="Calibri"/>
              </a:rPr>
              <a:t>tubular</a:t>
            </a:r>
            <a:r>
              <a:rPr sz="2400" spc="-45" dirty="0">
                <a:latin typeface="Calibri"/>
                <a:cs typeface="Calibri"/>
              </a:rPr>
              <a:t> </a:t>
            </a:r>
            <a:r>
              <a:rPr sz="2400" spc="-10" dirty="0">
                <a:latin typeface="Calibri"/>
                <a:cs typeface="Calibri"/>
              </a:rPr>
              <a:t>cells</a:t>
            </a:r>
            <a:endParaRPr sz="2400" dirty="0">
              <a:latin typeface="Calibri"/>
              <a:cs typeface="Calibri"/>
            </a:endParaRPr>
          </a:p>
          <a:p>
            <a:pPr marL="354965" indent="-342265">
              <a:lnSpc>
                <a:spcPct val="100000"/>
              </a:lnSpc>
              <a:spcBef>
                <a:spcPts val="195"/>
              </a:spcBef>
              <a:buFont typeface="Arial MT"/>
              <a:buChar char="•"/>
              <a:tabLst>
                <a:tab pos="354965" algn="l"/>
              </a:tabLst>
            </a:pPr>
            <a:r>
              <a:rPr sz="2400" dirty="0">
                <a:latin typeface="Calibri"/>
                <a:cs typeface="Calibri"/>
              </a:rPr>
              <a:t>Stimulates</a:t>
            </a:r>
            <a:r>
              <a:rPr sz="2400" spc="-90" dirty="0">
                <a:latin typeface="Calibri"/>
                <a:cs typeface="Calibri"/>
              </a:rPr>
              <a:t> </a:t>
            </a:r>
            <a:r>
              <a:rPr sz="2400" dirty="0">
                <a:latin typeface="Calibri"/>
                <a:cs typeface="Calibri"/>
              </a:rPr>
              <a:t>hypersensitivity</a:t>
            </a:r>
            <a:r>
              <a:rPr sz="2400" spc="-80" dirty="0">
                <a:latin typeface="Calibri"/>
                <a:cs typeface="Calibri"/>
              </a:rPr>
              <a:t> </a:t>
            </a:r>
            <a:r>
              <a:rPr sz="2400" spc="-10" dirty="0">
                <a:latin typeface="Calibri"/>
                <a:cs typeface="Calibri"/>
              </a:rPr>
              <a:t>reaction</a:t>
            </a:r>
            <a:endParaRPr sz="2400" dirty="0">
              <a:latin typeface="Calibri"/>
              <a:cs typeface="Calibri"/>
            </a:endParaRPr>
          </a:p>
          <a:p>
            <a:pPr marL="355600" marR="5080" indent="-342900">
              <a:lnSpc>
                <a:spcPts val="3240"/>
              </a:lnSpc>
              <a:spcBef>
                <a:spcPts val="650"/>
              </a:spcBef>
              <a:buFont typeface="Arial MT"/>
              <a:buChar char="•"/>
              <a:tabLst>
                <a:tab pos="355600" algn="l"/>
              </a:tabLst>
            </a:pPr>
            <a:r>
              <a:rPr sz="2400" dirty="0">
                <a:latin typeface="Calibri"/>
                <a:cs typeface="Calibri"/>
              </a:rPr>
              <a:t>IgE-</a:t>
            </a:r>
            <a:r>
              <a:rPr sz="2400" spc="-65" dirty="0">
                <a:latin typeface="Calibri"/>
                <a:cs typeface="Calibri"/>
              </a:rPr>
              <a:t> </a:t>
            </a:r>
            <a:r>
              <a:rPr sz="2400" dirty="0">
                <a:latin typeface="Calibri"/>
                <a:cs typeface="Calibri"/>
              </a:rPr>
              <a:t>and</a:t>
            </a:r>
            <a:r>
              <a:rPr sz="2400" spc="-30" dirty="0">
                <a:latin typeface="Calibri"/>
                <a:cs typeface="Calibri"/>
              </a:rPr>
              <a:t> </a:t>
            </a:r>
            <a:r>
              <a:rPr sz="2400" dirty="0">
                <a:latin typeface="Calibri"/>
                <a:cs typeface="Calibri"/>
              </a:rPr>
              <a:t>cell</a:t>
            </a:r>
            <a:r>
              <a:rPr sz="2400" spc="-40" dirty="0">
                <a:latin typeface="Calibri"/>
                <a:cs typeface="Calibri"/>
              </a:rPr>
              <a:t> </a:t>
            </a:r>
            <a:r>
              <a:rPr sz="2400" dirty="0">
                <a:latin typeface="Calibri"/>
                <a:cs typeface="Calibri"/>
              </a:rPr>
              <a:t>mediated</a:t>
            </a:r>
            <a:r>
              <a:rPr sz="2400" spc="-40" dirty="0">
                <a:latin typeface="Calibri"/>
                <a:cs typeface="Calibri"/>
              </a:rPr>
              <a:t> </a:t>
            </a:r>
            <a:r>
              <a:rPr sz="2400" dirty="0">
                <a:latin typeface="Calibri"/>
                <a:cs typeface="Calibri"/>
              </a:rPr>
              <a:t>immune</a:t>
            </a:r>
            <a:r>
              <a:rPr sz="2400" spc="-25" dirty="0">
                <a:latin typeface="Calibri"/>
                <a:cs typeface="Calibri"/>
              </a:rPr>
              <a:t> </a:t>
            </a:r>
            <a:r>
              <a:rPr sz="2400" dirty="0">
                <a:latin typeface="Calibri"/>
                <a:cs typeface="Calibri"/>
              </a:rPr>
              <a:t>reactions</a:t>
            </a:r>
            <a:r>
              <a:rPr sz="2400" spc="-25" dirty="0">
                <a:latin typeface="Calibri"/>
                <a:cs typeface="Calibri"/>
              </a:rPr>
              <a:t> to </a:t>
            </a:r>
            <a:r>
              <a:rPr sz="2400" dirty="0">
                <a:latin typeface="Calibri"/>
                <a:cs typeface="Calibri"/>
              </a:rPr>
              <a:t>tubular</a:t>
            </a:r>
            <a:r>
              <a:rPr sz="2400" spc="-15" dirty="0">
                <a:latin typeface="Calibri"/>
                <a:cs typeface="Calibri"/>
              </a:rPr>
              <a:t> </a:t>
            </a:r>
            <a:r>
              <a:rPr sz="2400" dirty="0">
                <a:latin typeface="Calibri"/>
                <a:cs typeface="Calibri"/>
              </a:rPr>
              <a:t>cells</a:t>
            </a:r>
            <a:r>
              <a:rPr sz="2400" spc="-15" dirty="0">
                <a:latin typeface="Calibri"/>
                <a:cs typeface="Calibri"/>
              </a:rPr>
              <a:t> </a:t>
            </a:r>
            <a:r>
              <a:rPr sz="2400" dirty="0">
                <a:latin typeface="Calibri"/>
                <a:cs typeface="Calibri"/>
              </a:rPr>
              <a:t>or</a:t>
            </a:r>
            <a:r>
              <a:rPr sz="2400" spc="-10" dirty="0">
                <a:latin typeface="Calibri"/>
                <a:cs typeface="Calibri"/>
              </a:rPr>
              <a:t> </a:t>
            </a:r>
            <a:r>
              <a:rPr sz="2400" dirty="0">
                <a:latin typeface="Calibri"/>
                <a:cs typeface="Calibri"/>
              </a:rPr>
              <a:t>their</a:t>
            </a:r>
            <a:r>
              <a:rPr sz="2400" spc="-25" dirty="0">
                <a:latin typeface="Calibri"/>
                <a:cs typeface="Calibri"/>
              </a:rPr>
              <a:t> </a:t>
            </a:r>
            <a:r>
              <a:rPr sz="2400" dirty="0">
                <a:latin typeface="Calibri"/>
                <a:cs typeface="Calibri"/>
              </a:rPr>
              <a:t>basement</a:t>
            </a:r>
            <a:r>
              <a:rPr sz="2400" spc="-15" dirty="0">
                <a:latin typeface="Calibri"/>
                <a:cs typeface="Calibri"/>
              </a:rPr>
              <a:t> </a:t>
            </a:r>
            <a:r>
              <a:rPr sz="2400" spc="-10" dirty="0">
                <a:latin typeface="Calibri"/>
                <a:cs typeface="Calibri"/>
              </a:rPr>
              <a:t>membranes.</a:t>
            </a:r>
            <a:endParaRPr sz="2400" dirty="0">
              <a:latin typeface="Calibri"/>
              <a:cs typeface="Calibri"/>
            </a:endParaRPr>
          </a:p>
          <a:p>
            <a:pPr marL="354965" indent="-342265">
              <a:lnSpc>
                <a:spcPct val="100000"/>
              </a:lnSpc>
              <a:spcBef>
                <a:spcPts val="195"/>
              </a:spcBef>
              <a:buFont typeface="Arial MT"/>
              <a:buChar char="•"/>
              <a:tabLst>
                <a:tab pos="354965" algn="l"/>
              </a:tabLst>
            </a:pPr>
            <a:r>
              <a:rPr sz="2400" dirty="0">
                <a:latin typeface="Calibri"/>
                <a:cs typeface="Calibri"/>
              </a:rPr>
              <a:t>Tubulointerstitial</a:t>
            </a:r>
            <a:r>
              <a:rPr sz="2400" spc="-30" dirty="0">
                <a:latin typeface="Calibri"/>
                <a:cs typeface="Calibri"/>
              </a:rPr>
              <a:t> </a:t>
            </a:r>
            <a:r>
              <a:rPr sz="2400" spc="-10" dirty="0">
                <a:latin typeface="Calibri"/>
                <a:cs typeface="Calibri"/>
              </a:rPr>
              <a:t>injury</a:t>
            </a:r>
            <a:endParaRPr sz="2400" dirty="0">
              <a:latin typeface="Calibri"/>
              <a:cs typeface="Calibri"/>
            </a:endParaRPr>
          </a:p>
        </p:txBody>
      </p:sp>
      <p:sp>
        <p:nvSpPr>
          <p:cNvPr id="4" name="object 4"/>
          <p:cNvSpPr txBox="1"/>
          <p:nvPr/>
        </p:nvSpPr>
        <p:spPr>
          <a:xfrm>
            <a:off x="385063" y="301193"/>
            <a:ext cx="8046084" cy="228909"/>
          </a:xfrm>
          <a:prstGeom prst="rect">
            <a:avLst/>
          </a:prstGeom>
        </p:spPr>
        <p:txBody>
          <a:bodyPr vert="horz" wrap="square" lIns="0" tIns="13335" rIns="0" bIns="0" rtlCol="0">
            <a:spAutoFit/>
          </a:bodyPr>
          <a:lstStyle/>
          <a:p>
            <a:pPr marL="12700" algn="r">
              <a:lnSpc>
                <a:spcPct val="100000"/>
              </a:lnSpc>
              <a:spcBef>
                <a:spcPts val="105"/>
              </a:spcBef>
              <a:tabLst>
                <a:tab pos="7239000" algn="l"/>
              </a:tabLst>
            </a:pPr>
            <a:r>
              <a:rPr sz="1400" spc="-20" dirty="0">
                <a:latin typeface="Arial MT"/>
                <a:cs typeface="Arial MT"/>
              </a:rPr>
              <a:t>Core</a:t>
            </a:r>
            <a:r>
              <a:rPr lang="en-US" sz="1400" spc="-20" dirty="0">
                <a:latin typeface="Arial MT"/>
                <a:cs typeface="Arial MT"/>
              </a:rPr>
              <a:t> </a:t>
            </a:r>
            <a:r>
              <a:rPr sz="1400" spc="-10" dirty="0">
                <a:latin typeface="Arial MT"/>
                <a:cs typeface="Arial MT"/>
              </a:rPr>
              <a:t>Pathology</a:t>
            </a:r>
            <a:endParaRPr sz="1400" dirty="0">
              <a:latin typeface="Arial MT"/>
              <a:cs typeface="Arial M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4800"/>
            <a:ext cx="9049453" cy="607745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7576" y="352043"/>
            <a:ext cx="8269224" cy="612495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1792" y="1088898"/>
            <a:ext cx="6356985" cy="1244600"/>
          </a:xfrm>
          <a:prstGeom prst="rect">
            <a:avLst/>
          </a:prstGeom>
        </p:spPr>
        <p:txBody>
          <a:bodyPr vert="horz" wrap="square" lIns="0" tIns="12065" rIns="0" bIns="0" rtlCol="0">
            <a:spAutoFit/>
          </a:bodyPr>
          <a:lstStyle/>
          <a:p>
            <a:pPr marL="1169035" marR="5080" indent="-1156970">
              <a:lnSpc>
                <a:spcPct val="100000"/>
              </a:lnSpc>
              <a:spcBef>
                <a:spcPts val="95"/>
              </a:spcBef>
            </a:pPr>
            <a:r>
              <a:rPr lang="en-US" sz="4000" dirty="0"/>
              <a:t>Diseases</a:t>
            </a:r>
            <a:r>
              <a:rPr lang="en-US" sz="4000" spc="-180" dirty="0"/>
              <a:t> </a:t>
            </a:r>
            <a:r>
              <a:rPr lang="en-US" sz="4000" dirty="0"/>
              <a:t>affecting</a:t>
            </a:r>
            <a:r>
              <a:rPr lang="en-US" sz="4000" spc="-175" dirty="0"/>
              <a:t> </a:t>
            </a:r>
            <a:r>
              <a:rPr lang="en-US" sz="4000" spc="-10" dirty="0"/>
              <a:t>tubules </a:t>
            </a:r>
            <a:r>
              <a:rPr lang="en-US" sz="4000" dirty="0"/>
              <a:t>and</a:t>
            </a:r>
            <a:r>
              <a:rPr lang="en-US" sz="4000" spc="-90" dirty="0"/>
              <a:t> </a:t>
            </a:r>
            <a:r>
              <a:rPr lang="en-US" sz="4000" spc="-10" dirty="0" err="1"/>
              <a:t>interstitium</a:t>
            </a:r>
            <a:endParaRPr lang="en-US" sz="4000" dirty="0"/>
          </a:p>
        </p:txBody>
      </p:sp>
      <p:sp>
        <p:nvSpPr>
          <p:cNvPr id="3" name="object 3"/>
          <p:cNvSpPr txBox="1"/>
          <p:nvPr/>
        </p:nvSpPr>
        <p:spPr>
          <a:xfrm>
            <a:off x="629412" y="2808732"/>
            <a:ext cx="3550920" cy="1221105"/>
          </a:xfrm>
          <a:prstGeom prst="rect">
            <a:avLst/>
          </a:prstGeom>
          <a:solidFill>
            <a:srgbClr val="9BBA58"/>
          </a:solidFill>
        </p:spPr>
        <p:txBody>
          <a:bodyPr vert="horz" wrap="square" lIns="0" tIns="137795" rIns="0" bIns="0" rtlCol="0">
            <a:spAutoFit/>
          </a:bodyPr>
          <a:lstStyle/>
          <a:p>
            <a:pPr marL="577850" marR="258445" indent="-315595">
              <a:lnSpc>
                <a:spcPts val="3560"/>
              </a:lnSpc>
              <a:spcBef>
                <a:spcPts val="1085"/>
              </a:spcBef>
              <a:tabLst>
                <a:tab pos="2374900" algn="l"/>
              </a:tabLst>
            </a:pPr>
            <a:r>
              <a:rPr sz="3300" b="1" spc="-10" dirty="0">
                <a:solidFill>
                  <a:srgbClr val="FFFFFF"/>
                </a:solidFill>
                <a:latin typeface="Calibri"/>
                <a:cs typeface="Calibri"/>
              </a:rPr>
              <a:t>Tubulointerstitial Nephritis</a:t>
            </a:r>
            <a:r>
              <a:rPr sz="3300" b="1" dirty="0">
                <a:solidFill>
                  <a:srgbClr val="FFFFFF"/>
                </a:solidFill>
                <a:latin typeface="Calibri"/>
                <a:cs typeface="Calibri"/>
              </a:rPr>
              <a:t>	</a:t>
            </a:r>
            <a:r>
              <a:rPr sz="3300" b="1" spc="-25" dirty="0">
                <a:solidFill>
                  <a:srgbClr val="FFFFFF"/>
                </a:solidFill>
                <a:latin typeface="Calibri"/>
                <a:cs typeface="Calibri"/>
              </a:rPr>
              <a:t>TIN</a:t>
            </a:r>
            <a:endParaRPr sz="3300">
              <a:latin typeface="Calibri"/>
              <a:cs typeface="Calibri"/>
            </a:endParaRPr>
          </a:p>
        </p:txBody>
      </p:sp>
      <p:sp>
        <p:nvSpPr>
          <p:cNvPr id="4" name="object 4"/>
          <p:cNvSpPr/>
          <p:nvPr/>
        </p:nvSpPr>
        <p:spPr>
          <a:xfrm>
            <a:off x="642366" y="4016502"/>
            <a:ext cx="3525520" cy="2400300"/>
          </a:xfrm>
          <a:custGeom>
            <a:avLst/>
            <a:gdLst/>
            <a:ahLst/>
            <a:cxnLst/>
            <a:rect l="l" t="t" r="r" b="b"/>
            <a:pathLst>
              <a:path w="3525520" h="2400300">
                <a:moveTo>
                  <a:pt x="0" y="2400300"/>
                </a:moveTo>
                <a:lnTo>
                  <a:pt x="3525012" y="2400300"/>
                </a:lnTo>
                <a:lnTo>
                  <a:pt x="3525012" y="0"/>
                </a:lnTo>
                <a:lnTo>
                  <a:pt x="0" y="0"/>
                </a:lnTo>
                <a:lnTo>
                  <a:pt x="0" y="2400300"/>
                </a:lnTo>
                <a:close/>
              </a:path>
            </a:pathLst>
          </a:custGeom>
          <a:ln w="25908">
            <a:solidFill>
              <a:srgbClr val="DDE4D0"/>
            </a:solidFill>
          </a:ln>
        </p:spPr>
        <p:txBody>
          <a:bodyPr wrap="square" lIns="0" tIns="0" rIns="0" bIns="0" rtlCol="0"/>
          <a:lstStyle/>
          <a:p>
            <a:endParaRPr/>
          </a:p>
        </p:txBody>
      </p:sp>
      <p:sp>
        <p:nvSpPr>
          <p:cNvPr id="5" name="object 5"/>
          <p:cNvSpPr txBox="1"/>
          <p:nvPr/>
        </p:nvSpPr>
        <p:spPr>
          <a:xfrm>
            <a:off x="642366" y="4003547"/>
            <a:ext cx="3525520" cy="2426335"/>
          </a:xfrm>
          <a:prstGeom prst="rect">
            <a:avLst/>
          </a:prstGeom>
          <a:solidFill>
            <a:srgbClr val="DDE4D0">
              <a:alpha val="89802"/>
            </a:srgbClr>
          </a:solidFill>
        </p:spPr>
        <p:txBody>
          <a:bodyPr vert="horz" wrap="square" lIns="0" tIns="168910" rIns="0" bIns="0" rtlCol="0">
            <a:spAutoFit/>
          </a:bodyPr>
          <a:lstStyle/>
          <a:p>
            <a:pPr marL="461009" marR="612140" indent="-287020">
              <a:lnSpc>
                <a:spcPts val="3560"/>
              </a:lnSpc>
              <a:spcBef>
                <a:spcPts val="1330"/>
              </a:spcBef>
              <a:buChar char="•"/>
              <a:tabLst>
                <a:tab pos="461009" algn="l"/>
              </a:tabLst>
            </a:pPr>
            <a:r>
              <a:rPr sz="3300" spc="-10" dirty="0">
                <a:latin typeface="Calibri"/>
                <a:cs typeface="Calibri"/>
              </a:rPr>
              <a:t>Acute Pyelonephritis</a:t>
            </a:r>
            <a:endParaRPr sz="3300">
              <a:latin typeface="Calibri"/>
              <a:cs typeface="Calibri"/>
            </a:endParaRPr>
          </a:p>
          <a:p>
            <a:pPr marL="461009" marR="612140" indent="-287020">
              <a:lnSpc>
                <a:spcPts val="3570"/>
              </a:lnSpc>
              <a:spcBef>
                <a:spcPts val="505"/>
              </a:spcBef>
              <a:buChar char="•"/>
              <a:tabLst>
                <a:tab pos="461009" algn="l"/>
              </a:tabLst>
            </a:pPr>
            <a:r>
              <a:rPr sz="3300" spc="-10" dirty="0">
                <a:latin typeface="Calibri"/>
                <a:cs typeface="Calibri"/>
              </a:rPr>
              <a:t>Chronic Pyelonephritis</a:t>
            </a:r>
            <a:endParaRPr sz="3300">
              <a:latin typeface="Calibri"/>
              <a:cs typeface="Calibri"/>
            </a:endParaRPr>
          </a:p>
        </p:txBody>
      </p:sp>
      <p:sp>
        <p:nvSpPr>
          <p:cNvPr id="6" name="object 6"/>
          <p:cNvSpPr txBox="1"/>
          <p:nvPr/>
        </p:nvSpPr>
        <p:spPr>
          <a:xfrm>
            <a:off x="4648200" y="2808732"/>
            <a:ext cx="3550920" cy="1221105"/>
          </a:xfrm>
          <a:prstGeom prst="rect">
            <a:avLst/>
          </a:prstGeom>
          <a:solidFill>
            <a:srgbClr val="7E62A0"/>
          </a:solidFill>
        </p:spPr>
        <p:txBody>
          <a:bodyPr vert="horz" wrap="square" lIns="0" tIns="137795" rIns="0" bIns="0" rtlCol="0">
            <a:spAutoFit/>
          </a:bodyPr>
          <a:lstStyle/>
          <a:p>
            <a:pPr marL="932180" marR="544830" indent="-382905">
              <a:lnSpc>
                <a:spcPts val="3560"/>
              </a:lnSpc>
              <a:spcBef>
                <a:spcPts val="1085"/>
              </a:spcBef>
            </a:pPr>
            <a:r>
              <a:rPr sz="3300" b="1" dirty="0">
                <a:solidFill>
                  <a:srgbClr val="FFFFFF"/>
                </a:solidFill>
                <a:latin typeface="Calibri"/>
                <a:cs typeface="Calibri"/>
              </a:rPr>
              <a:t>Acute</a:t>
            </a:r>
            <a:r>
              <a:rPr sz="3300" b="1" spc="-105" dirty="0">
                <a:solidFill>
                  <a:srgbClr val="FFFFFF"/>
                </a:solidFill>
                <a:latin typeface="Calibri"/>
                <a:cs typeface="Calibri"/>
              </a:rPr>
              <a:t> </a:t>
            </a:r>
            <a:r>
              <a:rPr sz="3300" b="1" spc="-10" dirty="0">
                <a:solidFill>
                  <a:srgbClr val="FFFFFF"/>
                </a:solidFill>
                <a:latin typeface="Calibri"/>
                <a:cs typeface="Calibri"/>
              </a:rPr>
              <a:t>Tubular </a:t>
            </a:r>
            <a:r>
              <a:rPr sz="3300" b="1" dirty="0">
                <a:solidFill>
                  <a:srgbClr val="FFFFFF"/>
                </a:solidFill>
                <a:latin typeface="Calibri"/>
                <a:cs typeface="Calibri"/>
              </a:rPr>
              <a:t>Injury </a:t>
            </a:r>
            <a:r>
              <a:rPr sz="3300" b="1" spc="-25" dirty="0">
                <a:solidFill>
                  <a:srgbClr val="FFFFFF"/>
                </a:solidFill>
                <a:latin typeface="Calibri"/>
                <a:cs typeface="Calibri"/>
              </a:rPr>
              <a:t>ATI</a:t>
            </a:r>
            <a:endParaRPr sz="3300">
              <a:latin typeface="Calibri"/>
              <a:cs typeface="Calibri"/>
            </a:endParaRPr>
          </a:p>
        </p:txBody>
      </p:sp>
      <p:grpSp>
        <p:nvGrpSpPr>
          <p:cNvPr id="7" name="object 7"/>
          <p:cNvGrpSpPr/>
          <p:nvPr/>
        </p:nvGrpSpPr>
        <p:grpSpPr>
          <a:xfrm>
            <a:off x="4648200" y="4003547"/>
            <a:ext cx="3550920" cy="2426335"/>
            <a:chOff x="4648200" y="4003547"/>
            <a:chExt cx="3550920" cy="2426335"/>
          </a:xfrm>
        </p:grpSpPr>
        <p:sp>
          <p:nvSpPr>
            <p:cNvPr id="8" name="object 8"/>
            <p:cNvSpPr/>
            <p:nvPr/>
          </p:nvSpPr>
          <p:spPr>
            <a:xfrm>
              <a:off x="4661153" y="4016501"/>
              <a:ext cx="3525520" cy="2400300"/>
            </a:xfrm>
            <a:custGeom>
              <a:avLst/>
              <a:gdLst/>
              <a:ahLst/>
              <a:cxnLst/>
              <a:rect l="l" t="t" r="r" b="b"/>
              <a:pathLst>
                <a:path w="3525520" h="2400300">
                  <a:moveTo>
                    <a:pt x="3525011" y="0"/>
                  </a:moveTo>
                  <a:lnTo>
                    <a:pt x="0" y="0"/>
                  </a:lnTo>
                  <a:lnTo>
                    <a:pt x="0" y="2400300"/>
                  </a:lnTo>
                  <a:lnTo>
                    <a:pt x="3525011" y="2400300"/>
                  </a:lnTo>
                  <a:lnTo>
                    <a:pt x="3525011" y="0"/>
                  </a:lnTo>
                  <a:close/>
                </a:path>
              </a:pathLst>
            </a:custGeom>
            <a:solidFill>
              <a:srgbClr val="D5D0DE">
                <a:alpha val="89802"/>
              </a:srgbClr>
            </a:solidFill>
          </p:spPr>
          <p:txBody>
            <a:bodyPr wrap="square" lIns="0" tIns="0" rIns="0" bIns="0" rtlCol="0"/>
            <a:lstStyle/>
            <a:p>
              <a:endParaRPr/>
            </a:p>
          </p:txBody>
        </p:sp>
        <p:sp>
          <p:nvSpPr>
            <p:cNvPr id="9" name="object 9"/>
            <p:cNvSpPr/>
            <p:nvPr/>
          </p:nvSpPr>
          <p:spPr>
            <a:xfrm>
              <a:off x="4661153" y="4016501"/>
              <a:ext cx="3525520" cy="2400300"/>
            </a:xfrm>
            <a:custGeom>
              <a:avLst/>
              <a:gdLst/>
              <a:ahLst/>
              <a:cxnLst/>
              <a:rect l="l" t="t" r="r" b="b"/>
              <a:pathLst>
                <a:path w="3525520" h="2400300">
                  <a:moveTo>
                    <a:pt x="0" y="2400300"/>
                  </a:moveTo>
                  <a:lnTo>
                    <a:pt x="3525011" y="2400300"/>
                  </a:lnTo>
                  <a:lnTo>
                    <a:pt x="3525011" y="0"/>
                  </a:lnTo>
                  <a:lnTo>
                    <a:pt x="0" y="0"/>
                  </a:lnTo>
                  <a:lnTo>
                    <a:pt x="0" y="2400300"/>
                  </a:lnTo>
                  <a:close/>
                </a:path>
              </a:pathLst>
            </a:custGeom>
            <a:ln w="25908">
              <a:solidFill>
                <a:srgbClr val="D5D0DE"/>
              </a:solidFill>
            </a:ln>
          </p:spPr>
          <p:txBody>
            <a:bodyPr wrap="square" lIns="0" tIns="0" rIns="0" bIns="0" rtlCol="0"/>
            <a:lstStyle/>
            <a:p>
              <a:endParaRPr/>
            </a:p>
          </p:txBody>
        </p:sp>
      </p:grpSp>
      <p:sp>
        <p:nvSpPr>
          <p:cNvPr id="10" name="object 10"/>
          <p:cNvSpPr txBox="1"/>
          <p:nvPr/>
        </p:nvSpPr>
        <p:spPr>
          <a:xfrm>
            <a:off x="4836921" y="4102734"/>
            <a:ext cx="3049905" cy="1562100"/>
          </a:xfrm>
          <a:prstGeom prst="rect">
            <a:avLst/>
          </a:prstGeom>
        </p:spPr>
        <p:txBody>
          <a:bodyPr vert="horz" wrap="square" lIns="0" tIns="12700" rIns="0" bIns="0" rtlCol="0">
            <a:spAutoFit/>
          </a:bodyPr>
          <a:lstStyle/>
          <a:p>
            <a:pPr marL="286385" indent="-286385">
              <a:lnSpc>
                <a:spcPct val="100000"/>
              </a:lnSpc>
              <a:spcBef>
                <a:spcPts val="100"/>
              </a:spcBef>
              <a:buChar char="•"/>
              <a:tabLst>
                <a:tab pos="286385" algn="l"/>
              </a:tabLst>
            </a:pPr>
            <a:r>
              <a:rPr sz="3300" dirty="0">
                <a:latin typeface="Calibri"/>
                <a:cs typeface="Calibri"/>
              </a:rPr>
              <a:t>Ischemic</a:t>
            </a:r>
            <a:r>
              <a:rPr sz="3300" spc="-100" dirty="0">
                <a:latin typeface="Calibri"/>
                <a:cs typeface="Calibri"/>
              </a:rPr>
              <a:t> </a:t>
            </a:r>
            <a:r>
              <a:rPr sz="3300" spc="-25" dirty="0">
                <a:latin typeface="Calibri"/>
                <a:cs typeface="Calibri"/>
              </a:rPr>
              <a:t>ATI</a:t>
            </a:r>
            <a:endParaRPr sz="3300">
              <a:latin typeface="Calibri"/>
              <a:cs typeface="Calibri"/>
            </a:endParaRPr>
          </a:p>
          <a:p>
            <a:pPr>
              <a:lnSpc>
                <a:spcPct val="100000"/>
              </a:lnSpc>
              <a:spcBef>
                <a:spcPts val="145"/>
              </a:spcBef>
              <a:buFont typeface="Calibri"/>
              <a:buChar char="•"/>
            </a:pPr>
            <a:endParaRPr sz="3300">
              <a:latin typeface="Calibri"/>
              <a:cs typeface="Calibri"/>
            </a:endParaRPr>
          </a:p>
          <a:p>
            <a:pPr marL="286385" indent="-286385">
              <a:lnSpc>
                <a:spcPct val="100000"/>
              </a:lnSpc>
              <a:buChar char="•"/>
              <a:tabLst>
                <a:tab pos="286385" algn="l"/>
              </a:tabLst>
            </a:pPr>
            <a:r>
              <a:rPr sz="3300" dirty="0">
                <a:latin typeface="Calibri"/>
                <a:cs typeface="Calibri"/>
              </a:rPr>
              <a:t>Nephrotoxic</a:t>
            </a:r>
            <a:r>
              <a:rPr sz="3300" spc="-25" dirty="0">
                <a:latin typeface="Calibri"/>
                <a:cs typeface="Calibri"/>
              </a:rPr>
              <a:t> ATI</a:t>
            </a:r>
            <a:endParaRPr sz="3300">
              <a:latin typeface="Calibri"/>
              <a:cs typeface="Calibri"/>
            </a:endParaRPr>
          </a:p>
        </p:txBody>
      </p:sp>
      <p:sp>
        <p:nvSpPr>
          <p:cNvPr id="11" name="object 11"/>
          <p:cNvSpPr txBox="1"/>
          <p:nvPr/>
        </p:nvSpPr>
        <p:spPr>
          <a:xfrm>
            <a:off x="7748777" y="95053"/>
            <a:ext cx="41148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Arial MT"/>
                <a:cs typeface="Arial MT"/>
              </a:rPr>
              <a:t>Core</a:t>
            </a:r>
            <a:endParaRPr sz="1400" dirty="0">
              <a:latin typeface="Arial MT"/>
              <a:cs typeface="Arial MT"/>
            </a:endParaRPr>
          </a:p>
        </p:txBody>
      </p:sp>
      <p:sp>
        <p:nvSpPr>
          <p:cNvPr id="12" name="object 12"/>
          <p:cNvSpPr txBox="1"/>
          <p:nvPr/>
        </p:nvSpPr>
        <p:spPr>
          <a:xfrm>
            <a:off x="7624698" y="328930"/>
            <a:ext cx="81915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2698" y="706881"/>
            <a:ext cx="7627620" cy="1071960"/>
          </a:xfrm>
          <a:prstGeom prst="rect">
            <a:avLst/>
          </a:prstGeom>
        </p:spPr>
        <p:txBody>
          <a:bodyPr vert="horz" wrap="square" lIns="0" tIns="391033" rIns="0" bIns="0" rtlCol="0">
            <a:spAutoFit/>
          </a:bodyPr>
          <a:lstStyle/>
          <a:p>
            <a:pPr marL="777875">
              <a:lnSpc>
                <a:spcPct val="100000"/>
              </a:lnSpc>
              <a:spcBef>
                <a:spcPts val="105"/>
              </a:spcBef>
            </a:pPr>
            <a:r>
              <a:rPr lang="en-US" dirty="0"/>
              <a:t>Tubulointerstitial</a:t>
            </a:r>
            <a:r>
              <a:rPr lang="en-US" spc="-229" dirty="0"/>
              <a:t> </a:t>
            </a:r>
            <a:r>
              <a:rPr lang="en-US" spc="-10" dirty="0"/>
              <a:t>nephritis</a:t>
            </a:r>
          </a:p>
        </p:txBody>
      </p:sp>
      <p:sp>
        <p:nvSpPr>
          <p:cNvPr id="3" name="object 3"/>
          <p:cNvSpPr txBox="1"/>
          <p:nvPr/>
        </p:nvSpPr>
        <p:spPr>
          <a:xfrm>
            <a:off x="535940" y="2047748"/>
            <a:ext cx="7912100" cy="2829621"/>
          </a:xfrm>
          <a:prstGeom prst="rect">
            <a:avLst/>
          </a:prstGeom>
        </p:spPr>
        <p:txBody>
          <a:bodyPr vert="horz" wrap="square" lIns="0" tIns="13335" rIns="0" bIns="0" rtlCol="0">
            <a:spAutoFit/>
          </a:bodyPr>
          <a:lstStyle/>
          <a:p>
            <a:pPr marL="355600" marR="5080" indent="-342900">
              <a:lnSpc>
                <a:spcPct val="100000"/>
              </a:lnSpc>
              <a:spcBef>
                <a:spcPts val="105"/>
              </a:spcBef>
              <a:buFont typeface="Arial MT"/>
              <a:buChar char="•"/>
              <a:tabLst>
                <a:tab pos="355600" algn="l"/>
              </a:tabLst>
            </a:pPr>
            <a:r>
              <a:rPr sz="2400" dirty="0">
                <a:latin typeface="Calibri"/>
                <a:cs typeface="Calibri"/>
              </a:rPr>
              <a:t>Group</a:t>
            </a:r>
            <a:r>
              <a:rPr sz="2400" spc="-50" dirty="0">
                <a:latin typeface="Calibri"/>
                <a:cs typeface="Calibri"/>
              </a:rPr>
              <a:t> </a:t>
            </a:r>
            <a:r>
              <a:rPr sz="2400" dirty="0">
                <a:latin typeface="Calibri"/>
                <a:cs typeface="Calibri"/>
              </a:rPr>
              <a:t>of</a:t>
            </a:r>
            <a:r>
              <a:rPr sz="2400" spc="-60" dirty="0">
                <a:latin typeface="Calibri"/>
                <a:cs typeface="Calibri"/>
              </a:rPr>
              <a:t> </a:t>
            </a:r>
            <a:r>
              <a:rPr sz="2400" dirty="0">
                <a:latin typeface="Calibri"/>
                <a:cs typeface="Calibri"/>
              </a:rPr>
              <a:t>inflammatory</a:t>
            </a:r>
            <a:r>
              <a:rPr sz="2400" spc="-40" dirty="0">
                <a:latin typeface="Calibri"/>
                <a:cs typeface="Calibri"/>
              </a:rPr>
              <a:t> </a:t>
            </a:r>
            <a:r>
              <a:rPr sz="2400" dirty="0">
                <a:latin typeface="Calibri"/>
                <a:cs typeface="Calibri"/>
              </a:rPr>
              <a:t>diseases</a:t>
            </a:r>
            <a:r>
              <a:rPr sz="2400" spc="-70" dirty="0">
                <a:latin typeface="Calibri"/>
                <a:cs typeface="Calibri"/>
              </a:rPr>
              <a:t> </a:t>
            </a:r>
            <a:r>
              <a:rPr sz="2400" dirty="0">
                <a:latin typeface="Calibri"/>
                <a:cs typeface="Calibri"/>
              </a:rPr>
              <a:t>of</a:t>
            </a:r>
            <a:r>
              <a:rPr sz="2400" spc="-60" dirty="0">
                <a:latin typeface="Calibri"/>
                <a:cs typeface="Calibri"/>
              </a:rPr>
              <a:t> </a:t>
            </a:r>
            <a:r>
              <a:rPr sz="2400" dirty="0">
                <a:latin typeface="Calibri"/>
                <a:cs typeface="Calibri"/>
              </a:rPr>
              <a:t>the</a:t>
            </a:r>
            <a:r>
              <a:rPr sz="2400" spc="-55" dirty="0">
                <a:latin typeface="Calibri"/>
                <a:cs typeface="Calibri"/>
              </a:rPr>
              <a:t> </a:t>
            </a:r>
            <a:r>
              <a:rPr sz="2400" spc="-10" dirty="0">
                <a:latin typeface="Calibri"/>
                <a:cs typeface="Calibri"/>
              </a:rPr>
              <a:t>kidney </a:t>
            </a:r>
            <a:r>
              <a:rPr sz="2400" dirty="0">
                <a:latin typeface="Calibri"/>
                <a:cs typeface="Calibri"/>
              </a:rPr>
              <a:t>that</a:t>
            </a:r>
            <a:r>
              <a:rPr sz="2400" spc="-45" dirty="0">
                <a:latin typeface="Calibri"/>
                <a:cs typeface="Calibri"/>
              </a:rPr>
              <a:t> </a:t>
            </a:r>
            <a:r>
              <a:rPr sz="2400" dirty="0">
                <a:latin typeface="Calibri"/>
                <a:cs typeface="Calibri"/>
              </a:rPr>
              <a:t>primarily</a:t>
            </a:r>
            <a:r>
              <a:rPr sz="2400" spc="-15" dirty="0">
                <a:latin typeface="Calibri"/>
                <a:cs typeface="Calibri"/>
              </a:rPr>
              <a:t> </a:t>
            </a:r>
            <a:r>
              <a:rPr sz="2400" dirty="0">
                <a:latin typeface="Calibri"/>
                <a:cs typeface="Calibri"/>
              </a:rPr>
              <a:t>involve</a:t>
            </a:r>
            <a:r>
              <a:rPr sz="2400" spc="-45" dirty="0">
                <a:latin typeface="Calibri"/>
                <a:cs typeface="Calibri"/>
              </a:rPr>
              <a:t> </a:t>
            </a:r>
            <a:r>
              <a:rPr sz="2400" dirty="0">
                <a:latin typeface="Calibri"/>
                <a:cs typeface="Calibri"/>
              </a:rPr>
              <a:t>the</a:t>
            </a:r>
            <a:r>
              <a:rPr sz="2400" spc="-65" dirty="0">
                <a:latin typeface="Calibri"/>
                <a:cs typeface="Calibri"/>
              </a:rPr>
              <a:t> </a:t>
            </a:r>
            <a:r>
              <a:rPr sz="2400" dirty="0">
                <a:latin typeface="Calibri"/>
                <a:cs typeface="Calibri"/>
              </a:rPr>
              <a:t>interstitium</a:t>
            </a:r>
            <a:r>
              <a:rPr sz="2400" spc="-20" dirty="0">
                <a:latin typeface="Calibri"/>
                <a:cs typeface="Calibri"/>
              </a:rPr>
              <a:t> </a:t>
            </a:r>
            <a:r>
              <a:rPr sz="2400" spc="-25" dirty="0">
                <a:latin typeface="Calibri"/>
                <a:cs typeface="Calibri"/>
              </a:rPr>
              <a:t>and </a:t>
            </a:r>
            <a:r>
              <a:rPr sz="2400" spc="-10" dirty="0">
                <a:latin typeface="Calibri"/>
                <a:cs typeface="Calibri"/>
              </a:rPr>
              <a:t>tubules</a:t>
            </a:r>
            <a:endParaRPr sz="2400" dirty="0">
              <a:latin typeface="Calibri"/>
              <a:cs typeface="Calibri"/>
            </a:endParaRPr>
          </a:p>
          <a:p>
            <a:pPr marL="355600" marR="1683385" indent="-342900">
              <a:lnSpc>
                <a:spcPct val="100000"/>
              </a:lnSpc>
              <a:spcBef>
                <a:spcPts val="600"/>
              </a:spcBef>
              <a:buFont typeface="Arial MT"/>
              <a:buChar char="•"/>
              <a:tabLst>
                <a:tab pos="355600" algn="l"/>
              </a:tabLst>
            </a:pPr>
            <a:r>
              <a:rPr sz="2400" dirty="0">
                <a:latin typeface="Calibri"/>
                <a:cs typeface="Calibri"/>
              </a:rPr>
              <a:t>Acute</a:t>
            </a:r>
            <a:r>
              <a:rPr sz="2400" spc="-50" dirty="0">
                <a:latin typeface="Calibri"/>
                <a:cs typeface="Calibri"/>
              </a:rPr>
              <a:t> </a:t>
            </a:r>
            <a:r>
              <a:rPr sz="2400" dirty="0">
                <a:latin typeface="Calibri"/>
                <a:cs typeface="Calibri"/>
              </a:rPr>
              <a:t>Pyelonephritis:</a:t>
            </a:r>
            <a:r>
              <a:rPr sz="2400" spc="-60" dirty="0">
                <a:latin typeface="Calibri"/>
                <a:cs typeface="Calibri"/>
              </a:rPr>
              <a:t> </a:t>
            </a:r>
            <a:r>
              <a:rPr sz="2400" b="1" spc="-10" dirty="0">
                <a:latin typeface="Calibri"/>
                <a:cs typeface="Calibri"/>
              </a:rPr>
              <a:t>suppurative </a:t>
            </a:r>
            <a:r>
              <a:rPr sz="2400" b="1" dirty="0">
                <a:latin typeface="Calibri"/>
                <a:cs typeface="Calibri"/>
              </a:rPr>
              <a:t>inflammation</a:t>
            </a:r>
            <a:r>
              <a:rPr sz="2400" b="1" spc="-75" dirty="0">
                <a:latin typeface="Calibri"/>
                <a:cs typeface="Calibri"/>
              </a:rPr>
              <a:t> </a:t>
            </a:r>
            <a:r>
              <a:rPr sz="2400" dirty="0">
                <a:latin typeface="Calibri"/>
                <a:cs typeface="Calibri"/>
              </a:rPr>
              <a:t>by</a:t>
            </a:r>
            <a:r>
              <a:rPr sz="2400" spc="-15" dirty="0">
                <a:latin typeface="Calibri"/>
                <a:cs typeface="Calibri"/>
              </a:rPr>
              <a:t> </a:t>
            </a:r>
            <a:r>
              <a:rPr sz="2400" dirty="0">
                <a:latin typeface="Calibri"/>
                <a:cs typeface="Calibri"/>
              </a:rPr>
              <a:t>bacterial</a:t>
            </a:r>
            <a:r>
              <a:rPr sz="2400" spc="-15" dirty="0">
                <a:latin typeface="Calibri"/>
                <a:cs typeface="Calibri"/>
              </a:rPr>
              <a:t> </a:t>
            </a:r>
            <a:r>
              <a:rPr sz="2400" spc="-10" dirty="0">
                <a:latin typeface="Calibri"/>
                <a:cs typeface="Calibri"/>
              </a:rPr>
              <a:t>infection</a:t>
            </a:r>
            <a:endParaRPr sz="2400" dirty="0">
              <a:latin typeface="Calibri"/>
              <a:cs typeface="Calibri"/>
            </a:endParaRPr>
          </a:p>
          <a:p>
            <a:pPr marL="355600" marR="1923414" indent="-342900">
              <a:lnSpc>
                <a:spcPct val="100000"/>
              </a:lnSpc>
              <a:spcBef>
                <a:spcPts val="605"/>
              </a:spcBef>
              <a:buFont typeface="Arial MT"/>
              <a:buChar char="•"/>
              <a:tabLst>
                <a:tab pos="355600" algn="l"/>
              </a:tabLst>
            </a:pPr>
            <a:r>
              <a:rPr sz="2400" dirty="0">
                <a:latin typeface="Calibri"/>
                <a:cs typeface="Calibri"/>
              </a:rPr>
              <a:t>Chronic</a:t>
            </a:r>
            <a:r>
              <a:rPr sz="2400" spc="-95" dirty="0">
                <a:latin typeface="Calibri"/>
                <a:cs typeface="Calibri"/>
              </a:rPr>
              <a:t> </a:t>
            </a:r>
            <a:r>
              <a:rPr sz="2400" dirty="0">
                <a:latin typeface="Calibri"/>
                <a:cs typeface="Calibri"/>
              </a:rPr>
              <a:t>Pyelonephritis:</a:t>
            </a:r>
            <a:r>
              <a:rPr sz="2400" spc="-95" dirty="0">
                <a:latin typeface="Calibri"/>
                <a:cs typeface="Calibri"/>
              </a:rPr>
              <a:t> </a:t>
            </a:r>
            <a:r>
              <a:rPr sz="2400" spc="-10" dirty="0">
                <a:latin typeface="Calibri"/>
                <a:cs typeface="Calibri"/>
              </a:rPr>
              <a:t>interstitial </a:t>
            </a:r>
            <a:r>
              <a:rPr sz="2400" dirty="0">
                <a:latin typeface="Calibri"/>
                <a:cs typeface="Calibri"/>
              </a:rPr>
              <a:t>inflammation</a:t>
            </a:r>
            <a:r>
              <a:rPr sz="2400" spc="-90" dirty="0">
                <a:latin typeface="Calibri"/>
                <a:cs typeface="Calibri"/>
              </a:rPr>
              <a:t> </a:t>
            </a:r>
            <a:r>
              <a:rPr sz="2400" dirty="0">
                <a:latin typeface="Calibri"/>
                <a:cs typeface="Calibri"/>
              </a:rPr>
              <a:t>and</a:t>
            </a:r>
            <a:r>
              <a:rPr sz="2400" spc="-130" dirty="0">
                <a:latin typeface="Calibri"/>
                <a:cs typeface="Calibri"/>
              </a:rPr>
              <a:t> </a:t>
            </a:r>
            <a:r>
              <a:rPr sz="2400" b="1" spc="-10" dirty="0">
                <a:latin typeface="Calibri"/>
                <a:cs typeface="Calibri"/>
              </a:rPr>
              <a:t>scarring</a:t>
            </a:r>
            <a:endParaRPr sz="2400" dirty="0">
              <a:latin typeface="Calibri"/>
              <a:cs typeface="Calibri"/>
            </a:endParaRPr>
          </a:p>
          <a:p>
            <a:pPr marL="354965" indent="-342265">
              <a:lnSpc>
                <a:spcPct val="100000"/>
              </a:lnSpc>
              <a:spcBef>
                <a:spcPts val="600"/>
              </a:spcBef>
              <a:buFont typeface="Arial MT"/>
              <a:buChar char="•"/>
              <a:tabLst>
                <a:tab pos="354965" algn="l"/>
              </a:tabLst>
            </a:pPr>
            <a:r>
              <a:rPr sz="2400" b="1" dirty="0">
                <a:latin typeface="Calibri"/>
                <a:cs typeface="Calibri"/>
              </a:rPr>
              <a:t>deformity</a:t>
            </a:r>
            <a:r>
              <a:rPr sz="2400" b="1" spc="-45" dirty="0">
                <a:latin typeface="Calibri"/>
                <a:cs typeface="Calibri"/>
              </a:rPr>
              <a:t> </a:t>
            </a:r>
            <a:r>
              <a:rPr sz="2400" dirty="0">
                <a:latin typeface="Calibri"/>
                <a:cs typeface="Calibri"/>
              </a:rPr>
              <a:t>of the</a:t>
            </a:r>
            <a:r>
              <a:rPr sz="2400" spc="5" dirty="0">
                <a:latin typeface="Calibri"/>
                <a:cs typeface="Calibri"/>
              </a:rPr>
              <a:t> </a:t>
            </a:r>
            <a:r>
              <a:rPr sz="2400" b="1" dirty="0">
                <a:latin typeface="Calibri"/>
                <a:cs typeface="Calibri"/>
              </a:rPr>
              <a:t>pelvicalyceal</a:t>
            </a:r>
            <a:r>
              <a:rPr sz="2400" b="1" spc="-10" dirty="0">
                <a:latin typeface="Calibri"/>
                <a:cs typeface="Calibri"/>
              </a:rPr>
              <a:t> system</a:t>
            </a:r>
            <a:r>
              <a:rPr sz="2400" spc="-10" dirty="0">
                <a:latin typeface="Calibri"/>
                <a:cs typeface="Calibri"/>
              </a:rPr>
              <a:t>.</a:t>
            </a:r>
            <a:endParaRPr sz="2400" dirty="0">
              <a:latin typeface="Calibri"/>
              <a:cs typeface="Calibri"/>
            </a:endParaRPr>
          </a:p>
        </p:txBody>
      </p:sp>
      <p:sp>
        <p:nvSpPr>
          <p:cNvPr id="4" name="object 4"/>
          <p:cNvSpPr txBox="1"/>
          <p:nvPr/>
        </p:nvSpPr>
        <p:spPr>
          <a:xfrm>
            <a:off x="7599918" y="96174"/>
            <a:ext cx="412115" cy="240029"/>
          </a:xfrm>
          <a:prstGeom prst="rect">
            <a:avLst/>
          </a:prstGeom>
        </p:spPr>
        <p:txBody>
          <a:bodyPr vert="horz" wrap="square" lIns="0" tIns="13335" rIns="0" bIns="0" rtlCol="0">
            <a:spAutoFit/>
          </a:bodyPr>
          <a:lstStyle/>
          <a:p>
            <a:pPr marL="12700">
              <a:lnSpc>
                <a:spcPct val="100000"/>
              </a:lnSpc>
              <a:spcBef>
                <a:spcPts val="105"/>
              </a:spcBef>
            </a:pPr>
            <a:r>
              <a:rPr sz="1400" spc="-20" dirty="0">
                <a:latin typeface="Arial MT"/>
                <a:cs typeface="Arial MT"/>
              </a:rPr>
              <a:t>Core</a:t>
            </a:r>
            <a:endParaRPr sz="1400" dirty="0">
              <a:latin typeface="Arial MT"/>
              <a:cs typeface="Arial MT"/>
            </a:endParaRPr>
          </a:p>
        </p:txBody>
      </p:sp>
      <p:sp>
        <p:nvSpPr>
          <p:cNvPr id="5" name="object 5"/>
          <p:cNvSpPr txBox="1"/>
          <p:nvPr/>
        </p:nvSpPr>
        <p:spPr>
          <a:xfrm>
            <a:off x="7535926" y="301193"/>
            <a:ext cx="819150" cy="240029"/>
          </a:xfrm>
          <a:prstGeom prst="rect">
            <a:avLst/>
          </a:prstGeom>
        </p:spPr>
        <p:txBody>
          <a:bodyPr vert="horz" wrap="square" lIns="0" tIns="13335" rIns="0" bIns="0" rtlCol="0">
            <a:spAutoFit/>
          </a:bodyPr>
          <a:lstStyle/>
          <a:p>
            <a:pPr marL="12700">
              <a:lnSpc>
                <a:spcPct val="100000"/>
              </a:lnSpc>
              <a:spcBef>
                <a:spcPts val="105"/>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2698" y="706881"/>
            <a:ext cx="7627620" cy="1088323"/>
          </a:xfrm>
          <a:prstGeom prst="rect">
            <a:avLst/>
          </a:prstGeom>
        </p:spPr>
        <p:txBody>
          <a:bodyPr vert="horz" wrap="square" lIns="0" tIns="407238" rIns="0" bIns="0" rtlCol="0">
            <a:spAutoFit/>
          </a:bodyPr>
          <a:lstStyle/>
          <a:p>
            <a:pPr marL="1403985">
              <a:lnSpc>
                <a:spcPct val="100000"/>
              </a:lnSpc>
              <a:spcBef>
                <a:spcPts val="105"/>
              </a:spcBef>
            </a:pPr>
            <a:r>
              <a:rPr dirty="0"/>
              <a:t>Acute </a:t>
            </a:r>
            <a:r>
              <a:rPr lang="en-US" spc="-10" dirty="0"/>
              <a:t>p</a:t>
            </a:r>
            <a:r>
              <a:rPr spc="-10" dirty="0"/>
              <a:t>yelonephritis</a:t>
            </a:r>
          </a:p>
        </p:txBody>
      </p:sp>
      <p:sp>
        <p:nvSpPr>
          <p:cNvPr id="3" name="object 3"/>
          <p:cNvSpPr txBox="1"/>
          <p:nvPr/>
        </p:nvSpPr>
        <p:spPr>
          <a:xfrm>
            <a:off x="535940" y="2178151"/>
            <a:ext cx="7449820" cy="1274708"/>
          </a:xfrm>
          <a:prstGeom prst="rect">
            <a:avLst/>
          </a:prstGeom>
        </p:spPr>
        <p:txBody>
          <a:bodyPr vert="horz" wrap="square" lIns="0" tIns="88900" rIns="0" bIns="0" rtlCol="0">
            <a:spAutoFit/>
          </a:bodyPr>
          <a:lstStyle/>
          <a:p>
            <a:pPr marL="354965" indent="-342265">
              <a:lnSpc>
                <a:spcPct val="100000"/>
              </a:lnSpc>
              <a:spcBef>
                <a:spcPts val="700"/>
              </a:spcBef>
              <a:buFont typeface="Arial MT"/>
              <a:buChar char="•"/>
              <a:tabLst>
                <a:tab pos="354965" algn="l"/>
              </a:tabLst>
            </a:pPr>
            <a:r>
              <a:rPr sz="2400" dirty="0">
                <a:latin typeface="Calibri"/>
                <a:cs typeface="Calibri"/>
              </a:rPr>
              <a:t>Acute</a:t>
            </a:r>
            <a:r>
              <a:rPr sz="2400" spc="-45" dirty="0">
                <a:latin typeface="Calibri"/>
                <a:cs typeface="Calibri"/>
              </a:rPr>
              <a:t> </a:t>
            </a:r>
            <a:r>
              <a:rPr sz="2400" dirty="0">
                <a:latin typeface="Calibri"/>
                <a:cs typeface="Calibri"/>
              </a:rPr>
              <a:t>infection</a:t>
            </a:r>
            <a:r>
              <a:rPr sz="2400" spc="-50" dirty="0">
                <a:latin typeface="Calibri"/>
                <a:cs typeface="Calibri"/>
              </a:rPr>
              <a:t> </a:t>
            </a:r>
            <a:r>
              <a:rPr sz="2400" dirty="0">
                <a:latin typeface="Calibri"/>
                <a:cs typeface="Calibri"/>
              </a:rPr>
              <a:t>of</a:t>
            </a:r>
            <a:r>
              <a:rPr sz="2400" spc="-45" dirty="0">
                <a:latin typeface="Calibri"/>
                <a:cs typeface="Calibri"/>
              </a:rPr>
              <a:t> </a:t>
            </a:r>
            <a:r>
              <a:rPr sz="2400" dirty="0">
                <a:latin typeface="Calibri"/>
                <a:cs typeface="Calibri"/>
              </a:rPr>
              <a:t>upper</a:t>
            </a:r>
            <a:r>
              <a:rPr sz="2400" spc="-35" dirty="0">
                <a:latin typeface="Calibri"/>
                <a:cs typeface="Calibri"/>
              </a:rPr>
              <a:t> </a:t>
            </a:r>
            <a:r>
              <a:rPr sz="2400" dirty="0">
                <a:latin typeface="Calibri"/>
                <a:cs typeface="Calibri"/>
              </a:rPr>
              <a:t>urinary</a:t>
            </a:r>
            <a:r>
              <a:rPr sz="2400" spc="-35" dirty="0">
                <a:latin typeface="Calibri"/>
                <a:cs typeface="Calibri"/>
              </a:rPr>
              <a:t> </a:t>
            </a:r>
            <a:r>
              <a:rPr sz="2400" spc="-10" dirty="0">
                <a:latin typeface="Calibri"/>
                <a:cs typeface="Calibri"/>
              </a:rPr>
              <a:t>tract</a:t>
            </a:r>
            <a:endParaRPr sz="2400" dirty="0">
              <a:latin typeface="Calibri"/>
              <a:cs typeface="Calibri"/>
            </a:endParaRPr>
          </a:p>
          <a:p>
            <a:pPr marL="355600" marR="5080" indent="-342900">
              <a:lnSpc>
                <a:spcPct val="100000"/>
              </a:lnSpc>
              <a:spcBef>
                <a:spcPts val="600"/>
              </a:spcBef>
              <a:buFont typeface="Arial MT"/>
              <a:buChar char="•"/>
              <a:tabLst>
                <a:tab pos="355600" algn="l"/>
              </a:tabLst>
            </a:pPr>
            <a:r>
              <a:rPr sz="2400" dirty="0">
                <a:latin typeface="Calibri"/>
                <a:cs typeface="Calibri"/>
              </a:rPr>
              <a:t>Commonly</a:t>
            </a:r>
            <a:r>
              <a:rPr sz="2400" spc="-55" dirty="0">
                <a:latin typeface="Calibri"/>
                <a:cs typeface="Calibri"/>
              </a:rPr>
              <a:t> </a:t>
            </a:r>
            <a:r>
              <a:rPr sz="2400" dirty="0">
                <a:latin typeface="Calibri"/>
                <a:cs typeface="Calibri"/>
              </a:rPr>
              <a:t>associated</a:t>
            </a:r>
            <a:r>
              <a:rPr sz="2400" spc="-70" dirty="0">
                <a:latin typeface="Calibri"/>
                <a:cs typeface="Calibri"/>
              </a:rPr>
              <a:t> </a:t>
            </a:r>
            <a:r>
              <a:rPr sz="2400" dirty="0">
                <a:latin typeface="Calibri"/>
                <a:cs typeface="Calibri"/>
              </a:rPr>
              <a:t>with</a:t>
            </a:r>
            <a:r>
              <a:rPr sz="2400" spc="-55" dirty="0">
                <a:latin typeface="Calibri"/>
                <a:cs typeface="Calibri"/>
              </a:rPr>
              <a:t> </a:t>
            </a:r>
            <a:r>
              <a:rPr sz="2400" dirty="0">
                <a:latin typeface="Calibri"/>
                <a:cs typeface="Calibri"/>
              </a:rPr>
              <a:t>infection</a:t>
            </a:r>
            <a:r>
              <a:rPr sz="2400" spc="-55" dirty="0">
                <a:latin typeface="Calibri"/>
                <a:cs typeface="Calibri"/>
              </a:rPr>
              <a:t> </a:t>
            </a:r>
            <a:r>
              <a:rPr sz="2400" dirty="0">
                <a:latin typeface="Calibri"/>
                <a:cs typeface="Calibri"/>
              </a:rPr>
              <a:t>of</a:t>
            </a:r>
            <a:r>
              <a:rPr sz="2400" spc="-70" dirty="0">
                <a:latin typeface="Calibri"/>
                <a:cs typeface="Calibri"/>
              </a:rPr>
              <a:t> </a:t>
            </a:r>
            <a:r>
              <a:rPr sz="2400" spc="-25" dirty="0">
                <a:latin typeface="Calibri"/>
                <a:cs typeface="Calibri"/>
              </a:rPr>
              <a:t>the </a:t>
            </a:r>
            <a:r>
              <a:rPr sz="2400" dirty="0">
                <a:latin typeface="Calibri"/>
                <a:cs typeface="Calibri"/>
              </a:rPr>
              <a:t>lower</a:t>
            </a:r>
            <a:r>
              <a:rPr sz="2400" spc="-70" dirty="0">
                <a:latin typeface="Calibri"/>
                <a:cs typeface="Calibri"/>
              </a:rPr>
              <a:t> </a:t>
            </a:r>
            <a:r>
              <a:rPr sz="2400" dirty="0">
                <a:latin typeface="Calibri"/>
                <a:cs typeface="Calibri"/>
              </a:rPr>
              <a:t>urinary</a:t>
            </a:r>
            <a:r>
              <a:rPr sz="2400" spc="-40" dirty="0">
                <a:latin typeface="Calibri"/>
                <a:cs typeface="Calibri"/>
              </a:rPr>
              <a:t> </a:t>
            </a:r>
            <a:r>
              <a:rPr sz="2400" dirty="0">
                <a:latin typeface="Calibri"/>
                <a:cs typeface="Calibri"/>
              </a:rPr>
              <a:t>tract</a:t>
            </a:r>
            <a:r>
              <a:rPr sz="2400" spc="-65" dirty="0">
                <a:latin typeface="Calibri"/>
                <a:cs typeface="Calibri"/>
              </a:rPr>
              <a:t> </a:t>
            </a:r>
            <a:r>
              <a:rPr sz="2400" dirty="0">
                <a:latin typeface="Calibri"/>
                <a:cs typeface="Calibri"/>
              </a:rPr>
              <a:t>including</a:t>
            </a:r>
            <a:r>
              <a:rPr sz="2400" spc="-30" dirty="0">
                <a:latin typeface="Calibri"/>
                <a:cs typeface="Calibri"/>
              </a:rPr>
              <a:t> </a:t>
            </a:r>
            <a:r>
              <a:rPr sz="2400" spc="-10" dirty="0">
                <a:latin typeface="Calibri"/>
                <a:cs typeface="Calibri"/>
              </a:rPr>
              <a:t>cystitis, </a:t>
            </a:r>
            <a:r>
              <a:rPr sz="2400" dirty="0">
                <a:latin typeface="Calibri"/>
                <a:cs typeface="Calibri"/>
              </a:rPr>
              <a:t>prostatitis,</a:t>
            </a:r>
            <a:r>
              <a:rPr sz="2400" spc="-120" dirty="0">
                <a:latin typeface="Calibri"/>
                <a:cs typeface="Calibri"/>
              </a:rPr>
              <a:t> </a:t>
            </a:r>
            <a:r>
              <a:rPr sz="2400" spc="-10" dirty="0">
                <a:latin typeface="Calibri"/>
                <a:cs typeface="Calibri"/>
              </a:rPr>
              <a:t>urethritis.</a:t>
            </a:r>
            <a:endParaRPr sz="2400" dirty="0">
              <a:latin typeface="Calibri"/>
              <a:cs typeface="Calibri"/>
            </a:endParaRPr>
          </a:p>
        </p:txBody>
      </p:sp>
      <p:sp>
        <p:nvSpPr>
          <p:cNvPr id="4" name="object 4"/>
          <p:cNvSpPr txBox="1"/>
          <p:nvPr/>
        </p:nvSpPr>
        <p:spPr>
          <a:xfrm>
            <a:off x="7809927" y="36871"/>
            <a:ext cx="41148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Arial MT"/>
                <a:cs typeface="Arial MT"/>
              </a:rPr>
              <a:t>Core</a:t>
            </a:r>
            <a:endParaRPr sz="1400" dirty="0">
              <a:latin typeface="Arial MT"/>
              <a:cs typeface="Arial MT"/>
            </a:endParaRPr>
          </a:p>
        </p:txBody>
      </p:sp>
      <p:sp>
        <p:nvSpPr>
          <p:cNvPr id="5" name="object 5"/>
          <p:cNvSpPr txBox="1"/>
          <p:nvPr/>
        </p:nvSpPr>
        <p:spPr>
          <a:xfrm>
            <a:off x="7812785" y="275589"/>
            <a:ext cx="817244"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1005-5CAD-DC5A-73FB-C742B08C1C8B}"/>
              </a:ext>
            </a:extLst>
          </p:cNvPr>
          <p:cNvSpPr>
            <a:spLocks noGrp="1"/>
          </p:cNvSpPr>
          <p:nvPr>
            <p:ph type="title"/>
          </p:nvPr>
        </p:nvSpPr>
        <p:spPr/>
        <p:txBody>
          <a:bodyPr rtlCol="0">
            <a:normAutofit fontScale="90000"/>
          </a:bodyPr>
          <a:lstStyle/>
          <a:p>
            <a:pPr fontAlgn="auto">
              <a:spcAft>
                <a:spcPts val="0"/>
              </a:spcAft>
              <a:defRPr/>
            </a:pPr>
            <a:r>
              <a:rPr lang="en-US" sz="3000" dirty="0">
                <a:solidFill>
                  <a:srgbClr val="7030A0"/>
                </a:solidFill>
                <a:effectLst>
                  <a:outerShdw blurRad="38100" dist="38100" dir="2700000" algn="tl">
                    <a:srgbClr val="000000">
                      <a:alpha val="43137"/>
                    </a:srgbClr>
                  </a:outerShdw>
                </a:effectLst>
                <a:cs typeface="Times New Roman" pitchFamily="18" charset="0"/>
              </a:rPr>
              <a:t>  </a:t>
            </a:r>
            <a:r>
              <a:rPr lang="en-US" altLang="en-US" b="1" dirty="0"/>
              <a:t>VISION OF RMU</a:t>
            </a:r>
            <a:br>
              <a:rPr lang="en-US" altLang="en-US" b="1" dirty="0"/>
            </a:br>
            <a:r>
              <a:rPr lang="en-US" altLang="en-US" b="1" dirty="0"/>
              <a:t>THE DREAM/ TOMORROW</a:t>
            </a:r>
          </a:p>
        </p:txBody>
      </p:sp>
      <p:sp>
        <p:nvSpPr>
          <p:cNvPr id="6147" name="Content Placeholder 2">
            <a:extLst>
              <a:ext uri="{FF2B5EF4-FFF2-40B4-BE49-F238E27FC236}">
                <a16:creationId xmlns:a16="http://schemas.microsoft.com/office/drawing/2014/main" id="{D2561132-D8B8-0546-9F6F-B39B85A5A1B5}"/>
              </a:ext>
            </a:extLst>
          </p:cNvPr>
          <p:cNvSpPr>
            <a:spLocks noGrp="1" noChangeArrowheads="1"/>
          </p:cNvSpPr>
          <p:nvPr>
            <p:ph idx="1"/>
          </p:nvPr>
        </p:nvSpPr>
        <p:spPr/>
        <p:txBody>
          <a:bodyPr/>
          <a:lstStyle/>
          <a:p>
            <a:r>
              <a:rPr lang="en-US" altLang="en-US" sz="1800"/>
              <a:t>To impart evidence based research oriented medical education</a:t>
            </a:r>
          </a:p>
          <a:p>
            <a:r>
              <a:rPr lang="en-US" altLang="en-US" sz="1800"/>
              <a:t>To provide best possible patient care</a:t>
            </a:r>
          </a:p>
          <a:p>
            <a:r>
              <a:rPr lang="en-US" altLang="en-US" sz="1800"/>
              <a:t>To inculcate the values of mutual respect and ethical practice of medicine</a:t>
            </a:r>
          </a:p>
        </p:txBody>
      </p:sp>
      <p:pic>
        <p:nvPicPr>
          <p:cNvPr id="614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AF88E791-D617-21F8-2DDE-5473E699AE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4787" t="7561" r="11351" b="8025"/>
          <a:stretch>
            <a:fillRect/>
          </a:stretch>
        </p:blipFill>
        <p:spPr bwMode="auto">
          <a:xfrm>
            <a:off x="7258050" y="857250"/>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2712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4105" y="644397"/>
            <a:ext cx="2871470" cy="696595"/>
          </a:xfrm>
          <a:prstGeom prst="rect">
            <a:avLst/>
          </a:prstGeom>
        </p:spPr>
        <p:txBody>
          <a:bodyPr vert="horz" wrap="square" lIns="0" tIns="13335" rIns="0" bIns="0" rtlCol="0">
            <a:spAutoFit/>
          </a:bodyPr>
          <a:lstStyle/>
          <a:p>
            <a:pPr marL="12700">
              <a:lnSpc>
                <a:spcPct val="100000"/>
              </a:lnSpc>
              <a:spcBef>
                <a:spcPts val="105"/>
              </a:spcBef>
            </a:pPr>
            <a:r>
              <a:rPr lang="en-US" spc="-10" dirty="0"/>
              <a:t>Pathogens</a:t>
            </a:r>
          </a:p>
        </p:txBody>
      </p:sp>
      <p:sp>
        <p:nvSpPr>
          <p:cNvPr id="3" name="object 3"/>
          <p:cNvSpPr txBox="1"/>
          <p:nvPr/>
        </p:nvSpPr>
        <p:spPr>
          <a:xfrm>
            <a:off x="535940" y="1531293"/>
            <a:ext cx="6583045" cy="2167901"/>
          </a:xfrm>
          <a:prstGeom prst="rect">
            <a:avLst/>
          </a:prstGeom>
        </p:spPr>
        <p:txBody>
          <a:bodyPr vert="horz" wrap="square" lIns="0" tIns="89535" rIns="0" bIns="0" rtlCol="0">
            <a:spAutoFit/>
          </a:bodyPr>
          <a:lstStyle/>
          <a:p>
            <a:pPr marL="354965" indent="-342265">
              <a:lnSpc>
                <a:spcPct val="100000"/>
              </a:lnSpc>
              <a:spcBef>
                <a:spcPts val="705"/>
              </a:spcBef>
              <a:buFont typeface="Arial MT"/>
              <a:buChar char="•"/>
              <a:tabLst>
                <a:tab pos="354965" algn="l"/>
              </a:tabLst>
            </a:pPr>
            <a:r>
              <a:rPr sz="2400" dirty="0">
                <a:latin typeface="Calibri"/>
                <a:cs typeface="Calibri"/>
              </a:rPr>
              <a:t>enteric</a:t>
            </a:r>
            <a:r>
              <a:rPr sz="2400" spc="-45" dirty="0">
                <a:latin typeface="Calibri"/>
                <a:cs typeface="Calibri"/>
              </a:rPr>
              <a:t> </a:t>
            </a:r>
            <a:r>
              <a:rPr sz="2400" spc="-10" dirty="0">
                <a:latin typeface="Calibri"/>
                <a:cs typeface="Calibri"/>
              </a:rPr>
              <a:t>gram-</a:t>
            </a:r>
            <a:r>
              <a:rPr sz="2400" dirty="0">
                <a:latin typeface="Calibri"/>
                <a:cs typeface="Calibri"/>
              </a:rPr>
              <a:t>negative</a:t>
            </a:r>
            <a:r>
              <a:rPr sz="2400" spc="-40" dirty="0">
                <a:latin typeface="Calibri"/>
                <a:cs typeface="Calibri"/>
              </a:rPr>
              <a:t> </a:t>
            </a:r>
            <a:r>
              <a:rPr sz="2400" spc="-10" dirty="0">
                <a:latin typeface="Calibri"/>
                <a:cs typeface="Calibri"/>
              </a:rPr>
              <a:t>rods.</a:t>
            </a:r>
            <a:endParaRPr sz="2400" dirty="0">
              <a:latin typeface="Calibri"/>
              <a:cs typeface="Calibri"/>
            </a:endParaRPr>
          </a:p>
          <a:p>
            <a:pPr marL="354965" indent="-342265">
              <a:lnSpc>
                <a:spcPct val="100000"/>
              </a:lnSpc>
              <a:spcBef>
                <a:spcPts val="600"/>
              </a:spcBef>
              <a:buFont typeface="Arial MT"/>
              <a:buChar char="•"/>
              <a:tabLst>
                <a:tab pos="354965" algn="l"/>
              </a:tabLst>
            </a:pPr>
            <a:r>
              <a:rPr sz="2400" b="1" dirty="0">
                <a:latin typeface="Calibri"/>
                <a:cs typeface="Calibri"/>
              </a:rPr>
              <a:t>Escherichia</a:t>
            </a:r>
            <a:r>
              <a:rPr sz="2400" b="1" spc="-5" dirty="0">
                <a:latin typeface="Calibri"/>
                <a:cs typeface="Calibri"/>
              </a:rPr>
              <a:t> </a:t>
            </a:r>
            <a:r>
              <a:rPr sz="2400" b="1" dirty="0">
                <a:latin typeface="Calibri"/>
                <a:cs typeface="Calibri"/>
              </a:rPr>
              <a:t>coli</a:t>
            </a:r>
            <a:r>
              <a:rPr sz="2400" b="1" spc="-25" dirty="0">
                <a:latin typeface="Calibri"/>
                <a:cs typeface="Calibri"/>
              </a:rPr>
              <a:t> </a:t>
            </a:r>
            <a:r>
              <a:rPr sz="2400" dirty="0">
                <a:latin typeface="Calibri"/>
                <a:cs typeface="Calibri"/>
              </a:rPr>
              <a:t>=</a:t>
            </a:r>
            <a:r>
              <a:rPr sz="2400" spc="-20" dirty="0">
                <a:latin typeface="Calibri"/>
                <a:cs typeface="Calibri"/>
              </a:rPr>
              <a:t> </a:t>
            </a:r>
            <a:r>
              <a:rPr sz="2400" dirty="0">
                <a:latin typeface="Calibri"/>
                <a:cs typeface="Calibri"/>
              </a:rPr>
              <a:t>the</a:t>
            </a:r>
            <a:r>
              <a:rPr sz="2400" spc="-10" dirty="0">
                <a:latin typeface="Calibri"/>
                <a:cs typeface="Calibri"/>
              </a:rPr>
              <a:t> </a:t>
            </a:r>
            <a:r>
              <a:rPr sz="2400" dirty="0">
                <a:latin typeface="Calibri"/>
                <a:cs typeface="Calibri"/>
              </a:rPr>
              <a:t>most </a:t>
            </a:r>
            <a:r>
              <a:rPr sz="2400" spc="-10" dirty="0">
                <a:latin typeface="Calibri"/>
                <a:cs typeface="Calibri"/>
              </a:rPr>
              <a:t>common</a:t>
            </a:r>
            <a:endParaRPr sz="2400" dirty="0">
              <a:latin typeface="Calibri"/>
              <a:cs typeface="Calibri"/>
            </a:endParaRPr>
          </a:p>
          <a:p>
            <a:pPr marL="354965" indent="-342265">
              <a:lnSpc>
                <a:spcPct val="100000"/>
              </a:lnSpc>
              <a:spcBef>
                <a:spcPts val="600"/>
              </a:spcBef>
              <a:buFont typeface="Arial MT"/>
              <a:buChar char="•"/>
              <a:tabLst>
                <a:tab pos="354965" algn="l"/>
              </a:tabLst>
            </a:pPr>
            <a:r>
              <a:rPr sz="2400" dirty="0">
                <a:latin typeface="Calibri"/>
                <a:cs typeface="Calibri"/>
              </a:rPr>
              <a:t>Other</a:t>
            </a:r>
            <a:r>
              <a:rPr sz="2400" spc="-70" dirty="0">
                <a:latin typeface="Calibri"/>
                <a:cs typeface="Calibri"/>
              </a:rPr>
              <a:t> </a:t>
            </a:r>
            <a:r>
              <a:rPr sz="2400" dirty="0">
                <a:latin typeface="Calibri"/>
                <a:cs typeface="Calibri"/>
              </a:rPr>
              <a:t>important</a:t>
            </a:r>
            <a:r>
              <a:rPr sz="2400" spc="-40" dirty="0">
                <a:latin typeface="Calibri"/>
                <a:cs typeface="Calibri"/>
              </a:rPr>
              <a:t> </a:t>
            </a:r>
            <a:r>
              <a:rPr sz="2400" dirty="0">
                <a:latin typeface="Calibri"/>
                <a:cs typeface="Calibri"/>
              </a:rPr>
              <a:t>organisms</a:t>
            </a:r>
            <a:r>
              <a:rPr sz="2400" spc="-55" dirty="0">
                <a:latin typeface="Calibri"/>
                <a:cs typeface="Calibri"/>
              </a:rPr>
              <a:t> </a:t>
            </a:r>
            <a:r>
              <a:rPr sz="2400" spc="-25" dirty="0">
                <a:latin typeface="Calibri"/>
                <a:cs typeface="Calibri"/>
              </a:rPr>
              <a:t>are</a:t>
            </a:r>
            <a:endParaRPr sz="2400" dirty="0">
              <a:latin typeface="Calibri"/>
              <a:cs typeface="Calibri"/>
            </a:endParaRPr>
          </a:p>
          <a:p>
            <a:pPr marL="355600" marR="5080" indent="-342900">
              <a:lnSpc>
                <a:spcPct val="100000"/>
              </a:lnSpc>
              <a:spcBef>
                <a:spcPts val="600"/>
              </a:spcBef>
              <a:buFont typeface="Arial MT"/>
              <a:buChar char="•"/>
              <a:tabLst>
                <a:tab pos="355600" algn="l"/>
              </a:tabLst>
            </a:pPr>
            <a:r>
              <a:rPr sz="2400" dirty="0">
                <a:latin typeface="Calibri"/>
                <a:cs typeface="Calibri"/>
              </a:rPr>
              <a:t>Proteus,</a:t>
            </a:r>
            <a:r>
              <a:rPr sz="2400" spc="-15" dirty="0">
                <a:latin typeface="Calibri"/>
                <a:cs typeface="Calibri"/>
              </a:rPr>
              <a:t> </a:t>
            </a:r>
            <a:r>
              <a:rPr sz="2400" dirty="0">
                <a:latin typeface="Calibri"/>
                <a:cs typeface="Calibri"/>
              </a:rPr>
              <a:t>Klebsiella,</a:t>
            </a:r>
            <a:r>
              <a:rPr sz="2400" spc="-5" dirty="0">
                <a:latin typeface="Calibri"/>
                <a:cs typeface="Calibri"/>
              </a:rPr>
              <a:t> </a:t>
            </a:r>
            <a:r>
              <a:rPr sz="2400" dirty="0">
                <a:latin typeface="Calibri"/>
                <a:cs typeface="Calibri"/>
              </a:rPr>
              <a:t>Enterobacter,</a:t>
            </a:r>
            <a:r>
              <a:rPr sz="2400" spc="-20" dirty="0">
                <a:latin typeface="Calibri"/>
                <a:cs typeface="Calibri"/>
              </a:rPr>
              <a:t> </a:t>
            </a:r>
            <a:r>
              <a:rPr sz="2400" spc="-25" dirty="0">
                <a:latin typeface="Calibri"/>
                <a:cs typeface="Calibri"/>
              </a:rPr>
              <a:t>and </a:t>
            </a:r>
            <a:r>
              <a:rPr sz="2400" spc="-10" dirty="0">
                <a:latin typeface="Calibri"/>
                <a:cs typeface="Calibri"/>
              </a:rPr>
              <a:t>Pseudomonas</a:t>
            </a:r>
            <a:endParaRPr sz="2400" dirty="0">
              <a:latin typeface="Calibri"/>
              <a:cs typeface="Calibri"/>
            </a:endParaRPr>
          </a:p>
        </p:txBody>
      </p:sp>
      <p:sp>
        <p:nvSpPr>
          <p:cNvPr id="4" name="object 4"/>
          <p:cNvSpPr txBox="1"/>
          <p:nvPr/>
        </p:nvSpPr>
        <p:spPr>
          <a:xfrm>
            <a:off x="7814182" y="116446"/>
            <a:ext cx="41148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Arial MT"/>
                <a:cs typeface="Arial MT"/>
              </a:rPr>
              <a:t>Core</a:t>
            </a:r>
            <a:endParaRPr sz="1400" dirty="0">
              <a:latin typeface="Arial MT"/>
              <a:cs typeface="Arial MT"/>
            </a:endParaRPr>
          </a:p>
        </p:txBody>
      </p:sp>
      <p:sp>
        <p:nvSpPr>
          <p:cNvPr id="5" name="object 5"/>
          <p:cNvSpPr txBox="1"/>
          <p:nvPr/>
        </p:nvSpPr>
        <p:spPr>
          <a:xfrm>
            <a:off x="7610347" y="390254"/>
            <a:ext cx="81915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Arial MT"/>
                <a:cs typeface="Arial MT"/>
              </a:rPr>
              <a:t>Pathology</a:t>
            </a:r>
            <a:endParaRPr sz="1400" dirty="0">
              <a:latin typeface="Arial MT"/>
              <a:cs typeface="Arial M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1185" y="461899"/>
            <a:ext cx="5417185" cy="696595"/>
          </a:xfrm>
          <a:prstGeom prst="rect">
            <a:avLst/>
          </a:prstGeom>
        </p:spPr>
        <p:txBody>
          <a:bodyPr vert="horz" wrap="square" lIns="0" tIns="13335" rIns="0" bIns="0" rtlCol="0">
            <a:spAutoFit/>
          </a:bodyPr>
          <a:lstStyle/>
          <a:p>
            <a:pPr marL="12700">
              <a:lnSpc>
                <a:spcPct val="100000"/>
              </a:lnSpc>
              <a:spcBef>
                <a:spcPts val="105"/>
              </a:spcBef>
            </a:pPr>
            <a:r>
              <a:rPr dirty="0"/>
              <a:t>Predisposing</a:t>
            </a:r>
            <a:r>
              <a:rPr spc="-135" dirty="0"/>
              <a:t> </a:t>
            </a:r>
            <a:r>
              <a:rPr spc="-10" dirty="0"/>
              <a:t>conditions</a:t>
            </a:r>
          </a:p>
        </p:txBody>
      </p:sp>
      <p:sp>
        <p:nvSpPr>
          <p:cNvPr id="3" name="object 3"/>
          <p:cNvSpPr txBox="1"/>
          <p:nvPr/>
        </p:nvSpPr>
        <p:spPr>
          <a:xfrm>
            <a:off x="535940" y="1221994"/>
            <a:ext cx="7987030" cy="4599016"/>
          </a:xfrm>
          <a:prstGeom prst="rect">
            <a:avLst/>
          </a:prstGeom>
        </p:spPr>
        <p:txBody>
          <a:bodyPr vert="horz" wrap="square" lIns="0" tIns="12700" rIns="0" bIns="0" rtlCol="0">
            <a:spAutoFit/>
          </a:bodyPr>
          <a:lstStyle/>
          <a:p>
            <a:pPr marL="354965" indent="-342265">
              <a:lnSpc>
                <a:spcPts val="3240"/>
              </a:lnSpc>
              <a:spcBef>
                <a:spcPts val="100"/>
              </a:spcBef>
              <a:buFont typeface="Arial MT"/>
              <a:buChar char="•"/>
              <a:tabLst>
                <a:tab pos="354965" algn="l"/>
              </a:tabLst>
            </a:pPr>
            <a:r>
              <a:rPr sz="2400" dirty="0">
                <a:latin typeface="Calibri"/>
                <a:cs typeface="Calibri"/>
              </a:rPr>
              <a:t>Acute</a:t>
            </a:r>
            <a:r>
              <a:rPr sz="2400" spc="-40" dirty="0">
                <a:latin typeface="Calibri"/>
                <a:cs typeface="Calibri"/>
              </a:rPr>
              <a:t> </a:t>
            </a:r>
            <a:r>
              <a:rPr sz="2400" dirty="0">
                <a:latin typeface="Calibri"/>
                <a:cs typeface="Calibri"/>
              </a:rPr>
              <a:t>pyelonephritis</a:t>
            </a:r>
            <a:r>
              <a:rPr sz="2400" spc="5" dirty="0">
                <a:latin typeface="Calibri"/>
                <a:cs typeface="Calibri"/>
              </a:rPr>
              <a:t> </a:t>
            </a:r>
            <a:r>
              <a:rPr sz="2400" dirty="0">
                <a:latin typeface="Calibri"/>
                <a:cs typeface="Calibri"/>
              </a:rPr>
              <a:t>can</a:t>
            </a:r>
            <a:r>
              <a:rPr sz="2400" spc="-15" dirty="0">
                <a:latin typeface="Calibri"/>
                <a:cs typeface="Calibri"/>
              </a:rPr>
              <a:t> </a:t>
            </a:r>
            <a:r>
              <a:rPr sz="2400" dirty="0">
                <a:latin typeface="Calibri"/>
                <a:cs typeface="Calibri"/>
              </a:rPr>
              <a:t>be</a:t>
            </a:r>
            <a:r>
              <a:rPr sz="2400" spc="-30" dirty="0">
                <a:latin typeface="Calibri"/>
                <a:cs typeface="Calibri"/>
              </a:rPr>
              <a:t> </a:t>
            </a:r>
            <a:r>
              <a:rPr sz="2400" dirty="0">
                <a:latin typeface="Calibri"/>
                <a:cs typeface="Calibri"/>
              </a:rPr>
              <a:t>an</a:t>
            </a:r>
            <a:r>
              <a:rPr sz="2400" spc="-30" dirty="0">
                <a:latin typeface="Calibri"/>
                <a:cs typeface="Calibri"/>
              </a:rPr>
              <a:t> </a:t>
            </a:r>
            <a:r>
              <a:rPr sz="2400" b="1" spc="-10" dirty="0">
                <a:latin typeface="Calibri"/>
                <a:cs typeface="Calibri"/>
              </a:rPr>
              <a:t>ascending</a:t>
            </a:r>
            <a:endParaRPr sz="2400" dirty="0">
              <a:latin typeface="Calibri"/>
              <a:cs typeface="Calibri"/>
            </a:endParaRPr>
          </a:p>
          <a:p>
            <a:pPr marL="355600">
              <a:lnSpc>
                <a:spcPts val="3180"/>
              </a:lnSpc>
            </a:pPr>
            <a:r>
              <a:rPr sz="2400" dirty="0">
                <a:latin typeface="Calibri"/>
                <a:cs typeface="Calibri"/>
              </a:rPr>
              <a:t>infection</a:t>
            </a:r>
            <a:r>
              <a:rPr sz="2400" spc="-70" dirty="0">
                <a:latin typeface="Calibri"/>
                <a:cs typeface="Calibri"/>
              </a:rPr>
              <a:t> </a:t>
            </a:r>
            <a:r>
              <a:rPr sz="2400" dirty="0">
                <a:latin typeface="Calibri"/>
                <a:cs typeface="Calibri"/>
              </a:rPr>
              <a:t>or</a:t>
            </a:r>
            <a:r>
              <a:rPr sz="2400" spc="-65" dirty="0">
                <a:latin typeface="Calibri"/>
                <a:cs typeface="Calibri"/>
              </a:rPr>
              <a:t> </a:t>
            </a:r>
            <a:r>
              <a:rPr sz="2400" b="1" dirty="0">
                <a:latin typeface="Calibri"/>
                <a:cs typeface="Calibri"/>
              </a:rPr>
              <a:t>hematogenous</a:t>
            </a:r>
            <a:r>
              <a:rPr sz="2400" b="1" spc="-45" dirty="0">
                <a:latin typeface="Calibri"/>
                <a:cs typeface="Calibri"/>
              </a:rPr>
              <a:t> </a:t>
            </a:r>
            <a:r>
              <a:rPr sz="2400" spc="-10" dirty="0">
                <a:latin typeface="Calibri"/>
                <a:cs typeface="Calibri"/>
              </a:rPr>
              <a:t>infection</a:t>
            </a:r>
            <a:endParaRPr sz="2400" dirty="0">
              <a:latin typeface="Calibri"/>
              <a:cs typeface="Calibri"/>
            </a:endParaRPr>
          </a:p>
          <a:p>
            <a:pPr marL="355600" marR="445770" indent="-342900">
              <a:lnSpc>
                <a:spcPct val="80000"/>
              </a:lnSpc>
              <a:spcBef>
                <a:spcPts val="660"/>
              </a:spcBef>
              <a:buFont typeface="Arial MT"/>
              <a:buChar char="•"/>
              <a:tabLst>
                <a:tab pos="355600" algn="l"/>
              </a:tabLst>
            </a:pPr>
            <a:r>
              <a:rPr sz="2400" b="1" dirty="0">
                <a:latin typeface="Calibri"/>
                <a:cs typeface="Calibri"/>
              </a:rPr>
              <a:t>Ascending</a:t>
            </a:r>
            <a:r>
              <a:rPr sz="2400" b="1" spc="-50" dirty="0">
                <a:latin typeface="Calibri"/>
                <a:cs typeface="Calibri"/>
              </a:rPr>
              <a:t> </a:t>
            </a:r>
            <a:r>
              <a:rPr sz="2400" b="1" dirty="0">
                <a:latin typeface="Calibri"/>
                <a:cs typeface="Calibri"/>
              </a:rPr>
              <a:t>infection</a:t>
            </a:r>
            <a:r>
              <a:rPr sz="2400" b="1" spc="-60" dirty="0">
                <a:latin typeface="Calibri"/>
                <a:cs typeface="Calibri"/>
              </a:rPr>
              <a:t> </a:t>
            </a:r>
            <a:r>
              <a:rPr sz="2400" dirty="0">
                <a:latin typeface="Calibri"/>
                <a:cs typeface="Calibri"/>
              </a:rPr>
              <a:t>can</a:t>
            </a:r>
            <a:r>
              <a:rPr sz="2400" spc="-65" dirty="0">
                <a:latin typeface="Calibri"/>
                <a:cs typeface="Calibri"/>
              </a:rPr>
              <a:t> </a:t>
            </a:r>
            <a:r>
              <a:rPr sz="2400" dirty="0">
                <a:latin typeface="Calibri"/>
                <a:cs typeface="Calibri"/>
              </a:rPr>
              <a:t>occur</a:t>
            </a:r>
            <a:r>
              <a:rPr sz="2400" spc="-50" dirty="0">
                <a:latin typeface="Calibri"/>
                <a:cs typeface="Calibri"/>
              </a:rPr>
              <a:t> </a:t>
            </a:r>
            <a:r>
              <a:rPr sz="2400" dirty="0">
                <a:latin typeface="Calibri"/>
                <a:cs typeface="Calibri"/>
              </a:rPr>
              <a:t>in</a:t>
            </a:r>
            <a:r>
              <a:rPr sz="2400" spc="-55" dirty="0">
                <a:latin typeface="Calibri"/>
                <a:cs typeface="Calibri"/>
              </a:rPr>
              <a:t> </a:t>
            </a:r>
            <a:r>
              <a:rPr sz="2400" dirty="0">
                <a:latin typeface="Calibri"/>
                <a:cs typeface="Calibri"/>
              </a:rPr>
              <a:t>the</a:t>
            </a:r>
            <a:r>
              <a:rPr sz="2400" spc="-60" dirty="0">
                <a:latin typeface="Calibri"/>
                <a:cs typeface="Calibri"/>
              </a:rPr>
              <a:t> </a:t>
            </a:r>
            <a:r>
              <a:rPr sz="2400" spc="-10" dirty="0">
                <a:latin typeface="Calibri"/>
                <a:cs typeface="Calibri"/>
              </a:rPr>
              <a:t>following settings</a:t>
            </a:r>
            <a:endParaRPr sz="2400" dirty="0">
              <a:latin typeface="Calibri"/>
              <a:cs typeface="Calibri"/>
            </a:endParaRPr>
          </a:p>
          <a:p>
            <a:pPr marL="527685" indent="-514984">
              <a:lnSpc>
                <a:spcPts val="3420"/>
              </a:lnSpc>
              <a:buAutoNum type="arabicPeriod"/>
              <a:tabLst>
                <a:tab pos="527685" algn="l"/>
              </a:tabLst>
            </a:pPr>
            <a:r>
              <a:rPr sz="2400" dirty="0">
                <a:latin typeface="Calibri"/>
                <a:cs typeface="Calibri"/>
              </a:rPr>
              <a:t>Instrumentation</a:t>
            </a:r>
            <a:r>
              <a:rPr sz="2400" spc="-30" dirty="0">
                <a:latin typeface="Calibri"/>
                <a:cs typeface="Calibri"/>
              </a:rPr>
              <a:t> </a:t>
            </a:r>
            <a:r>
              <a:rPr sz="2400" dirty="0">
                <a:latin typeface="Calibri"/>
                <a:cs typeface="Calibri"/>
              </a:rPr>
              <a:t>-</a:t>
            </a:r>
            <a:r>
              <a:rPr sz="2400" spc="-15" dirty="0">
                <a:latin typeface="Calibri"/>
                <a:cs typeface="Calibri"/>
              </a:rPr>
              <a:t> </a:t>
            </a:r>
            <a:r>
              <a:rPr sz="2400" spc="-10" dirty="0">
                <a:latin typeface="Calibri"/>
                <a:cs typeface="Calibri"/>
              </a:rPr>
              <a:t>catheterization</a:t>
            </a:r>
            <a:endParaRPr sz="2400" dirty="0">
              <a:latin typeface="Calibri"/>
              <a:cs typeface="Calibri"/>
            </a:endParaRPr>
          </a:p>
          <a:p>
            <a:pPr marL="527685" marR="1437640" indent="-515620">
              <a:lnSpc>
                <a:spcPts val="2880"/>
              </a:lnSpc>
              <a:spcBef>
                <a:spcPts val="635"/>
              </a:spcBef>
              <a:buAutoNum type="arabicPeriod"/>
              <a:tabLst>
                <a:tab pos="527685" algn="l"/>
              </a:tabLst>
            </a:pPr>
            <a:r>
              <a:rPr sz="2400" dirty="0">
                <a:latin typeface="Calibri"/>
                <a:cs typeface="Calibri"/>
              </a:rPr>
              <a:t>Outflow</a:t>
            </a:r>
            <a:r>
              <a:rPr sz="2400" spc="-30" dirty="0">
                <a:latin typeface="Calibri"/>
                <a:cs typeface="Calibri"/>
              </a:rPr>
              <a:t> </a:t>
            </a:r>
            <a:r>
              <a:rPr sz="2400" dirty="0">
                <a:latin typeface="Calibri"/>
                <a:cs typeface="Calibri"/>
              </a:rPr>
              <a:t>obstruction</a:t>
            </a:r>
            <a:r>
              <a:rPr sz="2400" spc="-30" dirty="0">
                <a:latin typeface="Calibri"/>
                <a:cs typeface="Calibri"/>
              </a:rPr>
              <a:t> </a:t>
            </a:r>
            <a:r>
              <a:rPr sz="2400" dirty="0">
                <a:latin typeface="Calibri"/>
                <a:cs typeface="Calibri"/>
              </a:rPr>
              <a:t>=</a:t>
            </a:r>
            <a:r>
              <a:rPr sz="2400" spc="-20" dirty="0">
                <a:latin typeface="Calibri"/>
                <a:cs typeface="Calibri"/>
              </a:rPr>
              <a:t> </a:t>
            </a:r>
            <a:r>
              <a:rPr sz="2400" dirty="0">
                <a:latin typeface="Calibri"/>
                <a:cs typeface="Calibri"/>
              </a:rPr>
              <a:t>benign</a:t>
            </a:r>
            <a:r>
              <a:rPr sz="2400" spc="-20" dirty="0">
                <a:latin typeface="Calibri"/>
                <a:cs typeface="Calibri"/>
              </a:rPr>
              <a:t> </a:t>
            </a:r>
            <a:r>
              <a:rPr sz="2400" spc="-10" dirty="0">
                <a:latin typeface="Calibri"/>
                <a:cs typeface="Calibri"/>
              </a:rPr>
              <a:t>prostatic </a:t>
            </a:r>
            <a:r>
              <a:rPr sz="2400" dirty="0">
                <a:latin typeface="Calibri"/>
                <a:cs typeface="Calibri"/>
              </a:rPr>
              <a:t>hyperplasia</a:t>
            </a:r>
            <a:r>
              <a:rPr sz="2400" spc="-5" dirty="0">
                <a:latin typeface="Calibri"/>
                <a:cs typeface="Calibri"/>
              </a:rPr>
              <a:t> </a:t>
            </a:r>
            <a:r>
              <a:rPr sz="2400" dirty="0">
                <a:latin typeface="Calibri"/>
                <a:cs typeface="Calibri"/>
              </a:rPr>
              <a:t>and</a:t>
            </a:r>
            <a:r>
              <a:rPr sz="2400" spc="-10" dirty="0">
                <a:latin typeface="Calibri"/>
                <a:cs typeface="Calibri"/>
              </a:rPr>
              <a:t> </a:t>
            </a:r>
            <a:r>
              <a:rPr sz="2400" dirty="0">
                <a:latin typeface="Calibri"/>
                <a:cs typeface="Calibri"/>
              </a:rPr>
              <a:t>uterine</a:t>
            </a:r>
            <a:r>
              <a:rPr sz="2400" spc="-30" dirty="0">
                <a:latin typeface="Calibri"/>
                <a:cs typeface="Calibri"/>
              </a:rPr>
              <a:t> </a:t>
            </a:r>
            <a:r>
              <a:rPr sz="2400" spc="-10" dirty="0">
                <a:latin typeface="Calibri"/>
                <a:cs typeface="Calibri"/>
              </a:rPr>
              <a:t>prolapse</a:t>
            </a:r>
            <a:endParaRPr sz="2400" dirty="0">
              <a:latin typeface="Calibri"/>
              <a:cs typeface="Calibri"/>
            </a:endParaRPr>
          </a:p>
          <a:p>
            <a:pPr marL="527685" marR="5080" indent="-515620">
              <a:lnSpc>
                <a:spcPts val="2880"/>
              </a:lnSpc>
              <a:spcBef>
                <a:spcPts val="605"/>
              </a:spcBef>
              <a:buAutoNum type="arabicPeriod"/>
              <a:tabLst>
                <a:tab pos="527685" algn="l"/>
              </a:tabLst>
            </a:pPr>
            <a:r>
              <a:rPr sz="2400" spc="-10" dirty="0">
                <a:latin typeface="Calibri"/>
                <a:cs typeface="Calibri"/>
              </a:rPr>
              <a:t>Pregnancy—</a:t>
            </a:r>
            <a:r>
              <a:rPr sz="2400" dirty="0">
                <a:latin typeface="Calibri"/>
                <a:cs typeface="Calibri"/>
              </a:rPr>
              <a:t>4%</a:t>
            </a:r>
            <a:r>
              <a:rPr sz="2400" spc="-5" dirty="0">
                <a:latin typeface="Calibri"/>
                <a:cs typeface="Calibri"/>
              </a:rPr>
              <a:t> </a:t>
            </a:r>
            <a:r>
              <a:rPr sz="2400" dirty="0">
                <a:latin typeface="Calibri"/>
                <a:cs typeface="Calibri"/>
              </a:rPr>
              <a:t>to</a:t>
            </a:r>
            <a:r>
              <a:rPr sz="2400" spc="-15" dirty="0">
                <a:latin typeface="Calibri"/>
                <a:cs typeface="Calibri"/>
              </a:rPr>
              <a:t> </a:t>
            </a:r>
            <a:r>
              <a:rPr sz="2400" dirty="0">
                <a:latin typeface="Calibri"/>
                <a:cs typeface="Calibri"/>
              </a:rPr>
              <a:t>6%</a:t>
            </a:r>
            <a:r>
              <a:rPr sz="2400" spc="-5" dirty="0">
                <a:latin typeface="Calibri"/>
                <a:cs typeface="Calibri"/>
              </a:rPr>
              <a:t> </a:t>
            </a:r>
            <a:r>
              <a:rPr sz="2400" dirty="0">
                <a:latin typeface="Calibri"/>
                <a:cs typeface="Calibri"/>
              </a:rPr>
              <a:t>of pregnant</a:t>
            </a:r>
            <a:r>
              <a:rPr sz="2400" spc="-5" dirty="0">
                <a:latin typeface="Calibri"/>
                <a:cs typeface="Calibri"/>
              </a:rPr>
              <a:t> </a:t>
            </a:r>
            <a:r>
              <a:rPr sz="2400" spc="-10" dirty="0">
                <a:latin typeface="Calibri"/>
                <a:cs typeface="Calibri"/>
              </a:rPr>
              <a:t>women </a:t>
            </a:r>
            <a:r>
              <a:rPr sz="2400" dirty="0">
                <a:latin typeface="Calibri"/>
                <a:cs typeface="Calibri"/>
              </a:rPr>
              <a:t>develop</a:t>
            </a:r>
            <a:r>
              <a:rPr sz="2400" spc="-30" dirty="0">
                <a:latin typeface="Calibri"/>
                <a:cs typeface="Calibri"/>
              </a:rPr>
              <a:t> </a:t>
            </a:r>
            <a:r>
              <a:rPr sz="2400" dirty="0">
                <a:latin typeface="Calibri"/>
                <a:cs typeface="Calibri"/>
              </a:rPr>
              <a:t>bacteriuria</a:t>
            </a:r>
            <a:r>
              <a:rPr sz="2400" spc="-40" dirty="0">
                <a:latin typeface="Calibri"/>
                <a:cs typeface="Calibri"/>
              </a:rPr>
              <a:t> </a:t>
            </a:r>
            <a:r>
              <a:rPr sz="2400" dirty="0">
                <a:latin typeface="Calibri"/>
                <a:cs typeface="Calibri"/>
              </a:rPr>
              <a:t>sometime</a:t>
            </a:r>
            <a:r>
              <a:rPr sz="2400" spc="-35" dirty="0">
                <a:latin typeface="Calibri"/>
                <a:cs typeface="Calibri"/>
              </a:rPr>
              <a:t> </a:t>
            </a:r>
            <a:r>
              <a:rPr sz="2400" dirty="0">
                <a:latin typeface="Calibri"/>
                <a:cs typeface="Calibri"/>
              </a:rPr>
              <a:t>during</a:t>
            </a:r>
            <a:r>
              <a:rPr sz="2400" spc="-15" dirty="0">
                <a:latin typeface="Calibri"/>
                <a:cs typeface="Calibri"/>
              </a:rPr>
              <a:t> </a:t>
            </a:r>
            <a:r>
              <a:rPr sz="2400" spc="-10" dirty="0">
                <a:latin typeface="Calibri"/>
                <a:cs typeface="Calibri"/>
              </a:rPr>
              <a:t>pregnancy</a:t>
            </a:r>
            <a:endParaRPr sz="2400" dirty="0">
              <a:latin typeface="Calibri"/>
              <a:cs typeface="Calibri"/>
            </a:endParaRPr>
          </a:p>
          <a:p>
            <a:pPr marL="527685" indent="-514984">
              <a:lnSpc>
                <a:spcPts val="3445"/>
              </a:lnSpc>
              <a:buAutoNum type="arabicPeriod"/>
              <a:tabLst>
                <a:tab pos="527685" algn="l"/>
              </a:tabLst>
            </a:pPr>
            <a:r>
              <a:rPr sz="2400" dirty="0">
                <a:latin typeface="Calibri"/>
                <a:cs typeface="Calibri"/>
              </a:rPr>
              <a:t>Females</a:t>
            </a:r>
            <a:r>
              <a:rPr sz="2400" spc="-15" dirty="0">
                <a:latin typeface="Calibri"/>
                <a:cs typeface="Calibri"/>
              </a:rPr>
              <a:t> </a:t>
            </a:r>
            <a:r>
              <a:rPr sz="2400" dirty="0">
                <a:latin typeface="Calibri"/>
                <a:cs typeface="Calibri"/>
              </a:rPr>
              <a:t>in</a:t>
            </a:r>
            <a:r>
              <a:rPr sz="2400" spc="-20" dirty="0">
                <a:latin typeface="Calibri"/>
                <a:cs typeface="Calibri"/>
              </a:rPr>
              <a:t> </a:t>
            </a:r>
            <a:r>
              <a:rPr sz="2400" dirty="0">
                <a:latin typeface="Calibri"/>
                <a:cs typeface="Calibri"/>
              </a:rPr>
              <a:t>reproductive</a:t>
            </a:r>
            <a:r>
              <a:rPr sz="2400" spc="-25" dirty="0">
                <a:latin typeface="Calibri"/>
                <a:cs typeface="Calibri"/>
              </a:rPr>
              <a:t> age</a:t>
            </a:r>
            <a:endParaRPr sz="2400" dirty="0">
              <a:latin typeface="Calibri"/>
              <a:cs typeface="Calibri"/>
            </a:endParaRPr>
          </a:p>
          <a:p>
            <a:pPr marL="527685" indent="-514984">
              <a:lnSpc>
                <a:spcPts val="3479"/>
              </a:lnSpc>
              <a:buAutoNum type="arabicPeriod"/>
              <a:tabLst>
                <a:tab pos="527685" algn="l"/>
              </a:tabLst>
            </a:pPr>
            <a:r>
              <a:rPr sz="2400" dirty="0">
                <a:latin typeface="Calibri"/>
                <a:cs typeface="Calibri"/>
              </a:rPr>
              <a:t>Bladder</a:t>
            </a:r>
            <a:r>
              <a:rPr sz="2400" spc="-80" dirty="0">
                <a:latin typeface="Calibri"/>
                <a:cs typeface="Calibri"/>
              </a:rPr>
              <a:t> </a:t>
            </a:r>
            <a:r>
              <a:rPr sz="2400" spc="-10" dirty="0">
                <a:latin typeface="Calibri"/>
                <a:cs typeface="Calibri"/>
              </a:rPr>
              <a:t>dysfunction</a:t>
            </a:r>
            <a:endParaRPr sz="2400" dirty="0">
              <a:latin typeface="Calibri"/>
              <a:cs typeface="Calibri"/>
            </a:endParaRPr>
          </a:p>
          <a:p>
            <a:pPr marL="527685" indent="-514984">
              <a:lnSpc>
                <a:spcPts val="3540"/>
              </a:lnSpc>
              <a:buAutoNum type="arabicPeriod"/>
              <a:tabLst>
                <a:tab pos="527685" algn="l"/>
              </a:tabLst>
            </a:pPr>
            <a:r>
              <a:rPr sz="2400" spc="-10" dirty="0">
                <a:latin typeface="Calibri"/>
                <a:cs typeface="Calibri"/>
              </a:rPr>
              <a:t>Diabetes</a:t>
            </a:r>
            <a:endParaRPr sz="2400" dirty="0">
              <a:latin typeface="Calibri"/>
              <a:cs typeface="Calibri"/>
            </a:endParaRPr>
          </a:p>
        </p:txBody>
      </p:sp>
      <p:sp>
        <p:nvSpPr>
          <p:cNvPr id="4" name="object 4"/>
          <p:cNvSpPr txBox="1"/>
          <p:nvPr/>
        </p:nvSpPr>
        <p:spPr>
          <a:xfrm>
            <a:off x="535940" y="222250"/>
            <a:ext cx="7800340" cy="228268"/>
          </a:xfrm>
          <a:prstGeom prst="rect">
            <a:avLst/>
          </a:prstGeom>
        </p:spPr>
        <p:txBody>
          <a:bodyPr vert="horz" wrap="square" lIns="0" tIns="12700" rIns="0" bIns="0" rtlCol="0">
            <a:spAutoFit/>
          </a:bodyPr>
          <a:lstStyle/>
          <a:p>
            <a:pPr marL="12700" algn="r">
              <a:lnSpc>
                <a:spcPct val="100000"/>
              </a:lnSpc>
              <a:spcBef>
                <a:spcPts val="100"/>
              </a:spcBef>
              <a:tabLst>
                <a:tab pos="6993255" algn="l"/>
              </a:tabLst>
            </a:pPr>
            <a:r>
              <a:rPr sz="1400" spc="-20" dirty="0">
                <a:latin typeface="Arial MT"/>
                <a:cs typeface="Arial MT"/>
              </a:rPr>
              <a:t>Core</a:t>
            </a:r>
            <a:r>
              <a:rPr lang="en-US" sz="1400" spc="-20" dirty="0">
                <a:latin typeface="Arial MT"/>
                <a:cs typeface="Arial MT"/>
              </a:rPr>
              <a:t>  </a:t>
            </a:r>
            <a:r>
              <a:rPr sz="1400" spc="-10" dirty="0">
                <a:latin typeface="Arial MT"/>
                <a:cs typeface="Arial MT"/>
              </a:rPr>
              <a:t>Pathology</a:t>
            </a:r>
            <a:endParaRPr sz="1400" dirty="0">
              <a:latin typeface="Arial MT"/>
              <a:cs typeface="Arial M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1185" y="461899"/>
            <a:ext cx="5417185" cy="696595"/>
          </a:xfrm>
          <a:prstGeom prst="rect">
            <a:avLst/>
          </a:prstGeom>
        </p:spPr>
        <p:txBody>
          <a:bodyPr vert="horz" wrap="square" lIns="0" tIns="13335" rIns="0" bIns="0" rtlCol="0">
            <a:spAutoFit/>
          </a:bodyPr>
          <a:lstStyle/>
          <a:p>
            <a:pPr marL="12700">
              <a:lnSpc>
                <a:spcPct val="100000"/>
              </a:lnSpc>
              <a:spcBef>
                <a:spcPts val="105"/>
              </a:spcBef>
            </a:pPr>
            <a:r>
              <a:rPr dirty="0"/>
              <a:t>Predisposing</a:t>
            </a:r>
            <a:r>
              <a:rPr spc="-135" dirty="0"/>
              <a:t> </a:t>
            </a:r>
            <a:r>
              <a:rPr spc="-10" dirty="0"/>
              <a:t>conditions</a:t>
            </a:r>
          </a:p>
        </p:txBody>
      </p:sp>
      <p:sp>
        <p:nvSpPr>
          <p:cNvPr id="3" name="object 3"/>
          <p:cNvSpPr txBox="1"/>
          <p:nvPr/>
        </p:nvSpPr>
        <p:spPr>
          <a:xfrm>
            <a:off x="535940" y="1227536"/>
            <a:ext cx="7550150" cy="4167166"/>
          </a:xfrm>
          <a:prstGeom prst="rect">
            <a:avLst/>
          </a:prstGeom>
        </p:spPr>
        <p:txBody>
          <a:bodyPr vert="horz" wrap="square" lIns="0" tIns="88265" rIns="0" bIns="0" rtlCol="0">
            <a:spAutoFit/>
          </a:bodyPr>
          <a:lstStyle/>
          <a:p>
            <a:pPr marL="354965" indent="-342265">
              <a:lnSpc>
                <a:spcPct val="100000"/>
              </a:lnSpc>
              <a:spcBef>
                <a:spcPts val="695"/>
              </a:spcBef>
              <a:buFont typeface="Arial MT"/>
              <a:buChar char="•"/>
              <a:tabLst>
                <a:tab pos="354965" algn="l"/>
              </a:tabLst>
            </a:pPr>
            <a:r>
              <a:rPr sz="2400" dirty="0">
                <a:latin typeface="Calibri"/>
                <a:cs typeface="Calibri"/>
              </a:rPr>
              <a:t>Ascending</a:t>
            </a:r>
            <a:r>
              <a:rPr sz="2400" spc="-45" dirty="0">
                <a:latin typeface="Calibri"/>
                <a:cs typeface="Calibri"/>
              </a:rPr>
              <a:t> </a:t>
            </a:r>
            <a:r>
              <a:rPr sz="2400" dirty="0">
                <a:latin typeface="Calibri"/>
                <a:cs typeface="Calibri"/>
              </a:rPr>
              <a:t>infection</a:t>
            </a:r>
            <a:r>
              <a:rPr sz="2400" spc="-50" dirty="0">
                <a:latin typeface="Calibri"/>
                <a:cs typeface="Calibri"/>
              </a:rPr>
              <a:t> </a:t>
            </a:r>
            <a:r>
              <a:rPr sz="2400" spc="-10" dirty="0">
                <a:latin typeface="Calibri"/>
                <a:cs typeface="Calibri"/>
              </a:rPr>
              <a:t>cont…</a:t>
            </a:r>
            <a:endParaRPr sz="2400" dirty="0">
              <a:latin typeface="Calibri"/>
              <a:cs typeface="Calibri"/>
            </a:endParaRPr>
          </a:p>
          <a:p>
            <a:pPr marL="412750" marR="5080" indent="-400685">
              <a:lnSpc>
                <a:spcPct val="100000"/>
              </a:lnSpc>
              <a:spcBef>
                <a:spcPts val="600"/>
              </a:spcBef>
              <a:buAutoNum type="arabicPeriod" startAt="7"/>
              <a:tabLst>
                <a:tab pos="527685" algn="l"/>
              </a:tabLst>
            </a:pPr>
            <a:r>
              <a:rPr sz="2400" dirty="0">
                <a:latin typeface="Calibri"/>
                <a:cs typeface="Calibri"/>
              </a:rPr>
              <a:t>Incompetence</a:t>
            </a:r>
            <a:r>
              <a:rPr sz="2400" spc="-40" dirty="0">
                <a:latin typeface="Calibri"/>
                <a:cs typeface="Calibri"/>
              </a:rPr>
              <a:t> </a:t>
            </a:r>
            <a:r>
              <a:rPr sz="2400" dirty="0">
                <a:latin typeface="Calibri"/>
                <a:cs typeface="Calibri"/>
              </a:rPr>
              <a:t>of</a:t>
            </a:r>
            <a:r>
              <a:rPr sz="2400" spc="-25" dirty="0">
                <a:latin typeface="Calibri"/>
                <a:cs typeface="Calibri"/>
              </a:rPr>
              <a:t> </a:t>
            </a:r>
            <a:r>
              <a:rPr sz="2400" dirty="0">
                <a:latin typeface="Calibri"/>
                <a:cs typeface="Calibri"/>
              </a:rPr>
              <a:t>the</a:t>
            </a:r>
            <a:r>
              <a:rPr sz="2400" spc="-25" dirty="0">
                <a:latin typeface="Calibri"/>
                <a:cs typeface="Calibri"/>
              </a:rPr>
              <a:t> </a:t>
            </a:r>
            <a:r>
              <a:rPr sz="2400" dirty="0">
                <a:latin typeface="Calibri"/>
                <a:cs typeface="Calibri"/>
              </a:rPr>
              <a:t>vesicoureteral</a:t>
            </a:r>
            <a:r>
              <a:rPr sz="2400" spc="-45" dirty="0">
                <a:latin typeface="Calibri"/>
                <a:cs typeface="Calibri"/>
              </a:rPr>
              <a:t> </a:t>
            </a:r>
            <a:r>
              <a:rPr sz="2400" spc="-10" dirty="0">
                <a:latin typeface="Calibri"/>
                <a:cs typeface="Calibri"/>
              </a:rPr>
              <a:t>orifice, 	</a:t>
            </a:r>
            <a:r>
              <a:rPr sz="2400" dirty="0">
                <a:latin typeface="Calibri"/>
                <a:cs typeface="Calibri"/>
              </a:rPr>
              <a:t>resulting</a:t>
            </a:r>
            <a:r>
              <a:rPr sz="2400" spc="-35" dirty="0">
                <a:latin typeface="Calibri"/>
                <a:cs typeface="Calibri"/>
              </a:rPr>
              <a:t> </a:t>
            </a:r>
            <a:r>
              <a:rPr sz="2400" dirty="0">
                <a:latin typeface="Calibri"/>
                <a:cs typeface="Calibri"/>
              </a:rPr>
              <a:t>in</a:t>
            </a:r>
            <a:r>
              <a:rPr sz="2400" spc="-40" dirty="0">
                <a:latin typeface="Calibri"/>
                <a:cs typeface="Calibri"/>
              </a:rPr>
              <a:t> </a:t>
            </a:r>
            <a:r>
              <a:rPr sz="2400" dirty="0">
                <a:latin typeface="Calibri"/>
                <a:cs typeface="Calibri"/>
              </a:rPr>
              <a:t>vesicoureteral</a:t>
            </a:r>
            <a:r>
              <a:rPr sz="2400" spc="-55" dirty="0">
                <a:latin typeface="Calibri"/>
                <a:cs typeface="Calibri"/>
              </a:rPr>
              <a:t> </a:t>
            </a:r>
            <a:r>
              <a:rPr sz="2400" spc="-10" dirty="0">
                <a:latin typeface="Calibri"/>
                <a:cs typeface="Calibri"/>
              </a:rPr>
              <a:t>reflux</a:t>
            </a:r>
            <a:endParaRPr sz="2400" dirty="0">
              <a:latin typeface="Calibri"/>
              <a:cs typeface="Calibri"/>
            </a:endParaRPr>
          </a:p>
          <a:p>
            <a:pPr marL="756285" marR="471805" lvl="1" indent="-287020">
              <a:lnSpc>
                <a:spcPct val="100000"/>
              </a:lnSpc>
              <a:spcBef>
                <a:spcPts val="620"/>
              </a:spcBef>
              <a:buFont typeface="Arial MT"/>
              <a:buChar char="–"/>
              <a:tabLst>
                <a:tab pos="756285" algn="l"/>
              </a:tabLst>
            </a:pPr>
            <a:r>
              <a:rPr sz="2400" u="sng" dirty="0">
                <a:uFill>
                  <a:solidFill>
                    <a:srgbClr val="000000"/>
                  </a:solidFill>
                </a:uFill>
                <a:latin typeface="Calibri"/>
                <a:cs typeface="Calibri"/>
              </a:rPr>
              <a:t>congenital</a:t>
            </a:r>
            <a:r>
              <a:rPr sz="2400" u="sng" spc="-55" dirty="0">
                <a:uFill>
                  <a:solidFill>
                    <a:srgbClr val="000000"/>
                  </a:solidFill>
                </a:uFill>
                <a:latin typeface="Calibri"/>
                <a:cs typeface="Calibri"/>
              </a:rPr>
              <a:t> </a:t>
            </a:r>
            <a:r>
              <a:rPr sz="2400" u="sng" dirty="0">
                <a:uFill>
                  <a:solidFill>
                    <a:srgbClr val="000000"/>
                  </a:solidFill>
                </a:uFill>
                <a:latin typeface="Calibri"/>
                <a:cs typeface="Calibri"/>
              </a:rPr>
              <a:t>VUR</a:t>
            </a:r>
            <a:r>
              <a:rPr sz="2400" u="sng" spc="-55" dirty="0">
                <a:uFill>
                  <a:solidFill>
                    <a:srgbClr val="000000"/>
                  </a:solidFill>
                </a:uFill>
                <a:latin typeface="Calibri"/>
                <a:cs typeface="Calibri"/>
              </a:rPr>
              <a:t> </a:t>
            </a:r>
            <a:r>
              <a:rPr sz="2400" dirty="0">
                <a:latin typeface="Calibri"/>
                <a:cs typeface="Calibri"/>
              </a:rPr>
              <a:t>due</a:t>
            </a:r>
            <a:r>
              <a:rPr sz="2400" spc="-40" dirty="0">
                <a:latin typeface="Calibri"/>
                <a:cs typeface="Calibri"/>
              </a:rPr>
              <a:t> </a:t>
            </a:r>
            <a:r>
              <a:rPr sz="2400" dirty="0">
                <a:latin typeface="Calibri"/>
                <a:cs typeface="Calibri"/>
              </a:rPr>
              <a:t>to</a:t>
            </a:r>
            <a:r>
              <a:rPr sz="2400" spc="-60" dirty="0">
                <a:latin typeface="Calibri"/>
                <a:cs typeface="Calibri"/>
              </a:rPr>
              <a:t> </a:t>
            </a:r>
            <a:r>
              <a:rPr sz="2400" spc="-10" dirty="0">
                <a:latin typeface="Calibri"/>
                <a:cs typeface="Calibri"/>
              </a:rPr>
              <a:t>incompetence</a:t>
            </a:r>
            <a:r>
              <a:rPr sz="2400" spc="-30" dirty="0">
                <a:latin typeface="Calibri"/>
                <a:cs typeface="Calibri"/>
              </a:rPr>
              <a:t> </a:t>
            </a:r>
            <a:r>
              <a:rPr sz="2400" dirty="0">
                <a:latin typeface="Calibri"/>
                <a:cs typeface="Calibri"/>
              </a:rPr>
              <a:t>of</a:t>
            </a:r>
            <a:r>
              <a:rPr sz="2400" spc="-60" dirty="0">
                <a:latin typeface="Calibri"/>
                <a:cs typeface="Calibri"/>
              </a:rPr>
              <a:t> </a:t>
            </a:r>
            <a:r>
              <a:rPr sz="2400" spc="-25" dirty="0">
                <a:latin typeface="Calibri"/>
                <a:cs typeface="Calibri"/>
              </a:rPr>
              <a:t>the </a:t>
            </a:r>
            <a:r>
              <a:rPr sz="2400" dirty="0">
                <a:latin typeface="Calibri"/>
                <a:cs typeface="Calibri"/>
              </a:rPr>
              <a:t>ureterovesical</a:t>
            </a:r>
            <a:r>
              <a:rPr sz="2400" spc="-55" dirty="0">
                <a:latin typeface="Calibri"/>
                <a:cs typeface="Calibri"/>
              </a:rPr>
              <a:t> </a:t>
            </a:r>
            <a:r>
              <a:rPr sz="2400" spc="-10" dirty="0">
                <a:latin typeface="Calibri"/>
                <a:cs typeface="Calibri"/>
              </a:rPr>
              <a:t>valve.</a:t>
            </a:r>
            <a:endParaRPr sz="2400" dirty="0">
              <a:latin typeface="Calibri"/>
              <a:cs typeface="Calibri"/>
            </a:endParaRPr>
          </a:p>
          <a:p>
            <a:pPr marL="756285" marR="73660" lvl="1" indent="-287020">
              <a:lnSpc>
                <a:spcPct val="100000"/>
              </a:lnSpc>
              <a:spcBef>
                <a:spcPts val="600"/>
              </a:spcBef>
              <a:buFont typeface="Arial MT"/>
              <a:buChar char="–"/>
              <a:tabLst>
                <a:tab pos="756285" algn="l"/>
              </a:tabLst>
            </a:pPr>
            <a:r>
              <a:rPr sz="2400" u="sng" dirty="0">
                <a:uFill>
                  <a:solidFill>
                    <a:srgbClr val="000000"/>
                  </a:solidFill>
                </a:uFill>
                <a:latin typeface="Calibri"/>
                <a:cs typeface="Calibri"/>
              </a:rPr>
              <a:t>acquired</a:t>
            </a:r>
            <a:r>
              <a:rPr sz="2400" u="sng" spc="-60" dirty="0">
                <a:uFill>
                  <a:solidFill>
                    <a:srgbClr val="000000"/>
                  </a:solidFill>
                </a:uFill>
                <a:latin typeface="Calibri"/>
                <a:cs typeface="Calibri"/>
              </a:rPr>
              <a:t> </a:t>
            </a:r>
            <a:r>
              <a:rPr sz="2400" u="sng" dirty="0">
                <a:uFill>
                  <a:solidFill>
                    <a:srgbClr val="000000"/>
                  </a:solidFill>
                </a:uFill>
                <a:latin typeface="Calibri"/>
                <a:cs typeface="Calibri"/>
              </a:rPr>
              <a:t>VUR</a:t>
            </a:r>
            <a:r>
              <a:rPr sz="2400" u="sng" spc="-40" dirty="0">
                <a:uFill>
                  <a:solidFill>
                    <a:srgbClr val="000000"/>
                  </a:solidFill>
                </a:uFill>
                <a:latin typeface="Calibri"/>
                <a:cs typeface="Calibri"/>
              </a:rPr>
              <a:t> </a:t>
            </a:r>
            <a:r>
              <a:rPr sz="2400" dirty="0">
                <a:latin typeface="Calibri"/>
                <a:cs typeface="Calibri"/>
              </a:rPr>
              <a:t>in</a:t>
            </a:r>
            <a:r>
              <a:rPr sz="2400" spc="-70" dirty="0">
                <a:latin typeface="Calibri"/>
                <a:cs typeface="Calibri"/>
              </a:rPr>
              <a:t> </a:t>
            </a:r>
            <a:r>
              <a:rPr sz="2400" dirty="0">
                <a:latin typeface="Calibri"/>
                <a:cs typeface="Calibri"/>
              </a:rPr>
              <a:t>persons</a:t>
            </a:r>
            <a:r>
              <a:rPr sz="2400" spc="-35" dirty="0">
                <a:latin typeface="Calibri"/>
                <a:cs typeface="Calibri"/>
              </a:rPr>
              <a:t> </a:t>
            </a:r>
            <a:r>
              <a:rPr sz="2400" dirty="0">
                <a:latin typeface="Calibri"/>
                <a:cs typeface="Calibri"/>
              </a:rPr>
              <a:t>with</a:t>
            </a:r>
            <a:r>
              <a:rPr sz="2400" spc="-65" dirty="0">
                <a:latin typeface="Calibri"/>
                <a:cs typeface="Calibri"/>
              </a:rPr>
              <a:t> </a:t>
            </a:r>
            <a:r>
              <a:rPr sz="2400" dirty="0">
                <a:latin typeface="Calibri"/>
                <a:cs typeface="Calibri"/>
              </a:rPr>
              <a:t>a</a:t>
            </a:r>
            <a:r>
              <a:rPr sz="2400" spc="-65" dirty="0">
                <a:latin typeface="Calibri"/>
                <a:cs typeface="Calibri"/>
              </a:rPr>
              <a:t> </a:t>
            </a:r>
            <a:r>
              <a:rPr sz="2400" dirty="0">
                <a:latin typeface="Calibri"/>
                <a:cs typeface="Calibri"/>
              </a:rPr>
              <a:t>flaccid</a:t>
            </a:r>
            <a:r>
              <a:rPr sz="2400" spc="-70" dirty="0">
                <a:latin typeface="Calibri"/>
                <a:cs typeface="Calibri"/>
              </a:rPr>
              <a:t> </a:t>
            </a:r>
            <a:r>
              <a:rPr sz="2400" spc="-10" dirty="0">
                <a:latin typeface="Calibri"/>
                <a:cs typeface="Calibri"/>
              </a:rPr>
              <a:t>bladder </a:t>
            </a:r>
            <a:r>
              <a:rPr sz="2400" dirty="0">
                <a:latin typeface="Calibri"/>
                <a:cs typeface="Calibri"/>
              </a:rPr>
              <a:t>resulting</a:t>
            </a:r>
            <a:r>
              <a:rPr sz="2400" spc="-100" dirty="0">
                <a:latin typeface="Calibri"/>
                <a:cs typeface="Calibri"/>
              </a:rPr>
              <a:t> </a:t>
            </a:r>
            <a:r>
              <a:rPr sz="2400" spc="-20" dirty="0">
                <a:latin typeface="Calibri"/>
                <a:cs typeface="Calibri"/>
              </a:rPr>
              <a:t>from</a:t>
            </a:r>
            <a:endParaRPr sz="2400" dirty="0">
              <a:latin typeface="Calibri"/>
              <a:cs typeface="Calibri"/>
            </a:endParaRPr>
          </a:p>
          <a:p>
            <a:pPr marL="755650" lvl="1" indent="-285750">
              <a:lnSpc>
                <a:spcPct val="100000"/>
              </a:lnSpc>
              <a:spcBef>
                <a:spcPts val="600"/>
              </a:spcBef>
              <a:buFont typeface="Arial MT"/>
              <a:buChar char="–"/>
              <a:tabLst>
                <a:tab pos="755650" algn="l"/>
              </a:tabLst>
            </a:pPr>
            <a:r>
              <a:rPr sz="2400" dirty="0">
                <a:latin typeface="Calibri"/>
                <a:cs typeface="Calibri"/>
              </a:rPr>
              <a:t>spinal</a:t>
            </a:r>
            <a:r>
              <a:rPr sz="2400" spc="-50" dirty="0">
                <a:latin typeface="Calibri"/>
                <a:cs typeface="Calibri"/>
              </a:rPr>
              <a:t> </a:t>
            </a:r>
            <a:r>
              <a:rPr sz="2400" dirty="0">
                <a:latin typeface="Calibri"/>
                <a:cs typeface="Calibri"/>
              </a:rPr>
              <a:t>cord</a:t>
            </a:r>
            <a:r>
              <a:rPr sz="2400" spc="-45" dirty="0">
                <a:latin typeface="Calibri"/>
                <a:cs typeface="Calibri"/>
              </a:rPr>
              <a:t> </a:t>
            </a:r>
            <a:r>
              <a:rPr sz="2400" dirty="0">
                <a:latin typeface="Calibri"/>
                <a:cs typeface="Calibri"/>
              </a:rPr>
              <a:t>injury</a:t>
            </a:r>
            <a:r>
              <a:rPr sz="2400" spc="-50" dirty="0">
                <a:latin typeface="Calibri"/>
                <a:cs typeface="Calibri"/>
              </a:rPr>
              <a:t> </a:t>
            </a:r>
            <a:r>
              <a:rPr sz="2400" spc="-25" dirty="0">
                <a:latin typeface="Calibri"/>
                <a:cs typeface="Calibri"/>
              </a:rPr>
              <a:t>or</a:t>
            </a:r>
            <a:endParaRPr sz="2400" dirty="0">
              <a:latin typeface="Calibri"/>
              <a:cs typeface="Calibri"/>
            </a:endParaRPr>
          </a:p>
          <a:p>
            <a:pPr marL="756285" marR="158750" lvl="1" indent="-287020">
              <a:lnSpc>
                <a:spcPct val="100000"/>
              </a:lnSpc>
              <a:spcBef>
                <a:spcPts val="605"/>
              </a:spcBef>
              <a:buChar char="–"/>
              <a:tabLst>
                <a:tab pos="756285" algn="l"/>
                <a:tab pos="836930" algn="l"/>
              </a:tabLst>
            </a:pPr>
            <a:r>
              <a:rPr sz="2400" dirty="0">
                <a:latin typeface="Arial MT"/>
                <a:cs typeface="Arial MT"/>
              </a:rPr>
              <a:t>	</a:t>
            </a:r>
            <a:r>
              <a:rPr sz="2400" dirty="0">
                <a:latin typeface="Calibri"/>
                <a:cs typeface="Calibri"/>
              </a:rPr>
              <a:t>neurogenic</a:t>
            </a:r>
            <a:r>
              <a:rPr sz="2400" spc="-130" dirty="0">
                <a:latin typeface="Calibri"/>
                <a:cs typeface="Calibri"/>
              </a:rPr>
              <a:t> </a:t>
            </a:r>
            <a:r>
              <a:rPr sz="2400" dirty="0">
                <a:latin typeface="Calibri"/>
                <a:cs typeface="Calibri"/>
              </a:rPr>
              <a:t>bladder</a:t>
            </a:r>
            <a:r>
              <a:rPr sz="2400" spc="-120" dirty="0">
                <a:latin typeface="Calibri"/>
                <a:cs typeface="Calibri"/>
              </a:rPr>
              <a:t> </a:t>
            </a:r>
            <a:r>
              <a:rPr sz="2400" dirty="0">
                <a:latin typeface="Calibri"/>
                <a:cs typeface="Calibri"/>
              </a:rPr>
              <a:t>dysfunction</a:t>
            </a:r>
            <a:r>
              <a:rPr sz="2400" spc="-90" dirty="0">
                <a:latin typeface="Calibri"/>
                <a:cs typeface="Calibri"/>
              </a:rPr>
              <a:t> </a:t>
            </a:r>
            <a:r>
              <a:rPr sz="2400" dirty="0">
                <a:latin typeface="Calibri"/>
                <a:cs typeface="Calibri"/>
              </a:rPr>
              <a:t>secondary</a:t>
            </a:r>
            <a:r>
              <a:rPr sz="2400" spc="-120" dirty="0">
                <a:latin typeface="Calibri"/>
                <a:cs typeface="Calibri"/>
              </a:rPr>
              <a:t> </a:t>
            </a:r>
            <a:r>
              <a:rPr sz="2400" spc="-25" dirty="0">
                <a:latin typeface="Calibri"/>
                <a:cs typeface="Calibri"/>
              </a:rPr>
              <a:t>to </a:t>
            </a:r>
            <a:r>
              <a:rPr sz="2400" spc="-10" dirty="0">
                <a:latin typeface="Calibri"/>
                <a:cs typeface="Calibri"/>
              </a:rPr>
              <a:t>diabetes</a:t>
            </a:r>
            <a:endParaRPr sz="2400" dirty="0">
              <a:latin typeface="Calibri"/>
              <a:cs typeface="Calibri"/>
            </a:endParaRPr>
          </a:p>
        </p:txBody>
      </p:sp>
      <p:sp>
        <p:nvSpPr>
          <p:cNvPr id="4" name="object 4"/>
          <p:cNvSpPr txBox="1"/>
          <p:nvPr/>
        </p:nvSpPr>
        <p:spPr>
          <a:xfrm>
            <a:off x="7673975" y="39787"/>
            <a:ext cx="412115" cy="240029"/>
          </a:xfrm>
          <a:prstGeom prst="rect">
            <a:avLst/>
          </a:prstGeom>
        </p:spPr>
        <p:txBody>
          <a:bodyPr vert="horz" wrap="square" lIns="0" tIns="13335" rIns="0" bIns="0" rtlCol="0">
            <a:spAutoFit/>
          </a:bodyPr>
          <a:lstStyle/>
          <a:p>
            <a:pPr marL="12700">
              <a:lnSpc>
                <a:spcPct val="100000"/>
              </a:lnSpc>
              <a:spcBef>
                <a:spcPts val="105"/>
              </a:spcBef>
            </a:pPr>
            <a:r>
              <a:rPr sz="1400" spc="-20" dirty="0">
                <a:latin typeface="Arial MT"/>
                <a:cs typeface="Arial MT"/>
              </a:rPr>
              <a:t>Core</a:t>
            </a:r>
            <a:endParaRPr sz="1400" dirty="0">
              <a:latin typeface="Arial MT"/>
              <a:cs typeface="Arial MT"/>
            </a:endParaRPr>
          </a:p>
        </p:txBody>
      </p:sp>
      <p:sp>
        <p:nvSpPr>
          <p:cNvPr id="5" name="object 5"/>
          <p:cNvSpPr txBox="1"/>
          <p:nvPr/>
        </p:nvSpPr>
        <p:spPr>
          <a:xfrm>
            <a:off x="7396988" y="301193"/>
            <a:ext cx="819150" cy="240029"/>
          </a:xfrm>
          <a:prstGeom prst="rect">
            <a:avLst/>
          </a:prstGeom>
        </p:spPr>
        <p:txBody>
          <a:bodyPr vert="horz" wrap="square" lIns="0" tIns="13335" rIns="0" bIns="0" rtlCol="0">
            <a:spAutoFit/>
          </a:bodyPr>
          <a:lstStyle/>
          <a:p>
            <a:pPr marL="12700">
              <a:lnSpc>
                <a:spcPct val="100000"/>
              </a:lnSpc>
              <a:spcBef>
                <a:spcPts val="105"/>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1185" y="461899"/>
            <a:ext cx="5417185" cy="696595"/>
          </a:xfrm>
          <a:prstGeom prst="rect">
            <a:avLst/>
          </a:prstGeom>
        </p:spPr>
        <p:txBody>
          <a:bodyPr vert="horz" wrap="square" lIns="0" tIns="13335" rIns="0" bIns="0" rtlCol="0">
            <a:spAutoFit/>
          </a:bodyPr>
          <a:lstStyle/>
          <a:p>
            <a:pPr marL="12700">
              <a:lnSpc>
                <a:spcPct val="100000"/>
              </a:lnSpc>
              <a:spcBef>
                <a:spcPts val="105"/>
              </a:spcBef>
            </a:pPr>
            <a:r>
              <a:rPr dirty="0"/>
              <a:t>Predisposing</a:t>
            </a:r>
            <a:r>
              <a:rPr spc="-135" dirty="0"/>
              <a:t> </a:t>
            </a:r>
            <a:r>
              <a:rPr spc="-10" dirty="0"/>
              <a:t>conditions</a:t>
            </a:r>
          </a:p>
        </p:txBody>
      </p:sp>
      <p:sp>
        <p:nvSpPr>
          <p:cNvPr id="3" name="object 3"/>
          <p:cNvSpPr txBox="1"/>
          <p:nvPr/>
        </p:nvSpPr>
        <p:spPr>
          <a:xfrm>
            <a:off x="535940" y="1227536"/>
            <a:ext cx="4533265" cy="1797287"/>
          </a:xfrm>
          <a:prstGeom prst="rect">
            <a:avLst/>
          </a:prstGeom>
        </p:spPr>
        <p:txBody>
          <a:bodyPr vert="horz" wrap="square" lIns="0" tIns="88265" rIns="0" bIns="0" rtlCol="0">
            <a:spAutoFit/>
          </a:bodyPr>
          <a:lstStyle/>
          <a:p>
            <a:pPr marL="354965" indent="-342265">
              <a:lnSpc>
                <a:spcPct val="100000"/>
              </a:lnSpc>
              <a:spcBef>
                <a:spcPts val="695"/>
              </a:spcBef>
              <a:buFont typeface="Arial MT"/>
              <a:buChar char="•"/>
              <a:tabLst>
                <a:tab pos="354965" algn="l"/>
              </a:tabLst>
            </a:pPr>
            <a:r>
              <a:rPr sz="2400" b="1" dirty="0">
                <a:latin typeface="Calibri"/>
                <a:cs typeface="Calibri"/>
              </a:rPr>
              <a:t>Hematogenous</a:t>
            </a:r>
            <a:r>
              <a:rPr sz="2400" b="1" spc="-10" dirty="0">
                <a:latin typeface="Calibri"/>
                <a:cs typeface="Calibri"/>
              </a:rPr>
              <a:t> infection</a:t>
            </a:r>
            <a:endParaRPr sz="2400" dirty="0">
              <a:latin typeface="Calibri"/>
              <a:cs typeface="Calibri"/>
            </a:endParaRPr>
          </a:p>
          <a:p>
            <a:pPr marL="354965" indent="-342265">
              <a:lnSpc>
                <a:spcPct val="100000"/>
              </a:lnSpc>
              <a:spcBef>
                <a:spcPts val="600"/>
              </a:spcBef>
              <a:buFont typeface="Arial MT"/>
              <a:buChar char="•"/>
              <a:tabLst>
                <a:tab pos="354965" algn="l"/>
              </a:tabLst>
            </a:pPr>
            <a:r>
              <a:rPr sz="2400" spc="-10" dirty="0">
                <a:latin typeface="Calibri"/>
                <a:cs typeface="Calibri"/>
              </a:rPr>
              <a:t>Immunosuppression</a:t>
            </a:r>
            <a:endParaRPr sz="2400" dirty="0">
              <a:latin typeface="Calibri"/>
              <a:cs typeface="Calibri"/>
            </a:endParaRPr>
          </a:p>
          <a:p>
            <a:pPr marL="354965" indent="-342265">
              <a:lnSpc>
                <a:spcPct val="100000"/>
              </a:lnSpc>
              <a:spcBef>
                <a:spcPts val="605"/>
              </a:spcBef>
              <a:buFont typeface="Arial MT"/>
              <a:buChar char="•"/>
              <a:tabLst>
                <a:tab pos="354965" algn="l"/>
              </a:tabLst>
            </a:pPr>
            <a:r>
              <a:rPr sz="2400" spc="-10" dirty="0">
                <a:latin typeface="Calibri"/>
                <a:cs typeface="Calibri"/>
              </a:rPr>
              <a:t>Immunodeficiency</a:t>
            </a:r>
            <a:endParaRPr sz="2400" dirty="0">
              <a:latin typeface="Calibri"/>
              <a:cs typeface="Calibri"/>
            </a:endParaRPr>
          </a:p>
          <a:p>
            <a:pPr marL="354965" indent="-342265">
              <a:lnSpc>
                <a:spcPct val="100000"/>
              </a:lnSpc>
              <a:spcBef>
                <a:spcPts val="600"/>
              </a:spcBef>
              <a:buFont typeface="Arial MT"/>
              <a:buChar char="•"/>
              <a:tabLst>
                <a:tab pos="354965" algn="l"/>
              </a:tabLst>
            </a:pPr>
            <a:r>
              <a:rPr sz="2400" spc="-10" dirty="0">
                <a:latin typeface="Calibri"/>
                <a:cs typeface="Calibri"/>
              </a:rPr>
              <a:t>Endocarditis</a:t>
            </a:r>
            <a:endParaRPr sz="2400" dirty="0">
              <a:latin typeface="Calibri"/>
              <a:cs typeface="Calibri"/>
            </a:endParaRPr>
          </a:p>
        </p:txBody>
      </p:sp>
      <p:sp>
        <p:nvSpPr>
          <p:cNvPr id="4" name="object 4"/>
          <p:cNvSpPr txBox="1"/>
          <p:nvPr/>
        </p:nvSpPr>
        <p:spPr>
          <a:xfrm>
            <a:off x="7872094" y="0"/>
            <a:ext cx="412115" cy="240029"/>
          </a:xfrm>
          <a:prstGeom prst="rect">
            <a:avLst/>
          </a:prstGeom>
        </p:spPr>
        <p:txBody>
          <a:bodyPr vert="horz" wrap="square" lIns="0" tIns="13335" rIns="0" bIns="0" rtlCol="0">
            <a:spAutoFit/>
          </a:bodyPr>
          <a:lstStyle/>
          <a:p>
            <a:pPr marL="12700">
              <a:lnSpc>
                <a:spcPct val="100000"/>
              </a:lnSpc>
              <a:spcBef>
                <a:spcPts val="105"/>
              </a:spcBef>
            </a:pPr>
            <a:r>
              <a:rPr sz="1400" spc="-20" dirty="0">
                <a:latin typeface="Arial MT"/>
                <a:cs typeface="Arial MT"/>
              </a:rPr>
              <a:t>Core</a:t>
            </a:r>
            <a:endParaRPr sz="1400" dirty="0">
              <a:latin typeface="Arial MT"/>
              <a:cs typeface="Arial MT"/>
            </a:endParaRPr>
          </a:p>
        </p:txBody>
      </p:sp>
      <p:sp>
        <p:nvSpPr>
          <p:cNvPr id="5" name="object 5"/>
          <p:cNvSpPr txBox="1"/>
          <p:nvPr/>
        </p:nvSpPr>
        <p:spPr>
          <a:xfrm>
            <a:off x="7874634" y="301193"/>
            <a:ext cx="819150" cy="240029"/>
          </a:xfrm>
          <a:prstGeom prst="rect">
            <a:avLst/>
          </a:prstGeom>
        </p:spPr>
        <p:txBody>
          <a:bodyPr vert="horz" wrap="square" lIns="0" tIns="13335" rIns="0" bIns="0" rtlCol="0">
            <a:spAutoFit/>
          </a:bodyPr>
          <a:lstStyle/>
          <a:p>
            <a:pPr marL="12700">
              <a:lnSpc>
                <a:spcPct val="100000"/>
              </a:lnSpc>
              <a:spcBef>
                <a:spcPts val="105"/>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45109" y="473242"/>
            <a:ext cx="4578650" cy="6209898"/>
          </a:xfrm>
          <a:prstGeom prst="rect">
            <a:avLst/>
          </a:prstGeom>
        </p:spPr>
      </p:pic>
      <p:sp>
        <p:nvSpPr>
          <p:cNvPr id="3" name="object 3"/>
          <p:cNvSpPr txBox="1"/>
          <p:nvPr/>
        </p:nvSpPr>
        <p:spPr>
          <a:xfrm>
            <a:off x="7543800" y="209266"/>
            <a:ext cx="41148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Arial MT"/>
                <a:cs typeface="Arial MT"/>
              </a:rPr>
              <a:t>Core</a:t>
            </a:r>
            <a:endParaRPr sz="1400" dirty="0">
              <a:latin typeface="Arial MT"/>
              <a:cs typeface="Arial MT"/>
            </a:endParaRPr>
          </a:p>
        </p:txBody>
      </p:sp>
      <p:sp>
        <p:nvSpPr>
          <p:cNvPr id="4" name="object 4"/>
          <p:cNvSpPr txBox="1"/>
          <p:nvPr/>
        </p:nvSpPr>
        <p:spPr>
          <a:xfrm>
            <a:off x="8117205" y="186944"/>
            <a:ext cx="81915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3366" y="496950"/>
            <a:ext cx="7493634" cy="635000"/>
          </a:xfrm>
          <a:prstGeom prst="rect">
            <a:avLst/>
          </a:prstGeom>
        </p:spPr>
        <p:txBody>
          <a:bodyPr vert="horz" wrap="square" lIns="0" tIns="12065" rIns="0" bIns="0" rtlCol="0">
            <a:spAutoFit/>
          </a:bodyPr>
          <a:lstStyle/>
          <a:p>
            <a:pPr marL="12700">
              <a:lnSpc>
                <a:spcPct val="100000"/>
              </a:lnSpc>
              <a:spcBef>
                <a:spcPts val="95"/>
              </a:spcBef>
            </a:pPr>
            <a:r>
              <a:rPr lang="en-US" sz="4000" spc="-10" dirty="0"/>
              <a:t>Morphology</a:t>
            </a:r>
            <a:r>
              <a:rPr lang="en-US" sz="4000" spc="-65" dirty="0"/>
              <a:t> </a:t>
            </a:r>
            <a:r>
              <a:rPr lang="en-US" sz="4000" dirty="0"/>
              <a:t>acute</a:t>
            </a:r>
            <a:r>
              <a:rPr lang="en-US" sz="4000" spc="-114" dirty="0"/>
              <a:t> </a:t>
            </a:r>
            <a:r>
              <a:rPr lang="en-US" sz="4000" spc="-10" dirty="0"/>
              <a:t>pyelonephritis</a:t>
            </a:r>
            <a:endParaRPr lang="en-US" sz="4000" dirty="0"/>
          </a:p>
        </p:txBody>
      </p:sp>
      <p:sp>
        <p:nvSpPr>
          <p:cNvPr id="3" name="object 3"/>
          <p:cNvSpPr txBox="1"/>
          <p:nvPr/>
        </p:nvSpPr>
        <p:spPr>
          <a:xfrm>
            <a:off x="627802" y="3048000"/>
            <a:ext cx="4286250" cy="1644681"/>
          </a:xfrm>
          <a:prstGeom prst="rect">
            <a:avLst/>
          </a:prstGeom>
        </p:spPr>
        <p:txBody>
          <a:bodyPr vert="horz" wrap="square" lIns="0" tIns="89535" rIns="0" bIns="0" rtlCol="0">
            <a:spAutoFit/>
          </a:bodyPr>
          <a:lstStyle/>
          <a:p>
            <a:pPr marL="354965" indent="-342265">
              <a:lnSpc>
                <a:spcPct val="100000"/>
              </a:lnSpc>
              <a:spcBef>
                <a:spcPts val="705"/>
              </a:spcBef>
              <a:buFont typeface="Arial MT"/>
              <a:buChar char="•"/>
              <a:tabLst>
                <a:tab pos="354965" algn="l"/>
              </a:tabLst>
            </a:pPr>
            <a:r>
              <a:rPr lang="en-US" sz="2400" spc="-10" dirty="0">
                <a:latin typeface="Calibri"/>
                <a:cs typeface="Calibri"/>
              </a:rPr>
              <a:t>Gross</a:t>
            </a:r>
            <a:endParaRPr lang="en-US" sz="2400" dirty="0">
              <a:latin typeface="Calibri"/>
              <a:cs typeface="Calibri"/>
            </a:endParaRPr>
          </a:p>
          <a:p>
            <a:pPr marL="355600" marR="5080" indent="-342900">
              <a:lnSpc>
                <a:spcPct val="100000"/>
              </a:lnSpc>
              <a:spcBef>
                <a:spcPts val="600"/>
              </a:spcBef>
              <a:buFont typeface="Arial MT"/>
              <a:buChar char="•"/>
              <a:tabLst>
                <a:tab pos="355600" algn="l"/>
              </a:tabLst>
            </a:pPr>
            <a:r>
              <a:rPr sz="2400" dirty="0">
                <a:latin typeface="Calibri"/>
                <a:cs typeface="Calibri"/>
              </a:rPr>
              <a:t>discrete,</a:t>
            </a:r>
            <a:r>
              <a:rPr sz="2400" spc="-10" dirty="0">
                <a:latin typeface="Calibri"/>
                <a:cs typeface="Calibri"/>
              </a:rPr>
              <a:t> yellowish, </a:t>
            </a:r>
            <a:r>
              <a:rPr sz="2400" dirty="0">
                <a:latin typeface="Calibri"/>
                <a:cs typeface="Calibri"/>
              </a:rPr>
              <a:t>raised</a:t>
            </a:r>
            <a:r>
              <a:rPr sz="2400" spc="-40" dirty="0">
                <a:latin typeface="Calibri"/>
                <a:cs typeface="Calibri"/>
              </a:rPr>
              <a:t> </a:t>
            </a:r>
            <a:r>
              <a:rPr sz="2400" dirty="0">
                <a:latin typeface="Calibri"/>
                <a:cs typeface="Calibri"/>
              </a:rPr>
              <a:t>abscesses</a:t>
            </a:r>
            <a:r>
              <a:rPr sz="2400" spc="-40" dirty="0">
                <a:latin typeface="Calibri"/>
                <a:cs typeface="Calibri"/>
              </a:rPr>
              <a:t> </a:t>
            </a:r>
            <a:r>
              <a:rPr sz="2400" spc="-25" dirty="0">
                <a:latin typeface="Calibri"/>
                <a:cs typeface="Calibri"/>
              </a:rPr>
              <a:t>are </a:t>
            </a:r>
            <a:r>
              <a:rPr sz="2400" dirty="0">
                <a:latin typeface="Calibri"/>
                <a:cs typeface="Calibri"/>
              </a:rPr>
              <a:t>grossly</a:t>
            </a:r>
            <a:r>
              <a:rPr sz="2400" spc="-10" dirty="0">
                <a:latin typeface="Calibri"/>
                <a:cs typeface="Calibri"/>
              </a:rPr>
              <a:t> </a:t>
            </a:r>
            <a:r>
              <a:rPr sz="2400" dirty="0">
                <a:latin typeface="Calibri"/>
                <a:cs typeface="Calibri"/>
              </a:rPr>
              <a:t>apparent</a:t>
            </a:r>
            <a:r>
              <a:rPr sz="2400" spc="15" dirty="0">
                <a:latin typeface="Calibri"/>
                <a:cs typeface="Calibri"/>
              </a:rPr>
              <a:t> </a:t>
            </a:r>
            <a:r>
              <a:rPr sz="2400" dirty="0">
                <a:latin typeface="Calibri"/>
                <a:cs typeface="Calibri"/>
              </a:rPr>
              <a:t>on</a:t>
            </a:r>
            <a:r>
              <a:rPr sz="2400" spc="-5" dirty="0">
                <a:latin typeface="Calibri"/>
                <a:cs typeface="Calibri"/>
              </a:rPr>
              <a:t> </a:t>
            </a:r>
            <a:r>
              <a:rPr sz="2400" spc="-25" dirty="0">
                <a:latin typeface="Calibri"/>
                <a:cs typeface="Calibri"/>
              </a:rPr>
              <a:t>the </a:t>
            </a:r>
            <a:r>
              <a:rPr sz="2400" dirty="0">
                <a:latin typeface="Calibri"/>
                <a:cs typeface="Calibri"/>
              </a:rPr>
              <a:t>renal </a:t>
            </a:r>
            <a:r>
              <a:rPr sz="2400" spc="-10" dirty="0">
                <a:latin typeface="Calibri"/>
                <a:cs typeface="Calibri"/>
              </a:rPr>
              <a:t>surface</a:t>
            </a:r>
            <a:endParaRPr sz="2400" dirty="0">
              <a:latin typeface="Calibri"/>
              <a:cs typeface="Calibri"/>
            </a:endParaRPr>
          </a:p>
        </p:txBody>
      </p:sp>
      <p:pic>
        <p:nvPicPr>
          <p:cNvPr id="4" name="object 4"/>
          <p:cNvPicPr/>
          <p:nvPr/>
        </p:nvPicPr>
        <p:blipFill>
          <a:blip r:embed="rId2" cstate="print"/>
          <a:stretch>
            <a:fillRect/>
          </a:stretch>
        </p:blipFill>
        <p:spPr>
          <a:xfrm>
            <a:off x="5486400" y="2296795"/>
            <a:ext cx="3230244" cy="3346070"/>
          </a:xfrm>
          <a:prstGeom prst="rect">
            <a:avLst/>
          </a:prstGeom>
        </p:spPr>
      </p:pic>
      <p:sp>
        <p:nvSpPr>
          <p:cNvPr id="5" name="object 5"/>
          <p:cNvSpPr txBox="1"/>
          <p:nvPr/>
        </p:nvSpPr>
        <p:spPr>
          <a:xfrm>
            <a:off x="6895782" y="204595"/>
            <a:ext cx="41148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Arial MT"/>
                <a:cs typeface="Arial MT"/>
              </a:rPr>
              <a:t>Core</a:t>
            </a:r>
            <a:endParaRPr sz="1400" dirty="0">
              <a:latin typeface="Arial MT"/>
              <a:cs typeface="Arial MT"/>
            </a:endParaRPr>
          </a:p>
        </p:txBody>
      </p:sp>
      <p:sp>
        <p:nvSpPr>
          <p:cNvPr id="6" name="object 6"/>
          <p:cNvSpPr txBox="1"/>
          <p:nvPr/>
        </p:nvSpPr>
        <p:spPr>
          <a:xfrm>
            <a:off x="8126094" y="204596"/>
            <a:ext cx="81915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3366" y="496950"/>
            <a:ext cx="7493634" cy="635000"/>
          </a:xfrm>
          <a:prstGeom prst="rect">
            <a:avLst/>
          </a:prstGeom>
        </p:spPr>
        <p:txBody>
          <a:bodyPr vert="horz" wrap="square" lIns="0" tIns="12065" rIns="0" bIns="0" rtlCol="0">
            <a:spAutoFit/>
          </a:bodyPr>
          <a:lstStyle/>
          <a:p>
            <a:pPr marL="12700">
              <a:lnSpc>
                <a:spcPct val="100000"/>
              </a:lnSpc>
              <a:spcBef>
                <a:spcPts val="95"/>
              </a:spcBef>
            </a:pPr>
            <a:r>
              <a:rPr lang="en-US" sz="4000" spc="-10" dirty="0"/>
              <a:t>Morphology</a:t>
            </a:r>
            <a:r>
              <a:rPr sz="4000" spc="-65" dirty="0"/>
              <a:t> </a:t>
            </a:r>
            <a:r>
              <a:rPr lang="en-US" sz="4000" spc="-65" dirty="0"/>
              <a:t>a</a:t>
            </a:r>
            <a:r>
              <a:rPr sz="4000" dirty="0"/>
              <a:t>cute</a:t>
            </a:r>
            <a:r>
              <a:rPr sz="4000" spc="-114" dirty="0"/>
              <a:t> </a:t>
            </a:r>
            <a:r>
              <a:rPr sz="4000" spc="-10" dirty="0"/>
              <a:t>pyelonephritis</a:t>
            </a:r>
            <a:endParaRPr sz="4000" dirty="0"/>
          </a:p>
        </p:txBody>
      </p:sp>
      <p:sp>
        <p:nvSpPr>
          <p:cNvPr id="3" name="object 3"/>
          <p:cNvSpPr txBox="1"/>
          <p:nvPr/>
        </p:nvSpPr>
        <p:spPr>
          <a:xfrm>
            <a:off x="535940" y="1168654"/>
            <a:ext cx="8517890" cy="4860925"/>
          </a:xfrm>
          <a:prstGeom prst="rect">
            <a:avLst/>
          </a:prstGeom>
        </p:spPr>
        <p:txBody>
          <a:bodyPr vert="horz" wrap="square" lIns="0" tIns="76200" rIns="0" bIns="0" rtlCol="0">
            <a:spAutoFit/>
          </a:bodyPr>
          <a:lstStyle/>
          <a:p>
            <a:pPr marL="354965" indent="-342265">
              <a:lnSpc>
                <a:spcPct val="100000"/>
              </a:lnSpc>
              <a:spcBef>
                <a:spcPts val="600"/>
              </a:spcBef>
              <a:buFont typeface="Arial MT"/>
              <a:buChar char="•"/>
              <a:tabLst>
                <a:tab pos="354965" algn="l"/>
              </a:tabLst>
            </a:pPr>
            <a:r>
              <a:rPr lang="en-US" sz="2400" spc="-10" dirty="0">
                <a:latin typeface="Calibri"/>
                <a:cs typeface="Calibri"/>
              </a:rPr>
              <a:t>Microscopy</a:t>
            </a:r>
            <a:endParaRPr lang="en-US" sz="2400" dirty="0">
              <a:latin typeface="Calibri"/>
              <a:cs typeface="Calibri"/>
            </a:endParaRPr>
          </a:p>
          <a:p>
            <a:pPr marL="355600" marR="553085" indent="-342900">
              <a:lnSpc>
                <a:spcPct val="100000"/>
              </a:lnSpc>
              <a:spcBef>
                <a:spcPts val="505"/>
              </a:spcBef>
              <a:buFont typeface="Arial MT"/>
              <a:buChar char="•"/>
              <a:tabLst>
                <a:tab pos="355600" algn="l"/>
              </a:tabLst>
            </a:pPr>
            <a:r>
              <a:rPr sz="2400" b="1" dirty="0">
                <a:latin typeface="Calibri"/>
                <a:cs typeface="Calibri"/>
              </a:rPr>
              <a:t>liquefactive</a:t>
            </a:r>
            <a:r>
              <a:rPr sz="2400" b="1" spc="-50" dirty="0">
                <a:latin typeface="Calibri"/>
                <a:cs typeface="Calibri"/>
              </a:rPr>
              <a:t> </a:t>
            </a:r>
            <a:r>
              <a:rPr sz="2400" b="1" dirty="0">
                <a:latin typeface="Calibri"/>
                <a:cs typeface="Calibri"/>
              </a:rPr>
              <a:t>necrosis</a:t>
            </a:r>
            <a:r>
              <a:rPr sz="2400" b="1" spc="-70" dirty="0">
                <a:latin typeface="Calibri"/>
                <a:cs typeface="Calibri"/>
              </a:rPr>
              <a:t> </a:t>
            </a:r>
            <a:r>
              <a:rPr sz="2400" b="1" dirty="0">
                <a:latin typeface="Calibri"/>
                <a:cs typeface="Calibri"/>
              </a:rPr>
              <a:t>with</a:t>
            </a:r>
            <a:r>
              <a:rPr sz="2400" b="1" spc="-60" dirty="0">
                <a:latin typeface="Calibri"/>
                <a:cs typeface="Calibri"/>
              </a:rPr>
              <a:t> </a:t>
            </a:r>
            <a:r>
              <a:rPr sz="2400" b="1" dirty="0">
                <a:latin typeface="Calibri"/>
                <a:cs typeface="Calibri"/>
              </a:rPr>
              <a:t>abscess</a:t>
            </a:r>
            <a:r>
              <a:rPr sz="2400" b="1" spc="-40" dirty="0">
                <a:latin typeface="Calibri"/>
                <a:cs typeface="Calibri"/>
              </a:rPr>
              <a:t> </a:t>
            </a:r>
            <a:r>
              <a:rPr sz="2400" dirty="0">
                <a:latin typeface="Calibri"/>
                <a:cs typeface="Calibri"/>
              </a:rPr>
              <a:t>formation</a:t>
            </a:r>
            <a:r>
              <a:rPr sz="2400" spc="-75" dirty="0">
                <a:latin typeface="Calibri"/>
                <a:cs typeface="Calibri"/>
              </a:rPr>
              <a:t> </a:t>
            </a:r>
            <a:r>
              <a:rPr sz="2400" dirty="0">
                <a:latin typeface="Calibri"/>
                <a:cs typeface="Calibri"/>
              </a:rPr>
              <a:t>within</a:t>
            </a:r>
            <a:r>
              <a:rPr sz="2400" spc="-75" dirty="0">
                <a:latin typeface="Calibri"/>
                <a:cs typeface="Calibri"/>
              </a:rPr>
              <a:t> </a:t>
            </a:r>
            <a:r>
              <a:rPr sz="2400" dirty="0">
                <a:latin typeface="Calibri"/>
                <a:cs typeface="Calibri"/>
              </a:rPr>
              <a:t>the</a:t>
            </a:r>
            <a:r>
              <a:rPr sz="2400" spc="-60" dirty="0">
                <a:latin typeface="Calibri"/>
                <a:cs typeface="Calibri"/>
              </a:rPr>
              <a:t> </a:t>
            </a:r>
            <a:r>
              <a:rPr sz="2400" spc="-10" dirty="0">
                <a:latin typeface="Calibri"/>
                <a:cs typeface="Calibri"/>
              </a:rPr>
              <a:t>renal parenchyma.</a:t>
            </a:r>
            <a:endParaRPr sz="2400" dirty="0">
              <a:latin typeface="Calibri"/>
              <a:cs typeface="Calibri"/>
            </a:endParaRPr>
          </a:p>
          <a:p>
            <a:pPr marL="355600" marR="284480" indent="-342900">
              <a:lnSpc>
                <a:spcPct val="100000"/>
              </a:lnSpc>
              <a:spcBef>
                <a:spcPts val="509"/>
              </a:spcBef>
              <a:buFont typeface="Arial MT"/>
              <a:buChar char="•"/>
              <a:tabLst>
                <a:tab pos="355600" algn="l"/>
              </a:tabLst>
            </a:pPr>
            <a:r>
              <a:rPr sz="2400" dirty="0">
                <a:latin typeface="Calibri"/>
                <a:cs typeface="Calibri"/>
              </a:rPr>
              <a:t>In</a:t>
            </a:r>
            <a:r>
              <a:rPr sz="2400" spc="-40" dirty="0">
                <a:latin typeface="Calibri"/>
                <a:cs typeface="Calibri"/>
              </a:rPr>
              <a:t> </a:t>
            </a:r>
            <a:r>
              <a:rPr sz="2400" dirty="0">
                <a:latin typeface="Calibri"/>
                <a:cs typeface="Calibri"/>
              </a:rPr>
              <a:t>the</a:t>
            </a:r>
            <a:r>
              <a:rPr sz="2400" spc="-35" dirty="0">
                <a:latin typeface="Calibri"/>
                <a:cs typeface="Calibri"/>
              </a:rPr>
              <a:t> </a:t>
            </a:r>
            <a:r>
              <a:rPr sz="2400" dirty="0">
                <a:latin typeface="Calibri"/>
                <a:cs typeface="Calibri"/>
              </a:rPr>
              <a:t>early</a:t>
            </a:r>
            <a:r>
              <a:rPr sz="2400" spc="-45" dirty="0">
                <a:latin typeface="Calibri"/>
                <a:cs typeface="Calibri"/>
              </a:rPr>
              <a:t> </a:t>
            </a:r>
            <a:r>
              <a:rPr sz="2400" dirty="0">
                <a:latin typeface="Calibri"/>
                <a:cs typeface="Calibri"/>
              </a:rPr>
              <a:t>stages</a:t>
            </a:r>
            <a:r>
              <a:rPr sz="2400" spc="-50" dirty="0">
                <a:latin typeface="Calibri"/>
                <a:cs typeface="Calibri"/>
              </a:rPr>
              <a:t> </a:t>
            </a:r>
            <a:r>
              <a:rPr sz="2400" dirty="0">
                <a:latin typeface="Calibri"/>
                <a:cs typeface="Calibri"/>
              </a:rPr>
              <a:t>pus</a:t>
            </a:r>
            <a:r>
              <a:rPr sz="2400" spc="-40" dirty="0">
                <a:latin typeface="Calibri"/>
                <a:cs typeface="Calibri"/>
              </a:rPr>
              <a:t> </a:t>
            </a:r>
            <a:r>
              <a:rPr sz="2400" dirty="0">
                <a:latin typeface="Calibri"/>
                <a:cs typeface="Calibri"/>
              </a:rPr>
              <a:t>formation</a:t>
            </a:r>
            <a:r>
              <a:rPr sz="2400" spc="-45" dirty="0">
                <a:latin typeface="Calibri"/>
                <a:cs typeface="Calibri"/>
              </a:rPr>
              <a:t> </a:t>
            </a:r>
            <a:r>
              <a:rPr sz="2400" dirty="0">
                <a:latin typeface="Calibri"/>
                <a:cs typeface="Calibri"/>
              </a:rPr>
              <a:t>(</a:t>
            </a:r>
            <a:r>
              <a:rPr sz="2400" b="1" dirty="0">
                <a:latin typeface="Calibri"/>
                <a:cs typeface="Calibri"/>
              </a:rPr>
              <a:t>suppuration</a:t>
            </a:r>
            <a:r>
              <a:rPr sz="2400" dirty="0">
                <a:latin typeface="Calibri"/>
                <a:cs typeface="Calibri"/>
              </a:rPr>
              <a:t>)</a:t>
            </a:r>
            <a:r>
              <a:rPr sz="2400" spc="-40" dirty="0">
                <a:latin typeface="Calibri"/>
                <a:cs typeface="Calibri"/>
              </a:rPr>
              <a:t> </a:t>
            </a:r>
            <a:r>
              <a:rPr sz="2400" dirty="0">
                <a:latin typeface="Calibri"/>
                <a:cs typeface="Calibri"/>
              </a:rPr>
              <a:t>is</a:t>
            </a:r>
            <a:r>
              <a:rPr sz="2400" spc="-45" dirty="0">
                <a:latin typeface="Calibri"/>
                <a:cs typeface="Calibri"/>
              </a:rPr>
              <a:t> </a:t>
            </a:r>
            <a:r>
              <a:rPr sz="2400" dirty="0">
                <a:latin typeface="Calibri"/>
                <a:cs typeface="Calibri"/>
              </a:rPr>
              <a:t>limited</a:t>
            </a:r>
            <a:r>
              <a:rPr sz="2400" spc="-55" dirty="0">
                <a:latin typeface="Calibri"/>
                <a:cs typeface="Calibri"/>
              </a:rPr>
              <a:t> </a:t>
            </a:r>
            <a:r>
              <a:rPr sz="2400" dirty="0">
                <a:latin typeface="Calibri"/>
                <a:cs typeface="Calibri"/>
              </a:rPr>
              <a:t>to</a:t>
            </a:r>
            <a:r>
              <a:rPr sz="2400" spc="-40" dirty="0">
                <a:latin typeface="Calibri"/>
                <a:cs typeface="Calibri"/>
              </a:rPr>
              <a:t> </a:t>
            </a:r>
            <a:r>
              <a:rPr sz="2400" spc="-25" dirty="0">
                <a:latin typeface="Calibri"/>
                <a:cs typeface="Calibri"/>
              </a:rPr>
              <a:t>the </a:t>
            </a:r>
            <a:r>
              <a:rPr sz="2400" dirty="0">
                <a:latin typeface="Calibri"/>
                <a:cs typeface="Calibri"/>
              </a:rPr>
              <a:t>interstitial</a:t>
            </a:r>
            <a:r>
              <a:rPr sz="2400" spc="-75" dirty="0">
                <a:latin typeface="Calibri"/>
                <a:cs typeface="Calibri"/>
              </a:rPr>
              <a:t> </a:t>
            </a:r>
            <a:r>
              <a:rPr sz="2400" spc="-10" dirty="0">
                <a:latin typeface="Calibri"/>
                <a:cs typeface="Calibri"/>
              </a:rPr>
              <a:t>tissue</a:t>
            </a:r>
            <a:endParaRPr sz="2400" dirty="0">
              <a:latin typeface="Calibri"/>
              <a:cs typeface="Calibri"/>
            </a:endParaRPr>
          </a:p>
          <a:p>
            <a:pPr marL="354965" indent="-342265">
              <a:lnSpc>
                <a:spcPct val="100000"/>
              </a:lnSpc>
              <a:spcBef>
                <a:spcPts val="490"/>
              </a:spcBef>
              <a:buFont typeface="Arial MT"/>
              <a:buChar char="•"/>
              <a:tabLst>
                <a:tab pos="354965" algn="l"/>
              </a:tabLst>
            </a:pPr>
            <a:r>
              <a:rPr sz="2400" dirty="0">
                <a:latin typeface="Calibri"/>
                <a:cs typeface="Calibri"/>
              </a:rPr>
              <a:t>later</a:t>
            </a:r>
            <a:r>
              <a:rPr sz="2400" spc="-70" dirty="0">
                <a:latin typeface="Calibri"/>
                <a:cs typeface="Calibri"/>
              </a:rPr>
              <a:t> </a:t>
            </a:r>
            <a:r>
              <a:rPr sz="2400" dirty="0">
                <a:latin typeface="Calibri"/>
                <a:cs typeface="Calibri"/>
              </a:rPr>
              <a:t>abscesses</a:t>
            </a:r>
            <a:r>
              <a:rPr sz="2400" spc="-70" dirty="0">
                <a:latin typeface="Calibri"/>
                <a:cs typeface="Calibri"/>
              </a:rPr>
              <a:t> </a:t>
            </a:r>
            <a:r>
              <a:rPr sz="2400" dirty="0">
                <a:latin typeface="Calibri"/>
                <a:cs typeface="Calibri"/>
              </a:rPr>
              <a:t>rupture</a:t>
            </a:r>
            <a:r>
              <a:rPr sz="2400" spc="-70" dirty="0">
                <a:latin typeface="Calibri"/>
                <a:cs typeface="Calibri"/>
              </a:rPr>
              <a:t> </a:t>
            </a:r>
            <a:r>
              <a:rPr sz="2400" dirty="0">
                <a:latin typeface="Calibri"/>
                <a:cs typeface="Calibri"/>
              </a:rPr>
              <a:t>into</a:t>
            </a:r>
            <a:r>
              <a:rPr sz="2400" spc="-70" dirty="0">
                <a:latin typeface="Calibri"/>
                <a:cs typeface="Calibri"/>
              </a:rPr>
              <a:t> </a:t>
            </a:r>
            <a:r>
              <a:rPr sz="2400" spc="-10" dirty="0">
                <a:latin typeface="Calibri"/>
                <a:cs typeface="Calibri"/>
              </a:rPr>
              <a:t>tubules.</a:t>
            </a:r>
            <a:endParaRPr sz="2400" dirty="0">
              <a:latin typeface="Calibri"/>
              <a:cs typeface="Calibri"/>
            </a:endParaRPr>
          </a:p>
          <a:p>
            <a:pPr marL="355600" marR="5080" indent="-342900">
              <a:lnSpc>
                <a:spcPct val="100000"/>
              </a:lnSpc>
              <a:spcBef>
                <a:spcPts val="505"/>
              </a:spcBef>
              <a:buFont typeface="Arial MT"/>
              <a:buChar char="•"/>
              <a:tabLst>
                <a:tab pos="355600" algn="l"/>
              </a:tabLst>
            </a:pPr>
            <a:r>
              <a:rPr sz="2400" dirty="0">
                <a:latin typeface="Calibri"/>
                <a:cs typeface="Calibri"/>
              </a:rPr>
              <a:t>Large</a:t>
            </a:r>
            <a:r>
              <a:rPr sz="2400" spc="-35" dirty="0">
                <a:latin typeface="Calibri"/>
                <a:cs typeface="Calibri"/>
              </a:rPr>
              <a:t> </a:t>
            </a:r>
            <a:r>
              <a:rPr sz="2400" dirty="0">
                <a:latin typeface="Calibri"/>
                <a:cs typeface="Calibri"/>
              </a:rPr>
              <a:t>masses</a:t>
            </a:r>
            <a:r>
              <a:rPr sz="2400" spc="-50" dirty="0">
                <a:latin typeface="Calibri"/>
                <a:cs typeface="Calibri"/>
              </a:rPr>
              <a:t> </a:t>
            </a:r>
            <a:r>
              <a:rPr sz="2400" dirty="0">
                <a:latin typeface="Calibri"/>
                <a:cs typeface="Calibri"/>
              </a:rPr>
              <a:t>of</a:t>
            </a:r>
            <a:r>
              <a:rPr sz="2400" spc="-45" dirty="0">
                <a:latin typeface="Calibri"/>
                <a:cs typeface="Calibri"/>
              </a:rPr>
              <a:t> </a:t>
            </a:r>
            <a:r>
              <a:rPr sz="2400" dirty="0">
                <a:latin typeface="Calibri"/>
                <a:cs typeface="Calibri"/>
              </a:rPr>
              <a:t>intratubular</a:t>
            </a:r>
            <a:r>
              <a:rPr sz="2400" spc="-55" dirty="0">
                <a:latin typeface="Calibri"/>
                <a:cs typeface="Calibri"/>
              </a:rPr>
              <a:t> </a:t>
            </a:r>
            <a:r>
              <a:rPr sz="2400" spc="-10" dirty="0">
                <a:latin typeface="Calibri"/>
                <a:cs typeface="Calibri"/>
              </a:rPr>
              <a:t>neutrophils</a:t>
            </a:r>
            <a:r>
              <a:rPr sz="2400" spc="-40" dirty="0">
                <a:latin typeface="Calibri"/>
                <a:cs typeface="Calibri"/>
              </a:rPr>
              <a:t> </a:t>
            </a:r>
            <a:r>
              <a:rPr sz="2400" dirty="0">
                <a:latin typeface="Calibri"/>
                <a:cs typeface="Calibri"/>
              </a:rPr>
              <a:t>frequently</a:t>
            </a:r>
            <a:r>
              <a:rPr sz="2400" spc="-35" dirty="0">
                <a:latin typeface="Calibri"/>
                <a:cs typeface="Calibri"/>
              </a:rPr>
              <a:t> </a:t>
            </a:r>
            <a:r>
              <a:rPr sz="2400" dirty="0">
                <a:latin typeface="Calibri"/>
                <a:cs typeface="Calibri"/>
              </a:rPr>
              <a:t>extend</a:t>
            </a:r>
            <a:r>
              <a:rPr sz="2400" spc="-60" dirty="0">
                <a:latin typeface="Calibri"/>
                <a:cs typeface="Calibri"/>
              </a:rPr>
              <a:t> </a:t>
            </a:r>
            <a:r>
              <a:rPr sz="2400" spc="-10" dirty="0">
                <a:latin typeface="Calibri"/>
                <a:cs typeface="Calibri"/>
              </a:rPr>
              <a:t>within </a:t>
            </a:r>
            <a:r>
              <a:rPr sz="2400" dirty="0">
                <a:latin typeface="Calibri"/>
                <a:cs typeface="Calibri"/>
              </a:rPr>
              <a:t>involved</a:t>
            </a:r>
            <a:r>
              <a:rPr sz="2400" spc="-35" dirty="0">
                <a:latin typeface="Calibri"/>
                <a:cs typeface="Calibri"/>
              </a:rPr>
              <a:t> </a:t>
            </a:r>
            <a:r>
              <a:rPr sz="2400" dirty="0">
                <a:latin typeface="Calibri"/>
                <a:cs typeface="Calibri"/>
              </a:rPr>
              <a:t>nephrons</a:t>
            </a:r>
            <a:r>
              <a:rPr sz="2400" spc="-35" dirty="0">
                <a:latin typeface="Calibri"/>
                <a:cs typeface="Calibri"/>
              </a:rPr>
              <a:t> </a:t>
            </a:r>
            <a:r>
              <a:rPr sz="2400" dirty="0">
                <a:latin typeface="Calibri"/>
                <a:cs typeface="Calibri"/>
              </a:rPr>
              <a:t>into</a:t>
            </a:r>
            <a:r>
              <a:rPr sz="2400" spc="-50" dirty="0">
                <a:latin typeface="Calibri"/>
                <a:cs typeface="Calibri"/>
              </a:rPr>
              <a:t> </a:t>
            </a:r>
            <a:r>
              <a:rPr sz="2400" dirty="0">
                <a:latin typeface="Calibri"/>
                <a:cs typeface="Calibri"/>
              </a:rPr>
              <a:t>the</a:t>
            </a:r>
            <a:r>
              <a:rPr sz="2400" spc="-50" dirty="0">
                <a:latin typeface="Calibri"/>
                <a:cs typeface="Calibri"/>
              </a:rPr>
              <a:t> </a:t>
            </a:r>
            <a:r>
              <a:rPr sz="2400" dirty="0">
                <a:latin typeface="Calibri"/>
                <a:cs typeface="Calibri"/>
              </a:rPr>
              <a:t>collecting</a:t>
            </a:r>
            <a:r>
              <a:rPr sz="2400" spc="-65" dirty="0">
                <a:latin typeface="Calibri"/>
                <a:cs typeface="Calibri"/>
              </a:rPr>
              <a:t> </a:t>
            </a:r>
            <a:r>
              <a:rPr sz="2400" dirty="0">
                <a:latin typeface="Calibri"/>
                <a:cs typeface="Calibri"/>
              </a:rPr>
              <a:t>ducts,</a:t>
            </a:r>
            <a:r>
              <a:rPr sz="2400" spc="-40" dirty="0">
                <a:latin typeface="Calibri"/>
                <a:cs typeface="Calibri"/>
              </a:rPr>
              <a:t> </a:t>
            </a:r>
            <a:r>
              <a:rPr sz="2400" dirty="0">
                <a:latin typeface="Calibri"/>
                <a:cs typeface="Calibri"/>
              </a:rPr>
              <a:t>giving</a:t>
            </a:r>
            <a:r>
              <a:rPr sz="2400" spc="-40" dirty="0">
                <a:latin typeface="Calibri"/>
                <a:cs typeface="Calibri"/>
              </a:rPr>
              <a:t> </a:t>
            </a:r>
            <a:r>
              <a:rPr sz="2400" dirty="0">
                <a:latin typeface="Calibri"/>
                <a:cs typeface="Calibri"/>
              </a:rPr>
              <a:t>rise</a:t>
            </a:r>
            <a:r>
              <a:rPr sz="2400" spc="-50" dirty="0">
                <a:latin typeface="Calibri"/>
                <a:cs typeface="Calibri"/>
              </a:rPr>
              <a:t> </a:t>
            </a:r>
            <a:r>
              <a:rPr sz="2400" dirty="0">
                <a:latin typeface="Calibri"/>
                <a:cs typeface="Calibri"/>
              </a:rPr>
              <a:t>to</a:t>
            </a:r>
            <a:r>
              <a:rPr sz="2400" spc="-35" dirty="0">
                <a:latin typeface="Calibri"/>
                <a:cs typeface="Calibri"/>
              </a:rPr>
              <a:t> </a:t>
            </a:r>
            <a:r>
              <a:rPr sz="2400" b="1" spc="-10" dirty="0">
                <a:latin typeface="Calibri"/>
                <a:cs typeface="Calibri"/>
              </a:rPr>
              <a:t>white </a:t>
            </a:r>
            <a:r>
              <a:rPr sz="2400" b="1" dirty="0">
                <a:latin typeface="Calibri"/>
                <a:cs typeface="Calibri"/>
              </a:rPr>
              <a:t>cell</a:t>
            </a:r>
            <a:r>
              <a:rPr sz="2400" b="1" spc="-55" dirty="0">
                <a:latin typeface="Calibri"/>
                <a:cs typeface="Calibri"/>
              </a:rPr>
              <a:t> </a:t>
            </a:r>
            <a:r>
              <a:rPr sz="2400" b="1" dirty="0">
                <a:latin typeface="Calibri"/>
                <a:cs typeface="Calibri"/>
              </a:rPr>
              <a:t>casts</a:t>
            </a:r>
            <a:r>
              <a:rPr sz="2400" b="1" spc="-40" dirty="0">
                <a:latin typeface="Calibri"/>
                <a:cs typeface="Calibri"/>
              </a:rPr>
              <a:t> </a:t>
            </a:r>
            <a:r>
              <a:rPr sz="2400" dirty="0">
                <a:latin typeface="Calibri"/>
                <a:cs typeface="Calibri"/>
              </a:rPr>
              <a:t>found</a:t>
            </a:r>
            <a:r>
              <a:rPr sz="2400" spc="-40" dirty="0">
                <a:latin typeface="Calibri"/>
                <a:cs typeface="Calibri"/>
              </a:rPr>
              <a:t> </a:t>
            </a:r>
            <a:r>
              <a:rPr sz="2400" dirty="0">
                <a:latin typeface="Calibri"/>
                <a:cs typeface="Calibri"/>
              </a:rPr>
              <a:t>in</a:t>
            </a:r>
            <a:r>
              <a:rPr sz="2400" spc="-40" dirty="0">
                <a:latin typeface="Calibri"/>
                <a:cs typeface="Calibri"/>
              </a:rPr>
              <a:t> </a:t>
            </a:r>
            <a:r>
              <a:rPr sz="2400" dirty="0">
                <a:latin typeface="Calibri"/>
                <a:cs typeface="Calibri"/>
              </a:rPr>
              <a:t>the</a:t>
            </a:r>
            <a:r>
              <a:rPr sz="2400" spc="-35" dirty="0">
                <a:latin typeface="Calibri"/>
                <a:cs typeface="Calibri"/>
              </a:rPr>
              <a:t> </a:t>
            </a:r>
            <a:r>
              <a:rPr sz="2400" spc="-10" dirty="0">
                <a:latin typeface="Calibri"/>
                <a:cs typeface="Calibri"/>
              </a:rPr>
              <a:t>urine.</a:t>
            </a:r>
            <a:endParaRPr sz="2400" dirty="0">
              <a:latin typeface="Calibri"/>
              <a:cs typeface="Calibri"/>
            </a:endParaRPr>
          </a:p>
          <a:p>
            <a:pPr marL="354965" indent="-342265">
              <a:lnSpc>
                <a:spcPct val="100000"/>
              </a:lnSpc>
              <a:spcBef>
                <a:spcPts val="505"/>
              </a:spcBef>
              <a:buFont typeface="Arial MT"/>
              <a:buChar char="•"/>
              <a:tabLst>
                <a:tab pos="354965" algn="l"/>
              </a:tabLst>
            </a:pPr>
            <a:r>
              <a:rPr sz="2400" b="1" dirty="0">
                <a:latin typeface="Calibri"/>
                <a:cs typeface="Calibri"/>
              </a:rPr>
              <a:t>The</a:t>
            </a:r>
            <a:r>
              <a:rPr sz="2400" b="1" spc="-40" dirty="0">
                <a:latin typeface="Calibri"/>
                <a:cs typeface="Calibri"/>
              </a:rPr>
              <a:t> </a:t>
            </a:r>
            <a:r>
              <a:rPr sz="2400" b="1" dirty="0">
                <a:latin typeface="Calibri"/>
                <a:cs typeface="Calibri"/>
              </a:rPr>
              <a:t>glomeruli</a:t>
            </a:r>
            <a:r>
              <a:rPr sz="2400" b="1" spc="-55" dirty="0">
                <a:latin typeface="Calibri"/>
                <a:cs typeface="Calibri"/>
              </a:rPr>
              <a:t> </a:t>
            </a:r>
            <a:r>
              <a:rPr sz="2400" b="1" dirty="0">
                <a:latin typeface="Calibri"/>
                <a:cs typeface="Calibri"/>
              </a:rPr>
              <a:t>are</a:t>
            </a:r>
            <a:r>
              <a:rPr sz="2400" b="1" spc="-45" dirty="0">
                <a:latin typeface="Calibri"/>
                <a:cs typeface="Calibri"/>
              </a:rPr>
              <a:t> </a:t>
            </a:r>
            <a:r>
              <a:rPr sz="2400" b="1" dirty="0">
                <a:latin typeface="Calibri"/>
                <a:cs typeface="Calibri"/>
              </a:rPr>
              <a:t>not</a:t>
            </a:r>
            <a:r>
              <a:rPr sz="2400" b="1" spc="-35" dirty="0">
                <a:latin typeface="Calibri"/>
                <a:cs typeface="Calibri"/>
              </a:rPr>
              <a:t> </a:t>
            </a:r>
            <a:r>
              <a:rPr sz="2400" b="1" spc="-10" dirty="0">
                <a:latin typeface="Calibri"/>
                <a:cs typeface="Calibri"/>
              </a:rPr>
              <a:t>affected.</a:t>
            </a:r>
            <a:endParaRPr sz="2400" dirty="0">
              <a:latin typeface="Calibri"/>
              <a:cs typeface="Calibri"/>
            </a:endParaRPr>
          </a:p>
          <a:p>
            <a:pPr marL="355600" marR="35560" indent="-342900">
              <a:lnSpc>
                <a:spcPct val="100000"/>
              </a:lnSpc>
              <a:spcBef>
                <a:spcPts val="495"/>
              </a:spcBef>
              <a:buFont typeface="Arial MT"/>
              <a:buChar char="•"/>
              <a:tabLst>
                <a:tab pos="355600" algn="l"/>
              </a:tabLst>
            </a:pPr>
            <a:r>
              <a:rPr sz="2400" dirty="0">
                <a:latin typeface="Calibri"/>
                <a:cs typeface="Calibri"/>
              </a:rPr>
              <a:t>When</a:t>
            </a:r>
            <a:r>
              <a:rPr sz="2400" spc="-45" dirty="0">
                <a:latin typeface="Calibri"/>
                <a:cs typeface="Calibri"/>
              </a:rPr>
              <a:t> </a:t>
            </a:r>
            <a:r>
              <a:rPr sz="2400" dirty="0">
                <a:latin typeface="Calibri"/>
                <a:cs typeface="Calibri"/>
              </a:rPr>
              <a:t>obstruction</a:t>
            </a:r>
            <a:r>
              <a:rPr sz="2400" spc="-45" dirty="0">
                <a:latin typeface="Calibri"/>
                <a:cs typeface="Calibri"/>
              </a:rPr>
              <a:t> </a:t>
            </a:r>
            <a:r>
              <a:rPr sz="2400" dirty="0">
                <a:latin typeface="Calibri"/>
                <a:cs typeface="Calibri"/>
              </a:rPr>
              <a:t>is</a:t>
            </a:r>
            <a:r>
              <a:rPr sz="2400" spc="-60" dirty="0">
                <a:latin typeface="Calibri"/>
                <a:cs typeface="Calibri"/>
              </a:rPr>
              <a:t> </a:t>
            </a:r>
            <a:r>
              <a:rPr sz="2400" dirty="0">
                <a:latin typeface="Calibri"/>
                <a:cs typeface="Calibri"/>
              </a:rPr>
              <a:t>prominent,</a:t>
            </a:r>
            <a:r>
              <a:rPr sz="2400" spc="-40" dirty="0">
                <a:latin typeface="Calibri"/>
                <a:cs typeface="Calibri"/>
              </a:rPr>
              <a:t> </a:t>
            </a:r>
            <a:r>
              <a:rPr sz="2400" dirty="0">
                <a:latin typeface="Calibri"/>
                <a:cs typeface="Calibri"/>
              </a:rPr>
              <a:t>the</a:t>
            </a:r>
            <a:r>
              <a:rPr sz="2400" spc="-55" dirty="0">
                <a:latin typeface="Calibri"/>
                <a:cs typeface="Calibri"/>
              </a:rPr>
              <a:t> </a:t>
            </a:r>
            <a:r>
              <a:rPr sz="2400" dirty="0">
                <a:latin typeface="Calibri"/>
                <a:cs typeface="Calibri"/>
              </a:rPr>
              <a:t>pus</a:t>
            </a:r>
            <a:r>
              <a:rPr sz="2400" spc="-40" dirty="0">
                <a:latin typeface="Calibri"/>
                <a:cs typeface="Calibri"/>
              </a:rPr>
              <a:t> </a:t>
            </a:r>
            <a:r>
              <a:rPr sz="2400" dirty="0">
                <a:latin typeface="Calibri"/>
                <a:cs typeface="Calibri"/>
              </a:rPr>
              <a:t>may</a:t>
            </a:r>
            <a:r>
              <a:rPr sz="2400" spc="-60" dirty="0">
                <a:latin typeface="Calibri"/>
                <a:cs typeface="Calibri"/>
              </a:rPr>
              <a:t> </a:t>
            </a:r>
            <a:r>
              <a:rPr sz="2400" dirty="0">
                <a:latin typeface="Calibri"/>
                <a:cs typeface="Calibri"/>
              </a:rPr>
              <a:t>not</a:t>
            </a:r>
            <a:r>
              <a:rPr sz="2400" spc="-50" dirty="0">
                <a:latin typeface="Calibri"/>
                <a:cs typeface="Calibri"/>
              </a:rPr>
              <a:t> </a:t>
            </a:r>
            <a:r>
              <a:rPr sz="2400" dirty="0">
                <a:latin typeface="Calibri"/>
                <a:cs typeface="Calibri"/>
              </a:rPr>
              <a:t>drain</a:t>
            </a:r>
            <a:r>
              <a:rPr sz="2400" spc="-50" dirty="0">
                <a:latin typeface="Calibri"/>
                <a:cs typeface="Calibri"/>
              </a:rPr>
              <a:t> </a:t>
            </a:r>
            <a:r>
              <a:rPr sz="2400" dirty="0">
                <a:latin typeface="Calibri"/>
                <a:cs typeface="Calibri"/>
              </a:rPr>
              <a:t>and</a:t>
            </a:r>
            <a:r>
              <a:rPr sz="2400" spc="-45" dirty="0">
                <a:latin typeface="Calibri"/>
                <a:cs typeface="Calibri"/>
              </a:rPr>
              <a:t> </a:t>
            </a:r>
            <a:r>
              <a:rPr sz="2400" spc="-20" dirty="0">
                <a:latin typeface="Calibri"/>
                <a:cs typeface="Calibri"/>
              </a:rPr>
              <a:t>then </a:t>
            </a:r>
            <a:r>
              <a:rPr sz="2400" dirty="0">
                <a:latin typeface="Calibri"/>
                <a:cs typeface="Calibri"/>
              </a:rPr>
              <a:t>fills</a:t>
            </a:r>
            <a:r>
              <a:rPr sz="2400" spc="-50" dirty="0">
                <a:latin typeface="Calibri"/>
                <a:cs typeface="Calibri"/>
              </a:rPr>
              <a:t> </a:t>
            </a:r>
            <a:r>
              <a:rPr sz="2400" dirty="0">
                <a:latin typeface="Calibri"/>
                <a:cs typeface="Calibri"/>
              </a:rPr>
              <a:t>the</a:t>
            </a:r>
            <a:r>
              <a:rPr sz="2400" spc="-40" dirty="0">
                <a:latin typeface="Calibri"/>
                <a:cs typeface="Calibri"/>
              </a:rPr>
              <a:t> </a:t>
            </a:r>
            <a:r>
              <a:rPr sz="2400" dirty="0">
                <a:latin typeface="Calibri"/>
                <a:cs typeface="Calibri"/>
              </a:rPr>
              <a:t>renal</a:t>
            </a:r>
            <a:r>
              <a:rPr sz="2400" spc="-50" dirty="0">
                <a:latin typeface="Calibri"/>
                <a:cs typeface="Calibri"/>
              </a:rPr>
              <a:t> </a:t>
            </a:r>
            <a:r>
              <a:rPr sz="2400" dirty="0">
                <a:latin typeface="Calibri"/>
                <a:cs typeface="Calibri"/>
              </a:rPr>
              <a:t>pelvis,</a:t>
            </a:r>
            <a:r>
              <a:rPr sz="2400" spc="-40" dirty="0">
                <a:latin typeface="Calibri"/>
                <a:cs typeface="Calibri"/>
              </a:rPr>
              <a:t> </a:t>
            </a:r>
            <a:r>
              <a:rPr sz="2400" dirty="0">
                <a:latin typeface="Calibri"/>
                <a:cs typeface="Calibri"/>
              </a:rPr>
              <a:t>calyces,</a:t>
            </a:r>
            <a:r>
              <a:rPr sz="2400" spc="-60" dirty="0">
                <a:latin typeface="Calibri"/>
                <a:cs typeface="Calibri"/>
              </a:rPr>
              <a:t> </a:t>
            </a:r>
            <a:r>
              <a:rPr sz="2400" dirty="0">
                <a:latin typeface="Calibri"/>
                <a:cs typeface="Calibri"/>
              </a:rPr>
              <a:t>and</a:t>
            </a:r>
            <a:r>
              <a:rPr sz="2400" spc="-45" dirty="0">
                <a:latin typeface="Calibri"/>
                <a:cs typeface="Calibri"/>
              </a:rPr>
              <a:t> </a:t>
            </a:r>
            <a:r>
              <a:rPr sz="2400" dirty="0">
                <a:latin typeface="Calibri"/>
                <a:cs typeface="Calibri"/>
              </a:rPr>
              <a:t>ureter,</a:t>
            </a:r>
            <a:r>
              <a:rPr sz="2400" spc="-45" dirty="0">
                <a:latin typeface="Calibri"/>
                <a:cs typeface="Calibri"/>
              </a:rPr>
              <a:t> </a:t>
            </a:r>
            <a:r>
              <a:rPr sz="2400" dirty="0">
                <a:latin typeface="Calibri"/>
                <a:cs typeface="Calibri"/>
              </a:rPr>
              <a:t>producing</a:t>
            </a:r>
            <a:r>
              <a:rPr sz="2400" spc="-55" dirty="0">
                <a:latin typeface="Calibri"/>
                <a:cs typeface="Calibri"/>
              </a:rPr>
              <a:t> </a:t>
            </a:r>
            <a:r>
              <a:rPr sz="2400" b="1" spc="-10" dirty="0">
                <a:latin typeface="Calibri"/>
                <a:cs typeface="Calibri"/>
              </a:rPr>
              <a:t>pyonephrosis</a:t>
            </a:r>
            <a:r>
              <a:rPr sz="2400" spc="-10" dirty="0">
                <a:latin typeface="Calibri"/>
                <a:cs typeface="Calibri"/>
              </a:rPr>
              <a:t>.</a:t>
            </a:r>
            <a:endParaRPr sz="2400" dirty="0">
              <a:latin typeface="Calibri"/>
              <a:cs typeface="Calibri"/>
            </a:endParaRPr>
          </a:p>
        </p:txBody>
      </p:sp>
      <p:sp>
        <p:nvSpPr>
          <p:cNvPr id="4" name="object 4"/>
          <p:cNvSpPr txBox="1"/>
          <p:nvPr/>
        </p:nvSpPr>
        <p:spPr>
          <a:xfrm>
            <a:off x="6324600" y="301193"/>
            <a:ext cx="412115" cy="240029"/>
          </a:xfrm>
          <a:prstGeom prst="rect">
            <a:avLst/>
          </a:prstGeom>
        </p:spPr>
        <p:txBody>
          <a:bodyPr vert="horz" wrap="square" lIns="0" tIns="13335" rIns="0" bIns="0" rtlCol="0">
            <a:spAutoFit/>
          </a:bodyPr>
          <a:lstStyle/>
          <a:p>
            <a:pPr marL="12700">
              <a:lnSpc>
                <a:spcPct val="100000"/>
              </a:lnSpc>
              <a:spcBef>
                <a:spcPts val="105"/>
              </a:spcBef>
            </a:pPr>
            <a:r>
              <a:rPr sz="1400" spc="-20" dirty="0">
                <a:latin typeface="Arial MT"/>
                <a:cs typeface="Arial MT"/>
              </a:rPr>
              <a:t>Core</a:t>
            </a:r>
            <a:endParaRPr sz="1400">
              <a:latin typeface="Arial MT"/>
              <a:cs typeface="Arial MT"/>
            </a:endParaRPr>
          </a:p>
        </p:txBody>
      </p:sp>
      <p:sp>
        <p:nvSpPr>
          <p:cNvPr id="5" name="object 5"/>
          <p:cNvSpPr txBox="1"/>
          <p:nvPr/>
        </p:nvSpPr>
        <p:spPr>
          <a:xfrm>
            <a:off x="7959090" y="301193"/>
            <a:ext cx="819150" cy="240029"/>
          </a:xfrm>
          <a:prstGeom prst="rect">
            <a:avLst/>
          </a:prstGeom>
        </p:spPr>
        <p:txBody>
          <a:bodyPr vert="horz" wrap="square" lIns="0" tIns="13335" rIns="0" bIns="0" rtlCol="0">
            <a:spAutoFit/>
          </a:bodyPr>
          <a:lstStyle/>
          <a:p>
            <a:pPr marL="12700">
              <a:lnSpc>
                <a:spcPct val="100000"/>
              </a:lnSpc>
              <a:spcBef>
                <a:spcPts val="105"/>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72205" y="255219"/>
            <a:ext cx="2797810" cy="628377"/>
          </a:xfrm>
          <a:prstGeom prst="rect">
            <a:avLst/>
          </a:prstGeom>
        </p:spPr>
        <p:txBody>
          <a:bodyPr vert="horz" wrap="square" lIns="0" tIns="12700" rIns="0" bIns="0" rtlCol="0">
            <a:spAutoFit/>
          </a:bodyPr>
          <a:lstStyle/>
          <a:p>
            <a:pPr marL="12700">
              <a:lnSpc>
                <a:spcPct val="100000"/>
              </a:lnSpc>
              <a:spcBef>
                <a:spcPts val="100"/>
              </a:spcBef>
            </a:pPr>
            <a:r>
              <a:rPr lang="en-US" sz="4000" spc="-10" dirty="0"/>
              <a:t>Morphology</a:t>
            </a:r>
            <a:endParaRPr lang="en-US" sz="4000" dirty="0"/>
          </a:p>
        </p:txBody>
      </p:sp>
      <p:sp>
        <p:nvSpPr>
          <p:cNvPr id="3" name="object 3"/>
          <p:cNvSpPr txBox="1"/>
          <p:nvPr/>
        </p:nvSpPr>
        <p:spPr>
          <a:xfrm>
            <a:off x="383540" y="851661"/>
            <a:ext cx="8625840" cy="1551305"/>
          </a:xfrm>
          <a:prstGeom prst="rect">
            <a:avLst/>
          </a:prstGeom>
        </p:spPr>
        <p:txBody>
          <a:bodyPr vert="horz" wrap="square" lIns="0" tIns="12700" rIns="0" bIns="0" rtlCol="0">
            <a:spAutoFit/>
          </a:bodyPr>
          <a:lstStyle/>
          <a:p>
            <a:pPr marL="354965" indent="-342265">
              <a:lnSpc>
                <a:spcPts val="3170"/>
              </a:lnSpc>
              <a:spcBef>
                <a:spcPts val="100"/>
              </a:spcBef>
              <a:buFont typeface="Arial MT"/>
              <a:buChar char="•"/>
              <a:tabLst>
                <a:tab pos="354965" algn="l"/>
              </a:tabLst>
            </a:pPr>
            <a:r>
              <a:rPr sz="2400" dirty="0">
                <a:latin typeface="Calibri"/>
                <a:cs typeface="Calibri"/>
              </a:rPr>
              <a:t>abscess</a:t>
            </a:r>
            <a:r>
              <a:rPr sz="2400" spc="-65" dirty="0">
                <a:latin typeface="Calibri"/>
                <a:cs typeface="Calibri"/>
              </a:rPr>
              <a:t> </a:t>
            </a:r>
            <a:r>
              <a:rPr sz="2400" dirty="0">
                <a:latin typeface="Calibri"/>
                <a:cs typeface="Calibri"/>
              </a:rPr>
              <a:t>formation</a:t>
            </a:r>
            <a:r>
              <a:rPr sz="2400" spc="-40" dirty="0">
                <a:latin typeface="Calibri"/>
                <a:cs typeface="Calibri"/>
              </a:rPr>
              <a:t> </a:t>
            </a:r>
            <a:r>
              <a:rPr sz="2400" dirty="0">
                <a:latin typeface="Calibri"/>
                <a:cs typeface="Calibri"/>
              </a:rPr>
              <a:t>within</a:t>
            </a:r>
            <a:r>
              <a:rPr sz="2400" spc="-40" dirty="0">
                <a:latin typeface="Calibri"/>
                <a:cs typeface="Calibri"/>
              </a:rPr>
              <a:t> </a:t>
            </a:r>
            <a:r>
              <a:rPr sz="2400" dirty="0">
                <a:latin typeface="Calibri"/>
                <a:cs typeface="Calibri"/>
              </a:rPr>
              <a:t>the</a:t>
            </a:r>
            <a:r>
              <a:rPr sz="2400" spc="-45" dirty="0">
                <a:latin typeface="Calibri"/>
                <a:cs typeface="Calibri"/>
              </a:rPr>
              <a:t> </a:t>
            </a:r>
            <a:r>
              <a:rPr sz="2400" dirty="0">
                <a:latin typeface="Calibri"/>
                <a:cs typeface="Calibri"/>
              </a:rPr>
              <a:t>renal</a:t>
            </a:r>
            <a:r>
              <a:rPr sz="2400" spc="-40" dirty="0">
                <a:latin typeface="Calibri"/>
                <a:cs typeface="Calibri"/>
              </a:rPr>
              <a:t> </a:t>
            </a:r>
            <a:r>
              <a:rPr sz="2400" spc="-10" dirty="0">
                <a:latin typeface="Calibri"/>
                <a:cs typeface="Calibri"/>
              </a:rPr>
              <a:t>parenchyma.</a:t>
            </a:r>
            <a:endParaRPr sz="2400" dirty="0">
              <a:latin typeface="Calibri"/>
              <a:cs typeface="Calibri"/>
            </a:endParaRPr>
          </a:p>
          <a:p>
            <a:pPr marL="355600" marR="5080" indent="-342900">
              <a:lnSpc>
                <a:spcPts val="2590"/>
              </a:lnSpc>
              <a:spcBef>
                <a:spcPts val="555"/>
              </a:spcBef>
              <a:buFont typeface="Arial MT"/>
              <a:buChar char="•"/>
              <a:tabLst>
                <a:tab pos="355600" algn="l"/>
              </a:tabLst>
            </a:pPr>
            <a:r>
              <a:rPr sz="2400" dirty="0">
                <a:latin typeface="Calibri"/>
                <a:cs typeface="Calibri"/>
              </a:rPr>
              <a:t>In</a:t>
            </a:r>
            <a:r>
              <a:rPr sz="2400" spc="-35" dirty="0">
                <a:latin typeface="Calibri"/>
                <a:cs typeface="Calibri"/>
              </a:rPr>
              <a:t> </a:t>
            </a:r>
            <a:r>
              <a:rPr sz="2400" dirty="0">
                <a:latin typeface="Calibri"/>
                <a:cs typeface="Calibri"/>
              </a:rPr>
              <a:t>the</a:t>
            </a:r>
            <a:r>
              <a:rPr sz="2400" spc="-45" dirty="0">
                <a:latin typeface="Calibri"/>
                <a:cs typeface="Calibri"/>
              </a:rPr>
              <a:t> </a:t>
            </a:r>
            <a:r>
              <a:rPr sz="2400" dirty="0">
                <a:latin typeface="Calibri"/>
                <a:cs typeface="Calibri"/>
              </a:rPr>
              <a:t>early</a:t>
            </a:r>
            <a:r>
              <a:rPr sz="2400" spc="-40" dirty="0">
                <a:latin typeface="Calibri"/>
                <a:cs typeface="Calibri"/>
              </a:rPr>
              <a:t> </a:t>
            </a:r>
            <a:r>
              <a:rPr sz="2400" dirty="0">
                <a:latin typeface="Calibri"/>
                <a:cs typeface="Calibri"/>
              </a:rPr>
              <a:t>stages</a:t>
            </a:r>
            <a:r>
              <a:rPr sz="2400" spc="-55" dirty="0">
                <a:latin typeface="Calibri"/>
                <a:cs typeface="Calibri"/>
              </a:rPr>
              <a:t> </a:t>
            </a:r>
            <a:r>
              <a:rPr sz="2400" dirty="0">
                <a:latin typeface="Calibri"/>
                <a:cs typeface="Calibri"/>
              </a:rPr>
              <a:t>pus</a:t>
            </a:r>
            <a:r>
              <a:rPr sz="2400" spc="-40" dirty="0">
                <a:latin typeface="Calibri"/>
                <a:cs typeface="Calibri"/>
              </a:rPr>
              <a:t> </a:t>
            </a:r>
            <a:r>
              <a:rPr sz="2400" dirty="0">
                <a:latin typeface="Calibri"/>
                <a:cs typeface="Calibri"/>
              </a:rPr>
              <a:t>formation</a:t>
            </a:r>
            <a:r>
              <a:rPr sz="2400" spc="-40" dirty="0">
                <a:latin typeface="Calibri"/>
                <a:cs typeface="Calibri"/>
              </a:rPr>
              <a:t> </a:t>
            </a:r>
            <a:r>
              <a:rPr sz="2400" dirty="0">
                <a:latin typeface="Calibri"/>
                <a:cs typeface="Calibri"/>
              </a:rPr>
              <a:t>(suppuration)</a:t>
            </a:r>
            <a:r>
              <a:rPr sz="2400" spc="-65" dirty="0">
                <a:latin typeface="Calibri"/>
                <a:cs typeface="Calibri"/>
              </a:rPr>
              <a:t> </a:t>
            </a:r>
            <a:r>
              <a:rPr sz="2400" dirty="0">
                <a:latin typeface="Calibri"/>
                <a:cs typeface="Calibri"/>
              </a:rPr>
              <a:t>is</a:t>
            </a:r>
            <a:r>
              <a:rPr sz="2400" spc="-35" dirty="0">
                <a:latin typeface="Calibri"/>
                <a:cs typeface="Calibri"/>
              </a:rPr>
              <a:t> </a:t>
            </a:r>
            <a:r>
              <a:rPr sz="2400" dirty="0">
                <a:latin typeface="Calibri"/>
                <a:cs typeface="Calibri"/>
              </a:rPr>
              <a:t>limited</a:t>
            </a:r>
            <a:r>
              <a:rPr sz="2400" spc="-30" dirty="0">
                <a:latin typeface="Calibri"/>
                <a:cs typeface="Calibri"/>
              </a:rPr>
              <a:t> </a:t>
            </a:r>
            <a:r>
              <a:rPr sz="2400" spc="-25" dirty="0">
                <a:latin typeface="Calibri"/>
                <a:cs typeface="Calibri"/>
              </a:rPr>
              <a:t>to </a:t>
            </a:r>
            <a:r>
              <a:rPr sz="2400" dirty="0">
                <a:latin typeface="Calibri"/>
                <a:cs typeface="Calibri"/>
              </a:rPr>
              <a:t>the</a:t>
            </a:r>
            <a:r>
              <a:rPr sz="2400" spc="-25" dirty="0">
                <a:latin typeface="Calibri"/>
                <a:cs typeface="Calibri"/>
              </a:rPr>
              <a:t> </a:t>
            </a:r>
            <a:r>
              <a:rPr sz="2400" dirty="0">
                <a:latin typeface="Calibri"/>
                <a:cs typeface="Calibri"/>
              </a:rPr>
              <a:t>interstitial</a:t>
            </a:r>
            <a:r>
              <a:rPr sz="2400" spc="-5" dirty="0">
                <a:latin typeface="Calibri"/>
                <a:cs typeface="Calibri"/>
              </a:rPr>
              <a:t> </a:t>
            </a:r>
            <a:r>
              <a:rPr sz="2400" spc="-10" dirty="0">
                <a:latin typeface="Calibri"/>
                <a:cs typeface="Calibri"/>
              </a:rPr>
              <a:t>tissue</a:t>
            </a:r>
            <a:endParaRPr sz="2400" dirty="0">
              <a:latin typeface="Calibri"/>
              <a:cs typeface="Calibri"/>
            </a:endParaRPr>
          </a:p>
          <a:p>
            <a:pPr marL="354965" indent="-342265">
              <a:lnSpc>
                <a:spcPts val="3110"/>
              </a:lnSpc>
              <a:buFont typeface="Arial MT"/>
              <a:buChar char="•"/>
              <a:tabLst>
                <a:tab pos="354965" algn="l"/>
              </a:tabLst>
            </a:pPr>
            <a:r>
              <a:rPr sz="2400" dirty="0">
                <a:latin typeface="Calibri"/>
                <a:cs typeface="Calibri"/>
              </a:rPr>
              <a:t>later</a:t>
            </a:r>
            <a:r>
              <a:rPr sz="2400" spc="-50" dirty="0">
                <a:latin typeface="Calibri"/>
                <a:cs typeface="Calibri"/>
              </a:rPr>
              <a:t> </a:t>
            </a:r>
            <a:r>
              <a:rPr sz="2400" dirty="0">
                <a:latin typeface="Calibri"/>
                <a:cs typeface="Calibri"/>
              </a:rPr>
              <a:t>abscesses</a:t>
            </a:r>
            <a:r>
              <a:rPr sz="2400" spc="-60" dirty="0">
                <a:latin typeface="Calibri"/>
                <a:cs typeface="Calibri"/>
              </a:rPr>
              <a:t> </a:t>
            </a:r>
            <a:r>
              <a:rPr sz="2400" dirty="0">
                <a:latin typeface="Calibri"/>
                <a:cs typeface="Calibri"/>
              </a:rPr>
              <a:t>rupture</a:t>
            </a:r>
            <a:r>
              <a:rPr sz="2400" spc="-40" dirty="0">
                <a:latin typeface="Calibri"/>
                <a:cs typeface="Calibri"/>
              </a:rPr>
              <a:t> </a:t>
            </a:r>
            <a:r>
              <a:rPr sz="2400" dirty="0">
                <a:latin typeface="Calibri"/>
                <a:cs typeface="Calibri"/>
              </a:rPr>
              <a:t>into</a:t>
            </a:r>
            <a:r>
              <a:rPr sz="2400" spc="-35" dirty="0">
                <a:latin typeface="Calibri"/>
                <a:cs typeface="Calibri"/>
              </a:rPr>
              <a:t> </a:t>
            </a:r>
            <a:r>
              <a:rPr sz="2400" spc="-10" dirty="0">
                <a:latin typeface="Calibri"/>
                <a:cs typeface="Calibri"/>
              </a:rPr>
              <a:t>tubules</a:t>
            </a:r>
            <a:r>
              <a:rPr sz="2700" spc="-10" dirty="0">
                <a:latin typeface="Calibri"/>
                <a:cs typeface="Calibri"/>
              </a:rPr>
              <a:t>.</a:t>
            </a:r>
            <a:endParaRPr sz="2700" dirty="0">
              <a:latin typeface="Calibri"/>
              <a:cs typeface="Calibri"/>
            </a:endParaRPr>
          </a:p>
        </p:txBody>
      </p:sp>
      <p:pic>
        <p:nvPicPr>
          <p:cNvPr id="4" name="object 4"/>
          <p:cNvPicPr/>
          <p:nvPr/>
        </p:nvPicPr>
        <p:blipFill>
          <a:blip r:embed="rId2" cstate="print"/>
          <a:stretch>
            <a:fillRect/>
          </a:stretch>
        </p:blipFill>
        <p:spPr>
          <a:xfrm>
            <a:off x="1143000" y="2514598"/>
            <a:ext cx="6934200" cy="4323588"/>
          </a:xfrm>
          <a:prstGeom prst="rect">
            <a:avLst/>
          </a:prstGeom>
        </p:spPr>
      </p:pic>
      <p:sp>
        <p:nvSpPr>
          <p:cNvPr id="5" name="object 5"/>
          <p:cNvSpPr txBox="1"/>
          <p:nvPr/>
        </p:nvSpPr>
        <p:spPr>
          <a:xfrm>
            <a:off x="522833" y="101599"/>
            <a:ext cx="8389620" cy="228268"/>
          </a:xfrm>
          <a:prstGeom prst="rect">
            <a:avLst/>
          </a:prstGeom>
        </p:spPr>
        <p:txBody>
          <a:bodyPr vert="horz" wrap="square" lIns="0" tIns="12700" rIns="0" bIns="0" rtlCol="0">
            <a:spAutoFit/>
          </a:bodyPr>
          <a:lstStyle/>
          <a:p>
            <a:pPr marL="12700" algn="r">
              <a:lnSpc>
                <a:spcPct val="100000"/>
              </a:lnSpc>
              <a:spcBef>
                <a:spcPts val="100"/>
              </a:spcBef>
              <a:tabLst>
                <a:tab pos="7583170" algn="l"/>
              </a:tabLst>
            </a:pPr>
            <a:r>
              <a:rPr sz="1400" spc="-20" dirty="0">
                <a:latin typeface="Arial MT"/>
                <a:cs typeface="Arial MT"/>
              </a:rPr>
              <a:t>Core</a:t>
            </a:r>
            <a:r>
              <a:rPr lang="en-US" sz="1400" spc="-20" dirty="0">
                <a:latin typeface="Arial MT"/>
                <a:cs typeface="Arial MT"/>
              </a:rPr>
              <a:t>   </a:t>
            </a:r>
            <a:r>
              <a:rPr sz="1400" spc="-10" dirty="0">
                <a:latin typeface="Arial MT"/>
                <a:cs typeface="Arial MT"/>
              </a:rPr>
              <a:t>Pathology</a:t>
            </a:r>
            <a:endParaRPr sz="1400" dirty="0">
              <a:latin typeface="Arial MT"/>
              <a:cs typeface="Arial M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677" y="840104"/>
            <a:ext cx="5926455" cy="1244600"/>
          </a:xfrm>
          <a:prstGeom prst="rect">
            <a:avLst/>
          </a:prstGeom>
        </p:spPr>
        <p:txBody>
          <a:bodyPr vert="horz" wrap="square" lIns="0" tIns="12065" rIns="0" bIns="0" rtlCol="0">
            <a:spAutoFit/>
          </a:bodyPr>
          <a:lstStyle/>
          <a:p>
            <a:pPr marL="1228725" marR="5080" indent="-1216660">
              <a:lnSpc>
                <a:spcPct val="100000"/>
              </a:lnSpc>
              <a:spcBef>
                <a:spcPts val="95"/>
              </a:spcBef>
            </a:pPr>
            <a:r>
              <a:rPr lang="en-US" sz="4000" dirty="0"/>
              <a:t>Special</a:t>
            </a:r>
            <a:r>
              <a:rPr lang="en-US" sz="4000" spc="-95" dirty="0"/>
              <a:t> </a:t>
            </a:r>
            <a:r>
              <a:rPr lang="en-US" sz="4000" dirty="0"/>
              <a:t>sub</a:t>
            </a:r>
            <a:r>
              <a:rPr lang="en-US" sz="4000" spc="-95" dirty="0"/>
              <a:t> </a:t>
            </a:r>
            <a:r>
              <a:rPr lang="en-US" sz="4000" dirty="0"/>
              <a:t>type</a:t>
            </a:r>
            <a:r>
              <a:rPr lang="en-US" sz="4000" spc="-95" dirty="0"/>
              <a:t> </a:t>
            </a:r>
            <a:r>
              <a:rPr lang="en-US" sz="4000" dirty="0"/>
              <a:t>of</a:t>
            </a:r>
            <a:r>
              <a:rPr lang="en-US" sz="4000" spc="-85" dirty="0"/>
              <a:t> </a:t>
            </a:r>
            <a:r>
              <a:rPr lang="en-US" sz="4000" spc="-10" dirty="0"/>
              <a:t>acute pyelonephritis</a:t>
            </a:r>
            <a:endParaRPr lang="en-US" sz="4000" dirty="0"/>
          </a:p>
        </p:txBody>
      </p:sp>
      <p:sp>
        <p:nvSpPr>
          <p:cNvPr id="3" name="object 3"/>
          <p:cNvSpPr txBox="1"/>
          <p:nvPr/>
        </p:nvSpPr>
        <p:spPr>
          <a:xfrm>
            <a:off x="535940" y="2355595"/>
            <a:ext cx="7813675" cy="2046605"/>
          </a:xfrm>
          <a:prstGeom prst="rect">
            <a:avLst/>
          </a:prstGeom>
        </p:spPr>
        <p:txBody>
          <a:bodyPr vert="horz" wrap="square" lIns="0" tIns="76200" rIns="0" bIns="0" rtlCol="0">
            <a:spAutoFit/>
          </a:bodyPr>
          <a:lstStyle/>
          <a:p>
            <a:pPr marL="354965" indent="-342265">
              <a:lnSpc>
                <a:spcPct val="100000"/>
              </a:lnSpc>
              <a:spcBef>
                <a:spcPts val="600"/>
              </a:spcBef>
              <a:buFont typeface="Arial MT"/>
              <a:buChar char="•"/>
              <a:tabLst>
                <a:tab pos="354965" algn="l"/>
              </a:tabLst>
            </a:pPr>
            <a:r>
              <a:rPr lang="en-US" sz="2400" dirty="0">
                <a:latin typeface="Calibri"/>
                <a:cs typeface="Calibri"/>
              </a:rPr>
              <a:t>Papillary</a:t>
            </a:r>
            <a:r>
              <a:rPr lang="en-US" sz="2400" spc="-85" dirty="0">
                <a:latin typeface="Calibri"/>
                <a:cs typeface="Calibri"/>
              </a:rPr>
              <a:t> </a:t>
            </a:r>
            <a:r>
              <a:rPr lang="en-US" sz="2400" spc="-10" dirty="0">
                <a:latin typeface="Calibri"/>
                <a:cs typeface="Calibri"/>
              </a:rPr>
              <a:t>necrosis</a:t>
            </a:r>
            <a:endParaRPr lang="en-US" sz="2400" dirty="0">
              <a:latin typeface="Calibri"/>
              <a:cs typeface="Calibri"/>
            </a:endParaRPr>
          </a:p>
          <a:p>
            <a:pPr marL="355600" marR="5080" indent="-342900">
              <a:lnSpc>
                <a:spcPct val="100000"/>
              </a:lnSpc>
              <a:spcBef>
                <a:spcPts val="505"/>
              </a:spcBef>
              <a:buFont typeface="Arial MT"/>
              <a:buChar char="•"/>
              <a:tabLst>
                <a:tab pos="355600" algn="l"/>
              </a:tabLst>
            </a:pPr>
            <a:r>
              <a:rPr sz="2400" dirty="0">
                <a:latin typeface="Calibri"/>
                <a:cs typeface="Calibri"/>
              </a:rPr>
              <a:t>predisposing</a:t>
            </a:r>
            <a:r>
              <a:rPr sz="2400" spc="-50" dirty="0">
                <a:latin typeface="Calibri"/>
                <a:cs typeface="Calibri"/>
              </a:rPr>
              <a:t> </a:t>
            </a:r>
            <a:r>
              <a:rPr sz="2400" dirty="0">
                <a:latin typeface="Calibri"/>
                <a:cs typeface="Calibri"/>
              </a:rPr>
              <a:t>conditions:</a:t>
            </a:r>
            <a:r>
              <a:rPr sz="2400" spc="-50" dirty="0">
                <a:latin typeface="Calibri"/>
                <a:cs typeface="Calibri"/>
              </a:rPr>
              <a:t> </a:t>
            </a:r>
            <a:r>
              <a:rPr sz="2400" b="1" dirty="0">
                <a:latin typeface="Calibri"/>
                <a:cs typeface="Calibri"/>
              </a:rPr>
              <a:t>diabetes</a:t>
            </a:r>
            <a:r>
              <a:rPr sz="2400" dirty="0">
                <a:latin typeface="Calibri"/>
                <a:cs typeface="Calibri"/>
              </a:rPr>
              <a:t>,</a:t>
            </a:r>
            <a:r>
              <a:rPr sz="2400" spc="-40" dirty="0">
                <a:latin typeface="Calibri"/>
                <a:cs typeface="Calibri"/>
              </a:rPr>
              <a:t> </a:t>
            </a:r>
            <a:r>
              <a:rPr sz="2400" dirty="0">
                <a:latin typeface="Calibri"/>
                <a:cs typeface="Calibri"/>
              </a:rPr>
              <a:t>urinary</a:t>
            </a:r>
            <a:r>
              <a:rPr sz="2400" spc="-40" dirty="0">
                <a:latin typeface="Calibri"/>
                <a:cs typeface="Calibri"/>
              </a:rPr>
              <a:t> </a:t>
            </a:r>
            <a:r>
              <a:rPr sz="2400" dirty="0">
                <a:latin typeface="Calibri"/>
                <a:cs typeface="Calibri"/>
              </a:rPr>
              <a:t>tract</a:t>
            </a:r>
            <a:r>
              <a:rPr sz="2400" spc="-70" dirty="0">
                <a:latin typeface="Calibri"/>
                <a:cs typeface="Calibri"/>
              </a:rPr>
              <a:t> </a:t>
            </a:r>
            <a:r>
              <a:rPr sz="2400" spc="-10" dirty="0">
                <a:latin typeface="Calibri"/>
                <a:cs typeface="Calibri"/>
              </a:rPr>
              <a:t>obstruction, </a:t>
            </a:r>
            <a:r>
              <a:rPr sz="2400" dirty="0">
                <a:latin typeface="Calibri"/>
                <a:cs typeface="Calibri"/>
              </a:rPr>
              <a:t>and</a:t>
            </a:r>
            <a:r>
              <a:rPr sz="2400" spc="-30" dirty="0">
                <a:latin typeface="Calibri"/>
                <a:cs typeface="Calibri"/>
              </a:rPr>
              <a:t> </a:t>
            </a:r>
            <a:r>
              <a:rPr sz="2400" dirty="0">
                <a:latin typeface="Calibri"/>
                <a:cs typeface="Calibri"/>
              </a:rPr>
              <a:t>analgesic</a:t>
            </a:r>
            <a:r>
              <a:rPr sz="2400" spc="-20" dirty="0">
                <a:latin typeface="Calibri"/>
                <a:cs typeface="Calibri"/>
              </a:rPr>
              <a:t> </a:t>
            </a:r>
            <a:r>
              <a:rPr sz="2400" spc="-10" dirty="0">
                <a:latin typeface="Calibri"/>
                <a:cs typeface="Calibri"/>
              </a:rPr>
              <a:t>abuse.</a:t>
            </a:r>
            <a:endParaRPr sz="2400" dirty="0">
              <a:latin typeface="Calibri"/>
              <a:cs typeface="Calibri"/>
            </a:endParaRPr>
          </a:p>
          <a:p>
            <a:pPr marL="355600" marR="240665" indent="-342900">
              <a:lnSpc>
                <a:spcPct val="100000"/>
              </a:lnSpc>
              <a:spcBef>
                <a:spcPts val="509"/>
              </a:spcBef>
              <a:buFont typeface="Arial MT"/>
              <a:buChar char="•"/>
              <a:tabLst>
                <a:tab pos="355600" algn="l"/>
              </a:tabLst>
            </a:pPr>
            <a:r>
              <a:rPr sz="2400" b="1" dirty="0">
                <a:latin typeface="Calibri"/>
                <a:cs typeface="Calibri"/>
              </a:rPr>
              <a:t>Ischemic</a:t>
            </a:r>
            <a:r>
              <a:rPr sz="2400" b="1" spc="-60" dirty="0">
                <a:latin typeface="Calibri"/>
                <a:cs typeface="Calibri"/>
              </a:rPr>
              <a:t> </a:t>
            </a:r>
            <a:r>
              <a:rPr sz="2400" b="1" dirty="0">
                <a:latin typeface="Calibri"/>
                <a:cs typeface="Calibri"/>
              </a:rPr>
              <a:t>and</a:t>
            </a:r>
            <a:r>
              <a:rPr sz="2400" b="1" spc="-55" dirty="0">
                <a:latin typeface="Calibri"/>
                <a:cs typeface="Calibri"/>
              </a:rPr>
              <a:t> </a:t>
            </a:r>
            <a:r>
              <a:rPr sz="2400" b="1" dirty="0">
                <a:latin typeface="Calibri"/>
                <a:cs typeface="Calibri"/>
              </a:rPr>
              <a:t>suppurative</a:t>
            </a:r>
            <a:r>
              <a:rPr sz="2400" b="1" spc="-35" dirty="0">
                <a:latin typeface="Calibri"/>
                <a:cs typeface="Calibri"/>
              </a:rPr>
              <a:t> </a:t>
            </a:r>
            <a:r>
              <a:rPr sz="2400" b="1" dirty="0">
                <a:latin typeface="Calibri"/>
                <a:cs typeface="Calibri"/>
              </a:rPr>
              <a:t>necrosis</a:t>
            </a:r>
            <a:r>
              <a:rPr sz="2400" b="1" spc="-40" dirty="0">
                <a:latin typeface="Calibri"/>
                <a:cs typeface="Calibri"/>
              </a:rPr>
              <a:t> </a:t>
            </a:r>
            <a:r>
              <a:rPr sz="2400" dirty="0">
                <a:latin typeface="Calibri"/>
                <a:cs typeface="Calibri"/>
              </a:rPr>
              <a:t>of</a:t>
            </a:r>
            <a:r>
              <a:rPr sz="2400" spc="-45" dirty="0">
                <a:latin typeface="Calibri"/>
                <a:cs typeface="Calibri"/>
              </a:rPr>
              <a:t> </a:t>
            </a:r>
            <a:r>
              <a:rPr sz="2400" dirty="0">
                <a:latin typeface="Calibri"/>
                <a:cs typeface="Calibri"/>
              </a:rPr>
              <a:t>the</a:t>
            </a:r>
            <a:r>
              <a:rPr sz="2400" spc="-45" dirty="0">
                <a:latin typeface="Calibri"/>
                <a:cs typeface="Calibri"/>
              </a:rPr>
              <a:t> </a:t>
            </a:r>
            <a:r>
              <a:rPr sz="2400" b="1" dirty="0">
                <a:latin typeface="Calibri"/>
                <a:cs typeface="Calibri"/>
              </a:rPr>
              <a:t>tips</a:t>
            </a:r>
            <a:r>
              <a:rPr sz="2400" b="1" spc="-45" dirty="0">
                <a:latin typeface="Calibri"/>
                <a:cs typeface="Calibri"/>
              </a:rPr>
              <a:t> </a:t>
            </a:r>
            <a:r>
              <a:rPr sz="2400" b="1" dirty="0">
                <a:latin typeface="Calibri"/>
                <a:cs typeface="Calibri"/>
              </a:rPr>
              <a:t>of</a:t>
            </a:r>
            <a:r>
              <a:rPr sz="2400" b="1" spc="-55" dirty="0">
                <a:latin typeface="Calibri"/>
                <a:cs typeface="Calibri"/>
              </a:rPr>
              <a:t> </a:t>
            </a:r>
            <a:r>
              <a:rPr sz="2400" b="1" dirty="0">
                <a:latin typeface="Calibri"/>
                <a:cs typeface="Calibri"/>
              </a:rPr>
              <a:t>the</a:t>
            </a:r>
            <a:r>
              <a:rPr sz="2400" b="1" spc="-35" dirty="0">
                <a:latin typeface="Calibri"/>
                <a:cs typeface="Calibri"/>
              </a:rPr>
              <a:t> </a:t>
            </a:r>
            <a:r>
              <a:rPr sz="2400" b="1" spc="-10" dirty="0">
                <a:latin typeface="Calibri"/>
                <a:cs typeface="Calibri"/>
              </a:rPr>
              <a:t>renal </a:t>
            </a:r>
            <a:r>
              <a:rPr sz="2400" b="1" dirty="0">
                <a:latin typeface="Calibri"/>
                <a:cs typeface="Calibri"/>
              </a:rPr>
              <a:t>pyramids</a:t>
            </a:r>
            <a:r>
              <a:rPr sz="2400" b="1" spc="-50" dirty="0">
                <a:latin typeface="Calibri"/>
                <a:cs typeface="Calibri"/>
              </a:rPr>
              <a:t> </a:t>
            </a:r>
            <a:r>
              <a:rPr sz="2400" b="1" dirty="0">
                <a:latin typeface="Calibri"/>
                <a:cs typeface="Calibri"/>
              </a:rPr>
              <a:t>(renal</a:t>
            </a:r>
            <a:r>
              <a:rPr sz="2400" b="1" spc="-60" dirty="0">
                <a:latin typeface="Calibri"/>
                <a:cs typeface="Calibri"/>
              </a:rPr>
              <a:t> </a:t>
            </a:r>
            <a:r>
              <a:rPr sz="2400" b="1" spc="-10" dirty="0">
                <a:latin typeface="Calibri"/>
                <a:cs typeface="Calibri"/>
              </a:rPr>
              <a:t>papillae).</a:t>
            </a:r>
            <a:endParaRPr sz="2400" dirty="0">
              <a:latin typeface="Calibri"/>
              <a:cs typeface="Calibri"/>
            </a:endParaRPr>
          </a:p>
        </p:txBody>
      </p:sp>
      <p:sp>
        <p:nvSpPr>
          <p:cNvPr id="4" name="object 4"/>
          <p:cNvSpPr txBox="1"/>
          <p:nvPr/>
        </p:nvSpPr>
        <p:spPr>
          <a:xfrm>
            <a:off x="6477000" y="275588"/>
            <a:ext cx="41148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Arial MT"/>
                <a:cs typeface="Arial MT"/>
              </a:rPr>
              <a:t>Core</a:t>
            </a:r>
            <a:endParaRPr sz="1400">
              <a:latin typeface="Arial MT"/>
              <a:cs typeface="Arial MT"/>
            </a:endParaRPr>
          </a:p>
        </p:txBody>
      </p:sp>
      <p:sp>
        <p:nvSpPr>
          <p:cNvPr id="5" name="object 5"/>
          <p:cNvSpPr txBox="1"/>
          <p:nvPr/>
        </p:nvSpPr>
        <p:spPr>
          <a:xfrm>
            <a:off x="7898130" y="275589"/>
            <a:ext cx="81915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7200" y="1676400"/>
            <a:ext cx="8686800" cy="4442460"/>
            <a:chOff x="457200" y="1676400"/>
            <a:chExt cx="8686800" cy="4442460"/>
          </a:xfrm>
        </p:grpSpPr>
        <p:pic>
          <p:nvPicPr>
            <p:cNvPr id="3" name="object 3"/>
            <p:cNvPicPr/>
            <p:nvPr/>
          </p:nvPicPr>
          <p:blipFill>
            <a:blip r:embed="rId2" cstate="print"/>
            <a:stretch>
              <a:fillRect/>
            </a:stretch>
          </p:blipFill>
          <p:spPr>
            <a:xfrm>
              <a:off x="457200" y="1676400"/>
              <a:ext cx="4583734" cy="4442429"/>
            </a:xfrm>
            <a:prstGeom prst="rect">
              <a:avLst/>
            </a:prstGeom>
          </p:spPr>
        </p:pic>
        <p:pic>
          <p:nvPicPr>
            <p:cNvPr id="4" name="object 4"/>
            <p:cNvPicPr/>
            <p:nvPr/>
          </p:nvPicPr>
          <p:blipFill>
            <a:blip r:embed="rId3" cstate="print"/>
            <a:stretch>
              <a:fillRect/>
            </a:stretch>
          </p:blipFill>
          <p:spPr>
            <a:xfrm>
              <a:off x="5032247" y="1676400"/>
              <a:ext cx="4111752" cy="4131564"/>
            </a:xfrm>
            <a:prstGeom prst="rect">
              <a:avLst/>
            </a:prstGeom>
          </p:spPr>
        </p:pic>
      </p:grpSp>
      <p:sp>
        <p:nvSpPr>
          <p:cNvPr id="5" name="object 5"/>
          <p:cNvSpPr txBox="1"/>
          <p:nvPr/>
        </p:nvSpPr>
        <p:spPr>
          <a:xfrm>
            <a:off x="6882383" y="269882"/>
            <a:ext cx="41148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Arial MT"/>
                <a:cs typeface="Arial MT"/>
              </a:rPr>
              <a:t>Core</a:t>
            </a:r>
            <a:endParaRPr sz="1400">
              <a:latin typeface="Arial MT"/>
              <a:cs typeface="Arial MT"/>
            </a:endParaRPr>
          </a:p>
        </p:txBody>
      </p:sp>
      <p:sp>
        <p:nvSpPr>
          <p:cNvPr id="6" name="object 6"/>
          <p:cNvSpPr txBox="1"/>
          <p:nvPr/>
        </p:nvSpPr>
        <p:spPr>
          <a:xfrm>
            <a:off x="7959090" y="355472"/>
            <a:ext cx="81915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9539" y="406853"/>
            <a:ext cx="8901779" cy="622254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8708" y="1015168"/>
            <a:ext cx="6966584" cy="1244600"/>
          </a:xfrm>
          <a:prstGeom prst="rect">
            <a:avLst/>
          </a:prstGeom>
        </p:spPr>
        <p:txBody>
          <a:bodyPr vert="horz" wrap="square" lIns="0" tIns="12065" rIns="0" bIns="0" rtlCol="0">
            <a:spAutoFit/>
          </a:bodyPr>
          <a:lstStyle/>
          <a:p>
            <a:pPr marL="2117090" marR="5080" indent="-2105025">
              <a:lnSpc>
                <a:spcPct val="100000"/>
              </a:lnSpc>
              <a:spcBef>
                <a:spcPts val="95"/>
              </a:spcBef>
            </a:pPr>
            <a:r>
              <a:rPr lang="en-US" sz="4000" dirty="0"/>
              <a:t>Chronic</a:t>
            </a:r>
            <a:r>
              <a:rPr lang="en-US" sz="4000" spc="-80" dirty="0"/>
              <a:t> </a:t>
            </a:r>
            <a:r>
              <a:rPr lang="en-US" sz="4000" spc="-10" dirty="0"/>
              <a:t>pyelonephritis</a:t>
            </a:r>
            <a:r>
              <a:rPr lang="en-US" sz="4000" spc="-95" dirty="0"/>
              <a:t> </a:t>
            </a:r>
            <a:r>
              <a:rPr lang="en-US" sz="4000" dirty="0"/>
              <a:t>and</a:t>
            </a:r>
            <a:r>
              <a:rPr lang="en-US" sz="4000" spc="-80" dirty="0"/>
              <a:t> </a:t>
            </a:r>
            <a:r>
              <a:rPr lang="en-US" sz="4000" spc="-10" dirty="0"/>
              <a:t>reflux nephropathy</a:t>
            </a:r>
            <a:endParaRPr lang="en-US" sz="4000" dirty="0"/>
          </a:p>
        </p:txBody>
      </p:sp>
      <p:sp>
        <p:nvSpPr>
          <p:cNvPr id="3" name="object 3"/>
          <p:cNvSpPr txBox="1"/>
          <p:nvPr/>
        </p:nvSpPr>
        <p:spPr>
          <a:xfrm>
            <a:off x="535940" y="2818946"/>
            <a:ext cx="7713345" cy="2613536"/>
          </a:xfrm>
          <a:prstGeom prst="rect">
            <a:avLst/>
          </a:prstGeom>
        </p:spPr>
        <p:txBody>
          <a:bodyPr vert="horz" wrap="square" lIns="0" tIns="88900" rIns="0" bIns="0" rtlCol="0">
            <a:spAutoFit/>
          </a:bodyPr>
          <a:lstStyle/>
          <a:p>
            <a:pPr marL="354965" indent="-342265">
              <a:lnSpc>
                <a:spcPct val="100000"/>
              </a:lnSpc>
              <a:spcBef>
                <a:spcPts val="700"/>
              </a:spcBef>
              <a:buFont typeface="Arial MT"/>
              <a:buChar char="•"/>
              <a:tabLst>
                <a:tab pos="354965" algn="l"/>
              </a:tabLst>
            </a:pPr>
            <a:r>
              <a:rPr sz="2400" b="1" dirty="0">
                <a:latin typeface="Calibri"/>
                <a:cs typeface="Calibri"/>
              </a:rPr>
              <a:t>Interstitial</a:t>
            </a:r>
            <a:r>
              <a:rPr sz="2400" b="1" spc="5" dirty="0">
                <a:latin typeface="Calibri"/>
                <a:cs typeface="Calibri"/>
              </a:rPr>
              <a:t> </a:t>
            </a:r>
            <a:r>
              <a:rPr sz="2400" b="1" spc="-10" dirty="0">
                <a:latin typeface="Calibri"/>
                <a:cs typeface="Calibri"/>
              </a:rPr>
              <a:t>inflammation</a:t>
            </a:r>
            <a:endParaRPr sz="2400" dirty="0">
              <a:latin typeface="Calibri"/>
              <a:cs typeface="Calibri"/>
            </a:endParaRPr>
          </a:p>
          <a:p>
            <a:pPr marL="355600" marR="5080" indent="-342900">
              <a:lnSpc>
                <a:spcPct val="100000"/>
              </a:lnSpc>
              <a:spcBef>
                <a:spcPts val="605"/>
              </a:spcBef>
              <a:buFont typeface="Arial MT"/>
              <a:buChar char="•"/>
              <a:tabLst>
                <a:tab pos="355600" algn="l"/>
              </a:tabLst>
            </a:pPr>
            <a:r>
              <a:rPr sz="2400" b="1" dirty="0">
                <a:latin typeface="Calibri"/>
                <a:cs typeface="Calibri"/>
              </a:rPr>
              <a:t>grossly</a:t>
            </a:r>
            <a:r>
              <a:rPr sz="2400" b="1" spc="-60" dirty="0">
                <a:latin typeface="Calibri"/>
                <a:cs typeface="Calibri"/>
              </a:rPr>
              <a:t> </a:t>
            </a:r>
            <a:r>
              <a:rPr sz="2400" b="1" dirty="0">
                <a:latin typeface="Calibri"/>
                <a:cs typeface="Calibri"/>
              </a:rPr>
              <a:t>visible</a:t>
            </a:r>
            <a:r>
              <a:rPr sz="2400" b="1" spc="-40" dirty="0">
                <a:latin typeface="Calibri"/>
                <a:cs typeface="Calibri"/>
              </a:rPr>
              <a:t> </a:t>
            </a:r>
            <a:r>
              <a:rPr sz="2400" b="1" dirty="0">
                <a:latin typeface="Calibri"/>
                <a:cs typeface="Calibri"/>
              </a:rPr>
              <a:t>scarring</a:t>
            </a:r>
            <a:r>
              <a:rPr sz="2400" b="1" spc="-60" dirty="0">
                <a:latin typeface="Calibri"/>
                <a:cs typeface="Calibri"/>
              </a:rPr>
              <a:t> </a:t>
            </a:r>
            <a:r>
              <a:rPr sz="2400" dirty="0">
                <a:latin typeface="Calibri"/>
                <a:cs typeface="Calibri"/>
              </a:rPr>
              <a:t>and</a:t>
            </a:r>
            <a:r>
              <a:rPr sz="2400" spc="-5" dirty="0">
                <a:latin typeface="Calibri"/>
                <a:cs typeface="Calibri"/>
              </a:rPr>
              <a:t> </a:t>
            </a:r>
            <a:r>
              <a:rPr sz="2400" b="1" dirty="0">
                <a:latin typeface="Calibri"/>
                <a:cs typeface="Calibri"/>
              </a:rPr>
              <a:t>deformity</a:t>
            </a:r>
            <a:r>
              <a:rPr sz="2400" b="1" spc="-40" dirty="0">
                <a:latin typeface="Calibri"/>
                <a:cs typeface="Calibri"/>
              </a:rPr>
              <a:t> </a:t>
            </a:r>
            <a:r>
              <a:rPr sz="2400" b="1" dirty="0">
                <a:latin typeface="Calibri"/>
                <a:cs typeface="Calibri"/>
              </a:rPr>
              <a:t>of</a:t>
            </a:r>
            <a:r>
              <a:rPr sz="2400" b="1" spc="-25" dirty="0">
                <a:latin typeface="Calibri"/>
                <a:cs typeface="Calibri"/>
              </a:rPr>
              <a:t> the </a:t>
            </a:r>
            <a:r>
              <a:rPr sz="2400" b="1" dirty="0">
                <a:latin typeface="Calibri"/>
                <a:cs typeface="Calibri"/>
              </a:rPr>
              <a:t>pelvicalyceal</a:t>
            </a:r>
            <a:r>
              <a:rPr sz="2400" b="1" spc="-15" dirty="0">
                <a:latin typeface="Calibri"/>
                <a:cs typeface="Calibri"/>
              </a:rPr>
              <a:t> </a:t>
            </a:r>
            <a:r>
              <a:rPr sz="2400" b="1" spc="-10" dirty="0">
                <a:latin typeface="Calibri"/>
                <a:cs typeface="Calibri"/>
              </a:rPr>
              <a:t>system</a:t>
            </a:r>
            <a:r>
              <a:rPr sz="2400" spc="-10" dirty="0">
                <a:latin typeface="Calibri"/>
                <a:cs typeface="Calibri"/>
              </a:rPr>
              <a:t>.</a:t>
            </a:r>
            <a:endParaRPr sz="2400" dirty="0">
              <a:latin typeface="Calibri"/>
              <a:cs typeface="Calibri"/>
            </a:endParaRPr>
          </a:p>
          <a:p>
            <a:pPr marL="354965" indent="-342265">
              <a:lnSpc>
                <a:spcPct val="100000"/>
              </a:lnSpc>
              <a:spcBef>
                <a:spcPts val="600"/>
              </a:spcBef>
              <a:buFont typeface="Arial MT"/>
              <a:buChar char="•"/>
              <a:tabLst>
                <a:tab pos="354965" algn="l"/>
              </a:tabLst>
            </a:pPr>
            <a:r>
              <a:rPr sz="2400" dirty="0">
                <a:latin typeface="Calibri"/>
                <a:cs typeface="Calibri"/>
              </a:rPr>
              <a:t>It</a:t>
            </a:r>
            <a:r>
              <a:rPr sz="2400" spc="-35" dirty="0">
                <a:latin typeface="Calibri"/>
                <a:cs typeface="Calibri"/>
              </a:rPr>
              <a:t> </a:t>
            </a:r>
            <a:r>
              <a:rPr sz="2400" dirty="0">
                <a:latin typeface="Calibri"/>
                <a:cs typeface="Calibri"/>
              </a:rPr>
              <a:t>can</a:t>
            </a:r>
            <a:r>
              <a:rPr sz="2400" spc="-35" dirty="0">
                <a:latin typeface="Calibri"/>
                <a:cs typeface="Calibri"/>
              </a:rPr>
              <a:t> </a:t>
            </a:r>
            <a:r>
              <a:rPr sz="2400" dirty="0">
                <a:latin typeface="Calibri"/>
                <a:cs typeface="Calibri"/>
              </a:rPr>
              <a:t>be</a:t>
            </a:r>
            <a:r>
              <a:rPr sz="2400" spc="-35" dirty="0">
                <a:latin typeface="Calibri"/>
                <a:cs typeface="Calibri"/>
              </a:rPr>
              <a:t> </a:t>
            </a:r>
            <a:r>
              <a:rPr sz="2400" dirty="0">
                <a:latin typeface="Calibri"/>
                <a:cs typeface="Calibri"/>
              </a:rPr>
              <a:t>divided</a:t>
            </a:r>
            <a:r>
              <a:rPr sz="2400" spc="-25" dirty="0">
                <a:latin typeface="Calibri"/>
                <a:cs typeface="Calibri"/>
              </a:rPr>
              <a:t> </a:t>
            </a:r>
            <a:r>
              <a:rPr sz="2400" dirty="0">
                <a:latin typeface="Calibri"/>
                <a:cs typeface="Calibri"/>
              </a:rPr>
              <a:t>into</a:t>
            </a:r>
            <a:r>
              <a:rPr sz="2400" spc="-20" dirty="0">
                <a:latin typeface="Calibri"/>
                <a:cs typeface="Calibri"/>
              </a:rPr>
              <a:t> </a:t>
            </a:r>
            <a:r>
              <a:rPr sz="2400" dirty="0">
                <a:latin typeface="Calibri"/>
                <a:cs typeface="Calibri"/>
              </a:rPr>
              <a:t>two</a:t>
            </a:r>
            <a:r>
              <a:rPr sz="2400" spc="-35" dirty="0">
                <a:latin typeface="Calibri"/>
                <a:cs typeface="Calibri"/>
              </a:rPr>
              <a:t> </a:t>
            </a:r>
            <a:r>
              <a:rPr sz="2400" spc="-10" dirty="0">
                <a:latin typeface="Calibri"/>
                <a:cs typeface="Calibri"/>
              </a:rPr>
              <a:t>forms:</a:t>
            </a:r>
            <a:endParaRPr sz="2400" dirty="0">
              <a:latin typeface="Calibri"/>
              <a:cs typeface="Calibri"/>
            </a:endParaRPr>
          </a:p>
          <a:p>
            <a:pPr marL="354965" indent="-342265">
              <a:lnSpc>
                <a:spcPct val="100000"/>
              </a:lnSpc>
              <a:spcBef>
                <a:spcPts val="600"/>
              </a:spcBef>
              <a:buFont typeface="Arial MT"/>
              <a:buChar char="•"/>
              <a:tabLst>
                <a:tab pos="354965" algn="l"/>
              </a:tabLst>
            </a:pPr>
            <a:r>
              <a:rPr sz="2400" b="1" dirty="0">
                <a:latin typeface="Calibri"/>
                <a:cs typeface="Calibri"/>
              </a:rPr>
              <a:t>Chronic</a:t>
            </a:r>
            <a:r>
              <a:rPr sz="2400" b="1" spc="-35" dirty="0">
                <a:latin typeface="Calibri"/>
                <a:cs typeface="Calibri"/>
              </a:rPr>
              <a:t> </a:t>
            </a:r>
            <a:r>
              <a:rPr sz="2400" b="1" dirty="0">
                <a:latin typeface="Calibri"/>
                <a:cs typeface="Calibri"/>
              </a:rPr>
              <a:t>obstructive</a:t>
            </a:r>
            <a:r>
              <a:rPr sz="2400" b="1" spc="-40" dirty="0">
                <a:latin typeface="Calibri"/>
                <a:cs typeface="Calibri"/>
              </a:rPr>
              <a:t> </a:t>
            </a:r>
            <a:r>
              <a:rPr sz="2400" b="1" spc="-10" dirty="0">
                <a:latin typeface="Calibri"/>
                <a:cs typeface="Calibri"/>
              </a:rPr>
              <a:t>pyelonephritis</a:t>
            </a:r>
            <a:endParaRPr sz="2400" dirty="0">
              <a:latin typeface="Calibri"/>
              <a:cs typeface="Calibri"/>
            </a:endParaRPr>
          </a:p>
          <a:p>
            <a:pPr marL="354965" indent="-342265">
              <a:lnSpc>
                <a:spcPct val="100000"/>
              </a:lnSpc>
              <a:spcBef>
                <a:spcPts val="600"/>
              </a:spcBef>
              <a:buFont typeface="Arial MT"/>
              <a:buChar char="•"/>
              <a:tabLst>
                <a:tab pos="354965" algn="l"/>
              </a:tabLst>
            </a:pPr>
            <a:r>
              <a:rPr sz="2400" b="1" dirty="0">
                <a:latin typeface="Calibri"/>
                <a:cs typeface="Calibri"/>
              </a:rPr>
              <a:t>Chronic</a:t>
            </a:r>
            <a:r>
              <a:rPr sz="2400" b="1" spc="-30" dirty="0">
                <a:latin typeface="Calibri"/>
                <a:cs typeface="Calibri"/>
              </a:rPr>
              <a:t> </a:t>
            </a:r>
            <a:r>
              <a:rPr sz="2400" b="1" dirty="0">
                <a:latin typeface="Calibri"/>
                <a:cs typeface="Calibri"/>
              </a:rPr>
              <a:t>reflux–</a:t>
            </a:r>
            <a:r>
              <a:rPr sz="2400" b="1" spc="-15" dirty="0">
                <a:latin typeface="Calibri"/>
                <a:cs typeface="Calibri"/>
              </a:rPr>
              <a:t> </a:t>
            </a:r>
            <a:r>
              <a:rPr sz="2400" b="1" dirty="0">
                <a:latin typeface="Calibri"/>
                <a:cs typeface="Calibri"/>
              </a:rPr>
              <a:t>associated</a:t>
            </a:r>
            <a:r>
              <a:rPr sz="2400" b="1" spc="-60" dirty="0">
                <a:latin typeface="Calibri"/>
                <a:cs typeface="Calibri"/>
              </a:rPr>
              <a:t> </a:t>
            </a:r>
            <a:r>
              <a:rPr sz="2400" b="1" spc="-10" dirty="0">
                <a:latin typeface="Calibri"/>
                <a:cs typeface="Calibri"/>
              </a:rPr>
              <a:t>pyelonephritis.</a:t>
            </a:r>
            <a:endParaRPr sz="2400" dirty="0">
              <a:latin typeface="Calibri"/>
              <a:cs typeface="Calibri"/>
            </a:endParaRPr>
          </a:p>
        </p:txBody>
      </p:sp>
      <p:sp>
        <p:nvSpPr>
          <p:cNvPr id="4" name="object 4"/>
          <p:cNvSpPr txBox="1"/>
          <p:nvPr/>
        </p:nvSpPr>
        <p:spPr>
          <a:xfrm>
            <a:off x="6477000" y="275588"/>
            <a:ext cx="41148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Arial MT"/>
                <a:cs typeface="Arial MT"/>
              </a:rPr>
              <a:t>Core</a:t>
            </a:r>
            <a:endParaRPr sz="1400" dirty="0">
              <a:latin typeface="Arial MT"/>
              <a:cs typeface="Arial MT"/>
            </a:endParaRPr>
          </a:p>
        </p:txBody>
      </p:sp>
      <p:sp>
        <p:nvSpPr>
          <p:cNvPr id="5" name="object 5"/>
          <p:cNvSpPr txBox="1"/>
          <p:nvPr/>
        </p:nvSpPr>
        <p:spPr>
          <a:xfrm>
            <a:off x="7938007" y="275589"/>
            <a:ext cx="81915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2055" y="1323213"/>
            <a:ext cx="7984490" cy="690574"/>
          </a:xfrm>
          <a:prstGeom prst="rect">
            <a:avLst/>
          </a:prstGeom>
        </p:spPr>
        <p:txBody>
          <a:bodyPr vert="horz" wrap="square" lIns="0" tIns="13335" rIns="0" bIns="0" rtlCol="0">
            <a:spAutoFit/>
          </a:bodyPr>
          <a:lstStyle/>
          <a:p>
            <a:pPr marL="12700">
              <a:lnSpc>
                <a:spcPct val="100000"/>
              </a:lnSpc>
              <a:spcBef>
                <a:spcPts val="105"/>
              </a:spcBef>
            </a:pPr>
            <a:r>
              <a:rPr dirty="0"/>
              <a:t>Chronic</a:t>
            </a:r>
            <a:r>
              <a:rPr spc="-105" dirty="0"/>
              <a:t> </a:t>
            </a:r>
            <a:r>
              <a:rPr lang="en-US" dirty="0">
                <a:latin typeface="Calibri"/>
                <a:cs typeface="Calibri"/>
              </a:rPr>
              <a:t>obstructive</a:t>
            </a:r>
            <a:r>
              <a:rPr lang="en-US" spc="-100" dirty="0">
                <a:latin typeface="Calibri"/>
                <a:cs typeface="Calibri"/>
              </a:rPr>
              <a:t> </a:t>
            </a:r>
            <a:r>
              <a:rPr lang="en-US" spc="-10" dirty="0"/>
              <a:t>pyelonephritis</a:t>
            </a:r>
            <a:endParaRPr spc="-10" dirty="0"/>
          </a:p>
        </p:txBody>
      </p:sp>
      <p:sp>
        <p:nvSpPr>
          <p:cNvPr id="3" name="object 3"/>
          <p:cNvSpPr txBox="1"/>
          <p:nvPr/>
        </p:nvSpPr>
        <p:spPr>
          <a:xfrm>
            <a:off x="535940" y="2475738"/>
            <a:ext cx="6887209" cy="952184"/>
          </a:xfrm>
          <a:prstGeom prst="rect">
            <a:avLst/>
          </a:prstGeom>
        </p:spPr>
        <p:txBody>
          <a:bodyPr vert="horz" wrap="square" lIns="0" tIns="13335" rIns="0" bIns="0" rtlCol="0">
            <a:spAutoFit/>
          </a:bodyPr>
          <a:lstStyle/>
          <a:p>
            <a:pPr marL="355600" marR="219075" indent="-342900">
              <a:lnSpc>
                <a:spcPct val="100000"/>
              </a:lnSpc>
              <a:spcBef>
                <a:spcPts val="105"/>
              </a:spcBef>
              <a:buFont typeface="Arial MT"/>
              <a:buChar char="•"/>
              <a:tabLst>
                <a:tab pos="355600" algn="l"/>
              </a:tabLst>
            </a:pPr>
            <a:r>
              <a:rPr sz="2400" dirty="0">
                <a:latin typeface="Calibri"/>
                <a:cs typeface="Calibri"/>
              </a:rPr>
              <a:t>Obstruction</a:t>
            </a:r>
            <a:r>
              <a:rPr sz="2400" spc="-35" dirty="0">
                <a:latin typeface="Calibri"/>
                <a:cs typeface="Calibri"/>
              </a:rPr>
              <a:t> </a:t>
            </a:r>
            <a:r>
              <a:rPr sz="2400" dirty="0">
                <a:latin typeface="Calibri"/>
                <a:cs typeface="Calibri"/>
              </a:rPr>
              <a:t>predisposes</a:t>
            </a:r>
            <a:r>
              <a:rPr sz="2400" spc="-55" dirty="0">
                <a:latin typeface="Calibri"/>
                <a:cs typeface="Calibri"/>
              </a:rPr>
              <a:t> </a:t>
            </a:r>
            <a:r>
              <a:rPr sz="2400" dirty="0">
                <a:latin typeface="Calibri"/>
                <a:cs typeface="Calibri"/>
              </a:rPr>
              <a:t>the</a:t>
            </a:r>
            <a:r>
              <a:rPr sz="2400" spc="-55" dirty="0">
                <a:latin typeface="Calibri"/>
                <a:cs typeface="Calibri"/>
              </a:rPr>
              <a:t> </a:t>
            </a:r>
            <a:r>
              <a:rPr sz="2400" dirty="0">
                <a:latin typeface="Calibri"/>
                <a:cs typeface="Calibri"/>
              </a:rPr>
              <a:t>kidney</a:t>
            </a:r>
            <a:r>
              <a:rPr sz="2400" spc="-55" dirty="0">
                <a:latin typeface="Calibri"/>
                <a:cs typeface="Calibri"/>
              </a:rPr>
              <a:t> </a:t>
            </a:r>
            <a:r>
              <a:rPr sz="2400" spc="-25" dirty="0">
                <a:latin typeface="Calibri"/>
                <a:cs typeface="Calibri"/>
              </a:rPr>
              <a:t>to </a:t>
            </a:r>
            <a:r>
              <a:rPr sz="2400" spc="-10" dirty="0">
                <a:latin typeface="Calibri"/>
                <a:cs typeface="Calibri"/>
              </a:rPr>
              <a:t>infection.</a:t>
            </a:r>
            <a:endParaRPr sz="2400" dirty="0">
              <a:latin typeface="Calibri"/>
              <a:cs typeface="Calibri"/>
            </a:endParaRPr>
          </a:p>
          <a:p>
            <a:pPr marL="354965" indent="-342265">
              <a:lnSpc>
                <a:spcPct val="100000"/>
              </a:lnSpc>
              <a:spcBef>
                <a:spcPts val="600"/>
              </a:spcBef>
              <a:buFont typeface="Arial MT"/>
              <a:buChar char="•"/>
              <a:tabLst>
                <a:tab pos="354965" algn="l"/>
              </a:tabLst>
            </a:pPr>
            <a:r>
              <a:rPr sz="2400" dirty="0">
                <a:latin typeface="Calibri"/>
                <a:cs typeface="Calibri"/>
              </a:rPr>
              <a:t>Recurrent</a:t>
            </a:r>
            <a:r>
              <a:rPr sz="2400" spc="-30" dirty="0">
                <a:latin typeface="Calibri"/>
                <a:cs typeface="Calibri"/>
              </a:rPr>
              <a:t> </a:t>
            </a:r>
            <a:r>
              <a:rPr sz="2400" dirty="0">
                <a:latin typeface="Calibri"/>
                <a:cs typeface="Calibri"/>
              </a:rPr>
              <a:t>infections</a:t>
            </a:r>
            <a:r>
              <a:rPr sz="2400" spc="-25" dirty="0">
                <a:latin typeface="Calibri"/>
                <a:cs typeface="Calibri"/>
              </a:rPr>
              <a:t> </a:t>
            </a:r>
            <a:r>
              <a:rPr sz="2400" dirty="0">
                <a:latin typeface="Calibri"/>
                <a:cs typeface="Calibri"/>
              </a:rPr>
              <a:t>recurrent</a:t>
            </a:r>
            <a:r>
              <a:rPr sz="2400" spc="-50" dirty="0">
                <a:latin typeface="Calibri"/>
                <a:cs typeface="Calibri"/>
              </a:rPr>
              <a:t> </a:t>
            </a:r>
            <a:r>
              <a:rPr sz="2400" spc="-10" dirty="0">
                <a:latin typeface="Calibri"/>
                <a:cs typeface="Calibri"/>
              </a:rPr>
              <a:t>scarring</a:t>
            </a:r>
            <a:r>
              <a:rPr sz="3200" spc="-10" dirty="0">
                <a:latin typeface="Calibri"/>
                <a:cs typeface="Calibri"/>
              </a:rPr>
              <a:t>.</a:t>
            </a:r>
            <a:endParaRPr sz="3200" dirty="0">
              <a:latin typeface="Calibri"/>
              <a:cs typeface="Calibri"/>
            </a:endParaRPr>
          </a:p>
        </p:txBody>
      </p:sp>
      <p:sp>
        <p:nvSpPr>
          <p:cNvPr id="4" name="object 4"/>
          <p:cNvSpPr txBox="1"/>
          <p:nvPr/>
        </p:nvSpPr>
        <p:spPr>
          <a:xfrm>
            <a:off x="6705600" y="337820"/>
            <a:ext cx="41148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Arial MT"/>
                <a:cs typeface="Arial MT"/>
              </a:rPr>
              <a:t>Core</a:t>
            </a:r>
            <a:endParaRPr sz="1400" dirty="0">
              <a:latin typeface="Arial MT"/>
              <a:cs typeface="Arial MT"/>
            </a:endParaRPr>
          </a:p>
        </p:txBody>
      </p:sp>
      <p:sp>
        <p:nvSpPr>
          <p:cNvPr id="5" name="object 5"/>
          <p:cNvSpPr txBox="1"/>
          <p:nvPr/>
        </p:nvSpPr>
        <p:spPr>
          <a:xfrm>
            <a:off x="8027034" y="337820"/>
            <a:ext cx="81915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982" y="1061669"/>
            <a:ext cx="7541259" cy="1243289"/>
          </a:xfrm>
          <a:prstGeom prst="rect">
            <a:avLst/>
          </a:prstGeom>
        </p:spPr>
        <p:txBody>
          <a:bodyPr vert="horz" wrap="square" lIns="0" tIns="12065" rIns="0" bIns="0" rtlCol="0">
            <a:spAutoFit/>
          </a:bodyPr>
          <a:lstStyle/>
          <a:p>
            <a:pPr marL="5715" algn="ctr">
              <a:lnSpc>
                <a:spcPct val="100000"/>
              </a:lnSpc>
              <a:spcBef>
                <a:spcPts val="95"/>
              </a:spcBef>
            </a:pPr>
            <a:r>
              <a:rPr lang="en-US" sz="4000" dirty="0"/>
              <a:t>Chronic</a:t>
            </a:r>
            <a:r>
              <a:rPr lang="en-US" sz="4000" spc="-120" dirty="0"/>
              <a:t> </a:t>
            </a:r>
            <a:r>
              <a:rPr lang="en-US" sz="4000" b="1" spc="-10" dirty="0">
                <a:latin typeface="Calibri"/>
                <a:cs typeface="Calibri"/>
              </a:rPr>
              <a:t>reflux–associated</a:t>
            </a:r>
            <a:br>
              <a:rPr lang="en-US" sz="4000" dirty="0">
                <a:latin typeface="Calibri"/>
                <a:cs typeface="Calibri"/>
              </a:rPr>
            </a:br>
            <a:r>
              <a:rPr lang="en-US" sz="4000" dirty="0"/>
              <a:t>Pyelonephritis</a:t>
            </a:r>
            <a:r>
              <a:rPr lang="en-US" sz="4000" spc="-110" dirty="0"/>
              <a:t> </a:t>
            </a:r>
            <a:r>
              <a:rPr lang="en-US" sz="4000" dirty="0"/>
              <a:t>(reflux</a:t>
            </a:r>
            <a:r>
              <a:rPr lang="en-US" sz="4000" spc="-110" dirty="0"/>
              <a:t> </a:t>
            </a:r>
            <a:r>
              <a:rPr lang="en-US" sz="4000" spc="-10" dirty="0"/>
              <a:t>nephropathy</a:t>
            </a:r>
            <a:r>
              <a:rPr sz="4000" spc="-10" dirty="0"/>
              <a:t>)</a:t>
            </a:r>
            <a:endParaRPr sz="4000" dirty="0"/>
          </a:p>
        </p:txBody>
      </p:sp>
      <p:sp>
        <p:nvSpPr>
          <p:cNvPr id="3" name="object 3"/>
          <p:cNvSpPr txBox="1"/>
          <p:nvPr/>
        </p:nvSpPr>
        <p:spPr>
          <a:xfrm>
            <a:off x="535940" y="2430856"/>
            <a:ext cx="7516495" cy="1644681"/>
          </a:xfrm>
          <a:prstGeom prst="rect">
            <a:avLst/>
          </a:prstGeom>
        </p:spPr>
        <p:txBody>
          <a:bodyPr vert="horz" wrap="square" lIns="0" tIns="13335" rIns="0" bIns="0" rtlCol="0">
            <a:spAutoFit/>
          </a:bodyPr>
          <a:lstStyle/>
          <a:p>
            <a:pPr marL="355600" marR="5080" indent="-342900">
              <a:lnSpc>
                <a:spcPct val="100000"/>
              </a:lnSpc>
              <a:spcBef>
                <a:spcPts val="105"/>
              </a:spcBef>
              <a:buFont typeface="Arial MT"/>
              <a:buChar char="•"/>
              <a:tabLst>
                <a:tab pos="355600" algn="l"/>
              </a:tabLst>
            </a:pPr>
            <a:r>
              <a:rPr sz="2400" dirty="0">
                <a:latin typeface="Calibri"/>
                <a:cs typeface="Calibri"/>
              </a:rPr>
              <a:t>Superimposition of</a:t>
            </a:r>
            <a:r>
              <a:rPr sz="2400" spc="-35" dirty="0">
                <a:latin typeface="Calibri"/>
                <a:cs typeface="Calibri"/>
              </a:rPr>
              <a:t> </a:t>
            </a:r>
            <a:r>
              <a:rPr sz="2400" dirty="0">
                <a:latin typeface="Calibri"/>
                <a:cs typeface="Calibri"/>
              </a:rPr>
              <a:t>a</a:t>
            </a:r>
            <a:r>
              <a:rPr sz="2400" spc="-30" dirty="0">
                <a:latin typeface="Calibri"/>
                <a:cs typeface="Calibri"/>
              </a:rPr>
              <a:t> </a:t>
            </a:r>
            <a:r>
              <a:rPr sz="2400" dirty="0">
                <a:latin typeface="Calibri"/>
                <a:cs typeface="Calibri"/>
              </a:rPr>
              <a:t>UTI</a:t>
            </a:r>
            <a:r>
              <a:rPr sz="2400" spc="-35" dirty="0">
                <a:latin typeface="Calibri"/>
                <a:cs typeface="Calibri"/>
              </a:rPr>
              <a:t> </a:t>
            </a:r>
            <a:r>
              <a:rPr sz="2400" dirty="0">
                <a:latin typeface="Calibri"/>
                <a:cs typeface="Calibri"/>
              </a:rPr>
              <a:t>on</a:t>
            </a:r>
            <a:r>
              <a:rPr sz="2400" spc="-45" dirty="0">
                <a:latin typeface="Calibri"/>
                <a:cs typeface="Calibri"/>
              </a:rPr>
              <a:t> </a:t>
            </a:r>
            <a:r>
              <a:rPr sz="2400" b="1" spc="-10" dirty="0">
                <a:latin typeface="Calibri"/>
                <a:cs typeface="Calibri"/>
              </a:rPr>
              <a:t>congenital </a:t>
            </a:r>
            <a:r>
              <a:rPr sz="2400" b="1" dirty="0">
                <a:latin typeface="Calibri"/>
                <a:cs typeface="Calibri"/>
              </a:rPr>
              <a:t>vesicoureteral</a:t>
            </a:r>
            <a:r>
              <a:rPr sz="2400" b="1" spc="-35" dirty="0">
                <a:latin typeface="Calibri"/>
                <a:cs typeface="Calibri"/>
              </a:rPr>
              <a:t> </a:t>
            </a:r>
            <a:r>
              <a:rPr sz="2400" b="1" dirty="0">
                <a:latin typeface="Calibri"/>
                <a:cs typeface="Calibri"/>
              </a:rPr>
              <a:t>reflux</a:t>
            </a:r>
            <a:r>
              <a:rPr sz="2400" b="1" spc="-5" dirty="0">
                <a:latin typeface="Calibri"/>
                <a:cs typeface="Calibri"/>
              </a:rPr>
              <a:t> </a:t>
            </a:r>
            <a:r>
              <a:rPr sz="2400" b="1" dirty="0">
                <a:latin typeface="Calibri"/>
                <a:cs typeface="Calibri"/>
              </a:rPr>
              <a:t>and</a:t>
            </a:r>
            <a:r>
              <a:rPr sz="2400" b="1" spc="-15" dirty="0">
                <a:latin typeface="Calibri"/>
                <a:cs typeface="Calibri"/>
              </a:rPr>
              <a:t> </a:t>
            </a:r>
            <a:r>
              <a:rPr sz="2400" b="1" dirty="0">
                <a:latin typeface="Calibri"/>
                <a:cs typeface="Calibri"/>
              </a:rPr>
              <a:t>intrarenal</a:t>
            </a:r>
            <a:r>
              <a:rPr sz="2400" b="1" spc="-35" dirty="0">
                <a:latin typeface="Calibri"/>
                <a:cs typeface="Calibri"/>
              </a:rPr>
              <a:t> </a:t>
            </a:r>
            <a:r>
              <a:rPr sz="2400" b="1" spc="-10" dirty="0">
                <a:latin typeface="Calibri"/>
                <a:cs typeface="Calibri"/>
              </a:rPr>
              <a:t>reflux</a:t>
            </a:r>
            <a:r>
              <a:rPr sz="2400" spc="-10" dirty="0">
                <a:latin typeface="Calibri"/>
                <a:cs typeface="Calibri"/>
              </a:rPr>
              <a:t>.</a:t>
            </a:r>
            <a:endParaRPr sz="2400" dirty="0">
              <a:latin typeface="Calibri"/>
              <a:cs typeface="Calibri"/>
            </a:endParaRPr>
          </a:p>
          <a:p>
            <a:pPr marL="354965" indent="-342265">
              <a:lnSpc>
                <a:spcPct val="100000"/>
              </a:lnSpc>
              <a:spcBef>
                <a:spcPts val="605"/>
              </a:spcBef>
              <a:buFont typeface="Arial MT"/>
              <a:buChar char="•"/>
              <a:tabLst>
                <a:tab pos="354965" algn="l"/>
              </a:tabLst>
            </a:pPr>
            <a:r>
              <a:rPr sz="2400" dirty="0">
                <a:latin typeface="Calibri"/>
                <a:cs typeface="Calibri"/>
              </a:rPr>
              <a:t>Reflux</a:t>
            </a:r>
            <a:r>
              <a:rPr sz="2400" spc="-45" dirty="0">
                <a:latin typeface="Calibri"/>
                <a:cs typeface="Calibri"/>
              </a:rPr>
              <a:t> </a:t>
            </a:r>
            <a:r>
              <a:rPr sz="2400" dirty="0">
                <a:latin typeface="Calibri"/>
                <a:cs typeface="Calibri"/>
              </a:rPr>
              <a:t>may</a:t>
            </a:r>
            <a:r>
              <a:rPr sz="2400" spc="-40" dirty="0">
                <a:latin typeface="Calibri"/>
                <a:cs typeface="Calibri"/>
              </a:rPr>
              <a:t> </a:t>
            </a:r>
            <a:r>
              <a:rPr sz="2400" dirty="0">
                <a:latin typeface="Calibri"/>
                <a:cs typeface="Calibri"/>
              </a:rPr>
              <a:t>be</a:t>
            </a:r>
            <a:r>
              <a:rPr sz="2400" spc="-35" dirty="0">
                <a:latin typeface="Calibri"/>
                <a:cs typeface="Calibri"/>
              </a:rPr>
              <a:t> </a:t>
            </a:r>
            <a:r>
              <a:rPr sz="2400" dirty="0">
                <a:latin typeface="Calibri"/>
                <a:cs typeface="Calibri"/>
              </a:rPr>
              <a:t>unilateral</a:t>
            </a:r>
            <a:r>
              <a:rPr sz="2400" spc="-15" dirty="0">
                <a:latin typeface="Calibri"/>
                <a:cs typeface="Calibri"/>
              </a:rPr>
              <a:t> </a:t>
            </a:r>
            <a:r>
              <a:rPr sz="2400" dirty="0">
                <a:latin typeface="Calibri"/>
                <a:cs typeface="Calibri"/>
              </a:rPr>
              <a:t>or</a:t>
            </a:r>
            <a:r>
              <a:rPr sz="2400" spc="-55" dirty="0">
                <a:latin typeface="Calibri"/>
                <a:cs typeface="Calibri"/>
              </a:rPr>
              <a:t> </a:t>
            </a:r>
            <a:r>
              <a:rPr sz="2400" spc="-10" dirty="0">
                <a:latin typeface="Calibri"/>
                <a:cs typeface="Calibri"/>
              </a:rPr>
              <a:t>bilateral;</a:t>
            </a:r>
            <a:endParaRPr sz="2400" dirty="0">
              <a:latin typeface="Calibri"/>
              <a:cs typeface="Calibri"/>
            </a:endParaRPr>
          </a:p>
          <a:p>
            <a:pPr marL="355600" marR="118110" indent="-342900">
              <a:lnSpc>
                <a:spcPct val="100000"/>
              </a:lnSpc>
              <a:spcBef>
                <a:spcPts val="600"/>
              </a:spcBef>
              <a:buFont typeface="Arial MT"/>
              <a:buChar char="•"/>
              <a:tabLst>
                <a:tab pos="355600" algn="l"/>
              </a:tabLst>
            </a:pPr>
            <a:r>
              <a:rPr sz="2400" dirty="0">
                <a:latin typeface="Calibri"/>
                <a:cs typeface="Calibri"/>
              </a:rPr>
              <a:t>Scarring</a:t>
            </a:r>
            <a:r>
              <a:rPr sz="2400" spc="-15" dirty="0">
                <a:latin typeface="Calibri"/>
                <a:cs typeface="Calibri"/>
              </a:rPr>
              <a:t> </a:t>
            </a:r>
            <a:r>
              <a:rPr sz="2400" dirty="0">
                <a:latin typeface="Calibri"/>
                <a:cs typeface="Calibri"/>
              </a:rPr>
              <a:t>and</a:t>
            </a:r>
            <a:r>
              <a:rPr sz="2400" spc="-5" dirty="0">
                <a:latin typeface="Calibri"/>
                <a:cs typeface="Calibri"/>
              </a:rPr>
              <a:t> </a:t>
            </a:r>
            <a:r>
              <a:rPr sz="2400" dirty="0">
                <a:latin typeface="Calibri"/>
                <a:cs typeface="Calibri"/>
              </a:rPr>
              <a:t>atrophy</a:t>
            </a:r>
            <a:r>
              <a:rPr sz="2400" spc="5" dirty="0">
                <a:latin typeface="Calibri"/>
                <a:cs typeface="Calibri"/>
              </a:rPr>
              <a:t> </a:t>
            </a:r>
            <a:r>
              <a:rPr sz="2400" dirty="0">
                <a:latin typeface="Calibri"/>
                <a:cs typeface="Calibri"/>
              </a:rPr>
              <a:t>of</a:t>
            </a:r>
            <a:r>
              <a:rPr sz="2400" spc="-15" dirty="0">
                <a:latin typeface="Calibri"/>
                <a:cs typeface="Calibri"/>
              </a:rPr>
              <a:t> </a:t>
            </a:r>
            <a:r>
              <a:rPr sz="2400" dirty="0">
                <a:latin typeface="Calibri"/>
                <a:cs typeface="Calibri"/>
              </a:rPr>
              <a:t>one</a:t>
            </a:r>
            <a:r>
              <a:rPr sz="2400" spc="-10" dirty="0">
                <a:latin typeface="Calibri"/>
                <a:cs typeface="Calibri"/>
              </a:rPr>
              <a:t> </a:t>
            </a:r>
            <a:r>
              <a:rPr sz="2400" dirty="0">
                <a:latin typeface="Calibri"/>
                <a:cs typeface="Calibri"/>
              </a:rPr>
              <a:t>kidney</a:t>
            </a:r>
            <a:r>
              <a:rPr sz="2400" spc="-10" dirty="0">
                <a:latin typeface="Calibri"/>
                <a:cs typeface="Calibri"/>
              </a:rPr>
              <a:t> </a:t>
            </a:r>
            <a:r>
              <a:rPr sz="2400" dirty="0">
                <a:latin typeface="Calibri"/>
                <a:cs typeface="Calibri"/>
              </a:rPr>
              <a:t>or</a:t>
            </a:r>
            <a:r>
              <a:rPr sz="2400" spc="-10" dirty="0">
                <a:latin typeface="Calibri"/>
                <a:cs typeface="Calibri"/>
              </a:rPr>
              <a:t> </a:t>
            </a:r>
            <a:r>
              <a:rPr sz="2400" spc="-25" dirty="0">
                <a:latin typeface="Calibri"/>
                <a:cs typeface="Calibri"/>
              </a:rPr>
              <a:t>may </a:t>
            </a:r>
            <a:r>
              <a:rPr sz="2400" dirty="0">
                <a:latin typeface="Calibri"/>
                <a:cs typeface="Calibri"/>
              </a:rPr>
              <a:t>involve</a:t>
            </a:r>
            <a:r>
              <a:rPr sz="2400" spc="-85" dirty="0">
                <a:latin typeface="Calibri"/>
                <a:cs typeface="Calibri"/>
              </a:rPr>
              <a:t> </a:t>
            </a:r>
            <a:r>
              <a:rPr sz="2400" spc="-20" dirty="0">
                <a:latin typeface="Calibri"/>
                <a:cs typeface="Calibri"/>
              </a:rPr>
              <a:t>both</a:t>
            </a:r>
            <a:endParaRPr sz="2400" dirty="0">
              <a:latin typeface="Calibri"/>
              <a:cs typeface="Calibri"/>
            </a:endParaRPr>
          </a:p>
        </p:txBody>
      </p:sp>
      <p:sp>
        <p:nvSpPr>
          <p:cNvPr id="4" name="object 4"/>
          <p:cNvSpPr txBox="1"/>
          <p:nvPr/>
        </p:nvSpPr>
        <p:spPr>
          <a:xfrm>
            <a:off x="6781800" y="364363"/>
            <a:ext cx="411480" cy="23939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Arial MT"/>
                <a:cs typeface="Arial MT"/>
              </a:rPr>
              <a:t>Core</a:t>
            </a:r>
            <a:endParaRPr sz="1400" dirty="0">
              <a:latin typeface="Arial MT"/>
              <a:cs typeface="Arial MT"/>
            </a:endParaRPr>
          </a:p>
        </p:txBody>
      </p:sp>
      <p:sp>
        <p:nvSpPr>
          <p:cNvPr id="5" name="object 5"/>
          <p:cNvSpPr txBox="1"/>
          <p:nvPr/>
        </p:nvSpPr>
        <p:spPr>
          <a:xfrm>
            <a:off x="8045957" y="364363"/>
            <a:ext cx="820419" cy="239395"/>
          </a:xfrm>
          <a:prstGeom prst="rect">
            <a:avLst/>
          </a:prstGeom>
        </p:spPr>
        <p:txBody>
          <a:bodyPr vert="horz" wrap="square" lIns="0" tIns="13335" rIns="0" bIns="0" rtlCol="0">
            <a:spAutoFit/>
          </a:bodyPr>
          <a:lstStyle/>
          <a:p>
            <a:pPr marL="12700">
              <a:lnSpc>
                <a:spcPct val="100000"/>
              </a:lnSpc>
              <a:spcBef>
                <a:spcPts val="105"/>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7726" y="644397"/>
            <a:ext cx="3415029" cy="696595"/>
          </a:xfrm>
          <a:prstGeom prst="rect">
            <a:avLst/>
          </a:prstGeom>
        </p:spPr>
        <p:txBody>
          <a:bodyPr vert="horz" wrap="square" lIns="0" tIns="13335" rIns="0" bIns="0" rtlCol="0">
            <a:spAutoFit/>
          </a:bodyPr>
          <a:lstStyle/>
          <a:p>
            <a:pPr marL="12700">
              <a:lnSpc>
                <a:spcPct val="100000"/>
              </a:lnSpc>
              <a:spcBef>
                <a:spcPts val="105"/>
              </a:spcBef>
            </a:pPr>
            <a:r>
              <a:rPr lang="en-US" spc="-10" dirty="0"/>
              <a:t>Morphology</a:t>
            </a:r>
          </a:p>
        </p:txBody>
      </p:sp>
      <p:sp>
        <p:nvSpPr>
          <p:cNvPr id="3" name="object 3"/>
          <p:cNvSpPr txBox="1"/>
          <p:nvPr/>
        </p:nvSpPr>
        <p:spPr>
          <a:xfrm>
            <a:off x="616462" y="2204591"/>
            <a:ext cx="3921125" cy="2598788"/>
          </a:xfrm>
          <a:prstGeom prst="rect">
            <a:avLst/>
          </a:prstGeom>
        </p:spPr>
        <p:txBody>
          <a:bodyPr vert="horz" wrap="square" lIns="0" tIns="13335" rIns="0" bIns="0" rtlCol="0">
            <a:spAutoFit/>
          </a:bodyPr>
          <a:lstStyle/>
          <a:p>
            <a:pPr marL="355600" marR="5080" indent="-342900">
              <a:lnSpc>
                <a:spcPct val="100000"/>
              </a:lnSpc>
              <a:spcBef>
                <a:spcPts val="105"/>
              </a:spcBef>
              <a:buFont typeface="Arial MT"/>
              <a:buChar char="•"/>
              <a:tabLst>
                <a:tab pos="355600" algn="l"/>
                <a:tab pos="1174750" algn="l"/>
              </a:tabLst>
            </a:pPr>
            <a:r>
              <a:rPr sz="2400" dirty="0">
                <a:latin typeface="Calibri"/>
                <a:cs typeface="Calibri"/>
              </a:rPr>
              <a:t>The</a:t>
            </a:r>
            <a:r>
              <a:rPr sz="2400" spc="-30" dirty="0">
                <a:latin typeface="Calibri"/>
                <a:cs typeface="Calibri"/>
              </a:rPr>
              <a:t> </a:t>
            </a:r>
            <a:r>
              <a:rPr sz="2400" dirty="0">
                <a:latin typeface="Calibri"/>
                <a:cs typeface="Calibri"/>
              </a:rPr>
              <a:t>hallmark</a:t>
            </a:r>
            <a:r>
              <a:rPr sz="2400" spc="-20" dirty="0">
                <a:latin typeface="Calibri"/>
                <a:cs typeface="Calibri"/>
              </a:rPr>
              <a:t> </a:t>
            </a:r>
            <a:r>
              <a:rPr sz="2400" spc="-25" dirty="0">
                <a:latin typeface="Calibri"/>
                <a:cs typeface="Calibri"/>
              </a:rPr>
              <a:t>of </a:t>
            </a:r>
            <a:r>
              <a:rPr sz="2400" spc="-10" dirty="0">
                <a:latin typeface="Calibri"/>
                <a:cs typeface="Calibri"/>
              </a:rPr>
              <a:t>chronic pyelonephritis</a:t>
            </a:r>
            <a:r>
              <a:rPr sz="2400" spc="-105" dirty="0">
                <a:latin typeface="Calibri"/>
                <a:cs typeface="Calibri"/>
              </a:rPr>
              <a:t> </a:t>
            </a:r>
            <a:r>
              <a:rPr sz="2400" spc="-25" dirty="0">
                <a:latin typeface="Calibri"/>
                <a:cs typeface="Calibri"/>
              </a:rPr>
              <a:t>is </a:t>
            </a:r>
            <a:r>
              <a:rPr sz="2400" b="1" dirty="0">
                <a:latin typeface="Calibri"/>
                <a:cs typeface="Calibri"/>
              </a:rPr>
              <a:t>scarring</a:t>
            </a:r>
            <a:r>
              <a:rPr sz="2400" b="1" spc="-110" dirty="0">
                <a:latin typeface="Calibri"/>
                <a:cs typeface="Calibri"/>
              </a:rPr>
              <a:t> </a:t>
            </a:r>
            <a:r>
              <a:rPr sz="2400" dirty="0">
                <a:latin typeface="Calibri"/>
                <a:cs typeface="Calibri"/>
              </a:rPr>
              <a:t>involving</a:t>
            </a:r>
            <a:r>
              <a:rPr sz="2400" spc="-40" dirty="0">
                <a:latin typeface="Calibri"/>
                <a:cs typeface="Calibri"/>
              </a:rPr>
              <a:t> </a:t>
            </a:r>
            <a:r>
              <a:rPr sz="2400" spc="-25" dirty="0">
                <a:latin typeface="Calibri"/>
                <a:cs typeface="Calibri"/>
              </a:rPr>
              <a:t>the </a:t>
            </a:r>
            <a:r>
              <a:rPr sz="2400" dirty="0">
                <a:latin typeface="Calibri"/>
                <a:cs typeface="Calibri"/>
              </a:rPr>
              <a:t>pelvis</a:t>
            </a:r>
            <a:r>
              <a:rPr sz="2400" spc="-35" dirty="0">
                <a:latin typeface="Calibri"/>
                <a:cs typeface="Calibri"/>
              </a:rPr>
              <a:t> </a:t>
            </a:r>
            <a:r>
              <a:rPr sz="2400" dirty="0">
                <a:latin typeface="Calibri"/>
                <a:cs typeface="Calibri"/>
              </a:rPr>
              <a:t>or</a:t>
            </a:r>
            <a:r>
              <a:rPr sz="2400" spc="-35" dirty="0">
                <a:latin typeface="Calibri"/>
                <a:cs typeface="Calibri"/>
              </a:rPr>
              <a:t> </a:t>
            </a:r>
            <a:r>
              <a:rPr sz="2400" dirty="0">
                <a:latin typeface="Calibri"/>
                <a:cs typeface="Calibri"/>
              </a:rPr>
              <a:t>calyces,</a:t>
            </a:r>
            <a:r>
              <a:rPr sz="2400" spc="-45" dirty="0">
                <a:latin typeface="Calibri"/>
                <a:cs typeface="Calibri"/>
              </a:rPr>
              <a:t> </a:t>
            </a:r>
            <a:r>
              <a:rPr sz="2400" spc="-25" dirty="0">
                <a:latin typeface="Calibri"/>
                <a:cs typeface="Calibri"/>
              </a:rPr>
              <a:t>or </a:t>
            </a:r>
            <a:r>
              <a:rPr sz="2400" dirty="0">
                <a:latin typeface="Calibri"/>
                <a:cs typeface="Calibri"/>
              </a:rPr>
              <a:t>both,</a:t>
            </a:r>
            <a:r>
              <a:rPr sz="2400" spc="-65" dirty="0">
                <a:latin typeface="Calibri"/>
                <a:cs typeface="Calibri"/>
              </a:rPr>
              <a:t> </a:t>
            </a:r>
            <a:r>
              <a:rPr sz="2400" dirty="0">
                <a:latin typeface="Calibri"/>
                <a:cs typeface="Calibri"/>
              </a:rPr>
              <a:t>leading</a:t>
            </a:r>
            <a:r>
              <a:rPr sz="2400" spc="-65" dirty="0">
                <a:latin typeface="Calibri"/>
                <a:cs typeface="Calibri"/>
              </a:rPr>
              <a:t> </a:t>
            </a:r>
            <a:r>
              <a:rPr sz="2400" spc="-25" dirty="0">
                <a:latin typeface="Calibri"/>
                <a:cs typeface="Calibri"/>
              </a:rPr>
              <a:t>to </a:t>
            </a:r>
            <a:r>
              <a:rPr sz="2400" b="1" dirty="0">
                <a:latin typeface="Calibri"/>
                <a:cs typeface="Calibri"/>
              </a:rPr>
              <a:t>papillary</a:t>
            </a:r>
            <a:r>
              <a:rPr sz="2400" b="1" spc="-35" dirty="0">
                <a:latin typeface="Calibri"/>
                <a:cs typeface="Calibri"/>
              </a:rPr>
              <a:t> </a:t>
            </a:r>
            <a:r>
              <a:rPr sz="2400" b="1" spc="-10" dirty="0">
                <a:latin typeface="Calibri"/>
                <a:cs typeface="Calibri"/>
              </a:rPr>
              <a:t>blunting </a:t>
            </a:r>
            <a:r>
              <a:rPr sz="2400" b="1" spc="-25" dirty="0">
                <a:latin typeface="Calibri"/>
                <a:cs typeface="Calibri"/>
              </a:rPr>
              <a:t>and</a:t>
            </a:r>
            <a:r>
              <a:rPr sz="2400" b="1" dirty="0">
                <a:latin typeface="Calibri"/>
                <a:cs typeface="Calibri"/>
              </a:rPr>
              <a:t>	marked</a:t>
            </a:r>
            <a:r>
              <a:rPr sz="2400" b="1" spc="-15" dirty="0">
                <a:latin typeface="Calibri"/>
                <a:cs typeface="Calibri"/>
              </a:rPr>
              <a:t> </a:t>
            </a:r>
            <a:r>
              <a:rPr sz="2400" b="1" spc="-10" dirty="0">
                <a:latin typeface="Calibri"/>
                <a:cs typeface="Calibri"/>
              </a:rPr>
              <a:t>calyceal deformities</a:t>
            </a:r>
            <a:endParaRPr sz="2400" dirty="0">
              <a:latin typeface="Calibri"/>
              <a:cs typeface="Calibri"/>
            </a:endParaRPr>
          </a:p>
        </p:txBody>
      </p:sp>
      <p:pic>
        <p:nvPicPr>
          <p:cNvPr id="4" name="object 4"/>
          <p:cNvPicPr/>
          <p:nvPr/>
        </p:nvPicPr>
        <p:blipFill>
          <a:blip r:embed="rId2" cstate="print"/>
          <a:stretch>
            <a:fillRect/>
          </a:stretch>
        </p:blipFill>
        <p:spPr>
          <a:xfrm>
            <a:off x="4419600" y="1307590"/>
            <a:ext cx="4724400" cy="5550408"/>
          </a:xfrm>
          <a:prstGeom prst="rect">
            <a:avLst/>
          </a:prstGeom>
        </p:spPr>
      </p:pic>
      <p:sp>
        <p:nvSpPr>
          <p:cNvPr id="5" name="object 5"/>
          <p:cNvSpPr txBox="1"/>
          <p:nvPr/>
        </p:nvSpPr>
        <p:spPr>
          <a:xfrm>
            <a:off x="7010400" y="204596"/>
            <a:ext cx="412115"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Arial MT"/>
                <a:cs typeface="Arial MT"/>
              </a:rPr>
              <a:t>Core</a:t>
            </a:r>
            <a:endParaRPr sz="1400" dirty="0">
              <a:latin typeface="Arial MT"/>
              <a:cs typeface="Arial MT"/>
            </a:endParaRPr>
          </a:p>
        </p:txBody>
      </p:sp>
      <p:sp>
        <p:nvSpPr>
          <p:cNvPr id="6" name="object 6"/>
          <p:cNvSpPr txBox="1"/>
          <p:nvPr/>
        </p:nvSpPr>
        <p:spPr>
          <a:xfrm>
            <a:off x="7979409" y="204596"/>
            <a:ext cx="81915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2698" y="706881"/>
            <a:ext cx="7627620" cy="1279401"/>
          </a:xfrm>
          <a:prstGeom prst="rect">
            <a:avLst/>
          </a:prstGeom>
        </p:spPr>
        <p:txBody>
          <a:bodyPr vert="horz" wrap="square" lIns="0" tIns="596468" rIns="0" bIns="0" rtlCol="0">
            <a:spAutoFit/>
          </a:bodyPr>
          <a:lstStyle/>
          <a:p>
            <a:pPr marL="2204720">
              <a:lnSpc>
                <a:spcPct val="100000"/>
              </a:lnSpc>
              <a:spcBef>
                <a:spcPts val="105"/>
              </a:spcBef>
            </a:pPr>
            <a:r>
              <a:rPr lang="en-US" spc="-10" dirty="0"/>
              <a:t>Morphology</a:t>
            </a:r>
          </a:p>
        </p:txBody>
      </p:sp>
      <p:sp>
        <p:nvSpPr>
          <p:cNvPr id="3" name="object 3"/>
          <p:cNvSpPr txBox="1"/>
          <p:nvPr/>
        </p:nvSpPr>
        <p:spPr>
          <a:xfrm>
            <a:off x="535940" y="2178151"/>
            <a:ext cx="8044815" cy="2167260"/>
          </a:xfrm>
          <a:prstGeom prst="rect">
            <a:avLst/>
          </a:prstGeom>
        </p:spPr>
        <p:txBody>
          <a:bodyPr vert="horz" wrap="square" lIns="0" tIns="88900" rIns="0" bIns="0" rtlCol="0">
            <a:spAutoFit/>
          </a:bodyPr>
          <a:lstStyle/>
          <a:p>
            <a:pPr marL="354965" indent="-342265">
              <a:lnSpc>
                <a:spcPct val="100000"/>
              </a:lnSpc>
              <a:spcBef>
                <a:spcPts val="700"/>
              </a:spcBef>
              <a:buFont typeface="Arial MT"/>
              <a:buChar char="•"/>
              <a:tabLst>
                <a:tab pos="354965" algn="l"/>
              </a:tabLst>
            </a:pPr>
            <a:r>
              <a:rPr lang="en-US" sz="2400" spc="-10" dirty="0">
                <a:latin typeface="Calibri"/>
                <a:cs typeface="Calibri"/>
              </a:rPr>
              <a:t>Microscopy</a:t>
            </a:r>
            <a:endParaRPr lang="en-US" sz="2400" dirty="0">
              <a:latin typeface="Calibri"/>
              <a:cs typeface="Calibri"/>
            </a:endParaRPr>
          </a:p>
          <a:p>
            <a:pPr marL="354965" indent="-342265">
              <a:lnSpc>
                <a:spcPct val="100000"/>
              </a:lnSpc>
              <a:spcBef>
                <a:spcPts val="600"/>
              </a:spcBef>
              <a:buFont typeface="Arial MT"/>
              <a:buChar char="•"/>
              <a:tabLst>
                <a:tab pos="354965" algn="l"/>
              </a:tabLst>
            </a:pPr>
            <a:r>
              <a:rPr lang="en-US" sz="2400" b="1" dirty="0">
                <a:latin typeface="Calibri"/>
                <a:cs typeface="Calibri"/>
              </a:rPr>
              <a:t>Uneven</a:t>
            </a:r>
            <a:r>
              <a:rPr lang="en-US" sz="2400" b="1" spc="-20" dirty="0">
                <a:latin typeface="Calibri"/>
                <a:cs typeface="Calibri"/>
              </a:rPr>
              <a:t> </a:t>
            </a:r>
            <a:r>
              <a:rPr lang="en-US" sz="2400" b="1" dirty="0">
                <a:latin typeface="Calibri"/>
                <a:cs typeface="Calibri"/>
              </a:rPr>
              <a:t>interstitial</a:t>
            </a:r>
            <a:r>
              <a:rPr lang="en-US" sz="2400" b="1" spc="-65" dirty="0">
                <a:latin typeface="Calibri"/>
                <a:cs typeface="Calibri"/>
              </a:rPr>
              <a:t> </a:t>
            </a:r>
            <a:r>
              <a:rPr lang="en-US" sz="2400" b="1" spc="-10" dirty="0">
                <a:latin typeface="Calibri"/>
                <a:cs typeface="Calibri"/>
              </a:rPr>
              <a:t>fibrosis</a:t>
            </a:r>
            <a:endParaRPr lang="en-US" sz="2400" dirty="0">
              <a:latin typeface="Calibri"/>
              <a:cs typeface="Calibri"/>
            </a:endParaRPr>
          </a:p>
          <a:p>
            <a:pPr marL="354965" indent="-342265">
              <a:lnSpc>
                <a:spcPct val="100000"/>
              </a:lnSpc>
              <a:spcBef>
                <a:spcPts val="600"/>
              </a:spcBef>
              <a:buFont typeface="Arial MT"/>
              <a:buChar char="•"/>
              <a:tabLst>
                <a:tab pos="354965" algn="l"/>
              </a:tabLst>
            </a:pPr>
            <a:r>
              <a:rPr lang="en-US" sz="2400" dirty="0">
                <a:latin typeface="Calibri"/>
                <a:cs typeface="Calibri"/>
              </a:rPr>
              <a:t>Tubular</a:t>
            </a:r>
            <a:r>
              <a:rPr lang="en-US" sz="2400" spc="-100" dirty="0">
                <a:latin typeface="Calibri"/>
                <a:cs typeface="Calibri"/>
              </a:rPr>
              <a:t> </a:t>
            </a:r>
            <a:r>
              <a:rPr lang="en-US" sz="2400" b="1" spc="-10" dirty="0">
                <a:latin typeface="Calibri"/>
                <a:cs typeface="Calibri"/>
              </a:rPr>
              <a:t>atrophy</a:t>
            </a:r>
            <a:r>
              <a:rPr lang="en-US" sz="2400" spc="-10" dirty="0">
                <a:latin typeface="Calibri"/>
                <a:cs typeface="Calibri"/>
              </a:rPr>
              <a:t>.</a:t>
            </a:r>
            <a:endParaRPr lang="en-US" sz="2400" dirty="0">
              <a:latin typeface="Calibri"/>
              <a:cs typeface="Calibri"/>
            </a:endParaRPr>
          </a:p>
          <a:p>
            <a:pPr marL="355600" marR="5080" indent="-342900">
              <a:lnSpc>
                <a:spcPct val="100000"/>
              </a:lnSpc>
              <a:spcBef>
                <a:spcPts val="600"/>
              </a:spcBef>
              <a:buFont typeface="Arial MT"/>
              <a:buChar char="•"/>
              <a:tabLst>
                <a:tab pos="355600" algn="l"/>
              </a:tabLst>
            </a:pPr>
            <a:r>
              <a:rPr lang="en-US" sz="2400" b="1" dirty="0">
                <a:latin typeface="Calibri"/>
                <a:cs typeface="Calibri"/>
              </a:rPr>
              <a:t>Chronic</a:t>
            </a:r>
            <a:r>
              <a:rPr lang="en-US" sz="2400" b="1" spc="-20" dirty="0">
                <a:latin typeface="Calibri"/>
                <a:cs typeface="Calibri"/>
              </a:rPr>
              <a:t> </a:t>
            </a:r>
            <a:r>
              <a:rPr lang="en-US" sz="2400" b="1" dirty="0">
                <a:latin typeface="Calibri"/>
                <a:cs typeface="Calibri"/>
              </a:rPr>
              <a:t>inflammatory</a:t>
            </a:r>
            <a:r>
              <a:rPr lang="en-US" sz="2400" b="1" spc="-55" dirty="0">
                <a:latin typeface="Calibri"/>
                <a:cs typeface="Calibri"/>
              </a:rPr>
              <a:t> </a:t>
            </a:r>
            <a:r>
              <a:rPr lang="en-US" sz="2400" b="1" dirty="0">
                <a:latin typeface="Calibri"/>
                <a:cs typeface="Calibri"/>
              </a:rPr>
              <a:t>cell</a:t>
            </a:r>
            <a:r>
              <a:rPr lang="en-US" sz="2400" b="1" spc="-5" dirty="0">
                <a:latin typeface="Calibri"/>
                <a:cs typeface="Calibri"/>
              </a:rPr>
              <a:t> </a:t>
            </a:r>
            <a:r>
              <a:rPr lang="en-US" sz="2400" b="1" dirty="0">
                <a:latin typeface="Calibri"/>
                <a:cs typeface="Calibri"/>
              </a:rPr>
              <a:t>infiltration</a:t>
            </a:r>
            <a:r>
              <a:rPr lang="en-US" sz="2400" b="1" spc="-70" dirty="0">
                <a:latin typeface="Calibri"/>
                <a:cs typeface="Calibri"/>
              </a:rPr>
              <a:t> </a:t>
            </a:r>
            <a:r>
              <a:rPr lang="en-US" sz="2400" spc="-25" dirty="0">
                <a:latin typeface="Calibri"/>
                <a:cs typeface="Calibri"/>
              </a:rPr>
              <a:t>and </a:t>
            </a:r>
            <a:r>
              <a:rPr lang="en-US" sz="2400" dirty="0">
                <a:latin typeface="Calibri"/>
                <a:cs typeface="Calibri"/>
              </a:rPr>
              <a:t>fibrosis</a:t>
            </a:r>
            <a:r>
              <a:rPr lang="en-US" sz="2400" spc="-30" dirty="0">
                <a:latin typeface="Calibri"/>
                <a:cs typeface="Calibri"/>
              </a:rPr>
              <a:t> </a:t>
            </a:r>
            <a:r>
              <a:rPr lang="en-US" sz="2400" dirty="0">
                <a:latin typeface="Calibri"/>
                <a:cs typeface="Calibri"/>
              </a:rPr>
              <a:t>involving</a:t>
            </a:r>
            <a:r>
              <a:rPr lang="en-US" sz="2400" spc="-15" dirty="0">
                <a:latin typeface="Calibri"/>
                <a:cs typeface="Calibri"/>
              </a:rPr>
              <a:t> </a:t>
            </a:r>
            <a:r>
              <a:rPr lang="en-US" sz="2400" dirty="0">
                <a:latin typeface="Calibri"/>
                <a:cs typeface="Calibri"/>
              </a:rPr>
              <a:t>the</a:t>
            </a:r>
            <a:r>
              <a:rPr lang="en-US" sz="2400" spc="-30" dirty="0">
                <a:latin typeface="Calibri"/>
                <a:cs typeface="Calibri"/>
              </a:rPr>
              <a:t> </a:t>
            </a:r>
            <a:r>
              <a:rPr lang="en-US" sz="2400" dirty="0">
                <a:latin typeface="Calibri"/>
                <a:cs typeface="Calibri"/>
              </a:rPr>
              <a:t>calyceal</a:t>
            </a:r>
            <a:r>
              <a:rPr lang="en-US" sz="2400" spc="-35" dirty="0">
                <a:latin typeface="Calibri"/>
                <a:cs typeface="Calibri"/>
              </a:rPr>
              <a:t> </a:t>
            </a:r>
            <a:r>
              <a:rPr lang="en-US" sz="2400" dirty="0">
                <a:latin typeface="Calibri"/>
                <a:cs typeface="Calibri"/>
              </a:rPr>
              <a:t>mucosa</a:t>
            </a:r>
            <a:r>
              <a:rPr lang="en-US" sz="2400" spc="-30" dirty="0">
                <a:latin typeface="Calibri"/>
                <a:cs typeface="Calibri"/>
              </a:rPr>
              <a:t> </a:t>
            </a:r>
            <a:r>
              <a:rPr lang="en-US" sz="2400" dirty="0">
                <a:latin typeface="Calibri"/>
                <a:cs typeface="Calibri"/>
              </a:rPr>
              <a:t>and</a:t>
            </a:r>
            <a:r>
              <a:rPr lang="en-US" sz="2400" spc="-20" dirty="0">
                <a:latin typeface="Calibri"/>
                <a:cs typeface="Calibri"/>
              </a:rPr>
              <a:t> wall</a:t>
            </a:r>
            <a:endParaRPr lang="en-US" sz="2400" dirty="0">
              <a:latin typeface="Calibri"/>
              <a:cs typeface="Calibri"/>
            </a:endParaRPr>
          </a:p>
        </p:txBody>
      </p:sp>
      <p:sp>
        <p:nvSpPr>
          <p:cNvPr id="4" name="object 4"/>
          <p:cNvSpPr txBox="1"/>
          <p:nvPr/>
        </p:nvSpPr>
        <p:spPr>
          <a:xfrm>
            <a:off x="8166817" y="53148"/>
            <a:ext cx="41148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Arial MT"/>
                <a:cs typeface="Arial MT"/>
              </a:rPr>
              <a:t>Core</a:t>
            </a:r>
            <a:endParaRPr sz="1400" dirty="0">
              <a:latin typeface="Arial MT"/>
              <a:cs typeface="Arial MT"/>
            </a:endParaRPr>
          </a:p>
        </p:txBody>
      </p:sp>
      <p:sp>
        <p:nvSpPr>
          <p:cNvPr id="5" name="object 5"/>
          <p:cNvSpPr txBox="1"/>
          <p:nvPr/>
        </p:nvSpPr>
        <p:spPr>
          <a:xfrm>
            <a:off x="7978267" y="320166"/>
            <a:ext cx="81915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2833" y="1375994"/>
            <a:ext cx="3416935" cy="697230"/>
          </a:xfrm>
          <a:prstGeom prst="rect">
            <a:avLst/>
          </a:prstGeom>
        </p:spPr>
        <p:txBody>
          <a:bodyPr vert="horz" wrap="square" lIns="0" tIns="13335" rIns="0" bIns="0" rtlCol="0">
            <a:spAutoFit/>
          </a:bodyPr>
          <a:lstStyle/>
          <a:p>
            <a:pPr marL="12700">
              <a:lnSpc>
                <a:spcPct val="100000"/>
              </a:lnSpc>
              <a:spcBef>
                <a:spcPts val="105"/>
              </a:spcBef>
            </a:pPr>
            <a:r>
              <a:rPr lang="en-US" spc="-10" dirty="0"/>
              <a:t>Morphology</a:t>
            </a:r>
          </a:p>
        </p:txBody>
      </p:sp>
      <p:sp>
        <p:nvSpPr>
          <p:cNvPr id="3" name="object 3"/>
          <p:cNvSpPr txBox="1">
            <a:spLocks noGrp="1"/>
          </p:cNvSpPr>
          <p:nvPr>
            <p:ph type="body" idx="1"/>
          </p:nvPr>
        </p:nvSpPr>
        <p:spPr>
          <a:xfrm>
            <a:off x="535940" y="2415362"/>
            <a:ext cx="7912100" cy="2752677"/>
          </a:xfrm>
          <a:prstGeom prst="rect">
            <a:avLst/>
          </a:prstGeom>
        </p:spPr>
        <p:txBody>
          <a:bodyPr vert="horz" wrap="square" lIns="0" tIns="13335" rIns="0" bIns="0" rtlCol="0">
            <a:spAutoFit/>
          </a:bodyPr>
          <a:lstStyle/>
          <a:p>
            <a:pPr marL="354330" marR="381635" indent="-341630" algn="just">
              <a:lnSpc>
                <a:spcPct val="100000"/>
              </a:lnSpc>
              <a:spcBef>
                <a:spcPts val="105"/>
              </a:spcBef>
              <a:buFont typeface="Arial MT"/>
              <a:buChar char="•"/>
              <a:tabLst>
                <a:tab pos="355600" algn="l"/>
              </a:tabLst>
            </a:pPr>
            <a:r>
              <a:rPr sz="2400" dirty="0"/>
              <a:t>Intratubular</a:t>
            </a:r>
            <a:r>
              <a:rPr sz="2400" spc="-5" dirty="0"/>
              <a:t> </a:t>
            </a:r>
            <a:r>
              <a:rPr sz="2400" spc="-10" dirty="0"/>
              <a:t>PAS-</a:t>
            </a:r>
            <a:r>
              <a:rPr sz="2400" dirty="0"/>
              <a:t>positive</a:t>
            </a:r>
            <a:r>
              <a:rPr sz="2400" spc="-60" dirty="0"/>
              <a:t> </a:t>
            </a:r>
            <a:r>
              <a:rPr sz="2400" b="1" dirty="0">
                <a:latin typeface="Calibri"/>
                <a:cs typeface="Calibri"/>
              </a:rPr>
              <a:t>colloid</a:t>
            </a:r>
            <a:r>
              <a:rPr sz="2400" b="1" spc="-80" dirty="0">
                <a:latin typeface="Calibri"/>
                <a:cs typeface="Calibri"/>
              </a:rPr>
              <a:t> </a:t>
            </a:r>
            <a:r>
              <a:rPr sz="2400" b="1" dirty="0">
                <a:latin typeface="Calibri"/>
                <a:cs typeface="Calibri"/>
              </a:rPr>
              <a:t>casts</a:t>
            </a:r>
            <a:r>
              <a:rPr sz="2400" dirty="0"/>
              <a:t>,</a:t>
            </a:r>
            <a:r>
              <a:rPr sz="2400" spc="-75" dirty="0"/>
              <a:t> </a:t>
            </a:r>
            <a:r>
              <a:rPr sz="2400" spc="-20" dirty="0"/>
              <a:t>that 	</a:t>
            </a:r>
            <a:r>
              <a:rPr sz="2400" dirty="0"/>
              <a:t>suggest</a:t>
            </a:r>
            <a:r>
              <a:rPr sz="2400" spc="-50" dirty="0"/>
              <a:t> </a:t>
            </a:r>
            <a:r>
              <a:rPr sz="2400" dirty="0"/>
              <a:t>the</a:t>
            </a:r>
            <a:r>
              <a:rPr sz="2400" spc="-50" dirty="0"/>
              <a:t> </a:t>
            </a:r>
            <a:r>
              <a:rPr sz="2400" dirty="0"/>
              <a:t>appearance</a:t>
            </a:r>
            <a:r>
              <a:rPr sz="2400" spc="-40" dirty="0"/>
              <a:t> </a:t>
            </a:r>
            <a:r>
              <a:rPr sz="2400" dirty="0"/>
              <a:t>of</a:t>
            </a:r>
            <a:r>
              <a:rPr sz="2400" spc="-45" dirty="0"/>
              <a:t> </a:t>
            </a:r>
            <a:r>
              <a:rPr sz="2400" dirty="0"/>
              <a:t>thyroid</a:t>
            </a:r>
            <a:r>
              <a:rPr sz="2400" spc="-35" dirty="0"/>
              <a:t> </a:t>
            </a:r>
            <a:r>
              <a:rPr sz="2400" spc="-10" dirty="0"/>
              <a:t>tissue— 	</a:t>
            </a:r>
            <a:r>
              <a:rPr sz="2400" dirty="0"/>
              <a:t>hence</a:t>
            </a:r>
            <a:r>
              <a:rPr sz="2400" spc="-25" dirty="0"/>
              <a:t> </a:t>
            </a:r>
            <a:r>
              <a:rPr sz="2400" dirty="0"/>
              <a:t>the</a:t>
            </a:r>
            <a:r>
              <a:rPr sz="2400" spc="-10" dirty="0"/>
              <a:t> </a:t>
            </a:r>
            <a:r>
              <a:rPr sz="2400" dirty="0"/>
              <a:t>descriptive term</a:t>
            </a:r>
            <a:r>
              <a:rPr sz="2400" spc="-60" dirty="0"/>
              <a:t> </a:t>
            </a:r>
            <a:r>
              <a:rPr sz="2400" b="1" spc="-10" dirty="0">
                <a:latin typeface="Calibri"/>
                <a:cs typeface="Calibri"/>
              </a:rPr>
              <a:t>thyroidization</a:t>
            </a:r>
            <a:r>
              <a:rPr sz="2400" spc="-10" dirty="0"/>
              <a:t>.</a:t>
            </a:r>
          </a:p>
          <a:p>
            <a:pPr marL="354330" marR="404495" indent="-341630" algn="just">
              <a:lnSpc>
                <a:spcPct val="100000"/>
              </a:lnSpc>
              <a:spcBef>
                <a:spcPts val="600"/>
              </a:spcBef>
              <a:buFont typeface="Arial MT"/>
              <a:buChar char="•"/>
              <a:tabLst>
                <a:tab pos="355600" algn="l"/>
              </a:tabLst>
            </a:pPr>
            <a:r>
              <a:rPr sz="2400" b="1" dirty="0">
                <a:latin typeface="Calibri"/>
                <a:cs typeface="Calibri"/>
              </a:rPr>
              <a:t>Arteriolosclerosis</a:t>
            </a:r>
            <a:r>
              <a:rPr sz="2400" b="1" spc="-50" dirty="0">
                <a:latin typeface="Calibri"/>
                <a:cs typeface="Calibri"/>
              </a:rPr>
              <a:t> </a:t>
            </a:r>
            <a:r>
              <a:rPr sz="2400" dirty="0"/>
              <a:t>caused</a:t>
            </a:r>
            <a:r>
              <a:rPr sz="2400" spc="-55" dirty="0"/>
              <a:t> </a:t>
            </a:r>
            <a:r>
              <a:rPr sz="2400" dirty="0"/>
              <a:t>by</a:t>
            </a:r>
            <a:r>
              <a:rPr sz="2400" spc="-20" dirty="0"/>
              <a:t> </a:t>
            </a:r>
            <a:r>
              <a:rPr sz="2400" dirty="0"/>
              <a:t>the</a:t>
            </a:r>
            <a:r>
              <a:rPr sz="2400" spc="-25" dirty="0"/>
              <a:t> </a:t>
            </a:r>
            <a:r>
              <a:rPr sz="2400" spc="-10" dirty="0"/>
              <a:t>frequently 	</a:t>
            </a:r>
            <a:r>
              <a:rPr sz="2400" dirty="0"/>
              <a:t>associated</a:t>
            </a:r>
            <a:r>
              <a:rPr sz="2400" spc="-60" dirty="0"/>
              <a:t> </a:t>
            </a:r>
            <a:r>
              <a:rPr sz="2400" spc="-10" dirty="0"/>
              <a:t>hypertension</a:t>
            </a:r>
          </a:p>
          <a:p>
            <a:pPr marL="355600" marR="5080" indent="-342900" algn="just">
              <a:lnSpc>
                <a:spcPct val="100000"/>
              </a:lnSpc>
              <a:spcBef>
                <a:spcPts val="605"/>
              </a:spcBef>
              <a:buFont typeface="Arial MT"/>
              <a:buChar char="•"/>
              <a:tabLst>
                <a:tab pos="355600" algn="l"/>
              </a:tabLst>
            </a:pPr>
            <a:r>
              <a:rPr sz="2400" b="1" dirty="0">
                <a:latin typeface="Calibri"/>
                <a:cs typeface="Calibri"/>
              </a:rPr>
              <a:t>Glomerulosclerosi</a:t>
            </a:r>
            <a:r>
              <a:rPr sz="2400" dirty="0"/>
              <a:t>s</a:t>
            </a:r>
            <a:r>
              <a:rPr sz="2400" spc="-80" dirty="0"/>
              <a:t> </a:t>
            </a:r>
            <a:r>
              <a:rPr sz="2400" dirty="0"/>
              <a:t>that</a:t>
            </a:r>
            <a:r>
              <a:rPr sz="2400" spc="-40" dirty="0"/>
              <a:t> </a:t>
            </a:r>
            <a:r>
              <a:rPr sz="2400" dirty="0"/>
              <a:t>usually</a:t>
            </a:r>
            <a:r>
              <a:rPr sz="2400" spc="-20" dirty="0"/>
              <a:t> </a:t>
            </a:r>
            <a:r>
              <a:rPr sz="2400" dirty="0"/>
              <a:t>develops</a:t>
            </a:r>
            <a:r>
              <a:rPr sz="2400" spc="-50" dirty="0"/>
              <a:t> </a:t>
            </a:r>
            <a:r>
              <a:rPr sz="2400" dirty="0"/>
              <a:t>as</a:t>
            </a:r>
            <a:r>
              <a:rPr sz="2400" spc="-40" dirty="0"/>
              <a:t> </a:t>
            </a:r>
            <a:r>
              <a:rPr sz="2400" spc="-50" dirty="0"/>
              <a:t>a </a:t>
            </a:r>
            <a:r>
              <a:rPr sz="2400" dirty="0"/>
              <a:t>secondary</a:t>
            </a:r>
            <a:r>
              <a:rPr sz="2400" spc="-25" dirty="0"/>
              <a:t> </a:t>
            </a:r>
            <a:r>
              <a:rPr sz="2400" dirty="0"/>
              <a:t>process</a:t>
            </a:r>
            <a:r>
              <a:rPr sz="2400" spc="-45" dirty="0"/>
              <a:t> </a:t>
            </a:r>
            <a:r>
              <a:rPr sz="2400" dirty="0"/>
              <a:t>caused</a:t>
            </a:r>
            <a:r>
              <a:rPr sz="2400" spc="-20" dirty="0"/>
              <a:t> </a:t>
            </a:r>
            <a:r>
              <a:rPr sz="2400" dirty="0"/>
              <a:t>by</a:t>
            </a:r>
            <a:r>
              <a:rPr sz="2400" spc="-20" dirty="0"/>
              <a:t> </a:t>
            </a:r>
            <a:r>
              <a:rPr sz="2400" dirty="0"/>
              <a:t>nephron</a:t>
            </a:r>
            <a:r>
              <a:rPr sz="2400" spc="-10" dirty="0"/>
              <a:t> </a:t>
            </a:r>
            <a:r>
              <a:rPr sz="2400" spc="-20" dirty="0"/>
              <a:t>loss</a:t>
            </a:r>
          </a:p>
        </p:txBody>
      </p:sp>
      <p:sp>
        <p:nvSpPr>
          <p:cNvPr id="4" name="object 4"/>
          <p:cNvSpPr txBox="1"/>
          <p:nvPr/>
        </p:nvSpPr>
        <p:spPr>
          <a:xfrm>
            <a:off x="6781800" y="364363"/>
            <a:ext cx="411480" cy="23939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Arial MT"/>
                <a:cs typeface="Arial MT"/>
              </a:rPr>
              <a:t>Core</a:t>
            </a:r>
            <a:endParaRPr sz="1400">
              <a:latin typeface="Arial MT"/>
              <a:cs typeface="Arial MT"/>
            </a:endParaRPr>
          </a:p>
        </p:txBody>
      </p:sp>
      <p:sp>
        <p:nvSpPr>
          <p:cNvPr id="5" name="object 5"/>
          <p:cNvSpPr txBox="1"/>
          <p:nvPr/>
        </p:nvSpPr>
        <p:spPr>
          <a:xfrm>
            <a:off x="8027034" y="364363"/>
            <a:ext cx="819150" cy="239395"/>
          </a:xfrm>
          <a:prstGeom prst="rect">
            <a:avLst/>
          </a:prstGeom>
        </p:spPr>
        <p:txBody>
          <a:bodyPr vert="horz" wrap="square" lIns="0" tIns="13335" rIns="0" bIns="0" rtlCol="0">
            <a:spAutoFit/>
          </a:bodyPr>
          <a:lstStyle/>
          <a:p>
            <a:pPr marL="12700">
              <a:lnSpc>
                <a:spcPct val="100000"/>
              </a:lnSpc>
              <a:spcBef>
                <a:spcPts val="105"/>
              </a:spcBef>
            </a:pPr>
            <a:r>
              <a:rPr sz="1400" spc="-10" dirty="0">
                <a:latin typeface="Arial MT"/>
                <a:cs typeface="Arial MT"/>
              </a:rPr>
              <a:t>Pathology</a:t>
            </a:r>
            <a:endParaRPr sz="1400">
              <a:latin typeface="Arial MT"/>
              <a:cs typeface="Arial M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5800" y="762000"/>
            <a:ext cx="7679435" cy="55626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2833" y="461899"/>
            <a:ext cx="3415029" cy="696595"/>
          </a:xfrm>
          <a:prstGeom prst="rect">
            <a:avLst/>
          </a:prstGeom>
        </p:spPr>
        <p:txBody>
          <a:bodyPr vert="horz" wrap="square" lIns="0" tIns="13335" rIns="0" bIns="0" rtlCol="0">
            <a:spAutoFit/>
          </a:bodyPr>
          <a:lstStyle/>
          <a:p>
            <a:pPr marL="12700">
              <a:lnSpc>
                <a:spcPct val="100000"/>
              </a:lnSpc>
              <a:spcBef>
                <a:spcPts val="105"/>
              </a:spcBef>
            </a:pPr>
            <a:r>
              <a:rPr lang="en-US" spc="-10" dirty="0"/>
              <a:t>Morphology</a:t>
            </a:r>
          </a:p>
        </p:txBody>
      </p:sp>
      <p:pic>
        <p:nvPicPr>
          <p:cNvPr id="3" name="object 3"/>
          <p:cNvPicPr/>
          <p:nvPr/>
        </p:nvPicPr>
        <p:blipFill>
          <a:blip r:embed="rId2" cstate="print"/>
          <a:stretch>
            <a:fillRect/>
          </a:stretch>
        </p:blipFill>
        <p:spPr>
          <a:xfrm>
            <a:off x="1752600" y="1621536"/>
            <a:ext cx="5638800" cy="424586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43000" y="1019936"/>
            <a:ext cx="6858000" cy="4981575"/>
          </a:xfrm>
          <a:prstGeom prst="rect">
            <a:avLst/>
          </a:prstGeom>
        </p:spPr>
      </p:pic>
      <p:sp>
        <p:nvSpPr>
          <p:cNvPr id="3" name="object 3"/>
          <p:cNvSpPr txBox="1"/>
          <p:nvPr/>
        </p:nvSpPr>
        <p:spPr>
          <a:xfrm>
            <a:off x="6071870" y="310717"/>
            <a:ext cx="1824355" cy="240029"/>
          </a:xfrm>
          <a:prstGeom prst="rect">
            <a:avLst/>
          </a:prstGeom>
        </p:spPr>
        <p:txBody>
          <a:bodyPr vert="horz" wrap="square" lIns="0" tIns="13335" rIns="0" bIns="0" rtlCol="0">
            <a:spAutoFit/>
          </a:bodyPr>
          <a:lstStyle/>
          <a:p>
            <a:pPr marL="12700">
              <a:lnSpc>
                <a:spcPct val="100000"/>
              </a:lnSpc>
              <a:spcBef>
                <a:spcPts val="105"/>
              </a:spcBef>
            </a:pPr>
            <a:r>
              <a:rPr sz="1400" spc="-10" dirty="0">
                <a:latin typeface="Arial MT"/>
                <a:cs typeface="Arial MT"/>
              </a:rPr>
              <a:t>Longitudnal</a:t>
            </a:r>
            <a:r>
              <a:rPr sz="1400" spc="-5" dirty="0">
                <a:latin typeface="Arial MT"/>
                <a:cs typeface="Arial MT"/>
              </a:rPr>
              <a:t> </a:t>
            </a:r>
            <a:r>
              <a:rPr sz="1400" spc="-10" dirty="0">
                <a:latin typeface="Arial MT"/>
                <a:cs typeface="Arial MT"/>
              </a:rPr>
              <a:t>integration</a:t>
            </a:r>
            <a:endParaRPr sz="1400" dirty="0">
              <a:latin typeface="Arial MT"/>
              <a:cs typeface="Arial MT"/>
            </a:endParaRPr>
          </a:p>
        </p:txBody>
      </p:sp>
      <p:sp>
        <p:nvSpPr>
          <p:cNvPr id="4" name="object 4"/>
          <p:cNvSpPr txBox="1"/>
          <p:nvPr/>
        </p:nvSpPr>
        <p:spPr>
          <a:xfrm>
            <a:off x="7896225" y="310718"/>
            <a:ext cx="750570" cy="240029"/>
          </a:xfrm>
          <a:prstGeom prst="rect">
            <a:avLst/>
          </a:prstGeom>
        </p:spPr>
        <p:txBody>
          <a:bodyPr vert="horz" wrap="square" lIns="0" tIns="13335" rIns="0" bIns="0" rtlCol="0">
            <a:spAutoFit/>
          </a:bodyPr>
          <a:lstStyle/>
          <a:p>
            <a:pPr marL="12700">
              <a:lnSpc>
                <a:spcPct val="100000"/>
              </a:lnSpc>
              <a:spcBef>
                <a:spcPts val="105"/>
              </a:spcBef>
            </a:pPr>
            <a:r>
              <a:rPr sz="1400" spc="-10" dirty="0">
                <a:latin typeface="Arial MT"/>
                <a:cs typeface="Arial MT"/>
              </a:rPr>
              <a:t>Bioethics</a:t>
            </a:r>
            <a:endParaRPr sz="1400">
              <a:latin typeface="Arial MT"/>
              <a:cs typeface="Arial M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52625"/>
            <a:ext cx="8958068" cy="6278880"/>
          </a:xfrm>
          <a:prstGeom prst="rect">
            <a:avLst/>
          </a:prstGeom>
        </p:spPr>
      </p:pic>
      <p:sp>
        <p:nvSpPr>
          <p:cNvPr id="4" name="object 4"/>
          <p:cNvSpPr txBox="1"/>
          <p:nvPr/>
        </p:nvSpPr>
        <p:spPr>
          <a:xfrm>
            <a:off x="7898638" y="153415"/>
            <a:ext cx="788035"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Arial MT"/>
                <a:cs typeface="Arial MT"/>
              </a:rPr>
              <a:t>Research</a:t>
            </a:r>
            <a:endParaRPr sz="1400">
              <a:latin typeface="Arial MT"/>
              <a:cs typeface="Arial MT"/>
            </a:endParaRPr>
          </a:p>
        </p:txBody>
      </p:sp>
      <p:sp>
        <p:nvSpPr>
          <p:cNvPr id="5" name="object 2">
            <a:extLst>
              <a:ext uri="{FF2B5EF4-FFF2-40B4-BE49-F238E27FC236}">
                <a16:creationId xmlns:a16="http://schemas.microsoft.com/office/drawing/2014/main" id="{F503AB28-2ECA-DDC0-8A56-7D44D77872E8}"/>
              </a:ext>
            </a:extLst>
          </p:cNvPr>
          <p:cNvSpPr txBox="1"/>
          <p:nvPr/>
        </p:nvSpPr>
        <p:spPr>
          <a:xfrm>
            <a:off x="1447800" y="193808"/>
            <a:ext cx="3855085" cy="228909"/>
          </a:xfrm>
          <a:prstGeom prst="rect">
            <a:avLst/>
          </a:prstGeom>
        </p:spPr>
        <p:txBody>
          <a:bodyPr vert="horz" wrap="square" lIns="0" tIns="13335" rIns="0" bIns="0" rtlCol="0">
            <a:spAutoFit/>
          </a:bodyPr>
          <a:lstStyle/>
          <a:p>
            <a:pPr marL="12700">
              <a:lnSpc>
                <a:spcPct val="100000"/>
              </a:lnSpc>
              <a:spcBef>
                <a:spcPts val="105"/>
              </a:spcBef>
            </a:pPr>
            <a:r>
              <a:rPr sz="1400" spc="-10" dirty="0">
                <a:solidFill>
                  <a:schemeClr val="tx2"/>
                </a:solidFill>
                <a:latin typeface="Arial MT"/>
                <a:cs typeface="Arial MT"/>
              </a:rPr>
              <a:t>https://</a:t>
            </a:r>
            <a:r>
              <a:rPr sz="1400" spc="-10" dirty="0">
                <a:solidFill>
                  <a:schemeClr val="tx2"/>
                </a:solidFill>
                <a:latin typeface="Arial MT"/>
                <a:cs typeface="Arial MT"/>
                <a:hlinkClick r:id="rId3">
                  <a:extLst>
                    <a:ext uri="{A12FA001-AC4F-418D-AE19-62706E023703}">
                      <ahyp:hlinkClr xmlns:ahyp="http://schemas.microsoft.com/office/drawing/2018/hyperlinkcolor" val="tx"/>
                    </a:ext>
                  </a:extLst>
                </a:hlinkClick>
              </a:rPr>
              <a:t>www.ncbi.nlm.nih.gov/books/NBK557537/</a:t>
            </a:r>
            <a:endParaRPr sz="1400" dirty="0">
              <a:solidFill>
                <a:schemeClr val="tx2"/>
              </a:solidFill>
              <a:latin typeface="Arial MT"/>
              <a:cs typeface="Arial M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3B801F4-0620-5B85-4F9F-E9928A042381}"/>
              </a:ext>
            </a:extLst>
          </p:cNvPr>
          <p:cNvSpPr>
            <a:spLocks noGrp="1" noChangeArrowheads="1"/>
          </p:cNvSpPr>
          <p:nvPr>
            <p:ph type="title"/>
          </p:nvPr>
        </p:nvSpPr>
        <p:spPr/>
        <p:txBody>
          <a:bodyPr/>
          <a:lstStyle/>
          <a:p>
            <a:r>
              <a:rPr lang="en-US" altLang="en-PK" b="1"/>
              <a:t>How to use HEC Digital Library </a:t>
            </a:r>
            <a:endParaRPr lang="en-US" altLang="en-PK"/>
          </a:p>
        </p:txBody>
      </p:sp>
      <p:sp>
        <p:nvSpPr>
          <p:cNvPr id="3" name="Content Placeholder 2">
            <a:extLst>
              <a:ext uri="{FF2B5EF4-FFF2-40B4-BE49-F238E27FC236}">
                <a16:creationId xmlns:a16="http://schemas.microsoft.com/office/drawing/2014/main" id="{980FCE73-E2D1-15B3-7D5B-331A04C3A0B2}"/>
              </a:ext>
            </a:extLst>
          </p:cNvPr>
          <p:cNvSpPr>
            <a:spLocks noGrp="1"/>
          </p:cNvSpPr>
          <p:nvPr>
            <p:ph idx="1"/>
          </p:nvPr>
        </p:nvSpPr>
        <p:spPr>
          <a:xfrm>
            <a:off x="1143000" y="1828800"/>
            <a:ext cx="6858000" cy="4171950"/>
          </a:xfrm>
        </p:spPr>
        <p:txBody>
          <a:bodyPr rtlCol="0"/>
          <a:lstStyle/>
          <a:p>
            <a:pPr marL="0" indent="0" fontAlgn="auto">
              <a:spcAft>
                <a:spcPts val="0"/>
              </a:spcAft>
              <a:buFont typeface="Arial" panose="020B0604020202020204" pitchFamily="34" charset="0"/>
              <a:buNone/>
              <a:defRPr/>
            </a:pPr>
            <a:r>
              <a:rPr lang="en-US" sz="1800" dirty="0"/>
              <a:t>Steps to Access HEC Digital Library</a:t>
            </a:r>
          </a:p>
          <a:p>
            <a:pPr marL="385763" indent="-385763" fontAlgn="auto">
              <a:spcAft>
                <a:spcPts val="0"/>
              </a:spcAft>
              <a:buFont typeface="+mj-lt"/>
              <a:buAutoNum type="arabicPeriod"/>
              <a:defRPr/>
            </a:pPr>
            <a:r>
              <a:rPr lang="en-US" sz="1800" dirty="0"/>
              <a:t>Go to the website of HEC National Digital Library.</a:t>
            </a:r>
          </a:p>
          <a:p>
            <a:pPr marL="385763" indent="-385763" fontAlgn="auto">
              <a:spcAft>
                <a:spcPts val="0"/>
              </a:spcAft>
              <a:buFont typeface="+mj-lt"/>
              <a:buAutoNum type="arabicPeriod"/>
              <a:defRPr/>
            </a:pPr>
            <a:r>
              <a:rPr lang="en-US" sz="1800" dirty="0"/>
              <a:t>On Home Page, click on the INSTITUTES.</a:t>
            </a:r>
          </a:p>
          <a:p>
            <a:pPr marL="385763" indent="-385763" fontAlgn="auto">
              <a:spcAft>
                <a:spcPts val="0"/>
              </a:spcAft>
              <a:buFont typeface="+mj-lt"/>
              <a:buAutoNum type="arabicPeriod"/>
              <a:defRPr/>
            </a:pPr>
            <a:r>
              <a:rPr lang="en-US" sz="1800" dirty="0"/>
              <a:t>A page will appear showing the universities from Public and Private Sector and other Institutes which have access to HEC National Digital Library (HNDL).</a:t>
            </a:r>
          </a:p>
          <a:p>
            <a:pPr marL="385763" indent="-385763" fontAlgn="auto">
              <a:spcAft>
                <a:spcPts val="0"/>
              </a:spcAft>
              <a:buFont typeface="+mj-lt"/>
              <a:buAutoNum type="arabicPeriod"/>
              <a:defRPr/>
            </a:pPr>
            <a:endParaRPr lang="en-US" dirty="0"/>
          </a:p>
        </p:txBody>
      </p:sp>
    </p:spTree>
    <p:extLst>
      <p:ext uri="{BB962C8B-B14F-4D97-AF65-F5344CB8AC3E}">
        <p14:creationId xmlns:p14="http://schemas.microsoft.com/office/powerpoint/2010/main" val="21149937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E025A-1B51-2D57-302B-5D2D0E0A3549}"/>
              </a:ext>
            </a:extLst>
          </p:cNvPr>
          <p:cNvSpPr>
            <a:spLocks noGrp="1"/>
          </p:cNvSpPr>
          <p:nvPr>
            <p:ph type="title"/>
          </p:nvPr>
        </p:nvSpPr>
        <p:spPr>
          <a:xfrm>
            <a:off x="812698" y="706881"/>
            <a:ext cx="7627620" cy="677108"/>
          </a:xfrm>
        </p:spPr>
        <p:txBody>
          <a:bodyPr/>
          <a:lstStyle/>
          <a:p>
            <a:r>
              <a:rPr lang="en-US" dirty="0"/>
              <a:t>Take home message</a:t>
            </a:r>
            <a:endParaRPr lang="en-PK" dirty="0"/>
          </a:p>
        </p:txBody>
      </p:sp>
      <p:sp>
        <p:nvSpPr>
          <p:cNvPr id="3" name="Text Placeholder 2">
            <a:extLst>
              <a:ext uri="{FF2B5EF4-FFF2-40B4-BE49-F238E27FC236}">
                <a16:creationId xmlns:a16="http://schemas.microsoft.com/office/drawing/2014/main" id="{DCC819FF-1A69-42D1-45D7-A3FC7F18A07D}"/>
              </a:ext>
            </a:extLst>
          </p:cNvPr>
          <p:cNvSpPr>
            <a:spLocks noGrp="1"/>
          </p:cNvSpPr>
          <p:nvPr>
            <p:ph type="body" idx="1"/>
          </p:nvPr>
        </p:nvSpPr>
        <p:spPr>
          <a:xfrm>
            <a:off x="535940" y="2415362"/>
            <a:ext cx="7912100" cy="2215991"/>
          </a:xfrm>
        </p:spPr>
        <p:txBody>
          <a:bodyPr/>
          <a:lstStyle/>
          <a:p>
            <a:r>
              <a:rPr lang="en-US" sz="2400" dirty="0"/>
              <a:t>Tubulointerstitial nephritis (TIN) is an inflammation of the kidney's tubules and surrounding interstitial tissue, often caused by medications, infections, or autoimmune diseases. It can lead to acute kidney injury and may present with fever, rash, and changes in urine output. Diagnosis often involves urine analysis, blood tests, and sometimes a kidney biopsy.</a:t>
            </a:r>
            <a:endParaRPr lang="en-PK" sz="2400" dirty="0"/>
          </a:p>
        </p:txBody>
      </p:sp>
    </p:spTree>
    <p:extLst>
      <p:ext uri="{BB962C8B-B14F-4D97-AF65-F5344CB8AC3E}">
        <p14:creationId xmlns:p14="http://schemas.microsoft.com/office/powerpoint/2010/main" val="3528181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95400" y="2683924"/>
            <a:ext cx="6934199" cy="1490152"/>
          </a:xfrm>
          <a:prstGeom prst="rect">
            <a:avLst/>
          </a:prstGeom>
          <a:solidFill>
            <a:schemeClr val="tx2">
              <a:lumMod val="50000"/>
            </a:schemeClr>
          </a:solidFill>
        </p:spPr>
        <p:txBody>
          <a:bodyPr vert="horz" wrap="square" lIns="0" tIns="12700" rIns="0" bIns="0" rtlCol="0">
            <a:spAutoFit/>
          </a:bodyPr>
          <a:lstStyle/>
          <a:p>
            <a:pPr marL="12700">
              <a:lnSpc>
                <a:spcPct val="100000"/>
              </a:lnSpc>
              <a:spcBef>
                <a:spcPts val="100"/>
              </a:spcBef>
            </a:pPr>
            <a:r>
              <a:rPr sz="9600" dirty="0">
                <a:solidFill>
                  <a:schemeClr val="bg2"/>
                </a:solidFill>
                <a:latin typeface="Arial MT"/>
                <a:cs typeface="Arial MT"/>
              </a:rPr>
              <a:t>Thank</a:t>
            </a:r>
            <a:r>
              <a:rPr sz="9600" spc="-70" dirty="0">
                <a:solidFill>
                  <a:schemeClr val="bg2"/>
                </a:solidFill>
                <a:latin typeface="Arial MT"/>
                <a:cs typeface="Arial MT"/>
              </a:rPr>
              <a:t> </a:t>
            </a:r>
            <a:r>
              <a:rPr sz="9600" dirty="0">
                <a:solidFill>
                  <a:schemeClr val="bg2"/>
                </a:solidFill>
                <a:latin typeface="Arial MT"/>
                <a:cs typeface="Arial MT"/>
              </a:rPr>
              <a:t>you</a:t>
            </a:r>
            <a:r>
              <a:rPr sz="9600" spc="-60" dirty="0">
                <a:solidFill>
                  <a:schemeClr val="bg2"/>
                </a:solidFill>
                <a:latin typeface="Arial MT"/>
                <a:cs typeface="Arial MT"/>
              </a:rPr>
              <a:t> !</a:t>
            </a:r>
            <a:endParaRPr sz="9600" dirty="0">
              <a:solidFill>
                <a:schemeClr val="bg2"/>
              </a:solidFill>
              <a:latin typeface="Arial MT"/>
              <a:cs typeface="Arial 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0E8A62-EC09-5792-0FC6-FA3FCF124948}"/>
              </a:ext>
            </a:extLst>
          </p:cNvPr>
          <p:cNvSpPr>
            <a:spLocks noGrp="1" noChangeArrowheads="1"/>
          </p:cNvSpPr>
          <p:nvPr>
            <p:ph type="title"/>
          </p:nvPr>
        </p:nvSpPr>
        <p:spPr/>
        <p:txBody>
          <a:bodyPr/>
          <a:lstStyle/>
          <a:p>
            <a:br>
              <a:rPr lang="en-US" altLang="en-PK"/>
            </a:br>
            <a:endParaRPr lang="en-US" altLang="en-PK"/>
          </a:p>
        </p:txBody>
      </p:sp>
      <p:sp>
        <p:nvSpPr>
          <p:cNvPr id="9219" name="Content Placeholder 2">
            <a:extLst>
              <a:ext uri="{FF2B5EF4-FFF2-40B4-BE49-F238E27FC236}">
                <a16:creationId xmlns:a16="http://schemas.microsoft.com/office/drawing/2014/main" id="{CB5ADDFF-42AF-034A-4AF3-1924E143F1E4}"/>
              </a:ext>
            </a:extLst>
          </p:cNvPr>
          <p:cNvSpPr>
            <a:spLocks noGrp="1" noChangeArrowheads="1"/>
          </p:cNvSpPr>
          <p:nvPr>
            <p:ph idx="1"/>
          </p:nvPr>
        </p:nvSpPr>
        <p:spPr>
          <a:xfrm>
            <a:off x="1143000" y="1600200"/>
            <a:ext cx="6515100" cy="4400550"/>
          </a:xfrm>
        </p:spPr>
        <p:txBody>
          <a:bodyPr/>
          <a:lstStyle/>
          <a:p>
            <a:pPr marL="0" indent="0">
              <a:buFont typeface="Arial" panose="020B0604020202020204" pitchFamily="34" charset="0"/>
              <a:buNone/>
            </a:pPr>
            <a:r>
              <a:rPr lang="en-US" altLang="en-PK" sz="1800"/>
              <a:t>4. Select your desired Institute.</a:t>
            </a:r>
          </a:p>
          <a:p>
            <a:pPr marL="0" indent="0">
              <a:buFont typeface="Arial" panose="020B0604020202020204" pitchFamily="34" charset="0"/>
              <a:buNone/>
            </a:pPr>
            <a:r>
              <a:rPr lang="en-US" altLang="en-PK" sz="1800"/>
              <a:t>5.  A page will appear showing the resources of the institution</a:t>
            </a:r>
          </a:p>
          <a:p>
            <a:pPr marL="0" indent="0">
              <a:buFont typeface="Arial" panose="020B0604020202020204" pitchFamily="34" charset="0"/>
              <a:buNone/>
            </a:pPr>
            <a:r>
              <a:rPr lang="en-US" altLang="en-PK" sz="1800"/>
              <a:t>6. Journals and Researches will appear</a:t>
            </a:r>
          </a:p>
          <a:p>
            <a:pPr marL="0" indent="0">
              <a:buFont typeface="Arial" panose="020B0604020202020204" pitchFamily="34" charset="0"/>
              <a:buNone/>
            </a:pPr>
            <a:r>
              <a:rPr lang="en-US" altLang="en-PK" sz="1800"/>
              <a:t>7. You can find a Journal by clicking on JOURNALS AND DATABASE and enter a keyword to search for your desired journal.</a:t>
            </a:r>
          </a:p>
          <a:p>
            <a:pPr marL="0" indent="0">
              <a:buFont typeface="Arial" panose="020B0604020202020204" pitchFamily="34" charset="0"/>
              <a:buNone/>
            </a:pPr>
            <a:endParaRPr lang="en-US" altLang="en-PK"/>
          </a:p>
        </p:txBody>
      </p:sp>
    </p:spTree>
    <p:extLst>
      <p:ext uri="{BB962C8B-B14F-4D97-AF65-F5344CB8AC3E}">
        <p14:creationId xmlns:p14="http://schemas.microsoft.com/office/powerpoint/2010/main" val="4023057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336" y="461899"/>
            <a:ext cx="4512310" cy="696595"/>
          </a:xfrm>
          <a:prstGeom prst="rect">
            <a:avLst/>
          </a:prstGeom>
        </p:spPr>
        <p:txBody>
          <a:bodyPr vert="horz" wrap="square" lIns="0" tIns="13335" rIns="0" bIns="0" rtlCol="0">
            <a:spAutoFit/>
          </a:bodyPr>
          <a:lstStyle/>
          <a:p>
            <a:pPr marL="12700">
              <a:lnSpc>
                <a:spcPct val="100000"/>
              </a:lnSpc>
              <a:spcBef>
                <a:spcPts val="105"/>
              </a:spcBef>
            </a:pPr>
            <a:r>
              <a:rPr b="1" dirty="0">
                <a:latin typeface="Calibri"/>
                <a:cs typeface="Calibri"/>
              </a:rPr>
              <a:t>Learning</a:t>
            </a:r>
            <a:r>
              <a:rPr b="1" spc="-45" dirty="0">
                <a:latin typeface="Calibri"/>
                <a:cs typeface="Calibri"/>
              </a:rPr>
              <a:t> </a:t>
            </a:r>
            <a:r>
              <a:rPr lang="en-US" b="1" spc="-10" dirty="0"/>
              <a:t>o</a:t>
            </a:r>
            <a:r>
              <a:rPr b="1" spc="-10" dirty="0">
                <a:latin typeface="Calibri"/>
                <a:cs typeface="Calibri"/>
              </a:rPr>
              <a:t>utcomes</a:t>
            </a:r>
          </a:p>
        </p:txBody>
      </p:sp>
      <p:sp>
        <p:nvSpPr>
          <p:cNvPr id="3" name="object 3"/>
          <p:cNvSpPr txBox="1"/>
          <p:nvPr/>
        </p:nvSpPr>
        <p:spPr>
          <a:xfrm>
            <a:off x="652068" y="1860042"/>
            <a:ext cx="8016240" cy="1639570"/>
          </a:xfrm>
          <a:prstGeom prst="rect">
            <a:avLst/>
          </a:prstGeom>
        </p:spPr>
        <p:txBody>
          <a:bodyPr vert="horz" wrap="square" lIns="0" tIns="62865" rIns="0" bIns="0" rtlCol="0">
            <a:spAutoFit/>
          </a:bodyPr>
          <a:lstStyle/>
          <a:p>
            <a:pPr marL="12700">
              <a:lnSpc>
                <a:spcPct val="100000"/>
              </a:lnSpc>
              <a:spcBef>
                <a:spcPts val="495"/>
              </a:spcBef>
            </a:pPr>
            <a:r>
              <a:rPr sz="2400" b="1" dirty="0">
                <a:latin typeface="Calibri"/>
                <a:cs typeface="Calibri"/>
              </a:rPr>
              <a:t>At</a:t>
            </a:r>
            <a:r>
              <a:rPr sz="2400" b="1" spc="-55" dirty="0">
                <a:latin typeface="Calibri"/>
                <a:cs typeface="Calibri"/>
              </a:rPr>
              <a:t> </a:t>
            </a:r>
            <a:r>
              <a:rPr sz="2400" b="1" dirty="0">
                <a:latin typeface="Calibri"/>
                <a:cs typeface="Calibri"/>
              </a:rPr>
              <a:t>the</a:t>
            </a:r>
            <a:r>
              <a:rPr sz="2400" b="1" spc="-35" dirty="0">
                <a:latin typeface="Calibri"/>
                <a:cs typeface="Calibri"/>
              </a:rPr>
              <a:t> </a:t>
            </a:r>
            <a:r>
              <a:rPr sz="2400" b="1" dirty="0">
                <a:latin typeface="Calibri"/>
                <a:cs typeface="Calibri"/>
              </a:rPr>
              <a:t>end</a:t>
            </a:r>
            <a:r>
              <a:rPr sz="2400" b="1" spc="-45" dirty="0">
                <a:latin typeface="Calibri"/>
                <a:cs typeface="Calibri"/>
              </a:rPr>
              <a:t> </a:t>
            </a:r>
            <a:r>
              <a:rPr sz="2400" b="1" dirty="0">
                <a:latin typeface="Calibri"/>
                <a:cs typeface="Calibri"/>
              </a:rPr>
              <a:t>of</a:t>
            </a:r>
            <a:r>
              <a:rPr sz="2400" b="1" spc="-60" dirty="0">
                <a:latin typeface="Calibri"/>
                <a:cs typeface="Calibri"/>
              </a:rPr>
              <a:t> </a:t>
            </a:r>
            <a:r>
              <a:rPr sz="2400" b="1" dirty="0">
                <a:latin typeface="Calibri"/>
                <a:cs typeface="Calibri"/>
              </a:rPr>
              <a:t>this</a:t>
            </a:r>
            <a:r>
              <a:rPr sz="2400" b="1" spc="-35" dirty="0">
                <a:latin typeface="Calibri"/>
                <a:cs typeface="Calibri"/>
              </a:rPr>
              <a:t> </a:t>
            </a:r>
            <a:r>
              <a:rPr sz="2400" b="1" dirty="0">
                <a:latin typeface="Calibri"/>
                <a:cs typeface="Calibri"/>
              </a:rPr>
              <a:t>lecture,</a:t>
            </a:r>
            <a:r>
              <a:rPr sz="2400" b="1" spc="-35" dirty="0">
                <a:latin typeface="Calibri"/>
                <a:cs typeface="Calibri"/>
              </a:rPr>
              <a:t> </a:t>
            </a:r>
            <a:r>
              <a:rPr sz="2400" b="1" dirty="0">
                <a:latin typeface="Calibri"/>
                <a:cs typeface="Calibri"/>
              </a:rPr>
              <a:t>the</a:t>
            </a:r>
            <a:r>
              <a:rPr sz="2400" b="1" spc="-35" dirty="0">
                <a:latin typeface="Calibri"/>
                <a:cs typeface="Calibri"/>
              </a:rPr>
              <a:t> </a:t>
            </a:r>
            <a:r>
              <a:rPr sz="2400" b="1" dirty="0">
                <a:latin typeface="Calibri"/>
                <a:cs typeface="Calibri"/>
              </a:rPr>
              <a:t>student</a:t>
            </a:r>
            <a:r>
              <a:rPr sz="2400" b="1" spc="-35" dirty="0">
                <a:latin typeface="Calibri"/>
                <a:cs typeface="Calibri"/>
              </a:rPr>
              <a:t> </a:t>
            </a:r>
            <a:r>
              <a:rPr sz="2400" b="1" dirty="0">
                <a:latin typeface="Calibri"/>
                <a:cs typeface="Calibri"/>
              </a:rPr>
              <a:t>should</a:t>
            </a:r>
            <a:r>
              <a:rPr sz="2400" b="1" spc="-60" dirty="0">
                <a:latin typeface="Calibri"/>
                <a:cs typeface="Calibri"/>
              </a:rPr>
              <a:t> </a:t>
            </a:r>
            <a:r>
              <a:rPr sz="2400" b="1" dirty="0">
                <a:latin typeface="Calibri"/>
                <a:cs typeface="Calibri"/>
              </a:rPr>
              <a:t>be</a:t>
            </a:r>
            <a:r>
              <a:rPr sz="2400" b="1" spc="-40" dirty="0">
                <a:latin typeface="Calibri"/>
                <a:cs typeface="Calibri"/>
              </a:rPr>
              <a:t> </a:t>
            </a:r>
            <a:r>
              <a:rPr sz="2400" b="1" dirty="0">
                <a:latin typeface="Calibri"/>
                <a:cs typeface="Calibri"/>
              </a:rPr>
              <a:t>able</a:t>
            </a:r>
            <a:r>
              <a:rPr sz="2400" b="1" spc="-45" dirty="0">
                <a:latin typeface="Calibri"/>
                <a:cs typeface="Calibri"/>
              </a:rPr>
              <a:t> </a:t>
            </a:r>
            <a:r>
              <a:rPr sz="2400" b="1" spc="-25" dirty="0">
                <a:latin typeface="Calibri"/>
                <a:cs typeface="Calibri"/>
              </a:rPr>
              <a:t>to:</a:t>
            </a:r>
            <a:endParaRPr sz="2400" dirty="0">
              <a:latin typeface="Calibri"/>
              <a:cs typeface="Calibri"/>
            </a:endParaRPr>
          </a:p>
          <a:p>
            <a:pPr marL="469265" indent="-456565">
              <a:lnSpc>
                <a:spcPct val="100000"/>
              </a:lnSpc>
              <a:spcBef>
                <a:spcPts val="395"/>
              </a:spcBef>
              <a:buClr>
                <a:srgbClr val="9BBA58"/>
              </a:buClr>
              <a:buSzPct val="75000"/>
              <a:buAutoNum type="arabicPeriod"/>
              <a:tabLst>
                <a:tab pos="469265" algn="l"/>
              </a:tabLst>
            </a:pPr>
            <a:r>
              <a:rPr sz="2400" dirty="0">
                <a:latin typeface="Calibri"/>
                <a:cs typeface="Calibri"/>
              </a:rPr>
              <a:t>What</a:t>
            </a:r>
            <a:r>
              <a:rPr sz="2400" spc="-25" dirty="0">
                <a:latin typeface="Calibri"/>
                <a:cs typeface="Calibri"/>
              </a:rPr>
              <a:t> </a:t>
            </a:r>
            <a:r>
              <a:rPr sz="2400" dirty="0">
                <a:latin typeface="Calibri"/>
                <a:cs typeface="Calibri"/>
              </a:rPr>
              <a:t>are</a:t>
            </a:r>
            <a:r>
              <a:rPr sz="2400" spc="-25" dirty="0">
                <a:latin typeface="Calibri"/>
                <a:cs typeface="Calibri"/>
              </a:rPr>
              <a:t> </a:t>
            </a:r>
            <a:r>
              <a:rPr sz="2400" dirty="0">
                <a:latin typeface="Calibri"/>
                <a:cs typeface="Calibri"/>
              </a:rPr>
              <a:t>the</a:t>
            </a:r>
            <a:r>
              <a:rPr sz="2400" spc="-20" dirty="0">
                <a:latin typeface="Calibri"/>
                <a:cs typeface="Calibri"/>
              </a:rPr>
              <a:t> </a:t>
            </a:r>
            <a:r>
              <a:rPr sz="2400" dirty="0">
                <a:latin typeface="Calibri"/>
                <a:cs typeface="Calibri"/>
              </a:rPr>
              <a:t>main</a:t>
            </a:r>
            <a:r>
              <a:rPr sz="2400" spc="-25" dirty="0">
                <a:latin typeface="Calibri"/>
                <a:cs typeface="Calibri"/>
              </a:rPr>
              <a:t> </a:t>
            </a:r>
            <a:r>
              <a:rPr sz="2400" dirty="0">
                <a:latin typeface="Calibri"/>
                <a:cs typeface="Calibri"/>
              </a:rPr>
              <a:t>types</a:t>
            </a:r>
            <a:r>
              <a:rPr sz="2400" spc="-35" dirty="0">
                <a:latin typeface="Calibri"/>
                <a:cs typeface="Calibri"/>
              </a:rPr>
              <a:t> </a:t>
            </a:r>
            <a:r>
              <a:rPr sz="2400" dirty="0">
                <a:latin typeface="Calibri"/>
                <a:cs typeface="Calibri"/>
              </a:rPr>
              <a:t>of</a:t>
            </a:r>
            <a:r>
              <a:rPr sz="2400" spc="-15" dirty="0">
                <a:latin typeface="Calibri"/>
                <a:cs typeface="Calibri"/>
              </a:rPr>
              <a:t> </a:t>
            </a:r>
            <a:r>
              <a:rPr sz="2400" spc="-10" dirty="0">
                <a:latin typeface="Calibri"/>
                <a:cs typeface="Calibri"/>
              </a:rPr>
              <a:t>Tubulointerstitial</a:t>
            </a:r>
            <a:r>
              <a:rPr sz="2400" spc="-30" dirty="0">
                <a:latin typeface="Calibri"/>
                <a:cs typeface="Calibri"/>
              </a:rPr>
              <a:t> </a:t>
            </a:r>
            <a:r>
              <a:rPr sz="2400" spc="-10" dirty="0">
                <a:latin typeface="Calibri"/>
                <a:cs typeface="Calibri"/>
              </a:rPr>
              <a:t>diseases?</a:t>
            </a:r>
            <a:endParaRPr sz="2400" dirty="0">
              <a:latin typeface="Calibri"/>
              <a:cs typeface="Calibri"/>
            </a:endParaRPr>
          </a:p>
          <a:p>
            <a:pPr marL="469265" marR="5080" indent="-457200">
              <a:lnSpc>
                <a:spcPct val="100000"/>
              </a:lnSpc>
              <a:spcBef>
                <a:spcPts val="400"/>
              </a:spcBef>
              <a:buClr>
                <a:srgbClr val="9BBA58"/>
              </a:buClr>
              <a:buSzPct val="75000"/>
              <a:buAutoNum type="arabicPeriod"/>
              <a:tabLst>
                <a:tab pos="469265" algn="l"/>
                <a:tab pos="1391285" algn="l"/>
                <a:tab pos="1823085" algn="l"/>
                <a:tab pos="2478405" algn="l"/>
                <a:tab pos="4767580" algn="l"/>
                <a:tab pos="5874385" algn="l"/>
              </a:tabLst>
            </a:pPr>
            <a:r>
              <a:rPr sz="2400" spc="-20" dirty="0">
                <a:latin typeface="Calibri"/>
                <a:cs typeface="Calibri"/>
              </a:rPr>
              <a:t>What</a:t>
            </a:r>
            <a:r>
              <a:rPr sz="2400" dirty="0">
                <a:latin typeface="Calibri"/>
                <a:cs typeface="Calibri"/>
              </a:rPr>
              <a:t>	</a:t>
            </a:r>
            <a:r>
              <a:rPr sz="2400" spc="-25" dirty="0">
                <a:latin typeface="Calibri"/>
                <a:cs typeface="Calibri"/>
              </a:rPr>
              <a:t>is</a:t>
            </a:r>
            <a:r>
              <a:rPr sz="2400" dirty="0">
                <a:latin typeface="Calibri"/>
                <a:cs typeface="Calibri"/>
              </a:rPr>
              <a:t>	</a:t>
            </a:r>
            <a:r>
              <a:rPr sz="2400" spc="-25" dirty="0">
                <a:latin typeface="Calibri"/>
                <a:cs typeface="Calibri"/>
              </a:rPr>
              <a:t>the</a:t>
            </a:r>
            <a:r>
              <a:rPr sz="2400" dirty="0">
                <a:latin typeface="Calibri"/>
                <a:cs typeface="Calibri"/>
              </a:rPr>
              <a:t>	</a:t>
            </a:r>
            <a:r>
              <a:rPr sz="2400" spc="-10" dirty="0">
                <a:latin typeface="Calibri"/>
                <a:cs typeface="Calibri"/>
              </a:rPr>
              <a:t>pathophysiology</a:t>
            </a:r>
            <a:r>
              <a:rPr sz="2400" dirty="0">
                <a:latin typeface="Calibri"/>
                <a:cs typeface="Calibri"/>
              </a:rPr>
              <a:t>	</a:t>
            </a:r>
            <a:r>
              <a:rPr sz="2400" spc="-10" dirty="0">
                <a:latin typeface="Calibri"/>
                <a:cs typeface="Calibri"/>
              </a:rPr>
              <a:t>behind</a:t>
            </a:r>
            <a:r>
              <a:rPr sz="2400" dirty="0">
                <a:latin typeface="Calibri"/>
                <a:cs typeface="Calibri"/>
              </a:rPr>
              <a:t>	</a:t>
            </a:r>
            <a:r>
              <a:rPr sz="2400" spc="-10" dirty="0">
                <a:latin typeface="Calibri"/>
                <a:cs typeface="Calibri"/>
              </a:rPr>
              <a:t>Tubulointerstitial diseases?</a:t>
            </a:r>
            <a:endParaRPr sz="240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86429" y="4593590"/>
            <a:ext cx="2734945" cy="407034"/>
          </a:xfrm>
          <a:prstGeom prst="rect">
            <a:avLst/>
          </a:prstGeom>
        </p:spPr>
        <p:txBody>
          <a:bodyPr vert="horz" wrap="square" lIns="0" tIns="0" rIns="0" bIns="0" rtlCol="0">
            <a:spAutoFit/>
          </a:bodyPr>
          <a:lstStyle/>
          <a:p>
            <a:pPr>
              <a:lnSpc>
                <a:spcPts val="3045"/>
              </a:lnSpc>
            </a:pPr>
            <a:r>
              <a:rPr sz="3200" dirty="0">
                <a:solidFill>
                  <a:srgbClr val="878787"/>
                </a:solidFill>
                <a:latin typeface="Calibri"/>
                <a:cs typeface="Calibri"/>
              </a:rPr>
              <a:t>Dr.</a:t>
            </a:r>
            <a:r>
              <a:rPr sz="3200" spc="-70" dirty="0">
                <a:solidFill>
                  <a:srgbClr val="878787"/>
                </a:solidFill>
                <a:latin typeface="Calibri"/>
                <a:cs typeface="Calibri"/>
              </a:rPr>
              <a:t> </a:t>
            </a:r>
            <a:r>
              <a:rPr sz="3200" dirty="0">
                <a:solidFill>
                  <a:srgbClr val="878787"/>
                </a:solidFill>
                <a:latin typeface="Calibri"/>
                <a:cs typeface="Calibri"/>
              </a:rPr>
              <a:t>anum</a:t>
            </a:r>
            <a:r>
              <a:rPr sz="3200" spc="-40" dirty="0">
                <a:solidFill>
                  <a:srgbClr val="878787"/>
                </a:solidFill>
                <a:latin typeface="Calibri"/>
                <a:cs typeface="Calibri"/>
              </a:rPr>
              <a:t> </a:t>
            </a:r>
            <a:r>
              <a:rPr sz="3200" spc="-10" dirty="0">
                <a:solidFill>
                  <a:srgbClr val="878787"/>
                </a:solidFill>
                <a:latin typeface="Calibri"/>
                <a:cs typeface="Calibri"/>
              </a:rPr>
              <a:t>usman</a:t>
            </a:r>
            <a:endParaRPr sz="3200">
              <a:latin typeface="Calibri"/>
              <a:cs typeface="Calibri"/>
            </a:endParaRPr>
          </a:p>
        </p:txBody>
      </p:sp>
      <p:pic>
        <p:nvPicPr>
          <p:cNvPr id="3" name="object 3"/>
          <p:cNvPicPr/>
          <p:nvPr/>
        </p:nvPicPr>
        <p:blipFill>
          <a:blip r:embed="rId2" cstate="print"/>
          <a:stretch>
            <a:fillRect/>
          </a:stretch>
        </p:blipFill>
        <p:spPr>
          <a:xfrm>
            <a:off x="1600397" y="704850"/>
            <a:ext cx="6635133" cy="5943600"/>
          </a:xfrm>
          <a:prstGeom prst="rect">
            <a:avLst/>
          </a:prstGeom>
        </p:spPr>
      </p:pic>
      <p:sp>
        <p:nvSpPr>
          <p:cNvPr id="4" name="object 4"/>
          <p:cNvSpPr txBox="1"/>
          <p:nvPr/>
        </p:nvSpPr>
        <p:spPr>
          <a:xfrm>
            <a:off x="6466589" y="115265"/>
            <a:ext cx="1360805"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Arial MT"/>
                <a:cs typeface="Arial MT"/>
              </a:rPr>
              <a:t>Spiral</a:t>
            </a:r>
            <a:r>
              <a:rPr sz="1400" spc="-45" dirty="0">
                <a:latin typeface="Arial MT"/>
                <a:cs typeface="Arial MT"/>
              </a:rPr>
              <a:t> </a:t>
            </a:r>
            <a:r>
              <a:rPr sz="1400" spc="-10" dirty="0">
                <a:latin typeface="Arial MT"/>
                <a:cs typeface="Arial MT"/>
              </a:rPr>
              <a:t>integration</a:t>
            </a:r>
            <a:endParaRPr sz="1400">
              <a:latin typeface="Arial MT"/>
              <a:cs typeface="Arial MT"/>
            </a:endParaRPr>
          </a:p>
        </p:txBody>
      </p:sp>
      <p:sp>
        <p:nvSpPr>
          <p:cNvPr id="5" name="object 5"/>
          <p:cNvSpPr txBox="1"/>
          <p:nvPr/>
        </p:nvSpPr>
        <p:spPr>
          <a:xfrm>
            <a:off x="7861807" y="115265"/>
            <a:ext cx="728980" cy="240029"/>
          </a:xfrm>
          <a:prstGeom prst="rect">
            <a:avLst/>
          </a:prstGeom>
        </p:spPr>
        <p:txBody>
          <a:bodyPr vert="horz" wrap="square" lIns="0" tIns="13335" rIns="0" bIns="0" rtlCol="0">
            <a:spAutoFit/>
          </a:bodyPr>
          <a:lstStyle/>
          <a:p>
            <a:pPr marL="12700">
              <a:lnSpc>
                <a:spcPct val="100000"/>
              </a:lnSpc>
              <a:spcBef>
                <a:spcPts val="105"/>
              </a:spcBef>
            </a:pPr>
            <a:r>
              <a:rPr sz="1400" spc="-10" dirty="0">
                <a:latin typeface="Arial MT"/>
                <a:cs typeface="Arial MT"/>
              </a:rPr>
              <a:t>Anatomy</a:t>
            </a:r>
            <a:endParaRPr sz="1400">
              <a:latin typeface="Arial MT"/>
              <a:cs typeface="Arial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1792" y="485012"/>
            <a:ext cx="6356985" cy="1244600"/>
          </a:xfrm>
          <a:prstGeom prst="rect">
            <a:avLst/>
          </a:prstGeom>
        </p:spPr>
        <p:txBody>
          <a:bodyPr vert="horz" wrap="square" lIns="0" tIns="12065" rIns="0" bIns="0" rtlCol="0">
            <a:spAutoFit/>
          </a:bodyPr>
          <a:lstStyle/>
          <a:p>
            <a:pPr marL="1169035" marR="5080" indent="-1156970">
              <a:lnSpc>
                <a:spcPct val="100000"/>
              </a:lnSpc>
              <a:spcBef>
                <a:spcPts val="95"/>
              </a:spcBef>
            </a:pPr>
            <a:r>
              <a:rPr lang="en-US" sz="4000" dirty="0"/>
              <a:t>Diseases</a:t>
            </a:r>
            <a:r>
              <a:rPr lang="en-US" sz="4000" spc="-180" dirty="0"/>
              <a:t> </a:t>
            </a:r>
            <a:r>
              <a:rPr lang="en-US" sz="4000" dirty="0"/>
              <a:t>affecting</a:t>
            </a:r>
            <a:r>
              <a:rPr lang="en-US" sz="4000" spc="-175" dirty="0"/>
              <a:t> </a:t>
            </a:r>
            <a:r>
              <a:rPr lang="en-US" sz="4000" spc="-10" dirty="0"/>
              <a:t>tubules </a:t>
            </a:r>
            <a:r>
              <a:rPr lang="en-US" sz="4000" dirty="0"/>
              <a:t>and</a:t>
            </a:r>
            <a:r>
              <a:rPr lang="en-US" sz="4000" spc="-90" dirty="0"/>
              <a:t> </a:t>
            </a:r>
            <a:r>
              <a:rPr lang="en-US" sz="4000" spc="-10" dirty="0" err="1"/>
              <a:t>interstitium</a:t>
            </a:r>
            <a:endParaRPr lang="en-US" sz="4000" dirty="0"/>
          </a:p>
        </p:txBody>
      </p:sp>
      <p:sp>
        <p:nvSpPr>
          <p:cNvPr id="3" name="object 3"/>
          <p:cNvSpPr txBox="1"/>
          <p:nvPr/>
        </p:nvSpPr>
        <p:spPr>
          <a:xfrm>
            <a:off x="673608" y="1975104"/>
            <a:ext cx="3550920" cy="1025730"/>
          </a:xfrm>
          <a:prstGeom prst="rect">
            <a:avLst/>
          </a:prstGeom>
          <a:solidFill>
            <a:srgbClr val="9BBA58"/>
          </a:solidFill>
        </p:spPr>
        <p:txBody>
          <a:bodyPr vert="horz" wrap="square" lIns="0" tIns="135255" rIns="0" bIns="0" rtlCol="0">
            <a:spAutoFit/>
          </a:bodyPr>
          <a:lstStyle/>
          <a:p>
            <a:pPr marL="578485" marR="257810" indent="-315595">
              <a:lnSpc>
                <a:spcPts val="3570"/>
              </a:lnSpc>
              <a:spcBef>
                <a:spcPts val="1065"/>
              </a:spcBef>
              <a:tabLst>
                <a:tab pos="2374900" algn="l"/>
              </a:tabLst>
            </a:pPr>
            <a:r>
              <a:rPr sz="2400" b="1" spc="-10" dirty="0">
                <a:solidFill>
                  <a:srgbClr val="FFFFFF"/>
                </a:solidFill>
                <a:latin typeface="Calibri"/>
                <a:cs typeface="Calibri"/>
              </a:rPr>
              <a:t>Tubulointerstitial Nephritis</a:t>
            </a:r>
            <a:r>
              <a:rPr lang="en-US" sz="2400" b="1" spc="-10" dirty="0">
                <a:solidFill>
                  <a:srgbClr val="FFFFFF"/>
                </a:solidFill>
                <a:latin typeface="Calibri"/>
                <a:cs typeface="Calibri"/>
              </a:rPr>
              <a:t> </a:t>
            </a:r>
            <a:r>
              <a:rPr sz="2400" b="1" spc="-25" dirty="0">
                <a:solidFill>
                  <a:srgbClr val="FFFFFF"/>
                </a:solidFill>
                <a:latin typeface="Calibri"/>
                <a:cs typeface="Calibri"/>
              </a:rPr>
              <a:t>TIN</a:t>
            </a:r>
            <a:endParaRPr sz="2400" dirty="0">
              <a:latin typeface="Calibri"/>
              <a:cs typeface="Calibri"/>
            </a:endParaRPr>
          </a:p>
        </p:txBody>
      </p:sp>
      <p:sp>
        <p:nvSpPr>
          <p:cNvPr id="4" name="object 4"/>
          <p:cNvSpPr/>
          <p:nvPr/>
        </p:nvSpPr>
        <p:spPr>
          <a:xfrm>
            <a:off x="686562" y="3182873"/>
            <a:ext cx="3525520" cy="2400300"/>
          </a:xfrm>
          <a:custGeom>
            <a:avLst/>
            <a:gdLst/>
            <a:ahLst/>
            <a:cxnLst/>
            <a:rect l="l" t="t" r="r" b="b"/>
            <a:pathLst>
              <a:path w="3525520" h="2400300">
                <a:moveTo>
                  <a:pt x="0" y="2400300"/>
                </a:moveTo>
                <a:lnTo>
                  <a:pt x="3525012" y="2400300"/>
                </a:lnTo>
                <a:lnTo>
                  <a:pt x="3525012" y="0"/>
                </a:lnTo>
                <a:lnTo>
                  <a:pt x="0" y="0"/>
                </a:lnTo>
                <a:lnTo>
                  <a:pt x="0" y="2400300"/>
                </a:lnTo>
                <a:close/>
              </a:path>
            </a:pathLst>
          </a:custGeom>
          <a:ln w="25908">
            <a:solidFill>
              <a:srgbClr val="DDE4D0"/>
            </a:solidFill>
          </a:ln>
        </p:spPr>
        <p:txBody>
          <a:bodyPr wrap="square" lIns="0" tIns="0" rIns="0" bIns="0" rtlCol="0"/>
          <a:lstStyle/>
          <a:p>
            <a:endParaRPr/>
          </a:p>
        </p:txBody>
      </p:sp>
      <p:sp>
        <p:nvSpPr>
          <p:cNvPr id="5" name="object 5"/>
          <p:cNvSpPr txBox="1"/>
          <p:nvPr/>
        </p:nvSpPr>
        <p:spPr>
          <a:xfrm>
            <a:off x="686562" y="3169920"/>
            <a:ext cx="3525520" cy="2045240"/>
          </a:xfrm>
          <a:prstGeom prst="rect">
            <a:avLst/>
          </a:prstGeom>
          <a:solidFill>
            <a:srgbClr val="DDE4D0">
              <a:alpha val="89802"/>
            </a:srgbClr>
          </a:solidFill>
        </p:spPr>
        <p:txBody>
          <a:bodyPr vert="horz" wrap="square" lIns="0" tIns="167005" rIns="0" bIns="0" rtlCol="0">
            <a:spAutoFit/>
          </a:bodyPr>
          <a:lstStyle/>
          <a:p>
            <a:pPr marL="461645" marR="614680" indent="-287020">
              <a:lnSpc>
                <a:spcPts val="3570"/>
              </a:lnSpc>
              <a:spcBef>
                <a:spcPts val="1315"/>
              </a:spcBef>
              <a:buChar char="•"/>
              <a:tabLst>
                <a:tab pos="461645" algn="l"/>
              </a:tabLst>
            </a:pPr>
            <a:r>
              <a:rPr sz="2400" spc="-10" dirty="0">
                <a:latin typeface="Calibri"/>
                <a:cs typeface="Calibri"/>
              </a:rPr>
              <a:t>Acute Pyelonephritis</a:t>
            </a:r>
            <a:endParaRPr sz="2400" dirty="0">
              <a:latin typeface="Calibri"/>
              <a:cs typeface="Calibri"/>
            </a:endParaRPr>
          </a:p>
          <a:p>
            <a:pPr marL="461645" marR="614680" indent="-287020">
              <a:lnSpc>
                <a:spcPts val="3560"/>
              </a:lnSpc>
              <a:spcBef>
                <a:spcPts val="500"/>
              </a:spcBef>
              <a:buChar char="•"/>
              <a:tabLst>
                <a:tab pos="461645" algn="l"/>
              </a:tabLst>
            </a:pPr>
            <a:r>
              <a:rPr sz="2400" spc="-10" dirty="0">
                <a:latin typeface="Calibri"/>
                <a:cs typeface="Calibri"/>
              </a:rPr>
              <a:t>Chronic Pyelonephritis</a:t>
            </a:r>
            <a:endParaRPr sz="2400" dirty="0">
              <a:latin typeface="Calibri"/>
              <a:cs typeface="Calibri"/>
            </a:endParaRPr>
          </a:p>
        </p:txBody>
      </p:sp>
      <p:sp>
        <p:nvSpPr>
          <p:cNvPr id="6" name="object 6"/>
          <p:cNvSpPr txBox="1"/>
          <p:nvPr/>
        </p:nvSpPr>
        <p:spPr>
          <a:xfrm>
            <a:off x="4692396" y="1975104"/>
            <a:ext cx="3550920" cy="1025730"/>
          </a:xfrm>
          <a:prstGeom prst="rect">
            <a:avLst/>
          </a:prstGeom>
          <a:solidFill>
            <a:srgbClr val="7E62A0"/>
          </a:solidFill>
        </p:spPr>
        <p:txBody>
          <a:bodyPr vert="horz" wrap="square" lIns="0" tIns="135255" rIns="0" bIns="0" rtlCol="0">
            <a:spAutoFit/>
          </a:bodyPr>
          <a:lstStyle/>
          <a:p>
            <a:pPr marL="932180" marR="541655" indent="-382905">
              <a:lnSpc>
                <a:spcPts val="3570"/>
              </a:lnSpc>
              <a:spcBef>
                <a:spcPts val="1065"/>
              </a:spcBef>
            </a:pPr>
            <a:r>
              <a:rPr sz="2400" b="1" dirty="0">
                <a:solidFill>
                  <a:srgbClr val="FFFFFF"/>
                </a:solidFill>
                <a:latin typeface="Calibri"/>
                <a:cs typeface="Calibri"/>
              </a:rPr>
              <a:t>Acute</a:t>
            </a:r>
            <a:r>
              <a:rPr sz="2400" b="1" spc="-30" dirty="0">
                <a:solidFill>
                  <a:srgbClr val="FFFFFF"/>
                </a:solidFill>
                <a:latin typeface="Calibri"/>
                <a:cs typeface="Calibri"/>
              </a:rPr>
              <a:t> </a:t>
            </a:r>
            <a:r>
              <a:rPr sz="2400" b="1" spc="-10" dirty="0">
                <a:solidFill>
                  <a:srgbClr val="FFFFFF"/>
                </a:solidFill>
                <a:latin typeface="Calibri"/>
                <a:cs typeface="Calibri"/>
              </a:rPr>
              <a:t>Tubular </a:t>
            </a:r>
            <a:r>
              <a:rPr sz="2400" b="1" dirty="0">
                <a:solidFill>
                  <a:srgbClr val="FFFFFF"/>
                </a:solidFill>
                <a:latin typeface="Calibri"/>
                <a:cs typeface="Calibri"/>
              </a:rPr>
              <a:t>Injury </a:t>
            </a:r>
            <a:r>
              <a:rPr sz="2400" b="1" spc="-25" dirty="0">
                <a:solidFill>
                  <a:srgbClr val="FFFFFF"/>
                </a:solidFill>
                <a:latin typeface="Calibri"/>
                <a:cs typeface="Calibri"/>
              </a:rPr>
              <a:t>ATI</a:t>
            </a:r>
            <a:endParaRPr sz="2400" dirty="0">
              <a:latin typeface="Calibri"/>
              <a:cs typeface="Calibri"/>
            </a:endParaRPr>
          </a:p>
        </p:txBody>
      </p:sp>
      <p:grpSp>
        <p:nvGrpSpPr>
          <p:cNvPr id="7" name="object 7"/>
          <p:cNvGrpSpPr/>
          <p:nvPr/>
        </p:nvGrpSpPr>
        <p:grpSpPr>
          <a:xfrm>
            <a:off x="4668011" y="3156838"/>
            <a:ext cx="3550920" cy="2426335"/>
            <a:chOff x="4692396" y="3169920"/>
            <a:chExt cx="3550920" cy="2426335"/>
          </a:xfrm>
        </p:grpSpPr>
        <p:sp>
          <p:nvSpPr>
            <p:cNvPr id="8" name="object 8"/>
            <p:cNvSpPr/>
            <p:nvPr/>
          </p:nvSpPr>
          <p:spPr>
            <a:xfrm>
              <a:off x="4705350" y="3182874"/>
              <a:ext cx="3525520" cy="2400300"/>
            </a:xfrm>
            <a:custGeom>
              <a:avLst/>
              <a:gdLst/>
              <a:ahLst/>
              <a:cxnLst/>
              <a:rect l="l" t="t" r="r" b="b"/>
              <a:pathLst>
                <a:path w="3525520" h="2400300">
                  <a:moveTo>
                    <a:pt x="3525011" y="0"/>
                  </a:moveTo>
                  <a:lnTo>
                    <a:pt x="0" y="0"/>
                  </a:lnTo>
                  <a:lnTo>
                    <a:pt x="0" y="2400300"/>
                  </a:lnTo>
                  <a:lnTo>
                    <a:pt x="3525011" y="2400300"/>
                  </a:lnTo>
                  <a:lnTo>
                    <a:pt x="3525011" y="0"/>
                  </a:lnTo>
                  <a:close/>
                </a:path>
              </a:pathLst>
            </a:custGeom>
            <a:solidFill>
              <a:srgbClr val="D5D0DE">
                <a:alpha val="89802"/>
              </a:srgbClr>
            </a:solidFill>
          </p:spPr>
          <p:txBody>
            <a:bodyPr wrap="square" lIns="0" tIns="0" rIns="0" bIns="0" rtlCol="0"/>
            <a:lstStyle/>
            <a:p>
              <a:endParaRPr/>
            </a:p>
          </p:txBody>
        </p:sp>
        <p:sp>
          <p:nvSpPr>
            <p:cNvPr id="9" name="object 9"/>
            <p:cNvSpPr/>
            <p:nvPr/>
          </p:nvSpPr>
          <p:spPr>
            <a:xfrm>
              <a:off x="4705350" y="3182874"/>
              <a:ext cx="3525520" cy="2400300"/>
            </a:xfrm>
            <a:custGeom>
              <a:avLst/>
              <a:gdLst/>
              <a:ahLst/>
              <a:cxnLst/>
              <a:rect l="l" t="t" r="r" b="b"/>
              <a:pathLst>
                <a:path w="3525520" h="2400300">
                  <a:moveTo>
                    <a:pt x="0" y="2400300"/>
                  </a:moveTo>
                  <a:lnTo>
                    <a:pt x="3525011" y="2400300"/>
                  </a:lnTo>
                  <a:lnTo>
                    <a:pt x="3525011" y="0"/>
                  </a:lnTo>
                  <a:lnTo>
                    <a:pt x="0" y="0"/>
                  </a:lnTo>
                  <a:lnTo>
                    <a:pt x="0" y="2400300"/>
                  </a:lnTo>
                  <a:close/>
                </a:path>
              </a:pathLst>
            </a:custGeom>
            <a:ln w="25908">
              <a:solidFill>
                <a:srgbClr val="D5D0DE"/>
              </a:solidFill>
            </a:ln>
          </p:spPr>
          <p:txBody>
            <a:bodyPr wrap="square" lIns="0" tIns="0" rIns="0" bIns="0" rtlCol="0"/>
            <a:lstStyle/>
            <a:p>
              <a:endParaRPr/>
            </a:p>
          </p:txBody>
        </p:sp>
      </p:grpSp>
      <p:sp>
        <p:nvSpPr>
          <p:cNvPr id="10" name="object 10"/>
          <p:cNvSpPr txBox="1"/>
          <p:nvPr/>
        </p:nvSpPr>
        <p:spPr>
          <a:xfrm>
            <a:off x="4918772" y="3429000"/>
            <a:ext cx="3049905" cy="1146468"/>
          </a:xfrm>
          <a:prstGeom prst="rect">
            <a:avLst/>
          </a:prstGeom>
        </p:spPr>
        <p:txBody>
          <a:bodyPr vert="horz" wrap="square" lIns="0" tIns="12700" rIns="0" bIns="0" rtlCol="0">
            <a:spAutoFit/>
          </a:bodyPr>
          <a:lstStyle/>
          <a:p>
            <a:pPr marL="286385" indent="-286385">
              <a:lnSpc>
                <a:spcPct val="100000"/>
              </a:lnSpc>
              <a:spcBef>
                <a:spcPts val="100"/>
              </a:spcBef>
              <a:buChar char="•"/>
              <a:tabLst>
                <a:tab pos="286385" algn="l"/>
              </a:tabLst>
            </a:pPr>
            <a:r>
              <a:rPr sz="2400" dirty="0">
                <a:latin typeface="Calibri"/>
                <a:cs typeface="Calibri"/>
              </a:rPr>
              <a:t>Ischemic</a:t>
            </a:r>
            <a:r>
              <a:rPr sz="2400" spc="-130" dirty="0">
                <a:latin typeface="Calibri"/>
                <a:cs typeface="Calibri"/>
              </a:rPr>
              <a:t> </a:t>
            </a:r>
            <a:r>
              <a:rPr sz="2400" spc="-25" dirty="0">
                <a:latin typeface="Calibri"/>
                <a:cs typeface="Calibri"/>
              </a:rPr>
              <a:t>ATI</a:t>
            </a:r>
            <a:endParaRPr sz="2400" dirty="0">
              <a:latin typeface="Calibri"/>
              <a:cs typeface="Calibri"/>
            </a:endParaRPr>
          </a:p>
          <a:p>
            <a:pPr>
              <a:lnSpc>
                <a:spcPct val="100000"/>
              </a:lnSpc>
              <a:spcBef>
                <a:spcPts val="150"/>
              </a:spcBef>
              <a:buFont typeface="Calibri"/>
              <a:buChar char="•"/>
            </a:pPr>
            <a:endParaRPr sz="2400" dirty="0">
              <a:latin typeface="Calibri"/>
              <a:cs typeface="Calibri"/>
            </a:endParaRPr>
          </a:p>
          <a:p>
            <a:pPr marL="286385" indent="-286385">
              <a:lnSpc>
                <a:spcPct val="100000"/>
              </a:lnSpc>
              <a:buChar char="•"/>
              <a:tabLst>
                <a:tab pos="286385" algn="l"/>
              </a:tabLst>
            </a:pPr>
            <a:r>
              <a:rPr sz="2400" dirty="0">
                <a:latin typeface="Calibri"/>
                <a:cs typeface="Calibri"/>
              </a:rPr>
              <a:t>Nephrotoxic</a:t>
            </a:r>
            <a:r>
              <a:rPr sz="2400" spc="-5" dirty="0">
                <a:latin typeface="Calibri"/>
                <a:cs typeface="Calibri"/>
              </a:rPr>
              <a:t> </a:t>
            </a:r>
            <a:r>
              <a:rPr sz="2400" spc="-25" dirty="0">
                <a:latin typeface="Calibri"/>
                <a:cs typeface="Calibri"/>
              </a:rPr>
              <a:t>ATI</a:t>
            </a:r>
            <a:endParaRPr sz="2400" dirty="0">
              <a:latin typeface="Calibri"/>
              <a:cs typeface="Calibri"/>
            </a:endParaRPr>
          </a:p>
        </p:txBody>
      </p:sp>
      <p:sp>
        <p:nvSpPr>
          <p:cNvPr id="11" name="object 11"/>
          <p:cNvSpPr txBox="1"/>
          <p:nvPr/>
        </p:nvSpPr>
        <p:spPr>
          <a:xfrm>
            <a:off x="6858000" y="222250"/>
            <a:ext cx="41148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Arial MT"/>
                <a:cs typeface="Arial MT"/>
              </a:rPr>
              <a:t>Core</a:t>
            </a:r>
            <a:endParaRPr sz="1400" dirty="0">
              <a:latin typeface="Arial MT"/>
              <a:cs typeface="Arial MT"/>
            </a:endParaRPr>
          </a:p>
        </p:txBody>
      </p:sp>
      <p:sp>
        <p:nvSpPr>
          <p:cNvPr id="12" name="object 12"/>
          <p:cNvSpPr txBox="1"/>
          <p:nvPr/>
        </p:nvSpPr>
        <p:spPr>
          <a:xfrm>
            <a:off x="7399781" y="222250"/>
            <a:ext cx="81915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Arial MT"/>
                <a:cs typeface="Arial MT"/>
              </a:rPr>
              <a:t>Pathology</a:t>
            </a:r>
            <a:endParaRPr sz="1400">
              <a:latin typeface="Arial MT"/>
              <a:cs typeface="Arial M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TotalTime>
  <Words>1471</Words>
  <Application>Microsoft Office PowerPoint</Application>
  <PresentationFormat>On-screen Show (4:3)</PresentationFormat>
  <Paragraphs>293</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ＭＳ Ｐゴシック</vt:lpstr>
      <vt:lpstr>Arial</vt:lpstr>
      <vt:lpstr>Arial Black</vt:lpstr>
      <vt:lpstr>Arial MT</vt:lpstr>
      <vt:lpstr>Calibri</vt:lpstr>
      <vt:lpstr>Times New Roman</vt:lpstr>
      <vt:lpstr>Office Theme</vt:lpstr>
      <vt:lpstr>Tubulointerstitial Diseases Renal Module 4th Year MBBS</vt:lpstr>
      <vt:lpstr>MOTTO OF RMU</vt:lpstr>
      <vt:lpstr>  VISION OF RMU THE DREAM/ TOMORROW</vt:lpstr>
      <vt:lpstr>PowerPoint Presentation</vt:lpstr>
      <vt:lpstr>How to use HEC Digital Library </vt:lpstr>
      <vt:lpstr> </vt:lpstr>
      <vt:lpstr>Learning outcomes</vt:lpstr>
      <vt:lpstr>PowerPoint Presentation</vt:lpstr>
      <vt:lpstr>Diseases affecting tubules and interstitium</vt:lpstr>
      <vt:lpstr>Acute tubular injury ATI</vt:lpstr>
      <vt:lpstr>Etiology</vt:lpstr>
      <vt:lpstr>2. Nephrotoxic ATN</vt:lpstr>
      <vt:lpstr>PowerPoint Presentation</vt:lpstr>
      <vt:lpstr>Pathogenesis ATI Effects of tubular injury</vt:lpstr>
      <vt:lpstr>Pathogenesis ATI Disturbances in blood flow</vt:lpstr>
      <vt:lpstr>PowerPoint Presentation</vt:lpstr>
      <vt:lpstr>Morphology</vt:lpstr>
      <vt:lpstr>Morphology</vt:lpstr>
      <vt:lpstr>Morphology</vt:lpstr>
      <vt:lpstr>PowerPoint Presentation</vt:lpstr>
      <vt:lpstr>Acute drug induced interstitial Nephritis</vt:lpstr>
      <vt:lpstr>Acute drug induced interstitial</vt:lpstr>
      <vt:lpstr>Acute drug induced interstitial nephritis</vt:lpstr>
      <vt:lpstr>Acute drug induced interstitial nephritis</vt:lpstr>
      <vt:lpstr>PowerPoint Presentation</vt:lpstr>
      <vt:lpstr>PowerPoint Presentation</vt:lpstr>
      <vt:lpstr>Diseases affecting tubules and interstitium</vt:lpstr>
      <vt:lpstr>Tubulointerstitial nephritis</vt:lpstr>
      <vt:lpstr>Acute pyelonephritis</vt:lpstr>
      <vt:lpstr>Pathogens</vt:lpstr>
      <vt:lpstr>Predisposing conditions</vt:lpstr>
      <vt:lpstr>Predisposing conditions</vt:lpstr>
      <vt:lpstr>Predisposing conditions</vt:lpstr>
      <vt:lpstr>PowerPoint Presentation</vt:lpstr>
      <vt:lpstr>Morphology acute pyelonephritis</vt:lpstr>
      <vt:lpstr>Morphology acute pyelonephritis</vt:lpstr>
      <vt:lpstr>Morphology</vt:lpstr>
      <vt:lpstr>Special sub type of acute pyelonephritis</vt:lpstr>
      <vt:lpstr>PowerPoint Presentation</vt:lpstr>
      <vt:lpstr>Chronic pyelonephritis and reflux nephropathy</vt:lpstr>
      <vt:lpstr>Chronic obstructive pyelonephritis</vt:lpstr>
      <vt:lpstr>Chronic reflux–associated Pyelonephritis (reflux nephropathy)</vt:lpstr>
      <vt:lpstr>Morphology</vt:lpstr>
      <vt:lpstr>Morphology</vt:lpstr>
      <vt:lpstr>Morphology</vt:lpstr>
      <vt:lpstr>PowerPoint Presentation</vt:lpstr>
      <vt:lpstr>Morphology</vt:lpstr>
      <vt:lpstr>PowerPoint Presentation</vt:lpstr>
      <vt:lpstr>PowerPoint Presentation</vt:lpstr>
      <vt:lpstr>Take home message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samma</dc:creator>
  <cp:lastModifiedBy>sammarfatima93@gmail.com</cp:lastModifiedBy>
  <cp:revision>2</cp:revision>
  <dcterms:created xsi:type="dcterms:W3CDTF">2025-02-16T06:23:07Z</dcterms:created>
  <dcterms:modified xsi:type="dcterms:W3CDTF">2025-02-16T12:59:36Z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2024-09-25T00:00:00Z</vt:filetime>
  </property>
  <property fmtid="{D5CDD505-2E9C-101B-9397-08002B2CF9AE}" pid="3" name="Creator">
    <vt:lpwstr>Microsoft® PowerPoint® 2016</vt:lpwstr>
  </property>
  <property fmtid="{D5CDD505-2E9C-101B-9397-08002B2CF9AE}" pid="4" name="LastSaved">
    <vt:filetime>2025-02-16T00:00:00Z</vt:filetime>
  </property>
  <property fmtid="{D5CDD505-2E9C-101B-9397-08002B2CF9AE}" pid="5" name="Producer">
    <vt:lpwstr>www.ilovepdf.com</vt:lpwstr>
  </property>
</Properties>
</file>