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4"/>
  </p:notesMasterIdLst>
  <p:sldIdLst>
    <p:sldId id="318" r:id="rId3"/>
    <p:sldId id="317" r:id="rId4"/>
    <p:sldId id="297" r:id="rId5"/>
    <p:sldId id="296" r:id="rId6"/>
    <p:sldId id="511" r:id="rId7"/>
    <p:sldId id="626" r:id="rId8"/>
    <p:sldId id="670" r:id="rId9"/>
    <p:sldId id="671" r:id="rId10"/>
    <p:sldId id="672" r:id="rId11"/>
    <p:sldId id="673" r:id="rId12"/>
    <p:sldId id="674" r:id="rId13"/>
    <p:sldId id="675" r:id="rId14"/>
    <p:sldId id="676" r:id="rId15"/>
    <p:sldId id="677" r:id="rId16"/>
    <p:sldId id="678" r:id="rId17"/>
    <p:sldId id="679" r:id="rId18"/>
    <p:sldId id="680" r:id="rId19"/>
    <p:sldId id="681" r:id="rId20"/>
    <p:sldId id="682" r:id="rId21"/>
    <p:sldId id="683" r:id="rId22"/>
    <p:sldId id="594" r:id="rId23"/>
    <p:sldId id="625" r:id="rId24"/>
    <p:sldId id="684" r:id="rId25"/>
    <p:sldId id="685" r:id="rId26"/>
    <p:sldId id="612" r:id="rId27"/>
    <p:sldId id="613" r:id="rId28"/>
    <p:sldId id="624" r:id="rId29"/>
    <p:sldId id="611" r:id="rId30"/>
    <p:sldId id="314" r:id="rId31"/>
    <p:sldId id="562"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s://www.frontiersin.org/journals/microbiology/articles/10.3389/fmicb.2020.624830/full"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04800" y="609600"/>
            <a:ext cx="8229600" cy="990600"/>
          </a:xfrm>
        </p:spPr>
        <p:txBody>
          <a:bodyPr>
            <a:normAutofit fontScale="90000"/>
          </a:bodyPr>
          <a:lstStyle/>
          <a:p>
            <a:pPr algn="ctr"/>
            <a:r>
              <a:rPr lang="en-US" altLang="en-US" sz="3600" dirty="0">
                <a:latin typeface="Andalus" pitchFamily="18" charset="-78"/>
                <a:cs typeface="Andalus" pitchFamily="18" charset="-78"/>
              </a:rPr>
              <a:t>Translation</a:t>
            </a:r>
            <a:br>
              <a:rPr lang="en-US" altLang="en-US" sz="3600" dirty="0">
                <a:latin typeface="Andalus" pitchFamily="18" charset="-78"/>
                <a:cs typeface="Andalus" pitchFamily="18" charset="-78"/>
              </a:rPr>
            </a:br>
            <a:r>
              <a:rPr lang="en-US" altLang="en-US" sz="3600" dirty="0">
                <a:latin typeface="Andalus" pitchFamily="18" charset="-78"/>
                <a:cs typeface="Andalus" pitchFamily="18" charset="-78"/>
              </a:rPr>
              <a:t>Components Required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533400" y="1371600"/>
            <a:ext cx="7848600" cy="3995738"/>
          </a:xfrm>
        </p:spPr>
        <p:txBody>
          <a:bodyPr>
            <a:normAutofit/>
          </a:bodyPr>
          <a:lstStyle/>
          <a:p>
            <a:pPr>
              <a:buNone/>
            </a:pPr>
            <a:r>
              <a:rPr lang="en-US" altLang="en-US" sz="2000" dirty="0">
                <a:solidFill>
                  <a:srgbClr val="000000"/>
                </a:solidFill>
              </a:rPr>
              <a: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10</a:t>
            </a:fld>
            <a:endParaRPr lang="en-US" sz="1400" dirty="0"/>
          </a:p>
        </p:txBody>
      </p:sp>
      <p:pic>
        <p:nvPicPr>
          <p:cNvPr id="8" name="Picture 4" descr="C:\Users\Aneela\Desktop\Picture1.png"/>
          <p:cNvPicPr>
            <a:picLocks noChangeAspect="1" noChangeArrowheads="1"/>
          </p:cNvPicPr>
          <p:nvPr/>
        </p:nvPicPr>
        <p:blipFill>
          <a:blip r:embed="rId2"/>
          <a:srcRect l="5132" t="49530" r="2766" b="16667"/>
          <a:stretch>
            <a:fillRect/>
          </a:stretch>
        </p:blipFill>
        <p:spPr bwMode="auto">
          <a:xfrm>
            <a:off x="0" y="1905000"/>
            <a:ext cx="9144000" cy="3535362"/>
          </a:xfrm>
          <a:prstGeom prst="rect">
            <a:avLst/>
          </a:prstGeom>
          <a:noFill/>
          <a:ln w="9525">
            <a:noFill/>
            <a:miter lim="800000"/>
            <a:headEnd/>
            <a:tailEnd/>
          </a:ln>
        </p:spPr>
      </p:pic>
      <p:sp>
        <p:nvSpPr>
          <p:cNvPr id="2" name="Rectangle 1">
            <a:extLst>
              <a:ext uri="{FF2B5EF4-FFF2-40B4-BE49-F238E27FC236}">
                <a16:creationId xmlns:a16="http://schemas.microsoft.com/office/drawing/2014/main" id="{8F2B940C-9F71-4EDA-BDFA-6D6E715BF12C}"/>
              </a:ext>
            </a:extLst>
          </p:cNvPr>
          <p:cNvSpPr/>
          <p:nvPr/>
        </p:nvSpPr>
        <p:spPr>
          <a:xfrm>
            <a:off x="533400" y="2679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04800" y="609600"/>
            <a:ext cx="8229600" cy="990600"/>
          </a:xfrm>
        </p:spPr>
        <p:txBody>
          <a:bodyPr>
            <a:normAutofit fontScale="90000"/>
          </a:bodyPr>
          <a:lstStyle/>
          <a:p>
            <a:pPr algn="ctr"/>
            <a:r>
              <a:rPr lang="en-US" altLang="en-US" sz="3600" dirty="0">
                <a:latin typeface="Andalus" pitchFamily="18" charset="-78"/>
                <a:cs typeface="Andalus" pitchFamily="18" charset="-78"/>
              </a:rPr>
              <a:t>Translation</a:t>
            </a:r>
            <a:br>
              <a:rPr lang="en-US" altLang="en-US" sz="3600" dirty="0">
                <a:latin typeface="Andalus" pitchFamily="18" charset="-78"/>
                <a:cs typeface="Andalus" pitchFamily="18" charset="-78"/>
              </a:rPr>
            </a:br>
            <a:r>
              <a:rPr lang="en-US" altLang="en-US" sz="3600" dirty="0">
                <a:latin typeface="Andalus" pitchFamily="18" charset="-78"/>
                <a:cs typeface="Andalus" pitchFamily="18" charset="-78"/>
              </a:rPr>
              <a:t>Components Required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533400" y="1371600"/>
            <a:ext cx="7848600" cy="3995738"/>
          </a:xfrm>
        </p:spPr>
        <p:txBody>
          <a:bodyPr>
            <a:normAutofit/>
          </a:bodyPr>
          <a:lstStyle/>
          <a:p>
            <a:pPr>
              <a:buNone/>
            </a:pPr>
            <a:r>
              <a:rPr lang="en-US" altLang="en-US" sz="2000" dirty="0">
                <a:solidFill>
                  <a:srgbClr val="000000"/>
                </a:solidFill>
              </a:rPr>
              <a: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11</a:t>
            </a:fld>
            <a:endParaRPr lang="en-US" sz="1400" dirty="0"/>
          </a:p>
        </p:txBody>
      </p:sp>
      <p:pic>
        <p:nvPicPr>
          <p:cNvPr id="7" name="Picture 4" descr="17-15-RibosomeModels-L.gif                                     00002BD9KARL's Pocketrans              B81D7FDE:"/>
          <p:cNvPicPr>
            <a:picLocks noChangeAspect="1" noChangeArrowheads="1"/>
          </p:cNvPicPr>
          <p:nvPr/>
        </p:nvPicPr>
        <p:blipFill>
          <a:blip r:embed="rId2"/>
          <a:srcRect l="5173" t="36494" r="5173" b="39220"/>
          <a:stretch>
            <a:fillRect/>
          </a:stretch>
        </p:blipFill>
        <p:spPr bwMode="auto">
          <a:xfrm>
            <a:off x="2514600" y="1905000"/>
            <a:ext cx="4443412" cy="3489325"/>
          </a:xfrm>
          <a:prstGeom prst="rect">
            <a:avLst/>
          </a:prstGeom>
          <a:noFill/>
          <a:ln w="9525">
            <a:noFill/>
            <a:miter lim="800000"/>
            <a:headEnd/>
            <a:tailEnd/>
          </a:ln>
        </p:spPr>
      </p:pic>
      <p:sp>
        <p:nvSpPr>
          <p:cNvPr id="2" name="Rectangle 1">
            <a:extLst>
              <a:ext uri="{FF2B5EF4-FFF2-40B4-BE49-F238E27FC236}">
                <a16:creationId xmlns:a16="http://schemas.microsoft.com/office/drawing/2014/main" id="{75653BA6-A6A0-4DEA-91A3-12557C34978E}"/>
              </a:ext>
            </a:extLst>
          </p:cNvPr>
          <p:cNvSpPr/>
          <p:nvPr/>
        </p:nvSpPr>
        <p:spPr>
          <a:xfrm>
            <a:off x="457200" y="2219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04800" y="609600"/>
            <a:ext cx="8229600" cy="990600"/>
          </a:xfrm>
        </p:spPr>
        <p:txBody>
          <a:bodyPr>
            <a:normAutofit fontScale="90000"/>
          </a:bodyPr>
          <a:lstStyle/>
          <a:p>
            <a:pPr algn="ctr"/>
            <a:r>
              <a:rPr lang="en-US" altLang="en-US" sz="3600" dirty="0">
                <a:latin typeface="Andalus" pitchFamily="18" charset="-78"/>
                <a:cs typeface="Andalus" pitchFamily="18" charset="-78"/>
              </a:rPr>
              <a:t>Translation</a:t>
            </a:r>
            <a:br>
              <a:rPr lang="en-US" altLang="en-US" sz="3600" dirty="0">
                <a:latin typeface="Andalus" pitchFamily="18" charset="-78"/>
                <a:cs typeface="Andalus" pitchFamily="18" charset="-78"/>
              </a:rPr>
            </a:br>
            <a:r>
              <a:rPr lang="en-US" altLang="en-US" sz="3600" dirty="0">
                <a:latin typeface="Andalus" pitchFamily="18" charset="-78"/>
                <a:cs typeface="Andalus" pitchFamily="18" charset="-78"/>
              </a:rPr>
              <a:t>Wobble Hypothesis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533400" y="1371600"/>
            <a:ext cx="7848600" cy="3995738"/>
          </a:xfrm>
        </p:spPr>
        <p:txBody>
          <a:bodyPr>
            <a:normAutofit/>
          </a:bodyPr>
          <a:lstStyle/>
          <a:p>
            <a:pPr>
              <a:buNone/>
            </a:pPr>
            <a:r>
              <a:rPr lang="en-US" altLang="en-US" sz="2000" dirty="0">
                <a:solidFill>
                  <a:srgbClr val="000000"/>
                </a:solidFill>
              </a:rPr>
              <a:t> </a:t>
            </a: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a:solidFill>
                  <a:schemeClr val="accent4"/>
                </a:solidFill>
              </a:rPr>
              <a:t>Core Concept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12</a:t>
            </a:fld>
            <a:endParaRPr lang="en-US" sz="1400" dirty="0"/>
          </a:p>
        </p:txBody>
      </p:sp>
      <p:pic>
        <p:nvPicPr>
          <p:cNvPr id="8" name="Picture 6"/>
          <p:cNvPicPr>
            <a:picLocks noChangeAspect="1" noChangeArrowheads="1"/>
          </p:cNvPicPr>
          <p:nvPr/>
        </p:nvPicPr>
        <p:blipFill>
          <a:blip r:embed="rId2"/>
          <a:srcRect/>
          <a:stretch>
            <a:fillRect/>
          </a:stretch>
        </p:blipFill>
        <p:spPr bwMode="auto">
          <a:xfrm>
            <a:off x="5578475" y="1600200"/>
            <a:ext cx="3336925" cy="5029200"/>
          </a:xfrm>
          <a:prstGeom prst="rect">
            <a:avLst/>
          </a:prstGeom>
          <a:noFill/>
          <a:ln w="9525">
            <a:noFill/>
            <a:miter lim="800000"/>
            <a:headEnd/>
            <a:tailEnd/>
          </a:ln>
          <a:effectLst/>
        </p:spPr>
      </p:pic>
      <p:pic>
        <p:nvPicPr>
          <p:cNvPr id="11" name="Picture 7"/>
          <p:cNvPicPr>
            <a:picLocks noChangeAspect="1" noChangeArrowheads="1"/>
          </p:cNvPicPr>
          <p:nvPr/>
        </p:nvPicPr>
        <p:blipFill>
          <a:blip r:embed="rId3"/>
          <a:srcRect/>
          <a:stretch>
            <a:fillRect/>
          </a:stretch>
        </p:blipFill>
        <p:spPr bwMode="auto">
          <a:xfrm>
            <a:off x="0" y="2057400"/>
            <a:ext cx="5467350" cy="348615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B102E666-A972-4F3C-94AC-433236D9E837}"/>
              </a:ext>
            </a:extLst>
          </p:cNvPr>
          <p:cNvSpPr/>
          <p:nvPr/>
        </p:nvSpPr>
        <p:spPr>
          <a:xfrm>
            <a:off x="304800" y="24352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a:latin typeface="Andalus" pitchFamily="18" charset="-78"/>
                <a:cs typeface="Andalus" pitchFamily="18" charset="-78"/>
              </a:rPr>
              <a:t>Translation</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457200" y="838200"/>
            <a:ext cx="7848600" cy="3995738"/>
          </a:xfrm>
        </p:spPr>
        <p:txBody>
          <a:bodyPr>
            <a:normAutofit/>
          </a:bodyPr>
          <a:lstStyle/>
          <a:p>
            <a:pPr algn="just">
              <a:lnSpc>
                <a:spcPct val="150000"/>
              </a:lnSpc>
              <a:defRPr/>
            </a:pPr>
            <a:r>
              <a:rPr lang="en-US" sz="2800" dirty="0">
                <a:latin typeface="Andalus" pitchFamily="18" charset="-78"/>
                <a:cs typeface="Andalus" pitchFamily="18" charset="-78"/>
              </a:rPr>
              <a:t>Steps  </a:t>
            </a:r>
          </a:p>
          <a:p>
            <a:pPr lvl="3" algn="just">
              <a:buFont typeface="Wingdings" pitchFamily="2" charset="2"/>
              <a:buChar char="Ø"/>
              <a:defRPr/>
            </a:pPr>
            <a:r>
              <a:rPr lang="en-US" sz="2600" dirty="0">
                <a:latin typeface="Andalus" pitchFamily="18" charset="-78"/>
                <a:cs typeface="Andalus" pitchFamily="18" charset="-78"/>
              </a:rPr>
              <a:t>Initiation </a:t>
            </a:r>
          </a:p>
          <a:p>
            <a:pPr lvl="3" algn="just">
              <a:buFont typeface="Wingdings" pitchFamily="2" charset="2"/>
              <a:buChar char="Ø"/>
              <a:defRPr/>
            </a:pPr>
            <a:r>
              <a:rPr lang="en-US" sz="2600" dirty="0">
                <a:latin typeface="Andalus" pitchFamily="18" charset="-78"/>
                <a:cs typeface="Andalus" pitchFamily="18" charset="-78"/>
              </a:rPr>
              <a:t>Elongation </a:t>
            </a:r>
          </a:p>
          <a:p>
            <a:pPr lvl="3" algn="just">
              <a:buFont typeface="Wingdings" pitchFamily="2" charset="2"/>
              <a:buChar char="Ø"/>
              <a:defRPr/>
            </a:pPr>
            <a:r>
              <a:rPr lang="en-US" sz="2600" dirty="0">
                <a:latin typeface="Andalus" pitchFamily="18" charset="-78"/>
                <a:cs typeface="Andalus" pitchFamily="18" charset="-78"/>
              </a:rPr>
              <a:t>Termination</a:t>
            </a:r>
          </a:p>
          <a:p>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a:solidFill>
                  <a:schemeClr val="accent4"/>
                </a:solidFill>
              </a:rPr>
              <a:t>Core Concept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13</a:t>
            </a:fld>
            <a:endParaRPr lang="en-US" sz="1400" dirty="0"/>
          </a:p>
        </p:txBody>
      </p:sp>
      <p:pic>
        <p:nvPicPr>
          <p:cNvPr id="7" name="Picture 2"/>
          <p:cNvPicPr>
            <a:picLocks noChangeAspect="1" noChangeArrowheads="1"/>
          </p:cNvPicPr>
          <p:nvPr/>
        </p:nvPicPr>
        <p:blipFill>
          <a:blip r:embed="rId2"/>
          <a:srcRect/>
          <a:stretch>
            <a:fillRect/>
          </a:stretch>
        </p:blipFill>
        <p:spPr bwMode="auto">
          <a:xfrm>
            <a:off x="914400" y="3124200"/>
            <a:ext cx="7620000" cy="350043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C8F15975-0371-452B-BA25-ECC130A368A4}"/>
              </a:ext>
            </a:extLst>
          </p:cNvPr>
          <p:cNvSpPr/>
          <p:nvPr/>
        </p:nvSpPr>
        <p:spPr>
          <a:xfrm>
            <a:off x="152400" y="1408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US" sz="2800" b="1" dirty="0">
                <a:latin typeface="Andalus" pitchFamily="18" charset="-78"/>
                <a:ea typeface="+mn-ea"/>
                <a:cs typeface="Andalus" pitchFamily="18" charset="-78"/>
              </a:rPr>
              <a:t>Initiation</a:t>
            </a:r>
            <a:r>
              <a:rPr lang="en-US" sz="2800" b="1" kern="1200" dirty="0">
                <a:effectLst>
                  <a:outerShdw blurRad="38100" dist="38100" dir="2700000" algn="tl">
                    <a:srgbClr val="C0C0C0"/>
                  </a:outerShdw>
                </a:effectLst>
                <a:latin typeface="Britannic Bold" pitchFamily="34" charset="0"/>
              </a:rPr>
              <a:t> </a:t>
            </a: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pic>
        <p:nvPicPr>
          <p:cNvPr id="7" name="Picture 3"/>
          <p:cNvPicPr>
            <a:picLocks noChangeAspect="1" noChangeArrowheads="1"/>
          </p:cNvPicPr>
          <p:nvPr/>
        </p:nvPicPr>
        <p:blipFill>
          <a:blip r:embed="rId2"/>
          <a:srcRect/>
          <a:stretch>
            <a:fillRect/>
          </a:stretch>
        </p:blipFill>
        <p:spPr bwMode="auto">
          <a:xfrm>
            <a:off x="304800" y="1676400"/>
            <a:ext cx="8610600" cy="3916363"/>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62BF236A-8719-4DE6-AAE0-492D8291EA96}"/>
              </a:ext>
            </a:extLst>
          </p:cNvPr>
          <p:cNvSpPr/>
          <p:nvPr/>
        </p:nvSpPr>
        <p:spPr>
          <a:xfrm>
            <a:off x="304800" y="12509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US" sz="2800" b="1" dirty="0">
                <a:latin typeface="Andalus" pitchFamily="18" charset="-78"/>
                <a:ea typeface="+mn-ea"/>
                <a:cs typeface="Andalus" pitchFamily="18" charset="-78"/>
              </a:rPr>
              <a:t>Initiation</a:t>
            </a:r>
            <a:r>
              <a:rPr lang="en-US" sz="2800" b="1" kern="1200" dirty="0">
                <a:effectLst>
                  <a:outerShdw blurRad="38100" dist="38100" dir="2700000" algn="tl">
                    <a:srgbClr val="C0C0C0"/>
                  </a:outerShdw>
                </a:effectLst>
                <a:latin typeface="Britannic Bold" pitchFamily="34" charset="0"/>
              </a:rPr>
              <a:t> </a:t>
            </a: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pic>
        <p:nvPicPr>
          <p:cNvPr id="8" name="Picture 3"/>
          <p:cNvPicPr>
            <a:picLocks noChangeAspect="1" noChangeArrowheads="1"/>
          </p:cNvPicPr>
          <p:nvPr/>
        </p:nvPicPr>
        <p:blipFill>
          <a:blip r:embed="rId2"/>
          <a:srcRect/>
          <a:stretch>
            <a:fillRect/>
          </a:stretch>
        </p:blipFill>
        <p:spPr bwMode="auto">
          <a:xfrm>
            <a:off x="228600" y="1676400"/>
            <a:ext cx="8686800" cy="40386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5E3B3FF1-296A-4830-933E-46D0F75A73F4}"/>
              </a:ext>
            </a:extLst>
          </p:cNvPr>
          <p:cNvSpPr/>
          <p:nvPr/>
        </p:nvSpPr>
        <p:spPr>
          <a:xfrm>
            <a:off x="3048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a:latin typeface="Andalus" pitchFamily="18" charset="-78"/>
                <a:ea typeface="+mn-ea"/>
                <a:cs typeface="Andalus" pitchFamily="18" charset="-78"/>
              </a:rPr>
              <a:t>Elongation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pic>
        <p:nvPicPr>
          <p:cNvPr id="7" name="Picture 3" descr="17-18-TranslationElongat-L.gif                                 00002BD9KARL's Pocketrans              B81D7FDE:"/>
          <p:cNvPicPr>
            <a:picLocks noChangeAspect="1" noChangeArrowheads="1"/>
          </p:cNvPicPr>
          <p:nvPr/>
        </p:nvPicPr>
        <p:blipFill>
          <a:blip r:embed="rId2"/>
          <a:srcRect b="3355"/>
          <a:stretch>
            <a:fillRect/>
          </a:stretch>
        </p:blipFill>
        <p:spPr bwMode="auto">
          <a:xfrm>
            <a:off x="1295400" y="1295400"/>
            <a:ext cx="7002462" cy="5269795"/>
          </a:xfrm>
          <a:prstGeom prst="rect">
            <a:avLst/>
          </a:prstGeom>
          <a:noFill/>
          <a:ln w="9525">
            <a:noFill/>
            <a:miter lim="800000"/>
            <a:headEnd/>
            <a:tailEnd/>
          </a:ln>
        </p:spPr>
      </p:pic>
      <p:sp>
        <p:nvSpPr>
          <p:cNvPr id="2" name="Rectangle 1">
            <a:extLst>
              <a:ext uri="{FF2B5EF4-FFF2-40B4-BE49-F238E27FC236}">
                <a16:creationId xmlns:a16="http://schemas.microsoft.com/office/drawing/2014/main" id="{8BE28B50-6F91-4D0F-8AB3-E8640B1B818D}"/>
              </a:ext>
            </a:extLst>
          </p:cNvPr>
          <p:cNvSpPr/>
          <p:nvPr/>
        </p:nvSpPr>
        <p:spPr>
          <a:xfrm>
            <a:off x="381000" y="19272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a:latin typeface="Andalus" pitchFamily="18" charset="-78"/>
                <a:ea typeface="+mn-ea"/>
                <a:cs typeface="Andalus" pitchFamily="18" charset="-78"/>
              </a:rPr>
              <a:t>Elongation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pic>
        <p:nvPicPr>
          <p:cNvPr id="8" name="Picture 2"/>
          <p:cNvPicPr>
            <a:picLocks noChangeAspect="1" noChangeArrowheads="1"/>
          </p:cNvPicPr>
          <p:nvPr/>
        </p:nvPicPr>
        <p:blipFill>
          <a:blip r:embed="rId2"/>
          <a:srcRect/>
          <a:stretch>
            <a:fillRect/>
          </a:stretch>
        </p:blipFill>
        <p:spPr bwMode="auto">
          <a:xfrm>
            <a:off x="457200" y="1752600"/>
            <a:ext cx="8382000" cy="4041775"/>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136C21D5-A9F1-4335-A247-747EE3A4AA66}"/>
              </a:ext>
            </a:extLst>
          </p:cNvPr>
          <p:cNvSpPr/>
          <p:nvPr/>
        </p:nvSpPr>
        <p:spPr>
          <a:xfrm>
            <a:off x="381000" y="2863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3962400" cy="1066800"/>
          </a:xfrm>
        </p:spPr>
        <p:txBody>
          <a:bodyPr>
            <a:normAutofit/>
          </a:bodyPr>
          <a:lstStyle/>
          <a:p>
            <a:pPr algn="ctr">
              <a:defRPr/>
            </a:pPr>
            <a:r>
              <a:rPr lang="en-US" sz="2800" b="1" dirty="0">
                <a:latin typeface="Andalus" pitchFamily="18" charset="-78"/>
                <a:ea typeface="+mn-ea"/>
                <a:cs typeface="Andalus" pitchFamily="18" charset="-78"/>
              </a:rPr>
              <a:t>Elongation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pic>
        <p:nvPicPr>
          <p:cNvPr id="7" name="Picture 3"/>
          <p:cNvPicPr>
            <a:picLocks noChangeAspect="1" noChangeArrowheads="1"/>
          </p:cNvPicPr>
          <p:nvPr/>
        </p:nvPicPr>
        <p:blipFill>
          <a:blip r:embed="rId2"/>
          <a:srcRect l="46770" t="10666" b="3384"/>
          <a:stretch>
            <a:fillRect/>
          </a:stretch>
        </p:blipFill>
        <p:spPr bwMode="auto">
          <a:xfrm>
            <a:off x="3810000" y="838200"/>
            <a:ext cx="3962400" cy="5846164"/>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3B731D6-A692-41DA-B2A0-D0527E2D2195}"/>
              </a:ext>
            </a:extLst>
          </p:cNvPr>
          <p:cNvSpPr/>
          <p:nvPr/>
        </p:nvSpPr>
        <p:spPr>
          <a:xfrm>
            <a:off x="2286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a:latin typeface="Andalus" pitchFamily="18" charset="-78"/>
                <a:ea typeface="+mn-ea"/>
                <a:cs typeface="Andalus" pitchFamily="18" charset="-78"/>
              </a:rPr>
              <a:t>Termination</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pic>
        <p:nvPicPr>
          <p:cNvPr id="10" name="Picture 7"/>
          <p:cNvPicPr>
            <a:picLocks noChangeAspect="1" noChangeArrowheads="1"/>
          </p:cNvPicPr>
          <p:nvPr/>
        </p:nvPicPr>
        <p:blipFill>
          <a:blip r:embed="rId2"/>
          <a:srcRect/>
          <a:stretch>
            <a:fillRect/>
          </a:stretch>
        </p:blipFill>
        <p:spPr bwMode="auto">
          <a:xfrm>
            <a:off x="0" y="1871663"/>
            <a:ext cx="9144000" cy="3919537"/>
          </a:xfrm>
          <a:prstGeom prst="rect">
            <a:avLst/>
          </a:prstGeom>
          <a:noFill/>
          <a:ln w="9525">
            <a:noFill/>
            <a:miter lim="800000"/>
            <a:headEnd/>
            <a:tailEnd/>
          </a:ln>
        </p:spPr>
      </p:pic>
      <p:sp>
        <p:nvSpPr>
          <p:cNvPr id="2" name="Rectangle 1">
            <a:extLst>
              <a:ext uri="{FF2B5EF4-FFF2-40B4-BE49-F238E27FC236}">
                <a16:creationId xmlns:a16="http://schemas.microsoft.com/office/drawing/2014/main" id="{90C3DD5D-F17B-418D-9E9C-8DAC38760EAE}"/>
              </a:ext>
            </a:extLst>
          </p:cNvPr>
          <p:cNvSpPr/>
          <p:nvPr/>
        </p:nvSpPr>
        <p:spPr>
          <a:xfrm>
            <a:off x="333375"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Translation</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27-01-25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20163957-82BD-4959-9A3E-7FEFAE099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a:latin typeface="Andalus" pitchFamily="18" charset="-78"/>
                <a:ea typeface="+mn-ea"/>
                <a:cs typeface="Andalus" pitchFamily="18" charset="-78"/>
              </a:rPr>
              <a:t>Posttranslational Modification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7" name="TextBox 6"/>
          <p:cNvSpPr txBox="1"/>
          <p:nvPr/>
        </p:nvSpPr>
        <p:spPr>
          <a:xfrm>
            <a:off x="457200" y="1981200"/>
            <a:ext cx="3429000" cy="461665"/>
          </a:xfrm>
          <a:prstGeom prst="rect">
            <a:avLst/>
          </a:prstGeom>
          <a:noFill/>
        </p:spPr>
        <p:txBody>
          <a:bodyPr wrap="square" rtlCol="0">
            <a:spAutoFit/>
          </a:bodyPr>
          <a:lstStyle/>
          <a:p>
            <a:r>
              <a:rPr lang="en-US" sz="2400" b="1" dirty="0">
                <a:latin typeface="Andalus" pitchFamily="18" charset="-78"/>
                <a:cs typeface="Andalus" pitchFamily="18" charset="-78"/>
              </a:rPr>
              <a:t> </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pic>
        <p:nvPicPr>
          <p:cNvPr id="10" name="Picture 2"/>
          <p:cNvPicPr>
            <a:picLocks noChangeAspect="1" noChangeArrowheads="1"/>
          </p:cNvPicPr>
          <p:nvPr/>
        </p:nvPicPr>
        <p:blipFill>
          <a:blip r:embed="rId2"/>
          <a:srcRect l="1703" t="2155"/>
          <a:stretch>
            <a:fillRect/>
          </a:stretch>
        </p:blipFill>
        <p:spPr bwMode="auto">
          <a:xfrm>
            <a:off x="914400" y="1447800"/>
            <a:ext cx="7620000" cy="4888178"/>
          </a:xfrm>
          <a:prstGeom prst="rect">
            <a:avLst/>
          </a:prstGeom>
          <a:noFill/>
          <a:ln w="9525">
            <a:noFill/>
            <a:miter lim="800000"/>
            <a:headEnd/>
            <a:tailEnd/>
          </a:ln>
        </p:spPr>
      </p:pic>
      <p:sp>
        <p:nvSpPr>
          <p:cNvPr id="2" name="Rectangle 1">
            <a:extLst>
              <a:ext uri="{FF2B5EF4-FFF2-40B4-BE49-F238E27FC236}">
                <a16:creationId xmlns:a16="http://schemas.microsoft.com/office/drawing/2014/main" id="{8FC534F9-D7B0-4B02-9FF3-8C27473F3B47}"/>
              </a:ext>
            </a:extLst>
          </p:cNvPr>
          <p:cNvSpPr/>
          <p:nvPr/>
        </p:nvSpPr>
        <p:spPr>
          <a:xfrm>
            <a:off x="216521" y="2863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21</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11" name="Picture 6" descr="Human Cell Nucleus Stock Photos, Pictures &amp; Royalty-Free Images - iStock">
            <a:extLst>
              <a:ext uri="{FF2B5EF4-FFF2-40B4-BE49-F238E27FC236}">
                <a16:creationId xmlns:a16="http://schemas.microsoft.com/office/drawing/2014/main" id="{8074C589-3C08-4828-81AE-47C21E968E52}"/>
              </a:ext>
            </a:extLst>
          </p:cNvPr>
          <p:cNvPicPr>
            <a:picLocks noChangeAspect="1" noChangeArrowheads="1"/>
          </p:cNvPicPr>
          <p:nvPr/>
        </p:nvPicPr>
        <p:blipFill>
          <a:blip r:embed="rId2"/>
          <a:srcRect/>
          <a:stretch>
            <a:fillRect/>
          </a:stretch>
        </p:blipFill>
        <p:spPr bwMode="auto">
          <a:xfrm>
            <a:off x="1143000" y="1371601"/>
            <a:ext cx="6934200" cy="4953000"/>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22</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4" name="Rectangle 3">
            <a:extLst>
              <a:ext uri="{FF2B5EF4-FFF2-40B4-BE49-F238E27FC236}">
                <a16:creationId xmlns:a16="http://schemas.microsoft.com/office/drawing/2014/main" id="{29BD2354-A74E-48A5-B496-AE2CE1310529}"/>
              </a:ext>
            </a:extLst>
          </p:cNvPr>
          <p:cNvSpPr/>
          <p:nvPr/>
        </p:nvSpPr>
        <p:spPr>
          <a:xfrm>
            <a:off x="533400" y="1864678"/>
            <a:ext cx="6324600" cy="223984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Control center of cell </a:t>
            </a:r>
          </a:p>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Contains genetic material</a:t>
            </a:r>
          </a:p>
          <a:p>
            <a:pPr lvl="3">
              <a:lnSpc>
                <a:spcPct val="150000"/>
              </a:lnSpc>
              <a:buFont typeface="Wingdings" pitchFamily="2" charset="2"/>
              <a:buChar char="Ø"/>
            </a:pPr>
            <a:r>
              <a:rPr lang="en-US" sz="2400" dirty="0">
                <a:latin typeface="Andalus" pitchFamily="18" charset="-78"/>
                <a:cs typeface="Andalus" pitchFamily="18" charset="-78"/>
              </a:rPr>
              <a:t>Cell division </a:t>
            </a:r>
          </a:p>
          <a:p>
            <a:pPr lvl="3">
              <a:lnSpc>
                <a:spcPct val="150000"/>
              </a:lnSpc>
              <a:buFont typeface="Wingdings" pitchFamily="2" charset="2"/>
              <a:buChar char="Ø"/>
            </a:pPr>
            <a:r>
              <a:rPr lang="en-US" sz="2400" dirty="0">
                <a:latin typeface="Andalus" pitchFamily="18" charset="-78"/>
                <a:cs typeface="Andalus" pitchFamily="18" charset="-78"/>
              </a:rPr>
              <a:t>Heredity  </a:t>
            </a:r>
          </a:p>
        </p:txBody>
      </p:sp>
    </p:spTree>
    <p:extLst>
      <p:ext uri="{BB962C8B-B14F-4D97-AF65-F5344CB8AC3E}">
        <p14:creationId xmlns:p14="http://schemas.microsoft.com/office/powerpoint/2010/main" val="262978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a:solidFill>
                  <a:schemeClr val="tx1">
                    <a:lumMod val="95000"/>
                    <a:lumOff val="5000"/>
                  </a:schemeClr>
                </a:solidFill>
                <a:latin typeface="Andalus" pitchFamily="18" charset="-78"/>
                <a:cs typeface="Andalus" pitchFamily="18" charset="-78"/>
              </a:rPr>
              <a:t> </a:t>
            </a:r>
          </a:p>
        </p:txBody>
      </p:sp>
      <p:sp>
        <p:nvSpPr>
          <p:cNvPr id="73731" name="Title 1"/>
          <p:cNvSpPr>
            <a:spLocks noGrp="1"/>
          </p:cNvSpPr>
          <p:nvPr>
            <p:ph type="title"/>
          </p:nvPr>
        </p:nvSpPr>
        <p:spPr>
          <a:xfrm>
            <a:off x="457200" y="457200"/>
            <a:ext cx="8229600" cy="838200"/>
          </a:xfrm>
        </p:spPr>
        <p:txBody>
          <a:bodyPr>
            <a:normAutofit/>
          </a:bodyPr>
          <a:lstStyle/>
          <a:p>
            <a:pPr algn="ctr">
              <a:defRPr/>
            </a:pPr>
            <a:r>
              <a:rPr lang="en-US" sz="3200" b="1" dirty="0">
                <a:solidFill>
                  <a:schemeClr val="tx1">
                    <a:lumMod val="95000"/>
                    <a:lumOff val="5000"/>
                  </a:schemeClr>
                </a:solidFill>
                <a:latin typeface="Andalus" pitchFamily="18" charset="-78"/>
                <a:ea typeface="+mn-ea"/>
                <a:cs typeface="Andalus" pitchFamily="18" charset="-78"/>
              </a:rPr>
              <a:t>Action of Antibiotics </a:t>
            </a:r>
          </a:p>
        </p:txBody>
      </p:sp>
      <p:graphicFrame>
        <p:nvGraphicFramePr>
          <p:cNvPr id="8" name="Group 18"/>
          <p:cNvGraphicFramePr>
            <a:graphicFrameLocks/>
          </p:cNvGraphicFramePr>
          <p:nvPr/>
        </p:nvGraphicFramePr>
        <p:xfrm>
          <a:off x="609600" y="1524000"/>
          <a:ext cx="8077200" cy="5142248"/>
        </p:xfrm>
        <a:graphic>
          <a:graphicData uri="http://schemas.openxmlformats.org/drawingml/2006/table">
            <a:tbl>
              <a:tblPr/>
              <a:tblGrid>
                <a:gridCol w="2863735">
                  <a:extLst>
                    <a:ext uri="{9D8B030D-6E8A-4147-A177-3AD203B41FA5}">
                      <a16:colId xmlns:a16="http://schemas.microsoft.com/office/drawing/2014/main" val="20000"/>
                    </a:ext>
                  </a:extLst>
                </a:gridCol>
                <a:gridCol w="5213465">
                  <a:extLst>
                    <a:ext uri="{9D8B030D-6E8A-4147-A177-3AD203B41FA5}">
                      <a16:colId xmlns:a16="http://schemas.microsoft.com/office/drawing/2014/main" val="20001"/>
                    </a:ext>
                  </a:extLst>
                </a:gridCol>
              </a:tblGrid>
              <a:tr h="912076">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GB" sz="2400" b="1" kern="1200" dirty="0">
                          <a:solidFill>
                            <a:schemeClr val="tx1"/>
                          </a:solidFill>
                          <a:latin typeface="Andalus" pitchFamily="18" charset="-78"/>
                          <a:ea typeface="+mn-ea"/>
                          <a:cs typeface="Andalus" pitchFamily="18" charset="-78"/>
                        </a:rPr>
                        <a:t>Erythromycin, </a:t>
                      </a:r>
                      <a:r>
                        <a:rPr lang="en-US" sz="2400" b="1" kern="1200" dirty="0">
                          <a:solidFill>
                            <a:schemeClr val="tx1"/>
                          </a:solidFill>
                          <a:latin typeface="Andalus" pitchFamily="18" charset="-78"/>
                          <a:ea typeface="+mn-ea"/>
                          <a:cs typeface="Andalus" pitchFamily="18" charset="-78"/>
                        </a:rPr>
                        <a:t>Clindamycin</a:t>
                      </a: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Bind to 50S ribosomal subunit</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Inhibit translocation</a:t>
                      </a: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9954">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Chloramphenicol</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GB" sz="2400" b="1" kern="1200" dirty="0">
                          <a:solidFill>
                            <a:schemeClr val="tx1"/>
                          </a:solidFill>
                          <a:latin typeface="Andalus" pitchFamily="18" charset="-78"/>
                          <a:ea typeface="+mn-ea"/>
                          <a:cs typeface="Andalus" pitchFamily="18" charset="-78"/>
                        </a:rPr>
                        <a:t>Inhibits prokaryotic peptidyltransferase</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6928">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Streptomycin</a:t>
                      </a: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Bind to 30S subunit </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Inhibits initiation</a:t>
                      </a: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0288">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GB" sz="2400" b="1" kern="1200" dirty="0">
                          <a:solidFill>
                            <a:schemeClr val="tx1"/>
                          </a:solidFill>
                          <a:latin typeface="Andalus" pitchFamily="18" charset="-78"/>
                          <a:ea typeface="+mn-ea"/>
                          <a:cs typeface="Andalus" pitchFamily="18" charset="-78"/>
                        </a:rPr>
                        <a:t>Tetracycline</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Bind to 30S subunit </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Prevents binding of aminoacyl-tRNA to mRNA ribosome complex</a:t>
                      </a:r>
                      <a:endParaRPr lang="en-GB" sz="2400" b="1" kern="1200" dirty="0">
                        <a:solidFill>
                          <a:schemeClr val="tx1"/>
                        </a:solidFill>
                        <a:latin typeface="Andalus" pitchFamily="18" charset="-78"/>
                        <a:ea typeface="+mn-ea"/>
                        <a:cs typeface="Andalus" pitchFamily="18" charset="-78"/>
                      </a:endParaRP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9954">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a:solidFill>
                            <a:schemeClr val="tx1"/>
                          </a:solidFill>
                          <a:latin typeface="Andalus" pitchFamily="18" charset="-78"/>
                          <a:ea typeface="+mn-ea"/>
                          <a:cs typeface="Andalus" pitchFamily="18" charset="-78"/>
                        </a:rPr>
                        <a:t>Diphtheria toxin</a:t>
                      </a:r>
                      <a:endParaRPr lang="en-GB" sz="2400" b="1" kern="1200" dirty="0">
                        <a:solidFill>
                          <a:schemeClr val="tx1"/>
                        </a:solidFill>
                        <a:latin typeface="Andalus" pitchFamily="18" charset="-78"/>
                        <a:ea typeface="+mn-ea"/>
                        <a:cs typeface="Andalus" pitchFamily="18" charset="-78"/>
                      </a:endParaRP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GB" sz="2400" b="1" kern="1200" dirty="0">
                          <a:solidFill>
                            <a:schemeClr val="tx1"/>
                          </a:solidFill>
                          <a:latin typeface="Andalus" pitchFamily="18" charset="-78"/>
                          <a:ea typeface="+mn-ea"/>
                          <a:cs typeface="Andalus" pitchFamily="18" charset="-78"/>
                        </a:rPr>
                        <a:t>Inactivates eukaryotic EF-2, prevents translocation</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12183C0A-897A-424B-A4EB-CDB2A4AB2E4E}"/>
              </a:ext>
            </a:extLst>
          </p:cNvPr>
          <p:cNvSpPr/>
          <p:nvPr/>
        </p:nvSpPr>
        <p:spPr>
          <a:xfrm>
            <a:off x="304800" y="228600"/>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a:solidFill>
                  <a:schemeClr val="tx1">
                    <a:lumMod val="95000"/>
                    <a:lumOff val="5000"/>
                  </a:schemeClr>
                </a:solidFill>
                <a:latin typeface="Andalus" pitchFamily="18" charset="-78"/>
                <a:cs typeface="Andalus" pitchFamily="18" charset="-78"/>
              </a:rPr>
              <a:t> </a:t>
            </a:r>
          </a:p>
        </p:txBody>
      </p:sp>
      <p:sp>
        <p:nvSpPr>
          <p:cNvPr id="73731" name="Title 1"/>
          <p:cNvSpPr>
            <a:spLocks noGrp="1"/>
          </p:cNvSpPr>
          <p:nvPr>
            <p:ph type="title"/>
          </p:nvPr>
        </p:nvSpPr>
        <p:spPr>
          <a:xfrm>
            <a:off x="457200" y="457200"/>
            <a:ext cx="8229600" cy="838200"/>
          </a:xfrm>
        </p:spPr>
        <p:txBody>
          <a:bodyPr>
            <a:normAutofit/>
          </a:bodyPr>
          <a:lstStyle/>
          <a:p>
            <a:pPr algn="ctr">
              <a:defRPr/>
            </a:pPr>
            <a:r>
              <a:rPr lang="en-US" sz="3200" b="1" dirty="0">
                <a:solidFill>
                  <a:schemeClr val="tx1">
                    <a:lumMod val="95000"/>
                    <a:lumOff val="5000"/>
                  </a:schemeClr>
                </a:solidFill>
                <a:latin typeface="Andalus" pitchFamily="18" charset="-78"/>
                <a:ea typeface="+mn-ea"/>
                <a:cs typeface="Andalus" pitchFamily="18" charset="-78"/>
              </a:rPr>
              <a:t>Action of Antibiotics </a:t>
            </a:r>
          </a:p>
        </p:txBody>
      </p:sp>
      <p:pic>
        <p:nvPicPr>
          <p:cNvPr id="5" name="Picture 2"/>
          <p:cNvPicPr>
            <a:picLocks noChangeAspect="1" noChangeArrowheads="1"/>
          </p:cNvPicPr>
          <p:nvPr/>
        </p:nvPicPr>
        <p:blipFill>
          <a:blip r:embed="rId2"/>
          <a:srcRect b="4970"/>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algn="just"/>
            <a:r>
              <a:rPr lang="en-US" altLang="en-US" dirty="0">
                <a:latin typeface="Andalus" panose="02020603050405020304" pitchFamily="18" charset="-78"/>
                <a:cs typeface="Andalus" panose="02020603050405020304" pitchFamily="18" charset="-78"/>
              </a:rPr>
              <a:t>Food Recommendations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26</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457200" y="255588"/>
            <a:ext cx="8229600" cy="1143000"/>
          </a:xfrm>
        </p:spPr>
        <p:txBody>
          <a:bodyPr>
            <a:normAutofit/>
          </a:bodyPr>
          <a:lstStyle/>
          <a:p>
            <a:r>
              <a:rPr lang="en-US" sz="400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191000" cy="4906962"/>
          </a:xfrm>
        </p:spPr>
        <p:txBody>
          <a:bodyPr>
            <a:normAutofit fontScale="47500" lnSpcReduction="20000"/>
          </a:bodyPr>
          <a:lstStyle/>
          <a:p>
            <a:pPr marL="0" indent="0">
              <a:buNone/>
            </a:pPr>
            <a:r>
              <a:rPr lang="en-US" sz="4400" dirty="0"/>
              <a:t>Link: </a:t>
            </a:r>
            <a:r>
              <a:rPr lang="en-US" sz="4400" dirty="0">
                <a:hlinkClick r:id="rId2"/>
              </a:rPr>
              <a:t>https://www.frontiersin.org/journals/microbiology/articles/10.3389/fmicb.2020.624830/full</a:t>
            </a:r>
            <a:endParaRPr lang="en-US" sz="4400" dirty="0"/>
          </a:p>
          <a:p>
            <a:pPr marL="0" indent="0">
              <a:buNone/>
            </a:pPr>
            <a:endParaRPr lang="en-US" sz="4400" dirty="0"/>
          </a:p>
          <a:p>
            <a:pPr marL="0" indent="0">
              <a:buNone/>
            </a:pPr>
            <a:endParaRPr lang="en-US" sz="4400" dirty="0"/>
          </a:p>
          <a:p>
            <a:pPr>
              <a:buNone/>
            </a:pPr>
            <a:r>
              <a:rPr lang="en-US" sz="3600" dirty="0"/>
              <a:t>Journal Name : Front. Microbiol</a:t>
            </a:r>
          </a:p>
          <a:p>
            <a:pPr marL="0" indent="0" algn="l">
              <a:buNone/>
            </a:pPr>
            <a:r>
              <a:rPr lang="en-US" sz="3600" dirty="0"/>
              <a:t> </a:t>
            </a:r>
          </a:p>
          <a:p>
            <a:pPr marL="0" indent="0">
              <a:buNone/>
            </a:pPr>
            <a:r>
              <a:rPr lang="en-US" sz="3600" dirty="0"/>
              <a:t>Title: Coupled Transcription-Translation in Prokaryotes: An Old Couple With New</a:t>
            </a:r>
          </a:p>
          <a:p>
            <a:pPr marL="0" indent="0">
              <a:buNone/>
            </a:pPr>
            <a:endParaRPr lang="en-US" sz="3600" dirty="0"/>
          </a:p>
          <a:p>
            <a:pPr marL="0" indent="0">
              <a:buNone/>
            </a:pPr>
            <a:endParaRPr lang="en-US" sz="3600" dirty="0"/>
          </a:p>
          <a:p>
            <a:pPr marL="0" indent="0">
              <a:buNone/>
            </a:pPr>
            <a:r>
              <a:rPr lang="en-US" sz="3600" dirty="0"/>
              <a:t>Author Name: Mikel Irastortza-Olaziregi, Orna Amster-Choder</a:t>
            </a:r>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5105400"/>
          </a:xfrm>
        </p:spPr>
        <p:txBody>
          <a:bodyPr>
            <a:normAutofit fontScale="475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pPr algn="just">
              <a:spcBef>
                <a:spcPts val="2000"/>
              </a:spcBef>
              <a:spcAft>
                <a:spcPts val="2000"/>
              </a:spcAft>
            </a:pPr>
            <a:r>
              <a:rPr lang="en-US" sz="2500" dirty="0"/>
              <a:t>Coupled transcription-translation (CTT) is a hallmark of prokaryotic gene expression. CTT occurs when ribosomes associate with and initiate translation of mRNAs whose transcription has not yet concluded, therefore forming “RNAP.mRNA.ribosome” complexes. CTT is a well-documented phenomenon that is involved in important gene regulation processes, such as attenuation and operon polarity. Despite the progress in our understanding of the cellular signals that coordinate CTT, certain aspects of its molecular architecture remain controversial. Additionally, new information on the spatial segregation between the transcriptional and the translational machineries in certain species, and on the capability of certain mRNAs to localize translation-independently, questions the unanimous occurrence of CTT. Furthermore, studies where transcription and translation were artificially uncoupled showed that transcription elongation can proceed in a translation-independent manner. Here, we review studies supporting the occurrence of CTT and findings questioning its extent, as well as discuss mechanisms that may explain both coupling and uncoupling, e.g., chromosome relocation and the involvement of cis- or trans-acting elements, such as small RNAs and RNA-binding proteins. These mechanisms impact RNA localization, stability, and translation. Understanding the two options by which genes can be expressed and their consequences should shed light on a new layer of control of bacterial transcripts fate.</a:t>
            </a:r>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27</a:t>
            </a:fld>
            <a:endParaRPr lang="en-US"/>
          </a:p>
        </p:txBody>
      </p:sp>
      <p:sp>
        <p:nvSpPr>
          <p:cNvPr id="5" name="Rectangle 4">
            <a:extLst>
              <a:ext uri="{FF2B5EF4-FFF2-40B4-BE49-F238E27FC236}">
                <a16:creationId xmlns:a16="http://schemas.microsoft.com/office/drawing/2014/main" id="{D55388EB-7C24-4EB2-8EEB-73E1A3B3961C}"/>
              </a:ext>
            </a:extLst>
          </p:cNvPr>
          <p:cNvSpPr/>
          <p:nvPr/>
        </p:nvSpPr>
        <p:spPr>
          <a:xfrm>
            <a:off x="228600" y="236538"/>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774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err="1"/>
              <a:t>Tex</a:t>
            </a:r>
            <a:r>
              <a:rPr lang="en-GB" sz="2400" dirty="0" err="1"/>
              <a:t>tb</a:t>
            </a:r>
            <a:r>
              <a:rPr lang="en-US" sz="2400" dirty="0" err="1"/>
              <a:t>ook</a:t>
            </a:r>
            <a:r>
              <a:rPr lang="en-US" sz="2400" dirty="0"/>
              <a:t> of Biochemistry, Lippincott Illustrated Reviews 8</a:t>
            </a:r>
            <a:r>
              <a:rPr lang="en-US" sz="2400" baseline="30000" dirty="0"/>
              <a:t>th</a:t>
            </a:r>
            <a:r>
              <a:rPr lang="en-US" sz="2400" dirty="0"/>
              <a:t> edition</a:t>
            </a:r>
            <a:r>
              <a:rPr lang="en-GB" sz="2400" dirty="0"/>
              <a:t>, chapter no. 32, page no. </a:t>
            </a:r>
            <a:r>
              <a:rPr lang="en-GB" sz="2400"/>
              <a:t>885-910</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Tree>
    <p:extLst>
      <p:ext uri="{BB962C8B-B14F-4D97-AF65-F5344CB8AC3E}">
        <p14:creationId xmlns:p14="http://schemas.microsoft.com/office/powerpoint/2010/main" val="86772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4953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000" dirty="0">
                <a:latin typeface="Andalus" pitchFamily="18" charset="-78"/>
                <a:cs typeface="Andalus" pitchFamily="18" charset="-78"/>
              </a:rPr>
              <a:t>At the end of this lecture students should be able to </a:t>
            </a:r>
          </a:p>
          <a:p>
            <a:pPr lvl="2" algn="just">
              <a:lnSpc>
                <a:spcPct val="150000"/>
              </a:lnSpc>
              <a:buFont typeface="Wingdings" pitchFamily="2" charset="2"/>
              <a:buChar char="Ø"/>
              <a:defRPr/>
            </a:pPr>
            <a:r>
              <a:rPr lang="en-US" sz="2000" dirty="0">
                <a:latin typeface="Andalus" pitchFamily="18" charset="-78"/>
                <a:cs typeface="Andalus" pitchFamily="18" charset="-78"/>
              </a:rPr>
              <a:t>Explain process of Translation in prokaryotes and eukaryotes</a:t>
            </a:r>
          </a:p>
          <a:p>
            <a:pPr lvl="2" algn="just">
              <a:lnSpc>
                <a:spcPct val="150000"/>
              </a:lnSpc>
              <a:buFont typeface="Wingdings" pitchFamily="2" charset="2"/>
              <a:buChar char="Ø"/>
              <a:defRPr/>
            </a:pPr>
            <a:r>
              <a:rPr lang="en-US" sz="2000" dirty="0">
                <a:latin typeface="Andalus" pitchFamily="18" charset="-78"/>
                <a:cs typeface="Andalus" pitchFamily="18" charset="-78"/>
              </a:rPr>
              <a:t>Describe posttranslational modifications</a:t>
            </a:r>
          </a:p>
          <a:p>
            <a:pPr lvl="2" algn="just">
              <a:lnSpc>
                <a:spcPct val="150000"/>
              </a:lnSpc>
              <a:buFont typeface="Wingdings" pitchFamily="2" charset="2"/>
              <a:buChar char="Ø"/>
              <a:defRPr/>
            </a:pPr>
            <a:r>
              <a:rPr lang="en-US" sz="2000" dirty="0">
                <a:latin typeface="Andalus" pitchFamily="18" charset="-78"/>
                <a:cs typeface="Andalus" pitchFamily="18" charset="-78"/>
              </a:rPr>
              <a:t>Discuss related clinical disorders</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pPr algn="ctr"/>
            <a:r>
              <a:rPr lang="en-US" sz="4000" dirty="0">
                <a:latin typeface="Andalus" pitchFamily="18" charset="-78"/>
                <a:cs typeface="Andalus" pitchFamily="18" charset="-78"/>
              </a:rPr>
              <a:t>Translation</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lgn="just"/>
            <a:r>
              <a:rPr lang="en-US" altLang="en-US" sz="2400" dirty="0">
                <a:latin typeface="Andalus" panose="02020603050405020304" pitchFamily="18" charset="-78"/>
                <a:cs typeface="Andalus" panose="02020603050405020304" pitchFamily="18" charset="-78"/>
              </a:rPr>
              <a:t> </a:t>
            </a:r>
          </a:p>
          <a:p>
            <a:endParaRPr lang="en-US" sz="2400" dirty="0"/>
          </a:p>
        </p:txBody>
      </p:sp>
      <p:pic>
        <p:nvPicPr>
          <p:cNvPr id="6" name="Picture 6"/>
          <p:cNvPicPr>
            <a:picLocks noChangeAspect="1" noChangeArrowheads="1"/>
          </p:cNvPicPr>
          <p:nvPr/>
        </p:nvPicPr>
        <p:blipFill>
          <a:blip r:embed="rId2"/>
          <a:srcRect/>
          <a:stretch>
            <a:fillRect/>
          </a:stretch>
        </p:blipFill>
        <p:spPr bwMode="auto">
          <a:xfrm>
            <a:off x="0" y="1347788"/>
            <a:ext cx="9067800" cy="429101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4" name="Rectangle 3">
            <a:extLst>
              <a:ext uri="{FF2B5EF4-FFF2-40B4-BE49-F238E27FC236}">
                <a16:creationId xmlns:a16="http://schemas.microsoft.com/office/drawing/2014/main" id="{88A30A25-3C4B-472C-8218-61A15396280D}"/>
              </a:ext>
            </a:extLst>
          </p:cNvPr>
          <p:cNvSpPr/>
          <p:nvPr/>
        </p:nvSpPr>
        <p:spPr>
          <a:xfrm>
            <a:off x="228600" y="441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57834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42900"/>
            <a:ext cx="8229600" cy="990600"/>
          </a:xfrm>
        </p:spPr>
        <p:txBody>
          <a:bodyPr>
            <a:normAutofit/>
          </a:bodyPr>
          <a:lstStyle/>
          <a:p>
            <a:pPr algn="ctr"/>
            <a:r>
              <a:rPr lang="en-US" altLang="en-US" sz="3600" dirty="0">
                <a:latin typeface="Andalus" pitchFamily="18" charset="-78"/>
                <a:cs typeface="Andalus" pitchFamily="18" charset="-78"/>
              </a:rPr>
              <a:t>Translation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533400" y="12954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7</a:t>
            </a:fld>
            <a:endParaRPr lang="en-US" sz="1400" dirty="0"/>
          </a:p>
        </p:txBody>
      </p:sp>
      <p:pic>
        <p:nvPicPr>
          <p:cNvPr id="7" name="Picture 6"/>
          <p:cNvPicPr>
            <a:picLocks noChangeAspect="1" noChangeArrowheads="1"/>
          </p:cNvPicPr>
          <p:nvPr/>
        </p:nvPicPr>
        <p:blipFill>
          <a:blip r:embed="rId2"/>
          <a:srcRect/>
          <a:stretch>
            <a:fillRect/>
          </a:stretch>
        </p:blipFill>
        <p:spPr>
          <a:xfrm>
            <a:off x="2209800" y="1524000"/>
            <a:ext cx="5112871" cy="4495800"/>
          </a:xfrm>
          <a:prstGeom prst="rect">
            <a:avLst/>
          </a:prstGeom>
          <a:noFill/>
        </p:spPr>
      </p:pic>
      <p:sp>
        <p:nvSpPr>
          <p:cNvPr id="2" name="Rectangle 1">
            <a:extLst>
              <a:ext uri="{FF2B5EF4-FFF2-40B4-BE49-F238E27FC236}">
                <a16:creationId xmlns:a16="http://schemas.microsoft.com/office/drawing/2014/main" id="{E37445C0-E6C6-4869-B643-BE76072EC0E6}"/>
              </a:ext>
            </a:extLst>
          </p:cNvPr>
          <p:cNvSpPr/>
          <p:nvPr/>
        </p:nvSpPr>
        <p:spPr>
          <a:xfrm>
            <a:off x="381000" y="6730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Genetic Code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pPr>
              <a:defRPr/>
            </a:pPr>
            <a:r>
              <a:rPr lang="en-US" sz="2800" dirty="0">
                <a:latin typeface="Andalus" pitchFamily="18" charset="-78"/>
                <a:cs typeface="Andalus" pitchFamily="18" charset="-78"/>
              </a:rPr>
              <a:t>Non-overlapping </a:t>
            </a:r>
          </a:p>
          <a:p>
            <a:pPr>
              <a:defRPr/>
            </a:pPr>
            <a:r>
              <a:rPr lang="en-US" sz="2800" dirty="0">
                <a:latin typeface="Andalus" pitchFamily="18" charset="-78"/>
                <a:cs typeface="Andalus" pitchFamily="18" charset="-78"/>
              </a:rPr>
              <a:t>Specific </a:t>
            </a:r>
          </a:p>
          <a:p>
            <a:pPr>
              <a:defRPr/>
            </a:pPr>
            <a:r>
              <a:rPr lang="en-US" sz="2800" dirty="0">
                <a:latin typeface="Andalus" pitchFamily="18" charset="-78"/>
                <a:cs typeface="Andalus" pitchFamily="18" charset="-78"/>
              </a:rPr>
              <a:t>Universal </a:t>
            </a:r>
          </a:p>
          <a:p>
            <a:pPr>
              <a:defRPr/>
            </a:pPr>
            <a:r>
              <a:rPr lang="en-US" sz="2800" dirty="0">
                <a:latin typeface="Andalus" pitchFamily="18" charset="-78"/>
                <a:cs typeface="Andalus" pitchFamily="18" charset="-78"/>
              </a:rPr>
              <a:t>Degenerate </a:t>
            </a:r>
          </a:p>
          <a:p>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a:solidFill>
                  <a:schemeClr val="accent4"/>
                </a:solidFill>
              </a:rPr>
              <a:t>Core Concept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8</a:t>
            </a:fld>
            <a:endParaRPr lang="en-US" sz="1400" dirty="0"/>
          </a:p>
        </p:txBody>
      </p:sp>
      <p:pic>
        <p:nvPicPr>
          <p:cNvPr id="6" name="Picture 2"/>
          <p:cNvPicPr>
            <a:picLocks noChangeAspect="1" noChangeArrowheads="1"/>
          </p:cNvPicPr>
          <p:nvPr/>
        </p:nvPicPr>
        <p:blipFill>
          <a:blip r:embed="rId2"/>
          <a:srcRect/>
          <a:stretch>
            <a:fillRect/>
          </a:stretch>
        </p:blipFill>
        <p:spPr bwMode="auto">
          <a:xfrm>
            <a:off x="4572000" y="1371600"/>
            <a:ext cx="4224799" cy="5256213"/>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BC9DD186-1892-4591-AA45-3C2D0577D243}"/>
              </a:ext>
            </a:extLst>
          </p:cNvPr>
          <p:cNvSpPr/>
          <p:nvPr/>
        </p:nvSpPr>
        <p:spPr>
          <a:xfrm>
            <a:off x="228600" y="8255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fontScale="90000"/>
          </a:bodyPr>
          <a:lstStyle/>
          <a:p>
            <a:pPr algn="ctr"/>
            <a:r>
              <a:rPr lang="en-US" altLang="en-US" sz="3600" dirty="0">
                <a:latin typeface="Andalus" pitchFamily="18" charset="-78"/>
                <a:cs typeface="Andalus" pitchFamily="18" charset="-78"/>
              </a:rPr>
              <a:t>Translation</a:t>
            </a:r>
            <a:br>
              <a:rPr lang="en-US" altLang="en-US" sz="3600" dirty="0">
                <a:latin typeface="Andalus" pitchFamily="18" charset="-78"/>
                <a:cs typeface="Andalus" pitchFamily="18" charset="-78"/>
              </a:rPr>
            </a:br>
            <a:r>
              <a:rPr lang="en-US" altLang="en-US" sz="3600" dirty="0">
                <a:latin typeface="Andalus" pitchFamily="18" charset="-78"/>
                <a:cs typeface="Andalus" pitchFamily="18" charset="-78"/>
              </a:rPr>
              <a:t>Components Required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533400" y="1371600"/>
            <a:ext cx="7848600" cy="3995738"/>
          </a:xfrm>
        </p:spPr>
        <p:txBody>
          <a:bodyPr>
            <a:normAutofit/>
          </a:bodyPr>
          <a:lstStyle/>
          <a:p>
            <a:pPr>
              <a:buNone/>
            </a:pPr>
            <a:r>
              <a:rPr lang="en-US" altLang="en-US" sz="2000" dirty="0">
                <a:solidFill>
                  <a:srgbClr val="000000"/>
                </a:solidFill>
              </a:rPr>
              <a: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9</a:t>
            </a:fld>
            <a:endParaRPr lang="en-US" sz="1400" dirty="0"/>
          </a:p>
        </p:txBody>
      </p:sp>
      <p:pic>
        <p:nvPicPr>
          <p:cNvPr id="7" name="Picture 2"/>
          <p:cNvPicPr>
            <a:picLocks noChangeAspect="1" noChangeArrowheads="1"/>
          </p:cNvPicPr>
          <p:nvPr/>
        </p:nvPicPr>
        <p:blipFill>
          <a:blip r:embed="rId2"/>
          <a:srcRect/>
          <a:stretch>
            <a:fillRect/>
          </a:stretch>
        </p:blipFill>
        <p:spPr bwMode="auto">
          <a:xfrm>
            <a:off x="2362200" y="1295400"/>
            <a:ext cx="4648200" cy="538601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CF34D36E-C93A-4BDF-BE6E-5B99F9176F90}"/>
              </a:ext>
            </a:extLst>
          </p:cNvPr>
          <p:cNvSpPr/>
          <p:nvPr/>
        </p:nvSpPr>
        <p:spPr>
          <a:xfrm>
            <a:off x="361950" y="1720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1130</TotalTime>
  <Words>786</Words>
  <Application>Microsoft Office PowerPoint</Application>
  <PresentationFormat>On-screen Show (4:3)</PresentationFormat>
  <Paragraphs>178</Paragraphs>
  <Slides>31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Andalus</vt:lpstr>
      <vt:lpstr>Arial</vt:lpstr>
      <vt:lpstr>Arial Black</vt:lpstr>
      <vt:lpstr>Britannic Bold</vt:lpstr>
      <vt:lpstr>Calibri</vt:lpstr>
      <vt:lpstr>Calibri Light</vt:lpstr>
      <vt:lpstr>Cambria</vt:lpstr>
      <vt:lpstr>Segoe UI</vt:lpstr>
      <vt:lpstr>Times New Roman</vt:lpstr>
      <vt:lpstr>Wingdings</vt:lpstr>
      <vt:lpstr>Office Theme</vt:lpstr>
      <vt:lpstr>1_Office Theme</vt:lpstr>
      <vt:lpstr>PowerPoint Presentation</vt:lpstr>
      <vt:lpstr>Foundation Module 1st Year MBBS (LGIS) Translation</vt:lpstr>
      <vt:lpstr>Motto, Vision, Dream</vt:lpstr>
      <vt:lpstr>PowerPoint Presentation</vt:lpstr>
      <vt:lpstr>PowerPoint Presentation</vt:lpstr>
      <vt:lpstr>Translation</vt:lpstr>
      <vt:lpstr>Translation </vt:lpstr>
      <vt:lpstr>Genetic Code  </vt:lpstr>
      <vt:lpstr>Translation Components Required  </vt:lpstr>
      <vt:lpstr>Translation Components Required  </vt:lpstr>
      <vt:lpstr>Translation Components Required  </vt:lpstr>
      <vt:lpstr>Translation Wobble Hypothesis </vt:lpstr>
      <vt:lpstr>Translation</vt:lpstr>
      <vt:lpstr>Initiation </vt:lpstr>
      <vt:lpstr>Initiation </vt:lpstr>
      <vt:lpstr>Elongation </vt:lpstr>
      <vt:lpstr>Elongation </vt:lpstr>
      <vt:lpstr>Elongation </vt:lpstr>
      <vt:lpstr>Termination</vt:lpstr>
      <vt:lpstr>Posttranslational Modification </vt:lpstr>
      <vt:lpstr>Anatomical &amp; Physiological Aspects </vt:lpstr>
      <vt:lpstr>Anatomical &amp; Physiological Aspects </vt:lpstr>
      <vt:lpstr>Action of Antibiotics </vt:lpstr>
      <vt:lpstr>Action of Antibiotics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103</cp:revision>
  <dcterms:created xsi:type="dcterms:W3CDTF">2006-08-16T00:00:00Z</dcterms:created>
  <dcterms:modified xsi:type="dcterms:W3CDTF">2025-02-03T06:55:16Z</dcterms:modified>
</cp:coreProperties>
</file>