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5"/>
  </p:notesMasterIdLst>
  <p:sldIdLst>
    <p:sldId id="318" r:id="rId3"/>
    <p:sldId id="317" r:id="rId4"/>
    <p:sldId id="297" r:id="rId5"/>
    <p:sldId id="296" r:id="rId6"/>
    <p:sldId id="511" r:id="rId7"/>
    <p:sldId id="626" r:id="rId8"/>
    <p:sldId id="628" r:id="rId9"/>
    <p:sldId id="666" r:id="rId10"/>
    <p:sldId id="667" r:id="rId11"/>
    <p:sldId id="652" r:id="rId12"/>
    <p:sldId id="653" r:id="rId13"/>
    <p:sldId id="654" r:id="rId14"/>
    <p:sldId id="655" r:id="rId15"/>
    <p:sldId id="656" r:id="rId16"/>
    <p:sldId id="658" r:id="rId17"/>
    <p:sldId id="659" r:id="rId18"/>
    <p:sldId id="660" r:id="rId19"/>
    <p:sldId id="661" r:id="rId20"/>
    <p:sldId id="662" r:id="rId21"/>
    <p:sldId id="663" r:id="rId22"/>
    <p:sldId id="664" r:id="rId23"/>
    <p:sldId id="665" r:id="rId24"/>
    <p:sldId id="594" r:id="rId25"/>
    <p:sldId id="625" r:id="rId26"/>
    <p:sldId id="668" r:id="rId27"/>
    <p:sldId id="612" r:id="rId28"/>
    <p:sldId id="613" r:id="rId29"/>
    <p:sldId id="624" r:id="rId30"/>
    <p:sldId id="611" r:id="rId31"/>
    <p:sldId id="314" r:id="rId32"/>
    <p:sldId id="562"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80" d="100"/>
          <a:sy n="80" d="100"/>
        </p:scale>
        <p:origin x="1526" y="67"/>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s://pubmed.ncbi.nlm.nih.gov/31213387/"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defRPr/>
            </a:pPr>
            <a:r>
              <a:rPr lang="en-US" sz="2800" dirty="0">
                <a:latin typeface="Andalus" pitchFamily="18" charset="-78"/>
                <a:cs typeface="Andalus" pitchFamily="18" charset="-78"/>
              </a:rPr>
              <a:t>Transcription unit</a:t>
            </a:r>
          </a:p>
          <a:p>
            <a:pPr algn="just">
              <a:lnSpc>
                <a:spcPct val="150000"/>
              </a:lnSpc>
              <a:defRPr/>
            </a:pPr>
            <a:r>
              <a:rPr lang="en-US" sz="2800" dirty="0">
                <a:latin typeface="Andalus" pitchFamily="18" charset="-78"/>
                <a:cs typeface="Andalus" pitchFamily="18" charset="-78"/>
              </a:rPr>
              <a:t>Primary transcript</a:t>
            </a:r>
          </a:p>
          <a:p>
            <a:pPr algn="just">
              <a:lnSpc>
                <a:spcPct val="150000"/>
              </a:lnSpc>
              <a:defRPr/>
            </a:pPr>
            <a:endParaRPr lang="en-US" sz="2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pic>
        <p:nvPicPr>
          <p:cNvPr id="5" name="Picture 4"/>
          <p:cNvPicPr>
            <a:picLocks noChangeAspect="1" noChangeArrowheads="1"/>
          </p:cNvPicPr>
          <p:nvPr/>
        </p:nvPicPr>
        <p:blipFill>
          <a:blip r:embed="rId2"/>
          <a:srcRect/>
          <a:stretch>
            <a:fillRect/>
          </a:stretch>
        </p:blipFill>
        <p:spPr bwMode="auto">
          <a:xfrm>
            <a:off x="381000" y="3124200"/>
            <a:ext cx="8458200" cy="27813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
        <p:nvSpPr>
          <p:cNvPr id="2" name="Rectangle 1">
            <a:extLst>
              <a:ext uri="{FF2B5EF4-FFF2-40B4-BE49-F238E27FC236}">
                <a16:creationId xmlns:a16="http://schemas.microsoft.com/office/drawing/2014/main" id="{9C9272D5-89BA-47EC-B3FF-6EDE6B5F1964}"/>
              </a:ext>
            </a:extLst>
          </p:cNvPr>
          <p:cNvSpPr/>
          <p:nvPr/>
        </p:nvSpPr>
        <p:spPr>
          <a:xfrm>
            <a:off x="457200" y="2298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371600"/>
          </a:xfrm>
        </p:spPr>
        <p:txBody>
          <a:bodyPr>
            <a:normAutofit/>
          </a:bodyPr>
          <a:lstStyle/>
          <a:p>
            <a:pPr algn="ctr">
              <a:defRPr/>
            </a:pPr>
            <a:r>
              <a:rPr lang="en-US" sz="2800" b="1" dirty="0">
                <a:latin typeface="Andalus" pitchFamily="18" charset="-78"/>
                <a:ea typeface="+mn-ea"/>
                <a:cs typeface="Andalus" pitchFamily="18" charset="-78"/>
              </a:rPr>
              <a:t>Initiation</a:t>
            </a:r>
            <a:r>
              <a:rPr lang="en-US" sz="2800" b="1" kern="1200" dirty="0">
                <a:effectLst>
                  <a:outerShdw blurRad="38100" dist="38100" dir="2700000" algn="tl">
                    <a:srgbClr val="C0C0C0"/>
                  </a:outerShdw>
                </a:effectLst>
                <a:latin typeface="Britannic Bold" pitchFamily="34" charset="0"/>
              </a:rPr>
              <a:t> </a:t>
            </a: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pic>
        <p:nvPicPr>
          <p:cNvPr id="94212" name="Picture 6"/>
          <p:cNvPicPr>
            <a:picLocks noChangeAspect="1" noChangeArrowheads="1"/>
          </p:cNvPicPr>
          <p:nvPr/>
        </p:nvPicPr>
        <p:blipFill>
          <a:blip r:embed="rId2"/>
          <a:srcRect/>
          <a:stretch>
            <a:fillRect/>
          </a:stretch>
        </p:blipFill>
        <p:spPr bwMode="auto">
          <a:xfrm>
            <a:off x="533400" y="2057400"/>
            <a:ext cx="8001000" cy="378142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
        <p:nvSpPr>
          <p:cNvPr id="2" name="Rectangle 1">
            <a:extLst>
              <a:ext uri="{FF2B5EF4-FFF2-40B4-BE49-F238E27FC236}">
                <a16:creationId xmlns:a16="http://schemas.microsoft.com/office/drawing/2014/main" id="{08811FA7-08B4-4137-9BD2-2BC02C96FA90}"/>
              </a:ext>
            </a:extLst>
          </p:cNvPr>
          <p:cNvSpPr/>
          <p:nvPr/>
        </p:nvSpPr>
        <p:spPr>
          <a:xfrm>
            <a:off x="381000"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219200" y="762000"/>
            <a:ext cx="7239000" cy="5334000"/>
          </a:xfrm>
        </p:spPr>
        <p:txBody>
          <a:bodyPr>
            <a:normAutofit/>
          </a:bodyPr>
          <a:lstStyle/>
          <a:p>
            <a:pPr algn="just">
              <a:lnSpc>
                <a:spcPct val="150000"/>
              </a:lnSpc>
              <a:buNone/>
              <a:defRPr/>
            </a:pPr>
            <a:r>
              <a:rPr lang="en-US" sz="2800" dirty="0">
                <a:latin typeface="Andalus" pitchFamily="18" charset="-78"/>
                <a:cs typeface="Andalus" pitchFamily="18" charset="-78"/>
              </a:rPr>
              <a:t>Promoter region</a:t>
            </a:r>
          </a:p>
          <a:p>
            <a:pPr lvl="2" algn="just">
              <a:lnSpc>
                <a:spcPct val="150000"/>
              </a:lnSpc>
              <a:defRPr/>
            </a:pPr>
            <a:r>
              <a:rPr lang="en-US" sz="3200" dirty="0">
                <a:latin typeface="Andalus" pitchFamily="18" charset="-78"/>
                <a:cs typeface="Andalus" pitchFamily="18" charset="-78"/>
              </a:rPr>
              <a:t>-</a:t>
            </a:r>
            <a:r>
              <a:rPr lang="en-US" sz="2800" dirty="0">
                <a:latin typeface="Andalus" pitchFamily="18" charset="-78"/>
                <a:cs typeface="Andalus" pitchFamily="18" charset="-78"/>
              </a:rPr>
              <a:t>35 sequence</a:t>
            </a:r>
          </a:p>
          <a:p>
            <a:pPr lvl="2" algn="just">
              <a:lnSpc>
                <a:spcPct val="150000"/>
              </a:lnSpc>
              <a:defRPr/>
            </a:pPr>
            <a:r>
              <a:rPr lang="en-US" sz="2800" dirty="0">
                <a:latin typeface="Andalus" pitchFamily="18" charset="-78"/>
                <a:cs typeface="Andalus" pitchFamily="18" charset="-78"/>
              </a:rPr>
              <a:t>Pribnow box</a:t>
            </a:r>
          </a:p>
          <a:p>
            <a:pPr algn="just">
              <a:lnSpc>
                <a:spcPct val="150000"/>
              </a:lnSpc>
              <a:defRPr/>
            </a:pPr>
            <a:endParaRPr lang="en-US" sz="2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pic>
        <p:nvPicPr>
          <p:cNvPr id="6" name="Picture 2"/>
          <p:cNvPicPr>
            <a:picLocks noChangeAspect="1" noChangeArrowheads="1"/>
          </p:cNvPicPr>
          <p:nvPr/>
        </p:nvPicPr>
        <p:blipFill>
          <a:blip r:embed="rId2"/>
          <a:srcRect t="20821" b="36565"/>
          <a:stretch>
            <a:fillRect/>
          </a:stretch>
        </p:blipFill>
        <p:spPr bwMode="auto">
          <a:xfrm>
            <a:off x="11113" y="2971800"/>
            <a:ext cx="9144000" cy="315118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sp>
        <p:nvSpPr>
          <p:cNvPr id="2" name="Rectangle 1">
            <a:extLst>
              <a:ext uri="{FF2B5EF4-FFF2-40B4-BE49-F238E27FC236}">
                <a16:creationId xmlns:a16="http://schemas.microsoft.com/office/drawing/2014/main" id="{9379A559-86ED-4305-A8BD-2EFC15542E02}"/>
              </a:ext>
            </a:extLst>
          </p:cNvPr>
          <p:cNvSpPr/>
          <p:nvPr/>
        </p:nvSpPr>
        <p:spPr>
          <a:xfrm>
            <a:off x="428625" y="3251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a:latin typeface="Andalus" pitchFamily="18" charset="-78"/>
                <a:ea typeface="+mn-ea"/>
                <a:cs typeface="Andalus" pitchFamily="18" charset="-78"/>
              </a:rPr>
              <a:t>Elongation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pic>
        <p:nvPicPr>
          <p:cNvPr id="5" name="Picture 6"/>
          <p:cNvPicPr>
            <a:picLocks noChangeAspect="1" noChangeArrowheads="1"/>
          </p:cNvPicPr>
          <p:nvPr/>
        </p:nvPicPr>
        <p:blipFill>
          <a:blip r:embed="rId2"/>
          <a:srcRect/>
          <a:stretch>
            <a:fillRect/>
          </a:stretch>
        </p:blipFill>
        <p:spPr bwMode="auto">
          <a:xfrm>
            <a:off x="1143000" y="1371600"/>
            <a:ext cx="6858000" cy="523875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
        <p:nvSpPr>
          <p:cNvPr id="2" name="Rectangle 1">
            <a:extLst>
              <a:ext uri="{FF2B5EF4-FFF2-40B4-BE49-F238E27FC236}">
                <a16:creationId xmlns:a16="http://schemas.microsoft.com/office/drawing/2014/main" id="{9F3956EB-CFBD-4D42-A1C5-91BF83002415}"/>
              </a:ext>
            </a:extLst>
          </p:cNvPr>
          <p:cNvSpPr/>
          <p:nvPr/>
        </p:nvSpPr>
        <p:spPr>
          <a:xfrm>
            <a:off x="533400" y="2863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19100"/>
            <a:ext cx="8229600" cy="1066800"/>
          </a:xfrm>
        </p:spPr>
        <p:txBody>
          <a:bodyPr>
            <a:normAutofit/>
          </a:bodyPr>
          <a:lstStyle/>
          <a:p>
            <a:pPr algn="ctr">
              <a:defRPr/>
            </a:pPr>
            <a:r>
              <a:rPr lang="en-US" sz="2800" b="1">
                <a:latin typeface="Andalus" pitchFamily="18" charset="-78"/>
                <a:ea typeface="+mn-ea"/>
                <a:cs typeface="Andalus" pitchFamily="18" charset="-78"/>
              </a:rPr>
              <a:t>Termination</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pic>
        <p:nvPicPr>
          <p:cNvPr id="7" name="Picture 5"/>
          <p:cNvPicPr>
            <a:picLocks noChangeAspect="1" noChangeArrowheads="1"/>
          </p:cNvPicPr>
          <p:nvPr/>
        </p:nvPicPr>
        <p:blipFill>
          <a:blip r:embed="rId2"/>
          <a:srcRect/>
          <a:stretch>
            <a:fillRect/>
          </a:stretch>
        </p:blipFill>
        <p:spPr bwMode="auto">
          <a:xfrm>
            <a:off x="304800" y="2819400"/>
            <a:ext cx="7918450" cy="3336981"/>
          </a:xfrm>
          <a:prstGeom prst="rect">
            <a:avLst/>
          </a:prstGeom>
          <a:noFill/>
          <a:ln w="9525">
            <a:noFill/>
            <a:miter lim="800000"/>
            <a:headEnd/>
            <a:tailEnd/>
          </a:ln>
          <a:effectLst/>
        </p:spPr>
      </p:pic>
      <p:sp>
        <p:nvSpPr>
          <p:cNvPr id="8" name="Rectangle 7"/>
          <p:cNvSpPr/>
          <p:nvPr/>
        </p:nvSpPr>
        <p:spPr>
          <a:xfrm>
            <a:off x="762000" y="1371600"/>
            <a:ext cx="4572000" cy="1384995"/>
          </a:xfrm>
          <a:prstGeom prst="rect">
            <a:avLst/>
          </a:prstGeom>
        </p:spPr>
        <p:txBody>
          <a:bodyPr>
            <a:spAutoFit/>
          </a:bodyPr>
          <a:lstStyle/>
          <a:p>
            <a:pPr algn="just">
              <a:lnSpc>
                <a:spcPct val="150000"/>
              </a:lnSpc>
              <a:buSzPct val="150000"/>
              <a:defRPr/>
            </a:pPr>
            <a:r>
              <a:rPr lang="el-GR" sz="2800" dirty="0">
                <a:latin typeface="Andalus" pitchFamily="18" charset="-78"/>
                <a:cs typeface="Andalus" pitchFamily="18" charset="-78"/>
              </a:rPr>
              <a:t>ρ-</a:t>
            </a:r>
            <a:r>
              <a:rPr lang="en-US" sz="2800" dirty="0">
                <a:latin typeface="Andalus" pitchFamily="18" charset="-78"/>
                <a:cs typeface="Andalus" pitchFamily="18" charset="-78"/>
              </a:rPr>
              <a:t>dependent Termination</a:t>
            </a:r>
          </a:p>
          <a:p>
            <a:pPr algn="just">
              <a:lnSpc>
                <a:spcPct val="150000"/>
              </a:lnSpc>
              <a:buSzPct val="150000"/>
              <a:defRPr/>
            </a:pPr>
            <a:r>
              <a:rPr lang="el-GR" sz="2800" dirty="0">
                <a:latin typeface="Andalus" pitchFamily="18" charset="-78"/>
                <a:cs typeface="Andalus" pitchFamily="18" charset="-78"/>
              </a:rPr>
              <a:t>ρ-</a:t>
            </a:r>
            <a:r>
              <a:rPr lang="en-US" sz="2800" dirty="0">
                <a:latin typeface="Andalus" pitchFamily="18" charset="-78"/>
                <a:cs typeface="Andalus" pitchFamily="18" charset="-78"/>
              </a:rPr>
              <a:t>independent Termination</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
        <p:nvSpPr>
          <p:cNvPr id="4" name="Rectangle 3">
            <a:extLst>
              <a:ext uri="{FF2B5EF4-FFF2-40B4-BE49-F238E27FC236}">
                <a16:creationId xmlns:a16="http://schemas.microsoft.com/office/drawing/2014/main" id="{748CD2B2-C1BB-470D-BDC3-1B5B18D0869A}"/>
              </a:ext>
            </a:extLst>
          </p:cNvPr>
          <p:cNvSpPr/>
          <p:nvPr/>
        </p:nvSpPr>
        <p:spPr>
          <a:xfrm>
            <a:off x="381000" y="19012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defRPr/>
            </a:pPr>
            <a:r>
              <a:rPr lang="en-US" sz="2800" dirty="0">
                <a:latin typeface="Andalus" pitchFamily="18" charset="-78"/>
                <a:cs typeface="Andalus" pitchFamily="18" charset="-78"/>
              </a:rPr>
              <a:t>Separate RNA polymerases </a:t>
            </a:r>
          </a:p>
          <a:p>
            <a:pPr algn="just">
              <a:lnSpc>
                <a:spcPct val="150000"/>
              </a:lnSpc>
              <a:defRPr/>
            </a:pPr>
            <a:r>
              <a:rPr lang="en-US" sz="2800" dirty="0">
                <a:latin typeface="Andalus" pitchFamily="18" charset="-78"/>
                <a:cs typeface="Andalus" pitchFamily="18" charset="-78"/>
              </a:rPr>
              <a:t>Role of transcription factors </a:t>
            </a:r>
          </a:p>
          <a:p>
            <a:pPr>
              <a:buNone/>
              <a:defRPr/>
            </a:pPr>
            <a:r>
              <a:rPr lang="en-US" sz="2800" dirty="0">
                <a:latin typeface="Andalus" pitchFamily="18" charset="-78"/>
                <a:cs typeface="Andalus" pitchFamily="18" charset="-78"/>
              </a:rPr>
              <a:t> </a:t>
            </a:r>
          </a:p>
        </p:txBody>
      </p:sp>
      <p:sp>
        <p:nvSpPr>
          <p:cNvPr id="7" name="Title 6"/>
          <p:cNvSpPr>
            <a:spLocks noGrp="1"/>
          </p:cNvSpPr>
          <p:nvPr>
            <p:ph type="title"/>
          </p:nvPr>
        </p:nvSpPr>
        <p:spPr>
          <a:xfrm>
            <a:off x="457200" y="-571500"/>
            <a:ext cx="8229600" cy="1143000"/>
          </a:xfrm>
        </p:spPr>
        <p:txBody>
          <a:bodyPr/>
          <a:lstStyle/>
          <a:p>
            <a:r>
              <a:rPr lang="en-US" dirty="0"/>
              <a:t> </a:t>
            </a:r>
          </a:p>
        </p:txBody>
      </p:sp>
      <p:pic>
        <p:nvPicPr>
          <p:cNvPr id="4" name="Picture 4"/>
          <p:cNvPicPr>
            <a:picLocks noChangeAspect="1" noChangeArrowheads="1"/>
          </p:cNvPicPr>
          <p:nvPr/>
        </p:nvPicPr>
        <p:blipFill>
          <a:blip r:embed="rId2"/>
          <a:srcRect/>
          <a:stretch>
            <a:fillRect/>
          </a:stretch>
        </p:blipFill>
        <p:spPr bwMode="auto">
          <a:xfrm>
            <a:off x="1600200" y="2895600"/>
            <a:ext cx="5600700" cy="23710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
        <p:nvSpPr>
          <p:cNvPr id="2" name="Rectangle 1">
            <a:extLst>
              <a:ext uri="{FF2B5EF4-FFF2-40B4-BE49-F238E27FC236}">
                <a16:creationId xmlns:a16="http://schemas.microsoft.com/office/drawing/2014/main" id="{D86EE818-5FF6-4813-8603-DE77429C5BB8}"/>
              </a:ext>
            </a:extLst>
          </p:cNvPr>
          <p:cNvSpPr/>
          <p:nvPr/>
        </p:nvSpPr>
        <p:spPr>
          <a:xfrm>
            <a:off x="209550" y="15430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buNone/>
              <a:defRPr/>
            </a:pPr>
            <a:r>
              <a:rPr lang="en-US" sz="2800" b="1" dirty="0">
                <a:latin typeface="Andalus" pitchFamily="18" charset="-78"/>
                <a:cs typeface="Andalus" pitchFamily="18" charset="-78"/>
              </a:rPr>
              <a:t>General transcription factors </a:t>
            </a:r>
          </a:p>
          <a:p>
            <a:pPr algn="just">
              <a:lnSpc>
                <a:spcPct val="150000"/>
              </a:lnSpc>
              <a:defRPr/>
            </a:pPr>
            <a:r>
              <a:rPr lang="en-US" sz="2800" dirty="0">
                <a:latin typeface="Andalus" pitchFamily="18" charset="-78"/>
                <a:cs typeface="Andalus" pitchFamily="18" charset="-78"/>
              </a:rPr>
              <a:t>Required for recognition of the promoter, recruitment of RNA polymerase II to the promoter and initiation of transcription </a:t>
            </a:r>
          </a:p>
          <a:p>
            <a:pPr lvl="1" algn="just">
              <a:lnSpc>
                <a:spcPct val="150000"/>
              </a:lnSpc>
              <a:buFont typeface="Wingdings" pitchFamily="2" charset="2"/>
              <a:buChar char="Ø"/>
              <a:defRPr/>
            </a:pPr>
            <a:r>
              <a:rPr lang="en-US" sz="2400" dirty="0">
                <a:latin typeface="Andalus" pitchFamily="18" charset="-78"/>
                <a:cs typeface="Andalus" pitchFamily="18" charset="-78"/>
              </a:rPr>
              <a:t>TFIID recognizes and binds the TATA box, </a:t>
            </a:r>
          </a:p>
          <a:p>
            <a:pPr lvl="1" algn="just">
              <a:lnSpc>
                <a:spcPct val="150000"/>
              </a:lnSpc>
              <a:buFont typeface="Wingdings" pitchFamily="2" charset="2"/>
              <a:buChar char="Ø"/>
              <a:defRPr/>
            </a:pPr>
            <a:r>
              <a:rPr lang="en-US" sz="2400" dirty="0">
                <a:latin typeface="Andalus" pitchFamily="18" charset="-78"/>
                <a:cs typeface="Andalus" pitchFamily="18" charset="-78"/>
              </a:rPr>
              <a:t>TFIIF brings the polymerase to the promoter</a:t>
            </a:r>
          </a:p>
          <a:p>
            <a:pPr lvl="1" algn="just">
              <a:lnSpc>
                <a:spcPct val="150000"/>
              </a:lnSpc>
              <a:buFont typeface="Wingdings" pitchFamily="2" charset="2"/>
              <a:buChar char="Ø"/>
              <a:defRPr/>
            </a:pPr>
            <a:r>
              <a:rPr lang="en-US" sz="2400" dirty="0">
                <a:latin typeface="Andalus" pitchFamily="18" charset="-78"/>
                <a:cs typeface="Andalus" pitchFamily="18" charset="-78"/>
              </a:rPr>
              <a:t>TFIIH melts the DNA and allows RNA polymerase to clear the promoter</a:t>
            </a:r>
          </a:p>
          <a:p>
            <a:pPr>
              <a:defRPr/>
            </a:pPr>
            <a:endParaRPr lang="en-US" sz="2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
        <p:nvSpPr>
          <p:cNvPr id="2" name="Rectangle 1">
            <a:extLst>
              <a:ext uri="{FF2B5EF4-FFF2-40B4-BE49-F238E27FC236}">
                <a16:creationId xmlns:a16="http://schemas.microsoft.com/office/drawing/2014/main" id="{6AB9DFD1-F0E2-4981-BA29-CEAAA2B499D6}"/>
              </a:ext>
            </a:extLst>
          </p:cNvPr>
          <p:cNvSpPr/>
          <p:nvPr/>
        </p:nvSpPr>
        <p:spPr>
          <a:xfrm>
            <a:off x="228600" y="12572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buNone/>
              <a:defRPr/>
            </a:pPr>
            <a:r>
              <a:rPr lang="en-US" sz="2800" b="1" dirty="0">
                <a:latin typeface="Andalus" pitchFamily="18" charset="-78"/>
                <a:cs typeface="Andalus" pitchFamily="18" charset="-78"/>
              </a:rPr>
              <a:t>Specific transcription factors </a:t>
            </a:r>
          </a:p>
          <a:p>
            <a:pPr algn="just">
              <a:lnSpc>
                <a:spcPct val="150000"/>
              </a:lnSpc>
              <a:defRPr/>
            </a:pPr>
            <a:r>
              <a:rPr lang="en-US" sz="2800" dirty="0">
                <a:latin typeface="Andalus" pitchFamily="18" charset="-78"/>
                <a:cs typeface="Andalus" pitchFamily="18" charset="-78"/>
              </a:rPr>
              <a:t>Bind to sequences within and outside of the core promoter</a:t>
            </a:r>
          </a:p>
          <a:p>
            <a:pPr algn="just">
              <a:lnSpc>
                <a:spcPct val="150000"/>
              </a:lnSpc>
              <a:defRPr/>
            </a:pPr>
            <a:r>
              <a:rPr lang="en-US" sz="2800" dirty="0">
                <a:latin typeface="Andalus" pitchFamily="18" charset="-78"/>
                <a:cs typeface="Andalus" pitchFamily="18" charset="-78"/>
              </a:rPr>
              <a:t>Regulate the frequency of initiation and gene expression</a:t>
            </a:r>
          </a:p>
          <a:p>
            <a:pPr algn="just">
              <a:lnSpc>
                <a:spcPct val="150000"/>
              </a:lnSpc>
              <a:defRPr/>
            </a:pPr>
            <a:r>
              <a:rPr lang="en-US" sz="2800" dirty="0">
                <a:latin typeface="Andalus" pitchFamily="18" charset="-78"/>
                <a:cs typeface="Andalus" pitchFamily="18" charset="-78"/>
              </a:rPr>
              <a:t>Bind other proteins (“</a:t>
            </a:r>
            <a:r>
              <a:rPr lang="en-US" sz="2800" dirty="0" err="1">
                <a:latin typeface="Andalus" pitchFamily="18" charset="-78"/>
                <a:cs typeface="Andalus" pitchFamily="18" charset="-78"/>
              </a:rPr>
              <a:t>coactivators</a:t>
            </a:r>
            <a:r>
              <a:rPr lang="en-US" sz="2800" dirty="0">
                <a:latin typeface="Andalus" pitchFamily="18" charset="-78"/>
                <a:cs typeface="Andalus" pitchFamily="18" charset="-78"/>
              </a:rPr>
              <a:t>”), recruiting them to the transcription complex</a:t>
            </a:r>
          </a:p>
          <a:p>
            <a:pPr algn="just">
              <a:lnSpc>
                <a:spcPct val="150000"/>
              </a:lnSpc>
              <a:defRPr/>
            </a:pPr>
            <a:endParaRPr lang="en-US" sz="2800" dirty="0">
              <a:latin typeface="Andalus" pitchFamily="18" charset="-78"/>
              <a:cs typeface="Andalus" pitchFamily="18" charset="-78"/>
            </a:endParaRPr>
          </a:p>
          <a:p>
            <a:pPr>
              <a:defRPr/>
            </a:pPr>
            <a:endParaRPr lang="en-US" sz="2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sp>
        <p:nvSpPr>
          <p:cNvPr id="2" name="Rectangle 1">
            <a:extLst>
              <a:ext uri="{FF2B5EF4-FFF2-40B4-BE49-F238E27FC236}">
                <a16:creationId xmlns:a16="http://schemas.microsoft.com/office/drawing/2014/main" id="{23EA9C9B-02FB-45C1-80A5-3C40243E4705}"/>
              </a:ext>
            </a:extLst>
          </p:cNvPr>
          <p:cNvSpPr/>
          <p:nvPr/>
        </p:nvSpPr>
        <p:spPr>
          <a:xfrm>
            <a:off x="228600" y="3251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a:latin typeface="Andalus" pitchFamily="18" charset="-78"/>
                <a:ea typeface="+mn-ea"/>
                <a:cs typeface="Andalus" pitchFamily="18" charset="-78"/>
              </a:rPr>
              <a:t>Posttranscriptional Modification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pic>
        <p:nvPicPr>
          <p:cNvPr id="6" name="Picture 6"/>
          <p:cNvPicPr>
            <a:picLocks noChangeAspect="1" noChangeArrowheads="1"/>
          </p:cNvPicPr>
          <p:nvPr/>
        </p:nvPicPr>
        <p:blipFill>
          <a:blip r:embed="rId2"/>
          <a:srcRect l="52083" t="22018" b="7990"/>
          <a:stretch>
            <a:fillRect/>
          </a:stretch>
        </p:blipFill>
        <p:spPr bwMode="auto">
          <a:xfrm>
            <a:off x="2971800" y="1371600"/>
            <a:ext cx="4667250" cy="5116513"/>
          </a:xfrm>
          <a:prstGeom prst="rect">
            <a:avLst/>
          </a:prstGeom>
          <a:noFill/>
          <a:ln w="9525">
            <a:noFill/>
            <a:miter lim="800000"/>
            <a:headEnd/>
            <a:tailEnd/>
          </a:ln>
          <a:effectLst/>
        </p:spPr>
      </p:pic>
      <p:sp>
        <p:nvSpPr>
          <p:cNvPr id="7" name="TextBox 6"/>
          <p:cNvSpPr txBox="1"/>
          <p:nvPr/>
        </p:nvSpPr>
        <p:spPr>
          <a:xfrm>
            <a:off x="457200" y="1981200"/>
            <a:ext cx="3429000" cy="461665"/>
          </a:xfrm>
          <a:prstGeom prst="rect">
            <a:avLst/>
          </a:prstGeom>
          <a:noFill/>
        </p:spPr>
        <p:txBody>
          <a:bodyPr wrap="square" rtlCol="0">
            <a:spAutoFit/>
          </a:bodyPr>
          <a:lstStyle/>
          <a:p>
            <a:r>
              <a:rPr lang="en-US" sz="2400" b="1" dirty="0">
                <a:latin typeface="Andalus" pitchFamily="18" charset="-78"/>
                <a:cs typeface="Andalus" pitchFamily="18" charset="-78"/>
              </a:rPr>
              <a:t>Ribosomal RNA </a:t>
            </a:r>
          </a:p>
        </p:txBody>
      </p:sp>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18</a:t>
            </a:fld>
            <a:endParaRPr lang="en-US" dirty="0"/>
          </a:p>
        </p:txBody>
      </p:sp>
      <p:sp>
        <p:nvSpPr>
          <p:cNvPr id="2" name="Rectangle 1">
            <a:extLst>
              <a:ext uri="{FF2B5EF4-FFF2-40B4-BE49-F238E27FC236}">
                <a16:creationId xmlns:a16="http://schemas.microsoft.com/office/drawing/2014/main" id="{9F28DD89-DFD8-43CA-A097-40F6E89D24A7}"/>
              </a:ext>
            </a:extLst>
          </p:cNvPr>
          <p:cNvSpPr/>
          <p:nvPr/>
        </p:nvSpPr>
        <p:spPr>
          <a:xfrm>
            <a:off x="3048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7" name="TextBox 6"/>
          <p:cNvSpPr txBox="1"/>
          <p:nvPr/>
        </p:nvSpPr>
        <p:spPr>
          <a:xfrm>
            <a:off x="533400" y="990600"/>
            <a:ext cx="3429000" cy="461665"/>
          </a:xfrm>
          <a:prstGeom prst="rect">
            <a:avLst/>
          </a:prstGeom>
          <a:noFill/>
        </p:spPr>
        <p:txBody>
          <a:bodyPr wrap="square" rtlCol="0">
            <a:spAutoFit/>
          </a:bodyPr>
          <a:lstStyle/>
          <a:p>
            <a:r>
              <a:rPr lang="en-US" sz="2400" b="1" dirty="0">
                <a:latin typeface="Andalus" pitchFamily="18" charset="-78"/>
                <a:cs typeface="Andalus" pitchFamily="18" charset="-78"/>
              </a:rPr>
              <a:t>Transfer RNA </a:t>
            </a:r>
          </a:p>
        </p:txBody>
      </p:sp>
      <p:pic>
        <p:nvPicPr>
          <p:cNvPr id="8" name="Picture 4"/>
          <p:cNvPicPr>
            <a:picLocks noChangeAspect="1" noChangeArrowheads="1"/>
          </p:cNvPicPr>
          <p:nvPr/>
        </p:nvPicPr>
        <p:blipFill>
          <a:blip r:embed="rId2"/>
          <a:srcRect/>
          <a:stretch>
            <a:fillRect/>
          </a:stretch>
        </p:blipFill>
        <p:spPr bwMode="auto">
          <a:xfrm>
            <a:off x="457200" y="1600200"/>
            <a:ext cx="8186738" cy="4572000"/>
          </a:xfrm>
          <a:prstGeom prst="rect">
            <a:avLst/>
          </a:prstGeom>
          <a:noFill/>
          <a:ln w="9525">
            <a:noFill/>
            <a:miter lim="800000"/>
            <a:headEnd/>
            <a:tailEnd/>
          </a:ln>
          <a:effectLst/>
        </p:spPr>
      </p:pic>
      <p:sp>
        <p:nvSpPr>
          <p:cNvPr id="9" name="Title 8"/>
          <p:cNvSpPr>
            <a:spLocks noGrp="1"/>
          </p:cNvSpPr>
          <p:nvPr>
            <p:ph type="title"/>
          </p:nvPr>
        </p:nvSpPr>
        <p:spPr>
          <a:xfrm>
            <a:off x="457200" y="-571500"/>
            <a:ext cx="8229600" cy="1143000"/>
          </a:xfrm>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
        <p:nvSpPr>
          <p:cNvPr id="11" name="Rectangle 10"/>
          <p:cNvSpPr/>
          <p:nvPr/>
        </p:nvSpPr>
        <p:spPr>
          <a:xfrm>
            <a:off x="2362200" y="533400"/>
            <a:ext cx="5019323" cy="523220"/>
          </a:xfrm>
          <a:prstGeom prst="rect">
            <a:avLst/>
          </a:prstGeom>
        </p:spPr>
        <p:txBody>
          <a:bodyPr wrap="none">
            <a:spAutoFit/>
          </a:bodyPr>
          <a:lstStyle/>
          <a:p>
            <a:r>
              <a:rPr lang="en-US" sz="2800" b="1" dirty="0">
                <a:latin typeface="Andalus" pitchFamily="18" charset="-78"/>
                <a:cs typeface="Andalus" pitchFamily="18" charset="-78"/>
              </a:rPr>
              <a:t>Posttranscriptional Modification </a:t>
            </a:r>
          </a:p>
        </p:txBody>
      </p:sp>
      <p:sp>
        <p:nvSpPr>
          <p:cNvPr id="2" name="Rectangle 1">
            <a:extLst>
              <a:ext uri="{FF2B5EF4-FFF2-40B4-BE49-F238E27FC236}">
                <a16:creationId xmlns:a16="http://schemas.microsoft.com/office/drawing/2014/main" id="{643C7205-FD0B-4039-9D1E-4629AC0EB4F9}"/>
              </a:ext>
            </a:extLst>
          </p:cNvPr>
          <p:cNvSpPr/>
          <p:nvPr/>
        </p:nvSpPr>
        <p:spPr>
          <a:xfrm>
            <a:off x="152400" y="1917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Transcription </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27-01-25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19CA7372-2742-4B9F-A749-33409957B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83001"/>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7" name="TextBox 6"/>
          <p:cNvSpPr txBox="1"/>
          <p:nvPr/>
        </p:nvSpPr>
        <p:spPr>
          <a:xfrm>
            <a:off x="533400" y="1219200"/>
            <a:ext cx="3429000" cy="461665"/>
          </a:xfrm>
          <a:prstGeom prst="rect">
            <a:avLst/>
          </a:prstGeom>
          <a:noFill/>
        </p:spPr>
        <p:txBody>
          <a:bodyPr wrap="square" rtlCol="0">
            <a:spAutoFit/>
          </a:bodyPr>
          <a:lstStyle/>
          <a:p>
            <a:r>
              <a:rPr lang="en-US" sz="2400" b="1" dirty="0">
                <a:latin typeface="Andalus" pitchFamily="18" charset="-78"/>
                <a:cs typeface="Andalus" pitchFamily="18" charset="-78"/>
              </a:rPr>
              <a:t>Messenger  RNA </a:t>
            </a:r>
          </a:p>
        </p:txBody>
      </p:sp>
      <p:sp>
        <p:nvSpPr>
          <p:cNvPr id="9" name="Title 8"/>
          <p:cNvSpPr>
            <a:spLocks noGrp="1"/>
          </p:cNvSpPr>
          <p:nvPr>
            <p:ph type="title"/>
          </p:nvPr>
        </p:nvSpPr>
        <p:spPr>
          <a:xfrm>
            <a:off x="457200" y="-571500"/>
            <a:ext cx="8229600" cy="1143000"/>
          </a:xfrm>
        </p:spPr>
        <p:txBody>
          <a:bodyPr/>
          <a:lstStyle/>
          <a:p>
            <a:r>
              <a:rPr lang="en-US" dirty="0"/>
              <a:t> </a:t>
            </a:r>
          </a:p>
        </p:txBody>
      </p:sp>
      <p:pic>
        <p:nvPicPr>
          <p:cNvPr id="6" name="Picture 4"/>
          <p:cNvPicPr>
            <a:picLocks noChangeAspect="1" noChangeArrowheads="1"/>
          </p:cNvPicPr>
          <p:nvPr/>
        </p:nvPicPr>
        <p:blipFill>
          <a:blip r:embed="rId2"/>
          <a:srcRect l="2498" t="3107" r="15247" b="4948"/>
          <a:stretch>
            <a:fillRect/>
          </a:stretch>
        </p:blipFill>
        <p:spPr bwMode="auto">
          <a:xfrm>
            <a:off x="685800" y="1905000"/>
            <a:ext cx="7513637" cy="40386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
        <p:nvSpPr>
          <p:cNvPr id="11" name="Rectangle 10"/>
          <p:cNvSpPr/>
          <p:nvPr/>
        </p:nvSpPr>
        <p:spPr>
          <a:xfrm>
            <a:off x="2514600" y="685800"/>
            <a:ext cx="5019323" cy="523220"/>
          </a:xfrm>
          <a:prstGeom prst="rect">
            <a:avLst/>
          </a:prstGeom>
        </p:spPr>
        <p:txBody>
          <a:bodyPr wrap="none">
            <a:spAutoFit/>
          </a:bodyPr>
          <a:lstStyle/>
          <a:p>
            <a:r>
              <a:rPr lang="en-US" sz="2800" b="1" dirty="0">
                <a:latin typeface="Andalus" pitchFamily="18" charset="-78"/>
                <a:cs typeface="Andalus" pitchFamily="18" charset="-78"/>
              </a:rPr>
              <a:t>Posttranscriptional Modification </a:t>
            </a:r>
          </a:p>
        </p:txBody>
      </p:sp>
      <p:sp>
        <p:nvSpPr>
          <p:cNvPr id="2" name="Rectangle 1">
            <a:extLst>
              <a:ext uri="{FF2B5EF4-FFF2-40B4-BE49-F238E27FC236}">
                <a16:creationId xmlns:a16="http://schemas.microsoft.com/office/drawing/2014/main" id="{D177A84F-87E7-400A-A756-0DE9342AAF82}"/>
              </a:ext>
            </a:extLst>
          </p:cNvPr>
          <p:cNvSpPr/>
          <p:nvPr/>
        </p:nvSpPr>
        <p:spPr>
          <a:xfrm>
            <a:off x="283196" y="2298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t> </a:t>
            </a:r>
          </a:p>
        </p:txBody>
      </p:sp>
      <p:sp>
        <p:nvSpPr>
          <p:cNvPr id="112643" name="Content Placeholder 1"/>
          <p:cNvSpPr>
            <a:spLocks noGrp="1"/>
          </p:cNvSpPr>
          <p:nvPr>
            <p:ph idx="1"/>
          </p:nvPr>
        </p:nvSpPr>
        <p:spPr/>
        <p:txBody>
          <a:bodyPr/>
          <a:lstStyle/>
          <a:p>
            <a:pPr marL="0" indent="0">
              <a:buFont typeface="Wingdings" pitchFamily="2" charset="2"/>
              <a:buNone/>
            </a:pPr>
            <a:r>
              <a:rPr lang="en-US"/>
              <a:t> </a:t>
            </a:r>
          </a:p>
        </p:txBody>
      </p:sp>
      <p:pic>
        <p:nvPicPr>
          <p:cNvPr id="112644" name="Picture 4"/>
          <p:cNvPicPr>
            <a:picLocks noChangeAspect="1" noChangeArrowheads="1"/>
          </p:cNvPicPr>
          <p:nvPr/>
        </p:nvPicPr>
        <p:blipFill>
          <a:blip r:embed="rId2"/>
          <a:srcRect/>
          <a:stretch>
            <a:fillRect/>
          </a:stretch>
        </p:blipFill>
        <p:spPr bwMode="auto">
          <a:xfrm>
            <a:off x="152400" y="1457325"/>
            <a:ext cx="8839200" cy="37242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sp>
        <p:nvSpPr>
          <p:cNvPr id="7" name="Rectangle 6"/>
          <p:cNvSpPr/>
          <p:nvPr/>
        </p:nvSpPr>
        <p:spPr>
          <a:xfrm>
            <a:off x="2438400" y="609600"/>
            <a:ext cx="5019323" cy="523220"/>
          </a:xfrm>
          <a:prstGeom prst="rect">
            <a:avLst/>
          </a:prstGeom>
        </p:spPr>
        <p:txBody>
          <a:bodyPr wrap="none">
            <a:spAutoFit/>
          </a:bodyPr>
          <a:lstStyle/>
          <a:p>
            <a:r>
              <a:rPr lang="en-US" sz="2800" b="1" dirty="0">
                <a:latin typeface="Andalus" pitchFamily="18" charset="-78"/>
                <a:cs typeface="Andalus" pitchFamily="18" charset="-78"/>
              </a:rPr>
              <a:t>Posttranscriptional Modification </a:t>
            </a:r>
          </a:p>
        </p:txBody>
      </p:sp>
      <p:sp>
        <p:nvSpPr>
          <p:cNvPr id="2" name="Rectangle 1">
            <a:extLst>
              <a:ext uri="{FF2B5EF4-FFF2-40B4-BE49-F238E27FC236}">
                <a16:creationId xmlns:a16="http://schemas.microsoft.com/office/drawing/2014/main" id="{8F3FA1D8-B626-41C6-8AC7-995DE9C9324C}"/>
              </a:ext>
            </a:extLst>
          </p:cNvPr>
          <p:cNvSpPr/>
          <p:nvPr/>
        </p:nvSpPr>
        <p:spPr>
          <a:xfrm>
            <a:off x="152400" y="17271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a:srcRect r="1930"/>
          <a:stretch>
            <a:fillRect/>
          </a:stretch>
        </p:blipFill>
        <p:spPr bwMode="auto">
          <a:xfrm>
            <a:off x="0" y="1060450"/>
            <a:ext cx="4781550" cy="5791200"/>
          </a:xfrm>
          <a:prstGeom prst="rect">
            <a:avLst/>
          </a:prstGeom>
          <a:noFill/>
          <a:ln w="9525">
            <a:noFill/>
            <a:miter lim="800000"/>
            <a:headEnd/>
            <a:tailEnd/>
          </a:ln>
        </p:spPr>
      </p:pic>
      <p:sp>
        <p:nvSpPr>
          <p:cNvPr id="110595" name="TextBox 4"/>
          <p:cNvSpPr txBox="1">
            <a:spLocks noChangeArrowheads="1"/>
          </p:cNvSpPr>
          <p:nvPr/>
        </p:nvSpPr>
        <p:spPr bwMode="auto">
          <a:xfrm>
            <a:off x="1524000" y="457200"/>
            <a:ext cx="63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400" b="1" dirty="0">
                <a:latin typeface="Andalus" pitchFamily="18" charset="-78"/>
                <a:cs typeface="Andalus" pitchFamily="18" charset="-78"/>
              </a:rPr>
              <a:t>Mechanism of Splicing</a:t>
            </a:r>
          </a:p>
        </p:txBody>
      </p:sp>
      <p:pic>
        <p:nvPicPr>
          <p:cNvPr id="115716" name="Picture 4"/>
          <p:cNvPicPr>
            <a:picLocks noChangeAspect="1" noChangeArrowheads="1"/>
          </p:cNvPicPr>
          <p:nvPr/>
        </p:nvPicPr>
        <p:blipFill>
          <a:blip r:embed="rId3"/>
          <a:srcRect/>
          <a:stretch>
            <a:fillRect/>
          </a:stretch>
        </p:blipFill>
        <p:spPr bwMode="auto">
          <a:xfrm>
            <a:off x="4752975" y="1066800"/>
            <a:ext cx="4391025" cy="5791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D829B39B-E19B-4684-B84C-73DF500C59FE}" type="slidenum">
              <a:rPr lang="en-US" smtClean="0"/>
              <a:pPr>
                <a:defRPr/>
              </a:pPr>
              <a:t>22</a:t>
            </a:fld>
            <a:endParaRPr lang="en-US"/>
          </a:p>
        </p:txBody>
      </p:sp>
      <p:sp>
        <p:nvSpPr>
          <p:cNvPr id="2" name="Rectangle 1">
            <a:extLst>
              <a:ext uri="{FF2B5EF4-FFF2-40B4-BE49-F238E27FC236}">
                <a16:creationId xmlns:a16="http://schemas.microsoft.com/office/drawing/2014/main" id="{506BD65D-CB46-4BB3-8DC7-923786291AA2}"/>
              </a:ext>
            </a:extLst>
          </p:cNvPr>
          <p:cNvSpPr/>
          <p:nvPr/>
        </p:nvSpPr>
        <p:spPr>
          <a:xfrm>
            <a:off x="152400" y="901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23</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11" name="Picture 6" descr="Human Cell Nucleus Stock Photos, Pictures &amp; Royalty-Free Images - iStock">
            <a:extLst>
              <a:ext uri="{FF2B5EF4-FFF2-40B4-BE49-F238E27FC236}">
                <a16:creationId xmlns:a16="http://schemas.microsoft.com/office/drawing/2014/main" id="{8074C589-3C08-4828-81AE-47C21E968E52}"/>
              </a:ext>
            </a:extLst>
          </p:cNvPr>
          <p:cNvPicPr>
            <a:picLocks noChangeAspect="1" noChangeArrowheads="1"/>
          </p:cNvPicPr>
          <p:nvPr/>
        </p:nvPicPr>
        <p:blipFill>
          <a:blip r:embed="rId2"/>
          <a:srcRect/>
          <a:stretch>
            <a:fillRect/>
          </a:stretch>
        </p:blipFill>
        <p:spPr bwMode="auto">
          <a:xfrm>
            <a:off x="1143000" y="1371601"/>
            <a:ext cx="6934200" cy="4953000"/>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24</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
        <p:nvSpPr>
          <p:cNvPr id="4" name="Rectangle 3">
            <a:extLst>
              <a:ext uri="{FF2B5EF4-FFF2-40B4-BE49-F238E27FC236}">
                <a16:creationId xmlns:a16="http://schemas.microsoft.com/office/drawing/2014/main" id="{29BD2354-A74E-48A5-B496-AE2CE1310529}"/>
              </a:ext>
            </a:extLst>
          </p:cNvPr>
          <p:cNvSpPr/>
          <p:nvPr/>
        </p:nvSpPr>
        <p:spPr>
          <a:xfrm>
            <a:off x="533400" y="1864678"/>
            <a:ext cx="6324600" cy="223984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Andalus" pitchFamily="18" charset="-78"/>
                <a:cs typeface="Andalus" pitchFamily="18" charset="-78"/>
              </a:rPr>
              <a:t>Control center of cell </a:t>
            </a:r>
          </a:p>
          <a:p>
            <a:pPr marL="342900" indent="-342900">
              <a:lnSpc>
                <a:spcPct val="150000"/>
              </a:lnSpc>
              <a:buFont typeface="Arial" panose="020B0604020202020204" pitchFamily="34" charset="0"/>
              <a:buChar char="•"/>
            </a:pPr>
            <a:r>
              <a:rPr lang="en-US" sz="2400" dirty="0">
                <a:latin typeface="Andalus" pitchFamily="18" charset="-78"/>
                <a:cs typeface="Andalus" pitchFamily="18" charset="-78"/>
              </a:rPr>
              <a:t>Contains genetic material</a:t>
            </a:r>
          </a:p>
          <a:p>
            <a:pPr lvl="3">
              <a:lnSpc>
                <a:spcPct val="150000"/>
              </a:lnSpc>
              <a:buFont typeface="Wingdings" pitchFamily="2" charset="2"/>
              <a:buChar char="Ø"/>
            </a:pPr>
            <a:r>
              <a:rPr lang="en-US" sz="2400" dirty="0">
                <a:latin typeface="Andalus" pitchFamily="18" charset="-78"/>
                <a:cs typeface="Andalus" pitchFamily="18" charset="-78"/>
              </a:rPr>
              <a:t>Cell division </a:t>
            </a:r>
          </a:p>
          <a:p>
            <a:pPr lvl="3">
              <a:lnSpc>
                <a:spcPct val="150000"/>
              </a:lnSpc>
              <a:buFont typeface="Wingdings" pitchFamily="2" charset="2"/>
              <a:buChar char="Ø"/>
            </a:pPr>
            <a:r>
              <a:rPr lang="en-US" sz="2400" dirty="0">
                <a:latin typeface="Andalus" pitchFamily="18" charset="-78"/>
                <a:cs typeface="Andalus" pitchFamily="18" charset="-78"/>
              </a:rPr>
              <a:t>Heredity  </a:t>
            </a:r>
          </a:p>
        </p:txBody>
      </p:sp>
    </p:spTree>
    <p:extLst>
      <p:ext uri="{BB962C8B-B14F-4D97-AF65-F5344CB8AC3E}">
        <p14:creationId xmlns:p14="http://schemas.microsoft.com/office/powerpoint/2010/main" val="2629784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3886200"/>
          </a:xfrm>
        </p:spPr>
        <p:txBody>
          <a:bodyPr/>
          <a:lstStyle/>
          <a:p>
            <a:pPr algn="just" rtl="0">
              <a:buSzPct val="150000"/>
              <a:buNone/>
              <a:defRPr/>
            </a:pPr>
            <a:r>
              <a:rPr lang="en-US" sz="2400" dirty="0">
                <a:solidFill>
                  <a:schemeClr val="tx1">
                    <a:lumMod val="95000"/>
                    <a:lumOff val="5000"/>
                  </a:schemeClr>
                </a:solidFill>
                <a:latin typeface="Andalus" pitchFamily="18" charset="-78"/>
                <a:cs typeface="Andalus" pitchFamily="18" charset="-78"/>
              </a:rPr>
              <a:t> </a:t>
            </a:r>
          </a:p>
        </p:txBody>
      </p:sp>
      <p:sp>
        <p:nvSpPr>
          <p:cNvPr id="73731" name="Title 1"/>
          <p:cNvSpPr>
            <a:spLocks noGrp="1"/>
          </p:cNvSpPr>
          <p:nvPr>
            <p:ph type="title"/>
          </p:nvPr>
        </p:nvSpPr>
        <p:spPr>
          <a:xfrm>
            <a:off x="457200" y="457200"/>
            <a:ext cx="8229600" cy="1371600"/>
          </a:xfrm>
        </p:spPr>
        <p:txBody>
          <a:bodyPr>
            <a:normAutofit/>
          </a:bodyPr>
          <a:lstStyle/>
          <a:p>
            <a:pPr algn="ctr">
              <a:defRPr/>
            </a:pPr>
            <a:r>
              <a:rPr lang="en-US" sz="3200" b="1" dirty="0">
                <a:solidFill>
                  <a:schemeClr val="tx1">
                    <a:lumMod val="95000"/>
                    <a:lumOff val="5000"/>
                  </a:schemeClr>
                </a:solidFill>
                <a:latin typeface="Andalus" pitchFamily="18" charset="-78"/>
                <a:ea typeface="+mn-ea"/>
                <a:cs typeface="Andalus" pitchFamily="18" charset="-78"/>
              </a:rPr>
              <a:t>Action of Antibiotics </a:t>
            </a:r>
          </a:p>
        </p:txBody>
      </p:sp>
      <p:pic>
        <p:nvPicPr>
          <p:cNvPr id="6" name="Picture 6"/>
          <p:cNvPicPr>
            <a:picLocks noChangeAspect="1" noChangeArrowheads="1"/>
          </p:cNvPicPr>
          <p:nvPr/>
        </p:nvPicPr>
        <p:blipFill>
          <a:blip r:embed="rId2"/>
          <a:srcRect l="58438" t="30061" r="10323" b="1878"/>
          <a:stretch>
            <a:fillRect/>
          </a:stretch>
        </p:blipFill>
        <p:spPr bwMode="auto">
          <a:xfrm>
            <a:off x="4724400" y="1600200"/>
            <a:ext cx="3641725" cy="4995863"/>
          </a:xfrm>
          <a:prstGeom prst="rect">
            <a:avLst/>
          </a:prstGeom>
          <a:noFill/>
          <a:ln w="9525">
            <a:noFill/>
            <a:miter lim="800000"/>
            <a:headEnd/>
            <a:tailEnd/>
          </a:ln>
          <a:effectLst/>
        </p:spPr>
      </p:pic>
      <p:pic>
        <p:nvPicPr>
          <p:cNvPr id="7" name="Picture 5"/>
          <p:cNvPicPr>
            <a:picLocks noChangeAspect="1" noChangeArrowheads="1"/>
          </p:cNvPicPr>
          <p:nvPr/>
        </p:nvPicPr>
        <p:blipFill>
          <a:blip r:embed="rId2"/>
          <a:srcRect l="4626" t="42061" r="47453" b="3056"/>
          <a:stretch>
            <a:fillRect/>
          </a:stretch>
        </p:blipFill>
        <p:spPr bwMode="auto">
          <a:xfrm>
            <a:off x="304800" y="2286000"/>
            <a:ext cx="3960813" cy="34036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FBBDFD3F-9A33-40A1-87F2-A20376E5B24C}"/>
              </a:ext>
            </a:extLst>
          </p:cNvPr>
          <p:cNvSpPr/>
          <p:nvPr/>
        </p:nvSpPr>
        <p:spPr>
          <a:xfrm>
            <a:off x="152400" y="11556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26</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lnSpcReduction="10000"/>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identify genetic abnormalities </a:t>
            </a: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algn="just"/>
            <a:r>
              <a:rPr lang="en-US" altLang="en-US" dirty="0">
                <a:latin typeface="Andalus" panose="02020603050405020304" pitchFamily="18" charset="-78"/>
                <a:cs typeface="Andalus" panose="02020603050405020304" pitchFamily="18" charset="-78"/>
              </a:rPr>
              <a:t>Food Recommendations</a:t>
            </a:r>
          </a:p>
          <a:p>
            <a:pPr marL="0" indent="0" algn="just">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27</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4906962"/>
          </a:xfrm>
        </p:spPr>
        <p:txBody>
          <a:bodyPr>
            <a:normAutofit fontScale="55000" lnSpcReduction="20000"/>
          </a:bodyPr>
          <a:lstStyle/>
          <a:p>
            <a:pPr marL="0" indent="0">
              <a:buNone/>
            </a:pPr>
            <a:r>
              <a:rPr lang="en-US" sz="4400" dirty="0"/>
              <a:t>Link: </a:t>
            </a:r>
            <a:r>
              <a:rPr lang="en-US" sz="4400" dirty="0">
                <a:hlinkClick r:id="rId2"/>
              </a:rPr>
              <a:t>https://pubmed.ncbi.nlm.nih.gov/31213387/</a:t>
            </a:r>
            <a:endParaRPr lang="en-US" sz="4400" dirty="0"/>
          </a:p>
          <a:p>
            <a:pPr marL="0" indent="0">
              <a:buNone/>
            </a:pPr>
            <a:endParaRPr lang="en-US" sz="4400" dirty="0"/>
          </a:p>
          <a:p>
            <a:pPr>
              <a:buNone/>
            </a:pPr>
            <a:r>
              <a:rPr lang="en-US" sz="4400" dirty="0"/>
              <a:t>Journal Name : Trends Genet</a:t>
            </a:r>
          </a:p>
          <a:p>
            <a:pPr marL="0" indent="0" algn="l">
              <a:buNone/>
            </a:pPr>
            <a:r>
              <a:rPr lang="en-US" sz="4400" dirty="0"/>
              <a:t> </a:t>
            </a:r>
          </a:p>
          <a:p>
            <a:pPr marL="0" indent="0">
              <a:buNone/>
            </a:pPr>
            <a:r>
              <a:rPr lang="en-US" sz="4400" dirty="0"/>
              <a:t>Title: Transcriptional Control by Premature Termination: A Forgotten Mechanism</a:t>
            </a:r>
          </a:p>
          <a:p>
            <a:pPr marL="0" indent="0">
              <a:buNone/>
            </a:pPr>
            <a:endParaRPr lang="en-US" sz="4400" dirty="0"/>
          </a:p>
          <a:p>
            <a:pPr marL="0" indent="0">
              <a:buNone/>
            </a:pPr>
            <a:endParaRPr lang="en-US" sz="4400" dirty="0"/>
          </a:p>
          <a:p>
            <a:pPr marL="0" indent="0">
              <a:buNone/>
            </a:pPr>
            <a:r>
              <a:rPr lang="en-US" sz="4400" dirty="0"/>
              <a:t>Author Name: </a:t>
            </a:r>
            <a:r>
              <a:rPr lang="en-US" sz="4400" dirty="0" err="1"/>
              <a:t>Kinga</a:t>
            </a:r>
            <a:r>
              <a:rPr lang="en-US" sz="4400" dirty="0"/>
              <a:t> </a:t>
            </a:r>
            <a:r>
              <a:rPr lang="en-US" sz="4400" dirty="0" err="1"/>
              <a:t>Kamieniarz-Gdula</a:t>
            </a:r>
            <a:r>
              <a:rPr lang="en-US" sz="4400" dirty="0"/>
              <a:t>, Nick J </a:t>
            </a:r>
            <a:r>
              <a:rPr lang="en-US" sz="4400" dirty="0" err="1"/>
              <a:t>Proudfoot</a:t>
            </a:r>
            <a:endParaRPr lang="en-US" sz="4400"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4756150"/>
          </a:xfrm>
        </p:spPr>
        <p:txBody>
          <a:bodyPr>
            <a:normAutofit fontScale="55000" lnSpcReduction="20000"/>
          </a:bodyPr>
          <a:lstStyle/>
          <a:p>
            <a:pPr algn="l">
              <a:lnSpc>
                <a:spcPts val="2250"/>
              </a:lnSpc>
              <a:spcBef>
                <a:spcPts val="2000"/>
              </a:spcBef>
              <a:spcAft>
                <a:spcPts val="1000"/>
              </a:spcAft>
              <a:buNone/>
            </a:pPr>
            <a:r>
              <a:rPr lang="en-US" sz="3300" b="0" i="0" dirty="0">
                <a:solidFill>
                  <a:srgbClr val="995733"/>
                </a:solidFill>
                <a:effectLst/>
                <a:latin typeface="Cambria" panose="02040503050406030204" pitchFamily="18" charset="0"/>
              </a:rPr>
              <a:t>Abstract</a:t>
            </a:r>
          </a:p>
          <a:p>
            <a:pPr algn="just">
              <a:spcBef>
                <a:spcPts val="2000"/>
              </a:spcBef>
              <a:spcAft>
                <a:spcPts val="2000"/>
              </a:spcAft>
            </a:pPr>
            <a:r>
              <a:rPr lang="en-US" sz="2500" dirty="0"/>
              <a:t>The concept of early termination as an important means of transcriptional control has long been established. Even so, its role in metazoan gene expression is underappreciated. Recent technological advances provide novel insights into premature transcription termination (PTT). This process is frequent, widespread, and can occur close to the transcription start site (TSS), or within the gene body. Stable prematurely terminated transcripts contribute to the transcriptome as instances of alternative polyadenylation (APA). Independently of transcript stability and function, premature termination opposes the formation of full-length transcripts, thereby negatively regulating gene expression, especially of transcriptional regulators. Premature termination can be beneficial or harmful, depending on its context. As a result, multiple factors have evolved to control this process</a:t>
            </a:r>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28</a:t>
            </a:fld>
            <a:endParaRPr lang="en-US"/>
          </a:p>
        </p:txBody>
      </p:sp>
      <p:sp>
        <p:nvSpPr>
          <p:cNvPr id="5" name="Rectangle 4">
            <a:extLst>
              <a:ext uri="{FF2B5EF4-FFF2-40B4-BE49-F238E27FC236}">
                <a16:creationId xmlns:a16="http://schemas.microsoft.com/office/drawing/2014/main" id="{927C3327-EA09-45FE-B815-959941990084}"/>
              </a:ext>
            </a:extLst>
          </p:cNvPr>
          <p:cNvSpPr/>
          <p:nvPr/>
        </p:nvSpPr>
        <p:spPr>
          <a:xfrm>
            <a:off x="228600" y="1038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4642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777431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sz="2400" dirty="0" err="1"/>
              <a:t>Tex</a:t>
            </a:r>
            <a:r>
              <a:rPr lang="en-GB" sz="2400" dirty="0" err="1"/>
              <a:t>tb</a:t>
            </a:r>
            <a:r>
              <a:rPr lang="en-US" sz="2400" dirty="0" err="1"/>
              <a:t>ook</a:t>
            </a:r>
            <a:r>
              <a:rPr lang="en-US" sz="2400" dirty="0"/>
              <a:t> of Biochemistry, Lippincott Illustrated Reviews 8</a:t>
            </a:r>
            <a:r>
              <a:rPr lang="en-US" sz="2400" baseline="30000" dirty="0"/>
              <a:t>th</a:t>
            </a:r>
            <a:r>
              <a:rPr lang="en-US" sz="2400" dirty="0"/>
              <a:t> edition</a:t>
            </a:r>
            <a:r>
              <a:rPr lang="en-GB" sz="2400" dirty="0"/>
              <a:t>, chapter no. 31, page no. 862-78</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Tree>
    <p:extLst>
      <p:ext uri="{BB962C8B-B14F-4D97-AF65-F5344CB8AC3E}">
        <p14:creationId xmlns:p14="http://schemas.microsoft.com/office/powerpoint/2010/main" val="867726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400" dirty="0">
                <a:latin typeface="Andalus" pitchFamily="18" charset="-78"/>
                <a:cs typeface="Andalus" pitchFamily="18" charset="-78"/>
              </a:rPr>
              <a:t>At the end of this lecture students should be able to </a:t>
            </a:r>
          </a:p>
          <a:p>
            <a:pPr lvl="2" algn="just">
              <a:lnSpc>
                <a:spcPct val="150000"/>
              </a:lnSpc>
              <a:buFont typeface="Wingdings" pitchFamily="2" charset="2"/>
              <a:buChar char="Ø"/>
              <a:defRPr/>
            </a:pPr>
            <a:r>
              <a:rPr lang="en-US" sz="2400" dirty="0">
                <a:latin typeface="Andalus" pitchFamily="18" charset="-78"/>
                <a:cs typeface="Andalus" pitchFamily="18" charset="-78"/>
              </a:rPr>
              <a:t>Explain Transcription in prokaryotes and eukaryotes</a:t>
            </a:r>
          </a:p>
          <a:p>
            <a:pPr lvl="2" algn="just">
              <a:lnSpc>
                <a:spcPct val="150000"/>
              </a:lnSpc>
              <a:buFont typeface="Wingdings" pitchFamily="2" charset="2"/>
              <a:buChar char="Ø"/>
              <a:defRPr/>
            </a:pPr>
            <a:r>
              <a:rPr lang="en-US" sz="2400" dirty="0">
                <a:latin typeface="Andalus" pitchFamily="18" charset="-78"/>
                <a:cs typeface="Andalus" pitchFamily="18" charset="-78"/>
              </a:rPr>
              <a:t>Discuss related clinical disorders</a:t>
            </a:r>
          </a:p>
          <a:p>
            <a:pPr>
              <a:lnSpc>
                <a:spcPct val="150000"/>
              </a:lnSpc>
              <a:buNone/>
            </a:pPr>
            <a:endParaRPr lang="en-US" sz="24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pPr algn="ctr"/>
            <a:r>
              <a:rPr lang="en-US" sz="4000" dirty="0">
                <a:latin typeface="Andalus" pitchFamily="18" charset="-78"/>
                <a:cs typeface="Andalus" pitchFamily="18" charset="-78"/>
              </a:rPr>
              <a:t>Transcription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lgn="just"/>
            <a:r>
              <a:rPr lang="en-US" altLang="en-US" sz="2400" dirty="0">
                <a:latin typeface="Andalus" panose="02020603050405020304" pitchFamily="18" charset="-78"/>
                <a:cs typeface="Andalus" panose="02020603050405020304" pitchFamily="18" charset="-78"/>
              </a:rPr>
              <a:t> </a:t>
            </a:r>
          </a:p>
          <a:p>
            <a:endParaRPr lang="en-US" sz="2400" dirty="0"/>
          </a:p>
        </p:txBody>
      </p:sp>
      <p:pic>
        <p:nvPicPr>
          <p:cNvPr id="6" name="Picture 6"/>
          <p:cNvPicPr>
            <a:picLocks noChangeAspect="1" noChangeArrowheads="1"/>
          </p:cNvPicPr>
          <p:nvPr/>
        </p:nvPicPr>
        <p:blipFill>
          <a:blip r:embed="rId2"/>
          <a:srcRect/>
          <a:stretch>
            <a:fillRect/>
          </a:stretch>
        </p:blipFill>
        <p:spPr bwMode="auto">
          <a:xfrm>
            <a:off x="0" y="1347788"/>
            <a:ext cx="9067800" cy="4291012"/>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
        <p:nvSpPr>
          <p:cNvPr id="4" name="Rectangle 3">
            <a:extLst>
              <a:ext uri="{FF2B5EF4-FFF2-40B4-BE49-F238E27FC236}">
                <a16:creationId xmlns:a16="http://schemas.microsoft.com/office/drawing/2014/main" id="{88A30A25-3C4B-472C-8218-61A15396280D}"/>
              </a:ext>
            </a:extLst>
          </p:cNvPr>
          <p:cNvSpPr/>
          <p:nvPr/>
        </p:nvSpPr>
        <p:spPr>
          <a:xfrm>
            <a:off x="228600" y="4413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57834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Transcription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762000" y="457200"/>
            <a:ext cx="7848600" cy="3995738"/>
          </a:xfrm>
        </p:spPr>
        <p:txBody>
          <a:bodyPr>
            <a:normAutofit/>
          </a:bodyPr>
          <a:lstStyle/>
          <a:p>
            <a:pPr marL="0" indent="0" algn="just">
              <a:buFont typeface="Arial" charset="0"/>
              <a:buNone/>
              <a:defRPr/>
            </a:pPr>
            <a:endParaRPr lang="en-US" sz="2800" dirty="0">
              <a:latin typeface="Andalus" pitchFamily="18" charset="-78"/>
              <a:cs typeface="Andalus" pitchFamily="18" charset="-78"/>
            </a:endParaRPr>
          </a:p>
          <a:p>
            <a:pPr algn="just">
              <a:lnSpc>
                <a:spcPct val="150000"/>
              </a:lnSpc>
              <a:defRPr/>
            </a:pPr>
            <a:r>
              <a:rPr lang="en-US" sz="2400" dirty="0">
                <a:latin typeface="Andalus" pitchFamily="18" charset="-78"/>
                <a:cs typeface="Andalus" pitchFamily="18" charset="-78"/>
              </a:rPr>
              <a:t>Process during which a DNA strand serves as a template for the synthesis of RNA, with the help of RNA polymerase is called </a:t>
            </a:r>
            <a:r>
              <a:rPr lang="en-US" sz="2400" b="1" dirty="0">
                <a:latin typeface="Andalus" pitchFamily="18" charset="-78"/>
                <a:cs typeface="Andalus" pitchFamily="18" charset="-78"/>
              </a:rPr>
              <a:t>transcription </a:t>
            </a: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7</a:t>
            </a:fld>
            <a:endParaRPr lang="en-US" sz="1400" dirty="0"/>
          </a:p>
        </p:txBody>
      </p:sp>
      <p:pic>
        <p:nvPicPr>
          <p:cNvPr id="6" name="Picture 5"/>
          <p:cNvPicPr>
            <a:picLocks noChangeAspect="1" noChangeArrowheads="1"/>
          </p:cNvPicPr>
          <p:nvPr/>
        </p:nvPicPr>
        <p:blipFill>
          <a:blip r:embed="rId2"/>
          <a:srcRect/>
          <a:stretch>
            <a:fillRect/>
          </a:stretch>
        </p:blipFill>
        <p:spPr bwMode="auto">
          <a:xfrm>
            <a:off x="2819400" y="2819400"/>
            <a:ext cx="4124325" cy="38354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96428EF2-F52C-485A-8FDA-F1A7BFA36DB6}"/>
              </a:ext>
            </a:extLst>
          </p:cNvPr>
          <p:cNvSpPr/>
          <p:nvPr/>
        </p:nvSpPr>
        <p:spPr>
          <a:xfrm>
            <a:off x="152400" y="774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Transcription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533400" y="1371600"/>
            <a:ext cx="7848600" cy="3995738"/>
          </a:xfrm>
        </p:spPr>
        <p:txBody>
          <a:bodyPr>
            <a:normAutofit fontScale="92500" lnSpcReduction="20000"/>
          </a:bodyPr>
          <a:lstStyle/>
          <a:p>
            <a:pPr marL="0" indent="0" algn="just">
              <a:buFont typeface="Arial" charset="0"/>
              <a:buNone/>
              <a:defRPr/>
            </a:pPr>
            <a:endParaRPr lang="en-US" sz="2800" dirty="0">
              <a:latin typeface="Andalus" pitchFamily="18" charset="-78"/>
              <a:cs typeface="Andalus" pitchFamily="18" charset="-78"/>
            </a:endParaRPr>
          </a:p>
          <a:p>
            <a:pPr algn="just">
              <a:lnSpc>
                <a:spcPct val="150000"/>
              </a:lnSpc>
              <a:defRPr/>
            </a:pPr>
            <a:r>
              <a:rPr lang="en-US" sz="2800" dirty="0">
                <a:latin typeface="Andalus" pitchFamily="18" charset="-78"/>
                <a:cs typeface="Andalus" pitchFamily="18" charset="-78"/>
              </a:rPr>
              <a:t>One species of RNA polymerase</a:t>
            </a:r>
          </a:p>
          <a:p>
            <a:pPr algn="just">
              <a:lnSpc>
                <a:spcPct val="150000"/>
              </a:lnSpc>
              <a:defRPr/>
            </a:pPr>
            <a:r>
              <a:rPr lang="en-US" sz="2800" dirty="0">
                <a:latin typeface="Andalus" pitchFamily="18" charset="-78"/>
                <a:cs typeface="Andalus" pitchFamily="18" charset="-78"/>
              </a:rPr>
              <a:t>No role of transcription factors </a:t>
            </a:r>
          </a:p>
          <a:p>
            <a:pPr algn="just">
              <a:lnSpc>
                <a:spcPct val="150000"/>
              </a:lnSpc>
              <a:defRPr/>
            </a:pPr>
            <a:r>
              <a:rPr lang="en-US" sz="2800" dirty="0">
                <a:latin typeface="Andalus" pitchFamily="18" charset="-78"/>
                <a:cs typeface="Andalus" pitchFamily="18" charset="-78"/>
              </a:rPr>
              <a:t>Steps </a:t>
            </a:r>
          </a:p>
          <a:p>
            <a:pPr lvl="3" algn="just">
              <a:lnSpc>
                <a:spcPct val="150000"/>
              </a:lnSpc>
              <a:buFont typeface="Wingdings" pitchFamily="2" charset="2"/>
              <a:buChar char="Ø"/>
              <a:defRPr/>
            </a:pPr>
            <a:r>
              <a:rPr lang="en-US" sz="2600" dirty="0">
                <a:latin typeface="Andalus" pitchFamily="18" charset="-78"/>
                <a:cs typeface="Andalus" pitchFamily="18" charset="-78"/>
              </a:rPr>
              <a:t>Initiation </a:t>
            </a:r>
          </a:p>
          <a:p>
            <a:pPr lvl="3" algn="just">
              <a:lnSpc>
                <a:spcPct val="150000"/>
              </a:lnSpc>
              <a:buFont typeface="Wingdings" pitchFamily="2" charset="2"/>
              <a:buChar char="Ø"/>
              <a:defRPr/>
            </a:pPr>
            <a:r>
              <a:rPr lang="en-US" sz="2600" dirty="0">
                <a:latin typeface="Andalus" pitchFamily="18" charset="-78"/>
                <a:cs typeface="Andalus" pitchFamily="18" charset="-78"/>
              </a:rPr>
              <a:t>Elongation </a:t>
            </a:r>
          </a:p>
          <a:p>
            <a:pPr lvl="3" algn="just">
              <a:lnSpc>
                <a:spcPct val="150000"/>
              </a:lnSpc>
              <a:buFont typeface="Wingdings" pitchFamily="2" charset="2"/>
              <a:buChar char="Ø"/>
              <a:defRPr/>
            </a:pPr>
            <a:r>
              <a:rPr lang="en-US" sz="2600" dirty="0">
                <a:latin typeface="Andalus" pitchFamily="18" charset="-78"/>
                <a:cs typeface="Andalus" pitchFamily="18" charset="-78"/>
              </a:rPr>
              <a:t>Termination </a:t>
            </a: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8</a:t>
            </a:fld>
            <a:endParaRPr lang="en-US" sz="1400" dirty="0"/>
          </a:p>
        </p:txBody>
      </p:sp>
      <p:sp>
        <p:nvSpPr>
          <p:cNvPr id="2" name="Rectangle 1">
            <a:extLst>
              <a:ext uri="{FF2B5EF4-FFF2-40B4-BE49-F238E27FC236}">
                <a16:creationId xmlns:a16="http://schemas.microsoft.com/office/drawing/2014/main" id="{75C5B851-1217-442D-9F2B-700D61FC5DD1}"/>
              </a:ext>
            </a:extLst>
          </p:cNvPr>
          <p:cNvSpPr/>
          <p:nvPr/>
        </p:nvSpPr>
        <p:spPr>
          <a:xfrm>
            <a:off x="381000" y="393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a:latin typeface="Andalus" pitchFamily="18" charset="-78"/>
                <a:cs typeface="Andalus" pitchFamily="18" charset="-78"/>
              </a:rPr>
              <a:t>Transcription </a:t>
            </a:r>
          </a:p>
        </p:txBody>
      </p:sp>
      <p:sp>
        <p:nvSpPr>
          <p:cNvPr id="153603" name="Content Placeholder 2">
            <a:extLst>
              <a:ext uri="{FF2B5EF4-FFF2-40B4-BE49-F238E27FC236}">
                <a16:creationId xmlns:a16="http://schemas.microsoft.com/office/drawing/2014/main" id="{D6DC0D09-DDAA-1C91-E99C-E128D254F1D7}"/>
              </a:ext>
            </a:extLst>
          </p:cNvPr>
          <p:cNvSpPr>
            <a:spLocks noGrp="1"/>
          </p:cNvSpPr>
          <p:nvPr>
            <p:ph idx="1"/>
          </p:nvPr>
        </p:nvSpPr>
        <p:spPr>
          <a:xfrm>
            <a:off x="533400" y="1371600"/>
            <a:ext cx="7848600" cy="3995738"/>
          </a:xfrm>
        </p:spPr>
        <p:txBody>
          <a:bodyPr>
            <a:normAutofit/>
          </a:bodyPr>
          <a:lstStyle/>
          <a:p>
            <a:pPr marL="0" indent="0" algn="just">
              <a:buFont typeface="Arial" charset="0"/>
              <a:buNone/>
              <a:defRPr/>
            </a:pPr>
            <a:endParaRPr lang="en-US" sz="2800" dirty="0">
              <a:latin typeface="Andalus" pitchFamily="18" charset="-78"/>
              <a:cs typeface="Andalus" pitchFamily="18" charset="-78"/>
            </a:endParaRPr>
          </a:p>
          <a:p>
            <a:pPr algn="just">
              <a:lnSpc>
                <a:spcPct val="150000"/>
              </a:lnSpc>
              <a:defRPr/>
            </a:pPr>
            <a:r>
              <a:rPr lang="en-US" sz="2800" dirty="0">
                <a:latin typeface="Andalus" pitchFamily="18" charset="-78"/>
                <a:cs typeface="Andalus" pitchFamily="18" charset="-78"/>
              </a:rPr>
              <a:t>RNA polymerase </a:t>
            </a:r>
          </a:p>
          <a:p>
            <a:pPr lvl="3" algn="just">
              <a:lnSpc>
                <a:spcPct val="150000"/>
              </a:lnSpc>
              <a:buFont typeface="Wingdings" pitchFamily="2" charset="2"/>
              <a:buChar char="Ø"/>
              <a:defRPr/>
            </a:pPr>
            <a:r>
              <a:rPr lang="en-US" sz="2600" dirty="0">
                <a:latin typeface="Andalus" pitchFamily="18" charset="-78"/>
                <a:cs typeface="Andalus" pitchFamily="18" charset="-78"/>
              </a:rPr>
              <a:t>Core enzyme </a:t>
            </a:r>
          </a:p>
          <a:p>
            <a:pPr lvl="3" algn="just">
              <a:lnSpc>
                <a:spcPct val="150000"/>
              </a:lnSpc>
              <a:buFont typeface="Wingdings" pitchFamily="2" charset="2"/>
              <a:buChar char="Ø"/>
              <a:defRPr/>
            </a:pPr>
            <a:r>
              <a:rPr lang="en-US" sz="2600" dirty="0">
                <a:latin typeface="Andalus" pitchFamily="18" charset="-78"/>
                <a:cs typeface="Andalus" pitchFamily="18" charset="-78"/>
              </a:rPr>
              <a:t>Holoenzyme </a:t>
            </a:r>
            <a:endParaRPr lang="en-US" sz="2800" dirty="0">
              <a:latin typeface="Andalus" pitchFamily="18" charset="-78"/>
              <a:cs typeface="Andalus" pitchFamily="18" charset="-78"/>
            </a:endParaRP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9</a:t>
            </a:fld>
            <a:endParaRPr lang="en-US" sz="1400" dirty="0"/>
          </a:p>
        </p:txBody>
      </p:sp>
      <p:pic>
        <p:nvPicPr>
          <p:cNvPr id="6" name="Picture 2"/>
          <p:cNvPicPr>
            <a:picLocks noChangeAspect="1" noChangeArrowheads="1"/>
          </p:cNvPicPr>
          <p:nvPr/>
        </p:nvPicPr>
        <p:blipFill>
          <a:blip r:embed="rId2"/>
          <a:srcRect t="2289" r="6209" b="2614"/>
          <a:stretch>
            <a:fillRect/>
          </a:stretch>
        </p:blipFill>
        <p:spPr bwMode="auto">
          <a:xfrm>
            <a:off x="5486400" y="2127147"/>
            <a:ext cx="2819400" cy="2859191"/>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ED20D1E4-04FC-4D1C-9F3A-C7B95081D0D4}"/>
              </a:ext>
            </a:extLst>
          </p:cNvPr>
          <p:cNvSpPr/>
          <p:nvPr/>
        </p:nvSpPr>
        <p:spPr>
          <a:xfrm>
            <a:off x="381000" y="2101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1099</TotalTime>
  <Words>770</Words>
  <Application>Microsoft Office PowerPoint</Application>
  <PresentationFormat>On-screen Show (4:3)</PresentationFormat>
  <Paragraphs>188</Paragraphs>
  <Slides>32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Andalus</vt:lpstr>
      <vt:lpstr>Arial</vt:lpstr>
      <vt:lpstr>Arial Black</vt:lpstr>
      <vt:lpstr>Britannic Bold</vt:lpstr>
      <vt:lpstr>Calibri</vt:lpstr>
      <vt:lpstr>Calibri Light</vt:lpstr>
      <vt:lpstr>Cambria</vt:lpstr>
      <vt:lpstr>Segoe UI</vt:lpstr>
      <vt:lpstr>Times New Roman</vt:lpstr>
      <vt:lpstr>Wingdings</vt:lpstr>
      <vt:lpstr>Office Theme</vt:lpstr>
      <vt:lpstr>1_Office Theme</vt:lpstr>
      <vt:lpstr>PowerPoint Presentation</vt:lpstr>
      <vt:lpstr>Foundation Module 1st Year MBBS (LGIS) Transcription </vt:lpstr>
      <vt:lpstr>Motto, Vision, Dream</vt:lpstr>
      <vt:lpstr>PowerPoint Presentation</vt:lpstr>
      <vt:lpstr>PowerPoint Presentation</vt:lpstr>
      <vt:lpstr>Transcription </vt:lpstr>
      <vt:lpstr>Transcription </vt:lpstr>
      <vt:lpstr>Transcription </vt:lpstr>
      <vt:lpstr>Transcription </vt:lpstr>
      <vt:lpstr> </vt:lpstr>
      <vt:lpstr>Initiation </vt:lpstr>
      <vt:lpstr> </vt:lpstr>
      <vt:lpstr>Elongation </vt:lpstr>
      <vt:lpstr>Termination</vt:lpstr>
      <vt:lpstr> </vt:lpstr>
      <vt:lpstr> </vt:lpstr>
      <vt:lpstr> </vt:lpstr>
      <vt:lpstr>Posttranscriptional Modification </vt:lpstr>
      <vt:lpstr> </vt:lpstr>
      <vt:lpstr> </vt:lpstr>
      <vt:lpstr> </vt:lpstr>
      <vt:lpstr>PowerPoint Presentation</vt:lpstr>
      <vt:lpstr>Anatomical &amp; Physiological Aspects </vt:lpstr>
      <vt:lpstr>Anatomical &amp; Physiological Aspects </vt:lpstr>
      <vt:lpstr>Action of Antibiotics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98</cp:revision>
  <dcterms:created xsi:type="dcterms:W3CDTF">2006-08-16T00:00:00Z</dcterms:created>
  <dcterms:modified xsi:type="dcterms:W3CDTF">2025-02-03T06:33:37Z</dcterms:modified>
</cp:coreProperties>
</file>