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7"/>
  </p:notesMasterIdLst>
  <p:sldIdLst>
    <p:sldId id="340" r:id="rId2"/>
    <p:sldId id="378" r:id="rId3"/>
    <p:sldId id="350" r:id="rId4"/>
    <p:sldId id="351" r:id="rId5"/>
    <p:sldId id="364" r:id="rId6"/>
    <p:sldId id="394" r:id="rId7"/>
    <p:sldId id="543" r:id="rId8"/>
    <p:sldId id="544" r:id="rId9"/>
    <p:sldId id="547" r:id="rId10"/>
    <p:sldId id="553" r:id="rId11"/>
    <p:sldId id="556" r:id="rId12"/>
    <p:sldId id="555" r:id="rId13"/>
    <p:sldId id="548" r:id="rId14"/>
    <p:sldId id="557" r:id="rId15"/>
    <p:sldId id="545" r:id="rId16"/>
    <p:sldId id="546" r:id="rId17"/>
    <p:sldId id="405" r:id="rId18"/>
    <p:sldId id="558" r:id="rId19"/>
    <p:sldId id="437" r:id="rId20"/>
    <p:sldId id="417" r:id="rId21"/>
    <p:sldId id="428" r:id="rId22"/>
    <p:sldId id="429" r:id="rId23"/>
    <p:sldId id="430" r:id="rId24"/>
    <p:sldId id="371" r:id="rId25"/>
    <p:sldId id="54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54" autoAdjust="0"/>
  </p:normalViewPr>
  <p:slideViewPr>
    <p:cSldViewPr snapToGrid="0">
      <p:cViewPr varScale="1">
        <p:scale>
          <a:sx n="68" d="100"/>
          <a:sy n="68" d="100"/>
        </p:scale>
        <p:origin x="149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7A65D-3DBE-4AEB-8613-6F8B65C256C3}" type="datetimeFigureOut">
              <a:rPr lang="en-US" smtClean="0"/>
              <a:t>2/16/2025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061D9-BAB3-405C-B1E0-F756673E081D}" type="slidenum">
              <a:rPr lang="en-US" smtClean="0"/>
              <a:t>‹#›</a:t>
            </a:fld>
            <a:endParaRPr lang="en-US"/>
          </a:p>
        </p:txBody>
      </p:sp>
    </p:spTree>
    <p:extLst>
      <p:ext uri="{BB962C8B-B14F-4D97-AF65-F5344CB8AC3E}">
        <p14:creationId xmlns:p14="http://schemas.microsoft.com/office/powerpoint/2010/main" val="41107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061D9-BAB3-405C-B1E0-F756673E081D}" type="slidenum">
              <a:rPr lang="en-US" smtClean="0"/>
              <a:t>23</a:t>
            </a:fld>
            <a:endParaRPr lang="en-US"/>
          </a:p>
        </p:txBody>
      </p:sp>
    </p:spTree>
    <p:extLst>
      <p:ext uri="{BB962C8B-B14F-4D97-AF65-F5344CB8AC3E}">
        <p14:creationId xmlns:p14="http://schemas.microsoft.com/office/powerpoint/2010/main" val="17729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2/16/2025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2/16/2025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2/16/2025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2/16/2025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2/16/2025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2/16/2025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BBD92C0-E915-FCC8-A501-48A445535087}"/>
              </a:ext>
            </a:extLst>
          </p:cNvPr>
          <p:cNvSpPr/>
          <p:nvPr/>
        </p:nvSpPr>
        <p:spPr>
          <a:xfrm>
            <a:off x="3629464" y="541110"/>
            <a:ext cx="5057336" cy="184798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50000"/>
                  </a:schemeClr>
                </a:solidFill>
              </a:rPr>
              <a:t>Suspicious</a:t>
            </a:r>
          </a:p>
          <a:p>
            <a:pPr algn="ctr"/>
            <a:r>
              <a:rPr lang="en-US" sz="2000" dirty="0">
                <a:solidFill>
                  <a:schemeClr val="accent4">
                    <a:lumMod val="50000"/>
                  </a:schemeClr>
                </a:solidFill>
              </a:rPr>
              <a:t> Mistrustful </a:t>
            </a:r>
          </a:p>
          <a:p>
            <a:pPr algn="ctr"/>
            <a:r>
              <a:rPr lang="en-US" sz="2000" dirty="0">
                <a:solidFill>
                  <a:schemeClr val="accent4">
                    <a:lumMod val="50000"/>
                  </a:schemeClr>
                </a:solidFill>
              </a:rPr>
              <a:t>Jealous </a:t>
            </a:r>
          </a:p>
          <a:p>
            <a:pPr algn="ctr"/>
            <a:r>
              <a:rPr lang="en-US" sz="2000" dirty="0">
                <a:solidFill>
                  <a:schemeClr val="accent4">
                    <a:lumMod val="50000"/>
                  </a:schemeClr>
                </a:solidFill>
              </a:rPr>
              <a:t>Sensitive</a:t>
            </a:r>
          </a:p>
          <a:p>
            <a:pPr algn="ctr"/>
            <a:r>
              <a:rPr lang="en-US" sz="2000" dirty="0">
                <a:solidFill>
                  <a:schemeClr val="accent4">
                    <a:lumMod val="50000"/>
                  </a:schemeClr>
                </a:solidFill>
              </a:rPr>
              <a:t> Resentful</a:t>
            </a:r>
          </a:p>
          <a:p>
            <a:pPr algn="ctr"/>
            <a:r>
              <a:rPr lang="en-US" sz="2000" dirty="0">
                <a:solidFill>
                  <a:schemeClr val="accent4">
                    <a:lumMod val="50000"/>
                  </a:schemeClr>
                </a:solidFill>
              </a:rPr>
              <a:t> Bears grudges</a:t>
            </a:r>
          </a:p>
        </p:txBody>
      </p:sp>
      <p:sp>
        <p:nvSpPr>
          <p:cNvPr id="5" name="Rectangle: Rounded Corners 4">
            <a:extLst>
              <a:ext uri="{FF2B5EF4-FFF2-40B4-BE49-F238E27FC236}">
                <a16:creationId xmlns:a16="http://schemas.microsoft.com/office/drawing/2014/main" id="{4E870700-BA02-81E2-0D10-317705A4C368}"/>
              </a:ext>
            </a:extLst>
          </p:cNvPr>
          <p:cNvSpPr/>
          <p:nvPr/>
        </p:nvSpPr>
        <p:spPr>
          <a:xfrm>
            <a:off x="3629464" y="2552531"/>
            <a:ext cx="5145260" cy="1847986"/>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50000"/>
                  </a:schemeClr>
                </a:solidFill>
              </a:rPr>
              <a:t>Emotionally cold </a:t>
            </a:r>
          </a:p>
          <a:p>
            <a:pPr algn="ctr"/>
            <a:r>
              <a:rPr lang="en-US" sz="2400" dirty="0">
                <a:solidFill>
                  <a:schemeClr val="tx2">
                    <a:lumMod val="50000"/>
                  </a:schemeClr>
                </a:solidFill>
              </a:rPr>
              <a:t>Detached Aloof </a:t>
            </a:r>
          </a:p>
          <a:p>
            <a:pPr algn="ctr"/>
            <a:r>
              <a:rPr lang="en-US" sz="2400" dirty="0">
                <a:solidFill>
                  <a:schemeClr val="tx2">
                    <a:lumMod val="50000"/>
                  </a:schemeClr>
                </a:solidFill>
              </a:rPr>
              <a:t>Lacking enjoyment</a:t>
            </a:r>
          </a:p>
          <a:p>
            <a:pPr algn="ctr"/>
            <a:r>
              <a:rPr lang="en-US" sz="2400" dirty="0">
                <a:solidFill>
                  <a:schemeClr val="tx2">
                    <a:lumMod val="50000"/>
                  </a:schemeClr>
                </a:solidFill>
              </a:rPr>
              <a:t> Introspective</a:t>
            </a:r>
          </a:p>
        </p:txBody>
      </p:sp>
      <p:sp>
        <p:nvSpPr>
          <p:cNvPr id="6" name="Rectangle: Rounded Corners 5">
            <a:extLst>
              <a:ext uri="{FF2B5EF4-FFF2-40B4-BE49-F238E27FC236}">
                <a16:creationId xmlns:a16="http://schemas.microsoft.com/office/drawing/2014/main" id="{FDAD515D-50D2-7A56-C85D-E707AFA54160}"/>
              </a:ext>
            </a:extLst>
          </p:cNvPr>
          <p:cNvSpPr/>
          <p:nvPr/>
        </p:nvSpPr>
        <p:spPr>
          <a:xfrm>
            <a:off x="3629464" y="4491798"/>
            <a:ext cx="5189221" cy="2160687"/>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3">
                    <a:lumMod val="50000"/>
                  </a:schemeClr>
                </a:solidFill>
              </a:rPr>
              <a:t>Suspicious Ideas, </a:t>
            </a:r>
          </a:p>
          <a:p>
            <a:pPr algn="ctr"/>
            <a:r>
              <a:rPr lang="en-US" sz="2000" dirty="0">
                <a:solidFill>
                  <a:schemeClr val="accent3">
                    <a:lumMod val="50000"/>
                  </a:schemeClr>
                </a:solidFill>
              </a:rPr>
              <a:t>Odd Beliefs</a:t>
            </a:r>
          </a:p>
          <a:p>
            <a:pPr algn="ctr"/>
            <a:r>
              <a:rPr lang="en-US" sz="2000" dirty="0">
                <a:solidFill>
                  <a:schemeClr val="accent3">
                    <a:lumMod val="50000"/>
                  </a:schemeClr>
                </a:solidFill>
              </a:rPr>
              <a:t>Magical Thinking</a:t>
            </a:r>
          </a:p>
          <a:p>
            <a:pPr algn="ctr"/>
            <a:r>
              <a:rPr lang="en-US" sz="2000" dirty="0">
                <a:solidFill>
                  <a:schemeClr val="accent3">
                    <a:lumMod val="50000"/>
                  </a:schemeClr>
                </a:solidFill>
              </a:rPr>
              <a:t>Oddities Of Speech &amp; Awkward Social </a:t>
            </a:r>
            <a:r>
              <a:rPr lang="en-US" sz="2000" dirty="0" err="1">
                <a:solidFill>
                  <a:schemeClr val="accent3">
                    <a:lumMod val="50000"/>
                  </a:schemeClr>
                </a:solidFill>
              </a:rPr>
              <a:t>Behaviour</a:t>
            </a:r>
            <a:r>
              <a:rPr lang="en-US" sz="2000" dirty="0">
                <a:solidFill>
                  <a:schemeClr val="accent3">
                    <a:lumMod val="50000"/>
                  </a:schemeClr>
                </a:solidFill>
              </a:rPr>
              <a:t>.</a:t>
            </a:r>
          </a:p>
          <a:p>
            <a:pPr algn="ctr"/>
            <a:r>
              <a:rPr lang="en-US" sz="2000" dirty="0">
                <a:solidFill>
                  <a:schemeClr val="accent3">
                    <a:lumMod val="50000"/>
                  </a:schemeClr>
                </a:solidFill>
              </a:rPr>
              <a:t>Odd Mannerisms</a:t>
            </a:r>
          </a:p>
        </p:txBody>
      </p:sp>
      <p:sp>
        <p:nvSpPr>
          <p:cNvPr id="7" name="Oval 6">
            <a:extLst>
              <a:ext uri="{FF2B5EF4-FFF2-40B4-BE49-F238E27FC236}">
                <a16:creationId xmlns:a16="http://schemas.microsoft.com/office/drawing/2014/main" id="{72B2BBFE-3E60-63B9-88E8-95C84DD28139}"/>
              </a:ext>
            </a:extLst>
          </p:cNvPr>
          <p:cNvSpPr/>
          <p:nvPr/>
        </p:nvSpPr>
        <p:spPr>
          <a:xfrm>
            <a:off x="457200" y="726759"/>
            <a:ext cx="2824090" cy="1308295"/>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Paranoid Personality Disorder</a:t>
            </a:r>
          </a:p>
        </p:txBody>
      </p:sp>
      <p:sp>
        <p:nvSpPr>
          <p:cNvPr id="9" name="Oval 8">
            <a:extLst>
              <a:ext uri="{FF2B5EF4-FFF2-40B4-BE49-F238E27FC236}">
                <a16:creationId xmlns:a16="http://schemas.microsoft.com/office/drawing/2014/main" id="{50A5F279-FD38-E223-4595-06019337DB03}"/>
              </a:ext>
            </a:extLst>
          </p:cNvPr>
          <p:cNvSpPr/>
          <p:nvPr/>
        </p:nvSpPr>
        <p:spPr>
          <a:xfrm>
            <a:off x="457200" y="4917993"/>
            <a:ext cx="2824090" cy="1308295"/>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Schizotypal</a:t>
            </a:r>
          </a:p>
          <a:p>
            <a:pPr algn="ctr"/>
            <a:r>
              <a:rPr lang="en-US" sz="2400" dirty="0">
                <a:solidFill>
                  <a:schemeClr val="tx1"/>
                </a:solidFill>
              </a:rPr>
              <a:t>Personality Disorder</a:t>
            </a:r>
          </a:p>
        </p:txBody>
      </p:sp>
      <p:sp>
        <p:nvSpPr>
          <p:cNvPr id="10" name="Oval 9">
            <a:extLst>
              <a:ext uri="{FF2B5EF4-FFF2-40B4-BE49-F238E27FC236}">
                <a16:creationId xmlns:a16="http://schemas.microsoft.com/office/drawing/2014/main" id="{5930C404-2B9C-6CBF-5482-12FC59857C40}"/>
              </a:ext>
            </a:extLst>
          </p:cNvPr>
          <p:cNvSpPr/>
          <p:nvPr/>
        </p:nvSpPr>
        <p:spPr>
          <a:xfrm>
            <a:off x="457200" y="2822376"/>
            <a:ext cx="2824090" cy="1308295"/>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Schizoid</a:t>
            </a:r>
          </a:p>
          <a:p>
            <a:pPr algn="ctr"/>
            <a:r>
              <a:rPr lang="en-US" sz="2400" dirty="0">
                <a:solidFill>
                  <a:schemeClr val="tx1"/>
                </a:solidFill>
              </a:rPr>
              <a:t>Personality Disorder</a:t>
            </a:r>
          </a:p>
        </p:txBody>
      </p:sp>
      <p:sp>
        <p:nvSpPr>
          <p:cNvPr id="11" name="Rounded Rectangle 2">
            <a:extLst>
              <a:ext uri="{FF2B5EF4-FFF2-40B4-BE49-F238E27FC236}">
                <a16:creationId xmlns:a16="http://schemas.microsoft.com/office/drawing/2014/main" id="{FE3DBF29-13FE-01FF-9D90-9929BFE7E7C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3134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D6230-2FDE-0DB5-264B-C2916042129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6971212-DE2E-9070-F34A-88DF064F83B3}"/>
              </a:ext>
            </a:extLst>
          </p:cNvPr>
          <p:cNvSpPr/>
          <p:nvPr/>
        </p:nvSpPr>
        <p:spPr>
          <a:xfrm>
            <a:off x="3629464" y="541110"/>
            <a:ext cx="5057336" cy="184798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50000"/>
                  </a:schemeClr>
                </a:solidFill>
              </a:rPr>
              <a:t>Callous </a:t>
            </a:r>
          </a:p>
          <a:p>
            <a:pPr algn="ctr"/>
            <a:r>
              <a:rPr lang="en-US" sz="2000" dirty="0">
                <a:solidFill>
                  <a:schemeClr val="accent4">
                    <a:lumMod val="50000"/>
                  </a:schemeClr>
                </a:solidFill>
              </a:rPr>
              <a:t>Transient relationships</a:t>
            </a:r>
          </a:p>
          <a:p>
            <a:pPr algn="ctr"/>
            <a:r>
              <a:rPr lang="en-US" sz="2000" dirty="0">
                <a:solidFill>
                  <a:schemeClr val="accent4">
                    <a:lumMod val="50000"/>
                  </a:schemeClr>
                </a:solidFill>
              </a:rPr>
              <a:t> Irresponsible </a:t>
            </a:r>
          </a:p>
          <a:p>
            <a:pPr algn="ctr"/>
            <a:r>
              <a:rPr lang="en-US" sz="2000" dirty="0">
                <a:solidFill>
                  <a:schemeClr val="accent4">
                    <a:lumMod val="50000"/>
                  </a:schemeClr>
                </a:solidFill>
              </a:rPr>
              <a:t>Impulsive and irritable </a:t>
            </a:r>
          </a:p>
          <a:p>
            <a:pPr algn="ctr"/>
            <a:r>
              <a:rPr lang="en-US" sz="2000" dirty="0">
                <a:solidFill>
                  <a:schemeClr val="accent4">
                    <a:lumMod val="50000"/>
                  </a:schemeClr>
                </a:solidFill>
              </a:rPr>
              <a:t>Lacking guilt and remorse </a:t>
            </a:r>
          </a:p>
          <a:p>
            <a:pPr algn="ctr"/>
            <a:r>
              <a:rPr lang="en-US" sz="2000" dirty="0">
                <a:solidFill>
                  <a:schemeClr val="accent4">
                    <a:lumMod val="50000"/>
                  </a:schemeClr>
                </a:solidFill>
              </a:rPr>
              <a:t>Failure to accept responsibility</a:t>
            </a:r>
          </a:p>
        </p:txBody>
      </p:sp>
      <p:sp>
        <p:nvSpPr>
          <p:cNvPr id="5" name="Rectangle: Rounded Corners 4">
            <a:extLst>
              <a:ext uri="{FF2B5EF4-FFF2-40B4-BE49-F238E27FC236}">
                <a16:creationId xmlns:a16="http://schemas.microsoft.com/office/drawing/2014/main" id="{E4A241F2-8081-CB89-B5D5-2A253D1299C9}"/>
              </a:ext>
            </a:extLst>
          </p:cNvPr>
          <p:cNvSpPr/>
          <p:nvPr/>
        </p:nvSpPr>
        <p:spPr>
          <a:xfrm>
            <a:off x="3629464" y="2552531"/>
            <a:ext cx="5145260" cy="3876404"/>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50000"/>
                  </a:schemeClr>
                </a:solidFill>
              </a:rPr>
              <a:t>Self-dramatization </a:t>
            </a:r>
          </a:p>
          <a:p>
            <a:pPr algn="ctr"/>
            <a:r>
              <a:rPr lang="en-US" sz="2400" dirty="0">
                <a:solidFill>
                  <a:schemeClr val="tx2">
                    <a:lumMod val="50000"/>
                  </a:schemeClr>
                </a:solidFill>
              </a:rPr>
              <a:t>Suggestibility </a:t>
            </a:r>
          </a:p>
          <a:p>
            <a:pPr algn="ctr"/>
            <a:r>
              <a:rPr lang="en-US" sz="2400" dirty="0">
                <a:solidFill>
                  <a:schemeClr val="tx2">
                    <a:lumMod val="50000"/>
                  </a:schemeClr>
                </a:solidFill>
              </a:rPr>
              <a:t>Shallow labile affect </a:t>
            </a:r>
          </a:p>
          <a:p>
            <a:pPr algn="ctr"/>
            <a:r>
              <a:rPr lang="en-US" sz="2400" dirty="0">
                <a:solidFill>
                  <a:schemeClr val="tx2">
                    <a:lumMod val="50000"/>
                  </a:schemeClr>
                </a:solidFill>
              </a:rPr>
              <a:t>Seeks attention and excitement Inappropriately </a:t>
            </a:r>
          </a:p>
          <a:p>
            <a:pPr algn="ctr"/>
            <a:r>
              <a:rPr lang="en-US" sz="2400" dirty="0">
                <a:solidFill>
                  <a:schemeClr val="tx2">
                    <a:lumMod val="50000"/>
                  </a:schemeClr>
                </a:solidFill>
              </a:rPr>
              <a:t>Speech excessively impressionistic </a:t>
            </a:r>
          </a:p>
          <a:p>
            <a:pPr algn="ctr"/>
            <a:r>
              <a:rPr lang="en-US" sz="2400" dirty="0">
                <a:solidFill>
                  <a:schemeClr val="tx2">
                    <a:lumMod val="50000"/>
                  </a:schemeClr>
                </a:solidFill>
              </a:rPr>
              <a:t>Considers relationships to be more intimate than they are</a:t>
            </a:r>
          </a:p>
        </p:txBody>
      </p:sp>
      <p:sp>
        <p:nvSpPr>
          <p:cNvPr id="7" name="Oval 6">
            <a:extLst>
              <a:ext uri="{FF2B5EF4-FFF2-40B4-BE49-F238E27FC236}">
                <a16:creationId xmlns:a16="http://schemas.microsoft.com/office/drawing/2014/main" id="{E1B4AB28-069B-3B69-4357-1A0B675B6245}"/>
              </a:ext>
            </a:extLst>
          </p:cNvPr>
          <p:cNvSpPr/>
          <p:nvPr/>
        </p:nvSpPr>
        <p:spPr>
          <a:xfrm>
            <a:off x="457200" y="726759"/>
            <a:ext cx="2824090" cy="1308295"/>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Antisocial</a:t>
            </a:r>
          </a:p>
          <a:p>
            <a:pPr algn="ctr"/>
            <a:r>
              <a:rPr lang="en-US" sz="2400" dirty="0">
                <a:solidFill>
                  <a:schemeClr val="tx1"/>
                </a:solidFill>
              </a:rPr>
              <a:t>Personality Disorder</a:t>
            </a:r>
          </a:p>
        </p:txBody>
      </p:sp>
      <p:sp>
        <p:nvSpPr>
          <p:cNvPr id="10" name="Oval 9">
            <a:extLst>
              <a:ext uri="{FF2B5EF4-FFF2-40B4-BE49-F238E27FC236}">
                <a16:creationId xmlns:a16="http://schemas.microsoft.com/office/drawing/2014/main" id="{80BA695C-49FA-BA76-58DD-A7D62212A789}"/>
              </a:ext>
            </a:extLst>
          </p:cNvPr>
          <p:cNvSpPr/>
          <p:nvPr/>
        </p:nvSpPr>
        <p:spPr>
          <a:xfrm>
            <a:off x="457200" y="3836585"/>
            <a:ext cx="2824090" cy="1308295"/>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Histrionic Personality Disorder</a:t>
            </a:r>
          </a:p>
        </p:txBody>
      </p:sp>
      <p:sp>
        <p:nvSpPr>
          <p:cNvPr id="2" name="Rounded Rectangle 2">
            <a:extLst>
              <a:ext uri="{FF2B5EF4-FFF2-40B4-BE49-F238E27FC236}">
                <a16:creationId xmlns:a16="http://schemas.microsoft.com/office/drawing/2014/main" id="{E10CEEEE-92F1-2194-7888-131A5C3F50AD}"/>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25330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6C7DF-7436-C0E6-C416-8E113254C24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EAEBA1-D2A7-E7F4-AC36-1208EB97AD0C}"/>
              </a:ext>
            </a:extLst>
          </p:cNvPr>
          <p:cNvSpPr/>
          <p:nvPr/>
        </p:nvSpPr>
        <p:spPr>
          <a:xfrm>
            <a:off x="3629464" y="541109"/>
            <a:ext cx="5057336" cy="535325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4">
                    <a:lumMod val="50000"/>
                  </a:schemeClr>
                </a:solidFill>
              </a:rPr>
              <a:t>Grandiose sense of self-importance Fantasizes about unlimited success, power, etc. </a:t>
            </a:r>
          </a:p>
          <a:p>
            <a:pPr marL="342900" indent="-342900">
              <a:buFont typeface="Arial" panose="020B0604020202020204" pitchFamily="34" charset="0"/>
              <a:buChar char="•"/>
            </a:pPr>
            <a:r>
              <a:rPr lang="en-US" sz="2000" dirty="0">
                <a:solidFill>
                  <a:schemeClr val="accent4">
                    <a:lumMod val="50000"/>
                  </a:schemeClr>
                </a:solidFill>
              </a:rPr>
              <a:t>Believes himself or herself to be special </a:t>
            </a:r>
          </a:p>
          <a:p>
            <a:pPr marL="342900" indent="-342900">
              <a:buFont typeface="Arial" panose="020B0604020202020204" pitchFamily="34" charset="0"/>
              <a:buChar char="•"/>
            </a:pPr>
            <a:r>
              <a:rPr lang="en-US" sz="2000" dirty="0">
                <a:solidFill>
                  <a:schemeClr val="accent4">
                    <a:lumMod val="50000"/>
                  </a:schemeClr>
                </a:solidFill>
              </a:rPr>
              <a:t>Requires excessive admiration Sense of entitlement to </a:t>
            </a:r>
            <a:r>
              <a:rPr lang="en-US" sz="2000" dirty="0" err="1">
                <a:solidFill>
                  <a:schemeClr val="accent4">
                    <a:lumMod val="50000"/>
                  </a:schemeClr>
                </a:solidFill>
              </a:rPr>
              <a:t>favours</a:t>
            </a:r>
            <a:r>
              <a:rPr lang="en-US" sz="2000" dirty="0">
                <a:solidFill>
                  <a:schemeClr val="accent4">
                    <a:lumMod val="50000"/>
                  </a:schemeClr>
                </a:solidFill>
              </a:rPr>
              <a:t> </a:t>
            </a:r>
          </a:p>
          <a:p>
            <a:pPr marL="342900" indent="-342900">
              <a:buFont typeface="Arial" panose="020B0604020202020204" pitchFamily="34" charset="0"/>
              <a:buChar char="•"/>
            </a:pPr>
            <a:r>
              <a:rPr lang="en-US" sz="2000" dirty="0">
                <a:solidFill>
                  <a:schemeClr val="accent4">
                    <a:lumMod val="50000"/>
                  </a:schemeClr>
                </a:solidFill>
              </a:rPr>
              <a:t>Exploits others </a:t>
            </a:r>
          </a:p>
          <a:p>
            <a:pPr marL="342900" indent="-342900">
              <a:buFont typeface="Arial" panose="020B0604020202020204" pitchFamily="34" charset="0"/>
              <a:buChar char="•"/>
            </a:pPr>
            <a:r>
              <a:rPr lang="en-US" sz="2000" dirty="0">
                <a:solidFill>
                  <a:schemeClr val="accent4">
                    <a:lumMod val="50000"/>
                  </a:schemeClr>
                </a:solidFill>
              </a:rPr>
              <a:t>Lacks empathy </a:t>
            </a:r>
          </a:p>
          <a:p>
            <a:pPr marL="342900" indent="-342900">
              <a:buFont typeface="Arial" panose="020B0604020202020204" pitchFamily="34" charset="0"/>
              <a:buChar char="•"/>
            </a:pPr>
            <a:r>
              <a:rPr lang="en-US" sz="2000" dirty="0">
                <a:solidFill>
                  <a:schemeClr val="accent4">
                    <a:lumMod val="50000"/>
                  </a:schemeClr>
                </a:solidFill>
              </a:rPr>
              <a:t>Envious of others</a:t>
            </a:r>
          </a:p>
          <a:p>
            <a:pPr marL="342900" indent="-342900">
              <a:buFont typeface="Arial" panose="020B0604020202020204" pitchFamily="34" charset="0"/>
              <a:buChar char="•"/>
            </a:pPr>
            <a:r>
              <a:rPr lang="en-US" sz="2000" dirty="0">
                <a:solidFill>
                  <a:schemeClr val="accent4">
                    <a:lumMod val="50000"/>
                  </a:schemeClr>
                </a:solidFill>
              </a:rPr>
              <a:t>Believes that others envy him or her Arrogant and haughty </a:t>
            </a:r>
          </a:p>
        </p:txBody>
      </p:sp>
      <p:sp>
        <p:nvSpPr>
          <p:cNvPr id="7" name="Oval 6">
            <a:extLst>
              <a:ext uri="{FF2B5EF4-FFF2-40B4-BE49-F238E27FC236}">
                <a16:creationId xmlns:a16="http://schemas.microsoft.com/office/drawing/2014/main" id="{ABAA512A-B633-D8C1-EEC8-2C0169393EEE}"/>
              </a:ext>
            </a:extLst>
          </p:cNvPr>
          <p:cNvSpPr/>
          <p:nvPr/>
        </p:nvSpPr>
        <p:spPr>
          <a:xfrm>
            <a:off x="457200" y="2316408"/>
            <a:ext cx="2824090" cy="1308295"/>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Narcissistic</a:t>
            </a:r>
          </a:p>
          <a:p>
            <a:pPr algn="ctr"/>
            <a:r>
              <a:rPr lang="en-US" sz="2400" dirty="0">
                <a:solidFill>
                  <a:schemeClr val="tx1"/>
                </a:solidFill>
              </a:rPr>
              <a:t>Personality Disorder</a:t>
            </a:r>
          </a:p>
        </p:txBody>
      </p:sp>
      <p:sp>
        <p:nvSpPr>
          <p:cNvPr id="2" name="Rounded Rectangle 2">
            <a:extLst>
              <a:ext uri="{FF2B5EF4-FFF2-40B4-BE49-F238E27FC236}">
                <a16:creationId xmlns:a16="http://schemas.microsoft.com/office/drawing/2014/main" id="{95145CB0-89BA-DC69-1CDC-700416108C30}"/>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5351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3AEE-59DE-6772-48FB-579A2FC549B7}"/>
              </a:ext>
            </a:extLst>
          </p:cNvPr>
          <p:cNvSpPr>
            <a:spLocks noGrp="1"/>
          </p:cNvSpPr>
          <p:nvPr>
            <p:ph type="title"/>
          </p:nvPr>
        </p:nvSpPr>
        <p:spPr>
          <a:xfrm>
            <a:off x="239151" y="1090662"/>
            <a:ext cx="2715063" cy="5042950"/>
          </a:xfrm>
        </p:spPr>
        <p:txBody>
          <a:bodyPr>
            <a:normAutofit/>
          </a:bodyPr>
          <a:lstStyle/>
          <a:p>
            <a:r>
              <a:rPr lang="en-US" sz="3600" b="1" dirty="0">
                <a:solidFill>
                  <a:srgbClr val="7030A0"/>
                </a:solidFill>
              </a:rPr>
              <a:t>Borderline personality disorder</a:t>
            </a:r>
          </a:p>
        </p:txBody>
      </p:sp>
      <p:pic>
        <p:nvPicPr>
          <p:cNvPr id="5" name="Content Placeholder 4">
            <a:extLst>
              <a:ext uri="{FF2B5EF4-FFF2-40B4-BE49-F238E27FC236}">
                <a16:creationId xmlns:a16="http://schemas.microsoft.com/office/drawing/2014/main" id="{C33F680F-17D5-F688-2E91-DD9D81ECB668}"/>
              </a:ext>
            </a:extLst>
          </p:cNvPr>
          <p:cNvPicPr>
            <a:picLocks noGrp="1" noChangeAspect="1"/>
          </p:cNvPicPr>
          <p:nvPr>
            <p:ph idx="1"/>
          </p:nvPr>
        </p:nvPicPr>
        <p:blipFill>
          <a:blip r:embed="rId2"/>
          <a:srcRect l="32167" t="16677" r="32404" b="12317"/>
          <a:stretch/>
        </p:blipFill>
        <p:spPr>
          <a:xfrm>
            <a:off x="2954214" y="521019"/>
            <a:ext cx="5950635" cy="6182237"/>
          </a:xfrm>
        </p:spPr>
      </p:pic>
      <p:sp>
        <p:nvSpPr>
          <p:cNvPr id="6" name="Rounded Rectangle 2">
            <a:extLst>
              <a:ext uri="{FF2B5EF4-FFF2-40B4-BE49-F238E27FC236}">
                <a16:creationId xmlns:a16="http://schemas.microsoft.com/office/drawing/2014/main" id="{6319F1B4-ED7F-B63A-9B50-80A587CE1DCC}"/>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50586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5435D-1A94-063D-59AC-B4988AAB741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1CA657C-CD16-F3AF-4EEA-52DC44920880}"/>
              </a:ext>
            </a:extLst>
          </p:cNvPr>
          <p:cNvSpPr/>
          <p:nvPr/>
        </p:nvSpPr>
        <p:spPr>
          <a:xfrm>
            <a:off x="3673426" y="518216"/>
            <a:ext cx="5057336" cy="184798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50000"/>
                  </a:schemeClr>
                </a:solidFill>
              </a:rPr>
              <a:t>Feels socially inferior </a:t>
            </a:r>
          </a:p>
          <a:p>
            <a:pPr algn="ctr"/>
            <a:r>
              <a:rPr lang="en-US" sz="2000" dirty="0">
                <a:solidFill>
                  <a:schemeClr val="accent4">
                    <a:lumMod val="50000"/>
                  </a:schemeClr>
                </a:solidFill>
              </a:rPr>
              <a:t>Preoccupied with rejection </a:t>
            </a:r>
          </a:p>
          <a:p>
            <a:pPr algn="ctr"/>
            <a:r>
              <a:rPr lang="en-US" sz="2000" dirty="0">
                <a:solidFill>
                  <a:schemeClr val="accent4">
                    <a:lumMod val="50000"/>
                  </a:schemeClr>
                </a:solidFill>
              </a:rPr>
              <a:t>Avoids involvement </a:t>
            </a:r>
          </a:p>
          <a:p>
            <a:pPr algn="ctr"/>
            <a:r>
              <a:rPr lang="en-US" sz="2000" dirty="0">
                <a:solidFill>
                  <a:schemeClr val="accent4">
                    <a:lumMod val="50000"/>
                  </a:schemeClr>
                </a:solidFill>
              </a:rPr>
              <a:t>Avoids risk </a:t>
            </a:r>
          </a:p>
          <a:p>
            <a:pPr algn="ctr"/>
            <a:r>
              <a:rPr lang="en-US" sz="2000" dirty="0">
                <a:solidFill>
                  <a:schemeClr val="accent4">
                    <a:lumMod val="50000"/>
                  </a:schemeClr>
                </a:solidFill>
              </a:rPr>
              <a:t>Avoids social activity</a:t>
            </a:r>
          </a:p>
        </p:txBody>
      </p:sp>
      <p:sp>
        <p:nvSpPr>
          <p:cNvPr id="5" name="Rectangle: Rounded Corners 4">
            <a:extLst>
              <a:ext uri="{FF2B5EF4-FFF2-40B4-BE49-F238E27FC236}">
                <a16:creationId xmlns:a16="http://schemas.microsoft.com/office/drawing/2014/main" id="{BEB79B3E-E725-A35E-8435-560195E9BC3E}"/>
              </a:ext>
            </a:extLst>
          </p:cNvPr>
          <p:cNvSpPr/>
          <p:nvPr/>
        </p:nvSpPr>
        <p:spPr>
          <a:xfrm>
            <a:off x="3629464" y="2552530"/>
            <a:ext cx="5145260" cy="1939267"/>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rPr>
              <a:t>Allows others to take responsibility </a:t>
            </a:r>
          </a:p>
          <a:p>
            <a:pPr algn="ctr"/>
            <a:r>
              <a:rPr lang="en-US" sz="2000" dirty="0">
                <a:solidFill>
                  <a:schemeClr val="tx2">
                    <a:lumMod val="50000"/>
                  </a:schemeClr>
                </a:solidFill>
              </a:rPr>
              <a:t>Unduly compliant </a:t>
            </a:r>
          </a:p>
          <a:p>
            <a:pPr algn="ctr"/>
            <a:r>
              <a:rPr lang="en-US" sz="2000" dirty="0">
                <a:solidFill>
                  <a:schemeClr val="tx2">
                    <a:lumMod val="50000"/>
                  </a:schemeClr>
                </a:solidFill>
              </a:rPr>
              <a:t>Unwilling to make reasonable demands </a:t>
            </a:r>
          </a:p>
          <a:p>
            <a:pPr algn="ctr"/>
            <a:r>
              <a:rPr lang="en-US" sz="2000" dirty="0">
                <a:solidFill>
                  <a:schemeClr val="tx2">
                    <a:lumMod val="50000"/>
                  </a:schemeClr>
                </a:solidFill>
              </a:rPr>
              <a:t>Feels unable to care for himself or herself </a:t>
            </a:r>
          </a:p>
          <a:p>
            <a:pPr algn="ctr"/>
            <a:r>
              <a:rPr lang="en-US" sz="2000" dirty="0">
                <a:solidFill>
                  <a:schemeClr val="tx2">
                    <a:lumMod val="50000"/>
                  </a:schemeClr>
                </a:solidFill>
              </a:rPr>
              <a:t>Fear of being left to care for himself or herself Needs excessive help to make decisions </a:t>
            </a:r>
          </a:p>
        </p:txBody>
      </p:sp>
      <p:sp>
        <p:nvSpPr>
          <p:cNvPr id="6" name="Rectangle: Rounded Corners 5">
            <a:extLst>
              <a:ext uri="{FF2B5EF4-FFF2-40B4-BE49-F238E27FC236}">
                <a16:creationId xmlns:a16="http://schemas.microsoft.com/office/drawing/2014/main" id="{87730248-9FAA-362B-1082-C2651E92E720}"/>
              </a:ext>
            </a:extLst>
          </p:cNvPr>
          <p:cNvSpPr/>
          <p:nvPr/>
        </p:nvSpPr>
        <p:spPr>
          <a:xfrm>
            <a:off x="3629464" y="4678125"/>
            <a:ext cx="5189221" cy="19743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Preoccupied with details, rules, etc. </a:t>
            </a:r>
          </a:p>
          <a:p>
            <a:pPr algn="ctr"/>
            <a:r>
              <a:rPr lang="en-US" dirty="0">
                <a:solidFill>
                  <a:schemeClr val="accent3">
                    <a:lumMod val="50000"/>
                  </a:schemeClr>
                </a:solidFill>
              </a:rPr>
              <a:t>Inhibited by perfectionism </a:t>
            </a:r>
          </a:p>
          <a:p>
            <a:pPr algn="ctr"/>
            <a:r>
              <a:rPr lang="en-US" dirty="0">
                <a:solidFill>
                  <a:schemeClr val="accent3">
                    <a:lumMod val="50000"/>
                  </a:schemeClr>
                </a:solidFill>
              </a:rPr>
              <a:t>Over-conscientious and scrupulous </a:t>
            </a:r>
          </a:p>
          <a:p>
            <a:pPr algn="ctr"/>
            <a:r>
              <a:rPr lang="en-US" dirty="0">
                <a:solidFill>
                  <a:schemeClr val="accent3">
                    <a:lumMod val="50000"/>
                  </a:schemeClr>
                </a:solidFill>
              </a:rPr>
              <a:t>Excessively concerned with work and productivity Unable to discard worthless objects</a:t>
            </a:r>
          </a:p>
          <a:p>
            <a:pPr algn="ctr"/>
            <a:r>
              <a:rPr lang="en-US" dirty="0">
                <a:solidFill>
                  <a:schemeClr val="accent3">
                    <a:lumMod val="50000"/>
                  </a:schemeClr>
                </a:solidFill>
              </a:rPr>
              <a:t> Reluctant to delegate tasks or work with others </a:t>
            </a:r>
          </a:p>
          <a:p>
            <a:pPr algn="ctr"/>
            <a:r>
              <a:rPr lang="en-US" dirty="0">
                <a:solidFill>
                  <a:schemeClr val="accent3">
                    <a:lumMod val="50000"/>
                  </a:schemeClr>
                </a:solidFill>
              </a:rPr>
              <a:t>Miserly, Rigidity and stubbornness</a:t>
            </a:r>
          </a:p>
        </p:txBody>
      </p:sp>
      <p:sp>
        <p:nvSpPr>
          <p:cNvPr id="7" name="Oval 6">
            <a:extLst>
              <a:ext uri="{FF2B5EF4-FFF2-40B4-BE49-F238E27FC236}">
                <a16:creationId xmlns:a16="http://schemas.microsoft.com/office/drawing/2014/main" id="{12C1A24E-B5AA-0557-4BA7-1AF5F1277A6C}"/>
              </a:ext>
            </a:extLst>
          </p:cNvPr>
          <p:cNvSpPr/>
          <p:nvPr/>
        </p:nvSpPr>
        <p:spPr>
          <a:xfrm>
            <a:off x="413239" y="726759"/>
            <a:ext cx="3089616" cy="1439666"/>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Anxious</a:t>
            </a:r>
          </a:p>
          <a:p>
            <a:pPr algn="ctr"/>
            <a:r>
              <a:rPr lang="en-US" sz="2000" dirty="0">
                <a:solidFill>
                  <a:schemeClr val="tx1"/>
                </a:solidFill>
              </a:rPr>
              <a:t>(Avoidant) Personality Disorder</a:t>
            </a:r>
          </a:p>
        </p:txBody>
      </p:sp>
      <p:sp>
        <p:nvSpPr>
          <p:cNvPr id="9" name="Oval 8">
            <a:extLst>
              <a:ext uri="{FF2B5EF4-FFF2-40B4-BE49-F238E27FC236}">
                <a16:creationId xmlns:a16="http://schemas.microsoft.com/office/drawing/2014/main" id="{E8384049-0839-5EDB-10E4-8F2E50FF69E6}"/>
              </a:ext>
            </a:extLst>
          </p:cNvPr>
          <p:cNvSpPr/>
          <p:nvPr/>
        </p:nvSpPr>
        <p:spPr>
          <a:xfrm>
            <a:off x="413239" y="4786623"/>
            <a:ext cx="2868051" cy="1439666"/>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Obsessive Compulsive</a:t>
            </a:r>
          </a:p>
          <a:p>
            <a:pPr algn="ctr"/>
            <a:r>
              <a:rPr lang="en-US" sz="2400" dirty="0">
                <a:solidFill>
                  <a:schemeClr val="tx1"/>
                </a:solidFill>
              </a:rPr>
              <a:t>Personality Disorder</a:t>
            </a:r>
          </a:p>
        </p:txBody>
      </p:sp>
      <p:sp>
        <p:nvSpPr>
          <p:cNvPr id="10" name="Oval 9">
            <a:extLst>
              <a:ext uri="{FF2B5EF4-FFF2-40B4-BE49-F238E27FC236}">
                <a16:creationId xmlns:a16="http://schemas.microsoft.com/office/drawing/2014/main" id="{A9CF3219-5828-50F7-03FE-4E06EF3029BF}"/>
              </a:ext>
            </a:extLst>
          </p:cNvPr>
          <p:cNvSpPr/>
          <p:nvPr/>
        </p:nvSpPr>
        <p:spPr>
          <a:xfrm>
            <a:off x="457200" y="2822376"/>
            <a:ext cx="2824090" cy="1308295"/>
          </a:xfrm>
          <a:prstGeom prst="ellipse">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Dependant</a:t>
            </a:r>
            <a:endParaRPr lang="en-US" sz="2400" dirty="0">
              <a:solidFill>
                <a:schemeClr val="tx1"/>
              </a:solidFill>
            </a:endParaRPr>
          </a:p>
          <a:p>
            <a:pPr algn="ctr"/>
            <a:r>
              <a:rPr lang="en-US" sz="2400" dirty="0">
                <a:solidFill>
                  <a:schemeClr val="tx1"/>
                </a:solidFill>
              </a:rPr>
              <a:t>Personality Disorder</a:t>
            </a:r>
          </a:p>
        </p:txBody>
      </p:sp>
      <p:sp>
        <p:nvSpPr>
          <p:cNvPr id="2" name="Rounded Rectangle 2">
            <a:extLst>
              <a:ext uri="{FF2B5EF4-FFF2-40B4-BE49-F238E27FC236}">
                <a16:creationId xmlns:a16="http://schemas.microsoft.com/office/drawing/2014/main" id="{1F291560-BE80-6A5D-3ADA-09F698B22B8C}"/>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675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8D8B-50B4-5A8D-7258-FB8103AC7F6B}"/>
              </a:ext>
            </a:extLst>
          </p:cNvPr>
          <p:cNvSpPr>
            <a:spLocks noGrp="1"/>
          </p:cNvSpPr>
          <p:nvPr>
            <p:ph type="title"/>
          </p:nvPr>
        </p:nvSpPr>
        <p:spPr/>
        <p:txBody>
          <a:bodyPr/>
          <a:lstStyle/>
          <a:p>
            <a:r>
              <a:rPr lang="en-US" b="1" dirty="0">
                <a:solidFill>
                  <a:srgbClr val="7030A0"/>
                </a:solidFill>
              </a:rPr>
              <a:t>ICD 11 Diagnostic Criteria </a:t>
            </a:r>
          </a:p>
        </p:txBody>
      </p:sp>
      <p:sp>
        <p:nvSpPr>
          <p:cNvPr id="3" name="Content Placeholder 2">
            <a:extLst>
              <a:ext uri="{FF2B5EF4-FFF2-40B4-BE49-F238E27FC236}">
                <a16:creationId xmlns:a16="http://schemas.microsoft.com/office/drawing/2014/main" id="{6B8CA547-6203-65C7-C055-3307BCC159EF}"/>
              </a:ext>
            </a:extLst>
          </p:cNvPr>
          <p:cNvSpPr>
            <a:spLocks noGrp="1"/>
          </p:cNvSpPr>
          <p:nvPr>
            <p:ph idx="1"/>
          </p:nvPr>
        </p:nvSpPr>
        <p:spPr>
          <a:xfrm>
            <a:off x="457200" y="1600200"/>
            <a:ext cx="8229600" cy="4800600"/>
          </a:xfrm>
        </p:spPr>
        <p:txBody>
          <a:bodyPr>
            <a:noAutofit/>
          </a:bodyPr>
          <a:lstStyle/>
          <a:p>
            <a:r>
              <a:rPr lang="en-US" sz="1800" dirty="0"/>
              <a:t>Personality disorder is characterized by </a:t>
            </a:r>
            <a:r>
              <a:rPr lang="en-US" sz="1800" b="1" dirty="0">
                <a:solidFill>
                  <a:srgbClr val="002060"/>
                </a:solidFill>
              </a:rPr>
              <a:t>problems in functioning </a:t>
            </a:r>
            <a:r>
              <a:rPr lang="en-US" sz="1800" dirty="0"/>
              <a:t>of aspects of the </a:t>
            </a:r>
            <a:r>
              <a:rPr lang="en-US" sz="2000" b="1" dirty="0"/>
              <a:t>self</a:t>
            </a:r>
            <a:r>
              <a:rPr lang="en-US" sz="2000" dirty="0"/>
              <a:t> (e.g., identity, self-worth, accuracy of self-view, self-direction), and/or </a:t>
            </a:r>
            <a:r>
              <a:rPr lang="en-US" sz="2000" b="1" dirty="0">
                <a:solidFill>
                  <a:srgbClr val="C00000"/>
                </a:solidFill>
              </a:rPr>
              <a:t>interpersonal dysfunction </a:t>
            </a:r>
            <a:r>
              <a:rPr lang="en-US" sz="2000" dirty="0"/>
              <a:t>(e.g., ability to develop and maintain close and mutually satisfying relationships, ability to understand others’ perspectives and to manage conflict in relationships)</a:t>
            </a:r>
          </a:p>
          <a:p>
            <a:r>
              <a:rPr lang="en-US" sz="2000" dirty="0"/>
              <a:t>That have persisted over an </a:t>
            </a:r>
            <a:r>
              <a:rPr lang="en-US" sz="2000" b="1" dirty="0">
                <a:solidFill>
                  <a:srgbClr val="C00000"/>
                </a:solidFill>
              </a:rPr>
              <a:t>extended period of time (e.g., 2 years or more). </a:t>
            </a:r>
          </a:p>
          <a:p>
            <a:r>
              <a:rPr lang="en-US" sz="2000" dirty="0"/>
              <a:t>The disturbance is manifest in patterns of cognition, emotional experience, emotional expression, and </a:t>
            </a:r>
            <a:r>
              <a:rPr lang="en-US" sz="2000" dirty="0" err="1"/>
              <a:t>behaviour</a:t>
            </a:r>
            <a:r>
              <a:rPr lang="en-US" sz="2000" dirty="0"/>
              <a:t> that are maladaptive (e.g., inflexible or poorly regulated) and is manifest across a range of personal and social situations (i.e., is not limited to specific relationships or social roles).</a:t>
            </a:r>
          </a:p>
          <a:p>
            <a:r>
              <a:rPr lang="en-US" sz="2000" dirty="0"/>
              <a:t>The disturbance is associated with substantial distress or significant impairment in personal, family, social, educational, occupational or other important areas of functioning. </a:t>
            </a:r>
          </a:p>
        </p:txBody>
      </p:sp>
      <p:sp>
        <p:nvSpPr>
          <p:cNvPr id="4" name="Rounded Rectangle 2">
            <a:extLst>
              <a:ext uri="{FF2B5EF4-FFF2-40B4-BE49-F238E27FC236}">
                <a16:creationId xmlns:a16="http://schemas.microsoft.com/office/drawing/2014/main" id="{1A298AAD-5642-FAB8-447D-65B5767DEEB9}"/>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629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3532-D191-1FE4-4E6C-04317BCBDE16}"/>
              </a:ext>
            </a:extLst>
          </p:cNvPr>
          <p:cNvSpPr>
            <a:spLocks noGrp="1"/>
          </p:cNvSpPr>
          <p:nvPr>
            <p:ph type="title"/>
          </p:nvPr>
        </p:nvSpPr>
        <p:spPr/>
        <p:txBody>
          <a:bodyPr/>
          <a:lstStyle/>
          <a:p>
            <a:r>
              <a:rPr lang="en-US" b="1" dirty="0">
                <a:solidFill>
                  <a:srgbClr val="7030A0"/>
                </a:solidFill>
              </a:rPr>
              <a:t>Specifiers </a:t>
            </a:r>
          </a:p>
        </p:txBody>
      </p:sp>
      <p:sp>
        <p:nvSpPr>
          <p:cNvPr id="3" name="Content Placeholder 2">
            <a:extLst>
              <a:ext uri="{FF2B5EF4-FFF2-40B4-BE49-F238E27FC236}">
                <a16:creationId xmlns:a16="http://schemas.microsoft.com/office/drawing/2014/main" id="{25D0D577-D0C2-9355-95E7-9BFC8B521E36}"/>
              </a:ext>
            </a:extLst>
          </p:cNvPr>
          <p:cNvSpPr>
            <a:spLocks noGrp="1"/>
          </p:cNvSpPr>
          <p:nvPr>
            <p:ph idx="1"/>
          </p:nvPr>
        </p:nvSpPr>
        <p:spPr>
          <a:xfrm>
            <a:off x="457200" y="1811215"/>
            <a:ext cx="8229600" cy="4525963"/>
          </a:xfrm>
        </p:spPr>
        <p:txBody>
          <a:bodyPr>
            <a:normAutofit fontScale="85000" lnSpcReduction="20000"/>
          </a:bodyPr>
          <a:lstStyle/>
          <a:p>
            <a:r>
              <a:rPr lang="en-US" dirty="0"/>
              <a:t>Negative affectivity in personality disorder or personality difficulty</a:t>
            </a:r>
          </a:p>
          <a:p>
            <a:r>
              <a:rPr lang="en-US" dirty="0"/>
              <a:t>Detachment in personality disorder or personality difficulty</a:t>
            </a:r>
          </a:p>
          <a:p>
            <a:r>
              <a:rPr lang="en-US" dirty="0" err="1"/>
              <a:t>Dissociality</a:t>
            </a:r>
            <a:r>
              <a:rPr lang="en-US" dirty="0"/>
              <a:t> in personality disorder or personality difficulty</a:t>
            </a:r>
          </a:p>
          <a:p>
            <a:r>
              <a:rPr lang="en-US" dirty="0"/>
              <a:t>Disinhibition in personality disorder or personality difficulty</a:t>
            </a:r>
          </a:p>
          <a:p>
            <a:r>
              <a:rPr lang="en-US" dirty="0"/>
              <a:t>Anankastic in personality disorder or personality difficulty</a:t>
            </a:r>
          </a:p>
          <a:p>
            <a:r>
              <a:rPr lang="en-US" dirty="0"/>
              <a:t>Borderline pattern</a:t>
            </a:r>
          </a:p>
        </p:txBody>
      </p:sp>
      <p:sp>
        <p:nvSpPr>
          <p:cNvPr id="4" name="Rounded Rectangle 2">
            <a:extLst>
              <a:ext uri="{FF2B5EF4-FFF2-40B4-BE49-F238E27FC236}">
                <a16:creationId xmlns:a16="http://schemas.microsoft.com/office/drawing/2014/main" id="{EC658228-085F-C0B8-6BF9-EA8E6C78F26B}"/>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21162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9BF2-567D-7FB5-9D4C-9EEF3078713D}"/>
              </a:ext>
            </a:extLst>
          </p:cNvPr>
          <p:cNvSpPr>
            <a:spLocks noGrp="1"/>
          </p:cNvSpPr>
          <p:nvPr>
            <p:ph type="title"/>
          </p:nvPr>
        </p:nvSpPr>
        <p:spPr/>
        <p:txBody>
          <a:bodyPr/>
          <a:lstStyle/>
          <a:p>
            <a:r>
              <a:rPr lang="en-US" b="1" dirty="0">
                <a:solidFill>
                  <a:srgbClr val="7030A0"/>
                </a:solidFill>
              </a:rPr>
              <a:t>Management</a:t>
            </a:r>
          </a:p>
        </p:txBody>
      </p:sp>
      <p:sp>
        <p:nvSpPr>
          <p:cNvPr id="9" name="TextBox 8">
            <a:extLst>
              <a:ext uri="{FF2B5EF4-FFF2-40B4-BE49-F238E27FC236}">
                <a16:creationId xmlns:a16="http://schemas.microsoft.com/office/drawing/2014/main" id="{348C2BD5-0C0C-6B25-D7C9-92062E01CD2A}"/>
              </a:ext>
            </a:extLst>
          </p:cNvPr>
          <p:cNvSpPr txBox="1"/>
          <p:nvPr/>
        </p:nvSpPr>
        <p:spPr>
          <a:xfrm>
            <a:off x="457198" y="1688123"/>
            <a:ext cx="7969350" cy="372409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95000"/>
                    <a:lumOff val="5000"/>
                  </a:schemeClr>
                </a:solidFill>
              </a:rPr>
              <a:t>The pharmacotherapy is not very effective but medication is given to reduce impulsive behavior</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Psychotherapy plays a vital role in management of personality disorders</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Cognitive behavioral therapy</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Dialectal Behavioral therapy</a:t>
            </a:r>
          </a:p>
          <a:p>
            <a:endParaRPr lang="en-US" sz="2000" b="1" dirty="0">
              <a:solidFill>
                <a:schemeClr val="tx1">
                  <a:lumMod val="95000"/>
                  <a:lumOff val="5000"/>
                </a:schemeClr>
              </a:solidFill>
            </a:endParaRPr>
          </a:p>
        </p:txBody>
      </p:sp>
      <p:sp>
        <p:nvSpPr>
          <p:cNvPr id="5" name="Rounded Rectangle 2">
            <a:extLst>
              <a:ext uri="{FF2B5EF4-FFF2-40B4-BE49-F238E27FC236}">
                <a16:creationId xmlns:a16="http://schemas.microsoft.com/office/drawing/2014/main" id="{A3510A40-53E4-8CE6-ADCD-8841B27B166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3621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B694-5B72-6067-C4EC-836E8D477D84}"/>
              </a:ext>
            </a:extLst>
          </p:cNvPr>
          <p:cNvSpPr>
            <a:spLocks noGrp="1"/>
          </p:cNvSpPr>
          <p:nvPr>
            <p:ph type="title"/>
          </p:nvPr>
        </p:nvSpPr>
        <p:spPr/>
        <p:txBody>
          <a:bodyPr/>
          <a:lstStyle/>
          <a:p>
            <a:r>
              <a:rPr lang="en-US" b="1" dirty="0">
                <a:solidFill>
                  <a:srgbClr val="7030A0"/>
                </a:solidFill>
              </a:rPr>
              <a:t>Medication</a:t>
            </a:r>
          </a:p>
        </p:txBody>
      </p:sp>
      <p:sp>
        <p:nvSpPr>
          <p:cNvPr id="3" name="Content Placeholder 2">
            <a:extLst>
              <a:ext uri="{FF2B5EF4-FFF2-40B4-BE49-F238E27FC236}">
                <a16:creationId xmlns:a16="http://schemas.microsoft.com/office/drawing/2014/main" id="{70666A8E-8361-3D39-CB7E-52EF082716E0}"/>
              </a:ext>
            </a:extLst>
          </p:cNvPr>
          <p:cNvSpPr>
            <a:spLocks noGrp="1"/>
          </p:cNvSpPr>
          <p:nvPr>
            <p:ph idx="1"/>
          </p:nvPr>
        </p:nvSpPr>
        <p:spPr/>
        <p:txBody>
          <a:bodyPr>
            <a:noAutofit/>
          </a:bodyPr>
          <a:lstStyle/>
          <a:p>
            <a:r>
              <a:rPr lang="en-US" sz="2200" dirty="0">
                <a:solidFill>
                  <a:srgbClr val="C00000"/>
                </a:solidFill>
              </a:rPr>
              <a:t>Antidepressants (SSRIs, SNRIs) </a:t>
            </a:r>
            <a:r>
              <a:rPr lang="en-US" sz="2200" dirty="0"/>
              <a:t>– Used for mood instability, impulsivity, and depressive symptoms in BPD </a:t>
            </a:r>
          </a:p>
          <a:p>
            <a:r>
              <a:rPr lang="en-US" sz="2200" dirty="0">
                <a:solidFill>
                  <a:srgbClr val="C00000"/>
                </a:solidFill>
              </a:rPr>
              <a:t>Mood Stabilizers </a:t>
            </a:r>
            <a:r>
              <a:rPr lang="en-US" sz="2200" dirty="0"/>
              <a:t>(Lithium, Valproate, Lamotrigine) – Help with impulsivity and aggression in borderline and antisocial PDs.</a:t>
            </a:r>
          </a:p>
          <a:p>
            <a:r>
              <a:rPr lang="en-US" sz="2200" dirty="0">
                <a:solidFill>
                  <a:srgbClr val="C00000"/>
                </a:solidFill>
              </a:rPr>
              <a:t>Antipsychotics</a:t>
            </a:r>
            <a:r>
              <a:rPr lang="en-US" sz="2200" dirty="0"/>
              <a:t> (Atypical: Olanzapine, Risperidone, Quetiapine) – Reduce paranoia, dissociation, or transient psychotic symptoms in schizotypal and borderline PDs.</a:t>
            </a:r>
          </a:p>
          <a:p>
            <a:r>
              <a:rPr lang="en-US" sz="2200" dirty="0">
                <a:solidFill>
                  <a:srgbClr val="C00000"/>
                </a:solidFill>
              </a:rPr>
              <a:t>Anxiolytics</a:t>
            </a:r>
            <a:r>
              <a:rPr lang="en-US" sz="2200" dirty="0"/>
              <a:t> (Benzodiazepines, Buspirone) – Used cautiously in avoidant and dependent PDs due to risk of </a:t>
            </a:r>
            <a:r>
              <a:rPr lang="en-US" sz="2200" dirty="0" err="1"/>
              <a:t>dependenc</a:t>
            </a:r>
            <a:endParaRPr lang="en-US" sz="2200" dirty="0"/>
          </a:p>
        </p:txBody>
      </p:sp>
      <p:sp>
        <p:nvSpPr>
          <p:cNvPr id="5" name="Rounded Rectangle 2">
            <a:extLst>
              <a:ext uri="{FF2B5EF4-FFF2-40B4-BE49-F238E27FC236}">
                <a16:creationId xmlns:a16="http://schemas.microsoft.com/office/drawing/2014/main" id="{EEEF1220-0DFB-31A0-0116-D5EECACC2D4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02020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DC3-7AB3-5612-098D-353CE1350191}"/>
              </a:ext>
            </a:extLst>
          </p:cNvPr>
          <p:cNvSpPr>
            <a:spLocks noGrp="1"/>
          </p:cNvSpPr>
          <p:nvPr>
            <p:ph type="title"/>
          </p:nvPr>
        </p:nvSpPr>
        <p:spPr>
          <a:xfrm>
            <a:off x="457200" y="829993"/>
            <a:ext cx="8229600" cy="1477108"/>
          </a:xfrm>
        </p:spPr>
        <p:txBody>
          <a:bodyPr>
            <a:noAutofit/>
          </a:bodyPr>
          <a:lstStyle/>
          <a:p>
            <a:pPr algn="l"/>
            <a:r>
              <a:rPr lang="en-US" sz="3600" b="1" dirty="0">
                <a:solidFill>
                  <a:schemeClr val="accent4"/>
                </a:solidFill>
              </a:rPr>
              <a:t>Borderline Personality Disorder</a:t>
            </a:r>
            <a:br>
              <a:rPr lang="en-US" sz="2400" b="1" dirty="0">
                <a:solidFill>
                  <a:schemeClr val="accent4"/>
                </a:solidFill>
              </a:rPr>
            </a:br>
            <a:r>
              <a:rPr lang="en-US" sz="1400" dirty="0">
                <a:solidFill>
                  <a:schemeClr val="accent1"/>
                </a:solidFill>
              </a:rPr>
              <a:t>Megan Mendez-Miller, Julianna Naccarato, and Julie A. </a:t>
            </a:r>
            <a:r>
              <a:rPr lang="en-US" sz="1400" dirty="0" err="1">
                <a:solidFill>
                  <a:schemeClr val="accent1"/>
                </a:solidFill>
              </a:rPr>
              <a:t>Radico</a:t>
            </a:r>
            <a:br>
              <a:rPr lang="en-US" sz="1400" dirty="0">
                <a:solidFill>
                  <a:schemeClr val="accent1"/>
                </a:solidFill>
              </a:rPr>
            </a:br>
            <a:r>
              <a:rPr lang="en-US" sz="1400" dirty="0">
                <a:solidFill>
                  <a:schemeClr val="accent1"/>
                </a:solidFill>
              </a:rPr>
              <a:t>American Family Physician 2022</a:t>
            </a:r>
            <a:br>
              <a:rPr lang="en-US" sz="1400" dirty="0">
                <a:solidFill>
                  <a:schemeClr val="accent1"/>
                </a:solidFill>
              </a:rPr>
            </a:br>
            <a:br>
              <a:rPr lang="en-US" sz="1400" dirty="0">
                <a:solidFill>
                  <a:schemeClr val="accent1"/>
                </a:solidFill>
              </a:rPr>
            </a:br>
            <a:endParaRPr lang="en-US" sz="2200" dirty="0">
              <a:solidFill>
                <a:schemeClr val="accent1"/>
              </a:solidFill>
            </a:endParaRPr>
          </a:p>
        </p:txBody>
      </p:sp>
      <p:sp>
        <p:nvSpPr>
          <p:cNvPr id="3" name="Content Placeholder 2">
            <a:extLst>
              <a:ext uri="{FF2B5EF4-FFF2-40B4-BE49-F238E27FC236}">
                <a16:creationId xmlns:a16="http://schemas.microsoft.com/office/drawing/2014/main" id="{15A85B2F-D168-09E7-B7EF-F3193A245D67}"/>
              </a:ext>
            </a:extLst>
          </p:cNvPr>
          <p:cNvSpPr>
            <a:spLocks noGrp="1"/>
          </p:cNvSpPr>
          <p:nvPr>
            <p:ph idx="1"/>
          </p:nvPr>
        </p:nvSpPr>
        <p:spPr>
          <a:xfrm>
            <a:off x="457200" y="2630659"/>
            <a:ext cx="8229600" cy="3573194"/>
          </a:xfrm>
        </p:spPr>
        <p:txBody>
          <a:bodyPr>
            <a:normAutofit/>
          </a:bodyPr>
          <a:lstStyle/>
          <a:p>
            <a:r>
              <a:rPr lang="en-US" sz="2100" dirty="0"/>
              <a:t>Borderline Personality Disorder (BPD) is marked by emotional instability, impulsivity, and unstable relationships, often leading to high healthcare utilization and risky behaviors. </a:t>
            </a:r>
          </a:p>
          <a:p>
            <a:r>
              <a:rPr lang="en-US" sz="2100" dirty="0"/>
              <a:t>It is underdiagnosed and frequently coexists with other psychiatric conditions, increasing suicide risk. Dialectical Behavior Therapy (DBT) and Mentalization-Based Therapy (MBT) are the most effective treatments, while no FDA-approved medications exist for BPD.</a:t>
            </a:r>
          </a:p>
        </p:txBody>
      </p:sp>
      <p:sp>
        <p:nvSpPr>
          <p:cNvPr id="4" name="Rounded Rectangle 5">
            <a:extLst>
              <a:ext uri="{FF2B5EF4-FFF2-40B4-BE49-F238E27FC236}">
                <a16:creationId xmlns:a16="http://schemas.microsoft.com/office/drawing/2014/main" id="{29EBDD4A-02DF-F3E9-F688-38D0FDE7A96C}"/>
              </a:ext>
            </a:extLst>
          </p:cNvPr>
          <p:cNvSpPr/>
          <p:nvPr/>
        </p:nvSpPr>
        <p:spPr>
          <a:xfrm>
            <a:off x="6414052" y="6398696"/>
            <a:ext cx="2588240" cy="32275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
        <p:nvSpPr>
          <p:cNvPr id="12" name="TextBox 11">
            <a:extLst>
              <a:ext uri="{FF2B5EF4-FFF2-40B4-BE49-F238E27FC236}">
                <a16:creationId xmlns:a16="http://schemas.microsoft.com/office/drawing/2014/main" id="{BF35767D-79F9-7DF0-FD4D-35F8630C1ADC}"/>
              </a:ext>
            </a:extLst>
          </p:cNvPr>
          <p:cNvSpPr txBox="1"/>
          <p:nvPr/>
        </p:nvSpPr>
        <p:spPr>
          <a:xfrm>
            <a:off x="843138" y="6116609"/>
            <a:ext cx="6865034" cy="369332"/>
          </a:xfrm>
          <a:prstGeom prst="rect">
            <a:avLst/>
          </a:prstGeom>
          <a:noFill/>
        </p:spPr>
        <p:txBody>
          <a:bodyPr wrap="square">
            <a:spAutoFit/>
          </a:bodyPr>
          <a:lstStyle/>
          <a:p>
            <a:r>
              <a:rPr lang="en-US" dirty="0">
                <a:solidFill>
                  <a:schemeClr val="accent1"/>
                </a:solidFill>
              </a:rPr>
              <a:t>https://www.aafp.org/pubs/afp/issues/2022/0200/p156.pdf</a:t>
            </a:r>
          </a:p>
        </p:txBody>
      </p:sp>
    </p:spTree>
    <p:extLst>
      <p:ext uri="{BB962C8B-B14F-4D97-AF65-F5344CB8AC3E}">
        <p14:creationId xmlns:p14="http://schemas.microsoft.com/office/powerpoint/2010/main" val="253274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1969515"/>
            <a:ext cx="8229600" cy="1143000"/>
          </a:xfrm>
        </p:spPr>
        <p:txBody>
          <a:bodyPr>
            <a:normAutofit/>
          </a:bodyPr>
          <a:lstStyle/>
          <a:p>
            <a:r>
              <a:rPr lang="en-US" sz="4000" b="1" dirty="0">
                <a:solidFill>
                  <a:srgbClr val="7030A0"/>
                </a:solidFill>
              </a:rPr>
              <a:t>Personality Disorders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5316" y="4577694"/>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1C545-96C1-687D-7A1A-3948B12DF3C4}"/>
              </a:ext>
            </a:extLst>
          </p:cNvPr>
          <p:cNvSpPr>
            <a:spLocks noGrp="1"/>
          </p:cNvSpPr>
          <p:nvPr>
            <p:ph idx="1"/>
          </p:nvPr>
        </p:nvSpPr>
        <p:spPr>
          <a:xfrm>
            <a:off x="457200" y="2152356"/>
            <a:ext cx="8229600" cy="4157003"/>
          </a:xfrm>
        </p:spPr>
        <p:txBody>
          <a:bodyPr>
            <a:normAutofit fontScale="85000" lnSpcReduction="20000"/>
          </a:bodyPr>
          <a:lstStyle/>
          <a:p>
            <a:r>
              <a:rPr lang="en-US" b="0" i="0" dirty="0">
                <a:solidFill>
                  <a:srgbClr val="0D0D0D"/>
                </a:solidFill>
                <a:effectLst/>
                <a:latin typeface="+mj-lt"/>
              </a:rPr>
              <a:t>Beneficence refers to </a:t>
            </a:r>
            <a:r>
              <a:rPr lang="en-US" b="0" i="0" dirty="0">
                <a:solidFill>
                  <a:srgbClr val="FF0000"/>
                </a:solidFill>
                <a:effectLst/>
                <a:latin typeface="+mj-lt"/>
              </a:rPr>
              <a:t>the ethical obligation of healthcare providers to act in the best interest </a:t>
            </a:r>
            <a:r>
              <a:rPr lang="en-US" b="0" i="0" dirty="0">
                <a:solidFill>
                  <a:srgbClr val="0D0D0D"/>
                </a:solidFill>
                <a:effectLst/>
                <a:latin typeface="+mj-lt"/>
              </a:rPr>
              <a:t>of their patients and to promote their well-being.</a:t>
            </a:r>
          </a:p>
          <a:p>
            <a:r>
              <a:rPr lang="en-US" dirty="0">
                <a:solidFill>
                  <a:srgbClr val="0D0D0D"/>
                </a:solidFill>
                <a:latin typeface="+mj-lt"/>
              </a:rPr>
              <a:t>In</a:t>
            </a:r>
            <a:r>
              <a:rPr lang="en-US" b="0" i="0" dirty="0">
                <a:solidFill>
                  <a:srgbClr val="0D0D0D"/>
                </a:solidFill>
                <a:effectLst/>
                <a:latin typeface="+mj-lt"/>
              </a:rPr>
              <a:t> the context of depression, beneficence involves providing effective and appropriate treatments, offering support and empathy, and striving to alleviate suffering.</a:t>
            </a:r>
          </a:p>
          <a:p>
            <a:r>
              <a:rPr lang="en-US" b="0" i="0" dirty="0">
                <a:solidFill>
                  <a:srgbClr val="0D0D0D"/>
                </a:solidFill>
                <a:effectLst/>
                <a:latin typeface="+mj-lt"/>
              </a:rPr>
              <a:t>Healthcare providers should seek to maximize the benefits of treatment while minimizing harm, ensuring that interventions are tailored to the individual needs and preferences of patients with depression</a:t>
            </a:r>
            <a:endParaRPr lang="en-US" dirty="0">
              <a:latin typeface="+mj-lt"/>
            </a:endParaRPr>
          </a:p>
        </p:txBody>
      </p:sp>
      <p:sp>
        <p:nvSpPr>
          <p:cNvPr id="4" name="Title 3">
            <a:extLst>
              <a:ext uri="{FF2B5EF4-FFF2-40B4-BE49-F238E27FC236}">
                <a16:creationId xmlns:a16="http://schemas.microsoft.com/office/drawing/2014/main" id="{26510CEC-7973-6D47-3C9E-74C90E8DACFD}"/>
              </a:ext>
            </a:extLst>
          </p:cNvPr>
          <p:cNvSpPr>
            <a:spLocks noGrp="1"/>
          </p:cNvSpPr>
          <p:nvPr>
            <p:ph type="title"/>
          </p:nvPr>
        </p:nvSpPr>
        <p:spPr>
          <a:xfrm>
            <a:off x="2644726" y="548640"/>
            <a:ext cx="4023360" cy="13223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Beneficence</a:t>
            </a:r>
          </a:p>
        </p:txBody>
      </p:sp>
      <p:sp>
        <p:nvSpPr>
          <p:cNvPr id="5" name="Rounded Rectangle 5">
            <a:extLst>
              <a:ext uri="{FF2B5EF4-FFF2-40B4-BE49-F238E27FC236}">
                <a16:creationId xmlns:a16="http://schemas.microsoft.com/office/drawing/2014/main" id="{AFFD6D26-BAAC-E918-C541-0ACD1255B428}"/>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93035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A522-B115-1F71-247E-82BAD1D748B0}"/>
              </a:ext>
            </a:extLst>
          </p:cNvPr>
          <p:cNvSpPr>
            <a:spLocks noGrp="1"/>
          </p:cNvSpPr>
          <p:nvPr>
            <p:ph type="title"/>
          </p:nvPr>
        </p:nvSpPr>
        <p:spPr>
          <a:xfrm>
            <a:off x="457200" y="506436"/>
            <a:ext cx="8229600" cy="911201"/>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83E99B41-3872-E07A-DFBB-27F4617C704E}"/>
              </a:ext>
            </a:extLst>
          </p:cNvPr>
          <p:cNvSpPr>
            <a:spLocks noGrp="1"/>
          </p:cNvSpPr>
          <p:nvPr>
            <p:ph idx="1"/>
          </p:nvPr>
        </p:nvSpPr>
        <p:spPr/>
        <p:txBody>
          <a:bodyPr>
            <a:noAutofit/>
          </a:bodyPr>
          <a:lstStyle/>
          <a:p>
            <a:pPr marL="514350" indent="-514350">
              <a:buAutoNum type="arabicPeriod"/>
            </a:pPr>
            <a:r>
              <a:rPr lang="en-US" sz="2400" dirty="0">
                <a:latin typeface="+mj-lt"/>
              </a:rPr>
              <a:t>A 28-year-old woman presents with a history of unstable relationships, impulsivity, recurrent self-harm, and intense fear of abandonment. She reports frequent mood swings and describes feeling "empty" most of the time. Which personality disorder best fits this presentation?</a:t>
            </a:r>
          </a:p>
          <a:p>
            <a:pPr marL="514350" indent="-514350">
              <a:buAutoNum type="alphaUcParenR"/>
            </a:pPr>
            <a:r>
              <a:rPr lang="en-US" sz="2400" dirty="0">
                <a:latin typeface="+mj-lt"/>
              </a:rPr>
              <a:t>Narcissistic personality disorder</a:t>
            </a:r>
          </a:p>
          <a:p>
            <a:pPr marL="514350" indent="-514350">
              <a:buAutoNum type="alphaUcParenR"/>
            </a:pPr>
            <a:r>
              <a:rPr lang="en-US" sz="2400" dirty="0">
                <a:latin typeface="+mj-lt"/>
              </a:rPr>
              <a:t>Borderline personality disorder</a:t>
            </a:r>
          </a:p>
          <a:p>
            <a:pPr marL="514350" indent="-514350">
              <a:buAutoNum type="alphaUcParenR"/>
            </a:pPr>
            <a:r>
              <a:rPr lang="en-US" sz="2400" dirty="0">
                <a:latin typeface="+mj-lt"/>
              </a:rPr>
              <a:t>Avoidant personality disorder</a:t>
            </a:r>
          </a:p>
          <a:p>
            <a:pPr marL="514350" indent="-514350">
              <a:buAutoNum type="alphaUcParenR"/>
            </a:pPr>
            <a:r>
              <a:rPr lang="en-US" sz="2400" dirty="0">
                <a:latin typeface="+mj-lt"/>
              </a:rPr>
              <a:t>Schizoid personality disorder</a:t>
            </a:r>
          </a:p>
        </p:txBody>
      </p:sp>
      <p:sp>
        <p:nvSpPr>
          <p:cNvPr id="4" name="TextBox 3">
            <a:extLst>
              <a:ext uri="{FF2B5EF4-FFF2-40B4-BE49-F238E27FC236}">
                <a16:creationId xmlns:a16="http://schemas.microsoft.com/office/drawing/2014/main" id="{D38D4A82-6E0C-D55C-BB3D-96FED82762D2}"/>
              </a:ext>
            </a:extLst>
          </p:cNvPr>
          <p:cNvSpPr txBox="1"/>
          <p:nvPr/>
        </p:nvSpPr>
        <p:spPr>
          <a:xfrm>
            <a:off x="2475914" y="6077893"/>
            <a:ext cx="3108960" cy="461665"/>
          </a:xfrm>
          <a:prstGeom prst="rect">
            <a:avLst/>
          </a:prstGeom>
          <a:noFill/>
        </p:spPr>
        <p:txBody>
          <a:bodyPr wrap="square" rtlCol="0">
            <a:spAutoFit/>
          </a:bodyPr>
          <a:lstStyle/>
          <a:p>
            <a:pPr algn="ctr"/>
            <a:r>
              <a:rPr lang="en-US" sz="2400" b="1" dirty="0">
                <a:solidFill>
                  <a:srgbClr val="FF0000"/>
                </a:solidFill>
              </a:rPr>
              <a:t>Answer: B</a:t>
            </a:r>
          </a:p>
        </p:txBody>
      </p:sp>
    </p:spTree>
    <p:extLst>
      <p:ext uri="{BB962C8B-B14F-4D97-AF65-F5344CB8AC3E}">
        <p14:creationId xmlns:p14="http://schemas.microsoft.com/office/powerpoint/2010/main" val="31281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9771-2625-3C22-6195-44AF8CF43F72}"/>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B3F60C80-3FB4-5FC0-ACF3-23AA9F9F887B}"/>
              </a:ext>
            </a:extLst>
          </p:cNvPr>
          <p:cNvSpPr>
            <a:spLocks noGrp="1"/>
          </p:cNvSpPr>
          <p:nvPr>
            <p:ph idx="1"/>
          </p:nvPr>
        </p:nvSpPr>
        <p:spPr/>
        <p:txBody>
          <a:bodyPr>
            <a:normAutofit/>
          </a:bodyPr>
          <a:lstStyle/>
          <a:p>
            <a:pPr marL="0" indent="0" algn="l">
              <a:buNone/>
            </a:pPr>
            <a:r>
              <a:rPr lang="en-US" sz="2600" b="0" i="0" dirty="0">
                <a:solidFill>
                  <a:srgbClr val="0D0D0D"/>
                </a:solidFill>
                <a:effectLst/>
                <a:latin typeface="+mj-lt"/>
              </a:rPr>
              <a:t>A 35-year-old man is brought in by his employer due to lack of empathy, disregard for others' rights, repeated lying, and aggressive behavior. He has a history of childhood conduct disorder and has been arrested multiple times for fraud. Which personality disorder is the most likely diagnosis?</a:t>
            </a:r>
          </a:p>
          <a:p>
            <a:pPr marL="514350" indent="-514350" algn="l">
              <a:buAutoNum type="alphaUcParenR"/>
            </a:pPr>
            <a:r>
              <a:rPr lang="en-US" sz="2600" b="0" i="0" dirty="0">
                <a:solidFill>
                  <a:srgbClr val="0D0D0D"/>
                </a:solidFill>
                <a:effectLst/>
                <a:latin typeface="+mj-lt"/>
              </a:rPr>
              <a:t>Schizotypal personality disorder</a:t>
            </a:r>
          </a:p>
          <a:p>
            <a:pPr marL="514350" indent="-514350" algn="l">
              <a:buAutoNum type="alphaUcParenR"/>
            </a:pPr>
            <a:r>
              <a:rPr lang="en-US" sz="2600" b="0" i="0" dirty="0">
                <a:solidFill>
                  <a:srgbClr val="0D0D0D"/>
                </a:solidFill>
                <a:effectLst/>
                <a:latin typeface="+mj-lt"/>
              </a:rPr>
              <a:t>Narcissistic personality disorder</a:t>
            </a:r>
          </a:p>
          <a:p>
            <a:pPr marL="514350" indent="-514350" algn="l">
              <a:buAutoNum type="alphaUcParenR"/>
            </a:pPr>
            <a:r>
              <a:rPr lang="en-US" sz="2600" b="0" i="0" dirty="0">
                <a:solidFill>
                  <a:srgbClr val="0D0D0D"/>
                </a:solidFill>
                <a:effectLst/>
                <a:latin typeface="+mj-lt"/>
              </a:rPr>
              <a:t>Antisocial personality disorder</a:t>
            </a:r>
          </a:p>
          <a:p>
            <a:pPr marL="514350" indent="-514350" algn="l">
              <a:buAutoNum type="alphaUcParenR"/>
            </a:pPr>
            <a:r>
              <a:rPr lang="en-US" sz="2600" b="0" i="0" dirty="0">
                <a:solidFill>
                  <a:srgbClr val="0D0D0D"/>
                </a:solidFill>
                <a:effectLst/>
                <a:latin typeface="+mj-lt"/>
              </a:rPr>
              <a:t>Obsessive-compulsive personality disorder</a:t>
            </a:r>
            <a:endParaRPr lang="en-US" dirty="0"/>
          </a:p>
        </p:txBody>
      </p:sp>
      <p:sp>
        <p:nvSpPr>
          <p:cNvPr id="4" name="TextBox 3">
            <a:extLst>
              <a:ext uri="{FF2B5EF4-FFF2-40B4-BE49-F238E27FC236}">
                <a16:creationId xmlns:a16="http://schemas.microsoft.com/office/drawing/2014/main" id="{396C937A-868A-534A-2B4A-8AD5EB6CC74E}"/>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40047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5623-B46E-C98C-79FE-DF5EE922ED65}"/>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95830ED1-1502-529E-7A2E-7DB42D5CA4C6}"/>
              </a:ext>
            </a:extLst>
          </p:cNvPr>
          <p:cNvSpPr>
            <a:spLocks noGrp="1"/>
          </p:cNvSpPr>
          <p:nvPr>
            <p:ph idx="1"/>
          </p:nvPr>
        </p:nvSpPr>
        <p:spPr/>
        <p:txBody>
          <a:bodyPr>
            <a:normAutofit fontScale="85000" lnSpcReduction="20000"/>
          </a:bodyPr>
          <a:lstStyle/>
          <a:p>
            <a:pPr marL="0" indent="0">
              <a:buNone/>
            </a:pPr>
            <a:r>
              <a:rPr lang="en-US" dirty="0">
                <a:latin typeface="+mj-lt"/>
              </a:rPr>
              <a:t>3. A 40-year-old woman refuses a job promotion because it involves public speaking and interacting with new people. She describes herself as socially inept and fears being criticized or rejected. She has few friends but desires close relationships. Which personality disorder does she likely have?</a:t>
            </a:r>
          </a:p>
          <a:p>
            <a:pPr marL="0" indent="0">
              <a:buNone/>
            </a:pPr>
            <a:endParaRPr lang="en-US" dirty="0">
              <a:latin typeface="+mj-lt"/>
            </a:endParaRPr>
          </a:p>
          <a:p>
            <a:pPr marL="0" indent="0">
              <a:buNone/>
            </a:pPr>
            <a:r>
              <a:rPr lang="en-US" dirty="0">
                <a:latin typeface="+mj-lt"/>
              </a:rPr>
              <a:t>A) Schizoid personality disorder</a:t>
            </a:r>
            <a:br>
              <a:rPr lang="en-US" dirty="0">
                <a:latin typeface="+mj-lt"/>
              </a:rPr>
            </a:br>
            <a:r>
              <a:rPr lang="en-US" dirty="0">
                <a:latin typeface="+mj-lt"/>
              </a:rPr>
              <a:t>B) Avoidant personality disorder</a:t>
            </a:r>
            <a:br>
              <a:rPr lang="en-US" dirty="0">
                <a:latin typeface="+mj-lt"/>
              </a:rPr>
            </a:br>
            <a:r>
              <a:rPr lang="en-US" dirty="0">
                <a:latin typeface="+mj-lt"/>
              </a:rPr>
              <a:t>C) Dependent personality disorder</a:t>
            </a:r>
            <a:br>
              <a:rPr lang="en-US" dirty="0">
                <a:latin typeface="+mj-lt"/>
              </a:rPr>
            </a:br>
            <a:r>
              <a:rPr lang="en-US" dirty="0">
                <a:latin typeface="+mj-lt"/>
              </a:rPr>
              <a:t>D) Paranoid personality disorder</a:t>
            </a:r>
            <a:br>
              <a:rPr lang="en-US" i="0" dirty="0">
                <a:solidFill>
                  <a:srgbClr val="0D0D0D"/>
                </a:solidFill>
                <a:effectLst/>
                <a:latin typeface="+mj-lt"/>
              </a:rPr>
            </a:br>
            <a:endParaRPr lang="en-US" dirty="0">
              <a:latin typeface="+mj-lt"/>
            </a:endParaRPr>
          </a:p>
        </p:txBody>
      </p:sp>
      <p:sp>
        <p:nvSpPr>
          <p:cNvPr id="4" name="TextBox 3">
            <a:extLst>
              <a:ext uri="{FF2B5EF4-FFF2-40B4-BE49-F238E27FC236}">
                <a16:creationId xmlns:a16="http://schemas.microsoft.com/office/drawing/2014/main" id="{09746267-78BB-3BB7-4AC3-078B71923F50}"/>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B</a:t>
            </a:r>
          </a:p>
        </p:txBody>
      </p:sp>
    </p:spTree>
    <p:extLst>
      <p:ext uri="{BB962C8B-B14F-4D97-AF65-F5344CB8AC3E}">
        <p14:creationId xmlns:p14="http://schemas.microsoft.com/office/powerpoint/2010/main" val="42942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r>
              <a:rPr lang="en-US" dirty="0"/>
              <a:t>Shorter Oxford Textbook of Psychiatry, seventh edition</a:t>
            </a:r>
          </a:p>
          <a:p>
            <a:r>
              <a:rPr lang="en-US" dirty="0"/>
              <a:t>ICD 11 </a:t>
            </a:r>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6730580"/>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87%</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0%</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0%</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0%</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a:t>1</a:t>
                      </a:r>
                      <a:r>
                        <a:rPr lang="en-US" dirty="0"/>
                        <a:t>3</a:t>
                      </a:r>
                      <a:r>
                        <a:rPr lang="en-US"/>
                        <a:t>%</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899138"/>
            <a:ext cx="8229600" cy="4515109"/>
          </a:xfrm>
        </p:spPr>
        <p:txBody>
          <a:bodyPr>
            <a:normAutofit/>
          </a:bodyPr>
          <a:lstStyle/>
          <a:p>
            <a:pPr marL="0" indent="0">
              <a:buNone/>
            </a:pPr>
            <a:r>
              <a:rPr lang="en-GB" sz="2800" dirty="0">
                <a:latin typeface="+mj-lt"/>
              </a:rPr>
              <a:t>At the end of the session students should be able to</a:t>
            </a:r>
          </a:p>
          <a:p>
            <a:pPr marL="0" indent="0">
              <a:buNone/>
            </a:pPr>
            <a:endParaRPr lang="en-GB" sz="2800" dirty="0">
              <a:latin typeface="+mj-lt"/>
            </a:endParaRPr>
          </a:p>
          <a:p>
            <a:pPr marL="342900" marR="0" lvl="0" indent="-342900" rtl="0">
              <a:lnSpc>
                <a:spcPct val="115000"/>
              </a:lnSpc>
              <a:buFont typeface="Symbol" panose="05050102010706020507" pitchFamily="18" charset="2"/>
              <a:buChar char=""/>
            </a:pPr>
            <a:r>
              <a:rPr lang="en-US" sz="2400" dirty="0">
                <a:effectLst/>
                <a:latin typeface="+mj-lt"/>
                <a:ea typeface="Times New Roman" panose="02020603050405020304" pitchFamily="18" charset="0"/>
                <a:cs typeface="Times New Roman" panose="02020603050405020304" pitchFamily="18" charset="0"/>
              </a:rPr>
              <a:t>Diagnostic Criteria ICD11</a:t>
            </a:r>
          </a:p>
          <a:p>
            <a:pPr marL="342900" marR="0" lvl="0" indent="-342900" rtl="0">
              <a:lnSpc>
                <a:spcPct val="115000"/>
              </a:lnSpc>
              <a:buFont typeface="Symbol" panose="05050102010706020507" pitchFamily="18" charset="2"/>
              <a:buChar char=""/>
            </a:pPr>
            <a:r>
              <a:rPr lang="en-US" sz="2400" dirty="0">
                <a:effectLst/>
                <a:latin typeface="+mj-lt"/>
                <a:ea typeface="Times New Roman" panose="02020603050405020304" pitchFamily="18" charset="0"/>
                <a:cs typeface="Times New Roman" panose="02020603050405020304" pitchFamily="18" charset="0"/>
              </a:rPr>
              <a:t>Define personality disorders and classify them into Cluster A, Cluster B and Cluster C </a:t>
            </a:r>
          </a:p>
          <a:p>
            <a:pPr marL="342900" marR="0" lvl="0" indent="-342900" rtl="0">
              <a:lnSpc>
                <a:spcPct val="115000"/>
              </a:lnSpc>
              <a:buFont typeface="Symbol" panose="05050102010706020507" pitchFamily="18" charset="2"/>
              <a:buChar char=""/>
            </a:pPr>
            <a:r>
              <a:rPr lang="en-US" sz="2400" dirty="0">
                <a:effectLst/>
                <a:latin typeface="+mj-lt"/>
                <a:ea typeface="Times New Roman" panose="02020603050405020304" pitchFamily="18" charset="0"/>
                <a:cs typeface="Times New Roman" panose="02020603050405020304" pitchFamily="18" charset="0"/>
              </a:rPr>
              <a:t>Outline evidence-based psychotherapeutic approaches DBT, cognitive-behavioral therapy </a:t>
            </a:r>
            <a:endParaRPr lang="en-US" sz="2400" dirty="0">
              <a:effectLst/>
              <a:latin typeface="+mj-lt"/>
              <a:ea typeface="Calibri" panose="020F0502020204030204" pitchFamily="34" charset="0"/>
              <a:cs typeface="Arial" panose="020B0604020202020204" pitchFamily="34" charset="0"/>
            </a:endParaRPr>
          </a:p>
          <a:p>
            <a:pPr marL="0" indent="0">
              <a:buNone/>
            </a:pPr>
            <a:endParaRPr lang="en-GB" sz="3000" dirty="0">
              <a:latin typeface="+mj-lt"/>
            </a:endParaRPr>
          </a:p>
          <a:p>
            <a:endParaRPr lang="en-GB" sz="3000"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F9BF-5324-C500-B764-844CC01ECE69}"/>
              </a:ext>
            </a:extLst>
          </p:cNvPr>
          <p:cNvSpPr>
            <a:spLocks noGrp="1"/>
          </p:cNvSpPr>
          <p:nvPr>
            <p:ph type="title"/>
          </p:nvPr>
        </p:nvSpPr>
        <p:spPr/>
        <p:txBody>
          <a:bodyPr/>
          <a:lstStyle/>
          <a:p>
            <a:r>
              <a:rPr lang="en-US" b="1" dirty="0">
                <a:solidFill>
                  <a:srgbClr val="7030A0"/>
                </a:solidFill>
              </a:rPr>
              <a:t>Personality</a:t>
            </a:r>
          </a:p>
        </p:txBody>
      </p:sp>
      <p:sp>
        <p:nvSpPr>
          <p:cNvPr id="3" name="Content Placeholder 2">
            <a:extLst>
              <a:ext uri="{FF2B5EF4-FFF2-40B4-BE49-F238E27FC236}">
                <a16:creationId xmlns:a16="http://schemas.microsoft.com/office/drawing/2014/main" id="{50BF6D7E-B75D-9C9C-9579-4B915469FF45}"/>
              </a:ext>
            </a:extLst>
          </p:cNvPr>
          <p:cNvSpPr>
            <a:spLocks noGrp="1"/>
          </p:cNvSpPr>
          <p:nvPr>
            <p:ph idx="1"/>
          </p:nvPr>
        </p:nvSpPr>
        <p:spPr>
          <a:xfrm>
            <a:off x="457200" y="2067951"/>
            <a:ext cx="8229600" cy="4058212"/>
          </a:xfrm>
        </p:spPr>
        <p:txBody>
          <a:bodyPr>
            <a:normAutofit fontScale="85000" lnSpcReduction="10000"/>
          </a:bodyPr>
          <a:lstStyle/>
          <a:p>
            <a:r>
              <a:rPr lang="en-US" dirty="0"/>
              <a:t>The term </a:t>
            </a:r>
            <a:r>
              <a:rPr lang="en-US" dirty="0">
                <a:solidFill>
                  <a:srgbClr val="C00000"/>
                </a:solidFill>
              </a:rPr>
              <a:t>personality </a:t>
            </a:r>
            <a:r>
              <a:rPr lang="en-US" dirty="0"/>
              <a:t>refers to those </a:t>
            </a:r>
            <a:r>
              <a:rPr lang="en-US" b="1" dirty="0">
                <a:solidFill>
                  <a:schemeClr val="tx2">
                    <a:lumMod val="75000"/>
                  </a:schemeClr>
                </a:solidFill>
              </a:rPr>
              <a:t>enduring qualities </a:t>
            </a:r>
            <a:r>
              <a:rPr lang="en-US" dirty="0"/>
              <a:t>of an individual that are shown in their ways of behaving in a wide variety of circumstances. </a:t>
            </a:r>
          </a:p>
          <a:p>
            <a:r>
              <a:rPr lang="en-US" dirty="0"/>
              <a:t>We use it to </a:t>
            </a:r>
            <a:r>
              <a:rPr lang="en-US" dirty="0">
                <a:solidFill>
                  <a:srgbClr val="00B050"/>
                </a:solidFill>
              </a:rPr>
              <a:t>distinguish between people</a:t>
            </a:r>
            <a:r>
              <a:rPr lang="en-US" dirty="0"/>
              <a:t>.</a:t>
            </a:r>
          </a:p>
          <a:p>
            <a:r>
              <a:rPr lang="en-US" dirty="0"/>
              <a:t>Personality differs from mental disorder. </a:t>
            </a:r>
          </a:p>
          <a:p>
            <a:r>
              <a:rPr lang="en-US" dirty="0"/>
              <a:t>The behaviors that define personality have been present </a:t>
            </a:r>
            <a:r>
              <a:rPr lang="en-US" b="1" dirty="0">
                <a:solidFill>
                  <a:schemeClr val="accent2">
                    <a:lumMod val="75000"/>
                  </a:schemeClr>
                </a:solidFill>
              </a:rPr>
              <a:t>throughout adult life</a:t>
            </a:r>
            <a:r>
              <a:rPr lang="en-US" dirty="0"/>
              <a:t>, whereas</a:t>
            </a:r>
          </a:p>
          <a:p>
            <a:r>
              <a:rPr lang="en-US" dirty="0"/>
              <a:t> The behaviors that define mental disorder differ from the </a:t>
            </a:r>
            <a:r>
              <a:rPr lang="en-US" b="1" dirty="0">
                <a:solidFill>
                  <a:schemeClr val="accent2">
                    <a:lumMod val="75000"/>
                  </a:schemeClr>
                </a:solidFill>
              </a:rPr>
              <a:t>person’s previous </a:t>
            </a:r>
            <a:r>
              <a:rPr lang="en-US" b="1" dirty="0" err="1">
                <a:solidFill>
                  <a:schemeClr val="accent2">
                    <a:lumMod val="75000"/>
                  </a:schemeClr>
                </a:solidFill>
              </a:rPr>
              <a:t>behaviou</a:t>
            </a:r>
            <a:r>
              <a:rPr lang="en-US" dirty="0" err="1"/>
              <a:t>r</a:t>
            </a:r>
            <a:r>
              <a:rPr lang="en-US" dirty="0"/>
              <a:t>. </a:t>
            </a:r>
          </a:p>
          <a:p>
            <a:endParaRPr lang="en-US" dirty="0"/>
          </a:p>
        </p:txBody>
      </p:sp>
      <p:sp>
        <p:nvSpPr>
          <p:cNvPr id="4" name="Rounded Rectangle 2">
            <a:extLst>
              <a:ext uri="{FF2B5EF4-FFF2-40B4-BE49-F238E27FC236}">
                <a16:creationId xmlns:a16="http://schemas.microsoft.com/office/drawing/2014/main" id="{AC5D30F5-95D4-0B2F-6A21-21447EE1DB4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3316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4E9E-676B-0C21-C45C-17A9B38ADC3B}"/>
              </a:ext>
            </a:extLst>
          </p:cNvPr>
          <p:cNvSpPr>
            <a:spLocks noGrp="1"/>
          </p:cNvSpPr>
          <p:nvPr>
            <p:ph type="title"/>
          </p:nvPr>
        </p:nvSpPr>
        <p:spPr/>
        <p:txBody>
          <a:bodyPr/>
          <a:lstStyle/>
          <a:p>
            <a:r>
              <a:rPr lang="en-US" b="1" dirty="0">
                <a:solidFill>
                  <a:srgbClr val="7030A0"/>
                </a:solidFill>
              </a:rPr>
              <a:t>Origin Of Personality</a:t>
            </a:r>
          </a:p>
        </p:txBody>
      </p:sp>
      <p:sp>
        <p:nvSpPr>
          <p:cNvPr id="3" name="Content Placeholder 2">
            <a:extLst>
              <a:ext uri="{FF2B5EF4-FFF2-40B4-BE49-F238E27FC236}">
                <a16:creationId xmlns:a16="http://schemas.microsoft.com/office/drawing/2014/main" id="{88B81CAA-D710-0076-B70C-06EA60622547}"/>
              </a:ext>
            </a:extLst>
          </p:cNvPr>
          <p:cNvSpPr>
            <a:spLocks noGrp="1"/>
          </p:cNvSpPr>
          <p:nvPr>
            <p:ph idx="1"/>
          </p:nvPr>
        </p:nvSpPr>
        <p:spPr>
          <a:xfrm>
            <a:off x="457200" y="1953809"/>
            <a:ext cx="8229600" cy="4525963"/>
          </a:xfrm>
        </p:spPr>
        <p:txBody>
          <a:bodyPr/>
          <a:lstStyle/>
          <a:p>
            <a:pPr>
              <a:lnSpc>
                <a:spcPct val="200000"/>
              </a:lnSpc>
            </a:pPr>
            <a:r>
              <a:rPr lang="en-US" dirty="0"/>
              <a:t>Genetic predisposition</a:t>
            </a:r>
          </a:p>
          <a:p>
            <a:pPr>
              <a:lnSpc>
                <a:spcPct val="200000"/>
              </a:lnSpc>
            </a:pPr>
            <a:r>
              <a:rPr lang="en-US" dirty="0"/>
              <a:t>Childhood temperament and adult personality</a:t>
            </a:r>
          </a:p>
          <a:p>
            <a:pPr>
              <a:lnSpc>
                <a:spcPct val="200000"/>
              </a:lnSpc>
            </a:pPr>
            <a:r>
              <a:rPr lang="en-US" dirty="0"/>
              <a:t>Childhood experience  and adult personality  </a:t>
            </a:r>
          </a:p>
        </p:txBody>
      </p:sp>
      <p:sp>
        <p:nvSpPr>
          <p:cNvPr id="4" name="Rounded Rectangle 2">
            <a:extLst>
              <a:ext uri="{FF2B5EF4-FFF2-40B4-BE49-F238E27FC236}">
                <a16:creationId xmlns:a16="http://schemas.microsoft.com/office/drawing/2014/main" id="{5B8F889A-FE1A-3601-37DF-A59E87CF1242}"/>
              </a:ext>
            </a:extLst>
          </p:cNvPr>
          <p:cNvSpPr/>
          <p:nvPr/>
        </p:nvSpPr>
        <p:spPr>
          <a:xfrm>
            <a:off x="185530" y="6485318"/>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6613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2892-F295-1A43-4993-78B479807985}"/>
              </a:ext>
            </a:extLst>
          </p:cNvPr>
          <p:cNvSpPr>
            <a:spLocks noGrp="1"/>
          </p:cNvSpPr>
          <p:nvPr>
            <p:ph type="title"/>
          </p:nvPr>
        </p:nvSpPr>
        <p:spPr>
          <a:xfrm>
            <a:off x="524021" y="752939"/>
            <a:ext cx="8229600" cy="1143000"/>
          </a:xfrm>
        </p:spPr>
        <p:txBody>
          <a:bodyPr/>
          <a:lstStyle/>
          <a:p>
            <a:r>
              <a:rPr lang="en-US" b="1" dirty="0">
                <a:solidFill>
                  <a:srgbClr val="7030A0"/>
                </a:solidFill>
              </a:rPr>
              <a:t>Types Of Personality Disorders</a:t>
            </a:r>
          </a:p>
        </p:txBody>
      </p:sp>
      <p:graphicFrame>
        <p:nvGraphicFramePr>
          <p:cNvPr id="4" name="Content Placeholder 3">
            <a:extLst>
              <a:ext uri="{FF2B5EF4-FFF2-40B4-BE49-F238E27FC236}">
                <a16:creationId xmlns:a16="http://schemas.microsoft.com/office/drawing/2014/main" id="{A4D086DB-F1C2-3A0F-42C8-56D2C717D441}"/>
              </a:ext>
            </a:extLst>
          </p:cNvPr>
          <p:cNvGraphicFramePr>
            <a:graphicFrameLocks noGrp="1"/>
          </p:cNvGraphicFramePr>
          <p:nvPr>
            <p:ph idx="1"/>
            <p:extLst>
              <p:ext uri="{D42A27DB-BD31-4B8C-83A1-F6EECF244321}">
                <p14:modId xmlns:p14="http://schemas.microsoft.com/office/powerpoint/2010/main" val="2659364875"/>
              </p:ext>
            </p:extLst>
          </p:nvPr>
        </p:nvGraphicFramePr>
        <p:xfrm>
          <a:off x="590843" y="2237740"/>
          <a:ext cx="8095957" cy="3108960"/>
        </p:xfrm>
        <a:graphic>
          <a:graphicData uri="http://schemas.openxmlformats.org/drawingml/2006/table">
            <a:tbl>
              <a:tblPr firstRow="1" bandRow="1">
                <a:tableStyleId>{00A15C55-8517-42AA-B614-E9B94910E393}</a:tableStyleId>
              </a:tblPr>
              <a:tblGrid>
                <a:gridCol w="2609557">
                  <a:extLst>
                    <a:ext uri="{9D8B030D-6E8A-4147-A177-3AD203B41FA5}">
                      <a16:colId xmlns:a16="http://schemas.microsoft.com/office/drawing/2014/main" val="978446508"/>
                    </a:ext>
                  </a:extLst>
                </a:gridCol>
                <a:gridCol w="2743200">
                  <a:extLst>
                    <a:ext uri="{9D8B030D-6E8A-4147-A177-3AD203B41FA5}">
                      <a16:colId xmlns:a16="http://schemas.microsoft.com/office/drawing/2014/main" val="2349165372"/>
                    </a:ext>
                  </a:extLst>
                </a:gridCol>
                <a:gridCol w="2743200">
                  <a:extLst>
                    <a:ext uri="{9D8B030D-6E8A-4147-A177-3AD203B41FA5}">
                      <a16:colId xmlns:a16="http://schemas.microsoft.com/office/drawing/2014/main" val="3577922513"/>
                    </a:ext>
                  </a:extLst>
                </a:gridCol>
              </a:tblGrid>
              <a:tr h="370840">
                <a:tc>
                  <a:txBody>
                    <a:bodyPr/>
                    <a:lstStyle/>
                    <a:p>
                      <a:r>
                        <a:rPr lang="en-US" sz="2400" dirty="0"/>
                        <a:t>Cluster A</a:t>
                      </a:r>
                    </a:p>
                  </a:txBody>
                  <a:tcPr/>
                </a:tc>
                <a:tc>
                  <a:txBody>
                    <a:bodyPr/>
                    <a:lstStyle/>
                    <a:p>
                      <a:r>
                        <a:rPr lang="en-US" sz="2400" dirty="0"/>
                        <a:t>Cluster B </a:t>
                      </a:r>
                    </a:p>
                  </a:txBody>
                  <a:tcPr/>
                </a:tc>
                <a:tc>
                  <a:txBody>
                    <a:bodyPr/>
                    <a:lstStyle/>
                    <a:p>
                      <a:r>
                        <a:rPr lang="en-US" sz="2400" dirty="0"/>
                        <a:t>Cluster C</a:t>
                      </a:r>
                    </a:p>
                  </a:txBody>
                  <a:tcPr/>
                </a:tc>
                <a:extLst>
                  <a:ext uri="{0D108BD9-81ED-4DB2-BD59-A6C34878D82A}">
                    <a16:rowId xmlns:a16="http://schemas.microsoft.com/office/drawing/2014/main" val="4068445498"/>
                  </a:ext>
                </a:extLst>
              </a:tr>
              <a:tr h="370840">
                <a:tc>
                  <a:txBody>
                    <a:bodyPr/>
                    <a:lstStyle/>
                    <a:p>
                      <a:r>
                        <a:rPr lang="en-US" sz="2400" dirty="0"/>
                        <a:t>Paranoid </a:t>
                      </a:r>
                    </a:p>
                    <a:p>
                      <a:r>
                        <a:rPr lang="en-US" sz="2400" dirty="0"/>
                        <a:t>Schizoid</a:t>
                      </a:r>
                    </a:p>
                    <a:p>
                      <a:r>
                        <a:rPr lang="en-US" sz="2400" dirty="0"/>
                        <a:t>Schizotypal</a:t>
                      </a:r>
                    </a:p>
                  </a:txBody>
                  <a:tcPr/>
                </a:tc>
                <a:tc>
                  <a:txBody>
                    <a:bodyPr/>
                    <a:lstStyle/>
                    <a:p>
                      <a:r>
                        <a:rPr lang="en-US" sz="2400" dirty="0"/>
                        <a:t>Antisocial</a:t>
                      </a:r>
                    </a:p>
                    <a:p>
                      <a:r>
                        <a:rPr lang="en-US" sz="2400" dirty="0"/>
                        <a:t>Borderline</a:t>
                      </a:r>
                    </a:p>
                    <a:p>
                      <a:r>
                        <a:rPr lang="en-US" sz="2400" dirty="0"/>
                        <a:t>Histrionic</a:t>
                      </a:r>
                    </a:p>
                    <a:p>
                      <a:r>
                        <a:rPr lang="en-US" sz="2400" dirty="0"/>
                        <a:t>Narcissist</a:t>
                      </a:r>
                    </a:p>
                    <a:p>
                      <a:endParaRPr lang="en-US" sz="2400" dirty="0"/>
                    </a:p>
                    <a:p>
                      <a:endParaRPr lang="en-US" sz="2400" dirty="0"/>
                    </a:p>
                    <a:p>
                      <a:endParaRPr lang="en-US" sz="2400" dirty="0"/>
                    </a:p>
                  </a:txBody>
                  <a:tcPr/>
                </a:tc>
                <a:tc>
                  <a:txBody>
                    <a:bodyPr/>
                    <a:lstStyle/>
                    <a:p>
                      <a:r>
                        <a:rPr lang="en-US" sz="2400" dirty="0"/>
                        <a:t>Anxious</a:t>
                      </a:r>
                    </a:p>
                    <a:p>
                      <a:r>
                        <a:rPr lang="en-US" sz="2400" dirty="0" err="1"/>
                        <a:t>Dependant</a:t>
                      </a:r>
                      <a:endParaRPr lang="en-US" sz="2400" dirty="0"/>
                    </a:p>
                    <a:p>
                      <a:r>
                        <a:rPr lang="en-US" sz="2400" dirty="0"/>
                        <a:t>Obsessive Compulsive </a:t>
                      </a:r>
                    </a:p>
                  </a:txBody>
                  <a:tcPr/>
                </a:tc>
                <a:extLst>
                  <a:ext uri="{0D108BD9-81ED-4DB2-BD59-A6C34878D82A}">
                    <a16:rowId xmlns:a16="http://schemas.microsoft.com/office/drawing/2014/main" val="2167488130"/>
                  </a:ext>
                </a:extLst>
              </a:tr>
            </a:tbl>
          </a:graphicData>
        </a:graphic>
      </p:graphicFrame>
      <p:sp>
        <p:nvSpPr>
          <p:cNvPr id="5" name="Rounded Rectangle 2">
            <a:extLst>
              <a:ext uri="{FF2B5EF4-FFF2-40B4-BE49-F238E27FC236}">
                <a16:creationId xmlns:a16="http://schemas.microsoft.com/office/drawing/2014/main" id="{8D26EC52-1148-C7DB-D576-0067E8F1265C}"/>
              </a:ext>
            </a:extLst>
          </p:cNvPr>
          <p:cNvSpPr/>
          <p:nvPr/>
        </p:nvSpPr>
        <p:spPr>
          <a:xfrm>
            <a:off x="185530" y="6499386"/>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39814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AC0F-C6AB-44F4-EE00-978C6E80225D}"/>
              </a:ext>
            </a:extLst>
          </p:cNvPr>
          <p:cNvSpPr>
            <a:spLocks noGrp="1"/>
          </p:cNvSpPr>
          <p:nvPr>
            <p:ph type="title"/>
          </p:nvPr>
        </p:nvSpPr>
        <p:spPr>
          <a:xfrm>
            <a:off x="457200" y="506436"/>
            <a:ext cx="8229600" cy="911201"/>
          </a:xfrm>
        </p:spPr>
        <p:txBody>
          <a:bodyPr/>
          <a:lstStyle/>
          <a:p>
            <a:r>
              <a:rPr lang="en-US" b="1" dirty="0">
                <a:solidFill>
                  <a:srgbClr val="7030A0"/>
                </a:solidFill>
              </a:rPr>
              <a:t>Classification Of Personality</a:t>
            </a:r>
          </a:p>
        </p:txBody>
      </p:sp>
      <p:pic>
        <p:nvPicPr>
          <p:cNvPr id="9" name="Content Placeholder 8">
            <a:extLst>
              <a:ext uri="{FF2B5EF4-FFF2-40B4-BE49-F238E27FC236}">
                <a16:creationId xmlns:a16="http://schemas.microsoft.com/office/drawing/2014/main" id="{EA0E9C2C-15D8-6548-3AEE-9ED3E60D9F80}"/>
              </a:ext>
            </a:extLst>
          </p:cNvPr>
          <p:cNvPicPr>
            <a:picLocks noGrp="1" noChangeAspect="1"/>
          </p:cNvPicPr>
          <p:nvPr>
            <p:ph idx="1"/>
          </p:nvPr>
        </p:nvPicPr>
        <p:blipFill>
          <a:blip r:embed="rId2"/>
          <a:srcRect l="24661" t="21214" r="25709" b="6054"/>
          <a:stretch/>
        </p:blipFill>
        <p:spPr>
          <a:xfrm>
            <a:off x="928469" y="1512594"/>
            <a:ext cx="7357402" cy="4960944"/>
          </a:xfrm>
        </p:spPr>
      </p:pic>
      <p:sp>
        <p:nvSpPr>
          <p:cNvPr id="10" name="Rounded Rectangle 2">
            <a:extLst>
              <a:ext uri="{FF2B5EF4-FFF2-40B4-BE49-F238E27FC236}">
                <a16:creationId xmlns:a16="http://schemas.microsoft.com/office/drawing/2014/main" id="{1A41FD26-9FF3-85AA-FE3A-5F843E61CAC1}"/>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553586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1311</TotalTime>
  <Words>1290</Words>
  <Application>Microsoft Office PowerPoint</Application>
  <PresentationFormat>On-screen Show (4:3)</PresentationFormat>
  <Paragraphs>198</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Symbol</vt:lpstr>
      <vt:lpstr>Times New Roman</vt:lpstr>
      <vt:lpstr>Office Theme</vt:lpstr>
      <vt:lpstr>PowerPoint Presentation</vt:lpstr>
      <vt:lpstr>Personality Disorders</vt:lpstr>
      <vt:lpstr>Motto Vision; The Dream/Tomorrow</vt:lpstr>
      <vt:lpstr>PowerPoint Presentation</vt:lpstr>
      <vt:lpstr> Learning objectives </vt:lpstr>
      <vt:lpstr>Personality</vt:lpstr>
      <vt:lpstr>Origin Of Personality</vt:lpstr>
      <vt:lpstr>Types Of Personality Disorders</vt:lpstr>
      <vt:lpstr>Classification Of Personality</vt:lpstr>
      <vt:lpstr>PowerPoint Presentation</vt:lpstr>
      <vt:lpstr>PowerPoint Presentation</vt:lpstr>
      <vt:lpstr>PowerPoint Presentation</vt:lpstr>
      <vt:lpstr>Borderline personality disorder</vt:lpstr>
      <vt:lpstr>PowerPoint Presentation</vt:lpstr>
      <vt:lpstr>ICD 11 Diagnostic Criteria </vt:lpstr>
      <vt:lpstr>Specifiers </vt:lpstr>
      <vt:lpstr>Management</vt:lpstr>
      <vt:lpstr>Medication</vt:lpstr>
      <vt:lpstr>Borderline Personality Disorder Megan Mendez-Miller, Julianna Naccarato, and Julie A. Radico American Family Physician 2022  </vt:lpstr>
      <vt:lpstr>Beneficence</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172</cp:revision>
  <dcterms:created xsi:type="dcterms:W3CDTF">2018-12-27T13:04:00Z</dcterms:created>
  <dcterms:modified xsi:type="dcterms:W3CDTF">2025-02-16T16:54:24Z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