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1"/>
  </p:notesMasterIdLst>
  <p:sldIdLst>
    <p:sldId id="340" r:id="rId2"/>
    <p:sldId id="378" r:id="rId3"/>
    <p:sldId id="350" r:id="rId4"/>
    <p:sldId id="351" r:id="rId5"/>
    <p:sldId id="364" r:id="rId6"/>
    <p:sldId id="317" r:id="rId7"/>
    <p:sldId id="302" r:id="rId8"/>
    <p:sldId id="554" r:id="rId9"/>
    <p:sldId id="555" r:id="rId10"/>
    <p:sldId id="556" r:id="rId11"/>
    <p:sldId id="560" r:id="rId12"/>
    <p:sldId id="564" r:id="rId13"/>
    <p:sldId id="565" r:id="rId14"/>
    <p:sldId id="566" r:id="rId15"/>
    <p:sldId id="567" r:id="rId16"/>
    <p:sldId id="558" r:id="rId17"/>
    <p:sldId id="568" r:id="rId18"/>
    <p:sldId id="569" r:id="rId19"/>
    <p:sldId id="559" r:id="rId20"/>
    <p:sldId id="571" r:id="rId21"/>
    <p:sldId id="570" r:id="rId22"/>
    <p:sldId id="572" r:id="rId23"/>
    <p:sldId id="551" r:id="rId24"/>
    <p:sldId id="384" r:id="rId25"/>
    <p:sldId id="431" r:id="rId26"/>
    <p:sldId id="552" r:id="rId27"/>
    <p:sldId id="553" r:id="rId28"/>
    <p:sldId id="371" r:id="rId29"/>
    <p:sldId id="54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654" autoAdjust="0"/>
  </p:normalViewPr>
  <p:slideViewPr>
    <p:cSldViewPr snapToGrid="0">
      <p:cViewPr varScale="1">
        <p:scale>
          <a:sx n="68" d="100"/>
          <a:sy n="68" d="100"/>
        </p:scale>
        <p:origin x="1494"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2" qsCatId="3D" csTypeId="urn:microsoft.com/office/officeart/2005/8/colors/colorful4#2"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596" custLinFactNeighborY="-4627">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95711" y="1795068"/>
          <a:ext cx="1964624" cy="1964624"/>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Wisdom</a:t>
          </a:r>
        </a:p>
      </dsp:txBody>
      <dsp:txXfrm>
        <a:off x="1990688" y="2255272"/>
        <a:ext cx="1174670" cy="1009857"/>
      </dsp:txXfrm>
    </dsp:sp>
    <dsp:sp modelId="{93300324-D62F-4E58-B882-734182BDB462}">
      <dsp:nvSpPr>
        <dsp:cNvPr id="0" name=""/>
        <dsp:cNvSpPr/>
      </dsp:nvSpPr>
      <dsp:spPr>
        <a:xfrm>
          <a:off x="464365" y="1421605"/>
          <a:ext cx="1428818" cy="1428818"/>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Truth</a:t>
          </a:r>
          <a:r>
            <a:rPr lang="en-US" sz="1400" kern="1200" dirty="0"/>
            <a:t> </a:t>
          </a:r>
        </a:p>
      </dsp:txBody>
      <dsp:txXfrm>
        <a:off x="824074" y="1783488"/>
        <a:ext cx="709400" cy="705052"/>
      </dsp:txXfrm>
    </dsp:sp>
    <dsp:sp modelId="{59EDF28D-6C67-49D0-B5A1-DE5C3CBA2292}">
      <dsp:nvSpPr>
        <dsp:cNvPr id="0" name=""/>
        <dsp:cNvSpPr/>
      </dsp:nvSpPr>
      <dsp:spPr>
        <a:xfrm rot="20700000">
          <a:off x="1264649" y="435867"/>
          <a:ext cx="1399950" cy="1399950"/>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Servic</a:t>
          </a:r>
          <a:r>
            <a:rPr lang="en-US" sz="1400" kern="1200" dirty="0">
              <a:latin typeface="Arial Black" panose="020B0A04020102020204" pitchFamily="34" charset="0"/>
            </a:rPr>
            <a:t>e</a:t>
          </a:r>
          <a:r>
            <a:rPr lang="en-US" sz="1400" kern="1200" dirty="0"/>
            <a:t> </a:t>
          </a:r>
        </a:p>
      </dsp:txBody>
      <dsp:txXfrm rot="-20700000">
        <a:off x="1571699" y="742917"/>
        <a:ext cx="785849" cy="785849"/>
      </dsp:txXfrm>
    </dsp:sp>
    <dsp:sp modelId="{398423B3-DD54-4226-99D7-017EFC1488DF}">
      <dsp:nvSpPr>
        <dsp:cNvPr id="0" name=""/>
        <dsp:cNvSpPr/>
      </dsp:nvSpPr>
      <dsp:spPr>
        <a:xfrm>
          <a:off x="1449642" y="1593311"/>
          <a:ext cx="2514719" cy="2514719"/>
        </a:xfrm>
        <a:prstGeom prst="circularArrow">
          <a:avLst>
            <a:gd name="adj1" fmla="val 4687"/>
            <a:gd name="adj2" fmla="val 299029"/>
            <a:gd name="adj3" fmla="val 2499371"/>
            <a:gd name="adj4" fmla="val 1589794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1324" y="1108132"/>
          <a:ext cx="1827101" cy="182710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40826" y="131896"/>
          <a:ext cx="1969982" cy="196998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2">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7A65D-3DBE-4AEB-8613-6F8B65C256C3}" type="datetimeFigureOut">
              <a:rPr lang="en-US" smtClean="0"/>
              <a:t>2/17/2025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061D9-BAB3-405C-B1E0-F756673E081D}" type="slidenum">
              <a:rPr lang="en-US" smtClean="0"/>
              <a:t>‹#›</a:t>
            </a:fld>
            <a:endParaRPr lang="en-US"/>
          </a:p>
        </p:txBody>
      </p:sp>
    </p:spTree>
    <p:extLst>
      <p:ext uri="{BB962C8B-B14F-4D97-AF65-F5344CB8AC3E}">
        <p14:creationId xmlns:p14="http://schemas.microsoft.com/office/powerpoint/2010/main" val="411078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2/17/2025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2/17/2025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2/17/2025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2/17/2025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2/17/2025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2/17/2025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2/17/2025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2/17/2025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2/17/2025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2/17/2025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2/17/2025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t>2/17/2025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25A71-3D45-8421-952B-2798766AC165}"/>
              </a:ext>
            </a:extLst>
          </p:cNvPr>
          <p:cNvSpPr>
            <a:spLocks noGrp="1"/>
          </p:cNvSpPr>
          <p:nvPr>
            <p:ph type="title"/>
          </p:nvPr>
        </p:nvSpPr>
        <p:spPr>
          <a:xfrm>
            <a:off x="457200" y="457200"/>
            <a:ext cx="8229600" cy="1143000"/>
          </a:xfrm>
        </p:spPr>
        <p:txBody>
          <a:bodyPr/>
          <a:lstStyle/>
          <a:p>
            <a:r>
              <a:rPr lang="en-US" b="1" dirty="0">
                <a:solidFill>
                  <a:srgbClr val="7030A0"/>
                </a:solidFill>
              </a:rPr>
              <a:t>Dimensions </a:t>
            </a:r>
          </a:p>
        </p:txBody>
      </p:sp>
      <p:sp>
        <p:nvSpPr>
          <p:cNvPr id="3" name="Content Placeholder 2">
            <a:extLst>
              <a:ext uri="{FF2B5EF4-FFF2-40B4-BE49-F238E27FC236}">
                <a16:creationId xmlns:a16="http://schemas.microsoft.com/office/drawing/2014/main" id="{F6FCBB19-29E7-D03C-6F1E-6A2D8A200CC7}"/>
              </a:ext>
            </a:extLst>
          </p:cNvPr>
          <p:cNvSpPr>
            <a:spLocks noGrp="1"/>
          </p:cNvSpPr>
          <p:nvPr>
            <p:ph idx="1"/>
          </p:nvPr>
        </p:nvSpPr>
        <p:spPr/>
        <p:txBody>
          <a:bodyPr>
            <a:normAutofit fontScale="92500" lnSpcReduction="20000"/>
          </a:bodyPr>
          <a:lstStyle/>
          <a:p>
            <a:pPr marL="0" indent="0">
              <a:buNone/>
            </a:pPr>
            <a:r>
              <a:rPr lang="en-US" sz="2400" b="1" dirty="0">
                <a:solidFill>
                  <a:srgbClr val="7030A0"/>
                </a:solidFill>
              </a:rPr>
              <a:t>1. Concealability </a:t>
            </a:r>
            <a:r>
              <a:rPr lang="en-US" sz="2400" dirty="0"/>
              <a:t>- how obvious or detectable the characteristic is to others. Less concealable problems are more </a:t>
            </a:r>
            <a:r>
              <a:rPr lang="en-US" sz="2400" dirty="0" err="1"/>
              <a:t>stigmatised</a:t>
            </a:r>
            <a:r>
              <a:rPr lang="en-US" sz="2400" dirty="0"/>
              <a:t>. </a:t>
            </a:r>
          </a:p>
          <a:p>
            <a:pPr marL="0" indent="0">
              <a:buNone/>
            </a:pPr>
            <a:r>
              <a:rPr lang="en-US" sz="2400" b="1" dirty="0">
                <a:solidFill>
                  <a:srgbClr val="7030A0"/>
                </a:solidFill>
              </a:rPr>
              <a:t>2. Course </a:t>
            </a:r>
            <a:r>
              <a:rPr lang="en-US" sz="2400" dirty="0"/>
              <a:t>- whether the stigmatizing condition is reversible over time, with irreversible conditions tending to elicit more negative attitudes from others. </a:t>
            </a:r>
          </a:p>
          <a:p>
            <a:pPr marL="0" indent="0">
              <a:buNone/>
            </a:pPr>
            <a:r>
              <a:rPr lang="en-US" sz="2400" b="1" dirty="0">
                <a:solidFill>
                  <a:srgbClr val="7030A0"/>
                </a:solidFill>
              </a:rPr>
              <a:t>3. Disruptiveness </a:t>
            </a:r>
            <a:r>
              <a:rPr lang="en-US" sz="2400" dirty="0"/>
              <a:t>- The degree of </a:t>
            </a:r>
            <a:r>
              <a:rPr lang="en-US" sz="2400" dirty="0" err="1"/>
              <a:t>stigmatisation</a:t>
            </a:r>
            <a:r>
              <a:rPr lang="en-US" sz="2400" dirty="0"/>
              <a:t> is directly proportional to the degree of disruption in social interaction produced by the condition. </a:t>
            </a:r>
          </a:p>
          <a:p>
            <a:pPr marL="0" indent="0">
              <a:buNone/>
            </a:pPr>
            <a:r>
              <a:rPr lang="en-US" sz="2400" b="1" dirty="0">
                <a:solidFill>
                  <a:srgbClr val="7030A0"/>
                </a:solidFill>
              </a:rPr>
              <a:t>4. Aesthetics </a:t>
            </a:r>
            <a:r>
              <a:rPr lang="en-US" sz="2400" dirty="0"/>
              <a:t>- The attractiveness or pleasing nature of a presentation to one's perceptions; A disorder that elicits an instinctive, and strong reaction of disgust will be more </a:t>
            </a:r>
            <a:r>
              <a:rPr lang="en-US" sz="2400" dirty="0" err="1"/>
              <a:t>stigmatised</a:t>
            </a:r>
            <a:r>
              <a:rPr lang="en-US" sz="2400" dirty="0"/>
              <a:t>. </a:t>
            </a:r>
          </a:p>
          <a:p>
            <a:pPr marL="0" indent="0">
              <a:buNone/>
            </a:pPr>
            <a:r>
              <a:rPr lang="en-US" sz="2400" b="1" dirty="0">
                <a:solidFill>
                  <a:srgbClr val="7030A0"/>
                </a:solidFill>
              </a:rPr>
              <a:t>5. Origin </a:t>
            </a:r>
            <a:r>
              <a:rPr lang="en-US" sz="2400" dirty="0"/>
              <a:t>- one’s understanding of causal factors. A condition thought to be self-inflicted will have a higher stigma.</a:t>
            </a:r>
          </a:p>
          <a:p>
            <a:pPr marL="0" indent="0">
              <a:buNone/>
            </a:pPr>
            <a:r>
              <a:rPr lang="en-US" sz="2400" b="1" dirty="0">
                <a:solidFill>
                  <a:srgbClr val="7030A0"/>
                </a:solidFill>
              </a:rPr>
              <a:t>6. Peril </a:t>
            </a:r>
            <a:r>
              <a:rPr lang="en-US" sz="2400" dirty="0"/>
              <a:t>- feelings of danger or threat that a condition induces. Highly threatening problems are highly </a:t>
            </a:r>
            <a:r>
              <a:rPr lang="en-US" sz="2400" dirty="0" err="1"/>
              <a:t>stigmatised</a:t>
            </a:r>
            <a:r>
              <a:rPr lang="en-US" sz="2000" dirty="0"/>
              <a:t>.</a:t>
            </a:r>
          </a:p>
        </p:txBody>
      </p:sp>
      <p:sp>
        <p:nvSpPr>
          <p:cNvPr id="4" name="Rounded Rectangle 2">
            <a:extLst>
              <a:ext uri="{FF2B5EF4-FFF2-40B4-BE49-F238E27FC236}">
                <a16:creationId xmlns:a16="http://schemas.microsoft.com/office/drawing/2014/main" id="{AEDED6DE-E085-06A7-9729-C6D35D6544C7}"/>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58295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CAA1005-7984-5FCD-1FD7-E4881D0D1730}"/>
              </a:ext>
            </a:extLst>
          </p:cNvPr>
          <p:cNvSpPr/>
          <p:nvPr/>
        </p:nvSpPr>
        <p:spPr>
          <a:xfrm>
            <a:off x="552157" y="1877770"/>
            <a:ext cx="8039686" cy="1237957"/>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Enacted stigma refers to a patient’s actual experience of discrimination</a:t>
            </a:r>
          </a:p>
        </p:txBody>
      </p:sp>
      <p:sp>
        <p:nvSpPr>
          <p:cNvPr id="5" name="Rectangle: Rounded Corners 4">
            <a:extLst>
              <a:ext uri="{FF2B5EF4-FFF2-40B4-BE49-F238E27FC236}">
                <a16:creationId xmlns:a16="http://schemas.microsoft.com/office/drawing/2014/main" id="{DC63F7B6-5960-2ECC-F3C5-317701620D55}"/>
              </a:ext>
            </a:extLst>
          </p:cNvPr>
          <p:cNvSpPr/>
          <p:nvPr/>
        </p:nvSpPr>
        <p:spPr>
          <a:xfrm>
            <a:off x="552157" y="4672366"/>
            <a:ext cx="8039686" cy="1342294"/>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Patient’s fear of experiencing a discriminated act; it is more prevalent and more disabling than enacted stigma</a:t>
            </a:r>
          </a:p>
        </p:txBody>
      </p:sp>
      <p:sp>
        <p:nvSpPr>
          <p:cNvPr id="6" name="Oval 5">
            <a:extLst>
              <a:ext uri="{FF2B5EF4-FFF2-40B4-BE49-F238E27FC236}">
                <a16:creationId xmlns:a16="http://schemas.microsoft.com/office/drawing/2014/main" id="{BE70BA55-173E-E553-91D6-1E693DA08E8C}"/>
              </a:ext>
            </a:extLst>
          </p:cNvPr>
          <p:cNvSpPr/>
          <p:nvPr/>
        </p:nvSpPr>
        <p:spPr>
          <a:xfrm>
            <a:off x="2482948" y="683987"/>
            <a:ext cx="4178104" cy="1009357"/>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50000"/>
                  </a:schemeClr>
                </a:solidFill>
              </a:rPr>
              <a:t>Enacted Stigma</a:t>
            </a:r>
          </a:p>
        </p:txBody>
      </p:sp>
      <p:sp>
        <p:nvSpPr>
          <p:cNvPr id="7" name="Oval 6">
            <a:extLst>
              <a:ext uri="{FF2B5EF4-FFF2-40B4-BE49-F238E27FC236}">
                <a16:creationId xmlns:a16="http://schemas.microsoft.com/office/drawing/2014/main" id="{A1EC5DC2-D3E9-2B6A-42E6-8957EE3187D4}"/>
              </a:ext>
            </a:extLst>
          </p:cNvPr>
          <p:cNvSpPr/>
          <p:nvPr/>
        </p:nvSpPr>
        <p:spPr>
          <a:xfrm>
            <a:off x="2482948" y="3484578"/>
            <a:ext cx="4178104" cy="1009357"/>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50000"/>
                  </a:schemeClr>
                </a:solidFill>
              </a:rPr>
              <a:t>Felt Stigma</a:t>
            </a:r>
          </a:p>
        </p:txBody>
      </p:sp>
      <p:sp>
        <p:nvSpPr>
          <p:cNvPr id="8" name="Rounded Rectangle 2">
            <a:extLst>
              <a:ext uri="{FF2B5EF4-FFF2-40B4-BE49-F238E27FC236}">
                <a16:creationId xmlns:a16="http://schemas.microsoft.com/office/drawing/2014/main" id="{C99A4491-BB8D-8EFF-AE19-E3930ADDB323}"/>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858078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D2D6C-B8D8-8CAF-3C20-21D6BC7FCB32}"/>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B47C2D2-8965-D875-95D0-E3371AD81194}"/>
              </a:ext>
            </a:extLst>
          </p:cNvPr>
          <p:cNvSpPr/>
          <p:nvPr/>
        </p:nvSpPr>
        <p:spPr>
          <a:xfrm>
            <a:off x="552157" y="1877770"/>
            <a:ext cx="8039686" cy="1237957"/>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Public stigma is the reaction that the general population has to people with mental illness</a:t>
            </a:r>
            <a:r>
              <a:rPr lang="en-US" dirty="0"/>
              <a:t>. </a:t>
            </a:r>
          </a:p>
        </p:txBody>
      </p:sp>
      <p:sp>
        <p:nvSpPr>
          <p:cNvPr id="5" name="Rectangle: Rounded Corners 4">
            <a:extLst>
              <a:ext uri="{FF2B5EF4-FFF2-40B4-BE49-F238E27FC236}">
                <a16:creationId xmlns:a16="http://schemas.microsoft.com/office/drawing/2014/main" id="{2B2E6FF5-6C62-8680-EF66-0F4A9CB18B22}"/>
              </a:ext>
            </a:extLst>
          </p:cNvPr>
          <p:cNvSpPr/>
          <p:nvPr/>
        </p:nvSpPr>
        <p:spPr>
          <a:xfrm>
            <a:off x="552157" y="4545757"/>
            <a:ext cx="8039686" cy="1342294"/>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Prejudice which people with mental illness hold against themselves; this internalized stigma develops from the prolonged societal response.</a:t>
            </a:r>
          </a:p>
        </p:txBody>
      </p:sp>
      <p:sp>
        <p:nvSpPr>
          <p:cNvPr id="6" name="Oval 5">
            <a:extLst>
              <a:ext uri="{FF2B5EF4-FFF2-40B4-BE49-F238E27FC236}">
                <a16:creationId xmlns:a16="http://schemas.microsoft.com/office/drawing/2014/main" id="{01CAE884-5ABA-2A7B-539F-DBA8860610C8}"/>
              </a:ext>
            </a:extLst>
          </p:cNvPr>
          <p:cNvSpPr/>
          <p:nvPr/>
        </p:nvSpPr>
        <p:spPr>
          <a:xfrm>
            <a:off x="2577905" y="630302"/>
            <a:ext cx="4178104" cy="1009357"/>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50000"/>
                  </a:schemeClr>
                </a:solidFill>
              </a:rPr>
              <a:t>Public Stigma</a:t>
            </a:r>
          </a:p>
        </p:txBody>
      </p:sp>
      <p:sp>
        <p:nvSpPr>
          <p:cNvPr id="7" name="Oval 6">
            <a:extLst>
              <a:ext uri="{FF2B5EF4-FFF2-40B4-BE49-F238E27FC236}">
                <a16:creationId xmlns:a16="http://schemas.microsoft.com/office/drawing/2014/main" id="{D3797430-B131-88CF-5FF8-B542D72FB455}"/>
              </a:ext>
            </a:extLst>
          </p:cNvPr>
          <p:cNvSpPr/>
          <p:nvPr/>
        </p:nvSpPr>
        <p:spPr>
          <a:xfrm>
            <a:off x="2577905" y="3298289"/>
            <a:ext cx="4178104" cy="1009357"/>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50000"/>
                  </a:schemeClr>
                </a:solidFill>
              </a:rPr>
              <a:t>Self Stigma</a:t>
            </a:r>
          </a:p>
        </p:txBody>
      </p:sp>
      <p:sp>
        <p:nvSpPr>
          <p:cNvPr id="2" name="Rounded Rectangle 2">
            <a:extLst>
              <a:ext uri="{FF2B5EF4-FFF2-40B4-BE49-F238E27FC236}">
                <a16:creationId xmlns:a16="http://schemas.microsoft.com/office/drawing/2014/main" id="{B8B11D83-99C9-F02D-BAED-804F09B23E28}"/>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587248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D5835-D969-BA25-F6F4-8C13FCC9BD1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504E8FB-A47D-6541-1351-360CEBB39872}"/>
              </a:ext>
            </a:extLst>
          </p:cNvPr>
          <p:cNvSpPr/>
          <p:nvPr/>
        </p:nvSpPr>
        <p:spPr>
          <a:xfrm>
            <a:off x="664698" y="2618483"/>
            <a:ext cx="8039686" cy="1342294"/>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t>The stigmatization unaffected person experiences due to his or her relationship with a person who bears a stigma e.g. parents of children with psychiatric conditions</a:t>
            </a:r>
          </a:p>
        </p:txBody>
      </p:sp>
      <p:sp>
        <p:nvSpPr>
          <p:cNvPr id="7" name="Oval 6">
            <a:extLst>
              <a:ext uri="{FF2B5EF4-FFF2-40B4-BE49-F238E27FC236}">
                <a16:creationId xmlns:a16="http://schemas.microsoft.com/office/drawing/2014/main" id="{6FF7EB6C-720C-98D1-413A-1D41101FB5BC}"/>
              </a:ext>
            </a:extLst>
          </p:cNvPr>
          <p:cNvSpPr/>
          <p:nvPr/>
        </p:nvSpPr>
        <p:spPr>
          <a:xfrm>
            <a:off x="2482948" y="969949"/>
            <a:ext cx="4178104" cy="1009357"/>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50000"/>
                  </a:schemeClr>
                </a:solidFill>
              </a:rPr>
              <a:t>Courtesy Stigma</a:t>
            </a:r>
          </a:p>
        </p:txBody>
      </p:sp>
      <p:sp>
        <p:nvSpPr>
          <p:cNvPr id="2" name="Rounded Rectangle 2">
            <a:extLst>
              <a:ext uri="{FF2B5EF4-FFF2-40B4-BE49-F238E27FC236}">
                <a16:creationId xmlns:a16="http://schemas.microsoft.com/office/drawing/2014/main" id="{6ED47385-24F1-FCF6-7920-AA2AC8284D70}"/>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618449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18FCC-BFD8-2B41-015B-3E969F5B171D}"/>
              </a:ext>
            </a:extLst>
          </p:cNvPr>
          <p:cNvSpPr>
            <a:spLocks noGrp="1"/>
          </p:cNvSpPr>
          <p:nvPr>
            <p:ph type="title"/>
          </p:nvPr>
        </p:nvSpPr>
        <p:spPr>
          <a:xfrm>
            <a:off x="457200" y="731836"/>
            <a:ext cx="8229600" cy="685801"/>
          </a:xfrm>
        </p:spPr>
        <p:txBody>
          <a:bodyPr>
            <a:normAutofit fontScale="90000"/>
          </a:bodyPr>
          <a:lstStyle/>
          <a:p>
            <a:r>
              <a:rPr lang="en-US" sz="4000" b="1" dirty="0">
                <a:solidFill>
                  <a:srgbClr val="7030A0"/>
                </a:solidFill>
              </a:rPr>
              <a:t>NIMBY Opposition</a:t>
            </a:r>
          </a:p>
        </p:txBody>
      </p:sp>
      <p:sp>
        <p:nvSpPr>
          <p:cNvPr id="3" name="Content Placeholder 2">
            <a:extLst>
              <a:ext uri="{FF2B5EF4-FFF2-40B4-BE49-F238E27FC236}">
                <a16:creationId xmlns:a16="http://schemas.microsoft.com/office/drawing/2014/main" id="{DB846322-2D85-0906-390A-0B39916CFF43}"/>
              </a:ext>
            </a:extLst>
          </p:cNvPr>
          <p:cNvSpPr>
            <a:spLocks noGrp="1"/>
          </p:cNvSpPr>
          <p:nvPr>
            <p:ph idx="1"/>
          </p:nvPr>
        </p:nvSpPr>
        <p:spPr/>
        <p:txBody>
          <a:bodyPr>
            <a:normAutofit fontScale="92500" lnSpcReduction="20000"/>
          </a:bodyPr>
          <a:lstStyle/>
          <a:p>
            <a:r>
              <a:rPr lang="en-US" dirty="0"/>
              <a:t>Not In My Back Yard or NIMBY opposition </a:t>
            </a:r>
          </a:p>
          <a:p>
            <a:r>
              <a:rPr lang="en-US" dirty="0"/>
              <a:t>It refers to the </a:t>
            </a:r>
            <a:r>
              <a:rPr lang="en-US" dirty="0">
                <a:solidFill>
                  <a:srgbClr val="C00000"/>
                </a:solidFill>
              </a:rPr>
              <a:t>vehement disapproval</a:t>
            </a:r>
            <a:r>
              <a:rPr lang="en-US" dirty="0"/>
              <a:t> by local authorities, and social groups for localization of a community mental health facility in a geographic area due to the fear and stigma against the mentally ill.</a:t>
            </a:r>
          </a:p>
          <a:p>
            <a:pPr marL="0" indent="0">
              <a:buNone/>
            </a:pPr>
            <a:r>
              <a:rPr lang="en-US" dirty="0"/>
              <a:t>The </a:t>
            </a:r>
            <a:r>
              <a:rPr lang="en-US" b="1" dirty="0">
                <a:solidFill>
                  <a:srgbClr val="002060"/>
                </a:solidFill>
              </a:rPr>
              <a:t>main concerns </a:t>
            </a:r>
            <a:r>
              <a:rPr lang="en-US" dirty="0"/>
              <a:t>for the opposers</a:t>
            </a:r>
          </a:p>
          <a:p>
            <a:r>
              <a:rPr lang="en-US" dirty="0"/>
              <a:t>Fear of children’s safety</a:t>
            </a:r>
          </a:p>
          <a:p>
            <a:r>
              <a:rPr lang="en-US" dirty="0"/>
              <a:t>Falling house prices </a:t>
            </a:r>
          </a:p>
          <a:p>
            <a:r>
              <a:rPr lang="en-US" dirty="0"/>
              <a:t>Violence </a:t>
            </a:r>
          </a:p>
          <a:p>
            <a:pPr marL="0" indent="0">
              <a:buNone/>
            </a:pPr>
            <a:endParaRPr lang="en-US" dirty="0"/>
          </a:p>
        </p:txBody>
      </p:sp>
      <p:sp>
        <p:nvSpPr>
          <p:cNvPr id="4" name="Rounded Rectangle 2">
            <a:extLst>
              <a:ext uri="{FF2B5EF4-FFF2-40B4-BE49-F238E27FC236}">
                <a16:creationId xmlns:a16="http://schemas.microsoft.com/office/drawing/2014/main" id="{C142B815-AED3-FA71-E90F-E4558B78F1D5}"/>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4138041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08CE-1503-79D7-1A7F-48B5EBE2A8BE}"/>
              </a:ext>
            </a:extLst>
          </p:cNvPr>
          <p:cNvSpPr>
            <a:spLocks noGrp="1"/>
          </p:cNvSpPr>
          <p:nvPr>
            <p:ph type="title"/>
          </p:nvPr>
        </p:nvSpPr>
        <p:spPr>
          <a:xfrm>
            <a:off x="457200" y="731836"/>
            <a:ext cx="8229600" cy="685801"/>
          </a:xfrm>
        </p:spPr>
        <p:txBody>
          <a:bodyPr>
            <a:normAutofit fontScale="90000"/>
          </a:bodyPr>
          <a:lstStyle/>
          <a:p>
            <a:r>
              <a:rPr lang="en-US" b="1" dirty="0">
                <a:solidFill>
                  <a:srgbClr val="7030A0"/>
                </a:solidFill>
              </a:rPr>
              <a:t>Interventions against stigma</a:t>
            </a:r>
            <a:br>
              <a:rPr lang="en-US" b="1" dirty="0">
                <a:solidFill>
                  <a:srgbClr val="7030A0"/>
                </a:solidFill>
              </a:rPr>
            </a:br>
            <a:r>
              <a:rPr lang="en-US" b="1" dirty="0">
                <a:solidFill>
                  <a:srgbClr val="7030A0"/>
                </a:solidFill>
              </a:rPr>
              <a:t> MIND after NIMBY survey </a:t>
            </a:r>
          </a:p>
        </p:txBody>
      </p:sp>
      <p:sp>
        <p:nvSpPr>
          <p:cNvPr id="3" name="Content Placeholder 2">
            <a:extLst>
              <a:ext uri="{FF2B5EF4-FFF2-40B4-BE49-F238E27FC236}">
                <a16:creationId xmlns:a16="http://schemas.microsoft.com/office/drawing/2014/main" id="{FFF5C1BB-98BA-9C2C-9BD7-361592BB11AC}"/>
              </a:ext>
            </a:extLst>
          </p:cNvPr>
          <p:cNvSpPr>
            <a:spLocks noGrp="1"/>
          </p:cNvSpPr>
          <p:nvPr>
            <p:ph idx="1"/>
          </p:nvPr>
        </p:nvSpPr>
        <p:spPr>
          <a:xfrm>
            <a:off x="457200" y="1856935"/>
            <a:ext cx="8229600" cy="4269228"/>
          </a:xfrm>
        </p:spPr>
        <p:txBody>
          <a:bodyPr>
            <a:normAutofit fontScale="92500" lnSpcReduction="10000"/>
          </a:bodyPr>
          <a:lstStyle/>
          <a:p>
            <a:r>
              <a:rPr lang="en-US" sz="2800" dirty="0"/>
              <a:t>Proposed 3 types of </a:t>
            </a:r>
            <a:r>
              <a:rPr lang="en-US" sz="2800" dirty="0" err="1"/>
              <a:t>antistigma</a:t>
            </a:r>
            <a:r>
              <a:rPr lang="en-US" sz="2800" dirty="0"/>
              <a:t> interventions: </a:t>
            </a:r>
          </a:p>
          <a:p>
            <a:r>
              <a:rPr lang="en-US" dirty="0">
                <a:solidFill>
                  <a:srgbClr val="C00000"/>
                </a:solidFill>
              </a:rPr>
              <a:t>Rights based </a:t>
            </a:r>
            <a:r>
              <a:rPr lang="en-US" dirty="0"/>
              <a:t>– legal methods </a:t>
            </a:r>
          </a:p>
          <a:p>
            <a:r>
              <a:rPr lang="en-US" dirty="0" err="1">
                <a:solidFill>
                  <a:srgbClr val="C00000"/>
                </a:solidFill>
              </a:rPr>
              <a:t>Normalising</a:t>
            </a:r>
            <a:r>
              <a:rPr lang="en-US" dirty="0">
                <a:solidFill>
                  <a:srgbClr val="C00000"/>
                </a:solidFill>
              </a:rPr>
              <a:t> approach </a:t>
            </a:r>
            <a:r>
              <a:rPr lang="en-US" dirty="0"/>
              <a:t>– </a:t>
            </a:r>
            <a:r>
              <a:rPr lang="en-US" dirty="0" err="1"/>
              <a:t>popularising</a:t>
            </a:r>
            <a:r>
              <a:rPr lang="en-US" dirty="0"/>
              <a:t> the fact about how common mental illness are – e.g. 1 in 4 film from Changing Minds campaign, improving contacts between mentally ill and the </a:t>
            </a:r>
            <a:r>
              <a:rPr lang="en-US" dirty="0" err="1"/>
              <a:t>neighbours</a:t>
            </a:r>
            <a:r>
              <a:rPr lang="en-US" dirty="0"/>
              <a:t>, </a:t>
            </a:r>
            <a:r>
              <a:rPr lang="en-US" dirty="0" err="1"/>
              <a:t>etc</a:t>
            </a:r>
            <a:r>
              <a:rPr lang="en-US" dirty="0"/>
              <a:t> </a:t>
            </a:r>
          </a:p>
          <a:p>
            <a:r>
              <a:rPr lang="en-US" dirty="0">
                <a:solidFill>
                  <a:srgbClr val="C00000"/>
                </a:solidFill>
              </a:rPr>
              <a:t>Educational media-based approach </a:t>
            </a:r>
            <a:r>
              <a:rPr lang="en-US" dirty="0"/>
              <a:t>– highlighting the role of balanced reporting by media.</a:t>
            </a:r>
          </a:p>
        </p:txBody>
      </p:sp>
      <p:sp>
        <p:nvSpPr>
          <p:cNvPr id="4" name="Rounded Rectangle 2">
            <a:extLst>
              <a:ext uri="{FF2B5EF4-FFF2-40B4-BE49-F238E27FC236}">
                <a16:creationId xmlns:a16="http://schemas.microsoft.com/office/drawing/2014/main" id="{13FBC9C2-FDD7-043D-2FFB-B57FB82C21B4}"/>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331077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8D49B-75FF-FC34-466F-19DE2E347F33}"/>
              </a:ext>
            </a:extLst>
          </p:cNvPr>
          <p:cNvSpPr>
            <a:spLocks noGrp="1"/>
          </p:cNvSpPr>
          <p:nvPr>
            <p:ph idx="1"/>
          </p:nvPr>
        </p:nvSpPr>
        <p:spPr>
          <a:xfrm>
            <a:off x="457200" y="996070"/>
            <a:ext cx="8229600" cy="4525963"/>
          </a:xfrm>
        </p:spPr>
        <p:txBody>
          <a:bodyPr>
            <a:normAutofit fontScale="85000" lnSpcReduction="10000"/>
          </a:bodyPr>
          <a:lstStyle/>
          <a:p>
            <a:r>
              <a:rPr lang="en-US" b="1" dirty="0">
                <a:solidFill>
                  <a:srgbClr val="7030A0"/>
                </a:solidFill>
              </a:rPr>
              <a:t>Legislative intervention: </a:t>
            </a:r>
          </a:p>
          <a:p>
            <a:r>
              <a:rPr lang="en-US" dirty="0"/>
              <a:t>Not much experimental evidence available to support that antidiscrimination legislation would or would not change public stereo-types.</a:t>
            </a:r>
          </a:p>
          <a:p>
            <a:r>
              <a:rPr lang="en-US" dirty="0"/>
              <a:t>Legislation may </a:t>
            </a:r>
            <a:r>
              <a:rPr lang="en-US" dirty="0">
                <a:solidFill>
                  <a:srgbClr val="C00000"/>
                </a:solidFill>
              </a:rPr>
              <a:t>reduce discriminatory acts </a:t>
            </a:r>
            <a:r>
              <a:rPr lang="en-US" dirty="0"/>
              <a:t>but not the prejudice or stereotypes held. It may increase debate and self-questioning about stigma. </a:t>
            </a:r>
          </a:p>
          <a:p>
            <a:r>
              <a:rPr lang="en-US" dirty="0"/>
              <a:t>People may change behavior to avoid legal sanctions. But there is a risk that suppressed discrimination will be shown in subtle, unpunishable forms.</a:t>
            </a:r>
          </a:p>
          <a:p>
            <a:r>
              <a:rPr lang="en-US" dirty="0">
                <a:solidFill>
                  <a:srgbClr val="C00000"/>
                </a:solidFill>
              </a:rPr>
              <a:t>This may suppress but not eliminate stigma.</a:t>
            </a:r>
          </a:p>
        </p:txBody>
      </p:sp>
      <p:sp>
        <p:nvSpPr>
          <p:cNvPr id="4" name="Rounded Rectangle 2">
            <a:extLst>
              <a:ext uri="{FF2B5EF4-FFF2-40B4-BE49-F238E27FC236}">
                <a16:creationId xmlns:a16="http://schemas.microsoft.com/office/drawing/2014/main" id="{8011F1EB-E7FB-42AE-5637-B431433AC036}"/>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4227955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D98F4-BBF9-2241-024B-E0AE53BEAADB}"/>
              </a:ext>
            </a:extLst>
          </p:cNvPr>
          <p:cNvSpPr>
            <a:spLocks noGrp="1"/>
          </p:cNvSpPr>
          <p:nvPr>
            <p:ph idx="1"/>
          </p:nvPr>
        </p:nvSpPr>
        <p:spPr>
          <a:xfrm>
            <a:off x="457200" y="952500"/>
            <a:ext cx="8229600" cy="4525963"/>
          </a:xfrm>
        </p:spPr>
        <p:txBody>
          <a:bodyPr>
            <a:normAutofit fontScale="85000" lnSpcReduction="20000"/>
          </a:bodyPr>
          <a:lstStyle/>
          <a:p>
            <a:r>
              <a:rPr lang="en-US" b="1" dirty="0">
                <a:solidFill>
                  <a:srgbClr val="7030A0"/>
                </a:solidFill>
              </a:rPr>
              <a:t>Affective intervention:</a:t>
            </a:r>
            <a:r>
              <a:rPr lang="en-US" dirty="0"/>
              <a:t> </a:t>
            </a:r>
          </a:p>
          <a:p>
            <a:r>
              <a:rPr lang="en-US" dirty="0"/>
              <a:t>Increasing contacts between local </a:t>
            </a:r>
            <a:r>
              <a:rPr lang="en-US" dirty="0" err="1"/>
              <a:t>neighbourhood</a:t>
            </a:r>
            <a:r>
              <a:rPr lang="en-US" dirty="0"/>
              <a:t> and the mentally ill patients living in a hostel. </a:t>
            </a:r>
          </a:p>
          <a:p>
            <a:r>
              <a:rPr lang="en-US" dirty="0"/>
              <a:t>The generalization from a few hostel inmates in a locality to the whole category of mentally ill cannot be drawn.</a:t>
            </a:r>
          </a:p>
          <a:p>
            <a:r>
              <a:rPr lang="en-US" dirty="0"/>
              <a:t>It is also noted that when such contacts were encouraged, the mobility of </a:t>
            </a:r>
            <a:r>
              <a:rPr lang="en-US" dirty="0" err="1"/>
              <a:t>neighbours</a:t>
            </a:r>
            <a:r>
              <a:rPr lang="en-US" dirty="0"/>
              <a:t> of such hostels was higher than that of people in a control street. </a:t>
            </a:r>
          </a:p>
          <a:p>
            <a:r>
              <a:rPr lang="en-US" dirty="0"/>
              <a:t>Such measures also have the risk of reinforcing a stereotype by sub typing the better ones and differentiating them from the ‘dangerous’ ones. </a:t>
            </a:r>
          </a:p>
          <a:p>
            <a:pPr marL="0" indent="0">
              <a:buNone/>
            </a:pPr>
            <a:endParaRPr lang="en-US" dirty="0"/>
          </a:p>
          <a:p>
            <a:endParaRPr lang="en-US" dirty="0"/>
          </a:p>
        </p:txBody>
      </p:sp>
      <p:sp>
        <p:nvSpPr>
          <p:cNvPr id="4" name="Rounded Rectangle 2">
            <a:extLst>
              <a:ext uri="{FF2B5EF4-FFF2-40B4-BE49-F238E27FC236}">
                <a16:creationId xmlns:a16="http://schemas.microsoft.com/office/drawing/2014/main" id="{5B9B8621-A749-026A-21AC-7999DA1A1762}"/>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565556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78F543-D9A0-6ED4-0264-6325D8F622B9}"/>
              </a:ext>
            </a:extLst>
          </p:cNvPr>
          <p:cNvSpPr>
            <a:spLocks noGrp="1"/>
          </p:cNvSpPr>
          <p:nvPr>
            <p:ph idx="1"/>
          </p:nvPr>
        </p:nvSpPr>
        <p:spPr/>
        <p:txBody>
          <a:bodyPr/>
          <a:lstStyle/>
          <a:p>
            <a:r>
              <a:rPr lang="en-US" b="1" dirty="0">
                <a:solidFill>
                  <a:srgbClr val="7030A0"/>
                </a:solidFill>
              </a:rPr>
              <a:t>Public education: </a:t>
            </a:r>
          </a:p>
          <a:p>
            <a:r>
              <a:rPr lang="en-US" dirty="0"/>
              <a:t>It had mixed results, but focused interventions can increase socially desirable responses around stigma in the post-campaign survey but no improvement in </a:t>
            </a:r>
            <a:r>
              <a:rPr lang="en-US" dirty="0" err="1"/>
              <a:t>behaviour</a:t>
            </a:r>
            <a:r>
              <a:rPr lang="en-US" dirty="0"/>
              <a:t>. </a:t>
            </a:r>
          </a:p>
        </p:txBody>
      </p:sp>
      <p:sp>
        <p:nvSpPr>
          <p:cNvPr id="4" name="Rounded Rectangle 2">
            <a:extLst>
              <a:ext uri="{FF2B5EF4-FFF2-40B4-BE49-F238E27FC236}">
                <a16:creationId xmlns:a16="http://schemas.microsoft.com/office/drawing/2014/main" id="{556B43E0-848A-F4C7-8430-C6194C4BCDA4}"/>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66704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8B35-2ABD-4EC3-7078-B00AC46B93AB}"/>
              </a:ext>
            </a:extLst>
          </p:cNvPr>
          <p:cNvSpPr>
            <a:spLocks noGrp="1"/>
          </p:cNvSpPr>
          <p:nvPr>
            <p:ph type="title"/>
          </p:nvPr>
        </p:nvSpPr>
        <p:spPr/>
        <p:txBody>
          <a:bodyPr/>
          <a:lstStyle/>
          <a:p>
            <a:r>
              <a:rPr lang="en-US" b="1" dirty="0">
                <a:solidFill>
                  <a:srgbClr val="7030A0"/>
                </a:solidFill>
              </a:rPr>
              <a:t>Models For Social Exclusion</a:t>
            </a:r>
          </a:p>
        </p:txBody>
      </p:sp>
      <p:sp>
        <p:nvSpPr>
          <p:cNvPr id="3" name="Content Placeholder 2">
            <a:extLst>
              <a:ext uri="{FF2B5EF4-FFF2-40B4-BE49-F238E27FC236}">
                <a16:creationId xmlns:a16="http://schemas.microsoft.com/office/drawing/2014/main" id="{A818ECAD-399B-B31A-E544-B859AB07AC7E}"/>
              </a:ext>
            </a:extLst>
          </p:cNvPr>
          <p:cNvSpPr>
            <a:spLocks noGrp="1"/>
          </p:cNvSpPr>
          <p:nvPr>
            <p:ph idx="1"/>
          </p:nvPr>
        </p:nvSpPr>
        <p:spPr/>
        <p:txBody>
          <a:bodyPr>
            <a:noAutofit/>
          </a:bodyPr>
          <a:lstStyle/>
          <a:p>
            <a:r>
              <a:rPr lang="en-US" sz="3000" dirty="0">
                <a:solidFill>
                  <a:srgbClr val="FF0000"/>
                </a:solidFill>
              </a:rPr>
              <a:t>Liz </a:t>
            </a:r>
            <a:r>
              <a:rPr lang="en-US" sz="3000" dirty="0" err="1">
                <a:solidFill>
                  <a:srgbClr val="FF0000"/>
                </a:solidFill>
              </a:rPr>
              <a:t>Sayce</a:t>
            </a:r>
            <a:r>
              <a:rPr lang="en-US" sz="3000" dirty="0">
                <a:solidFill>
                  <a:srgbClr val="FF0000"/>
                </a:solidFill>
              </a:rPr>
              <a:t> (‘Psychiatric patient to citizen’) </a:t>
            </a:r>
            <a:r>
              <a:rPr lang="en-US" sz="3000" dirty="0"/>
              <a:t>provides four different models for addressing stigma and social exclusion. </a:t>
            </a:r>
          </a:p>
          <a:p>
            <a:pPr marL="0" indent="0">
              <a:buNone/>
            </a:pPr>
            <a:r>
              <a:rPr lang="en-US" sz="3000" b="1" dirty="0">
                <a:solidFill>
                  <a:srgbClr val="7030A0"/>
                </a:solidFill>
              </a:rPr>
              <a:t>A. Brain disease model </a:t>
            </a:r>
            <a:r>
              <a:rPr lang="en-US" sz="3000" dirty="0"/>
              <a:t>– </a:t>
            </a:r>
          </a:p>
          <a:p>
            <a:r>
              <a:rPr lang="en-US" sz="3000" dirty="0"/>
              <a:t>also known as </a:t>
            </a:r>
            <a:r>
              <a:rPr lang="en-US" sz="3000" dirty="0">
                <a:solidFill>
                  <a:srgbClr val="FF0000"/>
                </a:solidFill>
              </a:rPr>
              <a:t>‘no fault’ approach </a:t>
            </a:r>
            <a:r>
              <a:rPr lang="en-US" sz="3000" dirty="0"/>
              <a:t>–</a:t>
            </a:r>
          </a:p>
          <a:p>
            <a:r>
              <a:rPr lang="en-US" sz="3000" dirty="0"/>
              <a:t> it’s an illness like any other. </a:t>
            </a:r>
          </a:p>
          <a:p>
            <a:r>
              <a:rPr lang="en-US" sz="3000" dirty="0"/>
              <a:t>This has the danger of lacking credibility, is too paternalistic and may make ill-person ‘</a:t>
            </a:r>
            <a:r>
              <a:rPr lang="en-US" sz="3000" dirty="0">
                <a:solidFill>
                  <a:srgbClr val="FF0000"/>
                </a:solidFill>
              </a:rPr>
              <a:t>a victim of fate’. </a:t>
            </a:r>
          </a:p>
        </p:txBody>
      </p:sp>
      <p:sp>
        <p:nvSpPr>
          <p:cNvPr id="4" name="Rounded Rectangle 2">
            <a:extLst>
              <a:ext uri="{FF2B5EF4-FFF2-40B4-BE49-F238E27FC236}">
                <a16:creationId xmlns:a16="http://schemas.microsoft.com/office/drawing/2014/main" id="{59357366-22B4-329C-58D6-79EB55B36890}"/>
              </a:ext>
            </a:extLst>
          </p:cNvPr>
          <p:cNvSpPr/>
          <p:nvPr/>
        </p:nvSpPr>
        <p:spPr>
          <a:xfrm>
            <a:off x="185530" y="64458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62131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61E5-4D24-3AE2-D829-2BFE15AF6F69}"/>
              </a:ext>
            </a:extLst>
          </p:cNvPr>
          <p:cNvSpPr>
            <a:spLocks noGrp="1"/>
          </p:cNvSpPr>
          <p:nvPr>
            <p:ph type="title"/>
          </p:nvPr>
        </p:nvSpPr>
        <p:spPr>
          <a:xfrm>
            <a:off x="457200" y="1695264"/>
            <a:ext cx="8229600" cy="1143000"/>
          </a:xfrm>
        </p:spPr>
        <p:txBody>
          <a:bodyPr>
            <a:normAutofit/>
          </a:bodyPr>
          <a:lstStyle/>
          <a:p>
            <a:r>
              <a:rPr lang="en-US" sz="4000" b="1" dirty="0">
                <a:solidFill>
                  <a:srgbClr val="7030A0"/>
                </a:solidFill>
              </a:rPr>
              <a:t>Stigma</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85316" y="3156857"/>
            <a:ext cx="3646154" cy="2005879"/>
          </a:xfrm>
        </p:spPr>
      </p:pic>
    </p:spTree>
    <p:extLst>
      <p:ext uri="{BB962C8B-B14F-4D97-AF65-F5344CB8AC3E}">
        <p14:creationId xmlns:p14="http://schemas.microsoft.com/office/powerpoint/2010/main" val="127360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57EA76-E43C-54B5-D6E3-47D838A8D60D}"/>
              </a:ext>
            </a:extLst>
          </p:cNvPr>
          <p:cNvSpPr>
            <a:spLocks noGrp="1"/>
          </p:cNvSpPr>
          <p:nvPr>
            <p:ph idx="1"/>
          </p:nvPr>
        </p:nvSpPr>
        <p:spPr>
          <a:xfrm>
            <a:off x="457200" y="1166018"/>
            <a:ext cx="8229600" cy="4525963"/>
          </a:xfrm>
        </p:spPr>
        <p:txBody>
          <a:bodyPr>
            <a:normAutofit fontScale="92500"/>
          </a:bodyPr>
          <a:lstStyle/>
          <a:p>
            <a:r>
              <a:rPr lang="en-US" sz="3200" b="1" dirty="0">
                <a:solidFill>
                  <a:srgbClr val="7030A0"/>
                </a:solidFill>
              </a:rPr>
              <a:t>B. Individual growth model </a:t>
            </a:r>
            <a:r>
              <a:rPr lang="en-US" sz="3200" dirty="0"/>
              <a:t>–</a:t>
            </a:r>
          </a:p>
          <a:p>
            <a:r>
              <a:rPr lang="en-US" sz="3200" dirty="0"/>
              <a:t>In this model, good mental health, emotional distress triggered by bereavement and enduring psychosis are </a:t>
            </a:r>
            <a:r>
              <a:rPr lang="en-US" sz="3200" dirty="0">
                <a:solidFill>
                  <a:srgbClr val="C00000"/>
                </a:solidFill>
              </a:rPr>
              <a:t>related experiences </a:t>
            </a:r>
            <a:r>
              <a:rPr lang="en-US" sz="3200" dirty="0"/>
              <a:t>(dimensional). </a:t>
            </a:r>
          </a:p>
          <a:p>
            <a:r>
              <a:rPr lang="en-US" sz="3200" dirty="0"/>
              <a:t>The continuum approach has been critiqued as advocating for the status rather than attitude shifts involving cultural change though it is a popular approach particularly in mental health promotion.</a:t>
            </a:r>
            <a:endParaRPr lang="en-US" dirty="0"/>
          </a:p>
        </p:txBody>
      </p:sp>
      <p:sp>
        <p:nvSpPr>
          <p:cNvPr id="4" name="Rounded Rectangle 2">
            <a:extLst>
              <a:ext uri="{FF2B5EF4-FFF2-40B4-BE49-F238E27FC236}">
                <a16:creationId xmlns:a16="http://schemas.microsoft.com/office/drawing/2014/main" id="{276E3D28-13D2-2B26-E9F1-F61492863221}"/>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536125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91AE29-B707-B158-963B-FDB9A488246C}"/>
              </a:ext>
            </a:extLst>
          </p:cNvPr>
          <p:cNvSpPr>
            <a:spLocks noGrp="1"/>
          </p:cNvSpPr>
          <p:nvPr>
            <p:ph idx="1"/>
          </p:nvPr>
        </p:nvSpPr>
        <p:spPr>
          <a:xfrm>
            <a:off x="457200" y="800100"/>
            <a:ext cx="8229600" cy="5326063"/>
          </a:xfrm>
        </p:spPr>
        <p:txBody>
          <a:bodyPr>
            <a:normAutofit fontScale="92500" lnSpcReduction="10000"/>
          </a:bodyPr>
          <a:lstStyle/>
          <a:p>
            <a:pPr marL="0" indent="0">
              <a:buNone/>
            </a:pPr>
            <a:r>
              <a:rPr lang="en-US" b="1" dirty="0">
                <a:solidFill>
                  <a:srgbClr val="7030A0"/>
                </a:solidFill>
              </a:rPr>
              <a:t>C. Libertarian model</a:t>
            </a:r>
            <a:r>
              <a:rPr lang="en-US" dirty="0"/>
              <a:t>- </a:t>
            </a:r>
          </a:p>
          <a:p>
            <a:r>
              <a:rPr lang="en-US" dirty="0"/>
              <a:t>Advocates equal rights and equal criminal responsibility for mental health service users. </a:t>
            </a:r>
          </a:p>
          <a:p>
            <a:r>
              <a:rPr lang="en-US" dirty="0"/>
              <a:t>The biggest concern is that the net result will be a series of losses for people with mental health problems rather than gains particularly in the courts and workplace.</a:t>
            </a:r>
          </a:p>
          <a:p>
            <a:pPr marL="0" indent="0">
              <a:buNone/>
            </a:pPr>
            <a:r>
              <a:rPr lang="en-US" b="1" dirty="0" err="1">
                <a:solidFill>
                  <a:srgbClr val="7030A0"/>
                </a:solidFill>
              </a:rPr>
              <a:t>D.Disability</a:t>
            </a:r>
            <a:r>
              <a:rPr lang="en-US" b="1" dirty="0">
                <a:solidFill>
                  <a:srgbClr val="7030A0"/>
                </a:solidFill>
              </a:rPr>
              <a:t> inclusion model </a:t>
            </a:r>
            <a:r>
              <a:rPr lang="en-US" dirty="0"/>
              <a:t>–</a:t>
            </a:r>
          </a:p>
          <a:p>
            <a:r>
              <a:rPr lang="en-US" dirty="0"/>
              <a:t>The </a:t>
            </a:r>
            <a:r>
              <a:rPr lang="en-US" dirty="0" err="1"/>
              <a:t>favoured</a:t>
            </a:r>
            <a:r>
              <a:rPr lang="en-US" dirty="0"/>
              <a:t> approach that promotes the concept of social inclusion on civil rights grounds and not just paternalistic ‘help’. </a:t>
            </a:r>
          </a:p>
        </p:txBody>
      </p:sp>
      <p:sp>
        <p:nvSpPr>
          <p:cNvPr id="6" name="Rounded Rectangle 2">
            <a:extLst>
              <a:ext uri="{FF2B5EF4-FFF2-40B4-BE49-F238E27FC236}">
                <a16:creationId xmlns:a16="http://schemas.microsoft.com/office/drawing/2014/main" id="{74CC1050-E1B1-98BF-EAA9-62247B11BD85}"/>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4291549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D3FA-61CC-2382-2CC0-0D4B5041F155}"/>
              </a:ext>
            </a:extLst>
          </p:cNvPr>
          <p:cNvSpPr>
            <a:spLocks noGrp="1"/>
          </p:cNvSpPr>
          <p:nvPr>
            <p:ph type="title"/>
          </p:nvPr>
        </p:nvSpPr>
        <p:spPr>
          <a:xfrm>
            <a:off x="457200" y="801858"/>
            <a:ext cx="8229600" cy="615780"/>
          </a:xfrm>
        </p:spPr>
        <p:txBody>
          <a:bodyPr>
            <a:normAutofit fontScale="90000"/>
          </a:bodyPr>
          <a:lstStyle/>
          <a:p>
            <a:r>
              <a:rPr lang="en-US" b="1" dirty="0">
                <a:solidFill>
                  <a:srgbClr val="7030A0"/>
                </a:solidFill>
              </a:rPr>
              <a:t>Types of Stigma in Physical Illnesses</a:t>
            </a:r>
            <a:br>
              <a:rPr lang="en-US" b="1" dirty="0">
                <a:solidFill>
                  <a:srgbClr val="7030A0"/>
                </a:solidFill>
              </a:rPr>
            </a:br>
            <a:endParaRPr lang="en-US" dirty="0">
              <a:solidFill>
                <a:srgbClr val="7030A0"/>
              </a:solidFill>
            </a:endParaRPr>
          </a:p>
        </p:txBody>
      </p:sp>
      <p:sp>
        <p:nvSpPr>
          <p:cNvPr id="5" name="TextBox 4">
            <a:extLst>
              <a:ext uri="{FF2B5EF4-FFF2-40B4-BE49-F238E27FC236}">
                <a16:creationId xmlns:a16="http://schemas.microsoft.com/office/drawing/2014/main" id="{3994007A-3BA8-E372-E83A-B16CC7DC6110}"/>
              </a:ext>
            </a:extLst>
          </p:cNvPr>
          <p:cNvSpPr txBox="1"/>
          <p:nvPr/>
        </p:nvSpPr>
        <p:spPr>
          <a:xfrm>
            <a:off x="369277" y="1484426"/>
            <a:ext cx="8405446" cy="4893647"/>
          </a:xfrm>
          <a:prstGeom prst="rect">
            <a:avLst/>
          </a:prstGeom>
          <a:noFill/>
        </p:spPr>
        <p:txBody>
          <a:bodyPr wrap="square">
            <a:spAutoFit/>
          </a:bodyPr>
          <a:lstStyle/>
          <a:p>
            <a:pPr>
              <a:buFont typeface="+mj-lt"/>
              <a:buAutoNum type="arabicPeriod"/>
            </a:pPr>
            <a:r>
              <a:rPr lang="en-US" sz="2400" b="1" dirty="0"/>
              <a:t>Contagious Diseases</a:t>
            </a:r>
            <a:r>
              <a:rPr lang="en-US" sz="2400" dirty="0"/>
              <a:t> </a:t>
            </a:r>
          </a:p>
          <a:p>
            <a:r>
              <a:rPr lang="en-US" sz="2400" dirty="0"/>
              <a:t>            HIV/AIDS, Tuberculosis, COVID-19</a:t>
            </a:r>
          </a:p>
          <a:p>
            <a:endParaRPr lang="en-US" sz="2400" dirty="0"/>
          </a:p>
          <a:p>
            <a:r>
              <a:rPr lang="en-US" sz="2400" b="1" dirty="0"/>
              <a:t>2. Chronic Illnesses</a:t>
            </a:r>
            <a:r>
              <a:rPr lang="en-US" sz="2400" dirty="0"/>
              <a:t> </a:t>
            </a:r>
          </a:p>
          <a:p>
            <a:r>
              <a:rPr lang="en-US" sz="2400" dirty="0"/>
              <a:t>             Autoimmune Diseases</a:t>
            </a:r>
          </a:p>
          <a:p>
            <a:endParaRPr lang="en-US" sz="2400" dirty="0"/>
          </a:p>
          <a:p>
            <a:r>
              <a:rPr lang="en-US" sz="2400" b="1" dirty="0"/>
              <a:t>3 Neurological Disorders</a:t>
            </a:r>
            <a:r>
              <a:rPr lang="en-US" sz="2400" dirty="0"/>
              <a:t> </a:t>
            </a:r>
          </a:p>
          <a:p>
            <a:r>
              <a:rPr lang="en-US" sz="2400" dirty="0"/>
              <a:t>           Epilepsy, Parkinson’s Disease, Stroke-related Disabilities</a:t>
            </a:r>
          </a:p>
          <a:p>
            <a:endParaRPr lang="en-US" sz="2400" dirty="0"/>
          </a:p>
          <a:p>
            <a:r>
              <a:rPr lang="en-US" sz="2400" b="1" dirty="0"/>
              <a:t>4. Obesity and Eating Disorders</a:t>
            </a:r>
          </a:p>
          <a:p>
            <a:endParaRPr lang="en-US" sz="2400" dirty="0"/>
          </a:p>
          <a:p>
            <a:r>
              <a:rPr lang="en-US" sz="2400" b="1" dirty="0"/>
              <a:t>5. Disabilities and Physical Disfigurements</a:t>
            </a:r>
            <a:r>
              <a:rPr lang="en-US" sz="2400" dirty="0"/>
              <a:t> </a:t>
            </a:r>
          </a:p>
          <a:p>
            <a:r>
              <a:rPr lang="en-US" sz="2400" dirty="0"/>
              <a:t>                     Amputations, Burns, Genetic Conditions</a:t>
            </a:r>
            <a:endParaRPr lang="en-US" sz="1600" dirty="0"/>
          </a:p>
        </p:txBody>
      </p:sp>
      <p:sp>
        <p:nvSpPr>
          <p:cNvPr id="6" name="Rounded Rectangle 2">
            <a:extLst>
              <a:ext uri="{FF2B5EF4-FFF2-40B4-BE49-F238E27FC236}">
                <a16:creationId xmlns:a16="http://schemas.microsoft.com/office/drawing/2014/main" id="{E1847A91-310D-6208-B6DB-095C3A0D4AC6}"/>
              </a:ext>
            </a:extLst>
          </p:cNvPr>
          <p:cNvSpPr/>
          <p:nvPr/>
        </p:nvSpPr>
        <p:spPr>
          <a:xfrm>
            <a:off x="6881751" y="6444862"/>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Vertical Integration</a:t>
            </a:r>
          </a:p>
        </p:txBody>
      </p:sp>
    </p:spTree>
    <p:extLst>
      <p:ext uri="{BB962C8B-B14F-4D97-AF65-F5344CB8AC3E}">
        <p14:creationId xmlns:p14="http://schemas.microsoft.com/office/powerpoint/2010/main" val="2553603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46BAA7-1942-BA78-F947-C3E4307525E8}"/>
              </a:ext>
            </a:extLst>
          </p:cNvPr>
          <p:cNvSpPr>
            <a:spLocks noGrp="1"/>
          </p:cNvSpPr>
          <p:nvPr>
            <p:ph idx="1"/>
          </p:nvPr>
        </p:nvSpPr>
        <p:spPr>
          <a:xfrm>
            <a:off x="457200" y="2532520"/>
            <a:ext cx="8229600" cy="3497263"/>
          </a:xfrm>
        </p:spPr>
        <p:txBody>
          <a:bodyPr>
            <a:normAutofit fontScale="92500" lnSpcReduction="10000"/>
          </a:bodyPr>
          <a:lstStyle/>
          <a:p>
            <a:r>
              <a:rPr lang="en-US" sz="2400" dirty="0"/>
              <a:t>This systematic review highlights the growing public health challenge of mental disorders among children and adolescents and evaluates the effectiveness of school-based interventions in improving mental health literacy and reducing stigma. </a:t>
            </a:r>
          </a:p>
          <a:p>
            <a:r>
              <a:rPr lang="en-US" sz="2400" dirty="0"/>
              <a:t>The review found moderate evidence supporting the short-term effectiveness of these interventions but noted a lack of long-term follow-up data.</a:t>
            </a:r>
          </a:p>
          <a:p>
            <a:r>
              <a:rPr lang="en-US" sz="2400" dirty="0"/>
              <a:t>Future research should address methodological inconsistencies and include process evaluations to enhance intervention design and implementation.</a:t>
            </a:r>
          </a:p>
        </p:txBody>
      </p:sp>
      <p:sp>
        <p:nvSpPr>
          <p:cNvPr id="5" name="TextBox 4">
            <a:extLst>
              <a:ext uri="{FF2B5EF4-FFF2-40B4-BE49-F238E27FC236}">
                <a16:creationId xmlns:a16="http://schemas.microsoft.com/office/drawing/2014/main" id="{FA70DCD4-C61E-7BB5-5C04-F098DB0F430D}"/>
              </a:ext>
            </a:extLst>
          </p:cNvPr>
          <p:cNvSpPr txBox="1"/>
          <p:nvPr/>
        </p:nvSpPr>
        <p:spPr>
          <a:xfrm>
            <a:off x="644524" y="561886"/>
            <a:ext cx="7902575" cy="1754326"/>
          </a:xfrm>
          <a:prstGeom prst="rect">
            <a:avLst/>
          </a:prstGeom>
          <a:noFill/>
        </p:spPr>
        <p:txBody>
          <a:bodyPr wrap="square">
            <a:spAutoFit/>
          </a:bodyPr>
          <a:lstStyle/>
          <a:p>
            <a:pPr algn="l"/>
            <a:r>
              <a:rPr lang="en-US" sz="2400" b="1" i="0" dirty="0">
                <a:solidFill>
                  <a:srgbClr val="7030A0"/>
                </a:solidFill>
                <a:effectLst/>
                <a:latin typeface="Open Sans" panose="020B0606030504020204" pitchFamily="34" charset="0"/>
              </a:rPr>
              <a:t>Review: School-based interventions to improve mental health literacy and reduce mental health stigma – a systematic review</a:t>
            </a:r>
          </a:p>
          <a:p>
            <a:r>
              <a:rPr lang="en-US" dirty="0">
                <a:solidFill>
                  <a:srgbClr val="0070C0"/>
                </a:solidFill>
              </a:rPr>
              <a:t>Karen Kei Yan Ma et al.</a:t>
            </a:r>
          </a:p>
          <a:p>
            <a:r>
              <a:rPr lang="en-US" dirty="0">
                <a:solidFill>
                  <a:srgbClr val="0070C0"/>
                </a:solidFill>
              </a:rPr>
              <a:t>January 2022</a:t>
            </a:r>
          </a:p>
        </p:txBody>
      </p:sp>
      <p:sp>
        <p:nvSpPr>
          <p:cNvPr id="7" name="TextBox 6">
            <a:extLst>
              <a:ext uri="{FF2B5EF4-FFF2-40B4-BE49-F238E27FC236}">
                <a16:creationId xmlns:a16="http://schemas.microsoft.com/office/drawing/2014/main" id="{868F10DF-55E4-05CE-2646-1328E560A79B}"/>
              </a:ext>
            </a:extLst>
          </p:cNvPr>
          <p:cNvSpPr txBox="1"/>
          <p:nvPr/>
        </p:nvSpPr>
        <p:spPr>
          <a:xfrm>
            <a:off x="644525" y="5927090"/>
            <a:ext cx="7715250" cy="369332"/>
          </a:xfrm>
          <a:prstGeom prst="rect">
            <a:avLst/>
          </a:prstGeom>
          <a:noFill/>
        </p:spPr>
        <p:txBody>
          <a:bodyPr wrap="square">
            <a:spAutoFit/>
          </a:bodyPr>
          <a:lstStyle/>
          <a:p>
            <a:r>
              <a:rPr lang="en-US" dirty="0">
                <a:solidFill>
                  <a:srgbClr val="0070C0"/>
                </a:solidFill>
              </a:rPr>
              <a:t>https://acamh.onlinelibrary.wiley.com/doi/epdf/10.1111/camh.12543</a:t>
            </a:r>
          </a:p>
        </p:txBody>
      </p:sp>
      <p:sp>
        <p:nvSpPr>
          <p:cNvPr id="8" name="Rounded Rectangle 2">
            <a:extLst>
              <a:ext uri="{FF2B5EF4-FFF2-40B4-BE49-F238E27FC236}">
                <a16:creationId xmlns:a16="http://schemas.microsoft.com/office/drawing/2014/main" id="{952578CB-5DA0-B675-D360-980A2200798B}"/>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t>Longitudinal Integration</a:t>
            </a:r>
          </a:p>
        </p:txBody>
      </p:sp>
    </p:spTree>
    <p:extLst>
      <p:ext uri="{BB962C8B-B14F-4D97-AF65-F5344CB8AC3E}">
        <p14:creationId xmlns:p14="http://schemas.microsoft.com/office/powerpoint/2010/main" val="2154335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0D18F-8C71-DC9E-3454-1FB0B226B231}"/>
              </a:ext>
            </a:extLst>
          </p:cNvPr>
          <p:cNvSpPr>
            <a:spLocks noGrp="1"/>
          </p:cNvSpPr>
          <p:nvPr>
            <p:ph idx="1"/>
          </p:nvPr>
        </p:nvSpPr>
        <p:spPr>
          <a:xfrm>
            <a:off x="377371" y="2220686"/>
            <a:ext cx="8309429" cy="3905477"/>
          </a:xfrm>
        </p:spPr>
        <p:txBody>
          <a:bodyPr>
            <a:noAutofit/>
          </a:bodyPr>
          <a:lstStyle/>
          <a:p>
            <a:pPr algn="just"/>
            <a:r>
              <a:rPr lang="en-US" sz="2800" b="0" i="0" dirty="0">
                <a:solidFill>
                  <a:srgbClr val="0D0D0D"/>
                </a:solidFill>
                <a:effectLst/>
              </a:rPr>
              <a:t>Justice involves </a:t>
            </a:r>
            <a:r>
              <a:rPr lang="en-US" sz="2800" b="0" i="0" dirty="0">
                <a:solidFill>
                  <a:srgbClr val="FF0000"/>
                </a:solidFill>
                <a:effectLst/>
              </a:rPr>
              <a:t>treating individuals fairly and equitably</a:t>
            </a:r>
            <a:r>
              <a:rPr lang="en-US" sz="2800" b="0" i="0" dirty="0">
                <a:solidFill>
                  <a:srgbClr val="0D0D0D"/>
                </a:solidFill>
                <a:effectLst/>
              </a:rPr>
              <a:t>, ensuring that everyone receives what is due to them.</a:t>
            </a:r>
          </a:p>
          <a:p>
            <a:pPr algn="just"/>
            <a:r>
              <a:rPr lang="en-US" sz="2800" b="0" i="0" dirty="0">
                <a:solidFill>
                  <a:srgbClr val="0D0D0D"/>
                </a:solidFill>
                <a:effectLst/>
              </a:rPr>
              <a:t>It requires impartiality, equality, and fairness in the distribution of benefits, resources, opportunities, and burdens. </a:t>
            </a:r>
          </a:p>
          <a:p>
            <a:pPr algn="just"/>
            <a:r>
              <a:rPr lang="en-US" sz="2800" b="0" i="0" dirty="0">
                <a:solidFill>
                  <a:srgbClr val="0D0D0D"/>
                </a:solidFill>
                <a:effectLst/>
              </a:rPr>
              <a:t>Justice also entails addressing systemic inequalities and advocating for the rights of marginalized or disadvantaged groups.</a:t>
            </a:r>
            <a:endParaRPr lang="en-US" sz="2800" dirty="0"/>
          </a:p>
        </p:txBody>
      </p:sp>
      <p:sp>
        <p:nvSpPr>
          <p:cNvPr id="4" name="Oval 3">
            <a:extLst>
              <a:ext uri="{FF2B5EF4-FFF2-40B4-BE49-F238E27FC236}">
                <a16:creationId xmlns:a16="http://schemas.microsoft.com/office/drawing/2014/main" id="{A2DB2352-AAE6-13D2-0449-6DC369133322}"/>
              </a:ext>
            </a:extLst>
          </p:cNvPr>
          <p:cNvSpPr/>
          <p:nvPr/>
        </p:nvSpPr>
        <p:spPr>
          <a:xfrm>
            <a:off x="3044371" y="515500"/>
            <a:ext cx="3055257" cy="1313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b="1" dirty="0"/>
              <a:t>Justice</a:t>
            </a:r>
          </a:p>
        </p:txBody>
      </p:sp>
      <p:sp>
        <p:nvSpPr>
          <p:cNvPr id="5" name="Rounded Rectangle 5">
            <a:extLst>
              <a:ext uri="{FF2B5EF4-FFF2-40B4-BE49-F238E27FC236}">
                <a16:creationId xmlns:a16="http://schemas.microsoft.com/office/drawing/2014/main" id="{CBEF1A59-D5F0-A0E8-DE5E-DDB17755608A}"/>
              </a:ext>
            </a:extLst>
          </p:cNvPr>
          <p:cNvSpPr/>
          <p:nvPr/>
        </p:nvSpPr>
        <p:spPr>
          <a:xfrm>
            <a:off x="6414052" y="6215270"/>
            <a:ext cx="2588240" cy="50618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793615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2984-B80A-91B3-8009-E6059AAB977A}"/>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84653422-ED80-2F67-CF0E-4644A921884E}"/>
              </a:ext>
            </a:extLst>
          </p:cNvPr>
          <p:cNvSpPr>
            <a:spLocks noGrp="1"/>
          </p:cNvSpPr>
          <p:nvPr>
            <p:ph idx="1"/>
          </p:nvPr>
        </p:nvSpPr>
        <p:spPr/>
        <p:txBody>
          <a:bodyPr>
            <a:normAutofit/>
          </a:bodyPr>
          <a:lstStyle/>
          <a:p>
            <a:pPr marL="457200" indent="-457200">
              <a:buAutoNum type="arabicPeriod"/>
            </a:pPr>
            <a:r>
              <a:rPr lang="en-US" sz="2400" dirty="0">
                <a:latin typeface="+mj-lt"/>
              </a:rPr>
              <a:t>A 22-year-old college student with epilepsy reports being excluded from group projects and social events after having a seizure in class. His professor suggests he take online classes instead. What type of stigma is primarily affecting him?</a:t>
            </a:r>
          </a:p>
          <a:p>
            <a:pPr marL="457200" indent="-457200">
              <a:buAutoNum type="alphaUcParenR"/>
            </a:pPr>
            <a:r>
              <a:rPr lang="en-US" sz="2400" dirty="0">
                <a:latin typeface="+mj-lt"/>
              </a:rPr>
              <a:t>Courtesy stigma</a:t>
            </a:r>
          </a:p>
          <a:p>
            <a:pPr marL="457200" indent="-457200">
              <a:buAutoNum type="alphaUcParenR"/>
            </a:pPr>
            <a:r>
              <a:rPr lang="en-US" sz="2400" dirty="0">
                <a:latin typeface="+mj-lt"/>
              </a:rPr>
              <a:t>Anticipated stigma</a:t>
            </a:r>
          </a:p>
          <a:p>
            <a:pPr marL="0" indent="0">
              <a:buNone/>
            </a:pPr>
            <a:r>
              <a:rPr lang="en-US" sz="2400" dirty="0">
                <a:latin typeface="+mj-lt"/>
              </a:rPr>
              <a:t>C) Structural stigma</a:t>
            </a:r>
          </a:p>
          <a:p>
            <a:pPr marL="0" indent="0">
              <a:buNone/>
            </a:pPr>
            <a:r>
              <a:rPr lang="en-US" sz="2400" dirty="0">
                <a:latin typeface="+mj-lt"/>
              </a:rPr>
              <a:t>D) Social stigma</a:t>
            </a:r>
          </a:p>
        </p:txBody>
      </p:sp>
      <p:sp>
        <p:nvSpPr>
          <p:cNvPr id="4" name="TextBox 3">
            <a:extLst>
              <a:ext uri="{FF2B5EF4-FFF2-40B4-BE49-F238E27FC236}">
                <a16:creationId xmlns:a16="http://schemas.microsoft.com/office/drawing/2014/main" id="{742970D3-C008-8F21-9254-7AC88587186F}"/>
              </a:ext>
            </a:extLst>
          </p:cNvPr>
          <p:cNvSpPr txBox="1"/>
          <p:nvPr/>
        </p:nvSpPr>
        <p:spPr>
          <a:xfrm>
            <a:off x="2475914" y="6091961"/>
            <a:ext cx="3108960" cy="461665"/>
          </a:xfrm>
          <a:prstGeom prst="rect">
            <a:avLst/>
          </a:prstGeom>
          <a:noFill/>
        </p:spPr>
        <p:txBody>
          <a:bodyPr wrap="square" rtlCol="0">
            <a:spAutoFit/>
          </a:bodyPr>
          <a:lstStyle/>
          <a:p>
            <a:pPr algn="ctr"/>
            <a:r>
              <a:rPr lang="en-US" sz="2400" b="1" dirty="0">
                <a:solidFill>
                  <a:srgbClr val="FF0000"/>
                </a:solidFill>
              </a:rPr>
              <a:t>Answer: D</a:t>
            </a:r>
          </a:p>
        </p:txBody>
      </p:sp>
    </p:spTree>
    <p:extLst>
      <p:ext uri="{BB962C8B-B14F-4D97-AF65-F5344CB8AC3E}">
        <p14:creationId xmlns:p14="http://schemas.microsoft.com/office/powerpoint/2010/main" val="273003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3B5F9-D951-099D-D50A-0C37D79596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423EB7-B69F-E93D-0728-7B348D191AED}"/>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39E4C8FE-B072-C5C2-518F-A652A4102E71}"/>
              </a:ext>
            </a:extLst>
          </p:cNvPr>
          <p:cNvSpPr>
            <a:spLocks noGrp="1"/>
          </p:cNvSpPr>
          <p:nvPr>
            <p:ph idx="1"/>
          </p:nvPr>
        </p:nvSpPr>
        <p:spPr/>
        <p:txBody>
          <a:bodyPr>
            <a:normAutofit/>
          </a:bodyPr>
          <a:lstStyle/>
          <a:p>
            <a:pPr marL="0" indent="0">
              <a:buNone/>
            </a:pPr>
            <a:r>
              <a:rPr lang="en-US" sz="2000" dirty="0">
                <a:latin typeface="+mj-lt"/>
              </a:rPr>
              <a:t>2. A 50-year-old woman with obesity and type 2 diabetes visits a healthcare provider for weight management. The doctor makes a dismissive comment, saying, "You just need to eat less and exercise more," without assessing her medical history or psychological factors. What is the most likely consequence of this stigma?</a:t>
            </a:r>
          </a:p>
          <a:p>
            <a:pPr marL="457200" indent="-457200">
              <a:buAutoNum type="alphaUcParenR"/>
            </a:pPr>
            <a:r>
              <a:rPr lang="en-US" sz="2000" dirty="0">
                <a:latin typeface="+mj-lt"/>
              </a:rPr>
              <a:t>Improved adherence to lifestyle changes</a:t>
            </a:r>
          </a:p>
          <a:p>
            <a:pPr marL="0" indent="0">
              <a:buNone/>
            </a:pPr>
            <a:r>
              <a:rPr lang="en-US" sz="2000" dirty="0">
                <a:latin typeface="+mj-lt"/>
              </a:rPr>
              <a:t>B) Increased trust in the healthcare system</a:t>
            </a:r>
          </a:p>
          <a:p>
            <a:pPr marL="0" indent="0">
              <a:buNone/>
            </a:pPr>
            <a:r>
              <a:rPr lang="en-US" sz="2000" dirty="0">
                <a:latin typeface="+mj-lt"/>
              </a:rPr>
              <a:t>C) Avoidance of future medical consultations</a:t>
            </a:r>
          </a:p>
          <a:p>
            <a:pPr marL="0" indent="0">
              <a:buNone/>
            </a:pPr>
            <a:r>
              <a:rPr lang="en-US" sz="2000" dirty="0">
                <a:latin typeface="+mj-lt"/>
              </a:rPr>
              <a:t>D) Increased motivation to lose weight</a:t>
            </a:r>
          </a:p>
        </p:txBody>
      </p:sp>
      <p:sp>
        <p:nvSpPr>
          <p:cNvPr id="4" name="TextBox 3">
            <a:extLst>
              <a:ext uri="{FF2B5EF4-FFF2-40B4-BE49-F238E27FC236}">
                <a16:creationId xmlns:a16="http://schemas.microsoft.com/office/drawing/2014/main" id="{C5F891C0-9D12-6B55-6069-DC7D11D156E8}"/>
              </a:ext>
            </a:extLst>
          </p:cNvPr>
          <p:cNvSpPr txBox="1"/>
          <p:nvPr/>
        </p:nvSpPr>
        <p:spPr>
          <a:xfrm>
            <a:off x="2475914" y="6091961"/>
            <a:ext cx="3108960" cy="461665"/>
          </a:xfrm>
          <a:prstGeom prst="rect">
            <a:avLst/>
          </a:prstGeom>
          <a:noFill/>
        </p:spPr>
        <p:txBody>
          <a:bodyPr wrap="square" rtlCol="0">
            <a:spAutoFit/>
          </a:bodyPr>
          <a:lstStyle/>
          <a:p>
            <a:pPr algn="ctr"/>
            <a:r>
              <a:rPr lang="en-US" sz="2400" b="1" dirty="0">
                <a:solidFill>
                  <a:srgbClr val="FF0000"/>
                </a:solidFill>
              </a:rPr>
              <a:t>Answer: C</a:t>
            </a:r>
          </a:p>
        </p:txBody>
      </p:sp>
    </p:spTree>
    <p:extLst>
      <p:ext uri="{BB962C8B-B14F-4D97-AF65-F5344CB8AC3E}">
        <p14:creationId xmlns:p14="http://schemas.microsoft.com/office/powerpoint/2010/main" val="360593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01358-5FFD-F00A-FFD3-6411EF194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49C01-0B43-4212-39E8-0CF443FFB9DD}"/>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D3EC64F1-F9C4-0202-994A-F2252050DFB2}"/>
              </a:ext>
            </a:extLst>
          </p:cNvPr>
          <p:cNvSpPr>
            <a:spLocks noGrp="1"/>
          </p:cNvSpPr>
          <p:nvPr>
            <p:ph idx="1"/>
          </p:nvPr>
        </p:nvSpPr>
        <p:spPr/>
        <p:txBody>
          <a:bodyPr>
            <a:normAutofit/>
          </a:bodyPr>
          <a:lstStyle/>
          <a:p>
            <a:pPr marL="0" indent="0">
              <a:buNone/>
            </a:pPr>
            <a:r>
              <a:rPr lang="en-US" sz="2400" dirty="0"/>
              <a:t>3. A 35-year-old man diagnosed with HIV visits a new physician for general medical care. Despite being medically stable, he reports feeling anxious because the previous clinic staff treated him differently and avoided physical contact. What type of stigma is he experiencing?</a:t>
            </a:r>
          </a:p>
          <a:p>
            <a:pPr marL="457200" indent="-457200">
              <a:buAutoNum type="alphaUcParenR"/>
            </a:pPr>
            <a:r>
              <a:rPr lang="en-US" sz="2400" dirty="0"/>
              <a:t>Self-stigma</a:t>
            </a:r>
          </a:p>
          <a:p>
            <a:pPr marL="457200" indent="-457200">
              <a:buAutoNum type="alphaUcParenR"/>
            </a:pPr>
            <a:r>
              <a:rPr lang="en-US" sz="2400" dirty="0"/>
              <a:t>Structural stigma</a:t>
            </a:r>
          </a:p>
          <a:p>
            <a:pPr marL="0" indent="0">
              <a:buNone/>
            </a:pPr>
            <a:r>
              <a:rPr lang="en-US" sz="2400" dirty="0"/>
              <a:t>C) Enacted stigma</a:t>
            </a:r>
          </a:p>
          <a:p>
            <a:pPr marL="0" indent="0">
              <a:buNone/>
            </a:pPr>
            <a:r>
              <a:rPr lang="en-US" sz="2400" dirty="0"/>
              <a:t>D) Perceived stigma</a:t>
            </a:r>
          </a:p>
        </p:txBody>
      </p:sp>
      <p:sp>
        <p:nvSpPr>
          <p:cNvPr id="4" name="TextBox 3">
            <a:extLst>
              <a:ext uri="{FF2B5EF4-FFF2-40B4-BE49-F238E27FC236}">
                <a16:creationId xmlns:a16="http://schemas.microsoft.com/office/drawing/2014/main" id="{E93086C2-2CA8-B0C9-6E7A-178CE3F3A325}"/>
              </a:ext>
            </a:extLst>
          </p:cNvPr>
          <p:cNvSpPr txBox="1"/>
          <p:nvPr/>
        </p:nvSpPr>
        <p:spPr>
          <a:xfrm>
            <a:off x="2475914" y="6091961"/>
            <a:ext cx="3108960" cy="461665"/>
          </a:xfrm>
          <a:prstGeom prst="rect">
            <a:avLst/>
          </a:prstGeom>
          <a:noFill/>
        </p:spPr>
        <p:txBody>
          <a:bodyPr wrap="square" rtlCol="0">
            <a:spAutoFit/>
          </a:bodyPr>
          <a:lstStyle/>
          <a:p>
            <a:pPr algn="ctr"/>
            <a:r>
              <a:rPr lang="en-US" sz="2400" b="1" dirty="0">
                <a:solidFill>
                  <a:srgbClr val="FF0000"/>
                </a:solidFill>
              </a:rPr>
              <a:t>Answer: C</a:t>
            </a:r>
          </a:p>
        </p:txBody>
      </p:sp>
    </p:spTree>
    <p:extLst>
      <p:ext uri="{BB962C8B-B14F-4D97-AF65-F5344CB8AC3E}">
        <p14:creationId xmlns:p14="http://schemas.microsoft.com/office/powerpoint/2010/main" val="132364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D8A4-DFBD-4376-B453-C385EA81792A}"/>
              </a:ext>
            </a:extLst>
          </p:cNvPr>
          <p:cNvSpPr>
            <a:spLocks noGrp="1"/>
          </p:cNvSpPr>
          <p:nvPr>
            <p:ph type="title"/>
          </p:nvPr>
        </p:nvSpPr>
        <p:spPr>
          <a:xfrm>
            <a:off x="450574" y="731836"/>
            <a:ext cx="8236226" cy="685802"/>
          </a:xfrm>
        </p:spPr>
        <p:txBody>
          <a:bodyPr>
            <a:normAutofit fontScale="90000"/>
          </a:bodyPr>
          <a:lstStyle/>
          <a:p>
            <a:r>
              <a:rPr lang="en-US" b="1" dirty="0">
                <a:solidFill>
                  <a:srgbClr val="7030A0"/>
                </a:solidFill>
              </a:rPr>
              <a:t>References</a:t>
            </a:r>
            <a:endParaRPr lang="en-PK" b="1" dirty="0">
              <a:solidFill>
                <a:srgbClr val="7030A0"/>
              </a:solidFill>
            </a:endParaRPr>
          </a:p>
        </p:txBody>
      </p:sp>
      <p:sp>
        <p:nvSpPr>
          <p:cNvPr id="3" name="Content Placeholder 2">
            <a:extLst>
              <a:ext uri="{FF2B5EF4-FFF2-40B4-BE49-F238E27FC236}">
                <a16:creationId xmlns:a16="http://schemas.microsoft.com/office/drawing/2014/main" id="{DA35C2EA-1537-48EC-A704-3E37F79904E2}"/>
              </a:ext>
            </a:extLst>
          </p:cNvPr>
          <p:cNvSpPr>
            <a:spLocks noGrp="1"/>
          </p:cNvSpPr>
          <p:nvPr>
            <p:ph idx="1"/>
          </p:nvPr>
        </p:nvSpPr>
        <p:spPr>
          <a:xfrm>
            <a:off x="450574" y="2093842"/>
            <a:ext cx="8236226" cy="4032321"/>
          </a:xfrm>
        </p:spPr>
        <p:txBody>
          <a:bodyPr/>
          <a:lstStyle/>
          <a:p>
            <a:r>
              <a:rPr lang="en-US" dirty="0"/>
              <a:t>Handbook of Behavioral sciences by </a:t>
            </a:r>
            <a:r>
              <a:rPr lang="en-US" dirty="0" err="1"/>
              <a:t>Mowadat</a:t>
            </a:r>
            <a:r>
              <a:rPr lang="en-US" dirty="0"/>
              <a:t> </a:t>
            </a:r>
            <a:r>
              <a:rPr lang="en-US" dirty="0" err="1"/>
              <a:t>H.Rana</a:t>
            </a:r>
            <a:r>
              <a:rPr lang="en-US" dirty="0"/>
              <a:t>, third edition</a:t>
            </a:r>
          </a:p>
          <a:p>
            <a:endParaRPr lang="en-US" dirty="0"/>
          </a:p>
          <a:p>
            <a:r>
              <a:rPr lang="en-US" dirty="0"/>
              <a:t>Shorter Oxford Textbook of Psychiatry, seventh edition</a:t>
            </a:r>
          </a:p>
          <a:p>
            <a:r>
              <a:rPr lang="en-US" dirty="0"/>
              <a:t>SPMM Paper A note, </a:t>
            </a:r>
            <a:r>
              <a:rPr lang="en-US" dirty="0" err="1"/>
              <a:t>MRCPsych</a:t>
            </a:r>
            <a:r>
              <a:rPr lang="en-US" dirty="0"/>
              <a:t> </a:t>
            </a:r>
            <a:endParaRPr lang="en-PK" dirty="0"/>
          </a:p>
        </p:txBody>
      </p:sp>
    </p:spTree>
    <p:extLst>
      <p:ext uri="{BB962C8B-B14F-4D97-AF65-F5344CB8AC3E}">
        <p14:creationId xmlns:p14="http://schemas.microsoft.com/office/powerpoint/2010/main" val="2919203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3000">
              <a:schemeClr val="accent4">
                <a:lumMod val="60000"/>
                <a:lumOff val="40000"/>
              </a:schemeClr>
            </a:gs>
            <a:gs pos="79000">
              <a:schemeClr val="accent4">
                <a:lumMod val="20000"/>
                <a:lumOff val="80000"/>
              </a:schemeClr>
            </a:gs>
            <a:gs pos="22000">
              <a:schemeClr val="accent4">
                <a:lumMod val="40000"/>
                <a:lumOff val="60000"/>
              </a:schemeClr>
            </a:gs>
            <a:gs pos="100000">
              <a:schemeClr val="accent4">
                <a:lumMod val="20000"/>
                <a:lumOff val="80000"/>
              </a:schemeClr>
            </a:gs>
            <a:gs pos="100000">
              <a:schemeClr val="accent4">
                <a:lumMod val="40000"/>
                <a:lumOff val="60000"/>
              </a:schemeClr>
            </a:gs>
            <a:gs pos="39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62731"/>
              </p:ext>
            </p:extLst>
          </p:nvPr>
        </p:nvGraphicFramePr>
        <p:xfrm>
          <a:off x="5114755" y="1489774"/>
          <a:ext cx="3572045" cy="412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712303"/>
            <a:ext cx="8229600" cy="930967"/>
          </a:xfrm>
        </p:spPr>
        <p:txBody>
          <a:bodyPr>
            <a:normAutofit/>
          </a:bodyPr>
          <a:lstStyle/>
          <a:p>
            <a:r>
              <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rPr>
              <a:t>Motto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11" name="Content Placeholder 10"/>
          <p:cNvSpPr>
            <a:spLocks noGrp="1"/>
          </p:cNvSpPr>
          <p:nvPr>
            <p:ph sz="half" idx="2"/>
          </p:nvPr>
        </p:nvSpPr>
        <p:spPr>
          <a:xfrm>
            <a:off x="336177" y="1855303"/>
            <a:ext cx="5109883" cy="4728059"/>
          </a:xfrm>
        </p:spPr>
        <p:txBody>
          <a:bodyPr>
            <a:normAutofit/>
          </a:bodyPr>
          <a:lstStyle/>
          <a:p>
            <a:pPr lvl="0"/>
            <a:r>
              <a:rPr lang="en-US" sz="3000" dirty="0"/>
              <a:t>To impart evidence based research oriented medical education</a:t>
            </a:r>
          </a:p>
          <a:p>
            <a:pPr lvl="0"/>
            <a:r>
              <a:rPr lang="en-US" sz="3000" dirty="0"/>
              <a:t>To provide best possible patient care</a:t>
            </a:r>
          </a:p>
          <a:p>
            <a:pPr lvl="0"/>
            <a:r>
              <a:rPr lang="en-US" sz="3000" dirty="0"/>
              <a:t>To inculcate the values of mutual respect and ethical practice of medicine</a:t>
            </a:r>
          </a:p>
          <a:p>
            <a:pPr marL="0" indent="0">
              <a:buNone/>
            </a:pP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8283"/>
            <a:ext cx="5605670" cy="5634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05860984"/>
              </p:ext>
            </p:extLst>
          </p:nvPr>
        </p:nvGraphicFramePr>
        <p:xfrm>
          <a:off x="5781675" y="783765"/>
          <a:ext cx="3362325" cy="590395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val="20000"/>
                    </a:ext>
                  </a:extLst>
                </a:gridCol>
                <a:gridCol w="657846">
                  <a:extLst>
                    <a:ext uri="{9D8B030D-6E8A-4147-A177-3AD203B41FA5}">
                      <a16:colId xmlns:a16="http://schemas.microsoft.com/office/drawing/2014/main" val="20001"/>
                    </a:ext>
                  </a:extLst>
                </a:gridCol>
              </a:tblGrid>
              <a:tr h="885169">
                <a:tc gridSpan="2">
                  <a:txBody>
                    <a:bodyPr/>
                    <a:lstStyle/>
                    <a:p>
                      <a:r>
                        <a:rPr lang="en-US" dirty="0"/>
                        <a:t>Prof Umar’s model of clinically oriented integrated</a:t>
                      </a:r>
                      <a:r>
                        <a:rPr lang="en-US" baseline="0" dirty="0"/>
                        <a:t>  Lecture</a:t>
                      </a:r>
                    </a:p>
                    <a:p>
                      <a:r>
                        <a:rPr lang="en-US" baseline="0" dirty="0"/>
                        <a:t>Third year MBBS</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354068">
                <a:tc>
                  <a:txBody>
                    <a:bodyPr/>
                    <a:lstStyle/>
                    <a:p>
                      <a:r>
                        <a:rPr lang="en-US" sz="1600" dirty="0"/>
                        <a:t>Core subject </a:t>
                      </a:r>
                    </a:p>
                  </a:txBody>
                  <a:tcPr/>
                </a:tc>
                <a:tc>
                  <a:txBody>
                    <a:bodyPr/>
                    <a:lstStyle/>
                    <a:p>
                      <a:r>
                        <a:rPr lang="en-US" dirty="0"/>
                        <a:t>82%</a:t>
                      </a:r>
                    </a:p>
                    <a:p>
                      <a:endParaRPr lang="en-US" dirty="0"/>
                    </a:p>
                  </a:txBody>
                  <a:tcPr/>
                </a:tc>
                <a:extLst>
                  <a:ext uri="{0D108BD9-81ED-4DB2-BD59-A6C34878D82A}">
                    <a16:rowId xmlns:a16="http://schemas.microsoft.com/office/drawing/2014/main"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a:t>0%</a:t>
                      </a:r>
                      <a:endParaRPr lang="en-US" dirty="0"/>
                    </a:p>
                  </a:txBody>
                  <a:tcPr/>
                </a:tc>
                <a:extLst>
                  <a:ext uri="{0D108BD9-81ED-4DB2-BD59-A6C34878D82A}">
                    <a16:rowId xmlns:a16="http://schemas.microsoft.com/office/drawing/2014/main"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3%</a:t>
                      </a:r>
                    </a:p>
                  </a:txBody>
                  <a:tcPr/>
                </a:tc>
                <a:extLst>
                  <a:ext uri="{0D108BD9-81ED-4DB2-BD59-A6C34878D82A}">
                    <a16:rowId xmlns:a16="http://schemas.microsoft.com/office/drawing/2014/main" val="10003"/>
                  </a:ext>
                </a:extLst>
              </a:tr>
              <a:tr h="796652">
                <a:tc>
                  <a:txBody>
                    <a:bodyPr/>
                    <a:lstStyle/>
                    <a:p>
                      <a:r>
                        <a:rPr lang="en-US" sz="1600" dirty="0"/>
                        <a:t>Vertical Integration </a:t>
                      </a:r>
                    </a:p>
                    <a:p>
                      <a:r>
                        <a:rPr lang="en-US" sz="1600" dirty="0"/>
                        <a:t>Clinical Subjects</a:t>
                      </a:r>
                      <a:r>
                        <a:rPr lang="en-US" sz="1600" baseline="0" dirty="0"/>
                        <a:t> (Medicine, Surgery, Gynae/</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a:t>3%</a:t>
                      </a:r>
                    </a:p>
                  </a:txBody>
                  <a:tcPr/>
                </a:tc>
                <a:extLst>
                  <a:ext uri="{0D108BD9-81ED-4DB2-BD59-A6C34878D82A}">
                    <a16:rowId xmlns:a16="http://schemas.microsoft.com/office/drawing/2014/main"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dirty="0"/>
                        <a:t>12%</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2"/>
            <a:ext cx="8229600" cy="700665"/>
          </a:xfrm>
        </p:spPr>
        <p:txBody>
          <a:bodyPr>
            <a:normAutofit fontScale="90000"/>
          </a:bodyPr>
          <a:lstStyle/>
          <a:p>
            <a:br>
              <a:rPr lang="en-GB" b="1" dirty="0">
                <a:solidFill>
                  <a:srgbClr val="7030A0"/>
                </a:solidFill>
              </a:rPr>
            </a:br>
            <a:r>
              <a:rPr lang="en-GB" b="1" dirty="0">
                <a:solidFill>
                  <a:srgbClr val="7030A0"/>
                </a:solidFill>
              </a:rPr>
              <a:t>Learning</a:t>
            </a:r>
            <a:r>
              <a:rPr lang="en-GB" b="1" dirty="0"/>
              <a:t> </a:t>
            </a:r>
            <a:r>
              <a:rPr lang="en-GB" b="1" dirty="0">
                <a:solidFill>
                  <a:srgbClr val="7030A0"/>
                </a:solidFill>
              </a:rPr>
              <a:t>objectives</a:t>
            </a:r>
            <a:br>
              <a:rPr lang="en-US" b="1" dirty="0"/>
            </a:br>
            <a:endParaRPr lang="en-US" b="1" dirty="0"/>
          </a:p>
        </p:txBody>
      </p:sp>
      <p:sp>
        <p:nvSpPr>
          <p:cNvPr id="3" name="Content Placeholder 2"/>
          <p:cNvSpPr>
            <a:spLocks noGrp="1"/>
          </p:cNvSpPr>
          <p:nvPr>
            <p:ph idx="1"/>
          </p:nvPr>
        </p:nvSpPr>
        <p:spPr>
          <a:xfrm>
            <a:off x="457200" y="1600200"/>
            <a:ext cx="8229600" cy="4814047"/>
          </a:xfrm>
        </p:spPr>
        <p:txBody>
          <a:bodyPr>
            <a:normAutofit/>
          </a:bodyPr>
          <a:lstStyle/>
          <a:p>
            <a:pPr marL="0" indent="0">
              <a:buNone/>
            </a:pPr>
            <a:r>
              <a:rPr lang="en-GB" sz="2400" dirty="0">
                <a:latin typeface="+mj-lt"/>
              </a:rPr>
              <a:t>At the end of the session students should be able to</a:t>
            </a:r>
          </a:p>
          <a:p>
            <a:pPr marL="0" marR="0" indent="0">
              <a:lnSpc>
                <a:spcPct val="115000"/>
              </a:lnSpc>
              <a:spcAft>
                <a:spcPts val="1000"/>
              </a:spcAft>
              <a:buNone/>
            </a:pPr>
            <a:endParaRPr lang="en-GB" sz="2400" dirty="0">
              <a:latin typeface="+mj-lt"/>
              <a:cs typeface="Arial" panose="020B0604020202020204" pitchFamily="34" charset="0"/>
            </a:endParaRPr>
          </a:p>
          <a:p>
            <a:pPr>
              <a:lnSpc>
                <a:spcPct val="115000"/>
              </a:lnSpc>
              <a:spcAft>
                <a:spcPts val="1000"/>
              </a:spcAft>
            </a:pPr>
            <a:r>
              <a:rPr lang="en-US" sz="2400" dirty="0">
                <a:effectLst/>
                <a:latin typeface="+mj-lt"/>
                <a:ea typeface="Times New Roman" panose="02020603050405020304" pitchFamily="18" charset="0"/>
                <a:cs typeface="Arial" panose="020B0604020202020204" pitchFamily="34" charset="0"/>
              </a:rPr>
              <a:t>Define stigma and differentiate between public stigma, self-stigma, structural stigma, and healthcare-related stigma.</a:t>
            </a:r>
          </a:p>
          <a:p>
            <a:pPr marL="0" marR="0">
              <a:lnSpc>
                <a:spcPct val="115000"/>
              </a:lnSpc>
              <a:spcAft>
                <a:spcPts val="1000"/>
              </a:spcAft>
            </a:pPr>
            <a:r>
              <a:rPr lang="en-US" sz="2400" dirty="0">
                <a:effectLst/>
                <a:latin typeface="+mj-lt"/>
                <a:ea typeface="Times New Roman" panose="02020603050405020304" pitchFamily="18" charset="0"/>
                <a:cs typeface="Arial" panose="020B0604020202020204" pitchFamily="34" charset="0"/>
              </a:rPr>
              <a:t>Explain the causes and consequences of stigma, particularly in mental health, chronic illnesses, and disabilities.</a:t>
            </a:r>
          </a:p>
          <a:p>
            <a:pPr marL="0" marR="0">
              <a:lnSpc>
                <a:spcPct val="115000"/>
              </a:lnSpc>
              <a:spcAft>
                <a:spcPts val="1000"/>
              </a:spcAft>
            </a:pPr>
            <a:r>
              <a:rPr lang="en-US" sz="2400" dirty="0">
                <a:effectLst/>
                <a:latin typeface="+mj-lt"/>
                <a:ea typeface="Times New Roman" panose="02020603050405020304" pitchFamily="18" charset="0"/>
                <a:cs typeface="Arial" panose="020B0604020202020204" pitchFamily="34" charset="0"/>
              </a:rPr>
              <a:t>Describe the sociocultural and psychological theories behind stigma, including labeling theory and social identity theory</a:t>
            </a:r>
          </a:p>
        </p:txBody>
      </p:sp>
    </p:spTree>
    <p:extLst>
      <p:ext uri="{BB962C8B-B14F-4D97-AF65-F5344CB8AC3E}">
        <p14:creationId xmlns:p14="http://schemas.microsoft.com/office/powerpoint/2010/main" val="255926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653561"/>
            <a:ext cx="8229600" cy="678413"/>
          </a:xfrm>
        </p:spPr>
        <p:txBody>
          <a:bodyPr>
            <a:normAutofit fontScale="90000"/>
          </a:bodyPr>
          <a:lstStyle/>
          <a:p>
            <a:r>
              <a:rPr lang="en-US" b="1" dirty="0">
                <a:solidFill>
                  <a:srgbClr val="7030A0"/>
                </a:solidFill>
              </a:rPr>
              <a:t>What is Stigma?</a:t>
            </a:r>
          </a:p>
        </p:txBody>
      </p:sp>
      <p:sp>
        <p:nvSpPr>
          <p:cNvPr id="3" name="Content Placeholder 2"/>
          <p:cNvSpPr>
            <a:spLocks noGrp="1"/>
          </p:cNvSpPr>
          <p:nvPr>
            <p:ph idx="1"/>
          </p:nvPr>
        </p:nvSpPr>
        <p:spPr>
          <a:xfrm>
            <a:off x="457200" y="2194560"/>
            <a:ext cx="8229600" cy="4149969"/>
          </a:xfrm>
        </p:spPr>
        <p:txBody>
          <a:bodyPr>
            <a:normAutofit/>
          </a:bodyPr>
          <a:lstStyle/>
          <a:p>
            <a:pPr marL="109728" indent="0" algn="ctr">
              <a:buNone/>
            </a:pPr>
            <a:r>
              <a:rPr lang="en-US" dirty="0"/>
              <a:t>Stigma is an </a:t>
            </a:r>
            <a:r>
              <a:rPr lang="en-US" dirty="0">
                <a:solidFill>
                  <a:srgbClr val="FF0000"/>
                </a:solidFill>
              </a:rPr>
              <a:t>attribute</a:t>
            </a:r>
            <a:r>
              <a:rPr lang="en-US" dirty="0"/>
              <a:t>, </a:t>
            </a:r>
            <a:r>
              <a:rPr lang="en-US" dirty="0">
                <a:solidFill>
                  <a:srgbClr val="C00000"/>
                </a:solidFill>
              </a:rPr>
              <a:t>trait or </a:t>
            </a:r>
            <a:r>
              <a:rPr lang="en-US" dirty="0" err="1">
                <a:solidFill>
                  <a:srgbClr val="C00000"/>
                </a:solidFill>
              </a:rPr>
              <a:t>behaviour</a:t>
            </a:r>
            <a:r>
              <a:rPr lang="en-US" dirty="0">
                <a:solidFill>
                  <a:srgbClr val="C00000"/>
                </a:solidFill>
              </a:rPr>
              <a:t> </a:t>
            </a:r>
            <a:r>
              <a:rPr lang="en-US" dirty="0"/>
              <a:t>that that is considered shameful; that </a:t>
            </a:r>
            <a:r>
              <a:rPr lang="en-US" dirty="0">
                <a:solidFill>
                  <a:schemeClr val="tx2"/>
                </a:solidFill>
              </a:rPr>
              <a:t>symbolically</a:t>
            </a:r>
            <a:r>
              <a:rPr lang="en-US" dirty="0"/>
              <a:t> marks the possessor as unacceptable and inferior or dangerous. </a:t>
            </a:r>
            <a:r>
              <a:rPr lang="en-US" sz="2400" dirty="0">
                <a:solidFill>
                  <a:schemeClr val="tx2"/>
                </a:solidFill>
              </a:rPr>
              <a:t>(Goffman) </a:t>
            </a:r>
            <a:endParaRPr lang="en-US" dirty="0">
              <a:solidFill>
                <a:schemeClr val="tx2"/>
              </a:solidFill>
              <a:latin typeface="Arial" panose="020B0604020202020204" pitchFamily="34" charset="0"/>
              <a:cs typeface="Arial" panose="020B0604020202020204" pitchFamily="34" charset="0"/>
            </a:endParaRPr>
          </a:p>
        </p:txBody>
      </p:sp>
      <p:sp>
        <p:nvSpPr>
          <p:cNvPr id="5" name="Rounded Rectangle 2">
            <a:extLst>
              <a:ext uri="{FF2B5EF4-FFF2-40B4-BE49-F238E27FC236}">
                <a16:creationId xmlns:a16="http://schemas.microsoft.com/office/drawing/2014/main" id="{45553111-4440-F7AC-112F-6E7924F6C0CF}"/>
              </a:ext>
            </a:extLst>
          </p:cNvPr>
          <p:cNvSpPr/>
          <p:nvPr/>
        </p:nvSpPr>
        <p:spPr>
          <a:xfrm>
            <a:off x="185530" y="6485318"/>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0879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7"/>
            <a:ext cx="8229600" cy="1143000"/>
          </a:xfrm>
        </p:spPr>
        <p:txBody>
          <a:bodyPr>
            <a:normAutofit/>
          </a:bodyPr>
          <a:lstStyle/>
          <a:p>
            <a:r>
              <a:rPr lang="en-US" dirty="0">
                <a:solidFill>
                  <a:srgbClr val="7030A0"/>
                </a:solidFill>
              </a:rPr>
              <a:t>	</a:t>
            </a:r>
            <a:r>
              <a:rPr lang="en-US" sz="4800" b="1" dirty="0">
                <a:solidFill>
                  <a:srgbClr val="7030A0"/>
                </a:solidFill>
              </a:rPr>
              <a:t>Themes </a:t>
            </a:r>
            <a:endParaRPr lang="en-US" b="1" dirty="0">
              <a:solidFill>
                <a:srgbClr val="7030A0"/>
              </a:solidFill>
            </a:endParaRPr>
          </a:p>
        </p:txBody>
      </p:sp>
      <p:sp>
        <p:nvSpPr>
          <p:cNvPr id="3" name="Content Placeholder 2"/>
          <p:cNvSpPr>
            <a:spLocks noGrp="1"/>
          </p:cNvSpPr>
          <p:nvPr>
            <p:ph idx="1"/>
          </p:nvPr>
        </p:nvSpPr>
        <p:spPr>
          <a:xfrm>
            <a:off x="457200" y="2096086"/>
            <a:ext cx="8229600" cy="4030077"/>
          </a:xfrm>
        </p:spPr>
        <p:txBody>
          <a:bodyPr>
            <a:normAutofit/>
          </a:bodyPr>
          <a:lstStyle/>
          <a:p>
            <a:pPr marL="0" indent="0" algn="just">
              <a:buNone/>
            </a:pPr>
            <a:r>
              <a:rPr lang="en-US" sz="2400" dirty="0">
                <a:solidFill>
                  <a:schemeClr val="tx2"/>
                </a:solidFill>
              </a:rPr>
              <a:t>Hayward &amp; Bright </a:t>
            </a:r>
            <a:r>
              <a:rPr lang="en-US" sz="2400" dirty="0"/>
              <a:t>described </a:t>
            </a:r>
            <a:r>
              <a:rPr lang="en-US" sz="2400" dirty="0">
                <a:solidFill>
                  <a:schemeClr val="tx2"/>
                </a:solidFill>
              </a:rPr>
              <a:t>4 major recurring themes </a:t>
            </a:r>
            <a:r>
              <a:rPr lang="en-US" sz="2400" dirty="0"/>
              <a:t>or beliefs behind the stigma against mental illness. </a:t>
            </a:r>
          </a:p>
          <a:p>
            <a:pPr marL="514350" indent="-514350" algn="just">
              <a:buAutoNum type="arabicPeriod"/>
            </a:pPr>
            <a:r>
              <a:rPr lang="en-US" sz="2400" dirty="0"/>
              <a:t>Dangerousness </a:t>
            </a:r>
          </a:p>
          <a:p>
            <a:pPr marL="514350" indent="-514350" algn="just">
              <a:buAutoNum type="arabicPeriod"/>
            </a:pPr>
            <a:r>
              <a:rPr lang="en-US" sz="2400" dirty="0"/>
              <a:t>Attribution of responsibility </a:t>
            </a:r>
          </a:p>
          <a:p>
            <a:pPr marL="514350" indent="-514350" algn="just">
              <a:buAutoNum type="arabicPeriod"/>
            </a:pPr>
            <a:r>
              <a:rPr lang="en-US" sz="2400" dirty="0"/>
              <a:t>Poor prognosis </a:t>
            </a:r>
          </a:p>
          <a:p>
            <a:pPr marL="514350" indent="-514350" algn="just">
              <a:buAutoNum type="arabicPeriod"/>
            </a:pPr>
            <a:r>
              <a:rPr lang="en-US" sz="2400" dirty="0"/>
              <a:t>Disruption of social interaction</a:t>
            </a:r>
            <a:endParaRPr lang="en-US" sz="2400" dirty="0">
              <a:solidFill>
                <a:schemeClr val="tx1"/>
              </a:solidFill>
              <a:latin typeface="Arial" panose="020B0604020202020204" pitchFamily="34" charset="0"/>
              <a:cs typeface="Arial" panose="020B0604020202020204" pitchFamily="34" charset="0"/>
            </a:endParaRPr>
          </a:p>
        </p:txBody>
      </p:sp>
      <p:sp>
        <p:nvSpPr>
          <p:cNvPr id="4" name="Rounded Rectangle 2">
            <a:extLst>
              <a:ext uri="{FF2B5EF4-FFF2-40B4-BE49-F238E27FC236}">
                <a16:creationId xmlns:a16="http://schemas.microsoft.com/office/drawing/2014/main" id="{95790F2C-E02C-1008-E9DA-12D304C7B621}"/>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B390-2F1C-3723-F317-04AAFAF65247}"/>
              </a:ext>
            </a:extLst>
          </p:cNvPr>
          <p:cNvSpPr>
            <a:spLocks noGrp="1"/>
          </p:cNvSpPr>
          <p:nvPr>
            <p:ph type="title"/>
          </p:nvPr>
        </p:nvSpPr>
        <p:spPr>
          <a:xfrm>
            <a:off x="457200" y="731836"/>
            <a:ext cx="8229600" cy="685801"/>
          </a:xfrm>
        </p:spPr>
        <p:txBody>
          <a:bodyPr>
            <a:normAutofit fontScale="90000"/>
          </a:bodyPr>
          <a:lstStyle/>
          <a:p>
            <a:r>
              <a:rPr lang="en-US" b="1" dirty="0">
                <a:solidFill>
                  <a:srgbClr val="7030A0"/>
                </a:solidFill>
              </a:rPr>
              <a:t>Theories</a:t>
            </a:r>
          </a:p>
        </p:txBody>
      </p:sp>
      <p:sp>
        <p:nvSpPr>
          <p:cNvPr id="3" name="Content Placeholder 2">
            <a:extLst>
              <a:ext uri="{FF2B5EF4-FFF2-40B4-BE49-F238E27FC236}">
                <a16:creationId xmlns:a16="http://schemas.microsoft.com/office/drawing/2014/main" id="{7C60847A-CFE1-2DD5-E7AC-5250CF52BF7F}"/>
              </a:ext>
            </a:extLst>
          </p:cNvPr>
          <p:cNvSpPr>
            <a:spLocks noGrp="1"/>
          </p:cNvSpPr>
          <p:nvPr>
            <p:ph idx="1"/>
          </p:nvPr>
        </p:nvSpPr>
        <p:spPr/>
        <p:txBody>
          <a:bodyPr>
            <a:noAutofit/>
          </a:bodyPr>
          <a:lstStyle/>
          <a:p>
            <a:r>
              <a:rPr lang="en-US" sz="2200" b="1" dirty="0" err="1">
                <a:solidFill>
                  <a:srgbClr val="C00000"/>
                </a:solidFill>
              </a:rPr>
              <a:t>Hagighat</a:t>
            </a:r>
            <a:r>
              <a:rPr lang="en-US" sz="2200" b="1" dirty="0">
                <a:solidFill>
                  <a:srgbClr val="C00000"/>
                </a:solidFill>
              </a:rPr>
              <a:t> proposed a unifying theory of stigma, </a:t>
            </a:r>
          </a:p>
          <a:p>
            <a:r>
              <a:rPr lang="en-US" sz="2200" b="1" dirty="0">
                <a:solidFill>
                  <a:srgbClr val="7030A0"/>
                </a:solidFill>
              </a:rPr>
              <a:t>Constitutional origins</a:t>
            </a:r>
            <a:r>
              <a:rPr lang="en-US" sz="2200" dirty="0"/>
              <a:t>: Quick and easy stereotypes at the expense of sophistication and depth. The human brain weights negative evaluations preferentially to positive ones. </a:t>
            </a:r>
          </a:p>
          <a:p>
            <a:r>
              <a:rPr lang="en-US" sz="2200" b="1" dirty="0">
                <a:solidFill>
                  <a:srgbClr val="7030A0"/>
                </a:solidFill>
              </a:rPr>
              <a:t>Psychological origins: </a:t>
            </a:r>
            <a:r>
              <a:rPr lang="en-US" sz="2200" dirty="0"/>
              <a:t>Human tendency uses the example of the ‘unfortunate other’ to feel happier about themselves </a:t>
            </a:r>
          </a:p>
          <a:p>
            <a:r>
              <a:rPr lang="en-US" sz="2200" b="1" dirty="0">
                <a:solidFill>
                  <a:srgbClr val="7030A0"/>
                </a:solidFill>
              </a:rPr>
              <a:t>Economic origins: </a:t>
            </a:r>
            <a:r>
              <a:rPr lang="en-US" sz="2200" dirty="0"/>
              <a:t>To increase one's access to resources, </a:t>
            </a:r>
            <a:r>
              <a:rPr lang="en-US" sz="2200" dirty="0" err="1"/>
              <a:t>stigmatisation</a:t>
            </a:r>
            <a:r>
              <a:rPr lang="en-US" sz="2200" dirty="0"/>
              <a:t> of rivals is used as a weapon in the socio-economic competition. Stigmatization is likely to be more intense in more competitive, self-seeking societies. </a:t>
            </a:r>
          </a:p>
          <a:p>
            <a:r>
              <a:rPr lang="en-US" sz="2200" b="1" dirty="0">
                <a:solidFill>
                  <a:srgbClr val="7030A0"/>
                </a:solidFill>
              </a:rPr>
              <a:t>Evolutionary origins: </a:t>
            </a:r>
            <a:r>
              <a:rPr lang="en-US" sz="2200" dirty="0" err="1"/>
              <a:t>Stigmatisation</a:t>
            </a:r>
            <a:r>
              <a:rPr lang="en-US" sz="2200" dirty="0"/>
              <a:t> may have an evolutionary advantage in some way. A strong discrimination includes avoiding such discriminated population from being chosen as mates of sexual function</a:t>
            </a:r>
            <a:endParaRPr lang="en-US" sz="2200" b="1" dirty="0"/>
          </a:p>
        </p:txBody>
      </p:sp>
      <p:sp>
        <p:nvSpPr>
          <p:cNvPr id="4" name="Rounded Rectangle 2">
            <a:extLst>
              <a:ext uri="{FF2B5EF4-FFF2-40B4-BE49-F238E27FC236}">
                <a16:creationId xmlns:a16="http://schemas.microsoft.com/office/drawing/2014/main" id="{DB3469AB-8E91-9B36-9C82-7524B5E745AC}"/>
              </a:ext>
            </a:extLst>
          </p:cNvPr>
          <p:cNvSpPr/>
          <p:nvPr/>
        </p:nvSpPr>
        <p:spPr>
          <a:xfrm>
            <a:off x="109330" y="658100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752469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F6E0-6ECC-4FC3-062A-330977132ACA}"/>
              </a:ext>
            </a:extLst>
          </p:cNvPr>
          <p:cNvSpPr>
            <a:spLocks noGrp="1"/>
          </p:cNvSpPr>
          <p:nvPr>
            <p:ph type="title"/>
          </p:nvPr>
        </p:nvSpPr>
        <p:spPr>
          <a:xfrm>
            <a:off x="457200" y="590650"/>
            <a:ext cx="8229600" cy="1143000"/>
          </a:xfrm>
        </p:spPr>
        <p:txBody>
          <a:bodyPr/>
          <a:lstStyle/>
          <a:p>
            <a:r>
              <a:rPr lang="en-US" b="1" dirty="0">
                <a:solidFill>
                  <a:srgbClr val="7030A0"/>
                </a:solidFill>
              </a:rPr>
              <a:t>Evolution of Stigma</a:t>
            </a:r>
          </a:p>
        </p:txBody>
      </p:sp>
      <p:sp>
        <p:nvSpPr>
          <p:cNvPr id="5" name="TextBox 4">
            <a:extLst>
              <a:ext uri="{FF2B5EF4-FFF2-40B4-BE49-F238E27FC236}">
                <a16:creationId xmlns:a16="http://schemas.microsoft.com/office/drawing/2014/main" id="{2482710C-B7D2-8A8C-F675-748917654C42}"/>
              </a:ext>
            </a:extLst>
          </p:cNvPr>
          <p:cNvSpPr txBox="1"/>
          <p:nvPr/>
        </p:nvSpPr>
        <p:spPr>
          <a:xfrm>
            <a:off x="457200" y="1733650"/>
            <a:ext cx="8229600" cy="4832092"/>
          </a:xfrm>
          <a:prstGeom prst="rect">
            <a:avLst/>
          </a:prstGeom>
          <a:noFill/>
        </p:spPr>
        <p:txBody>
          <a:bodyPr wrap="square">
            <a:spAutoFit/>
          </a:bodyPr>
          <a:lstStyle/>
          <a:p>
            <a:pPr marL="342900" indent="-342900">
              <a:buAutoNum type="arabicPeriod"/>
            </a:pPr>
            <a:r>
              <a:rPr lang="en-US" sz="2200" b="1" dirty="0">
                <a:solidFill>
                  <a:srgbClr val="7030A0"/>
                </a:solidFill>
              </a:rPr>
              <a:t>Labelling: </a:t>
            </a:r>
            <a:r>
              <a:rPr lang="en-US" sz="2200" dirty="0"/>
              <a:t>people distinguish and label human differences.</a:t>
            </a:r>
          </a:p>
          <a:p>
            <a:pPr marL="342900" indent="-342900">
              <a:buAutoNum type="arabicPeriod"/>
            </a:pPr>
            <a:endParaRPr lang="en-US" sz="2200" dirty="0"/>
          </a:p>
          <a:p>
            <a:pPr marL="342900" indent="-342900">
              <a:buAutoNum type="arabicPeriod"/>
            </a:pPr>
            <a:r>
              <a:rPr lang="en-US" sz="2200" b="1" dirty="0">
                <a:solidFill>
                  <a:srgbClr val="7030A0"/>
                </a:solidFill>
              </a:rPr>
              <a:t>Stereotyping: </a:t>
            </a:r>
            <a:r>
              <a:rPr lang="en-US" sz="2200" dirty="0"/>
              <a:t>dominant cultural beliefs are used to group</a:t>
            </a:r>
          </a:p>
          <a:p>
            <a:r>
              <a:rPr lang="en-US" sz="2200" dirty="0"/>
              <a:t>and </a:t>
            </a:r>
            <a:r>
              <a:rPr lang="en-US" sz="2200" dirty="0" err="1"/>
              <a:t>categorise</a:t>
            </a:r>
            <a:r>
              <a:rPr lang="en-US" sz="2200" dirty="0"/>
              <a:t> labelled persons to undesirable characteristics— to negative stereotypes. </a:t>
            </a:r>
          </a:p>
          <a:p>
            <a:endParaRPr lang="en-US" sz="2200" b="1" dirty="0">
              <a:solidFill>
                <a:srgbClr val="7030A0"/>
              </a:solidFill>
            </a:endParaRPr>
          </a:p>
          <a:p>
            <a:r>
              <a:rPr lang="en-US" sz="2200" b="1" dirty="0">
                <a:solidFill>
                  <a:srgbClr val="7030A0"/>
                </a:solidFill>
              </a:rPr>
              <a:t>3. Separation: </a:t>
            </a:r>
            <a:r>
              <a:rPr lang="en-US" sz="2200" dirty="0"/>
              <a:t>the labelled persons are placed in distinct categories with an observable degree of separation of "us" from "them." </a:t>
            </a:r>
          </a:p>
          <a:p>
            <a:endParaRPr lang="en-US" sz="2200" b="1" dirty="0">
              <a:solidFill>
                <a:srgbClr val="7030A0"/>
              </a:solidFill>
            </a:endParaRPr>
          </a:p>
          <a:p>
            <a:r>
              <a:rPr lang="en-US" sz="2200" b="1" dirty="0">
                <a:solidFill>
                  <a:srgbClr val="7030A0"/>
                </a:solidFill>
              </a:rPr>
              <a:t>4. Status loss and discrimination </a:t>
            </a:r>
            <a:r>
              <a:rPr lang="en-US" sz="2200" dirty="0"/>
              <a:t>follow soon after. According to Corrigan three different stigma components can be distinguished: stereotypes (e.g. schizophrenics are violent), prejudice (endorse negative stereotypes result in emotional reactions) which lead to social discrimination (the resulting </a:t>
            </a:r>
            <a:r>
              <a:rPr lang="en-US" sz="2200" dirty="0" err="1"/>
              <a:t>behavioural</a:t>
            </a:r>
            <a:r>
              <a:rPr lang="en-US" sz="2200" dirty="0"/>
              <a:t> reaction). </a:t>
            </a:r>
          </a:p>
        </p:txBody>
      </p:sp>
      <p:sp>
        <p:nvSpPr>
          <p:cNvPr id="6" name="Rounded Rectangle 2">
            <a:extLst>
              <a:ext uri="{FF2B5EF4-FFF2-40B4-BE49-F238E27FC236}">
                <a16:creationId xmlns:a16="http://schemas.microsoft.com/office/drawing/2014/main" id="{3B53C2B6-FA31-BAC2-324C-6103EDB767B8}"/>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274041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1443</TotalTime>
  <Words>1760</Words>
  <Application>Microsoft Office PowerPoint</Application>
  <PresentationFormat>On-screen Show (4:3)</PresentationFormat>
  <Paragraphs>180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Black</vt:lpstr>
      <vt:lpstr>Calibri</vt:lpstr>
      <vt:lpstr>Open Sans</vt:lpstr>
      <vt:lpstr>Times New Roman</vt:lpstr>
      <vt:lpstr>Office Theme</vt:lpstr>
      <vt:lpstr>PowerPoint Presentation</vt:lpstr>
      <vt:lpstr>Stigma</vt:lpstr>
      <vt:lpstr>Motto Vision; The Dream/Tomorrow</vt:lpstr>
      <vt:lpstr>PowerPoint Presentation</vt:lpstr>
      <vt:lpstr> Learning objectives </vt:lpstr>
      <vt:lpstr>What is Stigma?</vt:lpstr>
      <vt:lpstr> Themes </vt:lpstr>
      <vt:lpstr>Theories</vt:lpstr>
      <vt:lpstr>Evolution of Stigma</vt:lpstr>
      <vt:lpstr>Dimensions </vt:lpstr>
      <vt:lpstr>PowerPoint Presentation</vt:lpstr>
      <vt:lpstr>PowerPoint Presentation</vt:lpstr>
      <vt:lpstr>PowerPoint Presentation</vt:lpstr>
      <vt:lpstr>NIMBY Opposition</vt:lpstr>
      <vt:lpstr>Interventions against stigma  MIND after NIMBY survey </vt:lpstr>
      <vt:lpstr>PowerPoint Presentation</vt:lpstr>
      <vt:lpstr>PowerPoint Presentation</vt:lpstr>
      <vt:lpstr>PowerPoint Presentation</vt:lpstr>
      <vt:lpstr>Models For Social Exclusion</vt:lpstr>
      <vt:lpstr>PowerPoint Presentation</vt:lpstr>
      <vt:lpstr>PowerPoint Presentation</vt:lpstr>
      <vt:lpstr>Types of Stigma in Physical Illnesses </vt:lpstr>
      <vt:lpstr>PowerPoint Presentation</vt:lpstr>
      <vt:lpstr>PowerPoint Presentation</vt:lpstr>
      <vt:lpstr>MCQ</vt:lpstr>
      <vt:lpstr>MCQ</vt:lpstr>
      <vt:lpstr>MCQ</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SARMAD</dc:creator>
  <cp:lastModifiedBy>Kainat Mirza</cp:lastModifiedBy>
  <cp:revision>172</cp:revision>
  <dcterms:created xsi:type="dcterms:W3CDTF">2018-12-27T13:04:00Z</dcterms:created>
  <dcterms:modified xsi:type="dcterms:W3CDTF">2025-02-17T14:24:31Z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FA949C85846A4FA89155DC9D35B92F66</vt:lpwstr>
  </property>
  <property fmtid="{D5CDD505-2E9C-101B-9397-08002B2CF9AE}" pid="3" name="KSOProductBuildVer">
    <vt:lpwstr>1033-11.2.0.11440</vt:lpwstr>
  </property>
</Properties>
</file>