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Lst>
  <p:notesMasterIdLst>
    <p:notesMasterId r:id="rId36"/>
  </p:notesMasterIdLst>
  <p:sldIdLst>
    <p:sldId id="340" r:id="rId2"/>
    <p:sldId id="378" r:id="rId3"/>
    <p:sldId id="350" r:id="rId4"/>
    <p:sldId id="351" r:id="rId5"/>
    <p:sldId id="364" r:id="rId6"/>
    <p:sldId id="390" r:id="rId7"/>
    <p:sldId id="391" r:id="rId8"/>
    <p:sldId id="426" r:id="rId9"/>
    <p:sldId id="427" r:id="rId10"/>
    <p:sldId id="428" r:id="rId11"/>
    <p:sldId id="429" r:id="rId12"/>
    <p:sldId id="430" r:id="rId13"/>
    <p:sldId id="431" r:id="rId14"/>
    <p:sldId id="432" r:id="rId15"/>
    <p:sldId id="433" r:id="rId16"/>
    <p:sldId id="440" r:id="rId17"/>
    <p:sldId id="295" r:id="rId18"/>
    <p:sldId id="296" r:id="rId19"/>
    <p:sldId id="434" r:id="rId20"/>
    <p:sldId id="435" r:id="rId21"/>
    <p:sldId id="396" r:id="rId22"/>
    <p:sldId id="423" r:id="rId23"/>
    <p:sldId id="443" r:id="rId24"/>
    <p:sldId id="436" r:id="rId25"/>
    <p:sldId id="437" r:id="rId26"/>
    <p:sldId id="424" r:id="rId27"/>
    <p:sldId id="425" r:id="rId28"/>
    <p:sldId id="384" r:id="rId29"/>
    <p:sldId id="405" r:id="rId30"/>
    <p:sldId id="407" r:id="rId31"/>
    <p:sldId id="445" r:id="rId32"/>
    <p:sldId id="446" r:id="rId33"/>
    <p:sldId id="371" r:id="rId34"/>
    <p:sldId id="422" r:id="rId3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54" autoAdjust="0"/>
  </p:normalViewPr>
  <p:slideViewPr>
    <p:cSldViewPr snapToGrid="0">
      <p:cViewPr varScale="1">
        <p:scale>
          <a:sx n="68" d="100"/>
          <a:sy n="68" d="100"/>
        </p:scale>
        <p:origin x="1470" y="72"/>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colorful4#2">
  <dgm:title val=""/>
  <dgm:desc val=""/>
  <dgm:catLst>
    <dgm:cat type="colorful" pri="10400"/>
  </dgm:catLst>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F9CEBA05-2F10-437E-89B2-54F4D9FAF478}" type="doc">
      <dgm:prSet loTypeId="urn:microsoft.com/office/officeart/2005/8/layout/gear1#1" loCatId="cycle" qsTypeId="urn:microsoft.com/office/officeart/2005/8/quickstyle/3d5#2" qsCatId="3D" csTypeId="urn:microsoft.com/office/officeart/2005/8/colors/colorful4#2" csCatId="colorful" phldr="1"/>
      <dgm:spPr/>
    </dgm:pt>
    <dgm:pt modelId="{DACAB5BA-B8B4-4D66-8B11-1D02259E020B}">
      <dgm:prSet phldrT="[Text]"/>
      <dgm:spPr/>
      <dgm:t>
        <a:bodyPr/>
        <a:lstStyle/>
        <a:p>
          <a:pPr algn="ctr"/>
          <a:r>
            <a:rPr lang="en-US" b="1" dirty="0">
              <a:latin typeface="Arial Black" panose="020B0A04020102020204" pitchFamily="34" charset="0"/>
            </a:rPr>
            <a:t>Wisdom</a:t>
          </a:r>
        </a:p>
      </dgm:t>
    </dgm:pt>
    <dgm:pt modelId="{D76093C5-B96B-4182-8418-CFDB341D2418}" type="parTrans" cxnId="{0F63D9BC-9028-4C84-92D9-B4BDAB4F1E91}">
      <dgm:prSet/>
      <dgm:spPr/>
      <dgm:t>
        <a:bodyPr/>
        <a:lstStyle/>
        <a:p>
          <a:pPr algn="ctr"/>
          <a:endParaRPr lang="en-US"/>
        </a:p>
      </dgm:t>
    </dgm:pt>
    <dgm:pt modelId="{23718C41-0A1F-40BF-86BE-8A5476EC271E}" type="sibTrans" cxnId="{0F63D9BC-9028-4C84-92D9-B4BDAB4F1E91}">
      <dgm:prSet/>
      <dgm:spPr/>
      <dgm:t>
        <a:bodyPr/>
        <a:lstStyle/>
        <a:p>
          <a:pPr algn="ctr"/>
          <a:endParaRPr lang="en-US"/>
        </a:p>
      </dgm:t>
    </dgm:pt>
    <dgm:pt modelId="{663C1E13-76F9-4B70-A2F2-CA23180743CE}">
      <dgm:prSet phldrT="[Text]"/>
      <dgm:spPr/>
      <dgm:t>
        <a:bodyPr/>
        <a:lstStyle/>
        <a:p>
          <a:pPr algn="ctr"/>
          <a:r>
            <a:rPr lang="en-US" dirty="0">
              <a:latin typeface="Arial Black" panose="020B0A04020102020204" pitchFamily="34" charset="0"/>
            </a:rPr>
            <a:t>Truth</a:t>
          </a:r>
          <a:r>
            <a:rPr lang="en-US" dirty="0"/>
            <a:t> </a:t>
          </a:r>
        </a:p>
      </dgm:t>
    </dgm:pt>
    <dgm:pt modelId="{637C3D51-3F4B-4277-8185-724806355FF8}" type="parTrans" cxnId="{32FAE72D-29B2-4404-A917-2C4136EE3C4F}">
      <dgm:prSet/>
      <dgm:spPr/>
      <dgm:t>
        <a:bodyPr/>
        <a:lstStyle/>
        <a:p>
          <a:pPr algn="ctr"/>
          <a:endParaRPr lang="en-US"/>
        </a:p>
      </dgm:t>
    </dgm:pt>
    <dgm:pt modelId="{188C389E-9423-41DE-9C5E-D4A7E95C7E62}" type="sibTrans" cxnId="{32FAE72D-29B2-4404-A917-2C4136EE3C4F}">
      <dgm:prSet/>
      <dgm:spPr/>
      <dgm:t>
        <a:bodyPr/>
        <a:lstStyle/>
        <a:p>
          <a:pPr algn="ctr"/>
          <a:endParaRPr lang="en-US"/>
        </a:p>
      </dgm:t>
    </dgm:pt>
    <dgm:pt modelId="{399ACE2F-90C5-48B1-9E65-700A32562848}">
      <dgm:prSet phldrT="[Text]"/>
      <dgm:spPr/>
      <dgm:t>
        <a:bodyPr/>
        <a:lstStyle/>
        <a:p>
          <a:pPr algn="ctr"/>
          <a:r>
            <a:rPr lang="en-US" b="1" dirty="0">
              <a:latin typeface="Arial Black" panose="020B0A04020102020204" pitchFamily="34" charset="0"/>
            </a:rPr>
            <a:t>Servic</a:t>
          </a:r>
          <a:r>
            <a:rPr lang="en-US" dirty="0">
              <a:latin typeface="Arial Black" panose="020B0A04020102020204" pitchFamily="34" charset="0"/>
            </a:rPr>
            <a:t>e</a:t>
          </a:r>
          <a:r>
            <a:rPr lang="en-US" dirty="0"/>
            <a:t> </a:t>
          </a:r>
        </a:p>
      </dgm:t>
    </dgm:pt>
    <dgm:pt modelId="{1911F9CB-1EEA-4FFD-A302-90DCBC7D11BE}" type="parTrans" cxnId="{7C4913C1-9DC8-4658-A4FC-A894F8F82CF0}">
      <dgm:prSet/>
      <dgm:spPr/>
      <dgm:t>
        <a:bodyPr/>
        <a:lstStyle/>
        <a:p>
          <a:pPr algn="ctr"/>
          <a:endParaRPr lang="en-US"/>
        </a:p>
      </dgm:t>
    </dgm:pt>
    <dgm:pt modelId="{DA82EADB-2721-42A0-95EA-F9B5521A38A6}" type="sibTrans" cxnId="{7C4913C1-9DC8-4658-A4FC-A894F8F82CF0}">
      <dgm:prSet/>
      <dgm:spPr/>
      <dgm:t>
        <a:bodyPr/>
        <a:lstStyle/>
        <a:p>
          <a:pPr algn="ctr"/>
          <a:endParaRPr lang="en-US"/>
        </a:p>
      </dgm:t>
    </dgm:pt>
    <dgm:pt modelId="{5ED88519-AC6C-4AA3-B76D-812B93A167E4}" type="pres">
      <dgm:prSet presAssocID="{F9CEBA05-2F10-437E-89B2-54F4D9FAF478}" presName="composite" presStyleCnt="0">
        <dgm:presLayoutVars>
          <dgm:chMax val="3"/>
          <dgm:animLvl val="lvl"/>
          <dgm:resizeHandles val="exact"/>
        </dgm:presLayoutVars>
      </dgm:prSet>
      <dgm:spPr/>
    </dgm:pt>
    <dgm:pt modelId="{87622A90-D0D8-4EA3-BC0D-D537801AF2B1}" type="pres">
      <dgm:prSet presAssocID="{DACAB5BA-B8B4-4D66-8B11-1D02259E020B}" presName="gear1" presStyleLbl="node1" presStyleIdx="0" presStyleCnt="3" custLinFactNeighborX="-596" custLinFactNeighborY="-4627">
        <dgm:presLayoutVars>
          <dgm:chMax val="1"/>
          <dgm:bulletEnabled val="1"/>
        </dgm:presLayoutVars>
      </dgm:prSet>
      <dgm:spPr/>
    </dgm:pt>
    <dgm:pt modelId="{B6B6B41B-120B-4968-AB6A-FC6E7C8EF3C0}" type="pres">
      <dgm:prSet presAssocID="{DACAB5BA-B8B4-4D66-8B11-1D02259E020B}" presName="gear1srcNode" presStyleLbl="node1" presStyleIdx="0" presStyleCnt="3"/>
      <dgm:spPr/>
    </dgm:pt>
    <dgm:pt modelId="{8BC64EA7-2794-42B6-96C9-F39A52CB985A}" type="pres">
      <dgm:prSet presAssocID="{DACAB5BA-B8B4-4D66-8B11-1D02259E020B}" presName="gear1dstNode" presStyleLbl="node1" presStyleIdx="0" presStyleCnt="3"/>
      <dgm:spPr/>
    </dgm:pt>
    <dgm:pt modelId="{93300324-D62F-4E58-B882-734182BDB462}" type="pres">
      <dgm:prSet presAssocID="{663C1E13-76F9-4B70-A2F2-CA23180743CE}" presName="gear2" presStyleLbl="node1" presStyleIdx="1" presStyleCnt="3">
        <dgm:presLayoutVars>
          <dgm:chMax val="1"/>
          <dgm:bulletEnabled val="1"/>
        </dgm:presLayoutVars>
      </dgm:prSet>
      <dgm:spPr/>
    </dgm:pt>
    <dgm:pt modelId="{B9330EE9-43E4-4FD4-8144-E92B1DD0FCDF}" type="pres">
      <dgm:prSet presAssocID="{663C1E13-76F9-4B70-A2F2-CA23180743CE}" presName="gear2srcNode" presStyleLbl="node1" presStyleIdx="1" presStyleCnt="3"/>
      <dgm:spPr/>
    </dgm:pt>
    <dgm:pt modelId="{4822A78E-EAEC-401F-941A-3A84E13E2357}" type="pres">
      <dgm:prSet presAssocID="{663C1E13-76F9-4B70-A2F2-CA23180743CE}" presName="gear2dstNode" presStyleLbl="node1" presStyleIdx="1" presStyleCnt="3"/>
      <dgm:spPr/>
    </dgm:pt>
    <dgm:pt modelId="{59EDF28D-6C67-49D0-B5A1-DE5C3CBA2292}" type="pres">
      <dgm:prSet presAssocID="{399ACE2F-90C5-48B1-9E65-700A32562848}" presName="gear3" presStyleLbl="node1" presStyleIdx="2" presStyleCnt="3"/>
      <dgm:spPr/>
    </dgm:pt>
    <dgm:pt modelId="{23DC08E4-3725-4448-BFFF-1CCEA2F2987E}" type="pres">
      <dgm:prSet presAssocID="{399ACE2F-90C5-48B1-9E65-700A32562848}" presName="gear3tx" presStyleLbl="node1" presStyleIdx="2" presStyleCnt="3">
        <dgm:presLayoutVars>
          <dgm:chMax val="1"/>
          <dgm:bulletEnabled val="1"/>
        </dgm:presLayoutVars>
      </dgm:prSet>
      <dgm:spPr/>
    </dgm:pt>
    <dgm:pt modelId="{7D3EFDB4-E5D1-439A-86D8-1FCF80D959BA}" type="pres">
      <dgm:prSet presAssocID="{399ACE2F-90C5-48B1-9E65-700A32562848}" presName="gear3srcNode" presStyleLbl="node1" presStyleIdx="2" presStyleCnt="3"/>
      <dgm:spPr/>
    </dgm:pt>
    <dgm:pt modelId="{9815588C-16D0-4475-B64C-847FC87C8C32}" type="pres">
      <dgm:prSet presAssocID="{399ACE2F-90C5-48B1-9E65-700A32562848}" presName="gear3dstNode" presStyleLbl="node1" presStyleIdx="2" presStyleCnt="3"/>
      <dgm:spPr/>
    </dgm:pt>
    <dgm:pt modelId="{398423B3-DD54-4226-99D7-017EFC1488DF}" type="pres">
      <dgm:prSet presAssocID="{23718C41-0A1F-40BF-86BE-8A5476EC271E}" presName="connector1" presStyleLbl="sibTrans2D1" presStyleIdx="0" presStyleCnt="3"/>
      <dgm:spPr/>
    </dgm:pt>
    <dgm:pt modelId="{6DF3A3A0-5919-4E69-80DD-61760D6340A0}" type="pres">
      <dgm:prSet presAssocID="{188C389E-9423-41DE-9C5E-D4A7E95C7E62}" presName="connector2" presStyleLbl="sibTrans2D1" presStyleIdx="1" presStyleCnt="3"/>
      <dgm:spPr/>
    </dgm:pt>
    <dgm:pt modelId="{A09CEA93-9338-4361-A5E6-CF85B6019F5A}" type="pres">
      <dgm:prSet presAssocID="{DA82EADB-2721-42A0-95EA-F9B5521A38A6}" presName="connector3" presStyleLbl="sibTrans2D1" presStyleIdx="2" presStyleCnt="3"/>
      <dgm:spPr/>
    </dgm:pt>
  </dgm:ptLst>
  <dgm:cxnLst>
    <dgm:cxn modelId="{17623212-9C52-4B97-A93F-581E50A0EE7B}" type="presOf" srcId="{DACAB5BA-B8B4-4D66-8B11-1D02259E020B}" destId="{8BC64EA7-2794-42B6-96C9-F39A52CB985A}" srcOrd="2" destOrd="0" presId="urn:microsoft.com/office/officeart/2005/8/layout/gear1#1"/>
    <dgm:cxn modelId="{E4A97E14-7D05-4D68-BAE4-4AC1811FFA38}" type="presOf" srcId="{DA82EADB-2721-42A0-95EA-F9B5521A38A6}" destId="{A09CEA93-9338-4361-A5E6-CF85B6019F5A}" srcOrd="0" destOrd="0" presId="urn:microsoft.com/office/officeart/2005/8/layout/gear1#1"/>
    <dgm:cxn modelId="{0A31D815-D077-4866-A600-165E070A2D6F}" type="presOf" srcId="{F9CEBA05-2F10-437E-89B2-54F4D9FAF478}" destId="{5ED88519-AC6C-4AA3-B76D-812B93A167E4}" srcOrd="0" destOrd="0" presId="urn:microsoft.com/office/officeart/2005/8/layout/gear1#1"/>
    <dgm:cxn modelId="{A0416A29-364E-458C-90C5-1284F3C404E9}" type="presOf" srcId="{663C1E13-76F9-4B70-A2F2-CA23180743CE}" destId="{4822A78E-EAEC-401F-941A-3A84E13E2357}" srcOrd="2" destOrd="0" presId="urn:microsoft.com/office/officeart/2005/8/layout/gear1#1"/>
    <dgm:cxn modelId="{32FAE72D-29B2-4404-A917-2C4136EE3C4F}" srcId="{F9CEBA05-2F10-437E-89B2-54F4D9FAF478}" destId="{663C1E13-76F9-4B70-A2F2-CA23180743CE}" srcOrd="1" destOrd="0" parTransId="{637C3D51-3F4B-4277-8185-724806355FF8}" sibTransId="{188C389E-9423-41DE-9C5E-D4A7E95C7E62}"/>
    <dgm:cxn modelId="{8DEEF35F-B436-4B54-B7F8-F04A2A69F5A6}" type="presOf" srcId="{188C389E-9423-41DE-9C5E-D4A7E95C7E62}" destId="{6DF3A3A0-5919-4E69-80DD-61760D6340A0}" srcOrd="0" destOrd="0" presId="urn:microsoft.com/office/officeart/2005/8/layout/gear1#1"/>
    <dgm:cxn modelId="{4A9FFF58-7BC4-4C65-9759-C9C669FC2B76}" type="presOf" srcId="{DACAB5BA-B8B4-4D66-8B11-1D02259E020B}" destId="{B6B6B41B-120B-4968-AB6A-FC6E7C8EF3C0}" srcOrd="1" destOrd="0" presId="urn:microsoft.com/office/officeart/2005/8/layout/gear1#1"/>
    <dgm:cxn modelId="{CD461FA2-0710-4EF6-AA5F-BD774C121CA7}" type="presOf" srcId="{399ACE2F-90C5-48B1-9E65-700A32562848}" destId="{7D3EFDB4-E5D1-439A-86D8-1FCF80D959BA}" srcOrd="2" destOrd="0" presId="urn:microsoft.com/office/officeart/2005/8/layout/gear1#1"/>
    <dgm:cxn modelId="{0F63D9BC-9028-4C84-92D9-B4BDAB4F1E91}" srcId="{F9CEBA05-2F10-437E-89B2-54F4D9FAF478}" destId="{DACAB5BA-B8B4-4D66-8B11-1D02259E020B}" srcOrd="0" destOrd="0" parTransId="{D76093C5-B96B-4182-8418-CFDB341D2418}" sibTransId="{23718C41-0A1F-40BF-86BE-8A5476EC271E}"/>
    <dgm:cxn modelId="{EC63EEBE-12D9-4B46-A3D6-28286309B01D}" type="presOf" srcId="{DACAB5BA-B8B4-4D66-8B11-1D02259E020B}" destId="{87622A90-D0D8-4EA3-BC0D-D537801AF2B1}" srcOrd="0" destOrd="0" presId="urn:microsoft.com/office/officeart/2005/8/layout/gear1#1"/>
    <dgm:cxn modelId="{7C4913C1-9DC8-4658-A4FC-A894F8F82CF0}" srcId="{F9CEBA05-2F10-437E-89B2-54F4D9FAF478}" destId="{399ACE2F-90C5-48B1-9E65-700A32562848}" srcOrd="2" destOrd="0" parTransId="{1911F9CB-1EEA-4FFD-A302-90DCBC7D11BE}" sibTransId="{DA82EADB-2721-42A0-95EA-F9B5521A38A6}"/>
    <dgm:cxn modelId="{ED902FCE-FC6D-4D59-A8C3-CAA6A78FCEEC}" type="presOf" srcId="{399ACE2F-90C5-48B1-9E65-700A32562848}" destId="{23DC08E4-3725-4448-BFFF-1CCEA2F2987E}" srcOrd="1" destOrd="0" presId="urn:microsoft.com/office/officeart/2005/8/layout/gear1#1"/>
    <dgm:cxn modelId="{5990A8E9-7068-4CD0-BDC1-650288BAF401}" type="presOf" srcId="{663C1E13-76F9-4B70-A2F2-CA23180743CE}" destId="{B9330EE9-43E4-4FD4-8144-E92B1DD0FCDF}" srcOrd="1" destOrd="0" presId="urn:microsoft.com/office/officeart/2005/8/layout/gear1#1"/>
    <dgm:cxn modelId="{9A0FA2F0-3016-4FA6-B4C5-E56783E79BCF}" type="presOf" srcId="{399ACE2F-90C5-48B1-9E65-700A32562848}" destId="{59EDF28D-6C67-49D0-B5A1-DE5C3CBA2292}" srcOrd="0" destOrd="0" presId="urn:microsoft.com/office/officeart/2005/8/layout/gear1#1"/>
    <dgm:cxn modelId="{EEB57BF3-C8C3-4D26-B720-6A2822B576FB}" type="presOf" srcId="{399ACE2F-90C5-48B1-9E65-700A32562848}" destId="{9815588C-16D0-4475-B64C-847FC87C8C32}" srcOrd="3" destOrd="0" presId="urn:microsoft.com/office/officeart/2005/8/layout/gear1#1"/>
    <dgm:cxn modelId="{0C255DF6-A053-4031-BF78-2222755ED1B9}" type="presOf" srcId="{663C1E13-76F9-4B70-A2F2-CA23180743CE}" destId="{93300324-D62F-4E58-B882-734182BDB462}" srcOrd="0" destOrd="0" presId="urn:microsoft.com/office/officeart/2005/8/layout/gear1#1"/>
    <dgm:cxn modelId="{E633DDFA-2095-473F-876E-4E0B2BFEEFF6}" type="presOf" srcId="{23718C41-0A1F-40BF-86BE-8A5476EC271E}" destId="{398423B3-DD54-4226-99D7-017EFC1488DF}" srcOrd="0" destOrd="0" presId="urn:microsoft.com/office/officeart/2005/8/layout/gear1#1"/>
    <dgm:cxn modelId="{1C705BF0-F7A3-4A41-98DE-5AA498EC2268}" type="presParOf" srcId="{5ED88519-AC6C-4AA3-B76D-812B93A167E4}" destId="{87622A90-D0D8-4EA3-BC0D-D537801AF2B1}" srcOrd="0" destOrd="0" presId="urn:microsoft.com/office/officeart/2005/8/layout/gear1#1"/>
    <dgm:cxn modelId="{5266FA23-4487-4733-8F43-10B4A20688EF}" type="presParOf" srcId="{5ED88519-AC6C-4AA3-B76D-812B93A167E4}" destId="{B6B6B41B-120B-4968-AB6A-FC6E7C8EF3C0}" srcOrd="1" destOrd="0" presId="urn:microsoft.com/office/officeart/2005/8/layout/gear1#1"/>
    <dgm:cxn modelId="{23C721C6-4DD1-49A5-A0CC-65BFB64A7E75}" type="presParOf" srcId="{5ED88519-AC6C-4AA3-B76D-812B93A167E4}" destId="{8BC64EA7-2794-42B6-96C9-F39A52CB985A}" srcOrd="2" destOrd="0" presId="urn:microsoft.com/office/officeart/2005/8/layout/gear1#1"/>
    <dgm:cxn modelId="{08D4CDD4-CF96-43E9-B573-3FB26B41DE0C}" type="presParOf" srcId="{5ED88519-AC6C-4AA3-B76D-812B93A167E4}" destId="{93300324-D62F-4E58-B882-734182BDB462}" srcOrd="3" destOrd="0" presId="urn:microsoft.com/office/officeart/2005/8/layout/gear1#1"/>
    <dgm:cxn modelId="{0C03EB2A-BA9F-4177-9C0D-A92A2D112A1E}" type="presParOf" srcId="{5ED88519-AC6C-4AA3-B76D-812B93A167E4}" destId="{B9330EE9-43E4-4FD4-8144-E92B1DD0FCDF}" srcOrd="4" destOrd="0" presId="urn:microsoft.com/office/officeart/2005/8/layout/gear1#1"/>
    <dgm:cxn modelId="{B7789E63-81C6-41C0-A5D9-387B1A51717B}" type="presParOf" srcId="{5ED88519-AC6C-4AA3-B76D-812B93A167E4}" destId="{4822A78E-EAEC-401F-941A-3A84E13E2357}" srcOrd="5" destOrd="0" presId="urn:microsoft.com/office/officeart/2005/8/layout/gear1#1"/>
    <dgm:cxn modelId="{830F74C4-09BC-4E6A-ABCE-5808A3EAE773}" type="presParOf" srcId="{5ED88519-AC6C-4AA3-B76D-812B93A167E4}" destId="{59EDF28D-6C67-49D0-B5A1-DE5C3CBA2292}" srcOrd="6" destOrd="0" presId="urn:microsoft.com/office/officeart/2005/8/layout/gear1#1"/>
    <dgm:cxn modelId="{92E21763-77DE-4C9D-A499-28DE0AED0A6E}" type="presParOf" srcId="{5ED88519-AC6C-4AA3-B76D-812B93A167E4}" destId="{23DC08E4-3725-4448-BFFF-1CCEA2F2987E}" srcOrd="7" destOrd="0" presId="urn:microsoft.com/office/officeart/2005/8/layout/gear1#1"/>
    <dgm:cxn modelId="{E00C3D16-7BB4-47D7-9337-A6DC556836A3}" type="presParOf" srcId="{5ED88519-AC6C-4AA3-B76D-812B93A167E4}" destId="{7D3EFDB4-E5D1-439A-86D8-1FCF80D959BA}" srcOrd="8" destOrd="0" presId="urn:microsoft.com/office/officeart/2005/8/layout/gear1#1"/>
    <dgm:cxn modelId="{B1A8B9D7-A8F9-4D92-9BB0-4672EC454C94}" type="presParOf" srcId="{5ED88519-AC6C-4AA3-B76D-812B93A167E4}" destId="{9815588C-16D0-4475-B64C-847FC87C8C32}" srcOrd="9" destOrd="0" presId="urn:microsoft.com/office/officeart/2005/8/layout/gear1#1"/>
    <dgm:cxn modelId="{FFB249CB-C123-4064-A0AD-BE7A0B9EF2A4}" type="presParOf" srcId="{5ED88519-AC6C-4AA3-B76D-812B93A167E4}" destId="{398423B3-DD54-4226-99D7-017EFC1488DF}" srcOrd="10" destOrd="0" presId="urn:microsoft.com/office/officeart/2005/8/layout/gear1#1"/>
    <dgm:cxn modelId="{00DCB96D-7544-4E39-9DB2-EC33C479AC4C}" type="presParOf" srcId="{5ED88519-AC6C-4AA3-B76D-812B93A167E4}" destId="{6DF3A3A0-5919-4E69-80DD-61760D6340A0}" srcOrd="11" destOrd="0" presId="urn:microsoft.com/office/officeart/2005/8/layout/gear1#1"/>
    <dgm:cxn modelId="{A941BE95-AD73-4534-949E-F30171D085E1}" type="presParOf" srcId="{5ED88519-AC6C-4AA3-B76D-812B93A167E4}" destId="{A09CEA93-9338-4361-A5E6-CF85B6019F5A}" srcOrd="12" destOrd="0" presId="urn:microsoft.com/office/officeart/2005/8/layout/gear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622A90-D0D8-4EA3-BC0D-D537801AF2B1}">
      <dsp:nvSpPr>
        <dsp:cNvPr id="0" name=""/>
        <dsp:cNvSpPr/>
      </dsp:nvSpPr>
      <dsp:spPr>
        <a:xfrm>
          <a:off x="1595711" y="1795068"/>
          <a:ext cx="1964624" cy="1964624"/>
        </a:xfrm>
        <a:prstGeom prst="gear9">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Arial Black" panose="020B0A04020102020204" pitchFamily="34" charset="0"/>
            </a:rPr>
            <a:t>Wisdom</a:t>
          </a:r>
        </a:p>
      </dsp:txBody>
      <dsp:txXfrm>
        <a:off x="1990688" y="2255272"/>
        <a:ext cx="1174670" cy="1009857"/>
      </dsp:txXfrm>
    </dsp:sp>
    <dsp:sp modelId="{93300324-D62F-4E58-B882-734182BDB462}">
      <dsp:nvSpPr>
        <dsp:cNvPr id="0" name=""/>
        <dsp:cNvSpPr/>
      </dsp:nvSpPr>
      <dsp:spPr>
        <a:xfrm>
          <a:off x="464365" y="1421605"/>
          <a:ext cx="1428818" cy="1428818"/>
        </a:xfrm>
        <a:prstGeom prst="gear6">
          <a:avLst/>
        </a:prstGeom>
        <a:solidFill>
          <a:schemeClr val="accent4">
            <a:hueOff val="-2232385"/>
            <a:satOff val="13449"/>
            <a:lumOff val="1078"/>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Black" panose="020B0A04020102020204" pitchFamily="34" charset="0"/>
            </a:rPr>
            <a:t>Truth</a:t>
          </a:r>
          <a:r>
            <a:rPr lang="en-US" sz="1400" kern="1200" dirty="0"/>
            <a:t> </a:t>
          </a:r>
        </a:p>
      </dsp:txBody>
      <dsp:txXfrm>
        <a:off x="824074" y="1783488"/>
        <a:ext cx="709400" cy="705052"/>
      </dsp:txXfrm>
    </dsp:sp>
    <dsp:sp modelId="{59EDF28D-6C67-49D0-B5A1-DE5C3CBA2292}">
      <dsp:nvSpPr>
        <dsp:cNvPr id="0" name=""/>
        <dsp:cNvSpPr/>
      </dsp:nvSpPr>
      <dsp:spPr>
        <a:xfrm rot="20700000">
          <a:off x="1264649" y="435867"/>
          <a:ext cx="1399950" cy="1399950"/>
        </a:xfrm>
        <a:prstGeom prst="gear6">
          <a:avLst/>
        </a:prstGeom>
        <a:solidFill>
          <a:schemeClr val="accent4">
            <a:hueOff val="-4464770"/>
            <a:satOff val="26899"/>
            <a:lumOff val="2156"/>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Arial Black" panose="020B0A04020102020204" pitchFamily="34" charset="0"/>
            </a:rPr>
            <a:t>Servic</a:t>
          </a:r>
          <a:r>
            <a:rPr lang="en-US" sz="1400" kern="1200" dirty="0">
              <a:latin typeface="Arial Black" panose="020B0A04020102020204" pitchFamily="34" charset="0"/>
            </a:rPr>
            <a:t>e</a:t>
          </a:r>
          <a:r>
            <a:rPr lang="en-US" sz="1400" kern="1200" dirty="0"/>
            <a:t> </a:t>
          </a:r>
        </a:p>
      </dsp:txBody>
      <dsp:txXfrm rot="-20700000">
        <a:off x="1571699" y="742917"/>
        <a:ext cx="785849" cy="785849"/>
      </dsp:txXfrm>
    </dsp:sp>
    <dsp:sp modelId="{398423B3-DD54-4226-99D7-017EFC1488DF}">
      <dsp:nvSpPr>
        <dsp:cNvPr id="0" name=""/>
        <dsp:cNvSpPr/>
      </dsp:nvSpPr>
      <dsp:spPr>
        <a:xfrm>
          <a:off x="1449642" y="1593311"/>
          <a:ext cx="2514719" cy="2514719"/>
        </a:xfrm>
        <a:prstGeom prst="circularArrow">
          <a:avLst>
            <a:gd name="adj1" fmla="val 4687"/>
            <a:gd name="adj2" fmla="val 299029"/>
            <a:gd name="adj3" fmla="val 2499371"/>
            <a:gd name="adj4" fmla="val 15897942"/>
            <a:gd name="adj5" fmla="val 5469"/>
          </a:avLst>
        </a:prstGeom>
        <a:solidFill>
          <a:schemeClr val="accent4">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6DF3A3A0-5919-4E69-80DD-61760D6340A0}">
      <dsp:nvSpPr>
        <dsp:cNvPr id="0" name=""/>
        <dsp:cNvSpPr/>
      </dsp:nvSpPr>
      <dsp:spPr>
        <a:xfrm>
          <a:off x="211324" y="1108132"/>
          <a:ext cx="1827101" cy="1827101"/>
        </a:xfrm>
        <a:prstGeom prst="leftCircularArrow">
          <a:avLst>
            <a:gd name="adj1" fmla="val 6452"/>
            <a:gd name="adj2" fmla="val 429999"/>
            <a:gd name="adj3" fmla="val 10489124"/>
            <a:gd name="adj4" fmla="val 14837806"/>
            <a:gd name="adj5" fmla="val 7527"/>
          </a:avLst>
        </a:prstGeom>
        <a:solidFill>
          <a:schemeClr val="accent4">
            <a:hueOff val="-2232385"/>
            <a:satOff val="13449"/>
            <a:lumOff val="1078"/>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A09CEA93-9338-4361-A5E6-CF85B6019F5A}">
      <dsp:nvSpPr>
        <dsp:cNvPr id="0" name=""/>
        <dsp:cNvSpPr/>
      </dsp:nvSpPr>
      <dsp:spPr>
        <a:xfrm>
          <a:off x="940826" y="131896"/>
          <a:ext cx="1969982" cy="1969982"/>
        </a:xfrm>
        <a:prstGeom prst="circularArrow">
          <a:avLst>
            <a:gd name="adj1" fmla="val 5984"/>
            <a:gd name="adj2" fmla="val 394124"/>
            <a:gd name="adj3" fmla="val 13313824"/>
            <a:gd name="adj4" fmla="val 10508221"/>
            <a:gd name="adj5" fmla="val 6981"/>
          </a:avLst>
        </a:prstGeom>
        <a:solidFill>
          <a:schemeClr val="accent4">
            <a:hueOff val="-4464770"/>
            <a:satOff val="26899"/>
            <a:lumOff val="2156"/>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1">
  <dgm:title val=""/>
  <dgm:desc val=""/>
  <dgm:catLst>
    <dgm:cat type="relationship" pri="109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srcNode" val="gear1srcNode"/>
          <dgm:param type="dstNode" val="gear1dstNode"/>
          <dgm:param type="connRout" val="curv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srcNode" val="gear2srcNode"/>
          <dgm:param type="dstNode" val="gear2dstNode"/>
          <dgm:param type="connRout" val="curv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srcNode" val="gear3srcNode"/>
          <dgm:param type="dstNode" val="gear3dstNode"/>
          <dgm:param type="connRout" val="curv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2">
  <dgm:title val=""/>
  <dgm:desc val=""/>
  <dgm:catLst>
    <dgm:cat type="3D" pri="11500"/>
  </dgm:catLst>
  <dgm:scene3d>
    <a:camera prst="isometricOffAxis2Left" zoom="95000"/>
    <a:lightRig rig="flat" dir="t"/>
  </dgm:scene3d>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5A0BDC-7D92-488D-87EF-7CE43A318ACC}" type="datetimeFigureOut">
              <a:rPr lang="en-US" smtClean="0"/>
              <a:t>2/14/2025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9EA69A-5A22-4EE0-AFD8-E0DAFA3396C6}" type="slidenum">
              <a:rPr lang="en-US" smtClean="0"/>
              <a:t>‹#›</a:t>
            </a:fld>
            <a:endParaRPr lang="en-US"/>
          </a:p>
        </p:txBody>
      </p:sp>
    </p:spTree>
    <p:extLst>
      <p:ext uri="{BB962C8B-B14F-4D97-AF65-F5344CB8AC3E}">
        <p14:creationId xmlns:p14="http://schemas.microsoft.com/office/powerpoint/2010/main" val="5751730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D770630F-D237-4948-ADE9-66C3540D05DE}" type="datetimeFigureOut">
              <a:rPr lang="en-US" smtClean="0"/>
              <a:t>2/14/2025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E3BFE8B-3643-4A16-B7A8-DC2B2F6255B3}"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5714A449-1458-407A-8624-2CC23E85E1E8}" type="datetimeFigureOut">
              <a:rPr lang="en-US" smtClean="0"/>
              <a:t>2/14/2025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1A4F411-0C68-4F5C-A939-750F262AE29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965E1258-8448-4638-BF29-DB3E275F79C4}" type="datetimeFigureOut">
              <a:rPr lang="en-US" smtClean="0"/>
              <a:t>2/14/2025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893E684-4E4D-4D8F-B606-96ACB69CB72F}"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871538" y="192088"/>
            <a:ext cx="8162925" cy="1431925"/>
          </a:xfrm>
        </p:spPr>
        <p:txBody>
          <a:bodyPr/>
          <a:lstStyle/>
          <a:p>
            <a:r>
              <a:rPr lang="en-US"/>
              <a:t>Click to edit Master title style</a:t>
            </a:r>
          </a:p>
        </p:txBody>
      </p:sp>
      <p:sp>
        <p:nvSpPr>
          <p:cNvPr id="3" name="Online Image Placeholder 2"/>
          <p:cNvSpPr>
            <a:spLocks noGrp="1"/>
          </p:cNvSpPr>
          <p:nvPr>
            <p:ph type="clipArt" sz="half" idx="1"/>
          </p:nvPr>
        </p:nvSpPr>
        <p:spPr>
          <a:xfrm>
            <a:off x="912813" y="1905000"/>
            <a:ext cx="3978275" cy="4191000"/>
          </a:xfrm>
        </p:spPr>
        <p:txBody>
          <a:bodyPr/>
          <a:lstStyle/>
          <a:p>
            <a:endParaRPr lang="en-US"/>
          </a:p>
        </p:txBody>
      </p:sp>
      <p:sp>
        <p:nvSpPr>
          <p:cNvPr id="4" name="Text Placeholder 3"/>
          <p:cNvSpPr>
            <a:spLocks noGrp="1"/>
          </p:cNvSpPr>
          <p:nvPr>
            <p:ph type="body" sz="half" idx="2"/>
          </p:nvPr>
        </p:nvSpPr>
        <p:spPr>
          <a:xfrm>
            <a:off x="5043488" y="1905000"/>
            <a:ext cx="3979862"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152525" y="62865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590925" y="62865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7019925" y="6286500"/>
            <a:ext cx="1905000" cy="457200"/>
          </a:xfrm>
        </p:spPr>
        <p:txBody>
          <a:bodyPr/>
          <a:lstStyle>
            <a:lvl1pPr>
              <a:defRPr/>
            </a:lvl1pPr>
          </a:lstStyle>
          <a:p>
            <a:fld id="{B114C281-A9D4-4A51-8DB0-73D04084ECB8}" type="slidenum">
              <a:rPr lang="en-US"/>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1D01F22C-CC44-48D0-BDFB-BF5985E83F05}" type="datetimeFigureOut">
              <a:rPr lang="en-US" smtClean="0"/>
              <a:t>2/14/2025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DA394D7-9785-4BE5-AFD5-4F918A68902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111E5D6-3AEB-4476-8290-489922E6ED24}" type="datetimeFigureOut">
              <a:rPr lang="en-US" smtClean="0"/>
              <a:t>2/14/2025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BDFF78F-8FAE-45F5-87F9-E0C692719B1F}"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69A1B241-0EB7-4629-B262-0394A942B967}" type="datetimeFigureOut">
              <a:rPr lang="en-US" smtClean="0"/>
              <a:t>2/14/2025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A259807-4E02-4090-954C-8862AE38006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3E6B634F-7E36-4F3D-9ACE-EC02E50D0CD1}" type="datetimeFigureOut">
              <a:rPr lang="en-US" smtClean="0"/>
              <a:t>2/14/2025</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1FB91A49-D5F3-4578-872E-65604690CDE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5086D5AD-6C9F-4E1F-B626-751293D5C63B}" type="datetimeFigureOut">
              <a:rPr lang="en-US" smtClean="0"/>
              <a:t>2/14/2025</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260004BE-0912-48C1-A9DA-82B185A6131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21B625E7-27CC-4DA6-A008-CB00287D933B}" type="datetimeFigureOut">
              <a:rPr lang="en-US" smtClean="0"/>
              <a:t>2/14/2025</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D829B39B-E19B-4684-B84C-73DF500C59F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876F8FC-B7BB-4CAB-A507-7A78D26CED12}" type="datetimeFigureOut">
              <a:rPr lang="en-US" smtClean="0"/>
              <a:t>2/14/2025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17349AB-2C45-4CA2-9222-EAC2086D39E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DC41B8C0-47A9-434A-877C-77F7D0A0C2D6}" type="datetimeFigureOut">
              <a:rPr lang="en-US" smtClean="0"/>
              <a:t>2/14/2025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3572ADC-6BDA-4F21-BCE5-91C08D50048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7EF83F5F-AEDA-455A-B4D2-47AD59329E2A}" type="datetimeFigureOut">
              <a:rPr lang="en-US" smtClean="0"/>
              <a:t>2/14/2025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0D3EE5A7-3B9C-4286-91B6-CD02380A3E59}" type="slidenum">
              <a:rPr lang="en-US" smtClean="0"/>
              <a:t>‹#›</a:t>
            </a:fld>
            <a:endParaRPr lang="en-US"/>
          </a:p>
        </p:txBody>
      </p:sp>
      <p:sp>
        <p:nvSpPr>
          <p:cNvPr id="7" name="Rectangle 6"/>
          <p:cNvSpPr/>
          <p:nvPr userDrawn="1"/>
        </p:nvSpPr>
        <p:spPr>
          <a:xfrm>
            <a:off x="0" y="2"/>
            <a:ext cx="9144000" cy="36512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US">
              <a:solidFill>
                <a:srgbClr val="FFFFFF"/>
              </a:solidFill>
            </a:endParaRPr>
          </a:p>
        </p:txBody>
      </p:sp>
      <p:sp>
        <p:nvSpPr>
          <p:cNvPr id="8" name="Rectangle 10"/>
          <p:cNvSpPr>
            <a:spLocks noChangeArrowheads="1"/>
          </p:cNvSpPr>
          <p:nvPr userDrawn="1"/>
        </p:nvSpPr>
        <p:spPr bwMode="auto">
          <a:xfrm>
            <a:off x="5596171" y="28576"/>
            <a:ext cx="270939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en-US" altLang="en-US" sz="1200" b="1">
                <a:solidFill>
                  <a:srgbClr val="FFFFFF"/>
                </a:solidFill>
              </a:rPr>
              <a:t>The Rawalpindi Medical University</a:t>
            </a:r>
            <a:endParaRPr lang="en-US" altLang="en-US" sz="1200">
              <a:solidFill>
                <a:srgbClr val="FFFFFF"/>
              </a:solidFill>
            </a:endParaRPr>
          </a:p>
        </p:txBody>
      </p:sp>
      <p:pic>
        <p:nvPicPr>
          <p:cNvPr id="9"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p:cNvPicPr>
            <a:picLocks noChangeAspect="1" noChangeArrowheads="1"/>
          </p:cNvPicPr>
          <p:nvPr userDrawn="1"/>
        </p:nvPicPr>
        <p:blipFill rotWithShape="1">
          <a:blip r:embed="rId14" cstate="print">
            <a:extLst>
              <a:ext uri="{28A0092B-C50C-407E-A947-70E740481C1C}">
                <a14:useLocalDpi xmlns:a14="http://schemas.microsoft.com/office/drawing/2010/main" val="0"/>
              </a:ext>
            </a:extLst>
          </a:blip>
          <a:srcRect l="4786" t="7560" r="11351" b="8024"/>
          <a:stretch>
            <a:fillRect/>
          </a:stretch>
        </p:blipFill>
        <p:spPr bwMode="auto">
          <a:xfrm>
            <a:off x="8336047" y="44451"/>
            <a:ext cx="577217" cy="581024"/>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Logo Bismillah.jpg"/>
          <p:cNvPicPr>
            <a:picLocks noChangeAspect="1"/>
          </p:cNvPicPr>
          <p:nvPr/>
        </p:nvPicPr>
        <p:blipFill>
          <a:blip r:embed="rId2" cstate="print"/>
          <a:stretch>
            <a:fillRect/>
          </a:stretch>
        </p:blipFill>
        <p:spPr>
          <a:xfrm>
            <a:off x="2514600" y="1600200"/>
            <a:ext cx="4048991" cy="352098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AC6F94-E888-1391-15BE-342D95C8ED05}"/>
              </a:ext>
            </a:extLst>
          </p:cNvPr>
          <p:cNvSpPr>
            <a:spLocks noGrp="1"/>
          </p:cNvSpPr>
          <p:nvPr>
            <p:ph idx="1"/>
          </p:nvPr>
        </p:nvSpPr>
        <p:spPr>
          <a:xfrm>
            <a:off x="358726" y="1065628"/>
            <a:ext cx="8229600" cy="5138224"/>
          </a:xfrm>
        </p:spPr>
        <p:txBody>
          <a:bodyPr>
            <a:normAutofit fontScale="85000" lnSpcReduction="20000"/>
          </a:bodyPr>
          <a:lstStyle/>
          <a:p>
            <a:r>
              <a:rPr lang="en-US" sz="3200" b="1" dirty="0">
                <a:solidFill>
                  <a:srgbClr val="C00000"/>
                </a:solidFill>
              </a:rPr>
              <a:t>Sensory overload </a:t>
            </a:r>
            <a:r>
              <a:rPr lang="en-US" sz="3200" dirty="0"/>
              <a:t>occurs in the form of noise of monitors, activity of the staff, constantly lit setting, and high level of activity.</a:t>
            </a:r>
          </a:p>
          <a:p>
            <a:r>
              <a:rPr lang="en-US" sz="3200" dirty="0"/>
              <a:t>The sensory deprivation as a result of immobility, restraints and bandages, contribute towards the </a:t>
            </a:r>
            <a:r>
              <a:rPr lang="en-US" sz="3200" dirty="0">
                <a:solidFill>
                  <a:srgbClr val="C00000"/>
                </a:solidFill>
              </a:rPr>
              <a:t>ICU syndrome. </a:t>
            </a:r>
          </a:p>
          <a:p>
            <a:r>
              <a:rPr lang="en-US" sz="3200" dirty="0"/>
              <a:t>The </a:t>
            </a:r>
            <a:r>
              <a:rPr lang="en-US" sz="3200" dirty="0">
                <a:solidFill>
                  <a:srgbClr val="C00000"/>
                </a:solidFill>
              </a:rPr>
              <a:t>lack of familiar orienting objects </a:t>
            </a:r>
            <a:r>
              <a:rPr lang="en-US" sz="3200" dirty="0"/>
              <a:t>such as clocks, calendars, windows, meals, and close proximity to other patients further worsen this condition. </a:t>
            </a:r>
          </a:p>
          <a:p>
            <a:r>
              <a:rPr lang="en-US" sz="3200" dirty="0"/>
              <a:t>An already distressed patient is exposed to constant attendance by physicians, nurses and technicians.</a:t>
            </a:r>
          </a:p>
          <a:p>
            <a:r>
              <a:rPr lang="en-US" sz="3200" dirty="0"/>
              <a:t>The </a:t>
            </a:r>
            <a:r>
              <a:rPr lang="en-US" sz="3200" dirty="0">
                <a:solidFill>
                  <a:srgbClr val="002060"/>
                </a:solidFill>
              </a:rPr>
              <a:t>typical psychological reaction </a:t>
            </a:r>
            <a:r>
              <a:rPr lang="en-US" sz="3200" dirty="0"/>
              <a:t>of hyperactivity, anger and anxiety in ICU patients should not, therefore, come as a surprise.</a:t>
            </a:r>
          </a:p>
          <a:p>
            <a:endParaRPr lang="en-US" dirty="0"/>
          </a:p>
        </p:txBody>
      </p:sp>
      <p:sp>
        <p:nvSpPr>
          <p:cNvPr id="4" name="Rounded Rectangle 2">
            <a:extLst>
              <a:ext uri="{FF2B5EF4-FFF2-40B4-BE49-F238E27FC236}">
                <a16:creationId xmlns:a16="http://schemas.microsoft.com/office/drawing/2014/main" id="{27BBAEE6-BB7D-4E2A-22A7-1D48A5CAD9E8}"/>
              </a:ext>
            </a:extLst>
          </p:cNvPr>
          <p:cNvSpPr/>
          <p:nvPr/>
        </p:nvSpPr>
        <p:spPr>
          <a:xfrm>
            <a:off x="185530" y="6457182"/>
            <a:ext cx="2083537" cy="277000"/>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Tree>
    <p:extLst>
      <p:ext uri="{BB962C8B-B14F-4D97-AF65-F5344CB8AC3E}">
        <p14:creationId xmlns:p14="http://schemas.microsoft.com/office/powerpoint/2010/main" val="9587633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B586C6-4FAB-A369-87D2-281CE692448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07DC7C8-8813-A1F3-669A-1FCDD062AE23}"/>
              </a:ext>
            </a:extLst>
          </p:cNvPr>
          <p:cNvSpPr>
            <a:spLocks noGrp="1"/>
          </p:cNvSpPr>
          <p:nvPr>
            <p:ph idx="1"/>
          </p:nvPr>
        </p:nvSpPr>
        <p:spPr>
          <a:xfrm>
            <a:off x="457200" y="1983545"/>
            <a:ext cx="8229600" cy="4142618"/>
          </a:xfrm>
        </p:spPr>
        <p:txBody>
          <a:bodyPr>
            <a:noAutofit/>
          </a:bodyPr>
          <a:lstStyle/>
          <a:p>
            <a:pPr marL="0" indent="0">
              <a:buNone/>
            </a:pPr>
            <a:r>
              <a:rPr lang="en-US" sz="2200" b="1" dirty="0">
                <a:solidFill>
                  <a:srgbClr val="7030A0"/>
                </a:solidFill>
              </a:rPr>
              <a:t>Inside the ICU:</a:t>
            </a:r>
          </a:p>
          <a:p>
            <a:r>
              <a:rPr lang="en-US" sz="2100" b="1" dirty="0">
                <a:solidFill>
                  <a:schemeClr val="tx2"/>
                </a:solidFill>
              </a:rPr>
              <a:t>Educate</a:t>
            </a:r>
            <a:r>
              <a:rPr lang="en-US" sz="2100" dirty="0"/>
              <a:t> and prepare the patient.</a:t>
            </a:r>
          </a:p>
          <a:p>
            <a:r>
              <a:rPr lang="en-US" sz="2100" b="1" dirty="0">
                <a:solidFill>
                  <a:srgbClr val="00B050"/>
                </a:solidFill>
              </a:rPr>
              <a:t>Use orientation devices </a:t>
            </a:r>
            <a:r>
              <a:rPr lang="en-US" sz="2100" dirty="0"/>
              <a:t>e.g. clocks and calendars.</a:t>
            </a:r>
          </a:p>
          <a:p>
            <a:r>
              <a:rPr lang="en-US" sz="2100" b="1" dirty="0" err="1">
                <a:solidFill>
                  <a:srgbClr val="002060"/>
                </a:solidFill>
              </a:rPr>
              <a:t>Minimise</a:t>
            </a:r>
            <a:r>
              <a:rPr lang="en-US" sz="2100" b="1" dirty="0">
                <a:solidFill>
                  <a:srgbClr val="002060"/>
                </a:solidFill>
              </a:rPr>
              <a:t> pain </a:t>
            </a:r>
            <a:r>
              <a:rPr lang="en-US" sz="2100" dirty="0"/>
              <a:t>through pharmacological as well as non pharmacological interventions.</a:t>
            </a:r>
          </a:p>
          <a:p>
            <a:r>
              <a:rPr lang="en-US" sz="2100" b="1" dirty="0">
                <a:solidFill>
                  <a:srgbClr val="C00000"/>
                </a:solidFill>
              </a:rPr>
              <a:t>Be careful </a:t>
            </a:r>
            <a:r>
              <a:rPr lang="en-US" sz="2100" dirty="0"/>
              <a:t>while discussing the patient’s plight assuming the patient to be unconscious, comatose or sedated. </a:t>
            </a:r>
          </a:p>
          <a:p>
            <a:r>
              <a:rPr lang="en-US" sz="2100" dirty="0"/>
              <a:t>Many patients in these states report having heard and painfully remember the negative and sometimes insensitive remarks of the health care staff.</a:t>
            </a:r>
          </a:p>
          <a:p>
            <a:r>
              <a:rPr lang="en-US" sz="2100" b="1" dirty="0">
                <a:solidFill>
                  <a:schemeClr val="accent3">
                    <a:lumMod val="50000"/>
                  </a:schemeClr>
                </a:solidFill>
              </a:rPr>
              <a:t>Reduce </a:t>
            </a:r>
            <a:r>
              <a:rPr lang="en-US" sz="2100" dirty="0"/>
              <a:t>environmental stressors.</a:t>
            </a:r>
          </a:p>
        </p:txBody>
      </p:sp>
      <p:sp>
        <p:nvSpPr>
          <p:cNvPr id="4" name="Rounded Rectangle 2">
            <a:extLst>
              <a:ext uri="{FF2B5EF4-FFF2-40B4-BE49-F238E27FC236}">
                <a16:creationId xmlns:a16="http://schemas.microsoft.com/office/drawing/2014/main" id="{88FC7346-B2DC-BA88-7319-0DD4A130A392}"/>
              </a:ext>
            </a:extLst>
          </p:cNvPr>
          <p:cNvSpPr/>
          <p:nvPr/>
        </p:nvSpPr>
        <p:spPr>
          <a:xfrm>
            <a:off x="185530" y="6457182"/>
            <a:ext cx="2083537" cy="277000"/>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
        <p:nvSpPr>
          <p:cNvPr id="5" name="Oval 4">
            <a:extLst>
              <a:ext uri="{FF2B5EF4-FFF2-40B4-BE49-F238E27FC236}">
                <a16:creationId xmlns:a16="http://schemas.microsoft.com/office/drawing/2014/main" id="{8E9B48CE-53F6-BA7C-F3F7-7A3AB1F10DF2}"/>
              </a:ext>
            </a:extLst>
          </p:cNvPr>
          <p:cNvSpPr/>
          <p:nvPr/>
        </p:nvSpPr>
        <p:spPr>
          <a:xfrm>
            <a:off x="2799470" y="511712"/>
            <a:ext cx="3545059" cy="1246749"/>
          </a:xfrm>
          <a:prstGeom prst="ellipse">
            <a:avLst/>
          </a:prstGeom>
          <a:solidFill>
            <a:schemeClr val="accent4">
              <a:lumMod val="75000"/>
            </a:schemeClr>
          </a:solidFill>
          <a:ln>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100" b="1" dirty="0"/>
              <a:t>Interventions</a:t>
            </a:r>
          </a:p>
        </p:txBody>
      </p:sp>
    </p:spTree>
    <p:extLst>
      <p:ext uri="{BB962C8B-B14F-4D97-AF65-F5344CB8AC3E}">
        <p14:creationId xmlns:p14="http://schemas.microsoft.com/office/powerpoint/2010/main" val="14069185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BB74A3F-9802-4B3E-9EF5-6409FF61EBE9}"/>
              </a:ext>
            </a:extLst>
          </p:cNvPr>
          <p:cNvSpPr>
            <a:spLocks noGrp="1"/>
          </p:cNvSpPr>
          <p:nvPr>
            <p:ph idx="1"/>
          </p:nvPr>
        </p:nvSpPr>
        <p:spPr>
          <a:xfrm>
            <a:off x="457200" y="1995534"/>
            <a:ext cx="8229600" cy="4350753"/>
          </a:xfrm>
        </p:spPr>
        <p:txBody>
          <a:bodyPr>
            <a:normAutofit/>
          </a:bodyPr>
          <a:lstStyle/>
          <a:p>
            <a:pPr marL="0" indent="0">
              <a:buNone/>
            </a:pPr>
            <a:r>
              <a:rPr lang="en-US" sz="2400" b="1" dirty="0">
                <a:solidFill>
                  <a:srgbClr val="7030A0"/>
                </a:solidFill>
              </a:rPr>
              <a:t>Outside the ICU:</a:t>
            </a:r>
          </a:p>
          <a:p>
            <a:r>
              <a:rPr lang="en-US" sz="2400" dirty="0">
                <a:solidFill>
                  <a:srgbClr val="FF0000"/>
                </a:solidFill>
              </a:rPr>
              <a:t>Designate a space </a:t>
            </a:r>
            <a:r>
              <a:rPr lang="en-US" sz="2400" dirty="0"/>
              <a:t>for the family and visitors.</a:t>
            </a:r>
          </a:p>
          <a:p>
            <a:r>
              <a:rPr lang="en-US" sz="2400" dirty="0"/>
              <a:t>Provide support and educate the family using </a:t>
            </a:r>
            <a:r>
              <a:rPr lang="en-US" sz="2400" dirty="0">
                <a:solidFill>
                  <a:srgbClr val="FF0000"/>
                </a:solidFill>
              </a:rPr>
              <a:t>Informational Care principles</a:t>
            </a:r>
            <a:r>
              <a:rPr lang="en-US" sz="2400" dirty="0"/>
              <a:t>.</a:t>
            </a:r>
          </a:p>
          <a:p>
            <a:r>
              <a:rPr lang="en-US" sz="2400" dirty="0"/>
              <a:t>Set up a counselling or a ‘</a:t>
            </a:r>
            <a:r>
              <a:rPr lang="en-US" sz="2400" dirty="0">
                <a:solidFill>
                  <a:srgbClr val="00B050"/>
                </a:solidFill>
              </a:rPr>
              <a:t>solace room</a:t>
            </a:r>
            <a:r>
              <a:rPr lang="en-US" sz="2400" dirty="0"/>
              <a:t>’ where those in distress can be attended to. </a:t>
            </a:r>
          </a:p>
          <a:p>
            <a:r>
              <a:rPr lang="en-US" sz="2400" dirty="0"/>
              <a:t>The same space can be used to </a:t>
            </a:r>
            <a:r>
              <a:rPr lang="en-US" sz="2400" dirty="0">
                <a:solidFill>
                  <a:srgbClr val="002060"/>
                </a:solidFill>
              </a:rPr>
              <a:t>break bad news</a:t>
            </a:r>
            <a:r>
              <a:rPr lang="en-US" sz="2400" dirty="0"/>
              <a:t>.</a:t>
            </a:r>
          </a:p>
          <a:p>
            <a:r>
              <a:rPr lang="en-US" sz="2400" dirty="0"/>
              <a:t>Hospital staff should be trained in counselling and non- pharmacological interventions in ICU and CCU settings</a:t>
            </a:r>
          </a:p>
        </p:txBody>
      </p:sp>
      <p:sp>
        <p:nvSpPr>
          <p:cNvPr id="4" name="Oval 3">
            <a:extLst>
              <a:ext uri="{FF2B5EF4-FFF2-40B4-BE49-F238E27FC236}">
                <a16:creationId xmlns:a16="http://schemas.microsoft.com/office/drawing/2014/main" id="{788B453E-204F-51BC-F357-0F882B207148}"/>
              </a:ext>
            </a:extLst>
          </p:cNvPr>
          <p:cNvSpPr/>
          <p:nvPr/>
        </p:nvSpPr>
        <p:spPr>
          <a:xfrm>
            <a:off x="2799470" y="511712"/>
            <a:ext cx="3545059" cy="1246749"/>
          </a:xfrm>
          <a:prstGeom prst="ellipse">
            <a:avLst/>
          </a:prstGeom>
          <a:solidFill>
            <a:schemeClr val="accent4">
              <a:lumMod val="75000"/>
            </a:schemeClr>
          </a:solidFill>
          <a:ln>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100" b="1" dirty="0"/>
              <a:t>interventions</a:t>
            </a:r>
          </a:p>
        </p:txBody>
      </p:sp>
      <p:sp>
        <p:nvSpPr>
          <p:cNvPr id="2" name="Rounded Rectangle 2">
            <a:extLst>
              <a:ext uri="{FF2B5EF4-FFF2-40B4-BE49-F238E27FC236}">
                <a16:creationId xmlns:a16="http://schemas.microsoft.com/office/drawing/2014/main" id="{E88CD6F6-6273-7C92-420E-AE7A57517DBA}"/>
              </a:ext>
            </a:extLst>
          </p:cNvPr>
          <p:cNvSpPr/>
          <p:nvPr/>
        </p:nvSpPr>
        <p:spPr>
          <a:xfrm>
            <a:off x="185530" y="6471250"/>
            <a:ext cx="2083537" cy="277000"/>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Tree>
    <p:extLst>
      <p:ext uri="{BB962C8B-B14F-4D97-AF65-F5344CB8AC3E}">
        <p14:creationId xmlns:p14="http://schemas.microsoft.com/office/powerpoint/2010/main" val="38242552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9595A4-9FA5-2431-0ADB-03F60FA2EC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C33B58-DE38-38EA-26DC-B374D7BD235A}"/>
              </a:ext>
            </a:extLst>
          </p:cNvPr>
          <p:cNvSpPr>
            <a:spLocks noGrp="1"/>
          </p:cNvSpPr>
          <p:nvPr>
            <p:ph type="title"/>
          </p:nvPr>
        </p:nvSpPr>
        <p:spPr>
          <a:xfrm>
            <a:off x="457200" y="604912"/>
            <a:ext cx="8229600" cy="812726"/>
          </a:xfrm>
        </p:spPr>
        <p:txBody>
          <a:bodyPr>
            <a:normAutofit/>
          </a:bodyPr>
          <a:lstStyle/>
          <a:p>
            <a:r>
              <a:rPr lang="en-US" b="1" dirty="0">
                <a:solidFill>
                  <a:srgbClr val="7030A0"/>
                </a:solidFill>
              </a:rPr>
              <a:t>Emergency Department</a:t>
            </a:r>
          </a:p>
        </p:txBody>
      </p:sp>
      <p:sp>
        <p:nvSpPr>
          <p:cNvPr id="3" name="Content Placeholder 2">
            <a:extLst>
              <a:ext uri="{FF2B5EF4-FFF2-40B4-BE49-F238E27FC236}">
                <a16:creationId xmlns:a16="http://schemas.microsoft.com/office/drawing/2014/main" id="{8A40591D-FC96-827A-FBE4-D3D7447571CE}"/>
              </a:ext>
            </a:extLst>
          </p:cNvPr>
          <p:cNvSpPr>
            <a:spLocks noGrp="1"/>
          </p:cNvSpPr>
          <p:nvPr>
            <p:ph idx="1"/>
          </p:nvPr>
        </p:nvSpPr>
        <p:spPr>
          <a:xfrm>
            <a:off x="457200" y="1730326"/>
            <a:ext cx="8229600" cy="4395837"/>
          </a:xfrm>
        </p:spPr>
        <p:txBody>
          <a:bodyPr>
            <a:noAutofit/>
          </a:bodyPr>
          <a:lstStyle/>
          <a:p>
            <a:r>
              <a:rPr lang="en-US" sz="2100" dirty="0"/>
              <a:t>The emergency department is the </a:t>
            </a:r>
            <a:r>
              <a:rPr lang="en-US" sz="2100" dirty="0">
                <a:solidFill>
                  <a:srgbClr val="C00000"/>
                </a:solidFill>
              </a:rPr>
              <a:t>face of a hospital </a:t>
            </a:r>
            <a:r>
              <a:rPr lang="en-US" sz="2100" dirty="0"/>
              <a:t>and often the most frequently visited part.</a:t>
            </a:r>
          </a:p>
          <a:p>
            <a:r>
              <a:rPr lang="en-US" sz="2100" dirty="0"/>
              <a:t>It is crucial to </a:t>
            </a:r>
            <a:r>
              <a:rPr lang="en-US" sz="2100" dirty="0">
                <a:solidFill>
                  <a:srgbClr val="002060"/>
                </a:solidFill>
              </a:rPr>
              <a:t>incorporate psychosocial care</a:t>
            </a:r>
            <a:r>
              <a:rPr lang="en-US" sz="2100" dirty="0"/>
              <a:t> in dealing with patients brought to this part of hospital</a:t>
            </a:r>
          </a:p>
          <a:p>
            <a:r>
              <a:rPr lang="en-US" sz="2100" dirty="0"/>
              <a:t>Emergency health professionals often are forced to handle anger, frustration, guilt, depression, dependency in patients and families. </a:t>
            </a:r>
          </a:p>
          <a:p>
            <a:r>
              <a:rPr lang="en-US" sz="2100" dirty="0"/>
              <a:t>Patients who have gone through a health issue requiring emergency care become </a:t>
            </a:r>
            <a:r>
              <a:rPr lang="en-US" sz="2100" dirty="0">
                <a:solidFill>
                  <a:srgbClr val="002060"/>
                </a:solidFill>
              </a:rPr>
              <a:t>reluctant t</a:t>
            </a:r>
            <a:r>
              <a:rPr lang="en-US" sz="2100" dirty="0"/>
              <a:t>o resume routine tasks and adoption of sick role” is a common associated finding.</a:t>
            </a:r>
          </a:p>
          <a:p>
            <a:r>
              <a:rPr lang="en-US" sz="2100" dirty="0"/>
              <a:t> The </a:t>
            </a:r>
            <a:r>
              <a:rPr lang="en-US" sz="2100" dirty="0">
                <a:solidFill>
                  <a:srgbClr val="C00000"/>
                </a:solidFill>
              </a:rPr>
              <a:t>patient’s family fears the unpredictability </a:t>
            </a:r>
            <a:r>
              <a:rPr lang="en-US" sz="2100" dirty="0"/>
              <a:t>and outcome of the illness, change of rotes and economic burden of treatment of the patient.</a:t>
            </a:r>
          </a:p>
        </p:txBody>
      </p:sp>
      <p:sp>
        <p:nvSpPr>
          <p:cNvPr id="4" name="Rounded Rectangle 2">
            <a:extLst>
              <a:ext uri="{FF2B5EF4-FFF2-40B4-BE49-F238E27FC236}">
                <a16:creationId xmlns:a16="http://schemas.microsoft.com/office/drawing/2014/main" id="{D181AFF1-2BC7-4095-5474-AA89A2702D06}"/>
              </a:ext>
            </a:extLst>
          </p:cNvPr>
          <p:cNvSpPr/>
          <p:nvPr/>
        </p:nvSpPr>
        <p:spPr>
          <a:xfrm>
            <a:off x="185530" y="6457182"/>
            <a:ext cx="2083537" cy="277000"/>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Tree>
    <p:extLst>
      <p:ext uri="{BB962C8B-B14F-4D97-AF65-F5344CB8AC3E}">
        <p14:creationId xmlns:p14="http://schemas.microsoft.com/office/powerpoint/2010/main" val="1811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5EE21B5-0E17-F5CF-5185-05655FA41730}"/>
              </a:ext>
            </a:extLst>
          </p:cNvPr>
          <p:cNvSpPr>
            <a:spLocks noGrp="1"/>
          </p:cNvSpPr>
          <p:nvPr>
            <p:ph idx="1"/>
          </p:nvPr>
        </p:nvSpPr>
        <p:spPr>
          <a:xfrm>
            <a:off x="457199" y="1260864"/>
            <a:ext cx="8229600" cy="5085424"/>
          </a:xfrm>
        </p:spPr>
        <p:txBody>
          <a:bodyPr>
            <a:noAutofit/>
          </a:bodyPr>
          <a:lstStyle/>
          <a:p>
            <a:pPr marL="0" indent="0">
              <a:buNone/>
            </a:pPr>
            <a:r>
              <a:rPr lang="en-US" sz="3200" dirty="0"/>
              <a:t> </a:t>
            </a:r>
          </a:p>
          <a:p>
            <a:r>
              <a:rPr lang="en-US" sz="2400" dirty="0">
                <a:solidFill>
                  <a:srgbClr val="C00000"/>
                </a:solidFill>
              </a:rPr>
              <a:t>Educate </a:t>
            </a:r>
            <a:r>
              <a:rPr lang="en-US" sz="2400" dirty="0"/>
              <a:t>the patient and the family.</a:t>
            </a:r>
          </a:p>
          <a:p>
            <a:r>
              <a:rPr lang="en-US" sz="2400" dirty="0"/>
              <a:t>Keep the patient </a:t>
            </a:r>
            <a:r>
              <a:rPr lang="en-US" sz="2400" b="1" dirty="0">
                <a:solidFill>
                  <a:srgbClr val="C00000"/>
                </a:solidFill>
              </a:rPr>
              <a:t>informed </a:t>
            </a:r>
            <a:r>
              <a:rPr lang="en-US" sz="2400" dirty="0"/>
              <a:t>about the progress of his illness,</a:t>
            </a:r>
          </a:p>
          <a:p>
            <a:r>
              <a:rPr lang="en-US" sz="2400" dirty="0"/>
              <a:t>Give the patient a </a:t>
            </a:r>
            <a:r>
              <a:rPr lang="en-US" sz="2400" b="1" dirty="0">
                <a:solidFill>
                  <a:srgbClr val="0070C0"/>
                </a:solidFill>
              </a:rPr>
              <a:t>chance to express him/herself</a:t>
            </a:r>
            <a:r>
              <a:rPr lang="en-US" sz="2400" dirty="0"/>
              <a:t> and work through the problem with them </a:t>
            </a:r>
          </a:p>
          <a:p>
            <a:r>
              <a:rPr lang="en-US" sz="2400" dirty="0"/>
              <a:t>Manage </a:t>
            </a:r>
            <a:r>
              <a:rPr lang="en-US" sz="2400" b="1" dirty="0">
                <a:solidFill>
                  <a:srgbClr val="002060"/>
                </a:solidFill>
              </a:rPr>
              <a:t>‘sick role’.</a:t>
            </a:r>
          </a:p>
          <a:p>
            <a:r>
              <a:rPr lang="en-US" sz="2400" dirty="0">
                <a:solidFill>
                  <a:srgbClr val="0070C0"/>
                </a:solidFill>
              </a:rPr>
              <a:t>Aim for early rehabilitation</a:t>
            </a:r>
            <a:r>
              <a:rPr lang="en-US" sz="2400" dirty="0"/>
              <a:t> and return to previous level of functioning.</a:t>
            </a:r>
          </a:p>
          <a:p>
            <a:r>
              <a:rPr lang="en-US" sz="2400" dirty="0"/>
              <a:t>A comprehensive </a:t>
            </a:r>
            <a:r>
              <a:rPr lang="en-US" sz="2400" b="1" dirty="0">
                <a:solidFill>
                  <a:srgbClr val="C00000"/>
                </a:solidFill>
              </a:rPr>
              <a:t>psychosocial assessment </a:t>
            </a:r>
            <a:r>
              <a:rPr lang="en-US" sz="2400" dirty="0"/>
              <a:t>and intervention in emergency department can prevent uncalled for admissions and save the family, the patients and the doctors a great degree of distress and resources.</a:t>
            </a:r>
          </a:p>
          <a:p>
            <a:endParaRPr lang="en-US" dirty="0"/>
          </a:p>
        </p:txBody>
      </p:sp>
      <p:sp>
        <p:nvSpPr>
          <p:cNvPr id="4" name="Rounded Rectangle 2">
            <a:extLst>
              <a:ext uri="{FF2B5EF4-FFF2-40B4-BE49-F238E27FC236}">
                <a16:creationId xmlns:a16="http://schemas.microsoft.com/office/drawing/2014/main" id="{418EBFCD-9828-1CD6-7EAD-BAAFBBC3A42A}"/>
              </a:ext>
            </a:extLst>
          </p:cNvPr>
          <p:cNvSpPr/>
          <p:nvPr/>
        </p:nvSpPr>
        <p:spPr>
          <a:xfrm>
            <a:off x="185530" y="6457182"/>
            <a:ext cx="2083537" cy="277000"/>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
        <p:nvSpPr>
          <p:cNvPr id="5" name="Oval 4">
            <a:extLst>
              <a:ext uri="{FF2B5EF4-FFF2-40B4-BE49-F238E27FC236}">
                <a16:creationId xmlns:a16="http://schemas.microsoft.com/office/drawing/2014/main" id="{D81B50FE-ADDB-A45D-49EF-231A3FDE4B9E}"/>
              </a:ext>
            </a:extLst>
          </p:cNvPr>
          <p:cNvSpPr/>
          <p:nvPr/>
        </p:nvSpPr>
        <p:spPr>
          <a:xfrm>
            <a:off x="2799470" y="511712"/>
            <a:ext cx="3545059" cy="1246749"/>
          </a:xfrm>
          <a:prstGeom prst="ellipse">
            <a:avLst/>
          </a:prstGeom>
          <a:solidFill>
            <a:schemeClr val="accent4">
              <a:lumMod val="75000"/>
            </a:schemeClr>
          </a:solidFill>
          <a:ln>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100" b="1" dirty="0"/>
              <a:t>Interventions</a:t>
            </a:r>
          </a:p>
        </p:txBody>
      </p:sp>
    </p:spTree>
    <p:extLst>
      <p:ext uri="{BB962C8B-B14F-4D97-AF65-F5344CB8AC3E}">
        <p14:creationId xmlns:p14="http://schemas.microsoft.com/office/powerpoint/2010/main" val="38302584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B09FC-6A1C-5861-7229-6BDE8DDE5435}"/>
              </a:ext>
            </a:extLst>
          </p:cNvPr>
          <p:cNvSpPr>
            <a:spLocks noGrp="1"/>
          </p:cNvSpPr>
          <p:nvPr>
            <p:ph type="title"/>
          </p:nvPr>
        </p:nvSpPr>
        <p:spPr>
          <a:xfrm>
            <a:off x="457200" y="548640"/>
            <a:ext cx="8229600" cy="868998"/>
          </a:xfrm>
        </p:spPr>
        <p:txBody>
          <a:bodyPr>
            <a:normAutofit/>
          </a:bodyPr>
          <a:lstStyle/>
          <a:p>
            <a:r>
              <a:rPr lang="en-US" sz="3200" b="1" dirty="0">
                <a:solidFill>
                  <a:srgbClr val="7030A0"/>
                </a:solidFill>
              </a:rPr>
              <a:t>Psychosocial Aspects of Organ Transplantation </a:t>
            </a:r>
          </a:p>
        </p:txBody>
      </p:sp>
      <p:sp>
        <p:nvSpPr>
          <p:cNvPr id="3" name="Content Placeholder 2">
            <a:extLst>
              <a:ext uri="{FF2B5EF4-FFF2-40B4-BE49-F238E27FC236}">
                <a16:creationId xmlns:a16="http://schemas.microsoft.com/office/drawing/2014/main" id="{B070458A-3CDF-596E-2155-24949CB8D66A}"/>
              </a:ext>
            </a:extLst>
          </p:cNvPr>
          <p:cNvSpPr>
            <a:spLocks noGrp="1"/>
          </p:cNvSpPr>
          <p:nvPr>
            <p:ph idx="1"/>
          </p:nvPr>
        </p:nvSpPr>
        <p:spPr/>
        <p:txBody>
          <a:bodyPr>
            <a:noAutofit/>
          </a:bodyPr>
          <a:lstStyle/>
          <a:p>
            <a:r>
              <a:rPr lang="en-US" sz="2200" dirty="0"/>
              <a:t>The </a:t>
            </a:r>
            <a:r>
              <a:rPr lang="en-US" sz="2200" dirty="0">
                <a:solidFill>
                  <a:srgbClr val="C00000"/>
                </a:solidFill>
              </a:rPr>
              <a:t>most common </a:t>
            </a:r>
            <a:r>
              <a:rPr lang="en-US" sz="2200" dirty="0"/>
              <a:t>transplants are the kidney. bone marrow, liver and heart transplants.</a:t>
            </a:r>
          </a:p>
          <a:p>
            <a:r>
              <a:rPr lang="en-US" sz="2200" dirty="0"/>
              <a:t>Other than the ethical issues and the legal bindings now in position in Pakistan, the psychosocial aspects of this intervention are often ignored. </a:t>
            </a:r>
          </a:p>
          <a:p>
            <a:r>
              <a:rPr lang="en-US" sz="2200" dirty="0"/>
              <a:t>While the recipient is of primary significance on account of his or her severe illness, the donor must never be forgotten. </a:t>
            </a:r>
          </a:p>
          <a:p>
            <a:r>
              <a:rPr lang="en-US" sz="2200" dirty="0"/>
              <a:t>As a medical student it is important that you ask for the donor, visit him, and use principles of effective communication such as understanding for emotions, active listening and above all, empathy, in interacting with him.</a:t>
            </a:r>
          </a:p>
        </p:txBody>
      </p:sp>
      <p:sp>
        <p:nvSpPr>
          <p:cNvPr id="4" name="Rounded Rectangle 2">
            <a:extLst>
              <a:ext uri="{FF2B5EF4-FFF2-40B4-BE49-F238E27FC236}">
                <a16:creationId xmlns:a16="http://schemas.microsoft.com/office/drawing/2014/main" id="{5B4C3A01-5521-ACB3-5E60-8734DF8CC541}"/>
              </a:ext>
            </a:extLst>
          </p:cNvPr>
          <p:cNvSpPr/>
          <p:nvPr/>
        </p:nvSpPr>
        <p:spPr>
          <a:xfrm>
            <a:off x="185530" y="6471250"/>
            <a:ext cx="2083537" cy="277000"/>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Tree>
    <p:extLst>
      <p:ext uri="{BB962C8B-B14F-4D97-AF65-F5344CB8AC3E}">
        <p14:creationId xmlns:p14="http://schemas.microsoft.com/office/powerpoint/2010/main" val="35258217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45FD042-6238-4D5B-EE0E-62EBF0BF918B}"/>
              </a:ext>
            </a:extLst>
          </p:cNvPr>
          <p:cNvSpPr txBox="1"/>
          <p:nvPr/>
        </p:nvSpPr>
        <p:spPr>
          <a:xfrm>
            <a:off x="590843" y="2307102"/>
            <a:ext cx="7709095" cy="3416320"/>
          </a:xfrm>
          <a:prstGeom prst="rect">
            <a:avLst/>
          </a:prstGeom>
          <a:noFill/>
        </p:spPr>
        <p:txBody>
          <a:bodyPr wrap="square">
            <a:spAutoFit/>
          </a:bodyPr>
          <a:lstStyle/>
          <a:p>
            <a:pPr marL="342900" indent="-342900">
              <a:buFont typeface="Arial" panose="020B0604020202020204" pitchFamily="34" charset="0"/>
              <a:buChar char="•"/>
            </a:pPr>
            <a:r>
              <a:rPr lang="en-US" sz="2400" dirty="0"/>
              <a:t>It is also important to give him or her a detailed informational care session to remove his myths and misconceptions.</a:t>
            </a:r>
          </a:p>
          <a:p>
            <a:pPr marL="342900" indent="-342900">
              <a:buFont typeface="Arial" panose="020B0604020202020204" pitchFamily="34" charset="0"/>
              <a:buChar char="•"/>
            </a:pPr>
            <a:r>
              <a:rPr lang="en-US" sz="2400" dirty="0">
                <a:solidFill>
                  <a:srgbClr val="C00000"/>
                </a:solidFill>
              </a:rPr>
              <a:t>Respond to his concerns </a:t>
            </a:r>
            <a:r>
              <a:rPr lang="en-US" sz="2400" dirty="0"/>
              <a:t>and reassure him that s/he is not a disabled individual after donating an organ and can still lead a full and productive life. </a:t>
            </a:r>
          </a:p>
          <a:p>
            <a:pPr marL="342900" indent="-342900">
              <a:buFont typeface="Arial" panose="020B0604020202020204" pitchFamily="34" charset="0"/>
              <a:buChar char="•"/>
            </a:pPr>
            <a:r>
              <a:rPr lang="en-US" sz="2400" dirty="0"/>
              <a:t>Particular emphasis needs to be given to the impact on his diet, sleep, sexual life, return to work, and address his concerns about </a:t>
            </a:r>
            <a:r>
              <a:rPr lang="en-US" sz="2400" dirty="0" err="1"/>
              <a:t>Perhez</a:t>
            </a:r>
            <a:r>
              <a:rPr lang="en-US" sz="2400" dirty="0"/>
              <a:t>.</a:t>
            </a:r>
          </a:p>
        </p:txBody>
      </p:sp>
      <p:sp>
        <p:nvSpPr>
          <p:cNvPr id="6" name="Oval 5">
            <a:extLst>
              <a:ext uri="{FF2B5EF4-FFF2-40B4-BE49-F238E27FC236}">
                <a16:creationId xmlns:a16="http://schemas.microsoft.com/office/drawing/2014/main" id="{04FB09F5-DCE9-69AB-D476-4DA2F7A6B469}"/>
              </a:ext>
            </a:extLst>
          </p:cNvPr>
          <p:cNvSpPr/>
          <p:nvPr/>
        </p:nvSpPr>
        <p:spPr>
          <a:xfrm>
            <a:off x="2799470" y="511712"/>
            <a:ext cx="3545059" cy="1246749"/>
          </a:xfrm>
          <a:prstGeom prst="ellipse">
            <a:avLst/>
          </a:prstGeom>
          <a:solidFill>
            <a:schemeClr val="accent4">
              <a:lumMod val="75000"/>
            </a:schemeClr>
          </a:solidFill>
          <a:ln>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100" b="1" dirty="0"/>
              <a:t>Interventions</a:t>
            </a:r>
          </a:p>
        </p:txBody>
      </p:sp>
      <p:sp>
        <p:nvSpPr>
          <p:cNvPr id="2" name="Rounded Rectangle 2">
            <a:extLst>
              <a:ext uri="{FF2B5EF4-FFF2-40B4-BE49-F238E27FC236}">
                <a16:creationId xmlns:a16="http://schemas.microsoft.com/office/drawing/2014/main" id="{A2A0BE47-0C8E-F5D3-1F0A-6B2DD6303C08}"/>
              </a:ext>
            </a:extLst>
          </p:cNvPr>
          <p:cNvSpPr/>
          <p:nvPr/>
        </p:nvSpPr>
        <p:spPr>
          <a:xfrm>
            <a:off x="185530" y="6443114"/>
            <a:ext cx="2083537" cy="277000"/>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Tree>
    <p:extLst>
      <p:ext uri="{BB962C8B-B14F-4D97-AF65-F5344CB8AC3E}">
        <p14:creationId xmlns:p14="http://schemas.microsoft.com/office/powerpoint/2010/main" val="9815603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5530" y="1637343"/>
            <a:ext cx="8229600" cy="4107766"/>
          </a:xfrm>
        </p:spPr>
        <p:txBody>
          <a:bodyPr>
            <a:noAutofit/>
          </a:bodyPr>
          <a:lstStyle/>
          <a:p>
            <a:r>
              <a:rPr lang="en-US" sz="1900" dirty="0"/>
              <a:t>Acute uremic encephalopathy, intra-cerebral thrombotic stroke or hematoma, </a:t>
            </a:r>
            <a:r>
              <a:rPr lang="en-US" sz="1900" b="1" dirty="0">
                <a:solidFill>
                  <a:srgbClr val="002060"/>
                </a:solidFill>
              </a:rPr>
              <a:t>dialysis dementia </a:t>
            </a:r>
            <a:r>
              <a:rPr lang="en-US" sz="1900" dirty="0"/>
              <a:t>(</a:t>
            </a:r>
            <a:r>
              <a:rPr lang="en-US" sz="1900" dirty="0" err="1"/>
              <a:t>characterised</a:t>
            </a:r>
            <a:r>
              <a:rPr lang="en-US" sz="1900" dirty="0"/>
              <a:t> by dyspraxia. facial grimaces, </a:t>
            </a:r>
            <a:r>
              <a:rPr lang="en-US" sz="1900" dirty="0" err="1"/>
              <a:t>myocIonic</a:t>
            </a:r>
            <a:r>
              <a:rPr lang="en-US" sz="1900" dirty="0"/>
              <a:t> seizures, schizophrenia like state, mania and depressive symptoms), maladaptive coping </a:t>
            </a:r>
            <a:r>
              <a:rPr lang="en-US" sz="1900" dirty="0" err="1"/>
              <a:t>behaviour</a:t>
            </a:r>
            <a:r>
              <a:rPr lang="en-US" sz="1900" dirty="0"/>
              <a:t>, loss of independence, difficulty in performing routine tasks, fulfilling family and financial obligations are a cause of many </a:t>
            </a:r>
            <a:r>
              <a:rPr lang="en-US" sz="1900" dirty="0">
                <a:solidFill>
                  <a:srgbClr val="002060"/>
                </a:solidFill>
              </a:rPr>
              <a:t>psychosocial concerns </a:t>
            </a:r>
            <a:r>
              <a:rPr lang="en-US" sz="1900" dirty="0"/>
              <a:t>in a patient admitted to a Dialysis Unit and her/his family. These include:</a:t>
            </a:r>
          </a:p>
          <a:p>
            <a:pPr marL="0" indent="0">
              <a:buNone/>
            </a:pPr>
            <a:r>
              <a:rPr lang="en-US" sz="1900" dirty="0"/>
              <a:t>1. The </a:t>
            </a:r>
            <a:r>
              <a:rPr lang="en-US" sz="1900" dirty="0">
                <a:solidFill>
                  <a:srgbClr val="C00000"/>
                </a:solidFill>
              </a:rPr>
              <a:t>burden of treatment costs</a:t>
            </a:r>
            <a:endParaRPr lang="en-US" sz="1900" dirty="0"/>
          </a:p>
          <a:p>
            <a:pPr marL="0" indent="0">
              <a:buNone/>
            </a:pPr>
            <a:r>
              <a:rPr lang="en-US" sz="1900" dirty="0"/>
              <a:t>2. medication</a:t>
            </a:r>
          </a:p>
          <a:p>
            <a:pPr marL="0" indent="0">
              <a:buNone/>
            </a:pPr>
            <a:r>
              <a:rPr lang="en-US" sz="1900" dirty="0"/>
              <a:t>3. special diet</a:t>
            </a:r>
          </a:p>
          <a:p>
            <a:pPr marL="0" indent="0">
              <a:buNone/>
            </a:pPr>
            <a:r>
              <a:rPr lang="en-US" sz="1900" dirty="0"/>
              <a:t>4. transportation</a:t>
            </a:r>
          </a:p>
          <a:p>
            <a:pPr marL="0" indent="0">
              <a:buNone/>
            </a:pPr>
            <a:r>
              <a:rPr lang="en-US" sz="1900" dirty="0"/>
              <a:t>5. loss and change in function,</a:t>
            </a:r>
          </a:p>
          <a:p>
            <a:pPr marL="0" indent="0">
              <a:buNone/>
            </a:pPr>
            <a:r>
              <a:rPr lang="en-US" sz="1900" dirty="0"/>
              <a:t>6. role reversals, marital difficulties</a:t>
            </a:r>
          </a:p>
          <a:p>
            <a:pPr marL="0" indent="0">
              <a:buNone/>
            </a:pPr>
            <a:r>
              <a:rPr lang="en-US" sz="1900" dirty="0"/>
              <a:t>7. Depression, with or without suicidal thoughts</a:t>
            </a:r>
          </a:p>
          <a:p>
            <a:pPr marL="0" indent="0">
              <a:buNone/>
            </a:pPr>
            <a:r>
              <a:rPr lang="en-US" sz="1900" dirty="0"/>
              <a:t>8. Emotional reactions are seen with such patients such as guilt, hostility and ambivalence.</a:t>
            </a:r>
          </a:p>
        </p:txBody>
      </p:sp>
      <p:sp>
        <p:nvSpPr>
          <p:cNvPr id="4" name="Rounded Rectangle 2">
            <a:extLst>
              <a:ext uri="{FF2B5EF4-FFF2-40B4-BE49-F238E27FC236}">
                <a16:creationId xmlns:a16="http://schemas.microsoft.com/office/drawing/2014/main" id="{0DDA62BC-4822-71AF-95AE-B6E00699563B}"/>
              </a:ext>
            </a:extLst>
          </p:cNvPr>
          <p:cNvSpPr/>
          <p:nvPr/>
        </p:nvSpPr>
        <p:spPr>
          <a:xfrm>
            <a:off x="185530" y="6471250"/>
            <a:ext cx="2083537" cy="277000"/>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
        <p:nvSpPr>
          <p:cNvPr id="5" name="Title 1">
            <a:extLst>
              <a:ext uri="{FF2B5EF4-FFF2-40B4-BE49-F238E27FC236}">
                <a16:creationId xmlns:a16="http://schemas.microsoft.com/office/drawing/2014/main" id="{B5098799-0319-08D9-0161-0C8DDB1E8445}"/>
              </a:ext>
            </a:extLst>
          </p:cNvPr>
          <p:cNvSpPr>
            <a:spLocks noGrp="1"/>
          </p:cNvSpPr>
          <p:nvPr>
            <p:ph type="title"/>
          </p:nvPr>
        </p:nvSpPr>
        <p:spPr>
          <a:xfrm>
            <a:off x="457200" y="740210"/>
            <a:ext cx="8229600" cy="1150351"/>
          </a:xfrm>
        </p:spPr>
        <p:txBody>
          <a:bodyPr>
            <a:normAutofit fontScale="90000"/>
          </a:bodyPr>
          <a:lstStyle/>
          <a:p>
            <a:r>
              <a:rPr lang="en-US" sz="3600" b="1" dirty="0">
                <a:solidFill>
                  <a:srgbClr val="7030A0"/>
                </a:solidFill>
              </a:rPr>
              <a:t>Psychosocial Concerns and Interventions in a Dialysis Unit</a:t>
            </a:r>
            <a:br>
              <a:rPr lang="en-US" sz="4400" dirty="0"/>
            </a:br>
            <a:endParaRPr lang="en-US" dirty="0"/>
          </a:p>
        </p:txBody>
      </p:sp>
    </p:spTree>
    <p:extLst>
      <p:ext uri="{BB962C8B-B14F-4D97-AF65-F5344CB8AC3E}">
        <p14:creationId xmlns:p14="http://schemas.microsoft.com/office/powerpoint/2010/main" val="2867541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33600"/>
            <a:ext cx="8229600" cy="3992563"/>
          </a:xfrm>
        </p:spPr>
        <p:txBody>
          <a:bodyPr>
            <a:normAutofit/>
          </a:bodyPr>
          <a:lstStyle/>
          <a:p>
            <a:r>
              <a:rPr lang="en-US" sz="2400" dirty="0">
                <a:solidFill>
                  <a:srgbClr val="C00000"/>
                </a:solidFill>
              </a:rPr>
              <a:t>Emotional support</a:t>
            </a:r>
          </a:p>
          <a:p>
            <a:r>
              <a:rPr lang="en-US" sz="2400" dirty="0"/>
              <a:t>Education and preparation of the patient, and the family through regular Informational care.</a:t>
            </a:r>
          </a:p>
          <a:p>
            <a:r>
              <a:rPr lang="en-US" sz="2400" dirty="0"/>
              <a:t>Emotional support through counselling sessions can greatly reduce the distress of patients and families in a Dialysis Unit setting.</a:t>
            </a:r>
          </a:p>
          <a:p>
            <a:r>
              <a:rPr lang="en-US" sz="2400" dirty="0"/>
              <a:t>It is also important to detect the </a:t>
            </a:r>
            <a:r>
              <a:rPr lang="en-US" sz="2400" dirty="0">
                <a:solidFill>
                  <a:srgbClr val="C00000"/>
                </a:solidFill>
              </a:rPr>
              <a:t>co-morbid psychiatric conditions and treat them early</a:t>
            </a:r>
            <a:r>
              <a:rPr lang="en-US" sz="2400" dirty="0"/>
              <a:t>.</a:t>
            </a:r>
          </a:p>
        </p:txBody>
      </p:sp>
      <p:sp>
        <p:nvSpPr>
          <p:cNvPr id="5" name="Rounded Rectangle 2">
            <a:extLst>
              <a:ext uri="{FF2B5EF4-FFF2-40B4-BE49-F238E27FC236}">
                <a16:creationId xmlns:a16="http://schemas.microsoft.com/office/drawing/2014/main" id="{E9390A3E-7F2C-8D84-CF7D-9AB559D9DA25}"/>
              </a:ext>
            </a:extLst>
          </p:cNvPr>
          <p:cNvSpPr/>
          <p:nvPr/>
        </p:nvSpPr>
        <p:spPr>
          <a:xfrm>
            <a:off x="185530" y="6471250"/>
            <a:ext cx="2083537" cy="277000"/>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
        <p:nvSpPr>
          <p:cNvPr id="4" name="Oval 3">
            <a:extLst>
              <a:ext uri="{FF2B5EF4-FFF2-40B4-BE49-F238E27FC236}">
                <a16:creationId xmlns:a16="http://schemas.microsoft.com/office/drawing/2014/main" id="{A2F743A8-9E0C-5608-7294-858A4B997007}"/>
              </a:ext>
            </a:extLst>
          </p:cNvPr>
          <p:cNvSpPr/>
          <p:nvPr/>
        </p:nvSpPr>
        <p:spPr>
          <a:xfrm>
            <a:off x="2799470" y="511712"/>
            <a:ext cx="3545059" cy="1246749"/>
          </a:xfrm>
          <a:prstGeom prst="ellipse">
            <a:avLst/>
          </a:prstGeom>
          <a:solidFill>
            <a:schemeClr val="accent4">
              <a:lumMod val="75000"/>
            </a:schemeClr>
          </a:solidFill>
          <a:ln>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100" b="1" dirty="0"/>
              <a:t>Interventions</a:t>
            </a:r>
          </a:p>
        </p:txBody>
      </p:sp>
    </p:spTree>
    <p:extLst>
      <p:ext uri="{BB962C8B-B14F-4D97-AF65-F5344CB8AC3E}">
        <p14:creationId xmlns:p14="http://schemas.microsoft.com/office/powerpoint/2010/main" val="28394817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53767D-4EE0-50D4-7484-BEDC6DE6F8B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66B75E3-4464-E218-461F-881374B95EB9}"/>
              </a:ext>
            </a:extLst>
          </p:cNvPr>
          <p:cNvSpPr>
            <a:spLocks noGrp="1"/>
          </p:cNvSpPr>
          <p:nvPr>
            <p:ph idx="1"/>
          </p:nvPr>
        </p:nvSpPr>
        <p:spPr>
          <a:xfrm>
            <a:off x="590842" y="1890561"/>
            <a:ext cx="7824287" cy="4107766"/>
          </a:xfrm>
        </p:spPr>
        <p:txBody>
          <a:bodyPr>
            <a:noAutofit/>
          </a:bodyPr>
          <a:lstStyle/>
          <a:p>
            <a:r>
              <a:rPr lang="en-US" sz="2600" dirty="0"/>
              <a:t>The WHO defines </a:t>
            </a:r>
            <a:r>
              <a:rPr lang="en-US" sz="2600" dirty="0">
                <a:solidFill>
                  <a:srgbClr val="7030A0"/>
                </a:solidFill>
              </a:rPr>
              <a:t>reproductive health</a:t>
            </a:r>
            <a:r>
              <a:rPr lang="en-US" sz="2600" dirty="0"/>
              <a:t>, within the framework of the definition of health, as a state of complete </a:t>
            </a:r>
            <a:r>
              <a:rPr lang="en-US" sz="2600" b="1" dirty="0">
                <a:solidFill>
                  <a:srgbClr val="0070C0"/>
                </a:solidFill>
              </a:rPr>
              <a:t>physical, mental </a:t>
            </a:r>
            <a:r>
              <a:rPr lang="en-US" sz="2600" dirty="0"/>
              <a:t>and </a:t>
            </a:r>
            <a:r>
              <a:rPr lang="en-US" sz="2600" b="1" dirty="0">
                <a:solidFill>
                  <a:srgbClr val="0070C0"/>
                </a:solidFill>
              </a:rPr>
              <a:t>social well-being </a:t>
            </a:r>
            <a:r>
              <a:rPr lang="en-US" sz="2600" dirty="0"/>
              <a:t>and not merely the </a:t>
            </a:r>
            <a:r>
              <a:rPr lang="en-US" sz="2600" b="1" dirty="0">
                <a:solidFill>
                  <a:srgbClr val="C00000"/>
                </a:solidFill>
              </a:rPr>
              <a:t>absence</a:t>
            </a:r>
            <a:r>
              <a:rPr lang="en-US" sz="2600" dirty="0"/>
              <a:t> of disease of the reproductive system.</a:t>
            </a:r>
          </a:p>
        </p:txBody>
      </p:sp>
      <p:sp>
        <p:nvSpPr>
          <p:cNvPr id="4" name="Rounded Rectangle 2">
            <a:extLst>
              <a:ext uri="{FF2B5EF4-FFF2-40B4-BE49-F238E27FC236}">
                <a16:creationId xmlns:a16="http://schemas.microsoft.com/office/drawing/2014/main" id="{B0A941DF-0CB3-6EDC-F7CF-F2D76A1731D7}"/>
              </a:ext>
            </a:extLst>
          </p:cNvPr>
          <p:cNvSpPr/>
          <p:nvPr/>
        </p:nvSpPr>
        <p:spPr>
          <a:xfrm>
            <a:off x="185530" y="6471250"/>
            <a:ext cx="2083537" cy="277000"/>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
        <p:nvSpPr>
          <p:cNvPr id="5" name="Title 1">
            <a:extLst>
              <a:ext uri="{FF2B5EF4-FFF2-40B4-BE49-F238E27FC236}">
                <a16:creationId xmlns:a16="http://schemas.microsoft.com/office/drawing/2014/main" id="{23F13FBF-4BE0-0C00-6E07-19332CAD1288}"/>
              </a:ext>
            </a:extLst>
          </p:cNvPr>
          <p:cNvSpPr>
            <a:spLocks noGrp="1"/>
          </p:cNvSpPr>
          <p:nvPr>
            <p:ph type="title"/>
          </p:nvPr>
        </p:nvSpPr>
        <p:spPr>
          <a:xfrm>
            <a:off x="457200" y="740210"/>
            <a:ext cx="8229600" cy="1150351"/>
          </a:xfrm>
        </p:spPr>
        <p:txBody>
          <a:bodyPr>
            <a:normAutofit fontScale="90000"/>
          </a:bodyPr>
          <a:lstStyle/>
          <a:p>
            <a:r>
              <a:rPr lang="en-US" sz="3600" b="1" dirty="0">
                <a:solidFill>
                  <a:srgbClr val="7030A0"/>
                </a:solidFill>
              </a:rPr>
              <a:t>Reproductive Health</a:t>
            </a:r>
            <a:br>
              <a:rPr lang="en-US" sz="4400" dirty="0"/>
            </a:br>
            <a:endParaRPr lang="en-US" dirty="0"/>
          </a:p>
        </p:txBody>
      </p:sp>
    </p:spTree>
    <p:extLst>
      <p:ext uri="{BB962C8B-B14F-4D97-AF65-F5344CB8AC3E}">
        <p14:creationId xmlns:p14="http://schemas.microsoft.com/office/powerpoint/2010/main" val="21578387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E61E5-4D24-3AE2-D829-2BFE15AF6F69}"/>
              </a:ext>
            </a:extLst>
          </p:cNvPr>
          <p:cNvSpPr>
            <a:spLocks noGrp="1"/>
          </p:cNvSpPr>
          <p:nvPr>
            <p:ph type="title"/>
          </p:nvPr>
        </p:nvSpPr>
        <p:spPr>
          <a:xfrm>
            <a:off x="334865" y="1855284"/>
            <a:ext cx="8474270" cy="1143000"/>
          </a:xfrm>
        </p:spPr>
        <p:txBody>
          <a:bodyPr>
            <a:normAutofit fontScale="90000"/>
          </a:bodyPr>
          <a:lstStyle/>
          <a:p>
            <a:r>
              <a:rPr lang="en-US" sz="4000" b="1" dirty="0">
                <a:solidFill>
                  <a:srgbClr val="7030A0"/>
                </a:solidFill>
                <a:effectLst/>
                <a:latin typeface="Times New Roman" panose="02020603050405020304" pitchFamily="18" charset="0"/>
                <a:ea typeface="Times New Roman" panose="02020603050405020304" pitchFamily="18" charset="0"/>
              </a:rPr>
              <a:t>Psychosocial aspects in Special Hospital Settings</a:t>
            </a:r>
            <a:endParaRPr lang="en-US" sz="4000" b="1" dirty="0">
              <a:solidFill>
                <a:srgbClr val="7030A0"/>
              </a:solidFill>
            </a:endParaRPr>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162981" y="4591237"/>
            <a:ext cx="3646154" cy="2005879"/>
          </a:xfrm>
        </p:spPr>
      </p:pic>
    </p:spTree>
    <p:extLst>
      <p:ext uri="{BB962C8B-B14F-4D97-AF65-F5344CB8AC3E}">
        <p14:creationId xmlns:p14="http://schemas.microsoft.com/office/powerpoint/2010/main" val="12736052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101CA7-9C18-640E-9E55-9C4A1ACF21F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1C3521-3C32-E7E1-6CE9-288CDCB98346}"/>
              </a:ext>
            </a:extLst>
          </p:cNvPr>
          <p:cNvSpPr>
            <a:spLocks noGrp="1"/>
          </p:cNvSpPr>
          <p:nvPr>
            <p:ph idx="1"/>
          </p:nvPr>
        </p:nvSpPr>
        <p:spPr>
          <a:xfrm>
            <a:off x="457200" y="858901"/>
            <a:ext cx="8229600" cy="5140198"/>
          </a:xfrm>
        </p:spPr>
        <p:txBody>
          <a:bodyPr>
            <a:normAutofit lnSpcReduction="10000"/>
          </a:bodyPr>
          <a:lstStyle/>
          <a:p>
            <a:r>
              <a:rPr lang="en-US" sz="2600" dirty="0"/>
              <a:t>The common psychiatric conditions that can develop during puerperium include:</a:t>
            </a:r>
          </a:p>
          <a:p>
            <a:r>
              <a:rPr lang="en-US" sz="2600" b="1" dirty="0">
                <a:solidFill>
                  <a:srgbClr val="002060"/>
                </a:solidFill>
              </a:rPr>
              <a:t>Postpartum blues</a:t>
            </a:r>
            <a:r>
              <a:rPr lang="en-US" sz="2600" dirty="0"/>
              <a:t>: a self-limiting state of low mood, weeping spells and disturbed sleep that lasts for 10-14 days.</a:t>
            </a:r>
          </a:p>
          <a:p>
            <a:r>
              <a:rPr lang="en-US" sz="2600" b="1" dirty="0">
                <a:solidFill>
                  <a:srgbClr val="002060"/>
                </a:solidFill>
              </a:rPr>
              <a:t>Puerperal depression: </a:t>
            </a:r>
            <a:r>
              <a:rPr lang="en-US" sz="2600" dirty="0"/>
              <a:t>If the sad mood and disturbed biological functions lasts for more than 2 weeks, puerperal depression should be considered.</a:t>
            </a:r>
          </a:p>
          <a:p>
            <a:r>
              <a:rPr lang="en-US" sz="2600" b="1" dirty="0">
                <a:solidFill>
                  <a:srgbClr val="002060"/>
                </a:solidFill>
              </a:rPr>
              <a:t>Puerperal psychosis</a:t>
            </a:r>
            <a:r>
              <a:rPr lang="en-US" sz="2600" dirty="0"/>
              <a:t>: A relatively rare state, characterized by delusions and hallucinations and gross abnormalities of </a:t>
            </a:r>
            <a:r>
              <a:rPr lang="en-US" sz="2600" dirty="0" err="1"/>
              <a:t>behaviour</a:t>
            </a:r>
            <a:r>
              <a:rPr lang="en-US" sz="2600" dirty="0"/>
              <a:t>.</a:t>
            </a:r>
          </a:p>
          <a:p>
            <a:r>
              <a:rPr lang="en-US" sz="2600" dirty="0"/>
              <a:t>Both Puerperal depression and psychosis should be treated by a psychiatrist</a:t>
            </a:r>
          </a:p>
        </p:txBody>
      </p:sp>
      <p:sp>
        <p:nvSpPr>
          <p:cNvPr id="4" name="Rounded Rectangle 2">
            <a:extLst>
              <a:ext uri="{FF2B5EF4-FFF2-40B4-BE49-F238E27FC236}">
                <a16:creationId xmlns:a16="http://schemas.microsoft.com/office/drawing/2014/main" id="{26C2F936-89AD-A2B1-29B0-CB3E53D8286A}"/>
              </a:ext>
            </a:extLst>
          </p:cNvPr>
          <p:cNvSpPr/>
          <p:nvPr/>
        </p:nvSpPr>
        <p:spPr>
          <a:xfrm>
            <a:off x="185530" y="6471250"/>
            <a:ext cx="2083537" cy="277000"/>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
        <p:nvSpPr>
          <p:cNvPr id="5" name="Title 1">
            <a:extLst>
              <a:ext uri="{FF2B5EF4-FFF2-40B4-BE49-F238E27FC236}">
                <a16:creationId xmlns:a16="http://schemas.microsoft.com/office/drawing/2014/main" id="{5AC9A685-E121-1F3C-142B-1E3C835879D8}"/>
              </a:ext>
            </a:extLst>
          </p:cNvPr>
          <p:cNvSpPr>
            <a:spLocks noGrp="1"/>
          </p:cNvSpPr>
          <p:nvPr>
            <p:ph type="title"/>
          </p:nvPr>
        </p:nvSpPr>
        <p:spPr>
          <a:xfrm>
            <a:off x="457200" y="740210"/>
            <a:ext cx="8229600" cy="1150351"/>
          </a:xfrm>
        </p:spPr>
        <p:txBody>
          <a:bodyPr>
            <a:normAutofit fontScale="90000"/>
          </a:bodyPr>
          <a:lstStyle/>
          <a:p>
            <a:br>
              <a:rPr lang="en-US" sz="4400" dirty="0"/>
            </a:br>
            <a:endParaRPr lang="en-US" dirty="0"/>
          </a:p>
        </p:txBody>
      </p:sp>
    </p:spTree>
    <p:extLst>
      <p:ext uri="{BB962C8B-B14F-4D97-AF65-F5344CB8AC3E}">
        <p14:creationId xmlns:p14="http://schemas.microsoft.com/office/powerpoint/2010/main" val="14793767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2">
            <a:extLst>
              <a:ext uri="{FF2B5EF4-FFF2-40B4-BE49-F238E27FC236}">
                <a16:creationId xmlns:a16="http://schemas.microsoft.com/office/drawing/2014/main" id="{8E8139BE-90C0-28EA-BDE7-20482522C6FA}"/>
              </a:ext>
            </a:extLst>
          </p:cNvPr>
          <p:cNvSpPr/>
          <p:nvPr/>
        </p:nvSpPr>
        <p:spPr>
          <a:xfrm>
            <a:off x="185530" y="6443114"/>
            <a:ext cx="2083537" cy="277000"/>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
        <p:nvSpPr>
          <p:cNvPr id="5" name="TextBox 4">
            <a:extLst>
              <a:ext uri="{FF2B5EF4-FFF2-40B4-BE49-F238E27FC236}">
                <a16:creationId xmlns:a16="http://schemas.microsoft.com/office/drawing/2014/main" id="{0F58137C-ABB4-705F-A936-B0F6FEBC07F6}"/>
              </a:ext>
            </a:extLst>
          </p:cNvPr>
          <p:cNvSpPr txBox="1"/>
          <p:nvPr/>
        </p:nvSpPr>
        <p:spPr>
          <a:xfrm>
            <a:off x="633046" y="2025747"/>
            <a:ext cx="7948245" cy="4093428"/>
          </a:xfrm>
          <a:prstGeom prst="rect">
            <a:avLst/>
          </a:prstGeom>
          <a:noFill/>
        </p:spPr>
        <p:txBody>
          <a:bodyPr wrap="square" rtlCol="0">
            <a:spAutoFit/>
          </a:bodyPr>
          <a:lstStyle/>
          <a:p>
            <a:pPr marL="342900" indent="-342900">
              <a:buFont typeface="Arial" panose="020B0604020202020204" pitchFamily="34" charset="0"/>
              <a:buChar char="•"/>
            </a:pPr>
            <a:r>
              <a:rPr lang="en-US" sz="2200" dirty="0"/>
              <a:t>Clinical situations with a high risk of </a:t>
            </a:r>
            <a:r>
              <a:rPr lang="en-US" sz="2200" dirty="0" err="1"/>
              <a:t>psychosociaL</a:t>
            </a:r>
            <a:r>
              <a:rPr lang="en-US" sz="2200" dirty="0"/>
              <a:t> morbidity in </a:t>
            </a:r>
            <a:r>
              <a:rPr lang="en-US" sz="2200" b="1" dirty="0">
                <a:solidFill>
                  <a:srgbClr val="002060"/>
                </a:solidFill>
              </a:rPr>
              <a:t>Reproductive Health Settings</a:t>
            </a:r>
          </a:p>
          <a:p>
            <a:pPr marL="342900" indent="-342900">
              <a:buFont typeface="Arial" panose="020B0604020202020204" pitchFamily="34" charset="0"/>
              <a:buChar char="•"/>
            </a:pPr>
            <a:r>
              <a:rPr lang="en-US" sz="2200" dirty="0"/>
              <a:t>Couples with infertility, females with vaginismus and those who have long-standing premenstrual syndrome, </a:t>
            </a:r>
            <a:r>
              <a:rPr lang="en-US" sz="2200" dirty="0" err="1"/>
              <a:t>dysmenorrhoea</a:t>
            </a:r>
            <a:r>
              <a:rPr lang="en-US" sz="2200" dirty="0"/>
              <a:t>. chronic pelvic pain or those who undergo hysterectomy form a </a:t>
            </a:r>
            <a:r>
              <a:rPr lang="en-US" sz="2200" dirty="0">
                <a:solidFill>
                  <a:srgbClr val="C00000"/>
                </a:solidFill>
              </a:rPr>
              <a:t>high risk group for developing psychiatric morbidity</a:t>
            </a:r>
            <a:r>
              <a:rPr lang="en-US" sz="2200" dirty="0"/>
              <a:t>. </a:t>
            </a:r>
          </a:p>
          <a:p>
            <a:pPr marL="342900" indent="-342900">
              <a:buFont typeface="Arial" panose="020B0604020202020204" pitchFamily="34" charset="0"/>
              <a:buChar char="•"/>
            </a:pPr>
            <a:r>
              <a:rPr lang="en-US" sz="2200" dirty="0"/>
              <a:t>An </a:t>
            </a:r>
            <a:r>
              <a:rPr lang="en-US" sz="2200" b="1" dirty="0">
                <a:solidFill>
                  <a:srgbClr val="00B050"/>
                </a:solidFill>
              </a:rPr>
              <a:t>early detection of psychosocial </a:t>
            </a:r>
            <a:r>
              <a:rPr lang="en-US" sz="2200" dirty="0"/>
              <a:t>correlates in these patients should be followed with informational care sessions </a:t>
            </a:r>
          </a:p>
          <a:p>
            <a:pPr marL="342900" indent="-342900">
              <a:buFont typeface="Arial" panose="020B0604020202020204" pitchFamily="34" charset="0"/>
              <a:buChar char="•"/>
            </a:pPr>
            <a:r>
              <a:rPr lang="en-US" sz="2200" dirty="0"/>
              <a:t>The use of  </a:t>
            </a:r>
            <a:r>
              <a:rPr lang="en-US" sz="2200" b="1" dirty="0">
                <a:solidFill>
                  <a:schemeClr val="accent1">
                    <a:lumMod val="75000"/>
                  </a:schemeClr>
                </a:solidFill>
              </a:rPr>
              <a:t>long-term use of benzodiazepines</a:t>
            </a:r>
            <a:r>
              <a:rPr lang="en-US" sz="2200" dirty="0"/>
              <a:t>, analgesics, placebos and megavitamin therapies are often unproductive measures, and should be avoided.</a:t>
            </a:r>
          </a:p>
          <a:p>
            <a:endParaRPr lang="en-US" dirty="0"/>
          </a:p>
        </p:txBody>
      </p:sp>
      <p:sp>
        <p:nvSpPr>
          <p:cNvPr id="11" name="TextBox 10">
            <a:extLst>
              <a:ext uri="{FF2B5EF4-FFF2-40B4-BE49-F238E27FC236}">
                <a16:creationId xmlns:a16="http://schemas.microsoft.com/office/drawing/2014/main" id="{DC721DD6-8059-AD91-2BCC-707A51D2964E}"/>
              </a:ext>
            </a:extLst>
          </p:cNvPr>
          <p:cNvSpPr txBox="1"/>
          <p:nvPr/>
        </p:nvSpPr>
        <p:spPr>
          <a:xfrm>
            <a:off x="745587" y="786561"/>
            <a:ext cx="7652825" cy="615553"/>
          </a:xfrm>
          <a:prstGeom prst="rect">
            <a:avLst/>
          </a:prstGeom>
          <a:noFill/>
        </p:spPr>
        <p:txBody>
          <a:bodyPr wrap="square" rtlCol="0">
            <a:spAutoFit/>
          </a:bodyPr>
          <a:lstStyle/>
          <a:p>
            <a:pPr algn="ctr"/>
            <a:endParaRPr lang="en-US" sz="3400" b="1" dirty="0">
              <a:solidFill>
                <a:srgbClr val="7030A0"/>
              </a:solidFill>
            </a:endParaRPr>
          </a:p>
        </p:txBody>
      </p:sp>
      <p:sp>
        <p:nvSpPr>
          <p:cNvPr id="2" name="Oval 1">
            <a:extLst>
              <a:ext uri="{FF2B5EF4-FFF2-40B4-BE49-F238E27FC236}">
                <a16:creationId xmlns:a16="http://schemas.microsoft.com/office/drawing/2014/main" id="{9767F075-FB5E-F149-ABC3-A17FB90B81B6}"/>
              </a:ext>
            </a:extLst>
          </p:cNvPr>
          <p:cNvSpPr/>
          <p:nvPr/>
        </p:nvSpPr>
        <p:spPr>
          <a:xfrm>
            <a:off x="2799470" y="511712"/>
            <a:ext cx="3545059" cy="1246749"/>
          </a:xfrm>
          <a:prstGeom prst="ellipse">
            <a:avLst/>
          </a:prstGeom>
          <a:solidFill>
            <a:schemeClr val="accent4">
              <a:lumMod val="75000"/>
            </a:schemeClr>
          </a:solidFill>
          <a:ln>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100" b="1" dirty="0"/>
              <a:t>Interventions</a:t>
            </a:r>
          </a:p>
        </p:txBody>
      </p:sp>
    </p:spTree>
    <p:extLst>
      <p:ext uri="{BB962C8B-B14F-4D97-AF65-F5344CB8AC3E}">
        <p14:creationId xmlns:p14="http://schemas.microsoft.com/office/powerpoint/2010/main" val="34841739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DC8682-C83E-188C-ED85-0C2BA7442799}"/>
            </a:ext>
          </a:extLst>
        </p:cNvPr>
        <p:cNvGrpSpPr/>
        <p:nvPr/>
      </p:nvGrpSpPr>
      <p:grpSpPr>
        <a:xfrm>
          <a:off x="0" y="0"/>
          <a:ext cx="0" cy="0"/>
          <a:chOff x="0" y="0"/>
          <a:chExt cx="0" cy="0"/>
        </a:xfrm>
      </p:grpSpPr>
      <p:sp>
        <p:nvSpPr>
          <p:cNvPr id="9" name="Rounded Rectangle 2">
            <a:extLst>
              <a:ext uri="{FF2B5EF4-FFF2-40B4-BE49-F238E27FC236}">
                <a16:creationId xmlns:a16="http://schemas.microsoft.com/office/drawing/2014/main" id="{BA5BBA60-F676-F705-5DA1-661FD5020C22}"/>
              </a:ext>
            </a:extLst>
          </p:cNvPr>
          <p:cNvSpPr/>
          <p:nvPr/>
        </p:nvSpPr>
        <p:spPr>
          <a:xfrm>
            <a:off x="185530" y="6443114"/>
            <a:ext cx="2083537" cy="277000"/>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
        <p:nvSpPr>
          <p:cNvPr id="5" name="TextBox 4">
            <a:extLst>
              <a:ext uri="{FF2B5EF4-FFF2-40B4-BE49-F238E27FC236}">
                <a16:creationId xmlns:a16="http://schemas.microsoft.com/office/drawing/2014/main" id="{F152BB7D-AD2D-E33A-4E18-F9ED329E21AF}"/>
              </a:ext>
            </a:extLst>
          </p:cNvPr>
          <p:cNvSpPr txBox="1"/>
          <p:nvPr/>
        </p:nvSpPr>
        <p:spPr>
          <a:xfrm>
            <a:off x="534573" y="1744393"/>
            <a:ext cx="8062304" cy="3785652"/>
          </a:xfrm>
          <a:prstGeom prst="rect">
            <a:avLst/>
          </a:prstGeom>
          <a:noFill/>
        </p:spPr>
        <p:txBody>
          <a:bodyPr wrap="square" rtlCol="0">
            <a:spAutoFit/>
          </a:bodyPr>
          <a:lstStyle/>
          <a:p>
            <a:pPr marL="342900" indent="-342900">
              <a:buFont typeface="Arial" panose="020B0604020202020204" pitchFamily="34" charset="0"/>
              <a:buChar char="•"/>
            </a:pPr>
            <a:r>
              <a:rPr lang="en-US" sz="2400" dirty="0" err="1"/>
              <a:t>PsychosociaL</a:t>
            </a:r>
            <a:r>
              <a:rPr lang="en-US" sz="2400" dirty="0"/>
              <a:t> aspects of parenting a child with disability</a:t>
            </a:r>
          </a:p>
          <a:p>
            <a:pPr marL="342900" indent="-342900">
              <a:buFont typeface="Arial" panose="020B0604020202020204" pitchFamily="34" charset="0"/>
              <a:buChar char="•"/>
            </a:pPr>
            <a:r>
              <a:rPr lang="en-US" sz="2400" dirty="0"/>
              <a:t>Having a child with a physical or mental disability is an emotionally, physically and often financially challenging experience.</a:t>
            </a:r>
          </a:p>
          <a:p>
            <a:pPr marL="342900" indent="-342900">
              <a:buFont typeface="Arial" panose="020B0604020202020204" pitchFamily="34" charset="0"/>
              <a:buChar char="•"/>
            </a:pPr>
            <a:r>
              <a:rPr lang="en-US" sz="2400" dirty="0"/>
              <a:t>Many parents experience periods of extreme stress as they adjust to the demands of parenting a disabled child. These feelings are often similar to those commonly experienced after a significant loss such as a divorce or death of a loved one.</a:t>
            </a:r>
          </a:p>
          <a:p>
            <a:endParaRPr lang="en-US" sz="2400" dirty="0"/>
          </a:p>
        </p:txBody>
      </p:sp>
      <p:sp>
        <p:nvSpPr>
          <p:cNvPr id="2" name="TextBox 1">
            <a:extLst>
              <a:ext uri="{FF2B5EF4-FFF2-40B4-BE49-F238E27FC236}">
                <a16:creationId xmlns:a16="http://schemas.microsoft.com/office/drawing/2014/main" id="{333F70DA-F73D-3E33-36CC-77E339E8C22B}"/>
              </a:ext>
            </a:extLst>
          </p:cNvPr>
          <p:cNvSpPr txBox="1"/>
          <p:nvPr/>
        </p:nvSpPr>
        <p:spPr>
          <a:xfrm>
            <a:off x="1378634" y="670550"/>
            <a:ext cx="6358597" cy="584775"/>
          </a:xfrm>
          <a:prstGeom prst="rect">
            <a:avLst/>
          </a:prstGeom>
          <a:noFill/>
        </p:spPr>
        <p:txBody>
          <a:bodyPr wrap="square" rtlCol="0">
            <a:spAutoFit/>
          </a:bodyPr>
          <a:lstStyle/>
          <a:p>
            <a:pPr algn="ctr"/>
            <a:r>
              <a:rPr lang="en-US" sz="3200" b="1" dirty="0">
                <a:solidFill>
                  <a:srgbClr val="7030A0"/>
                </a:solidFill>
              </a:rPr>
              <a:t>Child With Disability</a:t>
            </a:r>
          </a:p>
        </p:txBody>
      </p:sp>
    </p:spTree>
    <p:extLst>
      <p:ext uri="{BB962C8B-B14F-4D97-AF65-F5344CB8AC3E}">
        <p14:creationId xmlns:p14="http://schemas.microsoft.com/office/powerpoint/2010/main" val="29023682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6E939-7A19-127E-F0D1-9766825F319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1589422-32E2-5744-9F97-A9C75B89C488}"/>
              </a:ext>
            </a:extLst>
          </p:cNvPr>
          <p:cNvSpPr>
            <a:spLocks noGrp="1"/>
          </p:cNvSpPr>
          <p:nvPr>
            <p:ph idx="1"/>
          </p:nvPr>
        </p:nvSpPr>
        <p:spPr/>
        <p:txBody>
          <a:bodyPr>
            <a:noAutofit/>
          </a:bodyPr>
          <a:lstStyle/>
          <a:p>
            <a:r>
              <a:rPr lang="en-US" sz="2200" b="1" dirty="0">
                <a:solidFill>
                  <a:srgbClr val="002060"/>
                </a:solidFill>
              </a:rPr>
              <a:t>Psychosocial issues faced by a child with disability</a:t>
            </a:r>
          </a:p>
          <a:p>
            <a:r>
              <a:rPr lang="en-US" sz="2200" dirty="0"/>
              <a:t>Various disorders can render a </a:t>
            </a:r>
            <a:r>
              <a:rPr lang="en-US" sz="2200" dirty="0">
                <a:solidFill>
                  <a:srgbClr val="002060"/>
                </a:solidFill>
              </a:rPr>
              <a:t>child partially or fully handicapped </a:t>
            </a:r>
            <a:r>
              <a:rPr lang="en-US" sz="2200" dirty="0"/>
              <a:t>leading to restrictions on movement, play and/or diet. </a:t>
            </a:r>
          </a:p>
          <a:p>
            <a:r>
              <a:rPr lang="en-US" sz="2200" dirty="0"/>
              <a:t>These limitations over an extended period of time can result in </a:t>
            </a:r>
            <a:r>
              <a:rPr lang="en-US" sz="2200" dirty="0">
                <a:solidFill>
                  <a:srgbClr val="C00000"/>
                </a:solidFill>
              </a:rPr>
              <a:t>psychosocial problems both at home and at school. </a:t>
            </a:r>
          </a:p>
          <a:p>
            <a:r>
              <a:rPr lang="en-US" sz="2200" dirty="0">
                <a:solidFill>
                  <a:schemeClr val="accent2">
                    <a:lumMod val="50000"/>
                  </a:schemeClr>
                </a:solidFill>
              </a:rPr>
              <a:t>Frequent absences </a:t>
            </a:r>
            <a:r>
              <a:rPr lang="en-US" sz="2200" dirty="0"/>
              <a:t>from school, low expectations of teachers and parents and poor grades lead to [ow self-esteem. Such children have few or no friends at all.</a:t>
            </a:r>
          </a:p>
          <a:p>
            <a:r>
              <a:rPr lang="en-US" sz="2200" dirty="0"/>
              <a:t>On the other hand, if a child with disability receives the proper guidance, psychosocial and practical support, s/he can overcome these disabilities. to become a highly successful professional and a highly motivated human being. </a:t>
            </a:r>
            <a:endParaRPr lang="en-US" dirty="0"/>
          </a:p>
        </p:txBody>
      </p:sp>
    </p:spTree>
    <p:extLst>
      <p:ext uri="{BB962C8B-B14F-4D97-AF65-F5344CB8AC3E}">
        <p14:creationId xmlns:p14="http://schemas.microsoft.com/office/powerpoint/2010/main" val="36706811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99400F-EEE6-C4BF-61D3-753A7B235F4C}"/>
            </a:ext>
          </a:extLst>
        </p:cNvPr>
        <p:cNvGrpSpPr/>
        <p:nvPr/>
      </p:nvGrpSpPr>
      <p:grpSpPr>
        <a:xfrm>
          <a:off x="0" y="0"/>
          <a:ext cx="0" cy="0"/>
          <a:chOff x="0" y="0"/>
          <a:chExt cx="0" cy="0"/>
        </a:xfrm>
      </p:grpSpPr>
      <p:sp>
        <p:nvSpPr>
          <p:cNvPr id="4" name="Rounded Rectangle 2">
            <a:extLst>
              <a:ext uri="{FF2B5EF4-FFF2-40B4-BE49-F238E27FC236}">
                <a16:creationId xmlns:a16="http://schemas.microsoft.com/office/drawing/2014/main" id="{C6BC9B8A-2DF7-0AE7-484A-6E555AB706E1}"/>
              </a:ext>
            </a:extLst>
          </p:cNvPr>
          <p:cNvSpPr/>
          <p:nvPr/>
        </p:nvSpPr>
        <p:spPr>
          <a:xfrm>
            <a:off x="185530" y="6443114"/>
            <a:ext cx="2083537" cy="277000"/>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
        <p:nvSpPr>
          <p:cNvPr id="3" name="TextBox 2">
            <a:extLst>
              <a:ext uri="{FF2B5EF4-FFF2-40B4-BE49-F238E27FC236}">
                <a16:creationId xmlns:a16="http://schemas.microsoft.com/office/drawing/2014/main" id="{76F05186-98FB-22EF-A730-534EB7A549E4}"/>
              </a:ext>
            </a:extLst>
          </p:cNvPr>
          <p:cNvSpPr txBox="1"/>
          <p:nvPr/>
        </p:nvSpPr>
        <p:spPr>
          <a:xfrm>
            <a:off x="542930" y="1087802"/>
            <a:ext cx="8283221" cy="5355312"/>
          </a:xfrm>
          <a:prstGeom prst="rect">
            <a:avLst/>
          </a:prstGeom>
          <a:noFill/>
        </p:spPr>
        <p:txBody>
          <a:bodyPr wrap="square">
            <a:spAutoFit/>
          </a:bodyPr>
          <a:lstStyle/>
          <a:p>
            <a:pPr marL="285750" indent="-285750">
              <a:buFont typeface="Arial" panose="020B0604020202020204" pitchFamily="34" charset="0"/>
              <a:buChar char="•"/>
            </a:pPr>
            <a:r>
              <a:rPr lang="en-US" dirty="0"/>
              <a:t>Patients admitted to Oncology Wards face a high morbidity and mortality risk. They have </a:t>
            </a:r>
            <a:r>
              <a:rPr lang="en-US" b="1" dirty="0">
                <a:solidFill>
                  <a:srgbClr val="C00000"/>
                </a:solidFill>
              </a:rPr>
              <a:t>grave concerns about the unpredictability </a:t>
            </a:r>
            <a:r>
              <a:rPr lang="en-US" dirty="0"/>
              <a:t>of their illness and about their loved ones.</a:t>
            </a:r>
          </a:p>
          <a:p>
            <a:pPr marL="285750" indent="-285750">
              <a:buFont typeface="Arial" panose="020B0604020202020204" pitchFamily="34" charset="0"/>
              <a:buChar char="•"/>
            </a:pPr>
            <a:r>
              <a:rPr lang="en-US" dirty="0"/>
              <a:t>They are faced with the </a:t>
            </a:r>
            <a:r>
              <a:rPr lang="en-US" b="1" dirty="0">
                <a:solidFill>
                  <a:schemeClr val="tx2"/>
                </a:solidFill>
              </a:rPr>
              <a:t>painful side-effects of chemo</a:t>
            </a:r>
            <a:r>
              <a:rPr lang="en-US" dirty="0"/>
              <a:t> and </a:t>
            </a:r>
            <a:r>
              <a:rPr lang="en-US" b="1" dirty="0">
                <a:solidFill>
                  <a:schemeClr val="tx2"/>
                </a:solidFill>
              </a:rPr>
              <a:t>radiotherapy</a:t>
            </a:r>
            <a:r>
              <a:rPr lang="en-US" dirty="0"/>
              <a:t> and have </a:t>
            </a:r>
            <a:r>
              <a:rPr lang="en-US" b="1" dirty="0">
                <a:solidFill>
                  <a:schemeClr val="tx2"/>
                </a:solidFill>
              </a:rPr>
              <a:t>fears of disfigurement and disability.</a:t>
            </a:r>
          </a:p>
          <a:p>
            <a:pPr marL="285750" indent="-285750">
              <a:buFont typeface="Arial" panose="020B0604020202020204" pitchFamily="34" charset="0"/>
              <a:buChar char="•"/>
            </a:pPr>
            <a:r>
              <a:rPr lang="en-US" dirty="0"/>
              <a:t>This fear, and that of </a:t>
            </a:r>
            <a:r>
              <a:rPr lang="en-US" b="1" dirty="0">
                <a:solidFill>
                  <a:srgbClr val="C00000"/>
                </a:solidFill>
              </a:rPr>
              <a:t>impending death </a:t>
            </a:r>
            <a:r>
              <a:rPr lang="en-US" dirty="0"/>
              <a:t>and </a:t>
            </a:r>
            <a:r>
              <a:rPr lang="en-US" b="1" dirty="0">
                <a:solidFill>
                  <a:srgbClr val="C00000"/>
                </a:solidFill>
              </a:rPr>
              <a:t>associated pain </a:t>
            </a:r>
            <a:r>
              <a:rPr lang="en-US" dirty="0"/>
              <a:t>and distress be</a:t>
            </a:r>
          </a:p>
          <a:p>
            <a:pPr marL="285750" indent="-285750">
              <a:buFont typeface="Arial" panose="020B0604020202020204" pitchFamily="34" charset="0"/>
              <a:buChar char="•"/>
            </a:pPr>
            <a:r>
              <a:rPr lang="en-US" dirty="0"/>
              <a:t>come the major preoccupation for these patients. </a:t>
            </a:r>
          </a:p>
          <a:p>
            <a:pPr marL="285750" indent="-285750">
              <a:buFont typeface="Arial" panose="020B0604020202020204" pitchFamily="34" charset="0"/>
              <a:buChar char="•"/>
            </a:pPr>
            <a:r>
              <a:rPr lang="en-US" dirty="0"/>
              <a:t>Some of these patients would not even understand the meaning of their illness. Others may have strange unexpected reactions upon hearing the news for the first time. This may include </a:t>
            </a:r>
            <a:r>
              <a:rPr lang="en-US" b="1" dirty="0">
                <a:solidFill>
                  <a:srgbClr val="C00000"/>
                </a:solidFill>
              </a:rPr>
              <a:t>manic reactions, dissociative reactions, denial, panic reactions and depression.</a:t>
            </a:r>
          </a:p>
          <a:p>
            <a:pPr marL="285750" indent="-285750">
              <a:buFont typeface="Arial" panose="020B0604020202020204" pitchFamily="34" charset="0"/>
              <a:buChar char="•"/>
            </a:pPr>
            <a:r>
              <a:rPr lang="en-US" dirty="0"/>
              <a:t>Some individuals may even begin to</a:t>
            </a:r>
            <a:r>
              <a:rPr lang="en-US" b="1" dirty="0">
                <a:solidFill>
                  <a:srgbClr val="002060"/>
                </a:solidFill>
              </a:rPr>
              <a:t> think about suicide</a:t>
            </a:r>
            <a:r>
              <a:rPr lang="en-US" dirty="0"/>
              <a:t>.</a:t>
            </a:r>
          </a:p>
          <a:p>
            <a:pPr marL="285750" indent="-285750">
              <a:buFont typeface="Arial" panose="020B0604020202020204" pitchFamily="34" charset="0"/>
              <a:buChar char="•"/>
            </a:pPr>
            <a:r>
              <a:rPr lang="en-US" dirty="0"/>
              <a:t>The patient’s relatives may also have </a:t>
            </a:r>
            <a:r>
              <a:rPr lang="en-US" b="1" dirty="0">
                <a:solidFill>
                  <a:srgbClr val="00B050"/>
                </a:solidFill>
              </a:rPr>
              <a:t>similar reactions to the news</a:t>
            </a:r>
            <a:r>
              <a:rPr lang="en-US" dirty="0"/>
              <a:t>. Most of them expect a miracle from the doctors and staff and it may take time for the realities of the illness to set in. </a:t>
            </a:r>
          </a:p>
          <a:p>
            <a:pPr marL="285750" indent="-285750">
              <a:buFont typeface="Arial" panose="020B0604020202020204" pitchFamily="34" charset="0"/>
              <a:buChar char="•"/>
            </a:pPr>
            <a:r>
              <a:rPr lang="en-US" b="1" dirty="0">
                <a:solidFill>
                  <a:srgbClr val="FF0000"/>
                </a:solidFill>
              </a:rPr>
              <a:t>Exhaustion and emotional burnouts </a:t>
            </a:r>
            <a:r>
              <a:rPr lang="en-US" dirty="0"/>
              <a:t>are common amongst oncologists. Working as a team, taking time out for catharsis, ventilation and for relaxation and changing the monotony of this very demanding job are some of the methods to prevent against such conditions.</a:t>
            </a:r>
          </a:p>
        </p:txBody>
      </p:sp>
      <p:sp>
        <p:nvSpPr>
          <p:cNvPr id="2" name="TextBox 1">
            <a:extLst>
              <a:ext uri="{FF2B5EF4-FFF2-40B4-BE49-F238E27FC236}">
                <a16:creationId xmlns:a16="http://schemas.microsoft.com/office/drawing/2014/main" id="{1AB6401D-9D6A-3EC1-F65E-B7DB4E4993B7}"/>
              </a:ext>
            </a:extLst>
          </p:cNvPr>
          <p:cNvSpPr txBox="1"/>
          <p:nvPr/>
        </p:nvSpPr>
        <p:spPr>
          <a:xfrm>
            <a:off x="1955409" y="520505"/>
            <a:ext cx="5331656" cy="584775"/>
          </a:xfrm>
          <a:prstGeom prst="rect">
            <a:avLst/>
          </a:prstGeom>
          <a:noFill/>
        </p:spPr>
        <p:txBody>
          <a:bodyPr wrap="square" rtlCol="0">
            <a:spAutoFit/>
          </a:bodyPr>
          <a:lstStyle/>
          <a:p>
            <a:pPr algn="ctr"/>
            <a:r>
              <a:rPr lang="en-US" sz="3200" b="1" dirty="0">
                <a:solidFill>
                  <a:srgbClr val="7030A0"/>
                </a:solidFill>
              </a:rPr>
              <a:t>Oncology Ward </a:t>
            </a:r>
          </a:p>
        </p:txBody>
      </p:sp>
    </p:spTree>
    <p:extLst>
      <p:ext uri="{BB962C8B-B14F-4D97-AF65-F5344CB8AC3E}">
        <p14:creationId xmlns:p14="http://schemas.microsoft.com/office/powerpoint/2010/main" val="15278804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BA6CF3-BC35-DE29-D611-86965DB624BC}"/>
            </a:ext>
          </a:extLst>
        </p:cNvPr>
        <p:cNvGrpSpPr/>
        <p:nvPr/>
      </p:nvGrpSpPr>
      <p:grpSpPr>
        <a:xfrm>
          <a:off x="0" y="0"/>
          <a:ext cx="0" cy="0"/>
          <a:chOff x="0" y="0"/>
          <a:chExt cx="0" cy="0"/>
        </a:xfrm>
      </p:grpSpPr>
      <p:sp>
        <p:nvSpPr>
          <p:cNvPr id="4" name="Rounded Rectangle 2">
            <a:extLst>
              <a:ext uri="{FF2B5EF4-FFF2-40B4-BE49-F238E27FC236}">
                <a16:creationId xmlns:a16="http://schemas.microsoft.com/office/drawing/2014/main" id="{7C13BE0B-5069-5B6D-E1DC-27C5E2D91FC0}"/>
              </a:ext>
            </a:extLst>
          </p:cNvPr>
          <p:cNvSpPr/>
          <p:nvPr/>
        </p:nvSpPr>
        <p:spPr>
          <a:xfrm>
            <a:off x="185530" y="6443114"/>
            <a:ext cx="2083537" cy="277000"/>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
        <p:nvSpPr>
          <p:cNvPr id="3" name="TextBox 2">
            <a:extLst>
              <a:ext uri="{FF2B5EF4-FFF2-40B4-BE49-F238E27FC236}">
                <a16:creationId xmlns:a16="http://schemas.microsoft.com/office/drawing/2014/main" id="{6626DB6A-A3B3-1D42-0E9E-3EB87919D246}"/>
              </a:ext>
            </a:extLst>
          </p:cNvPr>
          <p:cNvSpPr txBox="1"/>
          <p:nvPr/>
        </p:nvSpPr>
        <p:spPr>
          <a:xfrm>
            <a:off x="608698" y="1758461"/>
            <a:ext cx="7926601" cy="4154984"/>
          </a:xfrm>
          <a:prstGeom prst="rect">
            <a:avLst/>
          </a:prstGeom>
          <a:noFill/>
        </p:spPr>
        <p:txBody>
          <a:bodyPr wrap="square">
            <a:spAutoFit/>
          </a:bodyPr>
          <a:lstStyle/>
          <a:p>
            <a:pPr marL="342900" indent="-342900">
              <a:buFont typeface="Arial" panose="020B0604020202020204" pitchFamily="34" charset="0"/>
              <a:buChar char="•"/>
            </a:pPr>
            <a:r>
              <a:rPr lang="en-US" sz="2200" dirty="0">
                <a:solidFill>
                  <a:srgbClr val="FF0000"/>
                </a:solidFill>
              </a:rPr>
              <a:t>Studying and seeing </a:t>
            </a:r>
            <a:r>
              <a:rPr lang="en-US" sz="2200" dirty="0"/>
              <a:t>the reactions that people have to hearing bad news may give the naïve health professional the idea that it should be avoided,</a:t>
            </a:r>
          </a:p>
          <a:p>
            <a:pPr marL="342900" indent="-342900">
              <a:buFont typeface="Arial" panose="020B0604020202020204" pitchFamily="34" charset="0"/>
              <a:buChar char="•"/>
            </a:pPr>
            <a:r>
              <a:rPr lang="en-US" sz="2200" dirty="0"/>
              <a:t>To decide </a:t>
            </a:r>
            <a:r>
              <a:rPr lang="en-US" sz="2200" dirty="0">
                <a:solidFill>
                  <a:srgbClr val="C00000"/>
                </a:solidFill>
              </a:rPr>
              <a:t>what information is to be given to the patient is not the prerogative or choice of the doctor. </a:t>
            </a:r>
          </a:p>
          <a:p>
            <a:pPr marL="342900" indent="-342900">
              <a:buFont typeface="Arial" panose="020B0604020202020204" pitchFamily="34" charset="0"/>
              <a:buChar char="•"/>
            </a:pPr>
            <a:r>
              <a:rPr lang="en-US" sz="2200" dirty="0"/>
              <a:t>The patient must be </a:t>
            </a:r>
            <a:r>
              <a:rPr lang="en-US" sz="2200" b="1" dirty="0">
                <a:solidFill>
                  <a:srgbClr val="00B050"/>
                </a:solidFill>
              </a:rPr>
              <a:t>specifically asked </a:t>
            </a:r>
            <a:r>
              <a:rPr lang="en-US" sz="2200" dirty="0"/>
              <a:t>what information they would like to receive regarding their illness. </a:t>
            </a:r>
          </a:p>
          <a:p>
            <a:pPr marL="342900" indent="-342900">
              <a:buFont typeface="Arial" panose="020B0604020202020204" pitchFamily="34" charset="0"/>
              <a:buChar char="•"/>
            </a:pPr>
            <a:r>
              <a:rPr lang="en-US" sz="2200" dirty="0">
                <a:solidFill>
                  <a:srgbClr val="C00000"/>
                </a:solidFill>
              </a:rPr>
              <a:t>Breaking bad news </a:t>
            </a:r>
            <a:r>
              <a:rPr lang="en-US" sz="2200" dirty="0"/>
              <a:t>to the patient and the relatives is a common scenario in oncology wards. It requires some skills in counselling techniques </a:t>
            </a:r>
          </a:p>
          <a:p>
            <a:pPr marL="342900" indent="-342900">
              <a:buFont typeface="Arial" panose="020B0604020202020204" pitchFamily="34" charset="0"/>
              <a:buChar char="•"/>
            </a:pPr>
            <a:r>
              <a:rPr lang="en-US" sz="2200" dirty="0"/>
              <a:t>Each patient and family is different and requires a unique and </a:t>
            </a:r>
            <a:r>
              <a:rPr lang="en-US" sz="2200" b="1" dirty="0" err="1">
                <a:solidFill>
                  <a:srgbClr val="C00000"/>
                </a:solidFill>
              </a:rPr>
              <a:t>personalised</a:t>
            </a:r>
            <a:r>
              <a:rPr lang="en-US" sz="2200" b="1" dirty="0">
                <a:solidFill>
                  <a:srgbClr val="C00000"/>
                </a:solidFill>
              </a:rPr>
              <a:t> approach </a:t>
            </a:r>
            <a:r>
              <a:rPr lang="en-US" sz="2200" dirty="0"/>
              <a:t>towards breaking the news.</a:t>
            </a:r>
          </a:p>
        </p:txBody>
      </p:sp>
      <p:sp>
        <p:nvSpPr>
          <p:cNvPr id="2" name="Oval 1">
            <a:extLst>
              <a:ext uri="{FF2B5EF4-FFF2-40B4-BE49-F238E27FC236}">
                <a16:creationId xmlns:a16="http://schemas.microsoft.com/office/drawing/2014/main" id="{97D79D05-DD99-BD7B-E205-0833018AD00B}"/>
              </a:ext>
            </a:extLst>
          </p:cNvPr>
          <p:cNvSpPr/>
          <p:nvPr/>
        </p:nvSpPr>
        <p:spPr>
          <a:xfrm>
            <a:off x="2799470" y="511713"/>
            <a:ext cx="3545059" cy="1055634"/>
          </a:xfrm>
          <a:prstGeom prst="ellipse">
            <a:avLst/>
          </a:prstGeom>
          <a:solidFill>
            <a:schemeClr val="accent4">
              <a:lumMod val="75000"/>
            </a:schemeClr>
          </a:solidFill>
          <a:ln>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100" b="1" dirty="0"/>
              <a:t>Interventions</a:t>
            </a:r>
          </a:p>
        </p:txBody>
      </p:sp>
    </p:spTree>
    <p:extLst>
      <p:ext uri="{BB962C8B-B14F-4D97-AF65-F5344CB8AC3E}">
        <p14:creationId xmlns:p14="http://schemas.microsoft.com/office/powerpoint/2010/main" val="8355195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3EE8B9-BCB5-7AC8-319F-86EB7658AD8F}"/>
            </a:ext>
          </a:extLst>
        </p:cNvPr>
        <p:cNvGrpSpPr/>
        <p:nvPr/>
      </p:nvGrpSpPr>
      <p:grpSpPr>
        <a:xfrm>
          <a:off x="0" y="0"/>
          <a:ext cx="0" cy="0"/>
          <a:chOff x="0" y="0"/>
          <a:chExt cx="0" cy="0"/>
        </a:xfrm>
      </p:grpSpPr>
      <p:sp>
        <p:nvSpPr>
          <p:cNvPr id="9" name="Rounded Rectangle 2">
            <a:extLst>
              <a:ext uri="{FF2B5EF4-FFF2-40B4-BE49-F238E27FC236}">
                <a16:creationId xmlns:a16="http://schemas.microsoft.com/office/drawing/2014/main" id="{13C12F51-7317-7A0E-21FA-68187AD5F9F8}"/>
              </a:ext>
            </a:extLst>
          </p:cNvPr>
          <p:cNvSpPr/>
          <p:nvPr/>
        </p:nvSpPr>
        <p:spPr>
          <a:xfrm>
            <a:off x="185530" y="6443114"/>
            <a:ext cx="2083537" cy="277000"/>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
        <p:nvSpPr>
          <p:cNvPr id="4" name="TextBox 3">
            <a:extLst>
              <a:ext uri="{FF2B5EF4-FFF2-40B4-BE49-F238E27FC236}">
                <a16:creationId xmlns:a16="http://schemas.microsoft.com/office/drawing/2014/main" id="{FB9DE718-BE22-126F-1520-C74852B5BAE0}"/>
              </a:ext>
            </a:extLst>
          </p:cNvPr>
          <p:cNvSpPr txBox="1"/>
          <p:nvPr/>
        </p:nvSpPr>
        <p:spPr>
          <a:xfrm>
            <a:off x="465560" y="1598220"/>
            <a:ext cx="7918786" cy="4247317"/>
          </a:xfrm>
          <a:prstGeom prst="rect">
            <a:avLst/>
          </a:prstGeom>
          <a:noFill/>
        </p:spPr>
        <p:txBody>
          <a:bodyPr wrap="square">
            <a:spAutoFit/>
          </a:bodyPr>
          <a:lstStyle/>
          <a:p>
            <a:pPr marL="285750" indent="-285750">
              <a:buFont typeface="Arial" panose="020B0604020202020204" pitchFamily="34" charset="0"/>
              <a:buChar char="•"/>
            </a:pPr>
            <a:r>
              <a:rPr lang="en-US" dirty="0"/>
              <a:t>Operating theatres are viewed as sinister places by the patients. </a:t>
            </a:r>
          </a:p>
          <a:p>
            <a:pPr marL="285750" indent="-285750">
              <a:buFont typeface="Arial" panose="020B0604020202020204" pitchFamily="34" charset="0"/>
              <a:buChar char="•"/>
            </a:pPr>
            <a:r>
              <a:rPr lang="en-US" b="1" dirty="0">
                <a:solidFill>
                  <a:srgbClr val="C00000"/>
                </a:solidFill>
              </a:rPr>
              <a:t>When in fear people may react</a:t>
            </a:r>
            <a:r>
              <a:rPr lang="en-US" dirty="0"/>
              <a:t> with anxiety, restlessness, irritability, anger and frank out bursts of aggression and panic. These reactions of the patient should be viewed as natural response to a fearful situation. </a:t>
            </a:r>
          </a:p>
          <a:p>
            <a:pPr marL="285750" indent="-285750">
              <a:buFont typeface="Arial" panose="020B0604020202020204" pitchFamily="34" charset="0"/>
              <a:buChar char="•"/>
            </a:pPr>
            <a:r>
              <a:rPr lang="en-US" dirty="0"/>
              <a:t>The </a:t>
            </a:r>
            <a:r>
              <a:rPr lang="en-US" dirty="0">
                <a:solidFill>
                  <a:srgbClr val="C00000"/>
                </a:solidFill>
              </a:rPr>
              <a:t>existing environments </a:t>
            </a:r>
            <a:r>
              <a:rPr lang="en-US" dirty="0"/>
              <a:t>in the theatres are such that they depict a cold and indifferent atmosphere to the patients that further increases their anxieties and fears.</a:t>
            </a:r>
          </a:p>
          <a:p>
            <a:pPr marL="285750" indent="-285750">
              <a:buFont typeface="Arial" panose="020B0604020202020204" pitchFamily="34" charset="0"/>
              <a:buChar char="•"/>
            </a:pPr>
            <a:r>
              <a:rPr lang="en-US" dirty="0"/>
              <a:t>Machines, surgical instruments, blood spills here and there, shouts of </a:t>
            </a:r>
            <a:r>
              <a:rPr lang="en-US" dirty="0" err="1"/>
              <a:t>panicand</a:t>
            </a:r>
            <a:r>
              <a:rPr lang="en-US" dirty="0"/>
              <a:t> help from staff members to each other adds to the </a:t>
            </a:r>
            <a:r>
              <a:rPr lang="en-US" dirty="0">
                <a:solidFill>
                  <a:srgbClr val="00B050"/>
                </a:solidFill>
              </a:rPr>
              <a:t>patients’ anxieties </a:t>
            </a:r>
            <a:r>
              <a:rPr lang="en-US" dirty="0"/>
              <a:t>and Leave him/her alone to handle them.</a:t>
            </a:r>
          </a:p>
          <a:p>
            <a:pPr marL="285750" indent="-285750">
              <a:buFont typeface="Arial" panose="020B0604020202020204" pitchFamily="34" charset="0"/>
              <a:buChar char="•"/>
            </a:pPr>
            <a:r>
              <a:rPr lang="en-US" dirty="0"/>
              <a:t>The </a:t>
            </a:r>
            <a:r>
              <a:rPr lang="en-US" b="1" dirty="0">
                <a:solidFill>
                  <a:srgbClr val="00B050"/>
                </a:solidFill>
              </a:rPr>
              <a:t>casual communication of the doctors and nurses </a:t>
            </a:r>
            <a:r>
              <a:rPr lang="en-US" dirty="0"/>
              <a:t>may further enhance the scary image of the OT. The patient’s relatives, waiting outside, are in a state of extreme distress, fear and apprehension about the outcome of the surgery. </a:t>
            </a:r>
          </a:p>
          <a:p>
            <a:pPr marL="285750" indent="-285750">
              <a:buFont typeface="Arial" panose="020B0604020202020204" pitchFamily="34" charset="0"/>
              <a:buChar char="•"/>
            </a:pPr>
            <a:r>
              <a:rPr lang="en-US" dirty="0"/>
              <a:t>The fears are not only about the success or otherwise of the surgery and the Life of the patient.</a:t>
            </a:r>
          </a:p>
        </p:txBody>
      </p:sp>
      <p:sp>
        <p:nvSpPr>
          <p:cNvPr id="2" name="TextBox 1">
            <a:extLst>
              <a:ext uri="{FF2B5EF4-FFF2-40B4-BE49-F238E27FC236}">
                <a16:creationId xmlns:a16="http://schemas.microsoft.com/office/drawing/2014/main" id="{2C602280-566B-AE55-4462-C00B772D5266}"/>
              </a:ext>
            </a:extLst>
          </p:cNvPr>
          <p:cNvSpPr txBox="1"/>
          <p:nvPr/>
        </p:nvSpPr>
        <p:spPr>
          <a:xfrm>
            <a:off x="1688123" y="652848"/>
            <a:ext cx="5036234" cy="461665"/>
          </a:xfrm>
          <a:prstGeom prst="rect">
            <a:avLst/>
          </a:prstGeom>
          <a:noFill/>
        </p:spPr>
        <p:txBody>
          <a:bodyPr wrap="square" rtlCol="0">
            <a:spAutoFit/>
          </a:bodyPr>
          <a:lstStyle/>
          <a:p>
            <a:pPr algn="ctr"/>
            <a:r>
              <a:rPr lang="en-US" sz="2400" b="1" dirty="0">
                <a:solidFill>
                  <a:srgbClr val="7030A0"/>
                </a:solidFill>
              </a:rPr>
              <a:t>Operation Theatre</a:t>
            </a:r>
          </a:p>
        </p:txBody>
      </p:sp>
    </p:spTree>
    <p:extLst>
      <p:ext uri="{BB962C8B-B14F-4D97-AF65-F5344CB8AC3E}">
        <p14:creationId xmlns:p14="http://schemas.microsoft.com/office/powerpoint/2010/main" val="26375263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E85C7A-C23C-E3C6-48D5-8757794A8A3F}"/>
            </a:ext>
          </a:extLst>
        </p:cNvPr>
        <p:cNvGrpSpPr/>
        <p:nvPr/>
      </p:nvGrpSpPr>
      <p:grpSpPr>
        <a:xfrm>
          <a:off x="0" y="0"/>
          <a:ext cx="0" cy="0"/>
          <a:chOff x="0" y="0"/>
          <a:chExt cx="0" cy="0"/>
        </a:xfrm>
      </p:grpSpPr>
      <p:sp>
        <p:nvSpPr>
          <p:cNvPr id="9" name="Rounded Rectangle 2">
            <a:extLst>
              <a:ext uri="{FF2B5EF4-FFF2-40B4-BE49-F238E27FC236}">
                <a16:creationId xmlns:a16="http://schemas.microsoft.com/office/drawing/2014/main" id="{01336BCF-14B9-8100-D42A-D606606E3E5A}"/>
              </a:ext>
            </a:extLst>
          </p:cNvPr>
          <p:cNvSpPr/>
          <p:nvPr/>
        </p:nvSpPr>
        <p:spPr>
          <a:xfrm>
            <a:off x="185530" y="6443114"/>
            <a:ext cx="2083537" cy="277000"/>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
        <p:nvSpPr>
          <p:cNvPr id="3" name="TextBox 2">
            <a:extLst>
              <a:ext uri="{FF2B5EF4-FFF2-40B4-BE49-F238E27FC236}">
                <a16:creationId xmlns:a16="http://schemas.microsoft.com/office/drawing/2014/main" id="{1C803467-6772-BA62-4E3F-ECE3E838EFD9}"/>
              </a:ext>
            </a:extLst>
          </p:cNvPr>
          <p:cNvSpPr txBox="1"/>
          <p:nvPr/>
        </p:nvSpPr>
        <p:spPr>
          <a:xfrm>
            <a:off x="296746" y="2012846"/>
            <a:ext cx="8550507" cy="4093428"/>
          </a:xfrm>
          <a:prstGeom prst="rect">
            <a:avLst/>
          </a:prstGeom>
          <a:noFill/>
        </p:spPr>
        <p:txBody>
          <a:bodyPr wrap="square" rtlCol="0">
            <a:spAutoFit/>
          </a:bodyPr>
          <a:lstStyle/>
          <a:p>
            <a:pPr marL="285750" indent="-285750">
              <a:buFont typeface="Arial" panose="020B0604020202020204" pitchFamily="34" charset="0"/>
              <a:buChar char="•"/>
            </a:pPr>
            <a:r>
              <a:rPr lang="en-US" sz="2000" dirty="0">
                <a:solidFill>
                  <a:srgbClr val="C00000"/>
                </a:solidFill>
              </a:rPr>
              <a:t>Most of the fears and anxieties </a:t>
            </a:r>
            <a:r>
              <a:rPr lang="en-US" sz="2000" dirty="0"/>
              <a:t>of the patients are alleviated by reassurance and providing informational care. </a:t>
            </a:r>
          </a:p>
          <a:p>
            <a:pPr marL="285750" indent="-285750">
              <a:buFont typeface="Arial" panose="020B0604020202020204" pitchFamily="34" charset="0"/>
              <a:buChar char="•"/>
            </a:pPr>
            <a:r>
              <a:rPr lang="en-US" sz="2000" dirty="0"/>
              <a:t>The </a:t>
            </a:r>
            <a:r>
              <a:rPr lang="en-US" sz="2000" dirty="0">
                <a:solidFill>
                  <a:srgbClr val="C00000"/>
                </a:solidFill>
              </a:rPr>
              <a:t>surgical procedure and its likely results</a:t>
            </a:r>
            <a:r>
              <a:rPr lang="en-US" sz="2000" dirty="0"/>
              <a:t>, how long the surgery will last, what kind of pain is expected all need to be discussed with the patient prior to surgery. An introduction of the surgeons help in removing apprehensions of patients.</a:t>
            </a:r>
          </a:p>
          <a:p>
            <a:pPr marL="285750" indent="-285750">
              <a:buFont typeface="Arial" panose="020B0604020202020204" pitchFamily="34" charset="0"/>
              <a:buChar char="•"/>
            </a:pPr>
            <a:r>
              <a:rPr lang="en-US" sz="2000" dirty="0">
                <a:solidFill>
                  <a:srgbClr val="C00000"/>
                </a:solidFill>
              </a:rPr>
              <a:t>Receiving the patients </a:t>
            </a:r>
            <a:r>
              <a:rPr lang="en-US" sz="2000" dirty="0"/>
              <a:t>in the theatre by the operating surgeon or assistants in an empathic and professional manner helps removing many uncertainties of the patients.</a:t>
            </a:r>
          </a:p>
          <a:p>
            <a:pPr marL="285750" indent="-285750">
              <a:buFont typeface="Arial" panose="020B0604020202020204" pitchFamily="34" charset="0"/>
              <a:buChar char="•"/>
            </a:pPr>
            <a:r>
              <a:rPr lang="en-US" sz="2000" dirty="0"/>
              <a:t>An informational care session about the procedure, </a:t>
            </a:r>
            <a:r>
              <a:rPr lang="en-US" sz="2000" dirty="0" err="1"/>
              <a:t>anaesthesia</a:t>
            </a:r>
            <a:r>
              <a:rPr lang="en-US" sz="2000" dirty="0"/>
              <a:t> and Like[y results to the relatives helps in mobilizing necessary social and emotional support to the patient.</a:t>
            </a:r>
          </a:p>
          <a:p>
            <a:pPr marL="285750" indent="-285750">
              <a:buFont typeface="Arial" panose="020B0604020202020204" pitchFamily="34" charset="0"/>
              <a:buChar char="•"/>
            </a:pPr>
            <a:r>
              <a:rPr lang="en-US" sz="2000" dirty="0"/>
              <a:t>The patient has a right to be informed of any complications in the surgery.</a:t>
            </a:r>
          </a:p>
        </p:txBody>
      </p:sp>
      <p:sp>
        <p:nvSpPr>
          <p:cNvPr id="2" name="Oval 1">
            <a:extLst>
              <a:ext uri="{FF2B5EF4-FFF2-40B4-BE49-F238E27FC236}">
                <a16:creationId xmlns:a16="http://schemas.microsoft.com/office/drawing/2014/main" id="{FB24E0A6-1A59-9436-8931-74965965F297}"/>
              </a:ext>
            </a:extLst>
          </p:cNvPr>
          <p:cNvSpPr/>
          <p:nvPr/>
        </p:nvSpPr>
        <p:spPr>
          <a:xfrm>
            <a:off x="2546252" y="497644"/>
            <a:ext cx="3545059" cy="1246749"/>
          </a:xfrm>
          <a:prstGeom prst="ellipse">
            <a:avLst/>
          </a:prstGeom>
          <a:solidFill>
            <a:schemeClr val="accent4">
              <a:lumMod val="75000"/>
            </a:schemeClr>
          </a:solidFill>
          <a:ln>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100" b="1" dirty="0"/>
              <a:t>Interventions</a:t>
            </a:r>
          </a:p>
        </p:txBody>
      </p:sp>
    </p:spTree>
    <p:extLst>
      <p:ext uri="{BB962C8B-B14F-4D97-AF65-F5344CB8AC3E}">
        <p14:creationId xmlns:p14="http://schemas.microsoft.com/office/powerpoint/2010/main" val="27061832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90D18F-8C71-DC9E-3454-1FB0B226B231}"/>
              </a:ext>
            </a:extLst>
          </p:cNvPr>
          <p:cNvSpPr>
            <a:spLocks noGrp="1"/>
          </p:cNvSpPr>
          <p:nvPr>
            <p:ph idx="1"/>
          </p:nvPr>
        </p:nvSpPr>
        <p:spPr>
          <a:xfrm>
            <a:off x="377371" y="2220686"/>
            <a:ext cx="8309429" cy="3905477"/>
          </a:xfrm>
        </p:spPr>
        <p:txBody>
          <a:bodyPr>
            <a:noAutofit/>
          </a:bodyPr>
          <a:lstStyle/>
          <a:p>
            <a:pPr algn="just"/>
            <a:r>
              <a:rPr lang="en-US" sz="2800" b="0" i="0" dirty="0">
                <a:solidFill>
                  <a:srgbClr val="0D0D0D"/>
                </a:solidFill>
                <a:effectLst/>
              </a:rPr>
              <a:t>Justice involves </a:t>
            </a:r>
            <a:r>
              <a:rPr lang="en-US" sz="2800" b="0" i="0" dirty="0">
                <a:solidFill>
                  <a:srgbClr val="FF0000"/>
                </a:solidFill>
                <a:effectLst/>
              </a:rPr>
              <a:t>treating individuals fairly and equitably</a:t>
            </a:r>
            <a:r>
              <a:rPr lang="en-US" sz="2800" b="0" i="0" dirty="0">
                <a:solidFill>
                  <a:srgbClr val="0D0D0D"/>
                </a:solidFill>
                <a:effectLst/>
              </a:rPr>
              <a:t>, ensuring that everyone receives what is due to them.</a:t>
            </a:r>
          </a:p>
          <a:p>
            <a:pPr algn="just"/>
            <a:r>
              <a:rPr lang="en-US" sz="2800" b="0" i="0" dirty="0">
                <a:solidFill>
                  <a:srgbClr val="0D0D0D"/>
                </a:solidFill>
                <a:effectLst/>
              </a:rPr>
              <a:t>It requires impartiality, equality, and fairness in the distribution of benefits, resources, opportunities, and burdens. </a:t>
            </a:r>
          </a:p>
          <a:p>
            <a:pPr algn="just"/>
            <a:r>
              <a:rPr lang="en-US" sz="2800" b="0" i="0" dirty="0">
                <a:solidFill>
                  <a:srgbClr val="0D0D0D"/>
                </a:solidFill>
                <a:effectLst/>
              </a:rPr>
              <a:t>Justice also entails addressing systemic inequalities and advocating for the rights of marginalized or disadvantaged groups.</a:t>
            </a:r>
            <a:endParaRPr lang="en-US" sz="2800" dirty="0"/>
          </a:p>
        </p:txBody>
      </p:sp>
      <p:sp>
        <p:nvSpPr>
          <p:cNvPr id="4" name="Oval 3">
            <a:extLst>
              <a:ext uri="{FF2B5EF4-FFF2-40B4-BE49-F238E27FC236}">
                <a16:creationId xmlns:a16="http://schemas.microsoft.com/office/drawing/2014/main" id="{A2DB2352-AAE6-13D2-0449-6DC369133322}"/>
              </a:ext>
            </a:extLst>
          </p:cNvPr>
          <p:cNvSpPr/>
          <p:nvPr/>
        </p:nvSpPr>
        <p:spPr>
          <a:xfrm>
            <a:off x="3044371" y="515500"/>
            <a:ext cx="3055257" cy="13133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000" b="1" dirty="0"/>
              <a:t>Justice</a:t>
            </a:r>
          </a:p>
        </p:txBody>
      </p:sp>
      <p:sp>
        <p:nvSpPr>
          <p:cNvPr id="5" name="Rounded Rectangle 5">
            <a:extLst>
              <a:ext uri="{FF2B5EF4-FFF2-40B4-BE49-F238E27FC236}">
                <a16:creationId xmlns:a16="http://schemas.microsoft.com/office/drawing/2014/main" id="{CBEF1A59-D5F0-A0E8-DE5E-DDB17755608A}"/>
              </a:ext>
            </a:extLst>
          </p:cNvPr>
          <p:cNvSpPr/>
          <p:nvPr/>
        </p:nvSpPr>
        <p:spPr>
          <a:xfrm>
            <a:off x="6414052" y="6215270"/>
            <a:ext cx="2588240" cy="506180"/>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Longitudinal Integration</a:t>
            </a:r>
          </a:p>
        </p:txBody>
      </p:sp>
    </p:spTree>
    <p:extLst>
      <p:ext uri="{BB962C8B-B14F-4D97-AF65-F5344CB8AC3E}">
        <p14:creationId xmlns:p14="http://schemas.microsoft.com/office/powerpoint/2010/main" val="7936152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2C5DB-7C1C-A216-B1B3-4408B212C025}"/>
              </a:ext>
            </a:extLst>
          </p:cNvPr>
          <p:cNvSpPr>
            <a:spLocks noGrp="1"/>
          </p:cNvSpPr>
          <p:nvPr>
            <p:ph type="title"/>
          </p:nvPr>
        </p:nvSpPr>
        <p:spPr>
          <a:xfrm>
            <a:off x="457200" y="506436"/>
            <a:ext cx="8229600" cy="911201"/>
          </a:xfrm>
        </p:spPr>
        <p:txBody>
          <a:bodyPr/>
          <a:lstStyle/>
          <a:p>
            <a:r>
              <a:rPr lang="en-US" b="1" dirty="0">
                <a:solidFill>
                  <a:srgbClr val="7030A0"/>
                </a:solidFill>
              </a:rPr>
              <a:t>MCQ</a:t>
            </a:r>
          </a:p>
        </p:txBody>
      </p:sp>
      <p:sp>
        <p:nvSpPr>
          <p:cNvPr id="3" name="Content Placeholder 2">
            <a:extLst>
              <a:ext uri="{FF2B5EF4-FFF2-40B4-BE49-F238E27FC236}">
                <a16:creationId xmlns:a16="http://schemas.microsoft.com/office/drawing/2014/main" id="{9E92C4F2-5655-5684-1185-EC4123363A1D}"/>
              </a:ext>
            </a:extLst>
          </p:cNvPr>
          <p:cNvSpPr>
            <a:spLocks noGrp="1"/>
          </p:cNvSpPr>
          <p:nvPr>
            <p:ph idx="1"/>
          </p:nvPr>
        </p:nvSpPr>
        <p:spPr/>
        <p:txBody>
          <a:bodyPr>
            <a:normAutofit/>
          </a:bodyPr>
          <a:lstStyle/>
          <a:p>
            <a:pPr marL="0" indent="0">
              <a:buNone/>
            </a:pPr>
            <a:r>
              <a:rPr lang="en-US" dirty="0"/>
              <a:t>1. What is the role of hospital staff in addressing the psychosocial needs of patients?</a:t>
            </a:r>
          </a:p>
          <a:p>
            <a:pPr marL="0" indent="0">
              <a:buNone/>
            </a:pPr>
            <a:r>
              <a:rPr lang="en-US" dirty="0"/>
              <a:t>A) Provide medical care only</a:t>
            </a:r>
            <a:br>
              <a:rPr lang="en-US" dirty="0"/>
            </a:br>
            <a:r>
              <a:rPr lang="en-US" dirty="0"/>
              <a:t>B) Offer emotional support and promote social interaction</a:t>
            </a:r>
            <a:br>
              <a:rPr lang="en-US" dirty="0"/>
            </a:br>
            <a:r>
              <a:rPr lang="en-US" dirty="0"/>
              <a:t>C) Focus solely on patient discharge</a:t>
            </a:r>
            <a:br>
              <a:rPr lang="en-US" dirty="0"/>
            </a:br>
            <a:r>
              <a:rPr lang="en-US" dirty="0"/>
              <a:t>D) Ensure patients maintain complete silence</a:t>
            </a:r>
          </a:p>
          <a:p>
            <a:pPr marL="0" indent="0">
              <a:buNone/>
            </a:pPr>
            <a:endParaRPr lang="en-US" dirty="0"/>
          </a:p>
        </p:txBody>
      </p:sp>
      <p:sp>
        <p:nvSpPr>
          <p:cNvPr id="6" name="TextBox 5">
            <a:extLst>
              <a:ext uri="{FF2B5EF4-FFF2-40B4-BE49-F238E27FC236}">
                <a16:creationId xmlns:a16="http://schemas.microsoft.com/office/drawing/2014/main" id="{C3AFD252-CCD2-3AC0-C98D-FE1052D9F71C}"/>
              </a:ext>
            </a:extLst>
          </p:cNvPr>
          <p:cNvSpPr txBox="1"/>
          <p:nvPr/>
        </p:nvSpPr>
        <p:spPr>
          <a:xfrm>
            <a:off x="3460652" y="5964702"/>
            <a:ext cx="2616591" cy="369332"/>
          </a:xfrm>
          <a:prstGeom prst="rect">
            <a:avLst/>
          </a:prstGeom>
          <a:noFill/>
        </p:spPr>
        <p:txBody>
          <a:bodyPr wrap="square" rtlCol="0">
            <a:spAutoFit/>
          </a:bodyPr>
          <a:lstStyle/>
          <a:p>
            <a:r>
              <a:rPr lang="en-US" b="1" dirty="0">
                <a:solidFill>
                  <a:srgbClr val="FF0000"/>
                </a:solidFill>
              </a:rPr>
              <a:t>Answer: B </a:t>
            </a:r>
          </a:p>
        </p:txBody>
      </p:sp>
    </p:spTree>
    <p:extLst>
      <p:ext uri="{BB962C8B-B14F-4D97-AF65-F5344CB8AC3E}">
        <p14:creationId xmlns:p14="http://schemas.microsoft.com/office/powerpoint/2010/main" val="100116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7662731"/>
              </p:ext>
            </p:extLst>
          </p:nvPr>
        </p:nvGraphicFramePr>
        <p:xfrm>
          <a:off x="5114755" y="1489774"/>
          <a:ext cx="3572045" cy="41291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4"/>
          <p:cNvSpPr>
            <a:spLocks noGrp="1"/>
          </p:cNvSpPr>
          <p:nvPr>
            <p:ph type="title"/>
          </p:nvPr>
        </p:nvSpPr>
        <p:spPr>
          <a:xfrm>
            <a:off x="457200" y="712303"/>
            <a:ext cx="8229600" cy="930967"/>
          </a:xfrm>
        </p:spPr>
        <p:txBody>
          <a:bodyPr>
            <a:normAutofit/>
          </a:bodyPr>
          <a:lstStyle/>
          <a:p>
            <a:r>
              <a:rPr lang="en-US" sz="3600" b="1" dirty="0">
                <a:solidFill>
                  <a:srgbClr val="7030A0"/>
                </a:solidFill>
                <a:effectLst>
                  <a:outerShdw blurRad="38100" dist="38100" dir="2700000" algn="tl">
                    <a:srgbClr val="000000">
                      <a:alpha val="43137"/>
                    </a:srgbClr>
                  </a:outerShdw>
                </a:effectLst>
                <a:latin typeface="+mn-lt"/>
                <a:cs typeface="Times New Roman" panose="02020603050405020304" pitchFamily="18" charset="0"/>
              </a:rPr>
              <a:t>Motto </a:t>
            </a:r>
            <a:r>
              <a:rPr lang="en-US" sz="3600" b="1" dirty="0">
                <a:solidFill>
                  <a:srgbClr val="7030A0"/>
                </a:solidFill>
                <a:effectLst>
                  <a:outerShdw blurRad="38100" dist="38100" dir="2700000" algn="tl">
                    <a:srgbClr val="000000">
                      <a:alpha val="43137"/>
                    </a:srgbClr>
                  </a:outerShdw>
                </a:effectLst>
                <a:cs typeface="Times New Roman" panose="02020603050405020304" pitchFamily="18" charset="0"/>
              </a:rPr>
              <a:t>Vision;</a:t>
            </a:r>
            <a:r>
              <a:rPr lang="en-US" sz="3600" b="1" dirty="0"/>
              <a:t> </a:t>
            </a:r>
            <a:r>
              <a:rPr lang="en-US" sz="3600" b="1" dirty="0">
                <a:solidFill>
                  <a:srgbClr val="7030A0"/>
                </a:solidFill>
                <a:effectLst>
                  <a:outerShdw blurRad="38100" dist="38100" dir="2700000" algn="tl">
                    <a:srgbClr val="000000">
                      <a:alpha val="43137"/>
                    </a:srgbClr>
                  </a:outerShdw>
                </a:effectLst>
                <a:cs typeface="Times New Roman" panose="02020603050405020304" pitchFamily="18" charset="0"/>
              </a:rPr>
              <a:t>The Dream/Tomorrow</a:t>
            </a:r>
            <a:endParaRPr lang="en-US" sz="3600" b="1" dirty="0">
              <a:solidFill>
                <a:srgbClr val="7030A0"/>
              </a:solidFill>
              <a:effectLst>
                <a:outerShdw blurRad="38100" dist="38100" dir="2700000" algn="tl">
                  <a:srgbClr val="000000">
                    <a:alpha val="43137"/>
                  </a:srgbClr>
                </a:outerShdw>
              </a:effectLst>
              <a:latin typeface="+mn-lt"/>
              <a:cs typeface="Times New Roman" panose="02020603050405020304" pitchFamily="18" charset="0"/>
            </a:endParaRPr>
          </a:p>
        </p:txBody>
      </p:sp>
      <p:sp>
        <p:nvSpPr>
          <p:cNvPr id="11" name="Content Placeholder 10"/>
          <p:cNvSpPr>
            <a:spLocks noGrp="1"/>
          </p:cNvSpPr>
          <p:nvPr>
            <p:ph sz="half" idx="2"/>
          </p:nvPr>
        </p:nvSpPr>
        <p:spPr>
          <a:xfrm>
            <a:off x="336177" y="1855303"/>
            <a:ext cx="5109883" cy="4728059"/>
          </a:xfrm>
        </p:spPr>
        <p:txBody>
          <a:bodyPr>
            <a:normAutofit/>
          </a:bodyPr>
          <a:lstStyle/>
          <a:p>
            <a:pPr lvl="0"/>
            <a:r>
              <a:rPr lang="en-US" sz="3000" dirty="0"/>
              <a:t>To impart evidence based research oriented medical education</a:t>
            </a:r>
          </a:p>
          <a:p>
            <a:pPr lvl="0"/>
            <a:r>
              <a:rPr lang="en-US" sz="3000" dirty="0"/>
              <a:t>To provide best possible patient care</a:t>
            </a:r>
          </a:p>
          <a:p>
            <a:pPr lvl="0"/>
            <a:r>
              <a:rPr lang="en-US" sz="3000" dirty="0"/>
              <a:t>To inculcate the values of mutual respect and ethical practice of medicine</a:t>
            </a:r>
          </a:p>
          <a:p>
            <a:pPr marL="0" indent="0">
              <a:buNone/>
            </a:pPr>
            <a:endParaRPr lang="en-US" sz="30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D6F61-ED73-6EC1-66FE-01CA191F52EB}"/>
              </a:ext>
            </a:extLst>
          </p:cNvPr>
          <p:cNvSpPr>
            <a:spLocks noGrp="1"/>
          </p:cNvSpPr>
          <p:nvPr>
            <p:ph type="title"/>
          </p:nvPr>
        </p:nvSpPr>
        <p:spPr>
          <a:xfrm>
            <a:off x="457200" y="618978"/>
            <a:ext cx="8229600" cy="798660"/>
          </a:xfrm>
        </p:spPr>
        <p:txBody>
          <a:bodyPr/>
          <a:lstStyle/>
          <a:p>
            <a:r>
              <a:rPr lang="en-US" b="1" dirty="0">
                <a:solidFill>
                  <a:srgbClr val="7030A0"/>
                </a:solidFill>
              </a:rPr>
              <a:t>MCQ</a:t>
            </a:r>
          </a:p>
        </p:txBody>
      </p:sp>
      <p:sp>
        <p:nvSpPr>
          <p:cNvPr id="3" name="Content Placeholder 2">
            <a:extLst>
              <a:ext uri="{FF2B5EF4-FFF2-40B4-BE49-F238E27FC236}">
                <a16:creationId xmlns:a16="http://schemas.microsoft.com/office/drawing/2014/main" id="{44C21A55-7C97-8C97-55BF-D54D6AB681AC}"/>
              </a:ext>
            </a:extLst>
          </p:cNvPr>
          <p:cNvSpPr>
            <a:spLocks noGrp="1"/>
          </p:cNvSpPr>
          <p:nvPr>
            <p:ph idx="1"/>
          </p:nvPr>
        </p:nvSpPr>
        <p:spPr/>
        <p:txBody>
          <a:bodyPr>
            <a:noAutofit/>
          </a:bodyPr>
          <a:lstStyle/>
          <a:p>
            <a:pPr marL="0" indent="0">
              <a:buNone/>
            </a:pPr>
            <a:r>
              <a:rPr lang="en-US" sz="2100" b="1" dirty="0"/>
              <a:t> 2. A 10-year-old girl is brought in by her parents due to concerns about her persistent desire to wear boy’s clothing and to be called by a boy’s name. She frequently expresses the desire to be a boy and prefers playing with male peers. The parents are worried about the child’s behavior and ask the pediatrician for guidance.</a:t>
            </a:r>
            <a:endParaRPr lang="en-US" sz="2100" dirty="0"/>
          </a:p>
          <a:p>
            <a:pPr marL="0" indent="0">
              <a:buNone/>
            </a:pPr>
            <a:r>
              <a:rPr lang="en-US" sz="2100" b="1" dirty="0"/>
              <a:t>Which of the following is the most appropriate next step in managing this patient?</a:t>
            </a:r>
            <a:endParaRPr lang="en-US" sz="2100" dirty="0"/>
          </a:p>
          <a:p>
            <a:pPr marL="0" indent="0">
              <a:buNone/>
            </a:pPr>
            <a:r>
              <a:rPr lang="en-US" sz="2100" dirty="0"/>
              <a:t>A) Immediate referral for gender-affirming hormone therapy</a:t>
            </a:r>
          </a:p>
          <a:p>
            <a:pPr marL="0" indent="0">
              <a:buNone/>
            </a:pPr>
            <a:r>
              <a:rPr lang="en-US" sz="2100" dirty="0"/>
              <a:t>B) Psychological evaluation to explore the child’s feelings and provide supportive counseling</a:t>
            </a:r>
          </a:p>
          <a:p>
            <a:pPr marL="0" indent="0">
              <a:buNone/>
            </a:pPr>
            <a:r>
              <a:rPr lang="en-US" sz="2100" dirty="0"/>
              <a:t>C) Suggesting the child undergo surgery to align with the desired gender</a:t>
            </a:r>
          </a:p>
          <a:p>
            <a:pPr marL="0" indent="0">
              <a:buNone/>
            </a:pPr>
            <a:r>
              <a:rPr lang="en-US" sz="2100" dirty="0"/>
              <a:t>D) Recommend psychotherapy to help the child conform to gender norms</a:t>
            </a:r>
          </a:p>
          <a:p>
            <a:pPr marL="0" indent="0">
              <a:buNone/>
            </a:pPr>
            <a:endParaRPr lang="en-US" sz="2600" dirty="0">
              <a:latin typeface="+mj-lt"/>
            </a:endParaRPr>
          </a:p>
        </p:txBody>
      </p:sp>
      <p:sp>
        <p:nvSpPr>
          <p:cNvPr id="4" name="TextBox 3">
            <a:extLst>
              <a:ext uri="{FF2B5EF4-FFF2-40B4-BE49-F238E27FC236}">
                <a16:creationId xmlns:a16="http://schemas.microsoft.com/office/drawing/2014/main" id="{A0A74B7A-D45B-F635-B5D9-E83BDB88F999}"/>
              </a:ext>
            </a:extLst>
          </p:cNvPr>
          <p:cNvSpPr txBox="1"/>
          <p:nvPr/>
        </p:nvSpPr>
        <p:spPr>
          <a:xfrm>
            <a:off x="2855742" y="6308725"/>
            <a:ext cx="3854547" cy="369332"/>
          </a:xfrm>
          <a:prstGeom prst="rect">
            <a:avLst/>
          </a:prstGeom>
          <a:noFill/>
        </p:spPr>
        <p:txBody>
          <a:bodyPr wrap="square" rtlCol="0">
            <a:spAutoFit/>
          </a:bodyPr>
          <a:lstStyle/>
          <a:p>
            <a:pPr algn="ctr"/>
            <a:r>
              <a:rPr lang="en-US" b="1" dirty="0">
                <a:solidFill>
                  <a:srgbClr val="FF0000"/>
                </a:solidFill>
              </a:rPr>
              <a:t>Answer: B </a:t>
            </a:r>
          </a:p>
        </p:txBody>
      </p:sp>
    </p:spTree>
    <p:extLst>
      <p:ext uri="{BB962C8B-B14F-4D97-AF65-F5344CB8AC3E}">
        <p14:creationId xmlns:p14="http://schemas.microsoft.com/office/powerpoint/2010/main" val="1354493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EDF79F-D66D-3925-D43B-9FCD444DA313}"/>
              </a:ext>
            </a:extLst>
          </p:cNvPr>
          <p:cNvSpPr>
            <a:spLocks noGrp="1"/>
          </p:cNvSpPr>
          <p:nvPr>
            <p:ph idx="1"/>
          </p:nvPr>
        </p:nvSpPr>
        <p:spPr/>
        <p:txBody>
          <a:bodyPr>
            <a:normAutofit fontScale="92500" lnSpcReduction="20000"/>
          </a:bodyPr>
          <a:lstStyle/>
          <a:p>
            <a:pPr marL="0" indent="0">
              <a:buNone/>
            </a:pPr>
            <a:r>
              <a:rPr lang="en-US" dirty="0"/>
              <a:t>3. Which psychosocial factor plays a significant role in the experience of cancer patients undergoing treatment in oncology units?</a:t>
            </a:r>
          </a:p>
          <a:p>
            <a:pPr marL="0" indent="0">
              <a:buNone/>
            </a:pPr>
            <a:r>
              <a:rPr lang="en-US" dirty="0"/>
              <a:t>A) Complete physical recovery without psychological impacts</a:t>
            </a:r>
            <a:br>
              <a:rPr lang="en-US" dirty="0"/>
            </a:br>
            <a:r>
              <a:rPr lang="en-US" dirty="0"/>
              <a:t>B) The emotional toll of uncertainty, treatment side effects, and fear of recurrence</a:t>
            </a:r>
            <a:br>
              <a:rPr lang="en-US" dirty="0"/>
            </a:br>
            <a:r>
              <a:rPr lang="en-US" dirty="0"/>
              <a:t>C) A sense of social detachment and isolation from others</a:t>
            </a:r>
            <a:br>
              <a:rPr lang="en-US" dirty="0"/>
            </a:br>
            <a:r>
              <a:rPr lang="en-US" dirty="0"/>
              <a:t>D) The ability to completely forget the illness during treatment</a:t>
            </a:r>
          </a:p>
          <a:p>
            <a:endParaRPr lang="en-US" dirty="0"/>
          </a:p>
        </p:txBody>
      </p:sp>
      <p:sp>
        <p:nvSpPr>
          <p:cNvPr id="4" name="TextBox 3">
            <a:extLst>
              <a:ext uri="{FF2B5EF4-FFF2-40B4-BE49-F238E27FC236}">
                <a16:creationId xmlns:a16="http://schemas.microsoft.com/office/drawing/2014/main" id="{77660887-A181-442E-B409-C649202D6AB7}"/>
              </a:ext>
            </a:extLst>
          </p:cNvPr>
          <p:cNvSpPr txBox="1"/>
          <p:nvPr/>
        </p:nvSpPr>
        <p:spPr>
          <a:xfrm>
            <a:off x="3460652" y="5964702"/>
            <a:ext cx="2616591" cy="369332"/>
          </a:xfrm>
          <a:prstGeom prst="rect">
            <a:avLst/>
          </a:prstGeom>
          <a:noFill/>
        </p:spPr>
        <p:txBody>
          <a:bodyPr wrap="square" rtlCol="0">
            <a:spAutoFit/>
          </a:bodyPr>
          <a:lstStyle/>
          <a:p>
            <a:r>
              <a:rPr lang="en-US" b="1" dirty="0">
                <a:solidFill>
                  <a:srgbClr val="FF0000"/>
                </a:solidFill>
              </a:rPr>
              <a:t>Answer: B </a:t>
            </a:r>
          </a:p>
        </p:txBody>
      </p:sp>
    </p:spTree>
    <p:extLst>
      <p:ext uri="{BB962C8B-B14F-4D97-AF65-F5344CB8AC3E}">
        <p14:creationId xmlns:p14="http://schemas.microsoft.com/office/powerpoint/2010/main" val="272882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F019B-07AE-6217-3805-F63AA9F45E7F}"/>
              </a:ext>
            </a:extLst>
          </p:cNvPr>
          <p:cNvSpPr>
            <a:spLocks noGrp="1"/>
          </p:cNvSpPr>
          <p:nvPr>
            <p:ph type="title"/>
          </p:nvPr>
        </p:nvSpPr>
        <p:spPr>
          <a:xfrm>
            <a:off x="457200" y="682600"/>
            <a:ext cx="8229600" cy="1835517"/>
          </a:xfrm>
        </p:spPr>
        <p:txBody>
          <a:bodyPr>
            <a:noAutofit/>
          </a:bodyPr>
          <a:lstStyle/>
          <a:p>
            <a:pPr algn="l"/>
            <a:r>
              <a:rPr lang="en-US" sz="2200" b="1" dirty="0">
                <a:solidFill>
                  <a:srgbClr val="7030A0"/>
                </a:solidFill>
              </a:rPr>
              <a:t>Effects of psychosocial support interventions</a:t>
            </a:r>
            <a:br>
              <a:rPr lang="en-US" sz="2200" b="1" dirty="0">
                <a:solidFill>
                  <a:srgbClr val="7030A0"/>
                </a:solidFill>
              </a:rPr>
            </a:br>
            <a:r>
              <a:rPr lang="en-US" sz="2200" b="1" dirty="0">
                <a:solidFill>
                  <a:srgbClr val="7030A0"/>
                </a:solidFill>
              </a:rPr>
              <a:t>on survival in inpatient and outpatient</a:t>
            </a:r>
            <a:br>
              <a:rPr lang="en-US" sz="2200" b="1" dirty="0">
                <a:solidFill>
                  <a:srgbClr val="7030A0"/>
                </a:solidFill>
              </a:rPr>
            </a:br>
            <a:r>
              <a:rPr lang="en-US" sz="2200" b="1" dirty="0">
                <a:solidFill>
                  <a:srgbClr val="7030A0"/>
                </a:solidFill>
              </a:rPr>
              <a:t>healthcare settings: A meta-analysis of 106</a:t>
            </a:r>
            <a:br>
              <a:rPr lang="en-US" sz="2200" b="1" dirty="0">
                <a:solidFill>
                  <a:srgbClr val="7030A0"/>
                </a:solidFill>
              </a:rPr>
            </a:br>
            <a:r>
              <a:rPr lang="en-US" sz="2200" b="1" dirty="0">
                <a:solidFill>
                  <a:srgbClr val="7030A0"/>
                </a:solidFill>
              </a:rPr>
              <a:t>randomized controlled trials</a:t>
            </a:r>
            <a:br>
              <a:rPr lang="en-US" sz="2200" b="1" dirty="0">
                <a:solidFill>
                  <a:srgbClr val="7030A0"/>
                </a:solidFill>
              </a:rPr>
            </a:br>
            <a:r>
              <a:rPr lang="en-US" sz="1600" dirty="0">
                <a:solidFill>
                  <a:srgbClr val="0070C0"/>
                </a:solidFill>
              </a:rPr>
              <a:t>Timothy B. Smith, Connor Workman, Caleb Andrews, Bonnie Barton</a:t>
            </a:r>
            <a:br>
              <a:rPr lang="en-US" sz="1600" dirty="0">
                <a:solidFill>
                  <a:srgbClr val="0070C0"/>
                </a:solidFill>
              </a:rPr>
            </a:br>
            <a:r>
              <a:rPr lang="en-US" sz="1600" dirty="0">
                <a:solidFill>
                  <a:srgbClr val="0070C0"/>
                </a:solidFill>
              </a:rPr>
              <a:t>PLOS Medicine | May 18, 2021</a:t>
            </a:r>
            <a:br>
              <a:rPr lang="en-US" sz="1600" dirty="0">
                <a:solidFill>
                  <a:srgbClr val="0070C0"/>
                </a:solidFill>
              </a:rPr>
            </a:br>
            <a:endParaRPr lang="en-US" sz="1600" dirty="0">
              <a:solidFill>
                <a:srgbClr val="0070C0"/>
              </a:solidFill>
            </a:endParaRPr>
          </a:p>
        </p:txBody>
      </p:sp>
      <p:sp>
        <p:nvSpPr>
          <p:cNvPr id="3" name="Content Placeholder 2">
            <a:extLst>
              <a:ext uri="{FF2B5EF4-FFF2-40B4-BE49-F238E27FC236}">
                <a16:creationId xmlns:a16="http://schemas.microsoft.com/office/drawing/2014/main" id="{A34AA0B8-2C07-F7AF-4DCE-04878C8AE990}"/>
              </a:ext>
            </a:extLst>
          </p:cNvPr>
          <p:cNvSpPr>
            <a:spLocks noGrp="1"/>
          </p:cNvSpPr>
          <p:nvPr>
            <p:ph idx="1"/>
          </p:nvPr>
        </p:nvSpPr>
        <p:spPr>
          <a:xfrm>
            <a:off x="457200" y="2518117"/>
            <a:ext cx="8229600" cy="3967089"/>
          </a:xfrm>
        </p:spPr>
        <p:txBody>
          <a:bodyPr>
            <a:normAutofit fontScale="92500" lnSpcReduction="10000"/>
          </a:bodyPr>
          <a:lstStyle/>
          <a:p>
            <a:r>
              <a:rPr lang="en-US" sz="2000" dirty="0"/>
              <a:t>Hospitals, clinics, and health organizations have provided psychosocial support interventions for medical patients to supplement curative care.</a:t>
            </a:r>
          </a:p>
          <a:p>
            <a:r>
              <a:rPr lang="en-US" sz="2000" dirty="0"/>
              <a:t>This meta-analysis addresses the questions of how effective are psychosocial support interventions in improving patient survival </a:t>
            </a:r>
          </a:p>
          <a:p>
            <a:r>
              <a:rPr lang="en-US" sz="2000" dirty="0"/>
              <a:t>In this meta-analysis, OR data indicated that psychosocial behavioral support interventions promoting patient motivation/coping to engage in health behaviors improved patient survival.</a:t>
            </a:r>
          </a:p>
          <a:p>
            <a:r>
              <a:rPr lang="en-US" sz="2000" dirty="0"/>
              <a:t>Interventions focusing primarily on patients’ social or emotional outcomes did not prolong life. HR data indicated that psychosocial interventions, predominantly focused on social or emotional outcomes.</a:t>
            </a:r>
          </a:p>
          <a:p>
            <a:r>
              <a:rPr lang="en-US" sz="2000" dirty="0"/>
              <a:t> Risk of research bias remains a plausible threat to data interpretation</a:t>
            </a:r>
          </a:p>
          <a:p>
            <a:pPr marL="0" indent="0">
              <a:buNone/>
            </a:pPr>
            <a:endParaRPr lang="en-US" sz="2000" dirty="0">
              <a:solidFill>
                <a:srgbClr val="0070C0"/>
              </a:solidFill>
            </a:endParaRPr>
          </a:p>
          <a:p>
            <a:pPr marL="0" indent="0">
              <a:buNone/>
            </a:pPr>
            <a:r>
              <a:rPr lang="en-US" sz="2000" dirty="0">
                <a:solidFill>
                  <a:srgbClr val="0070C0"/>
                </a:solidFill>
              </a:rPr>
              <a:t>https://doi.org/10.1371/journal.pmed.1003595</a:t>
            </a:r>
            <a:endParaRPr lang="en-US" sz="2000" dirty="0"/>
          </a:p>
        </p:txBody>
      </p:sp>
      <p:sp>
        <p:nvSpPr>
          <p:cNvPr id="6" name="Rounded Rectangle 5">
            <a:extLst>
              <a:ext uri="{FF2B5EF4-FFF2-40B4-BE49-F238E27FC236}">
                <a16:creationId xmlns:a16="http://schemas.microsoft.com/office/drawing/2014/main" id="{B52380A9-0B7D-BDE0-4067-9C4A229D007B}"/>
              </a:ext>
            </a:extLst>
          </p:cNvPr>
          <p:cNvSpPr/>
          <p:nvPr/>
        </p:nvSpPr>
        <p:spPr>
          <a:xfrm>
            <a:off x="6414868" y="6330462"/>
            <a:ext cx="2587424" cy="390988"/>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Longitudinal Integration</a:t>
            </a:r>
          </a:p>
        </p:txBody>
      </p:sp>
    </p:spTree>
    <p:extLst>
      <p:ext uri="{BB962C8B-B14F-4D97-AF65-F5344CB8AC3E}">
        <p14:creationId xmlns:p14="http://schemas.microsoft.com/office/powerpoint/2010/main" val="5788614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AD8A4-DFBD-4376-B453-C385EA81792A}"/>
              </a:ext>
            </a:extLst>
          </p:cNvPr>
          <p:cNvSpPr>
            <a:spLocks noGrp="1"/>
          </p:cNvSpPr>
          <p:nvPr>
            <p:ph type="title"/>
          </p:nvPr>
        </p:nvSpPr>
        <p:spPr>
          <a:xfrm>
            <a:off x="450574" y="731836"/>
            <a:ext cx="8236226" cy="685802"/>
          </a:xfrm>
        </p:spPr>
        <p:txBody>
          <a:bodyPr>
            <a:normAutofit fontScale="90000"/>
          </a:bodyPr>
          <a:lstStyle/>
          <a:p>
            <a:r>
              <a:rPr lang="en-US" b="1" dirty="0">
                <a:solidFill>
                  <a:srgbClr val="7030A0"/>
                </a:solidFill>
              </a:rPr>
              <a:t>References</a:t>
            </a:r>
            <a:endParaRPr lang="en-PK" b="1" dirty="0">
              <a:solidFill>
                <a:srgbClr val="7030A0"/>
              </a:solidFill>
            </a:endParaRPr>
          </a:p>
        </p:txBody>
      </p:sp>
      <p:sp>
        <p:nvSpPr>
          <p:cNvPr id="3" name="Content Placeholder 2">
            <a:extLst>
              <a:ext uri="{FF2B5EF4-FFF2-40B4-BE49-F238E27FC236}">
                <a16:creationId xmlns:a16="http://schemas.microsoft.com/office/drawing/2014/main" id="{DA35C2EA-1537-48EC-A704-3E37F79904E2}"/>
              </a:ext>
            </a:extLst>
          </p:cNvPr>
          <p:cNvSpPr>
            <a:spLocks noGrp="1"/>
          </p:cNvSpPr>
          <p:nvPr>
            <p:ph idx="1"/>
          </p:nvPr>
        </p:nvSpPr>
        <p:spPr>
          <a:xfrm>
            <a:off x="450574" y="2093842"/>
            <a:ext cx="8236226" cy="4032321"/>
          </a:xfrm>
        </p:spPr>
        <p:txBody>
          <a:bodyPr/>
          <a:lstStyle/>
          <a:p>
            <a:r>
              <a:rPr lang="en-US" dirty="0"/>
              <a:t>Handbook of Behavioral sciences by </a:t>
            </a:r>
            <a:r>
              <a:rPr lang="en-US" dirty="0" err="1"/>
              <a:t>Mowadat</a:t>
            </a:r>
            <a:r>
              <a:rPr lang="en-US" dirty="0"/>
              <a:t> </a:t>
            </a:r>
            <a:r>
              <a:rPr lang="en-US" dirty="0" err="1"/>
              <a:t>H.Rana</a:t>
            </a:r>
            <a:r>
              <a:rPr lang="en-US" dirty="0"/>
              <a:t>, Third edition</a:t>
            </a:r>
          </a:p>
          <a:p>
            <a:endParaRPr lang="en-US" dirty="0"/>
          </a:p>
          <a:p>
            <a:endParaRPr lang="en-PK" dirty="0"/>
          </a:p>
        </p:txBody>
      </p:sp>
    </p:spTree>
    <p:extLst>
      <p:ext uri="{BB962C8B-B14F-4D97-AF65-F5344CB8AC3E}">
        <p14:creationId xmlns:p14="http://schemas.microsoft.com/office/powerpoint/2010/main" val="29192037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3000">
              <a:schemeClr val="accent4">
                <a:lumMod val="60000"/>
                <a:lumOff val="40000"/>
              </a:schemeClr>
            </a:gs>
            <a:gs pos="79000">
              <a:schemeClr val="accent4">
                <a:lumMod val="20000"/>
                <a:lumOff val="80000"/>
              </a:schemeClr>
            </a:gs>
            <a:gs pos="22000">
              <a:schemeClr val="accent4">
                <a:lumMod val="40000"/>
                <a:lumOff val="60000"/>
              </a:schemeClr>
            </a:gs>
            <a:gs pos="100000">
              <a:schemeClr val="accent4">
                <a:lumMod val="20000"/>
                <a:lumOff val="80000"/>
              </a:schemeClr>
            </a:gs>
            <a:gs pos="100000">
              <a:schemeClr val="accent4">
                <a:lumMod val="40000"/>
                <a:lumOff val="60000"/>
              </a:schemeClr>
            </a:gs>
            <a:gs pos="39000">
              <a:schemeClr val="accent4">
                <a:lumMod val="40000"/>
                <a:lumOff val="6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52CD8-1B9B-F56F-A1DD-80CB3F4FD57E}"/>
              </a:ext>
            </a:extLst>
          </p:cNvPr>
          <p:cNvSpPr>
            <a:spLocks noGrp="1"/>
          </p:cNvSpPr>
          <p:nvPr>
            <p:ph type="ctrTitle"/>
          </p:nvPr>
        </p:nvSpPr>
        <p:spPr>
          <a:xfrm>
            <a:off x="685800" y="2186609"/>
            <a:ext cx="7772400" cy="1656521"/>
          </a:xfrm>
        </p:spPr>
        <p:txBody>
          <a:bodyPr>
            <a:normAutofit/>
          </a:bodyPr>
          <a:lstStyle/>
          <a:p>
            <a:r>
              <a:rPr lang="en-US" sz="6000" b="1" dirty="0">
                <a:solidFill>
                  <a:schemeClr val="accent4">
                    <a:lumMod val="50000"/>
                  </a:schemeClr>
                </a:solidFill>
              </a:rPr>
              <a:t>Thank You</a:t>
            </a:r>
          </a:p>
        </p:txBody>
      </p:sp>
      <p:sp>
        <p:nvSpPr>
          <p:cNvPr id="3" name="Subtitle 2">
            <a:extLst>
              <a:ext uri="{FF2B5EF4-FFF2-40B4-BE49-F238E27FC236}">
                <a16:creationId xmlns:a16="http://schemas.microsoft.com/office/drawing/2014/main" id="{2D4F9947-F378-6032-99C4-E68E29207D93}"/>
              </a:ext>
            </a:extLst>
          </p:cNvPr>
          <p:cNvSpPr>
            <a:spLocks noGrp="1"/>
          </p:cNvSpPr>
          <p:nvPr>
            <p:ph type="subTitle" idx="1"/>
          </p:nvPr>
        </p:nvSpPr>
        <p:spPr>
          <a:xfrm>
            <a:off x="1371600" y="4810539"/>
            <a:ext cx="6400800" cy="828260"/>
          </a:xfrm>
        </p:spPr>
        <p:txBody>
          <a:bodyPr>
            <a:normAutofit/>
          </a:bodyPr>
          <a:lstStyle/>
          <a:p>
            <a:r>
              <a:rPr lang="en-US" sz="3700" dirty="0">
                <a:solidFill>
                  <a:schemeClr val="tx1">
                    <a:lumMod val="95000"/>
                    <a:lumOff val="5000"/>
                  </a:schemeClr>
                </a:solidFill>
              </a:rPr>
              <a:t>ioprmu@gmail.com</a:t>
            </a:r>
          </a:p>
        </p:txBody>
      </p:sp>
    </p:spTree>
    <p:extLst>
      <p:ext uri="{BB962C8B-B14F-4D97-AF65-F5344CB8AC3E}">
        <p14:creationId xmlns:p14="http://schemas.microsoft.com/office/powerpoint/2010/main" val="41314813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918283"/>
            <a:ext cx="5605670" cy="5634916"/>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113010395"/>
              </p:ext>
            </p:extLst>
          </p:nvPr>
        </p:nvGraphicFramePr>
        <p:xfrm>
          <a:off x="5715000" y="923568"/>
          <a:ext cx="3362325" cy="5629632"/>
        </p:xfrm>
        <a:graphic>
          <a:graphicData uri="http://schemas.openxmlformats.org/drawingml/2006/table">
            <a:tbl>
              <a:tblPr firstRow="1" bandRow="1">
                <a:tableStyleId>{00A15C55-8517-42AA-B614-E9B94910E393}</a:tableStyleId>
              </a:tblPr>
              <a:tblGrid>
                <a:gridCol w="2704479">
                  <a:extLst>
                    <a:ext uri="{9D8B030D-6E8A-4147-A177-3AD203B41FA5}">
                      <a16:colId xmlns:a16="http://schemas.microsoft.com/office/drawing/2014/main" val="20000"/>
                    </a:ext>
                  </a:extLst>
                </a:gridCol>
                <a:gridCol w="657846">
                  <a:extLst>
                    <a:ext uri="{9D8B030D-6E8A-4147-A177-3AD203B41FA5}">
                      <a16:colId xmlns:a16="http://schemas.microsoft.com/office/drawing/2014/main" val="20001"/>
                    </a:ext>
                  </a:extLst>
                </a:gridCol>
              </a:tblGrid>
              <a:tr h="885169">
                <a:tc gridSpan="2">
                  <a:txBody>
                    <a:bodyPr/>
                    <a:lstStyle/>
                    <a:p>
                      <a:r>
                        <a:rPr lang="en-US" dirty="0"/>
                        <a:t>Prof Umar’s model of clinically oriented integrated</a:t>
                      </a:r>
                      <a:r>
                        <a:rPr lang="en-US" baseline="0" dirty="0"/>
                        <a:t>  Lecture</a:t>
                      </a:r>
                    </a:p>
                    <a:p>
                      <a:r>
                        <a:rPr lang="en-US" baseline="0" dirty="0"/>
                        <a:t>Third year MBBS</a:t>
                      </a:r>
                      <a:endParaRPr lang="en-US" dirty="0"/>
                    </a:p>
                  </a:txBody>
                  <a:tcPr/>
                </a:tc>
                <a:tc hMerge="1">
                  <a:txBody>
                    <a:bodyPr/>
                    <a:lstStyle/>
                    <a:p>
                      <a:endParaRPr lang="en-US"/>
                    </a:p>
                  </a:txBody>
                  <a:tcPr/>
                </a:tc>
                <a:extLst>
                  <a:ext uri="{0D108BD9-81ED-4DB2-BD59-A6C34878D82A}">
                    <a16:rowId xmlns:a16="http://schemas.microsoft.com/office/drawing/2014/main" val="10000"/>
                  </a:ext>
                </a:extLst>
              </a:tr>
              <a:tr h="354068">
                <a:tc>
                  <a:txBody>
                    <a:bodyPr/>
                    <a:lstStyle/>
                    <a:p>
                      <a:r>
                        <a:rPr lang="en-US" sz="1600" dirty="0"/>
                        <a:t>Core subject </a:t>
                      </a:r>
                    </a:p>
                  </a:txBody>
                  <a:tcPr/>
                </a:tc>
                <a:tc>
                  <a:txBody>
                    <a:bodyPr/>
                    <a:lstStyle/>
                    <a:p>
                      <a:r>
                        <a:rPr lang="en-US"/>
                        <a:t>89%</a:t>
                      </a:r>
                      <a:endParaRPr lang="en-US" dirty="0"/>
                    </a:p>
                  </a:txBody>
                  <a:tcPr/>
                </a:tc>
                <a:extLst>
                  <a:ext uri="{0D108BD9-81ED-4DB2-BD59-A6C34878D82A}">
                    <a16:rowId xmlns:a16="http://schemas.microsoft.com/office/drawing/2014/main" val="10001"/>
                  </a:ext>
                </a:extLst>
              </a:tr>
              <a:tr h="1149072">
                <a:tc>
                  <a:txBody>
                    <a:bodyPr/>
                    <a:lstStyle/>
                    <a:p>
                      <a:r>
                        <a:rPr lang="en-US" sz="1600" dirty="0"/>
                        <a:t>Horizontal integration </a:t>
                      </a:r>
                    </a:p>
                    <a:p>
                      <a:r>
                        <a:rPr lang="en-US" sz="1600" dirty="0"/>
                        <a:t>(</a:t>
                      </a:r>
                      <a:r>
                        <a:rPr lang="en-US" sz="1600" baseline="0" dirty="0"/>
                        <a:t> Same year subjects)</a:t>
                      </a:r>
                    </a:p>
                    <a:p>
                      <a:r>
                        <a:rPr lang="en-US" sz="1600" baseline="0" dirty="0"/>
                        <a:t>Anatomy, Biochemistry, Physiology</a:t>
                      </a:r>
                      <a:endParaRPr lang="en-US" sz="1600" dirty="0"/>
                    </a:p>
                  </a:txBody>
                  <a:tcPr/>
                </a:tc>
                <a:tc>
                  <a:txBody>
                    <a:bodyPr/>
                    <a:lstStyle/>
                    <a:p>
                      <a:r>
                        <a:rPr lang="en-US" dirty="0"/>
                        <a:t>0%</a:t>
                      </a:r>
                    </a:p>
                  </a:txBody>
                  <a:tcPr/>
                </a:tc>
                <a:extLst>
                  <a:ext uri="{0D108BD9-81ED-4DB2-BD59-A6C34878D82A}">
                    <a16:rowId xmlns:a16="http://schemas.microsoft.com/office/drawing/2014/main" val="10002"/>
                  </a:ext>
                </a:extLst>
              </a:tr>
              <a:tr h="1268742">
                <a:tc>
                  <a:txBody>
                    <a:bodyPr/>
                    <a:lstStyle/>
                    <a:p>
                      <a:r>
                        <a:rPr lang="en-US" sz="1600" dirty="0"/>
                        <a:t>Vertical Integration </a:t>
                      </a:r>
                    </a:p>
                    <a:p>
                      <a:r>
                        <a:rPr lang="en-US" sz="1600" dirty="0"/>
                        <a:t>(Basic sciences subjects of different years(Forensic Medicine,</a:t>
                      </a:r>
                      <a:r>
                        <a:rPr lang="en-US" sz="1600" baseline="0" dirty="0"/>
                        <a:t> Pharmacology, Community medicine</a:t>
                      </a:r>
                      <a:endParaRPr lang="en-US" sz="1600" dirty="0"/>
                    </a:p>
                  </a:txBody>
                  <a:tcPr/>
                </a:tc>
                <a:tc>
                  <a:txBody>
                    <a:bodyPr/>
                    <a:lstStyle/>
                    <a:p>
                      <a:r>
                        <a:rPr lang="en-US" dirty="0"/>
                        <a:t>0%</a:t>
                      </a:r>
                    </a:p>
                  </a:txBody>
                  <a:tcPr/>
                </a:tc>
                <a:extLst>
                  <a:ext uri="{0D108BD9-81ED-4DB2-BD59-A6C34878D82A}">
                    <a16:rowId xmlns:a16="http://schemas.microsoft.com/office/drawing/2014/main" val="10003"/>
                  </a:ext>
                </a:extLst>
              </a:tr>
              <a:tr h="796652">
                <a:tc>
                  <a:txBody>
                    <a:bodyPr/>
                    <a:lstStyle/>
                    <a:p>
                      <a:r>
                        <a:rPr lang="en-US" sz="1600" dirty="0"/>
                        <a:t>Vertical Integration </a:t>
                      </a:r>
                    </a:p>
                    <a:p>
                      <a:r>
                        <a:rPr lang="en-US" sz="1600" dirty="0"/>
                        <a:t>Clinical Subjects</a:t>
                      </a:r>
                      <a:r>
                        <a:rPr lang="en-US" sz="1600" baseline="0" dirty="0"/>
                        <a:t> (Medicine, Surgery, Gynae/</a:t>
                      </a:r>
                      <a:r>
                        <a:rPr lang="en-US" sz="1600" baseline="0" dirty="0" err="1"/>
                        <a:t>Obs</a:t>
                      </a:r>
                      <a:r>
                        <a:rPr lang="en-US" sz="1600" baseline="0" dirty="0"/>
                        <a:t> </a:t>
                      </a:r>
                      <a:r>
                        <a:rPr lang="en-US" sz="1600" baseline="0" dirty="0" err="1"/>
                        <a:t>etc</a:t>
                      </a:r>
                      <a:r>
                        <a:rPr lang="en-US" sz="1600" baseline="0" dirty="0"/>
                        <a:t>)</a:t>
                      </a:r>
                    </a:p>
                  </a:txBody>
                  <a:tcPr/>
                </a:tc>
                <a:tc>
                  <a:txBody>
                    <a:bodyPr/>
                    <a:lstStyle/>
                    <a:p>
                      <a:r>
                        <a:rPr lang="en-US" dirty="0"/>
                        <a:t>0%</a:t>
                      </a:r>
                    </a:p>
                  </a:txBody>
                  <a:tcPr/>
                </a:tc>
                <a:extLst>
                  <a:ext uri="{0D108BD9-81ED-4DB2-BD59-A6C34878D82A}">
                    <a16:rowId xmlns:a16="http://schemas.microsoft.com/office/drawing/2014/main" val="10004"/>
                  </a:ext>
                </a:extLst>
              </a:tr>
              <a:tr h="1032697">
                <a:tc>
                  <a:txBody>
                    <a:bodyPr/>
                    <a:lstStyle/>
                    <a:p>
                      <a:r>
                        <a:rPr lang="en-US" sz="1600" baseline="0" dirty="0"/>
                        <a:t>Longitudinal/ ongoing integration ( Bioethics, Research, Artificial Intelligence, Family Medicine </a:t>
                      </a:r>
                    </a:p>
                  </a:txBody>
                  <a:tcPr/>
                </a:tc>
                <a:tc>
                  <a:txBody>
                    <a:bodyPr/>
                    <a:lstStyle/>
                    <a:p>
                      <a:r>
                        <a:rPr lang="en-US" dirty="0"/>
                        <a:t>11%</a:t>
                      </a:r>
                    </a:p>
                  </a:txBody>
                  <a:tcPr/>
                </a:tc>
                <a:extLst>
                  <a:ext uri="{0D108BD9-81ED-4DB2-BD59-A6C34878D82A}">
                    <a16:rowId xmlns:a16="http://schemas.microsoft.com/office/drawing/2014/main" val="10005"/>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6972"/>
            <a:ext cx="8229600" cy="700665"/>
          </a:xfrm>
        </p:spPr>
        <p:txBody>
          <a:bodyPr>
            <a:normAutofit fontScale="90000"/>
          </a:bodyPr>
          <a:lstStyle/>
          <a:p>
            <a:br>
              <a:rPr lang="en-GB" b="1" dirty="0">
                <a:solidFill>
                  <a:srgbClr val="7030A0"/>
                </a:solidFill>
              </a:rPr>
            </a:br>
            <a:r>
              <a:rPr lang="en-GB" b="1" dirty="0">
                <a:solidFill>
                  <a:srgbClr val="7030A0"/>
                </a:solidFill>
              </a:rPr>
              <a:t>Learning</a:t>
            </a:r>
            <a:r>
              <a:rPr lang="en-GB" b="1" dirty="0"/>
              <a:t> </a:t>
            </a:r>
            <a:r>
              <a:rPr lang="en-GB" b="1" dirty="0">
                <a:solidFill>
                  <a:srgbClr val="7030A0"/>
                </a:solidFill>
              </a:rPr>
              <a:t>objectives</a:t>
            </a:r>
            <a:br>
              <a:rPr lang="en-US" b="1" dirty="0"/>
            </a:br>
            <a:endParaRPr lang="en-US" b="1" dirty="0"/>
          </a:p>
        </p:txBody>
      </p:sp>
      <p:sp>
        <p:nvSpPr>
          <p:cNvPr id="3" name="Content Placeholder 2"/>
          <p:cNvSpPr>
            <a:spLocks noGrp="1"/>
          </p:cNvSpPr>
          <p:nvPr>
            <p:ph idx="1"/>
          </p:nvPr>
        </p:nvSpPr>
        <p:spPr>
          <a:xfrm>
            <a:off x="457200" y="1712741"/>
            <a:ext cx="8229600" cy="4814047"/>
          </a:xfrm>
        </p:spPr>
        <p:txBody>
          <a:bodyPr>
            <a:normAutofit fontScale="92500"/>
          </a:bodyPr>
          <a:lstStyle/>
          <a:p>
            <a:pPr marL="0" indent="0">
              <a:buNone/>
            </a:pPr>
            <a:r>
              <a:rPr lang="en-GB" sz="3000" dirty="0">
                <a:latin typeface="+mj-lt"/>
              </a:rPr>
              <a:t>At </a:t>
            </a:r>
            <a:r>
              <a:rPr lang="en-GB" sz="2500" dirty="0">
                <a:latin typeface="+mj-lt"/>
              </a:rPr>
              <a:t>the end of the session students should be able to</a:t>
            </a:r>
          </a:p>
          <a:p>
            <a:pPr marL="0" marR="0" indent="0">
              <a:lnSpc>
                <a:spcPct val="115000"/>
              </a:lnSpc>
              <a:spcAft>
                <a:spcPts val="1000"/>
              </a:spcAft>
              <a:buNone/>
            </a:pPr>
            <a:endParaRPr lang="en-GB" sz="2500" dirty="0">
              <a:latin typeface="+mj-lt"/>
            </a:endParaRPr>
          </a:p>
          <a:p>
            <a:pPr marL="342900" marR="0" lvl="0" indent="-342900" rtl="0">
              <a:lnSpc>
                <a:spcPct val="115000"/>
              </a:lnSpc>
              <a:buFont typeface="Symbol" panose="05050102010706020507" pitchFamily="18" charset="2"/>
              <a:buChar char=""/>
            </a:pPr>
            <a:r>
              <a:rPr lang="en-US" sz="2800" dirty="0">
                <a:effectLst/>
                <a:latin typeface="Times New Roman" panose="02020603050405020304" pitchFamily="18" charset="0"/>
                <a:ea typeface="Times New Roman" panose="02020603050405020304" pitchFamily="18" charset="0"/>
                <a:cs typeface="Arial" panose="020B0604020202020204" pitchFamily="34" charset="0"/>
              </a:rPr>
              <a:t>Identify common psychosocial issues faced by hospitalized patients and their impact on mental health.</a:t>
            </a:r>
            <a:endParaRPr lang="en-US" sz="2400" dirty="0">
              <a:effectLst/>
              <a:latin typeface="Calibri" panose="020F0502020204030204" pitchFamily="34" charset="0"/>
              <a:ea typeface="Times New Roman" panose="02020603050405020304" pitchFamily="18" charset="0"/>
              <a:cs typeface="Arial" panose="020B0604020202020204" pitchFamily="34" charset="0"/>
            </a:endParaRPr>
          </a:p>
          <a:p>
            <a:pPr marL="342900" marR="0" lvl="0" indent="-342900">
              <a:lnSpc>
                <a:spcPct val="115000"/>
              </a:lnSpc>
              <a:buFont typeface="Symbol" panose="05050102010706020507" pitchFamily="18" charset="2"/>
              <a:buChar char=""/>
            </a:pPr>
            <a:r>
              <a:rPr lang="en-US" sz="2800" dirty="0">
                <a:effectLst/>
                <a:latin typeface="Times New Roman" panose="02020603050405020304" pitchFamily="18" charset="0"/>
                <a:ea typeface="Times New Roman" panose="02020603050405020304" pitchFamily="18" charset="0"/>
                <a:cs typeface="Arial" panose="020B0604020202020204" pitchFamily="34" charset="0"/>
              </a:rPr>
              <a:t>Discuss the role of healthcare professionals in addressing psychosocial concerns and providing holistic care.</a:t>
            </a:r>
            <a:endParaRPr lang="en-US" sz="2400" dirty="0">
              <a:effectLst/>
              <a:latin typeface="Calibri" panose="020F0502020204030204" pitchFamily="34" charset="0"/>
              <a:ea typeface="Times New Roman" panose="02020603050405020304" pitchFamily="18" charset="0"/>
              <a:cs typeface="Arial" panose="020B0604020202020204" pitchFamily="34" charset="0"/>
            </a:endParaRPr>
          </a:p>
          <a:p>
            <a:pPr marL="342900" marR="0" lvl="0" indent="-342900">
              <a:lnSpc>
                <a:spcPct val="115000"/>
              </a:lnSpc>
              <a:spcAft>
                <a:spcPts val="1000"/>
              </a:spcAft>
              <a:buFont typeface="Symbol" panose="05050102010706020507" pitchFamily="18" charset="2"/>
              <a:buChar char=""/>
            </a:pPr>
            <a:r>
              <a:rPr lang="en-US" sz="2800" dirty="0">
                <a:effectLst/>
                <a:latin typeface="Times New Roman" panose="02020603050405020304" pitchFamily="18" charset="0"/>
                <a:ea typeface="Times New Roman" panose="02020603050405020304" pitchFamily="18" charset="0"/>
                <a:cs typeface="Arial" panose="020B0604020202020204" pitchFamily="34" charset="0"/>
              </a:rPr>
              <a:t>Apply communication skills in managing emotional distress and breaking bad news sensitively.</a:t>
            </a:r>
            <a:endParaRPr lang="en-US" sz="2400" dirty="0">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5592660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074B8-3ECF-F587-4ABF-76135BA8E47F}"/>
              </a:ext>
            </a:extLst>
          </p:cNvPr>
          <p:cNvSpPr>
            <a:spLocks noGrp="1"/>
          </p:cNvSpPr>
          <p:nvPr>
            <p:ph type="title"/>
          </p:nvPr>
        </p:nvSpPr>
        <p:spPr>
          <a:xfrm>
            <a:off x="457200" y="604912"/>
            <a:ext cx="8229600" cy="812726"/>
          </a:xfrm>
        </p:spPr>
        <p:txBody>
          <a:bodyPr>
            <a:normAutofit/>
          </a:bodyPr>
          <a:lstStyle/>
          <a:p>
            <a:r>
              <a:rPr lang="en-US" b="1" dirty="0">
                <a:solidFill>
                  <a:srgbClr val="7030A0"/>
                </a:solidFill>
              </a:rPr>
              <a:t>Coronary Care unit </a:t>
            </a:r>
          </a:p>
        </p:txBody>
      </p:sp>
      <p:sp>
        <p:nvSpPr>
          <p:cNvPr id="3" name="Content Placeholder 2">
            <a:extLst>
              <a:ext uri="{FF2B5EF4-FFF2-40B4-BE49-F238E27FC236}">
                <a16:creationId xmlns:a16="http://schemas.microsoft.com/office/drawing/2014/main" id="{02FA45D8-8E75-54B5-E280-CE6419E1BA5C}"/>
              </a:ext>
            </a:extLst>
          </p:cNvPr>
          <p:cNvSpPr>
            <a:spLocks noGrp="1"/>
          </p:cNvSpPr>
          <p:nvPr>
            <p:ph idx="1"/>
          </p:nvPr>
        </p:nvSpPr>
        <p:spPr>
          <a:xfrm>
            <a:off x="457200" y="1730326"/>
            <a:ext cx="8229600" cy="4395837"/>
          </a:xfrm>
        </p:spPr>
        <p:txBody>
          <a:bodyPr>
            <a:noAutofit/>
          </a:bodyPr>
          <a:lstStyle/>
          <a:p>
            <a:r>
              <a:rPr lang="en-US" dirty="0"/>
              <a:t>Coronary artery disease is commonly seen in patients who have characteristic combination ambition, time urgency, anxiety, competitiveness and hostility.</a:t>
            </a:r>
          </a:p>
          <a:p>
            <a:r>
              <a:rPr lang="en-US" dirty="0"/>
              <a:t>It is ore likely to occur in persons with high environmental stress, life dissatisfaction , less social mobility and those with personal loss.</a:t>
            </a:r>
          </a:p>
        </p:txBody>
      </p:sp>
      <p:sp>
        <p:nvSpPr>
          <p:cNvPr id="4" name="Rounded Rectangle 2">
            <a:extLst>
              <a:ext uri="{FF2B5EF4-FFF2-40B4-BE49-F238E27FC236}">
                <a16:creationId xmlns:a16="http://schemas.microsoft.com/office/drawing/2014/main" id="{745308B4-B202-72BF-2E98-5CE7CD2C74EF}"/>
              </a:ext>
            </a:extLst>
          </p:cNvPr>
          <p:cNvSpPr/>
          <p:nvPr/>
        </p:nvSpPr>
        <p:spPr>
          <a:xfrm>
            <a:off x="185530" y="6457182"/>
            <a:ext cx="2083537" cy="277000"/>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Tree>
    <p:extLst>
      <p:ext uri="{BB962C8B-B14F-4D97-AF65-F5344CB8AC3E}">
        <p14:creationId xmlns:p14="http://schemas.microsoft.com/office/powerpoint/2010/main" val="19589869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2">
            <a:extLst>
              <a:ext uri="{FF2B5EF4-FFF2-40B4-BE49-F238E27FC236}">
                <a16:creationId xmlns:a16="http://schemas.microsoft.com/office/drawing/2014/main" id="{B5336917-6C8E-DA5F-F3C9-4D44C39D55FA}"/>
              </a:ext>
            </a:extLst>
          </p:cNvPr>
          <p:cNvSpPr/>
          <p:nvPr/>
        </p:nvSpPr>
        <p:spPr>
          <a:xfrm>
            <a:off x="185530" y="6471250"/>
            <a:ext cx="2083537" cy="277000"/>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
        <p:nvSpPr>
          <p:cNvPr id="2" name="Rectangle: Rounded Corners 1">
            <a:extLst>
              <a:ext uri="{FF2B5EF4-FFF2-40B4-BE49-F238E27FC236}">
                <a16:creationId xmlns:a16="http://schemas.microsoft.com/office/drawing/2014/main" id="{F8743E7F-B7F6-B0FD-D63E-A1AEE1941FB7}"/>
              </a:ext>
            </a:extLst>
          </p:cNvPr>
          <p:cNvSpPr/>
          <p:nvPr/>
        </p:nvSpPr>
        <p:spPr>
          <a:xfrm>
            <a:off x="604911" y="2152357"/>
            <a:ext cx="8074855" cy="3798277"/>
          </a:xfrm>
          <a:prstGeom prst="roundRect">
            <a:avLst/>
          </a:prstGeom>
          <a:solidFill>
            <a:schemeClr val="accent4">
              <a:lumMod val="40000"/>
              <a:lumOff val="60000"/>
            </a:schemeClr>
          </a:solidFill>
          <a:ln>
            <a:solidFill>
              <a:schemeClr val="accent4">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US" sz="2400" dirty="0">
                <a:solidFill>
                  <a:schemeClr val="tx1"/>
                </a:solidFill>
              </a:rPr>
              <a:t>Anxiety </a:t>
            </a:r>
          </a:p>
          <a:p>
            <a:pPr marL="342900" indent="-342900">
              <a:buFont typeface="Arial" panose="020B0604020202020204" pitchFamily="34" charset="0"/>
              <a:buChar char="•"/>
            </a:pPr>
            <a:r>
              <a:rPr lang="en-US" sz="2400" dirty="0">
                <a:solidFill>
                  <a:schemeClr val="tx1"/>
                </a:solidFill>
              </a:rPr>
              <a:t>Fear</a:t>
            </a:r>
          </a:p>
          <a:p>
            <a:pPr marL="342900" indent="-342900">
              <a:buFont typeface="Arial" panose="020B0604020202020204" pitchFamily="34" charset="0"/>
              <a:buChar char="•"/>
            </a:pPr>
            <a:r>
              <a:rPr lang="en-US" sz="2400" dirty="0">
                <a:solidFill>
                  <a:schemeClr val="tx1"/>
                </a:solidFill>
              </a:rPr>
              <a:t>Distress</a:t>
            </a:r>
          </a:p>
          <a:p>
            <a:pPr marL="342900" indent="-342900">
              <a:buFont typeface="Arial" panose="020B0604020202020204" pitchFamily="34" charset="0"/>
              <a:buChar char="•"/>
            </a:pPr>
            <a:r>
              <a:rPr lang="en-US" sz="2400" dirty="0">
                <a:solidFill>
                  <a:schemeClr val="tx1"/>
                </a:solidFill>
              </a:rPr>
              <a:t>Sense of loss following the cardiac event</a:t>
            </a:r>
          </a:p>
          <a:p>
            <a:pPr marL="342900" indent="-342900">
              <a:buFont typeface="Arial" panose="020B0604020202020204" pitchFamily="34" charset="0"/>
              <a:buChar char="•"/>
            </a:pPr>
            <a:r>
              <a:rPr lang="en-US" sz="2400" dirty="0">
                <a:solidFill>
                  <a:schemeClr val="tx1"/>
                </a:solidFill>
              </a:rPr>
              <a:t>Clinical depression</a:t>
            </a:r>
          </a:p>
          <a:p>
            <a:pPr marL="342900" indent="-342900">
              <a:buFont typeface="Arial" panose="020B0604020202020204" pitchFamily="34" charset="0"/>
              <a:buChar char="•"/>
            </a:pPr>
            <a:r>
              <a:rPr lang="en-US" sz="2400" dirty="0">
                <a:solidFill>
                  <a:schemeClr val="tx1"/>
                </a:solidFill>
              </a:rPr>
              <a:t>Some patients may use </a:t>
            </a:r>
            <a:r>
              <a:rPr lang="en-US" sz="2400" dirty="0" err="1">
                <a:solidFill>
                  <a:schemeClr val="tx1"/>
                </a:solidFill>
              </a:rPr>
              <a:t>defence</a:t>
            </a:r>
            <a:r>
              <a:rPr lang="en-US" sz="2400" dirty="0">
                <a:solidFill>
                  <a:schemeClr val="tx1"/>
                </a:solidFill>
              </a:rPr>
              <a:t> mechanism of </a:t>
            </a:r>
            <a:r>
              <a:rPr lang="en-US" sz="2400" b="1" dirty="0">
                <a:solidFill>
                  <a:srgbClr val="C00000"/>
                </a:solidFill>
              </a:rPr>
              <a:t>DENIAL</a:t>
            </a:r>
          </a:p>
          <a:p>
            <a:pPr marL="342900" indent="-342900">
              <a:buFont typeface="Arial" panose="020B0604020202020204" pitchFamily="34" charset="0"/>
              <a:buChar char="•"/>
            </a:pPr>
            <a:r>
              <a:rPr lang="en-US" sz="2400" dirty="0">
                <a:solidFill>
                  <a:schemeClr val="tx1">
                    <a:lumMod val="95000"/>
                    <a:lumOff val="5000"/>
                  </a:schemeClr>
                </a:solidFill>
              </a:rPr>
              <a:t>The comorbid depression and anxiety may delay recovery and adversely affect  short and long term morbidity and mortality</a:t>
            </a:r>
          </a:p>
        </p:txBody>
      </p:sp>
      <p:sp>
        <p:nvSpPr>
          <p:cNvPr id="5" name="Oval 4">
            <a:extLst>
              <a:ext uri="{FF2B5EF4-FFF2-40B4-BE49-F238E27FC236}">
                <a16:creationId xmlns:a16="http://schemas.microsoft.com/office/drawing/2014/main" id="{EF7B40D4-F56A-E4D3-9C23-67720B52722F}"/>
              </a:ext>
            </a:extLst>
          </p:cNvPr>
          <p:cNvSpPr/>
          <p:nvPr/>
        </p:nvSpPr>
        <p:spPr>
          <a:xfrm>
            <a:off x="2799470" y="610186"/>
            <a:ext cx="3545059" cy="1246749"/>
          </a:xfrm>
          <a:prstGeom prst="ellipse">
            <a:avLst/>
          </a:prstGeom>
          <a:solidFill>
            <a:schemeClr val="accent4">
              <a:lumMod val="75000"/>
            </a:schemeClr>
          </a:solidFill>
          <a:ln>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100" b="1" dirty="0"/>
              <a:t>Psychological Reactions</a:t>
            </a:r>
          </a:p>
        </p:txBody>
      </p:sp>
    </p:spTree>
    <p:extLst>
      <p:ext uri="{BB962C8B-B14F-4D97-AF65-F5344CB8AC3E}">
        <p14:creationId xmlns:p14="http://schemas.microsoft.com/office/powerpoint/2010/main" val="24414160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3CC532-67C2-2B37-3807-08B4E29CA4C0}"/>
            </a:ext>
          </a:extLst>
        </p:cNvPr>
        <p:cNvGrpSpPr/>
        <p:nvPr/>
      </p:nvGrpSpPr>
      <p:grpSpPr>
        <a:xfrm>
          <a:off x="0" y="0"/>
          <a:ext cx="0" cy="0"/>
          <a:chOff x="0" y="0"/>
          <a:chExt cx="0" cy="0"/>
        </a:xfrm>
      </p:grpSpPr>
      <p:sp>
        <p:nvSpPr>
          <p:cNvPr id="4" name="Rounded Rectangle 2">
            <a:extLst>
              <a:ext uri="{FF2B5EF4-FFF2-40B4-BE49-F238E27FC236}">
                <a16:creationId xmlns:a16="http://schemas.microsoft.com/office/drawing/2014/main" id="{CB0F53E5-22D8-42E5-95AB-3FB387D59D9F}"/>
              </a:ext>
            </a:extLst>
          </p:cNvPr>
          <p:cNvSpPr/>
          <p:nvPr/>
        </p:nvSpPr>
        <p:spPr>
          <a:xfrm>
            <a:off x="185530" y="6471250"/>
            <a:ext cx="2083537" cy="277000"/>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
        <p:nvSpPr>
          <p:cNvPr id="2" name="Rectangle: Rounded Corners 1">
            <a:extLst>
              <a:ext uri="{FF2B5EF4-FFF2-40B4-BE49-F238E27FC236}">
                <a16:creationId xmlns:a16="http://schemas.microsoft.com/office/drawing/2014/main" id="{D13B33D2-C71A-659C-1519-7DA80310CFDE}"/>
              </a:ext>
            </a:extLst>
          </p:cNvPr>
          <p:cNvSpPr/>
          <p:nvPr/>
        </p:nvSpPr>
        <p:spPr>
          <a:xfrm>
            <a:off x="589668" y="2284829"/>
            <a:ext cx="7964662" cy="815926"/>
          </a:xfrm>
          <a:prstGeom prst="roundRect">
            <a:avLst/>
          </a:prstGeom>
          <a:solidFill>
            <a:schemeClr val="accent4">
              <a:lumMod val="40000"/>
              <a:lumOff val="60000"/>
            </a:schemeClr>
          </a:solidFill>
          <a:ln>
            <a:solidFill>
              <a:schemeClr val="accent4">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US" sz="2400" dirty="0">
                <a:solidFill>
                  <a:schemeClr val="tx1">
                    <a:lumMod val="95000"/>
                    <a:lumOff val="5000"/>
                  </a:schemeClr>
                </a:solidFill>
              </a:rPr>
              <a:t>Must actively look for psychological reactions</a:t>
            </a:r>
          </a:p>
        </p:txBody>
      </p:sp>
      <p:sp>
        <p:nvSpPr>
          <p:cNvPr id="5" name="Oval 4">
            <a:extLst>
              <a:ext uri="{FF2B5EF4-FFF2-40B4-BE49-F238E27FC236}">
                <a16:creationId xmlns:a16="http://schemas.microsoft.com/office/drawing/2014/main" id="{69AA5955-5D1F-5820-A51D-76AB4AE6BAC5}"/>
              </a:ext>
            </a:extLst>
          </p:cNvPr>
          <p:cNvSpPr/>
          <p:nvPr/>
        </p:nvSpPr>
        <p:spPr>
          <a:xfrm>
            <a:off x="2799470" y="610186"/>
            <a:ext cx="3545059" cy="1246749"/>
          </a:xfrm>
          <a:prstGeom prst="ellipse">
            <a:avLst/>
          </a:prstGeom>
          <a:solidFill>
            <a:schemeClr val="accent4">
              <a:lumMod val="75000"/>
            </a:schemeClr>
          </a:solidFill>
          <a:ln>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100" b="1" dirty="0"/>
              <a:t>interventions</a:t>
            </a:r>
          </a:p>
        </p:txBody>
      </p:sp>
      <p:sp>
        <p:nvSpPr>
          <p:cNvPr id="7" name="Rectangle: Rounded Corners 6">
            <a:extLst>
              <a:ext uri="{FF2B5EF4-FFF2-40B4-BE49-F238E27FC236}">
                <a16:creationId xmlns:a16="http://schemas.microsoft.com/office/drawing/2014/main" id="{128F5121-F333-4CBD-C1AE-17DF5E76FE99}"/>
              </a:ext>
            </a:extLst>
          </p:cNvPr>
          <p:cNvSpPr/>
          <p:nvPr/>
        </p:nvSpPr>
        <p:spPr>
          <a:xfrm>
            <a:off x="589668" y="3285916"/>
            <a:ext cx="7964662" cy="815926"/>
          </a:xfrm>
          <a:prstGeom prst="roundRect">
            <a:avLst/>
          </a:prstGeom>
          <a:solidFill>
            <a:schemeClr val="accent4">
              <a:lumMod val="40000"/>
              <a:lumOff val="60000"/>
            </a:schemeClr>
          </a:solidFill>
          <a:ln>
            <a:solidFill>
              <a:schemeClr val="accent4">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US" sz="2400" dirty="0">
                <a:solidFill>
                  <a:schemeClr val="tx1">
                    <a:lumMod val="95000"/>
                    <a:lumOff val="5000"/>
                  </a:schemeClr>
                </a:solidFill>
              </a:rPr>
              <a:t>Treatment Effectiveness --- enhanced by </a:t>
            </a:r>
            <a:r>
              <a:rPr lang="en-US" sz="2400" dirty="0">
                <a:solidFill>
                  <a:srgbClr val="C00000"/>
                </a:solidFill>
              </a:rPr>
              <a:t>NPI’s</a:t>
            </a:r>
            <a:r>
              <a:rPr lang="en-US" sz="2400" dirty="0">
                <a:solidFill>
                  <a:schemeClr val="tx1">
                    <a:lumMod val="95000"/>
                    <a:lumOff val="5000"/>
                  </a:schemeClr>
                </a:solidFill>
              </a:rPr>
              <a:t> </a:t>
            </a:r>
          </a:p>
        </p:txBody>
      </p:sp>
      <p:sp>
        <p:nvSpPr>
          <p:cNvPr id="8" name="Rectangle: Rounded Corners 7">
            <a:extLst>
              <a:ext uri="{FF2B5EF4-FFF2-40B4-BE49-F238E27FC236}">
                <a16:creationId xmlns:a16="http://schemas.microsoft.com/office/drawing/2014/main" id="{F3807849-9223-CBB3-6EF0-33751818D8FF}"/>
              </a:ext>
            </a:extLst>
          </p:cNvPr>
          <p:cNvSpPr/>
          <p:nvPr/>
        </p:nvSpPr>
        <p:spPr>
          <a:xfrm>
            <a:off x="589668" y="4255703"/>
            <a:ext cx="7964662" cy="815926"/>
          </a:xfrm>
          <a:prstGeom prst="roundRect">
            <a:avLst/>
          </a:prstGeom>
          <a:solidFill>
            <a:schemeClr val="accent4">
              <a:lumMod val="40000"/>
              <a:lumOff val="60000"/>
            </a:schemeClr>
          </a:solidFill>
          <a:ln>
            <a:solidFill>
              <a:schemeClr val="accent4">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US" sz="2400" dirty="0">
                <a:solidFill>
                  <a:schemeClr val="tx1">
                    <a:lumMod val="95000"/>
                    <a:lumOff val="5000"/>
                  </a:schemeClr>
                </a:solidFill>
              </a:rPr>
              <a:t>Educate patients about behavior modifying strategies</a:t>
            </a:r>
          </a:p>
        </p:txBody>
      </p:sp>
      <p:sp>
        <p:nvSpPr>
          <p:cNvPr id="9" name="Rectangle: Rounded Corners 8">
            <a:extLst>
              <a:ext uri="{FF2B5EF4-FFF2-40B4-BE49-F238E27FC236}">
                <a16:creationId xmlns:a16="http://schemas.microsoft.com/office/drawing/2014/main" id="{36A933EF-0CF3-5F23-F91E-79123EE909E4}"/>
              </a:ext>
            </a:extLst>
          </p:cNvPr>
          <p:cNvSpPr/>
          <p:nvPr/>
        </p:nvSpPr>
        <p:spPr>
          <a:xfrm>
            <a:off x="589668" y="5226485"/>
            <a:ext cx="7964662" cy="815926"/>
          </a:xfrm>
          <a:prstGeom prst="roundRect">
            <a:avLst/>
          </a:prstGeom>
          <a:solidFill>
            <a:schemeClr val="accent4">
              <a:lumMod val="40000"/>
              <a:lumOff val="60000"/>
            </a:schemeClr>
          </a:solidFill>
          <a:ln>
            <a:solidFill>
              <a:schemeClr val="accent4">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US" sz="2400" dirty="0">
                <a:solidFill>
                  <a:schemeClr val="tx1">
                    <a:lumMod val="95000"/>
                    <a:lumOff val="5000"/>
                  </a:schemeClr>
                </a:solidFill>
              </a:rPr>
              <a:t>Group sessions to educate patients</a:t>
            </a:r>
          </a:p>
        </p:txBody>
      </p:sp>
    </p:spTree>
    <p:extLst>
      <p:ext uri="{BB962C8B-B14F-4D97-AF65-F5344CB8AC3E}">
        <p14:creationId xmlns:p14="http://schemas.microsoft.com/office/powerpoint/2010/main" val="878522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CEF34D-6BB0-37FA-83F1-854F1374D3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00F5CB-1667-D947-43F8-0E0B0B99DB50}"/>
              </a:ext>
            </a:extLst>
          </p:cNvPr>
          <p:cNvSpPr>
            <a:spLocks noGrp="1"/>
          </p:cNvSpPr>
          <p:nvPr>
            <p:ph type="title"/>
          </p:nvPr>
        </p:nvSpPr>
        <p:spPr>
          <a:xfrm>
            <a:off x="457200" y="604912"/>
            <a:ext cx="8229600" cy="812726"/>
          </a:xfrm>
        </p:spPr>
        <p:txBody>
          <a:bodyPr>
            <a:normAutofit/>
          </a:bodyPr>
          <a:lstStyle/>
          <a:p>
            <a:r>
              <a:rPr lang="en-US" b="1" dirty="0">
                <a:solidFill>
                  <a:srgbClr val="7030A0"/>
                </a:solidFill>
              </a:rPr>
              <a:t>Intensive Care unit </a:t>
            </a:r>
          </a:p>
        </p:txBody>
      </p:sp>
      <p:sp>
        <p:nvSpPr>
          <p:cNvPr id="3" name="Content Placeholder 2">
            <a:extLst>
              <a:ext uri="{FF2B5EF4-FFF2-40B4-BE49-F238E27FC236}">
                <a16:creationId xmlns:a16="http://schemas.microsoft.com/office/drawing/2014/main" id="{5D4940AF-EC20-B004-CCDD-4545234C2D39}"/>
              </a:ext>
            </a:extLst>
          </p:cNvPr>
          <p:cNvSpPr>
            <a:spLocks noGrp="1"/>
          </p:cNvSpPr>
          <p:nvPr>
            <p:ph idx="1"/>
          </p:nvPr>
        </p:nvSpPr>
        <p:spPr>
          <a:xfrm>
            <a:off x="457200" y="1730326"/>
            <a:ext cx="8229600" cy="4395837"/>
          </a:xfrm>
        </p:spPr>
        <p:txBody>
          <a:bodyPr>
            <a:noAutofit/>
          </a:bodyPr>
          <a:lstStyle/>
          <a:p>
            <a:r>
              <a:rPr lang="en-US" sz="2100" dirty="0"/>
              <a:t>Long periods of sensory deprivation and sensory overload will often give rise to a state called </a:t>
            </a:r>
            <a:r>
              <a:rPr lang="en-US" sz="2100" b="1" dirty="0">
                <a:solidFill>
                  <a:srgbClr val="FF0000"/>
                </a:solidFill>
              </a:rPr>
              <a:t>ICU- Psychosis </a:t>
            </a:r>
            <a:r>
              <a:rPr lang="en-US" sz="2100" dirty="0"/>
              <a:t>or </a:t>
            </a:r>
            <a:r>
              <a:rPr lang="en-US" sz="2100" b="1" dirty="0">
                <a:solidFill>
                  <a:srgbClr val="FF0000"/>
                </a:solidFill>
              </a:rPr>
              <a:t>Intensive Care Syndrome</a:t>
            </a:r>
            <a:r>
              <a:rPr lang="en-US" sz="1500" b="1" dirty="0">
                <a:solidFill>
                  <a:srgbClr val="7030A0"/>
                </a:solidFill>
              </a:rPr>
              <a:t>. </a:t>
            </a:r>
          </a:p>
          <a:p>
            <a:endParaRPr lang="en-US" sz="1500" b="1" dirty="0">
              <a:solidFill>
                <a:srgbClr val="7030A0"/>
              </a:solidFill>
            </a:endParaRPr>
          </a:p>
          <a:p>
            <a:pPr marL="0" indent="0">
              <a:buNone/>
            </a:pPr>
            <a:r>
              <a:rPr lang="en-US" sz="2100" dirty="0"/>
              <a:t>This syndrome is characterized by </a:t>
            </a:r>
          </a:p>
          <a:p>
            <a:r>
              <a:rPr lang="en-US" sz="2100" b="1" dirty="0">
                <a:solidFill>
                  <a:srgbClr val="002060"/>
                </a:solidFill>
              </a:rPr>
              <a:t>Increased</a:t>
            </a:r>
            <a:r>
              <a:rPr lang="en-US" sz="2100" dirty="0"/>
              <a:t> wakefulness, </a:t>
            </a:r>
          </a:p>
          <a:p>
            <a:r>
              <a:rPr lang="en-US" sz="2100" b="1" dirty="0">
                <a:solidFill>
                  <a:srgbClr val="00B050"/>
                </a:solidFill>
              </a:rPr>
              <a:t>Disorientation</a:t>
            </a:r>
            <a:r>
              <a:rPr lang="en-US" sz="2100" dirty="0"/>
              <a:t> and visual hallucinations, </a:t>
            </a:r>
          </a:p>
          <a:p>
            <a:r>
              <a:rPr lang="en-US" sz="2100" dirty="0"/>
              <a:t>Depression, social withdrawal, anxiety, delusions and delirium. </a:t>
            </a:r>
          </a:p>
          <a:p>
            <a:pPr marL="0" indent="0">
              <a:buNone/>
            </a:pPr>
            <a:endParaRPr lang="en-US" sz="2100" dirty="0"/>
          </a:p>
          <a:p>
            <a:r>
              <a:rPr lang="en-US" sz="2100" dirty="0"/>
              <a:t>There is a combination of sensory overload and sensory deprivation in ITC syndrome. </a:t>
            </a:r>
          </a:p>
        </p:txBody>
      </p:sp>
      <p:sp>
        <p:nvSpPr>
          <p:cNvPr id="4" name="Rounded Rectangle 2">
            <a:extLst>
              <a:ext uri="{FF2B5EF4-FFF2-40B4-BE49-F238E27FC236}">
                <a16:creationId xmlns:a16="http://schemas.microsoft.com/office/drawing/2014/main" id="{29545F68-6867-1DBC-43C9-011C0CBD9BE2}"/>
              </a:ext>
            </a:extLst>
          </p:cNvPr>
          <p:cNvSpPr/>
          <p:nvPr/>
        </p:nvSpPr>
        <p:spPr>
          <a:xfrm>
            <a:off x="185530" y="6457182"/>
            <a:ext cx="2083537" cy="277000"/>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Tree>
    <p:extLst>
      <p:ext uri="{BB962C8B-B14F-4D97-AF65-F5344CB8AC3E}">
        <p14:creationId xmlns:p14="http://schemas.microsoft.com/office/powerpoint/2010/main" val="1864881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1357</TotalTime>
  <Words>2786</Words>
  <Application>Microsoft Office PowerPoint</Application>
  <PresentationFormat>On-screen Show (4:3)</PresentationFormat>
  <Paragraphs>217</Paragraphs>
  <Slides>34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Arial Black</vt:lpstr>
      <vt:lpstr>Calibri</vt:lpstr>
      <vt:lpstr>Symbol</vt:lpstr>
      <vt:lpstr>Times New Roman</vt:lpstr>
      <vt:lpstr>Office Theme</vt:lpstr>
      <vt:lpstr>PowerPoint Presentation</vt:lpstr>
      <vt:lpstr>Psychosocial aspects in Special Hospital Settings</vt:lpstr>
      <vt:lpstr>Motto Vision; The Dream/Tomorrow</vt:lpstr>
      <vt:lpstr>PowerPoint Presentation</vt:lpstr>
      <vt:lpstr> Learning objectives </vt:lpstr>
      <vt:lpstr>Coronary Care unit </vt:lpstr>
      <vt:lpstr>PowerPoint Presentation</vt:lpstr>
      <vt:lpstr>PowerPoint Presentation</vt:lpstr>
      <vt:lpstr>Intensive Care unit </vt:lpstr>
      <vt:lpstr>PowerPoint Presentation</vt:lpstr>
      <vt:lpstr>PowerPoint Presentation</vt:lpstr>
      <vt:lpstr>PowerPoint Presentation</vt:lpstr>
      <vt:lpstr>Emergency Department</vt:lpstr>
      <vt:lpstr>PowerPoint Presentation</vt:lpstr>
      <vt:lpstr>Psychosocial Aspects of Organ Transplantation </vt:lpstr>
      <vt:lpstr>PowerPoint Presentation</vt:lpstr>
      <vt:lpstr>Psychosocial Concerns and Interventions in a Dialysis Unit </vt:lpstr>
      <vt:lpstr>PowerPoint Presentation</vt:lpstr>
      <vt:lpstr>Reproductive Health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MCQ</vt:lpstr>
      <vt:lpstr>MCQ</vt:lpstr>
      <vt:lpstr>PowerPoint Presentation</vt:lpstr>
      <vt:lpstr>Effects of psychosocial support interventions on survival in inpatient and outpatient healthcare settings: A meta-analysis of 106 randomized controlled trials Timothy B. Smith, Connor Workman, Caleb Andrews, Bonnie Barton PLOS Medicine | May 18, 2021 </vt:lpstr>
      <vt:lpstr>References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dc:title>
  <dc:creator>SARMAD</dc:creator>
  <cp:lastModifiedBy>Kainat Mirza</cp:lastModifiedBy>
  <cp:revision>174</cp:revision>
  <dcterms:created xsi:type="dcterms:W3CDTF">2018-12-27T13:04:00Z</dcterms:created>
  <dcterms:modified xsi:type="dcterms:W3CDTF">2025-02-14T13:30:11Z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FA949C85846A4FA89155DC9D35B92F66</vt:lpwstr>
  </property>
  <property fmtid="{D5CDD505-2E9C-101B-9397-08002B2CF9AE}" pid="3" name="KSOProductBuildVer">
    <vt:lpwstr>1033-11.2.0.11440</vt:lpwstr>
  </property>
</Properties>
</file>