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1"/>
  </p:notesMasterIdLst>
  <p:sldIdLst>
    <p:sldId id="340" r:id="rId2"/>
    <p:sldId id="378" r:id="rId3"/>
    <p:sldId id="350" r:id="rId4"/>
    <p:sldId id="351" r:id="rId5"/>
    <p:sldId id="364" r:id="rId6"/>
    <p:sldId id="317" r:id="rId7"/>
    <p:sldId id="302" r:id="rId8"/>
    <p:sldId id="543" r:id="rId9"/>
    <p:sldId id="316" r:id="rId10"/>
    <p:sldId id="314" r:id="rId11"/>
    <p:sldId id="325" r:id="rId12"/>
    <p:sldId id="324" r:id="rId13"/>
    <p:sldId id="326" r:id="rId14"/>
    <p:sldId id="327" r:id="rId15"/>
    <p:sldId id="323" r:id="rId16"/>
    <p:sldId id="544" r:id="rId17"/>
    <p:sldId id="545" r:id="rId18"/>
    <p:sldId id="548" r:id="rId19"/>
    <p:sldId id="549" r:id="rId20"/>
    <p:sldId id="550" r:id="rId21"/>
    <p:sldId id="546" r:id="rId22"/>
    <p:sldId id="547" r:id="rId23"/>
    <p:sldId id="551" r:id="rId24"/>
    <p:sldId id="384" r:id="rId25"/>
    <p:sldId id="431" r:id="rId26"/>
    <p:sldId id="552" r:id="rId27"/>
    <p:sldId id="553" r:id="rId28"/>
    <p:sldId id="371" r:id="rId29"/>
    <p:sldId id="54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54" autoAdjust="0"/>
  </p:normalViewPr>
  <p:slideViewPr>
    <p:cSldViewPr snapToGrid="0">
      <p:cViewPr varScale="1">
        <p:scale>
          <a:sx n="68" d="100"/>
          <a:sy n="68" d="100"/>
        </p:scale>
        <p:origin x="149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7A65D-3DBE-4AEB-8613-6F8B65C256C3}"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061D9-BAB3-405C-B1E0-F756673E081D}" type="slidenum">
              <a:rPr lang="en-US" smtClean="0"/>
              <a:t>‹#›</a:t>
            </a:fld>
            <a:endParaRPr lang="en-US"/>
          </a:p>
        </p:txBody>
      </p:sp>
    </p:spTree>
    <p:extLst>
      <p:ext uri="{BB962C8B-B14F-4D97-AF65-F5344CB8AC3E}">
        <p14:creationId xmlns:p14="http://schemas.microsoft.com/office/powerpoint/2010/main" val="411078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956781-7E29-7439-BDC5-FFDFC2F04A52}"/>
              </a:ext>
            </a:extLst>
          </p:cNvPr>
          <p:cNvPicPr>
            <a:picLocks noGrp="1" noChangeAspect="1"/>
          </p:cNvPicPr>
          <p:nvPr>
            <p:ph idx="1"/>
          </p:nvPr>
        </p:nvPicPr>
        <p:blipFill>
          <a:blip r:embed="rId2"/>
          <a:stretch>
            <a:fillRect/>
          </a:stretch>
        </p:blipFill>
        <p:spPr>
          <a:xfrm>
            <a:off x="1434905" y="414996"/>
            <a:ext cx="6274189" cy="6330463"/>
          </a:xfrm>
        </p:spPr>
      </p:pic>
      <p:sp>
        <p:nvSpPr>
          <p:cNvPr id="8" name="Rounded Rectangle 2">
            <a:extLst>
              <a:ext uri="{FF2B5EF4-FFF2-40B4-BE49-F238E27FC236}">
                <a16:creationId xmlns:a16="http://schemas.microsoft.com/office/drawing/2014/main" id="{C24F0ED1-1506-951B-6E54-168634A137D9}"/>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7030A0"/>
                </a:solidFill>
              </a:rPr>
              <a:t>Anger Management Techniques </a:t>
            </a:r>
          </a:p>
        </p:txBody>
      </p:sp>
      <p:sp>
        <p:nvSpPr>
          <p:cNvPr id="3" name="Content Placeholder 2"/>
          <p:cNvSpPr>
            <a:spLocks noGrp="1"/>
          </p:cNvSpPr>
          <p:nvPr>
            <p:ph sz="half" idx="1"/>
          </p:nvPr>
        </p:nvSpPr>
        <p:spPr/>
        <p:txBody>
          <a:bodyPr>
            <a:normAutofit/>
          </a:bodyPr>
          <a:lstStyle/>
          <a:p>
            <a:endParaRPr lang="en-US" sz="2400" dirty="0">
              <a:latin typeface="+mj-lt"/>
              <a:cs typeface="Arial" panose="020B0604020202020204" pitchFamily="34" charset="0"/>
            </a:endParaRPr>
          </a:p>
          <a:p>
            <a:r>
              <a:rPr lang="en-US" sz="2400" dirty="0">
                <a:latin typeface="+mj-lt"/>
                <a:cs typeface="Arial" panose="020B0604020202020204" pitchFamily="34" charset="0"/>
              </a:rPr>
              <a:t>Anger management is </a:t>
            </a:r>
            <a:r>
              <a:rPr lang="en-US" sz="2400" dirty="0">
                <a:solidFill>
                  <a:srgbClr val="FF0000"/>
                </a:solidFill>
                <a:latin typeface="+mj-lt"/>
                <a:cs typeface="Arial" panose="020B0604020202020204" pitchFamily="34" charset="0"/>
              </a:rPr>
              <a:t>NOT</a:t>
            </a:r>
            <a:r>
              <a:rPr lang="en-US" sz="2400" dirty="0">
                <a:latin typeface="+mj-lt"/>
                <a:cs typeface="Arial" panose="020B0604020202020204" pitchFamily="34" charset="0"/>
              </a:rPr>
              <a:t> about never getting angry rather it is about finding </a:t>
            </a:r>
            <a:r>
              <a:rPr lang="en-US" sz="2400" dirty="0">
                <a:solidFill>
                  <a:srgbClr val="00B050"/>
                </a:solidFill>
                <a:latin typeface="+mj-lt"/>
                <a:cs typeface="Arial" panose="020B0604020202020204" pitchFamily="34" charset="0"/>
              </a:rPr>
              <a:t>more positive ways to behave</a:t>
            </a:r>
            <a:r>
              <a:rPr lang="en-US" sz="2400" dirty="0">
                <a:latin typeface="+mj-lt"/>
                <a:cs typeface="Arial" panose="020B0604020202020204" pitchFamily="34" charset="0"/>
              </a:rPr>
              <a:t>.</a:t>
            </a:r>
          </a:p>
          <a:p>
            <a:endParaRPr lang="en-US" sz="2400" dirty="0">
              <a:latin typeface="+mj-lt"/>
              <a:cs typeface="Arial" panose="020B0604020202020204" pitchFamily="34" charset="0"/>
            </a:endParaRPr>
          </a:p>
          <a:p>
            <a:r>
              <a:rPr lang="en-US" sz="2400" dirty="0">
                <a:solidFill>
                  <a:srgbClr val="C00000"/>
                </a:solidFill>
                <a:latin typeface="+mj-lt"/>
              </a:rPr>
              <a:t>“</a:t>
            </a:r>
            <a:r>
              <a:rPr lang="en-US" sz="2400" i="1" dirty="0">
                <a:solidFill>
                  <a:srgbClr val="C00000"/>
                </a:solidFill>
                <a:latin typeface="+mj-lt"/>
                <a:cs typeface="Arial" panose="020B0604020202020204" pitchFamily="34" charset="0"/>
              </a:rPr>
              <a:t>Anger is a problem for you if the cost of it is greater than the benefit you get from it</a:t>
            </a:r>
            <a:r>
              <a:rPr lang="en-US" sz="2400" dirty="0">
                <a:solidFill>
                  <a:srgbClr val="C00000"/>
                </a:solidFill>
                <a:latin typeface="+mj-lt"/>
              </a:rPr>
              <a:t>”  </a:t>
            </a:r>
          </a:p>
        </p:txBody>
      </p:sp>
      <p:pic>
        <p:nvPicPr>
          <p:cNvPr id="5" name="Content Placeholder 4"/>
          <p:cNvPicPr>
            <a:picLocks noGrp="1" noChangeAspect="1"/>
          </p:cNvPicPr>
          <p:nvPr>
            <p:ph sz="half" idx="2"/>
          </p:nvPr>
        </p:nvPicPr>
        <p:blipFill>
          <a:blip r:embed="rId2"/>
          <a:stretch>
            <a:fillRect/>
          </a:stretch>
        </p:blipFill>
        <p:spPr>
          <a:xfrm>
            <a:off x="4766016" y="2264900"/>
            <a:ext cx="4242361" cy="3566160"/>
          </a:xfrm>
          <a:prstGeom prst="rect">
            <a:avLst/>
          </a:prstGeom>
        </p:spPr>
      </p:pic>
      <p:sp>
        <p:nvSpPr>
          <p:cNvPr id="4" name="Rounded Rectangle 2">
            <a:extLst>
              <a:ext uri="{FF2B5EF4-FFF2-40B4-BE49-F238E27FC236}">
                <a16:creationId xmlns:a16="http://schemas.microsoft.com/office/drawing/2014/main" id="{E11C8ED9-315A-2ADC-8124-1F63DB9CE81D}"/>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8494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r>
              <a:rPr lang="en-US" sz="4000" b="1" dirty="0">
                <a:solidFill>
                  <a:schemeClr val="accent4"/>
                </a:solidFill>
              </a:rPr>
              <a:t>Anger Management Techniques </a:t>
            </a:r>
          </a:p>
        </p:txBody>
      </p:sp>
      <p:sp>
        <p:nvSpPr>
          <p:cNvPr id="3" name="Content Placeholder 2"/>
          <p:cNvSpPr>
            <a:spLocks noGrp="1"/>
          </p:cNvSpPr>
          <p:nvPr>
            <p:ph idx="1"/>
          </p:nvPr>
        </p:nvSpPr>
        <p:spPr/>
        <p:txBody>
          <a:bodyPr>
            <a:normAutofit/>
          </a:bodyPr>
          <a:lstStyle/>
          <a:p>
            <a:r>
              <a:rPr lang="en-US" sz="2800" dirty="0">
                <a:solidFill>
                  <a:srgbClr val="FF0000"/>
                </a:solidFill>
                <a:latin typeface="Arial" panose="020B0604020202020204" pitchFamily="34" charset="0"/>
                <a:cs typeface="Arial" panose="020B0604020202020204" pitchFamily="34" charset="0"/>
              </a:rPr>
              <a:t>Recognize source of anger  </a:t>
            </a:r>
          </a:p>
          <a:p>
            <a:pPr marL="109728" indent="0">
              <a:buNone/>
            </a:pPr>
            <a:r>
              <a:rPr lang="en-US" sz="2800" dirty="0">
                <a:latin typeface="Arial" panose="020B0604020202020204" pitchFamily="34" charset="0"/>
                <a:cs typeface="Arial" panose="020B0604020202020204" pitchFamily="34" charset="0"/>
              </a:rPr>
              <a:t> Identify situations and the attitudes that lead to anger </a:t>
            </a:r>
          </a:p>
          <a:p>
            <a:r>
              <a:rPr lang="en-US" sz="2800" dirty="0">
                <a:solidFill>
                  <a:srgbClr val="FF0000"/>
                </a:solidFill>
                <a:latin typeface="Arial" panose="020B0604020202020204" pitchFamily="34" charset="0"/>
                <a:cs typeface="Arial" panose="020B0604020202020204" pitchFamily="34" charset="0"/>
              </a:rPr>
              <a:t>Develop empathy </a:t>
            </a:r>
          </a:p>
          <a:p>
            <a:pPr marL="109728" indent="0">
              <a:buNone/>
            </a:pPr>
            <a:r>
              <a:rPr lang="en-US" sz="2800" dirty="0">
                <a:latin typeface="Arial" panose="020B0604020202020204" pitchFamily="34" charset="0"/>
                <a:cs typeface="Arial" panose="020B0604020202020204" pitchFamily="34" charset="0"/>
              </a:rPr>
              <a:t>to see with the eyes of others to feel with the heart of others</a:t>
            </a:r>
          </a:p>
          <a:p>
            <a:r>
              <a:rPr lang="en-US" sz="2800" dirty="0">
                <a:solidFill>
                  <a:srgbClr val="FF0000"/>
                </a:solidFill>
                <a:latin typeface="Arial" panose="020B0604020202020204" pitchFamily="34" charset="0"/>
                <a:cs typeface="Arial" panose="020B0604020202020204" pitchFamily="34" charset="0"/>
              </a:rPr>
              <a:t>Respond instead of react </a:t>
            </a:r>
          </a:p>
          <a:p>
            <a:pPr marL="109728" indent="0">
              <a:buNone/>
            </a:pPr>
            <a:r>
              <a:rPr lang="en-US" sz="2800" dirty="0">
                <a:latin typeface="Arial" panose="020B0604020202020204" pitchFamily="34" charset="0"/>
                <a:cs typeface="Arial" panose="020B0604020202020204" pitchFamily="34" charset="0"/>
              </a:rPr>
              <a:t>Some people push our buttons so don’t allow them to do so</a:t>
            </a:r>
          </a:p>
          <a:p>
            <a:pPr marL="109728" indent="0">
              <a:buNone/>
            </a:pPr>
            <a:endParaRPr lang="en-US" dirty="0">
              <a:solidFill>
                <a:srgbClr val="FF0000"/>
              </a:solidFill>
              <a:latin typeface="Arial" panose="020B0604020202020204" pitchFamily="34" charset="0"/>
              <a:cs typeface="Arial" panose="020B0604020202020204" pitchFamily="34" charset="0"/>
            </a:endParaRPr>
          </a:p>
          <a:p>
            <a:endParaRPr lang="en-US" dirty="0"/>
          </a:p>
        </p:txBody>
      </p:sp>
      <p:sp>
        <p:nvSpPr>
          <p:cNvPr id="4" name="Rounded Rectangle 2">
            <a:extLst>
              <a:ext uri="{FF2B5EF4-FFF2-40B4-BE49-F238E27FC236}">
                <a16:creationId xmlns:a16="http://schemas.microsoft.com/office/drawing/2014/main" id="{DC302971-505C-BC37-09FA-4A523255B399}"/>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98683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solidFill>
              </a:rPr>
              <a:t>Anger Management Techniques </a:t>
            </a:r>
          </a:p>
        </p:txBody>
      </p:sp>
      <p:sp>
        <p:nvSpPr>
          <p:cNvPr id="3" name="Content Placeholder 2"/>
          <p:cNvSpPr>
            <a:spLocks noGrp="1"/>
          </p:cNvSpPr>
          <p:nvPr>
            <p:ph idx="1"/>
          </p:nvPr>
        </p:nvSpPr>
        <p:spPr/>
        <p:txBody>
          <a:bodyPr>
            <a:normAutofit/>
          </a:bodyPr>
          <a:lstStyle/>
          <a:p>
            <a:r>
              <a:rPr lang="en-US" sz="2800" dirty="0">
                <a:solidFill>
                  <a:srgbClr val="FF0000"/>
                </a:solidFill>
                <a:latin typeface="Arial" panose="020B0604020202020204" pitchFamily="34" charset="0"/>
                <a:cs typeface="Arial" panose="020B0604020202020204" pitchFamily="34" charset="0"/>
              </a:rPr>
              <a:t>Communicate assertively</a:t>
            </a:r>
          </a:p>
          <a:p>
            <a:pPr marL="109728" indent="0">
              <a:buNone/>
            </a:pPr>
            <a:r>
              <a:rPr lang="en-US" sz="2800" dirty="0">
                <a:latin typeface="Arial" panose="020B0604020202020204" pitchFamily="34" charset="0"/>
                <a:cs typeface="Arial" panose="020B0604020202020204" pitchFamily="34" charset="0"/>
              </a:rPr>
              <a:t>   without getting hostile about it</a:t>
            </a:r>
          </a:p>
          <a:p>
            <a:r>
              <a:rPr lang="en-US" sz="2800" dirty="0">
                <a:solidFill>
                  <a:srgbClr val="FF0000"/>
                </a:solidFill>
                <a:latin typeface="Arial" panose="020B0604020202020204" pitchFamily="34" charset="0"/>
                <a:cs typeface="Arial" panose="020B0604020202020204" pitchFamily="34" charset="0"/>
              </a:rPr>
              <a:t>Adjust expectations </a:t>
            </a:r>
          </a:p>
          <a:p>
            <a:pPr marL="109728" indent="0">
              <a:buNone/>
            </a:pPr>
            <a:r>
              <a:rPr lang="en-US" sz="28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Anger occurs as there is discrepancy between what we   expect  and what we get</a:t>
            </a:r>
          </a:p>
          <a:p>
            <a:r>
              <a:rPr lang="en-US" sz="2800" dirty="0">
                <a:solidFill>
                  <a:srgbClr val="FF0000"/>
                </a:solidFill>
                <a:latin typeface="Arial" panose="020B0604020202020204" pitchFamily="34" charset="0"/>
                <a:cs typeface="Arial" panose="020B0604020202020204" pitchFamily="34" charset="0"/>
              </a:rPr>
              <a:t>Forgive, but never Forget!</a:t>
            </a:r>
          </a:p>
          <a:p>
            <a:pPr marL="109728" indent="0">
              <a:buNone/>
            </a:pPr>
            <a:r>
              <a:rPr lang="en-US" sz="2800" dirty="0">
                <a:latin typeface="Arial" panose="020B0604020202020204" pitchFamily="34" charset="0"/>
                <a:cs typeface="Arial" panose="020B0604020202020204" pitchFamily="34" charset="0"/>
              </a:rPr>
              <a:t>   Making a decision to “let go” is a process of forgiveness</a:t>
            </a:r>
          </a:p>
          <a:p>
            <a:endParaRPr lang="en-US" b="1" dirty="0"/>
          </a:p>
          <a:p>
            <a:endParaRPr lang="en-US" dirty="0"/>
          </a:p>
          <a:p>
            <a:endParaRPr lang="en-US" dirty="0"/>
          </a:p>
        </p:txBody>
      </p:sp>
      <p:sp>
        <p:nvSpPr>
          <p:cNvPr id="4" name="Rounded Rectangle 2">
            <a:extLst>
              <a:ext uri="{FF2B5EF4-FFF2-40B4-BE49-F238E27FC236}">
                <a16:creationId xmlns:a16="http://schemas.microsoft.com/office/drawing/2014/main" id="{9286B236-6CE8-4D5E-C6B3-AFF3404FE9BD}"/>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40358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solidFill>
              </a:rPr>
              <a:t>Anger Management Techniques </a:t>
            </a:r>
          </a:p>
        </p:txBody>
      </p:sp>
      <p:sp>
        <p:nvSpPr>
          <p:cNvPr id="3" name="Content Placeholder 2"/>
          <p:cNvSpPr>
            <a:spLocks noGrp="1"/>
          </p:cNvSpPr>
          <p:nvPr>
            <p:ph idx="1"/>
          </p:nvPr>
        </p:nvSpPr>
        <p:spPr/>
        <p:txBody>
          <a:bodyPr/>
          <a:lstStyle/>
          <a:p>
            <a:r>
              <a:rPr lang="en-US" dirty="0">
                <a:solidFill>
                  <a:srgbClr val="FF0000"/>
                </a:solidFill>
                <a:latin typeface="Arial" panose="020B0604020202020204" pitchFamily="34" charset="0"/>
                <a:cs typeface="Arial" panose="020B0604020202020204" pitchFamily="34" charset="0"/>
              </a:rPr>
              <a:t>Retreat and think things over</a:t>
            </a:r>
          </a:p>
          <a:p>
            <a:pPr marL="109728" indent="0">
              <a:buNone/>
            </a:pPr>
            <a:r>
              <a:rPr lang="en-US" dirty="0">
                <a:latin typeface="Arial" panose="020B0604020202020204" pitchFamily="34" charset="0"/>
                <a:cs typeface="Arial" panose="020B0604020202020204" pitchFamily="34" charset="0"/>
              </a:rPr>
              <a:t>   practice alternative ways of dealing with     situations that provoke anger </a:t>
            </a:r>
          </a:p>
          <a:p>
            <a:pPr marL="109728" indent="0">
              <a:buNone/>
            </a:pP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Delaying their response until anger can be brought under control (‘count to 10’)</a:t>
            </a:r>
          </a:p>
          <a:p>
            <a:pPr marL="109728" indent="0">
              <a:buNone/>
            </a:pPr>
            <a:r>
              <a:rPr lang="en-US" sz="2400" dirty="0">
                <a:latin typeface="Arial" panose="020B0604020202020204" pitchFamily="34" charset="0"/>
                <a:cs typeface="Arial" panose="020B0604020202020204" pitchFamily="34" charset="0"/>
              </a:rPr>
              <a:t>  Drink water</a:t>
            </a:r>
          </a:p>
          <a:p>
            <a:endParaRPr lang="en-US" dirty="0"/>
          </a:p>
        </p:txBody>
      </p:sp>
      <p:pic>
        <p:nvPicPr>
          <p:cNvPr id="4" name="Picture 3"/>
          <p:cNvPicPr>
            <a:picLocks noChangeAspect="1"/>
          </p:cNvPicPr>
          <p:nvPr/>
        </p:nvPicPr>
        <p:blipFill>
          <a:blip r:embed="rId2"/>
          <a:stretch>
            <a:fillRect/>
          </a:stretch>
        </p:blipFill>
        <p:spPr>
          <a:xfrm>
            <a:off x="2667000" y="4648200"/>
            <a:ext cx="2286000" cy="1965960"/>
          </a:xfrm>
          <a:prstGeom prst="rect">
            <a:avLst/>
          </a:prstGeom>
        </p:spPr>
      </p:pic>
      <p:pic>
        <p:nvPicPr>
          <p:cNvPr id="5" name="Picture 4"/>
          <p:cNvPicPr>
            <a:picLocks noChangeAspect="1"/>
          </p:cNvPicPr>
          <p:nvPr/>
        </p:nvPicPr>
        <p:blipFill>
          <a:blip r:embed="rId3"/>
          <a:stretch>
            <a:fillRect/>
          </a:stretch>
        </p:blipFill>
        <p:spPr>
          <a:xfrm>
            <a:off x="6096000" y="4457970"/>
            <a:ext cx="2438400" cy="2247630"/>
          </a:xfrm>
          <a:prstGeom prst="rect">
            <a:avLst/>
          </a:prstGeom>
        </p:spPr>
      </p:pic>
      <p:sp>
        <p:nvSpPr>
          <p:cNvPr id="6" name="Rounded Rectangle 2">
            <a:extLst>
              <a:ext uri="{FF2B5EF4-FFF2-40B4-BE49-F238E27FC236}">
                <a16:creationId xmlns:a16="http://schemas.microsoft.com/office/drawing/2014/main" id="{DF4E48DD-2DBA-27EE-5F62-16FDBB6FCD1C}"/>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89566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40434"/>
            <a:ext cx="8229600" cy="1066800"/>
          </a:xfrm>
        </p:spPr>
        <p:txBody>
          <a:bodyPr>
            <a:normAutofit/>
          </a:bodyPr>
          <a:lstStyle/>
          <a:p>
            <a:r>
              <a:rPr lang="en-US" sz="4000" b="1" dirty="0">
                <a:solidFill>
                  <a:schemeClr val="accent4"/>
                </a:solidFill>
              </a:rPr>
              <a:t>Ways to Relax yourself</a:t>
            </a:r>
          </a:p>
        </p:txBody>
      </p:sp>
      <p:pic>
        <p:nvPicPr>
          <p:cNvPr id="210946" name="Picture 2"/>
          <p:cNvPicPr>
            <a:picLocks noChangeAspect="1" noChangeArrowheads="1"/>
          </p:cNvPicPr>
          <p:nvPr/>
        </p:nvPicPr>
        <p:blipFill>
          <a:blip r:embed="rId2" cstate="print"/>
          <a:srcRect/>
          <a:stretch>
            <a:fillRect/>
          </a:stretch>
        </p:blipFill>
        <p:spPr bwMode="auto">
          <a:xfrm>
            <a:off x="145255" y="1518250"/>
            <a:ext cx="8853487" cy="4953000"/>
          </a:xfrm>
          <a:prstGeom prst="rect">
            <a:avLst/>
          </a:prstGeom>
          <a:noFill/>
          <a:ln w="9525">
            <a:noFill/>
            <a:miter lim="800000"/>
            <a:headEnd/>
            <a:tailEnd/>
          </a:ln>
        </p:spPr>
      </p:pic>
      <p:sp>
        <p:nvSpPr>
          <p:cNvPr id="4" name="Rounded Rectangle 2">
            <a:extLst>
              <a:ext uri="{FF2B5EF4-FFF2-40B4-BE49-F238E27FC236}">
                <a16:creationId xmlns:a16="http://schemas.microsoft.com/office/drawing/2014/main" id="{95944EFB-E72C-0BD1-424C-C0C0CAB79049}"/>
              </a:ext>
            </a:extLst>
          </p:cNvPr>
          <p:cNvSpPr/>
          <p:nvPr/>
        </p:nvSpPr>
        <p:spPr>
          <a:xfrm>
            <a:off x="185530" y="64966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3781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D23E-D4C0-C785-67D1-C5F563F0E0AB}"/>
              </a:ext>
            </a:extLst>
          </p:cNvPr>
          <p:cNvSpPr>
            <a:spLocks noGrp="1"/>
          </p:cNvSpPr>
          <p:nvPr>
            <p:ph type="title"/>
          </p:nvPr>
        </p:nvSpPr>
        <p:spPr/>
        <p:txBody>
          <a:bodyPr/>
          <a:lstStyle/>
          <a:p>
            <a:r>
              <a:rPr lang="en-US" b="1" dirty="0">
                <a:solidFill>
                  <a:schemeClr val="accent4"/>
                </a:solidFill>
              </a:rPr>
              <a:t>Scenario</a:t>
            </a:r>
          </a:p>
        </p:txBody>
      </p:sp>
      <p:sp>
        <p:nvSpPr>
          <p:cNvPr id="3" name="Content Placeholder 2">
            <a:extLst>
              <a:ext uri="{FF2B5EF4-FFF2-40B4-BE49-F238E27FC236}">
                <a16:creationId xmlns:a16="http://schemas.microsoft.com/office/drawing/2014/main" id="{859B79EA-82F7-ED62-7ACD-432F3D41EB03}"/>
              </a:ext>
            </a:extLst>
          </p:cNvPr>
          <p:cNvSpPr>
            <a:spLocks noGrp="1"/>
          </p:cNvSpPr>
          <p:nvPr>
            <p:ph idx="1"/>
          </p:nvPr>
        </p:nvSpPr>
        <p:spPr/>
        <p:txBody>
          <a:bodyPr>
            <a:noAutofit/>
          </a:bodyPr>
          <a:lstStyle/>
          <a:p>
            <a:r>
              <a:rPr lang="en-US" sz="2000" dirty="0"/>
              <a:t>Dr. Saleem, a senior physician, is working a long shift in a busy emergency department. He is exhausted, and there is a high volume of patients waiting for care. During a particularly hectic moment, Dr. Saleem receives a call from Nurse Sarah, asking him to approve a medication order for a patient who has been waiting for pain relief. Dr. Saleem is frustrated because he has already spoken to Nurse Sarah about prioritizing certain tasks and feels that she is interrupting him unnecessarily. In a moment of anger, he raises his voice, snaps at Nurse Sarah, and tells her she should have figured it out her self. Nurse Sarah, who has been feeling the stress of the shift as well, responds defensively, and tension builds between them. This situation leads to a breakdown in communication and increases stress in the department.</a:t>
            </a:r>
          </a:p>
          <a:p>
            <a:endParaRPr lang="en-US" sz="2000" dirty="0"/>
          </a:p>
          <a:p>
            <a:r>
              <a:rPr lang="en-US" sz="2000" dirty="0"/>
              <a:t>How will you handle this situation?</a:t>
            </a:r>
          </a:p>
        </p:txBody>
      </p:sp>
      <p:sp>
        <p:nvSpPr>
          <p:cNvPr id="6" name="Rounded Rectangle 2">
            <a:extLst>
              <a:ext uri="{FF2B5EF4-FFF2-40B4-BE49-F238E27FC236}">
                <a16:creationId xmlns:a16="http://schemas.microsoft.com/office/drawing/2014/main" id="{631DE1AC-AEAA-1010-EF11-A76C6098EECC}"/>
              </a:ext>
            </a:extLst>
          </p:cNvPr>
          <p:cNvSpPr/>
          <p:nvPr/>
        </p:nvSpPr>
        <p:spPr>
          <a:xfrm>
            <a:off x="185530" y="64839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70147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253B-8F3C-30A6-FEB9-1A651DE24CF8}"/>
              </a:ext>
            </a:extLst>
          </p:cNvPr>
          <p:cNvSpPr>
            <a:spLocks noGrp="1"/>
          </p:cNvSpPr>
          <p:nvPr>
            <p:ph type="title"/>
          </p:nvPr>
        </p:nvSpPr>
        <p:spPr/>
        <p:txBody>
          <a:bodyPr/>
          <a:lstStyle/>
          <a:p>
            <a:r>
              <a:rPr lang="en-US" b="1" dirty="0">
                <a:solidFill>
                  <a:schemeClr val="accent4"/>
                </a:solidFill>
              </a:rPr>
              <a:t>Steps to Manage </a:t>
            </a:r>
          </a:p>
        </p:txBody>
      </p:sp>
      <p:sp>
        <p:nvSpPr>
          <p:cNvPr id="3" name="Content Placeholder 2">
            <a:extLst>
              <a:ext uri="{FF2B5EF4-FFF2-40B4-BE49-F238E27FC236}">
                <a16:creationId xmlns:a16="http://schemas.microsoft.com/office/drawing/2014/main" id="{CA24BF56-73F5-6D26-07B5-A33C46D46A4E}"/>
              </a:ext>
            </a:extLst>
          </p:cNvPr>
          <p:cNvSpPr>
            <a:spLocks noGrp="1"/>
          </p:cNvSpPr>
          <p:nvPr>
            <p:ph idx="1"/>
          </p:nvPr>
        </p:nvSpPr>
        <p:spPr/>
        <p:txBody>
          <a:bodyPr>
            <a:normAutofit/>
          </a:bodyPr>
          <a:lstStyle/>
          <a:p>
            <a:r>
              <a:rPr lang="en-US" dirty="0">
                <a:solidFill>
                  <a:srgbClr val="C00000"/>
                </a:solidFill>
              </a:rPr>
              <a:t>Analyze </a:t>
            </a:r>
            <a:r>
              <a:rPr lang="en-US" dirty="0"/>
              <a:t>the Situation</a:t>
            </a:r>
          </a:p>
          <a:p>
            <a:r>
              <a:rPr lang="en-US" dirty="0">
                <a:solidFill>
                  <a:srgbClr val="00B050"/>
                </a:solidFill>
              </a:rPr>
              <a:t>Identify</a:t>
            </a:r>
            <a:r>
              <a:rPr lang="en-US" dirty="0"/>
              <a:t> the Anger Triggers</a:t>
            </a:r>
          </a:p>
          <a:p>
            <a:endParaRPr lang="en-US" dirty="0"/>
          </a:p>
          <a:p>
            <a:pPr marL="0" indent="0">
              <a:buNone/>
            </a:pPr>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A0906B18-7972-FDEA-8949-D6F39E995B57}"/>
              </a:ext>
            </a:extLst>
          </p:cNvPr>
          <p:cNvSpPr/>
          <p:nvPr/>
        </p:nvSpPr>
        <p:spPr>
          <a:xfrm>
            <a:off x="876300" y="3041649"/>
            <a:ext cx="7391400" cy="774702"/>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2">
                    <a:lumMod val="75000"/>
                  </a:schemeClr>
                </a:solidFill>
              </a:rPr>
              <a:t>Dr. John is overwhelmed by the stress of the shift and his exhaustion, making him more sensitive to interruptions</a:t>
            </a:r>
          </a:p>
        </p:txBody>
      </p:sp>
      <p:sp>
        <p:nvSpPr>
          <p:cNvPr id="5" name="Rectangle: Rounded Corners 4">
            <a:extLst>
              <a:ext uri="{FF2B5EF4-FFF2-40B4-BE49-F238E27FC236}">
                <a16:creationId xmlns:a16="http://schemas.microsoft.com/office/drawing/2014/main" id="{561E5B83-00B8-163A-3BF0-F3E80AA11558}"/>
              </a:ext>
            </a:extLst>
          </p:cNvPr>
          <p:cNvSpPr/>
          <p:nvPr/>
        </p:nvSpPr>
        <p:spPr>
          <a:xfrm>
            <a:off x="876300" y="3983035"/>
            <a:ext cx="7391400" cy="774702"/>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2">
                    <a:lumMod val="75000"/>
                  </a:schemeClr>
                </a:solidFill>
              </a:rPr>
              <a:t>Nurse Sarah’s repeated questions may have made him feel like his authority or time was being disrespected.</a:t>
            </a:r>
          </a:p>
        </p:txBody>
      </p:sp>
      <p:sp>
        <p:nvSpPr>
          <p:cNvPr id="8" name="Rectangle: Rounded Corners 7">
            <a:extLst>
              <a:ext uri="{FF2B5EF4-FFF2-40B4-BE49-F238E27FC236}">
                <a16:creationId xmlns:a16="http://schemas.microsoft.com/office/drawing/2014/main" id="{93F063B7-6AB5-CEF0-F9FF-19DF79D88924}"/>
              </a:ext>
            </a:extLst>
          </p:cNvPr>
          <p:cNvSpPr/>
          <p:nvPr/>
        </p:nvSpPr>
        <p:spPr>
          <a:xfrm>
            <a:off x="876300" y="4940299"/>
            <a:ext cx="7391400" cy="774702"/>
          </a:xfrm>
          <a:prstGeom prst="roundRect">
            <a:avLst/>
          </a:prstGeom>
          <a:solidFill>
            <a:schemeClr val="tx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rPr>
              <a:t>Lack of clear communication and expectations </a:t>
            </a:r>
            <a:r>
              <a:rPr lang="en-US" dirty="0">
                <a:solidFill>
                  <a:schemeClr val="tx2">
                    <a:lumMod val="75000"/>
                  </a:schemeClr>
                </a:solidFill>
              </a:rPr>
              <a:t>regarding task prioritization</a:t>
            </a:r>
          </a:p>
        </p:txBody>
      </p:sp>
      <p:sp>
        <p:nvSpPr>
          <p:cNvPr id="10" name="Rounded Rectangle 2">
            <a:extLst>
              <a:ext uri="{FF2B5EF4-FFF2-40B4-BE49-F238E27FC236}">
                <a16:creationId xmlns:a16="http://schemas.microsoft.com/office/drawing/2014/main" id="{9CE497DA-66C4-34E0-728D-DBE5C3DDF166}"/>
              </a:ext>
            </a:extLst>
          </p:cNvPr>
          <p:cNvSpPr/>
          <p:nvPr/>
        </p:nvSpPr>
        <p:spPr>
          <a:xfrm>
            <a:off x="185530" y="64839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1619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3AA28C-2CBB-4554-10E5-87F92F883150}"/>
              </a:ext>
            </a:extLst>
          </p:cNvPr>
          <p:cNvSpPr>
            <a:spLocks noGrp="1"/>
          </p:cNvSpPr>
          <p:nvPr>
            <p:ph idx="1"/>
          </p:nvPr>
        </p:nvSpPr>
        <p:spPr/>
        <p:txBody>
          <a:bodyPr>
            <a:normAutofit/>
          </a:bodyPr>
          <a:lstStyle/>
          <a:p>
            <a:pPr marL="0" indent="0">
              <a:buNone/>
            </a:pPr>
            <a:endParaRPr lang="en-US" dirty="0"/>
          </a:p>
          <a:p>
            <a:pPr>
              <a:buFont typeface="Arial" panose="020B0604020202020204" pitchFamily="34" charset="0"/>
              <a:buChar char="•"/>
            </a:pPr>
            <a:r>
              <a:rPr lang="en-US" sz="2400" dirty="0"/>
              <a:t>A </a:t>
            </a:r>
            <a:r>
              <a:rPr lang="en-US" sz="2400" dirty="0">
                <a:solidFill>
                  <a:srgbClr val="C00000"/>
                </a:solidFill>
              </a:rPr>
              <a:t>loss of respect </a:t>
            </a:r>
            <a:r>
              <a:rPr lang="en-US" sz="2400" dirty="0"/>
              <a:t>and </a:t>
            </a:r>
            <a:r>
              <a:rPr lang="en-US" sz="2400" dirty="0">
                <a:solidFill>
                  <a:srgbClr val="C00000"/>
                </a:solidFill>
              </a:rPr>
              <a:t>trust</a:t>
            </a:r>
            <a:r>
              <a:rPr lang="en-US" sz="2400" dirty="0"/>
              <a:t> between colleagues, affecting teamwork and collaboration.</a:t>
            </a:r>
          </a:p>
          <a:p>
            <a:pPr>
              <a:buFont typeface="Arial" panose="020B0604020202020204" pitchFamily="34" charset="0"/>
              <a:buChar char="•"/>
            </a:pPr>
            <a:r>
              <a:rPr lang="en-US" sz="2400" dirty="0">
                <a:solidFill>
                  <a:srgbClr val="C00000"/>
                </a:solidFill>
              </a:rPr>
              <a:t>Potential delay in patient care </a:t>
            </a:r>
            <a:r>
              <a:rPr lang="en-US" sz="2400" dirty="0"/>
              <a:t>because of the emotional breakdown between the two.</a:t>
            </a:r>
          </a:p>
          <a:p>
            <a:pPr>
              <a:buFont typeface="Arial" panose="020B0604020202020204" pitchFamily="34" charset="0"/>
              <a:buChar char="•"/>
            </a:pPr>
            <a:r>
              <a:rPr lang="en-US" sz="2400" dirty="0">
                <a:solidFill>
                  <a:srgbClr val="C00000"/>
                </a:solidFill>
              </a:rPr>
              <a:t>Increased tension </a:t>
            </a:r>
            <a:r>
              <a:rPr lang="en-US" sz="2400" dirty="0"/>
              <a:t>among other healthcare workers witnessing the interaction.</a:t>
            </a:r>
          </a:p>
          <a:p>
            <a:endParaRPr lang="en-US" dirty="0"/>
          </a:p>
        </p:txBody>
      </p:sp>
      <p:sp>
        <p:nvSpPr>
          <p:cNvPr id="4" name="Rectangle: Rounded Corners 3">
            <a:extLst>
              <a:ext uri="{FF2B5EF4-FFF2-40B4-BE49-F238E27FC236}">
                <a16:creationId xmlns:a16="http://schemas.microsoft.com/office/drawing/2014/main" id="{F36DB4CA-505E-01EC-8C6B-E09938D4F840}"/>
              </a:ext>
            </a:extLst>
          </p:cNvPr>
          <p:cNvSpPr/>
          <p:nvPr/>
        </p:nvSpPr>
        <p:spPr>
          <a:xfrm>
            <a:off x="2616200" y="731837"/>
            <a:ext cx="4102100" cy="588962"/>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50000"/>
                  </a:schemeClr>
                </a:solidFill>
              </a:rPr>
              <a:t>Consequences</a:t>
            </a:r>
          </a:p>
        </p:txBody>
      </p:sp>
      <p:sp>
        <p:nvSpPr>
          <p:cNvPr id="5" name="Rounded Rectangle 2">
            <a:extLst>
              <a:ext uri="{FF2B5EF4-FFF2-40B4-BE49-F238E27FC236}">
                <a16:creationId xmlns:a16="http://schemas.microsoft.com/office/drawing/2014/main" id="{CCD42B9F-5461-8A7A-2FA7-33047C8B3056}"/>
              </a:ext>
            </a:extLst>
          </p:cNvPr>
          <p:cNvSpPr/>
          <p:nvPr/>
        </p:nvSpPr>
        <p:spPr>
          <a:xfrm>
            <a:off x="185530" y="64839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4123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D4BC596-69DB-36A3-F5E3-458F9683AF9B}"/>
              </a:ext>
            </a:extLst>
          </p:cNvPr>
          <p:cNvSpPr/>
          <p:nvPr/>
        </p:nvSpPr>
        <p:spPr>
          <a:xfrm>
            <a:off x="3651251" y="1723231"/>
            <a:ext cx="5035549" cy="4279900"/>
          </a:xfrm>
          <a:prstGeom prst="round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In the moment, Dr. John should have taken a deep breath before responding to Nurse Sarah</a:t>
            </a:r>
            <a:r>
              <a:rPr lang="en-US" dirty="0">
                <a:solidFill>
                  <a:srgbClr val="002060"/>
                </a:solidFill>
              </a:rPr>
              <a:t>. </a:t>
            </a:r>
          </a:p>
          <a:p>
            <a:pPr algn="ctr"/>
            <a:r>
              <a:rPr lang="en-US" dirty="0">
                <a:solidFill>
                  <a:srgbClr val="C00000"/>
                </a:solidFill>
              </a:rPr>
              <a:t>This simple act of pausing helps clear the mind, allowing a more thoughtful and calm response.</a:t>
            </a:r>
          </a:p>
          <a:p>
            <a:pPr algn="ctr"/>
            <a:endParaRPr lang="en-US" dirty="0">
              <a:solidFill>
                <a:srgbClr val="002060"/>
              </a:solidFill>
            </a:endParaRPr>
          </a:p>
          <a:p>
            <a:pPr algn="ctr"/>
            <a:r>
              <a:rPr lang="en-US" dirty="0">
                <a:solidFill>
                  <a:schemeClr val="bg2">
                    <a:lumMod val="10000"/>
                  </a:schemeClr>
                </a:solidFill>
              </a:rPr>
              <a:t>Dr. John could have listened carefully to Nurse Sarah’s concerns without interrupting, acknowledging the pressure she was also facing</a:t>
            </a:r>
            <a:r>
              <a:rPr lang="en-US" dirty="0">
                <a:solidFill>
                  <a:srgbClr val="002060"/>
                </a:solidFill>
              </a:rPr>
              <a:t>. </a:t>
            </a:r>
            <a:r>
              <a:rPr lang="en-US" dirty="0">
                <a:solidFill>
                  <a:srgbClr val="C00000"/>
                </a:solidFill>
              </a:rPr>
              <a:t>This would have made her feel heard and validated.</a:t>
            </a:r>
          </a:p>
        </p:txBody>
      </p:sp>
      <p:sp>
        <p:nvSpPr>
          <p:cNvPr id="6" name="Rectangle: Rounded Corners 5">
            <a:extLst>
              <a:ext uri="{FF2B5EF4-FFF2-40B4-BE49-F238E27FC236}">
                <a16:creationId xmlns:a16="http://schemas.microsoft.com/office/drawing/2014/main" id="{F1BB188F-C5DE-9F39-AC69-C7EF22D4AE1E}"/>
              </a:ext>
            </a:extLst>
          </p:cNvPr>
          <p:cNvSpPr/>
          <p:nvPr/>
        </p:nvSpPr>
        <p:spPr>
          <a:xfrm>
            <a:off x="457200" y="2743200"/>
            <a:ext cx="2946400" cy="17780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3">
                  <a:lumMod val="50000"/>
                </a:schemeClr>
              </a:solidFill>
            </a:endParaRPr>
          </a:p>
          <a:p>
            <a:pPr algn="ctr"/>
            <a:r>
              <a:rPr lang="en-US" sz="2000" b="1" dirty="0">
                <a:solidFill>
                  <a:schemeClr val="accent3">
                    <a:lumMod val="50000"/>
                  </a:schemeClr>
                </a:solidFill>
              </a:rPr>
              <a:t>Conflict De-escalation </a:t>
            </a:r>
          </a:p>
          <a:p>
            <a:pPr algn="ctr"/>
            <a:r>
              <a:rPr lang="en-US" sz="2000" dirty="0">
                <a:solidFill>
                  <a:schemeClr val="accent3">
                    <a:lumMod val="50000"/>
                  </a:schemeClr>
                </a:solidFill>
              </a:rPr>
              <a:t>Pause and Breathe</a:t>
            </a:r>
          </a:p>
          <a:p>
            <a:pPr algn="ctr"/>
            <a:r>
              <a:rPr lang="en-US" sz="2200" b="1" dirty="0">
                <a:solidFill>
                  <a:schemeClr val="accent3">
                    <a:lumMod val="50000"/>
                  </a:schemeClr>
                </a:solidFill>
              </a:rPr>
              <a:t>Active Listening</a:t>
            </a:r>
          </a:p>
          <a:p>
            <a:pPr algn="ctr"/>
            <a:endParaRPr lang="en-US" sz="2000" b="1" dirty="0"/>
          </a:p>
        </p:txBody>
      </p:sp>
      <p:sp>
        <p:nvSpPr>
          <p:cNvPr id="7" name="Oval 6">
            <a:extLst>
              <a:ext uri="{FF2B5EF4-FFF2-40B4-BE49-F238E27FC236}">
                <a16:creationId xmlns:a16="http://schemas.microsoft.com/office/drawing/2014/main" id="{C94A7EE2-8D6A-CF7D-2F0E-DF268BA9CFE0}"/>
              </a:ext>
            </a:extLst>
          </p:cNvPr>
          <p:cNvSpPr/>
          <p:nvPr/>
        </p:nvSpPr>
        <p:spPr>
          <a:xfrm>
            <a:off x="2182018" y="592136"/>
            <a:ext cx="4779963" cy="82827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accent4">
                    <a:lumMod val="75000"/>
                  </a:schemeClr>
                </a:solidFill>
              </a:rPr>
              <a:t>Immediate Solutions</a:t>
            </a:r>
            <a:endParaRPr lang="en-US" sz="1800" b="1" dirty="0">
              <a:solidFill>
                <a:schemeClr val="accent4">
                  <a:lumMod val="75000"/>
                </a:schemeClr>
              </a:solidFill>
            </a:endParaRPr>
          </a:p>
        </p:txBody>
      </p:sp>
      <p:sp>
        <p:nvSpPr>
          <p:cNvPr id="8" name="Rounded Rectangle 2">
            <a:extLst>
              <a:ext uri="{FF2B5EF4-FFF2-40B4-BE49-F238E27FC236}">
                <a16:creationId xmlns:a16="http://schemas.microsoft.com/office/drawing/2014/main" id="{A14DFFFD-8C7E-1F69-689C-C0B71D61693F}"/>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543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928505"/>
            <a:ext cx="8229600" cy="1143000"/>
          </a:xfrm>
        </p:spPr>
        <p:txBody>
          <a:bodyPr>
            <a:normAutofit/>
          </a:bodyPr>
          <a:lstStyle/>
          <a:p>
            <a:r>
              <a:rPr lang="en-US" sz="4000" b="1" dirty="0">
                <a:solidFill>
                  <a:srgbClr val="7030A0"/>
                </a:solidFill>
              </a:rPr>
              <a:t>Anger Management</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5316" y="3156857"/>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F7FCBE6-5199-345A-0AA3-8F0AA9B99301}"/>
              </a:ext>
            </a:extLst>
          </p:cNvPr>
          <p:cNvSpPr/>
          <p:nvPr/>
        </p:nvSpPr>
        <p:spPr>
          <a:xfrm>
            <a:off x="546100" y="1473200"/>
            <a:ext cx="2794000" cy="11430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lumMod val="50000"/>
                  </a:schemeClr>
                </a:solidFill>
              </a:rPr>
              <a:t>Open Communication</a:t>
            </a:r>
          </a:p>
        </p:txBody>
      </p:sp>
      <p:sp>
        <p:nvSpPr>
          <p:cNvPr id="7" name="Rectangle: Rounded Corners 6">
            <a:extLst>
              <a:ext uri="{FF2B5EF4-FFF2-40B4-BE49-F238E27FC236}">
                <a16:creationId xmlns:a16="http://schemas.microsoft.com/office/drawing/2014/main" id="{08542CB8-01EB-5900-58C2-A55317C69FA2}"/>
              </a:ext>
            </a:extLst>
          </p:cNvPr>
          <p:cNvSpPr/>
          <p:nvPr/>
        </p:nvSpPr>
        <p:spPr>
          <a:xfrm>
            <a:off x="4140200" y="1092200"/>
            <a:ext cx="4457700" cy="4495800"/>
          </a:xfrm>
          <a:prstGeom prst="round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2">
                    <a:lumMod val="25000"/>
                  </a:schemeClr>
                </a:solidFill>
              </a:rPr>
              <a:t>After the tension had settled, Dr. John should apologize for raising his voice and explain his stress. He could then ask Nurse Sarah if she needs help with prioritizing tasks or if there’s a better way they can communicate during high-stress moments. </a:t>
            </a:r>
          </a:p>
          <a:p>
            <a:pPr algn="ctr"/>
            <a:endParaRPr lang="en-US" sz="1500" dirty="0">
              <a:solidFill>
                <a:schemeClr val="bg2">
                  <a:lumMod val="25000"/>
                </a:schemeClr>
              </a:solidFill>
            </a:endParaRPr>
          </a:p>
          <a:p>
            <a:pPr algn="ctr"/>
            <a:r>
              <a:rPr lang="en-US" dirty="0">
                <a:solidFill>
                  <a:srgbClr val="C00000"/>
                </a:solidFill>
              </a:rPr>
              <a:t>This helps rebuild trust and ensures the same situation doesn’t occur again</a:t>
            </a:r>
            <a:endParaRPr lang="en-US" b="1" dirty="0">
              <a:solidFill>
                <a:srgbClr val="C00000"/>
              </a:solidFill>
            </a:endParaRPr>
          </a:p>
        </p:txBody>
      </p:sp>
      <p:sp>
        <p:nvSpPr>
          <p:cNvPr id="9" name="Rectangle: Rounded Corners 8">
            <a:extLst>
              <a:ext uri="{FF2B5EF4-FFF2-40B4-BE49-F238E27FC236}">
                <a16:creationId xmlns:a16="http://schemas.microsoft.com/office/drawing/2014/main" id="{5A9A3FE8-5A23-C2A4-4AA7-5D14A2308D7A}"/>
              </a:ext>
            </a:extLst>
          </p:cNvPr>
          <p:cNvSpPr/>
          <p:nvPr/>
        </p:nvSpPr>
        <p:spPr>
          <a:xfrm>
            <a:off x="546100" y="3911600"/>
            <a:ext cx="2794000" cy="12446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lumMod val="50000"/>
                  </a:schemeClr>
                </a:solidFill>
              </a:rPr>
              <a:t>Apologize and Clarify Expectations</a:t>
            </a:r>
          </a:p>
        </p:txBody>
      </p:sp>
      <p:sp>
        <p:nvSpPr>
          <p:cNvPr id="10" name="Rounded Rectangle 2">
            <a:extLst>
              <a:ext uri="{FF2B5EF4-FFF2-40B4-BE49-F238E27FC236}">
                <a16:creationId xmlns:a16="http://schemas.microsoft.com/office/drawing/2014/main" id="{47309F0E-119A-2D71-F18D-BA5C40BB603E}"/>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7281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ACE722D-1FA2-DD7E-90D1-237935015151}"/>
              </a:ext>
            </a:extLst>
          </p:cNvPr>
          <p:cNvSpPr/>
          <p:nvPr/>
        </p:nvSpPr>
        <p:spPr>
          <a:xfrm>
            <a:off x="774700" y="2260600"/>
            <a:ext cx="2946400" cy="21590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3">
                    <a:lumMod val="50000"/>
                  </a:schemeClr>
                </a:solidFill>
              </a:rPr>
              <a:t>Conflict Resolution (Team Dynamics)</a:t>
            </a:r>
          </a:p>
        </p:txBody>
      </p:sp>
      <p:sp>
        <p:nvSpPr>
          <p:cNvPr id="7" name="Rectangle: Rounded Corners 6">
            <a:extLst>
              <a:ext uri="{FF2B5EF4-FFF2-40B4-BE49-F238E27FC236}">
                <a16:creationId xmlns:a16="http://schemas.microsoft.com/office/drawing/2014/main" id="{77A7EE88-61E4-54C8-DF22-F1858D454806}"/>
              </a:ext>
            </a:extLst>
          </p:cNvPr>
          <p:cNvSpPr/>
          <p:nvPr/>
        </p:nvSpPr>
        <p:spPr>
          <a:xfrm>
            <a:off x="4191000" y="1092200"/>
            <a:ext cx="4406900" cy="4838700"/>
          </a:xfrm>
          <a:prstGeom prst="round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bg2">
                    <a:lumMod val="25000"/>
                  </a:schemeClr>
                </a:solidFill>
              </a:rPr>
              <a:t>A team meeting could be scheduled where the department discusses communication protocols, particularly during high-stress situations like busy shifts..</a:t>
            </a:r>
          </a:p>
          <a:p>
            <a:r>
              <a:rPr lang="en-US" sz="1600" b="1" dirty="0">
                <a:solidFill>
                  <a:schemeClr val="bg2">
                    <a:lumMod val="25000"/>
                  </a:schemeClr>
                </a:solidFill>
              </a:rPr>
              <a:t>Supportive Team Environment: </a:t>
            </a:r>
          </a:p>
          <a:p>
            <a:r>
              <a:rPr lang="en-US" sz="1600" dirty="0">
                <a:solidFill>
                  <a:schemeClr val="bg2">
                    <a:lumMod val="25000"/>
                  </a:schemeClr>
                </a:solidFill>
              </a:rPr>
              <a:t>Dr. John and Nurse Sarah, along with their colleagues, could discuss stress management techniques or team-building activities that would foster mutual respect and decrease frustration levels. </a:t>
            </a:r>
          </a:p>
          <a:p>
            <a:endParaRPr lang="en-US" sz="1600" dirty="0">
              <a:solidFill>
                <a:schemeClr val="bg2">
                  <a:lumMod val="25000"/>
                </a:schemeClr>
              </a:solidFill>
            </a:endParaRPr>
          </a:p>
          <a:p>
            <a:r>
              <a:rPr lang="en-US" sz="1600" dirty="0">
                <a:solidFill>
                  <a:srgbClr val="C00000"/>
                </a:solidFill>
              </a:rPr>
              <a:t>This way, everyone is clear on expectations, and strategies for managing conflict can be introduced</a:t>
            </a:r>
          </a:p>
        </p:txBody>
      </p:sp>
      <p:sp>
        <p:nvSpPr>
          <p:cNvPr id="8" name="Rounded Rectangle 2">
            <a:extLst>
              <a:ext uri="{FF2B5EF4-FFF2-40B4-BE49-F238E27FC236}">
                <a16:creationId xmlns:a16="http://schemas.microsoft.com/office/drawing/2014/main" id="{BBE95195-36EC-0F53-A548-A6E5199DD9C6}"/>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914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545721F-2426-59CD-65A6-B1043FA6F3FA}"/>
              </a:ext>
            </a:extLst>
          </p:cNvPr>
          <p:cNvSpPr/>
          <p:nvPr/>
        </p:nvSpPr>
        <p:spPr>
          <a:xfrm>
            <a:off x="774700" y="2260600"/>
            <a:ext cx="2946400" cy="21590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3">
                    <a:lumMod val="50000"/>
                  </a:schemeClr>
                </a:solidFill>
              </a:rPr>
              <a:t>Long-Term Anger Management</a:t>
            </a:r>
          </a:p>
        </p:txBody>
      </p:sp>
      <p:sp>
        <p:nvSpPr>
          <p:cNvPr id="7" name="Rectangle: Rounded Corners 6">
            <a:extLst>
              <a:ext uri="{FF2B5EF4-FFF2-40B4-BE49-F238E27FC236}">
                <a16:creationId xmlns:a16="http://schemas.microsoft.com/office/drawing/2014/main" id="{33B5FF24-B70A-1510-5DB8-FCD1F8A352E3}"/>
              </a:ext>
            </a:extLst>
          </p:cNvPr>
          <p:cNvSpPr/>
          <p:nvPr/>
        </p:nvSpPr>
        <p:spPr>
          <a:xfrm>
            <a:off x="4089400" y="1009650"/>
            <a:ext cx="4406900" cy="4838700"/>
          </a:xfrm>
          <a:prstGeom prst="round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bg2">
                    <a:lumMod val="25000"/>
                  </a:schemeClr>
                </a:solidFill>
              </a:rPr>
              <a:t>The healthcare facility could implement more structured well-being programs to prevent burnout and anger from escalating. </a:t>
            </a:r>
          </a:p>
          <a:p>
            <a:r>
              <a:rPr lang="en-US" sz="1600" dirty="0">
                <a:solidFill>
                  <a:schemeClr val="bg2">
                    <a:lumMod val="25000"/>
                  </a:schemeClr>
                </a:solidFill>
              </a:rPr>
              <a:t>This might include </a:t>
            </a:r>
            <a:r>
              <a:rPr lang="en-US" sz="1600" dirty="0">
                <a:solidFill>
                  <a:srgbClr val="C00000"/>
                </a:solidFill>
              </a:rPr>
              <a:t>counseling sessions, stress management workshops, or meditation programs</a:t>
            </a:r>
            <a:r>
              <a:rPr lang="en-US" sz="1600" dirty="0">
                <a:solidFill>
                  <a:schemeClr val="bg2">
                    <a:lumMod val="25000"/>
                  </a:schemeClr>
                </a:solidFill>
              </a:rPr>
              <a:t> designed to help staff cope better with the emotional demands of their work.</a:t>
            </a:r>
          </a:p>
          <a:p>
            <a:r>
              <a:rPr lang="en-US" sz="1600" b="1" dirty="0">
                <a:solidFill>
                  <a:schemeClr val="bg2">
                    <a:lumMod val="25000"/>
                  </a:schemeClr>
                </a:solidFill>
              </a:rPr>
              <a:t>Supervision and Mentorship:</a:t>
            </a:r>
          </a:p>
          <a:p>
            <a:r>
              <a:rPr lang="en-US" sz="1600" dirty="0">
                <a:solidFill>
                  <a:schemeClr val="bg2">
                    <a:lumMod val="25000"/>
                  </a:schemeClr>
                </a:solidFill>
              </a:rPr>
              <a:t>Junior staff, like Nurse Sarah, could benefit from mentorship programs to help them navigate difficult situations.</a:t>
            </a:r>
          </a:p>
        </p:txBody>
      </p:sp>
      <p:sp>
        <p:nvSpPr>
          <p:cNvPr id="8" name="Rounded Rectangle 2">
            <a:extLst>
              <a:ext uri="{FF2B5EF4-FFF2-40B4-BE49-F238E27FC236}">
                <a16:creationId xmlns:a16="http://schemas.microsoft.com/office/drawing/2014/main" id="{E42DC699-9E28-6CCE-517C-A61EA71AAC88}"/>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5746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46BAA7-1942-BA78-F947-C3E4307525E8}"/>
              </a:ext>
            </a:extLst>
          </p:cNvPr>
          <p:cNvSpPr>
            <a:spLocks noGrp="1"/>
          </p:cNvSpPr>
          <p:nvPr>
            <p:ph idx="1"/>
          </p:nvPr>
        </p:nvSpPr>
        <p:spPr>
          <a:xfrm>
            <a:off x="457200" y="2408545"/>
            <a:ext cx="8229600" cy="3497263"/>
          </a:xfrm>
        </p:spPr>
        <p:txBody>
          <a:bodyPr>
            <a:normAutofit fontScale="55000" lnSpcReduction="20000"/>
          </a:bodyPr>
          <a:lstStyle/>
          <a:p>
            <a:r>
              <a:rPr lang="en-US" dirty="0"/>
              <a:t>Anger is an unpleasant emotion that most people want to get rid of. Some anger management activities focus on decreasing arousal.</a:t>
            </a:r>
          </a:p>
          <a:p>
            <a:r>
              <a:rPr lang="en-US" dirty="0"/>
              <a:t>This meta-analytic review, based on 154 studies including 184 independent samples involving 10,189 participants, tested the effectiveness of both types of activities. The results indicated that arousal-decreasing activities decreased anger and aggression and the results were robust. </a:t>
            </a:r>
          </a:p>
          <a:p>
            <a:r>
              <a:rPr lang="en-US" dirty="0"/>
              <a:t>Effects were stable over time for participants of different genders, races, ages, and cultures. </a:t>
            </a:r>
          </a:p>
          <a:p>
            <a:r>
              <a:rPr lang="en-US" dirty="0" err="1"/>
              <a:t>Arousaldecreasing</a:t>
            </a:r>
            <a:r>
              <a:rPr lang="en-US" dirty="0"/>
              <a:t> activities were effective in students and non-students, in criminal offenders and non-offenders, and in individuals with and without intellectual disabilities. </a:t>
            </a:r>
          </a:p>
          <a:p>
            <a:r>
              <a:rPr lang="en-US" dirty="0"/>
              <a:t>Arousal-decreasing activities were effective regardless of how they were delivered. A more effective approach for managing anger is “turning down the heat” or calming down by engaging in activities that decrease arousal.</a:t>
            </a:r>
          </a:p>
        </p:txBody>
      </p:sp>
      <p:sp>
        <p:nvSpPr>
          <p:cNvPr id="5" name="TextBox 4">
            <a:extLst>
              <a:ext uri="{FF2B5EF4-FFF2-40B4-BE49-F238E27FC236}">
                <a16:creationId xmlns:a16="http://schemas.microsoft.com/office/drawing/2014/main" id="{FA70DCD4-C61E-7BB5-5C04-F098DB0F430D}"/>
              </a:ext>
            </a:extLst>
          </p:cNvPr>
          <p:cNvSpPr txBox="1"/>
          <p:nvPr/>
        </p:nvSpPr>
        <p:spPr>
          <a:xfrm>
            <a:off x="457200" y="561886"/>
            <a:ext cx="8089900" cy="1846659"/>
          </a:xfrm>
          <a:prstGeom prst="rect">
            <a:avLst/>
          </a:prstGeom>
          <a:noFill/>
        </p:spPr>
        <p:txBody>
          <a:bodyPr wrap="square">
            <a:spAutoFit/>
          </a:bodyPr>
          <a:lstStyle/>
          <a:p>
            <a:r>
              <a:rPr lang="en-US" sz="2600" b="1" dirty="0">
                <a:solidFill>
                  <a:srgbClr val="7030A0"/>
                </a:solidFill>
              </a:rPr>
              <a:t>A meta-analytic review of anger management activities that increase or decrease arousal: What fuels or douses rage? </a:t>
            </a:r>
          </a:p>
          <a:p>
            <a:r>
              <a:rPr lang="en-US" dirty="0">
                <a:solidFill>
                  <a:srgbClr val="0070C0"/>
                </a:solidFill>
              </a:rPr>
              <a:t>Sophie L. </a:t>
            </a:r>
            <a:r>
              <a:rPr lang="en-US" dirty="0" err="1">
                <a:solidFill>
                  <a:srgbClr val="0070C0"/>
                </a:solidFill>
              </a:rPr>
              <a:t>Kjærvik</a:t>
            </a:r>
            <a:r>
              <a:rPr lang="en-US" dirty="0">
                <a:solidFill>
                  <a:srgbClr val="0070C0"/>
                </a:solidFill>
              </a:rPr>
              <a:t> a , Brad J. Bushman</a:t>
            </a:r>
          </a:p>
          <a:p>
            <a:r>
              <a:rPr lang="en-US" b="1" dirty="0">
                <a:solidFill>
                  <a:schemeClr val="tx1">
                    <a:lumMod val="95000"/>
                    <a:lumOff val="5000"/>
                  </a:schemeClr>
                </a:solidFill>
              </a:rPr>
              <a:t>Clinical Psychology Review, 2024</a:t>
            </a:r>
          </a:p>
        </p:txBody>
      </p:sp>
      <p:sp>
        <p:nvSpPr>
          <p:cNvPr id="7" name="TextBox 6">
            <a:extLst>
              <a:ext uri="{FF2B5EF4-FFF2-40B4-BE49-F238E27FC236}">
                <a16:creationId xmlns:a16="http://schemas.microsoft.com/office/drawing/2014/main" id="{868F10DF-55E4-05CE-2646-1328E560A79B}"/>
              </a:ext>
            </a:extLst>
          </p:cNvPr>
          <p:cNvSpPr txBox="1"/>
          <p:nvPr/>
        </p:nvSpPr>
        <p:spPr>
          <a:xfrm>
            <a:off x="644525" y="5927090"/>
            <a:ext cx="7715250" cy="369332"/>
          </a:xfrm>
          <a:prstGeom prst="rect">
            <a:avLst/>
          </a:prstGeom>
          <a:noFill/>
        </p:spPr>
        <p:txBody>
          <a:bodyPr wrap="square">
            <a:spAutoFit/>
          </a:bodyPr>
          <a:lstStyle/>
          <a:p>
            <a:r>
              <a:rPr lang="en-US" dirty="0">
                <a:solidFill>
                  <a:srgbClr val="0070C0"/>
                </a:solidFill>
              </a:rPr>
              <a:t>https://www.sciencedirect.com/science/article/pii/S0272735824000357</a:t>
            </a:r>
          </a:p>
        </p:txBody>
      </p:sp>
      <p:sp>
        <p:nvSpPr>
          <p:cNvPr id="8" name="Rounded Rectangle 2">
            <a:extLst>
              <a:ext uri="{FF2B5EF4-FFF2-40B4-BE49-F238E27FC236}">
                <a16:creationId xmlns:a16="http://schemas.microsoft.com/office/drawing/2014/main" id="{952578CB-5DA0-B675-D360-980A2200798B}"/>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Longitudinal Integration</a:t>
            </a:r>
          </a:p>
        </p:txBody>
      </p:sp>
    </p:spTree>
    <p:extLst>
      <p:ext uri="{BB962C8B-B14F-4D97-AF65-F5344CB8AC3E}">
        <p14:creationId xmlns:p14="http://schemas.microsoft.com/office/powerpoint/2010/main" val="215433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Autofit/>
          </a:bodyPr>
          <a:lstStyle/>
          <a:p>
            <a:pPr algn="just"/>
            <a:r>
              <a:rPr lang="en-US" sz="2800" b="0" i="0" dirty="0">
                <a:solidFill>
                  <a:srgbClr val="0D0D0D"/>
                </a:solidFill>
                <a:effectLst/>
              </a:rPr>
              <a:t>Justice involves </a:t>
            </a:r>
            <a:r>
              <a:rPr lang="en-US" sz="2800" b="0" i="0" dirty="0">
                <a:solidFill>
                  <a:srgbClr val="FF0000"/>
                </a:solidFill>
                <a:effectLst/>
              </a:rPr>
              <a:t>treating individuals fairly and equitably</a:t>
            </a:r>
            <a:r>
              <a:rPr lang="en-US" sz="2800" b="0" i="0" dirty="0">
                <a:solidFill>
                  <a:srgbClr val="0D0D0D"/>
                </a:solidFill>
                <a:effectLst/>
              </a:rPr>
              <a:t>, ensuring that everyone receives what is due to them.</a:t>
            </a:r>
          </a:p>
          <a:p>
            <a:pPr algn="just"/>
            <a:r>
              <a:rPr lang="en-US" sz="2800" b="0" i="0" dirty="0">
                <a:solidFill>
                  <a:srgbClr val="0D0D0D"/>
                </a:solidFill>
                <a:effectLst/>
              </a:rPr>
              <a:t>It requires impartiality, equality, and fairness in the distribution of benefits, resources, opportunities, and burdens. </a:t>
            </a:r>
          </a:p>
          <a:p>
            <a:pPr algn="just"/>
            <a:r>
              <a:rPr lang="en-US" sz="2800" b="0" i="0" dirty="0">
                <a:solidFill>
                  <a:srgbClr val="0D0D0D"/>
                </a:solidFill>
                <a:effectLst/>
              </a:rPr>
              <a:t>Justice also entails addressing systemic inequalities and advocating for the rights of marginalized or disadvantaged groups.</a:t>
            </a:r>
            <a:endParaRPr lang="en-US" sz="2800"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a:t>Justice</a:t>
            </a:r>
          </a:p>
        </p:txBody>
      </p:sp>
      <p:sp>
        <p:nvSpPr>
          <p:cNvPr id="5" name="Rounded Rectangle 5">
            <a:extLst>
              <a:ext uri="{FF2B5EF4-FFF2-40B4-BE49-F238E27FC236}">
                <a16:creationId xmlns:a16="http://schemas.microsoft.com/office/drawing/2014/main" id="{CBEF1A59-D5F0-A0E8-DE5E-DDB17755608A}"/>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79361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2984-B80A-91B3-8009-E6059AAB977A}"/>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84653422-ED80-2F67-CF0E-4644A921884E}"/>
              </a:ext>
            </a:extLst>
          </p:cNvPr>
          <p:cNvSpPr>
            <a:spLocks noGrp="1"/>
          </p:cNvSpPr>
          <p:nvPr>
            <p:ph idx="1"/>
          </p:nvPr>
        </p:nvSpPr>
        <p:spPr/>
        <p:txBody>
          <a:bodyPr>
            <a:normAutofit/>
          </a:bodyPr>
          <a:lstStyle/>
          <a:p>
            <a:pPr marL="0" indent="0">
              <a:buNone/>
            </a:pPr>
            <a:r>
              <a:rPr lang="en-US" sz="2000" dirty="0">
                <a:solidFill>
                  <a:srgbClr val="0D0D0D"/>
                </a:solidFill>
                <a:latin typeface="+mj-lt"/>
              </a:rPr>
              <a:t>1. </a:t>
            </a:r>
            <a:r>
              <a:rPr lang="en-US" sz="2000" dirty="0">
                <a:latin typeface="+mj-lt"/>
              </a:rPr>
              <a:t>A 45-year-old female presents with frequent episodes of irritability and anger, particularly when her children fail to meet expectations. She describes a sense of helplessness and frustration when her children don't follow instructions, and she has difficulty expressing these feelings without becoming angry.</a:t>
            </a:r>
            <a:br>
              <a:rPr lang="en-US" sz="2000" dirty="0">
                <a:latin typeface="+mj-lt"/>
              </a:rPr>
            </a:br>
            <a:r>
              <a:rPr lang="en-US" sz="2000" dirty="0">
                <a:latin typeface="+mj-lt"/>
              </a:rPr>
              <a:t>What is the most effective non-pharmacological treatment for this patient’s anger?</a:t>
            </a:r>
          </a:p>
          <a:p>
            <a:pPr marL="0" indent="0">
              <a:buNone/>
            </a:pPr>
            <a:r>
              <a:rPr lang="en-US" sz="2000" b="1" dirty="0">
                <a:latin typeface="+mj-lt"/>
              </a:rPr>
              <a:t>A)</a:t>
            </a:r>
            <a:r>
              <a:rPr lang="en-US" sz="2000" dirty="0">
                <a:latin typeface="+mj-lt"/>
              </a:rPr>
              <a:t> Cognitive-behavioral therapy (CBT) focused on parenting skills</a:t>
            </a:r>
            <a:br>
              <a:rPr lang="en-US" sz="2000" dirty="0">
                <a:latin typeface="+mj-lt"/>
              </a:rPr>
            </a:br>
            <a:r>
              <a:rPr lang="en-US" sz="2000" b="1" dirty="0">
                <a:latin typeface="+mj-lt"/>
              </a:rPr>
              <a:t>B)</a:t>
            </a:r>
            <a:r>
              <a:rPr lang="en-US" sz="2000" dirty="0">
                <a:latin typeface="+mj-lt"/>
              </a:rPr>
              <a:t> Psychoanalysis to explore repressed feelings</a:t>
            </a:r>
            <a:br>
              <a:rPr lang="en-US" sz="2000" dirty="0">
                <a:latin typeface="+mj-lt"/>
              </a:rPr>
            </a:br>
            <a:r>
              <a:rPr lang="en-US" sz="2000" b="1" dirty="0">
                <a:latin typeface="+mj-lt"/>
              </a:rPr>
              <a:t>C)</a:t>
            </a:r>
            <a:r>
              <a:rPr lang="en-US" sz="2000" dirty="0">
                <a:latin typeface="+mj-lt"/>
              </a:rPr>
              <a:t> Anger management training combined with relaxation techniques</a:t>
            </a:r>
            <a:br>
              <a:rPr lang="en-US" sz="2000" dirty="0">
                <a:latin typeface="+mj-lt"/>
              </a:rPr>
            </a:br>
            <a:r>
              <a:rPr lang="en-US" sz="2000" b="1" dirty="0">
                <a:latin typeface="+mj-lt"/>
              </a:rPr>
              <a:t>D)</a:t>
            </a:r>
            <a:r>
              <a:rPr lang="en-US" sz="2000" dirty="0">
                <a:latin typeface="+mj-lt"/>
              </a:rPr>
              <a:t> Couples therapy to improve relationship dynamics</a:t>
            </a:r>
          </a:p>
          <a:p>
            <a:pPr marL="0" indent="0">
              <a:buNone/>
            </a:pPr>
            <a:endParaRPr lang="en-US" dirty="0"/>
          </a:p>
        </p:txBody>
      </p:sp>
      <p:sp>
        <p:nvSpPr>
          <p:cNvPr id="4" name="TextBox 3">
            <a:extLst>
              <a:ext uri="{FF2B5EF4-FFF2-40B4-BE49-F238E27FC236}">
                <a16:creationId xmlns:a16="http://schemas.microsoft.com/office/drawing/2014/main" id="{742970D3-C008-8F21-9254-7AC88587186F}"/>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27300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3B5F9-D951-099D-D50A-0C37D7959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23EB7-B69F-E93D-0728-7B348D191AED}"/>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39E4C8FE-B072-C5C2-518F-A652A4102E71}"/>
              </a:ext>
            </a:extLst>
          </p:cNvPr>
          <p:cNvSpPr>
            <a:spLocks noGrp="1"/>
          </p:cNvSpPr>
          <p:nvPr>
            <p:ph idx="1"/>
          </p:nvPr>
        </p:nvSpPr>
        <p:spPr/>
        <p:txBody>
          <a:bodyPr>
            <a:normAutofit/>
          </a:bodyPr>
          <a:lstStyle/>
          <a:p>
            <a:pPr marL="0" indent="0">
              <a:buNone/>
            </a:pPr>
            <a:r>
              <a:rPr lang="en-US" sz="2000" dirty="0">
                <a:solidFill>
                  <a:srgbClr val="0D0D0D"/>
                </a:solidFill>
                <a:latin typeface="+mj-lt"/>
              </a:rPr>
              <a:t>1. </a:t>
            </a:r>
            <a:r>
              <a:rPr lang="en-US" sz="2000" dirty="0">
                <a:latin typeface="+mj-lt"/>
              </a:rPr>
              <a:t>A 45-year-old female presents with frequent episodes of irritability and anger, particularly when her children fail to meet expectations. She describes a sense of helplessness and frustration when her children don't follow instructions, and she has difficulty expressing these feelings without becoming angry.</a:t>
            </a:r>
            <a:br>
              <a:rPr lang="en-US" sz="2000" dirty="0">
                <a:latin typeface="+mj-lt"/>
              </a:rPr>
            </a:br>
            <a:r>
              <a:rPr lang="en-US" sz="2000" dirty="0">
                <a:latin typeface="+mj-lt"/>
              </a:rPr>
              <a:t>What is the most effective non-pharmacological treatment for this patient’s anger?</a:t>
            </a:r>
          </a:p>
          <a:p>
            <a:pPr marL="0" indent="0">
              <a:buNone/>
            </a:pPr>
            <a:r>
              <a:rPr lang="en-US" sz="2000" dirty="0">
                <a:latin typeface="+mj-lt"/>
              </a:rPr>
              <a:t>A) Cognitive-behavioral therapy (CBT) focused on parenting skills</a:t>
            </a:r>
            <a:br>
              <a:rPr lang="en-US" sz="2000" dirty="0">
                <a:latin typeface="+mj-lt"/>
              </a:rPr>
            </a:br>
            <a:r>
              <a:rPr lang="en-US" sz="2000" dirty="0">
                <a:latin typeface="+mj-lt"/>
              </a:rPr>
              <a:t>B) Psychoanalysis to explore repressed feelings</a:t>
            </a:r>
            <a:br>
              <a:rPr lang="en-US" sz="2000" dirty="0">
                <a:latin typeface="+mj-lt"/>
              </a:rPr>
            </a:br>
            <a:r>
              <a:rPr lang="en-US" sz="2000" dirty="0">
                <a:latin typeface="+mj-lt"/>
              </a:rPr>
              <a:t>C) Anger management training combined with relaxation techniques</a:t>
            </a:r>
            <a:br>
              <a:rPr lang="en-US" sz="2000" dirty="0">
                <a:latin typeface="+mj-lt"/>
              </a:rPr>
            </a:br>
            <a:r>
              <a:rPr lang="en-US" sz="2000" dirty="0">
                <a:latin typeface="+mj-lt"/>
              </a:rPr>
              <a:t>D) Couples therapy to improve relationship dynamics</a:t>
            </a:r>
          </a:p>
          <a:p>
            <a:pPr marL="0" indent="0">
              <a:buNone/>
            </a:pPr>
            <a:endParaRPr lang="en-US" dirty="0"/>
          </a:p>
        </p:txBody>
      </p:sp>
      <p:sp>
        <p:nvSpPr>
          <p:cNvPr id="4" name="TextBox 3">
            <a:extLst>
              <a:ext uri="{FF2B5EF4-FFF2-40B4-BE49-F238E27FC236}">
                <a16:creationId xmlns:a16="http://schemas.microsoft.com/office/drawing/2014/main" id="{C5F891C0-9D12-6B55-6069-DC7D11D156E8}"/>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360593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1358-5FFD-F00A-FFD3-6411EF194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49C01-0B43-4212-39E8-0CF443FFB9DD}"/>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D3EC64F1-F9C4-0202-994A-F2252050DFB2}"/>
              </a:ext>
            </a:extLst>
          </p:cNvPr>
          <p:cNvSpPr>
            <a:spLocks noGrp="1"/>
          </p:cNvSpPr>
          <p:nvPr>
            <p:ph idx="1"/>
          </p:nvPr>
        </p:nvSpPr>
        <p:spPr/>
        <p:txBody>
          <a:bodyPr>
            <a:normAutofit/>
          </a:bodyPr>
          <a:lstStyle/>
          <a:p>
            <a:pPr marL="0" indent="0">
              <a:buNone/>
            </a:pPr>
            <a:r>
              <a:rPr lang="en-US" sz="2000" dirty="0"/>
              <a:t>A 25-year-old male with a history of chronic stress at work presents with difficulty managing anger, particularly during stressful meetings with his supervisor. He finds himself becoming frustrated when his ideas are not acknowledged or accepted, leading to tension and verbal confrontations.</a:t>
            </a:r>
            <a:br>
              <a:rPr lang="en-US" sz="2000" dirty="0"/>
            </a:br>
            <a:r>
              <a:rPr lang="en-US" sz="2000" dirty="0"/>
              <a:t>What strategy would most help this patient manage his anger during such situations?</a:t>
            </a:r>
          </a:p>
          <a:p>
            <a:pPr marL="0" indent="0">
              <a:buNone/>
            </a:pPr>
            <a:r>
              <a:rPr lang="en-US" sz="2000" dirty="0"/>
              <a:t>A) Practicing problem-solving skills and re-framing negative thoughts</a:t>
            </a:r>
          </a:p>
          <a:p>
            <a:pPr marL="0" indent="0">
              <a:buNone/>
            </a:pPr>
            <a:r>
              <a:rPr lang="en-US" sz="2000" dirty="0"/>
              <a:t>B) Increasing workload to distract from emotional responses</a:t>
            </a:r>
            <a:br>
              <a:rPr lang="en-US" sz="2000" dirty="0"/>
            </a:br>
            <a:r>
              <a:rPr lang="en-US" sz="2000" dirty="0"/>
              <a:t>C) Avoiding communication with his supervisor</a:t>
            </a:r>
            <a:br>
              <a:rPr lang="en-US" sz="2000" dirty="0"/>
            </a:br>
            <a:r>
              <a:rPr lang="en-US" sz="2000" dirty="0"/>
              <a:t>D) Using verbal aggression to assert himself in meetings</a:t>
            </a:r>
          </a:p>
        </p:txBody>
      </p:sp>
      <p:sp>
        <p:nvSpPr>
          <p:cNvPr id="4" name="TextBox 3">
            <a:extLst>
              <a:ext uri="{FF2B5EF4-FFF2-40B4-BE49-F238E27FC236}">
                <a16:creationId xmlns:a16="http://schemas.microsoft.com/office/drawing/2014/main" id="{E93086C2-2CA8-B0C9-6E7A-178CE3F3A325}"/>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A</a:t>
            </a:r>
          </a:p>
        </p:txBody>
      </p:sp>
    </p:spTree>
    <p:extLst>
      <p:ext uri="{BB962C8B-B14F-4D97-AF65-F5344CB8AC3E}">
        <p14:creationId xmlns:p14="http://schemas.microsoft.com/office/powerpoint/2010/main" val="132364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r>
              <a:rPr lang="en-US" dirty="0"/>
              <a:t>Shorter Oxford Textbook of Psychiatry, seventh edition</a:t>
            </a:r>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95100050"/>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90%</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a:t>0</a:t>
                      </a:r>
                      <a:r>
                        <a:rPr lang="en-US" dirty="0"/>
                        <a:t>%</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0%</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0%</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10%</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2400" dirty="0">
                <a:latin typeface="+mj-lt"/>
              </a:rPr>
              <a:t>At the end of the session students should be able to</a:t>
            </a:r>
          </a:p>
          <a:p>
            <a:endParaRPr lang="en-GB" sz="2400" dirty="0">
              <a:latin typeface="+mj-lt"/>
              <a:cs typeface="Arial" panose="020B0604020202020204" pitchFamily="34" charset="0"/>
            </a:endParaRPr>
          </a:p>
          <a:p>
            <a:pPr marL="0" marR="0">
              <a:lnSpc>
                <a:spcPct val="115000"/>
              </a:lnSpc>
              <a:spcAft>
                <a:spcPts val="1000"/>
              </a:spcAft>
            </a:pPr>
            <a:r>
              <a:rPr lang="en-US" sz="2400" dirty="0">
                <a:effectLst/>
                <a:latin typeface="+mj-lt"/>
                <a:ea typeface="Times New Roman" panose="02020603050405020304" pitchFamily="18" charset="0"/>
                <a:cs typeface="Arial" panose="020B0604020202020204" pitchFamily="34" charset="0"/>
              </a:rPr>
              <a:t>Explain the biological, psychological, and social factors influencing anger expression.</a:t>
            </a:r>
          </a:p>
          <a:p>
            <a:pPr marL="0" marR="0">
              <a:lnSpc>
                <a:spcPct val="115000"/>
              </a:lnSpc>
              <a:spcAft>
                <a:spcPts val="1000"/>
              </a:spcAft>
            </a:pPr>
            <a:r>
              <a:rPr lang="en-US" sz="2400" dirty="0">
                <a:effectLst/>
                <a:latin typeface="+mj-lt"/>
                <a:ea typeface="Times New Roman" panose="02020603050405020304" pitchFamily="18" charset="0"/>
                <a:cs typeface="Arial" panose="020B0604020202020204" pitchFamily="34" charset="0"/>
              </a:rPr>
              <a:t>Describe the consequences of maladaptive anger and anger-related disorders.</a:t>
            </a:r>
          </a:p>
          <a:p>
            <a:r>
              <a:rPr lang="en-US" sz="2400" dirty="0">
                <a:effectLst/>
                <a:latin typeface="+mj-lt"/>
                <a:ea typeface="Times New Roman" panose="02020603050405020304" pitchFamily="18" charset="0"/>
                <a:cs typeface="Arial" panose="020B0604020202020204" pitchFamily="34" charset="0"/>
              </a:rPr>
              <a:t>Apply evidence-based strategies for anger management, including de-escalation techniques and psychological interventions</a:t>
            </a: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653561"/>
            <a:ext cx="8229600" cy="678413"/>
          </a:xfrm>
        </p:spPr>
        <p:txBody>
          <a:bodyPr>
            <a:normAutofit fontScale="90000"/>
          </a:bodyPr>
          <a:lstStyle/>
          <a:p>
            <a:r>
              <a:rPr lang="en-US" b="1" dirty="0">
                <a:solidFill>
                  <a:srgbClr val="7030A0"/>
                </a:solidFill>
              </a:rPr>
              <a:t>What is Anger ?</a:t>
            </a:r>
          </a:p>
        </p:txBody>
      </p:sp>
      <p:sp>
        <p:nvSpPr>
          <p:cNvPr id="3" name="Content Placeholder 2"/>
          <p:cNvSpPr>
            <a:spLocks noGrp="1"/>
          </p:cNvSpPr>
          <p:nvPr>
            <p:ph idx="1"/>
          </p:nvPr>
        </p:nvSpPr>
        <p:spPr>
          <a:xfrm>
            <a:off x="457200" y="2011680"/>
            <a:ext cx="8229600" cy="4332849"/>
          </a:xfrm>
        </p:spPr>
        <p:txBody>
          <a:bodyPr>
            <a:normAutofit lnSpcReduction="10000"/>
          </a:bodyPr>
          <a:lstStyle/>
          <a:p>
            <a:pPr marL="109728" indent="0">
              <a:buNone/>
            </a:pPr>
            <a:r>
              <a:rPr lang="en-US" dirty="0"/>
              <a:t>		</a:t>
            </a:r>
            <a:r>
              <a:rPr lang="en-US" dirty="0">
                <a:latin typeface="Arial" panose="020B0604020202020204" pitchFamily="34" charset="0"/>
                <a:cs typeface="Arial" panose="020B0604020202020204" pitchFamily="34" charset="0"/>
              </a:rPr>
              <a:t>Anger is one letter short of</a:t>
            </a:r>
          </a:p>
          <a:p>
            <a:pPr marL="109728" indent="0">
              <a:buNone/>
            </a:pPr>
            <a:r>
              <a:rPr lang="en-US" dirty="0">
                <a:latin typeface="Chiller" panose="04020404031007020602" pitchFamily="82" charset="0"/>
              </a:rPr>
              <a:t>			</a:t>
            </a:r>
            <a:r>
              <a:rPr lang="en-US" sz="7200" dirty="0">
                <a:solidFill>
                  <a:srgbClr val="FF0000"/>
                </a:solidFill>
                <a:latin typeface="Chiller" panose="04020404031007020602" pitchFamily="82" charset="0"/>
              </a:rPr>
              <a:t>DANGER</a:t>
            </a:r>
          </a:p>
          <a:p>
            <a:pPr marL="109728" indent="0">
              <a:buNone/>
            </a:pPr>
            <a:endParaRPr lang="en-US" sz="7200" dirty="0">
              <a:solidFill>
                <a:srgbClr val="FF0000"/>
              </a:solidFill>
              <a:latin typeface="Arial" panose="020B0604020202020204" pitchFamily="34" charset="0"/>
              <a:cs typeface="Arial" panose="020B0604020202020204" pitchFamily="34" charset="0"/>
            </a:endParaRPr>
          </a:p>
          <a:p>
            <a:pPr marL="109728" indent="0">
              <a:buNone/>
            </a:pPr>
            <a:endParaRPr lang="en-US" sz="1800" dirty="0">
              <a:solidFill>
                <a:srgbClr val="FF0000"/>
              </a:solidFill>
              <a:latin typeface="Arial" panose="020B0604020202020204" pitchFamily="34" charset="0"/>
              <a:cs typeface="Arial" panose="020B0604020202020204" pitchFamily="34" charset="0"/>
            </a:endParaRPr>
          </a:p>
          <a:p>
            <a:pPr marL="109728" indent="0">
              <a:buNone/>
            </a:pPr>
            <a:r>
              <a:rPr lang="en-US" dirty="0">
                <a:latin typeface="Arial" panose="020B0604020202020204" pitchFamily="34" charset="0"/>
                <a:cs typeface="Arial" panose="020B0604020202020204" pitchFamily="34" charset="0"/>
              </a:rPr>
              <a:t>	</a:t>
            </a:r>
          </a:p>
          <a:p>
            <a:pPr marL="109728" indent="0">
              <a:buNone/>
            </a:pPr>
            <a:r>
              <a:rPr lang="en-US" dirty="0">
                <a:latin typeface="Arial" panose="020B0604020202020204" pitchFamily="34" charset="0"/>
                <a:cs typeface="Arial" panose="020B0604020202020204" pitchFamily="34" charset="0"/>
              </a:rPr>
              <a:t>		   So we have to deal with it !</a:t>
            </a:r>
          </a:p>
        </p:txBody>
      </p:sp>
      <p:pic>
        <p:nvPicPr>
          <p:cNvPr id="4" name="Picture 3"/>
          <p:cNvPicPr>
            <a:picLocks noChangeAspect="1"/>
          </p:cNvPicPr>
          <p:nvPr/>
        </p:nvPicPr>
        <p:blipFill>
          <a:blip r:embed="rId2"/>
          <a:stretch>
            <a:fillRect/>
          </a:stretch>
        </p:blipFill>
        <p:spPr>
          <a:xfrm>
            <a:off x="3629711" y="3652911"/>
            <a:ext cx="1884578" cy="1744980"/>
          </a:xfrm>
          <a:prstGeom prst="rect">
            <a:avLst/>
          </a:prstGeom>
        </p:spPr>
      </p:pic>
      <p:sp>
        <p:nvSpPr>
          <p:cNvPr id="5" name="Rounded Rectangle 2">
            <a:extLst>
              <a:ext uri="{FF2B5EF4-FFF2-40B4-BE49-F238E27FC236}">
                <a16:creationId xmlns:a16="http://schemas.microsoft.com/office/drawing/2014/main" id="{45553111-4440-F7AC-112F-6E7924F6C0CF}"/>
              </a:ext>
            </a:extLst>
          </p:cNvPr>
          <p:cNvSpPr/>
          <p:nvPr/>
        </p:nvSpPr>
        <p:spPr>
          <a:xfrm>
            <a:off x="185530" y="6485318"/>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0879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normAutofit fontScale="90000"/>
          </a:bodyPr>
          <a:lstStyle/>
          <a:p>
            <a:r>
              <a:rPr lang="en-US" b="1" dirty="0">
                <a:solidFill>
                  <a:srgbClr val="7030A0"/>
                </a:solidFill>
              </a:rPr>
              <a:t>What is Anger?</a:t>
            </a:r>
            <a:br>
              <a:rPr lang="en-US" dirty="0">
                <a:solidFill>
                  <a:srgbClr val="7030A0"/>
                </a:solidFill>
              </a:rPr>
            </a:br>
            <a:endParaRPr lang="en-US" dirty="0">
              <a:solidFill>
                <a:srgbClr val="7030A0"/>
              </a:solidFill>
            </a:endParaRPr>
          </a:p>
        </p:txBody>
      </p:sp>
      <p:sp>
        <p:nvSpPr>
          <p:cNvPr id="3" name="Content Placeholder 2"/>
          <p:cNvSpPr>
            <a:spLocks noGrp="1"/>
          </p:cNvSpPr>
          <p:nvPr>
            <p:ph idx="1"/>
          </p:nvPr>
        </p:nvSpPr>
        <p:spPr/>
        <p:txBody>
          <a:bodyPr/>
          <a:lstStyle/>
          <a:p>
            <a:pPr marL="0" indent="0" algn="just">
              <a:buNone/>
            </a:pPr>
            <a:r>
              <a:rPr lang="en-US" sz="2900" dirty="0">
                <a:latin typeface="+mj-lt"/>
                <a:cs typeface="Arial" panose="020B0604020202020204" pitchFamily="34" charset="0"/>
              </a:rPr>
              <a:t>A basic human emotion experienced by all people</a:t>
            </a:r>
          </a:p>
          <a:p>
            <a:pPr marL="0" indent="0" algn="just">
              <a:buNone/>
            </a:pPr>
            <a:endParaRPr lang="en-US" sz="2900" dirty="0">
              <a:latin typeface="+mj-lt"/>
              <a:cs typeface="Arial" panose="020B0604020202020204" pitchFamily="34" charset="0"/>
            </a:endParaRPr>
          </a:p>
          <a:p>
            <a:pPr lvl="1" algn="just"/>
            <a:r>
              <a:rPr lang="en-US" sz="2900" dirty="0">
                <a:solidFill>
                  <a:schemeClr val="tx2"/>
                </a:solidFill>
                <a:latin typeface="+mj-lt"/>
                <a:cs typeface="Arial" panose="020B0604020202020204" pitchFamily="34" charset="0"/>
              </a:rPr>
              <a:t>Unpleasant feeling </a:t>
            </a:r>
            <a:r>
              <a:rPr lang="en-US" sz="2900" dirty="0">
                <a:latin typeface="+mj-lt"/>
                <a:cs typeface="Arial" panose="020B0604020202020204" pitchFamily="34" charset="0"/>
              </a:rPr>
              <a:t>when you think you are injured or mistreated or faced with obstacles to attain personal goals.</a:t>
            </a:r>
          </a:p>
          <a:p>
            <a:pPr marL="457200" lvl="1" indent="0" algn="just">
              <a:buNone/>
            </a:pPr>
            <a:endParaRPr lang="en-US" sz="2900" dirty="0">
              <a:latin typeface="+mj-lt"/>
              <a:cs typeface="Arial" panose="020B0604020202020204" pitchFamily="34" charset="0"/>
            </a:endParaRPr>
          </a:p>
          <a:p>
            <a:pPr lvl="1" algn="just"/>
            <a:r>
              <a:rPr lang="en-US" sz="2900" dirty="0">
                <a:solidFill>
                  <a:srgbClr val="C00000"/>
                </a:solidFill>
                <a:latin typeface="+mj-lt"/>
                <a:cs typeface="Arial" panose="020B0604020202020204" pitchFamily="34" charset="0"/>
              </a:rPr>
              <a:t>Anger</a:t>
            </a:r>
            <a:r>
              <a:rPr lang="en-US" sz="2900" dirty="0">
                <a:latin typeface="+mj-lt"/>
                <a:cs typeface="Arial" panose="020B0604020202020204" pitchFamily="34" charset="0"/>
              </a:rPr>
              <a:t> can lead to </a:t>
            </a:r>
            <a:r>
              <a:rPr lang="en-US" sz="2900" dirty="0">
                <a:solidFill>
                  <a:srgbClr val="C00000"/>
                </a:solidFill>
                <a:latin typeface="+mj-lt"/>
                <a:cs typeface="Arial" panose="020B0604020202020204" pitchFamily="34" charset="0"/>
              </a:rPr>
              <a:t>Aggression</a:t>
            </a:r>
            <a:r>
              <a:rPr lang="en-US" sz="2900" dirty="0">
                <a:latin typeface="+mj-lt"/>
                <a:cs typeface="Arial" panose="020B0604020202020204" pitchFamily="34" charset="0"/>
              </a:rPr>
              <a:t> which is an intentional desire to harm someone</a:t>
            </a:r>
            <a:r>
              <a:rPr lang="en-US" dirty="0">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4" name="Rounded Rectangle 2">
            <a:extLst>
              <a:ext uri="{FF2B5EF4-FFF2-40B4-BE49-F238E27FC236}">
                <a16:creationId xmlns:a16="http://schemas.microsoft.com/office/drawing/2014/main" id="{95790F2C-E02C-1008-E9DA-12D304C7B621}"/>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B674D5-CA70-652A-111B-C31C2BFC24D9}"/>
              </a:ext>
            </a:extLst>
          </p:cNvPr>
          <p:cNvPicPr>
            <a:picLocks noGrp="1" noChangeAspect="1"/>
          </p:cNvPicPr>
          <p:nvPr>
            <p:ph idx="1"/>
          </p:nvPr>
        </p:nvPicPr>
        <p:blipFill>
          <a:blip r:embed="rId2"/>
          <a:stretch>
            <a:fillRect/>
          </a:stretch>
        </p:blipFill>
        <p:spPr>
          <a:xfrm>
            <a:off x="1252025" y="458801"/>
            <a:ext cx="6231987" cy="6231987"/>
          </a:xfrm>
        </p:spPr>
      </p:pic>
      <p:sp>
        <p:nvSpPr>
          <p:cNvPr id="6" name="Rounded Rectangle 2">
            <a:extLst>
              <a:ext uri="{FF2B5EF4-FFF2-40B4-BE49-F238E27FC236}">
                <a16:creationId xmlns:a16="http://schemas.microsoft.com/office/drawing/2014/main" id="{01B71150-3757-3933-021F-09C78D7B09E9}"/>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87000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066800"/>
          </a:xfrm>
        </p:spPr>
        <p:txBody>
          <a:bodyPr/>
          <a:lstStyle/>
          <a:p>
            <a:r>
              <a:rPr lang="en-US" b="1" dirty="0">
                <a:solidFill>
                  <a:srgbClr val="7030A0"/>
                </a:solidFill>
              </a:rPr>
              <a:t>WHY DO WE GET ANGRY ? </a:t>
            </a:r>
          </a:p>
        </p:txBody>
      </p:sp>
      <p:pic>
        <p:nvPicPr>
          <p:cNvPr id="32770" name="Picture 2" descr="Top tips to deal with challenging situations: doctor–patient interactions |  European Respiratory Society"/>
          <p:cNvPicPr>
            <a:picLocks noChangeAspect="1" noChangeArrowheads="1"/>
          </p:cNvPicPr>
          <p:nvPr/>
        </p:nvPicPr>
        <p:blipFill>
          <a:blip r:embed="rId2" cstate="print"/>
          <a:srcRect/>
          <a:stretch>
            <a:fillRect/>
          </a:stretch>
        </p:blipFill>
        <p:spPr bwMode="auto">
          <a:xfrm>
            <a:off x="839924" y="2053882"/>
            <a:ext cx="7618276" cy="4317023"/>
          </a:xfrm>
          <a:prstGeom prst="rect">
            <a:avLst/>
          </a:prstGeom>
          <a:noFill/>
        </p:spPr>
      </p:pic>
      <p:sp>
        <p:nvSpPr>
          <p:cNvPr id="4" name="Rounded Rectangle 2">
            <a:extLst>
              <a:ext uri="{FF2B5EF4-FFF2-40B4-BE49-F238E27FC236}">
                <a16:creationId xmlns:a16="http://schemas.microsoft.com/office/drawing/2014/main" id="{D67CC03F-9418-859F-3C1F-D3AECF8E2E90}"/>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TotalTime>
  <Words>1614</Words>
  <Application>Microsoft Office PowerPoint</Application>
  <PresentationFormat>On-screen Show (4:3)</PresentationFormat>
  <Paragraphs>162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Chiller</vt:lpstr>
      <vt:lpstr>Times New Roman</vt:lpstr>
      <vt:lpstr>Office Theme</vt:lpstr>
      <vt:lpstr>PowerPoint Presentation</vt:lpstr>
      <vt:lpstr>Anger Management</vt:lpstr>
      <vt:lpstr>Motto Vision; The Dream/Tomorrow</vt:lpstr>
      <vt:lpstr>PowerPoint Presentation</vt:lpstr>
      <vt:lpstr> Learning objectives </vt:lpstr>
      <vt:lpstr>What is Anger ?</vt:lpstr>
      <vt:lpstr>What is Anger? </vt:lpstr>
      <vt:lpstr>PowerPoint Presentation</vt:lpstr>
      <vt:lpstr>WHY DO WE GET ANGRY ? </vt:lpstr>
      <vt:lpstr>PowerPoint Presentation</vt:lpstr>
      <vt:lpstr>Anger Management Techniques </vt:lpstr>
      <vt:lpstr>Anger Management Techniques </vt:lpstr>
      <vt:lpstr>Anger Management Techniques </vt:lpstr>
      <vt:lpstr>Anger Management Techniques </vt:lpstr>
      <vt:lpstr>Ways to Relax yourself</vt:lpstr>
      <vt:lpstr>Scenario</vt:lpstr>
      <vt:lpstr>Steps to Manage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170</cp:revision>
  <dcterms:created xsi:type="dcterms:W3CDTF">2018-12-27T13:04:00Z</dcterms:created>
  <dcterms:modified xsi:type="dcterms:W3CDTF">2025-02-14T13:17:28Z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