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340" r:id="rId2"/>
    <p:sldId id="378" r:id="rId3"/>
    <p:sldId id="350" r:id="rId4"/>
    <p:sldId id="351" r:id="rId5"/>
    <p:sldId id="364" r:id="rId6"/>
    <p:sldId id="390" r:id="rId7"/>
    <p:sldId id="391" r:id="rId8"/>
    <p:sldId id="392" r:id="rId9"/>
    <p:sldId id="393" r:id="rId10"/>
    <p:sldId id="294" r:id="rId11"/>
    <p:sldId id="435" r:id="rId12"/>
    <p:sldId id="296" r:id="rId13"/>
    <p:sldId id="423" r:id="rId14"/>
    <p:sldId id="424" r:id="rId15"/>
    <p:sldId id="429" r:id="rId16"/>
    <p:sldId id="427" r:id="rId17"/>
    <p:sldId id="428" r:id="rId18"/>
    <p:sldId id="434" r:id="rId19"/>
    <p:sldId id="426" r:id="rId20"/>
    <p:sldId id="433" r:id="rId21"/>
    <p:sldId id="432" r:id="rId22"/>
    <p:sldId id="431" r:id="rId23"/>
    <p:sldId id="430" r:id="rId24"/>
    <p:sldId id="436" r:id="rId25"/>
    <p:sldId id="438" r:id="rId26"/>
    <p:sldId id="425" r:id="rId27"/>
    <p:sldId id="384" r:id="rId28"/>
    <p:sldId id="407" r:id="rId29"/>
    <p:sldId id="408" r:id="rId30"/>
    <p:sldId id="409" r:id="rId31"/>
    <p:sldId id="411" r:id="rId32"/>
    <p:sldId id="410" r:id="rId33"/>
    <p:sldId id="371" r:id="rId34"/>
    <p:sldId id="4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nat Mirza" initials="KM" lastIdx="1" clrIdx="0">
    <p:extLst>
      <p:ext uri="{19B8F6BF-5375-455C-9EA6-DF929625EA0E}">
        <p15:presenceInfo xmlns:p15="http://schemas.microsoft.com/office/powerpoint/2012/main" userId="d9d122cefe2461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661" autoAdjust="0"/>
  </p:normalViewPr>
  <p:slideViewPr>
    <p:cSldViewPr snapToGrid="0">
      <p:cViewPr varScale="1">
        <p:scale>
          <a:sx n="63" d="100"/>
          <a:sy n="63" d="100"/>
        </p:scale>
        <p:origin x="162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115AC-C06E-4585-A84E-EDF2A4FFE34F}"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CA9AB-3678-4D97-9ACD-A185279BA144}" type="slidenum">
              <a:rPr lang="en-US" smtClean="0"/>
              <a:t>‹#›</a:t>
            </a:fld>
            <a:endParaRPr lang="en-US"/>
          </a:p>
        </p:txBody>
      </p:sp>
    </p:spTree>
    <p:extLst>
      <p:ext uri="{BB962C8B-B14F-4D97-AF65-F5344CB8AC3E}">
        <p14:creationId xmlns:p14="http://schemas.microsoft.com/office/powerpoint/2010/main" val="54246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range of digital technologies that can be used in mental health services. a shows a suite of digital mental health technologies with example applications, and b a notional continuum of digital mental health tools/applications that are relatively static (e.g. a psychoeducational app) as well as those tools that are arguably more interactive and dynamic (e.g. chatbots and virtual reality). In (b), the orange labels represent ‘wellbeing support’, the red labels represent ‘monitoring’, the green labels represent ‘treatment’ and the blue labels represent ‘training’</a:t>
            </a:r>
          </a:p>
        </p:txBody>
      </p:sp>
      <p:sp>
        <p:nvSpPr>
          <p:cNvPr id="4" name="Slide Number Placeholder 3"/>
          <p:cNvSpPr>
            <a:spLocks noGrp="1"/>
          </p:cNvSpPr>
          <p:nvPr>
            <p:ph type="sldNum" sz="quarter" idx="5"/>
          </p:nvPr>
        </p:nvSpPr>
        <p:spPr/>
        <p:txBody>
          <a:bodyPr/>
          <a:lstStyle/>
          <a:p>
            <a:fld id="{B8ECA9AB-3678-4D97-9ACD-A185279BA144}" type="slidenum">
              <a:rPr lang="en-US" smtClean="0"/>
              <a:t>8</a:t>
            </a:fld>
            <a:endParaRPr lang="en-US"/>
          </a:p>
        </p:txBody>
      </p:sp>
    </p:spTree>
    <p:extLst>
      <p:ext uri="{BB962C8B-B14F-4D97-AF65-F5344CB8AC3E}">
        <p14:creationId xmlns:p14="http://schemas.microsoft.com/office/powerpoint/2010/main" val="122340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example of ‘poly-digital’. This is where various digital tools are used to manage different aspects of one’s mental wellbeing which can lead to an aggregation of marginal gains. This figure is an example of the myriad of digital tools that a user could be prescribed to use based on their bespoke needs. These digital tools could be different apps or indeed one app that has these different features enabled whilst other features might be disabled by a service provider.</a:t>
            </a:r>
          </a:p>
        </p:txBody>
      </p:sp>
      <p:sp>
        <p:nvSpPr>
          <p:cNvPr id="4" name="Slide Number Placeholder 3"/>
          <p:cNvSpPr>
            <a:spLocks noGrp="1"/>
          </p:cNvSpPr>
          <p:nvPr>
            <p:ph type="sldNum" sz="quarter" idx="5"/>
          </p:nvPr>
        </p:nvSpPr>
        <p:spPr/>
        <p:txBody>
          <a:bodyPr/>
          <a:lstStyle/>
          <a:p>
            <a:fld id="{B8ECA9AB-3678-4D97-9ACD-A185279BA144}" type="slidenum">
              <a:rPr lang="en-US" smtClean="0"/>
              <a:t>9</a:t>
            </a:fld>
            <a:endParaRPr lang="en-US"/>
          </a:p>
        </p:txBody>
      </p:sp>
    </p:spTree>
    <p:extLst>
      <p:ext uri="{BB962C8B-B14F-4D97-AF65-F5344CB8AC3E}">
        <p14:creationId xmlns:p14="http://schemas.microsoft.com/office/powerpoint/2010/main" val="72877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CA9AB-3678-4D97-9ACD-A185279BA144}" type="slidenum">
              <a:rPr lang="en-US" smtClean="0"/>
              <a:t>10</a:t>
            </a:fld>
            <a:endParaRPr lang="en-US"/>
          </a:p>
        </p:txBody>
      </p:sp>
    </p:spTree>
    <p:extLst>
      <p:ext uri="{BB962C8B-B14F-4D97-AF65-F5344CB8AC3E}">
        <p14:creationId xmlns:p14="http://schemas.microsoft.com/office/powerpoint/2010/main" val="313604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Increased Access to Resources</a:t>
            </a:r>
            <a:r>
              <a:rPr lang="en-US" b="0" i="0" dirty="0">
                <a:solidFill>
                  <a:srgbClr val="0D0D0D"/>
                </a:solidFill>
                <a:effectLst/>
                <a:latin typeface="Söhne"/>
              </a:rPr>
              <a:t>: Digital platforms provide easier access to mental health resources such as information, articles, self-help tools, and online support groups. This accessibility can help individuals who may not have access to traditional mental health services due to factors like location, cost, or stigma.</a:t>
            </a:r>
          </a:p>
          <a:p>
            <a:pPr algn="l">
              <a:buFont typeface="+mj-lt"/>
              <a:buAutoNum type="arabicPeriod"/>
            </a:pPr>
            <a:r>
              <a:rPr lang="en-US" b="1" i="0" dirty="0">
                <a:solidFill>
                  <a:srgbClr val="0D0D0D"/>
                </a:solidFill>
                <a:effectLst/>
                <a:latin typeface="Söhne"/>
              </a:rPr>
              <a:t>24/7 Support</a:t>
            </a:r>
            <a:r>
              <a:rPr lang="en-US" b="0" i="0" dirty="0">
                <a:solidFill>
                  <a:srgbClr val="0D0D0D"/>
                </a:solidFill>
                <a:effectLst/>
                <a:latin typeface="Söhne"/>
              </a:rPr>
              <a:t>: Digital mental health resources are available 24/7, allowing individuals to seek help and support whenever they need it, even outside of traditional office hours.</a:t>
            </a:r>
          </a:p>
          <a:p>
            <a:pPr algn="l">
              <a:buFont typeface="+mj-lt"/>
              <a:buAutoNum type="arabicPeriod"/>
            </a:pPr>
            <a:r>
              <a:rPr lang="en-US" b="1" i="0" dirty="0">
                <a:solidFill>
                  <a:srgbClr val="0D0D0D"/>
                </a:solidFill>
                <a:effectLst/>
                <a:latin typeface="Söhne"/>
              </a:rPr>
              <a:t>Anonymity and Privacy</a:t>
            </a:r>
            <a:r>
              <a:rPr lang="en-US" b="0" i="0" dirty="0">
                <a:solidFill>
                  <a:srgbClr val="0D0D0D"/>
                </a:solidFill>
                <a:effectLst/>
                <a:latin typeface="Söhne"/>
              </a:rPr>
              <a:t>: Online platforms can offer a degree of anonymity, which can reduce the fear of judgment or stigma associated with seeking help for mental health issues. This anonymity can encourage more people to seek support without fear of social repercussions.</a:t>
            </a:r>
          </a:p>
          <a:p>
            <a:pPr algn="l">
              <a:buFont typeface="+mj-lt"/>
              <a:buAutoNum type="arabicPeriod"/>
            </a:pPr>
            <a:r>
              <a:rPr lang="en-US" b="1" i="0" dirty="0">
                <a:solidFill>
                  <a:srgbClr val="0D0D0D"/>
                </a:solidFill>
                <a:effectLst/>
                <a:latin typeface="Söhne"/>
              </a:rPr>
              <a:t>Remote Therapy</a:t>
            </a:r>
            <a:r>
              <a:rPr lang="en-US" b="0" i="0" dirty="0">
                <a:solidFill>
                  <a:srgbClr val="0D0D0D"/>
                </a:solidFill>
                <a:effectLst/>
                <a:latin typeface="Söhne"/>
              </a:rPr>
              <a:t>: Digitalization enables the provision of therapy and counseling services remotely through video calls, messaging apps, or online therapy platforms. This is particularly beneficial for individuals who have difficulty accessing traditional in-person therapy due to barriers such as transportation or mobility issues.</a:t>
            </a:r>
          </a:p>
          <a:p>
            <a:pPr algn="l">
              <a:buFont typeface="+mj-lt"/>
              <a:buAutoNum type="arabicPeriod"/>
            </a:pPr>
            <a:r>
              <a:rPr lang="en-US" b="1" i="0" dirty="0">
                <a:solidFill>
                  <a:srgbClr val="0D0D0D"/>
                </a:solidFill>
                <a:effectLst/>
                <a:latin typeface="Söhne"/>
              </a:rPr>
              <a:t>Monitoring and Tracking Tools</a:t>
            </a:r>
            <a:r>
              <a:rPr lang="en-US" b="0" i="0" dirty="0">
                <a:solidFill>
                  <a:srgbClr val="0D0D0D"/>
                </a:solidFill>
                <a:effectLst/>
                <a:latin typeface="Söhne"/>
              </a:rPr>
              <a:t>: Digital tools such as mobile apps and wearable devices can help individuals track their mood, behavior patterns, and symptoms over time. This data can provide valuable insights into one's mental health and help identify triggers or warning signs of potential issues.</a:t>
            </a:r>
          </a:p>
          <a:p>
            <a:pPr algn="l">
              <a:buFont typeface="+mj-lt"/>
              <a:buAutoNum type="arabicPeriod"/>
            </a:pPr>
            <a:r>
              <a:rPr lang="en-US" b="1" i="0" dirty="0">
                <a:solidFill>
                  <a:srgbClr val="0D0D0D"/>
                </a:solidFill>
                <a:effectLst/>
                <a:latin typeface="Söhne"/>
              </a:rPr>
              <a:t>Customization and Personalization</a:t>
            </a:r>
            <a:r>
              <a:rPr lang="en-US" b="0" i="0" dirty="0">
                <a:solidFill>
                  <a:srgbClr val="0D0D0D"/>
                </a:solidFill>
                <a:effectLst/>
                <a:latin typeface="Söhne"/>
              </a:rPr>
              <a:t>: Digital mental health platforms can offer personalized interventions and recommendations based on individual preferences, needs, and goals. This tailored approach can improve engagement and outcomes for users.</a:t>
            </a:r>
          </a:p>
          <a:p>
            <a:pPr algn="l">
              <a:buFont typeface="+mj-lt"/>
              <a:buAutoNum type="arabicPeriod"/>
            </a:pPr>
            <a:r>
              <a:rPr lang="en-US" b="1" i="0" dirty="0">
                <a:solidFill>
                  <a:srgbClr val="0D0D0D"/>
                </a:solidFill>
                <a:effectLst/>
                <a:latin typeface="Söhne"/>
              </a:rPr>
              <a:t>Educational Resources</a:t>
            </a:r>
            <a:r>
              <a:rPr lang="en-US" b="0" i="0" dirty="0">
                <a:solidFill>
                  <a:srgbClr val="0D0D0D"/>
                </a:solidFill>
                <a:effectLst/>
                <a:latin typeface="Söhne"/>
              </a:rPr>
              <a:t>: Digital platforms can provide educational resources on mental health topics, helping to increase awareness, reduce stigma, and promote mental health literacy among the general population.</a:t>
            </a:r>
          </a:p>
          <a:p>
            <a:pPr algn="l">
              <a:buFont typeface="+mj-lt"/>
              <a:buAutoNum type="arabicPeriod"/>
            </a:pPr>
            <a:r>
              <a:rPr lang="en-US" b="1" i="0" dirty="0">
                <a:solidFill>
                  <a:srgbClr val="0D0D0D"/>
                </a:solidFill>
                <a:effectLst/>
                <a:latin typeface="Söhne"/>
              </a:rPr>
              <a:t>Community Support</a:t>
            </a:r>
            <a:r>
              <a:rPr lang="en-US" b="0" i="0" dirty="0">
                <a:solidFill>
                  <a:srgbClr val="0D0D0D"/>
                </a:solidFill>
                <a:effectLst/>
                <a:latin typeface="Söhne"/>
              </a:rPr>
              <a:t>: Online forums, social media groups, and virtual support communities allow individuals to connect with others who are experiencing similar challenges. This sense of community and shared understanding can provide valuable emotional support and validation.</a:t>
            </a:r>
          </a:p>
          <a:p>
            <a:pPr algn="l"/>
            <a:r>
              <a:rPr lang="en-US" b="0" i="0" dirty="0">
                <a:solidFill>
                  <a:srgbClr val="0D0D0D"/>
                </a:solidFill>
                <a:effectLst/>
                <a:latin typeface="Söhne"/>
              </a:rPr>
              <a:t>Overall, digitalization has the potential to significantly expand access to mental health support, improve convenience and flexibility in accessing services, and empower individuals to take a more active role in managing their mental well-being. However, it's important to recognize that digital mental health interventions should complement rather than replace traditional face-to-face services, and appropriate safeguards must be in place to ensure the quality, safety, and effectiveness of online interventions.</a:t>
            </a:r>
          </a:p>
          <a:p>
            <a:endParaRPr lang="en-US" dirty="0"/>
          </a:p>
        </p:txBody>
      </p:sp>
      <p:sp>
        <p:nvSpPr>
          <p:cNvPr id="4" name="Slide Number Placeholder 3"/>
          <p:cNvSpPr>
            <a:spLocks noGrp="1"/>
          </p:cNvSpPr>
          <p:nvPr>
            <p:ph type="sldNum" sz="quarter" idx="5"/>
          </p:nvPr>
        </p:nvSpPr>
        <p:spPr/>
        <p:txBody>
          <a:bodyPr/>
          <a:lstStyle/>
          <a:p>
            <a:fld id="{B8ECA9AB-3678-4D97-9ACD-A185279BA144}" type="slidenum">
              <a:rPr lang="en-US" smtClean="0"/>
              <a:t>23</a:t>
            </a:fld>
            <a:endParaRPr lang="en-US"/>
          </a:p>
        </p:txBody>
      </p:sp>
    </p:spTree>
    <p:extLst>
      <p:ext uri="{BB962C8B-B14F-4D97-AF65-F5344CB8AC3E}">
        <p14:creationId xmlns:p14="http://schemas.microsoft.com/office/powerpoint/2010/main" val="394792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lack of Human Connection</a:t>
            </a:r>
            <a:r>
              <a:rPr lang="en-US" b="0" i="0" dirty="0">
                <a:solidFill>
                  <a:srgbClr val="0D0D0D"/>
                </a:solidFill>
                <a:effectLst/>
                <a:latin typeface="Söhne"/>
              </a:rPr>
              <a:t>: Digital platforms may lack the personal connection and rapport that can be established in face-to-face interactions with mental health professionals. This human element is important for building trust and facilitating effective therapeutic relationships.</a:t>
            </a:r>
          </a:p>
          <a:p>
            <a:pPr algn="l">
              <a:buFont typeface="+mj-lt"/>
              <a:buAutoNum type="arabicPeriod"/>
            </a:pPr>
            <a:r>
              <a:rPr lang="en-US" b="1" i="0" dirty="0">
                <a:solidFill>
                  <a:srgbClr val="0D0D0D"/>
                </a:solidFill>
                <a:effectLst/>
                <a:latin typeface="Söhne"/>
              </a:rPr>
              <a:t>Digital Divide</a:t>
            </a:r>
            <a:r>
              <a:rPr lang="en-US" b="0" i="0" dirty="0">
                <a:solidFill>
                  <a:srgbClr val="0D0D0D"/>
                </a:solidFill>
                <a:effectLst/>
                <a:latin typeface="Söhne"/>
              </a:rPr>
              <a:t>: Not everyone has access to digital devices or reliable internet connectivity, particularly in rural or low-income areas. This digital divide can exacerbate disparities in access to mental health services, leaving some individuals without adequate support.</a:t>
            </a:r>
          </a:p>
          <a:p>
            <a:pPr algn="l">
              <a:buFont typeface="+mj-lt"/>
              <a:buAutoNum type="arabicPeriod"/>
            </a:pPr>
            <a:r>
              <a:rPr lang="en-US" b="1" i="0" dirty="0">
                <a:solidFill>
                  <a:srgbClr val="0D0D0D"/>
                </a:solidFill>
                <a:effectLst/>
                <a:latin typeface="Söhne"/>
              </a:rPr>
              <a:t>Privacy and Security Concerns</a:t>
            </a:r>
            <a:r>
              <a:rPr lang="en-US" b="0" i="0" dirty="0">
                <a:solidFill>
                  <a:srgbClr val="0D0D0D"/>
                </a:solidFill>
                <a:effectLst/>
                <a:latin typeface="Söhne"/>
              </a:rPr>
              <a:t>: Digital mental health platforms may raise concerns about privacy and data security. Users may worry about their personal information being compromised or their sensitive health data being misused, especially with the increasing prevalence of data breaches and cybersecurity threats.</a:t>
            </a:r>
          </a:p>
          <a:p>
            <a:pPr algn="l">
              <a:buFont typeface="+mj-lt"/>
              <a:buAutoNum type="arabicPeriod"/>
            </a:pPr>
            <a:r>
              <a:rPr lang="en-US" b="1" i="0" dirty="0">
                <a:solidFill>
                  <a:srgbClr val="0D0D0D"/>
                </a:solidFill>
                <a:effectLst/>
                <a:latin typeface="Söhne"/>
              </a:rPr>
              <a:t>Quality and Regulation</a:t>
            </a:r>
            <a:r>
              <a:rPr lang="en-US" b="0" i="0" dirty="0">
                <a:solidFill>
                  <a:srgbClr val="0D0D0D"/>
                </a:solidFill>
                <a:effectLst/>
                <a:latin typeface="Söhne"/>
              </a:rPr>
              <a:t>: The quality of digital mental health interventions can vary widely, and not all apps or online platforms adhere to evidence-based practices. There is a lack of standardized regulation and oversight in the digital mental health space, which can make it difficult for users to assess the credibility and effectiveness of different options.</a:t>
            </a:r>
          </a:p>
          <a:p>
            <a:pPr algn="l">
              <a:buFont typeface="+mj-lt"/>
              <a:buAutoNum type="arabicPeriod"/>
            </a:pPr>
            <a:r>
              <a:rPr lang="en-US" b="1" i="0" dirty="0">
                <a:solidFill>
                  <a:srgbClr val="0D0D0D"/>
                </a:solidFill>
                <a:effectLst/>
                <a:latin typeface="Söhne"/>
              </a:rPr>
              <a:t>Risk of Misdiagnosis or Harm</a:t>
            </a:r>
            <a:r>
              <a:rPr lang="en-US" b="0" i="0" dirty="0">
                <a:solidFill>
                  <a:srgbClr val="0D0D0D"/>
                </a:solidFill>
                <a:effectLst/>
                <a:latin typeface="Söhne"/>
              </a:rPr>
              <a:t>: Without proper oversight and professional guidance, individuals may misinterpret symptoms or receive inaccurate information from digital mental health resources. In some cases, reliance on self-diagnosis or unguided interventions could potentially worsen mental health problems or delay appropriate treatment.</a:t>
            </a:r>
          </a:p>
          <a:p>
            <a:pPr algn="l">
              <a:buFont typeface="+mj-lt"/>
              <a:buAutoNum type="arabicPeriod"/>
            </a:pPr>
            <a:r>
              <a:rPr lang="en-US" b="1" i="0" dirty="0">
                <a:solidFill>
                  <a:srgbClr val="0D0D0D"/>
                </a:solidFill>
                <a:effectLst/>
                <a:latin typeface="Söhne"/>
              </a:rPr>
              <a:t>Digital Fatigue and Overwhelm</a:t>
            </a:r>
            <a:r>
              <a:rPr lang="en-US" b="0" i="0" dirty="0">
                <a:solidFill>
                  <a:srgbClr val="0D0D0D"/>
                </a:solidFill>
                <a:effectLst/>
                <a:latin typeface="Söhne"/>
              </a:rPr>
              <a:t>: Constant exposure to digital screens and notifications can contribute to feelings of overwhelm, stress, and anxiety, which may negatively impact mental health. Additionally, the abundance of mental health information online can be overwhelming for some individuals, making it difficult to discern reliable sources from misinformation.</a:t>
            </a:r>
          </a:p>
          <a:p>
            <a:pPr algn="l">
              <a:buFont typeface="+mj-lt"/>
              <a:buAutoNum type="arabicPeriod"/>
            </a:pPr>
            <a:r>
              <a:rPr lang="en-US" b="1" i="0" dirty="0">
                <a:solidFill>
                  <a:srgbClr val="0D0D0D"/>
                </a:solidFill>
                <a:effectLst/>
                <a:latin typeface="Söhne"/>
              </a:rPr>
              <a:t>Loss of In-Person Support Networks</a:t>
            </a:r>
            <a:r>
              <a:rPr lang="en-US" b="0" i="0" dirty="0">
                <a:solidFill>
                  <a:srgbClr val="0D0D0D"/>
                </a:solidFill>
                <a:effectLst/>
                <a:latin typeface="Söhne"/>
              </a:rPr>
              <a:t>: Reliance on digital platforms for mental health support may lead to a reduction in face-to-face interactions with friends, family, and community members. This could weaken social support networks, which are crucial for maintaining good mental health and resilience.</a:t>
            </a:r>
          </a:p>
          <a:p>
            <a:pPr algn="l">
              <a:buFont typeface="+mj-lt"/>
              <a:buAutoNum type="arabicPeriod"/>
            </a:pPr>
            <a:r>
              <a:rPr lang="en-US" b="1" i="0" dirty="0">
                <a:solidFill>
                  <a:srgbClr val="0D0D0D"/>
                </a:solidFill>
                <a:effectLst/>
                <a:latin typeface="Söhne"/>
              </a:rPr>
              <a:t>Digital Addiction and Dependency</a:t>
            </a:r>
            <a:r>
              <a:rPr lang="en-US" b="0" i="0" dirty="0">
                <a:solidFill>
                  <a:srgbClr val="0D0D0D"/>
                </a:solidFill>
                <a:effectLst/>
                <a:latin typeface="Söhne"/>
              </a:rPr>
              <a:t>: Excessive use of digital devices and online platforms for mental health support may contribute to addictive behaviors and dependency issues. Some individuals may become overly reliant on digital interventions to cope with stress or manage their emotions, which could have negative consequences for their overall well-being.</a:t>
            </a:r>
          </a:p>
          <a:p>
            <a:endParaRPr lang="en-US" dirty="0"/>
          </a:p>
        </p:txBody>
      </p:sp>
      <p:sp>
        <p:nvSpPr>
          <p:cNvPr id="4" name="Slide Number Placeholder 3"/>
          <p:cNvSpPr>
            <a:spLocks noGrp="1"/>
          </p:cNvSpPr>
          <p:nvPr>
            <p:ph type="sldNum" sz="quarter" idx="5"/>
          </p:nvPr>
        </p:nvSpPr>
        <p:spPr/>
        <p:txBody>
          <a:bodyPr/>
          <a:lstStyle/>
          <a:p>
            <a:fld id="{B8ECA9AB-3678-4D97-9ACD-A185279BA144}" type="slidenum">
              <a:rPr lang="en-US" smtClean="0"/>
              <a:t>24</a:t>
            </a:fld>
            <a:endParaRPr lang="en-US"/>
          </a:p>
        </p:txBody>
      </p:sp>
    </p:spTree>
    <p:extLst>
      <p:ext uri="{BB962C8B-B14F-4D97-AF65-F5344CB8AC3E}">
        <p14:creationId xmlns:p14="http://schemas.microsoft.com/office/powerpoint/2010/main" val="42377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Awareness and Education</a:t>
            </a:r>
            <a:r>
              <a:rPr lang="en-US" b="0" i="0" dirty="0">
                <a:solidFill>
                  <a:srgbClr val="0D0D0D"/>
                </a:solidFill>
                <a:effectLst/>
                <a:latin typeface="Söhne"/>
              </a:rPr>
              <a:t>: Increase public awareness and education about mental health issues and available digital mental health resources. This can be done through targeted campaigns, community outreach programs, and collaborations with educational institutions and media outlets.</a:t>
            </a:r>
          </a:p>
          <a:p>
            <a:pPr algn="l">
              <a:buFont typeface="+mj-lt"/>
              <a:buAutoNum type="arabicPeriod"/>
            </a:pPr>
            <a:r>
              <a:rPr lang="en-US" b="1" i="0" dirty="0">
                <a:solidFill>
                  <a:srgbClr val="0D0D0D"/>
                </a:solidFill>
                <a:effectLst/>
                <a:latin typeface="Söhne"/>
              </a:rPr>
              <a:t>Infrastructure Development</a:t>
            </a:r>
            <a:r>
              <a:rPr lang="en-US" b="0" i="0" dirty="0">
                <a:solidFill>
                  <a:srgbClr val="0D0D0D"/>
                </a:solidFill>
                <a:effectLst/>
                <a:latin typeface="Söhne"/>
              </a:rPr>
              <a:t>: Invest in improving internet connectivity and technological infrastructure, particularly in rural and underserved areas. This will expand access to digital mental health services for individuals who may not have access to traditional in-person services.</a:t>
            </a:r>
          </a:p>
          <a:p>
            <a:pPr algn="l">
              <a:buFont typeface="+mj-lt"/>
              <a:buAutoNum type="arabicPeriod"/>
            </a:pPr>
            <a:r>
              <a:rPr lang="en-US" b="1" i="0" dirty="0">
                <a:solidFill>
                  <a:srgbClr val="0D0D0D"/>
                </a:solidFill>
                <a:effectLst/>
                <a:latin typeface="Söhne"/>
              </a:rPr>
              <a:t>Cultural Sensitivity</a:t>
            </a:r>
            <a:r>
              <a:rPr lang="en-US" b="0" i="0" dirty="0">
                <a:solidFill>
                  <a:srgbClr val="0D0D0D"/>
                </a:solidFill>
                <a:effectLst/>
                <a:latin typeface="Söhne"/>
              </a:rPr>
              <a:t>: Develop culturally sensitive digital mental health resources that take into account the cultural beliefs, values, and norms prevalent in Pakistan. This includes providing content in local languages and addressing cultural stigma associated with mental illness.</a:t>
            </a:r>
          </a:p>
          <a:p>
            <a:pPr algn="l">
              <a:buFont typeface="+mj-lt"/>
              <a:buAutoNum type="arabicPeriod"/>
            </a:pPr>
            <a:r>
              <a:rPr lang="en-US" b="1" i="0" dirty="0">
                <a:solidFill>
                  <a:srgbClr val="0D0D0D"/>
                </a:solidFill>
                <a:effectLst/>
                <a:latin typeface="Söhne"/>
              </a:rPr>
              <a:t>Capacity Building</a:t>
            </a:r>
            <a:r>
              <a:rPr lang="en-US" b="0" i="0" dirty="0">
                <a:solidFill>
                  <a:srgbClr val="0D0D0D"/>
                </a:solidFill>
                <a:effectLst/>
                <a:latin typeface="Söhne"/>
              </a:rPr>
              <a:t>: Provide training and capacity building programs for mental health professionals on how to effectively use digital tools and platforms in their practice. This includes training on telepsychiatry, online counseling techniques, and digital therapy modalities.</a:t>
            </a:r>
          </a:p>
          <a:p>
            <a:pPr algn="l">
              <a:buFont typeface="+mj-lt"/>
              <a:buAutoNum type="arabicPeriod"/>
            </a:pPr>
            <a:r>
              <a:rPr lang="en-US" b="1" i="0" dirty="0">
                <a:solidFill>
                  <a:srgbClr val="0D0D0D"/>
                </a:solidFill>
                <a:effectLst/>
                <a:latin typeface="Söhne"/>
              </a:rPr>
              <a:t>Regulation and Standards</a:t>
            </a:r>
            <a:r>
              <a:rPr lang="en-US" b="0" i="0" dirty="0">
                <a:solidFill>
                  <a:srgbClr val="0D0D0D"/>
                </a:solidFill>
                <a:effectLst/>
                <a:latin typeface="Söhne"/>
              </a:rPr>
              <a:t>: Establish clear regulations and standards for digital mental health interventions to ensure quality, safety, and effectiveness. This includes guidelines for data privacy and security, as well as standards for evidence-based practice and professional conduct in online therapy.</a:t>
            </a:r>
          </a:p>
          <a:p>
            <a:pPr algn="l">
              <a:buFont typeface="+mj-lt"/>
              <a:buAutoNum type="arabicPeriod"/>
            </a:pPr>
            <a:r>
              <a:rPr lang="en-US" b="1" i="0" dirty="0">
                <a:solidFill>
                  <a:srgbClr val="0D0D0D"/>
                </a:solidFill>
                <a:effectLst/>
                <a:latin typeface="Söhne"/>
              </a:rPr>
              <a:t>Integration with Healthcare System</a:t>
            </a:r>
            <a:r>
              <a:rPr lang="en-US" b="0" i="0" dirty="0">
                <a:solidFill>
                  <a:srgbClr val="0D0D0D"/>
                </a:solidFill>
                <a:effectLst/>
                <a:latin typeface="Söhne"/>
              </a:rPr>
              <a:t>: Integrate digital mental health services into the broader healthcare system to ensure continuity of care and collaboration among different providers. This can involve partnerships with government agencies, hospitals, clinics, and community health centers.</a:t>
            </a:r>
          </a:p>
          <a:p>
            <a:pPr algn="l">
              <a:buFont typeface="+mj-lt"/>
              <a:buAutoNum type="arabicPeriod"/>
            </a:pPr>
            <a:r>
              <a:rPr lang="en-US" b="1" i="0" dirty="0">
                <a:solidFill>
                  <a:srgbClr val="0D0D0D"/>
                </a:solidFill>
                <a:effectLst/>
                <a:latin typeface="Söhne"/>
              </a:rPr>
              <a:t>Research and Evaluation</a:t>
            </a:r>
            <a:r>
              <a:rPr lang="en-US" b="0" i="0" dirty="0">
                <a:solidFill>
                  <a:srgbClr val="0D0D0D"/>
                </a:solidFill>
                <a:effectLst/>
                <a:latin typeface="Söhne"/>
              </a:rPr>
              <a:t>: Conduct research to evaluate the effectiveness and outcomes of digital mental health interventions in the Pakistani context. This includes studies on user satisfaction, treatment efficacy, and long-term impact on mental health outcomes.</a:t>
            </a:r>
          </a:p>
          <a:p>
            <a:pPr algn="l">
              <a:buFont typeface="+mj-lt"/>
              <a:buAutoNum type="arabicPeriod"/>
            </a:pPr>
            <a:r>
              <a:rPr lang="en-US" b="1" i="0" dirty="0">
                <a:solidFill>
                  <a:srgbClr val="0D0D0D"/>
                </a:solidFill>
                <a:effectLst/>
                <a:latin typeface="Söhne"/>
              </a:rPr>
              <a:t>Public-Private Partnerships</a:t>
            </a:r>
            <a:r>
              <a:rPr lang="en-US" b="0" i="0" dirty="0">
                <a:solidFill>
                  <a:srgbClr val="0D0D0D"/>
                </a:solidFill>
                <a:effectLst/>
                <a:latin typeface="Söhne"/>
              </a:rPr>
              <a:t>: Foster partnerships between government agencies, non-profit organizations, private sector companies, and academic institutions to leverage resources and expertise for digital mental health initiatives. This can help scale up existing programs and develop innovative solutions to address unmet needs.</a:t>
            </a:r>
          </a:p>
          <a:p>
            <a:pPr algn="l">
              <a:buFont typeface="+mj-lt"/>
              <a:buAutoNum type="arabicPeriod"/>
            </a:pPr>
            <a:r>
              <a:rPr lang="en-US" b="1" i="0" dirty="0">
                <a:solidFill>
                  <a:srgbClr val="0D0D0D"/>
                </a:solidFill>
                <a:effectLst/>
                <a:latin typeface="Söhne"/>
              </a:rPr>
              <a:t>Affordability and Accessibility</a:t>
            </a:r>
            <a:r>
              <a:rPr lang="en-US" b="0" i="0" dirty="0">
                <a:solidFill>
                  <a:srgbClr val="0D0D0D"/>
                </a:solidFill>
                <a:effectLst/>
                <a:latin typeface="Söhne"/>
              </a:rPr>
              <a:t>: Ensure that digital mental health services are affordable and accessible to all segments of the population, including low-income individuals and marginalized communities. This may involve subsidizing costs, offering sliding-scale fees, or integrating digital services into existing healthcare financing mechanisms.</a:t>
            </a:r>
          </a:p>
          <a:p>
            <a:endParaRPr lang="en-US" dirty="0"/>
          </a:p>
        </p:txBody>
      </p:sp>
      <p:sp>
        <p:nvSpPr>
          <p:cNvPr id="4" name="Slide Number Placeholder 3"/>
          <p:cNvSpPr>
            <a:spLocks noGrp="1"/>
          </p:cNvSpPr>
          <p:nvPr>
            <p:ph type="sldNum" sz="quarter" idx="5"/>
          </p:nvPr>
        </p:nvSpPr>
        <p:spPr/>
        <p:txBody>
          <a:bodyPr/>
          <a:lstStyle/>
          <a:p>
            <a:fld id="{B8ECA9AB-3678-4D97-9ACD-A185279BA144}" type="slidenum">
              <a:rPr lang="en-US" smtClean="0"/>
              <a:t>25</a:t>
            </a:fld>
            <a:endParaRPr lang="en-US"/>
          </a:p>
        </p:txBody>
      </p:sp>
    </p:spTree>
    <p:extLst>
      <p:ext uri="{BB962C8B-B14F-4D97-AF65-F5344CB8AC3E}">
        <p14:creationId xmlns:p14="http://schemas.microsoft.com/office/powerpoint/2010/main" val="129547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CA9AB-3678-4D97-9ACD-A185279BA144}" type="slidenum">
              <a:rPr lang="en-US" smtClean="0"/>
              <a:t>29</a:t>
            </a:fld>
            <a:endParaRPr lang="en-US"/>
          </a:p>
        </p:txBody>
      </p:sp>
    </p:spTree>
    <p:extLst>
      <p:ext uri="{BB962C8B-B14F-4D97-AF65-F5344CB8AC3E}">
        <p14:creationId xmlns:p14="http://schemas.microsoft.com/office/powerpoint/2010/main" val="333426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ow360.pk/govt-of-pakistan-launches-first-ever-mental-health-app-humraaz-toll-free-helplin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72243CE-00CB-3E38-13F7-51CA399A8AF4}"/>
              </a:ext>
            </a:extLst>
          </p:cNvPr>
          <p:cNvPicPr>
            <a:picLocks noGrp="1" noChangeAspect="1"/>
          </p:cNvPicPr>
          <p:nvPr>
            <p:ph idx="1"/>
          </p:nvPr>
        </p:nvPicPr>
        <p:blipFill rotWithShape="1">
          <a:blip r:embed="rId3"/>
          <a:srcRect l="38847" t="49874" r="17638" b="15114"/>
          <a:stretch/>
        </p:blipFill>
        <p:spPr>
          <a:xfrm>
            <a:off x="457200" y="787791"/>
            <a:ext cx="8229600" cy="4389120"/>
          </a:xfrm>
        </p:spPr>
      </p:pic>
      <p:sp>
        <p:nvSpPr>
          <p:cNvPr id="4" name="Rounded Rectangle 2">
            <a:extLst>
              <a:ext uri="{FF2B5EF4-FFF2-40B4-BE49-F238E27FC236}">
                <a16:creationId xmlns:a16="http://schemas.microsoft.com/office/drawing/2014/main" id="{9D5A1878-B508-F0A9-93F9-C068A0B5EBE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2" name="TextBox 1">
            <a:extLst>
              <a:ext uri="{FF2B5EF4-FFF2-40B4-BE49-F238E27FC236}">
                <a16:creationId xmlns:a16="http://schemas.microsoft.com/office/drawing/2014/main" id="{1A1F6996-9DC3-FA31-633E-72CD25211E62}"/>
              </a:ext>
            </a:extLst>
          </p:cNvPr>
          <p:cNvSpPr txBox="1"/>
          <p:nvPr/>
        </p:nvSpPr>
        <p:spPr>
          <a:xfrm>
            <a:off x="185530" y="5948030"/>
            <a:ext cx="8772940" cy="523220"/>
          </a:xfrm>
          <a:prstGeom prst="rect">
            <a:avLst/>
          </a:prstGeom>
          <a:noFill/>
        </p:spPr>
        <p:txBody>
          <a:bodyPr wrap="square">
            <a:spAutoFit/>
          </a:bodyPr>
          <a:lstStyle/>
          <a:p>
            <a:r>
              <a:rPr lang="en-US" sz="1400" b="1" dirty="0">
                <a:solidFill>
                  <a:schemeClr val="tx2">
                    <a:lumMod val="60000"/>
                    <a:lumOff val="40000"/>
                  </a:schemeClr>
                </a:solidFill>
              </a:rPr>
              <a:t>Digital transformation of mental health services Raymond R. Bond, Maurice D. </a:t>
            </a:r>
            <a:r>
              <a:rPr lang="en-US" sz="1400" b="1" dirty="0" err="1">
                <a:solidFill>
                  <a:schemeClr val="tx2">
                    <a:lumMod val="60000"/>
                    <a:lumOff val="40000"/>
                  </a:schemeClr>
                </a:solidFill>
              </a:rPr>
              <a:t>Mulvennanpj</a:t>
            </a:r>
            <a:r>
              <a:rPr lang="en-US" sz="1400" b="1" dirty="0">
                <a:solidFill>
                  <a:schemeClr val="tx2">
                    <a:lumMod val="60000"/>
                    <a:lumOff val="40000"/>
                  </a:schemeClr>
                </a:solidFill>
              </a:rPr>
              <a:t> Mental Health Research (2023) </a:t>
            </a:r>
          </a:p>
        </p:txBody>
      </p:sp>
    </p:spTree>
    <p:extLst>
      <p:ext uri="{BB962C8B-B14F-4D97-AF65-F5344CB8AC3E}">
        <p14:creationId xmlns:p14="http://schemas.microsoft.com/office/powerpoint/2010/main" val="130566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69BB7E-C335-423B-98F3-1112F2E48FB5}"/>
              </a:ext>
            </a:extLst>
          </p:cNvPr>
          <p:cNvSpPr>
            <a:spLocks noGrp="1"/>
          </p:cNvSpPr>
          <p:nvPr>
            <p:ph idx="1"/>
          </p:nvPr>
        </p:nvSpPr>
        <p:spPr>
          <a:xfrm>
            <a:off x="457200" y="2120705"/>
            <a:ext cx="8110025" cy="29718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marL="0" indent="0" algn="ctr">
              <a:buNone/>
            </a:pPr>
            <a:r>
              <a:rPr lang="en-US" sz="3600" b="1" dirty="0">
                <a:solidFill>
                  <a:srgbClr val="7030A0"/>
                </a:solidFill>
              </a:rPr>
              <a:t> Resources For </a:t>
            </a:r>
            <a:r>
              <a:rPr lang="en-US" sz="3600" b="1" dirty="0">
                <a:solidFill>
                  <a:srgbClr val="FF0000"/>
                </a:solidFill>
              </a:rPr>
              <a:t>Online Mental Health </a:t>
            </a:r>
            <a:r>
              <a:rPr lang="en-US" sz="3600" b="1" dirty="0">
                <a:solidFill>
                  <a:srgbClr val="7030A0"/>
                </a:solidFill>
              </a:rPr>
              <a:t>Services In Pakistan</a:t>
            </a:r>
          </a:p>
        </p:txBody>
      </p:sp>
      <p:sp>
        <p:nvSpPr>
          <p:cNvPr id="5" name="Rounded Rectangle 2">
            <a:extLst>
              <a:ext uri="{FF2B5EF4-FFF2-40B4-BE49-F238E27FC236}">
                <a16:creationId xmlns:a16="http://schemas.microsoft.com/office/drawing/2014/main" id="{B5C186E9-2982-0B8F-4F96-43A5221900D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68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30"/>
            <a:ext cx="8229600" cy="1143000"/>
          </a:xfrm>
        </p:spPr>
        <p:txBody>
          <a:bodyPr/>
          <a:lstStyle/>
          <a:p>
            <a:r>
              <a:rPr lang="en-US" b="1" dirty="0">
                <a:solidFill>
                  <a:srgbClr val="7030A0"/>
                </a:solidFill>
              </a:rPr>
              <a:t>Resources For Online Services</a:t>
            </a:r>
          </a:p>
        </p:txBody>
      </p:sp>
      <p:sp>
        <p:nvSpPr>
          <p:cNvPr id="5" name="Rounded Rectangle 2">
            <a:extLst>
              <a:ext uri="{FF2B5EF4-FFF2-40B4-BE49-F238E27FC236}">
                <a16:creationId xmlns:a16="http://schemas.microsoft.com/office/drawing/2014/main" id="{E9390A3E-7F2C-8D84-CF7D-9AB559D9DA2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8" name="Content Placeholder 7">
            <a:extLst>
              <a:ext uri="{FF2B5EF4-FFF2-40B4-BE49-F238E27FC236}">
                <a16:creationId xmlns:a16="http://schemas.microsoft.com/office/drawing/2014/main" id="{9DAB9F51-A5E5-81A6-82FF-0B5E00F519C5}"/>
              </a:ext>
            </a:extLst>
          </p:cNvPr>
          <p:cNvSpPr>
            <a:spLocks noGrp="1"/>
          </p:cNvSpPr>
          <p:nvPr>
            <p:ph idx="1"/>
          </p:nvPr>
        </p:nvSpPr>
        <p:spPr>
          <a:xfrm>
            <a:off x="457200" y="2067951"/>
            <a:ext cx="8229600" cy="4058212"/>
          </a:xfrm>
        </p:spPr>
        <p:txBody>
          <a:bodyPr>
            <a:normAutofit/>
          </a:bodyPr>
          <a:lstStyle/>
          <a:p>
            <a:r>
              <a:rPr lang="en-US" sz="3600" dirty="0"/>
              <a:t>Umang</a:t>
            </a:r>
          </a:p>
          <a:p>
            <a:r>
              <a:rPr lang="en-US" sz="3600" dirty="0" err="1"/>
              <a:t>Ruhbaru</a:t>
            </a:r>
            <a:r>
              <a:rPr lang="en-US" sz="3600" dirty="0"/>
              <a:t> </a:t>
            </a:r>
          </a:p>
          <a:p>
            <a:r>
              <a:rPr lang="en-US" sz="3600" dirty="0" err="1"/>
              <a:t>Hamraaz</a:t>
            </a:r>
            <a:r>
              <a:rPr lang="en-US" sz="3600" dirty="0"/>
              <a:t> mobile app</a:t>
            </a:r>
          </a:p>
          <a:p>
            <a:r>
              <a:rPr lang="en-US" sz="3600" dirty="0"/>
              <a:t>Counselling Hotline services</a:t>
            </a:r>
          </a:p>
          <a:p>
            <a:r>
              <a:rPr lang="en-US" sz="3600" dirty="0"/>
              <a:t>Tele-psychiatric services</a:t>
            </a:r>
          </a:p>
        </p:txBody>
      </p:sp>
    </p:spTree>
    <p:extLst>
      <p:ext uri="{BB962C8B-B14F-4D97-AF65-F5344CB8AC3E}">
        <p14:creationId xmlns:p14="http://schemas.microsoft.com/office/powerpoint/2010/main" val="283948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220F-8019-B4E6-0FF7-1BDC6901D005}"/>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Umang</a:t>
            </a:r>
          </a:p>
        </p:txBody>
      </p:sp>
      <p:sp>
        <p:nvSpPr>
          <p:cNvPr id="3" name="Content Placeholder 2">
            <a:extLst>
              <a:ext uri="{FF2B5EF4-FFF2-40B4-BE49-F238E27FC236}">
                <a16:creationId xmlns:a16="http://schemas.microsoft.com/office/drawing/2014/main" id="{A82349C6-58CD-C86A-FFCE-2EF22D45C040}"/>
              </a:ext>
            </a:extLst>
          </p:cNvPr>
          <p:cNvSpPr>
            <a:spLocks noGrp="1"/>
          </p:cNvSpPr>
          <p:nvPr>
            <p:ph idx="1"/>
          </p:nvPr>
        </p:nvSpPr>
        <p:spPr>
          <a:xfrm>
            <a:off x="457200" y="1266092"/>
            <a:ext cx="8229600" cy="5275385"/>
          </a:xfrm>
        </p:spPr>
        <p:txBody>
          <a:bodyPr>
            <a:noAutofit/>
          </a:bodyPr>
          <a:lstStyle/>
          <a:p>
            <a:endParaRPr lang="en-US" sz="2400" i="0" dirty="0">
              <a:effectLst/>
            </a:endParaRPr>
          </a:p>
          <a:p>
            <a:r>
              <a:rPr lang="en-US" sz="2400" i="0" dirty="0">
                <a:effectLst/>
              </a:rPr>
              <a:t>Umang is Pakistan’s </a:t>
            </a:r>
            <a:r>
              <a:rPr lang="en-US" sz="2400" b="1" i="0" dirty="0">
                <a:solidFill>
                  <a:srgbClr val="C00000"/>
                </a:solidFill>
                <a:effectLst/>
              </a:rPr>
              <a:t>first 24/7 Mental Health Helpline </a:t>
            </a:r>
            <a:r>
              <a:rPr lang="en-US" sz="2400" i="0" dirty="0">
                <a:effectLst/>
              </a:rPr>
              <a:t>run by GCP certified Clinical Psychologists , Psychiatrists and active listeners. </a:t>
            </a:r>
          </a:p>
          <a:p>
            <a:r>
              <a:rPr lang="en-US" sz="2400" i="0" dirty="0">
                <a:effectLst/>
              </a:rPr>
              <a:t>Founded in </a:t>
            </a:r>
            <a:r>
              <a:rPr lang="en-US" sz="2400" i="0" dirty="0">
                <a:solidFill>
                  <a:srgbClr val="C00000"/>
                </a:solidFill>
                <a:effectLst/>
              </a:rPr>
              <a:t>early 2017 by Dr. </a:t>
            </a:r>
            <a:r>
              <a:rPr lang="en-US" sz="2400" i="0" dirty="0" err="1">
                <a:solidFill>
                  <a:srgbClr val="C00000"/>
                </a:solidFill>
                <a:effectLst/>
              </a:rPr>
              <a:t>Kinza</a:t>
            </a:r>
            <a:r>
              <a:rPr lang="en-US" sz="2400" i="0" dirty="0">
                <a:solidFill>
                  <a:srgbClr val="C00000"/>
                </a:solidFill>
                <a:effectLst/>
              </a:rPr>
              <a:t> Naeem </a:t>
            </a:r>
            <a:r>
              <a:rPr lang="en-US" sz="2400" i="0" dirty="0">
                <a:effectLst/>
              </a:rPr>
              <a:t>along with her compassionate team.</a:t>
            </a:r>
          </a:p>
          <a:p>
            <a:pPr algn="l" latinLnBrk="0"/>
            <a:r>
              <a:rPr lang="en-US" sz="2400" i="0" dirty="0">
                <a:effectLst/>
              </a:rPr>
              <a:t>Umang cares about your </a:t>
            </a:r>
            <a:r>
              <a:rPr lang="en-US" sz="2400" i="0" dirty="0">
                <a:solidFill>
                  <a:srgbClr val="00B050"/>
                </a:solidFill>
                <a:effectLst/>
              </a:rPr>
              <a:t>well being </a:t>
            </a:r>
            <a:r>
              <a:rPr lang="en-US" sz="2400" i="0" dirty="0">
                <a:effectLst/>
              </a:rPr>
              <a:t>and want </a:t>
            </a:r>
            <a:r>
              <a:rPr lang="en-US" sz="2400" i="0" dirty="0">
                <a:solidFill>
                  <a:srgbClr val="00B050"/>
                </a:solidFill>
                <a:effectLst/>
              </a:rPr>
              <a:t>to improve the lives of those with mental illnesses</a:t>
            </a:r>
            <a:r>
              <a:rPr lang="en-US" sz="2400" i="0" dirty="0">
                <a:effectLst/>
              </a:rPr>
              <a:t>. </a:t>
            </a:r>
          </a:p>
          <a:p>
            <a:pPr algn="l" latinLnBrk="0"/>
            <a:r>
              <a:rPr lang="en-US" sz="2400" i="0" dirty="0">
                <a:effectLst/>
              </a:rPr>
              <a:t>We connect those in need with our highly competent team of clinical psychologists who provide therapeutic sessions over the phone. Our </a:t>
            </a:r>
            <a:r>
              <a:rPr lang="en-US" sz="2400" b="1" i="0" dirty="0">
                <a:solidFill>
                  <a:srgbClr val="0070C0"/>
                </a:solidFill>
                <a:effectLst/>
              </a:rPr>
              <a:t>mission is to fight</a:t>
            </a:r>
            <a:r>
              <a:rPr lang="en-US" sz="2400" i="0" dirty="0">
                <a:effectLst/>
              </a:rPr>
              <a:t> the taboo associated with mental health and raise awareness nationwide.</a:t>
            </a:r>
          </a:p>
          <a:p>
            <a:pPr marL="0" indent="0">
              <a:buNone/>
            </a:pPr>
            <a:r>
              <a:rPr lang="en-US" sz="2000" dirty="0">
                <a:solidFill>
                  <a:srgbClr val="0070C0"/>
                </a:solidFill>
              </a:rPr>
              <a:t>Reference: https://www.umang.com.pk/</a:t>
            </a:r>
            <a:br>
              <a:rPr lang="en-US" sz="2400" dirty="0"/>
            </a:br>
            <a:endParaRPr lang="en-US" sz="2400" dirty="0"/>
          </a:p>
        </p:txBody>
      </p:sp>
      <p:sp>
        <p:nvSpPr>
          <p:cNvPr id="4" name="Rounded Rectangle 2">
            <a:extLst>
              <a:ext uri="{FF2B5EF4-FFF2-40B4-BE49-F238E27FC236}">
                <a16:creationId xmlns:a16="http://schemas.microsoft.com/office/drawing/2014/main" id="{C8B7E886-C852-260F-B2CF-C314D40A806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60031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1C6D53-FAF6-C3CA-FEAF-51D8BC71FBCB}"/>
              </a:ext>
            </a:extLst>
          </p:cNvPr>
          <p:cNvPicPr>
            <a:picLocks noGrp="1" noChangeAspect="1"/>
          </p:cNvPicPr>
          <p:nvPr>
            <p:ph idx="1"/>
          </p:nvPr>
        </p:nvPicPr>
        <p:blipFill rotWithShape="1">
          <a:blip r:embed="rId2"/>
          <a:srcRect l="196" t="20281" r="7884" b="7033"/>
          <a:stretch/>
        </p:blipFill>
        <p:spPr>
          <a:xfrm>
            <a:off x="140678" y="508513"/>
            <a:ext cx="7019899" cy="3120952"/>
          </a:xfrm>
        </p:spPr>
      </p:pic>
      <p:pic>
        <p:nvPicPr>
          <p:cNvPr id="6" name="Content Placeholder 5">
            <a:extLst>
              <a:ext uri="{FF2B5EF4-FFF2-40B4-BE49-F238E27FC236}">
                <a16:creationId xmlns:a16="http://schemas.microsoft.com/office/drawing/2014/main" id="{5B4EE0D0-EF55-CCA0-BD57-4BFE55DABE24}"/>
              </a:ext>
            </a:extLst>
          </p:cNvPr>
          <p:cNvPicPr>
            <a:picLocks noChangeAspect="1"/>
          </p:cNvPicPr>
          <p:nvPr/>
        </p:nvPicPr>
        <p:blipFill rotWithShape="1">
          <a:blip r:embed="rId3"/>
          <a:srcRect l="2853" t="19144" r="5030" b="22417"/>
          <a:stretch/>
        </p:blipFill>
        <p:spPr>
          <a:xfrm>
            <a:off x="2307102" y="3898827"/>
            <a:ext cx="6541477" cy="2333161"/>
          </a:xfrm>
          <a:prstGeom prst="rect">
            <a:avLst/>
          </a:prstGeom>
        </p:spPr>
      </p:pic>
      <p:sp>
        <p:nvSpPr>
          <p:cNvPr id="8" name="TextBox 7">
            <a:extLst>
              <a:ext uri="{FF2B5EF4-FFF2-40B4-BE49-F238E27FC236}">
                <a16:creationId xmlns:a16="http://schemas.microsoft.com/office/drawing/2014/main" id="{DCE06795-5CC8-080D-0DF3-DC0AC4ACC648}"/>
              </a:ext>
            </a:extLst>
          </p:cNvPr>
          <p:cNvSpPr txBox="1"/>
          <p:nvPr/>
        </p:nvSpPr>
        <p:spPr>
          <a:xfrm>
            <a:off x="2539218" y="6349487"/>
            <a:ext cx="6147582" cy="369332"/>
          </a:xfrm>
          <a:prstGeom prst="rect">
            <a:avLst/>
          </a:prstGeom>
          <a:noFill/>
        </p:spPr>
        <p:txBody>
          <a:bodyPr wrap="square">
            <a:spAutoFit/>
          </a:bodyPr>
          <a:lstStyle/>
          <a:p>
            <a:pPr marL="0" indent="0">
              <a:buNone/>
            </a:pPr>
            <a:r>
              <a:rPr lang="en-US" sz="1800" dirty="0">
                <a:solidFill>
                  <a:srgbClr val="0070C0"/>
                </a:solidFill>
              </a:rPr>
              <a:t>Reference: https://www.umang.com.pk/</a:t>
            </a:r>
            <a:endParaRPr lang="en-US" sz="2000" dirty="0"/>
          </a:p>
        </p:txBody>
      </p:sp>
      <p:sp>
        <p:nvSpPr>
          <p:cNvPr id="9" name="Rounded Rectangle 2">
            <a:extLst>
              <a:ext uri="{FF2B5EF4-FFF2-40B4-BE49-F238E27FC236}">
                <a16:creationId xmlns:a16="http://schemas.microsoft.com/office/drawing/2014/main" id="{F232ED05-F00F-5D00-B151-4C429E7D4B64}"/>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3240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2CF8-E64F-EE71-2272-FED18910A8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CD0FAB-8307-F00F-228B-A581000E8580}"/>
              </a:ext>
            </a:extLst>
          </p:cNvPr>
          <p:cNvPicPr>
            <a:picLocks noGrp="1" noChangeAspect="1"/>
          </p:cNvPicPr>
          <p:nvPr>
            <p:ph idx="1"/>
          </p:nvPr>
        </p:nvPicPr>
        <p:blipFill rotWithShape="1">
          <a:blip r:embed="rId2"/>
          <a:srcRect l="1245" t="11267" r="720" b="7608"/>
          <a:stretch/>
        </p:blipFill>
        <p:spPr>
          <a:xfrm>
            <a:off x="133644" y="602773"/>
            <a:ext cx="6604781" cy="3072814"/>
          </a:xfrm>
        </p:spPr>
      </p:pic>
      <p:pic>
        <p:nvPicPr>
          <p:cNvPr id="7" name="Picture 6">
            <a:extLst>
              <a:ext uri="{FF2B5EF4-FFF2-40B4-BE49-F238E27FC236}">
                <a16:creationId xmlns:a16="http://schemas.microsoft.com/office/drawing/2014/main" id="{A0BC5A53-8C5C-93EC-7EF8-B603F01F2B25}"/>
              </a:ext>
            </a:extLst>
          </p:cNvPr>
          <p:cNvPicPr>
            <a:picLocks noChangeAspect="1"/>
          </p:cNvPicPr>
          <p:nvPr/>
        </p:nvPicPr>
        <p:blipFill rotWithShape="1">
          <a:blip r:embed="rId3"/>
          <a:srcRect t="10876" r="20693" b="16825"/>
          <a:stretch/>
        </p:blipFill>
        <p:spPr>
          <a:xfrm>
            <a:off x="2412609" y="3692451"/>
            <a:ext cx="6407833" cy="2890910"/>
          </a:xfrm>
          <a:prstGeom prst="rect">
            <a:avLst/>
          </a:prstGeom>
        </p:spPr>
      </p:pic>
      <p:sp>
        <p:nvSpPr>
          <p:cNvPr id="8" name="Rounded Rectangle 2">
            <a:extLst>
              <a:ext uri="{FF2B5EF4-FFF2-40B4-BE49-F238E27FC236}">
                <a16:creationId xmlns:a16="http://schemas.microsoft.com/office/drawing/2014/main" id="{050B9DD2-7055-164D-C39B-6C7C05162DFD}"/>
              </a:ext>
            </a:extLst>
          </p:cNvPr>
          <p:cNvSpPr/>
          <p:nvPr/>
        </p:nvSpPr>
        <p:spPr>
          <a:xfrm>
            <a:off x="185530" y="6583361"/>
            <a:ext cx="1952759" cy="23046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1075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23A3-847E-2818-F4A6-51BCEC1D88EC}"/>
              </a:ext>
            </a:extLst>
          </p:cNvPr>
          <p:cNvSpPr>
            <a:spLocks noGrp="1"/>
          </p:cNvSpPr>
          <p:nvPr>
            <p:ph type="title"/>
          </p:nvPr>
        </p:nvSpPr>
        <p:spPr/>
        <p:txBody>
          <a:bodyPr/>
          <a:lstStyle/>
          <a:p>
            <a:r>
              <a:rPr lang="en-US" b="1" dirty="0" err="1">
                <a:solidFill>
                  <a:srgbClr val="7030A0"/>
                </a:solidFill>
              </a:rPr>
              <a:t>Hamraaz</a:t>
            </a:r>
            <a:endParaRPr lang="en-US" b="1" dirty="0">
              <a:solidFill>
                <a:srgbClr val="7030A0"/>
              </a:solidFill>
            </a:endParaRPr>
          </a:p>
        </p:txBody>
      </p:sp>
      <p:sp>
        <p:nvSpPr>
          <p:cNvPr id="3" name="Content Placeholder 2">
            <a:extLst>
              <a:ext uri="{FF2B5EF4-FFF2-40B4-BE49-F238E27FC236}">
                <a16:creationId xmlns:a16="http://schemas.microsoft.com/office/drawing/2014/main" id="{3FD327FE-85EC-F17F-2046-AE33D99B6FBF}"/>
              </a:ext>
            </a:extLst>
          </p:cNvPr>
          <p:cNvSpPr>
            <a:spLocks noGrp="1"/>
          </p:cNvSpPr>
          <p:nvPr>
            <p:ph idx="1"/>
          </p:nvPr>
        </p:nvSpPr>
        <p:spPr>
          <a:xfrm>
            <a:off x="457200" y="1600200"/>
            <a:ext cx="8229600" cy="4772465"/>
          </a:xfrm>
        </p:spPr>
        <p:txBody>
          <a:bodyPr>
            <a:normAutofit/>
          </a:bodyPr>
          <a:lstStyle/>
          <a:p>
            <a:pPr algn="l"/>
            <a:r>
              <a:rPr lang="en-US" sz="2400" b="0" i="0" dirty="0">
                <a:solidFill>
                  <a:schemeClr val="tx1">
                    <a:lumMod val="95000"/>
                    <a:lumOff val="5000"/>
                  </a:schemeClr>
                </a:solidFill>
                <a:effectLst/>
              </a:rPr>
              <a:t>The Government of Pakistan has taken a major step in promoting </a:t>
            </a:r>
            <a:r>
              <a:rPr lang="en-US" sz="2400" dirty="0">
                <a:solidFill>
                  <a:schemeClr val="tx1">
                    <a:lumMod val="95000"/>
                    <a:lumOff val="5000"/>
                  </a:schemeClr>
                </a:solidFill>
              </a:rPr>
              <a:t>mental health</a:t>
            </a:r>
            <a:r>
              <a:rPr lang="en-US" sz="2400" b="0" i="0" dirty="0">
                <a:solidFill>
                  <a:schemeClr val="tx1">
                    <a:lumMod val="95000"/>
                    <a:lumOff val="5000"/>
                  </a:schemeClr>
                </a:solidFill>
                <a:effectLst/>
              </a:rPr>
              <a:t> by launching its first-ever mental health app named “</a:t>
            </a:r>
            <a:r>
              <a:rPr lang="en-US" sz="2400" b="0" i="0" dirty="0" err="1">
                <a:solidFill>
                  <a:srgbClr val="C00000"/>
                </a:solidFill>
                <a:effectLst/>
              </a:rPr>
              <a:t>Humraaz</a:t>
            </a:r>
            <a:r>
              <a:rPr lang="en-US" sz="2400" b="0" i="0" dirty="0">
                <a:solidFill>
                  <a:schemeClr val="tx1">
                    <a:lumMod val="95000"/>
                    <a:lumOff val="5000"/>
                  </a:schemeClr>
                </a:solidFill>
                <a:effectLst/>
              </a:rPr>
              <a:t>” and a toll-free helpline.</a:t>
            </a:r>
          </a:p>
          <a:p>
            <a:pPr algn="l"/>
            <a:r>
              <a:rPr lang="en-US" sz="2400" b="0" i="0" dirty="0">
                <a:solidFill>
                  <a:schemeClr val="tx1">
                    <a:lumMod val="95000"/>
                    <a:lumOff val="5000"/>
                  </a:schemeClr>
                </a:solidFill>
                <a:effectLst/>
              </a:rPr>
              <a:t>The launch of these initiatives is a </a:t>
            </a:r>
            <a:r>
              <a:rPr lang="en-US" sz="2400" b="0" i="0" dirty="0">
                <a:solidFill>
                  <a:srgbClr val="0070C0"/>
                </a:solidFill>
                <a:effectLst/>
              </a:rPr>
              <a:t>recognition of the importance of mental health</a:t>
            </a:r>
            <a:r>
              <a:rPr lang="en-US" sz="2400" b="0" i="0" dirty="0">
                <a:solidFill>
                  <a:schemeClr val="tx1">
                    <a:lumMod val="95000"/>
                    <a:lumOff val="5000"/>
                  </a:schemeClr>
                </a:solidFill>
                <a:effectLst/>
              </a:rPr>
              <a:t> in the country and a commitment towards addressing the increasing need for mental health services.</a:t>
            </a:r>
          </a:p>
          <a:p>
            <a:pPr algn="l"/>
            <a:r>
              <a:rPr lang="en-US" sz="2400" b="0" i="0" dirty="0">
                <a:solidFill>
                  <a:schemeClr val="tx1">
                    <a:lumMod val="95000"/>
                    <a:lumOff val="5000"/>
                  </a:schemeClr>
                </a:solidFill>
                <a:effectLst/>
              </a:rPr>
              <a:t>The </a:t>
            </a:r>
            <a:r>
              <a:rPr lang="en-US" sz="2400" b="0" i="0" dirty="0" err="1">
                <a:solidFill>
                  <a:schemeClr val="tx1">
                    <a:lumMod val="95000"/>
                    <a:lumOff val="5000"/>
                  </a:schemeClr>
                </a:solidFill>
                <a:effectLst/>
              </a:rPr>
              <a:t>Humraaz</a:t>
            </a:r>
            <a:r>
              <a:rPr lang="en-US" sz="2400" b="0" i="0" dirty="0">
                <a:solidFill>
                  <a:schemeClr val="tx1">
                    <a:lumMod val="95000"/>
                    <a:lumOff val="5000"/>
                  </a:schemeClr>
                </a:solidFill>
                <a:effectLst/>
              </a:rPr>
              <a:t> app will be </a:t>
            </a:r>
            <a:r>
              <a:rPr lang="en-US" sz="2400" b="0" i="0" dirty="0">
                <a:solidFill>
                  <a:srgbClr val="0070C0"/>
                </a:solidFill>
                <a:effectLst/>
              </a:rPr>
              <a:t>available for free on Android </a:t>
            </a:r>
            <a:r>
              <a:rPr lang="en-US" sz="2400" b="0" i="0" dirty="0">
                <a:solidFill>
                  <a:schemeClr val="tx1">
                    <a:lumMod val="95000"/>
                    <a:lumOff val="5000"/>
                  </a:schemeClr>
                </a:solidFill>
                <a:effectLst/>
              </a:rPr>
              <a:t>and will provide users with information about mental health and mental illnesses, as well as resources for support</a:t>
            </a:r>
          </a:p>
          <a:p>
            <a:endParaRPr lang="en-US" dirty="0"/>
          </a:p>
        </p:txBody>
      </p:sp>
      <p:sp>
        <p:nvSpPr>
          <p:cNvPr id="5" name="TextBox 4">
            <a:extLst>
              <a:ext uri="{FF2B5EF4-FFF2-40B4-BE49-F238E27FC236}">
                <a16:creationId xmlns:a16="http://schemas.microsoft.com/office/drawing/2014/main" id="{AA85ED44-CA12-09D0-BA06-651CDD5114B1}"/>
              </a:ext>
            </a:extLst>
          </p:cNvPr>
          <p:cNvSpPr txBox="1"/>
          <p:nvPr/>
        </p:nvSpPr>
        <p:spPr>
          <a:xfrm>
            <a:off x="267286" y="6002495"/>
            <a:ext cx="8609428" cy="307777"/>
          </a:xfrm>
          <a:prstGeom prst="rect">
            <a:avLst/>
          </a:prstGeom>
          <a:noFill/>
        </p:spPr>
        <p:txBody>
          <a:bodyPr wrap="square">
            <a:spAutoFit/>
          </a:bodyPr>
          <a:lstStyle/>
          <a:p>
            <a:r>
              <a:rPr lang="en-US" sz="1400" b="1" dirty="0">
                <a:solidFill>
                  <a:srgbClr val="0070C0"/>
                </a:solidFill>
              </a:rPr>
              <a:t>https://wow360.pk/govt-of-pakistan-launches-first-ever-mental-health-app-humraaz-toll-free-helpline/</a:t>
            </a:r>
          </a:p>
        </p:txBody>
      </p:sp>
      <p:sp>
        <p:nvSpPr>
          <p:cNvPr id="6" name="Rounded Rectangle 2">
            <a:extLst>
              <a:ext uri="{FF2B5EF4-FFF2-40B4-BE49-F238E27FC236}">
                <a16:creationId xmlns:a16="http://schemas.microsoft.com/office/drawing/2014/main" id="{875E17A2-5ACC-8241-259A-89C2898958B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0063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754A-AECD-6CE2-49EE-8B3F912AC0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B3B1F0-02FF-FCAC-1876-F0DD4276A193}"/>
              </a:ext>
            </a:extLst>
          </p:cNvPr>
          <p:cNvPicPr>
            <a:picLocks noGrp="1" noChangeAspect="1"/>
          </p:cNvPicPr>
          <p:nvPr>
            <p:ph idx="1"/>
          </p:nvPr>
        </p:nvPicPr>
        <p:blipFill rotWithShape="1">
          <a:blip r:embed="rId2"/>
          <a:srcRect l="7496" t="18106" r="55200" b="6194"/>
          <a:stretch/>
        </p:blipFill>
        <p:spPr>
          <a:xfrm>
            <a:off x="124259" y="580379"/>
            <a:ext cx="4447741" cy="5074833"/>
          </a:xfrm>
        </p:spPr>
      </p:pic>
      <p:sp>
        <p:nvSpPr>
          <p:cNvPr id="7" name="TextBox 6">
            <a:extLst>
              <a:ext uri="{FF2B5EF4-FFF2-40B4-BE49-F238E27FC236}">
                <a16:creationId xmlns:a16="http://schemas.microsoft.com/office/drawing/2014/main" id="{52DD536B-F3FA-1FBD-F6CB-FDDDB3EC5E10}"/>
              </a:ext>
            </a:extLst>
          </p:cNvPr>
          <p:cNvSpPr txBox="1"/>
          <p:nvPr/>
        </p:nvSpPr>
        <p:spPr>
          <a:xfrm>
            <a:off x="1821767" y="6205781"/>
            <a:ext cx="7244862" cy="523220"/>
          </a:xfrm>
          <a:prstGeom prst="rect">
            <a:avLst/>
          </a:prstGeom>
          <a:noFill/>
        </p:spPr>
        <p:txBody>
          <a:bodyPr wrap="square">
            <a:spAutoFit/>
          </a:bodyPr>
          <a:lstStyle/>
          <a:p>
            <a:r>
              <a:rPr lang="en-US" sz="1400" b="1" dirty="0">
                <a:solidFill>
                  <a:srgbClr val="0070C0"/>
                </a:solidFill>
              </a:rPr>
              <a:t>https://wow360.pk/govt-of-pakistan-launches-first-ever-mental-health-app-humraaz-toll-free-helpline/</a:t>
            </a:r>
          </a:p>
        </p:txBody>
      </p:sp>
      <p:pic>
        <p:nvPicPr>
          <p:cNvPr id="9" name="Picture 8">
            <a:extLst>
              <a:ext uri="{FF2B5EF4-FFF2-40B4-BE49-F238E27FC236}">
                <a16:creationId xmlns:a16="http://schemas.microsoft.com/office/drawing/2014/main" id="{7A656EE1-7915-52F4-6B53-F379FFAC96E0}"/>
              </a:ext>
            </a:extLst>
          </p:cNvPr>
          <p:cNvPicPr>
            <a:picLocks noChangeAspect="1"/>
          </p:cNvPicPr>
          <p:nvPr/>
        </p:nvPicPr>
        <p:blipFill rotWithShape="1">
          <a:blip r:embed="rId3"/>
          <a:srcRect l="13230" t="18326" r="41539" b="9981"/>
          <a:stretch/>
        </p:blipFill>
        <p:spPr>
          <a:xfrm>
            <a:off x="4810871" y="744951"/>
            <a:ext cx="3441323" cy="3066758"/>
          </a:xfrm>
          <a:prstGeom prst="rect">
            <a:avLst/>
          </a:prstGeom>
        </p:spPr>
      </p:pic>
      <p:sp>
        <p:nvSpPr>
          <p:cNvPr id="10" name="Rounded Rectangle 2">
            <a:extLst>
              <a:ext uri="{FF2B5EF4-FFF2-40B4-BE49-F238E27FC236}">
                <a16:creationId xmlns:a16="http://schemas.microsoft.com/office/drawing/2014/main" id="{98C8B24A-1497-3362-70C2-C27A4AE85701}"/>
              </a:ext>
            </a:extLst>
          </p:cNvPr>
          <p:cNvSpPr/>
          <p:nvPr/>
        </p:nvSpPr>
        <p:spPr>
          <a:xfrm>
            <a:off x="124259" y="6496690"/>
            <a:ext cx="1636237" cy="25775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4371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2C1390-5EF0-0D34-B3AA-A599E5189674}"/>
              </a:ext>
            </a:extLst>
          </p:cNvPr>
          <p:cNvSpPr/>
          <p:nvPr/>
        </p:nvSpPr>
        <p:spPr>
          <a:xfrm>
            <a:off x="457200" y="1600200"/>
            <a:ext cx="8229600" cy="3393831"/>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a:solidFill>
                  <a:schemeClr val="accent4">
                    <a:lumMod val="50000"/>
                  </a:schemeClr>
                </a:solidFill>
              </a:rPr>
              <a:t>Free Telephone </a:t>
            </a:r>
            <a:r>
              <a:rPr lang="en-US" sz="3600" b="1" dirty="0">
                <a:solidFill>
                  <a:srgbClr val="FF0000"/>
                </a:solidFill>
              </a:rPr>
              <a:t>Counselling Hotlines</a:t>
            </a:r>
          </a:p>
          <a:p>
            <a:pPr algn="ctr"/>
            <a:r>
              <a:rPr lang="en-US" sz="3600" b="1" dirty="0">
                <a:solidFill>
                  <a:schemeClr val="accent4">
                    <a:lumMod val="50000"/>
                  </a:schemeClr>
                </a:solidFill>
              </a:rPr>
              <a:t>in Pakistan</a:t>
            </a:r>
          </a:p>
        </p:txBody>
      </p:sp>
    </p:spTree>
    <p:extLst>
      <p:ext uri="{BB962C8B-B14F-4D97-AF65-F5344CB8AC3E}">
        <p14:creationId xmlns:p14="http://schemas.microsoft.com/office/powerpoint/2010/main" val="114224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B5AAC4E9-A9FA-AC5C-C9B5-D7543B71F21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10" name="Picture 9">
            <a:extLst>
              <a:ext uri="{FF2B5EF4-FFF2-40B4-BE49-F238E27FC236}">
                <a16:creationId xmlns:a16="http://schemas.microsoft.com/office/drawing/2014/main" id="{01755618-8A21-A7A7-882B-FD5D85422092}"/>
              </a:ext>
            </a:extLst>
          </p:cNvPr>
          <p:cNvPicPr>
            <a:picLocks noChangeAspect="1"/>
          </p:cNvPicPr>
          <p:nvPr/>
        </p:nvPicPr>
        <p:blipFill rotWithShape="1">
          <a:blip r:embed="rId2"/>
          <a:srcRect l="5000" t="22233" r="7538" b="7244"/>
          <a:stretch/>
        </p:blipFill>
        <p:spPr>
          <a:xfrm>
            <a:off x="161011" y="1429325"/>
            <a:ext cx="8821978" cy="3999349"/>
          </a:xfrm>
          <a:prstGeom prst="rect">
            <a:avLst/>
          </a:prstGeom>
        </p:spPr>
      </p:pic>
    </p:spTree>
    <p:extLst>
      <p:ext uri="{BB962C8B-B14F-4D97-AF65-F5344CB8AC3E}">
        <p14:creationId xmlns:p14="http://schemas.microsoft.com/office/powerpoint/2010/main" val="379000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1518333"/>
            <a:ext cx="8229600" cy="1143000"/>
          </a:xfrm>
        </p:spPr>
        <p:txBody>
          <a:bodyPr>
            <a:normAutofit fontScale="90000"/>
          </a:bodyPr>
          <a:lstStyle/>
          <a:p>
            <a:r>
              <a:rPr kumimoji="0" lang="en-US" altLang="en-US" sz="4000" b="1"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rPr>
              <a:t>Use Of Digitalization For Mental Health</a:t>
            </a:r>
            <a:r>
              <a:rPr kumimoji="0" lang="en-US" altLang="en-US" sz="4000" b="1" i="0" u="none" strike="noStrike" cap="none" normalizeH="0" baseline="0" dirty="0">
                <a:ln>
                  <a:noFill/>
                </a:ln>
                <a:solidFill>
                  <a:srgbClr val="7030A0"/>
                </a:solidFill>
                <a:effectLst/>
                <a:latin typeface="Arial" panose="020B0604020202020204" pitchFamily="34" charset="0"/>
              </a:rPr>
              <a:t> </a:t>
            </a:r>
            <a:endParaRPr lang="en-US" sz="4000" b="1" dirty="0">
              <a:solidFill>
                <a:srgbClr val="7030A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9116" y="4452257"/>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5E6574-9F31-6DCC-F8C9-882593A852CD}"/>
              </a:ext>
            </a:extLst>
          </p:cNvPr>
          <p:cNvPicPr>
            <a:picLocks noChangeAspect="1"/>
          </p:cNvPicPr>
          <p:nvPr/>
        </p:nvPicPr>
        <p:blipFill rotWithShape="1">
          <a:blip r:embed="rId2"/>
          <a:srcRect l="5981" t="29477" r="9230" b="28861"/>
          <a:stretch/>
        </p:blipFill>
        <p:spPr>
          <a:xfrm>
            <a:off x="113657" y="4026156"/>
            <a:ext cx="8916685" cy="2463288"/>
          </a:xfrm>
          <a:prstGeom prst="rect">
            <a:avLst/>
          </a:prstGeom>
        </p:spPr>
      </p:pic>
      <p:pic>
        <p:nvPicPr>
          <p:cNvPr id="5" name="Content Placeholder 5">
            <a:extLst>
              <a:ext uri="{FF2B5EF4-FFF2-40B4-BE49-F238E27FC236}">
                <a16:creationId xmlns:a16="http://schemas.microsoft.com/office/drawing/2014/main" id="{7AD43CC1-3FCB-E784-AE45-729658AA39FE}"/>
              </a:ext>
            </a:extLst>
          </p:cNvPr>
          <p:cNvPicPr>
            <a:picLocks noGrp="1" noChangeAspect="1"/>
          </p:cNvPicPr>
          <p:nvPr>
            <p:ph idx="1"/>
          </p:nvPr>
        </p:nvPicPr>
        <p:blipFill rotWithShape="1">
          <a:blip r:embed="rId3"/>
          <a:srcRect l="2817" t="10956" r="1769" b="23149"/>
          <a:stretch/>
        </p:blipFill>
        <p:spPr>
          <a:xfrm>
            <a:off x="457199" y="732086"/>
            <a:ext cx="8229600" cy="3195432"/>
          </a:xfrm>
        </p:spPr>
      </p:pic>
      <p:sp>
        <p:nvSpPr>
          <p:cNvPr id="6" name="Rounded Rectangle 2">
            <a:extLst>
              <a:ext uri="{FF2B5EF4-FFF2-40B4-BE49-F238E27FC236}">
                <a16:creationId xmlns:a16="http://schemas.microsoft.com/office/drawing/2014/main" id="{BBBCDAEF-F65B-882A-D88B-47FFBACB07D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3757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E25E3F-C636-9635-F33D-AC8FC18B85F3}"/>
              </a:ext>
            </a:extLst>
          </p:cNvPr>
          <p:cNvPicPr>
            <a:picLocks noChangeAspect="1"/>
          </p:cNvPicPr>
          <p:nvPr/>
        </p:nvPicPr>
        <p:blipFill rotWithShape="1">
          <a:blip r:embed="rId2"/>
          <a:srcRect l="7538" t="22233" r="5981" b="4508"/>
          <a:stretch/>
        </p:blipFill>
        <p:spPr>
          <a:xfrm>
            <a:off x="274377" y="1382151"/>
            <a:ext cx="8595246" cy="4093698"/>
          </a:xfrm>
          <a:prstGeom prst="rect">
            <a:avLst/>
          </a:prstGeom>
        </p:spPr>
      </p:pic>
      <p:sp>
        <p:nvSpPr>
          <p:cNvPr id="5" name="Rounded Rectangle 2">
            <a:extLst>
              <a:ext uri="{FF2B5EF4-FFF2-40B4-BE49-F238E27FC236}">
                <a16:creationId xmlns:a16="http://schemas.microsoft.com/office/drawing/2014/main" id="{479D9532-E27D-8A00-2464-04432E150E5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464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8EFCF5-59CA-4E96-1CE2-4D02E25E127C}"/>
              </a:ext>
            </a:extLst>
          </p:cNvPr>
          <p:cNvPicPr>
            <a:picLocks noGrp="1" noChangeAspect="1"/>
          </p:cNvPicPr>
          <p:nvPr>
            <p:ph idx="1"/>
          </p:nvPr>
        </p:nvPicPr>
        <p:blipFill rotWithShape="1">
          <a:blip r:embed="rId2"/>
          <a:srcRect l="3692" t="10876" r="8015" b="7244"/>
          <a:stretch/>
        </p:blipFill>
        <p:spPr>
          <a:xfrm>
            <a:off x="249701" y="1527806"/>
            <a:ext cx="8644597" cy="4507234"/>
          </a:xfrm>
          <a:prstGeom prst="rect">
            <a:avLst/>
          </a:prstGeom>
        </p:spPr>
      </p:pic>
      <p:sp>
        <p:nvSpPr>
          <p:cNvPr id="5" name="Rounded Rectangle 2">
            <a:extLst>
              <a:ext uri="{FF2B5EF4-FFF2-40B4-BE49-F238E27FC236}">
                <a16:creationId xmlns:a16="http://schemas.microsoft.com/office/drawing/2014/main" id="{DF98456E-0BBA-77EB-0D75-55FF7A29FA86}"/>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1346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FB6E-46F8-E159-0E57-D679A6B9E989}"/>
              </a:ext>
            </a:extLst>
          </p:cNvPr>
          <p:cNvSpPr>
            <a:spLocks noGrp="1"/>
          </p:cNvSpPr>
          <p:nvPr>
            <p:ph type="title"/>
          </p:nvPr>
        </p:nvSpPr>
        <p:spPr/>
        <p:txBody>
          <a:bodyPr/>
          <a:lstStyle/>
          <a:p>
            <a:r>
              <a:rPr lang="en-US" b="1" dirty="0">
                <a:solidFill>
                  <a:srgbClr val="7030A0"/>
                </a:solidFill>
              </a:rPr>
              <a:t>Advantages of Digitalization</a:t>
            </a:r>
          </a:p>
        </p:txBody>
      </p:sp>
      <p:sp>
        <p:nvSpPr>
          <p:cNvPr id="3" name="Content Placeholder 2">
            <a:extLst>
              <a:ext uri="{FF2B5EF4-FFF2-40B4-BE49-F238E27FC236}">
                <a16:creationId xmlns:a16="http://schemas.microsoft.com/office/drawing/2014/main" id="{98419B62-8100-6B74-A7B1-A532BBC09A6D}"/>
              </a:ext>
            </a:extLst>
          </p:cNvPr>
          <p:cNvSpPr>
            <a:spLocks noGrp="1"/>
          </p:cNvSpPr>
          <p:nvPr>
            <p:ph idx="1"/>
          </p:nvPr>
        </p:nvSpPr>
        <p:spPr>
          <a:xfrm>
            <a:off x="457200" y="1600200"/>
            <a:ext cx="8229600" cy="4983162"/>
          </a:xfrm>
        </p:spPr>
        <p:txBody>
          <a:bodyPr>
            <a:normAutofit/>
          </a:bodyPr>
          <a:lstStyle/>
          <a:p>
            <a:pPr marL="457200" indent="-457200" algn="l">
              <a:buFont typeface="+mj-lt"/>
              <a:buAutoNum type="arabicPeriod"/>
            </a:pPr>
            <a:r>
              <a:rPr lang="en-US" sz="2800" i="0" dirty="0">
                <a:effectLst/>
                <a:latin typeface="+mj-lt"/>
              </a:rPr>
              <a:t>Increased Access to Resources: </a:t>
            </a:r>
          </a:p>
          <a:p>
            <a:pPr marL="457200" indent="-457200" algn="l">
              <a:buFont typeface="+mj-lt"/>
              <a:buAutoNum type="arabicPeriod"/>
            </a:pPr>
            <a:r>
              <a:rPr lang="en-US" sz="2800" i="0" dirty="0">
                <a:effectLst/>
                <a:latin typeface="+mj-lt"/>
              </a:rPr>
              <a:t>24/7 Support:</a:t>
            </a:r>
          </a:p>
          <a:p>
            <a:pPr marL="457200" indent="-457200" algn="l">
              <a:buFont typeface="+mj-lt"/>
              <a:buAutoNum type="arabicPeriod"/>
            </a:pPr>
            <a:r>
              <a:rPr lang="en-US" sz="2800" i="0" dirty="0">
                <a:effectLst/>
                <a:latin typeface="+mj-lt"/>
              </a:rPr>
              <a:t>Anonymity and Privacy:</a:t>
            </a:r>
          </a:p>
          <a:p>
            <a:pPr marL="457200" indent="-457200" algn="l">
              <a:buFont typeface="+mj-lt"/>
              <a:buAutoNum type="arabicPeriod"/>
            </a:pPr>
            <a:r>
              <a:rPr lang="en-US" sz="2800" i="0" dirty="0">
                <a:effectLst/>
                <a:latin typeface="+mj-lt"/>
              </a:rPr>
              <a:t> Remote Therapy:</a:t>
            </a:r>
          </a:p>
          <a:p>
            <a:pPr marL="457200" indent="-457200" algn="l">
              <a:buFont typeface="+mj-lt"/>
              <a:buAutoNum type="arabicPeriod"/>
            </a:pPr>
            <a:r>
              <a:rPr lang="en-US" sz="2800" i="0" dirty="0">
                <a:effectLst/>
                <a:latin typeface="+mj-lt"/>
              </a:rPr>
              <a:t> Monitoring and Tracking Tools: </a:t>
            </a:r>
          </a:p>
          <a:p>
            <a:pPr marL="457200" indent="-457200" algn="l">
              <a:buFont typeface="+mj-lt"/>
              <a:buAutoNum type="arabicPeriod"/>
            </a:pPr>
            <a:r>
              <a:rPr lang="en-US" sz="2800" i="0" dirty="0">
                <a:effectLst/>
                <a:latin typeface="+mj-lt"/>
              </a:rPr>
              <a:t>Customization and Personalization: </a:t>
            </a:r>
          </a:p>
          <a:p>
            <a:pPr marL="457200" indent="-457200" algn="l">
              <a:buFont typeface="+mj-lt"/>
              <a:buAutoNum type="arabicPeriod"/>
            </a:pPr>
            <a:r>
              <a:rPr lang="en-US" sz="2800" i="0" dirty="0">
                <a:effectLst/>
                <a:latin typeface="+mj-lt"/>
              </a:rPr>
              <a:t>Educational Resources:</a:t>
            </a:r>
          </a:p>
          <a:p>
            <a:pPr marL="457200" indent="-457200" algn="l">
              <a:buFont typeface="+mj-lt"/>
              <a:buAutoNum type="arabicPeriod"/>
            </a:pPr>
            <a:r>
              <a:rPr lang="en-US" sz="2800" i="0" dirty="0">
                <a:effectLst/>
                <a:latin typeface="+mj-lt"/>
              </a:rPr>
              <a:t> Community Support:</a:t>
            </a:r>
            <a:endParaRPr lang="en-US" sz="2800" dirty="0"/>
          </a:p>
        </p:txBody>
      </p:sp>
      <p:sp>
        <p:nvSpPr>
          <p:cNvPr id="6" name="Rounded Rectangle 2">
            <a:extLst>
              <a:ext uri="{FF2B5EF4-FFF2-40B4-BE49-F238E27FC236}">
                <a16:creationId xmlns:a16="http://schemas.microsoft.com/office/drawing/2014/main" id="{A9E5A6E7-467D-84B0-0070-DA8FCEE192C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2268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E732-9A85-347C-7F85-2D8868A109E7}"/>
              </a:ext>
            </a:extLst>
          </p:cNvPr>
          <p:cNvSpPr>
            <a:spLocks noGrp="1"/>
          </p:cNvSpPr>
          <p:nvPr>
            <p:ph type="title"/>
          </p:nvPr>
        </p:nvSpPr>
        <p:spPr/>
        <p:txBody>
          <a:bodyPr/>
          <a:lstStyle/>
          <a:p>
            <a:r>
              <a:rPr lang="en-US" b="1" dirty="0">
                <a:solidFill>
                  <a:srgbClr val="7030A0"/>
                </a:solidFill>
              </a:rPr>
              <a:t>Disadvantages</a:t>
            </a:r>
          </a:p>
        </p:txBody>
      </p:sp>
      <p:sp>
        <p:nvSpPr>
          <p:cNvPr id="3" name="Content Placeholder 2">
            <a:extLst>
              <a:ext uri="{FF2B5EF4-FFF2-40B4-BE49-F238E27FC236}">
                <a16:creationId xmlns:a16="http://schemas.microsoft.com/office/drawing/2014/main" id="{478BCDEA-CF92-1AEB-6DF7-B6E70DE3DEC8}"/>
              </a:ext>
            </a:extLst>
          </p:cNvPr>
          <p:cNvSpPr>
            <a:spLocks noGrp="1"/>
          </p:cNvSpPr>
          <p:nvPr>
            <p:ph idx="1"/>
          </p:nvPr>
        </p:nvSpPr>
        <p:spPr>
          <a:xfrm>
            <a:off x="457200" y="1600200"/>
            <a:ext cx="8229600" cy="4983162"/>
          </a:xfrm>
        </p:spPr>
        <p:txBody>
          <a:bodyPr>
            <a:noAutofit/>
          </a:bodyPr>
          <a:lstStyle/>
          <a:p>
            <a:pPr marL="514350" indent="-514350" algn="l">
              <a:buClr>
                <a:schemeClr val="tx1"/>
              </a:buClr>
              <a:buFont typeface="+mj-lt"/>
              <a:buAutoNum type="arabicPeriod"/>
            </a:pPr>
            <a:r>
              <a:rPr lang="en-US" i="0" dirty="0">
                <a:solidFill>
                  <a:srgbClr val="FF0000"/>
                </a:solidFill>
                <a:effectLst/>
                <a:latin typeface="+mj-lt"/>
              </a:rPr>
              <a:t>Lack of </a:t>
            </a:r>
            <a:r>
              <a:rPr lang="en-US" i="0" dirty="0">
                <a:solidFill>
                  <a:srgbClr val="0D0D0D"/>
                </a:solidFill>
                <a:effectLst/>
                <a:latin typeface="+mj-lt"/>
              </a:rPr>
              <a:t>Human Connection </a:t>
            </a:r>
            <a:endParaRPr lang="en-US" dirty="0">
              <a:solidFill>
                <a:srgbClr val="0D0D0D"/>
              </a:solidFill>
              <a:latin typeface="+mj-lt"/>
            </a:endParaRPr>
          </a:p>
          <a:p>
            <a:pPr marL="514350" indent="-514350" algn="l">
              <a:buClr>
                <a:schemeClr val="tx1"/>
              </a:buClr>
              <a:buFont typeface="+mj-lt"/>
              <a:buAutoNum type="arabicPeriod"/>
            </a:pPr>
            <a:r>
              <a:rPr lang="en-US" i="0" dirty="0">
                <a:solidFill>
                  <a:srgbClr val="0D0D0D"/>
                </a:solidFill>
                <a:effectLst/>
                <a:latin typeface="+mj-lt"/>
              </a:rPr>
              <a:t>Digital </a:t>
            </a:r>
            <a:r>
              <a:rPr lang="en-US" i="0" dirty="0">
                <a:solidFill>
                  <a:srgbClr val="FF0000"/>
                </a:solidFill>
                <a:effectLst/>
                <a:latin typeface="+mj-lt"/>
              </a:rPr>
              <a:t>Divide</a:t>
            </a:r>
          </a:p>
          <a:p>
            <a:pPr marL="514350" indent="-514350" algn="l">
              <a:buClr>
                <a:schemeClr val="tx1"/>
              </a:buClr>
              <a:buFont typeface="+mj-lt"/>
              <a:buAutoNum type="arabicPeriod"/>
            </a:pPr>
            <a:r>
              <a:rPr lang="en-US" i="0" dirty="0">
                <a:solidFill>
                  <a:srgbClr val="0D0D0D"/>
                </a:solidFill>
                <a:effectLst/>
                <a:latin typeface="+mj-lt"/>
              </a:rPr>
              <a:t>Privacy and Security Concerns</a:t>
            </a:r>
          </a:p>
          <a:p>
            <a:pPr marL="514350" indent="-514350" algn="l">
              <a:buClr>
                <a:schemeClr val="tx1"/>
              </a:buClr>
              <a:buFont typeface="+mj-lt"/>
              <a:buAutoNum type="arabicPeriod"/>
            </a:pPr>
            <a:r>
              <a:rPr lang="en-US" i="0" dirty="0">
                <a:solidFill>
                  <a:srgbClr val="0D0D0D"/>
                </a:solidFill>
                <a:effectLst/>
                <a:latin typeface="+mj-lt"/>
              </a:rPr>
              <a:t>Quality and Regulation</a:t>
            </a:r>
          </a:p>
          <a:p>
            <a:pPr marL="514350" indent="-514350" algn="l">
              <a:buClr>
                <a:schemeClr val="tx1"/>
              </a:buClr>
              <a:buFont typeface="+mj-lt"/>
              <a:buAutoNum type="arabicPeriod"/>
            </a:pPr>
            <a:r>
              <a:rPr lang="en-US" i="0" dirty="0">
                <a:solidFill>
                  <a:srgbClr val="FF0000"/>
                </a:solidFill>
                <a:effectLst/>
                <a:latin typeface="+mj-lt"/>
              </a:rPr>
              <a:t>Risk of Misdiagnosis or Harm</a:t>
            </a:r>
          </a:p>
          <a:p>
            <a:pPr marL="514350" indent="-514350" algn="l">
              <a:buClr>
                <a:schemeClr val="tx1"/>
              </a:buClr>
              <a:buFont typeface="+mj-lt"/>
              <a:buAutoNum type="arabicPeriod"/>
            </a:pPr>
            <a:r>
              <a:rPr lang="en-US" dirty="0">
                <a:solidFill>
                  <a:srgbClr val="0D0D0D"/>
                </a:solidFill>
                <a:latin typeface="+mj-lt"/>
              </a:rPr>
              <a:t>D</a:t>
            </a:r>
            <a:r>
              <a:rPr lang="en-US" i="0" dirty="0">
                <a:solidFill>
                  <a:srgbClr val="0D0D0D"/>
                </a:solidFill>
                <a:effectLst/>
                <a:latin typeface="+mj-lt"/>
              </a:rPr>
              <a:t>igital </a:t>
            </a:r>
            <a:r>
              <a:rPr lang="en-US" i="0" dirty="0">
                <a:solidFill>
                  <a:srgbClr val="FF0000"/>
                </a:solidFill>
                <a:effectLst/>
                <a:latin typeface="+mj-lt"/>
              </a:rPr>
              <a:t>Fatigue </a:t>
            </a:r>
            <a:r>
              <a:rPr lang="en-US" i="0" dirty="0">
                <a:solidFill>
                  <a:srgbClr val="0D0D0D"/>
                </a:solidFill>
                <a:effectLst/>
                <a:latin typeface="+mj-lt"/>
              </a:rPr>
              <a:t>and Overwhelm</a:t>
            </a:r>
          </a:p>
          <a:p>
            <a:pPr marL="514350" indent="-514350" algn="l">
              <a:buClr>
                <a:schemeClr val="tx1"/>
              </a:buClr>
              <a:buFont typeface="+mj-lt"/>
              <a:buAutoNum type="arabicPeriod"/>
            </a:pPr>
            <a:r>
              <a:rPr lang="en-US" i="0" dirty="0">
                <a:solidFill>
                  <a:srgbClr val="FF0000"/>
                </a:solidFill>
                <a:effectLst/>
                <a:latin typeface="+mj-lt"/>
              </a:rPr>
              <a:t>Loss of </a:t>
            </a:r>
            <a:r>
              <a:rPr lang="en-US" i="0" dirty="0">
                <a:solidFill>
                  <a:srgbClr val="0D0D0D"/>
                </a:solidFill>
                <a:effectLst/>
                <a:latin typeface="+mj-lt"/>
              </a:rPr>
              <a:t>In-Person Support Networks</a:t>
            </a:r>
          </a:p>
          <a:p>
            <a:pPr marL="514350" indent="-514350" algn="l">
              <a:buClr>
                <a:schemeClr val="tx1"/>
              </a:buClr>
              <a:buFont typeface="+mj-lt"/>
              <a:buAutoNum type="arabicPeriod"/>
            </a:pPr>
            <a:r>
              <a:rPr lang="en-US" i="0" dirty="0">
                <a:solidFill>
                  <a:srgbClr val="0D0D0D"/>
                </a:solidFill>
                <a:effectLst/>
                <a:latin typeface="+mj-lt"/>
              </a:rPr>
              <a:t>Digital </a:t>
            </a:r>
            <a:r>
              <a:rPr lang="en-US" i="0" dirty="0">
                <a:solidFill>
                  <a:srgbClr val="FF0000"/>
                </a:solidFill>
                <a:effectLst/>
                <a:latin typeface="+mj-lt"/>
              </a:rPr>
              <a:t>Addiction and Dependency</a:t>
            </a:r>
            <a:endParaRPr lang="en-US" dirty="0">
              <a:solidFill>
                <a:srgbClr val="FF0000"/>
              </a:solidFill>
            </a:endParaRPr>
          </a:p>
        </p:txBody>
      </p:sp>
      <p:sp>
        <p:nvSpPr>
          <p:cNvPr id="6" name="Rounded Rectangle 2">
            <a:extLst>
              <a:ext uri="{FF2B5EF4-FFF2-40B4-BE49-F238E27FC236}">
                <a16:creationId xmlns:a16="http://schemas.microsoft.com/office/drawing/2014/main" id="{159B5473-911B-1E7A-3B17-6C92774940D3}"/>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18914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F0E-F8D2-9AA9-24C2-3AE3100A2BA1}"/>
              </a:ext>
            </a:extLst>
          </p:cNvPr>
          <p:cNvSpPr>
            <a:spLocks noGrp="1"/>
          </p:cNvSpPr>
          <p:nvPr>
            <p:ph type="title"/>
          </p:nvPr>
        </p:nvSpPr>
        <p:spPr/>
        <p:txBody>
          <a:bodyPr/>
          <a:lstStyle/>
          <a:p>
            <a:r>
              <a:rPr lang="en-US" b="1" dirty="0">
                <a:solidFill>
                  <a:srgbClr val="7030A0"/>
                </a:solidFill>
              </a:rPr>
              <a:t>Improvements </a:t>
            </a:r>
          </a:p>
        </p:txBody>
      </p:sp>
      <p:sp>
        <p:nvSpPr>
          <p:cNvPr id="3" name="Content Placeholder 2">
            <a:extLst>
              <a:ext uri="{FF2B5EF4-FFF2-40B4-BE49-F238E27FC236}">
                <a16:creationId xmlns:a16="http://schemas.microsoft.com/office/drawing/2014/main" id="{FA749C66-93FC-E2FA-8DE2-CEF00228344F}"/>
              </a:ext>
            </a:extLst>
          </p:cNvPr>
          <p:cNvSpPr>
            <a:spLocks noGrp="1"/>
          </p:cNvSpPr>
          <p:nvPr>
            <p:ph idx="1"/>
          </p:nvPr>
        </p:nvSpPr>
        <p:spPr>
          <a:xfrm>
            <a:off x="457200" y="1828800"/>
            <a:ext cx="8229600" cy="4480560"/>
          </a:xfrm>
        </p:spPr>
        <p:txBody>
          <a:bodyPr>
            <a:normAutofit/>
          </a:bodyPr>
          <a:lstStyle/>
          <a:p>
            <a:pPr algn="l">
              <a:buFont typeface="+mj-lt"/>
              <a:buAutoNum type="arabicPeriod"/>
            </a:pPr>
            <a:r>
              <a:rPr lang="en-US" sz="2800" i="0" dirty="0">
                <a:solidFill>
                  <a:srgbClr val="0D0D0D"/>
                </a:solidFill>
                <a:effectLst/>
              </a:rPr>
              <a:t>Awareness and Education</a:t>
            </a:r>
            <a:endParaRPr lang="en-US" sz="2800" dirty="0">
              <a:solidFill>
                <a:srgbClr val="0D0D0D"/>
              </a:solidFill>
            </a:endParaRPr>
          </a:p>
          <a:p>
            <a:pPr algn="l">
              <a:buFont typeface="+mj-lt"/>
              <a:buAutoNum type="arabicPeriod"/>
            </a:pPr>
            <a:r>
              <a:rPr lang="en-US" sz="2800" i="0" dirty="0">
                <a:solidFill>
                  <a:srgbClr val="0D0D0D"/>
                </a:solidFill>
                <a:effectLst/>
              </a:rPr>
              <a:t>Infrastructure Development: </a:t>
            </a:r>
          </a:p>
          <a:p>
            <a:pPr algn="l">
              <a:buFont typeface="+mj-lt"/>
              <a:buAutoNum type="arabicPeriod"/>
            </a:pPr>
            <a:r>
              <a:rPr lang="en-US" sz="2800" i="0" dirty="0">
                <a:solidFill>
                  <a:srgbClr val="0D0D0D"/>
                </a:solidFill>
                <a:effectLst/>
              </a:rPr>
              <a:t>Capacity Building: </a:t>
            </a:r>
          </a:p>
          <a:p>
            <a:pPr algn="l">
              <a:buFont typeface="+mj-lt"/>
              <a:buAutoNum type="arabicPeriod"/>
            </a:pPr>
            <a:r>
              <a:rPr lang="en-US" sz="2800" i="0" dirty="0">
                <a:solidFill>
                  <a:srgbClr val="0D0D0D"/>
                </a:solidFill>
                <a:effectLst/>
              </a:rPr>
              <a:t>Regulation and Standards:</a:t>
            </a:r>
          </a:p>
          <a:p>
            <a:pPr algn="l">
              <a:buFont typeface="+mj-lt"/>
              <a:buAutoNum type="arabicPeriod"/>
            </a:pPr>
            <a:r>
              <a:rPr lang="en-US" sz="2800" i="0" dirty="0">
                <a:solidFill>
                  <a:srgbClr val="0D0D0D"/>
                </a:solidFill>
                <a:effectLst/>
              </a:rPr>
              <a:t>Integration with Healthcare System.</a:t>
            </a:r>
          </a:p>
          <a:p>
            <a:pPr algn="l">
              <a:buFont typeface="+mj-lt"/>
              <a:buAutoNum type="arabicPeriod"/>
            </a:pPr>
            <a:r>
              <a:rPr lang="en-US" sz="2800" i="0" dirty="0">
                <a:solidFill>
                  <a:srgbClr val="0D0D0D"/>
                </a:solidFill>
                <a:effectLst/>
              </a:rPr>
              <a:t>Research and Evaluation:</a:t>
            </a:r>
          </a:p>
          <a:p>
            <a:pPr algn="l">
              <a:buFont typeface="+mj-lt"/>
              <a:buAutoNum type="arabicPeriod"/>
            </a:pPr>
            <a:r>
              <a:rPr lang="en-US" sz="2800" i="0" dirty="0">
                <a:solidFill>
                  <a:srgbClr val="0D0D0D"/>
                </a:solidFill>
                <a:effectLst/>
              </a:rPr>
              <a:t>Public-Private Partnerships: </a:t>
            </a:r>
          </a:p>
          <a:p>
            <a:pPr algn="l">
              <a:buFont typeface="+mj-lt"/>
              <a:buAutoNum type="arabicPeriod"/>
            </a:pPr>
            <a:r>
              <a:rPr lang="en-US" sz="2800" i="0" dirty="0">
                <a:solidFill>
                  <a:srgbClr val="0D0D0D"/>
                </a:solidFill>
                <a:effectLst/>
              </a:rPr>
              <a:t>Affordability and Accessibility</a:t>
            </a:r>
            <a:endParaRPr lang="en-US" sz="2800" dirty="0"/>
          </a:p>
        </p:txBody>
      </p:sp>
      <p:sp>
        <p:nvSpPr>
          <p:cNvPr id="4" name="Rounded Rectangle 2">
            <a:extLst>
              <a:ext uri="{FF2B5EF4-FFF2-40B4-BE49-F238E27FC236}">
                <a16:creationId xmlns:a16="http://schemas.microsoft.com/office/drawing/2014/main" id="{CD2621C1-73EB-7D55-515C-E7FAEDB2543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82509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F9A4-04AB-DEF7-3A0D-CE16008AF1D7}"/>
              </a:ext>
            </a:extLst>
          </p:cNvPr>
          <p:cNvSpPr>
            <a:spLocks noGrp="1"/>
          </p:cNvSpPr>
          <p:nvPr>
            <p:ph type="title"/>
          </p:nvPr>
        </p:nvSpPr>
        <p:spPr>
          <a:xfrm>
            <a:off x="457200" y="609600"/>
            <a:ext cx="8229600" cy="1516539"/>
          </a:xfrm>
        </p:spPr>
        <p:txBody>
          <a:bodyPr>
            <a:noAutofit/>
          </a:bodyPr>
          <a:lstStyle/>
          <a:p>
            <a:pPr algn="l"/>
            <a:r>
              <a:rPr lang="en-US" sz="2800" b="1" dirty="0">
                <a:solidFill>
                  <a:srgbClr val="7030A0"/>
                </a:solidFill>
              </a:rPr>
              <a:t>Digital Transformation Of Mental Health Services</a:t>
            </a:r>
            <a:br>
              <a:rPr lang="en-US" sz="2800" b="1" dirty="0">
                <a:solidFill>
                  <a:srgbClr val="7030A0"/>
                </a:solidFill>
              </a:rPr>
            </a:br>
            <a:r>
              <a:rPr lang="en-US" sz="2000" b="1" dirty="0">
                <a:solidFill>
                  <a:schemeClr val="tx2">
                    <a:lumMod val="60000"/>
                    <a:lumOff val="40000"/>
                  </a:schemeClr>
                </a:solidFill>
              </a:rPr>
              <a:t>Raymond R. Bond, Maurice D. </a:t>
            </a:r>
            <a:r>
              <a:rPr lang="en-US" sz="2000" b="1" dirty="0" err="1">
                <a:solidFill>
                  <a:schemeClr val="tx2">
                    <a:lumMod val="60000"/>
                    <a:lumOff val="40000"/>
                  </a:schemeClr>
                </a:solidFill>
              </a:rPr>
              <a:t>Mulvenna</a:t>
            </a:r>
            <a:r>
              <a:rPr lang="en-US" sz="2000" b="1" dirty="0">
                <a:solidFill>
                  <a:schemeClr val="tx2">
                    <a:lumMod val="60000"/>
                    <a:lumOff val="40000"/>
                  </a:schemeClr>
                </a:solidFill>
              </a:rPr>
              <a:t>, </a:t>
            </a:r>
            <a:r>
              <a:rPr lang="en-US" sz="2000" b="1" dirty="0" err="1">
                <a:solidFill>
                  <a:schemeClr val="tx2">
                    <a:lumMod val="60000"/>
                    <a:lumOff val="40000"/>
                  </a:schemeClr>
                </a:solidFill>
              </a:rPr>
              <a:t>npj</a:t>
            </a:r>
            <a:r>
              <a:rPr lang="en-US" sz="2000" b="1" dirty="0">
                <a:solidFill>
                  <a:schemeClr val="tx2">
                    <a:lumMod val="60000"/>
                    <a:lumOff val="40000"/>
                  </a:schemeClr>
                </a:solidFill>
              </a:rPr>
              <a:t> Mental Health Research (2023) </a:t>
            </a:r>
          </a:p>
        </p:txBody>
      </p:sp>
      <p:sp>
        <p:nvSpPr>
          <p:cNvPr id="3" name="Content Placeholder 2">
            <a:extLst>
              <a:ext uri="{FF2B5EF4-FFF2-40B4-BE49-F238E27FC236}">
                <a16:creationId xmlns:a16="http://schemas.microsoft.com/office/drawing/2014/main" id="{F013C7AB-4EAF-DE8C-99ED-F99E0D6B2416}"/>
              </a:ext>
            </a:extLst>
          </p:cNvPr>
          <p:cNvSpPr>
            <a:spLocks noGrp="1"/>
          </p:cNvSpPr>
          <p:nvPr>
            <p:ph idx="1"/>
          </p:nvPr>
        </p:nvSpPr>
        <p:spPr>
          <a:xfrm>
            <a:off x="457200" y="2164080"/>
            <a:ext cx="8229600" cy="4084320"/>
          </a:xfrm>
        </p:spPr>
        <p:txBody>
          <a:bodyPr>
            <a:noAutofit/>
          </a:bodyPr>
          <a:lstStyle/>
          <a:p>
            <a:r>
              <a:rPr lang="en-US" sz="2400" dirty="0"/>
              <a:t>Digital technologies can be used to augment existing mental health services without replacing them, and act as a kind of ‘digital glue’ to improve the user experience and future proof services for future generations</a:t>
            </a:r>
          </a:p>
          <a:p>
            <a:r>
              <a:rPr lang="en-US" sz="2400" dirty="0"/>
              <a:t>Digital mental health interventions can increase the accessibility of support (24/7) and can also be used as a ‘</a:t>
            </a:r>
            <a:r>
              <a:rPr lang="en-US" sz="2400" dirty="0" err="1">
                <a:solidFill>
                  <a:schemeClr val="tx2">
                    <a:lumMod val="60000"/>
                    <a:lumOff val="40000"/>
                  </a:schemeClr>
                </a:solidFill>
              </a:rPr>
              <a:t>nonstigmatising</a:t>
            </a:r>
            <a:r>
              <a:rPr lang="en-US" sz="2400" dirty="0">
                <a:solidFill>
                  <a:schemeClr val="tx2">
                    <a:lumMod val="60000"/>
                    <a:lumOff val="40000"/>
                  </a:schemeClr>
                </a:solidFill>
              </a:rPr>
              <a:t>’ and ‘anonymous</a:t>
            </a:r>
            <a:r>
              <a:rPr lang="en-US" sz="2400" dirty="0"/>
              <a:t>’ stepping stone to receiving support.</a:t>
            </a:r>
          </a:p>
          <a:p>
            <a:r>
              <a:rPr lang="en-US" sz="2400" dirty="0"/>
              <a:t> Be sure to consider all ethical aspects of deploying different kinds of digital technologies in mental health</a:t>
            </a:r>
          </a:p>
        </p:txBody>
      </p:sp>
      <p:sp>
        <p:nvSpPr>
          <p:cNvPr id="4" name="Rounded Rectangle 5">
            <a:extLst>
              <a:ext uri="{FF2B5EF4-FFF2-40B4-BE49-F238E27FC236}">
                <a16:creationId xmlns:a16="http://schemas.microsoft.com/office/drawing/2014/main" id="{170DF279-FDC4-860B-B26E-F6F17A9E2464}"/>
              </a:ext>
            </a:extLst>
          </p:cNvPr>
          <p:cNvSpPr/>
          <p:nvPr/>
        </p:nvSpPr>
        <p:spPr>
          <a:xfrm>
            <a:off x="6339840" y="6286340"/>
            <a:ext cx="2662452" cy="43510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57968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Autofit/>
          </a:bodyPr>
          <a:lstStyle/>
          <a:p>
            <a:pPr algn="just"/>
            <a:r>
              <a:rPr lang="en-US" sz="2800" b="0" i="0" dirty="0">
                <a:solidFill>
                  <a:srgbClr val="0D0D0D"/>
                </a:solidFill>
                <a:effectLst/>
              </a:rPr>
              <a:t>Justice involves </a:t>
            </a:r>
            <a:r>
              <a:rPr lang="en-US" sz="2800" b="0" i="0" dirty="0">
                <a:solidFill>
                  <a:srgbClr val="FF0000"/>
                </a:solidFill>
                <a:effectLst/>
              </a:rPr>
              <a:t>treating individuals fairly and equitably</a:t>
            </a:r>
            <a:r>
              <a:rPr lang="en-US" sz="2800" b="0" i="0" dirty="0">
                <a:solidFill>
                  <a:srgbClr val="0D0D0D"/>
                </a:solidFill>
                <a:effectLst/>
              </a:rPr>
              <a:t>, ensuring that everyone receives what is due to them.</a:t>
            </a:r>
          </a:p>
          <a:p>
            <a:pPr algn="just"/>
            <a:r>
              <a:rPr lang="en-US" sz="2800" b="0" i="0" dirty="0">
                <a:solidFill>
                  <a:srgbClr val="0D0D0D"/>
                </a:solidFill>
                <a:effectLst/>
              </a:rPr>
              <a:t>It requires impartiality, equality, and fairness in the distribution of benefits, resources, opportunities, and burdens. </a:t>
            </a:r>
          </a:p>
          <a:p>
            <a:pPr algn="just"/>
            <a:r>
              <a:rPr lang="en-US" sz="2800" b="0" i="0" dirty="0">
                <a:solidFill>
                  <a:srgbClr val="0D0D0D"/>
                </a:solidFill>
                <a:effectLst/>
              </a:rPr>
              <a:t>Justice also entails addressing systemic inequalities and advocating for the rights of marginalized or disadvantaged groups.</a:t>
            </a:r>
            <a:endParaRPr lang="en-US" sz="2800"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a:t>Justice</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6F61-ED73-6EC1-66FE-01CA191F52EB}"/>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44C21A55-7C97-8C97-55BF-D54D6AB681AC}"/>
              </a:ext>
            </a:extLst>
          </p:cNvPr>
          <p:cNvSpPr>
            <a:spLocks noGrp="1"/>
          </p:cNvSpPr>
          <p:nvPr>
            <p:ph idx="1"/>
          </p:nvPr>
        </p:nvSpPr>
        <p:spPr/>
        <p:txBody>
          <a:bodyPr>
            <a:noAutofit/>
          </a:bodyPr>
          <a:lstStyle/>
          <a:p>
            <a:pPr marL="0" indent="0">
              <a:buNone/>
            </a:pPr>
            <a:r>
              <a:rPr lang="en-US" sz="2700" b="0" i="0" dirty="0">
                <a:solidFill>
                  <a:srgbClr val="0D0D0D"/>
                </a:solidFill>
                <a:effectLst/>
              </a:rPr>
              <a:t>1. Which of the following is NOT a potential challenge in digitalization of mental health services? </a:t>
            </a:r>
          </a:p>
          <a:p>
            <a:pPr marL="514350" indent="-514350">
              <a:buAutoNum type="alphaLcParenR"/>
            </a:pPr>
            <a:r>
              <a:rPr lang="en-US" sz="2700" b="0" i="0" dirty="0">
                <a:solidFill>
                  <a:srgbClr val="0D0D0D"/>
                </a:solidFill>
                <a:effectLst/>
              </a:rPr>
              <a:t>Lack of human connection </a:t>
            </a:r>
          </a:p>
          <a:p>
            <a:pPr marL="514350" indent="-514350">
              <a:buAutoNum type="alphaLcParenR"/>
            </a:pPr>
            <a:r>
              <a:rPr lang="en-US" sz="2700" b="0" i="0" dirty="0">
                <a:solidFill>
                  <a:srgbClr val="0D0D0D"/>
                </a:solidFill>
                <a:effectLst/>
              </a:rPr>
              <a:t>Cultural sensitivity </a:t>
            </a:r>
          </a:p>
          <a:p>
            <a:pPr marL="514350" indent="-514350">
              <a:buAutoNum type="alphaLcParenR"/>
            </a:pPr>
            <a:r>
              <a:rPr lang="en-US" sz="2700" b="0" i="0" dirty="0">
                <a:solidFill>
                  <a:srgbClr val="0D0D0D"/>
                </a:solidFill>
                <a:effectLst/>
              </a:rPr>
              <a:t>Enhanced privacy and security</a:t>
            </a:r>
          </a:p>
          <a:p>
            <a:pPr marL="514350" indent="-514350">
              <a:buAutoNum type="alphaLcParenR"/>
            </a:pPr>
            <a:r>
              <a:rPr lang="en-US" sz="2700" b="0" i="0" dirty="0">
                <a:solidFill>
                  <a:srgbClr val="0D0D0D"/>
                </a:solidFill>
                <a:effectLst/>
              </a:rPr>
              <a:t>Digital divide.</a:t>
            </a:r>
            <a:endParaRPr lang="en-US" sz="2700" dirty="0"/>
          </a:p>
        </p:txBody>
      </p:sp>
      <p:sp>
        <p:nvSpPr>
          <p:cNvPr id="4" name="TextBox 3">
            <a:extLst>
              <a:ext uri="{FF2B5EF4-FFF2-40B4-BE49-F238E27FC236}">
                <a16:creationId xmlns:a16="http://schemas.microsoft.com/office/drawing/2014/main" id="{A0A74B7A-D45B-F635-B5D9-E83BDB88F999}"/>
              </a:ext>
            </a:extLst>
          </p:cNvPr>
          <p:cNvSpPr txBox="1"/>
          <p:nvPr/>
        </p:nvSpPr>
        <p:spPr>
          <a:xfrm>
            <a:off x="2855742" y="6308725"/>
            <a:ext cx="3854547" cy="369332"/>
          </a:xfrm>
          <a:prstGeom prst="rect">
            <a:avLst/>
          </a:prstGeom>
          <a:noFill/>
        </p:spPr>
        <p:txBody>
          <a:bodyPr wrap="square" rtlCol="0">
            <a:spAutoFit/>
          </a:bodyPr>
          <a:lstStyle/>
          <a:p>
            <a:pPr algn="ctr"/>
            <a:r>
              <a:rPr lang="en-US" b="1" dirty="0">
                <a:solidFill>
                  <a:srgbClr val="FF0000"/>
                </a:solidFill>
              </a:rPr>
              <a:t>Answer: c </a:t>
            </a:r>
          </a:p>
        </p:txBody>
      </p:sp>
    </p:spTree>
    <p:extLst>
      <p:ext uri="{BB962C8B-B14F-4D97-AF65-F5344CB8AC3E}">
        <p14:creationId xmlns:p14="http://schemas.microsoft.com/office/powerpoint/2010/main" val="13544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40F0-E5EB-108F-F72C-16F9F8B76A3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2F5E3022-669E-6A43-D05A-8FC76B9E4001}"/>
              </a:ext>
            </a:extLst>
          </p:cNvPr>
          <p:cNvSpPr>
            <a:spLocks noGrp="1"/>
          </p:cNvSpPr>
          <p:nvPr>
            <p:ph idx="1"/>
          </p:nvPr>
        </p:nvSpPr>
        <p:spPr/>
        <p:txBody>
          <a:bodyPr/>
          <a:lstStyle/>
          <a:p>
            <a:pPr marL="0" marR="0" indent="0">
              <a:lnSpc>
                <a:spcPct val="107000"/>
              </a:lnSpc>
              <a:spcBef>
                <a:spcPts val="0"/>
              </a:spcBef>
              <a:spcAft>
                <a:spcPts val="800"/>
              </a:spcAft>
              <a:buNone/>
            </a:pPr>
            <a:r>
              <a:rPr lang="en-US" sz="2700" kern="100" dirty="0">
                <a:effectLst/>
                <a:latin typeface="Calibri" panose="020F0502020204030204" pitchFamily="34" charset="0"/>
                <a:ea typeface="Calibri" panose="020F0502020204030204" pitchFamily="34" charset="0"/>
                <a:cs typeface="Arial" panose="020B0604020202020204" pitchFamily="34" charset="0"/>
              </a:rPr>
              <a:t>2. How does digitalization contribute to personalized mental health care?</a:t>
            </a:r>
          </a:p>
          <a:p>
            <a:pPr marL="0" marR="0" indent="0">
              <a:lnSpc>
                <a:spcPct val="107000"/>
              </a:lnSpc>
              <a:spcBef>
                <a:spcPts val="0"/>
              </a:spcBef>
              <a:spcAft>
                <a:spcPts val="800"/>
              </a:spcAft>
              <a:buNone/>
            </a:pPr>
            <a:r>
              <a:rPr lang="en-US" sz="2700" kern="100" dirty="0">
                <a:effectLst/>
                <a:latin typeface="Calibri" panose="020F0502020204030204" pitchFamily="34" charset="0"/>
                <a:ea typeface="Calibri" panose="020F0502020204030204" pitchFamily="34" charset="0"/>
                <a:cs typeface="Arial" panose="020B0604020202020204" pitchFamily="34" charset="0"/>
              </a:rPr>
              <a:t>a) By providing a one-size-fits-all approach</a:t>
            </a:r>
          </a:p>
          <a:p>
            <a:pPr marL="0" marR="0" indent="0">
              <a:lnSpc>
                <a:spcPct val="107000"/>
              </a:lnSpc>
              <a:spcBef>
                <a:spcPts val="0"/>
              </a:spcBef>
              <a:spcAft>
                <a:spcPts val="800"/>
              </a:spcAft>
              <a:buNone/>
            </a:pPr>
            <a:r>
              <a:rPr lang="en-US" sz="2700" kern="100" dirty="0">
                <a:effectLst/>
                <a:latin typeface="Calibri" panose="020F0502020204030204" pitchFamily="34" charset="0"/>
                <a:ea typeface="Calibri" panose="020F0502020204030204" pitchFamily="34" charset="0"/>
                <a:cs typeface="Arial" panose="020B0604020202020204" pitchFamily="34" charset="0"/>
              </a:rPr>
              <a:t>b) By offering tailored interventions based on individual needs</a:t>
            </a:r>
          </a:p>
          <a:p>
            <a:pPr marL="0" marR="0" indent="0">
              <a:lnSpc>
                <a:spcPct val="107000"/>
              </a:lnSpc>
              <a:spcBef>
                <a:spcPts val="0"/>
              </a:spcBef>
              <a:spcAft>
                <a:spcPts val="800"/>
              </a:spcAft>
              <a:buNone/>
            </a:pPr>
            <a:r>
              <a:rPr lang="en-US" sz="2700" kern="100" dirty="0">
                <a:effectLst/>
                <a:latin typeface="Calibri" panose="020F0502020204030204" pitchFamily="34" charset="0"/>
                <a:ea typeface="Calibri" panose="020F0502020204030204" pitchFamily="34" charset="0"/>
                <a:cs typeface="Arial" panose="020B0604020202020204" pitchFamily="34" charset="0"/>
              </a:rPr>
              <a:t>c) By limiting access to certain demographics</a:t>
            </a:r>
          </a:p>
          <a:p>
            <a:pPr marL="0" marR="0" indent="0">
              <a:lnSpc>
                <a:spcPct val="107000"/>
              </a:lnSpc>
              <a:spcBef>
                <a:spcPts val="0"/>
              </a:spcBef>
              <a:spcAft>
                <a:spcPts val="800"/>
              </a:spcAft>
              <a:buNone/>
            </a:pPr>
            <a:r>
              <a:rPr lang="en-US" sz="2700" kern="100" dirty="0">
                <a:effectLst/>
                <a:latin typeface="Calibri" panose="020F0502020204030204" pitchFamily="34" charset="0"/>
                <a:ea typeface="Calibri" panose="020F0502020204030204" pitchFamily="34" charset="0"/>
                <a:cs typeface="Arial" panose="020B0604020202020204" pitchFamily="34" charset="0"/>
              </a:rPr>
              <a:t>d) By increasing wait times for appointments</a:t>
            </a:r>
          </a:p>
          <a:p>
            <a:pPr marL="0" indent="0">
              <a:buNone/>
            </a:pPr>
            <a:endParaRPr lang="en-US" dirty="0"/>
          </a:p>
        </p:txBody>
      </p:sp>
      <p:sp>
        <p:nvSpPr>
          <p:cNvPr id="4" name="TextBox 3">
            <a:extLst>
              <a:ext uri="{FF2B5EF4-FFF2-40B4-BE49-F238E27FC236}">
                <a16:creationId xmlns:a16="http://schemas.microsoft.com/office/drawing/2014/main" id="{FADA1865-FF9B-DF54-6338-3915CDF16D37}"/>
              </a:ext>
            </a:extLst>
          </p:cNvPr>
          <p:cNvSpPr txBox="1"/>
          <p:nvPr/>
        </p:nvSpPr>
        <p:spPr>
          <a:xfrm>
            <a:off x="2982351" y="6214030"/>
            <a:ext cx="3179298" cy="369332"/>
          </a:xfrm>
          <a:prstGeom prst="rect">
            <a:avLst/>
          </a:prstGeom>
          <a:noFill/>
        </p:spPr>
        <p:txBody>
          <a:bodyPr wrap="square" rtlCol="0">
            <a:spAutoFit/>
          </a:bodyPr>
          <a:lstStyle/>
          <a:p>
            <a:pPr algn="ctr"/>
            <a:r>
              <a:rPr lang="en-US" b="1" dirty="0">
                <a:solidFill>
                  <a:srgbClr val="FF0000"/>
                </a:solidFill>
              </a:rPr>
              <a:t>Answer: b </a:t>
            </a:r>
          </a:p>
        </p:txBody>
      </p:sp>
    </p:spTree>
    <p:extLst>
      <p:ext uri="{BB962C8B-B14F-4D97-AF65-F5344CB8AC3E}">
        <p14:creationId xmlns:p14="http://schemas.microsoft.com/office/powerpoint/2010/main" val="10430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046-FC1D-5557-A318-12681B6B56CC}"/>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19CB0BBF-A460-A579-5618-62FA65547286}"/>
              </a:ext>
            </a:extLst>
          </p:cNvPr>
          <p:cNvSpPr>
            <a:spLocks noGrp="1"/>
          </p:cNvSpPr>
          <p:nvPr>
            <p:ph idx="1"/>
          </p:nvPr>
        </p:nvSpPr>
        <p:spPr>
          <a:xfrm>
            <a:off x="457200" y="1639203"/>
            <a:ext cx="8229600" cy="4525963"/>
          </a:xfrm>
        </p:spPr>
        <p:txBody>
          <a:bodyPr>
            <a:normAutofit/>
          </a:bodyPr>
          <a:lstStyle/>
          <a:p>
            <a:pPr marL="0" marR="0" indent="0">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3. What aspect of mental health care does telemedicine primarily address?</a:t>
            </a:r>
          </a:p>
          <a:p>
            <a:pPr marL="0" marR="0" indent="0">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a) Physical health assessments</a:t>
            </a:r>
          </a:p>
          <a:p>
            <a:pPr marL="0" marR="0" indent="0">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b) Emergency interventions</a:t>
            </a:r>
          </a:p>
          <a:p>
            <a:pPr marL="0" marR="0" indent="0">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c) Consultations and therapy sessions at a distance</a:t>
            </a:r>
          </a:p>
          <a:p>
            <a:pPr marL="0" marR="0" indent="0">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d) Pharmaceutical treatments</a:t>
            </a:r>
          </a:p>
          <a:p>
            <a:pPr marL="0" indent="0">
              <a:buNone/>
            </a:pPr>
            <a:endParaRPr lang="en-US" dirty="0">
              <a:latin typeface="+mj-lt"/>
            </a:endParaRPr>
          </a:p>
        </p:txBody>
      </p:sp>
      <p:sp>
        <p:nvSpPr>
          <p:cNvPr id="4" name="TextBox 3">
            <a:extLst>
              <a:ext uri="{FF2B5EF4-FFF2-40B4-BE49-F238E27FC236}">
                <a16:creationId xmlns:a16="http://schemas.microsoft.com/office/drawing/2014/main" id="{404B86A7-E66A-1295-06E4-75FECC2925E1}"/>
              </a:ext>
            </a:extLst>
          </p:cNvPr>
          <p:cNvSpPr txBox="1"/>
          <p:nvPr/>
        </p:nvSpPr>
        <p:spPr>
          <a:xfrm>
            <a:off x="2982351" y="6165166"/>
            <a:ext cx="3179298" cy="369332"/>
          </a:xfrm>
          <a:prstGeom prst="rect">
            <a:avLst/>
          </a:prstGeom>
          <a:noFill/>
        </p:spPr>
        <p:txBody>
          <a:bodyPr wrap="square" rtlCol="0">
            <a:spAutoFit/>
          </a:bodyPr>
          <a:lstStyle/>
          <a:p>
            <a:pPr algn="ctr"/>
            <a:r>
              <a:rPr lang="en-US" b="1" dirty="0">
                <a:solidFill>
                  <a:srgbClr val="FF0000"/>
                </a:solidFill>
              </a:rPr>
              <a:t>Answer: c </a:t>
            </a:r>
          </a:p>
        </p:txBody>
      </p:sp>
    </p:spTree>
    <p:extLst>
      <p:ext uri="{BB962C8B-B14F-4D97-AF65-F5344CB8AC3E}">
        <p14:creationId xmlns:p14="http://schemas.microsoft.com/office/powerpoint/2010/main" val="37928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3AD93-ECCD-29F2-03EF-087269CEC97F}"/>
              </a:ext>
            </a:extLst>
          </p:cNvPr>
          <p:cNvSpPr>
            <a:spLocks noGrp="1"/>
          </p:cNvSpPr>
          <p:nvPr>
            <p:ph idx="1"/>
          </p:nvPr>
        </p:nvSpPr>
        <p:spPr/>
        <p:txBody>
          <a:bodyPr>
            <a:normAutofit/>
          </a:bodyPr>
          <a:lstStyle/>
          <a:p>
            <a:pPr marL="0" indent="0" algn="l">
              <a:buNone/>
            </a:pPr>
            <a:r>
              <a:rPr lang="en-US" dirty="0">
                <a:solidFill>
                  <a:srgbClr val="0D0D0D"/>
                </a:solidFill>
              </a:rPr>
              <a:t>4.</a:t>
            </a:r>
            <a:r>
              <a:rPr lang="en-US" b="0" i="0" dirty="0">
                <a:solidFill>
                  <a:srgbClr val="0D0D0D"/>
                </a:solidFill>
                <a:effectLst/>
                <a:latin typeface="Söhne"/>
              </a:rPr>
              <a:t> What is a possible consequence of neglecting to address the digital divide in mental health services? </a:t>
            </a:r>
          </a:p>
          <a:p>
            <a:pPr marL="514350" indent="-514350" algn="l">
              <a:buAutoNum type="alphaLcParenR"/>
            </a:pPr>
            <a:r>
              <a:rPr lang="en-US" b="0" i="0" dirty="0">
                <a:solidFill>
                  <a:srgbClr val="0D0D0D"/>
                </a:solidFill>
                <a:effectLst/>
                <a:latin typeface="Söhne"/>
              </a:rPr>
              <a:t>Increased access to resources </a:t>
            </a:r>
          </a:p>
          <a:p>
            <a:pPr marL="514350" indent="-514350" algn="l">
              <a:buAutoNum type="alphaLcParenR"/>
            </a:pPr>
            <a:r>
              <a:rPr lang="en-US" b="0" i="0" dirty="0">
                <a:solidFill>
                  <a:srgbClr val="0D0D0D"/>
                </a:solidFill>
                <a:effectLst/>
                <a:latin typeface="Söhne"/>
              </a:rPr>
              <a:t>Culturally sensitive interventions </a:t>
            </a:r>
          </a:p>
          <a:p>
            <a:pPr marL="514350" indent="-514350" algn="l">
              <a:buAutoNum type="alphaLcParenR"/>
            </a:pPr>
            <a:r>
              <a:rPr lang="en-US" b="0" i="0" dirty="0">
                <a:solidFill>
                  <a:srgbClr val="0D0D0D"/>
                </a:solidFill>
                <a:effectLst/>
                <a:latin typeface="Söhne"/>
              </a:rPr>
              <a:t>Exacerbation of inequalities </a:t>
            </a:r>
          </a:p>
          <a:p>
            <a:pPr marL="514350" indent="-514350" algn="l">
              <a:buAutoNum type="alphaLcParenR"/>
            </a:pPr>
            <a:r>
              <a:rPr lang="en-US" b="0" i="0" dirty="0">
                <a:solidFill>
                  <a:srgbClr val="0D0D0D"/>
                </a:solidFill>
                <a:effectLst/>
                <a:latin typeface="Söhne"/>
              </a:rPr>
              <a:t>Enhanced user engagement</a:t>
            </a:r>
          </a:p>
          <a:p>
            <a:pPr marL="0" indent="0">
              <a:buNone/>
            </a:pPr>
            <a:endParaRPr lang="en-US" dirty="0"/>
          </a:p>
        </p:txBody>
      </p:sp>
      <p:sp>
        <p:nvSpPr>
          <p:cNvPr id="4" name="Title 1">
            <a:extLst>
              <a:ext uri="{FF2B5EF4-FFF2-40B4-BE49-F238E27FC236}">
                <a16:creationId xmlns:a16="http://schemas.microsoft.com/office/drawing/2014/main" id="{35351EEC-6B77-DC70-C6F0-C2CF9BDCBA4A}"/>
              </a:ext>
            </a:extLst>
          </p:cNvPr>
          <p:cNvSpPr txBox="1">
            <a:spLocks/>
          </p:cNvSpPr>
          <p:nvPr/>
        </p:nvSpPr>
        <p:spPr>
          <a:xfrm>
            <a:off x="457200" y="618978"/>
            <a:ext cx="8229600" cy="7986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7030A0"/>
                </a:solidFill>
              </a:rPr>
              <a:t>MCQ</a:t>
            </a:r>
            <a:endParaRPr lang="en-US" b="1" dirty="0">
              <a:solidFill>
                <a:srgbClr val="7030A0"/>
              </a:solidFill>
            </a:endParaRPr>
          </a:p>
        </p:txBody>
      </p:sp>
      <p:sp>
        <p:nvSpPr>
          <p:cNvPr id="5" name="TextBox 4">
            <a:extLst>
              <a:ext uri="{FF2B5EF4-FFF2-40B4-BE49-F238E27FC236}">
                <a16:creationId xmlns:a16="http://schemas.microsoft.com/office/drawing/2014/main" id="{84C385D8-AFC3-A38C-2F26-804AE89F7A49}"/>
              </a:ext>
            </a:extLst>
          </p:cNvPr>
          <p:cNvSpPr txBox="1"/>
          <p:nvPr/>
        </p:nvSpPr>
        <p:spPr>
          <a:xfrm>
            <a:off x="2982351" y="6239022"/>
            <a:ext cx="3179298" cy="369332"/>
          </a:xfrm>
          <a:prstGeom prst="rect">
            <a:avLst/>
          </a:prstGeom>
          <a:noFill/>
        </p:spPr>
        <p:txBody>
          <a:bodyPr wrap="square" rtlCol="0">
            <a:spAutoFit/>
          </a:bodyPr>
          <a:lstStyle/>
          <a:p>
            <a:pPr algn="ctr"/>
            <a:r>
              <a:rPr lang="en-US" b="1" dirty="0">
                <a:solidFill>
                  <a:srgbClr val="FF0000"/>
                </a:solidFill>
              </a:rPr>
              <a:t>Answer: c </a:t>
            </a:r>
          </a:p>
        </p:txBody>
      </p:sp>
    </p:spTree>
    <p:extLst>
      <p:ext uri="{BB962C8B-B14F-4D97-AF65-F5344CB8AC3E}">
        <p14:creationId xmlns:p14="http://schemas.microsoft.com/office/powerpoint/2010/main" val="11509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5825B-6FB6-C696-B634-2F8A3F39F33A}"/>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800" kern="100" dirty="0">
                <a:solidFill>
                  <a:srgbClr val="0D0D0D"/>
                </a:solidFill>
                <a:effectLst/>
                <a:latin typeface="+mj-lt"/>
                <a:ea typeface="Calibri" panose="020F0502020204030204" pitchFamily="34" charset="0"/>
                <a:cs typeface="Arial" panose="020B0604020202020204" pitchFamily="34" charset="0"/>
              </a:rPr>
              <a:t>5.</a:t>
            </a:r>
            <a:r>
              <a:rPr lang="en-US" sz="2800" kern="100" dirty="0">
                <a:effectLst/>
                <a:latin typeface="+mj-lt"/>
                <a:ea typeface="Calibri" panose="020F0502020204030204" pitchFamily="34" charset="0"/>
                <a:cs typeface="Arial" panose="020B0604020202020204" pitchFamily="34" charset="0"/>
              </a:rPr>
              <a:t>Which of the following is an example of a digital mental health intervention?</a:t>
            </a:r>
          </a:p>
          <a:p>
            <a:pPr marL="0" marR="0" indent="0">
              <a:lnSpc>
                <a:spcPct val="107000"/>
              </a:lnSpc>
              <a:spcBef>
                <a:spcPts val="0"/>
              </a:spcBef>
              <a:spcAft>
                <a:spcPts val="800"/>
              </a:spcAft>
              <a:buNone/>
            </a:pPr>
            <a:r>
              <a:rPr lang="en-US" sz="2800" kern="100" dirty="0">
                <a:effectLst/>
                <a:latin typeface="+mj-lt"/>
                <a:ea typeface="Calibri" panose="020F0502020204030204" pitchFamily="34" charset="0"/>
                <a:cs typeface="Arial" panose="020B0604020202020204" pitchFamily="34" charset="0"/>
              </a:rPr>
              <a:t>a) Traditional face-to-face therapy only</a:t>
            </a:r>
          </a:p>
          <a:p>
            <a:pPr marL="0" marR="0" indent="0">
              <a:lnSpc>
                <a:spcPct val="107000"/>
              </a:lnSpc>
              <a:spcBef>
                <a:spcPts val="0"/>
              </a:spcBef>
              <a:spcAft>
                <a:spcPts val="800"/>
              </a:spcAft>
              <a:buNone/>
            </a:pPr>
            <a:r>
              <a:rPr lang="en-US" sz="2800" kern="100" dirty="0">
                <a:effectLst/>
                <a:latin typeface="+mj-lt"/>
                <a:ea typeface="Calibri" panose="020F0502020204030204" pitchFamily="34" charset="0"/>
                <a:cs typeface="Arial" panose="020B0604020202020204" pitchFamily="34" charset="0"/>
              </a:rPr>
              <a:t>b) Smartphone application for guided meditation</a:t>
            </a:r>
          </a:p>
          <a:p>
            <a:pPr marL="0" marR="0" indent="0">
              <a:lnSpc>
                <a:spcPct val="107000"/>
              </a:lnSpc>
              <a:spcBef>
                <a:spcPts val="0"/>
              </a:spcBef>
              <a:spcAft>
                <a:spcPts val="800"/>
              </a:spcAft>
              <a:buNone/>
            </a:pPr>
            <a:r>
              <a:rPr lang="en-US" sz="2800" kern="100" dirty="0">
                <a:effectLst/>
                <a:latin typeface="+mj-lt"/>
                <a:ea typeface="Calibri" panose="020F0502020204030204" pitchFamily="34" charset="0"/>
                <a:cs typeface="Arial" panose="020B0604020202020204" pitchFamily="34" charset="0"/>
              </a:rPr>
              <a:t>c) In-person group therapy sessions</a:t>
            </a:r>
          </a:p>
          <a:p>
            <a:pPr marL="0" marR="0" indent="0">
              <a:lnSpc>
                <a:spcPct val="107000"/>
              </a:lnSpc>
              <a:spcBef>
                <a:spcPts val="0"/>
              </a:spcBef>
              <a:spcAft>
                <a:spcPts val="800"/>
              </a:spcAft>
              <a:buNone/>
            </a:pPr>
            <a:r>
              <a:rPr lang="en-US" sz="2800" kern="100" dirty="0">
                <a:effectLst/>
                <a:latin typeface="+mj-lt"/>
                <a:ea typeface="Calibri" panose="020F0502020204030204" pitchFamily="34" charset="0"/>
                <a:cs typeface="Arial" panose="020B0604020202020204" pitchFamily="34" charset="0"/>
              </a:rPr>
              <a:t>d) Printed self-help booklets</a:t>
            </a:r>
          </a:p>
          <a:p>
            <a:pPr marL="0" indent="0">
              <a:buNone/>
            </a:pPr>
            <a:endParaRPr lang="en-US" dirty="0"/>
          </a:p>
        </p:txBody>
      </p:sp>
      <p:sp>
        <p:nvSpPr>
          <p:cNvPr id="4" name="Title 1">
            <a:extLst>
              <a:ext uri="{FF2B5EF4-FFF2-40B4-BE49-F238E27FC236}">
                <a16:creationId xmlns:a16="http://schemas.microsoft.com/office/drawing/2014/main" id="{13483410-636D-AACC-9F6A-3CD1A856C829}"/>
              </a:ext>
            </a:extLst>
          </p:cNvPr>
          <p:cNvSpPr txBox="1">
            <a:spLocks/>
          </p:cNvSpPr>
          <p:nvPr/>
        </p:nvSpPr>
        <p:spPr>
          <a:xfrm>
            <a:off x="457200" y="618978"/>
            <a:ext cx="8229600" cy="7986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7030A0"/>
                </a:solidFill>
              </a:rPr>
              <a:t>MCQ</a:t>
            </a:r>
            <a:endParaRPr lang="en-US" b="1" dirty="0">
              <a:solidFill>
                <a:srgbClr val="7030A0"/>
              </a:solidFill>
            </a:endParaRPr>
          </a:p>
        </p:txBody>
      </p:sp>
      <p:sp>
        <p:nvSpPr>
          <p:cNvPr id="5" name="TextBox 4">
            <a:extLst>
              <a:ext uri="{FF2B5EF4-FFF2-40B4-BE49-F238E27FC236}">
                <a16:creationId xmlns:a16="http://schemas.microsoft.com/office/drawing/2014/main" id="{852E66A7-68E2-8D4D-17DE-45F6177DBF6E}"/>
              </a:ext>
            </a:extLst>
          </p:cNvPr>
          <p:cNvSpPr txBox="1"/>
          <p:nvPr/>
        </p:nvSpPr>
        <p:spPr>
          <a:xfrm>
            <a:off x="2982351" y="6054356"/>
            <a:ext cx="3179298" cy="369332"/>
          </a:xfrm>
          <a:prstGeom prst="rect">
            <a:avLst/>
          </a:prstGeom>
          <a:noFill/>
        </p:spPr>
        <p:txBody>
          <a:bodyPr wrap="square" rtlCol="0">
            <a:spAutoFit/>
          </a:bodyPr>
          <a:lstStyle/>
          <a:p>
            <a:pPr algn="ctr"/>
            <a:r>
              <a:rPr lang="en-US" b="1" dirty="0">
                <a:solidFill>
                  <a:srgbClr val="FF0000"/>
                </a:solidFill>
              </a:rPr>
              <a:t>Answer: b </a:t>
            </a:r>
          </a:p>
        </p:txBody>
      </p:sp>
    </p:spTree>
    <p:extLst>
      <p:ext uri="{BB962C8B-B14F-4D97-AF65-F5344CB8AC3E}">
        <p14:creationId xmlns:p14="http://schemas.microsoft.com/office/powerpoint/2010/main" val="205468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normAutofit/>
          </a:bodyPr>
          <a:lstStyle/>
          <a:p>
            <a:r>
              <a:rPr kumimoji="0" lang="en-US" sz="2400" i="0" strike="noStrike" kern="1200" cap="none" spc="0" normalizeH="0" baseline="0" noProof="0" dirty="0">
                <a:ln>
                  <a:noFill/>
                </a:ln>
                <a:solidFill>
                  <a:schemeClr val="tx1">
                    <a:lumMod val="95000"/>
                    <a:lumOff val="5000"/>
                  </a:schemeClr>
                </a:solidFill>
                <a:effectLst/>
                <a:uLnTx/>
                <a:uFillTx/>
                <a:ea typeface="+mj-ea"/>
                <a:cs typeface="+mj-cs"/>
              </a:rPr>
              <a:t>Digital Transformation Of Mental Health Services</a:t>
            </a:r>
            <a:br>
              <a:rPr kumimoji="0" lang="en-US" sz="2400" i="0" strike="noStrike" kern="1200" cap="none" spc="0" normalizeH="0" baseline="0" noProof="0" dirty="0">
                <a:ln>
                  <a:noFill/>
                </a:ln>
                <a:solidFill>
                  <a:schemeClr val="tx1">
                    <a:lumMod val="95000"/>
                    <a:lumOff val="5000"/>
                  </a:schemeClr>
                </a:solidFill>
                <a:effectLst/>
                <a:uLnTx/>
                <a:uFillTx/>
                <a:ea typeface="+mj-ea"/>
                <a:cs typeface="+mj-cs"/>
              </a:rPr>
            </a:br>
            <a:r>
              <a:rPr kumimoji="0" lang="en-US" sz="2400" i="0" strike="noStrike" kern="1200" cap="none" spc="0" normalizeH="0" baseline="0" noProof="0" dirty="0">
                <a:ln>
                  <a:noFill/>
                </a:ln>
                <a:solidFill>
                  <a:schemeClr val="tx1">
                    <a:lumMod val="95000"/>
                    <a:lumOff val="5000"/>
                  </a:schemeClr>
                </a:solidFill>
                <a:effectLst/>
                <a:uLnTx/>
                <a:uFillTx/>
                <a:ea typeface="+mj-ea"/>
                <a:cs typeface="+mj-cs"/>
              </a:rPr>
              <a:t>Raymond R. Bond, Maurice D. </a:t>
            </a:r>
            <a:r>
              <a:rPr kumimoji="0" lang="en-US" sz="2400" i="0" strike="noStrike" kern="1200" cap="none" spc="0" normalizeH="0" baseline="0" noProof="0" dirty="0" err="1">
                <a:ln>
                  <a:noFill/>
                </a:ln>
                <a:solidFill>
                  <a:schemeClr val="tx1">
                    <a:lumMod val="95000"/>
                    <a:lumOff val="5000"/>
                  </a:schemeClr>
                </a:solidFill>
                <a:effectLst/>
                <a:uLnTx/>
                <a:uFillTx/>
                <a:ea typeface="+mj-ea"/>
                <a:cs typeface="+mj-cs"/>
              </a:rPr>
              <a:t>Mulvenna</a:t>
            </a:r>
            <a:r>
              <a:rPr kumimoji="0" lang="en-US" sz="2400" i="0" strike="noStrike" kern="1200" cap="none" spc="0" normalizeH="0" baseline="0" noProof="0" dirty="0">
                <a:ln>
                  <a:noFill/>
                </a:ln>
                <a:solidFill>
                  <a:schemeClr val="tx1">
                    <a:lumMod val="95000"/>
                    <a:lumOff val="5000"/>
                  </a:schemeClr>
                </a:solidFill>
                <a:effectLst/>
                <a:uLnTx/>
                <a:uFillTx/>
                <a:ea typeface="+mj-ea"/>
                <a:cs typeface="+mj-cs"/>
              </a:rPr>
              <a:t>, </a:t>
            </a:r>
            <a:r>
              <a:rPr kumimoji="0" lang="en-US" sz="2400" i="0" strike="noStrike" kern="1200" cap="none" spc="0" normalizeH="0" baseline="0" noProof="0" dirty="0" err="1">
                <a:ln>
                  <a:noFill/>
                </a:ln>
                <a:solidFill>
                  <a:schemeClr val="tx1">
                    <a:lumMod val="95000"/>
                    <a:lumOff val="5000"/>
                  </a:schemeClr>
                </a:solidFill>
                <a:effectLst/>
                <a:uLnTx/>
                <a:uFillTx/>
                <a:ea typeface="+mj-ea"/>
                <a:cs typeface="+mj-cs"/>
              </a:rPr>
              <a:t>npj</a:t>
            </a:r>
            <a:r>
              <a:rPr kumimoji="0" lang="en-US" sz="2400" i="0" strike="noStrike" kern="1200" cap="none" spc="0" normalizeH="0" baseline="0" noProof="0" dirty="0">
                <a:ln>
                  <a:noFill/>
                </a:ln>
                <a:solidFill>
                  <a:schemeClr val="tx1">
                    <a:lumMod val="95000"/>
                    <a:lumOff val="5000"/>
                  </a:schemeClr>
                </a:solidFill>
                <a:effectLst/>
                <a:uLnTx/>
                <a:uFillTx/>
                <a:ea typeface="+mj-ea"/>
                <a:cs typeface="+mj-cs"/>
              </a:rPr>
              <a:t> Mental Health Research (2023) </a:t>
            </a:r>
          </a:p>
          <a:p>
            <a:r>
              <a:rPr lang="en-US" sz="2400" dirty="0">
                <a:solidFill>
                  <a:srgbClr val="0070C0"/>
                </a:solidFill>
                <a:hlinkClick r:id="rId2"/>
              </a:rPr>
              <a:t>https://wow360.pk/govt-of-pakistan-launches-first-ever-mental-health-app-humraaz-toll-free-helpline/</a:t>
            </a:r>
            <a:endParaRPr lang="en-US" sz="2400" dirty="0">
              <a:solidFill>
                <a:srgbClr val="0070C0"/>
              </a:solidFill>
            </a:endParaRPr>
          </a:p>
          <a:p>
            <a:r>
              <a:rPr kumimoji="0" lang="en-US" sz="2400" b="0" i="0" strike="noStrike" kern="1200" cap="none" spc="0" normalizeH="0" baseline="0" noProof="0" dirty="0">
                <a:ln>
                  <a:noFill/>
                </a:ln>
                <a:solidFill>
                  <a:srgbClr val="0070C0"/>
                </a:solidFill>
                <a:effectLst/>
                <a:uLnTx/>
                <a:uFillTx/>
                <a:ea typeface="+mn-ea"/>
                <a:cs typeface="+mn-cs"/>
              </a:rPr>
              <a:t>https://www.umang.com.pk/</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lang="en-US" sz="2400" dirty="0">
              <a:solidFill>
                <a:srgbClr val="0070C0"/>
              </a:solidFill>
            </a:endParaRPr>
          </a:p>
          <a:p>
            <a:endParaRPr lang="en-PK" dirty="0">
              <a:solidFill>
                <a:schemeClr val="tx1">
                  <a:lumMod val="95000"/>
                  <a:lumOff val="5000"/>
                </a:schemeClr>
              </a:solidFill>
            </a:endParaRPr>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80644569"/>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90%</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0%</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0%</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0%</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a:t>10%</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783080"/>
            <a:ext cx="8229600" cy="4814047"/>
          </a:xfrm>
        </p:spPr>
        <p:txBody>
          <a:bodyPr>
            <a:normAutofit fontScale="92500" lnSpcReduction="20000"/>
          </a:bodyPr>
          <a:lstStyle/>
          <a:p>
            <a:pPr marL="0" indent="0">
              <a:buNone/>
            </a:pPr>
            <a:r>
              <a:rPr lang="en-GB" sz="3000" dirty="0">
                <a:latin typeface="+mj-lt"/>
              </a:rPr>
              <a:t>At the end of the session students should be able to</a:t>
            </a:r>
          </a:p>
          <a:p>
            <a:endParaRPr lang="en-GB" sz="3000" dirty="0">
              <a:latin typeface="+mj-lt"/>
            </a:endParaRPr>
          </a:p>
          <a:p>
            <a:pPr marL="0" indent="0">
              <a:buNone/>
            </a:pPr>
            <a:r>
              <a:rPr lang="en-US" sz="2800" dirty="0">
                <a:latin typeface="+mj-lt"/>
              </a:rPr>
              <a:t>• Understand the Digital Mental Health Resources, including online courses, mobile apps, virtual reality simulations, and telepsychiatry services.</a:t>
            </a:r>
          </a:p>
          <a:p>
            <a:pPr marL="0" indent="0">
              <a:buNone/>
            </a:pPr>
            <a:r>
              <a:rPr lang="en-US" sz="2800" dirty="0">
                <a:latin typeface="+mj-lt"/>
              </a:rPr>
              <a:t>• Evaluating Digital Mental Health Tools: develop the ability to critically evaluate the effectiveness, reliability, and accessibility of digital mental health tools.</a:t>
            </a:r>
          </a:p>
          <a:p>
            <a:pPr marL="0" indent="0">
              <a:buNone/>
            </a:pPr>
            <a:r>
              <a:rPr lang="en-US" sz="2800" dirty="0">
                <a:latin typeface="+mj-lt"/>
              </a:rPr>
              <a:t>• Applying Digital Tools in Practice: Gain practical experience in using digital mental health tools to support individuals experiencing mental health challenges, including crisis intervention, counseling, self-assessment, and self-care strategies</a:t>
            </a:r>
          </a:p>
          <a:p>
            <a:endParaRPr lang="en-US"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4B8-3ECF-F587-4ABF-76135BA8E47F}"/>
              </a:ext>
            </a:extLst>
          </p:cNvPr>
          <p:cNvSpPr>
            <a:spLocks noGrp="1"/>
          </p:cNvSpPr>
          <p:nvPr>
            <p:ph type="title"/>
          </p:nvPr>
        </p:nvSpPr>
        <p:spPr>
          <a:xfrm>
            <a:off x="457200" y="604912"/>
            <a:ext cx="8229600" cy="812726"/>
          </a:xfrm>
        </p:spPr>
        <p:txBody>
          <a:bodyPr>
            <a:normAutofit/>
          </a:bodyPr>
          <a:lstStyle/>
          <a:p>
            <a:r>
              <a:rPr lang="en-US" b="1" dirty="0">
                <a:solidFill>
                  <a:srgbClr val="7030A0"/>
                </a:solidFill>
              </a:rPr>
              <a:t>Digital Mental Health</a:t>
            </a:r>
          </a:p>
        </p:txBody>
      </p:sp>
      <p:sp>
        <p:nvSpPr>
          <p:cNvPr id="3" name="Content Placeholder 2">
            <a:extLst>
              <a:ext uri="{FF2B5EF4-FFF2-40B4-BE49-F238E27FC236}">
                <a16:creationId xmlns:a16="http://schemas.microsoft.com/office/drawing/2014/main" id="{02FA45D8-8E75-54B5-E280-CE6419E1BA5C}"/>
              </a:ext>
            </a:extLst>
          </p:cNvPr>
          <p:cNvSpPr>
            <a:spLocks noGrp="1"/>
          </p:cNvSpPr>
          <p:nvPr>
            <p:ph idx="1"/>
          </p:nvPr>
        </p:nvSpPr>
        <p:spPr>
          <a:xfrm>
            <a:off x="457200" y="1926790"/>
            <a:ext cx="8229600" cy="3481754"/>
          </a:xfrm>
        </p:spPr>
        <p:txBody>
          <a:bodyPr>
            <a:normAutofit/>
          </a:bodyPr>
          <a:lstStyle/>
          <a:p>
            <a:r>
              <a:rPr lang="en-US" dirty="0"/>
              <a:t>The application of digital technologies in mental healthcare, which can be used for</a:t>
            </a:r>
          </a:p>
          <a:p>
            <a:r>
              <a:rPr lang="en-US" dirty="0"/>
              <a:t>Mental health promotion, prevention, early intervention and treatment of mental illnesses</a:t>
            </a:r>
          </a:p>
          <a:p>
            <a:r>
              <a:rPr lang="en-US" dirty="0"/>
              <a:t>For example:</a:t>
            </a:r>
          </a:p>
          <a:p>
            <a:r>
              <a:rPr lang="en-US" dirty="0"/>
              <a:t>Online video communication technologies </a:t>
            </a:r>
          </a:p>
          <a:p>
            <a:endParaRPr lang="en-US" dirty="0"/>
          </a:p>
        </p:txBody>
      </p:sp>
      <p:sp>
        <p:nvSpPr>
          <p:cNvPr id="4" name="Rounded Rectangle 2">
            <a:extLst>
              <a:ext uri="{FF2B5EF4-FFF2-40B4-BE49-F238E27FC236}">
                <a16:creationId xmlns:a16="http://schemas.microsoft.com/office/drawing/2014/main" id="{745308B4-B202-72BF-2E98-5CE7CD2C74EF}"/>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extBox 4">
            <a:extLst>
              <a:ext uri="{FF2B5EF4-FFF2-40B4-BE49-F238E27FC236}">
                <a16:creationId xmlns:a16="http://schemas.microsoft.com/office/drawing/2014/main" id="{84C1094B-2489-5D4D-DD3F-486388BDC654}"/>
              </a:ext>
            </a:extLst>
          </p:cNvPr>
          <p:cNvSpPr txBox="1"/>
          <p:nvPr/>
        </p:nvSpPr>
        <p:spPr>
          <a:xfrm>
            <a:off x="185530" y="5948030"/>
            <a:ext cx="8772940" cy="523220"/>
          </a:xfrm>
          <a:prstGeom prst="rect">
            <a:avLst/>
          </a:prstGeom>
          <a:noFill/>
        </p:spPr>
        <p:txBody>
          <a:bodyPr wrap="square">
            <a:spAutoFit/>
          </a:bodyPr>
          <a:lstStyle/>
          <a:p>
            <a:r>
              <a:rPr lang="en-US" sz="1400" b="1" dirty="0">
                <a:solidFill>
                  <a:schemeClr val="tx2">
                    <a:lumMod val="60000"/>
                    <a:lumOff val="40000"/>
                  </a:schemeClr>
                </a:solidFill>
              </a:rPr>
              <a:t>Digital transformation of mental health services Raymond R. Bond, Maurice D. </a:t>
            </a:r>
            <a:r>
              <a:rPr lang="en-US" sz="1400" b="1" dirty="0" err="1">
                <a:solidFill>
                  <a:schemeClr val="tx2">
                    <a:lumMod val="60000"/>
                    <a:lumOff val="40000"/>
                  </a:schemeClr>
                </a:solidFill>
              </a:rPr>
              <a:t>Mulvennanpj</a:t>
            </a:r>
            <a:r>
              <a:rPr lang="en-US" sz="1400" b="1" dirty="0">
                <a:solidFill>
                  <a:schemeClr val="tx2">
                    <a:lumMod val="60000"/>
                    <a:lumOff val="40000"/>
                  </a:schemeClr>
                </a:solidFill>
              </a:rPr>
              <a:t> Mental Health Research (2023) </a:t>
            </a:r>
          </a:p>
        </p:txBody>
      </p:sp>
    </p:spTree>
    <p:extLst>
      <p:ext uri="{BB962C8B-B14F-4D97-AF65-F5344CB8AC3E}">
        <p14:creationId xmlns:p14="http://schemas.microsoft.com/office/powerpoint/2010/main" val="195898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29538-1EFD-635C-C4F1-273C4E3A7F4C}"/>
              </a:ext>
            </a:extLst>
          </p:cNvPr>
          <p:cNvSpPr>
            <a:spLocks noGrp="1"/>
          </p:cNvSpPr>
          <p:nvPr>
            <p:ph idx="1"/>
          </p:nvPr>
        </p:nvSpPr>
        <p:spPr>
          <a:xfrm>
            <a:off x="457197" y="1733201"/>
            <a:ext cx="8229600" cy="4100416"/>
          </a:xfrm>
        </p:spPr>
        <p:txBody>
          <a:bodyPr>
            <a:normAutofit fontScale="92500" lnSpcReduction="10000"/>
          </a:bodyPr>
          <a:lstStyle/>
          <a:p>
            <a:pPr marL="0" indent="0">
              <a:buNone/>
            </a:pPr>
            <a:r>
              <a:rPr lang="en-US" dirty="0"/>
              <a:t>Digital technologies may help to</a:t>
            </a:r>
          </a:p>
          <a:p>
            <a:pPr marL="0" indent="0">
              <a:buNone/>
            </a:pPr>
            <a:r>
              <a:rPr lang="en-US" dirty="0">
                <a:solidFill>
                  <a:srgbClr val="FF0000"/>
                </a:solidFill>
              </a:rPr>
              <a:t>1</a:t>
            </a:r>
            <a:r>
              <a:rPr lang="en-US" b="1" dirty="0">
                <a:solidFill>
                  <a:srgbClr val="C00000"/>
                </a:solidFill>
              </a:rPr>
              <a:t>. Optimize current services </a:t>
            </a:r>
            <a:r>
              <a:rPr lang="en-US" dirty="0"/>
              <a:t>by using technologies to create a better, more fluid, user experience. </a:t>
            </a:r>
          </a:p>
          <a:p>
            <a:pPr marL="0" indent="0">
              <a:buNone/>
            </a:pPr>
            <a:r>
              <a:rPr lang="en-US" dirty="0"/>
              <a:t>2. Generate </a:t>
            </a:r>
            <a:r>
              <a:rPr lang="en-US" b="1" dirty="0">
                <a:solidFill>
                  <a:srgbClr val="C00000"/>
                </a:solidFill>
              </a:rPr>
              <a:t>more useful and actionable data</a:t>
            </a:r>
            <a:r>
              <a:rPr lang="en-US" dirty="0"/>
              <a:t> for </a:t>
            </a:r>
            <a:r>
              <a:rPr lang="en-US" sz="3100" dirty="0"/>
              <a:t>service</a:t>
            </a:r>
            <a:r>
              <a:rPr lang="en-US" dirty="0"/>
              <a:t> providers and therapists which can be used to deliver more data-informed ‘</a:t>
            </a:r>
            <a:r>
              <a:rPr lang="en-US" b="1" dirty="0" err="1">
                <a:solidFill>
                  <a:srgbClr val="0070C0"/>
                </a:solidFill>
              </a:rPr>
              <a:t>personalised</a:t>
            </a:r>
            <a:r>
              <a:rPr lang="en-US" b="1" dirty="0">
                <a:solidFill>
                  <a:srgbClr val="0070C0"/>
                </a:solidFill>
              </a:rPr>
              <a:t>’ services </a:t>
            </a:r>
          </a:p>
          <a:p>
            <a:pPr marL="0" indent="0">
              <a:buNone/>
            </a:pPr>
            <a:r>
              <a:rPr lang="en-US" dirty="0"/>
              <a:t>3. To provide </a:t>
            </a:r>
            <a:r>
              <a:rPr lang="en-US" b="1" dirty="0">
                <a:solidFill>
                  <a:srgbClr val="00B050"/>
                </a:solidFill>
              </a:rPr>
              <a:t>new digital interventions for prevention </a:t>
            </a:r>
            <a:r>
              <a:rPr lang="en-US" dirty="0"/>
              <a:t>or to deliver or support treatment. </a:t>
            </a:r>
          </a:p>
        </p:txBody>
      </p:sp>
      <p:sp>
        <p:nvSpPr>
          <p:cNvPr id="4" name="Rounded Rectangle 2">
            <a:extLst>
              <a:ext uri="{FF2B5EF4-FFF2-40B4-BE49-F238E27FC236}">
                <a16:creationId xmlns:a16="http://schemas.microsoft.com/office/drawing/2014/main" id="{B5336917-6C8E-DA5F-F3C9-4D44C39D55F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2" name="TextBox 1">
            <a:extLst>
              <a:ext uri="{FF2B5EF4-FFF2-40B4-BE49-F238E27FC236}">
                <a16:creationId xmlns:a16="http://schemas.microsoft.com/office/drawing/2014/main" id="{1B167FD4-A133-CE9A-8066-91E0F006B803}"/>
              </a:ext>
            </a:extLst>
          </p:cNvPr>
          <p:cNvSpPr txBox="1"/>
          <p:nvPr/>
        </p:nvSpPr>
        <p:spPr>
          <a:xfrm flipH="1">
            <a:off x="457197" y="640594"/>
            <a:ext cx="8229601" cy="830997"/>
          </a:xfrm>
          <a:prstGeom prst="rect">
            <a:avLst/>
          </a:prstGeom>
          <a:noFill/>
        </p:spPr>
        <p:txBody>
          <a:bodyPr wrap="square" rtlCol="0">
            <a:spAutoFit/>
          </a:bodyPr>
          <a:lstStyle/>
          <a:p>
            <a:pPr algn="ctr"/>
            <a:r>
              <a:rPr lang="en-US" sz="4800" b="1" dirty="0">
                <a:solidFill>
                  <a:srgbClr val="7030A0"/>
                </a:solidFill>
              </a:rPr>
              <a:t>Importance</a:t>
            </a:r>
          </a:p>
        </p:txBody>
      </p:sp>
      <p:sp>
        <p:nvSpPr>
          <p:cNvPr id="5" name="TextBox 4">
            <a:extLst>
              <a:ext uri="{FF2B5EF4-FFF2-40B4-BE49-F238E27FC236}">
                <a16:creationId xmlns:a16="http://schemas.microsoft.com/office/drawing/2014/main" id="{38EEFA79-31AA-7C23-B98A-E0D9865E5CCB}"/>
              </a:ext>
            </a:extLst>
          </p:cNvPr>
          <p:cNvSpPr txBox="1"/>
          <p:nvPr/>
        </p:nvSpPr>
        <p:spPr>
          <a:xfrm>
            <a:off x="185530" y="5948030"/>
            <a:ext cx="8772940" cy="523220"/>
          </a:xfrm>
          <a:prstGeom prst="rect">
            <a:avLst/>
          </a:prstGeom>
          <a:noFill/>
        </p:spPr>
        <p:txBody>
          <a:bodyPr wrap="square">
            <a:spAutoFit/>
          </a:bodyPr>
          <a:lstStyle/>
          <a:p>
            <a:r>
              <a:rPr lang="en-US" sz="1400" b="1" dirty="0">
                <a:solidFill>
                  <a:schemeClr val="tx2">
                    <a:lumMod val="60000"/>
                    <a:lumOff val="40000"/>
                  </a:schemeClr>
                </a:solidFill>
              </a:rPr>
              <a:t>Digital transformation of mental health services Raymond R. Bond, Maurice D. </a:t>
            </a:r>
            <a:r>
              <a:rPr lang="en-US" sz="1400" b="1" dirty="0" err="1">
                <a:solidFill>
                  <a:schemeClr val="tx2">
                    <a:lumMod val="60000"/>
                    <a:lumOff val="40000"/>
                  </a:schemeClr>
                </a:solidFill>
              </a:rPr>
              <a:t>Mulvennanpj</a:t>
            </a:r>
            <a:r>
              <a:rPr lang="en-US" sz="1400" b="1" dirty="0">
                <a:solidFill>
                  <a:schemeClr val="tx2">
                    <a:lumMod val="60000"/>
                    <a:lumOff val="40000"/>
                  </a:schemeClr>
                </a:solidFill>
              </a:rPr>
              <a:t> Mental Health Research (2023) </a:t>
            </a:r>
          </a:p>
        </p:txBody>
      </p:sp>
    </p:spTree>
    <p:extLst>
      <p:ext uri="{BB962C8B-B14F-4D97-AF65-F5344CB8AC3E}">
        <p14:creationId xmlns:p14="http://schemas.microsoft.com/office/powerpoint/2010/main" val="24414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C0B1FD7D-2417-2CD7-B9B3-FEB886DF8748}"/>
              </a:ext>
            </a:extLst>
          </p:cNvPr>
          <p:cNvSpPr/>
          <p:nvPr/>
        </p:nvSpPr>
        <p:spPr>
          <a:xfrm>
            <a:off x="185530" y="652752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pic>
        <p:nvPicPr>
          <p:cNvPr id="6" name="Content Placeholder 5">
            <a:extLst>
              <a:ext uri="{FF2B5EF4-FFF2-40B4-BE49-F238E27FC236}">
                <a16:creationId xmlns:a16="http://schemas.microsoft.com/office/drawing/2014/main" id="{407FED22-E1AE-289A-1CA7-8A95EF99A8E9}"/>
              </a:ext>
            </a:extLst>
          </p:cNvPr>
          <p:cNvPicPr>
            <a:picLocks noGrp="1" noChangeAspect="1"/>
          </p:cNvPicPr>
          <p:nvPr>
            <p:ph idx="1"/>
          </p:nvPr>
        </p:nvPicPr>
        <p:blipFill rotWithShape="1">
          <a:blip r:embed="rId3"/>
          <a:srcRect l="36020" t="18417" r="17321" b="5432"/>
          <a:stretch/>
        </p:blipFill>
        <p:spPr>
          <a:xfrm>
            <a:off x="970670" y="432964"/>
            <a:ext cx="7202659" cy="5515445"/>
          </a:xfrm>
        </p:spPr>
      </p:pic>
      <p:sp>
        <p:nvSpPr>
          <p:cNvPr id="7" name="TextBox 6">
            <a:extLst>
              <a:ext uri="{FF2B5EF4-FFF2-40B4-BE49-F238E27FC236}">
                <a16:creationId xmlns:a16="http://schemas.microsoft.com/office/drawing/2014/main" id="{26AED85B-142E-3025-9637-B7425EDD781B}"/>
              </a:ext>
            </a:extLst>
          </p:cNvPr>
          <p:cNvSpPr txBox="1"/>
          <p:nvPr/>
        </p:nvSpPr>
        <p:spPr>
          <a:xfrm>
            <a:off x="393895" y="6162570"/>
            <a:ext cx="9087730" cy="292388"/>
          </a:xfrm>
          <a:prstGeom prst="rect">
            <a:avLst/>
          </a:prstGeom>
          <a:noFill/>
        </p:spPr>
        <p:txBody>
          <a:bodyPr wrap="square">
            <a:spAutoFit/>
          </a:bodyPr>
          <a:lstStyle/>
          <a:p>
            <a:r>
              <a:rPr lang="en-US" sz="1300" b="1" dirty="0">
                <a:solidFill>
                  <a:schemeClr val="tx2">
                    <a:lumMod val="60000"/>
                    <a:lumOff val="40000"/>
                  </a:schemeClr>
                </a:solidFill>
              </a:rPr>
              <a:t>Digital transformation of mental health services Raymond R. Bond, Maurice D. </a:t>
            </a:r>
            <a:r>
              <a:rPr lang="en-US" sz="1300" b="1" dirty="0" err="1">
                <a:solidFill>
                  <a:schemeClr val="tx2">
                    <a:lumMod val="60000"/>
                    <a:lumOff val="40000"/>
                  </a:schemeClr>
                </a:solidFill>
              </a:rPr>
              <a:t>Mulvennanpj</a:t>
            </a:r>
            <a:r>
              <a:rPr lang="en-US" sz="1300" b="1" dirty="0">
                <a:solidFill>
                  <a:schemeClr val="tx2">
                    <a:lumMod val="60000"/>
                    <a:lumOff val="40000"/>
                  </a:schemeClr>
                </a:solidFill>
              </a:rPr>
              <a:t> Mental Health Research (2023) 13 </a:t>
            </a:r>
          </a:p>
        </p:txBody>
      </p:sp>
    </p:spTree>
    <p:extLst>
      <p:ext uri="{BB962C8B-B14F-4D97-AF65-F5344CB8AC3E}">
        <p14:creationId xmlns:p14="http://schemas.microsoft.com/office/powerpoint/2010/main" val="338158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AB62A8C-7BAB-DE66-479D-9D0F8A13E2D9}"/>
              </a:ext>
            </a:extLst>
          </p:cNvPr>
          <p:cNvPicPr>
            <a:picLocks noGrp="1" noChangeAspect="1"/>
          </p:cNvPicPr>
          <p:nvPr>
            <p:ph idx="1"/>
          </p:nvPr>
        </p:nvPicPr>
        <p:blipFill rotWithShape="1">
          <a:blip r:embed="rId3"/>
          <a:srcRect l="40346" t="23219" r="20146" b="8737"/>
          <a:stretch/>
        </p:blipFill>
        <p:spPr>
          <a:xfrm>
            <a:off x="541605" y="525949"/>
            <a:ext cx="7835705" cy="5317746"/>
          </a:xfrm>
        </p:spPr>
      </p:pic>
      <p:sp>
        <p:nvSpPr>
          <p:cNvPr id="4" name="Rounded Rectangle 2">
            <a:extLst>
              <a:ext uri="{FF2B5EF4-FFF2-40B4-BE49-F238E27FC236}">
                <a16:creationId xmlns:a16="http://schemas.microsoft.com/office/drawing/2014/main" id="{B12E758F-53ED-F307-4BF8-0D62C3FF5E5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3" name="TextBox 2">
            <a:extLst>
              <a:ext uri="{FF2B5EF4-FFF2-40B4-BE49-F238E27FC236}">
                <a16:creationId xmlns:a16="http://schemas.microsoft.com/office/drawing/2014/main" id="{507CDC0C-A104-C5FF-B140-A0692B53ADBE}"/>
              </a:ext>
            </a:extLst>
          </p:cNvPr>
          <p:cNvSpPr txBox="1"/>
          <p:nvPr/>
        </p:nvSpPr>
        <p:spPr>
          <a:xfrm>
            <a:off x="185530" y="5948030"/>
            <a:ext cx="8772940" cy="523220"/>
          </a:xfrm>
          <a:prstGeom prst="rect">
            <a:avLst/>
          </a:prstGeom>
          <a:noFill/>
        </p:spPr>
        <p:txBody>
          <a:bodyPr wrap="square">
            <a:spAutoFit/>
          </a:bodyPr>
          <a:lstStyle/>
          <a:p>
            <a:r>
              <a:rPr lang="en-US" sz="1400" b="1" dirty="0">
                <a:solidFill>
                  <a:schemeClr val="tx2">
                    <a:lumMod val="60000"/>
                    <a:lumOff val="40000"/>
                  </a:schemeClr>
                </a:solidFill>
              </a:rPr>
              <a:t>Digital transformation of mental health services Raymond R. Bond, Maurice D. </a:t>
            </a:r>
            <a:r>
              <a:rPr lang="en-US" sz="1400" b="1" dirty="0" err="1">
                <a:solidFill>
                  <a:schemeClr val="tx2">
                    <a:lumMod val="60000"/>
                    <a:lumOff val="40000"/>
                  </a:schemeClr>
                </a:solidFill>
              </a:rPr>
              <a:t>Mulvennanpj</a:t>
            </a:r>
            <a:r>
              <a:rPr lang="en-US" sz="1400" b="1" dirty="0">
                <a:solidFill>
                  <a:schemeClr val="tx2">
                    <a:lumMod val="60000"/>
                    <a:lumOff val="40000"/>
                  </a:schemeClr>
                </a:solidFill>
              </a:rPr>
              <a:t> Mental Health Research (2023) </a:t>
            </a:r>
          </a:p>
        </p:txBody>
      </p:sp>
    </p:spTree>
    <p:extLst>
      <p:ext uri="{BB962C8B-B14F-4D97-AF65-F5344CB8AC3E}">
        <p14:creationId xmlns:p14="http://schemas.microsoft.com/office/powerpoint/2010/main" val="4059627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1271</TotalTime>
  <Words>2644</Words>
  <Application>Microsoft Office PowerPoint</Application>
  <PresentationFormat>On-screen Show (4:3)</PresentationFormat>
  <Paragraphs>200</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Söhne</vt:lpstr>
      <vt:lpstr>Times New Roman</vt:lpstr>
      <vt:lpstr>Office Theme</vt:lpstr>
      <vt:lpstr>PowerPoint Presentation</vt:lpstr>
      <vt:lpstr>Use Of Digitalization For Mental Health </vt:lpstr>
      <vt:lpstr>Motto Vision; The Dream/Tomorrow</vt:lpstr>
      <vt:lpstr>PowerPoint Presentation</vt:lpstr>
      <vt:lpstr> Learning objectives </vt:lpstr>
      <vt:lpstr>Digital Mental Health</vt:lpstr>
      <vt:lpstr>PowerPoint Presentation</vt:lpstr>
      <vt:lpstr>PowerPoint Presentation</vt:lpstr>
      <vt:lpstr>PowerPoint Presentation</vt:lpstr>
      <vt:lpstr>PowerPoint Presentation</vt:lpstr>
      <vt:lpstr>PowerPoint Presentation</vt:lpstr>
      <vt:lpstr>Resources For Online Services</vt:lpstr>
      <vt:lpstr>Umang</vt:lpstr>
      <vt:lpstr>PowerPoint Presentation</vt:lpstr>
      <vt:lpstr>PowerPoint Presentation</vt:lpstr>
      <vt:lpstr>Hamraaz</vt:lpstr>
      <vt:lpstr>PowerPoint Presentation</vt:lpstr>
      <vt:lpstr>PowerPoint Presentation</vt:lpstr>
      <vt:lpstr>PowerPoint Presentation</vt:lpstr>
      <vt:lpstr>PowerPoint Presentation</vt:lpstr>
      <vt:lpstr>PowerPoint Presentation</vt:lpstr>
      <vt:lpstr>PowerPoint Presentation</vt:lpstr>
      <vt:lpstr>Advantages of Digitalization</vt:lpstr>
      <vt:lpstr>Disadvantages</vt:lpstr>
      <vt:lpstr>Improvements </vt:lpstr>
      <vt:lpstr>Digital Transformation Of Mental Health Services Raymond R. Bond, Maurice D. Mulvenna, npj Mental Health Research (2023) </vt:lpstr>
      <vt:lpstr>PowerPoint Presentation</vt:lpstr>
      <vt:lpstr>MCQ</vt:lpstr>
      <vt:lpstr>MCQ</vt:lpstr>
      <vt:lpstr>MCQ</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172</cp:revision>
  <dcterms:created xsi:type="dcterms:W3CDTF">2018-12-27T13:04:00Z</dcterms:created>
  <dcterms:modified xsi:type="dcterms:W3CDTF">2025-02-14T12:28:19Z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