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73" r:id="rId2"/>
  </p:sldMasterIdLst>
  <p:notesMasterIdLst>
    <p:notesMasterId r:id="rId37"/>
  </p:notesMasterIdLst>
  <p:sldIdLst>
    <p:sldId id="340" r:id="rId3"/>
    <p:sldId id="378" r:id="rId4"/>
    <p:sldId id="350" r:id="rId5"/>
    <p:sldId id="351" r:id="rId6"/>
    <p:sldId id="364" r:id="rId7"/>
    <p:sldId id="380" r:id="rId8"/>
    <p:sldId id="390" r:id="rId9"/>
    <p:sldId id="393" r:id="rId10"/>
    <p:sldId id="392" r:id="rId11"/>
    <p:sldId id="394" r:id="rId12"/>
    <p:sldId id="417" r:id="rId13"/>
    <p:sldId id="283" r:id="rId14"/>
    <p:sldId id="418" r:id="rId15"/>
    <p:sldId id="419" r:id="rId16"/>
    <p:sldId id="289" r:id="rId17"/>
    <p:sldId id="282" r:id="rId18"/>
    <p:sldId id="284" r:id="rId19"/>
    <p:sldId id="321" r:id="rId20"/>
    <p:sldId id="322" r:id="rId21"/>
    <p:sldId id="258" r:id="rId22"/>
    <p:sldId id="309" r:id="rId23"/>
    <p:sldId id="312" r:id="rId24"/>
    <p:sldId id="299" r:id="rId25"/>
    <p:sldId id="314" r:id="rId26"/>
    <p:sldId id="316" r:id="rId27"/>
    <p:sldId id="416" r:id="rId28"/>
    <p:sldId id="407" r:id="rId29"/>
    <p:sldId id="375" r:id="rId30"/>
    <p:sldId id="411" r:id="rId31"/>
    <p:sldId id="550" r:id="rId32"/>
    <p:sldId id="545" r:id="rId33"/>
    <p:sldId id="551" r:id="rId34"/>
    <p:sldId id="547" r:id="rId35"/>
    <p:sldId id="54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54" autoAdjust="0"/>
  </p:normalViewPr>
  <p:slideViewPr>
    <p:cSldViewPr snapToGrid="0">
      <p:cViewPr varScale="1">
        <p:scale>
          <a:sx n="68" d="100"/>
          <a:sy n="68" d="100"/>
        </p:scale>
        <p:origin x="1470"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3" loCatId="cycle" qsTypeId="urn:microsoft.com/office/officeart/2005/8/quickstyle/3d5#2" qsCatId="3D" csTypeId="urn:microsoft.com/office/officeart/2005/8/colors/colorful4#2"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596" custLinFactNeighborY="-4627">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3"/>
    <dgm:cxn modelId="{E4A97E14-7D05-4D68-BAE4-4AC1811FFA38}" type="presOf" srcId="{DA82EADB-2721-42A0-95EA-F9B5521A38A6}" destId="{A09CEA93-9338-4361-A5E6-CF85B6019F5A}" srcOrd="0" destOrd="0" presId="urn:microsoft.com/office/officeart/2005/8/layout/gear1#3"/>
    <dgm:cxn modelId="{0A31D815-D077-4866-A600-165E070A2D6F}" type="presOf" srcId="{F9CEBA05-2F10-437E-89B2-54F4D9FAF478}" destId="{5ED88519-AC6C-4AA3-B76D-812B93A167E4}" srcOrd="0" destOrd="0" presId="urn:microsoft.com/office/officeart/2005/8/layout/gear1#3"/>
    <dgm:cxn modelId="{A0416A29-364E-458C-90C5-1284F3C404E9}" type="presOf" srcId="{663C1E13-76F9-4B70-A2F2-CA23180743CE}" destId="{4822A78E-EAEC-401F-941A-3A84E13E2357}" srcOrd="2" destOrd="0" presId="urn:microsoft.com/office/officeart/2005/8/layout/gear1#3"/>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3"/>
    <dgm:cxn modelId="{4A9FFF58-7BC4-4C65-9759-C9C669FC2B76}" type="presOf" srcId="{DACAB5BA-B8B4-4D66-8B11-1D02259E020B}" destId="{B6B6B41B-120B-4968-AB6A-FC6E7C8EF3C0}" srcOrd="1" destOrd="0" presId="urn:microsoft.com/office/officeart/2005/8/layout/gear1#3"/>
    <dgm:cxn modelId="{CD461FA2-0710-4EF6-AA5F-BD774C121CA7}" type="presOf" srcId="{399ACE2F-90C5-48B1-9E65-700A32562848}" destId="{7D3EFDB4-E5D1-439A-86D8-1FCF80D959BA}" srcOrd="2" destOrd="0" presId="urn:microsoft.com/office/officeart/2005/8/layout/gear1#3"/>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3"/>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3"/>
    <dgm:cxn modelId="{5990A8E9-7068-4CD0-BDC1-650288BAF401}" type="presOf" srcId="{663C1E13-76F9-4B70-A2F2-CA23180743CE}" destId="{B9330EE9-43E4-4FD4-8144-E92B1DD0FCDF}" srcOrd="1" destOrd="0" presId="urn:microsoft.com/office/officeart/2005/8/layout/gear1#3"/>
    <dgm:cxn modelId="{9A0FA2F0-3016-4FA6-B4C5-E56783E79BCF}" type="presOf" srcId="{399ACE2F-90C5-48B1-9E65-700A32562848}" destId="{59EDF28D-6C67-49D0-B5A1-DE5C3CBA2292}" srcOrd="0" destOrd="0" presId="urn:microsoft.com/office/officeart/2005/8/layout/gear1#3"/>
    <dgm:cxn modelId="{EEB57BF3-C8C3-4D26-B720-6A2822B576FB}" type="presOf" srcId="{399ACE2F-90C5-48B1-9E65-700A32562848}" destId="{9815588C-16D0-4475-B64C-847FC87C8C32}" srcOrd="3" destOrd="0" presId="urn:microsoft.com/office/officeart/2005/8/layout/gear1#3"/>
    <dgm:cxn modelId="{0C255DF6-A053-4031-BF78-2222755ED1B9}" type="presOf" srcId="{663C1E13-76F9-4B70-A2F2-CA23180743CE}" destId="{93300324-D62F-4E58-B882-734182BDB462}" srcOrd="0" destOrd="0" presId="urn:microsoft.com/office/officeart/2005/8/layout/gear1#3"/>
    <dgm:cxn modelId="{E633DDFA-2095-473F-876E-4E0B2BFEEFF6}" type="presOf" srcId="{23718C41-0A1F-40BF-86BE-8A5476EC271E}" destId="{398423B3-DD54-4226-99D7-017EFC1488DF}" srcOrd="0" destOrd="0" presId="urn:microsoft.com/office/officeart/2005/8/layout/gear1#3"/>
    <dgm:cxn modelId="{1C705BF0-F7A3-4A41-98DE-5AA498EC2268}" type="presParOf" srcId="{5ED88519-AC6C-4AA3-B76D-812B93A167E4}" destId="{87622A90-D0D8-4EA3-BC0D-D537801AF2B1}" srcOrd="0" destOrd="0" presId="urn:microsoft.com/office/officeart/2005/8/layout/gear1#3"/>
    <dgm:cxn modelId="{5266FA23-4487-4733-8F43-10B4A20688EF}" type="presParOf" srcId="{5ED88519-AC6C-4AA3-B76D-812B93A167E4}" destId="{B6B6B41B-120B-4968-AB6A-FC6E7C8EF3C0}" srcOrd="1" destOrd="0" presId="urn:microsoft.com/office/officeart/2005/8/layout/gear1#3"/>
    <dgm:cxn modelId="{23C721C6-4DD1-49A5-A0CC-65BFB64A7E75}" type="presParOf" srcId="{5ED88519-AC6C-4AA3-B76D-812B93A167E4}" destId="{8BC64EA7-2794-42B6-96C9-F39A52CB985A}" srcOrd="2" destOrd="0" presId="urn:microsoft.com/office/officeart/2005/8/layout/gear1#3"/>
    <dgm:cxn modelId="{08D4CDD4-CF96-43E9-B573-3FB26B41DE0C}" type="presParOf" srcId="{5ED88519-AC6C-4AA3-B76D-812B93A167E4}" destId="{93300324-D62F-4E58-B882-734182BDB462}" srcOrd="3" destOrd="0" presId="urn:microsoft.com/office/officeart/2005/8/layout/gear1#3"/>
    <dgm:cxn modelId="{0C03EB2A-BA9F-4177-9C0D-A92A2D112A1E}" type="presParOf" srcId="{5ED88519-AC6C-4AA3-B76D-812B93A167E4}" destId="{B9330EE9-43E4-4FD4-8144-E92B1DD0FCDF}" srcOrd="4" destOrd="0" presId="urn:microsoft.com/office/officeart/2005/8/layout/gear1#3"/>
    <dgm:cxn modelId="{B7789E63-81C6-41C0-A5D9-387B1A51717B}" type="presParOf" srcId="{5ED88519-AC6C-4AA3-B76D-812B93A167E4}" destId="{4822A78E-EAEC-401F-941A-3A84E13E2357}" srcOrd="5" destOrd="0" presId="urn:microsoft.com/office/officeart/2005/8/layout/gear1#3"/>
    <dgm:cxn modelId="{830F74C4-09BC-4E6A-ABCE-5808A3EAE773}" type="presParOf" srcId="{5ED88519-AC6C-4AA3-B76D-812B93A167E4}" destId="{59EDF28D-6C67-49D0-B5A1-DE5C3CBA2292}" srcOrd="6" destOrd="0" presId="urn:microsoft.com/office/officeart/2005/8/layout/gear1#3"/>
    <dgm:cxn modelId="{92E21763-77DE-4C9D-A499-28DE0AED0A6E}" type="presParOf" srcId="{5ED88519-AC6C-4AA3-B76D-812B93A167E4}" destId="{23DC08E4-3725-4448-BFFF-1CCEA2F2987E}" srcOrd="7" destOrd="0" presId="urn:microsoft.com/office/officeart/2005/8/layout/gear1#3"/>
    <dgm:cxn modelId="{E00C3D16-7BB4-47D7-9337-A6DC556836A3}" type="presParOf" srcId="{5ED88519-AC6C-4AA3-B76D-812B93A167E4}" destId="{7D3EFDB4-E5D1-439A-86D8-1FCF80D959BA}" srcOrd="8" destOrd="0" presId="urn:microsoft.com/office/officeart/2005/8/layout/gear1#3"/>
    <dgm:cxn modelId="{B1A8B9D7-A8F9-4D92-9BB0-4672EC454C94}" type="presParOf" srcId="{5ED88519-AC6C-4AA3-B76D-812B93A167E4}" destId="{9815588C-16D0-4475-B64C-847FC87C8C32}" srcOrd="9" destOrd="0" presId="urn:microsoft.com/office/officeart/2005/8/layout/gear1#3"/>
    <dgm:cxn modelId="{FFB249CB-C123-4064-A0AD-BE7A0B9EF2A4}" type="presParOf" srcId="{5ED88519-AC6C-4AA3-B76D-812B93A167E4}" destId="{398423B3-DD54-4226-99D7-017EFC1488DF}" srcOrd="10" destOrd="0" presId="urn:microsoft.com/office/officeart/2005/8/layout/gear1#3"/>
    <dgm:cxn modelId="{00DCB96D-7544-4E39-9DB2-EC33C479AC4C}" type="presParOf" srcId="{5ED88519-AC6C-4AA3-B76D-812B93A167E4}" destId="{6DF3A3A0-5919-4E69-80DD-61760D6340A0}" srcOrd="11" destOrd="0" presId="urn:microsoft.com/office/officeart/2005/8/layout/gear1#3"/>
    <dgm:cxn modelId="{A941BE95-AD73-4534-949E-F30171D085E1}" type="presParOf" srcId="{5ED88519-AC6C-4AA3-B76D-812B93A167E4}" destId="{A09CEA93-9338-4361-A5E6-CF85B6019F5A}" srcOrd="12" destOrd="0" presId="urn:microsoft.com/office/officeart/2005/8/layout/gear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95711" y="1795068"/>
          <a:ext cx="1964624" cy="1964624"/>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Wisdom</a:t>
          </a:r>
        </a:p>
      </dsp:txBody>
      <dsp:txXfrm>
        <a:off x="1990688" y="2255272"/>
        <a:ext cx="1174670" cy="1009857"/>
      </dsp:txXfrm>
    </dsp:sp>
    <dsp:sp modelId="{93300324-D62F-4E58-B882-734182BDB462}">
      <dsp:nvSpPr>
        <dsp:cNvPr id="0" name=""/>
        <dsp:cNvSpPr/>
      </dsp:nvSpPr>
      <dsp:spPr>
        <a:xfrm>
          <a:off x="464365" y="1421605"/>
          <a:ext cx="1428818" cy="1428818"/>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Truth</a:t>
          </a:r>
          <a:r>
            <a:rPr lang="en-US" sz="1400" kern="1200" dirty="0"/>
            <a:t> </a:t>
          </a:r>
        </a:p>
      </dsp:txBody>
      <dsp:txXfrm>
        <a:off x="824074" y="1783488"/>
        <a:ext cx="709400" cy="705052"/>
      </dsp:txXfrm>
    </dsp:sp>
    <dsp:sp modelId="{59EDF28D-6C67-49D0-B5A1-DE5C3CBA2292}">
      <dsp:nvSpPr>
        <dsp:cNvPr id="0" name=""/>
        <dsp:cNvSpPr/>
      </dsp:nvSpPr>
      <dsp:spPr>
        <a:xfrm rot="20700000">
          <a:off x="1264649" y="435867"/>
          <a:ext cx="1399950" cy="1399950"/>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Servic</a:t>
          </a:r>
          <a:r>
            <a:rPr lang="en-US" sz="1400" kern="1200" dirty="0">
              <a:latin typeface="Arial Black" panose="020B0A04020102020204" pitchFamily="34" charset="0"/>
            </a:rPr>
            <a:t>e</a:t>
          </a:r>
          <a:r>
            <a:rPr lang="en-US" sz="1400" kern="1200" dirty="0"/>
            <a:t> </a:t>
          </a:r>
        </a:p>
      </dsp:txBody>
      <dsp:txXfrm rot="-20700000">
        <a:off x="1571699" y="742917"/>
        <a:ext cx="785849" cy="785849"/>
      </dsp:txXfrm>
    </dsp:sp>
    <dsp:sp modelId="{398423B3-DD54-4226-99D7-017EFC1488DF}">
      <dsp:nvSpPr>
        <dsp:cNvPr id="0" name=""/>
        <dsp:cNvSpPr/>
      </dsp:nvSpPr>
      <dsp:spPr>
        <a:xfrm>
          <a:off x="1449642" y="1593311"/>
          <a:ext cx="2514719" cy="2514719"/>
        </a:xfrm>
        <a:prstGeom prst="circularArrow">
          <a:avLst>
            <a:gd name="adj1" fmla="val 4687"/>
            <a:gd name="adj2" fmla="val 299029"/>
            <a:gd name="adj3" fmla="val 2499371"/>
            <a:gd name="adj4" fmla="val 1589794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1324" y="1108132"/>
          <a:ext cx="1827101" cy="182710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40826" y="131896"/>
          <a:ext cx="1969982" cy="196998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3">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2">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65190-EDD3-49BC-AA6F-0643446B3997}" type="datetimeFigureOut">
              <a:rPr lang="en-US" smtClean="0"/>
              <a:t>2/14/2025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2885F-F534-42E2-9C8D-4155DE91A6EE}" type="slidenum">
              <a:rPr lang="en-US" smtClean="0"/>
              <a:t>‹#›</a:t>
            </a:fld>
            <a:endParaRPr lang="en-US"/>
          </a:p>
        </p:txBody>
      </p:sp>
    </p:spTree>
    <p:extLst>
      <p:ext uri="{BB962C8B-B14F-4D97-AF65-F5344CB8AC3E}">
        <p14:creationId xmlns:p14="http://schemas.microsoft.com/office/powerpoint/2010/main" val="295933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extLst>
      <p:ext uri="{BB962C8B-B14F-4D97-AF65-F5344CB8AC3E}">
        <p14:creationId xmlns:p14="http://schemas.microsoft.com/office/powerpoint/2010/main" val="1269752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extLst>
      <p:ext uri="{BB962C8B-B14F-4D97-AF65-F5344CB8AC3E}">
        <p14:creationId xmlns:p14="http://schemas.microsoft.com/office/powerpoint/2010/main" val="3225549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extLst>
      <p:ext uri="{BB962C8B-B14F-4D97-AF65-F5344CB8AC3E}">
        <p14:creationId xmlns:p14="http://schemas.microsoft.com/office/powerpoint/2010/main" val="3701314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extLst>
      <p:ext uri="{BB962C8B-B14F-4D97-AF65-F5344CB8AC3E}">
        <p14:creationId xmlns:p14="http://schemas.microsoft.com/office/powerpoint/2010/main" val="1934105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2/14/2025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extLst>
      <p:ext uri="{BB962C8B-B14F-4D97-AF65-F5344CB8AC3E}">
        <p14:creationId xmlns:p14="http://schemas.microsoft.com/office/powerpoint/2010/main" val="13193833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extLst>
      <p:ext uri="{BB962C8B-B14F-4D97-AF65-F5344CB8AC3E}">
        <p14:creationId xmlns:p14="http://schemas.microsoft.com/office/powerpoint/2010/main" val="1586001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2/14/2025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extLst>
      <p:ext uri="{BB962C8B-B14F-4D97-AF65-F5344CB8AC3E}">
        <p14:creationId xmlns:p14="http://schemas.microsoft.com/office/powerpoint/2010/main" val="2857624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extLst>
      <p:ext uri="{BB962C8B-B14F-4D97-AF65-F5344CB8AC3E}">
        <p14:creationId xmlns:p14="http://schemas.microsoft.com/office/powerpoint/2010/main" val="2931557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extLst>
      <p:ext uri="{BB962C8B-B14F-4D97-AF65-F5344CB8AC3E}">
        <p14:creationId xmlns:p14="http://schemas.microsoft.com/office/powerpoint/2010/main" val="1874502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extLst>
      <p:ext uri="{BB962C8B-B14F-4D97-AF65-F5344CB8AC3E}">
        <p14:creationId xmlns:p14="http://schemas.microsoft.com/office/powerpoint/2010/main" val="2554537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extLst>
      <p:ext uri="{BB962C8B-B14F-4D97-AF65-F5344CB8AC3E}">
        <p14:creationId xmlns:p14="http://schemas.microsoft.com/office/powerpoint/2010/main" val="4089463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9"/>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9"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extLst>
      <p:ext uri="{BB962C8B-B14F-4D97-AF65-F5344CB8AC3E}">
        <p14:creationId xmlns:p14="http://schemas.microsoft.com/office/powerpoint/2010/main" val="15952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2/14/2025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2/14/2025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EF83F5F-AEDA-455A-B4D2-47AD59329E2A}" type="datetimeFigureOut">
              <a:rPr lang="en-US" smtClean="0"/>
              <a:t>2/14/2025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4"/>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1350">
              <a:solidFill>
                <a:srgbClr val="FFFFFF"/>
              </a:solidFill>
            </a:endParaRPr>
          </a:p>
        </p:txBody>
      </p:sp>
      <p:sp>
        <p:nvSpPr>
          <p:cNvPr id="8" name="Rectangle 10"/>
          <p:cNvSpPr>
            <a:spLocks noChangeArrowheads="1"/>
          </p:cNvSpPr>
          <p:nvPr userDrawn="1"/>
        </p:nvSpPr>
        <p:spPr bwMode="auto">
          <a:xfrm>
            <a:off x="5912764" y="28577"/>
            <a:ext cx="20762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900" b="1">
                <a:solidFill>
                  <a:srgbClr val="FFFFFF"/>
                </a:solidFill>
              </a:rPr>
              <a:t>The Rawalpindi Medical University</a:t>
            </a:r>
            <a:endParaRPr lang="en-US" altLang="en-US" sz="9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8"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1561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C10A-608C-3107-7D2C-7B518E417098}"/>
              </a:ext>
            </a:extLst>
          </p:cNvPr>
          <p:cNvSpPr>
            <a:spLocks noGrp="1"/>
          </p:cNvSpPr>
          <p:nvPr>
            <p:ph type="title"/>
          </p:nvPr>
        </p:nvSpPr>
        <p:spPr>
          <a:xfrm>
            <a:off x="457200" y="337624"/>
            <a:ext cx="8229600" cy="1080013"/>
          </a:xfrm>
        </p:spPr>
        <p:txBody>
          <a:bodyPr/>
          <a:lstStyle/>
          <a:p>
            <a:r>
              <a:rPr lang="en-US" b="1" dirty="0">
                <a:solidFill>
                  <a:srgbClr val="7030A0"/>
                </a:solidFill>
              </a:rPr>
              <a:t>Psychotropic Substances</a:t>
            </a:r>
          </a:p>
        </p:txBody>
      </p:sp>
      <p:pic>
        <p:nvPicPr>
          <p:cNvPr id="5" name="Picture 2" descr="ETIOLOGY&#10;BIOLOGICAL FACTORS&#10;Genetic Vulnerability :&#10;Family History Of Substance use Disorders&#10;Biochemical Factors :&#10;Role ...">
            <a:extLst>
              <a:ext uri="{FF2B5EF4-FFF2-40B4-BE49-F238E27FC236}">
                <a16:creationId xmlns:a16="http://schemas.microsoft.com/office/drawing/2014/main" id="{5D44C8BF-4FAA-42AA-836E-3105F1C68DA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 t="20592" r="295"/>
          <a:stretch/>
        </p:blipFill>
        <p:spPr bwMode="auto">
          <a:xfrm>
            <a:off x="422737" y="1674055"/>
            <a:ext cx="7933472" cy="474375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a16="http://schemas.microsoft.com/office/drawing/2014/main" id="{A9CB0530-9DF2-F930-3881-8FC54FE423C3}"/>
              </a:ext>
            </a:extLst>
          </p:cNvPr>
          <p:cNvSpPr/>
          <p:nvPr/>
        </p:nvSpPr>
        <p:spPr>
          <a:xfrm>
            <a:off x="185530" y="6421502"/>
            <a:ext cx="1980895" cy="27472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4070370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1182"/>
            <a:ext cx="8229600" cy="756456"/>
          </a:xfrm>
        </p:spPr>
        <p:txBody>
          <a:bodyPr>
            <a:normAutofit fontScale="90000"/>
          </a:bodyPr>
          <a:lstStyle/>
          <a:p>
            <a:r>
              <a:rPr lang="en-US" b="1" dirty="0">
                <a:solidFill>
                  <a:srgbClr val="7030A0"/>
                </a:solidFill>
              </a:rPr>
              <a:t>Nicotine </a:t>
            </a:r>
            <a:r>
              <a:rPr lang="en-US" b="1" dirty="0" err="1">
                <a:solidFill>
                  <a:srgbClr val="7030A0"/>
                </a:solidFill>
              </a:rPr>
              <a:t>Withdrawl</a:t>
            </a:r>
            <a:endParaRPr lang="en-US" b="1" dirty="0">
              <a:solidFill>
                <a:srgbClr val="7030A0"/>
              </a:solidFill>
            </a:endParaRPr>
          </a:p>
        </p:txBody>
      </p:sp>
      <p:pic>
        <p:nvPicPr>
          <p:cNvPr id="6" name="Content Placeholder 5"/>
          <p:cNvPicPr>
            <a:picLocks noGrp="1" noChangeAspect="1"/>
          </p:cNvPicPr>
          <p:nvPr>
            <p:ph idx="1"/>
          </p:nvPr>
        </p:nvPicPr>
        <p:blipFill>
          <a:blip r:embed="rId2"/>
          <a:stretch>
            <a:fillRect/>
          </a:stretch>
        </p:blipFill>
        <p:spPr>
          <a:xfrm>
            <a:off x="885165" y="1805943"/>
            <a:ext cx="7373669" cy="4390875"/>
          </a:xfrm>
          <a:prstGeom prst="rect">
            <a:avLst/>
          </a:prstGeom>
        </p:spPr>
      </p:pic>
      <p:sp>
        <p:nvSpPr>
          <p:cNvPr id="3" name="Rounded Rectangle 3">
            <a:extLst>
              <a:ext uri="{FF2B5EF4-FFF2-40B4-BE49-F238E27FC236}">
                <a16:creationId xmlns:a16="http://schemas.microsoft.com/office/drawing/2014/main" id="{933414E6-6144-BC47-2B34-07B2A92F04FA}"/>
              </a:ext>
            </a:extLst>
          </p:cNvPr>
          <p:cNvSpPr/>
          <p:nvPr/>
        </p:nvSpPr>
        <p:spPr>
          <a:xfrm>
            <a:off x="137465" y="6426909"/>
            <a:ext cx="1871871" cy="365125"/>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1451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6"/>
            <a:ext cx="8229600" cy="829678"/>
          </a:xfrm>
        </p:spPr>
        <p:txBody>
          <a:bodyPr>
            <a:normAutofit/>
          </a:bodyPr>
          <a:lstStyle/>
          <a:p>
            <a:r>
              <a:rPr lang="en-US" sz="3600" b="1" dirty="0">
                <a:solidFill>
                  <a:srgbClr val="7030A0"/>
                </a:solidFill>
              </a:rPr>
              <a:t>Cannabis</a:t>
            </a:r>
            <a:r>
              <a:rPr lang="en-US" b="1" dirty="0">
                <a:solidFill>
                  <a:srgbClr val="7030A0"/>
                </a:solidFill>
              </a:rPr>
              <a:t> </a:t>
            </a:r>
          </a:p>
        </p:txBody>
      </p:sp>
      <p:sp>
        <p:nvSpPr>
          <p:cNvPr id="3" name="Content Placeholder 2"/>
          <p:cNvSpPr>
            <a:spLocks noGrp="1"/>
          </p:cNvSpPr>
          <p:nvPr>
            <p:ph idx="1"/>
          </p:nvPr>
        </p:nvSpPr>
        <p:spPr>
          <a:xfrm>
            <a:off x="457200" y="1955409"/>
            <a:ext cx="8229600" cy="4170754"/>
          </a:xfrm>
        </p:spPr>
        <p:txBody>
          <a:bodyPr>
            <a:normAutofit/>
          </a:bodyPr>
          <a:lstStyle/>
          <a:p>
            <a:r>
              <a:rPr lang="en-US" sz="2400" b="1" dirty="0"/>
              <a:t>Active compound</a:t>
            </a:r>
            <a:r>
              <a:rPr lang="en-US" sz="2400" dirty="0"/>
              <a:t>: delta 9 tetra </a:t>
            </a:r>
            <a:r>
              <a:rPr lang="en-US" sz="2400" dirty="0" err="1"/>
              <a:t>hydrocannabinol</a:t>
            </a:r>
            <a:endParaRPr lang="en-US" sz="2400" dirty="0"/>
          </a:p>
          <a:p>
            <a:r>
              <a:rPr lang="en-US" sz="2400" b="1" dirty="0"/>
              <a:t>Clinical effects</a:t>
            </a:r>
            <a:r>
              <a:rPr lang="en-US" sz="2400" dirty="0"/>
              <a:t>: exaggeration of mood, reddening of conjunctiva, dry mouth, tachycardia, coughing</a:t>
            </a:r>
          </a:p>
          <a:p>
            <a:r>
              <a:rPr lang="en-US" sz="2400" b="1" dirty="0"/>
              <a:t>Withdrawal: </a:t>
            </a:r>
            <a:r>
              <a:rPr lang="en-US" sz="2400" dirty="0"/>
              <a:t>irritability, insomnia, nausea, anorexia</a:t>
            </a:r>
          </a:p>
          <a:p>
            <a:r>
              <a:rPr lang="en-US" sz="2400" dirty="0"/>
              <a:t>Can give rise to </a:t>
            </a:r>
            <a:r>
              <a:rPr lang="en-US" sz="2400" dirty="0" err="1"/>
              <a:t>Schizophreniform</a:t>
            </a:r>
            <a:r>
              <a:rPr lang="en-US" sz="2400" dirty="0"/>
              <a:t> Psychosis</a:t>
            </a:r>
          </a:p>
          <a:p>
            <a:r>
              <a:rPr lang="en-US" sz="2400" b="1" dirty="0"/>
              <a:t>Drugs used</a:t>
            </a:r>
            <a:r>
              <a:rPr lang="en-US" sz="2400" dirty="0"/>
              <a:t>: symptomatic treatment</a:t>
            </a:r>
          </a:p>
        </p:txBody>
      </p:sp>
      <p:sp>
        <p:nvSpPr>
          <p:cNvPr id="5" name="Rounded Rectangle 3">
            <a:extLst>
              <a:ext uri="{FF2B5EF4-FFF2-40B4-BE49-F238E27FC236}">
                <a16:creationId xmlns:a16="http://schemas.microsoft.com/office/drawing/2014/main" id="{DFF9884B-6A2C-B4B3-9EA0-4DFA53727BAB}"/>
              </a:ext>
            </a:extLst>
          </p:cNvPr>
          <p:cNvSpPr/>
          <p:nvPr/>
        </p:nvSpPr>
        <p:spPr>
          <a:xfrm>
            <a:off x="151533" y="6370637"/>
            <a:ext cx="1871871" cy="365125"/>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6"/>
            <a:ext cx="8229600" cy="685801"/>
          </a:xfrm>
        </p:spPr>
        <p:txBody>
          <a:bodyPr>
            <a:normAutofit fontScale="90000"/>
          </a:bodyPr>
          <a:lstStyle/>
          <a:p>
            <a:r>
              <a:rPr lang="en-US" dirty="0">
                <a:solidFill>
                  <a:srgbClr val="7030A0"/>
                </a:solidFill>
              </a:rPr>
              <a:t> </a:t>
            </a:r>
            <a:r>
              <a:rPr lang="en-US" sz="4000" b="1" dirty="0">
                <a:solidFill>
                  <a:srgbClr val="7030A0"/>
                </a:solidFill>
              </a:rPr>
              <a:t>Withdrawal of Alcohol</a:t>
            </a:r>
          </a:p>
        </p:txBody>
      </p:sp>
      <p:sp>
        <p:nvSpPr>
          <p:cNvPr id="3" name="Content Placeholder 2"/>
          <p:cNvSpPr>
            <a:spLocks noGrp="1"/>
          </p:cNvSpPr>
          <p:nvPr>
            <p:ph idx="1"/>
          </p:nvPr>
        </p:nvSpPr>
        <p:spPr>
          <a:xfrm>
            <a:off x="457200" y="2222695"/>
            <a:ext cx="8229600" cy="3903468"/>
          </a:xfrm>
        </p:spPr>
        <p:txBody>
          <a:bodyPr>
            <a:normAutofit/>
          </a:bodyPr>
          <a:lstStyle/>
          <a:p>
            <a:pPr>
              <a:buFont typeface="Wingdings" panose="05000000000000000000" pitchFamily="2" charset="2"/>
              <a:buChar char="Ø"/>
            </a:pPr>
            <a:r>
              <a:rPr lang="en-US" sz="2400" b="1" dirty="0">
                <a:solidFill>
                  <a:srgbClr val="C00000"/>
                </a:solidFill>
              </a:rPr>
              <a:t>ALCOHOL: </a:t>
            </a:r>
          </a:p>
          <a:p>
            <a:pPr>
              <a:buFont typeface="Wingdings" panose="05000000000000000000" pitchFamily="2" charset="2"/>
              <a:buChar char="Ø"/>
            </a:pPr>
            <a:r>
              <a:rPr lang="en-US" sz="2400" b="1" dirty="0">
                <a:solidFill>
                  <a:srgbClr val="002060"/>
                </a:solidFill>
              </a:rPr>
              <a:t>Withdrawal symptoms</a:t>
            </a:r>
            <a:r>
              <a:rPr lang="en-US" sz="2400" b="1" dirty="0"/>
              <a:t>: </a:t>
            </a:r>
            <a:r>
              <a:rPr lang="en-US" sz="2400" dirty="0"/>
              <a:t>restlessness, tremors, sweating, anxiety, nausea, vomiting, loss of appetite, insomnia, tachycardia, seizures and Delirium tremens</a:t>
            </a:r>
          </a:p>
          <a:p>
            <a:pPr>
              <a:buFont typeface="Wingdings" panose="05000000000000000000" pitchFamily="2" charset="2"/>
              <a:buChar char="Ø"/>
            </a:pPr>
            <a:r>
              <a:rPr lang="en-US" sz="2400" b="1" dirty="0">
                <a:solidFill>
                  <a:srgbClr val="002060"/>
                </a:solidFill>
              </a:rPr>
              <a:t>Scales</a:t>
            </a:r>
            <a:r>
              <a:rPr lang="en-US" sz="2400" b="1" dirty="0"/>
              <a:t> : </a:t>
            </a:r>
            <a:r>
              <a:rPr lang="en-US" sz="2400" dirty="0"/>
              <a:t>CAGE, SAWS.</a:t>
            </a:r>
          </a:p>
          <a:p>
            <a:pPr>
              <a:buFont typeface="Wingdings" panose="05000000000000000000" pitchFamily="2" charset="2"/>
              <a:buChar char="Ø"/>
            </a:pPr>
            <a:r>
              <a:rPr lang="en-US" sz="2400" b="1" dirty="0"/>
              <a:t>Drugs used: </a:t>
            </a:r>
            <a:r>
              <a:rPr lang="en-US" sz="2400" dirty="0"/>
              <a:t>chlordiazepoxide , diazepam</a:t>
            </a:r>
          </a:p>
        </p:txBody>
      </p:sp>
      <p:sp>
        <p:nvSpPr>
          <p:cNvPr id="4" name="Rounded Rectangle 3">
            <a:extLst>
              <a:ext uri="{FF2B5EF4-FFF2-40B4-BE49-F238E27FC236}">
                <a16:creationId xmlns:a16="http://schemas.microsoft.com/office/drawing/2014/main" id="{9CB1521E-1DC7-679D-B0FF-CFC8A63371E1}"/>
              </a:ext>
            </a:extLst>
          </p:cNvPr>
          <p:cNvSpPr/>
          <p:nvPr/>
        </p:nvSpPr>
        <p:spPr>
          <a:xfrm>
            <a:off x="137465" y="6356569"/>
            <a:ext cx="1871871" cy="365125"/>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821632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7030A0"/>
                </a:solidFill>
              </a:rPr>
              <a:t>Wernicke- Korsakoff syndrome </a:t>
            </a:r>
          </a:p>
        </p:txBody>
      </p:sp>
      <p:sp>
        <p:nvSpPr>
          <p:cNvPr id="3" name="Content Placeholder 2"/>
          <p:cNvSpPr>
            <a:spLocks noGrp="1"/>
          </p:cNvSpPr>
          <p:nvPr>
            <p:ph sz="half" idx="1"/>
          </p:nvPr>
        </p:nvSpPr>
        <p:spPr>
          <a:xfrm>
            <a:off x="439615" y="1920085"/>
            <a:ext cx="4038600" cy="4434840"/>
          </a:xfrm>
        </p:spPr>
        <p:txBody>
          <a:bodyPr>
            <a:normAutofit/>
          </a:bodyPr>
          <a:lstStyle/>
          <a:p>
            <a:pPr>
              <a:buFont typeface="Wingdings" panose="05000000000000000000" pitchFamily="2" charset="2"/>
              <a:buChar char="Ø"/>
            </a:pPr>
            <a:r>
              <a:rPr lang="en-US" dirty="0">
                <a:latin typeface="+mj-lt"/>
                <a:cs typeface="Arial" panose="020B0604020202020204" pitchFamily="34" charset="0"/>
              </a:rPr>
              <a:t>Acute neuropsychiatric emergency caused by </a:t>
            </a:r>
            <a:r>
              <a:rPr lang="en-US" dirty="0">
                <a:solidFill>
                  <a:srgbClr val="C00000"/>
                </a:solidFill>
                <a:latin typeface="+mj-lt"/>
                <a:cs typeface="Arial" panose="020B0604020202020204" pitchFamily="34" charset="0"/>
              </a:rPr>
              <a:t>thiamine deficiency</a:t>
            </a:r>
            <a:r>
              <a:rPr lang="en-US" dirty="0">
                <a:latin typeface="+mj-lt"/>
                <a:cs typeface="Arial" panose="020B0604020202020204" pitchFamily="34" charset="0"/>
              </a:rPr>
              <a:t>, secondary to chronic alcohol abuse.</a:t>
            </a:r>
          </a:p>
          <a:p>
            <a:pPr marL="0" indent="0">
              <a:buNone/>
            </a:pP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419600" y="1847088"/>
            <a:ext cx="4648200" cy="4629912"/>
          </a:xfrm>
          <a:prstGeom prst="rect">
            <a:avLst/>
          </a:prstGeom>
        </p:spPr>
      </p:pic>
      <p:sp>
        <p:nvSpPr>
          <p:cNvPr id="5" name="Rounded Rectangle 3">
            <a:extLst>
              <a:ext uri="{FF2B5EF4-FFF2-40B4-BE49-F238E27FC236}">
                <a16:creationId xmlns:a16="http://schemas.microsoft.com/office/drawing/2014/main" id="{D06BCC8C-626B-7137-8B33-B3718FD24CF4}"/>
              </a:ext>
            </a:extLst>
          </p:cNvPr>
          <p:cNvSpPr/>
          <p:nvPr/>
        </p:nvSpPr>
        <p:spPr>
          <a:xfrm>
            <a:off x="137465" y="6370637"/>
            <a:ext cx="1871871" cy="365125"/>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127350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4"/>
            <a:ext cx="8229600" cy="897133"/>
          </a:xfrm>
        </p:spPr>
        <p:txBody>
          <a:bodyPr>
            <a:normAutofit/>
          </a:bodyPr>
          <a:lstStyle/>
          <a:p>
            <a:r>
              <a:rPr lang="en-US" sz="3600" b="1" dirty="0">
                <a:solidFill>
                  <a:srgbClr val="7030A0"/>
                </a:solidFill>
              </a:rPr>
              <a:t>Delirium tremens(DTs)</a:t>
            </a:r>
          </a:p>
        </p:txBody>
      </p:sp>
      <p:sp>
        <p:nvSpPr>
          <p:cNvPr id="3" name="Content Placeholder 2"/>
          <p:cNvSpPr>
            <a:spLocks noGrp="1"/>
          </p:cNvSpPr>
          <p:nvPr>
            <p:ph idx="1"/>
          </p:nvPr>
        </p:nvSpPr>
        <p:spPr/>
        <p:txBody>
          <a:bodyPr>
            <a:normAutofit fontScale="92500" lnSpcReduction="10000"/>
          </a:bodyPr>
          <a:lstStyle/>
          <a:p>
            <a:r>
              <a:rPr lang="en-US" dirty="0">
                <a:solidFill>
                  <a:srgbClr val="C00000"/>
                </a:solidFill>
                <a:cs typeface="Arial" panose="020B0604020202020204" pitchFamily="34" charset="0"/>
              </a:rPr>
              <a:t>Delirium tremens </a:t>
            </a:r>
            <a:r>
              <a:rPr lang="en-US" dirty="0">
                <a:cs typeface="Arial" panose="020B0604020202020204" pitchFamily="34" charset="0"/>
              </a:rPr>
              <a:t>is an acute </a:t>
            </a:r>
            <a:r>
              <a:rPr lang="en-US" dirty="0" err="1">
                <a:cs typeface="Arial" panose="020B0604020202020204" pitchFamily="34" charset="0"/>
              </a:rPr>
              <a:t>confusional</a:t>
            </a:r>
            <a:r>
              <a:rPr lang="en-US" dirty="0">
                <a:cs typeface="Arial" panose="020B0604020202020204" pitchFamily="34" charset="0"/>
              </a:rPr>
              <a:t> state that occurs when alcohol withdrawal symptoms are severe</a:t>
            </a:r>
          </a:p>
          <a:p>
            <a:r>
              <a:rPr lang="en-US" dirty="0">
                <a:cs typeface="Arial" panose="020B0604020202020204" pitchFamily="34" charset="0"/>
              </a:rPr>
              <a:t>The classic</a:t>
            </a:r>
            <a:r>
              <a:rPr lang="en-US" dirty="0">
                <a:solidFill>
                  <a:srgbClr val="C00000"/>
                </a:solidFill>
                <a:cs typeface="Arial" panose="020B0604020202020204" pitchFamily="34" charset="0"/>
              </a:rPr>
              <a:t> triad </a:t>
            </a:r>
            <a:r>
              <a:rPr lang="en-US" dirty="0">
                <a:cs typeface="Arial" panose="020B0604020202020204" pitchFamily="34" charset="0"/>
              </a:rPr>
              <a:t>includes clouding of consciousness, vivid hallucinations and marked tremors.</a:t>
            </a:r>
          </a:p>
          <a:p>
            <a:r>
              <a:rPr lang="en-US" dirty="0">
                <a:cs typeface="Arial" panose="020B0604020202020204" pitchFamily="34" charset="0"/>
              </a:rPr>
              <a:t>Other features include paranoid delusions, agitation, sleeplessness and autonomic hyperactivity.</a:t>
            </a:r>
          </a:p>
          <a:p>
            <a:r>
              <a:rPr lang="en-US" dirty="0">
                <a:cs typeface="Arial" panose="020B0604020202020204" pitchFamily="34" charset="0"/>
              </a:rPr>
              <a:t>Symptoms of DTs peak between 72-96 hours</a:t>
            </a:r>
          </a:p>
          <a:p>
            <a:pPr marL="0" indent="0">
              <a:buNone/>
            </a:pPr>
            <a:endParaRPr lang="en-US" dirty="0"/>
          </a:p>
          <a:p>
            <a:endParaRPr lang="en-US" dirty="0"/>
          </a:p>
        </p:txBody>
      </p:sp>
      <p:sp>
        <p:nvSpPr>
          <p:cNvPr id="5" name="Rounded Rectangle 3">
            <a:extLst>
              <a:ext uri="{FF2B5EF4-FFF2-40B4-BE49-F238E27FC236}">
                <a16:creationId xmlns:a16="http://schemas.microsoft.com/office/drawing/2014/main" id="{30F900DA-5966-136A-41BE-67A424E0D3AE}"/>
              </a:ext>
            </a:extLst>
          </p:cNvPr>
          <p:cNvSpPr/>
          <p:nvPr/>
        </p:nvSpPr>
        <p:spPr>
          <a:xfrm>
            <a:off x="151533" y="6370637"/>
            <a:ext cx="1871871" cy="365125"/>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7030A0"/>
                </a:solidFill>
              </a:rPr>
              <a:t>Opioids</a:t>
            </a:r>
            <a:r>
              <a:rPr lang="en-US" sz="3600" b="1" dirty="0">
                <a:solidFill>
                  <a:srgbClr val="C00000"/>
                </a:solidFill>
              </a:rPr>
              <a:t>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600" b="1" dirty="0">
                <a:solidFill>
                  <a:srgbClr val="002060"/>
                </a:solidFill>
              </a:rPr>
              <a:t>Withdrawal syndrome</a:t>
            </a:r>
            <a:r>
              <a:rPr lang="en-US" sz="2600" b="1" dirty="0"/>
              <a:t>:</a:t>
            </a:r>
            <a:r>
              <a:rPr lang="en-US" sz="2600" dirty="0"/>
              <a:t> lacrimation, rhinorrhea , agitation, perspiration , </a:t>
            </a:r>
            <a:r>
              <a:rPr lang="en-US" sz="2600" dirty="0" err="1"/>
              <a:t>piloerection</a:t>
            </a:r>
            <a:r>
              <a:rPr lang="en-US" sz="2600" dirty="0"/>
              <a:t> , vomiting, shivering, yawning, dilated pupils</a:t>
            </a:r>
          </a:p>
          <a:p>
            <a:pPr>
              <a:buFont typeface="Wingdings" panose="05000000000000000000" pitchFamily="2" charset="2"/>
              <a:buChar char="Ø"/>
            </a:pPr>
            <a:r>
              <a:rPr lang="en-US" sz="2600" b="1" dirty="0">
                <a:solidFill>
                  <a:srgbClr val="002060"/>
                </a:solidFill>
              </a:rPr>
              <a:t>Scales: </a:t>
            </a:r>
            <a:r>
              <a:rPr lang="en-US" sz="2600" dirty="0"/>
              <a:t>OOWS(objective opioid withdrawal scale) </a:t>
            </a:r>
          </a:p>
          <a:p>
            <a:pPr>
              <a:buFont typeface="Wingdings" panose="05000000000000000000" pitchFamily="2" charset="2"/>
              <a:buChar char="Ø"/>
            </a:pPr>
            <a:r>
              <a:rPr lang="en-US" sz="2600" b="1" dirty="0">
                <a:solidFill>
                  <a:srgbClr val="002060"/>
                </a:solidFill>
              </a:rPr>
              <a:t>Drugs used</a:t>
            </a:r>
            <a:r>
              <a:rPr lang="en-US" sz="2600" b="1" dirty="0"/>
              <a:t>: </a:t>
            </a:r>
            <a:r>
              <a:rPr lang="en-US" sz="2600" dirty="0"/>
              <a:t>Methadone, buprenorphine as oral substitution therapy</a:t>
            </a:r>
          </a:p>
          <a:p>
            <a:r>
              <a:rPr lang="en-US" sz="2600" dirty="0"/>
              <a:t>Symptomatic treatment is also given to reduce severity of symptoms</a:t>
            </a:r>
          </a:p>
        </p:txBody>
      </p:sp>
      <p:pic>
        <p:nvPicPr>
          <p:cNvPr id="4" name="Picture 3"/>
          <p:cNvPicPr>
            <a:picLocks noChangeAspect="1"/>
          </p:cNvPicPr>
          <p:nvPr/>
        </p:nvPicPr>
        <p:blipFill>
          <a:blip r:embed="rId2"/>
          <a:stretch>
            <a:fillRect/>
          </a:stretch>
        </p:blipFill>
        <p:spPr>
          <a:xfrm>
            <a:off x="6231988" y="4832380"/>
            <a:ext cx="2912012" cy="1960305"/>
          </a:xfrm>
          <a:prstGeom prst="rect">
            <a:avLst/>
          </a:prstGeom>
        </p:spPr>
      </p:pic>
      <p:sp>
        <p:nvSpPr>
          <p:cNvPr id="6" name="Rounded Rectangle 3">
            <a:extLst>
              <a:ext uri="{FF2B5EF4-FFF2-40B4-BE49-F238E27FC236}">
                <a16:creationId xmlns:a16="http://schemas.microsoft.com/office/drawing/2014/main" id="{6B6FB840-03F0-3D14-3314-F99B2430CB99}"/>
              </a:ext>
            </a:extLst>
          </p:cNvPr>
          <p:cNvSpPr/>
          <p:nvPr/>
        </p:nvSpPr>
        <p:spPr>
          <a:xfrm>
            <a:off x="109329" y="6440977"/>
            <a:ext cx="1871871" cy="365125"/>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504"/>
            <a:ext cx="8229600" cy="897133"/>
          </a:xfrm>
        </p:spPr>
        <p:txBody>
          <a:bodyPr>
            <a:normAutofit/>
          </a:bodyPr>
          <a:lstStyle/>
          <a:p>
            <a:r>
              <a:rPr lang="en-US" sz="3600" b="1" dirty="0">
                <a:solidFill>
                  <a:srgbClr val="7030A0"/>
                </a:solidFill>
              </a:rPr>
              <a:t>Stimulants </a:t>
            </a:r>
          </a:p>
        </p:txBody>
      </p:sp>
      <p:sp>
        <p:nvSpPr>
          <p:cNvPr id="3" name="Content Placeholder 2"/>
          <p:cNvSpPr>
            <a:spLocks noGrp="1"/>
          </p:cNvSpPr>
          <p:nvPr>
            <p:ph idx="1"/>
          </p:nvPr>
        </p:nvSpPr>
        <p:spPr>
          <a:xfrm>
            <a:off x="457200" y="1786597"/>
            <a:ext cx="8229600" cy="4339566"/>
          </a:xfrm>
        </p:spPr>
        <p:txBody>
          <a:bodyPr>
            <a:normAutofit/>
          </a:bodyPr>
          <a:lstStyle/>
          <a:p>
            <a:r>
              <a:rPr lang="en-US" sz="2800" dirty="0"/>
              <a:t>Amphetamines </a:t>
            </a:r>
          </a:p>
          <a:p>
            <a:pPr marL="0" indent="0">
              <a:buNone/>
            </a:pPr>
            <a:endParaRPr lang="en-US" sz="2800" dirty="0"/>
          </a:p>
          <a:p>
            <a:r>
              <a:rPr lang="en-US" sz="2800" dirty="0"/>
              <a:t>Cocaine</a:t>
            </a:r>
          </a:p>
          <a:p>
            <a:endParaRPr lang="en-US" sz="2800" dirty="0"/>
          </a:p>
          <a:p>
            <a:r>
              <a:rPr lang="en-US" sz="2800" dirty="0"/>
              <a:t>LSD</a:t>
            </a:r>
          </a:p>
        </p:txBody>
      </p:sp>
      <p:pic>
        <p:nvPicPr>
          <p:cNvPr id="17410" name="Picture 2" descr="PSYCHOEDUCATION&#10;(FOR PATIENTS &amp; FAMILY)&#10; Teach about the Physical, Psychological &amp; Social&#10;Complication of Drug &amp; Alcoho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526" y="1600200"/>
            <a:ext cx="4480303" cy="450924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412DDAD2-B6C3-EB11-12C7-B7694D2B0FE4}"/>
              </a:ext>
            </a:extLst>
          </p:cNvPr>
          <p:cNvSpPr/>
          <p:nvPr/>
        </p:nvSpPr>
        <p:spPr>
          <a:xfrm>
            <a:off x="109329" y="6370637"/>
            <a:ext cx="1871871" cy="365125"/>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solidFill>
                  <a:srgbClr val="7030A0"/>
                </a:solidFill>
              </a:rPr>
              <a:t>Neurobiology of drug abuse</a:t>
            </a:r>
          </a:p>
        </p:txBody>
      </p:sp>
      <p:pic>
        <p:nvPicPr>
          <p:cNvPr id="16386" name="Picture 2" descr="What Drives Addiction? - From Choice to Habit to Compuls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032" y="1417638"/>
            <a:ext cx="8903936" cy="4858513"/>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5">
            <a:extLst>
              <a:ext uri="{FF2B5EF4-FFF2-40B4-BE49-F238E27FC236}">
                <a16:creationId xmlns:a16="http://schemas.microsoft.com/office/drawing/2014/main" id="{D9CC7CF4-7977-2FDC-3701-592077E1E5CC}"/>
              </a:ext>
            </a:extLst>
          </p:cNvPr>
          <p:cNvSpPr/>
          <p:nvPr/>
        </p:nvSpPr>
        <p:spPr>
          <a:xfrm>
            <a:off x="6477000" y="6384950"/>
            <a:ext cx="2525292" cy="39685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1143000"/>
          </a:xfrm>
        </p:spPr>
        <p:txBody>
          <a:bodyPr>
            <a:normAutofit/>
          </a:bodyPr>
          <a:lstStyle/>
          <a:p>
            <a:r>
              <a:rPr lang="en-US" sz="3600" b="1" dirty="0">
                <a:solidFill>
                  <a:srgbClr val="7030A0"/>
                </a:solidFill>
              </a:rPr>
              <a:t>Neurobiology of tolerance &amp; dependence</a:t>
            </a:r>
          </a:p>
        </p:txBody>
      </p:sp>
      <p:sp>
        <p:nvSpPr>
          <p:cNvPr id="3" name="Content Placeholder 2"/>
          <p:cNvSpPr>
            <a:spLocks noGrp="1"/>
          </p:cNvSpPr>
          <p:nvPr>
            <p:ph sz="half" idx="1"/>
          </p:nvPr>
        </p:nvSpPr>
        <p:spPr>
          <a:xfrm>
            <a:off x="457201" y="1920240"/>
            <a:ext cx="4311748" cy="4593102"/>
          </a:xfrm>
        </p:spPr>
        <p:txBody>
          <a:bodyPr>
            <a:normAutofit/>
          </a:bodyPr>
          <a:lstStyle/>
          <a:p>
            <a:pPr marL="0" indent="0">
              <a:buFont typeface="Wingdings" panose="05000000000000000000" pitchFamily="2" charset="2"/>
              <a:buNone/>
            </a:pPr>
            <a:r>
              <a:rPr lang="en-US" sz="2400" dirty="0"/>
              <a:t>Addiction can be conceptualised as a three-stage, recurring cycle—</a:t>
            </a:r>
            <a:r>
              <a:rPr lang="en-US" sz="2400" b="1" dirty="0">
                <a:solidFill>
                  <a:srgbClr val="FF0000"/>
                </a:solidFill>
              </a:rPr>
              <a:t>binge/intoxication</a:t>
            </a:r>
            <a:r>
              <a:rPr lang="en-US" sz="2400" b="1" dirty="0"/>
              <a:t>, </a:t>
            </a:r>
            <a:r>
              <a:rPr lang="en-US" sz="2400" b="1" dirty="0">
                <a:solidFill>
                  <a:srgbClr val="FF0000"/>
                </a:solidFill>
              </a:rPr>
              <a:t>withdrawal/negative affect</a:t>
            </a:r>
            <a:r>
              <a:rPr lang="en-US" sz="2400" b="1" dirty="0"/>
              <a:t>, </a:t>
            </a:r>
            <a:r>
              <a:rPr lang="en-US" sz="2400" dirty="0"/>
              <a:t>and </a:t>
            </a:r>
            <a:r>
              <a:rPr lang="en-US" sz="2400" b="1" dirty="0">
                <a:solidFill>
                  <a:srgbClr val="FF0000"/>
                </a:solidFill>
              </a:rPr>
              <a:t>preoccupation</a:t>
            </a:r>
            <a:r>
              <a:rPr lang="en-US" sz="2400" dirty="0"/>
              <a:t>/anticipation (craving)—that worsens over time and involves </a:t>
            </a:r>
            <a:r>
              <a:rPr lang="en-US" sz="2400" b="1" dirty="0">
                <a:solidFill>
                  <a:srgbClr val="FF0000"/>
                </a:solidFill>
              </a:rPr>
              <a:t>neuroplastic changes</a:t>
            </a:r>
            <a:r>
              <a:rPr lang="en-US" sz="2400" dirty="0">
                <a:solidFill>
                  <a:srgbClr val="FF0000"/>
                </a:solidFill>
              </a:rPr>
              <a:t> </a:t>
            </a:r>
            <a:r>
              <a:rPr lang="en-US" sz="2400" dirty="0"/>
              <a:t>in the brain reward, stress, and executive function systems</a:t>
            </a:r>
          </a:p>
        </p:txBody>
      </p:sp>
      <p:pic>
        <p:nvPicPr>
          <p:cNvPr id="6" name="Content Placeholder 5"/>
          <p:cNvPicPr>
            <a:picLocks noGrp="1" noChangeAspect="1"/>
          </p:cNvPicPr>
          <p:nvPr>
            <p:ph sz="half" idx="2"/>
          </p:nvPr>
        </p:nvPicPr>
        <p:blipFill>
          <a:blip r:embed="rId2"/>
          <a:stretch>
            <a:fillRect/>
          </a:stretch>
        </p:blipFill>
        <p:spPr>
          <a:xfrm>
            <a:off x="5050302" y="2278327"/>
            <a:ext cx="3636498" cy="3563768"/>
          </a:xfrm>
          <a:prstGeom prst="rect">
            <a:avLst/>
          </a:prstGeom>
        </p:spPr>
      </p:pic>
      <p:sp>
        <p:nvSpPr>
          <p:cNvPr id="4" name="Rounded Rectangle 5">
            <a:extLst>
              <a:ext uri="{FF2B5EF4-FFF2-40B4-BE49-F238E27FC236}">
                <a16:creationId xmlns:a16="http://schemas.microsoft.com/office/drawing/2014/main" id="{D8683BC7-F3CB-5B12-1420-FEBC3D3871BA}"/>
              </a:ext>
            </a:extLst>
          </p:cNvPr>
          <p:cNvSpPr/>
          <p:nvPr/>
        </p:nvSpPr>
        <p:spPr>
          <a:xfrm>
            <a:off x="6477000" y="6384950"/>
            <a:ext cx="2525292" cy="39685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61E5-4D24-3AE2-D829-2BFE15AF6F69}"/>
              </a:ext>
            </a:extLst>
          </p:cNvPr>
          <p:cNvSpPr>
            <a:spLocks noGrp="1"/>
          </p:cNvSpPr>
          <p:nvPr>
            <p:ph type="title"/>
          </p:nvPr>
        </p:nvSpPr>
        <p:spPr>
          <a:xfrm>
            <a:off x="457200" y="2013857"/>
            <a:ext cx="8229600" cy="1143000"/>
          </a:xfrm>
        </p:spPr>
        <p:txBody>
          <a:bodyPr>
            <a:normAutofit/>
          </a:bodyPr>
          <a:lstStyle/>
          <a:p>
            <a:r>
              <a:rPr lang="en-US" sz="4000" b="1" dirty="0">
                <a:solidFill>
                  <a:srgbClr val="7030A0"/>
                </a:solidFill>
                <a:effectLst/>
                <a:ea typeface="Times New Roman" panose="02020603050405020304" pitchFamily="18" charset="0"/>
              </a:rPr>
              <a:t>Drug Abuse, Alcohol And Tobacco Use</a:t>
            </a:r>
            <a:endParaRPr lang="en-US" sz="4000" b="1" dirty="0">
              <a:solidFill>
                <a:srgbClr val="7030A0"/>
              </a:solidFill>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99383" y="4690236"/>
            <a:ext cx="3646154" cy="2005879"/>
          </a:xfrm>
        </p:spPr>
      </p:pic>
    </p:spTree>
    <p:extLst>
      <p:ext uri="{BB962C8B-B14F-4D97-AF65-F5344CB8AC3E}">
        <p14:creationId xmlns:p14="http://schemas.microsoft.com/office/powerpoint/2010/main" val="127360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78302"/>
            <a:ext cx="8229600" cy="1055076"/>
          </a:xfrm>
        </p:spPr>
        <p:txBody>
          <a:bodyPr>
            <a:normAutofit/>
          </a:bodyPr>
          <a:lstStyle/>
          <a:p>
            <a:r>
              <a:rPr lang="en-US" sz="3600" b="1" dirty="0">
                <a:solidFill>
                  <a:srgbClr val="7030A0"/>
                </a:solidFill>
              </a:rPr>
              <a:t>History Taking</a:t>
            </a:r>
          </a:p>
        </p:txBody>
      </p:sp>
      <p:sp>
        <p:nvSpPr>
          <p:cNvPr id="5" name="Content Placeholder 4"/>
          <p:cNvSpPr>
            <a:spLocks noGrp="1"/>
          </p:cNvSpPr>
          <p:nvPr>
            <p:ph sz="half" idx="1"/>
          </p:nvPr>
        </p:nvSpPr>
        <p:spPr>
          <a:xfrm>
            <a:off x="457200" y="1871002"/>
            <a:ext cx="4038600" cy="4758397"/>
          </a:xfrm>
        </p:spPr>
        <p:txBody>
          <a:bodyPr>
            <a:normAutofit/>
          </a:bodyPr>
          <a:lstStyle/>
          <a:p>
            <a:r>
              <a:rPr lang="en-US" sz="2400" dirty="0"/>
              <a:t>Drug</a:t>
            </a:r>
          </a:p>
          <a:p>
            <a:r>
              <a:rPr lang="en-US" sz="2400" dirty="0"/>
              <a:t>In which form</a:t>
            </a:r>
          </a:p>
          <a:p>
            <a:r>
              <a:rPr lang="en-US" sz="2400" dirty="0"/>
              <a:t>Mode of intake(oral, inhalation, parenteral )</a:t>
            </a:r>
          </a:p>
          <a:p>
            <a:r>
              <a:rPr lang="en-US" sz="2400" dirty="0"/>
              <a:t>Duration</a:t>
            </a:r>
          </a:p>
          <a:p>
            <a:r>
              <a:rPr lang="en-US" sz="2400" dirty="0"/>
              <a:t>Amount</a:t>
            </a:r>
          </a:p>
          <a:p>
            <a:r>
              <a:rPr lang="en-US" sz="2400" dirty="0"/>
              <a:t>Frequency</a:t>
            </a:r>
          </a:p>
          <a:p>
            <a:r>
              <a:rPr lang="en-US" sz="2400" dirty="0"/>
              <a:t>Reasons (peer pressure etc)</a:t>
            </a:r>
          </a:p>
          <a:p>
            <a:r>
              <a:rPr lang="en-US" sz="2400" dirty="0"/>
              <a:t>Any attempts to </a:t>
            </a:r>
            <a:r>
              <a:rPr lang="en-US" sz="2400" dirty="0">
                <a:solidFill>
                  <a:srgbClr val="FF0000"/>
                </a:solidFill>
              </a:rPr>
              <a:t>quit</a:t>
            </a:r>
          </a:p>
          <a:p>
            <a:endParaRPr lang="en-US" dirty="0"/>
          </a:p>
          <a:p>
            <a:endParaRPr lang="en-US" dirty="0"/>
          </a:p>
          <a:p>
            <a:endParaRPr lang="en-US" dirty="0"/>
          </a:p>
          <a:p>
            <a:endParaRPr lang="en-US" dirty="0"/>
          </a:p>
          <a:p>
            <a:endParaRPr lang="en-US" dirty="0"/>
          </a:p>
        </p:txBody>
      </p:sp>
      <p:sp>
        <p:nvSpPr>
          <p:cNvPr id="6" name="Content Placeholder 5"/>
          <p:cNvSpPr>
            <a:spLocks noGrp="1"/>
          </p:cNvSpPr>
          <p:nvPr>
            <p:ph sz="half" idx="2"/>
          </p:nvPr>
        </p:nvSpPr>
        <p:spPr>
          <a:xfrm>
            <a:off x="4648200" y="1794802"/>
            <a:ext cx="4038600" cy="4758398"/>
          </a:xfrm>
        </p:spPr>
        <p:txBody>
          <a:bodyPr>
            <a:normAutofit/>
          </a:bodyPr>
          <a:lstStyle/>
          <a:p>
            <a:r>
              <a:rPr lang="en-US" sz="2400" dirty="0"/>
              <a:t>When &amp; what happened</a:t>
            </a:r>
          </a:p>
          <a:p>
            <a:r>
              <a:rPr lang="en-US" sz="2400" dirty="0"/>
              <a:t>Period of abstinence</a:t>
            </a:r>
          </a:p>
          <a:p>
            <a:r>
              <a:rPr lang="en-US" sz="2400" dirty="0"/>
              <a:t>Reasons of relapse</a:t>
            </a:r>
          </a:p>
          <a:p>
            <a:r>
              <a:rPr lang="en-US" sz="2400" dirty="0"/>
              <a:t>Treatment History</a:t>
            </a:r>
          </a:p>
          <a:p>
            <a:r>
              <a:rPr lang="en-US" sz="2400" dirty="0"/>
              <a:t>History of poly drug abuse</a:t>
            </a:r>
          </a:p>
          <a:p>
            <a:r>
              <a:rPr lang="en-US" sz="2400" dirty="0"/>
              <a:t>Establish tolerance</a:t>
            </a:r>
          </a:p>
          <a:p>
            <a:r>
              <a:rPr lang="en-US" sz="2400" dirty="0"/>
              <a:t>What does the patient want? </a:t>
            </a:r>
          </a:p>
          <a:p>
            <a:r>
              <a:rPr lang="en-US" sz="2400" dirty="0"/>
              <a:t>Social &amp; medical complications</a:t>
            </a:r>
          </a:p>
          <a:p>
            <a:endParaRPr lang="en-US" dirty="0"/>
          </a:p>
          <a:p>
            <a:endParaRPr lang="en-US" dirty="0"/>
          </a:p>
          <a:p>
            <a:endParaRPr lang="en-US" dirty="0"/>
          </a:p>
          <a:p>
            <a:endParaRPr lang="en-US" dirty="0"/>
          </a:p>
          <a:p>
            <a:endParaRPr lang="en-US" dirty="0"/>
          </a:p>
        </p:txBody>
      </p:sp>
      <p:sp>
        <p:nvSpPr>
          <p:cNvPr id="2" name="Rounded Rectangle 5">
            <a:extLst>
              <a:ext uri="{FF2B5EF4-FFF2-40B4-BE49-F238E27FC236}">
                <a16:creationId xmlns:a16="http://schemas.microsoft.com/office/drawing/2014/main" id="{E6979B2A-70A3-0E22-0D27-3B8415679C86}"/>
              </a:ext>
            </a:extLst>
          </p:cNvPr>
          <p:cNvSpPr/>
          <p:nvPr/>
        </p:nvSpPr>
        <p:spPr>
          <a:xfrm>
            <a:off x="6583680" y="6471138"/>
            <a:ext cx="2462917" cy="30480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a:bodyPr>
          <a:lstStyle/>
          <a:p>
            <a:r>
              <a:rPr lang="en-US" sz="3600" b="1" dirty="0">
                <a:solidFill>
                  <a:srgbClr val="7030A0"/>
                </a:solidFill>
              </a:rPr>
              <a:t>Adverse effects of drug misuse</a:t>
            </a:r>
          </a:p>
        </p:txBody>
      </p:sp>
      <p:sp>
        <p:nvSpPr>
          <p:cNvPr id="5" name="Content Placeholder 4"/>
          <p:cNvSpPr>
            <a:spLocks noGrp="1"/>
          </p:cNvSpPr>
          <p:nvPr>
            <p:ph sz="half" idx="1"/>
          </p:nvPr>
        </p:nvSpPr>
        <p:spPr>
          <a:xfrm>
            <a:off x="381000" y="1600200"/>
            <a:ext cx="4114800" cy="5257799"/>
          </a:xfrm>
        </p:spPr>
        <p:txBody>
          <a:bodyPr>
            <a:normAutofit/>
          </a:bodyPr>
          <a:lstStyle/>
          <a:p>
            <a:pPr>
              <a:buFont typeface="Wingdings" panose="05000000000000000000" pitchFamily="2" charset="2"/>
              <a:buChar char="Ø"/>
            </a:pPr>
            <a:r>
              <a:rPr lang="en-US" sz="2400" b="1" u="sng" dirty="0">
                <a:solidFill>
                  <a:srgbClr val="002060"/>
                </a:solidFill>
              </a:rPr>
              <a:t>Local</a:t>
            </a:r>
          </a:p>
          <a:p>
            <a:r>
              <a:rPr lang="en-US" sz="2400" dirty="0"/>
              <a:t>Vein thrombosis</a:t>
            </a:r>
          </a:p>
          <a:p>
            <a:r>
              <a:rPr lang="en-US" sz="2400" dirty="0"/>
              <a:t>Infection at injection site</a:t>
            </a:r>
          </a:p>
          <a:p>
            <a:r>
              <a:rPr lang="en-US" sz="2400" dirty="0"/>
              <a:t>Damage to arteries</a:t>
            </a:r>
          </a:p>
          <a:p>
            <a:endParaRPr lang="en-US" sz="2400" dirty="0"/>
          </a:p>
          <a:p>
            <a:pPr>
              <a:buFont typeface="Wingdings" panose="05000000000000000000" pitchFamily="2" charset="2"/>
              <a:buChar char="Ø"/>
            </a:pPr>
            <a:r>
              <a:rPr lang="en-US" sz="2400" b="1" u="sng" dirty="0">
                <a:solidFill>
                  <a:srgbClr val="002060"/>
                </a:solidFill>
              </a:rPr>
              <a:t>Systemic</a:t>
            </a:r>
          </a:p>
          <a:p>
            <a:r>
              <a:rPr lang="en-US" sz="2400" dirty="0"/>
              <a:t>Bac. </a:t>
            </a:r>
            <a:r>
              <a:rPr lang="en-US" sz="2400" dirty="0" err="1"/>
              <a:t>Endocarditis</a:t>
            </a:r>
            <a:endParaRPr lang="en-US" sz="2400" dirty="0"/>
          </a:p>
          <a:p>
            <a:r>
              <a:rPr lang="en-US" sz="2400" dirty="0" err="1"/>
              <a:t>Hep</a:t>
            </a:r>
            <a:r>
              <a:rPr lang="en-US" sz="2400" dirty="0"/>
              <a:t> B&amp; C</a:t>
            </a:r>
          </a:p>
          <a:p>
            <a:r>
              <a:rPr lang="en-US" sz="2400" dirty="0"/>
              <a:t>HIV</a:t>
            </a:r>
          </a:p>
          <a:p>
            <a:r>
              <a:rPr lang="en-US" sz="2400" dirty="0"/>
              <a:t>Accidental overdose</a:t>
            </a:r>
          </a:p>
        </p:txBody>
      </p:sp>
      <p:sp>
        <p:nvSpPr>
          <p:cNvPr id="6" name="Content Placeholder 5"/>
          <p:cNvSpPr>
            <a:spLocks noGrp="1"/>
          </p:cNvSpPr>
          <p:nvPr>
            <p:ph sz="half" idx="2"/>
          </p:nvPr>
        </p:nvSpPr>
        <p:spPr>
          <a:xfrm>
            <a:off x="4724400" y="1447801"/>
            <a:ext cx="4038600" cy="5410200"/>
          </a:xfrm>
        </p:spPr>
        <p:txBody>
          <a:bodyPr>
            <a:normAutofit/>
          </a:bodyPr>
          <a:lstStyle/>
          <a:p>
            <a:pPr>
              <a:buFont typeface="Wingdings" panose="05000000000000000000" pitchFamily="2" charset="2"/>
              <a:buChar char="Ø"/>
            </a:pPr>
            <a:r>
              <a:rPr lang="en-US" sz="2400" b="1" u="sng" dirty="0">
                <a:solidFill>
                  <a:srgbClr val="002060"/>
                </a:solidFill>
              </a:rPr>
              <a:t>Psych. comorbidities</a:t>
            </a:r>
          </a:p>
          <a:p>
            <a:r>
              <a:rPr lang="en-US" sz="2400" dirty="0"/>
              <a:t>Depression</a:t>
            </a:r>
          </a:p>
          <a:p>
            <a:r>
              <a:rPr lang="en-US" sz="2400" dirty="0"/>
              <a:t>Anxiety</a:t>
            </a:r>
          </a:p>
          <a:p>
            <a:r>
              <a:rPr lang="en-US" sz="2400" dirty="0"/>
              <a:t>Anti social personality disorder</a:t>
            </a:r>
          </a:p>
          <a:p>
            <a:pPr>
              <a:buFont typeface="Wingdings" panose="05000000000000000000" pitchFamily="2" charset="2"/>
              <a:buChar char="Ø"/>
            </a:pPr>
            <a:r>
              <a:rPr lang="en-US" sz="2400" b="1" u="sng" dirty="0">
                <a:solidFill>
                  <a:srgbClr val="002060"/>
                </a:solidFill>
              </a:rPr>
              <a:t>Social consequences</a:t>
            </a:r>
          </a:p>
          <a:p>
            <a:r>
              <a:rPr lang="en-US" sz="2400" dirty="0"/>
              <a:t>Unemployment</a:t>
            </a:r>
          </a:p>
          <a:p>
            <a:r>
              <a:rPr lang="en-US" sz="2400" dirty="0"/>
              <a:t>Traffic accidents</a:t>
            </a:r>
          </a:p>
          <a:p>
            <a:r>
              <a:rPr lang="en-US" sz="2400" dirty="0"/>
              <a:t>Relationship problems</a:t>
            </a:r>
          </a:p>
          <a:p>
            <a:r>
              <a:rPr lang="en-US" sz="2400" dirty="0"/>
              <a:t>Neglect of children</a:t>
            </a:r>
          </a:p>
          <a:p>
            <a:r>
              <a:rPr lang="en-US" sz="2400" dirty="0"/>
              <a:t>Criminality</a:t>
            </a:r>
          </a:p>
          <a:p>
            <a:endParaRPr lang="en-US" dirty="0"/>
          </a:p>
          <a:p>
            <a:endParaRPr lang="en-US" u="sng" dirty="0"/>
          </a:p>
        </p:txBody>
      </p:sp>
      <p:sp>
        <p:nvSpPr>
          <p:cNvPr id="2" name="Rounded Rectangle 5">
            <a:extLst>
              <a:ext uri="{FF2B5EF4-FFF2-40B4-BE49-F238E27FC236}">
                <a16:creationId xmlns:a16="http://schemas.microsoft.com/office/drawing/2014/main" id="{8D26CF6A-6865-C8DA-CB14-16BD6F669268}"/>
              </a:ext>
            </a:extLst>
          </p:cNvPr>
          <p:cNvSpPr/>
          <p:nvPr/>
        </p:nvSpPr>
        <p:spPr>
          <a:xfrm>
            <a:off x="6583680" y="6471138"/>
            <a:ext cx="2462917" cy="30480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3046"/>
            <a:ext cx="8229600" cy="784592"/>
          </a:xfrm>
        </p:spPr>
        <p:txBody>
          <a:bodyPr>
            <a:normAutofit/>
          </a:bodyPr>
          <a:lstStyle/>
          <a:p>
            <a:r>
              <a:rPr lang="en-US" sz="3600" b="1" dirty="0">
                <a:solidFill>
                  <a:srgbClr val="7030A0"/>
                </a:solidFill>
              </a:rPr>
              <a:t> Aims of Management</a:t>
            </a:r>
          </a:p>
        </p:txBody>
      </p:sp>
      <p:sp>
        <p:nvSpPr>
          <p:cNvPr id="3" name="Content Placeholder 2"/>
          <p:cNvSpPr>
            <a:spLocks noGrp="1"/>
          </p:cNvSpPr>
          <p:nvPr>
            <p:ph idx="1"/>
          </p:nvPr>
        </p:nvSpPr>
        <p:spPr>
          <a:xfrm>
            <a:off x="457200" y="2053883"/>
            <a:ext cx="8229600" cy="4072280"/>
          </a:xfrm>
        </p:spPr>
        <p:txBody>
          <a:bodyPr/>
          <a:lstStyle/>
          <a:p>
            <a:pPr>
              <a:buFont typeface="Wingdings" panose="05000000000000000000" pitchFamily="2" charset="2"/>
              <a:buChar char="Ø"/>
            </a:pPr>
            <a:r>
              <a:rPr lang="en-US" sz="2400" b="1" dirty="0">
                <a:solidFill>
                  <a:srgbClr val="002060"/>
                </a:solidFill>
                <a:latin typeface="Arial" panose="020B0604020202020204" pitchFamily="34" charset="0"/>
                <a:cs typeface="Arial" panose="020B0604020202020204" pitchFamily="34" charset="0"/>
              </a:rPr>
              <a:t>Explore wether the patient wants:</a:t>
            </a:r>
          </a:p>
          <a:p>
            <a:r>
              <a:rPr lang="en-US" sz="2400" dirty="0">
                <a:latin typeface="Arial" panose="020B0604020202020204" pitchFamily="34" charset="0"/>
                <a:cs typeface="Arial" panose="020B0604020202020204" pitchFamily="34" charset="0"/>
              </a:rPr>
              <a:t>To quit</a:t>
            </a:r>
          </a:p>
          <a:p>
            <a:r>
              <a:rPr lang="en-US" sz="2400" dirty="0">
                <a:latin typeface="Arial" panose="020B0604020202020204" pitchFamily="34" charset="0"/>
                <a:cs typeface="Arial" panose="020B0604020202020204" pitchFamily="34" charset="0"/>
              </a:rPr>
              <a:t>Detoxifiy</a:t>
            </a:r>
          </a:p>
          <a:p>
            <a:r>
              <a:rPr lang="en-US" sz="2400" dirty="0">
                <a:latin typeface="Arial" panose="020B0604020202020204" pitchFamily="34" charset="0"/>
                <a:cs typeface="Arial" panose="020B0604020202020204" pitchFamily="34" charset="0"/>
              </a:rPr>
              <a:t>Treatment of withdrawal or intoxication</a:t>
            </a:r>
          </a:p>
          <a:p>
            <a:r>
              <a:rPr lang="en-US" sz="2400" dirty="0">
                <a:latin typeface="Arial" panose="020B0604020202020204" pitchFamily="34" charset="0"/>
                <a:cs typeface="Arial" panose="020B0604020202020204" pitchFamily="34" charset="0"/>
              </a:rPr>
              <a:t>Treatment of physical complications</a:t>
            </a:r>
          </a:p>
          <a:p>
            <a:r>
              <a:rPr lang="en-US" sz="2400" dirty="0">
                <a:latin typeface="Arial" panose="020B0604020202020204" pitchFamily="34" charset="0"/>
                <a:cs typeface="Arial" panose="020B0604020202020204" pitchFamily="34" charset="0"/>
              </a:rPr>
              <a:t>Treatment of psychiatric comorbidity</a:t>
            </a:r>
          </a:p>
          <a:p>
            <a:r>
              <a:rPr lang="en-US" sz="2400" dirty="0">
                <a:latin typeface="Arial" panose="020B0604020202020204" pitchFamily="34" charset="0"/>
                <a:cs typeface="Arial" panose="020B0604020202020204" pitchFamily="34" charset="0"/>
              </a:rPr>
              <a:t>To deal with social and psychological problems</a:t>
            </a:r>
          </a:p>
          <a:p>
            <a:endParaRPr lang="en-US" dirty="0"/>
          </a:p>
        </p:txBody>
      </p:sp>
      <p:sp>
        <p:nvSpPr>
          <p:cNvPr id="5" name="Rounded Rectangle 5">
            <a:extLst>
              <a:ext uri="{FF2B5EF4-FFF2-40B4-BE49-F238E27FC236}">
                <a16:creationId xmlns:a16="http://schemas.microsoft.com/office/drawing/2014/main" id="{F17DE51D-2D4C-872B-CD0D-43ED5823DE69}"/>
              </a:ext>
            </a:extLst>
          </p:cNvPr>
          <p:cNvSpPr/>
          <p:nvPr/>
        </p:nvSpPr>
        <p:spPr>
          <a:xfrm>
            <a:off x="6583680" y="6471138"/>
            <a:ext cx="2462917" cy="30480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31836"/>
            <a:ext cx="8229600" cy="829678"/>
          </a:xfrm>
        </p:spPr>
        <p:txBody>
          <a:bodyPr>
            <a:normAutofit/>
          </a:bodyPr>
          <a:lstStyle/>
          <a:p>
            <a:r>
              <a:rPr lang="en-US" sz="3200" b="1" dirty="0">
                <a:solidFill>
                  <a:srgbClr val="7030A0"/>
                </a:solidFill>
                <a:latin typeface="Arial" panose="020B0604020202020204" pitchFamily="34" charset="0"/>
                <a:cs typeface="Arial" panose="020B0604020202020204" pitchFamily="34" charset="0"/>
              </a:rPr>
              <a:t>Management during acute intoxication</a:t>
            </a:r>
          </a:p>
        </p:txBody>
      </p:sp>
      <p:sp>
        <p:nvSpPr>
          <p:cNvPr id="6" name="Content Placeholder 5"/>
          <p:cNvSpPr>
            <a:spLocks noGrp="1"/>
          </p:cNvSpPr>
          <p:nvPr>
            <p:ph idx="1"/>
          </p:nvPr>
        </p:nvSpPr>
        <p:spPr>
          <a:xfrm>
            <a:off x="457200" y="1899138"/>
            <a:ext cx="8229600" cy="4227025"/>
          </a:xfrm>
        </p:spPr>
        <p:txBody>
          <a:bodyPr>
            <a:normAutofit/>
          </a:bodyPr>
          <a:lstStyle/>
          <a:p>
            <a:r>
              <a:rPr lang="en-US" sz="2400" dirty="0">
                <a:solidFill>
                  <a:srgbClr val="002060"/>
                </a:solidFill>
                <a:latin typeface="Arial" panose="020B0604020202020204" pitchFamily="34" charset="0"/>
                <a:cs typeface="Arial" panose="020B0604020202020204" pitchFamily="34" charset="0"/>
              </a:rPr>
              <a:t>Case of a substance abuse patient starts with assessment- </a:t>
            </a:r>
            <a:r>
              <a:rPr lang="en-US" sz="2400" dirty="0">
                <a:latin typeface="Arial" panose="020B0604020202020204" pitchFamily="34" charset="0"/>
                <a:cs typeface="Arial" panose="020B0604020202020204" pitchFamily="34" charset="0"/>
              </a:rPr>
              <a:t>to determine which substance he is using.It varies according to the type of drug </a:t>
            </a:r>
          </a:p>
          <a:p>
            <a:r>
              <a:rPr lang="en-US" sz="2400" dirty="0">
                <a:solidFill>
                  <a:srgbClr val="FF0000"/>
                </a:solidFill>
                <a:latin typeface="Arial" panose="020B0604020202020204" pitchFamily="34" charset="0"/>
                <a:cs typeface="Arial" panose="020B0604020202020204" pitchFamily="34" charset="0"/>
              </a:rPr>
              <a:t>During the Acute phase of Intoxication</a:t>
            </a:r>
            <a:r>
              <a:rPr lang="en-US" sz="2400" dirty="0">
                <a:solidFill>
                  <a:srgbClr val="002060"/>
                </a:solidFill>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maintain vitals ,ensure safety and ease discomfort</a:t>
            </a:r>
          </a:p>
          <a:p>
            <a:r>
              <a:rPr lang="en-US" sz="2400" dirty="0">
                <a:latin typeface="Arial" panose="020B0604020202020204" pitchFamily="34" charset="0"/>
                <a:cs typeface="Arial" panose="020B0604020202020204" pitchFamily="34" charset="0"/>
              </a:rPr>
              <a:t>Institute seizure precaution</a:t>
            </a:r>
          </a:p>
          <a:p>
            <a:r>
              <a:rPr lang="en-US" sz="2400" dirty="0">
                <a:latin typeface="Arial" panose="020B0604020202020204" pitchFamily="34" charset="0"/>
                <a:cs typeface="Arial" panose="020B0604020202020204" pitchFamily="34" charset="0"/>
              </a:rPr>
              <a:t>Maintain IV fluids ,monitor vital signs and urine output</a:t>
            </a:r>
          </a:p>
          <a:p>
            <a:r>
              <a:rPr lang="en-US" sz="2400" dirty="0">
                <a:latin typeface="Arial" panose="020B0604020202020204" pitchFamily="34" charset="0"/>
                <a:cs typeface="Arial" panose="020B0604020202020204" pitchFamily="34" charset="0"/>
              </a:rPr>
              <a:t>Do all baseline investigations and</a:t>
            </a:r>
            <a:r>
              <a:rPr lang="en-US" sz="2400" dirty="0">
                <a:solidFill>
                  <a:srgbClr val="FF0000"/>
                </a:solidFill>
                <a:latin typeface="Arial" panose="020B0604020202020204" pitchFamily="34" charset="0"/>
                <a:cs typeface="Arial" panose="020B0604020202020204" pitchFamily="34" charset="0"/>
              </a:rPr>
              <a:t> Urine for TLC</a:t>
            </a:r>
            <a:r>
              <a:rPr lang="en-US" sz="2400" dirty="0">
                <a:latin typeface="Arial" panose="020B0604020202020204" pitchFamily="34" charset="0"/>
                <a:cs typeface="Arial" panose="020B0604020202020204" pitchFamily="34" charset="0"/>
              </a:rPr>
              <a:t> ,in case of Alcohol BAC is done</a:t>
            </a:r>
          </a:p>
          <a:p>
            <a:pPr marL="0" indent="0">
              <a:buNone/>
            </a:pPr>
            <a:endParaRPr lang="en-US" sz="2400" b="1" dirty="0"/>
          </a:p>
          <a:p>
            <a:endParaRPr lang="en-US" dirty="0"/>
          </a:p>
          <a:p>
            <a:endParaRPr lang="en-US" dirty="0"/>
          </a:p>
          <a:p>
            <a:endParaRPr lang="en-US" dirty="0"/>
          </a:p>
        </p:txBody>
      </p:sp>
      <p:sp>
        <p:nvSpPr>
          <p:cNvPr id="2" name="Rounded Rectangle 5">
            <a:extLst>
              <a:ext uri="{FF2B5EF4-FFF2-40B4-BE49-F238E27FC236}">
                <a16:creationId xmlns:a16="http://schemas.microsoft.com/office/drawing/2014/main" id="{D47B09A8-C23A-0A01-2315-3398BC81B1CD}"/>
              </a:ext>
            </a:extLst>
          </p:cNvPr>
          <p:cNvSpPr/>
          <p:nvPr/>
        </p:nvSpPr>
        <p:spPr>
          <a:xfrm>
            <a:off x="6583680" y="6471138"/>
            <a:ext cx="2462917" cy="30480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77" y="598194"/>
            <a:ext cx="8229600" cy="1143000"/>
          </a:xfrm>
        </p:spPr>
        <p:txBody>
          <a:bodyPr>
            <a:normAutofit/>
          </a:bodyPr>
          <a:lstStyle/>
          <a:p>
            <a:r>
              <a:rPr lang="en-US" sz="3600" b="1" dirty="0">
                <a:solidFill>
                  <a:srgbClr val="7030A0"/>
                </a:solidFill>
              </a:rPr>
              <a:t>Psychological treatment</a:t>
            </a:r>
          </a:p>
        </p:txBody>
      </p:sp>
      <p:sp>
        <p:nvSpPr>
          <p:cNvPr id="3" name="Content Placeholder 2"/>
          <p:cNvSpPr>
            <a:spLocks noGrp="1"/>
          </p:cNvSpPr>
          <p:nvPr>
            <p:ph idx="1"/>
          </p:nvPr>
        </p:nvSpPr>
        <p:spPr>
          <a:xfrm>
            <a:off x="457200" y="2152357"/>
            <a:ext cx="8229600" cy="3973806"/>
          </a:xfrm>
        </p:spPr>
        <p:txBody>
          <a:bodyPr/>
          <a:lstStyle/>
          <a:p>
            <a:r>
              <a:rPr lang="en-US" sz="2400" dirty="0"/>
              <a:t>Brief psychiatric interventions</a:t>
            </a:r>
          </a:p>
          <a:p>
            <a:r>
              <a:rPr lang="en-US" sz="2400" dirty="0"/>
              <a:t>Counseling</a:t>
            </a:r>
          </a:p>
          <a:p>
            <a:r>
              <a:rPr lang="en-US" sz="2400" dirty="0"/>
              <a:t>Motivational interview</a:t>
            </a:r>
          </a:p>
          <a:p>
            <a:r>
              <a:rPr lang="en-US" sz="2400" dirty="0"/>
              <a:t>CBT</a:t>
            </a:r>
          </a:p>
          <a:p>
            <a:r>
              <a:rPr lang="en-US" sz="2400" dirty="0"/>
              <a:t>Family psycho-education</a:t>
            </a:r>
          </a:p>
          <a:p>
            <a:r>
              <a:rPr lang="en-US" sz="2400" dirty="0"/>
              <a:t>Contingency management</a:t>
            </a:r>
          </a:p>
          <a:p>
            <a:endParaRPr lang="en-US" dirty="0"/>
          </a:p>
        </p:txBody>
      </p:sp>
      <p:sp>
        <p:nvSpPr>
          <p:cNvPr id="5" name="Rounded Rectangle 5">
            <a:extLst>
              <a:ext uri="{FF2B5EF4-FFF2-40B4-BE49-F238E27FC236}">
                <a16:creationId xmlns:a16="http://schemas.microsoft.com/office/drawing/2014/main" id="{4B265FD3-5CF8-4532-F150-214E40974B37}"/>
              </a:ext>
            </a:extLst>
          </p:cNvPr>
          <p:cNvSpPr/>
          <p:nvPr/>
        </p:nvSpPr>
        <p:spPr>
          <a:xfrm>
            <a:off x="6583680" y="6471138"/>
            <a:ext cx="2462917" cy="30480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8978"/>
            <a:ext cx="8229600" cy="798660"/>
          </a:xfrm>
        </p:spPr>
        <p:txBody>
          <a:bodyPr>
            <a:normAutofit/>
          </a:bodyPr>
          <a:lstStyle/>
          <a:p>
            <a:r>
              <a:rPr lang="en-US" sz="3600" b="1" dirty="0">
                <a:solidFill>
                  <a:srgbClr val="7030A0"/>
                </a:solidFill>
              </a:rPr>
              <a:t>Motivational interview</a:t>
            </a:r>
          </a:p>
        </p:txBody>
      </p:sp>
      <p:sp>
        <p:nvSpPr>
          <p:cNvPr id="3" name="Content Placeholder 2"/>
          <p:cNvSpPr>
            <a:spLocks noGrp="1"/>
          </p:cNvSpPr>
          <p:nvPr>
            <p:ph idx="1"/>
          </p:nvPr>
        </p:nvSpPr>
        <p:spPr>
          <a:xfrm>
            <a:off x="457200" y="1814731"/>
            <a:ext cx="8229600" cy="4311431"/>
          </a:xfrm>
        </p:spPr>
        <p:txBody>
          <a:bodyPr>
            <a:normAutofit/>
          </a:bodyPr>
          <a:lstStyle/>
          <a:p>
            <a:r>
              <a:rPr lang="en-US" sz="3000" dirty="0">
                <a:solidFill>
                  <a:srgbClr val="FF0000"/>
                </a:solidFill>
              </a:rPr>
              <a:t>Raise awareness </a:t>
            </a:r>
            <a:r>
              <a:rPr lang="en-US" sz="3000" dirty="0"/>
              <a:t>about contrast between substance user’s aims and behavior </a:t>
            </a:r>
          </a:p>
          <a:p>
            <a:r>
              <a:rPr lang="en-US" sz="3000" dirty="0"/>
              <a:t>Express </a:t>
            </a:r>
            <a:r>
              <a:rPr lang="en-US" sz="3000" dirty="0">
                <a:solidFill>
                  <a:srgbClr val="00B050"/>
                </a:solidFill>
              </a:rPr>
              <a:t>empathy</a:t>
            </a:r>
          </a:p>
          <a:p>
            <a:r>
              <a:rPr lang="en-US" sz="3000" dirty="0">
                <a:solidFill>
                  <a:srgbClr val="FF0000"/>
                </a:solidFill>
              </a:rPr>
              <a:t>Avoid </a:t>
            </a:r>
            <a:r>
              <a:rPr lang="en-US" sz="3000" dirty="0"/>
              <a:t>confrontation</a:t>
            </a:r>
          </a:p>
          <a:p>
            <a:r>
              <a:rPr lang="en-US" sz="3000" dirty="0"/>
              <a:t>Detect problems and </a:t>
            </a:r>
            <a:r>
              <a:rPr lang="en-US" sz="3000" dirty="0">
                <a:solidFill>
                  <a:schemeClr val="tx2">
                    <a:lumMod val="75000"/>
                  </a:schemeClr>
                </a:solidFill>
              </a:rPr>
              <a:t>roll with resistance</a:t>
            </a:r>
          </a:p>
          <a:p>
            <a:r>
              <a:rPr lang="en-US" sz="3000" dirty="0"/>
              <a:t>Point out </a:t>
            </a:r>
            <a:r>
              <a:rPr lang="en-US" sz="3000" dirty="0">
                <a:solidFill>
                  <a:schemeClr val="accent2">
                    <a:lumMod val="75000"/>
                  </a:schemeClr>
                </a:solidFill>
              </a:rPr>
              <a:t>discrepancies</a:t>
            </a:r>
            <a:r>
              <a:rPr lang="en-US" sz="3000" dirty="0"/>
              <a:t> in history</a:t>
            </a:r>
          </a:p>
        </p:txBody>
      </p:sp>
      <p:sp>
        <p:nvSpPr>
          <p:cNvPr id="5" name="Rounded Rectangle 5">
            <a:extLst>
              <a:ext uri="{FF2B5EF4-FFF2-40B4-BE49-F238E27FC236}">
                <a16:creationId xmlns:a16="http://schemas.microsoft.com/office/drawing/2014/main" id="{445CBD74-142F-E89E-1FC9-D8AD567C93F0}"/>
              </a:ext>
            </a:extLst>
          </p:cNvPr>
          <p:cNvSpPr/>
          <p:nvPr/>
        </p:nvSpPr>
        <p:spPr>
          <a:xfrm>
            <a:off x="6583680" y="6471138"/>
            <a:ext cx="2462917" cy="30480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
            <a:extLst>
              <a:ext uri="{FF2B5EF4-FFF2-40B4-BE49-F238E27FC236}">
                <a16:creationId xmlns:a16="http://schemas.microsoft.com/office/drawing/2014/main" id="{6ACF24DC-2501-E348-6BD3-2F63BE3D4E58}"/>
              </a:ext>
            </a:extLst>
          </p:cNvPr>
          <p:cNvSpPr/>
          <p:nvPr/>
        </p:nvSpPr>
        <p:spPr>
          <a:xfrm>
            <a:off x="6583680" y="6471138"/>
            <a:ext cx="2462917" cy="30480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pic>
        <p:nvPicPr>
          <p:cNvPr id="5" name="Picture 4">
            <a:extLst>
              <a:ext uri="{FF2B5EF4-FFF2-40B4-BE49-F238E27FC236}">
                <a16:creationId xmlns:a16="http://schemas.microsoft.com/office/drawing/2014/main" id="{74605853-E3DF-55E2-C07B-6A7FECCB37F7}"/>
              </a:ext>
            </a:extLst>
          </p:cNvPr>
          <p:cNvPicPr>
            <a:picLocks noChangeAspect="1"/>
          </p:cNvPicPr>
          <p:nvPr/>
        </p:nvPicPr>
        <p:blipFill>
          <a:blip r:embed="rId2"/>
          <a:stretch>
            <a:fillRect/>
          </a:stretch>
        </p:blipFill>
        <p:spPr>
          <a:xfrm>
            <a:off x="1223889" y="738863"/>
            <a:ext cx="6400800" cy="5380274"/>
          </a:xfrm>
          <a:prstGeom prst="rect">
            <a:avLst/>
          </a:prstGeom>
        </p:spPr>
      </p:pic>
    </p:spTree>
    <p:extLst>
      <p:ext uri="{BB962C8B-B14F-4D97-AF65-F5344CB8AC3E}">
        <p14:creationId xmlns:p14="http://schemas.microsoft.com/office/powerpoint/2010/main" val="852996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7030A0"/>
                </a:solidFill>
              </a:rPr>
              <a:t>Prevention of Drug use and relapse</a:t>
            </a:r>
            <a:r>
              <a:rPr lang="en-US" dirty="0">
                <a:solidFill>
                  <a:srgbClr val="7030A0"/>
                </a:solidFill>
              </a:rPr>
              <a:t> </a:t>
            </a:r>
          </a:p>
        </p:txBody>
      </p:sp>
      <p:sp>
        <p:nvSpPr>
          <p:cNvPr id="3" name="Content Placeholder 2"/>
          <p:cNvSpPr>
            <a:spLocks noGrp="1"/>
          </p:cNvSpPr>
          <p:nvPr>
            <p:ph idx="1"/>
          </p:nvPr>
        </p:nvSpPr>
        <p:spPr>
          <a:xfrm>
            <a:off x="457200" y="1772529"/>
            <a:ext cx="8229600" cy="4353634"/>
          </a:xfrm>
        </p:spPr>
        <p:txBody>
          <a:bodyPr>
            <a:normAutofit/>
          </a:bodyPr>
          <a:lstStyle/>
          <a:p>
            <a:r>
              <a:rPr lang="en-US" sz="2800" dirty="0"/>
              <a:t>Restricting availability</a:t>
            </a:r>
          </a:p>
          <a:p>
            <a:r>
              <a:rPr lang="en-US" sz="2800" dirty="0"/>
              <a:t>Policies regarding import  of drugs</a:t>
            </a:r>
          </a:p>
          <a:p>
            <a:r>
              <a:rPr lang="en-US" sz="2800" dirty="0"/>
              <a:t>Reducing over prescription of sedative &amp; hypnotics by doctor </a:t>
            </a:r>
          </a:p>
          <a:p>
            <a:r>
              <a:rPr lang="en-US" sz="2800" dirty="0"/>
              <a:t>Education programs in schools, colleges </a:t>
            </a:r>
          </a:p>
          <a:p>
            <a:r>
              <a:rPr lang="en-US" sz="2800" dirty="0"/>
              <a:t>Use of media to create awareness</a:t>
            </a:r>
          </a:p>
          <a:p>
            <a:r>
              <a:rPr lang="en-US" sz="2800" dirty="0"/>
              <a:t>Role of GPs/ LHVs/ Social workers</a:t>
            </a:r>
          </a:p>
        </p:txBody>
      </p:sp>
      <p:pic>
        <p:nvPicPr>
          <p:cNvPr id="4" name="Picture 3"/>
          <p:cNvPicPr>
            <a:picLocks noChangeAspect="1"/>
          </p:cNvPicPr>
          <p:nvPr/>
        </p:nvPicPr>
        <p:blipFill>
          <a:blip r:embed="rId2"/>
          <a:stretch>
            <a:fillRect/>
          </a:stretch>
        </p:blipFill>
        <p:spPr>
          <a:xfrm>
            <a:off x="6231930" y="4357316"/>
            <a:ext cx="2814667" cy="2022065"/>
          </a:xfrm>
          <a:prstGeom prst="rect">
            <a:avLst/>
          </a:prstGeom>
        </p:spPr>
      </p:pic>
      <p:sp>
        <p:nvSpPr>
          <p:cNvPr id="5" name="Rounded Rectangle 5">
            <a:extLst>
              <a:ext uri="{FF2B5EF4-FFF2-40B4-BE49-F238E27FC236}">
                <a16:creationId xmlns:a16="http://schemas.microsoft.com/office/drawing/2014/main" id="{2679D427-BB08-D23E-FEE7-A34ED27EDBEF}"/>
              </a:ext>
            </a:extLst>
          </p:cNvPr>
          <p:cNvSpPr/>
          <p:nvPr/>
        </p:nvSpPr>
        <p:spPr>
          <a:xfrm>
            <a:off x="6583680" y="6471138"/>
            <a:ext cx="2462917" cy="30480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604242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3294"/>
            <a:ext cx="8229600" cy="924343"/>
          </a:xfrm>
        </p:spPr>
        <p:txBody>
          <a:bodyPr>
            <a:normAutofit/>
          </a:bodyPr>
          <a:lstStyle/>
          <a:p>
            <a:r>
              <a:rPr lang="en-US" b="1" dirty="0">
                <a:solidFill>
                  <a:srgbClr val="7030A0"/>
                </a:solidFill>
              </a:rPr>
              <a:t>Specific Pharmacotherapy</a:t>
            </a:r>
          </a:p>
        </p:txBody>
      </p:sp>
      <p:pic>
        <p:nvPicPr>
          <p:cNvPr id="9219" name="Picture 3"/>
          <p:cNvPicPr>
            <a:picLocks noGrp="1" noChangeAspect="1" noChangeArrowheads="1"/>
          </p:cNvPicPr>
          <p:nvPr>
            <p:ph idx="1"/>
          </p:nvPr>
        </p:nvPicPr>
        <p:blipFill>
          <a:blip r:embed="rId2" cstate="print"/>
          <a:srcRect/>
          <a:stretch>
            <a:fillRect/>
          </a:stretch>
        </p:blipFill>
        <p:spPr bwMode="auto">
          <a:xfrm>
            <a:off x="1021458" y="1417637"/>
            <a:ext cx="7101083" cy="4722055"/>
          </a:xfrm>
          <a:prstGeom prst="rect">
            <a:avLst/>
          </a:prstGeom>
          <a:noFill/>
          <a:ln w="9525">
            <a:noFill/>
            <a:miter lim="800000"/>
            <a:headEnd/>
            <a:tailEnd/>
          </a:ln>
        </p:spPr>
      </p:pic>
      <p:sp>
        <p:nvSpPr>
          <p:cNvPr id="3" name="Rounded Rectangle 5">
            <a:extLst>
              <a:ext uri="{FF2B5EF4-FFF2-40B4-BE49-F238E27FC236}">
                <a16:creationId xmlns:a16="http://schemas.microsoft.com/office/drawing/2014/main" id="{21074CA3-BCCA-285C-B990-D742C822163C}"/>
              </a:ext>
            </a:extLst>
          </p:cNvPr>
          <p:cNvSpPr/>
          <p:nvPr/>
        </p:nvSpPr>
        <p:spPr>
          <a:xfrm>
            <a:off x="6583680" y="6471138"/>
            <a:ext cx="2462917" cy="30480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6" y="618978"/>
            <a:ext cx="8229600" cy="1095522"/>
          </a:xfrm>
        </p:spPr>
        <p:txBody>
          <a:bodyPr>
            <a:noAutofit/>
          </a:bodyPr>
          <a:lstStyle/>
          <a:p>
            <a:r>
              <a:rPr lang="en-US" sz="3200" b="1" dirty="0">
                <a:solidFill>
                  <a:srgbClr val="7030A0"/>
                </a:solidFill>
              </a:rPr>
              <a:t>Ethical Imperatives to Overcome Stigma Against People With Substance Use Disorders</a:t>
            </a:r>
            <a:br>
              <a:rPr lang="en-US" sz="3200" b="1" dirty="0"/>
            </a:br>
            <a:endParaRPr lang="en-US" sz="3200" dirty="0"/>
          </a:p>
        </p:txBody>
      </p:sp>
      <p:sp>
        <p:nvSpPr>
          <p:cNvPr id="3" name="Content Placeholder 2"/>
          <p:cNvSpPr>
            <a:spLocks noGrp="1"/>
          </p:cNvSpPr>
          <p:nvPr>
            <p:ph idx="1"/>
          </p:nvPr>
        </p:nvSpPr>
        <p:spPr>
          <a:xfrm>
            <a:off x="457200" y="1476497"/>
            <a:ext cx="8229600" cy="3954463"/>
          </a:xfrm>
        </p:spPr>
        <p:txBody>
          <a:bodyPr>
            <a:normAutofit fontScale="25000" lnSpcReduction="20000"/>
          </a:bodyPr>
          <a:lstStyle/>
          <a:p>
            <a:endParaRPr lang="en-US" sz="1000" dirty="0"/>
          </a:p>
          <a:p>
            <a:endParaRPr lang="en-US" sz="1000" dirty="0"/>
          </a:p>
          <a:p>
            <a:endParaRPr lang="en-US" sz="1000" dirty="0"/>
          </a:p>
          <a:p>
            <a:pPr marL="0" indent="0">
              <a:buNone/>
            </a:pPr>
            <a:r>
              <a:rPr lang="en-US" sz="8800" b="1" dirty="0"/>
              <a:t>Abstract</a:t>
            </a:r>
          </a:p>
          <a:p>
            <a:pPr algn="just"/>
            <a:r>
              <a:rPr lang="en-US" sz="8800" dirty="0"/>
              <a:t>Responding to the public health crisis in the United States resulting from untreated opioid use disorder (OUD) requires expanding delivery of effective treatments, including medications, and eliminating stigma against people with OUD and people seeking OUD treatment. </a:t>
            </a:r>
          </a:p>
          <a:p>
            <a:pPr algn="just"/>
            <a:r>
              <a:rPr lang="en-US" sz="8800" dirty="0"/>
              <a:t>Stigma discourages people with substance use disorders from seeking care and compromises the care they receive when they do seek it. </a:t>
            </a:r>
          </a:p>
          <a:p>
            <a:pPr algn="just"/>
            <a:r>
              <a:rPr lang="en-US" sz="8800" dirty="0"/>
              <a:t>Stigma against both medication treatments for OUD and harm-reduction approaches like syringe services programs has created additional barriers to these strategies' acceptance and use.</a:t>
            </a:r>
          </a:p>
          <a:p>
            <a:pPr algn="just"/>
            <a:r>
              <a:rPr lang="en-US" sz="8800" dirty="0"/>
              <a:t> It is ethically incumbent upon everyone in medicine and health care to recognize addiction not as a moral failing but as a treatable disease.</a:t>
            </a:r>
          </a:p>
          <a:p>
            <a:endParaRPr lang="en-US" sz="8000" dirty="0"/>
          </a:p>
          <a:p>
            <a:endParaRPr lang="en-US" sz="8000" dirty="0"/>
          </a:p>
          <a:p>
            <a:endParaRPr lang="en-US" sz="8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
        <p:nvSpPr>
          <p:cNvPr id="4" name="Rectangle 3"/>
          <p:cNvSpPr/>
          <p:nvPr/>
        </p:nvSpPr>
        <p:spPr>
          <a:xfrm>
            <a:off x="381000" y="6172200"/>
            <a:ext cx="8229600" cy="400110"/>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1000" dirty="0">
                <a:solidFill>
                  <a:srgbClr val="0070C0"/>
                </a:solidFill>
              </a:rPr>
              <a:t>Adams JM, </a:t>
            </a:r>
            <a:r>
              <a:rPr lang="en-US" sz="1000" dirty="0" err="1">
                <a:solidFill>
                  <a:srgbClr val="0070C0"/>
                </a:solidFill>
              </a:rPr>
              <a:t>Volkow</a:t>
            </a:r>
            <a:r>
              <a:rPr lang="en-US" sz="1000" dirty="0">
                <a:solidFill>
                  <a:srgbClr val="0070C0"/>
                </a:solidFill>
              </a:rPr>
              <a:t> ND. Ethical Imperatives to Overcome Stigma Against People With Substance Use Disorders. AMA J Ethics. 2020 Aug 1;22(1):E702-708. </a:t>
            </a:r>
            <a:r>
              <a:rPr lang="en-US" sz="1000" dirty="0" err="1">
                <a:solidFill>
                  <a:srgbClr val="0070C0"/>
                </a:solidFill>
              </a:rPr>
              <a:t>doi</a:t>
            </a:r>
            <a:r>
              <a:rPr lang="en-US" sz="1000" dirty="0">
                <a:solidFill>
                  <a:srgbClr val="0070C0"/>
                </a:solidFill>
              </a:rPr>
              <a:t>: 10.1001/amajethics.2020.702. PMID: 32880359.</a:t>
            </a:r>
          </a:p>
        </p:txBody>
      </p:sp>
      <p:sp>
        <p:nvSpPr>
          <p:cNvPr id="6" name="Rounded Rectangle 5">
            <a:extLst>
              <a:ext uri="{FF2B5EF4-FFF2-40B4-BE49-F238E27FC236}">
                <a16:creationId xmlns:a16="http://schemas.microsoft.com/office/drawing/2014/main" id="{BC5421D8-F3EF-E1A7-1821-726EA3F4742A}"/>
              </a:ext>
            </a:extLst>
          </p:cNvPr>
          <p:cNvSpPr/>
          <p:nvPr/>
        </p:nvSpPr>
        <p:spPr>
          <a:xfrm>
            <a:off x="6485206" y="6471138"/>
            <a:ext cx="2517086" cy="25031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308532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62731"/>
              </p:ext>
            </p:extLst>
          </p:nvPr>
        </p:nvGraphicFramePr>
        <p:xfrm>
          <a:off x="5114755" y="1489774"/>
          <a:ext cx="3572045" cy="412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712303"/>
            <a:ext cx="8229600" cy="930967"/>
          </a:xfrm>
        </p:spPr>
        <p:txBody>
          <a:bodyPr>
            <a:normAutofit/>
          </a:bodyPr>
          <a:lstStyle/>
          <a:p>
            <a:r>
              <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rPr>
              <a:t>Motto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11" name="Content Placeholder 10"/>
          <p:cNvSpPr>
            <a:spLocks noGrp="1"/>
          </p:cNvSpPr>
          <p:nvPr>
            <p:ph sz="half" idx="2"/>
          </p:nvPr>
        </p:nvSpPr>
        <p:spPr>
          <a:xfrm>
            <a:off x="336177" y="1855303"/>
            <a:ext cx="5109883" cy="4728059"/>
          </a:xfrm>
        </p:spPr>
        <p:txBody>
          <a:bodyPr>
            <a:normAutofit/>
          </a:bodyPr>
          <a:lstStyle/>
          <a:p>
            <a:pPr lvl="0"/>
            <a:r>
              <a:rPr lang="en-US" sz="3000" dirty="0"/>
              <a:t>To impart evidence based research oriented medical education</a:t>
            </a:r>
          </a:p>
          <a:p>
            <a:pPr lvl="0"/>
            <a:r>
              <a:rPr lang="en-US" sz="3000" dirty="0"/>
              <a:t>To provide best possible patient care</a:t>
            </a:r>
          </a:p>
          <a:p>
            <a:pPr lvl="0"/>
            <a:r>
              <a:rPr lang="en-US" sz="3000" dirty="0"/>
              <a:t>To inculcate the values of mutual respect and ethical practice of medicine</a:t>
            </a:r>
          </a:p>
          <a:p>
            <a:pPr marL="0" indent="0">
              <a:buNone/>
            </a:pPr>
            <a:endParaRPr lang="en-US" sz="3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50" y="2236763"/>
            <a:ext cx="8623495" cy="4133903"/>
          </a:xfrm>
        </p:spPr>
        <p:txBody>
          <a:bodyPr>
            <a:noAutofit/>
          </a:bodyPr>
          <a:lstStyle/>
          <a:p>
            <a:pPr marL="257175" indent="-257175" algn="l">
              <a:buClr>
                <a:schemeClr val="tx1"/>
              </a:buClr>
              <a:buFont typeface="Arial" panose="020B0604020202020204" pitchFamily="34" charset="0"/>
              <a:buChar char="•"/>
            </a:pPr>
            <a:r>
              <a:rPr lang="en-US" sz="2500" dirty="0"/>
              <a:t>The </a:t>
            </a:r>
            <a:r>
              <a:rPr lang="en-US" sz="2500" dirty="0">
                <a:solidFill>
                  <a:srgbClr val="FF0000"/>
                </a:solidFill>
              </a:rPr>
              <a:t>principle of confidentiality </a:t>
            </a:r>
            <a:r>
              <a:rPr lang="en-US" sz="2500" dirty="0"/>
              <a:t>is the ethical obligation of physician to preserve the information gathered in association with patient care.</a:t>
            </a:r>
            <a:br>
              <a:rPr lang="en-US" sz="2500" dirty="0"/>
            </a:br>
            <a:br>
              <a:rPr lang="en-US" sz="2500" dirty="0"/>
            </a:br>
            <a:r>
              <a:rPr lang="en-US" sz="2500" dirty="0"/>
              <a:t>The patient needs to be able </a:t>
            </a:r>
            <a:r>
              <a:rPr lang="en-US" sz="2500" dirty="0">
                <a:solidFill>
                  <a:srgbClr val="FF0000"/>
                </a:solidFill>
              </a:rPr>
              <a:t>to trust the physicians</a:t>
            </a:r>
            <a:r>
              <a:rPr lang="en-US" sz="2500" dirty="0"/>
              <a:t>, will protect the information shared in confidence.</a:t>
            </a:r>
            <a:br>
              <a:rPr lang="en-US" sz="2500" dirty="0"/>
            </a:br>
            <a:br>
              <a:rPr lang="en-US" sz="2500" dirty="0"/>
            </a:br>
            <a:r>
              <a:rPr lang="en-US" sz="2500" dirty="0"/>
              <a:t>It is worth emphasizing that, confidentiality can be </a:t>
            </a:r>
            <a:r>
              <a:rPr lang="en-US" sz="2500" dirty="0">
                <a:solidFill>
                  <a:srgbClr val="FF0000"/>
                </a:solidFill>
              </a:rPr>
              <a:t>breached in few cases</a:t>
            </a:r>
            <a:r>
              <a:rPr lang="en-US" sz="2500" dirty="0"/>
              <a:t>, to other healthcare personnels for patient care, patient can harm oneself or others or required by law.</a:t>
            </a:r>
            <a:endParaRPr lang="en-US" sz="2500" dirty="0">
              <a:latin typeface="Arial Rounded MT Bold" panose="020F0704030504030204" pitchFamily="34" charset="0"/>
            </a:endParaRPr>
          </a:p>
        </p:txBody>
      </p:sp>
      <p:sp>
        <p:nvSpPr>
          <p:cNvPr id="5" name="Oval 4"/>
          <p:cNvSpPr/>
          <p:nvPr/>
        </p:nvSpPr>
        <p:spPr>
          <a:xfrm>
            <a:off x="3105359" y="664270"/>
            <a:ext cx="2933282" cy="144105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a:r>
              <a:rPr lang="en-US" sz="2400" b="1" dirty="0">
                <a:solidFill>
                  <a:prstClr val="white"/>
                </a:solidFill>
                <a:latin typeface="Calibri"/>
              </a:rPr>
              <a:t>Confidentiality</a:t>
            </a:r>
          </a:p>
        </p:txBody>
      </p:sp>
      <p:sp>
        <p:nvSpPr>
          <p:cNvPr id="7" name="Rounded Rectangle 5">
            <a:extLst>
              <a:ext uri="{FF2B5EF4-FFF2-40B4-BE49-F238E27FC236}">
                <a16:creationId xmlns:a16="http://schemas.microsoft.com/office/drawing/2014/main" id="{81113668-258F-8BD5-4629-D50DE625CBB4}"/>
              </a:ext>
            </a:extLst>
          </p:cNvPr>
          <p:cNvSpPr/>
          <p:nvPr/>
        </p:nvSpPr>
        <p:spPr>
          <a:xfrm>
            <a:off x="6583680" y="6370667"/>
            <a:ext cx="2408319" cy="379635"/>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a:r>
              <a:rPr lang="en-US" sz="1350" dirty="0">
                <a:solidFill>
                  <a:prstClr val="white"/>
                </a:solidFill>
                <a:latin typeface="Calibri"/>
              </a:rPr>
              <a:t>Longitudinal Integration</a:t>
            </a:r>
          </a:p>
        </p:txBody>
      </p:sp>
    </p:spTree>
    <p:extLst>
      <p:ext uri="{BB962C8B-B14F-4D97-AF65-F5344CB8AC3E}">
        <p14:creationId xmlns:p14="http://schemas.microsoft.com/office/powerpoint/2010/main" val="423149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1F70-D3CA-B33F-78E3-794F07AF6D5B}"/>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66EC9E38-C69F-B9DB-4417-8B1C65C7B046}"/>
              </a:ext>
            </a:extLst>
          </p:cNvPr>
          <p:cNvSpPr>
            <a:spLocks noGrp="1"/>
          </p:cNvSpPr>
          <p:nvPr>
            <p:ph idx="1"/>
          </p:nvPr>
        </p:nvSpPr>
        <p:spPr/>
        <p:txBody>
          <a:bodyPr>
            <a:normAutofit fontScale="85000" lnSpcReduction="10000"/>
          </a:bodyPr>
          <a:lstStyle/>
          <a:p>
            <a:pPr marL="0" indent="0">
              <a:buNone/>
            </a:pPr>
            <a:r>
              <a:rPr lang="en-US" dirty="0"/>
              <a:t>1. A young 30 year old male is a cannabis user for last 13 years. He has increased the quantity of cannabis and is unable to function without it. Now he has been smoking 10-15 cigarettes per day. He has sweating and palpitations accompanied with nausea vomiting when he is unable to get cannabis. What is the phenomena that has led to increasing dose?</a:t>
            </a:r>
          </a:p>
          <a:p>
            <a:pPr marL="514350" indent="-514350">
              <a:buFont typeface="+mj-lt"/>
              <a:buAutoNum type="alphaLcPeriod"/>
            </a:pPr>
            <a:r>
              <a:rPr lang="en-US" dirty="0"/>
              <a:t>Abuse </a:t>
            </a:r>
          </a:p>
          <a:p>
            <a:pPr marL="514350" indent="-514350">
              <a:buFont typeface="+mj-lt"/>
              <a:buAutoNum type="alphaLcPeriod"/>
            </a:pPr>
            <a:r>
              <a:rPr lang="en-US" dirty="0"/>
              <a:t>Dependance</a:t>
            </a:r>
          </a:p>
          <a:p>
            <a:pPr marL="514350" indent="-514350">
              <a:buFont typeface="+mj-lt"/>
              <a:buAutoNum type="alphaLcPeriod"/>
            </a:pPr>
            <a:r>
              <a:rPr lang="en-US" dirty="0"/>
              <a:t>Tolerance</a:t>
            </a:r>
          </a:p>
          <a:p>
            <a:pPr marL="514350" indent="-514350">
              <a:buFont typeface="+mj-lt"/>
              <a:buAutoNum type="alphaLcPeriod"/>
            </a:pPr>
            <a:r>
              <a:rPr lang="en-US" dirty="0"/>
              <a:t>Withdrawal</a:t>
            </a:r>
          </a:p>
          <a:p>
            <a:endParaRPr lang="en-US" dirty="0"/>
          </a:p>
          <a:p>
            <a:endParaRPr lang="en-US" dirty="0"/>
          </a:p>
        </p:txBody>
      </p:sp>
      <p:sp>
        <p:nvSpPr>
          <p:cNvPr id="4" name="TextBox 3">
            <a:extLst>
              <a:ext uri="{FF2B5EF4-FFF2-40B4-BE49-F238E27FC236}">
                <a16:creationId xmlns:a16="http://schemas.microsoft.com/office/drawing/2014/main" id="{442B03B9-A73E-2A76-4423-C7A5EF847DA4}"/>
              </a:ext>
            </a:extLst>
          </p:cNvPr>
          <p:cNvSpPr txBox="1"/>
          <p:nvPr/>
        </p:nvSpPr>
        <p:spPr>
          <a:xfrm flipH="1">
            <a:off x="3137096" y="6093281"/>
            <a:ext cx="2475914" cy="430887"/>
          </a:xfrm>
          <a:prstGeom prst="rect">
            <a:avLst/>
          </a:prstGeom>
          <a:noFill/>
        </p:spPr>
        <p:txBody>
          <a:bodyPr wrap="square" rtlCol="0">
            <a:spAutoFit/>
          </a:bodyPr>
          <a:lstStyle/>
          <a:p>
            <a:r>
              <a:rPr lang="en-US" sz="2200" b="1" dirty="0">
                <a:solidFill>
                  <a:srgbClr val="FF0000"/>
                </a:solidFill>
              </a:rPr>
              <a:t>Answer: c</a:t>
            </a:r>
          </a:p>
        </p:txBody>
      </p:sp>
    </p:spTree>
    <p:extLst>
      <p:ext uri="{BB962C8B-B14F-4D97-AF65-F5344CB8AC3E}">
        <p14:creationId xmlns:p14="http://schemas.microsoft.com/office/powerpoint/2010/main" val="70512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21F70-D3CA-B33F-78E3-794F07AF6D5B}"/>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66EC9E38-C69F-B9DB-4417-8B1C65C7B046}"/>
              </a:ext>
            </a:extLst>
          </p:cNvPr>
          <p:cNvSpPr>
            <a:spLocks noGrp="1"/>
          </p:cNvSpPr>
          <p:nvPr>
            <p:ph idx="1"/>
          </p:nvPr>
        </p:nvSpPr>
        <p:spPr/>
        <p:txBody>
          <a:bodyPr>
            <a:normAutofit fontScale="92500" lnSpcReduction="20000"/>
          </a:bodyPr>
          <a:lstStyle/>
          <a:p>
            <a:pPr marL="0" indent="0">
              <a:buNone/>
            </a:pPr>
            <a:r>
              <a:rPr lang="en-US" dirty="0"/>
              <a:t>2. A 29 year old male is a cannabis user for last 13 years. He has been smoking 10-15 cigarettes per day. He is brought to hospital by his family to stop his drug use. He says that cannabis has no harm to him and is actually helping him function better What is the stage of change, patient is at?</a:t>
            </a:r>
          </a:p>
          <a:p>
            <a:pPr marL="514350" indent="-514350">
              <a:buFont typeface="+mj-lt"/>
              <a:buAutoNum type="alphaLcPeriod"/>
            </a:pPr>
            <a:r>
              <a:rPr lang="en-US" dirty="0"/>
              <a:t>Action</a:t>
            </a:r>
          </a:p>
          <a:p>
            <a:pPr marL="514350" indent="-514350">
              <a:buFont typeface="+mj-lt"/>
              <a:buAutoNum type="alphaLcPeriod"/>
            </a:pPr>
            <a:r>
              <a:rPr lang="en-US" dirty="0"/>
              <a:t>Contemplation </a:t>
            </a:r>
          </a:p>
          <a:p>
            <a:pPr marL="514350" indent="-514350">
              <a:buFont typeface="+mj-lt"/>
              <a:buAutoNum type="alphaLcPeriod"/>
            </a:pPr>
            <a:r>
              <a:rPr lang="en-US" dirty="0"/>
              <a:t>Precontemplation</a:t>
            </a:r>
          </a:p>
          <a:p>
            <a:pPr marL="514350" indent="-514350">
              <a:buFont typeface="+mj-lt"/>
              <a:buAutoNum type="alphaLcPeriod"/>
            </a:pPr>
            <a:r>
              <a:rPr lang="en-US" dirty="0"/>
              <a:t>Preparation</a:t>
            </a:r>
          </a:p>
          <a:p>
            <a:pPr marL="0" indent="0">
              <a:buNone/>
            </a:pPr>
            <a:endParaRPr lang="en-US" dirty="0"/>
          </a:p>
          <a:p>
            <a:endParaRPr lang="en-US" dirty="0"/>
          </a:p>
        </p:txBody>
      </p:sp>
      <p:sp>
        <p:nvSpPr>
          <p:cNvPr id="4" name="TextBox 3">
            <a:extLst>
              <a:ext uri="{FF2B5EF4-FFF2-40B4-BE49-F238E27FC236}">
                <a16:creationId xmlns:a16="http://schemas.microsoft.com/office/drawing/2014/main" id="{442B03B9-A73E-2A76-4423-C7A5EF847DA4}"/>
              </a:ext>
            </a:extLst>
          </p:cNvPr>
          <p:cNvSpPr txBox="1"/>
          <p:nvPr/>
        </p:nvSpPr>
        <p:spPr>
          <a:xfrm flipH="1">
            <a:off x="3137096" y="6093281"/>
            <a:ext cx="2475914" cy="430887"/>
          </a:xfrm>
          <a:prstGeom prst="rect">
            <a:avLst/>
          </a:prstGeom>
          <a:noFill/>
        </p:spPr>
        <p:txBody>
          <a:bodyPr wrap="square" rtlCol="0">
            <a:spAutoFit/>
          </a:bodyPr>
          <a:lstStyle/>
          <a:p>
            <a:r>
              <a:rPr lang="en-US" sz="2200" b="1" dirty="0">
                <a:solidFill>
                  <a:srgbClr val="FF0000"/>
                </a:solidFill>
              </a:rPr>
              <a:t>Answer: c</a:t>
            </a:r>
          </a:p>
        </p:txBody>
      </p:sp>
    </p:spTree>
    <p:extLst>
      <p:ext uri="{BB962C8B-B14F-4D97-AF65-F5344CB8AC3E}">
        <p14:creationId xmlns:p14="http://schemas.microsoft.com/office/powerpoint/2010/main" val="404215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66475-9F26-3DBB-A7E4-AE61A592DB0C}"/>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2ED7E209-0FBD-5097-2573-624518013C28}"/>
              </a:ext>
            </a:extLst>
          </p:cNvPr>
          <p:cNvSpPr>
            <a:spLocks noGrp="1"/>
          </p:cNvSpPr>
          <p:nvPr>
            <p:ph idx="1"/>
          </p:nvPr>
        </p:nvSpPr>
        <p:spPr/>
        <p:txBody>
          <a:bodyPr>
            <a:normAutofit fontScale="92500" lnSpcReduction="20000"/>
          </a:bodyPr>
          <a:lstStyle/>
          <a:p>
            <a:pPr marL="0" indent="0">
              <a:buNone/>
            </a:pPr>
            <a:r>
              <a:rPr lang="en-US" sz="3200" dirty="0"/>
              <a:t>3. A 25 year old male presented with restlessness, tremors, sweating, nausea, vomiting,  and had two episodes of fits in last 24 hours. His family reports he occasionally use drugs. He came back from a friends gathering after which he is in this condition.</a:t>
            </a:r>
            <a:r>
              <a:rPr lang="en-US" dirty="0"/>
              <a:t> He took alcohol at the gathering as his friends reported. What do these symptoms suggest?</a:t>
            </a:r>
          </a:p>
          <a:p>
            <a:pPr marL="514350" indent="-514350">
              <a:buFont typeface="+mj-lt"/>
              <a:buAutoNum type="alphaLcPeriod"/>
            </a:pPr>
            <a:r>
              <a:rPr lang="en-US" sz="3200" dirty="0"/>
              <a:t>Alcohol withdrawal</a:t>
            </a:r>
          </a:p>
          <a:p>
            <a:pPr marL="514350" indent="-514350">
              <a:buFont typeface="+mj-lt"/>
              <a:buAutoNum type="alphaLcPeriod"/>
            </a:pPr>
            <a:r>
              <a:rPr lang="en-US" dirty="0"/>
              <a:t>Alcohol intoxication</a:t>
            </a:r>
          </a:p>
          <a:p>
            <a:pPr marL="514350" indent="-514350">
              <a:buFont typeface="+mj-lt"/>
              <a:buAutoNum type="alphaLcPeriod"/>
            </a:pPr>
            <a:r>
              <a:rPr lang="en-US" sz="3200" dirty="0"/>
              <a:t>Alcohol overdose</a:t>
            </a:r>
          </a:p>
          <a:p>
            <a:pPr marL="514350" indent="-514350">
              <a:buFont typeface="+mj-lt"/>
              <a:buAutoNum type="alphaLcPeriod"/>
            </a:pPr>
            <a:r>
              <a:rPr lang="en-US" dirty="0"/>
              <a:t>Harmful use of alcohol</a:t>
            </a:r>
          </a:p>
          <a:p>
            <a:pPr marL="514350" indent="-514350">
              <a:buFont typeface="+mj-lt"/>
              <a:buAutoNum type="alphaLcPeriod"/>
            </a:pPr>
            <a:endParaRPr lang="en-US" sz="3200" dirty="0"/>
          </a:p>
        </p:txBody>
      </p:sp>
      <p:sp>
        <p:nvSpPr>
          <p:cNvPr id="4" name="TextBox 3">
            <a:extLst>
              <a:ext uri="{FF2B5EF4-FFF2-40B4-BE49-F238E27FC236}">
                <a16:creationId xmlns:a16="http://schemas.microsoft.com/office/drawing/2014/main" id="{AD76E46F-E5A0-A9C9-D57C-90735ECD8CC8}"/>
              </a:ext>
            </a:extLst>
          </p:cNvPr>
          <p:cNvSpPr txBox="1"/>
          <p:nvPr/>
        </p:nvSpPr>
        <p:spPr>
          <a:xfrm flipH="1">
            <a:off x="3137096" y="6093281"/>
            <a:ext cx="2475914" cy="430887"/>
          </a:xfrm>
          <a:prstGeom prst="rect">
            <a:avLst/>
          </a:prstGeom>
          <a:noFill/>
        </p:spPr>
        <p:txBody>
          <a:bodyPr wrap="square" rtlCol="0">
            <a:spAutoFit/>
          </a:bodyPr>
          <a:lstStyle/>
          <a:p>
            <a:r>
              <a:rPr lang="en-US" sz="2200" b="1" dirty="0">
                <a:solidFill>
                  <a:srgbClr val="FF0000"/>
                </a:solidFill>
              </a:rPr>
              <a:t>Answer: b</a:t>
            </a:r>
          </a:p>
        </p:txBody>
      </p:sp>
    </p:spTree>
    <p:extLst>
      <p:ext uri="{BB962C8B-B14F-4D97-AF65-F5344CB8AC3E}">
        <p14:creationId xmlns:p14="http://schemas.microsoft.com/office/powerpoint/2010/main" val="304869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3000">
              <a:schemeClr val="accent4">
                <a:lumMod val="60000"/>
                <a:lumOff val="40000"/>
              </a:schemeClr>
            </a:gs>
            <a:gs pos="79000">
              <a:schemeClr val="accent4">
                <a:lumMod val="20000"/>
                <a:lumOff val="80000"/>
              </a:schemeClr>
            </a:gs>
            <a:gs pos="22000">
              <a:schemeClr val="accent4">
                <a:lumMod val="40000"/>
                <a:lumOff val="60000"/>
              </a:schemeClr>
            </a:gs>
            <a:gs pos="100000">
              <a:schemeClr val="accent4">
                <a:lumMod val="20000"/>
                <a:lumOff val="80000"/>
              </a:schemeClr>
            </a:gs>
            <a:gs pos="100000">
              <a:schemeClr val="accent4">
                <a:lumMod val="40000"/>
                <a:lumOff val="60000"/>
              </a:schemeClr>
            </a:gs>
            <a:gs pos="39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8283"/>
            <a:ext cx="5605670" cy="5634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484261490"/>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val="20000"/>
                    </a:ext>
                  </a:extLst>
                </a:gridCol>
                <a:gridCol w="657846">
                  <a:extLst>
                    <a:ext uri="{9D8B030D-6E8A-4147-A177-3AD203B41FA5}">
                      <a16:colId xmlns:a16="http://schemas.microsoft.com/office/drawing/2014/main" val="20001"/>
                    </a:ext>
                  </a:extLst>
                </a:gridCol>
              </a:tblGrid>
              <a:tr h="885169">
                <a:tc gridSpan="2">
                  <a:txBody>
                    <a:bodyPr/>
                    <a:lstStyle/>
                    <a:p>
                      <a:r>
                        <a:rPr lang="en-US" dirty="0"/>
                        <a:t>Prof Umar’s model of clinically oriented integrated</a:t>
                      </a:r>
                      <a:r>
                        <a:rPr lang="en-US" baseline="0" dirty="0"/>
                        <a:t>  Lecture</a:t>
                      </a:r>
                    </a:p>
                    <a:p>
                      <a:r>
                        <a:rPr lang="en-US" baseline="0" dirty="0"/>
                        <a:t>Third year MBBS</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354068">
                <a:tc>
                  <a:txBody>
                    <a:bodyPr/>
                    <a:lstStyle/>
                    <a:p>
                      <a:r>
                        <a:rPr lang="en-US" sz="1600" dirty="0"/>
                        <a:t>Core subject </a:t>
                      </a:r>
                    </a:p>
                  </a:txBody>
                  <a:tcPr/>
                </a:tc>
                <a:tc>
                  <a:txBody>
                    <a:bodyPr/>
                    <a:lstStyle/>
                    <a:p>
                      <a:r>
                        <a:rPr lang="en-US" dirty="0"/>
                        <a:t>48%</a:t>
                      </a:r>
                    </a:p>
                  </a:txBody>
                  <a:tcPr/>
                </a:tc>
                <a:extLst>
                  <a:ext uri="{0D108BD9-81ED-4DB2-BD59-A6C34878D82A}">
                    <a16:rowId xmlns:a16="http://schemas.microsoft.com/office/drawing/2014/main"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a:t>16%</a:t>
                      </a:r>
                    </a:p>
                  </a:txBody>
                  <a:tcPr/>
                </a:tc>
                <a:extLst>
                  <a:ext uri="{0D108BD9-81ED-4DB2-BD59-A6C34878D82A}">
                    <a16:rowId xmlns:a16="http://schemas.microsoft.com/office/drawing/2014/main"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16%</a:t>
                      </a:r>
                    </a:p>
                  </a:txBody>
                  <a:tcPr/>
                </a:tc>
                <a:extLst>
                  <a:ext uri="{0D108BD9-81ED-4DB2-BD59-A6C34878D82A}">
                    <a16:rowId xmlns:a16="http://schemas.microsoft.com/office/drawing/2014/main" val="10003"/>
                  </a:ext>
                </a:extLst>
              </a:tr>
              <a:tr h="796652">
                <a:tc>
                  <a:txBody>
                    <a:bodyPr/>
                    <a:lstStyle/>
                    <a:p>
                      <a:r>
                        <a:rPr lang="en-US" sz="1600" dirty="0"/>
                        <a:t>Vertical Integration </a:t>
                      </a:r>
                    </a:p>
                    <a:p>
                      <a:r>
                        <a:rPr lang="en-US" sz="1600" dirty="0"/>
                        <a:t>Clinical Subjects</a:t>
                      </a:r>
                      <a:r>
                        <a:rPr lang="en-US" sz="1600" baseline="0" dirty="0"/>
                        <a:t> (Medicine, Surgery, Gynae/</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a:t>17%</a:t>
                      </a:r>
                    </a:p>
                  </a:txBody>
                  <a:tcPr/>
                </a:tc>
                <a:extLst>
                  <a:ext uri="{0D108BD9-81ED-4DB2-BD59-A6C34878D82A}">
                    <a16:rowId xmlns:a16="http://schemas.microsoft.com/office/drawing/2014/main"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dirty="0"/>
                        <a:t>8%</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2"/>
            <a:ext cx="8229600" cy="700665"/>
          </a:xfrm>
        </p:spPr>
        <p:txBody>
          <a:bodyPr>
            <a:normAutofit fontScale="90000"/>
          </a:bodyPr>
          <a:lstStyle/>
          <a:p>
            <a:br>
              <a:rPr lang="en-GB" b="1" dirty="0">
                <a:solidFill>
                  <a:srgbClr val="7030A0"/>
                </a:solidFill>
              </a:rPr>
            </a:br>
            <a:r>
              <a:rPr lang="en-GB" b="1" dirty="0">
                <a:solidFill>
                  <a:srgbClr val="7030A0"/>
                </a:solidFill>
              </a:rPr>
              <a:t>Learning</a:t>
            </a:r>
            <a:r>
              <a:rPr lang="en-GB" b="1" dirty="0"/>
              <a:t> </a:t>
            </a:r>
            <a:r>
              <a:rPr lang="en-GB" b="1" dirty="0">
                <a:solidFill>
                  <a:srgbClr val="7030A0"/>
                </a:solidFill>
              </a:rPr>
              <a:t>objectives</a:t>
            </a:r>
            <a:br>
              <a:rPr lang="en-US" b="1" dirty="0"/>
            </a:br>
            <a:endParaRPr lang="en-US" b="1" dirty="0"/>
          </a:p>
        </p:txBody>
      </p:sp>
      <p:sp>
        <p:nvSpPr>
          <p:cNvPr id="3" name="Content Placeholder 2"/>
          <p:cNvSpPr>
            <a:spLocks noGrp="1"/>
          </p:cNvSpPr>
          <p:nvPr>
            <p:ph idx="1"/>
          </p:nvPr>
        </p:nvSpPr>
        <p:spPr>
          <a:xfrm>
            <a:off x="457200" y="1800665"/>
            <a:ext cx="8229600" cy="4613582"/>
          </a:xfrm>
        </p:spPr>
        <p:txBody>
          <a:bodyPr>
            <a:normAutofit/>
          </a:bodyPr>
          <a:lstStyle/>
          <a:p>
            <a:pPr marL="0" indent="0">
              <a:buNone/>
            </a:pPr>
            <a:r>
              <a:rPr lang="en-GB" sz="3000" dirty="0">
                <a:latin typeface="+mj-lt"/>
              </a:rPr>
              <a:t>At the end of the session students should be able to</a:t>
            </a:r>
          </a:p>
          <a:p>
            <a:pPr marL="0" indent="0">
              <a:buNone/>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Bef>
                <a:spcPts val="0"/>
              </a:spcBef>
            </a:pPr>
            <a:r>
              <a:rPr lang="en-US" sz="2800" dirty="0">
                <a:effectLst/>
                <a:ea typeface="Times New Roman" panose="02020603050405020304" pitchFamily="18" charset="0"/>
                <a:cs typeface="Arial" panose="020B0604020202020204" pitchFamily="34" charset="0"/>
              </a:rPr>
              <a:t>Understand the substance use disorders</a:t>
            </a:r>
          </a:p>
          <a:p>
            <a:pPr marL="0" indent="0">
              <a:lnSpc>
                <a:spcPct val="115000"/>
              </a:lnSpc>
              <a:spcBef>
                <a:spcPts val="0"/>
              </a:spcBef>
              <a:buNone/>
            </a:pPr>
            <a:endParaRPr lang="en-US" sz="2800" dirty="0">
              <a:effectLst/>
              <a:ea typeface="Times New Roman" panose="02020603050405020304" pitchFamily="18" charset="0"/>
              <a:cs typeface="Arial" panose="020B0604020202020204" pitchFamily="34" charset="0"/>
            </a:endParaRPr>
          </a:p>
          <a:p>
            <a:pPr>
              <a:lnSpc>
                <a:spcPct val="115000"/>
              </a:lnSpc>
              <a:spcBef>
                <a:spcPts val="0"/>
              </a:spcBef>
              <a:spcAft>
                <a:spcPts val="1000"/>
              </a:spcAft>
            </a:pPr>
            <a:r>
              <a:rPr lang="en-US" sz="2800" dirty="0">
                <a:effectLst/>
                <a:ea typeface="Times New Roman" panose="02020603050405020304" pitchFamily="18" charset="0"/>
                <a:cs typeface="Arial" panose="020B0604020202020204" pitchFamily="34" charset="0"/>
              </a:rPr>
              <a:t>Different types of substances</a:t>
            </a:r>
            <a:endParaRPr lang="en-US" sz="2800" dirty="0">
              <a:ea typeface="Times New Roman" panose="02020603050405020304" pitchFamily="18" charset="0"/>
              <a:cs typeface="Arial" panose="020B0604020202020204" pitchFamily="34" charset="0"/>
            </a:endParaRPr>
          </a:p>
          <a:p>
            <a:pPr>
              <a:lnSpc>
                <a:spcPct val="115000"/>
              </a:lnSpc>
              <a:spcBef>
                <a:spcPts val="0"/>
              </a:spcBef>
              <a:spcAft>
                <a:spcPts val="1000"/>
              </a:spcAft>
            </a:pPr>
            <a:endParaRPr lang="en-US" sz="2800" dirty="0">
              <a:effectLst/>
              <a:ea typeface="Times New Roman" panose="02020603050405020304" pitchFamily="18" charset="0"/>
              <a:cs typeface="Arial" panose="020B0604020202020204" pitchFamily="34" charset="0"/>
            </a:endParaRPr>
          </a:p>
          <a:p>
            <a:r>
              <a:rPr lang="en-US" sz="2800" dirty="0">
                <a:effectLst/>
                <a:ea typeface="Times New Roman" panose="02020603050405020304" pitchFamily="18" charset="0"/>
              </a:rPr>
              <a:t>Management plan for the substance use disorders</a:t>
            </a:r>
            <a:endParaRPr lang="en-US" sz="2800" dirty="0"/>
          </a:p>
        </p:txBody>
      </p:sp>
    </p:spTree>
    <p:extLst>
      <p:ext uri="{BB962C8B-B14F-4D97-AF65-F5344CB8AC3E}">
        <p14:creationId xmlns:p14="http://schemas.microsoft.com/office/powerpoint/2010/main" val="255926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B3FF-C8E8-2B7F-9682-5760DE4194A9}"/>
              </a:ext>
            </a:extLst>
          </p:cNvPr>
          <p:cNvSpPr>
            <a:spLocks noGrp="1"/>
          </p:cNvSpPr>
          <p:nvPr>
            <p:ph type="title"/>
          </p:nvPr>
        </p:nvSpPr>
        <p:spPr>
          <a:xfrm>
            <a:off x="457200" y="553156"/>
            <a:ext cx="8229600" cy="864482"/>
          </a:xfrm>
        </p:spPr>
        <p:txBody>
          <a:bodyPr/>
          <a:lstStyle/>
          <a:p>
            <a:r>
              <a:rPr lang="en-US" b="1" dirty="0">
                <a:solidFill>
                  <a:srgbClr val="7030A0"/>
                </a:solidFill>
              </a:rPr>
              <a:t>What is </a:t>
            </a:r>
            <a:r>
              <a:rPr lang="en-US" b="1" dirty="0">
                <a:solidFill>
                  <a:srgbClr val="FF0000"/>
                </a:solidFill>
              </a:rPr>
              <a:t>Substance </a:t>
            </a:r>
            <a:r>
              <a:rPr lang="en-US" b="1" dirty="0">
                <a:solidFill>
                  <a:srgbClr val="7030A0"/>
                </a:solidFill>
              </a:rPr>
              <a:t>and </a:t>
            </a:r>
            <a:r>
              <a:rPr lang="en-US" b="1" dirty="0">
                <a:solidFill>
                  <a:srgbClr val="FF0000"/>
                </a:solidFill>
              </a:rPr>
              <a:t>Abuse</a:t>
            </a:r>
            <a:r>
              <a:rPr lang="en-US" b="1" dirty="0">
                <a:solidFill>
                  <a:srgbClr val="7030A0"/>
                </a:solidFill>
              </a:rPr>
              <a:t>?</a:t>
            </a:r>
          </a:p>
        </p:txBody>
      </p:sp>
      <p:sp>
        <p:nvSpPr>
          <p:cNvPr id="3" name="Content Placeholder 2">
            <a:extLst>
              <a:ext uri="{FF2B5EF4-FFF2-40B4-BE49-F238E27FC236}">
                <a16:creationId xmlns:a16="http://schemas.microsoft.com/office/drawing/2014/main" id="{A77B1D2B-CA7D-7379-E09B-EFDD0D95559C}"/>
              </a:ext>
            </a:extLst>
          </p:cNvPr>
          <p:cNvSpPr>
            <a:spLocks noGrp="1"/>
          </p:cNvSpPr>
          <p:nvPr>
            <p:ph idx="1"/>
          </p:nvPr>
        </p:nvSpPr>
        <p:spPr>
          <a:xfrm>
            <a:off x="457200" y="1636889"/>
            <a:ext cx="8229600" cy="4109155"/>
          </a:xfrm>
        </p:spPr>
        <p:txBody>
          <a:bodyPr>
            <a:normAutofit/>
          </a:bodyPr>
          <a:lstStyle/>
          <a:p>
            <a:r>
              <a:rPr lang="en-US" b="1" dirty="0">
                <a:solidFill>
                  <a:srgbClr val="7030A0"/>
                </a:solidFill>
              </a:rPr>
              <a:t>Substance:</a:t>
            </a:r>
          </a:p>
          <a:p>
            <a:pPr marL="0" indent="0" algn="ctr">
              <a:buNone/>
            </a:pPr>
            <a:r>
              <a:rPr lang="en-US" dirty="0"/>
              <a:t>“Any drug, medication or toxin that has the potential to abuse”</a:t>
            </a:r>
          </a:p>
          <a:p>
            <a:r>
              <a:rPr lang="en-US" b="1" dirty="0">
                <a:solidFill>
                  <a:srgbClr val="7030A0"/>
                </a:solidFill>
              </a:rPr>
              <a:t>Abuse:</a:t>
            </a:r>
          </a:p>
          <a:p>
            <a:pPr marL="0" indent="0" algn="ctr">
              <a:buNone/>
            </a:pPr>
            <a:r>
              <a:rPr lang="en-US" dirty="0"/>
              <a:t>Self-administration of any drug in a culturally disapproved manner that causes adverse consequences.</a:t>
            </a:r>
          </a:p>
          <a:p>
            <a:pPr marL="0" indent="0">
              <a:buNone/>
            </a:pPr>
            <a:endParaRPr lang="en-US" dirty="0"/>
          </a:p>
        </p:txBody>
      </p:sp>
      <p:sp>
        <p:nvSpPr>
          <p:cNvPr id="8" name="Rounded Rectangle 2">
            <a:extLst>
              <a:ext uri="{FF2B5EF4-FFF2-40B4-BE49-F238E27FC236}">
                <a16:creationId xmlns:a16="http://schemas.microsoft.com/office/drawing/2014/main" id="{DEFC29F3-BD0F-9A16-D241-34CE920DCD34}"/>
              </a:ext>
            </a:extLst>
          </p:cNvPr>
          <p:cNvSpPr/>
          <p:nvPr/>
        </p:nvSpPr>
        <p:spPr>
          <a:xfrm>
            <a:off x="185530" y="625268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70128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7A2388-8F96-A45E-B1B5-ADCDB29FDEC5}"/>
              </a:ext>
            </a:extLst>
          </p:cNvPr>
          <p:cNvSpPr>
            <a:spLocks noGrp="1"/>
          </p:cNvSpPr>
          <p:nvPr>
            <p:ph idx="1"/>
          </p:nvPr>
        </p:nvSpPr>
        <p:spPr>
          <a:xfrm>
            <a:off x="457200" y="815926"/>
            <a:ext cx="8229600" cy="5310237"/>
          </a:xfrm>
        </p:spPr>
        <p:txBody>
          <a:bodyPr>
            <a:normAutofit fontScale="92500" lnSpcReduction="20000"/>
          </a:bodyPr>
          <a:lstStyle/>
          <a:p>
            <a:pPr marL="0" indent="0" algn="ctr">
              <a:buNone/>
            </a:pPr>
            <a:r>
              <a:rPr lang="en-US" sz="3500" b="1" dirty="0">
                <a:solidFill>
                  <a:srgbClr val="7030A0"/>
                </a:solidFill>
              </a:rPr>
              <a:t>Addiction</a:t>
            </a:r>
            <a:endParaRPr lang="en-US" sz="3500" dirty="0"/>
          </a:p>
          <a:p>
            <a:pPr algn="just"/>
            <a:r>
              <a:rPr lang="en-US" sz="2800" dirty="0"/>
              <a:t>A </a:t>
            </a:r>
            <a:r>
              <a:rPr lang="en-US" sz="2800" dirty="0">
                <a:solidFill>
                  <a:srgbClr val="00B050"/>
                </a:solidFill>
              </a:rPr>
              <a:t>behavioral pattern </a:t>
            </a:r>
            <a:r>
              <a:rPr lang="en-US" sz="2800" dirty="0"/>
              <a:t>of drug abuse characterized by </a:t>
            </a:r>
            <a:r>
              <a:rPr lang="en-US" sz="2800" dirty="0">
                <a:solidFill>
                  <a:schemeClr val="tx2">
                    <a:lumMod val="60000"/>
                    <a:lumOff val="40000"/>
                  </a:schemeClr>
                </a:solidFill>
              </a:rPr>
              <a:t>overwhelming involvement </a:t>
            </a:r>
            <a:r>
              <a:rPr lang="en-US" sz="2800" dirty="0"/>
              <a:t>with the </a:t>
            </a:r>
            <a:r>
              <a:rPr lang="en-US" sz="2800" dirty="0">
                <a:solidFill>
                  <a:schemeClr val="accent2">
                    <a:lumMod val="75000"/>
                  </a:schemeClr>
                </a:solidFill>
              </a:rPr>
              <a:t>use of a drug (compulsive use)</a:t>
            </a:r>
            <a:r>
              <a:rPr lang="en-US" sz="2800" dirty="0"/>
              <a:t>, the securing of its supply, and a high tendency to relapse after discontinuation</a:t>
            </a:r>
            <a:r>
              <a:rPr lang="en-US" dirty="0"/>
              <a:t>.</a:t>
            </a:r>
          </a:p>
          <a:p>
            <a:pPr algn="just"/>
            <a:endParaRPr lang="en-US" dirty="0"/>
          </a:p>
          <a:p>
            <a:pPr marL="0" indent="0" algn="ctr">
              <a:buNone/>
            </a:pPr>
            <a:r>
              <a:rPr lang="en-US" sz="4100" b="1" dirty="0">
                <a:solidFill>
                  <a:srgbClr val="7030A0"/>
                </a:solidFill>
              </a:rPr>
              <a:t>Dependance</a:t>
            </a:r>
          </a:p>
          <a:p>
            <a:pPr algn="just"/>
            <a:r>
              <a:rPr lang="en-US" sz="2800" dirty="0"/>
              <a:t>The </a:t>
            </a:r>
            <a:r>
              <a:rPr lang="en-US" sz="2800" dirty="0">
                <a:solidFill>
                  <a:srgbClr val="FF0000"/>
                </a:solidFill>
              </a:rPr>
              <a:t>physiological state of adaptation </a:t>
            </a:r>
            <a:r>
              <a:rPr lang="en-US" sz="2800" dirty="0"/>
              <a:t>produced by </a:t>
            </a:r>
            <a:r>
              <a:rPr lang="en-US" sz="2800" dirty="0">
                <a:solidFill>
                  <a:srgbClr val="00B050"/>
                </a:solidFill>
              </a:rPr>
              <a:t>repeated</a:t>
            </a:r>
            <a:r>
              <a:rPr lang="en-US" sz="2800" dirty="0"/>
              <a:t> administration of certain drugs such as alcohol, heroin, and benzodiazepines when they are abruptly discontinued, and are associated with </a:t>
            </a:r>
            <a:r>
              <a:rPr lang="en-US" sz="2800" dirty="0">
                <a:solidFill>
                  <a:srgbClr val="FFC000"/>
                </a:solidFill>
              </a:rPr>
              <a:t>physical drug withdrawal</a:t>
            </a:r>
            <a:r>
              <a:rPr lang="en-US" sz="2800" dirty="0"/>
              <a:t> distinct from the motivational changes of acute withdrawal and protracted abstinence, which is part of addiction.</a:t>
            </a:r>
          </a:p>
          <a:p>
            <a:pPr algn="just"/>
            <a:endParaRPr lang="en-US" dirty="0"/>
          </a:p>
        </p:txBody>
      </p:sp>
      <p:sp>
        <p:nvSpPr>
          <p:cNvPr id="4" name="Rounded Rectangle 2">
            <a:extLst>
              <a:ext uri="{FF2B5EF4-FFF2-40B4-BE49-F238E27FC236}">
                <a16:creationId xmlns:a16="http://schemas.microsoft.com/office/drawing/2014/main" id="{8C6C0D99-E1C9-34D2-7178-54D89FB7FBEC}"/>
              </a:ext>
            </a:extLst>
          </p:cNvPr>
          <p:cNvSpPr/>
          <p:nvPr/>
        </p:nvSpPr>
        <p:spPr>
          <a:xfrm>
            <a:off x="140676" y="6457513"/>
            <a:ext cx="2146216" cy="290831"/>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844107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D2F068-348C-3A3E-5229-6F46140B2E4D}"/>
              </a:ext>
            </a:extLst>
          </p:cNvPr>
          <p:cNvSpPr>
            <a:spLocks noGrp="1"/>
          </p:cNvSpPr>
          <p:nvPr>
            <p:ph idx="1"/>
          </p:nvPr>
        </p:nvSpPr>
        <p:spPr>
          <a:xfrm>
            <a:off x="457200" y="1406769"/>
            <a:ext cx="8067822" cy="4719394"/>
          </a:xfrm>
        </p:spPr>
        <p:txBody>
          <a:bodyPr/>
          <a:lstStyle/>
          <a:p>
            <a:pPr marL="0" indent="0">
              <a:buNone/>
            </a:pPr>
            <a:r>
              <a:rPr lang="en-US" b="1" dirty="0">
                <a:solidFill>
                  <a:srgbClr val="7030A0"/>
                </a:solidFill>
              </a:rPr>
              <a:t>Tolerance:</a:t>
            </a:r>
            <a:endParaRPr lang="en-US" dirty="0"/>
          </a:p>
          <a:p>
            <a:pPr algn="just"/>
            <a:r>
              <a:rPr lang="en-US" dirty="0"/>
              <a:t>Tolerance has developed when, after repeated administration, </a:t>
            </a:r>
            <a:r>
              <a:rPr lang="en-US" dirty="0">
                <a:solidFill>
                  <a:srgbClr val="FF0000"/>
                </a:solidFill>
              </a:rPr>
              <a:t>a given dose of a drug produces a decreased effect</a:t>
            </a:r>
            <a:r>
              <a:rPr lang="en-US" dirty="0"/>
              <a:t>, or, conversely, when </a:t>
            </a:r>
            <a:r>
              <a:rPr lang="en-US" dirty="0">
                <a:solidFill>
                  <a:srgbClr val="00B050"/>
                </a:solidFill>
              </a:rPr>
              <a:t>increasingly larger doses </a:t>
            </a:r>
            <a:r>
              <a:rPr lang="en-US" dirty="0"/>
              <a:t>must be administered to obtain the effects observed with the original use.</a:t>
            </a:r>
          </a:p>
        </p:txBody>
      </p:sp>
      <p:sp>
        <p:nvSpPr>
          <p:cNvPr id="4" name="Rounded Rectangle 2">
            <a:extLst>
              <a:ext uri="{FF2B5EF4-FFF2-40B4-BE49-F238E27FC236}">
                <a16:creationId xmlns:a16="http://schemas.microsoft.com/office/drawing/2014/main" id="{DC65B2A4-04A7-978E-A8D0-2753418434ED}"/>
              </a:ext>
            </a:extLst>
          </p:cNvPr>
          <p:cNvSpPr/>
          <p:nvPr/>
        </p:nvSpPr>
        <p:spPr>
          <a:xfrm>
            <a:off x="196948" y="6379698"/>
            <a:ext cx="2075877" cy="368206"/>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65891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9CC9F2-6376-AAC7-2B66-1B8D5EBDA0DE}"/>
              </a:ext>
            </a:extLst>
          </p:cNvPr>
          <p:cNvSpPr>
            <a:spLocks noGrp="1"/>
          </p:cNvSpPr>
          <p:nvPr>
            <p:ph idx="1"/>
          </p:nvPr>
        </p:nvSpPr>
        <p:spPr>
          <a:xfrm>
            <a:off x="457200" y="970670"/>
            <a:ext cx="8229600" cy="5514535"/>
          </a:xfrm>
        </p:spPr>
        <p:txBody>
          <a:bodyPr>
            <a:normAutofit/>
          </a:bodyPr>
          <a:lstStyle/>
          <a:p>
            <a:pPr marL="0" indent="0">
              <a:buNone/>
            </a:pPr>
            <a:r>
              <a:rPr lang="en-US" b="1" dirty="0">
                <a:solidFill>
                  <a:srgbClr val="7030A0"/>
                </a:solidFill>
              </a:rPr>
              <a:t>Relapse:</a:t>
            </a:r>
          </a:p>
          <a:p>
            <a:pPr algn="just"/>
            <a:r>
              <a:rPr lang="en-US" dirty="0"/>
              <a:t>The </a:t>
            </a:r>
            <a:r>
              <a:rPr lang="en-US" b="1" dirty="0">
                <a:solidFill>
                  <a:srgbClr val="FF0000"/>
                </a:solidFill>
              </a:rPr>
              <a:t>re-occurrence</a:t>
            </a:r>
            <a:r>
              <a:rPr lang="en-US" dirty="0"/>
              <a:t>, upon discontinuation of an effective medical treatment, of the original condition from which the patient suffered.</a:t>
            </a:r>
          </a:p>
          <a:p>
            <a:pPr marL="0" indent="0">
              <a:buNone/>
            </a:pPr>
            <a:endParaRPr lang="en-US" b="1" dirty="0">
              <a:solidFill>
                <a:srgbClr val="7030A0"/>
              </a:solidFill>
            </a:endParaRPr>
          </a:p>
          <a:p>
            <a:pPr marL="0" indent="0">
              <a:buNone/>
            </a:pPr>
            <a:r>
              <a:rPr lang="en-US" b="1" dirty="0">
                <a:solidFill>
                  <a:srgbClr val="7030A0"/>
                </a:solidFill>
              </a:rPr>
              <a:t>Withdrawal:</a:t>
            </a:r>
            <a:endParaRPr lang="en-US" dirty="0"/>
          </a:p>
          <a:p>
            <a:pPr algn="just"/>
            <a:r>
              <a:rPr lang="en-US" dirty="0"/>
              <a:t>The psychologic and physiologic reactions to </a:t>
            </a:r>
            <a:r>
              <a:rPr lang="en-US" b="1" dirty="0">
                <a:solidFill>
                  <a:srgbClr val="FF0000"/>
                </a:solidFill>
              </a:rPr>
              <a:t>abrupt cessation </a:t>
            </a:r>
            <a:r>
              <a:rPr lang="en-US" dirty="0"/>
              <a:t>of a dependence producing drug</a:t>
            </a:r>
          </a:p>
        </p:txBody>
      </p:sp>
      <p:sp>
        <p:nvSpPr>
          <p:cNvPr id="4" name="Rounded Rectangle 2">
            <a:extLst>
              <a:ext uri="{FF2B5EF4-FFF2-40B4-BE49-F238E27FC236}">
                <a16:creationId xmlns:a16="http://schemas.microsoft.com/office/drawing/2014/main" id="{A9818DC3-0CB3-8F73-973B-B7BB5C57B341}"/>
              </a:ext>
            </a:extLst>
          </p:cNvPr>
          <p:cNvSpPr/>
          <p:nvPr/>
        </p:nvSpPr>
        <p:spPr>
          <a:xfrm>
            <a:off x="185530" y="6421502"/>
            <a:ext cx="1980895" cy="27472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700078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903</TotalTime>
  <Words>1469</Words>
  <Application>Microsoft Office PowerPoint</Application>
  <PresentationFormat>On-screen Show (4:3)</PresentationFormat>
  <Paragraphs>237</Paragraphs>
  <Slides>34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Arial Black</vt:lpstr>
      <vt:lpstr>Arial Rounded MT Bold</vt:lpstr>
      <vt:lpstr>Calibri</vt:lpstr>
      <vt:lpstr>Times New Roman</vt:lpstr>
      <vt:lpstr>Wingdings</vt:lpstr>
      <vt:lpstr>Office Theme</vt:lpstr>
      <vt:lpstr>1_Office Theme</vt:lpstr>
      <vt:lpstr>PowerPoint Presentation</vt:lpstr>
      <vt:lpstr>Drug Abuse, Alcohol And Tobacco Use</vt:lpstr>
      <vt:lpstr>Motto Vision; The Dream/Tomorrow</vt:lpstr>
      <vt:lpstr>PowerPoint Presentation</vt:lpstr>
      <vt:lpstr> Learning objectives </vt:lpstr>
      <vt:lpstr>What is Substance and Abuse?</vt:lpstr>
      <vt:lpstr>PowerPoint Presentation</vt:lpstr>
      <vt:lpstr>PowerPoint Presentation</vt:lpstr>
      <vt:lpstr>PowerPoint Presentation</vt:lpstr>
      <vt:lpstr>Psychotropic Substances</vt:lpstr>
      <vt:lpstr>Nicotine Withdrawl</vt:lpstr>
      <vt:lpstr>Cannabis </vt:lpstr>
      <vt:lpstr> Withdrawal of Alcohol</vt:lpstr>
      <vt:lpstr>Wernicke- Korsakoff syndrome </vt:lpstr>
      <vt:lpstr>Delirium tremens(DTs)</vt:lpstr>
      <vt:lpstr>Opioids </vt:lpstr>
      <vt:lpstr>Stimulants </vt:lpstr>
      <vt:lpstr>Neurobiology of drug abuse</vt:lpstr>
      <vt:lpstr>Neurobiology of tolerance &amp; dependence</vt:lpstr>
      <vt:lpstr>History Taking</vt:lpstr>
      <vt:lpstr>Adverse effects of drug misuse</vt:lpstr>
      <vt:lpstr> Aims of Management</vt:lpstr>
      <vt:lpstr>Management during acute intoxication</vt:lpstr>
      <vt:lpstr>Psychological treatment</vt:lpstr>
      <vt:lpstr>Motivational interview</vt:lpstr>
      <vt:lpstr>PowerPoint Presentation</vt:lpstr>
      <vt:lpstr>Prevention of Drug use and relapse </vt:lpstr>
      <vt:lpstr>Specific Pharmacotherapy</vt:lpstr>
      <vt:lpstr>Ethical Imperatives to Overcome Stigma Against People With Substance Use Disorders </vt:lpstr>
      <vt:lpstr>The principle of confidentiality is the ethical obligation of physician to preserve the information gathered in association with patient care.  The patient needs to be able to trust the physicians, will protect the information shared in confidence.  It is worth emphasizing that, confidentiality can be breached in few cases, to other healthcare personnels for patient care, patient can harm oneself or others or required by law.</vt:lpstr>
      <vt:lpstr>MCQ</vt:lpstr>
      <vt:lpstr>MCQ</vt:lpstr>
      <vt:lpstr>MCQ</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SARMAD</dc:creator>
  <cp:lastModifiedBy>Kainat Mirza</cp:lastModifiedBy>
  <cp:revision>167</cp:revision>
  <dcterms:created xsi:type="dcterms:W3CDTF">2018-12-27T13:04:00Z</dcterms:created>
  <dcterms:modified xsi:type="dcterms:W3CDTF">2025-02-14T13:15:46Z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FA949C85846A4FA89155DC9D35B92F66</vt:lpwstr>
  </property>
  <property fmtid="{D5CDD505-2E9C-101B-9397-08002B2CF9AE}" pid="3" name="KSOProductBuildVer">
    <vt:lpwstr>1033-11.2.0.11440</vt:lpwstr>
  </property>
</Properties>
</file>