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1"/>
  </p:notesMasterIdLst>
  <p:sldIdLst>
    <p:sldId id="340" r:id="rId2"/>
    <p:sldId id="378" r:id="rId3"/>
    <p:sldId id="350" r:id="rId4"/>
    <p:sldId id="351" r:id="rId5"/>
    <p:sldId id="364" r:id="rId6"/>
    <p:sldId id="380" r:id="rId7"/>
    <p:sldId id="382" r:id="rId8"/>
    <p:sldId id="393" r:id="rId9"/>
    <p:sldId id="394" r:id="rId10"/>
    <p:sldId id="423" r:id="rId11"/>
    <p:sldId id="395" r:id="rId12"/>
    <p:sldId id="426" r:id="rId13"/>
    <p:sldId id="396" r:id="rId14"/>
    <p:sldId id="430" r:id="rId15"/>
    <p:sldId id="398" r:id="rId16"/>
    <p:sldId id="424" r:id="rId17"/>
    <p:sldId id="427" r:id="rId18"/>
    <p:sldId id="399" r:id="rId19"/>
    <p:sldId id="428" r:id="rId20"/>
    <p:sldId id="431" r:id="rId21"/>
    <p:sldId id="432" r:id="rId22"/>
    <p:sldId id="425" r:id="rId23"/>
    <p:sldId id="418" r:id="rId24"/>
    <p:sldId id="417" r:id="rId25"/>
    <p:sldId id="412" r:id="rId26"/>
    <p:sldId id="416" r:id="rId27"/>
    <p:sldId id="421" r:id="rId28"/>
    <p:sldId id="371" r:id="rId29"/>
    <p:sldId id="42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54" autoAdjust="0"/>
  </p:normalViewPr>
  <p:slideViewPr>
    <p:cSldViewPr snapToGrid="0">
      <p:cViewPr varScale="1">
        <p:scale>
          <a:sx n="68" d="100"/>
          <a:sy n="68" d="100"/>
        </p:scale>
        <p:origin x="1470"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3A574-D536-415F-B88C-3DE3B24C5D07}" type="datetimeFigureOut">
              <a:rPr lang="en-US" smtClean="0"/>
              <a:t>2/14/2025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416E7-95C6-464C-B923-C308C291204F}" type="slidenum">
              <a:rPr lang="en-US" smtClean="0"/>
              <a:t>‹#›</a:t>
            </a:fld>
            <a:endParaRPr lang="en-US"/>
          </a:p>
        </p:txBody>
      </p:sp>
    </p:spTree>
    <p:extLst>
      <p:ext uri="{BB962C8B-B14F-4D97-AF65-F5344CB8AC3E}">
        <p14:creationId xmlns:p14="http://schemas.microsoft.com/office/powerpoint/2010/main" val="183175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416E7-95C6-464C-B923-C308C291204F}" type="slidenum">
              <a:rPr lang="en-US" smtClean="0"/>
              <a:t>11</a:t>
            </a:fld>
            <a:endParaRPr lang="en-US"/>
          </a:p>
        </p:txBody>
      </p:sp>
    </p:spTree>
    <p:extLst>
      <p:ext uri="{BB962C8B-B14F-4D97-AF65-F5344CB8AC3E}">
        <p14:creationId xmlns:p14="http://schemas.microsoft.com/office/powerpoint/2010/main" val="240322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416E7-95C6-464C-B923-C308C291204F}" type="slidenum">
              <a:rPr lang="en-US" smtClean="0"/>
              <a:t>23</a:t>
            </a:fld>
            <a:endParaRPr lang="en-US"/>
          </a:p>
        </p:txBody>
      </p:sp>
    </p:spTree>
    <p:extLst>
      <p:ext uri="{BB962C8B-B14F-4D97-AF65-F5344CB8AC3E}">
        <p14:creationId xmlns:p14="http://schemas.microsoft.com/office/powerpoint/2010/main" val="46111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B242A-F91C-1FEC-7E70-FC4BF2520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76390-E366-0362-7504-64BCAB5F5822}"/>
              </a:ext>
            </a:extLst>
          </p:cNvPr>
          <p:cNvSpPr>
            <a:spLocks noGrp="1"/>
          </p:cNvSpPr>
          <p:nvPr>
            <p:ph type="title"/>
          </p:nvPr>
        </p:nvSpPr>
        <p:spPr>
          <a:xfrm>
            <a:off x="457200" y="731837"/>
            <a:ext cx="8229600" cy="883066"/>
          </a:xfrm>
        </p:spPr>
        <p:txBody>
          <a:bodyPr/>
          <a:lstStyle/>
          <a:p>
            <a:r>
              <a:rPr lang="en-US" b="1" dirty="0">
                <a:solidFill>
                  <a:srgbClr val="7030A0"/>
                </a:solidFill>
              </a:rPr>
              <a:t>Causes of </a:t>
            </a:r>
            <a:r>
              <a:rPr lang="en-US" b="1" dirty="0" err="1">
                <a:solidFill>
                  <a:srgbClr val="7030A0"/>
                </a:solidFill>
              </a:rPr>
              <a:t>Psychotrauma</a:t>
            </a:r>
            <a:endParaRPr lang="en-US" b="1" dirty="0">
              <a:solidFill>
                <a:srgbClr val="7030A0"/>
              </a:solidFill>
            </a:endParaRPr>
          </a:p>
        </p:txBody>
      </p:sp>
      <p:sp>
        <p:nvSpPr>
          <p:cNvPr id="4" name="Rounded Rectangle 2">
            <a:extLst>
              <a:ext uri="{FF2B5EF4-FFF2-40B4-BE49-F238E27FC236}">
                <a16:creationId xmlns:a16="http://schemas.microsoft.com/office/drawing/2014/main" id="{4EE93338-7050-E4A0-AE25-8D36C70299F6}"/>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grpSp>
        <p:nvGrpSpPr>
          <p:cNvPr id="10" name="Group 9">
            <a:extLst>
              <a:ext uri="{FF2B5EF4-FFF2-40B4-BE49-F238E27FC236}">
                <a16:creationId xmlns:a16="http://schemas.microsoft.com/office/drawing/2014/main" id="{1B340A16-47D5-BF5B-9DE7-615DF7C6DB4A}"/>
              </a:ext>
            </a:extLst>
          </p:cNvPr>
          <p:cNvGrpSpPr/>
          <p:nvPr/>
        </p:nvGrpSpPr>
        <p:grpSpPr>
          <a:xfrm>
            <a:off x="710311" y="2468188"/>
            <a:ext cx="7807788" cy="2815759"/>
            <a:chOff x="5099534" y="1864076"/>
            <a:chExt cx="3446585" cy="3785492"/>
          </a:xfrm>
          <a:solidFill>
            <a:schemeClr val="accent4">
              <a:lumMod val="40000"/>
              <a:lumOff val="60000"/>
            </a:schemeClr>
          </a:solidFill>
        </p:grpSpPr>
        <p:sp>
          <p:nvSpPr>
            <p:cNvPr id="6" name="Rectangle: Rounded Corners 5">
              <a:extLst>
                <a:ext uri="{FF2B5EF4-FFF2-40B4-BE49-F238E27FC236}">
                  <a16:creationId xmlns:a16="http://schemas.microsoft.com/office/drawing/2014/main" id="{9F519843-EA50-AE28-5B1B-70934F9AA33E}"/>
                </a:ext>
              </a:extLst>
            </p:cNvPr>
            <p:cNvSpPr/>
            <p:nvPr/>
          </p:nvSpPr>
          <p:spPr>
            <a:xfrm>
              <a:off x="5099534" y="1864076"/>
              <a:ext cx="3446585" cy="844062"/>
            </a:xfrm>
            <a:prstGeom prst="roundRect">
              <a:avLst/>
            </a:prstGeom>
            <a:grp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Inflicted by Humans</a:t>
              </a:r>
            </a:p>
          </p:txBody>
        </p:sp>
        <p:sp>
          <p:nvSpPr>
            <p:cNvPr id="7" name="Rectangle: Rounded Corners 6">
              <a:extLst>
                <a:ext uri="{FF2B5EF4-FFF2-40B4-BE49-F238E27FC236}">
                  <a16:creationId xmlns:a16="http://schemas.microsoft.com/office/drawing/2014/main" id="{EA28F43F-84B1-3AA4-1D60-EC57EB4064CB}"/>
                </a:ext>
              </a:extLst>
            </p:cNvPr>
            <p:cNvSpPr/>
            <p:nvPr/>
          </p:nvSpPr>
          <p:spPr>
            <a:xfrm>
              <a:off x="5099534" y="2862144"/>
              <a:ext cx="3446585" cy="844062"/>
            </a:xfrm>
            <a:prstGeom prst="roundRect">
              <a:avLst/>
            </a:prstGeom>
            <a:grp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Repeated and ongoing</a:t>
              </a:r>
            </a:p>
          </p:txBody>
        </p:sp>
        <p:sp>
          <p:nvSpPr>
            <p:cNvPr id="8" name="Rectangle: Rounded Corners 7">
              <a:extLst>
                <a:ext uri="{FF2B5EF4-FFF2-40B4-BE49-F238E27FC236}">
                  <a16:creationId xmlns:a16="http://schemas.microsoft.com/office/drawing/2014/main" id="{368C61A9-F66B-EA11-34DC-BCB24DBCE306}"/>
                </a:ext>
              </a:extLst>
            </p:cNvPr>
            <p:cNvSpPr/>
            <p:nvPr/>
          </p:nvSpPr>
          <p:spPr>
            <a:xfrm>
              <a:off x="5099534" y="3827742"/>
              <a:ext cx="3446585" cy="844062"/>
            </a:xfrm>
            <a:prstGeom prst="roundRect">
              <a:avLst/>
            </a:prstGeom>
            <a:grp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Unexpected or unpredictable</a:t>
              </a:r>
            </a:p>
          </p:txBody>
        </p:sp>
        <p:sp>
          <p:nvSpPr>
            <p:cNvPr id="9" name="Rectangle: Rounded Corners 8">
              <a:extLst>
                <a:ext uri="{FF2B5EF4-FFF2-40B4-BE49-F238E27FC236}">
                  <a16:creationId xmlns:a16="http://schemas.microsoft.com/office/drawing/2014/main" id="{222B80DF-6C22-4B46-271B-704C8B9F80BD}"/>
                </a:ext>
              </a:extLst>
            </p:cNvPr>
            <p:cNvSpPr/>
            <p:nvPr/>
          </p:nvSpPr>
          <p:spPr>
            <a:xfrm>
              <a:off x="5099534" y="4805506"/>
              <a:ext cx="3446585" cy="844062"/>
            </a:xfrm>
            <a:prstGeom prst="roundRect">
              <a:avLst/>
            </a:prstGeom>
            <a:grp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Experienced in childhood</a:t>
              </a:r>
            </a:p>
          </p:txBody>
        </p:sp>
      </p:grpSp>
      <p:sp>
        <p:nvSpPr>
          <p:cNvPr id="3" name="TextBox 2">
            <a:extLst>
              <a:ext uri="{FF2B5EF4-FFF2-40B4-BE49-F238E27FC236}">
                <a16:creationId xmlns:a16="http://schemas.microsoft.com/office/drawing/2014/main" id="{52DF3AAD-757A-430D-EE4D-42211C131D25}"/>
              </a:ext>
            </a:extLst>
          </p:cNvPr>
          <p:cNvSpPr txBox="1"/>
          <p:nvPr/>
        </p:nvSpPr>
        <p:spPr>
          <a:xfrm>
            <a:off x="710311" y="1900389"/>
            <a:ext cx="7026920" cy="400110"/>
          </a:xfrm>
          <a:prstGeom prst="rect">
            <a:avLst/>
          </a:prstGeom>
          <a:noFill/>
        </p:spPr>
        <p:txBody>
          <a:bodyPr wrap="square" rtlCol="0">
            <a:spAutoFit/>
          </a:bodyPr>
          <a:lstStyle/>
          <a:p>
            <a:r>
              <a:rPr lang="en-US" sz="2000" dirty="0"/>
              <a:t>Traumatic event is most likely to result in negative effects if it is </a:t>
            </a:r>
          </a:p>
        </p:txBody>
      </p:sp>
      <p:sp>
        <p:nvSpPr>
          <p:cNvPr id="11" name="Rectangle: Rounded Corners 10">
            <a:extLst>
              <a:ext uri="{FF2B5EF4-FFF2-40B4-BE49-F238E27FC236}">
                <a16:creationId xmlns:a16="http://schemas.microsoft.com/office/drawing/2014/main" id="{B68AE2EE-1B87-B0C8-CE07-989C7E7310CD}"/>
              </a:ext>
            </a:extLst>
          </p:cNvPr>
          <p:cNvSpPr/>
          <p:nvPr/>
        </p:nvSpPr>
        <p:spPr>
          <a:xfrm>
            <a:off x="710311" y="5420602"/>
            <a:ext cx="7849768" cy="664395"/>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Intentionally cruel</a:t>
            </a:r>
          </a:p>
        </p:txBody>
      </p:sp>
    </p:spTree>
    <p:extLst>
      <p:ext uri="{BB962C8B-B14F-4D97-AF65-F5344CB8AC3E}">
        <p14:creationId xmlns:p14="http://schemas.microsoft.com/office/powerpoint/2010/main" val="254167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4F42-8322-9F33-4589-7FBB57A20EA2}"/>
              </a:ext>
            </a:extLst>
          </p:cNvPr>
          <p:cNvSpPr>
            <a:spLocks noGrp="1"/>
          </p:cNvSpPr>
          <p:nvPr>
            <p:ph type="title"/>
          </p:nvPr>
        </p:nvSpPr>
        <p:spPr>
          <a:xfrm>
            <a:off x="316523" y="731837"/>
            <a:ext cx="8229600" cy="897133"/>
          </a:xfrm>
        </p:spPr>
        <p:txBody>
          <a:bodyPr>
            <a:normAutofit/>
          </a:bodyPr>
          <a:lstStyle/>
          <a:p>
            <a:r>
              <a:rPr lang="en-US" b="1" dirty="0">
                <a:solidFill>
                  <a:srgbClr val="7030A0"/>
                </a:solidFill>
              </a:rPr>
              <a:t>Developmental Trauma</a:t>
            </a:r>
          </a:p>
        </p:txBody>
      </p:sp>
      <p:sp>
        <p:nvSpPr>
          <p:cNvPr id="3" name="Content Placeholder 2">
            <a:extLst>
              <a:ext uri="{FF2B5EF4-FFF2-40B4-BE49-F238E27FC236}">
                <a16:creationId xmlns:a16="http://schemas.microsoft.com/office/drawing/2014/main" id="{FD8DE357-0A77-D041-0A4B-4EC5291C9FED}"/>
              </a:ext>
            </a:extLst>
          </p:cNvPr>
          <p:cNvSpPr>
            <a:spLocks noGrp="1"/>
          </p:cNvSpPr>
          <p:nvPr>
            <p:ph idx="1"/>
          </p:nvPr>
        </p:nvSpPr>
        <p:spPr>
          <a:xfrm>
            <a:off x="457200" y="1927274"/>
            <a:ext cx="8229600" cy="4198889"/>
          </a:xfrm>
        </p:spPr>
        <p:txBody>
          <a:bodyPr/>
          <a:lstStyle/>
          <a:p>
            <a:r>
              <a:rPr lang="en-US" dirty="0">
                <a:solidFill>
                  <a:srgbClr val="C00000"/>
                </a:solidFill>
              </a:rPr>
              <a:t>Stressful events </a:t>
            </a:r>
            <a:r>
              <a:rPr lang="en-US" dirty="0"/>
              <a:t>in childhood can be traumatizing whether it is one time event or an ongoing situation.</a:t>
            </a:r>
          </a:p>
          <a:p>
            <a:r>
              <a:rPr lang="en-US" dirty="0"/>
              <a:t>It results from anything that disrupts child’s </a:t>
            </a:r>
            <a:r>
              <a:rPr lang="en-US" dirty="0">
                <a:solidFill>
                  <a:srgbClr val="C00000"/>
                </a:solidFill>
              </a:rPr>
              <a:t>sense of safety and security</a:t>
            </a:r>
            <a:r>
              <a:rPr lang="en-US" dirty="0"/>
              <a:t>.</a:t>
            </a:r>
          </a:p>
          <a:p>
            <a:r>
              <a:rPr lang="en-US" dirty="0"/>
              <a:t>This trauma has </a:t>
            </a:r>
            <a:r>
              <a:rPr lang="en-US" dirty="0">
                <a:solidFill>
                  <a:schemeClr val="tx2">
                    <a:lumMod val="50000"/>
                  </a:schemeClr>
                </a:solidFill>
              </a:rPr>
              <a:t>negative impact </a:t>
            </a:r>
            <a:r>
              <a:rPr lang="en-US" dirty="0"/>
              <a:t>on child’s physical, emotional and social development</a:t>
            </a:r>
          </a:p>
        </p:txBody>
      </p:sp>
      <p:sp>
        <p:nvSpPr>
          <p:cNvPr id="4" name="Rounded Rectangle 2">
            <a:extLst>
              <a:ext uri="{FF2B5EF4-FFF2-40B4-BE49-F238E27FC236}">
                <a16:creationId xmlns:a16="http://schemas.microsoft.com/office/drawing/2014/main" id="{93697711-0A06-9028-1881-538848AC9E63}"/>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15728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E11C91C-A825-580E-A80C-ACD6BFEA8A1E}"/>
              </a:ext>
            </a:extLst>
          </p:cNvPr>
          <p:cNvPicPr>
            <a:picLocks noGrp="1" noChangeAspect="1"/>
          </p:cNvPicPr>
          <p:nvPr>
            <p:ph idx="1"/>
          </p:nvPr>
        </p:nvPicPr>
        <p:blipFill>
          <a:blip r:embed="rId2"/>
          <a:stretch>
            <a:fillRect/>
          </a:stretch>
        </p:blipFill>
        <p:spPr>
          <a:xfrm>
            <a:off x="1041221" y="780915"/>
            <a:ext cx="7061558" cy="5296169"/>
          </a:xfrm>
        </p:spPr>
      </p:pic>
      <p:sp>
        <p:nvSpPr>
          <p:cNvPr id="4" name="Rounded Rectangle 2">
            <a:extLst>
              <a:ext uri="{FF2B5EF4-FFF2-40B4-BE49-F238E27FC236}">
                <a16:creationId xmlns:a16="http://schemas.microsoft.com/office/drawing/2014/main" id="{CB31086E-B7C0-EBA2-7861-7E50BDC990B0}"/>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27853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E45B-40C0-F5A2-2F85-3DEC2F0B63B0}"/>
              </a:ext>
            </a:extLst>
          </p:cNvPr>
          <p:cNvSpPr>
            <a:spLocks noGrp="1"/>
          </p:cNvSpPr>
          <p:nvPr>
            <p:ph type="title"/>
          </p:nvPr>
        </p:nvSpPr>
        <p:spPr>
          <a:xfrm>
            <a:off x="457200" y="590842"/>
            <a:ext cx="8229600" cy="826795"/>
          </a:xfrm>
        </p:spPr>
        <p:txBody>
          <a:bodyPr>
            <a:normAutofit fontScale="90000"/>
          </a:bodyPr>
          <a:lstStyle/>
          <a:p>
            <a:r>
              <a:rPr lang="en-US" b="1" dirty="0">
                <a:solidFill>
                  <a:srgbClr val="7030A0"/>
                </a:solidFill>
              </a:rPr>
              <a:t>Normal Responses to Traumatic event</a:t>
            </a:r>
          </a:p>
        </p:txBody>
      </p:sp>
      <p:sp>
        <p:nvSpPr>
          <p:cNvPr id="3" name="Content Placeholder 2">
            <a:extLst>
              <a:ext uri="{FF2B5EF4-FFF2-40B4-BE49-F238E27FC236}">
                <a16:creationId xmlns:a16="http://schemas.microsoft.com/office/drawing/2014/main" id="{F15B4581-3B18-77F9-E1AF-B0ABDAF87C52}"/>
              </a:ext>
            </a:extLst>
          </p:cNvPr>
          <p:cNvSpPr>
            <a:spLocks noGrp="1"/>
          </p:cNvSpPr>
          <p:nvPr>
            <p:ph idx="1"/>
          </p:nvPr>
        </p:nvSpPr>
        <p:spPr>
          <a:xfrm>
            <a:off x="457200" y="1842868"/>
            <a:ext cx="8229600" cy="4283295"/>
          </a:xfrm>
        </p:spPr>
        <p:txBody>
          <a:bodyPr/>
          <a:lstStyle/>
          <a:p>
            <a:r>
              <a:rPr lang="en-US" dirty="0"/>
              <a:t>It is important to </a:t>
            </a:r>
            <a:r>
              <a:rPr lang="en-US" dirty="0">
                <a:solidFill>
                  <a:srgbClr val="C00000"/>
                </a:solidFill>
              </a:rPr>
              <a:t>distinguish</a:t>
            </a:r>
            <a:r>
              <a:rPr lang="en-US" dirty="0"/>
              <a:t> between normal reactions to traumatic event and symptoms of more serious and persistent problem.</a:t>
            </a:r>
          </a:p>
          <a:p>
            <a:r>
              <a:rPr lang="en-US" dirty="0"/>
              <a:t>Most people experience </a:t>
            </a:r>
          </a:p>
          <a:p>
            <a:pPr marL="0" indent="0">
              <a:buNone/>
            </a:pPr>
            <a:endParaRPr lang="en-US" dirty="0"/>
          </a:p>
          <a:p>
            <a:pPr marL="0" indent="0">
              <a:buNone/>
            </a:pPr>
            <a:r>
              <a:rPr lang="en-US" dirty="0"/>
              <a:t>                                          </a:t>
            </a:r>
            <a:r>
              <a:rPr lang="en-US" b="1" dirty="0">
                <a:solidFill>
                  <a:srgbClr val="C00000"/>
                </a:solidFill>
              </a:rPr>
              <a:t>OR</a:t>
            </a:r>
          </a:p>
          <a:p>
            <a:endParaRPr lang="en-US" dirty="0"/>
          </a:p>
        </p:txBody>
      </p:sp>
      <p:sp>
        <p:nvSpPr>
          <p:cNvPr id="4" name="Rounded Rectangle 2">
            <a:extLst>
              <a:ext uri="{FF2B5EF4-FFF2-40B4-BE49-F238E27FC236}">
                <a16:creationId xmlns:a16="http://schemas.microsoft.com/office/drawing/2014/main" id="{C1557A8F-1A75-9740-B8BE-8BFA3914ED03}"/>
              </a:ext>
            </a:extLst>
          </p:cNvPr>
          <p:cNvSpPr/>
          <p:nvPr/>
        </p:nvSpPr>
        <p:spPr>
          <a:xfrm>
            <a:off x="185530" y="632302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Rectangle: Rounded Corners 4">
            <a:extLst>
              <a:ext uri="{FF2B5EF4-FFF2-40B4-BE49-F238E27FC236}">
                <a16:creationId xmlns:a16="http://schemas.microsoft.com/office/drawing/2014/main" id="{97CE6327-7FD1-4745-B2D3-79ADA4681BD2}"/>
              </a:ext>
            </a:extLst>
          </p:cNvPr>
          <p:cNvSpPr/>
          <p:nvPr/>
        </p:nvSpPr>
        <p:spPr>
          <a:xfrm>
            <a:off x="1041010" y="4149968"/>
            <a:ext cx="3108960" cy="1617785"/>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Shock </a:t>
            </a:r>
          </a:p>
          <a:p>
            <a:pPr algn="ctr"/>
            <a:r>
              <a:rPr lang="en-US" sz="2000" dirty="0">
                <a:solidFill>
                  <a:schemeClr val="tx1">
                    <a:lumMod val="95000"/>
                    <a:lumOff val="5000"/>
                  </a:schemeClr>
                </a:solidFill>
              </a:rPr>
              <a:t>Fear</a:t>
            </a:r>
          </a:p>
          <a:p>
            <a:pPr algn="ctr"/>
            <a:r>
              <a:rPr lang="en-US" sz="2000" dirty="0">
                <a:solidFill>
                  <a:schemeClr val="tx1">
                    <a:lumMod val="95000"/>
                    <a:lumOff val="5000"/>
                  </a:schemeClr>
                </a:solidFill>
              </a:rPr>
              <a:t> Anger</a:t>
            </a:r>
          </a:p>
          <a:p>
            <a:pPr algn="ctr"/>
            <a:r>
              <a:rPr lang="en-US" sz="2000" dirty="0">
                <a:solidFill>
                  <a:schemeClr val="tx1">
                    <a:lumMod val="95000"/>
                    <a:lumOff val="5000"/>
                  </a:schemeClr>
                </a:solidFill>
              </a:rPr>
              <a:t> Relief to be alive</a:t>
            </a:r>
          </a:p>
        </p:txBody>
      </p:sp>
      <p:sp>
        <p:nvSpPr>
          <p:cNvPr id="6" name="Rectangle: Rounded Corners 5">
            <a:extLst>
              <a:ext uri="{FF2B5EF4-FFF2-40B4-BE49-F238E27FC236}">
                <a16:creationId xmlns:a16="http://schemas.microsoft.com/office/drawing/2014/main" id="{30A0288E-4E43-361B-87FF-BCFA66EAF10F}"/>
              </a:ext>
            </a:extLst>
          </p:cNvPr>
          <p:cNvSpPr/>
          <p:nvPr/>
        </p:nvSpPr>
        <p:spPr>
          <a:xfrm>
            <a:off x="5285935" y="4149967"/>
            <a:ext cx="3108960" cy="1617785"/>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Detached</a:t>
            </a:r>
          </a:p>
          <a:p>
            <a:pPr algn="ctr"/>
            <a:r>
              <a:rPr lang="en-US" dirty="0">
                <a:solidFill>
                  <a:schemeClr val="tx1">
                    <a:lumMod val="95000"/>
                    <a:lumOff val="5000"/>
                  </a:schemeClr>
                </a:solidFill>
              </a:rPr>
              <a:t> Depressed</a:t>
            </a:r>
          </a:p>
        </p:txBody>
      </p:sp>
    </p:spTree>
    <p:extLst>
      <p:ext uri="{BB962C8B-B14F-4D97-AF65-F5344CB8AC3E}">
        <p14:creationId xmlns:p14="http://schemas.microsoft.com/office/powerpoint/2010/main" val="369900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8DA6BA-8FA1-4368-B488-41AD635030CA}"/>
              </a:ext>
            </a:extLst>
          </p:cNvPr>
          <p:cNvPicPr>
            <a:picLocks noGrp="1" noChangeAspect="1"/>
          </p:cNvPicPr>
          <p:nvPr>
            <p:ph idx="1"/>
          </p:nvPr>
        </p:nvPicPr>
        <p:blipFill>
          <a:blip r:embed="rId2"/>
          <a:stretch>
            <a:fillRect/>
          </a:stretch>
        </p:blipFill>
        <p:spPr>
          <a:xfrm>
            <a:off x="1533379" y="463775"/>
            <a:ext cx="6077241" cy="5930449"/>
          </a:xfrm>
        </p:spPr>
      </p:pic>
      <p:sp>
        <p:nvSpPr>
          <p:cNvPr id="6" name="Rounded Rectangle 2">
            <a:extLst>
              <a:ext uri="{FF2B5EF4-FFF2-40B4-BE49-F238E27FC236}">
                <a16:creationId xmlns:a16="http://schemas.microsoft.com/office/drawing/2014/main" id="{4A93729A-A279-CC37-580D-2F050A2ABB7D}"/>
              </a:ext>
            </a:extLst>
          </p:cNvPr>
          <p:cNvSpPr/>
          <p:nvPr/>
        </p:nvSpPr>
        <p:spPr>
          <a:xfrm>
            <a:off x="185531" y="6276478"/>
            <a:ext cx="1572932" cy="42922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42678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098-27A3-95D5-32F9-A257E9F47CC2}"/>
              </a:ext>
            </a:extLst>
          </p:cNvPr>
          <p:cNvSpPr>
            <a:spLocks noGrp="1"/>
          </p:cNvSpPr>
          <p:nvPr>
            <p:ph type="title"/>
          </p:nvPr>
        </p:nvSpPr>
        <p:spPr>
          <a:xfrm>
            <a:off x="457200" y="478302"/>
            <a:ext cx="8229600" cy="939336"/>
          </a:xfrm>
        </p:spPr>
        <p:txBody>
          <a:bodyPr>
            <a:normAutofit fontScale="90000"/>
          </a:bodyPr>
          <a:lstStyle/>
          <a:p>
            <a:r>
              <a:rPr lang="en-US" b="1" dirty="0">
                <a:solidFill>
                  <a:srgbClr val="7030A0"/>
                </a:solidFill>
              </a:rPr>
              <a:t>When is Professional Help Required?</a:t>
            </a:r>
          </a:p>
        </p:txBody>
      </p:sp>
      <p:sp>
        <p:nvSpPr>
          <p:cNvPr id="3" name="Content Placeholder 2">
            <a:extLst>
              <a:ext uri="{FF2B5EF4-FFF2-40B4-BE49-F238E27FC236}">
                <a16:creationId xmlns:a16="http://schemas.microsoft.com/office/drawing/2014/main" id="{78BD463D-A600-6F99-FCC7-2CB061A5E2AB}"/>
              </a:ext>
            </a:extLst>
          </p:cNvPr>
          <p:cNvSpPr>
            <a:spLocks noGrp="1"/>
          </p:cNvSpPr>
          <p:nvPr>
            <p:ph idx="1"/>
          </p:nvPr>
        </p:nvSpPr>
        <p:spPr>
          <a:xfrm>
            <a:off x="457200" y="1772529"/>
            <a:ext cx="8229600" cy="4353634"/>
          </a:xfrm>
        </p:spPr>
        <p:txBody>
          <a:bodyPr/>
          <a:lstStyle/>
          <a:p>
            <a:r>
              <a:rPr lang="en-US" dirty="0"/>
              <a:t>Problems at home or work</a:t>
            </a:r>
          </a:p>
          <a:p>
            <a:r>
              <a:rPr lang="en-US" dirty="0"/>
              <a:t>Living with persistent fear and anxiety</a:t>
            </a:r>
          </a:p>
          <a:p>
            <a:r>
              <a:rPr lang="en-US" dirty="0"/>
              <a:t>Haunted by overwhelming memories or emotions</a:t>
            </a:r>
          </a:p>
          <a:p>
            <a:r>
              <a:rPr lang="en-US" dirty="0"/>
              <a:t>Avoiding more and more things that reminds  one of the trauma.</a:t>
            </a:r>
          </a:p>
          <a:p>
            <a:endParaRPr lang="en-US" dirty="0"/>
          </a:p>
        </p:txBody>
      </p:sp>
      <p:sp>
        <p:nvSpPr>
          <p:cNvPr id="4" name="Rounded Rectangle 2">
            <a:extLst>
              <a:ext uri="{FF2B5EF4-FFF2-40B4-BE49-F238E27FC236}">
                <a16:creationId xmlns:a16="http://schemas.microsoft.com/office/drawing/2014/main" id="{B5085F20-85A4-8299-5E09-D9F572BB6A31}"/>
              </a:ext>
            </a:extLst>
          </p:cNvPr>
          <p:cNvSpPr/>
          <p:nvPr/>
        </p:nvSpPr>
        <p:spPr>
          <a:xfrm>
            <a:off x="185530" y="6337094"/>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381219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8981-BA2C-D754-762A-809B3FF22A9C}"/>
              </a:ext>
            </a:extLst>
          </p:cNvPr>
          <p:cNvSpPr>
            <a:spLocks noGrp="1"/>
          </p:cNvSpPr>
          <p:nvPr>
            <p:ph type="title"/>
          </p:nvPr>
        </p:nvSpPr>
        <p:spPr>
          <a:xfrm>
            <a:off x="457200" y="492368"/>
            <a:ext cx="8229600" cy="925269"/>
          </a:xfrm>
        </p:spPr>
        <p:txBody>
          <a:bodyPr>
            <a:normAutofit/>
          </a:bodyPr>
          <a:lstStyle/>
          <a:p>
            <a:r>
              <a:rPr lang="en-US" sz="3600" b="1" dirty="0">
                <a:solidFill>
                  <a:srgbClr val="7030A0"/>
                </a:solidFill>
              </a:rPr>
              <a:t>Common Reactions to Trauma</a:t>
            </a:r>
          </a:p>
        </p:txBody>
      </p:sp>
      <p:graphicFrame>
        <p:nvGraphicFramePr>
          <p:cNvPr id="5" name="Content Placeholder 4">
            <a:extLst>
              <a:ext uri="{FF2B5EF4-FFF2-40B4-BE49-F238E27FC236}">
                <a16:creationId xmlns:a16="http://schemas.microsoft.com/office/drawing/2014/main" id="{3C79998B-800B-EC46-A76A-3931A2BC8587}"/>
              </a:ext>
            </a:extLst>
          </p:cNvPr>
          <p:cNvGraphicFramePr>
            <a:graphicFrameLocks noGrp="1"/>
          </p:cNvGraphicFramePr>
          <p:nvPr>
            <p:ph idx="1"/>
            <p:extLst>
              <p:ext uri="{D42A27DB-BD31-4B8C-83A1-F6EECF244321}">
                <p14:modId xmlns:p14="http://schemas.microsoft.com/office/powerpoint/2010/main" val="1310096354"/>
              </p:ext>
            </p:extLst>
          </p:nvPr>
        </p:nvGraphicFramePr>
        <p:xfrm>
          <a:off x="457200" y="1715830"/>
          <a:ext cx="8229600" cy="4358640"/>
        </p:xfrm>
        <a:graphic>
          <a:graphicData uri="http://schemas.openxmlformats.org/drawingml/2006/table">
            <a:tbl>
              <a:tblPr firstRow="1" bandRow="1">
                <a:tableStyleId>{00A15C55-8517-42AA-B614-E9B94910E393}</a:tableStyleId>
              </a:tblPr>
              <a:tblGrid>
                <a:gridCol w="8229600">
                  <a:extLst>
                    <a:ext uri="{9D8B030D-6E8A-4147-A177-3AD203B41FA5}">
                      <a16:colId xmlns:a16="http://schemas.microsoft.com/office/drawing/2014/main" val="501280146"/>
                    </a:ext>
                  </a:extLst>
                </a:gridCol>
              </a:tblGrid>
              <a:tr h="370840">
                <a:tc>
                  <a:txBody>
                    <a:bodyPr/>
                    <a:lstStyle/>
                    <a:p>
                      <a:endParaRPr lang="en-US" sz="2000" dirty="0"/>
                    </a:p>
                  </a:txBody>
                  <a:tcPr/>
                </a:tc>
                <a:extLst>
                  <a:ext uri="{0D108BD9-81ED-4DB2-BD59-A6C34878D82A}">
                    <a16:rowId xmlns:a16="http://schemas.microsoft.com/office/drawing/2014/main" val="3266111710"/>
                  </a:ext>
                </a:extLst>
              </a:tr>
              <a:tr h="370840">
                <a:tc>
                  <a:txBody>
                    <a:bodyPr/>
                    <a:lstStyle/>
                    <a:p>
                      <a:pPr algn="ctr"/>
                      <a:r>
                        <a:rPr lang="en-US" sz="2000" dirty="0"/>
                        <a:t>Guilt and self blame</a:t>
                      </a:r>
                    </a:p>
                  </a:txBody>
                  <a:tcPr/>
                </a:tc>
                <a:extLst>
                  <a:ext uri="{0D108BD9-81ED-4DB2-BD59-A6C34878D82A}">
                    <a16:rowId xmlns:a16="http://schemas.microsoft.com/office/drawing/2014/main" val="1331713283"/>
                  </a:ext>
                </a:extLst>
              </a:tr>
              <a:tr h="370840">
                <a:tc>
                  <a:txBody>
                    <a:bodyPr/>
                    <a:lstStyle/>
                    <a:p>
                      <a:pPr algn="ctr"/>
                      <a:r>
                        <a:rPr lang="en-US" sz="2000" dirty="0"/>
                        <a:t>Anxiety</a:t>
                      </a:r>
                    </a:p>
                  </a:txBody>
                  <a:tcPr/>
                </a:tc>
                <a:extLst>
                  <a:ext uri="{0D108BD9-81ED-4DB2-BD59-A6C34878D82A}">
                    <a16:rowId xmlns:a16="http://schemas.microsoft.com/office/drawing/2014/main" val="3454317518"/>
                  </a:ext>
                </a:extLst>
              </a:tr>
              <a:tr h="370840">
                <a:tc>
                  <a:txBody>
                    <a:bodyPr/>
                    <a:lstStyle/>
                    <a:p>
                      <a:pPr algn="ctr"/>
                      <a:r>
                        <a:rPr lang="en-US" sz="2000" dirty="0"/>
                        <a:t>Mood swings</a:t>
                      </a:r>
                    </a:p>
                  </a:txBody>
                  <a:tcPr/>
                </a:tc>
                <a:extLst>
                  <a:ext uri="{0D108BD9-81ED-4DB2-BD59-A6C34878D82A}">
                    <a16:rowId xmlns:a16="http://schemas.microsoft.com/office/drawing/2014/main" val="2729338136"/>
                  </a:ext>
                </a:extLst>
              </a:tr>
              <a:tr h="370840">
                <a:tc>
                  <a:txBody>
                    <a:bodyPr/>
                    <a:lstStyle/>
                    <a:p>
                      <a:pPr algn="ctr"/>
                      <a:r>
                        <a:rPr lang="en-US" sz="2000" dirty="0"/>
                        <a:t>Feeling disconnected or numb</a:t>
                      </a:r>
                    </a:p>
                  </a:txBody>
                  <a:tcPr/>
                </a:tc>
                <a:extLst>
                  <a:ext uri="{0D108BD9-81ED-4DB2-BD59-A6C34878D82A}">
                    <a16:rowId xmlns:a16="http://schemas.microsoft.com/office/drawing/2014/main" val="2882511892"/>
                  </a:ext>
                </a:extLst>
              </a:tr>
              <a:tr h="370840">
                <a:tc>
                  <a:txBody>
                    <a:bodyPr/>
                    <a:lstStyle/>
                    <a:p>
                      <a:pPr algn="ctr"/>
                      <a:r>
                        <a:rPr lang="en-US" sz="2000" dirty="0"/>
                        <a:t>Distressing memories</a:t>
                      </a:r>
                    </a:p>
                  </a:txBody>
                  <a:tcPr/>
                </a:tc>
                <a:extLst>
                  <a:ext uri="{0D108BD9-81ED-4DB2-BD59-A6C34878D82A}">
                    <a16:rowId xmlns:a16="http://schemas.microsoft.com/office/drawing/2014/main" val="3321859586"/>
                  </a:ext>
                </a:extLst>
              </a:tr>
              <a:tr h="370840">
                <a:tc>
                  <a:txBody>
                    <a:bodyPr/>
                    <a:lstStyle/>
                    <a:p>
                      <a:pPr algn="ctr"/>
                      <a:r>
                        <a:rPr lang="en-US" sz="2000" dirty="0"/>
                        <a:t>Insomnia</a:t>
                      </a:r>
                    </a:p>
                  </a:txBody>
                  <a:tcPr/>
                </a:tc>
                <a:extLst>
                  <a:ext uri="{0D108BD9-81ED-4DB2-BD59-A6C34878D82A}">
                    <a16:rowId xmlns:a16="http://schemas.microsoft.com/office/drawing/2014/main" val="2661956415"/>
                  </a:ext>
                </a:extLst>
              </a:tr>
              <a:tr h="370840">
                <a:tc>
                  <a:txBody>
                    <a:bodyPr/>
                    <a:lstStyle/>
                    <a:p>
                      <a:pPr algn="ctr"/>
                      <a:r>
                        <a:rPr lang="en-US" sz="2000" dirty="0"/>
                        <a:t>Social Withdrawal</a:t>
                      </a:r>
                    </a:p>
                  </a:txBody>
                  <a:tcPr/>
                </a:tc>
                <a:extLst>
                  <a:ext uri="{0D108BD9-81ED-4DB2-BD59-A6C34878D82A}">
                    <a16:rowId xmlns:a16="http://schemas.microsoft.com/office/drawing/2014/main" val="3224667410"/>
                  </a:ext>
                </a:extLst>
              </a:tr>
              <a:tr h="370840">
                <a:tc>
                  <a:txBody>
                    <a:bodyPr/>
                    <a:lstStyle/>
                    <a:p>
                      <a:pPr algn="ctr"/>
                      <a:r>
                        <a:rPr lang="en-US" sz="2000" dirty="0"/>
                        <a:t>Loss of appetite</a:t>
                      </a:r>
                    </a:p>
                  </a:txBody>
                  <a:tcPr/>
                </a:tc>
                <a:extLst>
                  <a:ext uri="{0D108BD9-81ED-4DB2-BD59-A6C34878D82A}">
                    <a16:rowId xmlns:a16="http://schemas.microsoft.com/office/drawing/2014/main" val="863383636"/>
                  </a:ext>
                </a:extLst>
              </a:tr>
              <a:tr h="370840">
                <a:tc>
                  <a:txBody>
                    <a:bodyPr/>
                    <a:lstStyle/>
                    <a:p>
                      <a:pPr algn="ctr"/>
                      <a:r>
                        <a:rPr lang="en-US" sz="2000" dirty="0"/>
                        <a:t>Feeling sad</a:t>
                      </a:r>
                    </a:p>
                  </a:txBody>
                  <a:tcPr/>
                </a:tc>
                <a:extLst>
                  <a:ext uri="{0D108BD9-81ED-4DB2-BD59-A6C34878D82A}">
                    <a16:rowId xmlns:a16="http://schemas.microsoft.com/office/drawing/2014/main" val="355011998"/>
                  </a:ext>
                </a:extLst>
              </a:tr>
              <a:tr h="370840">
                <a:tc>
                  <a:txBody>
                    <a:bodyPr/>
                    <a:lstStyle/>
                    <a:p>
                      <a:pPr algn="ctr"/>
                      <a:r>
                        <a:rPr lang="en-US" sz="2000" dirty="0"/>
                        <a:t>Difficulty in concentrating</a:t>
                      </a:r>
                    </a:p>
                  </a:txBody>
                  <a:tcPr/>
                </a:tc>
                <a:extLst>
                  <a:ext uri="{0D108BD9-81ED-4DB2-BD59-A6C34878D82A}">
                    <a16:rowId xmlns:a16="http://schemas.microsoft.com/office/drawing/2014/main" val="2935586197"/>
                  </a:ext>
                </a:extLst>
              </a:tr>
            </a:tbl>
          </a:graphicData>
        </a:graphic>
      </p:graphicFrame>
      <p:sp>
        <p:nvSpPr>
          <p:cNvPr id="4" name="Rounded Rectangle 2">
            <a:extLst>
              <a:ext uri="{FF2B5EF4-FFF2-40B4-BE49-F238E27FC236}">
                <a16:creationId xmlns:a16="http://schemas.microsoft.com/office/drawing/2014/main" id="{A7280FCF-8BA4-CFA9-F011-2D43636E622E}"/>
              </a:ext>
            </a:extLst>
          </p:cNvPr>
          <p:cNvSpPr/>
          <p:nvPr/>
        </p:nvSpPr>
        <p:spPr>
          <a:xfrm>
            <a:off x="185530" y="6372664"/>
            <a:ext cx="2171701" cy="33303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73611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EB9DEC3-B78E-BB48-AC62-846B2E1CCD46}"/>
              </a:ext>
            </a:extLst>
          </p:cNvPr>
          <p:cNvPicPr>
            <a:picLocks noGrp="1" noChangeAspect="1"/>
          </p:cNvPicPr>
          <p:nvPr>
            <p:ph idx="1"/>
          </p:nvPr>
        </p:nvPicPr>
        <p:blipFill>
          <a:blip r:embed="rId2"/>
          <a:stretch>
            <a:fillRect/>
          </a:stretch>
        </p:blipFill>
        <p:spPr>
          <a:xfrm>
            <a:off x="805809" y="633047"/>
            <a:ext cx="7323725" cy="5437004"/>
          </a:xfrm>
        </p:spPr>
      </p:pic>
      <p:sp>
        <p:nvSpPr>
          <p:cNvPr id="4" name="Rounded Rectangle 2">
            <a:extLst>
              <a:ext uri="{FF2B5EF4-FFF2-40B4-BE49-F238E27FC236}">
                <a16:creationId xmlns:a16="http://schemas.microsoft.com/office/drawing/2014/main" id="{63CDDC3B-B5A7-2231-45E5-C3926541609B}"/>
              </a:ext>
            </a:extLst>
          </p:cNvPr>
          <p:cNvSpPr/>
          <p:nvPr/>
        </p:nvSpPr>
        <p:spPr>
          <a:xfrm>
            <a:off x="185530" y="632302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84724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3915-AB5C-EC23-9437-CA1D09028FF8}"/>
              </a:ext>
            </a:extLst>
          </p:cNvPr>
          <p:cNvSpPr>
            <a:spLocks noGrp="1"/>
          </p:cNvSpPr>
          <p:nvPr>
            <p:ph type="title"/>
          </p:nvPr>
        </p:nvSpPr>
        <p:spPr>
          <a:xfrm>
            <a:off x="457200" y="604910"/>
            <a:ext cx="8229600" cy="812727"/>
          </a:xfrm>
        </p:spPr>
        <p:txBody>
          <a:bodyPr/>
          <a:lstStyle/>
          <a:p>
            <a:r>
              <a:rPr lang="en-US" b="1" dirty="0">
                <a:solidFill>
                  <a:srgbClr val="7030A0"/>
                </a:solidFill>
              </a:rPr>
              <a:t>Posttraumatic Stress Disorder</a:t>
            </a:r>
          </a:p>
        </p:txBody>
      </p:sp>
      <p:sp>
        <p:nvSpPr>
          <p:cNvPr id="3" name="Rounded Rectangle 2">
            <a:extLst>
              <a:ext uri="{FF2B5EF4-FFF2-40B4-BE49-F238E27FC236}">
                <a16:creationId xmlns:a16="http://schemas.microsoft.com/office/drawing/2014/main" id="{E9154C56-1016-9FE0-EA27-051A3598BADA}"/>
              </a:ext>
            </a:extLst>
          </p:cNvPr>
          <p:cNvSpPr/>
          <p:nvPr/>
        </p:nvSpPr>
        <p:spPr>
          <a:xfrm>
            <a:off x="185530" y="6372664"/>
            <a:ext cx="2171701" cy="33303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Content Placeholder 4">
            <a:extLst>
              <a:ext uri="{FF2B5EF4-FFF2-40B4-BE49-F238E27FC236}">
                <a16:creationId xmlns:a16="http://schemas.microsoft.com/office/drawing/2014/main" id="{EE42A73B-0A32-4903-AAC2-9C1219F37BCE}"/>
              </a:ext>
            </a:extLst>
          </p:cNvPr>
          <p:cNvSpPr>
            <a:spLocks noGrp="1"/>
          </p:cNvSpPr>
          <p:nvPr>
            <p:ph idx="1"/>
          </p:nvPr>
        </p:nvSpPr>
        <p:spPr>
          <a:xfrm>
            <a:off x="457200" y="2110154"/>
            <a:ext cx="8229600" cy="4016009"/>
          </a:xfrm>
        </p:spPr>
        <p:txBody>
          <a:bodyPr/>
          <a:lstStyle/>
          <a:p>
            <a:pPr marL="457200" lvl="1" indent="0">
              <a:buNone/>
            </a:pPr>
            <a:r>
              <a:rPr lang="en-US" dirty="0"/>
              <a:t>It is characterized by </a:t>
            </a:r>
            <a:r>
              <a:rPr lang="en-US" dirty="0">
                <a:solidFill>
                  <a:srgbClr val="C00000"/>
                </a:solidFill>
              </a:rPr>
              <a:t>most intrusive memories</a:t>
            </a:r>
            <a:r>
              <a:rPr lang="en-US" dirty="0"/>
              <a:t>, </a:t>
            </a:r>
            <a:r>
              <a:rPr lang="en-US" dirty="0">
                <a:solidFill>
                  <a:srgbClr val="C00000"/>
                </a:solidFill>
              </a:rPr>
              <a:t>flashbacks </a:t>
            </a:r>
            <a:r>
              <a:rPr lang="en-US" dirty="0"/>
              <a:t>or nightmares, </a:t>
            </a:r>
            <a:r>
              <a:rPr lang="en-US" dirty="0">
                <a:solidFill>
                  <a:schemeClr val="tx2"/>
                </a:solidFill>
              </a:rPr>
              <a:t>avoiding things </a:t>
            </a:r>
            <a:r>
              <a:rPr lang="en-US" dirty="0"/>
              <a:t>that remind one of the traumatic event, living in a constant state of </a:t>
            </a:r>
            <a:r>
              <a:rPr lang="en-US" dirty="0">
                <a:solidFill>
                  <a:schemeClr val="tx2"/>
                </a:solidFill>
              </a:rPr>
              <a:t>hyperarousal</a:t>
            </a:r>
          </a:p>
        </p:txBody>
      </p:sp>
    </p:spTree>
    <p:extLst>
      <p:ext uri="{BB962C8B-B14F-4D97-AF65-F5344CB8AC3E}">
        <p14:creationId xmlns:p14="http://schemas.microsoft.com/office/powerpoint/2010/main" val="628761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EE44AEE-1B05-76A1-E675-2188ECE1E4DB}"/>
              </a:ext>
            </a:extLst>
          </p:cNvPr>
          <p:cNvPicPr>
            <a:picLocks noGrp="1" noChangeAspect="1"/>
          </p:cNvPicPr>
          <p:nvPr>
            <p:ph idx="1"/>
          </p:nvPr>
        </p:nvPicPr>
        <p:blipFill>
          <a:blip r:embed="rId2"/>
          <a:stretch>
            <a:fillRect/>
          </a:stretch>
        </p:blipFill>
        <p:spPr>
          <a:xfrm>
            <a:off x="872197" y="598652"/>
            <a:ext cx="7554351" cy="5779078"/>
          </a:xfrm>
        </p:spPr>
      </p:pic>
      <p:sp>
        <p:nvSpPr>
          <p:cNvPr id="4" name="Rounded Rectangle 2">
            <a:extLst>
              <a:ext uri="{FF2B5EF4-FFF2-40B4-BE49-F238E27FC236}">
                <a16:creationId xmlns:a16="http://schemas.microsoft.com/office/drawing/2014/main" id="{6DBA5ACF-98F3-EF3A-368C-ADB6BC9025E4}"/>
              </a:ext>
            </a:extLst>
          </p:cNvPr>
          <p:cNvSpPr/>
          <p:nvPr/>
        </p:nvSpPr>
        <p:spPr>
          <a:xfrm>
            <a:off x="185530" y="6372664"/>
            <a:ext cx="2171701" cy="33303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Horizontal Integration</a:t>
            </a:r>
          </a:p>
        </p:txBody>
      </p:sp>
    </p:spTree>
    <p:extLst>
      <p:ext uri="{BB962C8B-B14F-4D97-AF65-F5344CB8AC3E}">
        <p14:creationId xmlns:p14="http://schemas.microsoft.com/office/powerpoint/2010/main" val="241628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2167764"/>
            <a:ext cx="8229600" cy="1143000"/>
          </a:xfrm>
        </p:spPr>
        <p:txBody>
          <a:bodyPr>
            <a:normAutofit/>
          </a:bodyPr>
          <a:lstStyle/>
          <a:p>
            <a:r>
              <a:rPr lang="en-US" sz="4000" b="1" dirty="0" err="1">
                <a:solidFill>
                  <a:srgbClr val="7030A0"/>
                </a:solidFill>
              </a:rPr>
              <a:t>Psychotrauma</a:t>
            </a:r>
            <a:endParaRPr lang="en-US" sz="4000" b="1" dirty="0">
              <a:solidFill>
                <a:srgbClr val="7030A0"/>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5316" y="4690236"/>
            <a:ext cx="3646154" cy="2005879"/>
          </a:xfrm>
        </p:spPr>
      </p:pic>
    </p:spTree>
    <p:extLst>
      <p:ext uri="{BB962C8B-B14F-4D97-AF65-F5344CB8AC3E}">
        <p14:creationId xmlns:p14="http://schemas.microsoft.com/office/powerpoint/2010/main" val="127360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6F4DA6-C508-E682-377D-43527E1E7BA7}"/>
              </a:ext>
            </a:extLst>
          </p:cNvPr>
          <p:cNvSpPr>
            <a:spLocks noGrp="1"/>
          </p:cNvSpPr>
          <p:nvPr>
            <p:ph idx="1"/>
          </p:nvPr>
        </p:nvSpPr>
        <p:spPr/>
        <p:txBody>
          <a:bodyPr>
            <a:normAutofit fontScale="77500" lnSpcReduction="20000"/>
          </a:bodyPr>
          <a:lstStyle/>
          <a:p>
            <a:r>
              <a:rPr lang="en-US" dirty="0"/>
              <a:t>A 32-year-old male soldier returns home after a year-long deployment in a combat zone. Over the past six months, he has experienced recurrent nightmares, flashbacks, and severe anxiety triggered by loud noises. He avoids crowded places and refuses to discuss his experiences. His family notices he is irritable, has difficulty sleeping, and often appears emotionally detached. He also reports feeling on edge and having difficulty concentrating at work.</a:t>
            </a:r>
          </a:p>
          <a:p>
            <a:endParaRPr lang="en-US" dirty="0"/>
          </a:p>
          <a:p>
            <a:r>
              <a:rPr lang="en-US" dirty="0"/>
              <a:t>Can you identify the signs and symptoms of trauma response in this scenario?</a:t>
            </a:r>
          </a:p>
          <a:p>
            <a:r>
              <a:rPr lang="en-US" dirty="0"/>
              <a:t>How will you </a:t>
            </a:r>
            <a:r>
              <a:rPr lang="en-US" dirty="0">
                <a:solidFill>
                  <a:srgbClr val="C00000"/>
                </a:solidFill>
              </a:rPr>
              <a:t>manage </a:t>
            </a:r>
            <a:r>
              <a:rPr lang="en-US" dirty="0"/>
              <a:t>the patient?</a:t>
            </a:r>
          </a:p>
        </p:txBody>
      </p:sp>
      <p:sp>
        <p:nvSpPr>
          <p:cNvPr id="4" name="TextBox 3">
            <a:extLst>
              <a:ext uri="{FF2B5EF4-FFF2-40B4-BE49-F238E27FC236}">
                <a16:creationId xmlns:a16="http://schemas.microsoft.com/office/drawing/2014/main" id="{97456255-591C-E8F5-649E-21155E16883F}"/>
              </a:ext>
            </a:extLst>
          </p:cNvPr>
          <p:cNvSpPr txBox="1"/>
          <p:nvPr/>
        </p:nvSpPr>
        <p:spPr>
          <a:xfrm>
            <a:off x="703385" y="749160"/>
            <a:ext cx="7554350" cy="646331"/>
          </a:xfrm>
          <a:prstGeom prst="rect">
            <a:avLst/>
          </a:prstGeom>
          <a:noFill/>
        </p:spPr>
        <p:txBody>
          <a:bodyPr wrap="square" rtlCol="0">
            <a:spAutoFit/>
          </a:bodyPr>
          <a:lstStyle/>
          <a:p>
            <a:pPr algn="ctr"/>
            <a:r>
              <a:rPr lang="en-US" sz="3600" b="1" dirty="0">
                <a:solidFill>
                  <a:srgbClr val="7030A0"/>
                </a:solidFill>
              </a:rPr>
              <a:t>Scenario</a:t>
            </a:r>
          </a:p>
        </p:txBody>
      </p:sp>
      <p:sp>
        <p:nvSpPr>
          <p:cNvPr id="2" name="Rounded Rectangle 2">
            <a:extLst>
              <a:ext uri="{FF2B5EF4-FFF2-40B4-BE49-F238E27FC236}">
                <a16:creationId xmlns:a16="http://schemas.microsoft.com/office/drawing/2014/main" id="{46A2501F-52FF-C6ED-391D-2415B34B4080}"/>
              </a:ext>
            </a:extLst>
          </p:cNvPr>
          <p:cNvSpPr/>
          <p:nvPr/>
        </p:nvSpPr>
        <p:spPr>
          <a:xfrm>
            <a:off x="185530" y="6372664"/>
            <a:ext cx="2171701" cy="33303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Vertical  Integration</a:t>
            </a:r>
          </a:p>
        </p:txBody>
      </p:sp>
    </p:spTree>
    <p:extLst>
      <p:ext uri="{BB962C8B-B14F-4D97-AF65-F5344CB8AC3E}">
        <p14:creationId xmlns:p14="http://schemas.microsoft.com/office/powerpoint/2010/main" val="577243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4959E-4AC3-5A66-C826-9F15259C82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2F8F0A-DE06-7EC7-863E-4F26533D0DD3}"/>
              </a:ext>
            </a:extLst>
          </p:cNvPr>
          <p:cNvSpPr>
            <a:spLocks noGrp="1"/>
          </p:cNvSpPr>
          <p:nvPr>
            <p:ph idx="1"/>
          </p:nvPr>
        </p:nvSpPr>
        <p:spPr/>
        <p:txBody>
          <a:bodyPr>
            <a:normAutofit fontScale="92500" lnSpcReduction="10000"/>
          </a:bodyPr>
          <a:lstStyle/>
          <a:p>
            <a:r>
              <a:rPr lang="en-US" dirty="0"/>
              <a:t>A 32-year-old male soldier returns home after a year-long deployment in a combat zone. Over the </a:t>
            </a:r>
            <a:r>
              <a:rPr lang="en-US" dirty="0">
                <a:solidFill>
                  <a:srgbClr val="C00000"/>
                </a:solidFill>
              </a:rPr>
              <a:t>past six months</a:t>
            </a:r>
            <a:r>
              <a:rPr lang="en-US" dirty="0"/>
              <a:t>, he has </a:t>
            </a:r>
            <a:r>
              <a:rPr lang="en-US" dirty="0">
                <a:solidFill>
                  <a:schemeClr val="tx2">
                    <a:lumMod val="75000"/>
                  </a:schemeClr>
                </a:solidFill>
              </a:rPr>
              <a:t>experienced recurrent nightmares</a:t>
            </a:r>
            <a:r>
              <a:rPr lang="en-US" dirty="0"/>
              <a:t>, </a:t>
            </a:r>
            <a:r>
              <a:rPr lang="en-US" dirty="0">
                <a:solidFill>
                  <a:srgbClr val="00B050"/>
                </a:solidFill>
              </a:rPr>
              <a:t>flashbacks</a:t>
            </a:r>
            <a:r>
              <a:rPr lang="en-US" dirty="0"/>
              <a:t>, and severe anxiety </a:t>
            </a:r>
            <a:r>
              <a:rPr lang="en-US" dirty="0">
                <a:solidFill>
                  <a:srgbClr val="FF0000"/>
                </a:solidFill>
              </a:rPr>
              <a:t>triggered by loud noises</a:t>
            </a:r>
            <a:r>
              <a:rPr lang="en-US" dirty="0"/>
              <a:t>. He </a:t>
            </a:r>
            <a:r>
              <a:rPr lang="en-US" dirty="0">
                <a:solidFill>
                  <a:srgbClr val="00B0F0"/>
                </a:solidFill>
              </a:rPr>
              <a:t>avoids </a:t>
            </a:r>
            <a:r>
              <a:rPr lang="en-US" dirty="0"/>
              <a:t>crowded places and refuses to discuss his experiences. His family notices he is </a:t>
            </a:r>
            <a:r>
              <a:rPr lang="en-US" dirty="0">
                <a:solidFill>
                  <a:schemeClr val="accent6">
                    <a:lumMod val="75000"/>
                  </a:schemeClr>
                </a:solidFill>
              </a:rPr>
              <a:t>irritable</a:t>
            </a:r>
            <a:r>
              <a:rPr lang="en-US" dirty="0"/>
              <a:t>, has </a:t>
            </a:r>
            <a:r>
              <a:rPr lang="en-US" dirty="0">
                <a:solidFill>
                  <a:srgbClr val="FFC000"/>
                </a:solidFill>
              </a:rPr>
              <a:t>difficulty sleeping</a:t>
            </a:r>
            <a:r>
              <a:rPr lang="en-US" dirty="0"/>
              <a:t>, and often appears </a:t>
            </a:r>
            <a:r>
              <a:rPr lang="en-US" dirty="0">
                <a:solidFill>
                  <a:srgbClr val="C00000"/>
                </a:solidFill>
              </a:rPr>
              <a:t>emotionally detached</a:t>
            </a:r>
            <a:r>
              <a:rPr lang="en-US" dirty="0"/>
              <a:t>. He also </a:t>
            </a:r>
            <a:r>
              <a:rPr lang="en-US" dirty="0">
                <a:solidFill>
                  <a:srgbClr val="0070C0"/>
                </a:solidFill>
              </a:rPr>
              <a:t>reports feeling on edge </a:t>
            </a:r>
            <a:r>
              <a:rPr lang="en-US" dirty="0"/>
              <a:t>and having </a:t>
            </a:r>
            <a:r>
              <a:rPr lang="en-US" dirty="0">
                <a:solidFill>
                  <a:srgbClr val="00B050"/>
                </a:solidFill>
              </a:rPr>
              <a:t>difficulty concentrating at work</a:t>
            </a:r>
            <a:r>
              <a:rPr lang="en-US" dirty="0"/>
              <a:t>.</a:t>
            </a:r>
          </a:p>
        </p:txBody>
      </p:sp>
      <p:sp>
        <p:nvSpPr>
          <p:cNvPr id="4" name="TextBox 3">
            <a:extLst>
              <a:ext uri="{FF2B5EF4-FFF2-40B4-BE49-F238E27FC236}">
                <a16:creationId xmlns:a16="http://schemas.microsoft.com/office/drawing/2014/main" id="{499EB29B-01A9-2FA8-516F-C4939EE28502}"/>
              </a:ext>
            </a:extLst>
          </p:cNvPr>
          <p:cNvSpPr txBox="1"/>
          <p:nvPr/>
        </p:nvSpPr>
        <p:spPr>
          <a:xfrm>
            <a:off x="703385" y="749160"/>
            <a:ext cx="7554350" cy="646331"/>
          </a:xfrm>
          <a:prstGeom prst="rect">
            <a:avLst/>
          </a:prstGeom>
          <a:noFill/>
        </p:spPr>
        <p:txBody>
          <a:bodyPr wrap="square" rtlCol="0">
            <a:spAutoFit/>
          </a:bodyPr>
          <a:lstStyle/>
          <a:p>
            <a:pPr algn="ctr"/>
            <a:r>
              <a:rPr lang="en-US" sz="3600" b="1" dirty="0">
                <a:solidFill>
                  <a:srgbClr val="7030A0"/>
                </a:solidFill>
              </a:rPr>
              <a:t>Scenario</a:t>
            </a:r>
          </a:p>
        </p:txBody>
      </p:sp>
      <p:sp>
        <p:nvSpPr>
          <p:cNvPr id="2" name="Rounded Rectangle 2">
            <a:extLst>
              <a:ext uri="{FF2B5EF4-FFF2-40B4-BE49-F238E27FC236}">
                <a16:creationId xmlns:a16="http://schemas.microsoft.com/office/drawing/2014/main" id="{1D4356A3-58B0-B661-ECF2-99158A7D3131}"/>
              </a:ext>
            </a:extLst>
          </p:cNvPr>
          <p:cNvSpPr/>
          <p:nvPr/>
        </p:nvSpPr>
        <p:spPr>
          <a:xfrm>
            <a:off x="185530" y="6386732"/>
            <a:ext cx="2171701" cy="33303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087375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6878-3405-D54D-0D5C-F713697AA4BF}"/>
              </a:ext>
            </a:extLst>
          </p:cNvPr>
          <p:cNvSpPr>
            <a:spLocks noGrp="1"/>
          </p:cNvSpPr>
          <p:nvPr>
            <p:ph type="title"/>
          </p:nvPr>
        </p:nvSpPr>
        <p:spPr>
          <a:xfrm>
            <a:off x="457200" y="590842"/>
            <a:ext cx="8229600" cy="826795"/>
          </a:xfrm>
        </p:spPr>
        <p:txBody>
          <a:bodyPr/>
          <a:lstStyle/>
          <a:p>
            <a:r>
              <a:rPr lang="en-US" b="1" dirty="0">
                <a:solidFill>
                  <a:srgbClr val="7030A0"/>
                </a:solidFill>
              </a:rPr>
              <a:t>Management</a:t>
            </a:r>
          </a:p>
        </p:txBody>
      </p:sp>
      <p:graphicFrame>
        <p:nvGraphicFramePr>
          <p:cNvPr id="4" name="Content Placeholder 3">
            <a:extLst>
              <a:ext uri="{FF2B5EF4-FFF2-40B4-BE49-F238E27FC236}">
                <a16:creationId xmlns:a16="http://schemas.microsoft.com/office/drawing/2014/main" id="{1A6B4ED2-B1E2-936D-5074-D64AF2773A95}"/>
              </a:ext>
            </a:extLst>
          </p:cNvPr>
          <p:cNvGraphicFramePr>
            <a:graphicFrameLocks noGrp="1"/>
          </p:cNvGraphicFramePr>
          <p:nvPr>
            <p:ph idx="1"/>
            <p:extLst>
              <p:ext uri="{D42A27DB-BD31-4B8C-83A1-F6EECF244321}">
                <p14:modId xmlns:p14="http://schemas.microsoft.com/office/powerpoint/2010/main" val="3258438207"/>
              </p:ext>
            </p:extLst>
          </p:nvPr>
        </p:nvGraphicFramePr>
        <p:xfrm>
          <a:off x="457200" y="1600200"/>
          <a:ext cx="8229600" cy="4983163"/>
        </p:xfrm>
        <a:graphic>
          <a:graphicData uri="http://schemas.openxmlformats.org/drawingml/2006/table">
            <a:tbl>
              <a:tblPr firstRow="1" bandRow="1">
                <a:tableStyleId>{00A15C55-8517-42AA-B614-E9B94910E393}</a:tableStyleId>
              </a:tblPr>
              <a:tblGrid>
                <a:gridCol w="8229600">
                  <a:extLst>
                    <a:ext uri="{9D8B030D-6E8A-4147-A177-3AD203B41FA5}">
                      <a16:colId xmlns:a16="http://schemas.microsoft.com/office/drawing/2014/main" val="3509979269"/>
                    </a:ext>
                  </a:extLst>
                </a:gridCol>
              </a:tblGrid>
              <a:tr h="456425">
                <a:tc>
                  <a:txBody>
                    <a:bodyPr/>
                    <a:lstStyle/>
                    <a:p>
                      <a:pPr algn="ctr"/>
                      <a:r>
                        <a:rPr lang="en-US" dirty="0"/>
                        <a:t>Techniques to Manage Trauma</a:t>
                      </a:r>
                    </a:p>
                  </a:txBody>
                  <a:tcPr/>
                </a:tc>
                <a:extLst>
                  <a:ext uri="{0D108BD9-81ED-4DB2-BD59-A6C34878D82A}">
                    <a16:rowId xmlns:a16="http://schemas.microsoft.com/office/drawing/2014/main" val="3739280756"/>
                  </a:ext>
                </a:extLst>
              </a:tr>
              <a:tr h="456425">
                <a:tc>
                  <a:txBody>
                    <a:bodyPr/>
                    <a:lstStyle/>
                    <a:p>
                      <a:pPr algn="l"/>
                      <a:r>
                        <a:rPr lang="en-US" b="1" dirty="0"/>
                        <a:t>Educate </a:t>
                      </a:r>
                      <a:r>
                        <a:rPr lang="en-US" dirty="0"/>
                        <a:t>yourself about anxiety and PTSD</a:t>
                      </a:r>
                    </a:p>
                  </a:txBody>
                  <a:tcPr/>
                </a:tc>
                <a:extLst>
                  <a:ext uri="{0D108BD9-81ED-4DB2-BD59-A6C34878D82A}">
                    <a16:rowId xmlns:a16="http://schemas.microsoft.com/office/drawing/2014/main" val="824588488"/>
                  </a:ext>
                </a:extLst>
              </a:tr>
              <a:tr h="456425">
                <a:tc>
                  <a:txBody>
                    <a:bodyPr/>
                    <a:lstStyle/>
                    <a:p>
                      <a:pPr algn="l"/>
                      <a:r>
                        <a:rPr lang="en-US" dirty="0"/>
                        <a:t>Learn How to breath deeply </a:t>
                      </a:r>
                      <a:r>
                        <a:rPr lang="en-US" dirty="0">
                          <a:solidFill>
                            <a:schemeClr val="tx2"/>
                          </a:solidFill>
                        </a:rPr>
                        <a:t>(inhale, hold, count to 5, exhale through mouth)</a:t>
                      </a:r>
                    </a:p>
                  </a:txBody>
                  <a:tcPr/>
                </a:tc>
                <a:extLst>
                  <a:ext uri="{0D108BD9-81ED-4DB2-BD59-A6C34878D82A}">
                    <a16:rowId xmlns:a16="http://schemas.microsoft.com/office/drawing/2014/main" val="1402129979"/>
                  </a:ext>
                </a:extLst>
              </a:tr>
              <a:tr h="456425">
                <a:tc>
                  <a:txBody>
                    <a:bodyPr/>
                    <a:lstStyle/>
                    <a:p>
                      <a:pPr algn="l"/>
                      <a:r>
                        <a:rPr lang="en-US" dirty="0"/>
                        <a:t>Learn to do progressive muscle relaxation</a:t>
                      </a:r>
                    </a:p>
                  </a:txBody>
                  <a:tcPr/>
                </a:tc>
                <a:extLst>
                  <a:ext uri="{0D108BD9-81ED-4DB2-BD59-A6C34878D82A}">
                    <a16:rowId xmlns:a16="http://schemas.microsoft.com/office/drawing/2014/main" val="1728232728"/>
                  </a:ext>
                </a:extLst>
              </a:tr>
              <a:tr h="456425">
                <a:tc>
                  <a:txBody>
                    <a:bodyPr/>
                    <a:lstStyle/>
                    <a:p>
                      <a:pPr algn="l"/>
                      <a:r>
                        <a:rPr lang="en-US" dirty="0"/>
                        <a:t>Learn how to </a:t>
                      </a:r>
                      <a:r>
                        <a:rPr lang="en-US" b="1" dirty="0">
                          <a:solidFill>
                            <a:schemeClr val="tx2"/>
                          </a:solidFill>
                        </a:rPr>
                        <a:t>ground yourself </a:t>
                      </a:r>
                      <a:r>
                        <a:rPr lang="en-US" dirty="0"/>
                        <a:t>when having flashbacks </a:t>
                      </a:r>
                    </a:p>
                  </a:txBody>
                  <a:tcPr/>
                </a:tc>
                <a:extLst>
                  <a:ext uri="{0D108BD9-81ED-4DB2-BD59-A6C34878D82A}">
                    <a16:rowId xmlns:a16="http://schemas.microsoft.com/office/drawing/2014/main" val="3639040624"/>
                  </a:ext>
                </a:extLst>
              </a:tr>
              <a:tr h="787803">
                <a:tc>
                  <a:txBody>
                    <a:bodyPr/>
                    <a:lstStyle/>
                    <a:p>
                      <a:pPr algn="l"/>
                      <a:r>
                        <a:rPr lang="en-US" dirty="0"/>
                        <a:t>Reintegrate yourself into your life</a:t>
                      </a:r>
                    </a:p>
                    <a:p>
                      <a:pPr algn="l"/>
                      <a:r>
                        <a:rPr lang="en-US" b="1" dirty="0">
                          <a:solidFill>
                            <a:srgbClr val="C00000"/>
                          </a:solidFill>
                        </a:rPr>
                        <a:t>Do not</a:t>
                      </a:r>
                      <a:r>
                        <a:rPr lang="en-US" b="1" dirty="0"/>
                        <a:t> </a:t>
                      </a:r>
                      <a:r>
                        <a:rPr lang="en-US" dirty="0"/>
                        <a:t>ISOLATE or AVOID family or friends</a:t>
                      </a:r>
                    </a:p>
                  </a:txBody>
                  <a:tcPr/>
                </a:tc>
                <a:extLst>
                  <a:ext uri="{0D108BD9-81ED-4DB2-BD59-A6C34878D82A}">
                    <a16:rowId xmlns:a16="http://schemas.microsoft.com/office/drawing/2014/main" val="441279283"/>
                  </a:ext>
                </a:extLst>
              </a:tr>
              <a:tr h="787803">
                <a:tc>
                  <a:txBody>
                    <a:bodyPr/>
                    <a:lstStyle/>
                    <a:p>
                      <a:pPr algn="l"/>
                      <a:r>
                        <a:rPr lang="en-US" b="1" dirty="0">
                          <a:solidFill>
                            <a:srgbClr val="C00000"/>
                          </a:solidFill>
                        </a:rPr>
                        <a:t>Face your Fears</a:t>
                      </a:r>
                    </a:p>
                    <a:p>
                      <a:pPr algn="l"/>
                      <a:r>
                        <a:rPr lang="en-US" dirty="0"/>
                        <a:t>Try to slowly work on not avoiding situations that remind you of the incident</a:t>
                      </a:r>
                    </a:p>
                  </a:txBody>
                  <a:tcPr/>
                </a:tc>
                <a:extLst>
                  <a:ext uri="{0D108BD9-81ED-4DB2-BD59-A6C34878D82A}">
                    <a16:rowId xmlns:a16="http://schemas.microsoft.com/office/drawing/2014/main" val="2591732073"/>
                  </a:ext>
                </a:extLst>
              </a:tr>
              <a:tr h="1125432">
                <a:tc>
                  <a:txBody>
                    <a:bodyPr/>
                    <a:lstStyle/>
                    <a:p>
                      <a:pPr algn="l"/>
                      <a:r>
                        <a:rPr lang="en-US" dirty="0"/>
                        <a:t>Know </a:t>
                      </a:r>
                      <a:r>
                        <a:rPr lang="en-US" b="1" dirty="0">
                          <a:solidFill>
                            <a:schemeClr val="tx2">
                              <a:lumMod val="75000"/>
                            </a:schemeClr>
                          </a:solidFill>
                        </a:rPr>
                        <a:t>when to seek </a:t>
                      </a:r>
                      <a:r>
                        <a:rPr lang="en-US" dirty="0"/>
                        <a:t>professional help</a:t>
                      </a:r>
                    </a:p>
                    <a:p>
                      <a:pPr algn="l"/>
                      <a:r>
                        <a:rPr lang="en-US" b="1" dirty="0">
                          <a:solidFill>
                            <a:srgbClr val="C00000"/>
                          </a:solidFill>
                        </a:rPr>
                        <a:t>Visit a Mental Health Professional, if your traumatic experience is interfering with your work and family life</a:t>
                      </a:r>
                    </a:p>
                  </a:txBody>
                  <a:tcPr/>
                </a:tc>
                <a:extLst>
                  <a:ext uri="{0D108BD9-81ED-4DB2-BD59-A6C34878D82A}">
                    <a16:rowId xmlns:a16="http://schemas.microsoft.com/office/drawing/2014/main" val="3234065043"/>
                  </a:ext>
                </a:extLst>
              </a:tr>
            </a:tbl>
          </a:graphicData>
        </a:graphic>
      </p:graphicFrame>
      <p:sp>
        <p:nvSpPr>
          <p:cNvPr id="3" name="Rounded Rectangle 2">
            <a:extLst>
              <a:ext uri="{FF2B5EF4-FFF2-40B4-BE49-F238E27FC236}">
                <a16:creationId xmlns:a16="http://schemas.microsoft.com/office/drawing/2014/main" id="{F76B9995-FB5D-7637-4F22-2E0C7439802C}"/>
              </a:ext>
            </a:extLst>
          </p:cNvPr>
          <p:cNvSpPr/>
          <p:nvPr/>
        </p:nvSpPr>
        <p:spPr>
          <a:xfrm>
            <a:off x="185530" y="6471135"/>
            <a:ext cx="2171701" cy="33303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096931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1F79-1F90-4FEC-2211-61EDD85D887A}"/>
              </a:ext>
            </a:extLst>
          </p:cNvPr>
          <p:cNvSpPr>
            <a:spLocks noGrp="1"/>
          </p:cNvSpPr>
          <p:nvPr>
            <p:ph type="title"/>
          </p:nvPr>
        </p:nvSpPr>
        <p:spPr>
          <a:xfrm>
            <a:off x="457200" y="559136"/>
            <a:ext cx="8229600" cy="1477107"/>
          </a:xfrm>
        </p:spPr>
        <p:txBody>
          <a:bodyPr>
            <a:normAutofit/>
          </a:bodyPr>
          <a:lstStyle/>
          <a:p>
            <a:pPr algn="l"/>
            <a:r>
              <a:rPr lang="en-US" sz="2200" b="1" dirty="0">
                <a:solidFill>
                  <a:srgbClr val="7030A0"/>
                </a:solidFill>
              </a:rPr>
              <a:t>Role of brain-derived neurotrophic factor in coping with the consequences of </a:t>
            </a:r>
            <a:r>
              <a:rPr lang="en-US" sz="2200" b="1" dirty="0" err="1">
                <a:solidFill>
                  <a:srgbClr val="7030A0"/>
                </a:solidFill>
              </a:rPr>
              <a:t>psychotraumatic</a:t>
            </a:r>
            <a:r>
              <a:rPr lang="en-US" sz="2200" b="1" dirty="0">
                <a:solidFill>
                  <a:srgbClr val="7030A0"/>
                </a:solidFill>
              </a:rPr>
              <a:t> events</a:t>
            </a:r>
            <a:br>
              <a:rPr lang="en-US" sz="2200" b="1" dirty="0">
                <a:solidFill>
                  <a:srgbClr val="7030A0"/>
                </a:solidFill>
              </a:rPr>
            </a:br>
            <a:br>
              <a:rPr lang="en-US" sz="2200" dirty="0"/>
            </a:br>
            <a:r>
              <a:rPr lang="en-US" sz="1800" dirty="0">
                <a:solidFill>
                  <a:schemeClr val="accent1"/>
                </a:solidFill>
              </a:rPr>
              <a:t> Anna G Faustova1, </a:t>
            </a:r>
            <a:r>
              <a:rPr lang="en-US" sz="1800" dirty="0" err="1">
                <a:solidFill>
                  <a:schemeClr val="accent1"/>
                </a:solidFill>
              </a:rPr>
              <a:t>Ol'ga</a:t>
            </a:r>
            <a:r>
              <a:rPr lang="en-US" sz="1800" dirty="0">
                <a:solidFill>
                  <a:schemeClr val="accent1"/>
                </a:solidFill>
              </a:rPr>
              <a:t> N Krasnorutskaya2</a:t>
            </a:r>
          </a:p>
        </p:txBody>
      </p:sp>
      <p:sp>
        <p:nvSpPr>
          <p:cNvPr id="3" name="Content Placeholder 2">
            <a:extLst>
              <a:ext uri="{FF2B5EF4-FFF2-40B4-BE49-F238E27FC236}">
                <a16:creationId xmlns:a16="http://schemas.microsoft.com/office/drawing/2014/main" id="{2BE0C085-1734-E7C4-8F1A-36D2E1724937}"/>
              </a:ext>
            </a:extLst>
          </p:cNvPr>
          <p:cNvSpPr>
            <a:spLocks noGrp="1"/>
          </p:cNvSpPr>
          <p:nvPr>
            <p:ph idx="1"/>
          </p:nvPr>
        </p:nvSpPr>
        <p:spPr>
          <a:xfrm>
            <a:off x="457200" y="2405575"/>
            <a:ext cx="8229600" cy="3424294"/>
          </a:xfrm>
        </p:spPr>
        <p:txBody>
          <a:bodyPr>
            <a:normAutofit/>
          </a:bodyPr>
          <a:lstStyle/>
          <a:p>
            <a:r>
              <a:rPr lang="en-US" sz="2500" dirty="0"/>
              <a:t>Psychological trauma affects brain structures like the hippocampus and amygdala. </a:t>
            </a:r>
          </a:p>
          <a:p>
            <a:r>
              <a:rPr lang="en-US" sz="2500" dirty="0"/>
              <a:t>This study explores the role of brain-derived neurotrophic factor (BDNF) in resilience and recovery.</a:t>
            </a:r>
          </a:p>
          <a:p>
            <a:r>
              <a:rPr lang="en-US" sz="2500" dirty="0"/>
              <a:t>Findings indicate higher BDNF levels predict better stress resilience, reduced maladaptive states, and greater post-traumatic growth. </a:t>
            </a:r>
          </a:p>
        </p:txBody>
      </p:sp>
      <p:sp>
        <p:nvSpPr>
          <p:cNvPr id="4" name="TextBox 3">
            <a:extLst>
              <a:ext uri="{FF2B5EF4-FFF2-40B4-BE49-F238E27FC236}">
                <a16:creationId xmlns:a16="http://schemas.microsoft.com/office/drawing/2014/main" id="{C356AFB0-01AA-94DA-359D-52A5FCA6AF0F}"/>
              </a:ext>
            </a:extLst>
          </p:cNvPr>
          <p:cNvSpPr txBox="1"/>
          <p:nvPr/>
        </p:nvSpPr>
        <p:spPr>
          <a:xfrm>
            <a:off x="647114" y="6126163"/>
            <a:ext cx="8229600" cy="369332"/>
          </a:xfrm>
          <a:prstGeom prst="rect">
            <a:avLst/>
          </a:prstGeom>
          <a:noFill/>
        </p:spPr>
        <p:txBody>
          <a:bodyPr wrap="square" rtlCol="0">
            <a:spAutoFit/>
          </a:bodyPr>
          <a:lstStyle/>
          <a:p>
            <a:r>
              <a:rPr lang="en-US" dirty="0">
                <a:solidFill>
                  <a:srgbClr val="0070C0"/>
                </a:solidFill>
              </a:rPr>
              <a:t>https://journals.eco-vector.com/pavlovj/article/view/83496/69700</a:t>
            </a:r>
          </a:p>
        </p:txBody>
      </p:sp>
      <p:sp>
        <p:nvSpPr>
          <p:cNvPr id="5" name="Rounded Rectangle 5">
            <a:extLst>
              <a:ext uri="{FF2B5EF4-FFF2-40B4-BE49-F238E27FC236}">
                <a16:creationId xmlns:a16="http://schemas.microsoft.com/office/drawing/2014/main" id="{BD5C94B9-375A-8999-573E-F3DEE8EF5E08}"/>
              </a:ext>
            </a:extLst>
          </p:cNvPr>
          <p:cNvSpPr/>
          <p:nvPr/>
        </p:nvSpPr>
        <p:spPr>
          <a:xfrm>
            <a:off x="6428935" y="6422456"/>
            <a:ext cx="2637693" cy="36933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3938397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1C545-96C1-687D-7A1A-3948B12DF3C4}"/>
              </a:ext>
            </a:extLst>
          </p:cNvPr>
          <p:cNvSpPr>
            <a:spLocks noGrp="1"/>
          </p:cNvSpPr>
          <p:nvPr>
            <p:ph idx="1"/>
          </p:nvPr>
        </p:nvSpPr>
        <p:spPr>
          <a:xfrm>
            <a:off x="457200" y="2152356"/>
            <a:ext cx="8229600" cy="4157003"/>
          </a:xfrm>
        </p:spPr>
        <p:txBody>
          <a:bodyPr>
            <a:normAutofit fontScale="85000" lnSpcReduction="20000"/>
          </a:bodyPr>
          <a:lstStyle/>
          <a:p>
            <a:r>
              <a:rPr lang="en-US" b="0" i="0" dirty="0">
                <a:solidFill>
                  <a:srgbClr val="0D0D0D"/>
                </a:solidFill>
                <a:effectLst/>
                <a:latin typeface="+mj-lt"/>
              </a:rPr>
              <a:t>Beneficence refers to </a:t>
            </a:r>
            <a:r>
              <a:rPr lang="en-US" b="0" i="0" dirty="0">
                <a:solidFill>
                  <a:srgbClr val="FF0000"/>
                </a:solidFill>
                <a:effectLst/>
                <a:latin typeface="+mj-lt"/>
              </a:rPr>
              <a:t>the ethical obligation of healthcare providers to act in the best interest </a:t>
            </a:r>
            <a:r>
              <a:rPr lang="en-US" b="0" i="0" dirty="0">
                <a:solidFill>
                  <a:srgbClr val="0D0D0D"/>
                </a:solidFill>
                <a:effectLst/>
                <a:latin typeface="+mj-lt"/>
              </a:rPr>
              <a:t>of their patients and to promote their well-being.</a:t>
            </a:r>
          </a:p>
          <a:p>
            <a:r>
              <a:rPr lang="en-US" dirty="0">
                <a:solidFill>
                  <a:srgbClr val="0D0D0D"/>
                </a:solidFill>
                <a:latin typeface="+mj-lt"/>
              </a:rPr>
              <a:t>In</a:t>
            </a:r>
            <a:r>
              <a:rPr lang="en-US" b="0" i="0" dirty="0">
                <a:solidFill>
                  <a:srgbClr val="0D0D0D"/>
                </a:solidFill>
                <a:effectLst/>
                <a:latin typeface="+mj-lt"/>
              </a:rPr>
              <a:t> the context of depression, beneficence involves providing effective and appropriate treatments, offering support and empathy, and striving to alleviate suffering.</a:t>
            </a:r>
          </a:p>
          <a:p>
            <a:r>
              <a:rPr lang="en-US" b="0" i="0" dirty="0">
                <a:solidFill>
                  <a:srgbClr val="0D0D0D"/>
                </a:solidFill>
                <a:effectLst/>
                <a:latin typeface="+mj-lt"/>
              </a:rPr>
              <a:t>Healthcare providers should seek to maximize the benefits of treatment while minimizing harm, ensuring that interventions are tailored to the individual needs and preferences of patients with depression</a:t>
            </a:r>
            <a:endParaRPr lang="en-US" dirty="0">
              <a:latin typeface="+mj-lt"/>
            </a:endParaRPr>
          </a:p>
        </p:txBody>
      </p:sp>
      <p:sp>
        <p:nvSpPr>
          <p:cNvPr id="4" name="Title 3">
            <a:extLst>
              <a:ext uri="{FF2B5EF4-FFF2-40B4-BE49-F238E27FC236}">
                <a16:creationId xmlns:a16="http://schemas.microsoft.com/office/drawing/2014/main" id="{26510CEC-7973-6D47-3C9E-74C90E8DACFD}"/>
              </a:ext>
            </a:extLst>
          </p:cNvPr>
          <p:cNvSpPr>
            <a:spLocks noGrp="1"/>
          </p:cNvSpPr>
          <p:nvPr>
            <p:ph type="title"/>
          </p:nvPr>
        </p:nvSpPr>
        <p:spPr>
          <a:xfrm>
            <a:off x="2644726" y="548640"/>
            <a:ext cx="4023360" cy="132236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Beneficence</a:t>
            </a:r>
          </a:p>
        </p:txBody>
      </p:sp>
      <p:sp>
        <p:nvSpPr>
          <p:cNvPr id="5" name="Rounded Rectangle 5">
            <a:extLst>
              <a:ext uri="{FF2B5EF4-FFF2-40B4-BE49-F238E27FC236}">
                <a16:creationId xmlns:a16="http://schemas.microsoft.com/office/drawing/2014/main" id="{AFFD6D26-BAAC-E918-C541-0ACD1255B428}"/>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393035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1ABB-05DB-016E-0592-44DDC1133F04}"/>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AD72DE81-427A-51DE-2E61-1827F97D43EB}"/>
              </a:ext>
            </a:extLst>
          </p:cNvPr>
          <p:cNvSpPr>
            <a:spLocks noGrp="1"/>
          </p:cNvSpPr>
          <p:nvPr>
            <p:ph idx="1"/>
          </p:nvPr>
        </p:nvSpPr>
        <p:spPr/>
        <p:txBody>
          <a:bodyPr>
            <a:normAutofit/>
          </a:bodyPr>
          <a:lstStyle/>
          <a:p>
            <a:pPr marL="0" indent="0">
              <a:buNone/>
            </a:pPr>
            <a:r>
              <a:rPr lang="en-US" sz="2200" dirty="0"/>
              <a:t>1. A 40-year-old man who survived an earthquake reports persistent distressing memories, difficulty concentrating, and emotional numbness. His BDNF (brain-derived neurotrophic factor) levels are found to be lower than average. What role does BDNF play in trauma recovery?</a:t>
            </a:r>
          </a:p>
          <a:p>
            <a:pPr marL="0" indent="0">
              <a:buNone/>
            </a:pPr>
            <a:endParaRPr lang="en-US" sz="2200" dirty="0"/>
          </a:p>
          <a:p>
            <a:pPr marL="0" indent="0">
              <a:buNone/>
            </a:pPr>
            <a:r>
              <a:rPr lang="en-US" sz="2200" dirty="0"/>
              <a:t>a) It enhances neuroplasticity and resilience</a:t>
            </a:r>
            <a:br>
              <a:rPr lang="en-US" sz="2200" dirty="0"/>
            </a:br>
            <a:r>
              <a:rPr lang="en-US" sz="2200" dirty="0"/>
              <a:t>b) It increases anxiety and hyperarousal</a:t>
            </a:r>
            <a:br>
              <a:rPr lang="en-US" sz="2200" dirty="0"/>
            </a:br>
            <a:r>
              <a:rPr lang="en-US" sz="2200" dirty="0"/>
              <a:t>c) It reduces the severity of traumatic memories</a:t>
            </a:r>
            <a:br>
              <a:rPr lang="en-US" sz="2200" dirty="0"/>
            </a:br>
            <a:r>
              <a:rPr lang="en-US" sz="2200" dirty="0"/>
              <a:t>d) It prevents the onset of PTSD symptoms</a:t>
            </a:r>
            <a:br>
              <a:rPr lang="en-US" sz="2200" dirty="0"/>
            </a:br>
            <a:r>
              <a:rPr lang="en-US" sz="2200" dirty="0"/>
              <a:t>e) It triggers dissociative responses</a:t>
            </a:r>
          </a:p>
        </p:txBody>
      </p:sp>
      <p:sp>
        <p:nvSpPr>
          <p:cNvPr id="6" name="TextBox 5">
            <a:extLst>
              <a:ext uri="{FF2B5EF4-FFF2-40B4-BE49-F238E27FC236}">
                <a16:creationId xmlns:a16="http://schemas.microsoft.com/office/drawing/2014/main" id="{44CD23D8-F300-500E-95E1-D1BB262C139C}"/>
              </a:ext>
            </a:extLst>
          </p:cNvPr>
          <p:cNvSpPr txBox="1"/>
          <p:nvPr/>
        </p:nvSpPr>
        <p:spPr>
          <a:xfrm flipH="1">
            <a:off x="3137097" y="6093281"/>
            <a:ext cx="2475914" cy="430887"/>
          </a:xfrm>
          <a:prstGeom prst="rect">
            <a:avLst/>
          </a:prstGeom>
          <a:noFill/>
        </p:spPr>
        <p:txBody>
          <a:bodyPr wrap="square" rtlCol="0">
            <a:spAutoFit/>
          </a:bodyPr>
          <a:lstStyle/>
          <a:p>
            <a:r>
              <a:rPr lang="en-US" sz="2200" b="1" dirty="0">
                <a:solidFill>
                  <a:srgbClr val="FF0000"/>
                </a:solidFill>
              </a:rPr>
              <a:t>Answer: a</a:t>
            </a:r>
          </a:p>
        </p:txBody>
      </p:sp>
    </p:spTree>
    <p:extLst>
      <p:ext uri="{BB962C8B-B14F-4D97-AF65-F5344CB8AC3E}">
        <p14:creationId xmlns:p14="http://schemas.microsoft.com/office/powerpoint/2010/main" val="38932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714F9-39F3-C160-9C6D-B6A43436B043}"/>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03CA0ED3-B2F0-CCAD-4C2D-1E13F34C8D79}"/>
              </a:ext>
            </a:extLst>
          </p:cNvPr>
          <p:cNvSpPr>
            <a:spLocks noGrp="1"/>
          </p:cNvSpPr>
          <p:nvPr>
            <p:ph idx="1"/>
          </p:nvPr>
        </p:nvSpPr>
        <p:spPr>
          <a:xfrm>
            <a:off x="457200" y="1600200"/>
            <a:ext cx="8229600" cy="4589585"/>
          </a:xfrm>
        </p:spPr>
        <p:txBody>
          <a:bodyPr>
            <a:normAutofit/>
          </a:bodyPr>
          <a:lstStyle/>
          <a:p>
            <a:pPr marL="0" indent="0">
              <a:buNone/>
            </a:pPr>
            <a:r>
              <a:rPr lang="en-US" sz="2200" dirty="0">
                <a:solidFill>
                  <a:srgbClr val="0D0D0D"/>
                </a:solidFill>
              </a:rPr>
              <a:t>2. </a:t>
            </a:r>
            <a:r>
              <a:rPr lang="en-US" sz="2200" dirty="0"/>
              <a:t>A 35-year-old woman presents with persistent anxiety, irritability, and difficulty sleeping after witnessing a violent robbery three months ago. She avoids the area where the event occurred and reports feeling constantly "on edge." What neurobiological factor is most likely involved in her stress response?</a:t>
            </a:r>
          </a:p>
          <a:p>
            <a:pPr marL="0" indent="0">
              <a:buNone/>
            </a:pPr>
            <a:endParaRPr lang="en-US" sz="2200" dirty="0"/>
          </a:p>
          <a:p>
            <a:pPr marL="0" indent="0">
              <a:buNone/>
            </a:pPr>
            <a:r>
              <a:rPr lang="en-US" sz="2200" dirty="0"/>
              <a:t>a) Decreased dopamine levels</a:t>
            </a:r>
            <a:br>
              <a:rPr lang="en-US" sz="2200" dirty="0"/>
            </a:br>
            <a:r>
              <a:rPr lang="en-US" sz="2200" dirty="0"/>
              <a:t>b) Increased hippocampal volume</a:t>
            </a:r>
            <a:br>
              <a:rPr lang="en-US" sz="2200" dirty="0"/>
            </a:br>
            <a:r>
              <a:rPr lang="en-US" sz="2200" dirty="0"/>
              <a:t>c) Hyperactivation of the amygdala</a:t>
            </a:r>
            <a:br>
              <a:rPr lang="en-US" sz="2200" dirty="0"/>
            </a:br>
            <a:r>
              <a:rPr lang="en-US" sz="2200" dirty="0"/>
              <a:t>d) Suppression of the hypothalamic-pituitary-adrenal (HPA) axis</a:t>
            </a:r>
            <a:br>
              <a:rPr lang="en-US" sz="2200" dirty="0"/>
            </a:br>
            <a:r>
              <a:rPr lang="en-US" sz="2200" dirty="0"/>
              <a:t>e) Increased serotonin receptor sensitivity</a:t>
            </a:r>
          </a:p>
          <a:p>
            <a:endParaRPr lang="en-US" sz="3200" dirty="0"/>
          </a:p>
          <a:p>
            <a:endParaRPr lang="en-US" dirty="0">
              <a:solidFill>
                <a:srgbClr val="0D0D0D"/>
              </a:solidFill>
            </a:endParaRPr>
          </a:p>
          <a:p>
            <a:endParaRPr lang="en-US" b="0" i="0" dirty="0">
              <a:solidFill>
                <a:srgbClr val="0D0D0D"/>
              </a:solidFill>
              <a:effectLst/>
              <a:latin typeface="Söhne"/>
            </a:endParaRPr>
          </a:p>
          <a:p>
            <a:pPr marL="0" indent="0">
              <a:buNone/>
            </a:pPr>
            <a:endParaRPr lang="en-US" dirty="0"/>
          </a:p>
        </p:txBody>
      </p:sp>
      <p:sp>
        <p:nvSpPr>
          <p:cNvPr id="5" name="TextBox 4">
            <a:extLst>
              <a:ext uri="{FF2B5EF4-FFF2-40B4-BE49-F238E27FC236}">
                <a16:creationId xmlns:a16="http://schemas.microsoft.com/office/drawing/2014/main" id="{BC23B3B7-7BE8-584C-AE99-81B6C3DC4579}"/>
              </a:ext>
            </a:extLst>
          </p:cNvPr>
          <p:cNvSpPr txBox="1"/>
          <p:nvPr/>
        </p:nvSpPr>
        <p:spPr>
          <a:xfrm flipH="1">
            <a:off x="3587262" y="6152475"/>
            <a:ext cx="2475914" cy="430887"/>
          </a:xfrm>
          <a:prstGeom prst="rect">
            <a:avLst/>
          </a:prstGeom>
          <a:noFill/>
        </p:spPr>
        <p:txBody>
          <a:bodyPr wrap="square" rtlCol="0">
            <a:spAutoFit/>
          </a:bodyPr>
          <a:lstStyle/>
          <a:p>
            <a:pPr algn="ctr"/>
            <a:r>
              <a:rPr lang="en-US" sz="2200" b="1" dirty="0">
                <a:solidFill>
                  <a:srgbClr val="FF0000"/>
                </a:solidFill>
              </a:rPr>
              <a:t>Answer: c</a:t>
            </a:r>
          </a:p>
        </p:txBody>
      </p:sp>
    </p:spTree>
    <p:extLst>
      <p:ext uri="{BB962C8B-B14F-4D97-AF65-F5344CB8AC3E}">
        <p14:creationId xmlns:p14="http://schemas.microsoft.com/office/powerpoint/2010/main" val="41292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F58F-9AF5-90C9-AED8-AB8D3A462899}"/>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2FFD4C09-B0F8-BBF5-D893-B3870C4C35B7}"/>
              </a:ext>
            </a:extLst>
          </p:cNvPr>
          <p:cNvSpPr>
            <a:spLocks noGrp="1"/>
          </p:cNvSpPr>
          <p:nvPr>
            <p:ph idx="1"/>
          </p:nvPr>
        </p:nvSpPr>
        <p:spPr/>
        <p:txBody>
          <a:bodyPr>
            <a:normAutofit lnSpcReduction="10000"/>
          </a:bodyPr>
          <a:lstStyle/>
          <a:p>
            <a:pPr marL="0" indent="0">
              <a:buNone/>
            </a:pPr>
            <a:r>
              <a:rPr lang="en-US" sz="2200" dirty="0">
                <a:solidFill>
                  <a:srgbClr val="0D0D0D"/>
                </a:solidFill>
              </a:rPr>
              <a:t>3. </a:t>
            </a:r>
            <a:r>
              <a:rPr lang="en-US" sz="2200" dirty="0"/>
              <a:t>A 32-year-old male soldier returns home after a year-long deployment in a combat zone. Over the past six months, he has experienced recurrent nightmares, flashbacks, and severe anxiety triggered by loud noises. He avoids crowded places and refuses to discuss his experiences. His family notices he is irritable, has difficulty sleeping, and often appears emotionally detached. He also reports feeling on edge and having difficulty concentrating at work.</a:t>
            </a:r>
          </a:p>
          <a:p>
            <a:pPr marL="0" indent="0">
              <a:buNone/>
            </a:pPr>
            <a:r>
              <a:rPr lang="en-US" sz="2200" dirty="0"/>
              <a:t>What is the most likely diagnosis for this patient?</a:t>
            </a:r>
          </a:p>
          <a:p>
            <a:pPr marL="0" indent="0">
              <a:buNone/>
            </a:pPr>
            <a:r>
              <a:rPr lang="en-US" sz="2200" dirty="0"/>
              <a:t>a) Generalized Anxiety Disorder</a:t>
            </a:r>
          </a:p>
          <a:p>
            <a:pPr marL="0" indent="0">
              <a:buNone/>
            </a:pPr>
            <a:r>
              <a:rPr lang="en-US" sz="2200" dirty="0"/>
              <a:t>b) Major Depressive Disorder</a:t>
            </a:r>
          </a:p>
          <a:p>
            <a:pPr marL="0" indent="0">
              <a:buNone/>
            </a:pPr>
            <a:r>
              <a:rPr lang="en-US" sz="2200" dirty="0"/>
              <a:t>c) Post-Traumatic Stress Disorder (PTSD)</a:t>
            </a:r>
          </a:p>
          <a:p>
            <a:pPr marL="0" indent="0">
              <a:buNone/>
            </a:pPr>
            <a:r>
              <a:rPr lang="en-US" sz="2200" dirty="0"/>
              <a:t>d) Panic Disorder</a:t>
            </a:r>
          </a:p>
          <a:p>
            <a:pPr marL="0" indent="0">
              <a:buNone/>
            </a:pPr>
            <a:r>
              <a:rPr lang="en-US" sz="2200" dirty="0"/>
              <a:t>e) Acute stress reaction</a:t>
            </a:r>
          </a:p>
          <a:p>
            <a:pPr marL="457200" indent="-457200">
              <a:buAutoNum type="alphaLcParenR"/>
            </a:pPr>
            <a:endParaRPr lang="en-US" sz="2200" dirty="0"/>
          </a:p>
          <a:p>
            <a:endParaRPr lang="en-US" dirty="0"/>
          </a:p>
        </p:txBody>
      </p:sp>
      <p:sp>
        <p:nvSpPr>
          <p:cNvPr id="4" name="TextBox 3">
            <a:extLst>
              <a:ext uri="{FF2B5EF4-FFF2-40B4-BE49-F238E27FC236}">
                <a16:creationId xmlns:a16="http://schemas.microsoft.com/office/drawing/2014/main" id="{6CCA4C50-D119-C46F-AC5E-87A0D7F43133}"/>
              </a:ext>
            </a:extLst>
          </p:cNvPr>
          <p:cNvSpPr txBox="1"/>
          <p:nvPr/>
        </p:nvSpPr>
        <p:spPr>
          <a:xfrm flipH="1">
            <a:off x="3137096" y="6093281"/>
            <a:ext cx="2475914" cy="430887"/>
          </a:xfrm>
          <a:prstGeom prst="rect">
            <a:avLst/>
          </a:prstGeom>
          <a:noFill/>
        </p:spPr>
        <p:txBody>
          <a:bodyPr wrap="square" rtlCol="0">
            <a:spAutoFit/>
          </a:bodyPr>
          <a:lstStyle/>
          <a:p>
            <a:r>
              <a:rPr lang="en-US" sz="2200" b="1" dirty="0">
                <a:solidFill>
                  <a:srgbClr val="FF0000"/>
                </a:solidFill>
              </a:rPr>
              <a:t>Answer: c</a:t>
            </a:r>
          </a:p>
        </p:txBody>
      </p:sp>
    </p:spTree>
    <p:extLst>
      <p:ext uri="{BB962C8B-B14F-4D97-AF65-F5344CB8AC3E}">
        <p14:creationId xmlns:p14="http://schemas.microsoft.com/office/powerpoint/2010/main" val="332490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r>
              <a:rPr lang="en-US" dirty="0"/>
              <a:t>, third edition</a:t>
            </a:r>
          </a:p>
          <a:p>
            <a:endParaRPr lang="en-US" dirty="0"/>
          </a:p>
          <a:p>
            <a:endParaRPr lang="en-PK" dirty="0"/>
          </a:p>
        </p:txBody>
      </p:sp>
    </p:spTree>
    <p:extLst>
      <p:ext uri="{BB962C8B-B14F-4D97-AF65-F5344CB8AC3E}">
        <p14:creationId xmlns:p14="http://schemas.microsoft.com/office/powerpoint/2010/main" val="2919203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53641129"/>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80%</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5%</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3%</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2%</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a:t>1</a:t>
                      </a:r>
                      <a:r>
                        <a:rPr lang="en-US" dirty="0"/>
                        <a:t>0</a:t>
                      </a:r>
                      <a:r>
                        <a:rPr lang="en-US"/>
                        <a:t>%</a:t>
                      </a:r>
                      <a:endParaRPr 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600200"/>
            <a:ext cx="8229600" cy="4814047"/>
          </a:xfrm>
        </p:spPr>
        <p:txBody>
          <a:bodyPr>
            <a:normAutofit/>
          </a:bodyPr>
          <a:lstStyle/>
          <a:p>
            <a:pPr marL="0" indent="0">
              <a:buNone/>
            </a:pPr>
            <a:r>
              <a:rPr lang="en-GB" sz="3000" dirty="0">
                <a:latin typeface="+mj-lt"/>
              </a:rPr>
              <a:t>At the end of the session students should be able to</a:t>
            </a:r>
          </a:p>
          <a:p>
            <a:pPr marL="0" indent="0">
              <a:buNone/>
            </a:pPr>
            <a:endParaRPr lang="en-US" sz="3000" dirty="0">
              <a:latin typeface="+mj-lt"/>
            </a:endParaRPr>
          </a:p>
          <a:p>
            <a:pPr marL="342900" marR="0" lvl="0" indent="-342900">
              <a:lnSpc>
                <a:spcPct val="115000"/>
              </a:lnSpc>
              <a:spcAft>
                <a:spcPts val="1000"/>
              </a:spcAft>
              <a:buFont typeface="Symbol" panose="05050102010706020507" pitchFamily="18" charset="2"/>
              <a:buChar char=""/>
              <a:tabLst>
                <a:tab pos="457200" algn="l"/>
              </a:tabLst>
            </a:pPr>
            <a:r>
              <a:rPr lang="en-US" sz="2400" dirty="0">
                <a:effectLst/>
                <a:ea typeface="Times New Roman" panose="02020603050405020304" pitchFamily="18" charset="0"/>
                <a:cs typeface="Arial" panose="020B0604020202020204" pitchFamily="34" charset="0"/>
              </a:rPr>
              <a:t>Understand the psychological effects of psychological trauma on individuals, including symptoms such as flashbacks, hypervigilance, and emotional numbing.</a:t>
            </a:r>
          </a:p>
          <a:p>
            <a:pPr marL="342900" marR="0" lvl="0" indent="-342900">
              <a:lnSpc>
                <a:spcPct val="115000"/>
              </a:lnSpc>
              <a:spcAft>
                <a:spcPts val="1000"/>
              </a:spcAft>
              <a:buFont typeface="Symbol" panose="05050102010706020507" pitchFamily="18" charset="2"/>
              <a:buChar char=""/>
              <a:tabLst>
                <a:tab pos="457200" algn="l"/>
              </a:tabLst>
            </a:pPr>
            <a:r>
              <a:rPr lang="en-US" sz="2400" dirty="0">
                <a:effectLst/>
                <a:ea typeface="Times New Roman" panose="02020603050405020304" pitchFamily="18" charset="0"/>
                <a:cs typeface="Arial" panose="020B0604020202020204" pitchFamily="34" charset="0"/>
              </a:rPr>
              <a:t>Identify risk factors for the development of post-traumatic stress disorder (PTSD) and other trauma-related disorders.</a:t>
            </a:r>
          </a:p>
          <a:p>
            <a:r>
              <a:rPr lang="en-US" sz="2400" dirty="0">
                <a:effectLst/>
                <a:ea typeface="Times New Roman" panose="02020603050405020304" pitchFamily="18" charset="0"/>
              </a:rPr>
              <a:t>Develop skills in conducting trauma assessments to recognize the presence and severity of trauma symptoms</a:t>
            </a:r>
            <a:endParaRPr lang="en-US" sz="2400" dirty="0"/>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B3FF-C8E8-2B7F-9682-5760DE4194A9}"/>
              </a:ext>
            </a:extLst>
          </p:cNvPr>
          <p:cNvSpPr>
            <a:spLocks noGrp="1"/>
          </p:cNvSpPr>
          <p:nvPr>
            <p:ph type="title"/>
          </p:nvPr>
        </p:nvSpPr>
        <p:spPr>
          <a:xfrm>
            <a:off x="457200" y="553156"/>
            <a:ext cx="8229600" cy="864482"/>
          </a:xfrm>
        </p:spPr>
        <p:txBody>
          <a:bodyPr/>
          <a:lstStyle/>
          <a:p>
            <a:r>
              <a:rPr lang="en-US" b="1" dirty="0" err="1">
                <a:solidFill>
                  <a:srgbClr val="7030A0"/>
                </a:solidFill>
              </a:rPr>
              <a:t>Psychotrauma</a:t>
            </a:r>
            <a:endParaRPr lang="en-US" b="1" dirty="0">
              <a:solidFill>
                <a:srgbClr val="7030A0"/>
              </a:solidFill>
            </a:endParaRPr>
          </a:p>
        </p:txBody>
      </p:sp>
      <p:sp>
        <p:nvSpPr>
          <p:cNvPr id="3" name="Content Placeholder 2">
            <a:extLst>
              <a:ext uri="{FF2B5EF4-FFF2-40B4-BE49-F238E27FC236}">
                <a16:creationId xmlns:a16="http://schemas.microsoft.com/office/drawing/2014/main" id="{A77B1D2B-CA7D-7379-E09B-EFDD0D95559C}"/>
              </a:ext>
            </a:extLst>
          </p:cNvPr>
          <p:cNvSpPr>
            <a:spLocks noGrp="1"/>
          </p:cNvSpPr>
          <p:nvPr>
            <p:ph idx="1"/>
          </p:nvPr>
        </p:nvSpPr>
        <p:spPr>
          <a:xfrm>
            <a:off x="457200" y="1688580"/>
            <a:ext cx="8229600" cy="4293164"/>
          </a:xfrm>
        </p:spPr>
        <p:txBody>
          <a:bodyPr>
            <a:noAutofit/>
          </a:bodyPr>
          <a:lstStyle/>
          <a:p>
            <a:r>
              <a:rPr lang="en-US" sz="2400" dirty="0"/>
              <a:t>It refers to the </a:t>
            </a:r>
            <a:r>
              <a:rPr lang="en-US" sz="2400" dirty="0">
                <a:solidFill>
                  <a:srgbClr val="FF0000"/>
                </a:solidFill>
              </a:rPr>
              <a:t>psychological</a:t>
            </a:r>
            <a:r>
              <a:rPr lang="en-US" sz="2400" dirty="0"/>
              <a:t> and </a:t>
            </a:r>
            <a:r>
              <a:rPr lang="en-US" sz="2400" dirty="0">
                <a:solidFill>
                  <a:srgbClr val="FF0000"/>
                </a:solidFill>
              </a:rPr>
              <a:t>emotional response </a:t>
            </a:r>
            <a:r>
              <a:rPr lang="en-US" sz="2400" dirty="0"/>
              <a:t>to an event or series of events that cause significant distress or disruption in an individual’s mental and emotional well-being. </a:t>
            </a:r>
          </a:p>
          <a:p>
            <a:r>
              <a:rPr lang="en-US" sz="2400" dirty="0"/>
              <a:t>It often results from </a:t>
            </a:r>
            <a:r>
              <a:rPr lang="en-US" sz="2400" dirty="0">
                <a:solidFill>
                  <a:srgbClr val="002060"/>
                </a:solidFill>
              </a:rPr>
              <a:t>exposure to life-threatening </a:t>
            </a:r>
            <a:r>
              <a:rPr lang="en-US" sz="2400" dirty="0"/>
              <a:t>situations, violence, abuse, or other traumatic experiences, leading to symptoms such as anxiety, depression, dissociation, or post-traumatic stress disorder (PTSD).</a:t>
            </a:r>
          </a:p>
          <a:p>
            <a:pPr marL="0" indent="0">
              <a:buNone/>
            </a:pPr>
            <a:endParaRPr lang="en-US" dirty="0"/>
          </a:p>
          <a:p>
            <a:pPr marL="0" indent="0">
              <a:buNone/>
            </a:pPr>
            <a:br>
              <a:rPr lang="en-US" dirty="0"/>
            </a:br>
            <a:r>
              <a:rPr lang="en-US" sz="2100" dirty="0">
                <a:solidFill>
                  <a:schemeClr val="accent1"/>
                </a:solidFill>
              </a:rPr>
              <a:t>Reference: Van der Kolk, B. A. (2014). </a:t>
            </a:r>
            <a:r>
              <a:rPr lang="en-US" sz="2100" i="1" dirty="0">
                <a:solidFill>
                  <a:schemeClr val="accent1"/>
                </a:solidFill>
              </a:rPr>
              <a:t>The Body Keeps the Score: Brain, Mind, and Body in the Healing of Trauma</a:t>
            </a:r>
            <a:r>
              <a:rPr lang="en-US" sz="2100" dirty="0">
                <a:solidFill>
                  <a:schemeClr val="accent1"/>
                </a:solidFill>
              </a:rPr>
              <a:t>. New York: Viking.</a:t>
            </a:r>
          </a:p>
          <a:p>
            <a:endParaRPr lang="en-US" dirty="0"/>
          </a:p>
        </p:txBody>
      </p:sp>
      <p:sp>
        <p:nvSpPr>
          <p:cNvPr id="8" name="Rounded Rectangle 2">
            <a:extLst>
              <a:ext uri="{FF2B5EF4-FFF2-40B4-BE49-F238E27FC236}">
                <a16:creationId xmlns:a16="http://schemas.microsoft.com/office/drawing/2014/main" id="{DEFC29F3-BD0F-9A16-D241-34CE920DCD34}"/>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70128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A564EB-0A8C-B32D-AA11-D042BBB8B857}"/>
              </a:ext>
            </a:extLst>
          </p:cNvPr>
          <p:cNvSpPr>
            <a:spLocks noGrp="1"/>
          </p:cNvSpPr>
          <p:nvPr>
            <p:ph idx="1"/>
          </p:nvPr>
        </p:nvSpPr>
        <p:spPr>
          <a:xfrm>
            <a:off x="457200" y="1097280"/>
            <a:ext cx="8229600" cy="5089031"/>
          </a:xfrm>
        </p:spPr>
        <p:txBody>
          <a:bodyPr>
            <a:normAutofit/>
          </a:bodyPr>
          <a:lstStyle/>
          <a:p>
            <a:endParaRPr lang="en-US" dirty="0"/>
          </a:p>
          <a:p>
            <a:r>
              <a:rPr lang="en-US" dirty="0"/>
              <a:t>Not all potentially traumatic events lead to </a:t>
            </a:r>
            <a:r>
              <a:rPr lang="en-US" dirty="0" err="1"/>
              <a:t>psychotrauma</a:t>
            </a:r>
            <a:r>
              <a:rPr lang="en-US" dirty="0"/>
              <a:t>.</a:t>
            </a:r>
          </a:p>
          <a:p>
            <a:r>
              <a:rPr lang="en-US" dirty="0"/>
              <a:t>It is not the magnitude of catastrophe of the event that determines whether the event is catastrophe but a </a:t>
            </a:r>
            <a:r>
              <a:rPr lang="en-US" dirty="0">
                <a:solidFill>
                  <a:srgbClr val="FF0000"/>
                </a:solidFill>
              </a:rPr>
              <a:t>person’s subjective emotional experience</a:t>
            </a:r>
            <a:r>
              <a:rPr lang="en-US" dirty="0"/>
              <a:t> of the event </a:t>
            </a:r>
          </a:p>
        </p:txBody>
      </p:sp>
      <p:sp>
        <p:nvSpPr>
          <p:cNvPr id="5" name="Rounded Rectangle 2">
            <a:extLst>
              <a:ext uri="{FF2B5EF4-FFF2-40B4-BE49-F238E27FC236}">
                <a16:creationId xmlns:a16="http://schemas.microsoft.com/office/drawing/2014/main" id="{8ED1BA2C-9D06-123E-9F34-F2A52B5BEBE7}"/>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55760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C478-F857-8042-1703-4FA24C70E10B}"/>
              </a:ext>
            </a:extLst>
          </p:cNvPr>
          <p:cNvSpPr>
            <a:spLocks noGrp="1"/>
          </p:cNvSpPr>
          <p:nvPr>
            <p:ph type="title"/>
          </p:nvPr>
        </p:nvSpPr>
        <p:spPr>
          <a:xfrm>
            <a:off x="457200" y="731837"/>
            <a:ext cx="8229600" cy="883066"/>
          </a:xfrm>
        </p:spPr>
        <p:txBody>
          <a:bodyPr/>
          <a:lstStyle/>
          <a:p>
            <a:r>
              <a:rPr lang="en-US" b="1" dirty="0">
                <a:solidFill>
                  <a:srgbClr val="7030A0"/>
                </a:solidFill>
              </a:rPr>
              <a:t>Causes of </a:t>
            </a:r>
            <a:r>
              <a:rPr lang="en-US" b="1" dirty="0" err="1">
                <a:solidFill>
                  <a:srgbClr val="7030A0"/>
                </a:solidFill>
              </a:rPr>
              <a:t>Psychotrauma</a:t>
            </a:r>
            <a:endParaRPr lang="en-US" b="1" dirty="0">
              <a:solidFill>
                <a:srgbClr val="7030A0"/>
              </a:solidFill>
            </a:endParaRPr>
          </a:p>
        </p:txBody>
      </p:sp>
      <p:sp>
        <p:nvSpPr>
          <p:cNvPr id="4" name="Rounded Rectangle 2">
            <a:extLst>
              <a:ext uri="{FF2B5EF4-FFF2-40B4-BE49-F238E27FC236}">
                <a16:creationId xmlns:a16="http://schemas.microsoft.com/office/drawing/2014/main" id="{01B0C4BA-DABA-1FC3-AC30-45E86064AE74}"/>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Oval 4">
            <a:extLst>
              <a:ext uri="{FF2B5EF4-FFF2-40B4-BE49-F238E27FC236}">
                <a16:creationId xmlns:a16="http://schemas.microsoft.com/office/drawing/2014/main" id="{268517BD-924C-82F8-3C48-DEBF9108C122}"/>
              </a:ext>
            </a:extLst>
          </p:cNvPr>
          <p:cNvSpPr/>
          <p:nvPr/>
        </p:nvSpPr>
        <p:spPr>
          <a:xfrm>
            <a:off x="373686" y="3337401"/>
            <a:ext cx="3967090" cy="1065787"/>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lumMod val="95000"/>
                    <a:lumOff val="5000"/>
                  </a:schemeClr>
                </a:solidFill>
              </a:rPr>
              <a:t>Emotional Trauma</a:t>
            </a:r>
          </a:p>
        </p:txBody>
      </p:sp>
      <p:grpSp>
        <p:nvGrpSpPr>
          <p:cNvPr id="10" name="Group 9">
            <a:extLst>
              <a:ext uri="{FF2B5EF4-FFF2-40B4-BE49-F238E27FC236}">
                <a16:creationId xmlns:a16="http://schemas.microsoft.com/office/drawing/2014/main" id="{9E2CC062-794D-0B12-4244-98F4CF90FB4A}"/>
              </a:ext>
            </a:extLst>
          </p:cNvPr>
          <p:cNvGrpSpPr/>
          <p:nvPr/>
        </p:nvGrpSpPr>
        <p:grpSpPr>
          <a:xfrm>
            <a:off x="5099534" y="2099232"/>
            <a:ext cx="3446587" cy="4021177"/>
            <a:chOff x="5099534" y="2099232"/>
            <a:chExt cx="3446587" cy="4021177"/>
          </a:xfrm>
        </p:grpSpPr>
        <p:sp>
          <p:nvSpPr>
            <p:cNvPr id="6" name="Rectangle: Rounded Corners 5">
              <a:extLst>
                <a:ext uri="{FF2B5EF4-FFF2-40B4-BE49-F238E27FC236}">
                  <a16:creationId xmlns:a16="http://schemas.microsoft.com/office/drawing/2014/main" id="{C17B7A21-8EF2-CF98-DFCC-1B1E0DB7014D}"/>
                </a:ext>
              </a:extLst>
            </p:cNvPr>
            <p:cNvSpPr/>
            <p:nvPr/>
          </p:nvSpPr>
          <p:spPr>
            <a:xfrm>
              <a:off x="5099534" y="2099232"/>
              <a:ext cx="3446585" cy="84406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House fire</a:t>
              </a:r>
            </a:p>
          </p:txBody>
        </p:sp>
        <p:sp>
          <p:nvSpPr>
            <p:cNvPr id="7" name="Rectangle: Rounded Corners 6">
              <a:extLst>
                <a:ext uri="{FF2B5EF4-FFF2-40B4-BE49-F238E27FC236}">
                  <a16:creationId xmlns:a16="http://schemas.microsoft.com/office/drawing/2014/main" id="{6854110F-1015-3DCD-72AE-2125AD3BEC27}"/>
                </a:ext>
              </a:extLst>
            </p:cNvPr>
            <p:cNvSpPr/>
            <p:nvPr/>
          </p:nvSpPr>
          <p:spPr>
            <a:xfrm>
              <a:off x="5099535" y="3127614"/>
              <a:ext cx="3446585" cy="84406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Plane crash</a:t>
              </a:r>
            </a:p>
          </p:txBody>
        </p:sp>
        <p:sp>
          <p:nvSpPr>
            <p:cNvPr id="8" name="Rectangle: Rounded Corners 7">
              <a:extLst>
                <a:ext uri="{FF2B5EF4-FFF2-40B4-BE49-F238E27FC236}">
                  <a16:creationId xmlns:a16="http://schemas.microsoft.com/office/drawing/2014/main" id="{AE4F4CE6-2346-570D-3AB6-DAD4E21EBC4A}"/>
                </a:ext>
              </a:extLst>
            </p:cNvPr>
            <p:cNvSpPr/>
            <p:nvPr/>
          </p:nvSpPr>
          <p:spPr>
            <a:xfrm>
              <a:off x="5099535" y="4192365"/>
              <a:ext cx="3446585" cy="84406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Violent crime</a:t>
              </a:r>
            </a:p>
          </p:txBody>
        </p:sp>
        <p:sp>
          <p:nvSpPr>
            <p:cNvPr id="9" name="Rectangle: Rounded Corners 8">
              <a:extLst>
                <a:ext uri="{FF2B5EF4-FFF2-40B4-BE49-F238E27FC236}">
                  <a16:creationId xmlns:a16="http://schemas.microsoft.com/office/drawing/2014/main" id="{A9736567-FA9B-93EB-301C-BEEECD271D4E}"/>
                </a:ext>
              </a:extLst>
            </p:cNvPr>
            <p:cNvSpPr/>
            <p:nvPr/>
          </p:nvSpPr>
          <p:spPr>
            <a:xfrm>
              <a:off x="5099536" y="5276348"/>
              <a:ext cx="3446585" cy="84406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Earth quake</a:t>
              </a:r>
            </a:p>
          </p:txBody>
        </p:sp>
      </p:grpSp>
    </p:spTree>
    <p:extLst>
      <p:ext uri="{BB962C8B-B14F-4D97-AF65-F5344CB8AC3E}">
        <p14:creationId xmlns:p14="http://schemas.microsoft.com/office/powerpoint/2010/main" val="138474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70719BA3-1B6D-81EE-763C-35F8D745BAAB}"/>
              </a:ext>
            </a:extLst>
          </p:cNvPr>
          <p:cNvSpPr/>
          <p:nvPr/>
        </p:nvSpPr>
        <p:spPr>
          <a:xfrm>
            <a:off x="185530" y="6266754"/>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Oval 4">
            <a:extLst>
              <a:ext uri="{FF2B5EF4-FFF2-40B4-BE49-F238E27FC236}">
                <a16:creationId xmlns:a16="http://schemas.microsoft.com/office/drawing/2014/main" id="{DB05D362-249F-E73E-9225-156E98BD4FDE}"/>
              </a:ext>
            </a:extLst>
          </p:cNvPr>
          <p:cNvSpPr/>
          <p:nvPr/>
        </p:nvSpPr>
        <p:spPr>
          <a:xfrm>
            <a:off x="482262" y="2810101"/>
            <a:ext cx="4089738" cy="138572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lumMod val="95000"/>
                    <a:lumOff val="5000"/>
                  </a:schemeClr>
                </a:solidFill>
              </a:rPr>
              <a:t>Psychological </a:t>
            </a:r>
          </a:p>
          <a:p>
            <a:pPr algn="ctr"/>
            <a:r>
              <a:rPr lang="en-US" sz="2200" b="1" dirty="0">
                <a:solidFill>
                  <a:schemeClr val="tx1">
                    <a:lumMod val="95000"/>
                    <a:lumOff val="5000"/>
                  </a:schemeClr>
                </a:solidFill>
              </a:rPr>
              <a:t>and</a:t>
            </a:r>
          </a:p>
          <a:p>
            <a:pPr algn="ctr"/>
            <a:r>
              <a:rPr lang="en-US" sz="2200" b="1" dirty="0">
                <a:solidFill>
                  <a:schemeClr val="tx1">
                    <a:lumMod val="95000"/>
                    <a:lumOff val="5000"/>
                  </a:schemeClr>
                </a:solidFill>
              </a:rPr>
              <a:t>Emotional Trauma</a:t>
            </a:r>
          </a:p>
        </p:txBody>
      </p:sp>
      <p:grpSp>
        <p:nvGrpSpPr>
          <p:cNvPr id="6" name="Group 5">
            <a:extLst>
              <a:ext uri="{FF2B5EF4-FFF2-40B4-BE49-F238E27FC236}">
                <a16:creationId xmlns:a16="http://schemas.microsoft.com/office/drawing/2014/main" id="{DB1B78CE-0B4E-1D3D-A0D6-72874533BD18}"/>
              </a:ext>
            </a:extLst>
          </p:cNvPr>
          <p:cNvGrpSpPr/>
          <p:nvPr/>
        </p:nvGrpSpPr>
        <p:grpSpPr>
          <a:xfrm>
            <a:off x="5179091" y="1630518"/>
            <a:ext cx="3446587" cy="4021177"/>
            <a:chOff x="5099534" y="2099232"/>
            <a:chExt cx="3446587" cy="4021177"/>
          </a:xfrm>
        </p:grpSpPr>
        <p:sp>
          <p:nvSpPr>
            <p:cNvPr id="7" name="Rectangle: Rounded Corners 6">
              <a:extLst>
                <a:ext uri="{FF2B5EF4-FFF2-40B4-BE49-F238E27FC236}">
                  <a16:creationId xmlns:a16="http://schemas.microsoft.com/office/drawing/2014/main" id="{2828CAB2-58A8-F11A-CEEB-B4EB2A26CA54}"/>
                </a:ext>
              </a:extLst>
            </p:cNvPr>
            <p:cNvSpPr/>
            <p:nvPr/>
          </p:nvSpPr>
          <p:spPr>
            <a:xfrm>
              <a:off x="5099534" y="2099232"/>
              <a:ext cx="3446585" cy="84406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Fighting in a war</a:t>
              </a:r>
            </a:p>
          </p:txBody>
        </p:sp>
        <p:sp>
          <p:nvSpPr>
            <p:cNvPr id="8" name="Rectangle: Rounded Corners 7">
              <a:extLst>
                <a:ext uri="{FF2B5EF4-FFF2-40B4-BE49-F238E27FC236}">
                  <a16:creationId xmlns:a16="http://schemas.microsoft.com/office/drawing/2014/main" id="{B9511BBD-FC2E-4591-2017-042CCBEB1D67}"/>
                </a:ext>
              </a:extLst>
            </p:cNvPr>
            <p:cNvSpPr/>
            <p:nvPr/>
          </p:nvSpPr>
          <p:spPr>
            <a:xfrm>
              <a:off x="5099535" y="3127614"/>
              <a:ext cx="3446585" cy="84406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Living in dangerous </a:t>
              </a:r>
              <a:r>
                <a:rPr lang="en-US" sz="2000" dirty="0" err="1">
                  <a:solidFill>
                    <a:schemeClr val="tx1">
                      <a:lumMod val="95000"/>
                      <a:lumOff val="5000"/>
                    </a:schemeClr>
                  </a:solidFill>
                </a:rPr>
                <a:t>neighbour</a:t>
              </a:r>
              <a:r>
                <a:rPr lang="en-US" sz="2000" dirty="0">
                  <a:solidFill>
                    <a:schemeClr val="tx1">
                      <a:lumMod val="95000"/>
                      <a:lumOff val="5000"/>
                    </a:schemeClr>
                  </a:solidFill>
                </a:rPr>
                <a:t>- hood</a:t>
              </a:r>
            </a:p>
          </p:txBody>
        </p:sp>
        <p:sp>
          <p:nvSpPr>
            <p:cNvPr id="9" name="Rectangle: Rounded Corners 8">
              <a:extLst>
                <a:ext uri="{FF2B5EF4-FFF2-40B4-BE49-F238E27FC236}">
                  <a16:creationId xmlns:a16="http://schemas.microsoft.com/office/drawing/2014/main" id="{B7736A64-D83F-1A3C-8E5E-9F88F3A2C9DF}"/>
                </a:ext>
              </a:extLst>
            </p:cNvPr>
            <p:cNvSpPr/>
            <p:nvPr/>
          </p:nvSpPr>
          <p:spPr>
            <a:xfrm>
              <a:off x="5099535" y="4192365"/>
              <a:ext cx="3446585" cy="84406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Chronic abuse</a:t>
              </a:r>
            </a:p>
          </p:txBody>
        </p:sp>
        <p:sp>
          <p:nvSpPr>
            <p:cNvPr id="10" name="Rectangle: Rounded Corners 9">
              <a:extLst>
                <a:ext uri="{FF2B5EF4-FFF2-40B4-BE49-F238E27FC236}">
                  <a16:creationId xmlns:a16="http://schemas.microsoft.com/office/drawing/2014/main" id="{33B3DD05-429E-A6A2-DEC4-65A94280F964}"/>
                </a:ext>
              </a:extLst>
            </p:cNvPr>
            <p:cNvSpPr/>
            <p:nvPr/>
          </p:nvSpPr>
          <p:spPr>
            <a:xfrm>
              <a:off x="5099536" y="5276348"/>
              <a:ext cx="3446585" cy="84406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rPr>
                <a:t>Life-threatening disease</a:t>
              </a:r>
            </a:p>
          </p:txBody>
        </p:sp>
      </p:grpSp>
    </p:spTree>
    <p:extLst>
      <p:ext uri="{BB962C8B-B14F-4D97-AF65-F5344CB8AC3E}">
        <p14:creationId xmlns:p14="http://schemas.microsoft.com/office/powerpoint/2010/main" val="1070931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1094</TotalTime>
  <Words>1374</Words>
  <Application>Microsoft Office PowerPoint</Application>
  <PresentationFormat>On-screen Show (4:3)</PresentationFormat>
  <Paragraphs>165</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Calibri</vt:lpstr>
      <vt:lpstr>Söhne</vt:lpstr>
      <vt:lpstr>Symbol</vt:lpstr>
      <vt:lpstr>Times New Roman</vt:lpstr>
      <vt:lpstr>Office Theme</vt:lpstr>
      <vt:lpstr>PowerPoint Presentation</vt:lpstr>
      <vt:lpstr>Psychotrauma</vt:lpstr>
      <vt:lpstr>Motto Vision; The Dream/Tomorrow</vt:lpstr>
      <vt:lpstr>PowerPoint Presentation</vt:lpstr>
      <vt:lpstr> Learning objectives </vt:lpstr>
      <vt:lpstr>Psychotrauma</vt:lpstr>
      <vt:lpstr>PowerPoint Presentation</vt:lpstr>
      <vt:lpstr>Causes of Psychotrauma</vt:lpstr>
      <vt:lpstr>PowerPoint Presentation</vt:lpstr>
      <vt:lpstr>Causes of Psychotrauma</vt:lpstr>
      <vt:lpstr>Developmental Trauma</vt:lpstr>
      <vt:lpstr>PowerPoint Presentation</vt:lpstr>
      <vt:lpstr>Normal Responses to Traumatic event</vt:lpstr>
      <vt:lpstr>PowerPoint Presentation</vt:lpstr>
      <vt:lpstr>When is Professional Help Required?</vt:lpstr>
      <vt:lpstr>Common Reactions to Trauma</vt:lpstr>
      <vt:lpstr>PowerPoint Presentation</vt:lpstr>
      <vt:lpstr>Posttraumatic Stress Disorder</vt:lpstr>
      <vt:lpstr>PowerPoint Presentation</vt:lpstr>
      <vt:lpstr>PowerPoint Presentation</vt:lpstr>
      <vt:lpstr>PowerPoint Presentation</vt:lpstr>
      <vt:lpstr>Management</vt:lpstr>
      <vt:lpstr>Role of brain-derived neurotrophic factor in coping with the consequences of psychotraumatic events   Anna G Faustova1, Ol'ga N Krasnorutskaya2</vt:lpstr>
      <vt:lpstr>Beneficence</vt:lpstr>
      <vt:lpstr>MCQ</vt:lpstr>
      <vt:lpstr>MCQ</vt:lpstr>
      <vt:lpstr>MCQ</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170</cp:revision>
  <dcterms:created xsi:type="dcterms:W3CDTF">2018-12-27T13:04:00Z</dcterms:created>
  <dcterms:modified xsi:type="dcterms:W3CDTF">2025-02-14T12:09:50Z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