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20" r:id="rId1"/>
    <p:sldMasterId id="2147483732" r:id="rId2"/>
  </p:sldMasterIdLst>
  <p:notesMasterIdLst>
    <p:notesMasterId r:id="rId38"/>
  </p:notesMasterIdLst>
  <p:handoutMasterIdLst>
    <p:handoutMasterId r:id="rId39"/>
  </p:handoutMasterIdLst>
  <p:sldIdLst>
    <p:sldId id="340" r:id="rId3"/>
    <p:sldId id="374" r:id="rId4"/>
    <p:sldId id="405" r:id="rId5"/>
    <p:sldId id="496" r:id="rId6"/>
    <p:sldId id="419" r:id="rId7"/>
    <p:sldId id="542" r:id="rId8"/>
    <p:sldId id="549" r:id="rId9"/>
    <p:sldId id="554" r:id="rId10"/>
    <p:sldId id="611" r:id="rId11"/>
    <p:sldId id="612" r:id="rId12"/>
    <p:sldId id="613" r:id="rId13"/>
    <p:sldId id="614" r:id="rId14"/>
    <p:sldId id="615" r:id="rId15"/>
    <p:sldId id="616" r:id="rId16"/>
    <p:sldId id="617" r:id="rId17"/>
    <p:sldId id="618" r:id="rId18"/>
    <p:sldId id="619" r:id="rId19"/>
    <p:sldId id="544" r:id="rId20"/>
    <p:sldId id="545" r:id="rId21"/>
    <p:sldId id="625" r:id="rId22"/>
    <p:sldId id="626" r:id="rId23"/>
    <p:sldId id="546" r:id="rId24"/>
    <p:sldId id="627" r:id="rId25"/>
    <p:sldId id="603" r:id="rId26"/>
    <p:sldId id="628" r:id="rId27"/>
    <p:sldId id="589" r:id="rId28"/>
    <p:sldId id="629" r:id="rId29"/>
    <p:sldId id="630" r:id="rId30"/>
    <p:sldId id="631" r:id="rId31"/>
    <p:sldId id="541" r:id="rId32"/>
    <p:sldId id="604" r:id="rId33"/>
    <p:sldId id="605" r:id="rId34"/>
    <p:sldId id="606" r:id="rId35"/>
    <p:sldId id="608" r:id="rId36"/>
    <p:sldId id="41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91344" autoAdjust="0"/>
  </p:normalViewPr>
  <p:slideViewPr>
    <p:cSldViewPr>
      <p:cViewPr varScale="1">
        <p:scale>
          <a:sx n="66" d="100"/>
          <a:sy n="66" d="100"/>
        </p:scale>
        <p:origin x="1278" y="72"/>
      </p:cViewPr>
      <p:guideLst>
        <p:guide orient="horz" pos="2160"/>
        <p:guide pos="2880"/>
      </p:guideLst>
    </p:cSldViewPr>
  </p:slideViewPr>
  <p:notesTextViewPr>
    <p:cViewPr>
      <p:scale>
        <a:sx n="1" d="1"/>
        <a:sy n="1" d="1"/>
      </p:scale>
      <p:origin x="0" y="0"/>
    </p:cViewPr>
  </p:notesTextViewPr>
  <p:sorterViewPr>
    <p:cViewPr>
      <p:scale>
        <a:sx n="100" d="100"/>
        <a:sy n="100" d="100"/>
      </p:scale>
      <p:origin x="0" y="-6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5"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5"/>
    <dgm:cxn modelId="{E4A97E14-7D05-4D68-BAE4-4AC1811FFA38}" type="presOf" srcId="{DA82EADB-2721-42A0-95EA-F9B5521A38A6}" destId="{A09CEA93-9338-4361-A5E6-CF85B6019F5A}" srcOrd="0" destOrd="0" presId="urn:microsoft.com/office/officeart/2005/8/layout/gear1#5"/>
    <dgm:cxn modelId="{0A31D815-D077-4866-A600-165E070A2D6F}" type="presOf" srcId="{F9CEBA05-2F10-437E-89B2-54F4D9FAF478}" destId="{5ED88519-AC6C-4AA3-B76D-812B93A167E4}" srcOrd="0" destOrd="0" presId="urn:microsoft.com/office/officeart/2005/8/layout/gear1#5"/>
    <dgm:cxn modelId="{A0416A29-364E-458C-90C5-1284F3C404E9}" type="presOf" srcId="{663C1E13-76F9-4B70-A2F2-CA23180743CE}" destId="{4822A78E-EAEC-401F-941A-3A84E13E2357}" srcOrd="2" destOrd="0" presId="urn:microsoft.com/office/officeart/2005/8/layout/gear1#5"/>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5"/>
    <dgm:cxn modelId="{4A9FFF58-7BC4-4C65-9759-C9C669FC2B76}" type="presOf" srcId="{DACAB5BA-B8B4-4D66-8B11-1D02259E020B}" destId="{B6B6B41B-120B-4968-AB6A-FC6E7C8EF3C0}" srcOrd="1" destOrd="0" presId="urn:microsoft.com/office/officeart/2005/8/layout/gear1#5"/>
    <dgm:cxn modelId="{CD461FA2-0710-4EF6-AA5F-BD774C121CA7}" type="presOf" srcId="{399ACE2F-90C5-48B1-9E65-700A32562848}" destId="{7D3EFDB4-E5D1-439A-86D8-1FCF80D959BA}" srcOrd="2" destOrd="0" presId="urn:microsoft.com/office/officeart/2005/8/layout/gear1#5"/>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5"/>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5"/>
    <dgm:cxn modelId="{5990A8E9-7068-4CD0-BDC1-650288BAF401}" type="presOf" srcId="{663C1E13-76F9-4B70-A2F2-CA23180743CE}" destId="{B9330EE9-43E4-4FD4-8144-E92B1DD0FCDF}" srcOrd="1" destOrd="0" presId="urn:microsoft.com/office/officeart/2005/8/layout/gear1#5"/>
    <dgm:cxn modelId="{9A0FA2F0-3016-4FA6-B4C5-E56783E79BCF}" type="presOf" srcId="{399ACE2F-90C5-48B1-9E65-700A32562848}" destId="{59EDF28D-6C67-49D0-B5A1-DE5C3CBA2292}" srcOrd="0" destOrd="0" presId="urn:microsoft.com/office/officeart/2005/8/layout/gear1#5"/>
    <dgm:cxn modelId="{EEB57BF3-C8C3-4D26-B720-6A2822B576FB}" type="presOf" srcId="{399ACE2F-90C5-48B1-9E65-700A32562848}" destId="{9815588C-16D0-4475-B64C-847FC87C8C32}" srcOrd="3" destOrd="0" presId="urn:microsoft.com/office/officeart/2005/8/layout/gear1#5"/>
    <dgm:cxn modelId="{0C255DF6-A053-4031-BF78-2222755ED1B9}" type="presOf" srcId="{663C1E13-76F9-4B70-A2F2-CA23180743CE}" destId="{93300324-D62F-4E58-B882-734182BDB462}" srcOrd="0" destOrd="0" presId="urn:microsoft.com/office/officeart/2005/8/layout/gear1#5"/>
    <dgm:cxn modelId="{E633DDFA-2095-473F-876E-4E0B2BFEEFF6}" type="presOf" srcId="{23718C41-0A1F-40BF-86BE-8A5476EC271E}" destId="{398423B3-DD54-4226-99D7-017EFC1488DF}" srcOrd="0" destOrd="0" presId="urn:microsoft.com/office/officeart/2005/8/layout/gear1#5"/>
    <dgm:cxn modelId="{1C705BF0-F7A3-4A41-98DE-5AA498EC2268}" type="presParOf" srcId="{5ED88519-AC6C-4AA3-B76D-812B93A167E4}" destId="{87622A90-D0D8-4EA3-BC0D-D537801AF2B1}" srcOrd="0" destOrd="0" presId="urn:microsoft.com/office/officeart/2005/8/layout/gear1#5"/>
    <dgm:cxn modelId="{5266FA23-4487-4733-8F43-10B4A20688EF}" type="presParOf" srcId="{5ED88519-AC6C-4AA3-B76D-812B93A167E4}" destId="{B6B6B41B-120B-4968-AB6A-FC6E7C8EF3C0}" srcOrd="1" destOrd="0" presId="urn:microsoft.com/office/officeart/2005/8/layout/gear1#5"/>
    <dgm:cxn modelId="{23C721C6-4DD1-49A5-A0CC-65BFB64A7E75}" type="presParOf" srcId="{5ED88519-AC6C-4AA3-B76D-812B93A167E4}" destId="{8BC64EA7-2794-42B6-96C9-F39A52CB985A}" srcOrd="2" destOrd="0" presId="urn:microsoft.com/office/officeart/2005/8/layout/gear1#5"/>
    <dgm:cxn modelId="{08D4CDD4-CF96-43E9-B573-3FB26B41DE0C}" type="presParOf" srcId="{5ED88519-AC6C-4AA3-B76D-812B93A167E4}" destId="{93300324-D62F-4E58-B882-734182BDB462}" srcOrd="3" destOrd="0" presId="urn:microsoft.com/office/officeart/2005/8/layout/gear1#5"/>
    <dgm:cxn modelId="{0C03EB2A-BA9F-4177-9C0D-A92A2D112A1E}" type="presParOf" srcId="{5ED88519-AC6C-4AA3-B76D-812B93A167E4}" destId="{B9330EE9-43E4-4FD4-8144-E92B1DD0FCDF}" srcOrd="4" destOrd="0" presId="urn:microsoft.com/office/officeart/2005/8/layout/gear1#5"/>
    <dgm:cxn modelId="{B7789E63-81C6-41C0-A5D9-387B1A51717B}" type="presParOf" srcId="{5ED88519-AC6C-4AA3-B76D-812B93A167E4}" destId="{4822A78E-EAEC-401F-941A-3A84E13E2357}" srcOrd="5" destOrd="0" presId="urn:microsoft.com/office/officeart/2005/8/layout/gear1#5"/>
    <dgm:cxn modelId="{830F74C4-09BC-4E6A-ABCE-5808A3EAE773}" type="presParOf" srcId="{5ED88519-AC6C-4AA3-B76D-812B93A167E4}" destId="{59EDF28D-6C67-49D0-B5A1-DE5C3CBA2292}" srcOrd="6" destOrd="0" presId="urn:microsoft.com/office/officeart/2005/8/layout/gear1#5"/>
    <dgm:cxn modelId="{92E21763-77DE-4C9D-A499-28DE0AED0A6E}" type="presParOf" srcId="{5ED88519-AC6C-4AA3-B76D-812B93A167E4}" destId="{23DC08E4-3725-4448-BFFF-1CCEA2F2987E}" srcOrd="7" destOrd="0" presId="urn:microsoft.com/office/officeart/2005/8/layout/gear1#5"/>
    <dgm:cxn modelId="{E00C3D16-7BB4-47D7-9337-A6DC556836A3}" type="presParOf" srcId="{5ED88519-AC6C-4AA3-B76D-812B93A167E4}" destId="{7D3EFDB4-E5D1-439A-86D8-1FCF80D959BA}" srcOrd="8" destOrd="0" presId="urn:microsoft.com/office/officeart/2005/8/layout/gear1#5"/>
    <dgm:cxn modelId="{B1A8B9D7-A8F9-4D92-9BB0-4672EC454C94}" type="presParOf" srcId="{5ED88519-AC6C-4AA3-B76D-812B93A167E4}" destId="{9815588C-16D0-4475-B64C-847FC87C8C32}" srcOrd="9" destOrd="0" presId="urn:microsoft.com/office/officeart/2005/8/layout/gear1#5"/>
    <dgm:cxn modelId="{FFB249CB-C123-4064-A0AD-BE7A0B9EF2A4}" type="presParOf" srcId="{5ED88519-AC6C-4AA3-B76D-812B93A167E4}" destId="{398423B3-DD54-4226-99D7-017EFC1488DF}" srcOrd="10" destOrd="0" presId="urn:microsoft.com/office/officeart/2005/8/layout/gear1#5"/>
    <dgm:cxn modelId="{00DCB96D-7544-4E39-9DB2-EC33C479AC4C}" type="presParOf" srcId="{5ED88519-AC6C-4AA3-B76D-812B93A167E4}" destId="{6DF3A3A0-5919-4E69-80DD-61760D6340A0}" srcOrd="11" destOrd="0" presId="urn:microsoft.com/office/officeart/2005/8/layout/gear1#5"/>
    <dgm:cxn modelId="{A941BE95-AD73-4534-949E-F30171D085E1}" type="presParOf" srcId="{5ED88519-AC6C-4AA3-B76D-812B93A167E4}" destId="{A09CEA93-9338-4361-A5E6-CF85B6019F5A}" srcOrd="12" destOrd="0" presId="urn:microsoft.com/office/officeart/2005/8/layout/gear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3C4F2A-7857-2146-9A8D-C13A327131B0}" type="doc">
      <dgm:prSet loTypeId="urn:microsoft.com/office/officeart/2005/8/layout/vList5" loCatId="" qsTypeId="urn:microsoft.com/office/officeart/2005/8/quickstyle/3d5" qsCatId="3D" csTypeId="urn:microsoft.com/office/officeart/2005/8/colors/accent1_2" csCatId="accent1" phldr="1"/>
      <dgm:spPr/>
      <dgm:t>
        <a:bodyPr/>
        <a:lstStyle/>
        <a:p>
          <a:endParaRPr lang="en-GB"/>
        </a:p>
      </dgm:t>
    </dgm:pt>
    <dgm:pt modelId="{FFE6E896-6518-604E-AE2C-C89FC567F087}">
      <dgm:prSet phldrT="[Text]"/>
      <dgm:spPr/>
      <dgm:t>
        <a:bodyPr/>
        <a:lstStyle/>
        <a:p>
          <a:r>
            <a:rPr lang="en-PK" dirty="0"/>
            <a:t>Adjustment Disorder</a:t>
          </a:r>
          <a:endParaRPr lang="en-GB" dirty="0"/>
        </a:p>
      </dgm:t>
    </dgm:pt>
    <dgm:pt modelId="{1D6D8C56-8E4A-A745-AB1C-50AA3CAB3D6D}" type="parTrans" cxnId="{0B7E8DF9-43E6-F745-90AF-09229AFA350B}">
      <dgm:prSet/>
      <dgm:spPr/>
      <dgm:t>
        <a:bodyPr/>
        <a:lstStyle/>
        <a:p>
          <a:endParaRPr lang="en-GB"/>
        </a:p>
      </dgm:t>
    </dgm:pt>
    <dgm:pt modelId="{1A45B30A-4806-7949-B3C3-5E680BC741F0}" type="sibTrans" cxnId="{0B7E8DF9-43E6-F745-90AF-09229AFA350B}">
      <dgm:prSet/>
      <dgm:spPr/>
      <dgm:t>
        <a:bodyPr/>
        <a:lstStyle/>
        <a:p>
          <a:endParaRPr lang="en-GB"/>
        </a:p>
      </dgm:t>
    </dgm:pt>
    <dgm:pt modelId="{D7420438-4046-5B43-BF6E-C5E4BA76DC1F}">
      <dgm:prSet/>
      <dgm:spPr/>
      <dgm:t>
        <a:bodyPr/>
        <a:lstStyle/>
        <a:p>
          <a:r>
            <a:rPr lang="en-PK"/>
            <a:t>Specific Phobias</a:t>
          </a:r>
          <a:endParaRPr lang="en-PK" dirty="0"/>
        </a:p>
      </dgm:t>
    </dgm:pt>
    <dgm:pt modelId="{49B1F670-D600-2D43-B3F6-9E959BFDFD3D}" type="parTrans" cxnId="{7E0C7CBB-D7E9-7942-BAFD-A967A8997124}">
      <dgm:prSet/>
      <dgm:spPr/>
      <dgm:t>
        <a:bodyPr/>
        <a:lstStyle/>
        <a:p>
          <a:endParaRPr lang="en-GB"/>
        </a:p>
      </dgm:t>
    </dgm:pt>
    <dgm:pt modelId="{653DC741-66A3-DB4C-9873-9E770243BC3E}" type="sibTrans" cxnId="{7E0C7CBB-D7E9-7942-BAFD-A967A8997124}">
      <dgm:prSet/>
      <dgm:spPr/>
      <dgm:t>
        <a:bodyPr/>
        <a:lstStyle/>
        <a:p>
          <a:endParaRPr lang="en-GB"/>
        </a:p>
      </dgm:t>
    </dgm:pt>
    <dgm:pt modelId="{EBFCE4B2-74C6-E843-834E-01B51DF9F120}">
      <dgm:prSet/>
      <dgm:spPr/>
      <dgm:t>
        <a:bodyPr/>
        <a:lstStyle/>
        <a:p>
          <a:r>
            <a:rPr lang="en-PK"/>
            <a:t>Generalised anxiety disorder</a:t>
          </a:r>
          <a:endParaRPr lang="en-PK" dirty="0"/>
        </a:p>
      </dgm:t>
    </dgm:pt>
    <dgm:pt modelId="{9E6BDBFE-50FC-6145-B6EA-98BA2DA78A17}" type="parTrans" cxnId="{631BF3A5-EC19-054B-A697-82C0A71B69F9}">
      <dgm:prSet/>
      <dgm:spPr/>
      <dgm:t>
        <a:bodyPr/>
        <a:lstStyle/>
        <a:p>
          <a:endParaRPr lang="en-GB"/>
        </a:p>
      </dgm:t>
    </dgm:pt>
    <dgm:pt modelId="{D55CBEB6-9CAA-8C42-A1C3-BC33E4E4DF80}" type="sibTrans" cxnId="{631BF3A5-EC19-054B-A697-82C0A71B69F9}">
      <dgm:prSet/>
      <dgm:spPr/>
      <dgm:t>
        <a:bodyPr/>
        <a:lstStyle/>
        <a:p>
          <a:endParaRPr lang="en-GB"/>
        </a:p>
      </dgm:t>
    </dgm:pt>
    <dgm:pt modelId="{CAD46C1C-CFAD-FF4B-8754-06787C64E07F}">
      <dgm:prSet/>
      <dgm:spPr/>
      <dgm:t>
        <a:bodyPr/>
        <a:lstStyle/>
        <a:p>
          <a:r>
            <a:rPr lang="en-PK"/>
            <a:t>Obsessive Compulsive Disorder</a:t>
          </a:r>
          <a:endParaRPr lang="en-PK" dirty="0"/>
        </a:p>
      </dgm:t>
    </dgm:pt>
    <dgm:pt modelId="{0D5E2D94-6744-FF43-8902-CFE84E51E726}" type="parTrans" cxnId="{DDFE7CC4-9E6D-2A42-A52C-BF77F4FCA0D7}">
      <dgm:prSet/>
      <dgm:spPr/>
      <dgm:t>
        <a:bodyPr/>
        <a:lstStyle/>
        <a:p>
          <a:endParaRPr lang="en-GB"/>
        </a:p>
      </dgm:t>
    </dgm:pt>
    <dgm:pt modelId="{4534F2E9-B5C4-8041-95F3-245475B3E0D1}" type="sibTrans" cxnId="{DDFE7CC4-9E6D-2A42-A52C-BF77F4FCA0D7}">
      <dgm:prSet/>
      <dgm:spPr/>
      <dgm:t>
        <a:bodyPr/>
        <a:lstStyle/>
        <a:p>
          <a:endParaRPr lang="en-GB"/>
        </a:p>
      </dgm:t>
    </dgm:pt>
    <dgm:pt modelId="{94A1645F-57FF-EF41-9380-70804D2DE302}">
      <dgm:prSet/>
      <dgm:spPr/>
      <dgm:t>
        <a:bodyPr/>
        <a:lstStyle/>
        <a:p>
          <a:r>
            <a:rPr lang="en-PK"/>
            <a:t>Panic Attack</a:t>
          </a:r>
          <a:endParaRPr lang="en-PK" dirty="0"/>
        </a:p>
      </dgm:t>
    </dgm:pt>
    <dgm:pt modelId="{6E4A0430-2C43-8D48-A39C-5F9D673F09BC}" type="parTrans" cxnId="{0496E4F6-6942-9747-87AA-2FBD62564499}">
      <dgm:prSet/>
      <dgm:spPr/>
      <dgm:t>
        <a:bodyPr/>
        <a:lstStyle/>
        <a:p>
          <a:endParaRPr lang="en-GB"/>
        </a:p>
      </dgm:t>
    </dgm:pt>
    <dgm:pt modelId="{7B3285ED-E822-E048-B6C6-A21EBDD812B0}" type="sibTrans" cxnId="{0496E4F6-6942-9747-87AA-2FBD62564499}">
      <dgm:prSet/>
      <dgm:spPr/>
      <dgm:t>
        <a:bodyPr/>
        <a:lstStyle/>
        <a:p>
          <a:endParaRPr lang="en-GB"/>
        </a:p>
      </dgm:t>
    </dgm:pt>
    <dgm:pt modelId="{3D1D2F0F-ED9D-4C47-83BC-278BA5BEE305}">
      <dgm:prSet/>
      <dgm:spPr/>
      <dgm:t>
        <a:bodyPr/>
        <a:lstStyle/>
        <a:p>
          <a:r>
            <a:rPr lang="en-PK"/>
            <a:t>Depression </a:t>
          </a:r>
          <a:endParaRPr lang="en-PK" dirty="0"/>
        </a:p>
      </dgm:t>
    </dgm:pt>
    <dgm:pt modelId="{5AD8E80B-7FEF-DB43-B90C-E744D365E249}" type="sibTrans" cxnId="{6FC4CD80-DB61-284C-A737-B25F425C559D}">
      <dgm:prSet/>
      <dgm:spPr/>
      <dgm:t>
        <a:bodyPr/>
        <a:lstStyle/>
        <a:p>
          <a:endParaRPr lang="en-GB"/>
        </a:p>
      </dgm:t>
    </dgm:pt>
    <dgm:pt modelId="{144DB603-6420-5F48-B7B9-007F6E4CB95A}" type="parTrans" cxnId="{6FC4CD80-DB61-284C-A737-B25F425C559D}">
      <dgm:prSet/>
      <dgm:spPr/>
      <dgm:t>
        <a:bodyPr/>
        <a:lstStyle/>
        <a:p>
          <a:endParaRPr lang="en-GB"/>
        </a:p>
      </dgm:t>
    </dgm:pt>
    <dgm:pt modelId="{9837BA07-EA1D-4F44-9F05-A2B51866A826}" type="pres">
      <dgm:prSet presAssocID="{393C4F2A-7857-2146-9A8D-C13A327131B0}" presName="Name0" presStyleCnt="0">
        <dgm:presLayoutVars>
          <dgm:dir/>
          <dgm:animLvl val="lvl"/>
          <dgm:resizeHandles val="exact"/>
        </dgm:presLayoutVars>
      </dgm:prSet>
      <dgm:spPr/>
    </dgm:pt>
    <dgm:pt modelId="{5AA490D9-F87A-DE49-B2A2-92CE5B4C8CB1}" type="pres">
      <dgm:prSet presAssocID="{FFE6E896-6518-604E-AE2C-C89FC567F087}" presName="linNode" presStyleCnt="0"/>
      <dgm:spPr/>
    </dgm:pt>
    <dgm:pt modelId="{9C363151-C09F-B44E-8504-0448DC031B6B}" type="pres">
      <dgm:prSet presAssocID="{FFE6E896-6518-604E-AE2C-C89FC567F087}" presName="parentText" presStyleLbl="node1" presStyleIdx="0" presStyleCnt="6">
        <dgm:presLayoutVars>
          <dgm:chMax val="1"/>
          <dgm:bulletEnabled val="1"/>
        </dgm:presLayoutVars>
      </dgm:prSet>
      <dgm:spPr/>
    </dgm:pt>
    <dgm:pt modelId="{D127F5A0-F9E8-6A49-9F49-39CAB3DC6E41}" type="pres">
      <dgm:prSet presAssocID="{1A45B30A-4806-7949-B3C3-5E680BC741F0}" presName="sp" presStyleCnt="0"/>
      <dgm:spPr/>
    </dgm:pt>
    <dgm:pt modelId="{9B4BCE42-A833-5441-B927-C2555643D7A1}" type="pres">
      <dgm:prSet presAssocID="{D7420438-4046-5B43-BF6E-C5E4BA76DC1F}" presName="linNode" presStyleCnt="0"/>
      <dgm:spPr/>
    </dgm:pt>
    <dgm:pt modelId="{905F6FE6-0AF0-D94A-9AF2-BF5745593E01}" type="pres">
      <dgm:prSet presAssocID="{D7420438-4046-5B43-BF6E-C5E4BA76DC1F}" presName="parentText" presStyleLbl="node1" presStyleIdx="1" presStyleCnt="6">
        <dgm:presLayoutVars>
          <dgm:chMax val="1"/>
          <dgm:bulletEnabled val="1"/>
        </dgm:presLayoutVars>
      </dgm:prSet>
      <dgm:spPr/>
    </dgm:pt>
    <dgm:pt modelId="{1F1D2E06-F75C-BD4F-A3A0-EB9C5F887FC9}" type="pres">
      <dgm:prSet presAssocID="{653DC741-66A3-DB4C-9873-9E770243BC3E}" presName="sp" presStyleCnt="0"/>
      <dgm:spPr/>
    </dgm:pt>
    <dgm:pt modelId="{F145641D-3839-B749-8B14-7CCF37911327}" type="pres">
      <dgm:prSet presAssocID="{EBFCE4B2-74C6-E843-834E-01B51DF9F120}" presName="linNode" presStyleCnt="0"/>
      <dgm:spPr/>
    </dgm:pt>
    <dgm:pt modelId="{1E8106CD-12FB-0349-9B18-D8C207A5C093}" type="pres">
      <dgm:prSet presAssocID="{EBFCE4B2-74C6-E843-834E-01B51DF9F120}" presName="parentText" presStyleLbl="node1" presStyleIdx="2" presStyleCnt="6">
        <dgm:presLayoutVars>
          <dgm:chMax val="1"/>
          <dgm:bulletEnabled val="1"/>
        </dgm:presLayoutVars>
      </dgm:prSet>
      <dgm:spPr/>
    </dgm:pt>
    <dgm:pt modelId="{DCFF9469-A1D3-C44C-B8BF-0A5BDD7B3CEB}" type="pres">
      <dgm:prSet presAssocID="{D55CBEB6-9CAA-8C42-A1C3-BC33E4E4DF80}" presName="sp" presStyleCnt="0"/>
      <dgm:spPr/>
    </dgm:pt>
    <dgm:pt modelId="{1A5A7284-1B77-EB48-8070-C3CAA77A7722}" type="pres">
      <dgm:prSet presAssocID="{CAD46C1C-CFAD-FF4B-8754-06787C64E07F}" presName="linNode" presStyleCnt="0"/>
      <dgm:spPr/>
    </dgm:pt>
    <dgm:pt modelId="{A56E8CEC-3524-DF49-9B50-9C9A9ED0FD4D}" type="pres">
      <dgm:prSet presAssocID="{CAD46C1C-CFAD-FF4B-8754-06787C64E07F}" presName="parentText" presStyleLbl="node1" presStyleIdx="3" presStyleCnt="6">
        <dgm:presLayoutVars>
          <dgm:chMax val="1"/>
          <dgm:bulletEnabled val="1"/>
        </dgm:presLayoutVars>
      </dgm:prSet>
      <dgm:spPr/>
    </dgm:pt>
    <dgm:pt modelId="{AB6C7995-BF4F-3C4A-9A15-BF35EBBD2AD6}" type="pres">
      <dgm:prSet presAssocID="{4534F2E9-B5C4-8041-95F3-245475B3E0D1}" presName="sp" presStyleCnt="0"/>
      <dgm:spPr/>
    </dgm:pt>
    <dgm:pt modelId="{51FF28D5-FFA9-4A48-8F12-3553E2BD2392}" type="pres">
      <dgm:prSet presAssocID="{94A1645F-57FF-EF41-9380-70804D2DE302}" presName="linNode" presStyleCnt="0"/>
      <dgm:spPr/>
    </dgm:pt>
    <dgm:pt modelId="{7F766643-C7C2-8F4C-87D1-D1207DACFB7D}" type="pres">
      <dgm:prSet presAssocID="{94A1645F-57FF-EF41-9380-70804D2DE302}" presName="parentText" presStyleLbl="node1" presStyleIdx="4" presStyleCnt="6">
        <dgm:presLayoutVars>
          <dgm:chMax val="1"/>
          <dgm:bulletEnabled val="1"/>
        </dgm:presLayoutVars>
      </dgm:prSet>
      <dgm:spPr/>
    </dgm:pt>
    <dgm:pt modelId="{8315CB86-0927-FC47-AC98-823CC64DF9DA}" type="pres">
      <dgm:prSet presAssocID="{7B3285ED-E822-E048-B6C6-A21EBDD812B0}" presName="sp" presStyleCnt="0"/>
      <dgm:spPr/>
    </dgm:pt>
    <dgm:pt modelId="{DB3F2F3E-6870-8444-AE1A-5C0B0654063D}" type="pres">
      <dgm:prSet presAssocID="{3D1D2F0F-ED9D-4C47-83BC-278BA5BEE305}" presName="linNode" presStyleCnt="0"/>
      <dgm:spPr/>
    </dgm:pt>
    <dgm:pt modelId="{F1196C44-B33B-1248-B06E-C6F335D0A5F5}" type="pres">
      <dgm:prSet presAssocID="{3D1D2F0F-ED9D-4C47-83BC-278BA5BEE305}" presName="parentText" presStyleLbl="node1" presStyleIdx="5" presStyleCnt="6">
        <dgm:presLayoutVars>
          <dgm:chMax val="1"/>
          <dgm:bulletEnabled val="1"/>
        </dgm:presLayoutVars>
      </dgm:prSet>
      <dgm:spPr/>
    </dgm:pt>
  </dgm:ptLst>
  <dgm:cxnLst>
    <dgm:cxn modelId="{DF9C270C-DD55-B94C-B035-286A66074977}" type="presOf" srcId="{393C4F2A-7857-2146-9A8D-C13A327131B0}" destId="{9837BA07-EA1D-4F44-9F05-A2B51866A826}" srcOrd="0" destOrd="0" presId="urn:microsoft.com/office/officeart/2005/8/layout/vList5"/>
    <dgm:cxn modelId="{FE2E2540-A053-824E-99C5-4DB53FB2072C}" type="presOf" srcId="{3D1D2F0F-ED9D-4C47-83BC-278BA5BEE305}" destId="{F1196C44-B33B-1248-B06E-C6F335D0A5F5}" srcOrd="0" destOrd="0" presId="urn:microsoft.com/office/officeart/2005/8/layout/vList5"/>
    <dgm:cxn modelId="{99E4E368-27A8-E64C-8D3C-A09184FDB20F}" type="presOf" srcId="{94A1645F-57FF-EF41-9380-70804D2DE302}" destId="{7F766643-C7C2-8F4C-87D1-D1207DACFB7D}" srcOrd="0" destOrd="0" presId="urn:microsoft.com/office/officeart/2005/8/layout/vList5"/>
    <dgm:cxn modelId="{6C580854-7FEA-1042-8E88-20321604575E}" type="presOf" srcId="{EBFCE4B2-74C6-E843-834E-01B51DF9F120}" destId="{1E8106CD-12FB-0349-9B18-D8C207A5C093}" srcOrd="0" destOrd="0" presId="urn:microsoft.com/office/officeart/2005/8/layout/vList5"/>
    <dgm:cxn modelId="{6E60FB5A-C07B-BD4B-9CA3-87250587C2C2}" type="presOf" srcId="{FFE6E896-6518-604E-AE2C-C89FC567F087}" destId="{9C363151-C09F-B44E-8504-0448DC031B6B}" srcOrd="0" destOrd="0" presId="urn:microsoft.com/office/officeart/2005/8/layout/vList5"/>
    <dgm:cxn modelId="{6FC4CD80-DB61-284C-A737-B25F425C559D}" srcId="{393C4F2A-7857-2146-9A8D-C13A327131B0}" destId="{3D1D2F0F-ED9D-4C47-83BC-278BA5BEE305}" srcOrd="5" destOrd="0" parTransId="{144DB603-6420-5F48-B7B9-007F6E4CB95A}" sibTransId="{5AD8E80B-7FEF-DB43-B90C-E744D365E249}"/>
    <dgm:cxn modelId="{F1B7F382-159B-B04F-9771-BAB497FA704E}" type="presOf" srcId="{D7420438-4046-5B43-BF6E-C5E4BA76DC1F}" destId="{905F6FE6-0AF0-D94A-9AF2-BF5745593E01}" srcOrd="0" destOrd="0" presId="urn:microsoft.com/office/officeart/2005/8/layout/vList5"/>
    <dgm:cxn modelId="{4EF54E9D-676E-F14B-BD8F-D240779265C3}" type="presOf" srcId="{CAD46C1C-CFAD-FF4B-8754-06787C64E07F}" destId="{A56E8CEC-3524-DF49-9B50-9C9A9ED0FD4D}" srcOrd="0" destOrd="0" presId="urn:microsoft.com/office/officeart/2005/8/layout/vList5"/>
    <dgm:cxn modelId="{631BF3A5-EC19-054B-A697-82C0A71B69F9}" srcId="{393C4F2A-7857-2146-9A8D-C13A327131B0}" destId="{EBFCE4B2-74C6-E843-834E-01B51DF9F120}" srcOrd="2" destOrd="0" parTransId="{9E6BDBFE-50FC-6145-B6EA-98BA2DA78A17}" sibTransId="{D55CBEB6-9CAA-8C42-A1C3-BC33E4E4DF80}"/>
    <dgm:cxn modelId="{7E0C7CBB-D7E9-7942-BAFD-A967A8997124}" srcId="{393C4F2A-7857-2146-9A8D-C13A327131B0}" destId="{D7420438-4046-5B43-BF6E-C5E4BA76DC1F}" srcOrd="1" destOrd="0" parTransId="{49B1F670-D600-2D43-B3F6-9E959BFDFD3D}" sibTransId="{653DC741-66A3-DB4C-9873-9E770243BC3E}"/>
    <dgm:cxn modelId="{DDFE7CC4-9E6D-2A42-A52C-BF77F4FCA0D7}" srcId="{393C4F2A-7857-2146-9A8D-C13A327131B0}" destId="{CAD46C1C-CFAD-FF4B-8754-06787C64E07F}" srcOrd="3" destOrd="0" parTransId="{0D5E2D94-6744-FF43-8902-CFE84E51E726}" sibTransId="{4534F2E9-B5C4-8041-95F3-245475B3E0D1}"/>
    <dgm:cxn modelId="{0496E4F6-6942-9747-87AA-2FBD62564499}" srcId="{393C4F2A-7857-2146-9A8D-C13A327131B0}" destId="{94A1645F-57FF-EF41-9380-70804D2DE302}" srcOrd="4" destOrd="0" parTransId="{6E4A0430-2C43-8D48-A39C-5F9D673F09BC}" sibTransId="{7B3285ED-E822-E048-B6C6-A21EBDD812B0}"/>
    <dgm:cxn modelId="{0B7E8DF9-43E6-F745-90AF-09229AFA350B}" srcId="{393C4F2A-7857-2146-9A8D-C13A327131B0}" destId="{FFE6E896-6518-604E-AE2C-C89FC567F087}" srcOrd="0" destOrd="0" parTransId="{1D6D8C56-8E4A-A745-AB1C-50AA3CAB3D6D}" sibTransId="{1A45B30A-4806-7949-B3C3-5E680BC741F0}"/>
    <dgm:cxn modelId="{F082CA5A-7BEF-644A-A00B-E1275AA83D3C}" type="presParOf" srcId="{9837BA07-EA1D-4F44-9F05-A2B51866A826}" destId="{5AA490D9-F87A-DE49-B2A2-92CE5B4C8CB1}" srcOrd="0" destOrd="0" presId="urn:microsoft.com/office/officeart/2005/8/layout/vList5"/>
    <dgm:cxn modelId="{244724AF-1F33-0440-90B8-2EBA9ABD7753}" type="presParOf" srcId="{5AA490D9-F87A-DE49-B2A2-92CE5B4C8CB1}" destId="{9C363151-C09F-B44E-8504-0448DC031B6B}" srcOrd="0" destOrd="0" presId="urn:microsoft.com/office/officeart/2005/8/layout/vList5"/>
    <dgm:cxn modelId="{774B33C8-1DC5-0845-82E4-E034F34E7369}" type="presParOf" srcId="{9837BA07-EA1D-4F44-9F05-A2B51866A826}" destId="{D127F5A0-F9E8-6A49-9F49-39CAB3DC6E41}" srcOrd="1" destOrd="0" presId="urn:microsoft.com/office/officeart/2005/8/layout/vList5"/>
    <dgm:cxn modelId="{A4382D69-8D88-E34E-B43B-10D0D4585A9B}" type="presParOf" srcId="{9837BA07-EA1D-4F44-9F05-A2B51866A826}" destId="{9B4BCE42-A833-5441-B927-C2555643D7A1}" srcOrd="2" destOrd="0" presId="urn:microsoft.com/office/officeart/2005/8/layout/vList5"/>
    <dgm:cxn modelId="{AD8D1485-300D-5449-BFA9-07F75B1124D5}" type="presParOf" srcId="{9B4BCE42-A833-5441-B927-C2555643D7A1}" destId="{905F6FE6-0AF0-D94A-9AF2-BF5745593E01}" srcOrd="0" destOrd="0" presId="urn:microsoft.com/office/officeart/2005/8/layout/vList5"/>
    <dgm:cxn modelId="{8DFFC1B3-494E-3D4A-BD08-0C69477DF0B9}" type="presParOf" srcId="{9837BA07-EA1D-4F44-9F05-A2B51866A826}" destId="{1F1D2E06-F75C-BD4F-A3A0-EB9C5F887FC9}" srcOrd="3" destOrd="0" presId="urn:microsoft.com/office/officeart/2005/8/layout/vList5"/>
    <dgm:cxn modelId="{58BFB107-DF94-704F-96B7-3B4F84AD8097}" type="presParOf" srcId="{9837BA07-EA1D-4F44-9F05-A2B51866A826}" destId="{F145641D-3839-B749-8B14-7CCF37911327}" srcOrd="4" destOrd="0" presId="urn:microsoft.com/office/officeart/2005/8/layout/vList5"/>
    <dgm:cxn modelId="{620E882D-7A59-3F46-B15B-06C4B464C5CF}" type="presParOf" srcId="{F145641D-3839-B749-8B14-7CCF37911327}" destId="{1E8106CD-12FB-0349-9B18-D8C207A5C093}" srcOrd="0" destOrd="0" presId="urn:microsoft.com/office/officeart/2005/8/layout/vList5"/>
    <dgm:cxn modelId="{ADAB1C7A-BAB2-4447-894B-27F04BCA5BFF}" type="presParOf" srcId="{9837BA07-EA1D-4F44-9F05-A2B51866A826}" destId="{DCFF9469-A1D3-C44C-B8BF-0A5BDD7B3CEB}" srcOrd="5" destOrd="0" presId="urn:microsoft.com/office/officeart/2005/8/layout/vList5"/>
    <dgm:cxn modelId="{2045E609-78F3-5B45-914D-A4929503B55F}" type="presParOf" srcId="{9837BA07-EA1D-4F44-9F05-A2B51866A826}" destId="{1A5A7284-1B77-EB48-8070-C3CAA77A7722}" srcOrd="6" destOrd="0" presId="urn:microsoft.com/office/officeart/2005/8/layout/vList5"/>
    <dgm:cxn modelId="{3608A99F-4C70-C145-A931-2143D15A3FB9}" type="presParOf" srcId="{1A5A7284-1B77-EB48-8070-C3CAA77A7722}" destId="{A56E8CEC-3524-DF49-9B50-9C9A9ED0FD4D}" srcOrd="0" destOrd="0" presId="urn:microsoft.com/office/officeart/2005/8/layout/vList5"/>
    <dgm:cxn modelId="{79D4862B-ABEF-1448-8037-1EAB262A33C6}" type="presParOf" srcId="{9837BA07-EA1D-4F44-9F05-A2B51866A826}" destId="{AB6C7995-BF4F-3C4A-9A15-BF35EBBD2AD6}" srcOrd="7" destOrd="0" presId="urn:microsoft.com/office/officeart/2005/8/layout/vList5"/>
    <dgm:cxn modelId="{7D1DC4C8-6941-A748-B2D8-17782DA887A2}" type="presParOf" srcId="{9837BA07-EA1D-4F44-9F05-A2B51866A826}" destId="{51FF28D5-FFA9-4A48-8F12-3553E2BD2392}" srcOrd="8" destOrd="0" presId="urn:microsoft.com/office/officeart/2005/8/layout/vList5"/>
    <dgm:cxn modelId="{717749AC-6586-304A-ABA2-F77CCB8537F2}" type="presParOf" srcId="{51FF28D5-FFA9-4A48-8F12-3553E2BD2392}" destId="{7F766643-C7C2-8F4C-87D1-D1207DACFB7D}" srcOrd="0" destOrd="0" presId="urn:microsoft.com/office/officeart/2005/8/layout/vList5"/>
    <dgm:cxn modelId="{8C32D5B8-0D2D-AB45-90AF-A9671C1D9A4A}" type="presParOf" srcId="{9837BA07-EA1D-4F44-9F05-A2B51866A826}" destId="{8315CB86-0927-FC47-AC98-823CC64DF9DA}" srcOrd="9" destOrd="0" presId="urn:microsoft.com/office/officeart/2005/8/layout/vList5"/>
    <dgm:cxn modelId="{1BB98ACB-605A-3243-891E-F4072C12A307}" type="presParOf" srcId="{9837BA07-EA1D-4F44-9F05-A2B51866A826}" destId="{DB3F2F3E-6870-8444-AE1A-5C0B0654063D}" srcOrd="10" destOrd="0" presId="urn:microsoft.com/office/officeart/2005/8/layout/vList5"/>
    <dgm:cxn modelId="{FD151DDF-948A-2F4F-A596-05019D73456E}" type="presParOf" srcId="{DB3F2F3E-6870-8444-AE1A-5C0B0654063D}" destId="{F1196C44-B33B-1248-B06E-C6F335D0A5F5}" srcOrd="0" destOrd="0" presId="urn:microsoft.com/office/officeart/2005/8/layout/vList5"/>
  </dgm:cxnLst>
  <dgm:bg>
    <a:gradFill>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41954" y="2016277"/>
          <a:ext cx="1889692" cy="1889692"/>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Black" pitchFamily="34" charset="0"/>
            </a:rPr>
            <a:t>Wisdom</a:t>
          </a:r>
        </a:p>
      </dsp:txBody>
      <dsp:txXfrm>
        <a:off x="1921866" y="2458928"/>
        <a:ext cx="1129868" cy="971341"/>
      </dsp:txXfrm>
    </dsp:sp>
    <dsp:sp modelId="{93300324-D62F-4E58-B882-734182BDB462}">
      <dsp:nvSpPr>
        <dsp:cNvPr id="0" name=""/>
        <dsp:cNvSpPr/>
      </dsp:nvSpPr>
      <dsp:spPr>
        <a:xfrm>
          <a:off x="446654" y="1573780"/>
          <a:ext cx="1374322" cy="137432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Black" pitchFamily="34" charset="0"/>
            </a:rPr>
            <a:t>Truth</a:t>
          </a:r>
          <a:r>
            <a:rPr lang="en-US" sz="1300" kern="1200" dirty="0"/>
            <a:t> </a:t>
          </a:r>
        </a:p>
      </dsp:txBody>
      <dsp:txXfrm>
        <a:off x="792644" y="1921861"/>
        <a:ext cx="682342" cy="678160"/>
      </dsp:txXfrm>
    </dsp:sp>
    <dsp:sp modelId="{59EDF28D-6C67-49D0-B5A1-DE5C3CBA2292}">
      <dsp:nvSpPr>
        <dsp:cNvPr id="0" name=""/>
        <dsp:cNvSpPr/>
      </dsp:nvSpPr>
      <dsp:spPr>
        <a:xfrm rot="20700000">
          <a:off x="1216415" y="625638"/>
          <a:ext cx="1346555" cy="1346555"/>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Black" pitchFamily="34" charset="0"/>
            </a:rPr>
            <a:t>Servic</a:t>
          </a:r>
          <a:r>
            <a:rPr lang="en-US" sz="1300" kern="1200">
              <a:latin typeface="Arial Black" pitchFamily="34" charset="0"/>
            </a:rPr>
            <a:t>e</a:t>
          </a:r>
          <a:r>
            <a:rPr lang="en-US" sz="1300" kern="1200"/>
            <a:t> </a:t>
          </a:r>
        </a:p>
      </dsp:txBody>
      <dsp:txXfrm rot="-20700000">
        <a:off x="1511754" y="920977"/>
        <a:ext cx="755877" cy="755877"/>
      </dsp:txXfrm>
    </dsp:sp>
    <dsp:sp modelId="{398423B3-DD54-4226-99D7-017EFC1488DF}">
      <dsp:nvSpPr>
        <dsp:cNvPr id="0" name=""/>
        <dsp:cNvSpPr/>
      </dsp:nvSpPr>
      <dsp:spPr>
        <a:xfrm>
          <a:off x="1392658" y="1739889"/>
          <a:ext cx="2418806" cy="2418806"/>
        </a:xfrm>
        <a:prstGeom prst="circularArrow">
          <a:avLst>
            <a:gd name="adj1" fmla="val 4687"/>
            <a:gd name="adj2" fmla="val 299029"/>
            <a:gd name="adj3" fmla="val 2494985"/>
            <a:gd name="adj4" fmla="val 15907681"/>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03264" y="1272950"/>
          <a:ext cx="1757414" cy="1757414"/>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04943" y="333947"/>
          <a:ext cx="1894846" cy="1894846"/>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63151-C09F-B44E-8504-0448DC031B6B}">
      <dsp:nvSpPr>
        <dsp:cNvPr id="0" name=""/>
        <dsp:cNvSpPr/>
      </dsp:nvSpPr>
      <dsp:spPr>
        <a:xfrm>
          <a:off x="2633471" y="1096"/>
          <a:ext cx="2962656" cy="63845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PK" sz="1800" kern="1200" dirty="0"/>
            <a:t>Adjustment Disorder</a:t>
          </a:r>
          <a:endParaRPr lang="en-GB" sz="1800" kern="1200" dirty="0"/>
        </a:p>
      </dsp:txBody>
      <dsp:txXfrm>
        <a:off x="2664638" y="32263"/>
        <a:ext cx="2900322" cy="576125"/>
      </dsp:txXfrm>
    </dsp:sp>
    <dsp:sp modelId="{905F6FE6-0AF0-D94A-9AF2-BF5745593E01}">
      <dsp:nvSpPr>
        <dsp:cNvPr id="0" name=""/>
        <dsp:cNvSpPr/>
      </dsp:nvSpPr>
      <dsp:spPr>
        <a:xfrm>
          <a:off x="2633471" y="671478"/>
          <a:ext cx="2962656" cy="63845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PK" sz="1800" kern="1200"/>
            <a:t>Specific Phobias</a:t>
          </a:r>
          <a:endParaRPr lang="en-PK" sz="1800" kern="1200" dirty="0"/>
        </a:p>
      </dsp:txBody>
      <dsp:txXfrm>
        <a:off x="2664638" y="702645"/>
        <a:ext cx="2900322" cy="576125"/>
      </dsp:txXfrm>
    </dsp:sp>
    <dsp:sp modelId="{1E8106CD-12FB-0349-9B18-D8C207A5C093}">
      <dsp:nvSpPr>
        <dsp:cNvPr id="0" name=""/>
        <dsp:cNvSpPr/>
      </dsp:nvSpPr>
      <dsp:spPr>
        <a:xfrm>
          <a:off x="2633471" y="1341860"/>
          <a:ext cx="2962656" cy="63845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PK" sz="1800" kern="1200"/>
            <a:t>Generalised anxiety disorder</a:t>
          </a:r>
          <a:endParaRPr lang="en-PK" sz="1800" kern="1200" dirty="0"/>
        </a:p>
      </dsp:txBody>
      <dsp:txXfrm>
        <a:off x="2664638" y="1373027"/>
        <a:ext cx="2900322" cy="576125"/>
      </dsp:txXfrm>
    </dsp:sp>
    <dsp:sp modelId="{A56E8CEC-3524-DF49-9B50-9C9A9ED0FD4D}">
      <dsp:nvSpPr>
        <dsp:cNvPr id="0" name=""/>
        <dsp:cNvSpPr/>
      </dsp:nvSpPr>
      <dsp:spPr>
        <a:xfrm>
          <a:off x="2633471" y="2012242"/>
          <a:ext cx="2962656" cy="63845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PK" sz="1800" kern="1200"/>
            <a:t>Obsessive Compulsive Disorder</a:t>
          </a:r>
          <a:endParaRPr lang="en-PK" sz="1800" kern="1200" dirty="0"/>
        </a:p>
      </dsp:txBody>
      <dsp:txXfrm>
        <a:off x="2664638" y="2043409"/>
        <a:ext cx="2900322" cy="576125"/>
      </dsp:txXfrm>
    </dsp:sp>
    <dsp:sp modelId="{7F766643-C7C2-8F4C-87D1-D1207DACFB7D}">
      <dsp:nvSpPr>
        <dsp:cNvPr id="0" name=""/>
        <dsp:cNvSpPr/>
      </dsp:nvSpPr>
      <dsp:spPr>
        <a:xfrm>
          <a:off x="2633471" y="2682625"/>
          <a:ext cx="2962656" cy="63845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PK" sz="1800" kern="1200"/>
            <a:t>Panic Attack</a:t>
          </a:r>
          <a:endParaRPr lang="en-PK" sz="1800" kern="1200" dirty="0"/>
        </a:p>
      </dsp:txBody>
      <dsp:txXfrm>
        <a:off x="2664638" y="2713792"/>
        <a:ext cx="2900322" cy="576125"/>
      </dsp:txXfrm>
    </dsp:sp>
    <dsp:sp modelId="{F1196C44-B33B-1248-B06E-C6F335D0A5F5}">
      <dsp:nvSpPr>
        <dsp:cNvPr id="0" name=""/>
        <dsp:cNvSpPr/>
      </dsp:nvSpPr>
      <dsp:spPr>
        <a:xfrm>
          <a:off x="2633471" y="3353007"/>
          <a:ext cx="2962656" cy="63845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PK" sz="1800" kern="1200"/>
            <a:t>Depression </a:t>
          </a:r>
          <a:endParaRPr lang="en-PK" sz="1800" kern="1200" dirty="0"/>
        </a:p>
      </dsp:txBody>
      <dsp:txXfrm>
        <a:off x="2664638" y="3384174"/>
        <a:ext cx="2900322" cy="576125"/>
      </dsp:txXfrm>
    </dsp:sp>
  </dsp:spTree>
</dsp:drawing>
</file>

<file path=ppt/diagrams/layout1.xml><?xml version="1.0" encoding="utf-8"?>
<dgm:layoutDef xmlns:dgm="http://schemas.openxmlformats.org/drawingml/2006/diagram" xmlns:a="http://schemas.openxmlformats.org/drawingml/2006/main" uniqueId="urn:microsoft.com/office/officeart/2005/8/layout/gear1#5">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2/15/2025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2/15/2025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1</a:t>
            </a:fld>
            <a:endParaRPr lang="en-US"/>
          </a:p>
        </p:txBody>
      </p:sp>
    </p:spTree>
    <p:extLst>
      <p:ext uri="{BB962C8B-B14F-4D97-AF65-F5344CB8AC3E}">
        <p14:creationId xmlns:p14="http://schemas.microsoft.com/office/powerpoint/2010/main" val="360752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15</a:t>
            </a:fld>
            <a:endParaRPr lang="en-US"/>
          </a:p>
        </p:txBody>
      </p:sp>
    </p:spTree>
    <p:extLst>
      <p:ext uri="{BB962C8B-B14F-4D97-AF65-F5344CB8AC3E}">
        <p14:creationId xmlns:p14="http://schemas.microsoft.com/office/powerpoint/2010/main" val="105713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26</a:t>
            </a:fld>
            <a:endParaRPr lang="en-US"/>
          </a:p>
        </p:txBody>
      </p:sp>
    </p:spTree>
    <p:extLst>
      <p:ext uri="{BB962C8B-B14F-4D97-AF65-F5344CB8AC3E}">
        <p14:creationId xmlns:p14="http://schemas.microsoft.com/office/powerpoint/2010/main" val="78641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27</a:t>
            </a:fld>
            <a:endParaRPr lang="en-US"/>
          </a:p>
        </p:txBody>
      </p:sp>
    </p:spTree>
    <p:extLst>
      <p:ext uri="{BB962C8B-B14F-4D97-AF65-F5344CB8AC3E}">
        <p14:creationId xmlns:p14="http://schemas.microsoft.com/office/powerpoint/2010/main" val="265136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28</a:t>
            </a:fld>
            <a:endParaRPr lang="en-US"/>
          </a:p>
        </p:txBody>
      </p:sp>
    </p:spTree>
    <p:extLst>
      <p:ext uri="{BB962C8B-B14F-4D97-AF65-F5344CB8AC3E}">
        <p14:creationId xmlns:p14="http://schemas.microsoft.com/office/powerpoint/2010/main" val="85986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29</a:t>
            </a:fld>
            <a:endParaRPr lang="en-US"/>
          </a:p>
        </p:txBody>
      </p:sp>
    </p:spTree>
    <p:extLst>
      <p:ext uri="{BB962C8B-B14F-4D97-AF65-F5344CB8AC3E}">
        <p14:creationId xmlns:p14="http://schemas.microsoft.com/office/powerpoint/2010/main" val="424834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pPr>
                <a:defRPr/>
              </a:pPr>
              <a:t>2/15/2025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pPr>
                <a:defRPr/>
              </a:pPr>
              <a:t>2/15/2025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pPr>
                <a:defRPr/>
              </a:pPr>
              <a:t>2/15/2025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extLst>
      <p:ext uri="{BB962C8B-B14F-4D97-AF65-F5344CB8AC3E}">
        <p14:creationId xmlns:p14="http://schemas.microsoft.com/office/powerpoint/2010/main" val="2591843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extLst>
      <p:ext uri="{BB962C8B-B14F-4D97-AF65-F5344CB8AC3E}">
        <p14:creationId xmlns:p14="http://schemas.microsoft.com/office/powerpoint/2010/main" val="3612704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extLst>
      <p:ext uri="{BB962C8B-B14F-4D97-AF65-F5344CB8AC3E}">
        <p14:creationId xmlns:p14="http://schemas.microsoft.com/office/powerpoint/2010/main" val="674173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extLst>
      <p:ext uri="{BB962C8B-B14F-4D97-AF65-F5344CB8AC3E}">
        <p14:creationId xmlns:p14="http://schemas.microsoft.com/office/powerpoint/2010/main" val="3010808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2/15/2025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extLst>
      <p:ext uri="{BB962C8B-B14F-4D97-AF65-F5344CB8AC3E}">
        <p14:creationId xmlns:p14="http://schemas.microsoft.com/office/powerpoint/2010/main" val="98553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2/15/2025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extLst>
      <p:ext uri="{BB962C8B-B14F-4D97-AF65-F5344CB8AC3E}">
        <p14:creationId xmlns:p14="http://schemas.microsoft.com/office/powerpoint/2010/main" val="2425101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2/15/2025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extLst>
      <p:ext uri="{BB962C8B-B14F-4D97-AF65-F5344CB8AC3E}">
        <p14:creationId xmlns:p14="http://schemas.microsoft.com/office/powerpoint/2010/main" val="342957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extLst>
      <p:ext uri="{BB962C8B-B14F-4D97-AF65-F5344CB8AC3E}">
        <p14:creationId xmlns:p14="http://schemas.microsoft.com/office/powerpoint/2010/main" val="23935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pPr>
                <a:defRPr/>
              </a:pPr>
              <a:t>2/15/2025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extLst>
      <p:ext uri="{BB962C8B-B14F-4D97-AF65-F5344CB8AC3E}">
        <p14:creationId xmlns:p14="http://schemas.microsoft.com/office/powerpoint/2010/main" val="3379154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extLst>
      <p:ext uri="{BB962C8B-B14F-4D97-AF65-F5344CB8AC3E}">
        <p14:creationId xmlns:p14="http://schemas.microsoft.com/office/powerpoint/2010/main" val="1565917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extLst>
      <p:ext uri="{BB962C8B-B14F-4D97-AF65-F5344CB8AC3E}">
        <p14:creationId xmlns:p14="http://schemas.microsoft.com/office/powerpoint/2010/main" val="1419001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extLst>
      <p:ext uri="{BB962C8B-B14F-4D97-AF65-F5344CB8AC3E}">
        <p14:creationId xmlns:p14="http://schemas.microsoft.com/office/powerpoint/2010/main" val="179597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pPr>
                <a:defRPr/>
              </a:pPr>
              <a:t>2/15/2025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pPr>
                <a:defRPr/>
              </a:pPr>
              <a:t>2/15/2025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pPr>
                <a:defRPr/>
              </a:pPr>
              <a:t>2/15/2025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pPr>
                <a:defRPr/>
              </a:pPr>
              <a:t>2/15/2025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pPr>
                <a:defRPr/>
              </a:pPr>
              <a:t>2/15/2025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pPr>
                <a:defRPr/>
              </a:pPr>
              <a:t>2/15/2025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pPr>
                <a:defRPr/>
              </a:pPr>
              <a:t>2/15/2025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pPr>
                <a:defRPr/>
              </a:pPr>
              <a:t>2/15/2025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0016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s://pubmed.ncbi.nlm.nih.gov/?term=Wang%20Y%5BAuthor%5D" TargetMode="External"/><Relationship Id="rId2" Type="http://schemas.openxmlformats.org/officeDocument/2006/relationships/hyperlink" Target="https://pubmed.ncbi.nlm.nih.gov/?term=Su%20S%5BAuthor%5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Bismillah.jpg"/>
          <p:cNvPicPr>
            <a:picLocks noChangeAspect="1"/>
          </p:cNvPicPr>
          <p:nvPr/>
        </p:nvPicPr>
        <p:blipFill>
          <a:blip r:embed="rId3"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04CD-B3D0-3588-AC95-8E305F08E8FB}"/>
              </a:ext>
            </a:extLst>
          </p:cNvPr>
          <p:cNvSpPr>
            <a:spLocks noGrp="1"/>
          </p:cNvSpPr>
          <p:nvPr>
            <p:ph type="title"/>
          </p:nvPr>
        </p:nvSpPr>
        <p:spPr>
          <a:xfrm>
            <a:off x="452437" y="533400"/>
            <a:ext cx="8229600" cy="1143000"/>
          </a:xfrm>
        </p:spPr>
        <p:txBody>
          <a:bodyPr>
            <a:normAutofit/>
          </a:bodyPr>
          <a:lstStyle/>
          <a:p>
            <a:r>
              <a:rPr lang="en-US" sz="3600" b="1" dirty="0">
                <a:solidFill>
                  <a:schemeClr val="accent4">
                    <a:lumMod val="75000"/>
                  </a:schemeClr>
                </a:solidFill>
              </a:rPr>
              <a:t>Persistent avoidance</a:t>
            </a:r>
          </a:p>
        </p:txBody>
      </p:sp>
      <p:sp>
        <p:nvSpPr>
          <p:cNvPr id="3" name="Content Placeholder 2">
            <a:extLst>
              <a:ext uri="{FF2B5EF4-FFF2-40B4-BE49-F238E27FC236}">
                <a16:creationId xmlns:a16="http://schemas.microsoft.com/office/drawing/2014/main" id="{1FC7D5F1-9C3C-786B-86D4-3CDE4F2B504C}"/>
              </a:ext>
            </a:extLst>
          </p:cNvPr>
          <p:cNvSpPr>
            <a:spLocks noGrp="1"/>
          </p:cNvSpPr>
          <p:nvPr>
            <p:ph idx="1"/>
          </p:nvPr>
        </p:nvSpPr>
        <p:spPr>
          <a:xfrm>
            <a:off x="457200" y="2133600"/>
            <a:ext cx="8229600" cy="3992563"/>
          </a:xfrm>
        </p:spPr>
        <p:txBody>
          <a:bodyPr>
            <a:normAutofit/>
          </a:bodyPr>
          <a:lstStyle/>
          <a:p>
            <a:pPr>
              <a:spcAft>
                <a:spcPts val="1200"/>
              </a:spcAft>
            </a:pPr>
            <a:r>
              <a:rPr lang="en-US" dirty="0">
                <a:ea typeface="Osaka" charset="0"/>
                <a:cs typeface="Osaka" charset="0"/>
              </a:rPr>
              <a:t>Effortful avoidance of distressing memories, thoughts, or feelings related to the traumatic event(s)</a:t>
            </a:r>
          </a:p>
          <a:p>
            <a:pPr>
              <a:spcAft>
                <a:spcPts val="1200"/>
              </a:spcAft>
            </a:pPr>
            <a:r>
              <a:rPr lang="en-US" dirty="0">
                <a:ea typeface="Osaka" charset="0"/>
                <a:cs typeface="Osaka" charset="0"/>
              </a:rPr>
              <a:t>Effortful avoidance of external reminders (e.g., people, places, conversations, situations) related to the traumatic event(s)</a:t>
            </a:r>
          </a:p>
        </p:txBody>
      </p:sp>
      <p:sp>
        <p:nvSpPr>
          <p:cNvPr id="4" name="Rounded Rectangle 5">
            <a:extLst>
              <a:ext uri="{FF2B5EF4-FFF2-40B4-BE49-F238E27FC236}">
                <a16:creationId xmlns:a16="http://schemas.microsoft.com/office/drawing/2014/main" id="{733F9AF7-09D1-307B-1600-5E4BA298A44E}"/>
              </a:ext>
            </a:extLst>
          </p:cNvPr>
          <p:cNvSpPr/>
          <p:nvPr/>
        </p:nvSpPr>
        <p:spPr>
          <a:xfrm>
            <a:off x="172277" y="63246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446073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04CD-B3D0-3588-AC95-8E305F08E8FB}"/>
              </a:ext>
            </a:extLst>
          </p:cNvPr>
          <p:cNvSpPr>
            <a:spLocks noGrp="1"/>
          </p:cNvSpPr>
          <p:nvPr>
            <p:ph type="title"/>
          </p:nvPr>
        </p:nvSpPr>
        <p:spPr>
          <a:xfrm>
            <a:off x="452437" y="533400"/>
            <a:ext cx="8229600" cy="1143000"/>
          </a:xfrm>
        </p:spPr>
        <p:txBody>
          <a:bodyPr>
            <a:normAutofit fontScale="90000"/>
          </a:bodyPr>
          <a:lstStyle/>
          <a:p>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t>
            </a:r>
            <a:r>
              <a:rPr lang="en-US" sz="3600" dirty="0">
                <a:solidFill>
                  <a:schemeClr val="accent4">
                    <a:lumMod val="75000"/>
                  </a:schemeClr>
                </a:solidFill>
                <a:latin typeface="Arial" panose="020B0604020202020204" pitchFamily="34" charset="0"/>
                <a:cs typeface="Arial" panose="020B0604020202020204" pitchFamily="34" charset="0"/>
              </a:rPr>
              <a:t>Negative changes in beliefs and feelings </a:t>
            </a:r>
            <a:br>
              <a:rPr lang="en-US" sz="3600" dirty="0"/>
            </a:br>
            <a:endParaRPr lang="en-US" sz="3600" b="1" dirty="0">
              <a:solidFill>
                <a:schemeClr val="accent4">
                  <a:lumMod val="75000"/>
                </a:schemeClr>
              </a:solidFill>
            </a:endParaRPr>
          </a:p>
        </p:txBody>
      </p:sp>
      <p:sp>
        <p:nvSpPr>
          <p:cNvPr id="3" name="Content Placeholder 2">
            <a:extLst>
              <a:ext uri="{FF2B5EF4-FFF2-40B4-BE49-F238E27FC236}">
                <a16:creationId xmlns:a16="http://schemas.microsoft.com/office/drawing/2014/main" id="{1FC7D5F1-9C3C-786B-86D4-3CDE4F2B504C}"/>
              </a:ext>
            </a:extLst>
          </p:cNvPr>
          <p:cNvSpPr>
            <a:spLocks noGrp="1"/>
          </p:cNvSpPr>
          <p:nvPr>
            <p:ph idx="1"/>
          </p:nvPr>
        </p:nvSpPr>
        <p:spPr>
          <a:xfrm>
            <a:off x="457200" y="2133600"/>
            <a:ext cx="8229600" cy="3992563"/>
          </a:xfrm>
        </p:spPr>
        <p:txBody>
          <a:bodyPr>
            <a:normAutofit fontScale="77500" lnSpcReduction="20000"/>
          </a:bodyPr>
          <a:lstStyle/>
          <a:p>
            <a:pPr>
              <a:spcAft>
                <a:spcPts val="1200"/>
              </a:spcAft>
            </a:pPr>
            <a:r>
              <a:rPr lang="en-US" dirty="0">
                <a:ea typeface="Osaka" charset="0"/>
                <a:cs typeface="Osaka" charset="0"/>
              </a:rPr>
              <a:t>Persistent, exaggerated negative beliefs about oneself, others, and/or the world</a:t>
            </a:r>
          </a:p>
          <a:p>
            <a:pPr>
              <a:spcAft>
                <a:spcPts val="1200"/>
              </a:spcAft>
            </a:pPr>
            <a:r>
              <a:rPr lang="en-US" dirty="0">
                <a:ea typeface="Osaka" charset="0"/>
                <a:cs typeface="Osaka" charset="0"/>
              </a:rPr>
              <a:t>Distorted blame of self or others</a:t>
            </a:r>
          </a:p>
          <a:p>
            <a:pPr>
              <a:spcAft>
                <a:spcPts val="1200"/>
              </a:spcAft>
            </a:pPr>
            <a:r>
              <a:rPr lang="en-US" dirty="0">
                <a:ea typeface="Osaka" charset="0"/>
                <a:cs typeface="Osaka" charset="0"/>
              </a:rPr>
              <a:t>Persistent negative emotions</a:t>
            </a:r>
          </a:p>
          <a:p>
            <a:pPr>
              <a:spcAft>
                <a:spcPts val="1200"/>
              </a:spcAft>
            </a:pPr>
            <a:r>
              <a:rPr lang="en-US" dirty="0">
                <a:ea typeface="Osaka" charset="0"/>
                <a:cs typeface="Osaka" charset="0"/>
              </a:rPr>
              <a:t>Difficulty feeling positive emotions</a:t>
            </a:r>
          </a:p>
          <a:p>
            <a:pPr>
              <a:spcAft>
                <a:spcPts val="1200"/>
              </a:spcAft>
            </a:pPr>
            <a:r>
              <a:rPr lang="en-US" dirty="0">
                <a:ea typeface="Osaka" charset="0"/>
                <a:cs typeface="Osaka" charset="0"/>
              </a:rPr>
              <a:t>Feeling detached or cut off from others</a:t>
            </a:r>
          </a:p>
          <a:p>
            <a:pPr>
              <a:spcAft>
                <a:spcPts val="1200"/>
              </a:spcAft>
            </a:pPr>
            <a:r>
              <a:rPr lang="en-US" dirty="0">
                <a:ea typeface="Osaka" charset="0"/>
                <a:cs typeface="Osaka" charset="0"/>
              </a:rPr>
              <a:t>Diminished interest or participation in significant activities </a:t>
            </a:r>
          </a:p>
          <a:p>
            <a:pPr>
              <a:spcAft>
                <a:spcPts val="1200"/>
              </a:spcAft>
            </a:pPr>
            <a:r>
              <a:rPr lang="en-US" dirty="0">
                <a:ea typeface="Osaka" charset="0"/>
                <a:cs typeface="Osaka" charset="0"/>
              </a:rPr>
              <a:t>Difficulty remembering important aspects of the trauma </a:t>
            </a:r>
          </a:p>
        </p:txBody>
      </p:sp>
      <p:sp>
        <p:nvSpPr>
          <p:cNvPr id="4" name="Rounded Rectangle 5">
            <a:extLst>
              <a:ext uri="{FF2B5EF4-FFF2-40B4-BE49-F238E27FC236}">
                <a16:creationId xmlns:a16="http://schemas.microsoft.com/office/drawing/2014/main" id="{733F9AF7-09D1-307B-1600-5E4BA298A44E}"/>
              </a:ext>
            </a:extLst>
          </p:cNvPr>
          <p:cNvSpPr/>
          <p:nvPr/>
        </p:nvSpPr>
        <p:spPr>
          <a:xfrm>
            <a:off x="172277" y="63246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7019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04CD-B3D0-3588-AC95-8E305F08E8FB}"/>
              </a:ext>
            </a:extLst>
          </p:cNvPr>
          <p:cNvSpPr>
            <a:spLocks noGrp="1"/>
          </p:cNvSpPr>
          <p:nvPr>
            <p:ph type="title"/>
          </p:nvPr>
        </p:nvSpPr>
        <p:spPr>
          <a:xfrm>
            <a:off x="452437" y="533400"/>
            <a:ext cx="8229600" cy="1143000"/>
          </a:xfrm>
        </p:spPr>
        <p:txBody>
          <a:bodyPr>
            <a:normAutofit/>
          </a:bodyPr>
          <a:lstStyle/>
          <a:p>
            <a:r>
              <a:rPr lang="en-US" sz="3600" dirty="0">
                <a:solidFill>
                  <a:schemeClr val="accent4">
                    <a:lumMod val="75000"/>
                  </a:schemeClr>
                </a:solidFill>
                <a:latin typeface="Arial" panose="020B0604020202020204" pitchFamily="34" charset="0"/>
                <a:cs typeface="Arial" panose="020B0604020202020204" pitchFamily="34" charset="0"/>
              </a:rPr>
              <a:t> Alterations in arousal and reactivity</a:t>
            </a:r>
            <a:endParaRPr lang="en-US" sz="3600" b="1" dirty="0">
              <a:solidFill>
                <a:schemeClr val="accent4">
                  <a:lumMod val="75000"/>
                </a:schemeClr>
              </a:solidFill>
            </a:endParaRPr>
          </a:p>
        </p:txBody>
      </p:sp>
      <p:sp>
        <p:nvSpPr>
          <p:cNvPr id="3" name="Content Placeholder 2">
            <a:extLst>
              <a:ext uri="{FF2B5EF4-FFF2-40B4-BE49-F238E27FC236}">
                <a16:creationId xmlns:a16="http://schemas.microsoft.com/office/drawing/2014/main" id="{1FC7D5F1-9C3C-786B-86D4-3CDE4F2B504C}"/>
              </a:ext>
            </a:extLst>
          </p:cNvPr>
          <p:cNvSpPr>
            <a:spLocks noGrp="1"/>
          </p:cNvSpPr>
          <p:nvPr>
            <p:ph idx="1"/>
          </p:nvPr>
        </p:nvSpPr>
        <p:spPr>
          <a:xfrm>
            <a:off x="457200" y="2133600"/>
            <a:ext cx="8229600" cy="3992563"/>
          </a:xfrm>
        </p:spPr>
        <p:txBody>
          <a:bodyPr>
            <a:normAutofit/>
          </a:bodyPr>
          <a:lstStyle/>
          <a:p>
            <a:pPr>
              <a:spcAft>
                <a:spcPts val="600"/>
              </a:spcAft>
            </a:pPr>
            <a:r>
              <a:rPr lang="en-US" dirty="0">
                <a:ea typeface="Osaka" charset="0"/>
                <a:cs typeface="Osaka" charset="0"/>
              </a:rPr>
              <a:t>Irritable behavior and angry outbursts</a:t>
            </a:r>
          </a:p>
          <a:p>
            <a:pPr>
              <a:spcAft>
                <a:spcPts val="600"/>
              </a:spcAft>
            </a:pPr>
            <a:r>
              <a:rPr lang="en-US" dirty="0">
                <a:cs typeface="Arial" panose="020B0604020202020204" pitchFamily="34" charset="0"/>
              </a:rPr>
              <a:t>Reckless or self-destructive behavior </a:t>
            </a:r>
          </a:p>
          <a:p>
            <a:pPr>
              <a:spcAft>
                <a:spcPts val="600"/>
              </a:spcAft>
            </a:pPr>
            <a:r>
              <a:rPr lang="en-US" dirty="0">
                <a:cs typeface="Arial" panose="020B0604020202020204" pitchFamily="34" charset="0"/>
              </a:rPr>
              <a:t>Hypervigilance</a:t>
            </a:r>
          </a:p>
          <a:p>
            <a:pPr>
              <a:spcAft>
                <a:spcPts val="600"/>
              </a:spcAft>
            </a:pPr>
            <a:r>
              <a:rPr lang="en-US" dirty="0">
                <a:cs typeface="Arial" panose="020B0604020202020204" pitchFamily="34" charset="0"/>
              </a:rPr>
              <a:t>Exaggerated startle response</a:t>
            </a:r>
          </a:p>
          <a:p>
            <a:pPr>
              <a:spcAft>
                <a:spcPts val="600"/>
              </a:spcAft>
            </a:pPr>
            <a:r>
              <a:rPr lang="en-US" dirty="0">
                <a:cs typeface="Arial" panose="020B0604020202020204" pitchFamily="34" charset="0"/>
              </a:rPr>
              <a:t>Problems with concentration</a:t>
            </a:r>
          </a:p>
          <a:p>
            <a:pPr>
              <a:spcAft>
                <a:spcPts val="600"/>
              </a:spcAft>
            </a:pPr>
            <a:r>
              <a:rPr lang="en-US" dirty="0">
                <a:cs typeface="Arial" panose="020B0604020202020204" pitchFamily="34" charset="0"/>
              </a:rPr>
              <a:t>Sleep disturbance </a:t>
            </a:r>
          </a:p>
        </p:txBody>
      </p:sp>
      <p:sp>
        <p:nvSpPr>
          <p:cNvPr id="4" name="Rounded Rectangle 5">
            <a:extLst>
              <a:ext uri="{FF2B5EF4-FFF2-40B4-BE49-F238E27FC236}">
                <a16:creationId xmlns:a16="http://schemas.microsoft.com/office/drawing/2014/main" id="{733F9AF7-09D1-307B-1600-5E4BA298A44E}"/>
              </a:ext>
            </a:extLst>
          </p:cNvPr>
          <p:cNvSpPr/>
          <p:nvPr/>
        </p:nvSpPr>
        <p:spPr>
          <a:xfrm>
            <a:off x="172277" y="63246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98474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04CD-B3D0-3588-AC95-8E305F08E8FB}"/>
              </a:ext>
            </a:extLst>
          </p:cNvPr>
          <p:cNvSpPr>
            <a:spLocks noGrp="1"/>
          </p:cNvSpPr>
          <p:nvPr>
            <p:ph type="title"/>
          </p:nvPr>
        </p:nvSpPr>
        <p:spPr>
          <a:xfrm>
            <a:off x="452437" y="533400"/>
            <a:ext cx="8229600" cy="1143000"/>
          </a:xfrm>
        </p:spPr>
        <p:txBody>
          <a:bodyPr>
            <a:normAutofit/>
          </a:bodyPr>
          <a:lstStyle/>
          <a:p>
            <a:r>
              <a:rPr lang="en-US" sz="3600" b="1" dirty="0">
                <a:solidFill>
                  <a:schemeClr val="accent4">
                    <a:lumMod val="75000"/>
                  </a:schemeClr>
                </a:solidFill>
              </a:rPr>
              <a:t>Risk factors</a:t>
            </a:r>
          </a:p>
        </p:txBody>
      </p:sp>
      <p:sp>
        <p:nvSpPr>
          <p:cNvPr id="3" name="Content Placeholder 2">
            <a:extLst>
              <a:ext uri="{FF2B5EF4-FFF2-40B4-BE49-F238E27FC236}">
                <a16:creationId xmlns:a16="http://schemas.microsoft.com/office/drawing/2014/main" id="{1FC7D5F1-9C3C-786B-86D4-3CDE4F2B504C}"/>
              </a:ext>
            </a:extLst>
          </p:cNvPr>
          <p:cNvSpPr>
            <a:spLocks noGrp="1"/>
          </p:cNvSpPr>
          <p:nvPr>
            <p:ph idx="1"/>
          </p:nvPr>
        </p:nvSpPr>
        <p:spPr>
          <a:xfrm>
            <a:off x="457200" y="2133600"/>
            <a:ext cx="8229600" cy="3992563"/>
          </a:xfrm>
        </p:spPr>
        <p:txBody>
          <a:bodyPr>
            <a:normAutofit/>
          </a:bodyPr>
          <a:lstStyle/>
          <a:p>
            <a:pPr marL="0" indent="0">
              <a:buNone/>
            </a:pPr>
            <a:endParaRPr lang="en-PK" dirty="0"/>
          </a:p>
        </p:txBody>
      </p:sp>
      <p:sp>
        <p:nvSpPr>
          <p:cNvPr id="4" name="Rounded Rectangle 5">
            <a:extLst>
              <a:ext uri="{FF2B5EF4-FFF2-40B4-BE49-F238E27FC236}">
                <a16:creationId xmlns:a16="http://schemas.microsoft.com/office/drawing/2014/main" id="{733F9AF7-09D1-307B-1600-5E4BA298A44E}"/>
              </a:ext>
            </a:extLst>
          </p:cNvPr>
          <p:cNvSpPr/>
          <p:nvPr/>
        </p:nvSpPr>
        <p:spPr>
          <a:xfrm>
            <a:off x="172277" y="63246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pic>
        <p:nvPicPr>
          <p:cNvPr id="5" name="Chart Placeholder 3" descr="PTSD Diagram. Personal factors, The traumatic event and The recovery environment " title="Why do some people get PTSD while others do not?">
            <a:extLst>
              <a:ext uri="{FF2B5EF4-FFF2-40B4-BE49-F238E27FC236}">
                <a16:creationId xmlns:a16="http://schemas.microsoft.com/office/drawing/2014/main" id="{9259F429-D194-420D-BFB2-C48247ABDEF4}"/>
              </a:ext>
            </a:extLst>
          </p:cNvPr>
          <p:cNvPicPr>
            <a:picLocks noChangeAspect="1"/>
          </p:cNvPicPr>
          <p:nvPr/>
        </p:nvPicPr>
        <p:blipFill>
          <a:blip r:embed="rId2">
            <a:extLst>
              <a:ext uri="{28A0092B-C50C-407E-A947-70E740481C1C}">
                <a14:useLocalDpi xmlns:a14="http://schemas.microsoft.com/office/drawing/2010/main" val="0"/>
              </a:ext>
            </a:extLst>
          </a:blip>
          <a:srcRect t="3113" b="3113"/>
          <a:stretch>
            <a:fillRect/>
          </a:stretch>
        </p:blipFill>
        <p:spPr>
          <a:xfrm>
            <a:off x="434294" y="1488917"/>
            <a:ext cx="8673465" cy="4736465"/>
          </a:xfrm>
          <a:prstGeom prst="rect">
            <a:avLst/>
          </a:prstGeom>
        </p:spPr>
      </p:pic>
    </p:spTree>
    <p:extLst>
      <p:ext uri="{BB962C8B-B14F-4D97-AF65-F5344CB8AC3E}">
        <p14:creationId xmlns:p14="http://schemas.microsoft.com/office/powerpoint/2010/main" val="1839789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04CD-B3D0-3588-AC95-8E305F08E8FB}"/>
              </a:ext>
            </a:extLst>
          </p:cNvPr>
          <p:cNvSpPr>
            <a:spLocks noGrp="1"/>
          </p:cNvSpPr>
          <p:nvPr>
            <p:ph type="title"/>
          </p:nvPr>
        </p:nvSpPr>
        <p:spPr>
          <a:xfrm>
            <a:off x="452437" y="533400"/>
            <a:ext cx="8229600" cy="1143000"/>
          </a:xfrm>
        </p:spPr>
        <p:txBody>
          <a:bodyPr>
            <a:normAutofit/>
          </a:bodyPr>
          <a:lstStyle/>
          <a:p>
            <a:r>
              <a:rPr lang="en-US" sz="3600" b="1" dirty="0">
                <a:solidFill>
                  <a:schemeClr val="accent4">
                    <a:lumMod val="75000"/>
                  </a:schemeClr>
                </a:solidFill>
              </a:rPr>
              <a:t>Personal Factors</a:t>
            </a:r>
          </a:p>
        </p:txBody>
      </p:sp>
      <p:sp>
        <p:nvSpPr>
          <p:cNvPr id="3" name="Content Placeholder 2">
            <a:extLst>
              <a:ext uri="{FF2B5EF4-FFF2-40B4-BE49-F238E27FC236}">
                <a16:creationId xmlns:a16="http://schemas.microsoft.com/office/drawing/2014/main" id="{1FC7D5F1-9C3C-786B-86D4-3CDE4F2B504C}"/>
              </a:ext>
            </a:extLst>
          </p:cNvPr>
          <p:cNvSpPr>
            <a:spLocks noGrp="1"/>
          </p:cNvSpPr>
          <p:nvPr>
            <p:ph idx="1"/>
          </p:nvPr>
        </p:nvSpPr>
        <p:spPr>
          <a:xfrm>
            <a:off x="457200" y="2133600"/>
            <a:ext cx="8229600" cy="3992563"/>
          </a:xfrm>
        </p:spPr>
        <p:txBody>
          <a:bodyPr>
            <a:normAutofit/>
          </a:bodyPr>
          <a:lstStyle/>
          <a:p>
            <a:pPr marL="0" indent="0">
              <a:buNone/>
            </a:pPr>
            <a:endParaRPr lang="en-PK" dirty="0"/>
          </a:p>
        </p:txBody>
      </p:sp>
      <p:sp>
        <p:nvSpPr>
          <p:cNvPr id="4" name="Rounded Rectangle 5">
            <a:extLst>
              <a:ext uri="{FF2B5EF4-FFF2-40B4-BE49-F238E27FC236}">
                <a16:creationId xmlns:a16="http://schemas.microsoft.com/office/drawing/2014/main" id="{733F9AF7-09D1-307B-1600-5E4BA298A44E}"/>
              </a:ext>
            </a:extLst>
          </p:cNvPr>
          <p:cNvSpPr/>
          <p:nvPr/>
        </p:nvSpPr>
        <p:spPr>
          <a:xfrm>
            <a:off x="172277" y="63246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pic>
        <p:nvPicPr>
          <p:cNvPr id="5" name="Chart Placeholder 5" descr="PTSD Diagram. Personal factors - Historical factors such as priot trauma exposure, other prior adversity, history of psychiatric disorder. Demographic charactgeristics such as female gender, younger age, minority race/ethnicity, lower education. Genetic factors (but there is no &quot;PTSD gene&quot;)." title="Personal Factors">
            <a:extLst>
              <a:ext uri="{FF2B5EF4-FFF2-40B4-BE49-F238E27FC236}">
                <a16:creationId xmlns:a16="http://schemas.microsoft.com/office/drawing/2014/main" id="{BE213CFB-048F-4046-9F29-9AB13FB9957F}"/>
              </a:ext>
            </a:extLst>
          </p:cNvPr>
          <p:cNvPicPr>
            <a:picLocks noChangeAspect="1"/>
          </p:cNvPicPr>
          <p:nvPr/>
        </p:nvPicPr>
        <p:blipFill>
          <a:blip r:embed="rId2">
            <a:extLst>
              <a:ext uri="{28A0092B-C50C-407E-A947-70E740481C1C}">
                <a14:useLocalDpi xmlns:a14="http://schemas.microsoft.com/office/drawing/2010/main" val="0"/>
              </a:ext>
            </a:extLst>
          </a:blip>
          <a:srcRect l="-6002" r="-6002"/>
          <a:stretch>
            <a:fillRect/>
          </a:stretch>
        </p:blipFill>
        <p:spPr>
          <a:xfrm>
            <a:off x="0" y="1301433"/>
            <a:ext cx="9079230" cy="4824730"/>
          </a:xfrm>
          <a:prstGeom prst="rect">
            <a:avLst/>
          </a:prstGeom>
        </p:spPr>
      </p:pic>
    </p:spTree>
    <p:extLst>
      <p:ext uri="{BB962C8B-B14F-4D97-AF65-F5344CB8AC3E}">
        <p14:creationId xmlns:p14="http://schemas.microsoft.com/office/powerpoint/2010/main" val="3488971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04CD-B3D0-3588-AC95-8E305F08E8FB}"/>
              </a:ext>
            </a:extLst>
          </p:cNvPr>
          <p:cNvSpPr>
            <a:spLocks noGrp="1"/>
          </p:cNvSpPr>
          <p:nvPr>
            <p:ph type="title"/>
          </p:nvPr>
        </p:nvSpPr>
        <p:spPr>
          <a:xfrm>
            <a:off x="452437" y="533400"/>
            <a:ext cx="8229600" cy="1143000"/>
          </a:xfrm>
        </p:spPr>
        <p:txBody>
          <a:bodyPr>
            <a:normAutofit/>
          </a:bodyPr>
          <a:lstStyle/>
          <a:p>
            <a:r>
              <a:rPr lang="en-US" sz="3600" b="1" dirty="0">
                <a:solidFill>
                  <a:schemeClr val="accent4">
                    <a:lumMod val="75000"/>
                  </a:schemeClr>
                </a:solidFill>
              </a:rPr>
              <a:t>Traumatic Event</a:t>
            </a:r>
          </a:p>
        </p:txBody>
      </p:sp>
      <p:sp>
        <p:nvSpPr>
          <p:cNvPr id="3" name="Content Placeholder 2">
            <a:extLst>
              <a:ext uri="{FF2B5EF4-FFF2-40B4-BE49-F238E27FC236}">
                <a16:creationId xmlns:a16="http://schemas.microsoft.com/office/drawing/2014/main" id="{1FC7D5F1-9C3C-786B-86D4-3CDE4F2B504C}"/>
              </a:ext>
            </a:extLst>
          </p:cNvPr>
          <p:cNvSpPr>
            <a:spLocks noGrp="1"/>
          </p:cNvSpPr>
          <p:nvPr>
            <p:ph idx="1"/>
          </p:nvPr>
        </p:nvSpPr>
        <p:spPr>
          <a:xfrm>
            <a:off x="457200" y="2133600"/>
            <a:ext cx="8229600" cy="3992563"/>
          </a:xfrm>
        </p:spPr>
        <p:txBody>
          <a:bodyPr>
            <a:normAutofit/>
          </a:bodyPr>
          <a:lstStyle/>
          <a:p>
            <a:pPr marL="0" indent="0">
              <a:buNone/>
            </a:pPr>
            <a:endParaRPr lang="en-PK" dirty="0"/>
          </a:p>
        </p:txBody>
      </p:sp>
      <p:sp>
        <p:nvSpPr>
          <p:cNvPr id="4" name="Rounded Rectangle 5">
            <a:extLst>
              <a:ext uri="{FF2B5EF4-FFF2-40B4-BE49-F238E27FC236}">
                <a16:creationId xmlns:a16="http://schemas.microsoft.com/office/drawing/2014/main" id="{733F9AF7-09D1-307B-1600-5E4BA298A44E}"/>
              </a:ext>
            </a:extLst>
          </p:cNvPr>
          <p:cNvSpPr/>
          <p:nvPr/>
        </p:nvSpPr>
        <p:spPr>
          <a:xfrm>
            <a:off x="172277" y="63246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pic>
        <p:nvPicPr>
          <p:cNvPr id="5" name="Chart Placeholder 5" descr="PTSD Diagram. The traumatic event: Unintentional - disaster or accident. Deliberate - (combat, assault, abuse)" title="Traumatic Event">
            <a:extLst>
              <a:ext uri="{FF2B5EF4-FFF2-40B4-BE49-F238E27FC236}">
                <a16:creationId xmlns:a16="http://schemas.microsoft.com/office/drawing/2014/main" id="{34835688-CC99-4640-84ED-30EBCB78CCE9}"/>
              </a:ext>
            </a:extLst>
          </p:cNvPr>
          <p:cNvPicPr>
            <a:picLocks noChangeAspect="1"/>
          </p:cNvPicPr>
          <p:nvPr/>
        </p:nvPicPr>
        <p:blipFill>
          <a:blip r:embed="rId3">
            <a:extLst>
              <a:ext uri="{28A0092B-C50C-407E-A947-70E740481C1C}">
                <a14:useLocalDpi xmlns:a14="http://schemas.microsoft.com/office/drawing/2010/main" val="0"/>
              </a:ext>
            </a:extLst>
          </a:blip>
          <a:srcRect l="-6772" r="-6772"/>
          <a:stretch>
            <a:fillRect/>
          </a:stretch>
        </p:blipFill>
        <p:spPr>
          <a:xfrm>
            <a:off x="-21908" y="1508125"/>
            <a:ext cx="8703945" cy="4816475"/>
          </a:xfrm>
          <a:prstGeom prst="rect">
            <a:avLst/>
          </a:prstGeom>
        </p:spPr>
      </p:pic>
    </p:spTree>
    <p:extLst>
      <p:ext uri="{BB962C8B-B14F-4D97-AF65-F5344CB8AC3E}">
        <p14:creationId xmlns:p14="http://schemas.microsoft.com/office/powerpoint/2010/main" val="532751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04CD-B3D0-3588-AC95-8E305F08E8FB}"/>
              </a:ext>
            </a:extLst>
          </p:cNvPr>
          <p:cNvSpPr>
            <a:spLocks noGrp="1"/>
          </p:cNvSpPr>
          <p:nvPr>
            <p:ph type="title"/>
          </p:nvPr>
        </p:nvSpPr>
        <p:spPr>
          <a:xfrm>
            <a:off x="452437" y="533400"/>
            <a:ext cx="8229600" cy="1143000"/>
          </a:xfrm>
        </p:spPr>
        <p:txBody>
          <a:bodyPr>
            <a:normAutofit/>
          </a:bodyPr>
          <a:lstStyle/>
          <a:p>
            <a:r>
              <a:rPr lang="en-US" sz="3600" b="1" dirty="0">
                <a:solidFill>
                  <a:schemeClr val="accent4">
                    <a:lumMod val="75000"/>
                  </a:schemeClr>
                </a:solidFill>
              </a:rPr>
              <a:t>Recovery Environment</a:t>
            </a:r>
          </a:p>
        </p:txBody>
      </p:sp>
      <p:sp>
        <p:nvSpPr>
          <p:cNvPr id="4" name="Rounded Rectangle 5">
            <a:extLst>
              <a:ext uri="{FF2B5EF4-FFF2-40B4-BE49-F238E27FC236}">
                <a16:creationId xmlns:a16="http://schemas.microsoft.com/office/drawing/2014/main" id="{733F9AF7-09D1-307B-1600-5E4BA298A44E}"/>
              </a:ext>
            </a:extLst>
          </p:cNvPr>
          <p:cNvSpPr/>
          <p:nvPr/>
        </p:nvSpPr>
        <p:spPr>
          <a:xfrm>
            <a:off x="172277" y="63246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pic>
        <p:nvPicPr>
          <p:cNvPr id="5" name="Chart Placeholder 3" descr="PTSD Diagram. The recovery environment: Characteristics of the recovery environment such as low social support, stressful life events, new trauma" title="Recovery Environment">
            <a:extLst>
              <a:ext uri="{FF2B5EF4-FFF2-40B4-BE49-F238E27FC236}">
                <a16:creationId xmlns:a16="http://schemas.microsoft.com/office/drawing/2014/main" id="{265D9305-549C-4206-8C1B-1359241A433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658" r="-4658"/>
          <a:stretch>
            <a:fillRect/>
          </a:stretch>
        </p:blipFill>
        <p:spPr>
          <a:xfrm>
            <a:off x="802729" y="2134394"/>
            <a:ext cx="7538541" cy="3990975"/>
          </a:xfrm>
          <a:prstGeom prst="rect">
            <a:avLst/>
          </a:prstGeom>
        </p:spPr>
      </p:pic>
    </p:spTree>
    <p:extLst>
      <p:ext uri="{BB962C8B-B14F-4D97-AF65-F5344CB8AC3E}">
        <p14:creationId xmlns:p14="http://schemas.microsoft.com/office/powerpoint/2010/main" val="260490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04CD-B3D0-3588-AC95-8E305F08E8FB}"/>
              </a:ext>
            </a:extLst>
          </p:cNvPr>
          <p:cNvSpPr>
            <a:spLocks noGrp="1"/>
          </p:cNvSpPr>
          <p:nvPr>
            <p:ph type="title"/>
          </p:nvPr>
        </p:nvSpPr>
        <p:spPr>
          <a:xfrm>
            <a:off x="452437" y="533400"/>
            <a:ext cx="8229600" cy="1143000"/>
          </a:xfrm>
        </p:spPr>
        <p:txBody>
          <a:bodyPr>
            <a:normAutofit/>
          </a:bodyPr>
          <a:lstStyle/>
          <a:p>
            <a:r>
              <a:rPr lang="en-US" sz="3600" b="1" dirty="0">
                <a:solidFill>
                  <a:schemeClr val="accent4">
                    <a:lumMod val="75000"/>
                  </a:schemeClr>
                </a:solidFill>
              </a:rPr>
              <a:t>Differential Diagnosis</a:t>
            </a:r>
          </a:p>
        </p:txBody>
      </p:sp>
      <p:sp>
        <p:nvSpPr>
          <p:cNvPr id="4" name="Rounded Rectangle 5">
            <a:extLst>
              <a:ext uri="{FF2B5EF4-FFF2-40B4-BE49-F238E27FC236}">
                <a16:creationId xmlns:a16="http://schemas.microsoft.com/office/drawing/2014/main" id="{733F9AF7-09D1-307B-1600-5E4BA298A44E}"/>
              </a:ext>
            </a:extLst>
          </p:cNvPr>
          <p:cNvSpPr/>
          <p:nvPr/>
        </p:nvSpPr>
        <p:spPr>
          <a:xfrm>
            <a:off x="172277" y="63246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graphicFrame>
        <p:nvGraphicFramePr>
          <p:cNvPr id="5" name="Content Placeholder 4">
            <a:extLst>
              <a:ext uri="{FF2B5EF4-FFF2-40B4-BE49-F238E27FC236}">
                <a16:creationId xmlns:a16="http://schemas.microsoft.com/office/drawing/2014/main" id="{05D753D1-00EF-443D-98E6-A91F514E9790}"/>
              </a:ext>
            </a:extLst>
          </p:cNvPr>
          <p:cNvGraphicFramePr>
            <a:graphicFrameLocks noGrp="1"/>
          </p:cNvGraphicFramePr>
          <p:nvPr>
            <p:ph idx="1"/>
            <p:extLst>
              <p:ext uri="{D42A27DB-BD31-4B8C-83A1-F6EECF244321}">
                <p14:modId xmlns:p14="http://schemas.microsoft.com/office/powerpoint/2010/main" val="1335913026"/>
              </p:ext>
            </p:extLst>
          </p:nvPr>
        </p:nvGraphicFramePr>
        <p:xfrm>
          <a:off x="457200" y="2133600"/>
          <a:ext cx="8229600" cy="3992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507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D47A-DE63-D9E7-8ACB-B4EF3039AF8B}"/>
              </a:ext>
            </a:extLst>
          </p:cNvPr>
          <p:cNvSpPr>
            <a:spLocks noGrp="1"/>
          </p:cNvSpPr>
          <p:nvPr>
            <p:ph type="title"/>
          </p:nvPr>
        </p:nvSpPr>
        <p:spPr>
          <a:xfrm>
            <a:off x="457200" y="731836"/>
            <a:ext cx="8229600" cy="868364"/>
          </a:xfrm>
        </p:spPr>
        <p:txBody>
          <a:bodyPr>
            <a:noAutofit/>
          </a:bodyPr>
          <a:lstStyle/>
          <a:p>
            <a:r>
              <a:rPr lang="en-US" sz="3600" b="1" dirty="0">
                <a:solidFill>
                  <a:schemeClr val="accent4">
                    <a:lumMod val="75000"/>
                  </a:schemeClr>
                </a:solidFill>
              </a:rPr>
              <a:t>Epidemiology</a:t>
            </a:r>
          </a:p>
        </p:txBody>
      </p:sp>
      <p:sp>
        <p:nvSpPr>
          <p:cNvPr id="5" name="Rounded Rectangle 5">
            <a:extLst>
              <a:ext uri="{FF2B5EF4-FFF2-40B4-BE49-F238E27FC236}">
                <a16:creationId xmlns:a16="http://schemas.microsoft.com/office/drawing/2014/main" id="{ABD83977-FD9A-8915-2BC9-57FFC997A5B3}"/>
              </a:ext>
            </a:extLst>
          </p:cNvPr>
          <p:cNvSpPr/>
          <p:nvPr/>
        </p:nvSpPr>
        <p:spPr>
          <a:xfrm>
            <a:off x="6477000" y="6384950"/>
            <a:ext cx="2525292" cy="39685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
        <p:nvSpPr>
          <p:cNvPr id="4" name="Content Placeholder 3">
            <a:extLst>
              <a:ext uri="{FF2B5EF4-FFF2-40B4-BE49-F238E27FC236}">
                <a16:creationId xmlns:a16="http://schemas.microsoft.com/office/drawing/2014/main" id="{544DE0E7-2726-4183-BF1B-AEAD35380EDA}"/>
              </a:ext>
            </a:extLst>
          </p:cNvPr>
          <p:cNvSpPr>
            <a:spLocks noGrp="1"/>
          </p:cNvSpPr>
          <p:nvPr>
            <p:ph idx="1"/>
          </p:nvPr>
        </p:nvSpPr>
        <p:spPr/>
        <p:txBody>
          <a:bodyPr/>
          <a:lstStyle/>
          <a:p>
            <a:pPr marL="0" indent="0">
              <a:buNone/>
            </a:pPr>
            <a:endParaRPr lang="en-US" dirty="0"/>
          </a:p>
        </p:txBody>
      </p:sp>
      <p:sp>
        <p:nvSpPr>
          <p:cNvPr id="6" name="Rectangle 5">
            <a:extLst>
              <a:ext uri="{FF2B5EF4-FFF2-40B4-BE49-F238E27FC236}">
                <a16:creationId xmlns:a16="http://schemas.microsoft.com/office/drawing/2014/main" id="{07B7ADF7-CE1E-45E5-B6C0-A07169505231}"/>
              </a:ext>
            </a:extLst>
          </p:cNvPr>
          <p:cNvSpPr/>
          <p:nvPr/>
        </p:nvSpPr>
        <p:spPr>
          <a:xfrm>
            <a:off x="457200" y="2274838"/>
            <a:ext cx="7924800" cy="5078313"/>
          </a:xfrm>
          <a:prstGeom prst="rect">
            <a:avLst/>
          </a:prstGeom>
        </p:spPr>
        <p:txBody>
          <a:bodyPr wrap="square">
            <a:spAutoFit/>
          </a:bodyPr>
          <a:lstStyle/>
          <a:p>
            <a:pPr marL="342900" indent="-342900">
              <a:buFont typeface="Arial" panose="020B0604020202020204" pitchFamily="34" charset="0"/>
              <a:buChar char="•"/>
            </a:pPr>
            <a:r>
              <a:rPr lang="en-GB" sz="2400" dirty="0"/>
              <a:t>Lifetime prevalence of PTSD among adult Americans is estimated to be 6.8% (1). </a:t>
            </a:r>
          </a:p>
          <a:p>
            <a:pPr marL="342900" indent="-342900">
              <a:buFont typeface="Arial" panose="020B0604020202020204" pitchFamily="34" charset="0"/>
              <a:buChar char="•"/>
            </a:pPr>
            <a:r>
              <a:rPr lang="en-GB" sz="2400" dirty="0"/>
              <a:t>Current past year PTSD prevalence was estimated at 3.5% (1).</a:t>
            </a:r>
          </a:p>
          <a:p>
            <a:pPr marL="342900" indent="-342900">
              <a:buFont typeface="Arial" panose="020B0604020202020204" pitchFamily="34" charset="0"/>
              <a:buChar char="•"/>
            </a:pPr>
            <a:r>
              <a:rPr lang="en-GB" sz="2400" dirty="0"/>
              <a:t>The lifetime prevalence of PTSD among men was 3.6% and among women was 9.7%. The twelve month prevalence was 1.8% among men and 5.2% among women (2).</a:t>
            </a:r>
          </a:p>
          <a:p>
            <a:endParaRPr lang="en-GB" sz="2400" dirty="0"/>
          </a:p>
          <a:p>
            <a:endParaRPr lang="en-GB" sz="2400" dirty="0"/>
          </a:p>
          <a:p>
            <a:r>
              <a:rPr lang="en-GB" sz="1200" dirty="0"/>
              <a:t>1. Kessler, R.C., Berglund, P., Delmer, O., </a:t>
            </a:r>
            <a:r>
              <a:rPr lang="en-GB" sz="1200" dirty="0" err="1"/>
              <a:t>Jin</a:t>
            </a:r>
            <a:r>
              <a:rPr lang="en-GB" sz="1200" dirty="0"/>
              <a:t>, R., </a:t>
            </a:r>
            <a:r>
              <a:rPr lang="en-GB" sz="1200" dirty="0" err="1"/>
              <a:t>Merikangas</a:t>
            </a:r>
            <a:r>
              <a:rPr lang="en-GB" sz="1200" dirty="0"/>
              <a:t>, K.R., &amp; Walters, E.E. (2005). Lifetime prevalence and age-of-onset distributions of DSM-IV disorders in the National Comorbidity Survey Replication. Archives of General Psychiatry, 62(6): 593-602.</a:t>
            </a:r>
          </a:p>
          <a:p>
            <a:r>
              <a:rPr lang="en-GB" sz="1200" dirty="0"/>
              <a:t>2. National Comorbidity Survey. (2005). NCS-R appendix tables: Table 1. Lifetime prevalence of </a:t>
            </a:r>
            <a:r>
              <a:rPr lang="en-GB" sz="1200" i="1" dirty="0"/>
              <a:t>DSM-IV</a:t>
            </a:r>
            <a:r>
              <a:rPr lang="en-GB" sz="1200" dirty="0"/>
              <a:t>/WMH-CIDI disorders by sex and cohort. Table 2. Twelve-month prevalence of </a:t>
            </a:r>
            <a:r>
              <a:rPr lang="en-GB" sz="1200" i="1" dirty="0"/>
              <a:t>DSM-IV</a:t>
            </a:r>
            <a:r>
              <a:rPr lang="en-GB" sz="1200" dirty="0"/>
              <a:t>/WMH-CIDI disorders by sex and cohort. Accessed at: www.hcp.med.harvard.edu/ncs/publications.php</a:t>
            </a:r>
          </a:p>
          <a:p>
            <a:endParaRPr lang="en-PK" sz="2400" dirty="0"/>
          </a:p>
        </p:txBody>
      </p:sp>
    </p:spTree>
    <p:extLst>
      <p:ext uri="{BB962C8B-B14F-4D97-AF65-F5344CB8AC3E}">
        <p14:creationId xmlns:p14="http://schemas.microsoft.com/office/powerpoint/2010/main" val="3424612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16DD-B3AF-5E36-C2DB-7C2A5F201EE0}"/>
              </a:ext>
            </a:extLst>
          </p:cNvPr>
          <p:cNvSpPr>
            <a:spLocks noGrp="1"/>
          </p:cNvSpPr>
          <p:nvPr>
            <p:ph type="title"/>
          </p:nvPr>
        </p:nvSpPr>
        <p:spPr/>
        <p:txBody>
          <a:bodyPr/>
          <a:lstStyle/>
          <a:p>
            <a:r>
              <a:rPr lang="en-US" b="1" dirty="0">
                <a:solidFill>
                  <a:schemeClr val="accent4">
                    <a:lumMod val="75000"/>
                  </a:schemeClr>
                </a:solidFill>
              </a:rPr>
              <a:t>Etiology</a:t>
            </a:r>
          </a:p>
        </p:txBody>
      </p:sp>
      <p:sp>
        <p:nvSpPr>
          <p:cNvPr id="3" name="Rounded Rectangle 5">
            <a:extLst>
              <a:ext uri="{FF2B5EF4-FFF2-40B4-BE49-F238E27FC236}">
                <a16:creationId xmlns:a16="http://schemas.microsoft.com/office/drawing/2014/main" id="{2ED92927-2024-8DF2-18C9-597BEC13F715}"/>
              </a:ext>
            </a:extLst>
          </p:cNvPr>
          <p:cNvSpPr/>
          <p:nvPr/>
        </p:nvSpPr>
        <p:spPr>
          <a:xfrm>
            <a:off x="6477000" y="6324600"/>
            <a:ext cx="2525292" cy="39685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pic>
        <p:nvPicPr>
          <p:cNvPr id="7" name="Content Placeholder 8">
            <a:extLst>
              <a:ext uri="{FF2B5EF4-FFF2-40B4-BE49-F238E27FC236}">
                <a16:creationId xmlns:a16="http://schemas.microsoft.com/office/drawing/2014/main" id="{AA5FC6DB-DF78-48DB-B1A8-299A31FD2284}"/>
              </a:ext>
            </a:extLst>
          </p:cNvPr>
          <p:cNvPicPr>
            <a:picLocks noGrp="1" noChangeAspect="1"/>
          </p:cNvPicPr>
          <p:nvPr>
            <p:ph idx="1"/>
          </p:nvPr>
        </p:nvPicPr>
        <p:blipFill>
          <a:blip r:embed="rId2"/>
          <a:stretch>
            <a:fillRect/>
          </a:stretch>
        </p:blipFill>
        <p:spPr>
          <a:xfrm>
            <a:off x="457199" y="1417638"/>
            <a:ext cx="8323733" cy="4983162"/>
          </a:xfrm>
          <a:prstGeom prst="rect">
            <a:avLst/>
          </a:prstGeom>
        </p:spPr>
      </p:pic>
    </p:spTree>
    <p:extLst>
      <p:ext uri="{BB962C8B-B14F-4D97-AF65-F5344CB8AC3E}">
        <p14:creationId xmlns:p14="http://schemas.microsoft.com/office/powerpoint/2010/main" val="3904587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2019300"/>
            <a:ext cx="8229600" cy="1143000"/>
          </a:xfrm>
        </p:spPr>
        <p:txBody>
          <a:bodyPr>
            <a:normAutofit/>
          </a:bodyPr>
          <a:lstStyle/>
          <a:p>
            <a:r>
              <a:rPr lang="en-US" sz="4000" b="1" dirty="0">
                <a:solidFill>
                  <a:srgbClr val="7030A0"/>
                </a:solidFill>
              </a:rPr>
              <a:t>Post Traumatic Stress Disorder</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4267200"/>
            <a:ext cx="3646154" cy="2005879"/>
          </a:xfrm>
        </p:spPr>
      </p:pic>
    </p:spTree>
    <p:extLst>
      <p:ext uri="{BB962C8B-B14F-4D97-AF65-F5344CB8AC3E}">
        <p14:creationId xmlns:p14="http://schemas.microsoft.com/office/powerpoint/2010/main" val="68532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16DD-B3AF-5E36-C2DB-7C2A5F201EE0}"/>
              </a:ext>
            </a:extLst>
          </p:cNvPr>
          <p:cNvSpPr>
            <a:spLocks noGrp="1"/>
          </p:cNvSpPr>
          <p:nvPr>
            <p:ph type="title"/>
          </p:nvPr>
        </p:nvSpPr>
        <p:spPr/>
        <p:txBody>
          <a:bodyPr>
            <a:normAutofit/>
          </a:bodyPr>
          <a:lstStyle/>
          <a:p>
            <a:r>
              <a:rPr lang="en-US" sz="4000" b="1" dirty="0">
                <a:solidFill>
                  <a:schemeClr val="accent4">
                    <a:lumMod val="75000"/>
                  </a:schemeClr>
                </a:solidFill>
              </a:rPr>
              <a:t>Neurobiological basis</a:t>
            </a:r>
          </a:p>
        </p:txBody>
      </p:sp>
      <p:sp>
        <p:nvSpPr>
          <p:cNvPr id="3" name="Rounded Rectangle 5">
            <a:extLst>
              <a:ext uri="{FF2B5EF4-FFF2-40B4-BE49-F238E27FC236}">
                <a16:creationId xmlns:a16="http://schemas.microsoft.com/office/drawing/2014/main" id="{2ED92927-2024-8DF2-18C9-597BEC13F715}"/>
              </a:ext>
            </a:extLst>
          </p:cNvPr>
          <p:cNvSpPr/>
          <p:nvPr/>
        </p:nvSpPr>
        <p:spPr>
          <a:xfrm>
            <a:off x="6477000" y="6324600"/>
            <a:ext cx="2525292" cy="39685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
        <p:nvSpPr>
          <p:cNvPr id="5" name="Content Placeholder 4">
            <a:extLst>
              <a:ext uri="{FF2B5EF4-FFF2-40B4-BE49-F238E27FC236}">
                <a16:creationId xmlns:a16="http://schemas.microsoft.com/office/drawing/2014/main" id="{64F7F0B5-1651-4714-AF83-DC1FCC25D563}"/>
              </a:ext>
            </a:extLst>
          </p:cNvPr>
          <p:cNvSpPr>
            <a:spLocks noGrp="1"/>
          </p:cNvSpPr>
          <p:nvPr>
            <p:ph idx="1"/>
          </p:nvPr>
        </p:nvSpPr>
        <p:spPr/>
        <p:txBody>
          <a:bodyPr>
            <a:normAutofit fontScale="92500"/>
          </a:bodyPr>
          <a:lstStyle/>
          <a:p>
            <a:r>
              <a:rPr lang="en-PK" sz="2800" dirty="0"/>
              <a:t>Increased central norepinephrine levels with down regulated central adrenergic receptiors</a:t>
            </a:r>
          </a:p>
          <a:p>
            <a:r>
              <a:rPr lang="en-PK" sz="2800" dirty="0"/>
              <a:t>A meta analysis review found a positive association between the diagnosis pf PTSD and basal cardiovascular activity </a:t>
            </a:r>
          </a:p>
          <a:p>
            <a:r>
              <a:rPr lang="en-PK" sz="2800" dirty="0"/>
              <a:t>The HPA axis has been the most extensively studied neuroendocrine system in PTSD</a:t>
            </a:r>
          </a:p>
          <a:p>
            <a:r>
              <a:rPr lang="en-PK" sz="2800" dirty="0"/>
              <a:t>In a large sample of Vietnam veterans, combat-exposed veterans with current PTSD had lower cortisol as compared to non combat exposed veterans without PTSD  </a:t>
            </a:r>
          </a:p>
          <a:p>
            <a:endParaRPr lang="en-US" sz="2800" dirty="0"/>
          </a:p>
        </p:txBody>
      </p:sp>
    </p:spTree>
    <p:extLst>
      <p:ext uri="{BB962C8B-B14F-4D97-AF65-F5344CB8AC3E}">
        <p14:creationId xmlns:p14="http://schemas.microsoft.com/office/powerpoint/2010/main" val="229349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16DD-B3AF-5E36-C2DB-7C2A5F201EE0}"/>
              </a:ext>
            </a:extLst>
          </p:cNvPr>
          <p:cNvSpPr>
            <a:spLocks noGrp="1"/>
          </p:cNvSpPr>
          <p:nvPr>
            <p:ph type="title"/>
          </p:nvPr>
        </p:nvSpPr>
        <p:spPr/>
        <p:txBody>
          <a:bodyPr>
            <a:normAutofit/>
          </a:bodyPr>
          <a:lstStyle/>
          <a:p>
            <a:r>
              <a:rPr lang="en-US" sz="4000" b="1" dirty="0">
                <a:solidFill>
                  <a:schemeClr val="accent4">
                    <a:lumMod val="75000"/>
                  </a:schemeClr>
                </a:solidFill>
              </a:rPr>
              <a:t>Imaging</a:t>
            </a:r>
          </a:p>
        </p:txBody>
      </p:sp>
      <p:sp>
        <p:nvSpPr>
          <p:cNvPr id="3" name="Rounded Rectangle 5">
            <a:extLst>
              <a:ext uri="{FF2B5EF4-FFF2-40B4-BE49-F238E27FC236}">
                <a16:creationId xmlns:a16="http://schemas.microsoft.com/office/drawing/2014/main" id="{2ED92927-2024-8DF2-18C9-597BEC13F715}"/>
              </a:ext>
            </a:extLst>
          </p:cNvPr>
          <p:cNvSpPr/>
          <p:nvPr/>
        </p:nvSpPr>
        <p:spPr>
          <a:xfrm>
            <a:off x="6477000" y="6324600"/>
            <a:ext cx="2525292" cy="39685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
        <p:nvSpPr>
          <p:cNvPr id="5" name="Content Placeholder 4">
            <a:extLst>
              <a:ext uri="{FF2B5EF4-FFF2-40B4-BE49-F238E27FC236}">
                <a16:creationId xmlns:a16="http://schemas.microsoft.com/office/drawing/2014/main" id="{64F7F0B5-1651-4714-AF83-DC1FCC25D563}"/>
              </a:ext>
            </a:extLst>
          </p:cNvPr>
          <p:cNvSpPr>
            <a:spLocks noGrp="1"/>
          </p:cNvSpPr>
          <p:nvPr>
            <p:ph idx="1"/>
          </p:nvPr>
        </p:nvSpPr>
        <p:spPr/>
        <p:txBody>
          <a:bodyPr>
            <a:normAutofit/>
          </a:bodyPr>
          <a:lstStyle/>
          <a:p>
            <a:r>
              <a:rPr lang="en-PK" sz="2800" dirty="0"/>
              <a:t>MRI Scans: Decreased volume of the hippocampus, left amygdala and anterior cingulate cortex in patients with PTSD</a:t>
            </a:r>
          </a:p>
          <a:p>
            <a:r>
              <a:rPr lang="en-PK" sz="2800" dirty="0"/>
              <a:t>F-MRI and PET: Increased reactivity of the amygdala and anterior paralimbic region to trauma- related stimuli </a:t>
            </a:r>
          </a:p>
          <a:p>
            <a:r>
              <a:rPr lang="en-PK" sz="2800" dirty="0"/>
              <a:t>In response to trauma related stimuli, there is decreased reactivity of the anterior cingulate and orbitofrontal areas</a:t>
            </a:r>
          </a:p>
          <a:p>
            <a:endParaRPr lang="en-PK" sz="2800" dirty="0"/>
          </a:p>
          <a:p>
            <a:endParaRPr lang="en-US" sz="2800" dirty="0"/>
          </a:p>
        </p:txBody>
      </p:sp>
    </p:spTree>
    <p:extLst>
      <p:ext uri="{BB962C8B-B14F-4D97-AF65-F5344CB8AC3E}">
        <p14:creationId xmlns:p14="http://schemas.microsoft.com/office/powerpoint/2010/main" val="911298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EF4EB-AA93-8297-7370-3D5025F9D191}"/>
              </a:ext>
            </a:extLst>
          </p:cNvPr>
          <p:cNvSpPr>
            <a:spLocks noGrp="1"/>
          </p:cNvSpPr>
          <p:nvPr>
            <p:ph type="title"/>
          </p:nvPr>
        </p:nvSpPr>
        <p:spPr>
          <a:xfrm>
            <a:off x="457200" y="685800"/>
            <a:ext cx="8229600" cy="533400"/>
          </a:xfrm>
        </p:spPr>
        <p:txBody>
          <a:bodyPr>
            <a:normAutofit fontScale="90000"/>
          </a:bodyPr>
          <a:lstStyle/>
          <a:p>
            <a:endParaRPr lang="en-US" b="1" dirty="0">
              <a:solidFill>
                <a:schemeClr val="accent4">
                  <a:lumMod val="75000"/>
                </a:schemeClr>
              </a:solidFill>
            </a:endParaRPr>
          </a:p>
        </p:txBody>
      </p:sp>
      <p:sp>
        <p:nvSpPr>
          <p:cNvPr id="3" name="Rounded Rectangle 5">
            <a:extLst>
              <a:ext uri="{FF2B5EF4-FFF2-40B4-BE49-F238E27FC236}">
                <a16:creationId xmlns:a16="http://schemas.microsoft.com/office/drawing/2014/main" id="{F7AAC51A-CDE8-BE4A-0185-78A1B9207685}"/>
              </a:ext>
            </a:extLst>
          </p:cNvPr>
          <p:cNvSpPr/>
          <p:nvPr/>
        </p:nvSpPr>
        <p:spPr>
          <a:xfrm>
            <a:off x="6553200" y="6374370"/>
            <a:ext cx="2438400" cy="3428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
        <p:nvSpPr>
          <p:cNvPr id="6" name="Content Placeholder 5">
            <a:extLst>
              <a:ext uri="{FF2B5EF4-FFF2-40B4-BE49-F238E27FC236}">
                <a16:creationId xmlns:a16="http://schemas.microsoft.com/office/drawing/2014/main" id="{ABF6BEA6-6337-479B-9F7F-649DBAA7145D}"/>
              </a:ext>
            </a:extLst>
          </p:cNvPr>
          <p:cNvSpPr>
            <a:spLocks noGrp="1"/>
          </p:cNvSpPr>
          <p:nvPr>
            <p:ph idx="1"/>
          </p:nvPr>
        </p:nvSpPr>
        <p:spPr/>
        <p:txBody>
          <a:bodyPr/>
          <a:lstStyle/>
          <a:p>
            <a:endParaRPr lang="en-US"/>
          </a:p>
        </p:txBody>
      </p:sp>
      <p:sp>
        <p:nvSpPr>
          <p:cNvPr id="7" name="Title 1">
            <a:extLst>
              <a:ext uri="{FF2B5EF4-FFF2-40B4-BE49-F238E27FC236}">
                <a16:creationId xmlns:a16="http://schemas.microsoft.com/office/drawing/2014/main" id="{0B04B5D8-D3E3-4771-922C-579D0FE5CEB7}"/>
              </a:ext>
            </a:extLst>
          </p:cNvPr>
          <p:cNvSpPr txBox="1">
            <a:spLocks/>
          </p:cNvSpPr>
          <p:nvPr/>
        </p:nvSpPr>
        <p:spPr>
          <a:xfrm>
            <a:off x="581192" y="687474"/>
            <a:ext cx="7989752" cy="108332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PK" dirty="0"/>
          </a:p>
        </p:txBody>
      </p:sp>
      <p:pic>
        <p:nvPicPr>
          <p:cNvPr id="8" name="Content Placeholder 4">
            <a:extLst>
              <a:ext uri="{FF2B5EF4-FFF2-40B4-BE49-F238E27FC236}">
                <a16:creationId xmlns:a16="http://schemas.microsoft.com/office/drawing/2014/main" id="{D6E8336D-D109-421B-A6EF-E6F7E0282BAE}"/>
              </a:ext>
            </a:extLst>
          </p:cNvPr>
          <p:cNvPicPr>
            <a:picLocks noChangeAspect="1"/>
          </p:cNvPicPr>
          <p:nvPr/>
        </p:nvPicPr>
        <p:blipFill>
          <a:blip r:embed="rId2"/>
          <a:stretch>
            <a:fillRect/>
          </a:stretch>
        </p:blipFill>
        <p:spPr>
          <a:xfrm>
            <a:off x="761999" y="1267852"/>
            <a:ext cx="4082295" cy="2432600"/>
          </a:xfrm>
          <a:prstGeom prst="rect">
            <a:avLst/>
          </a:prstGeom>
        </p:spPr>
      </p:pic>
      <p:pic>
        <p:nvPicPr>
          <p:cNvPr id="9" name="Picture 8">
            <a:extLst>
              <a:ext uri="{FF2B5EF4-FFF2-40B4-BE49-F238E27FC236}">
                <a16:creationId xmlns:a16="http://schemas.microsoft.com/office/drawing/2014/main" id="{1A0E52A2-596F-4F2B-9948-AE4F5E99339B}"/>
              </a:ext>
            </a:extLst>
          </p:cNvPr>
          <p:cNvPicPr>
            <a:picLocks noChangeAspect="1"/>
          </p:cNvPicPr>
          <p:nvPr/>
        </p:nvPicPr>
        <p:blipFill>
          <a:blip r:embed="rId3"/>
          <a:stretch>
            <a:fillRect/>
          </a:stretch>
        </p:blipFill>
        <p:spPr>
          <a:xfrm>
            <a:off x="4762124" y="3759990"/>
            <a:ext cx="4172668" cy="2425711"/>
          </a:xfrm>
          <a:prstGeom prst="rect">
            <a:avLst/>
          </a:prstGeom>
        </p:spPr>
      </p:pic>
      <p:sp>
        <p:nvSpPr>
          <p:cNvPr id="10" name="TextBox 9">
            <a:extLst>
              <a:ext uri="{FF2B5EF4-FFF2-40B4-BE49-F238E27FC236}">
                <a16:creationId xmlns:a16="http://schemas.microsoft.com/office/drawing/2014/main" id="{A3C81E77-8C8E-46D4-BC0E-C57CB993D7F7}"/>
              </a:ext>
            </a:extLst>
          </p:cNvPr>
          <p:cNvSpPr txBox="1"/>
          <p:nvPr/>
        </p:nvSpPr>
        <p:spPr>
          <a:xfrm>
            <a:off x="805543" y="4081452"/>
            <a:ext cx="4067780" cy="1200329"/>
          </a:xfrm>
          <a:prstGeom prst="rect">
            <a:avLst/>
          </a:prstGeom>
          <a:noFill/>
        </p:spPr>
        <p:txBody>
          <a:bodyPr wrap="none" rtlCol="0">
            <a:spAutoFit/>
          </a:bodyPr>
          <a:lstStyle/>
          <a:p>
            <a:r>
              <a:rPr lang="en-GB" b="1" dirty="0"/>
              <a:t>Amygdala</a:t>
            </a:r>
            <a:r>
              <a:rPr lang="en-GB" dirty="0"/>
              <a:t>, </a:t>
            </a:r>
            <a:r>
              <a:rPr lang="en-GB" b="1" dirty="0"/>
              <a:t>hippocampus</a:t>
            </a:r>
            <a:r>
              <a:rPr lang="en-GB" dirty="0"/>
              <a:t>, and the </a:t>
            </a:r>
          </a:p>
          <a:p>
            <a:r>
              <a:rPr lang="en-GB" b="1" dirty="0"/>
              <a:t>ventromedial prefrontal cortex </a:t>
            </a:r>
            <a:r>
              <a:rPr lang="en-GB" dirty="0"/>
              <a:t>play</a:t>
            </a:r>
          </a:p>
          <a:p>
            <a:r>
              <a:rPr lang="en-GB" dirty="0"/>
              <a:t>a role in triggering the typical symptoms </a:t>
            </a:r>
          </a:p>
          <a:p>
            <a:r>
              <a:rPr lang="en-GB" dirty="0"/>
              <a:t>of PTSD.</a:t>
            </a:r>
            <a:endParaRPr lang="en-PK" dirty="0"/>
          </a:p>
        </p:txBody>
      </p:sp>
    </p:spTree>
    <p:extLst>
      <p:ext uri="{BB962C8B-B14F-4D97-AF65-F5344CB8AC3E}">
        <p14:creationId xmlns:p14="http://schemas.microsoft.com/office/powerpoint/2010/main" val="2445202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EF4EB-AA93-8297-7370-3D5025F9D191}"/>
              </a:ext>
            </a:extLst>
          </p:cNvPr>
          <p:cNvSpPr>
            <a:spLocks noGrp="1"/>
          </p:cNvSpPr>
          <p:nvPr>
            <p:ph type="title"/>
          </p:nvPr>
        </p:nvSpPr>
        <p:spPr>
          <a:xfrm>
            <a:off x="457200" y="685800"/>
            <a:ext cx="8229600" cy="533400"/>
          </a:xfrm>
        </p:spPr>
        <p:txBody>
          <a:bodyPr>
            <a:normAutofit fontScale="90000"/>
          </a:bodyPr>
          <a:lstStyle/>
          <a:p>
            <a:r>
              <a:rPr lang="en-US" b="1" dirty="0">
                <a:solidFill>
                  <a:schemeClr val="accent4">
                    <a:lumMod val="75000"/>
                  </a:schemeClr>
                </a:solidFill>
              </a:rPr>
              <a:t>Genetics</a:t>
            </a:r>
          </a:p>
        </p:txBody>
      </p:sp>
      <p:sp>
        <p:nvSpPr>
          <p:cNvPr id="3" name="Rounded Rectangle 5">
            <a:extLst>
              <a:ext uri="{FF2B5EF4-FFF2-40B4-BE49-F238E27FC236}">
                <a16:creationId xmlns:a16="http://schemas.microsoft.com/office/drawing/2014/main" id="{F7AAC51A-CDE8-BE4A-0185-78A1B9207685}"/>
              </a:ext>
            </a:extLst>
          </p:cNvPr>
          <p:cNvSpPr/>
          <p:nvPr/>
        </p:nvSpPr>
        <p:spPr>
          <a:xfrm>
            <a:off x="6553200" y="6374370"/>
            <a:ext cx="2438400" cy="3428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
        <p:nvSpPr>
          <p:cNvPr id="6" name="Content Placeholder 5">
            <a:extLst>
              <a:ext uri="{FF2B5EF4-FFF2-40B4-BE49-F238E27FC236}">
                <a16:creationId xmlns:a16="http://schemas.microsoft.com/office/drawing/2014/main" id="{9D4E04F1-BD2D-4096-9142-13E7BED34A15}"/>
              </a:ext>
            </a:extLst>
          </p:cNvPr>
          <p:cNvSpPr>
            <a:spLocks noGrp="1"/>
          </p:cNvSpPr>
          <p:nvPr>
            <p:ph idx="1"/>
          </p:nvPr>
        </p:nvSpPr>
        <p:spPr/>
        <p:txBody>
          <a:bodyPr/>
          <a:lstStyle/>
          <a:p>
            <a:endParaRPr lang="en-US"/>
          </a:p>
        </p:txBody>
      </p:sp>
      <p:sp>
        <p:nvSpPr>
          <p:cNvPr id="7" name="Rectangle 6">
            <a:extLst>
              <a:ext uri="{FF2B5EF4-FFF2-40B4-BE49-F238E27FC236}">
                <a16:creationId xmlns:a16="http://schemas.microsoft.com/office/drawing/2014/main" id="{142FAE6D-F200-47D6-9F2F-810652C0F5AA}"/>
              </a:ext>
            </a:extLst>
          </p:cNvPr>
          <p:cNvSpPr/>
          <p:nvPr/>
        </p:nvSpPr>
        <p:spPr>
          <a:xfrm>
            <a:off x="457200" y="1859341"/>
            <a:ext cx="8305800" cy="3416320"/>
          </a:xfrm>
          <a:prstGeom prst="rect">
            <a:avLst/>
          </a:prstGeom>
        </p:spPr>
        <p:txBody>
          <a:bodyPr wrap="square">
            <a:spAutoFit/>
          </a:bodyPr>
          <a:lstStyle/>
          <a:p>
            <a:pPr marL="457200" indent="-457200">
              <a:buFont typeface="Arial" panose="020B0604020202020204" pitchFamily="34" charset="0"/>
              <a:buChar char="•"/>
            </a:pPr>
            <a:r>
              <a:rPr lang="en-PK" sz="2400" dirty="0"/>
              <a:t>Researchers suspect that genetics may contribute to an individual’s susceptibility to PTSD through an interaction with environmental factors</a:t>
            </a:r>
          </a:p>
          <a:p>
            <a:pPr marL="457200" indent="-457200">
              <a:buFont typeface="Arial" panose="020B0604020202020204" pitchFamily="34" charset="0"/>
              <a:buChar char="•"/>
            </a:pPr>
            <a:r>
              <a:rPr lang="en-PK" sz="2400" dirty="0"/>
              <a:t>Presence of one of four polymorphisms at the stress related gene FKBP5, increased risk for PTSD in patients with a history of child abuse </a:t>
            </a:r>
          </a:p>
          <a:p>
            <a:pPr marL="457200" indent="-457200">
              <a:buFont typeface="Arial" panose="020B0604020202020204" pitchFamily="34" charset="0"/>
              <a:buChar char="•"/>
            </a:pPr>
            <a:r>
              <a:rPr lang="en-PK" sz="2400" dirty="0"/>
              <a:t>Evidence suggests that psychiatric history, both personal or in family members, increaes the likelihood of being exposed to a trauma and developing PTSD once exposed. </a:t>
            </a:r>
          </a:p>
        </p:txBody>
      </p:sp>
    </p:spTree>
    <p:extLst>
      <p:ext uri="{BB962C8B-B14F-4D97-AF65-F5344CB8AC3E}">
        <p14:creationId xmlns:p14="http://schemas.microsoft.com/office/powerpoint/2010/main" val="1571085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C9053-D7CC-2445-3214-9A621A78F723}"/>
              </a:ext>
            </a:extLst>
          </p:cNvPr>
          <p:cNvSpPr>
            <a:spLocks noGrp="1"/>
          </p:cNvSpPr>
          <p:nvPr>
            <p:ph idx="1"/>
          </p:nvPr>
        </p:nvSpPr>
        <p:spPr>
          <a:xfrm>
            <a:off x="210699" y="646279"/>
            <a:ext cx="8671458" cy="609600"/>
          </a:xfrm>
        </p:spPr>
        <p:txBody>
          <a:bodyPr>
            <a:normAutofit/>
          </a:bodyPr>
          <a:lstStyle/>
          <a:p>
            <a:pPr marL="0" indent="0" algn="ctr">
              <a:buNone/>
            </a:pPr>
            <a:r>
              <a:rPr lang="en-US" b="1" dirty="0">
                <a:solidFill>
                  <a:schemeClr val="accent4">
                    <a:lumMod val="75000"/>
                  </a:schemeClr>
                </a:solidFill>
              </a:rPr>
              <a:t>Treatment options</a:t>
            </a:r>
            <a:endParaRPr lang="en-US" dirty="0"/>
          </a:p>
        </p:txBody>
      </p:sp>
      <p:sp>
        <p:nvSpPr>
          <p:cNvPr id="6" name="Rounded Rectangle 5">
            <a:extLst>
              <a:ext uri="{FF2B5EF4-FFF2-40B4-BE49-F238E27FC236}">
                <a16:creationId xmlns:a16="http://schemas.microsoft.com/office/drawing/2014/main" id="{90B1BEE5-61E2-1CFB-0E74-113C25A94005}"/>
              </a:ext>
            </a:extLst>
          </p:cNvPr>
          <p:cNvSpPr/>
          <p:nvPr/>
        </p:nvSpPr>
        <p:spPr>
          <a:xfrm>
            <a:off x="6477000" y="6311901"/>
            <a:ext cx="2499258" cy="393699"/>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pic>
        <p:nvPicPr>
          <p:cNvPr id="7" name="Content Placeholder 4">
            <a:extLst>
              <a:ext uri="{FF2B5EF4-FFF2-40B4-BE49-F238E27FC236}">
                <a16:creationId xmlns:a16="http://schemas.microsoft.com/office/drawing/2014/main" id="{77954E4D-6445-483F-AE9D-A52291FCE4A8}"/>
              </a:ext>
            </a:extLst>
          </p:cNvPr>
          <p:cNvPicPr>
            <a:picLocks noChangeAspect="1"/>
          </p:cNvPicPr>
          <p:nvPr/>
        </p:nvPicPr>
        <p:blipFill>
          <a:blip r:embed="rId2"/>
          <a:stretch>
            <a:fillRect/>
          </a:stretch>
        </p:blipFill>
        <p:spPr>
          <a:xfrm>
            <a:off x="116597" y="1255879"/>
            <a:ext cx="8671458" cy="5221121"/>
          </a:xfrm>
          <a:prstGeom prst="rect">
            <a:avLst/>
          </a:prstGeom>
        </p:spPr>
      </p:pic>
    </p:spTree>
    <p:extLst>
      <p:ext uri="{BB962C8B-B14F-4D97-AF65-F5344CB8AC3E}">
        <p14:creationId xmlns:p14="http://schemas.microsoft.com/office/powerpoint/2010/main" val="3261185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C9053-D7CC-2445-3214-9A621A78F723}"/>
              </a:ext>
            </a:extLst>
          </p:cNvPr>
          <p:cNvSpPr>
            <a:spLocks noGrp="1"/>
          </p:cNvSpPr>
          <p:nvPr>
            <p:ph idx="1"/>
          </p:nvPr>
        </p:nvSpPr>
        <p:spPr>
          <a:xfrm>
            <a:off x="210699" y="646279"/>
            <a:ext cx="8671458" cy="609600"/>
          </a:xfrm>
        </p:spPr>
        <p:txBody>
          <a:bodyPr>
            <a:normAutofit/>
          </a:bodyPr>
          <a:lstStyle/>
          <a:p>
            <a:pPr marL="0" indent="0" algn="ctr">
              <a:buNone/>
            </a:pPr>
            <a:r>
              <a:rPr lang="en-US" dirty="0">
                <a:solidFill>
                  <a:schemeClr val="accent4">
                    <a:lumMod val="75000"/>
                  </a:schemeClr>
                </a:solidFill>
              </a:rPr>
              <a:t>Evidence-based Psychotherapy Treatments</a:t>
            </a:r>
            <a:endParaRPr lang="en-US" dirty="0"/>
          </a:p>
        </p:txBody>
      </p:sp>
      <p:sp>
        <p:nvSpPr>
          <p:cNvPr id="6" name="Rounded Rectangle 5">
            <a:extLst>
              <a:ext uri="{FF2B5EF4-FFF2-40B4-BE49-F238E27FC236}">
                <a16:creationId xmlns:a16="http://schemas.microsoft.com/office/drawing/2014/main" id="{90B1BEE5-61E2-1CFB-0E74-113C25A94005}"/>
              </a:ext>
            </a:extLst>
          </p:cNvPr>
          <p:cNvSpPr/>
          <p:nvPr/>
        </p:nvSpPr>
        <p:spPr>
          <a:xfrm>
            <a:off x="6477000" y="6311901"/>
            <a:ext cx="2499258" cy="393699"/>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
        <p:nvSpPr>
          <p:cNvPr id="2" name="TextBox 1">
            <a:extLst>
              <a:ext uri="{FF2B5EF4-FFF2-40B4-BE49-F238E27FC236}">
                <a16:creationId xmlns:a16="http://schemas.microsoft.com/office/drawing/2014/main" id="{A0C65C3B-BDB2-4992-B94A-ABFF60CE7127}"/>
              </a:ext>
            </a:extLst>
          </p:cNvPr>
          <p:cNvSpPr txBox="1"/>
          <p:nvPr/>
        </p:nvSpPr>
        <p:spPr>
          <a:xfrm>
            <a:off x="210699" y="2057400"/>
            <a:ext cx="8323701" cy="2769989"/>
          </a:xfrm>
          <a:prstGeom prst="rect">
            <a:avLst/>
          </a:prstGeom>
          <a:noFill/>
        </p:spPr>
        <p:txBody>
          <a:bodyPr wrap="square" rtlCol="0">
            <a:spAutoFit/>
          </a:bodyPr>
          <a:lstStyle/>
          <a:p>
            <a:pPr>
              <a:spcAft>
                <a:spcPts val="1200"/>
              </a:spcAft>
            </a:pPr>
            <a:r>
              <a:rPr lang="en-US" sz="2400"/>
              <a:t>First line psychotherapies:</a:t>
            </a:r>
          </a:p>
          <a:p>
            <a:r>
              <a:rPr lang="en-US" sz="2400"/>
              <a:t>A </a:t>
            </a:r>
            <a:r>
              <a:rPr lang="en-US" sz="2400" b="1"/>
              <a:t>Trauma-focused psychotherapy </a:t>
            </a:r>
            <a:r>
              <a:rPr lang="en-US" sz="2400"/>
              <a:t>that includes components of exposure and/or cognitive restructuring, such as:</a:t>
            </a:r>
          </a:p>
          <a:p>
            <a:pPr lvl="1">
              <a:spcAft>
                <a:spcPts val="1200"/>
              </a:spcAft>
            </a:pPr>
            <a:r>
              <a:rPr lang="en-US" sz="2400" b="1"/>
              <a:t>Prolonged Exposure (PE)</a:t>
            </a:r>
          </a:p>
          <a:p>
            <a:pPr lvl="1">
              <a:spcAft>
                <a:spcPts val="1200"/>
              </a:spcAft>
            </a:pPr>
            <a:r>
              <a:rPr lang="en-US" sz="2400" b="1"/>
              <a:t>Cognitive Processing Therapy (CPT)</a:t>
            </a:r>
          </a:p>
          <a:p>
            <a:pPr lvl="1">
              <a:spcAft>
                <a:spcPts val="1200"/>
              </a:spcAft>
            </a:pPr>
            <a:r>
              <a:rPr lang="en-US" sz="2400" b="1"/>
              <a:t>Eye Movement Desensitization and Reprocessing </a:t>
            </a:r>
            <a:r>
              <a:rPr lang="en-US" sz="2400"/>
              <a:t>(EMDR)</a:t>
            </a:r>
            <a:endParaRPr lang="en-US" sz="2400" dirty="0"/>
          </a:p>
        </p:txBody>
      </p:sp>
    </p:spTree>
    <p:extLst>
      <p:ext uri="{BB962C8B-B14F-4D97-AF65-F5344CB8AC3E}">
        <p14:creationId xmlns:p14="http://schemas.microsoft.com/office/powerpoint/2010/main" val="3515753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C6A421-9AE3-4942-008A-664C298D6CF9}"/>
              </a:ext>
            </a:extLst>
          </p:cNvPr>
          <p:cNvSpPr>
            <a:spLocks noGrp="1"/>
          </p:cNvSpPr>
          <p:nvPr>
            <p:ph idx="1"/>
          </p:nvPr>
        </p:nvSpPr>
        <p:spPr>
          <a:xfrm>
            <a:off x="457200" y="762000"/>
            <a:ext cx="8229600" cy="5715000"/>
          </a:xfrm>
        </p:spPr>
        <p:txBody>
          <a:bodyPr>
            <a:normAutofit/>
          </a:bodyPr>
          <a:lstStyle/>
          <a:p>
            <a:endParaRPr lang="en-US" sz="2900" dirty="0"/>
          </a:p>
        </p:txBody>
      </p:sp>
      <p:sp>
        <p:nvSpPr>
          <p:cNvPr id="2" name="Rounded Rectangle 5">
            <a:extLst>
              <a:ext uri="{FF2B5EF4-FFF2-40B4-BE49-F238E27FC236}">
                <a16:creationId xmlns:a16="http://schemas.microsoft.com/office/drawing/2014/main" id="{CA34876D-9B88-BA8C-37BD-01AEBB68F0DB}"/>
              </a:ext>
            </a:extLst>
          </p:cNvPr>
          <p:cNvSpPr/>
          <p:nvPr/>
        </p:nvSpPr>
        <p:spPr>
          <a:xfrm>
            <a:off x="6400800" y="6248400"/>
            <a:ext cx="2601492" cy="47305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pic>
        <p:nvPicPr>
          <p:cNvPr id="4" name="Picture 2">
            <a:extLst>
              <a:ext uri="{FF2B5EF4-FFF2-40B4-BE49-F238E27FC236}">
                <a16:creationId xmlns:a16="http://schemas.microsoft.com/office/drawing/2014/main" id="{C044AF58-6B43-41A3-A1A4-43FC2F127E65}"/>
              </a:ext>
            </a:extLst>
          </p:cNvPr>
          <p:cNvPicPr>
            <a:picLocks noChangeAspect="1" noChangeArrowheads="1"/>
          </p:cNvPicPr>
          <p:nvPr/>
        </p:nvPicPr>
        <p:blipFill>
          <a:blip r:embed="rId3"/>
          <a:srcRect/>
          <a:stretch>
            <a:fillRect/>
          </a:stretch>
        </p:blipFill>
        <p:spPr bwMode="auto">
          <a:xfrm>
            <a:off x="0" y="0"/>
            <a:ext cx="9144000" cy="6096000"/>
          </a:xfrm>
          <a:prstGeom prst="rect">
            <a:avLst/>
          </a:prstGeom>
          <a:noFill/>
          <a:ln w="9525">
            <a:noFill/>
            <a:miter lim="800000"/>
            <a:headEnd/>
            <a:tailEnd/>
          </a:ln>
          <a:effectLst/>
        </p:spPr>
      </p:pic>
    </p:spTree>
    <p:extLst>
      <p:ext uri="{BB962C8B-B14F-4D97-AF65-F5344CB8AC3E}">
        <p14:creationId xmlns:p14="http://schemas.microsoft.com/office/powerpoint/2010/main" val="333965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CA34876D-9B88-BA8C-37BD-01AEBB68F0DB}"/>
              </a:ext>
            </a:extLst>
          </p:cNvPr>
          <p:cNvSpPr/>
          <p:nvPr/>
        </p:nvSpPr>
        <p:spPr>
          <a:xfrm>
            <a:off x="6400800" y="6248400"/>
            <a:ext cx="2601492" cy="47305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pic>
        <p:nvPicPr>
          <p:cNvPr id="4" name="Picture 2">
            <a:extLst>
              <a:ext uri="{FF2B5EF4-FFF2-40B4-BE49-F238E27FC236}">
                <a16:creationId xmlns:a16="http://schemas.microsoft.com/office/drawing/2014/main" id="{1ACF8E5B-31DD-4C7F-98D9-C60188712BE0}"/>
              </a:ext>
            </a:extLst>
          </p:cNvPr>
          <p:cNvPicPr>
            <a:picLocks noGrp="1" noChangeAspect="1" noChangeArrowheads="1"/>
          </p:cNvPicPr>
          <p:nvPr>
            <p:ph idx="1"/>
          </p:nvPr>
        </p:nvPicPr>
        <p:blipFill>
          <a:blip r:embed="rId3"/>
          <a:srcRect/>
          <a:stretch>
            <a:fillRect/>
          </a:stretch>
        </p:blipFill>
        <p:spPr bwMode="auto">
          <a:xfrm>
            <a:off x="-29029" y="304800"/>
            <a:ext cx="9144000" cy="6096000"/>
          </a:xfrm>
          <a:prstGeom prst="rect">
            <a:avLst/>
          </a:prstGeom>
          <a:noFill/>
          <a:ln w="9525">
            <a:noFill/>
            <a:miter lim="800000"/>
            <a:headEnd/>
            <a:tailEnd/>
          </a:ln>
          <a:effectLst/>
        </p:spPr>
      </p:pic>
    </p:spTree>
    <p:extLst>
      <p:ext uri="{BB962C8B-B14F-4D97-AF65-F5344CB8AC3E}">
        <p14:creationId xmlns:p14="http://schemas.microsoft.com/office/powerpoint/2010/main" val="3190057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CA34876D-9B88-BA8C-37BD-01AEBB68F0DB}"/>
              </a:ext>
            </a:extLst>
          </p:cNvPr>
          <p:cNvSpPr/>
          <p:nvPr/>
        </p:nvSpPr>
        <p:spPr>
          <a:xfrm>
            <a:off x="6400800" y="6248400"/>
            <a:ext cx="2601492" cy="47305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pic>
        <p:nvPicPr>
          <p:cNvPr id="4" name="Picture 2">
            <a:extLst>
              <a:ext uri="{FF2B5EF4-FFF2-40B4-BE49-F238E27FC236}">
                <a16:creationId xmlns:a16="http://schemas.microsoft.com/office/drawing/2014/main" id="{09B8ED9A-07DC-44A9-A98C-4B523B124A61}"/>
              </a:ext>
            </a:extLst>
          </p:cNvPr>
          <p:cNvPicPr>
            <a:picLocks noGrp="1" noChangeAspect="1" noChangeArrowheads="1"/>
          </p:cNvPicPr>
          <p:nvPr>
            <p:ph idx="1"/>
          </p:nvPr>
        </p:nvPicPr>
        <p:blipFill>
          <a:blip r:embed="rId3"/>
          <a:srcRect/>
          <a:stretch>
            <a:fillRect/>
          </a:stretch>
        </p:blipFill>
        <p:spPr bwMode="auto">
          <a:xfrm>
            <a:off x="304801" y="213018"/>
            <a:ext cx="8382000" cy="6263982"/>
          </a:xfrm>
          <a:prstGeom prst="rect">
            <a:avLst/>
          </a:prstGeom>
          <a:noFill/>
          <a:ln w="9525">
            <a:noFill/>
            <a:miter lim="800000"/>
            <a:headEnd/>
            <a:tailEnd/>
          </a:ln>
          <a:effectLst/>
        </p:spPr>
      </p:pic>
    </p:spTree>
    <p:extLst>
      <p:ext uri="{BB962C8B-B14F-4D97-AF65-F5344CB8AC3E}">
        <p14:creationId xmlns:p14="http://schemas.microsoft.com/office/powerpoint/2010/main" val="65272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CA34876D-9B88-BA8C-37BD-01AEBB68F0DB}"/>
              </a:ext>
            </a:extLst>
          </p:cNvPr>
          <p:cNvSpPr/>
          <p:nvPr/>
        </p:nvSpPr>
        <p:spPr>
          <a:xfrm>
            <a:off x="6400800" y="6248400"/>
            <a:ext cx="2601492" cy="47305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pic>
        <p:nvPicPr>
          <p:cNvPr id="4" name="Picture 2">
            <a:extLst>
              <a:ext uri="{FF2B5EF4-FFF2-40B4-BE49-F238E27FC236}">
                <a16:creationId xmlns:a16="http://schemas.microsoft.com/office/drawing/2014/main" id="{2299E32F-E001-4C1F-9245-67BC68ECEED0}"/>
              </a:ext>
            </a:extLst>
          </p:cNvPr>
          <p:cNvPicPr>
            <a:picLocks noGrp="1" noChangeAspect="1" noChangeArrowheads="1"/>
          </p:cNvPicPr>
          <p:nvPr>
            <p:ph idx="1"/>
          </p:nvPr>
        </p:nvPicPr>
        <p:blipFill>
          <a:blip r:embed="rId3"/>
          <a:srcRect/>
          <a:stretch>
            <a:fillRect/>
          </a:stretch>
        </p:blipFill>
        <p:spPr bwMode="auto">
          <a:xfrm>
            <a:off x="141708" y="838200"/>
            <a:ext cx="8860584" cy="5486400"/>
          </a:xfrm>
          <a:prstGeom prst="rect">
            <a:avLst/>
          </a:prstGeom>
          <a:noFill/>
          <a:ln w="9525">
            <a:noFill/>
            <a:miter lim="800000"/>
            <a:headEnd/>
            <a:tailEnd/>
          </a:ln>
          <a:effectLst/>
        </p:spPr>
      </p:pic>
    </p:spTree>
    <p:extLst>
      <p:ext uri="{BB962C8B-B14F-4D97-AF65-F5344CB8AC3E}">
        <p14:creationId xmlns:p14="http://schemas.microsoft.com/office/powerpoint/2010/main" val="282658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5211295"/>
              </p:ext>
            </p:extLst>
          </p:nvPr>
        </p:nvGraphicFramePr>
        <p:xfrm>
          <a:off x="5181599" y="1944912"/>
          <a:ext cx="3435805" cy="438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52400" y="528636"/>
            <a:ext cx="8465005" cy="1387249"/>
          </a:xfrm>
        </p:spPr>
        <p:txBody>
          <a:bodyPr>
            <a:normAutofit/>
          </a:bodyPr>
          <a:lstStyle/>
          <a:p>
            <a:pPr algn="l"/>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       MOTTO</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3" name="Content Placeholder 12"/>
          <p:cNvSpPr>
            <a:spLocks noGrp="1"/>
          </p:cNvSpPr>
          <p:nvPr>
            <p:ph sz="quarter" idx="4"/>
          </p:nvPr>
        </p:nvSpPr>
        <p:spPr>
          <a:xfrm>
            <a:off x="304800" y="2016349"/>
            <a:ext cx="4648200" cy="4384451"/>
          </a:xfrm>
        </p:spPr>
        <p:txBody>
          <a:bodyPr>
            <a:normAutofit/>
          </a:bodyPr>
          <a:lstStyle/>
          <a:p>
            <a:pPr lvl="0"/>
            <a:r>
              <a:rPr lang="en-US" sz="2800" dirty="0"/>
              <a:t>To impart evidence based research oriented medical education</a:t>
            </a:r>
          </a:p>
          <a:p>
            <a:pPr lvl="0"/>
            <a:r>
              <a:rPr lang="en-US" sz="2800" dirty="0"/>
              <a:t>To provide best possible patient care</a:t>
            </a:r>
          </a:p>
          <a:p>
            <a:pPr lvl="0"/>
            <a:r>
              <a:rPr lang="en-US" sz="2800" dirty="0"/>
              <a:t>To inculcate the values of mutual respect and ethical practice of medicine</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42" y="2208433"/>
            <a:ext cx="8084458" cy="3733800"/>
          </a:xfrm>
        </p:spPr>
        <p:txBody>
          <a:bodyPr>
            <a:noAutofit/>
          </a:bodyPr>
          <a:lstStyle/>
          <a:p>
            <a:r>
              <a:rPr lang="en-US" sz="2400" dirty="0"/>
              <a:t>Efficacy of Artificial Intelligence-Assisted Psychotherapy in Patients With Anxiety Disorders: A Prospective, National Multicenter Randomized Controlled Trial Protocol </a:t>
            </a:r>
            <a:r>
              <a:rPr lang="en-US" sz="1100" u="sng" dirty="0">
                <a:hlinkClick r:id="rId2"/>
              </a:rPr>
              <a:t>Shanshan </a:t>
            </a:r>
            <a:r>
              <a:rPr lang="en-US" sz="1100" u="sng" dirty="0" err="1">
                <a:hlinkClick r:id="rId2"/>
              </a:rPr>
              <a:t>Su</a:t>
            </a:r>
            <a:r>
              <a:rPr lang="en-US" sz="1100" dirty="0"/>
              <a:t>,</a:t>
            </a:r>
            <a:r>
              <a:rPr lang="en-US" sz="1100" baseline="30000" dirty="0"/>
              <a:t> 1 , † </a:t>
            </a:r>
            <a:r>
              <a:rPr lang="en-US" sz="1100" u="sng" dirty="0">
                <a:hlinkClick r:id="rId3"/>
              </a:rPr>
              <a:t>Yuan Wang</a:t>
            </a:r>
            <a:r>
              <a:rPr lang="en-US" sz="1100" dirty="0"/>
              <a:t>,</a:t>
            </a:r>
            <a:r>
              <a:rPr lang="en-US" sz="1100" baseline="30000" dirty="0"/>
              <a:t> 1</a:t>
            </a:r>
            <a:br>
              <a:rPr lang="en-US" sz="1100" dirty="0"/>
            </a:br>
            <a:br>
              <a:rPr lang="en-US" sz="2400" b="1" dirty="0"/>
            </a:br>
            <a:r>
              <a:rPr lang="en-US" sz="2400" b="1" dirty="0"/>
              <a:t>Abstract</a:t>
            </a:r>
            <a:br>
              <a:rPr lang="en-US" sz="2400" b="1" dirty="0"/>
            </a:br>
            <a:r>
              <a:rPr lang="en-US" sz="2400" dirty="0"/>
              <a:t>The availability of psychotherapy is low due to the limited resources. Artificial intelligence (AI)-assisted psychotherapy offers an opportunity to develop an efficient and standardized psychotherapy model and improve the availability of psychotherapy, which is key to improve the clinical efficacy of anxiety disorder treatments.</a:t>
            </a:r>
          </a:p>
        </p:txBody>
      </p:sp>
      <p:sp>
        <p:nvSpPr>
          <p:cNvPr id="7" name="Rounded Rectangle 5">
            <a:extLst>
              <a:ext uri="{FF2B5EF4-FFF2-40B4-BE49-F238E27FC236}">
                <a16:creationId xmlns:a16="http://schemas.microsoft.com/office/drawing/2014/main" id="{81113668-258F-8BD5-4629-D50DE625CBB4}"/>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
        <p:nvSpPr>
          <p:cNvPr id="6" name="Content Placeholder 5">
            <a:extLst>
              <a:ext uri="{FF2B5EF4-FFF2-40B4-BE49-F238E27FC236}">
                <a16:creationId xmlns:a16="http://schemas.microsoft.com/office/drawing/2014/main" id="{E90811FB-9EFA-46DD-B6CC-FD8F128FBECC}"/>
              </a:ext>
            </a:extLst>
          </p:cNvPr>
          <p:cNvSpPr>
            <a:spLocks noGrp="1"/>
          </p:cNvSpPr>
          <p:nvPr>
            <p:ph idx="1"/>
          </p:nvPr>
        </p:nvSpPr>
        <p:spPr/>
        <p:txBody>
          <a:bodyPr/>
          <a:lstStyle/>
          <a:p>
            <a:endParaRPr lang="en-US" dirty="0"/>
          </a:p>
        </p:txBody>
      </p:sp>
      <p:sp>
        <p:nvSpPr>
          <p:cNvPr id="8" name="TextBox 7">
            <a:extLst>
              <a:ext uri="{FF2B5EF4-FFF2-40B4-BE49-F238E27FC236}">
                <a16:creationId xmlns:a16="http://schemas.microsoft.com/office/drawing/2014/main" id="{DD6D6D0F-BA93-4EB9-907F-ECF02FC61676}"/>
              </a:ext>
            </a:extLst>
          </p:cNvPr>
          <p:cNvSpPr txBox="1"/>
          <p:nvPr/>
        </p:nvSpPr>
        <p:spPr>
          <a:xfrm>
            <a:off x="1905000" y="663464"/>
            <a:ext cx="4509052" cy="646331"/>
          </a:xfrm>
          <a:prstGeom prst="rect">
            <a:avLst/>
          </a:prstGeom>
          <a:noFill/>
        </p:spPr>
        <p:txBody>
          <a:bodyPr wrap="square" rtlCol="0">
            <a:spAutoFit/>
          </a:bodyPr>
          <a:lstStyle/>
          <a:p>
            <a:pPr algn="ctr"/>
            <a:r>
              <a:rPr lang="en-US" sz="3600" dirty="0">
                <a:solidFill>
                  <a:schemeClr val="accent4">
                    <a:lumMod val="75000"/>
                  </a:schemeClr>
                </a:solidFill>
              </a:rPr>
              <a:t>Research</a:t>
            </a:r>
          </a:p>
        </p:txBody>
      </p:sp>
    </p:spTree>
    <p:extLst>
      <p:ext uri="{BB962C8B-B14F-4D97-AF65-F5344CB8AC3E}">
        <p14:creationId xmlns:p14="http://schemas.microsoft.com/office/powerpoint/2010/main" val="4285089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43D5F-1DC3-483D-24D2-CECBB1EC144F}"/>
              </a:ext>
            </a:extLst>
          </p:cNvPr>
          <p:cNvSpPr>
            <a:spLocks noGrp="1"/>
          </p:cNvSpPr>
          <p:nvPr>
            <p:ph idx="1"/>
          </p:nvPr>
        </p:nvSpPr>
        <p:spPr>
          <a:xfrm>
            <a:off x="457200" y="2133600"/>
            <a:ext cx="8229600" cy="3992563"/>
          </a:xfrm>
        </p:spPr>
        <p:txBody>
          <a:bodyPr>
            <a:normAutofit fontScale="92500" lnSpcReduction="20000"/>
          </a:bodyPr>
          <a:lstStyle/>
          <a:p>
            <a:pPr marL="457200" indent="-457200">
              <a:buFont typeface="+mj-lt"/>
              <a:buAutoNum type="arabicPeriod"/>
            </a:pPr>
            <a:r>
              <a:rPr lang="en-US" sz="2400" dirty="0"/>
              <a:t>A 25-year-old woman, who was sexually assaulted a year ago, reports feeling emotionally detached, unable to connect with her family, and avoiding social interactions. She also experiences nightmares and hyperarousal. What PTSD symptom cluster does this describe?</a:t>
            </a:r>
          </a:p>
          <a:p>
            <a:pPr marL="457200" indent="-457200">
              <a:buAutoNum type="alphaUcParenR"/>
            </a:pPr>
            <a:r>
              <a:rPr lang="en-US" sz="2400" dirty="0"/>
              <a:t>Intrusion symptoms</a:t>
            </a:r>
          </a:p>
          <a:p>
            <a:pPr marL="457200" indent="-457200">
              <a:buAutoNum type="alphaUcParenR"/>
            </a:pPr>
            <a:r>
              <a:rPr lang="en-US" sz="2400" dirty="0"/>
              <a:t> Avoidance symptoms</a:t>
            </a:r>
          </a:p>
          <a:p>
            <a:pPr marL="457200" indent="-457200">
              <a:buAutoNum type="alphaUcParenR"/>
            </a:pPr>
            <a:r>
              <a:rPr lang="en-US" sz="2400" dirty="0"/>
              <a:t> Negative alterations in mood and cognition</a:t>
            </a:r>
          </a:p>
          <a:p>
            <a:pPr marL="457200" indent="-457200">
              <a:buAutoNum type="alphaUcParenR"/>
            </a:pPr>
            <a:r>
              <a:rPr lang="en-US" sz="2400" dirty="0"/>
              <a:t> Hyperarousal symptoms</a:t>
            </a:r>
          </a:p>
          <a:p>
            <a:pPr marL="457200" indent="-457200">
              <a:buAutoNum type="alphaUcParenR"/>
            </a:pPr>
            <a:r>
              <a:rPr lang="en-US" sz="2400" dirty="0"/>
              <a:t>Re-experiencing</a:t>
            </a:r>
          </a:p>
          <a:p>
            <a:pPr marL="0" indent="0">
              <a:buNone/>
            </a:pPr>
            <a:endParaRPr lang="en-US" sz="2400" dirty="0"/>
          </a:p>
          <a:p>
            <a:pPr marL="0" indent="0">
              <a:buNone/>
            </a:pPr>
            <a:r>
              <a:rPr lang="en-US" sz="2400"/>
              <a:t>Answer: C</a:t>
            </a:r>
            <a:endParaRPr lang="en-US" sz="2400" dirty="0"/>
          </a:p>
        </p:txBody>
      </p:sp>
      <p:sp>
        <p:nvSpPr>
          <p:cNvPr id="4" name="TextBox 3">
            <a:extLst>
              <a:ext uri="{FF2B5EF4-FFF2-40B4-BE49-F238E27FC236}">
                <a16:creationId xmlns:a16="http://schemas.microsoft.com/office/drawing/2014/main" id="{3CA07330-C8F8-50D6-166F-03C29BABD33C}"/>
              </a:ext>
            </a:extLst>
          </p:cNvPr>
          <p:cNvSpPr txBox="1"/>
          <p:nvPr/>
        </p:nvSpPr>
        <p:spPr>
          <a:xfrm>
            <a:off x="1905000" y="914400"/>
            <a:ext cx="5943600" cy="584775"/>
          </a:xfrm>
          <a:prstGeom prst="rect">
            <a:avLst/>
          </a:prstGeom>
          <a:noFill/>
        </p:spPr>
        <p:txBody>
          <a:bodyPr wrap="square" rtlCol="0">
            <a:spAutoFit/>
          </a:bodyPr>
          <a:lstStyle/>
          <a:p>
            <a:pPr algn="ctr"/>
            <a:r>
              <a:rPr lang="en-US" sz="3200" b="1" dirty="0">
                <a:solidFill>
                  <a:srgbClr val="7030A0"/>
                </a:solidFill>
              </a:rPr>
              <a:t>Multiple Choice Questions</a:t>
            </a:r>
          </a:p>
        </p:txBody>
      </p:sp>
    </p:spTree>
    <p:extLst>
      <p:ext uri="{BB962C8B-B14F-4D97-AF65-F5344CB8AC3E}">
        <p14:creationId xmlns:p14="http://schemas.microsoft.com/office/powerpoint/2010/main" val="700846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ABF70-4AE8-8511-6101-8869DF8F2C4D}"/>
              </a:ext>
            </a:extLst>
          </p:cNvPr>
          <p:cNvSpPr>
            <a:spLocks noGrp="1"/>
          </p:cNvSpPr>
          <p:nvPr>
            <p:ph idx="1"/>
          </p:nvPr>
        </p:nvSpPr>
        <p:spPr>
          <a:xfrm>
            <a:off x="457200" y="1295400"/>
            <a:ext cx="8229600" cy="4830763"/>
          </a:xfrm>
        </p:spPr>
        <p:txBody>
          <a:bodyPr>
            <a:normAutofit/>
          </a:bodyPr>
          <a:lstStyle/>
          <a:p>
            <a:pPr marL="457200" indent="-457200">
              <a:buAutoNum type="arabicPeriod" startAt="2"/>
            </a:pPr>
            <a:r>
              <a:rPr lang="en-US" sz="2400" dirty="0"/>
              <a:t>A 35-year-old man who survived a terrorist attack begins   drinking heavily to cope with nightmares and anxiety. Which of the following is the most likely explanation for his substance use?</a:t>
            </a:r>
          </a:p>
          <a:p>
            <a:pPr marL="457200" indent="-457200">
              <a:buAutoNum type="alphaUcParenR"/>
            </a:pPr>
            <a:r>
              <a:rPr lang="en-US" sz="2400" dirty="0"/>
              <a:t>Social pressure</a:t>
            </a:r>
          </a:p>
          <a:p>
            <a:pPr marL="457200" indent="-457200">
              <a:buAutoNum type="alphaUcParenR"/>
            </a:pPr>
            <a:r>
              <a:rPr lang="en-US" sz="2400" dirty="0"/>
              <a:t> Maladaptive coping mechanism</a:t>
            </a:r>
          </a:p>
          <a:p>
            <a:pPr marL="457200" indent="-457200">
              <a:buAutoNum type="alphaUcParenR"/>
            </a:pPr>
            <a:r>
              <a:rPr lang="en-US" sz="2400" dirty="0"/>
              <a:t> Alcohol Dependence without PTSD</a:t>
            </a:r>
          </a:p>
          <a:p>
            <a:pPr marL="457200" indent="-457200">
              <a:buAutoNum type="alphaUcParenR"/>
            </a:pPr>
            <a:r>
              <a:rPr lang="en-US" sz="2400" dirty="0"/>
              <a:t> Genetic predisposition to addiction</a:t>
            </a:r>
          </a:p>
          <a:p>
            <a:pPr marL="457200" indent="-457200">
              <a:buAutoNum type="alphaUcParenR"/>
            </a:pPr>
            <a:r>
              <a:rPr lang="en-US" sz="2400" dirty="0"/>
              <a:t>Peer pressure</a:t>
            </a:r>
          </a:p>
          <a:p>
            <a:pPr marL="0" indent="0">
              <a:buNone/>
            </a:pPr>
            <a:endParaRPr lang="en-US" sz="2400" dirty="0"/>
          </a:p>
          <a:p>
            <a:pPr marL="0" indent="0">
              <a:buNone/>
            </a:pPr>
            <a:r>
              <a:rPr lang="en-US" sz="2400" dirty="0"/>
              <a:t>Answer: B</a:t>
            </a:r>
          </a:p>
        </p:txBody>
      </p:sp>
    </p:spTree>
    <p:extLst>
      <p:ext uri="{BB962C8B-B14F-4D97-AF65-F5344CB8AC3E}">
        <p14:creationId xmlns:p14="http://schemas.microsoft.com/office/powerpoint/2010/main" val="528970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2AB8A4-2EA5-EAA6-BDA5-46DC6AD30C5F}"/>
              </a:ext>
            </a:extLst>
          </p:cNvPr>
          <p:cNvSpPr>
            <a:spLocks noGrp="1"/>
          </p:cNvSpPr>
          <p:nvPr>
            <p:ph idx="1"/>
          </p:nvPr>
        </p:nvSpPr>
        <p:spPr>
          <a:xfrm>
            <a:off x="457200" y="1524000"/>
            <a:ext cx="8229600" cy="4602163"/>
          </a:xfrm>
        </p:spPr>
        <p:txBody>
          <a:bodyPr>
            <a:normAutofit lnSpcReduction="10000"/>
          </a:bodyPr>
          <a:lstStyle/>
          <a:p>
            <a:pPr marL="0" indent="0">
              <a:buNone/>
            </a:pPr>
            <a:r>
              <a:rPr lang="en-US" sz="2400" dirty="0"/>
              <a:t>3. A 29-year-old woman who survived domestic violence reports frequent blackouts where she "loses time" and finds herself in unfamiliar places without memory of how she got there. She also has flashbacks of the abuse. What subtype of PTSD does she likely have?</a:t>
            </a:r>
          </a:p>
          <a:p>
            <a:pPr marL="457200" indent="-457200">
              <a:buAutoNum type="alphaUcParenR"/>
            </a:pPr>
            <a:r>
              <a:rPr lang="en-US" sz="2400" dirty="0"/>
              <a:t>PTSD with Dissociative Symptoms</a:t>
            </a:r>
          </a:p>
          <a:p>
            <a:pPr marL="457200" indent="-457200">
              <a:buAutoNum type="alphaUcParenR"/>
            </a:pPr>
            <a:r>
              <a:rPr lang="en-US" sz="2400" dirty="0"/>
              <a:t> Complex PTSD</a:t>
            </a:r>
          </a:p>
          <a:p>
            <a:pPr marL="457200" indent="-457200">
              <a:buAutoNum type="alphaUcParenR"/>
            </a:pPr>
            <a:r>
              <a:rPr lang="en-US" sz="2400" dirty="0"/>
              <a:t> Dissociative Identity Disorder</a:t>
            </a:r>
          </a:p>
          <a:p>
            <a:pPr marL="457200" indent="-457200">
              <a:buAutoNum type="alphaUcParenR"/>
            </a:pPr>
            <a:r>
              <a:rPr lang="en-US" sz="2400" dirty="0"/>
              <a:t> Panic Disorder</a:t>
            </a:r>
          </a:p>
          <a:p>
            <a:pPr marL="457200" indent="-457200">
              <a:buAutoNum type="alphaUcParenR"/>
            </a:pPr>
            <a:r>
              <a:rPr lang="en-US" sz="2400" dirty="0" err="1"/>
              <a:t>Genaralized</a:t>
            </a:r>
            <a:r>
              <a:rPr lang="en-US" sz="2400" dirty="0"/>
              <a:t> anxiety disorder</a:t>
            </a:r>
          </a:p>
          <a:p>
            <a:pPr marL="0" indent="0">
              <a:buNone/>
            </a:pPr>
            <a:endParaRPr lang="en-US" sz="2400" dirty="0"/>
          </a:p>
          <a:p>
            <a:pPr marL="0" indent="0">
              <a:buNone/>
            </a:pPr>
            <a:r>
              <a:rPr lang="en-US" sz="2400" dirty="0"/>
              <a:t>Answer: A</a:t>
            </a:r>
          </a:p>
        </p:txBody>
      </p:sp>
    </p:spTree>
    <p:extLst>
      <p:ext uri="{BB962C8B-B14F-4D97-AF65-F5344CB8AC3E}">
        <p14:creationId xmlns:p14="http://schemas.microsoft.com/office/powerpoint/2010/main" val="1822915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99D0-672D-7FC2-9A29-D819AF807382}"/>
              </a:ext>
            </a:extLst>
          </p:cNvPr>
          <p:cNvSpPr>
            <a:spLocks noGrp="1"/>
          </p:cNvSpPr>
          <p:nvPr>
            <p:ph type="title"/>
          </p:nvPr>
        </p:nvSpPr>
        <p:spPr/>
        <p:txBody>
          <a:bodyPr/>
          <a:lstStyle/>
          <a:p>
            <a:r>
              <a:rPr lang="en-US" b="1" dirty="0">
                <a:solidFill>
                  <a:srgbClr val="7030A0"/>
                </a:solidFill>
              </a:rPr>
              <a:t>References </a:t>
            </a:r>
          </a:p>
        </p:txBody>
      </p:sp>
      <p:sp>
        <p:nvSpPr>
          <p:cNvPr id="3" name="Content Placeholder 2">
            <a:extLst>
              <a:ext uri="{FF2B5EF4-FFF2-40B4-BE49-F238E27FC236}">
                <a16:creationId xmlns:a16="http://schemas.microsoft.com/office/drawing/2014/main" id="{5731D97B-1BBF-B977-7FCF-B080AEF13A55}"/>
              </a:ext>
            </a:extLst>
          </p:cNvPr>
          <p:cNvSpPr>
            <a:spLocks noGrp="1"/>
          </p:cNvSpPr>
          <p:nvPr>
            <p:ph idx="1"/>
          </p:nvPr>
        </p:nvSpPr>
        <p:spPr>
          <a:xfrm>
            <a:off x="457200" y="1905000"/>
            <a:ext cx="8229600" cy="4525963"/>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2">
                    <a:lumMod val="60000"/>
                    <a:lumOff val="40000"/>
                  </a:schemeClr>
                </a:solidFill>
                <a:effectLst/>
                <a:uLnTx/>
                <a:uFillTx/>
                <a:latin typeface="+mj-lt"/>
                <a:ea typeface="+mn-ea"/>
                <a:cs typeface="+mn-cs"/>
              </a:rPr>
              <a:t>Handbook of Behavioral sciences</a:t>
            </a:r>
            <a:r>
              <a:rPr kumimoji="0" lang="en-US" sz="3200" b="0" i="0" u="none" strike="noStrike" kern="1200" cap="none" spc="0" normalizeH="0" baseline="0" noProof="0" dirty="0">
                <a:ln>
                  <a:noFill/>
                </a:ln>
                <a:solidFill>
                  <a:prstClr val="black"/>
                </a:solidFill>
                <a:effectLst/>
                <a:uLnTx/>
                <a:uFillTx/>
                <a:latin typeface="+mj-lt"/>
                <a:ea typeface="+mn-ea"/>
                <a:cs typeface="+mn-cs"/>
              </a:rPr>
              <a:t> by </a:t>
            </a:r>
            <a:r>
              <a:rPr kumimoji="0" lang="en-US" sz="3200" b="0" i="0" u="none" strike="noStrike" kern="1200" cap="none" spc="0" normalizeH="0" baseline="0" noProof="0" dirty="0" err="1">
                <a:ln>
                  <a:noFill/>
                </a:ln>
                <a:solidFill>
                  <a:prstClr val="black"/>
                </a:solidFill>
                <a:effectLst/>
                <a:uLnTx/>
                <a:uFillTx/>
                <a:latin typeface="+mj-lt"/>
                <a:ea typeface="+mn-ea"/>
                <a:cs typeface="+mn-cs"/>
              </a:rPr>
              <a:t>Mowadat</a:t>
            </a:r>
            <a:r>
              <a:rPr kumimoji="0" lang="en-US" sz="3200" b="0" i="0" u="none" strike="noStrike" kern="1200" cap="none" spc="0" normalizeH="0" baseline="0" noProof="0" dirty="0">
                <a:ln>
                  <a:noFill/>
                </a:ln>
                <a:solidFill>
                  <a:prstClr val="black"/>
                </a:solidFill>
                <a:effectLst/>
                <a:uLnTx/>
                <a:uFillTx/>
                <a:latin typeface="+mj-lt"/>
                <a:ea typeface="+mn-ea"/>
                <a:cs typeface="+mn-cs"/>
              </a:rPr>
              <a:t> </a:t>
            </a:r>
            <a:r>
              <a:rPr kumimoji="0" lang="en-US" sz="3200" b="0" i="0" u="none" strike="noStrike" kern="1200" cap="none" spc="0" normalizeH="0" baseline="0" noProof="0" dirty="0" err="1">
                <a:ln>
                  <a:noFill/>
                </a:ln>
                <a:solidFill>
                  <a:prstClr val="black"/>
                </a:solidFill>
                <a:effectLst/>
                <a:uLnTx/>
                <a:uFillTx/>
                <a:latin typeface="+mj-lt"/>
                <a:ea typeface="+mn-ea"/>
                <a:cs typeface="+mn-cs"/>
              </a:rPr>
              <a:t>H.Rana</a:t>
            </a:r>
            <a:r>
              <a:rPr kumimoji="0" lang="en-US" sz="3200" b="0" i="0" u="none" strike="noStrike" kern="1200" cap="none" spc="0" normalizeH="0" baseline="0" noProof="0" dirty="0">
                <a:ln>
                  <a:noFill/>
                </a:ln>
                <a:solidFill>
                  <a:prstClr val="black"/>
                </a:solidFill>
                <a:effectLst/>
                <a:uLnTx/>
                <a:uFillTx/>
                <a:latin typeface="+mj-lt"/>
                <a:ea typeface="+mn-ea"/>
                <a:cs typeface="+mn-cs"/>
              </a:rPr>
              <a:t>, Third edition</a:t>
            </a:r>
          </a:p>
          <a:p>
            <a:endParaRPr lang="en-US" b="1" dirty="0">
              <a:solidFill>
                <a:schemeClr val="accent4">
                  <a:lumMod val="75000"/>
                </a:schemeClr>
              </a:solidFill>
              <a:latin typeface="+mj-lt"/>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PK" sz="3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3570595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5572124" cy="5486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46840252"/>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75%</a:t>
                      </a:r>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13%</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2%</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a:t>
                      </a:r>
                      <a:r>
                        <a:rPr lang="en-US" sz="1600" baseline="0" dirty="0" err="1"/>
                        <a:t>Gynae</a:t>
                      </a:r>
                      <a:r>
                        <a:rPr lang="en-US" sz="1600" baseline="0" dirty="0"/>
                        <a:t>/</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2%</a:t>
                      </a:r>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a:t>8%</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422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3770" y="685800"/>
            <a:ext cx="7583926" cy="5638800"/>
          </a:xfrm>
          <a:prstGeom prst="rect">
            <a:avLst/>
          </a:prstGeom>
        </p:spPr>
        <p:txBody>
          <a:bodyPr>
            <a:normAutofit fontScale="70000" lnSpcReduction="20000"/>
          </a:bodyPr>
          <a:lstStyle/>
          <a:p>
            <a:pPr marL="0" indent="0">
              <a:buNone/>
            </a:pPr>
            <a:endParaRPr lang="en-US" sz="2700" b="1" dirty="0">
              <a:solidFill>
                <a:srgbClr val="C00000"/>
              </a:solidFill>
            </a:endParaRPr>
          </a:p>
          <a:p>
            <a:pPr marL="0" indent="0">
              <a:buNone/>
            </a:pPr>
            <a:r>
              <a:rPr lang="en-US" sz="2800" b="1" dirty="0">
                <a:solidFill>
                  <a:schemeClr val="accent4">
                    <a:lumMod val="75000"/>
                  </a:schemeClr>
                </a:solidFill>
              </a:rPr>
              <a:t>LEARNING OBJECTIVES</a:t>
            </a:r>
          </a:p>
          <a:p>
            <a:pPr marL="0" indent="0">
              <a:buNone/>
            </a:pPr>
            <a:endParaRPr lang="en-US" sz="2800" dirty="0">
              <a:solidFill>
                <a:schemeClr val="tx1">
                  <a:lumMod val="95000"/>
                  <a:lumOff val="5000"/>
                </a:schemeClr>
              </a:solidFill>
            </a:endParaRPr>
          </a:p>
          <a:p>
            <a:pPr marL="0" indent="0">
              <a:buNone/>
            </a:pPr>
            <a:r>
              <a:rPr lang="en-US" sz="2800" dirty="0">
                <a:solidFill>
                  <a:schemeClr val="tx1">
                    <a:lumMod val="95000"/>
                    <a:lumOff val="5000"/>
                  </a:schemeClr>
                </a:solidFill>
              </a:rPr>
              <a:t>At the end of the lecture, students will be able to</a:t>
            </a:r>
          </a:p>
          <a:p>
            <a:pPr marL="0" indent="0">
              <a:buNone/>
            </a:pPr>
            <a:endParaRPr lang="en-US" sz="2800" dirty="0">
              <a:solidFill>
                <a:schemeClr val="tx1">
                  <a:lumMod val="95000"/>
                  <a:lumOff val="5000"/>
                </a:schemeClr>
              </a:solidFill>
            </a:endParaRPr>
          </a:p>
          <a:p>
            <a:pPr>
              <a:lnSpc>
                <a:spcPct val="170000"/>
              </a:lnSpc>
            </a:pPr>
            <a:r>
              <a:rPr lang="en-US" sz="2800" dirty="0">
                <a:latin typeface="Arial" charset="0"/>
                <a:ea typeface="Arial" charset="0"/>
                <a:cs typeface="Arial" charset="0"/>
              </a:rPr>
              <a:t>To understand the epidemiology of PTSD</a:t>
            </a:r>
          </a:p>
          <a:p>
            <a:pPr>
              <a:lnSpc>
                <a:spcPct val="170000"/>
              </a:lnSpc>
            </a:pPr>
            <a:r>
              <a:rPr lang="en-US" sz="2800" dirty="0">
                <a:latin typeface="Arial" charset="0"/>
                <a:ea typeface="Arial" charset="0"/>
                <a:cs typeface="Arial" charset="0"/>
              </a:rPr>
              <a:t>To understand the etiology of PTSD </a:t>
            </a:r>
          </a:p>
          <a:p>
            <a:pPr>
              <a:lnSpc>
                <a:spcPct val="90000"/>
              </a:lnSpc>
              <a:spcBef>
                <a:spcPts val="1000"/>
              </a:spcBef>
            </a:pPr>
            <a:r>
              <a:rPr lang="en-US" sz="2800" dirty="0">
                <a:latin typeface="Arial" charset="0"/>
                <a:ea typeface="Arial" charset="0"/>
                <a:cs typeface="Arial" charset="0"/>
              </a:rPr>
              <a:t>To be able to </a:t>
            </a:r>
            <a:r>
              <a:rPr lang="en-GB" sz="2800" spc="-20" dirty="0">
                <a:latin typeface="Arial" panose="020B0604020202020204" pitchFamily="34" charset="0"/>
                <a:ea typeface="Lato" charset="0"/>
                <a:cs typeface="Arial" panose="020B0604020202020204" pitchFamily="34" charset="0"/>
                <a:sym typeface="+mn-ea"/>
              </a:rPr>
              <a:t>Recognise the</a:t>
            </a:r>
            <a:r>
              <a:rPr lang="en-US" altLang="en-GB" sz="2800" spc="-20" dirty="0">
                <a:latin typeface="Arial" panose="020B0604020202020204" pitchFamily="34" charset="0"/>
                <a:ea typeface="Lato" charset="0"/>
                <a:cs typeface="Arial" panose="020B0604020202020204" pitchFamily="34" charset="0"/>
                <a:sym typeface="+mn-ea"/>
              </a:rPr>
              <a:t> </a:t>
            </a:r>
            <a:r>
              <a:rPr lang="en-GB" sz="2800" spc="-20" dirty="0">
                <a:latin typeface="Arial" panose="020B0604020202020204" pitchFamily="34" charset="0"/>
                <a:ea typeface="Lato" charset="0"/>
                <a:cs typeface="Arial" panose="020B0604020202020204" pitchFamily="34" charset="0"/>
                <a:sym typeface="+mn-ea"/>
              </a:rPr>
              <a:t>symptoms</a:t>
            </a:r>
            <a:r>
              <a:rPr lang="en-US" altLang="en-GB" sz="2800" spc="-20" dirty="0">
                <a:latin typeface="Arial" panose="020B0604020202020204" pitchFamily="34" charset="0"/>
                <a:ea typeface="Lato" charset="0"/>
                <a:cs typeface="Arial" panose="020B0604020202020204" pitchFamily="34" charset="0"/>
                <a:sym typeface="+mn-ea"/>
              </a:rPr>
              <a:t> and signs</a:t>
            </a:r>
            <a:r>
              <a:rPr lang="en-GB" sz="2800" spc="-20" dirty="0">
                <a:latin typeface="Arial" panose="020B0604020202020204" pitchFamily="34" charset="0"/>
                <a:ea typeface="Lato" charset="0"/>
                <a:cs typeface="Arial" panose="020B0604020202020204" pitchFamily="34" charset="0"/>
                <a:sym typeface="+mn-ea"/>
              </a:rPr>
              <a:t> of PTSD</a:t>
            </a:r>
            <a:endParaRPr lang="en-GB" sz="2800" dirty="0">
              <a:latin typeface="Arial" panose="020B0604020202020204" pitchFamily="34" charset="0"/>
              <a:cs typeface="Arial" panose="020B0604020202020204" pitchFamily="34" charset="0"/>
            </a:endParaRPr>
          </a:p>
          <a:p>
            <a:r>
              <a:rPr lang="en-US" altLang="en-GB" sz="2800" spc="-20" dirty="0">
                <a:latin typeface="Arial" panose="020B0604020202020204" pitchFamily="34" charset="0"/>
                <a:ea typeface="Lato" charset="0"/>
                <a:cs typeface="Arial" panose="020B0604020202020204" pitchFamily="34" charset="0"/>
                <a:sym typeface="Wingdings" panose="05000000000000000000"/>
              </a:rPr>
              <a:t>Identify the risk factors of PSD</a:t>
            </a:r>
            <a:r>
              <a:rPr lang="en-GB" sz="2800" spc="-20" dirty="0">
                <a:latin typeface="Arial" panose="020B0604020202020204" pitchFamily="34" charset="0"/>
                <a:ea typeface="Lato" charset="0"/>
                <a:cs typeface="Arial" panose="020B0604020202020204" pitchFamily="34" charset="0"/>
                <a:sym typeface="Wingdings" panose="05000000000000000000"/>
              </a:rPr>
              <a:t> </a:t>
            </a:r>
            <a:endParaRPr lang="en-US" sz="2800" dirty="0">
              <a:latin typeface="Arial" charset="0"/>
              <a:ea typeface="Arial" charset="0"/>
              <a:cs typeface="Arial" charset="0"/>
            </a:endParaRPr>
          </a:p>
          <a:p>
            <a:pPr>
              <a:lnSpc>
                <a:spcPct val="170000"/>
              </a:lnSpc>
            </a:pPr>
            <a:r>
              <a:rPr lang="en-US" sz="2800" dirty="0">
                <a:latin typeface="Arial" charset="0"/>
                <a:ea typeface="Arial" charset="0"/>
                <a:cs typeface="Arial" charset="0"/>
              </a:rPr>
              <a:t>To be able to understand the role of Psycho education</a:t>
            </a:r>
            <a:r>
              <a:rPr lang="en-US" sz="2800" b="1" dirty="0">
                <a:latin typeface="Arial" charset="0"/>
                <a:ea typeface="Arial" charset="0"/>
                <a:cs typeface="Arial" charset="0"/>
              </a:rPr>
              <a:t> </a:t>
            </a:r>
            <a:r>
              <a:rPr lang="en-US" sz="2800" dirty="0">
                <a:latin typeface="Arial" charset="0"/>
                <a:ea typeface="Arial" charset="0"/>
                <a:cs typeface="Arial" charset="0"/>
              </a:rPr>
              <a:t>in management of PTSD </a:t>
            </a:r>
          </a:p>
          <a:p>
            <a:pPr>
              <a:lnSpc>
                <a:spcPct val="170000"/>
              </a:lnSpc>
            </a:pPr>
            <a:r>
              <a:rPr lang="en-US" sz="2800" dirty="0">
                <a:latin typeface="Arial" charset="0"/>
                <a:ea typeface="Arial" charset="0"/>
                <a:cs typeface="Arial" charset="0"/>
              </a:rPr>
              <a:t>To be able to treat the patient keeping in view recent advances and biomedical ethics </a:t>
            </a:r>
          </a:p>
          <a:p>
            <a:pPr marL="0" indent="0">
              <a:buNone/>
            </a:pPr>
            <a:endParaRPr lang="en-US" sz="2400" dirty="0"/>
          </a:p>
          <a:p>
            <a:endParaRPr lang="en-US" sz="2400" dirty="0"/>
          </a:p>
          <a:p>
            <a:endParaRPr lang="en-US" sz="2400" dirty="0"/>
          </a:p>
          <a:p>
            <a:endParaRPr lang="en-US" sz="2400" dirty="0"/>
          </a:p>
          <a:p>
            <a:endParaRPr lang="en-US" sz="2400" dirty="0"/>
          </a:p>
        </p:txBody>
      </p:sp>
      <p:pic>
        <p:nvPicPr>
          <p:cNvPr id="2" name="Picture 1"/>
          <p:cNvPicPr>
            <a:picLocks noChangeAspect="1"/>
          </p:cNvPicPr>
          <p:nvPr/>
        </p:nvPicPr>
        <p:blipFill rotWithShape="1">
          <a:blip r:embed="rId2"/>
          <a:srcRect l="22531" t="7436" r="20910" b="11437"/>
          <a:stretch/>
        </p:blipFill>
        <p:spPr>
          <a:xfrm>
            <a:off x="6624572" y="762000"/>
            <a:ext cx="2295658" cy="2080588"/>
          </a:xfrm>
          <a:prstGeom prst="rect">
            <a:avLst/>
          </a:prstGeom>
        </p:spPr>
      </p:pic>
    </p:spTree>
    <p:extLst>
      <p:ext uri="{BB962C8B-B14F-4D97-AF65-F5344CB8AC3E}">
        <p14:creationId xmlns:p14="http://schemas.microsoft.com/office/powerpoint/2010/main" val="399885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EDEF-883E-3864-463B-CB0B096E3BAC}"/>
              </a:ext>
            </a:extLst>
          </p:cNvPr>
          <p:cNvSpPr>
            <a:spLocks noGrp="1"/>
          </p:cNvSpPr>
          <p:nvPr>
            <p:ph type="title"/>
          </p:nvPr>
        </p:nvSpPr>
        <p:spPr>
          <a:xfrm>
            <a:off x="457200" y="719137"/>
            <a:ext cx="8229600" cy="960438"/>
          </a:xfrm>
        </p:spPr>
        <p:txBody>
          <a:bodyPr>
            <a:normAutofit/>
          </a:bodyPr>
          <a:lstStyle/>
          <a:p>
            <a:r>
              <a:rPr lang="en-US" sz="3600" b="1" dirty="0">
                <a:solidFill>
                  <a:srgbClr val="7030A0"/>
                </a:solidFill>
              </a:rPr>
              <a:t>Post Traumatic Stress Disorder</a:t>
            </a:r>
            <a:endParaRPr lang="en-US" sz="3600" b="1" dirty="0">
              <a:solidFill>
                <a:schemeClr val="accent4">
                  <a:lumMod val="75000"/>
                </a:schemeClr>
              </a:solidFill>
            </a:endParaRPr>
          </a:p>
        </p:txBody>
      </p:sp>
      <p:sp>
        <p:nvSpPr>
          <p:cNvPr id="3" name="Content Placeholder 2">
            <a:extLst>
              <a:ext uri="{FF2B5EF4-FFF2-40B4-BE49-F238E27FC236}">
                <a16:creationId xmlns:a16="http://schemas.microsoft.com/office/drawing/2014/main" id="{344562E9-7D2E-1071-B4FA-2FAA2C9A80A2}"/>
              </a:ext>
            </a:extLst>
          </p:cNvPr>
          <p:cNvSpPr>
            <a:spLocks noGrp="1"/>
          </p:cNvSpPr>
          <p:nvPr>
            <p:ph idx="1"/>
          </p:nvPr>
        </p:nvSpPr>
        <p:spPr>
          <a:xfrm>
            <a:off x="457200" y="1981200"/>
            <a:ext cx="8229600" cy="4144963"/>
          </a:xfrm>
        </p:spPr>
        <p:txBody>
          <a:bodyPr>
            <a:normAutofit/>
          </a:bodyPr>
          <a:lstStyle/>
          <a:p>
            <a:r>
              <a:rPr lang="en-GB" sz="2800" dirty="0"/>
              <a:t>Posttraumatic stress disorder (</a:t>
            </a:r>
            <a:r>
              <a:rPr lang="en-GB" sz="2800" b="1" dirty="0"/>
              <a:t>PTSD</a:t>
            </a:r>
            <a:r>
              <a:rPr lang="en-GB" sz="2800" dirty="0"/>
              <a:t>) is a psychiatric disorder that may occur in people who have experienced or witnessed a traumatic event such as a natural disaster, a serious accident, a terrorist act, war/combat, or rape or who have been threatened with death, sexual violence or serious injury.</a:t>
            </a:r>
            <a:endParaRPr lang="en-PK" sz="2800" dirty="0"/>
          </a:p>
          <a:p>
            <a:endParaRPr lang="en-US" dirty="0"/>
          </a:p>
        </p:txBody>
      </p:sp>
      <p:sp>
        <p:nvSpPr>
          <p:cNvPr id="4" name="Rounded Rectangle 5">
            <a:extLst>
              <a:ext uri="{FF2B5EF4-FFF2-40B4-BE49-F238E27FC236}">
                <a16:creationId xmlns:a16="http://schemas.microsoft.com/office/drawing/2014/main" id="{FACE0C5B-0C7F-CB5D-6C94-9FFDB345F2D9}"/>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55129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04CD-B3D0-3588-AC95-8E305F08E8FB}"/>
              </a:ext>
            </a:extLst>
          </p:cNvPr>
          <p:cNvSpPr>
            <a:spLocks noGrp="1"/>
          </p:cNvSpPr>
          <p:nvPr>
            <p:ph type="title"/>
          </p:nvPr>
        </p:nvSpPr>
        <p:spPr>
          <a:xfrm>
            <a:off x="452437" y="533400"/>
            <a:ext cx="8229600" cy="1143000"/>
          </a:xfrm>
        </p:spPr>
        <p:txBody>
          <a:bodyPr>
            <a:normAutofit/>
          </a:bodyPr>
          <a:lstStyle/>
          <a:p>
            <a:r>
              <a:rPr lang="en-US" sz="3600" b="1" dirty="0">
                <a:solidFill>
                  <a:schemeClr val="accent4">
                    <a:lumMod val="75000"/>
                  </a:schemeClr>
                </a:solidFill>
              </a:rPr>
              <a:t>ICD-11 Criteria</a:t>
            </a:r>
          </a:p>
        </p:txBody>
      </p:sp>
      <p:sp>
        <p:nvSpPr>
          <p:cNvPr id="3" name="Content Placeholder 2">
            <a:extLst>
              <a:ext uri="{FF2B5EF4-FFF2-40B4-BE49-F238E27FC236}">
                <a16:creationId xmlns:a16="http://schemas.microsoft.com/office/drawing/2014/main" id="{1FC7D5F1-9C3C-786B-86D4-3CDE4F2B504C}"/>
              </a:ext>
            </a:extLst>
          </p:cNvPr>
          <p:cNvSpPr>
            <a:spLocks noGrp="1"/>
          </p:cNvSpPr>
          <p:nvPr>
            <p:ph idx="1"/>
          </p:nvPr>
        </p:nvSpPr>
        <p:spPr>
          <a:xfrm>
            <a:off x="457200" y="2133600"/>
            <a:ext cx="8229600" cy="3992563"/>
          </a:xfrm>
        </p:spPr>
        <p:txBody>
          <a:bodyPr>
            <a:normAutofit fontScale="77500" lnSpcReduction="20000"/>
          </a:bodyPr>
          <a:lstStyle/>
          <a:p>
            <a:r>
              <a:rPr lang="en-PK" dirty="0"/>
              <a:t>PTSD is a syndrome that develops following exposure to an extremely threatening or horrific event or series of events that is characterised by all of the following:</a:t>
            </a:r>
            <a:br>
              <a:rPr lang="en-PK" dirty="0"/>
            </a:br>
            <a:r>
              <a:rPr lang="en-PK" dirty="0"/>
              <a:t>1:  Re experiencing the traumatic event or events in the present in form of vivid intrusive memories, flashbacks, or nightmares, which are typically accompanied by strong emotions</a:t>
            </a:r>
          </a:p>
          <a:p>
            <a:pPr marL="0" indent="0">
              <a:buNone/>
            </a:pPr>
            <a:r>
              <a:rPr lang="en-PK" dirty="0"/>
              <a:t>     2:  Avoidance of thoughts and memories of the event</a:t>
            </a:r>
          </a:p>
          <a:p>
            <a:pPr marL="0" indent="0">
              <a:buNone/>
            </a:pPr>
            <a:r>
              <a:rPr lang="en-PK" dirty="0"/>
              <a:t>     3:  Persistent perceptions of heightened current threat </a:t>
            </a:r>
            <a:br>
              <a:rPr lang="en-PK" dirty="0"/>
            </a:br>
            <a:br>
              <a:rPr lang="en-PK" dirty="0"/>
            </a:br>
            <a:r>
              <a:rPr lang="en-PK" dirty="0"/>
              <a:t>Symptoms mut persist for at least several weeks and cause significant impairment in functioning. </a:t>
            </a:r>
          </a:p>
        </p:txBody>
      </p:sp>
      <p:sp>
        <p:nvSpPr>
          <p:cNvPr id="4" name="Rounded Rectangle 5">
            <a:extLst>
              <a:ext uri="{FF2B5EF4-FFF2-40B4-BE49-F238E27FC236}">
                <a16:creationId xmlns:a16="http://schemas.microsoft.com/office/drawing/2014/main" id="{733F9AF7-09D1-307B-1600-5E4BA298A44E}"/>
              </a:ext>
            </a:extLst>
          </p:cNvPr>
          <p:cNvSpPr/>
          <p:nvPr/>
        </p:nvSpPr>
        <p:spPr>
          <a:xfrm>
            <a:off x="172277" y="63246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38023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524A1F3B-4E2D-0623-7030-8AC928B802D3}"/>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pic>
        <p:nvPicPr>
          <p:cNvPr id="6" name="Content Placeholder 5" descr="Examples around a outline of a faceless human: Diagnosis of PTSD symptoms. At least 1 Re-experiencing symptom. At least 1 Avoidance symptom. At least 2 Hyperarousal symptoms. At least 2 Negative alterations in cognitions and mood." title="Symptom Clusters">
            <a:extLst>
              <a:ext uri="{FF2B5EF4-FFF2-40B4-BE49-F238E27FC236}">
                <a16:creationId xmlns:a16="http://schemas.microsoft.com/office/drawing/2014/main" id="{7DF47E06-EE92-4E70-82DB-D4CC60F57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362" y="1648310"/>
            <a:ext cx="8059275" cy="4429743"/>
          </a:xfrm>
          <a:prstGeom prst="rect">
            <a:avLst/>
          </a:prstGeom>
        </p:spPr>
      </p:pic>
      <p:sp>
        <p:nvSpPr>
          <p:cNvPr id="8" name="TextBox 7">
            <a:extLst>
              <a:ext uri="{FF2B5EF4-FFF2-40B4-BE49-F238E27FC236}">
                <a16:creationId xmlns:a16="http://schemas.microsoft.com/office/drawing/2014/main" id="{98597604-6888-4926-9452-F7C1370E6350}"/>
              </a:ext>
            </a:extLst>
          </p:cNvPr>
          <p:cNvSpPr txBox="1"/>
          <p:nvPr/>
        </p:nvSpPr>
        <p:spPr>
          <a:xfrm>
            <a:off x="172277" y="762000"/>
            <a:ext cx="8514523" cy="523220"/>
          </a:xfrm>
          <a:prstGeom prst="rect">
            <a:avLst/>
          </a:prstGeom>
          <a:noFill/>
        </p:spPr>
        <p:txBody>
          <a:bodyPr wrap="square" rtlCol="0">
            <a:spAutoFit/>
          </a:bodyPr>
          <a:lstStyle/>
          <a:p>
            <a:pPr algn="ctr"/>
            <a:r>
              <a:rPr lang="en-US" sz="2800" b="1" dirty="0">
                <a:solidFill>
                  <a:schemeClr val="accent4">
                    <a:lumMod val="75000"/>
                  </a:schemeClr>
                </a:solidFill>
              </a:rPr>
              <a:t>Symptoms of PTSD</a:t>
            </a:r>
            <a:endParaRPr lang="en-US" sz="2800" dirty="0"/>
          </a:p>
        </p:txBody>
      </p:sp>
    </p:spTree>
    <p:extLst>
      <p:ext uri="{BB962C8B-B14F-4D97-AF65-F5344CB8AC3E}">
        <p14:creationId xmlns:p14="http://schemas.microsoft.com/office/powerpoint/2010/main" val="237188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04CD-B3D0-3588-AC95-8E305F08E8FB}"/>
              </a:ext>
            </a:extLst>
          </p:cNvPr>
          <p:cNvSpPr>
            <a:spLocks noGrp="1"/>
          </p:cNvSpPr>
          <p:nvPr>
            <p:ph type="title"/>
          </p:nvPr>
        </p:nvSpPr>
        <p:spPr>
          <a:xfrm>
            <a:off x="452437" y="533400"/>
            <a:ext cx="8229600" cy="1143000"/>
          </a:xfrm>
        </p:spPr>
        <p:txBody>
          <a:bodyPr>
            <a:normAutofit/>
          </a:bodyPr>
          <a:lstStyle/>
          <a:p>
            <a:r>
              <a:rPr lang="en-US" sz="3600" b="1" dirty="0">
                <a:solidFill>
                  <a:schemeClr val="accent4">
                    <a:lumMod val="75000"/>
                  </a:schemeClr>
                </a:solidFill>
              </a:rPr>
              <a:t>Intrusions</a:t>
            </a:r>
          </a:p>
        </p:txBody>
      </p:sp>
      <p:sp>
        <p:nvSpPr>
          <p:cNvPr id="3" name="Content Placeholder 2">
            <a:extLst>
              <a:ext uri="{FF2B5EF4-FFF2-40B4-BE49-F238E27FC236}">
                <a16:creationId xmlns:a16="http://schemas.microsoft.com/office/drawing/2014/main" id="{1FC7D5F1-9C3C-786B-86D4-3CDE4F2B504C}"/>
              </a:ext>
            </a:extLst>
          </p:cNvPr>
          <p:cNvSpPr>
            <a:spLocks noGrp="1"/>
          </p:cNvSpPr>
          <p:nvPr>
            <p:ph idx="1"/>
          </p:nvPr>
        </p:nvSpPr>
        <p:spPr>
          <a:xfrm>
            <a:off x="457200" y="2133600"/>
            <a:ext cx="8229600" cy="3992563"/>
          </a:xfrm>
        </p:spPr>
        <p:txBody>
          <a:bodyPr>
            <a:normAutofit fontScale="85000" lnSpcReduction="20000"/>
          </a:bodyPr>
          <a:lstStyle/>
          <a:p>
            <a:pPr>
              <a:spcAft>
                <a:spcPts val="1200"/>
              </a:spcAft>
            </a:pPr>
            <a:r>
              <a:rPr lang="en-US" dirty="0">
                <a:ea typeface="Osaka" charset="0"/>
                <a:cs typeface="Osaka" charset="0"/>
              </a:rPr>
              <a:t>Recurrent, involuntary, and intrusive distressing memories of the traumatic event(s)</a:t>
            </a:r>
          </a:p>
          <a:p>
            <a:pPr>
              <a:spcAft>
                <a:spcPts val="1200"/>
              </a:spcAft>
            </a:pPr>
            <a:r>
              <a:rPr lang="en-US" dirty="0">
                <a:ea typeface="Osaka" charset="0"/>
                <a:cs typeface="Osaka" charset="0"/>
              </a:rPr>
              <a:t>Recurrent, distressing dreams related to the traumatic event(s)</a:t>
            </a:r>
          </a:p>
          <a:p>
            <a:pPr>
              <a:spcAft>
                <a:spcPts val="1200"/>
              </a:spcAft>
            </a:pPr>
            <a:r>
              <a:rPr lang="en-US" dirty="0">
                <a:ea typeface="Osaka" charset="0"/>
                <a:cs typeface="Osaka" charset="0"/>
              </a:rPr>
              <a:t>Dissociative reactions (e.g., flashbacks) </a:t>
            </a:r>
          </a:p>
          <a:p>
            <a:pPr>
              <a:spcAft>
                <a:spcPts val="1200"/>
              </a:spcAft>
            </a:pPr>
            <a:r>
              <a:rPr lang="en-US" dirty="0">
                <a:ea typeface="Osaka" charset="0"/>
                <a:cs typeface="Osaka" charset="0"/>
              </a:rPr>
              <a:t>Intense or prolonged psychological distress at exposure to trauma reminders</a:t>
            </a:r>
          </a:p>
          <a:p>
            <a:pPr>
              <a:spcAft>
                <a:spcPts val="1200"/>
              </a:spcAft>
            </a:pPr>
            <a:r>
              <a:rPr lang="en-US" dirty="0">
                <a:ea typeface="Osaka" charset="0"/>
                <a:cs typeface="Osaka" charset="0"/>
              </a:rPr>
              <a:t>Marked physiological reactions to trauma reminders</a:t>
            </a:r>
          </a:p>
        </p:txBody>
      </p:sp>
      <p:sp>
        <p:nvSpPr>
          <p:cNvPr id="4" name="Rounded Rectangle 5">
            <a:extLst>
              <a:ext uri="{FF2B5EF4-FFF2-40B4-BE49-F238E27FC236}">
                <a16:creationId xmlns:a16="http://schemas.microsoft.com/office/drawing/2014/main" id="{733F9AF7-09D1-307B-1600-5E4BA298A44E}"/>
              </a:ext>
            </a:extLst>
          </p:cNvPr>
          <p:cNvSpPr/>
          <p:nvPr/>
        </p:nvSpPr>
        <p:spPr>
          <a:xfrm>
            <a:off x="172277" y="63246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987972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5031</TotalTime>
  <Words>1360</Words>
  <Application>Microsoft Office PowerPoint</Application>
  <PresentationFormat>On-screen Show (4:3)</PresentationFormat>
  <Paragraphs>176</Paragraphs>
  <Slides>35</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Arial Black</vt:lpstr>
      <vt:lpstr>Calibri</vt:lpstr>
      <vt:lpstr>Lato</vt:lpstr>
      <vt:lpstr>Osaka</vt:lpstr>
      <vt:lpstr>Times New Roman</vt:lpstr>
      <vt:lpstr>Wingdings</vt:lpstr>
      <vt:lpstr>Office Theme</vt:lpstr>
      <vt:lpstr>1_Office Theme</vt:lpstr>
      <vt:lpstr>PowerPoint Presentation</vt:lpstr>
      <vt:lpstr>Post Traumatic Stress Disorder</vt:lpstr>
      <vt:lpstr>Vision; The Dream/Tomorrow       MOTTO</vt:lpstr>
      <vt:lpstr>PowerPoint Presentation</vt:lpstr>
      <vt:lpstr>PowerPoint Presentation</vt:lpstr>
      <vt:lpstr>Post Traumatic Stress Disorder</vt:lpstr>
      <vt:lpstr>ICD-11 Criteria</vt:lpstr>
      <vt:lpstr>PowerPoint Presentation</vt:lpstr>
      <vt:lpstr>Intrusions</vt:lpstr>
      <vt:lpstr>Persistent avoidance</vt:lpstr>
      <vt:lpstr>  Negative changes in beliefs and feelings  </vt:lpstr>
      <vt:lpstr> Alterations in arousal and reactivity</vt:lpstr>
      <vt:lpstr>Risk factors</vt:lpstr>
      <vt:lpstr>Personal Factors</vt:lpstr>
      <vt:lpstr>Traumatic Event</vt:lpstr>
      <vt:lpstr>Recovery Environment</vt:lpstr>
      <vt:lpstr>Differential Diagnosis</vt:lpstr>
      <vt:lpstr>Epidemiology</vt:lpstr>
      <vt:lpstr>Etiology</vt:lpstr>
      <vt:lpstr>Neurobiological basis</vt:lpstr>
      <vt:lpstr>Imaging</vt:lpstr>
      <vt:lpstr>PowerPoint Presentation</vt:lpstr>
      <vt:lpstr>Genetics</vt:lpstr>
      <vt:lpstr>PowerPoint Presentation</vt:lpstr>
      <vt:lpstr>PowerPoint Presentation</vt:lpstr>
      <vt:lpstr>PowerPoint Presentation</vt:lpstr>
      <vt:lpstr>PowerPoint Presentation</vt:lpstr>
      <vt:lpstr>PowerPoint Presentation</vt:lpstr>
      <vt:lpstr>PowerPoint Presentation</vt:lpstr>
      <vt:lpstr>Efficacy of Artificial Intelligence-Assisted Psychotherapy in Patients With Anxiety Disorders: A Prospective, National Multicenter Randomized Controlled Trial Protocol Shanshan Su, 1 , † Yuan Wang, 1  Abstract The availability of psychotherapy is low due to the limited resources. Artificial intelligence (AI)-assisted psychotherapy offers an opportunity to develop an efficient and standardized psychotherapy model and improve the availability of psychotherapy, which is key to improve the clinical efficacy of anxiety disorder treatments.</vt:lpstr>
      <vt:lpstr>PowerPoint Presentation</vt:lpstr>
      <vt:lpstr>PowerPoint Presentation</vt:lpstr>
      <vt:lpstr>PowerPoint Presentation</vt:lpstr>
      <vt:lpstr>References </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Saad Masood</cp:lastModifiedBy>
  <cp:revision>297</cp:revision>
  <dcterms:created xsi:type="dcterms:W3CDTF">2019-11-22T16:50:55Z</dcterms:created>
  <dcterms:modified xsi:type="dcterms:W3CDTF">2025-02-15T06:25:03Z</dcterms:modified>
</cp:coreProperties>
</file>