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6"/>
  </p:notesMasterIdLst>
  <p:sldIdLst>
    <p:sldId id="340" r:id="rId2"/>
    <p:sldId id="378" r:id="rId3"/>
    <p:sldId id="350" r:id="rId4"/>
    <p:sldId id="351" r:id="rId5"/>
    <p:sldId id="364" r:id="rId6"/>
    <p:sldId id="394" r:id="rId7"/>
    <p:sldId id="395" r:id="rId8"/>
    <p:sldId id="391" r:id="rId9"/>
    <p:sldId id="392" r:id="rId10"/>
    <p:sldId id="403" r:id="rId11"/>
    <p:sldId id="404" r:id="rId12"/>
    <p:sldId id="402" r:id="rId13"/>
    <p:sldId id="419" r:id="rId14"/>
    <p:sldId id="400" r:id="rId15"/>
    <p:sldId id="401" r:id="rId16"/>
    <p:sldId id="389" r:id="rId17"/>
    <p:sldId id="393" r:id="rId18"/>
    <p:sldId id="387" r:id="rId19"/>
    <p:sldId id="405" r:id="rId20"/>
    <p:sldId id="406" r:id="rId21"/>
    <p:sldId id="407" r:id="rId22"/>
    <p:sldId id="397" r:id="rId23"/>
    <p:sldId id="416" r:id="rId24"/>
    <p:sldId id="414" r:id="rId25"/>
    <p:sldId id="410" r:id="rId26"/>
    <p:sldId id="412" r:id="rId27"/>
    <p:sldId id="437" r:id="rId28"/>
    <p:sldId id="384" r:id="rId29"/>
    <p:sldId id="428" r:id="rId30"/>
    <p:sldId id="429" r:id="rId31"/>
    <p:sldId id="430" r:id="rId32"/>
    <p:sldId id="431" r:id="rId33"/>
    <p:sldId id="371" r:id="rId34"/>
    <p:sldId id="54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54" autoAdjust="0"/>
  </p:normalViewPr>
  <p:slideViewPr>
    <p:cSldViewPr snapToGrid="0">
      <p:cViewPr varScale="1">
        <p:scale>
          <a:sx n="68" d="100"/>
          <a:sy n="68" d="100"/>
        </p:scale>
        <p:origin x="149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7A65D-3DBE-4AEB-8613-6F8B65C256C3}" type="datetimeFigureOut">
              <a:rPr lang="en-US" smtClean="0"/>
              <a:t>2/14/2025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061D9-BAB3-405C-B1E0-F756673E081D}" type="slidenum">
              <a:rPr lang="en-US" smtClean="0"/>
              <a:t>‹#›</a:t>
            </a:fld>
            <a:endParaRPr lang="en-US"/>
          </a:p>
        </p:txBody>
      </p:sp>
    </p:spTree>
    <p:extLst>
      <p:ext uri="{BB962C8B-B14F-4D97-AF65-F5344CB8AC3E}">
        <p14:creationId xmlns:p14="http://schemas.microsoft.com/office/powerpoint/2010/main" val="411078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7061D9-BAB3-405C-B1E0-F756673E081D}" type="slidenum">
              <a:rPr lang="en-US" smtClean="0"/>
              <a:t>11</a:t>
            </a:fld>
            <a:endParaRPr lang="en-US"/>
          </a:p>
        </p:txBody>
      </p:sp>
    </p:spTree>
    <p:extLst>
      <p:ext uri="{BB962C8B-B14F-4D97-AF65-F5344CB8AC3E}">
        <p14:creationId xmlns:p14="http://schemas.microsoft.com/office/powerpoint/2010/main" val="323308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6438-0E09-40A7-A27C-A2573741B329}"/>
              </a:ext>
            </a:extLst>
          </p:cNvPr>
          <p:cNvSpPr>
            <a:spLocks noGrp="1"/>
          </p:cNvSpPr>
          <p:nvPr>
            <p:ph type="title"/>
          </p:nvPr>
        </p:nvSpPr>
        <p:spPr>
          <a:xfrm>
            <a:off x="457200" y="521037"/>
            <a:ext cx="8229600" cy="1143000"/>
          </a:xfrm>
        </p:spPr>
        <p:txBody>
          <a:bodyPr/>
          <a:lstStyle/>
          <a:p>
            <a:r>
              <a:rPr lang="en-US" b="1" dirty="0" err="1">
                <a:solidFill>
                  <a:srgbClr val="7030A0"/>
                </a:solidFill>
              </a:rPr>
              <a:t>Aetiology</a:t>
            </a:r>
            <a:endParaRPr lang="en-US" b="1" dirty="0">
              <a:solidFill>
                <a:srgbClr val="7030A0"/>
              </a:solidFill>
            </a:endParaRPr>
          </a:p>
        </p:txBody>
      </p:sp>
      <p:sp>
        <p:nvSpPr>
          <p:cNvPr id="3" name="Content Placeholder 2">
            <a:extLst>
              <a:ext uri="{FF2B5EF4-FFF2-40B4-BE49-F238E27FC236}">
                <a16:creationId xmlns:a16="http://schemas.microsoft.com/office/drawing/2014/main" id="{054C4C26-0E7F-023D-5A6B-715EFD24409D}"/>
              </a:ext>
            </a:extLst>
          </p:cNvPr>
          <p:cNvSpPr>
            <a:spLocks noGrp="1"/>
          </p:cNvSpPr>
          <p:nvPr>
            <p:ph idx="1"/>
          </p:nvPr>
        </p:nvSpPr>
        <p:spPr>
          <a:xfrm>
            <a:off x="457200" y="2162925"/>
            <a:ext cx="8229600" cy="4353634"/>
          </a:xfrm>
        </p:spPr>
        <p:txBody>
          <a:bodyPr>
            <a:normAutofit/>
          </a:bodyPr>
          <a:lstStyle/>
          <a:p>
            <a:r>
              <a:rPr lang="en-US" sz="3600" dirty="0"/>
              <a:t>Stressful life events</a:t>
            </a:r>
          </a:p>
          <a:p>
            <a:r>
              <a:rPr lang="en-US" sz="3600" dirty="0"/>
              <a:t>Early experiences</a:t>
            </a:r>
          </a:p>
          <a:p>
            <a:r>
              <a:rPr lang="en-US" sz="3600" dirty="0"/>
              <a:t>Neurobiological mechanisms</a:t>
            </a:r>
          </a:p>
          <a:p>
            <a:r>
              <a:rPr lang="en-US" sz="3600" dirty="0"/>
              <a:t>Personality traits</a:t>
            </a:r>
          </a:p>
        </p:txBody>
      </p:sp>
      <p:sp>
        <p:nvSpPr>
          <p:cNvPr id="4" name="Rounded Rectangle 5">
            <a:extLst>
              <a:ext uri="{FF2B5EF4-FFF2-40B4-BE49-F238E27FC236}">
                <a16:creationId xmlns:a16="http://schemas.microsoft.com/office/drawing/2014/main" id="{3990C474-E0EA-FE43-EA19-CFF05F504BC5}"/>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396261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CA55-25D0-D3D3-FBBE-FE7139AC46AC}"/>
              </a:ext>
            </a:extLst>
          </p:cNvPr>
          <p:cNvSpPr>
            <a:spLocks noGrp="1"/>
          </p:cNvSpPr>
          <p:nvPr>
            <p:ph type="title"/>
          </p:nvPr>
        </p:nvSpPr>
        <p:spPr/>
        <p:txBody>
          <a:bodyPr/>
          <a:lstStyle/>
          <a:p>
            <a:r>
              <a:rPr lang="en-US" b="1" dirty="0">
                <a:solidFill>
                  <a:srgbClr val="7030A0"/>
                </a:solidFill>
              </a:rPr>
              <a:t>Neurobiology</a:t>
            </a:r>
          </a:p>
        </p:txBody>
      </p:sp>
      <p:sp>
        <p:nvSpPr>
          <p:cNvPr id="3" name="Content Placeholder 2">
            <a:extLst>
              <a:ext uri="{FF2B5EF4-FFF2-40B4-BE49-F238E27FC236}">
                <a16:creationId xmlns:a16="http://schemas.microsoft.com/office/drawing/2014/main" id="{05BA257B-50C1-D97D-036E-4A8A2F2D067F}"/>
              </a:ext>
            </a:extLst>
          </p:cNvPr>
          <p:cNvSpPr>
            <a:spLocks noGrp="1"/>
          </p:cNvSpPr>
          <p:nvPr>
            <p:ph idx="1"/>
          </p:nvPr>
        </p:nvSpPr>
        <p:spPr/>
        <p:txBody>
          <a:bodyPr/>
          <a:lstStyle/>
          <a:p>
            <a:r>
              <a:rPr lang="en-US" dirty="0"/>
              <a:t>Studies have shown that amygdala plays a key role in anxiety.</a:t>
            </a:r>
          </a:p>
        </p:txBody>
      </p:sp>
      <p:sp>
        <p:nvSpPr>
          <p:cNvPr id="4" name="Rectangle: Rounded Corners 3">
            <a:extLst>
              <a:ext uri="{FF2B5EF4-FFF2-40B4-BE49-F238E27FC236}">
                <a16:creationId xmlns:a16="http://schemas.microsoft.com/office/drawing/2014/main" id="{71878BC3-BF57-A275-751A-5F1E9DC2FDC9}"/>
              </a:ext>
            </a:extLst>
          </p:cNvPr>
          <p:cNvSpPr/>
          <p:nvPr/>
        </p:nvSpPr>
        <p:spPr>
          <a:xfrm>
            <a:off x="5359791" y="4167553"/>
            <a:ext cx="2996419" cy="689317"/>
          </a:xfrm>
          <a:prstGeom prst="roundRect">
            <a:avLst/>
          </a:prstGeom>
          <a:solidFill>
            <a:schemeClr val="accent1">
              <a:lumMod val="60000"/>
              <a:lumOff val="4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2"/>
                </a:solidFill>
              </a:rPr>
              <a:t>Amygdala</a:t>
            </a:r>
          </a:p>
        </p:txBody>
      </p:sp>
      <p:sp>
        <p:nvSpPr>
          <p:cNvPr id="5" name="Oval 4">
            <a:extLst>
              <a:ext uri="{FF2B5EF4-FFF2-40B4-BE49-F238E27FC236}">
                <a16:creationId xmlns:a16="http://schemas.microsoft.com/office/drawing/2014/main" id="{EFFC2DC0-5561-AC35-1ACA-9B4848F45A2C}"/>
              </a:ext>
            </a:extLst>
          </p:cNvPr>
          <p:cNvSpPr/>
          <p:nvPr/>
        </p:nvSpPr>
        <p:spPr>
          <a:xfrm>
            <a:off x="742071" y="2989703"/>
            <a:ext cx="3263705" cy="117785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3">
                    <a:lumMod val="50000"/>
                  </a:schemeClr>
                </a:solidFill>
              </a:rPr>
              <a:t>THALAMUS</a:t>
            </a:r>
          </a:p>
        </p:txBody>
      </p:sp>
      <p:sp>
        <p:nvSpPr>
          <p:cNvPr id="6" name="Oval 5">
            <a:extLst>
              <a:ext uri="{FF2B5EF4-FFF2-40B4-BE49-F238E27FC236}">
                <a16:creationId xmlns:a16="http://schemas.microsoft.com/office/drawing/2014/main" id="{A17862D4-14A7-A8F2-C6E3-763C67EB9411}"/>
              </a:ext>
            </a:extLst>
          </p:cNvPr>
          <p:cNvSpPr/>
          <p:nvPr/>
        </p:nvSpPr>
        <p:spPr>
          <a:xfrm>
            <a:off x="742072" y="5106572"/>
            <a:ext cx="3263704" cy="107937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rPr>
              <a:t>Anterior Cingulate Gyrus</a:t>
            </a:r>
          </a:p>
        </p:txBody>
      </p:sp>
      <p:cxnSp>
        <p:nvCxnSpPr>
          <p:cNvPr id="8" name="Straight Arrow Connector 7">
            <a:extLst>
              <a:ext uri="{FF2B5EF4-FFF2-40B4-BE49-F238E27FC236}">
                <a16:creationId xmlns:a16="http://schemas.microsoft.com/office/drawing/2014/main" id="{E1913D2C-FDC3-CD2A-62B4-7522029FBE9E}"/>
              </a:ext>
            </a:extLst>
          </p:cNvPr>
          <p:cNvCxnSpPr>
            <a:cxnSpLocks/>
          </p:cNvCxnSpPr>
          <p:nvPr/>
        </p:nvCxnSpPr>
        <p:spPr>
          <a:xfrm>
            <a:off x="4290646" y="3769019"/>
            <a:ext cx="921434" cy="6643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1" name="Straight Arrow Connector 10">
            <a:extLst>
              <a:ext uri="{FF2B5EF4-FFF2-40B4-BE49-F238E27FC236}">
                <a16:creationId xmlns:a16="http://schemas.microsoft.com/office/drawing/2014/main" id="{5100FD0C-EE96-5BB7-12C2-034A88A5874A}"/>
              </a:ext>
            </a:extLst>
          </p:cNvPr>
          <p:cNvCxnSpPr>
            <a:cxnSpLocks/>
          </p:cNvCxnSpPr>
          <p:nvPr/>
        </p:nvCxnSpPr>
        <p:spPr>
          <a:xfrm flipV="1">
            <a:off x="4290646" y="4856870"/>
            <a:ext cx="921434" cy="7256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9AEFB85E-46D0-90E7-03BD-8DAA455206C2}"/>
              </a:ext>
            </a:extLst>
          </p:cNvPr>
          <p:cNvSpPr txBox="1"/>
          <p:nvPr/>
        </p:nvSpPr>
        <p:spPr>
          <a:xfrm>
            <a:off x="4577275" y="3462295"/>
            <a:ext cx="2834640" cy="338554"/>
          </a:xfrm>
          <a:prstGeom prst="rect">
            <a:avLst/>
          </a:prstGeom>
          <a:noFill/>
        </p:spPr>
        <p:txBody>
          <a:bodyPr wrap="square" rtlCol="0">
            <a:spAutoFit/>
          </a:bodyPr>
          <a:lstStyle/>
          <a:p>
            <a:r>
              <a:rPr lang="en-US" sz="1600" b="1" dirty="0">
                <a:solidFill>
                  <a:schemeClr val="tx2"/>
                </a:solidFill>
              </a:rPr>
              <a:t>Sensory information</a:t>
            </a:r>
          </a:p>
        </p:txBody>
      </p:sp>
      <p:sp>
        <p:nvSpPr>
          <p:cNvPr id="18" name="TextBox 17">
            <a:extLst>
              <a:ext uri="{FF2B5EF4-FFF2-40B4-BE49-F238E27FC236}">
                <a16:creationId xmlns:a16="http://schemas.microsoft.com/office/drawing/2014/main" id="{CC71045B-6FD5-87E7-3FCF-9A9147A9EC43}"/>
              </a:ext>
            </a:extLst>
          </p:cNvPr>
          <p:cNvSpPr txBox="1"/>
          <p:nvPr/>
        </p:nvSpPr>
        <p:spPr>
          <a:xfrm>
            <a:off x="4484077" y="5450001"/>
            <a:ext cx="1972994" cy="338554"/>
          </a:xfrm>
          <a:prstGeom prst="rect">
            <a:avLst/>
          </a:prstGeom>
          <a:noFill/>
        </p:spPr>
        <p:txBody>
          <a:bodyPr wrap="square" rtlCol="0">
            <a:spAutoFit/>
          </a:bodyPr>
          <a:lstStyle/>
          <a:p>
            <a:r>
              <a:rPr lang="en-US" sz="1600" b="1" dirty="0">
                <a:solidFill>
                  <a:schemeClr val="tx2"/>
                </a:solidFill>
              </a:rPr>
              <a:t>Sensory information</a:t>
            </a:r>
          </a:p>
        </p:txBody>
      </p:sp>
      <p:sp>
        <p:nvSpPr>
          <p:cNvPr id="19" name="Rounded Rectangle 5">
            <a:extLst>
              <a:ext uri="{FF2B5EF4-FFF2-40B4-BE49-F238E27FC236}">
                <a16:creationId xmlns:a16="http://schemas.microsoft.com/office/drawing/2014/main" id="{A3B9B961-4941-4FBF-3E09-0B64E5EF4D4B}"/>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5688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5440-C9FD-BDAC-06C5-215A8C545AC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24D012C-E59F-F96C-11A5-9238456BE60F}"/>
              </a:ext>
            </a:extLst>
          </p:cNvPr>
          <p:cNvPicPr>
            <a:picLocks noGrp="1" noChangeAspect="1"/>
          </p:cNvPicPr>
          <p:nvPr>
            <p:ph idx="1"/>
          </p:nvPr>
        </p:nvPicPr>
        <p:blipFill>
          <a:blip r:embed="rId2"/>
          <a:stretch>
            <a:fillRect/>
          </a:stretch>
        </p:blipFill>
        <p:spPr>
          <a:xfrm>
            <a:off x="208668" y="528315"/>
            <a:ext cx="8478132" cy="5990439"/>
          </a:xfrm>
        </p:spPr>
      </p:pic>
      <p:sp>
        <p:nvSpPr>
          <p:cNvPr id="4" name="Rounded Rectangle 5">
            <a:extLst>
              <a:ext uri="{FF2B5EF4-FFF2-40B4-BE49-F238E27FC236}">
                <a16:creationId xmlns:a16="http://schemas.microsoft.com/office/drawing/2014/main" id="{AC249889-FDC7-E58F-F17E-98A576F8B06F}"/>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97686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00C9CC-8D8C-0D7E-438F-33E4478C492F}"/>
              </a:ext>
            </a:extLst>
          </p:cNvPr>
          <p:cNvPicPr>
            <a:picLocks noGrp="1" noChangeAspect="1"/>
          </p:cNvPicPr>
          <p:nvPr>
            <p:ph idx="1"/>
          </p:nvPr>
        </p:nvPicPr>
        <p:blipFill>
          <a:blip r:embed="rId2"/>
          <a:stretch>
            <a:fillRect/>
          </a:stretch>
        </p:blipFill>
        <p:spPr>
          <a:xfrm>
            <a:off x="723887" y="692834"/>
            <a:ext cx="7696226" cy="5472332"/>
          </a:xfrm>
        </p:spPr>
      </p:pic>
      <p:sp>
        <p:nvSpPr>
          <p:cNvPr id="6" name="Rounded Rectangle 5">
            <a:extLst>
              <a:ext uri="{FF2B5EF4-FFF2-40B4-BE49-F238E27FC236}">
                <a16:creationId xmlns:a16="http://schemas.microsoft.com/office/drawing/2014/main" id="{0EC207FC-B345-C414-803D-1D60D1578DC3}"/>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325487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AA89DE3-FC71-D2C4-2DC5-163CFD1083BB}"/>
              </a:ext>
            </a:extLst>
          </p:cNvPr>
          <p:cNvPicPr>
            <a:picLocks noGrp="1" noChangeAspect="1"/>
          </p:cNvPicPr>
          <p:nvPr>
            <p:ph idx="1"/>
          </p:nvPr>
        </p:nvPicPr>
        <p:blipFill>
          <a:blip r:embed="rId2"/>
          <a:stretch>
            <a:fillRect/>
          </a:stretch>
        </p:blipFill>
        <p:spPr>
          <a:xfrm>
            <a:off x="457200" y="565166"/>
            <a:ext cx="8039685" cy="5560997"/>
          </a:xfrm>
        </p:spPr>
      </p:pic>
      <p:sp>
        <p:nvSpPr>
          <p:cNvPr id="4" name="Rounded Rectangle 5">
            <a:extLst>
              <a:ext uri="{FF2B5EF4-FFF2-40B4-BE49-F238E27FC236}">
                <a16:creationId xmlns:a16="http://schemas.microsoft.com/office/drawing/2014/main" id="{E228483A-4417-D9F2-D2AF-50F98BA4EE54}"/>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71675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9C44-BD8C-2E09-63D7-0E13B805E4AA}"/>
              </a:ext>
            </a:extLst>
          </p:cNvPr>
          <p:cNvSpPr>
            <a:spLocks noGrp="1"/>
          </p:cNvSpPr>
          <p:nvPr>
            <p:ph type="title"/>
          </p:nvPr>
        </p:nvSpPr>
        <p:spPr>
          <a:xfrm>
            <a:off x="457200" y="576774"/>
            <a:ext cx="8229600" cy="840863"/>
          </a:xfrm>
        </p:spPr>
        <p:txBody>
          <a:bodyPr/>
          <a:lstStyle/>
          <a:p>
            <a:r>
              <a:rPr lang="en-US" b="1" dirty="0">
                <a:solidFill>
                  <a:srgbClr val="7030A0"/>
                </a:solidFill>
              </a:rPr>
              <a:t>Scenario</a:t>
            </a:r>
          </a:p>
        </p:txBody>
      </p:sp>
      <p:sp>
        <p:nvSpPr>
          <p:cNvPr id="3" name="Content Placeholder 2">
            <a:extLst>
              <a:ext uri="{FF2B5EF4-FFF2-40B4-BE49-F238E27FC236}">
                <a16:creationId xmlns:a16="http://schemas.microsoft.com/office/drawing/2014/main" id="{A317F8A9-35DE-B8D0-409D-A8B784A19EC7}"/>
              </a:ext>
            </a:extLst>
          </p:cNvPr>
          <p:cNvSpPr>
            <a:spLocks noGrp="1"/>
          </p:cNvSpPr>
          <p:nvPr>
            <p:ph idx="1"/>
          </p:nvPr>
        </p:nvSpPr>
        <p:spPr/>
        <p:txBody>
          <a:bodyPr/>
          <a:lstStyle/>
          <a:p>
            <a:r>
              <a:rPr lang="en-US" dirty="0"/>
              <a:t>A 19 year old girl comes to the outpatient department complaining of being constantly worried about her studies. She often has sweating and dry mouth. She also explains that in start it was not this intense but now she is unable to concentrate and is often unable to sleep at night. </a:t>
            </a:r>
          </a:p>
          <a:p>
            <a:r>
              <a:rPr lang="en-US" dirty="0"/>
              <a:t>What is your diagnosis?</a:t>
            </a:r>
          </a:p>
          <a:p>
            <a:endParaRPr lang="en-US" dirty="0"/>
          </a:p>
        </p:txBody>
      </p:sp>
      <p:sp>
        <p:nvSpPr>
          <p:cNvPr id="4" name="Rounded Rectangle 5">
            <a:extLst>
              <a:ext uri="{FF2B5EF4-FFF2-40B4-BE49-F238E27FC236}">
                <a16:creationId xmlns:a16="http://schemas.microsoft.com/office/drawing/2014/main" id="{75FB11A6-78BE-748B-D163-5B7CF3163B82}"/>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400538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B40B-A3D2-E89B-566F-9D8600B41F32}"/>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Generalized Anxiety Disorder</a:t>
            </a:r>
          </a:p>
        </p:txBody>
      </p:sp>
      <p:sp>
        <p:nvSpPr>
          <p:cNvPr id="3" name="Content Placeholder 2">
            <a:extLst>
              <a:ext uri="{FF2B5EF4-FFF2-40B4-BE49-F238E27FC236}">
                <a16:creationId xmlns:a16="http://schemas.microsoft.com/office/drawing/2014/main" id="{9FFD627E-D9D4-CFCD-FCEE-4A66A71FC92E}"/>
              </a:ext>
            </a:extLst>
          </p:cNvPr>
          <p:cNvSpPr>
            <a:spLocks noGrp="1"/>
          </p:cNvSpPr>
          <p:nvPr>
            <p:ph idx="1"/>
          </p:nvPr>
        </p:nvSpPr>
        <p:spPr/>
        <p:txBody>
          <a:bodyPr/>
          <a:lstStyle/>
          <a:p>
            <a:r>
              <a:rPr lang="en-US" dirty="0"/>
              <a:t>The symptoms of GAD are </a:t>
            </a:r>
            <a:r>
              <a:rPr lang="en-US" dirty="0">
                <a:solidFill>
                  <a:srgbClr val="FF0000"/>
                </a:solidFill>
              </a:rPr>
              <a:t>persistent</a:t>
            </a:r>
            <a:r>
              <a:rPr lang="en-US" dirty="0"/>
              <a:t> and are </a:t>
            </a:r>
            <a:r>
              <a:rPr lang="en-US" dirty="0">
                <a:solidFill>
                  <a:srgbClr val="FF0000"/>
                </a:solidFill>
              </a:rPr>
              <a:t>not restricted</a:t>
            </a:r>
            <a:r>
              <a:rPr lang="en-US" dirty="0"/>
              <a:t>, or markedly increased in, any particular set of circumstances. </a:t>
            </a:r>
          </a:p>
          <a:p>
            <a:r>
              <a:rPr lang="en-US" dirty="0"/>
              <a:t>Worry and apprehension</a:t>
            </a:r>
          </a:p>
          <a:p>
            <a:r>
              <a:rPr lang="en-US" dirty="0"/>
              <a:t>Psychological arousal</a:t>
            </a:r>
          </a:p>
          <a:p>
            <a:r>
              <a:rPr lang="en-US" dirty="0"/>
              <a:t>Autonomic overactivity</a:t>
            </a:r>
          </a:p>
          <a:p>
            <a:r>
              <a:rPr lang="en-US" dirty="0"/>
              <a:t>Psychological arousal</a:t>
            </a:r>
          </a:p>
          <a:p>
            <a:r>
              <a:rPr lang="en-US" dirty="0"/>
              <a:t>Sleep disturbance</a:t>
            </a:r>
          </a:p>
          <a:p>
            <a:endParaRPr lang="en-US" dirty="0"/>
          </a:p>
        </p:txBody>
      </p:sp>
      <p:sp>
        <p:nvSpPr>
          <p:cNvPr id="5" name="Rounded Rectangle 5">
            <a:extLst>
              <a:ext uri="{FF2B5EF4-FFF2-40B4-BE49-F238E27FC236}">
                <a16:creationId xmlns:a16="http://schemas.microsoft.com/office/drawing/2014/main" id="{199162F6-B2B0-11B5-593A-34199BC5EA65}"/>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53886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772B-D31A-D5BE-4077-AD1F3824B973}"/>
              </a:ext>
            </a:extLst>
          </p:cNvPr>
          <p:cNvSpPr>
            <a:spLocks noGrp="1"/>
          </p:cNvSpPr>
          <p:nvPr>
            <p:ph type="title"/>
          </p:nvPr>
        </p:nvSpPr>
        <p:spPr>
          <a:xfrm>
            <a:off x="457200" y="731837"/>
            <a:ext cx="8229600" cy="836282"/>
          </a:xfrm>
        </p:spPr>
        <p:txBody>
          <a:bodyPr>
            <a:normAutofit/>
          </a:bodyPr>
          <a:lstStyle/>
          <a:p>
            <a:r>
              <a:rPr lang="en-US" b="1" dirty="0">
                <a:solidFill>
                  <a:srgbClr val="7030A0"/>
                </a:solidFill>
              </a:rPr>
              <a:t>Clinical Signs</a:t>
            </a:r>
          </a:p>
        </p:txBody>
      </p:sp>
      <p:graphicFrame>
        <p:nvGraphicFramePr>
          <p:cNvPr id="5" name="Table 4">
            <a:extLst>
              <a:ext uri="{FF2B5EF4-FFF2-40B4-BE49-F238E27FC236}">
                <a16:creationId xmlns:a16="http://schemas.microsoft.com/office/drawing/2014/main" id="{8B02C6BD-3C34-456B-4303-077D94DC72A4}"/>
              </a:ext>
            </a:extLst>
          </p:cNvPr>
          <p:cNvGraphicFramePr>
            <a:graphicFrameLocks noGrp="1"/>
          </p:cNvGraphicFramePr>
          <p:nvPr>
            <p:extLst>
              <p:ext uri="{D42A27DB-BD31-4B8C-83A1-F6EECF244321}">
                <p14:modId xmlns:p14="http://schemas.microsoft.com/office/powerpoint/2010/main" val="1785911016"/>
              </p:ext>
            </p:extLst>
          </p:nvPr>
        </p:nvGraphicFramePr>
        <p:xfrm>
          <a:off x="689317" y="1955408"/>
          <a:ext cx="7863840" cy="3535680"/>
        </p:xfrm>
        <a:graphic>
          <a:graphicData uri="http://schemas.openxmlformats.org/drawingml/2006/table">
            <a:tbl>
              <a:tblPr firstRow="1" bandRow="1">
                <a:tableStyleId>{C4B1156A-380E-4F78-BDF5-A606A8083BF9}</a:tableStyleId>
              </a:tblPr>
              <a:tblGrid>
                <a:gridCol w="2621280">
                  <a:extLst>
                    <a:ext uri="{9D8B030D-6E8A-4147-A177-3AD203B41FA5}">
                      <a16:colId xmlns:a16="http://schemas.microsoft.com/office/drawing/2014/main" val="3798697344"/>
                    </a:ext>
                  </a:extLst>
                </a:gridCol>
                <a:gridCol w="2621280">
                  <a:extLst>
                    <a:ext uri="{9D8B030D-6E8A-4147-A177-3AD203B41FA5}">
                      <a16:colId xmlns:a16="http://schemas.microsoft.com/office/drawing/2014/main" val="3733682253"/>
                    </a:ext>
                  </a:extLst>
                </a:gridCol>
                <a:gridCol w="2621280">
                  <a:extLst>
                    <a:ext uri="{9D8B030D-6E8A-4147-A177-3AD203B41FA5}">
                      <a16:colId xmlns:a16="http://schemas.microsoft.com/office/drawing/2014/main" val="3764014619"/>
                    </a:ext>
                  </a:extLst>
                </a:gridCol>
              </a:tblGrid>
              <a:tr h="422032">
                <a:tc>
                  <a:txBody>
                    <a:bodyPr/>
                    <a:lstStyle/>
                    <a:p>
                      <a:pPr algn="ctr"/>
                      <a:r>
                        <a:rPr lang="en-US" sz="2200" dirty="0"/>
                        <a:t>FACE</a:t>
                      </a:r>
                    </a:p>
                  </a:txBody>
                  <a:tcPr/>
                </a:tc>
                <a:tc>
                  <a:txBody>
                    <a:bodyPr/>
                    <a:lstStyle/>
                    <a:p>
                      <a:pPr algn="ctr"/>
                      <a:r>
                        <a:rPr lang="en-US" sz="2200" dirty="0"/>
                        <a:t>SKIN</a:t>
                      </a:r>
                    </a:p>
                  </a:txBody>
                  <a:tcPr/>
                </a:tc>
                <a:tc>
                  <a:txBody>
                    <a:bodyPr/>
                    <a:lstStyle/>
                    <a:p>
                      <a:pPr algn="ctr"/>
                      <a:endParaRPr lang="en-US" sz="2200" dirty="0"/>
                    </a:p>
                  </a:txBody>
                  <a:tcPr/>
                </a:tc>
                <a:extLst>
                  <a:ext uri="{0D108BD9-81ED-4DB2-BD59-A6C34878D82A}">
                    <a16:rowId xmlns:a16="http://schemas.microsoft.com/office/drawing/2014/main" val="2355100811"/>
                  </a:ext>
                </a:extLst>
              </a:tr>
              <a:tr h="2749631">
                <a:tc>
                  <a:txBody>
                    <a:bodyPr/>
                    <a:lstStyle/>
                    <a:p>
                      <a:pPr marL="285750" indent="-285750">
                        <a:buFont typeface="Arial" panose="020B0604020202020204" pitchFamily="34" charset="0"/>
                        <a:buChar char="•"/>
                      </a:pPr>
                      <a:r>
                        <a:rPr lang="en-US" sz="2200" dirty="0"/>
                        <a:t>Appears strained</a:t>
                      </a:r>
                    </a:p>
                    <a:p>
                      <a:pPr marL="0" indent="0">
                        <a:buFont typeface="Arial" panose="020B0604020202020204" pitchFamily="34" charset="0"/>
                        <a:buNone/>
                      </a:pPr>
                      <a:r>
                        <a:rPr lang="en-US" sz="2200" dirty="0"/>
                        <a:t> </a:t>
                      </a:r>
                    </a:p>
                    <a:p>
                      <a:pPr marL="285750" indent="-285750">
                        <a:buFont typeface="Arial" panose="020B0604020202020204" pitchFamily="34" charset="0"/>
                        <a:buChar char="•"/>
                      </a:pPr>
                      <a:r>
                        <a:rPr lang="en-US" sz="2200" dirty="0"/>
                        <a:t>Brow furrowed</a:t>
                      </a:r>
                    </a:p>
                    <a:p>
                      <a:pPr marL="0" indent="0">
                        <a:buFont typeface="Arial" panose="020B0604020202020204" pitchFamily="34" charset="0"/>
                        <a:buNone/>
                      </a:pPr>
                      <a:endParaRPr lang="en-US" sz="2200" dirty="0"/>
                    </a:p>
                    <a:p>
                      <a:pPr marL="285750" indent="-285750">
                        <a:buFont typeface="Arial" panose="020B0604020202020204" pitchFamily="34" charset="0"/>
                        <a:buChar char="•"/>
                      </a:pPr>
                      <a:r>
                        <a:rPr lang="en-US" sz="2200" dirty="0"/>
                        <a:t>Tense posture</a:t>
                      </a:r>
                    </a:p>
                    <a:p>
                      <a:pPr marL="0" indent="0">
                        <a:buFont typeface="Arial" panose="020B0604020202020204" pitchFamily="34" charset="0"/>
                        <a:buNone/>
                      </a:pPr>
                      <a:endParaRPr lang="en-US" sz="2200" dirty="0"/>
                    </a:p>
                    <a:p>
                      <a:pPr marL="285750" indent="-285750">
                        <a:buFont typeface="Arial" panose="020B0604020202020204" pitchFamily="34" charset="0"/>
                        <a:buChar char="•"/>
                      </a:pPr>
                      <a:r>
                        <a:rPr lang="en-US" sz="2200" dirty="0"/>
                        <a:t>Restless</a:t>
                      </a:r>
                    </a:p>
                    <a:p>
                      <a:pPr marL="0" indent="0">
                        <a:buFont typeface="Arial" panose="020B0604020202020204" pitchFamily="34" charset="0"/>
                        <a:buNone/>
                      </a:pPr>
                      <a:endParaRPr lang="en-US" sz="2200" dirty="0"/>
                    </a:p>
                    <a:p>
                      <a:pPr marL="285750" indent="-285750">
                        <a:buFont typeface="Arial" panose="020B0604020202020204" pitchFamily="34" charset="0"/>
                        <a:buChar char="•"/>
                      </a:pPr>
                      <a:r>
                        <a:rPr lang="en-US" sz="2200" dirty="0"/>
                        <a:t>May tremble</a:t>
                      </a:r>
                    </a:p>
                  </a:txBody>
                  <a:tcPr/>
                </a:tc>
                <a:tc>
                  <a:txBody>
                    <a:bodyPr/>
                    <a:lstStyle/>
                    <a:p>
                      <a:pPr marL="285750" indent="-285750">
                        <a:buFont typeface="Arial" panose="020B0604020202020204" pitchFamily="34" charset="0"/>
                        <a:buChar char="•"/>
                      </a:pPr>
                      <a:r>
                        <a:rPr lang="en-US" sz="2200" dirty="0"/>
                        <a:t>Pale</a:t>
                      </a:r>
                    </a:p>
                    <a:p>
                      <a:pPr marL="0" indent="0">
                        <a:buFont typeface="Arial" panose="020B0604020202020204" pitchFamily="34" charset="0"/>
                        <a:buNone/>
                      </a:pPr>
                      <a:endParaRPr lang="en-US" sz="2200" dirty="0"/>
                    </a:p>
                    <a:p>
                      <a:pPr marL="285750" indent="-285750">
                        <a:buFont typeface="Arial" panose="020B0604020202020204" pitchFamily="34" charset="0"/>
                        <a:buChar char="•"/>
                      </a:pPr>
                      <a:r>
                        <a:rPr lang="en-US" sz="2200" dirty="0"/>
                        <a:t>Sweating is common, especially hands, feet ad axillae</a:t>
                      </a:r>
                    </a:p>
                  </a:txBody>
                  <a:tcPr/>
                </a:tc>
                <a:tc>
                  <a:txBody>
                    <a:bodyPr/>
                    <a:lstStyle/>
                    <a:p>
                      <a:endParaRPr lang="en-US" sz="2200" dirty="0"/>
                    </a:p>
                    <a:p>
                      <a:r>
                        <a:rPr lang="en-US" sz="2200" dirty="0"/>
                        <a:t>Being </a:t>
                      </a:r>
                      <a:r>
                        <a:rPr lang="en-US" sz="2200" dirty="0">
                          <a:solidFill>
                            <a:srgbClr val="FF0000"/>
                          </a:solidFill>
                        </a:rPr>
                        <a:t>close to tears </a:t>
                      </a:r>
                      <a:r>
                        <a:rPr lang="en-US" sz="2200" dirty="0"/>
                        <a:t>reflects generally apprehensive state</a:t>
                      </a:r>
                    </a:p>
                  </a:txBody>
                  <a:tcPr/>
                </a:tc>
                <a:extLst>
                  <a:ext uri="{0D108BD9-81ED-4DB2-BD59-A6C34878D82A}">
                    <a16:rowId xmlns:a16="http://schemas.microsoft.com/office/drawing/2014/main" val="3400193946"/>
                  </a:ext>
                </a:extLst>
              </a:tr>
            </a:tbl>
          </a:graphicData>
        </a:graphic>
      </p:graphicFrame>
      <p:sp>
        <p:nvSpPr>
          <p:cNvPr id="8" name="Rounded Rectangle 5">
            <a:extLst>
              <a:ext uri="{FF2B5EF4-FFF2-40B4-BE49-F238E27FC236}">
                <a16:creationId xmlns:a16="http://schemas.microsoft.com/office/drawing/2014/main" id="{E6C1F287-57CE-7724-D330-EA50B72825E2}"/>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732936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A8F8-8084-7588-5467-112BD9AC7322}"/>
              </a:ext>
            </a:extLst>
          </p:cNvPr>
          <p:cNvSpPr>
            <a:spLocks noGrp="1"/>
          </p:cNvSpPr>
          <p:nvPr>
            <p:ph type="title"/>
          </p:nvPr>
        </p:nvSpPr>
        <p:spPr>
          <a:xfrm>
            <a:off x="457200" y="731837"/>
            <a:ext cx="8229600" cy="685801"/>
          </a:xfrm>
        </p:spPr>
        <p:txBody>
          <a:bodyPr>
            <a:normAutofit fontScale="90000"/>
          </a:bodyPr>
          <a:lstStyle/>
          <a:p>
            <a:r>
              <a:rPr lang="en-US" b="1" dirty="0">
                <a:solidFill>
                  <a:srgbClr val="7030A0"/>
                </a:solidFill>
              </a:rPr>
              <a:t>Diagnosis</a:t>
            </a:r>
          </a:p>
        </p:txBody>
      </p:sp>
      <p:sp>
        <p:nvSpPr>
          <p:cNvPr id="3" name="Content Placeholder 2">
            <a:extLst>
              <a:ext uri="{FF2B5EF4-FFF2-40B4-BE49-F238E27FC236}">
                <a16:creationId xmlns:a16="http://schemas.microsoft.com/office/drawing/2014/main" id="{DC7737C9-74D6-EAB1-B299-7CB91E459062}"/>
              </a:ext>
            </a:extLst>
          </p:cNvPr>
          <p:cNvSpPr>
            <a:spLocks noGrp="1"/>
          </p:cNvSpPr>
          <p:nvPr>
            <p:ph idx="1"/>
          </p:nvPr>
        </p:nvSpPr>
        <p:spPr/>
        <p:txBody>
          <a:bodyPr/>
          <a:lstStyle/>
          <a:p>
            <a:endParaRPr lang="en-US" dirty="0"/>
          </a:p>
          <a:p>
            <a:r>
              <a:rPr lang="en-US" dirty="0"/>
              <a:t>These symptoms should </a:t>
            </a:r>
            <a:r>
              <a:rPr lang="en-US" dirty="0">
                <a:solidFill>
                  <a:srgbClr val="FF0000"/>
                </a:solidFill>
              </a:rPr>
              <a:t>persist </a:t>
            </a:r>
            <a:r>
              <a:rPr lang="en-US" dirty="0"/>
              <a:t>for several months, for more days than not.</a:t>
            </a:r>
          </a:p>
          <a:p>
            <a:r>
              <a:rPr lang="en-US" dirty="0"/>
              <a:t>It results in </a:t>
            </a:r>
            <a:r>
              <a:rPr lang="en-US" dirty="0">
                <a:solidFill>
                  <a:srgbClr val="FF0000"/>
                </a:solidFill>
              </a:rPr>
              <a:t>significant distress or significant impairment</a:t>
            </a:r>
            <a:r>
              <a:rPr lang="en-US" dirty="0"/>
              <a:t> of  in personal, family, social educational or occupational domain.</a:t>
            </a:r>
          </a:p>
        </p:txBody>
      </p:sp>
      <p:sp>
        <p:nvSpPr>
          <p:cNvPr id="4" name="Rounded Rectangle 5">
            <a:extLst>
              <a:ext uri="{FF2B5EF4-FFF2-40B4-BE49-F238E27FC236}">
                <a16:creationId xmlns:a16="http://schemas.microsoft.com/office/drawing/2014/main" id="{D23DE9DD-0AB8-676C-21AA-0CF2C31F90ED}"/>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8517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9BF2-567D-7FB5-9D4C-9EEF3078713D}"/>
              </a:ext>
            </a:extLst>
          </p:cNvPr>
          <p:cNvSpPr>
            <a:spLocks noGrp="1"/>
          </p:cNvSpPr>
          <p:nvPr>
            <p:ph type="title"/>
          </p:nvPr>
        </p:nvSpPr>
        <p:spPr/>
        <p:txBody>
          <a:bodyPr/>
          <a:lstStyle/>
          <a:p>
            <a:r>
              <a:rPr lang="en-US" b="1" dirty="0">
                <a:solidFill>
                  <a:srgbClr val="7030A0"/>
                </a:solidFill>
              </a:rPr>
              <a:t>Management</a:t>
            </a:r>
          </a:p>
        </p:txBody>
      </p:sp>
      <p:graphicFrame>
        <p:nvGraphicFramePr>
          <p:cNvPr id="4" name="Table 3">
            <a:extLst>
              <a:ext uri="{FF2B5EF4-FFF2-40B4-BE49-F238E27FC236}">
                <a16:creationId xmlns:a16="http://schemas.microsoft.com/office/drawing/2014/main" id="{6751CF6F-2699-A1EE-5769-F93B7414EB75}"/>
              </a:ext>
            </a:extLst>
          </p:cNvPr>
          <p:cNvGraphicFramePr>
            <a:graphicFrameLocks noGrp="1"/>
          </p:cNvGraphicFramePr>
          <p:nvPr>
            <p:extLst>
              <p:ext uri="{D42A27DB-BD31-4B8C-83A1-F6EECF244321}">
                <p14:modId xmlns:p14="http://schemas.microsoft.com/office/powerpoint/2010/main" val="337003321"/>
              </p:ext>
            </p:extLst>
          </p:nvPr>
        </p:nvGraphicFramePr>
        <p:xfrm>
          <a:off x="457198" y="2298270"/>
          <a:ext cx="8229598" cy="4150512"/>
        </p:xfrm>
        <a:graphic>
          <a:graphicData uri="http://schemas.openxmlformats.org/drawingml/2006/table">
            <a:tbl>
              <a:tblPr firstRow="1" bandRow="1">
                <a:tableStyleId>{7DF18680-E054-41AD-8BC1-D1AEF772440D}</a:tableStyleId>
              </a:tblPr>
              <a:tblGrid>
                <a:gridCol w="485337">
                  <a:extLst>
                    <a:ext uri="{9D8B030D-6E8A-4147-A177-3AD203B41FA5}">
                      <a16:colId xmlns:a16="http://schemas.microsoft.com/office/drawing/2014/main" val="4259235672"/>
                    </a:ext>
                  </a:extLst>
                </a:gridCol>
                <a:gridCol w="3685736">
                  <a:extLst>
                    <a:ext uri="{9D8B030D-6E8A-4147-A177-3AD203B41FA5}">
                      <a16:colId xmlns:a16="http://schemas.microsoft.com/office/drawing/2014/main" val="2383832706"/>
                    </a:ext>
                  </a:extLst>
                </a:gridCol>
                <a:gridCol w="4058525">
                  <a:extLst>
                    <a:ext uri="{9D8B030D-6E8A-4147-A177-3AD203B41FA5}">
                      <a16:colId xmlns:a16="http://schemas.microsoft.com/office/drawing/2014/main" val="744245366"/>
                    </a:ext>
                  </a:extLst>
                </a:gridCol>
              </a:tblGrid>
              <a:tr h="411069">
                <a:tc>
                  <a:txBody>
                    <a:bodyPr/>
                    <a:lstStyle/>
                    <a:p>
                      <a:endParaRPr lang="en-US" sz="2200" dirty="0">
                        <a:latin typeface="+mj-lt"/>
                      </a:endParaRPr>
                    </a:p>
                  </a:txBody>
                  <a:tcPr/>
                </a:tc>
                <a:tc>
                  <a:txBody>
                    <a:bodyPr/>
                    <a:lstStyle/>
                    <a:p>
                      <a:endParaRPr lang="en-US" sz="2200" dirty="0">
                        <a:latin typeface="+mj-lt"/>
                      </a:endParaRPr>
                    </a:p>
                  </a:txBody>
                  <a:tcPr/>
                </a:tc>
                <a:tc>
                  <a:txBody>
                    <a:bodyPr/>
                    <a:lstStyle/>
                    <a:p>
                      <a:endParaRPr lang="en-US" sz="2200" dirty="0">
                        <a:latin typeface="+mj-lt"/>
                      </a:endParaRPr>
                    </a:p>
                  </a:txBody>
                  <a:tcPr/>
                </a:tc>
                <a:extLst>
                  <a:ext uri="{0D108BD9-81ED-4DB2-BD59-A6C34878D82A}">
                    <a16:rowId xmlns:a16="http://schemas.microsoft.com/office/drawing/2014/main" val="998696988"/>
                  </a:ext>
                </a:extLst>
              </a:tr>
              <a:tr h="1003049">
                <a:tc>
                  <a:txBody>
                    <a:bodyPr/>
                    <a:lstStyle/>
                    <a:p>
                      <a:r>
                        <a:rPr lang="en-US" sz="2000" dirty="0">
                          <a:latin typeface="+mj-lt"/>
                        </a:rPr>
                        <a:t>1.</a:t>
                      </a:r>
                    </a:p>
                  </a:txBody>
                  <a:tcPr/>
                </a:tc>
                <a:tc>
                  <a:txBody>
                    <a:bodyPr/>
                    <a:lstStyle/>
                    <a:p>
                      <a:r>
                        <a:rPr lang="en-US" sz="2000" b="1" dirty="0"/>
                        <a:t>Identification and assessment</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rPr>
                        <a:t>Educate about GAD and discuss treatment options</a:t>
                      </a:r>
                    </a:p>
                    <a:p>
                      <a:endParaRPr lang="en-US" sz="2000" dirty="0">
                        <a:latin typeface="+mj-lt"/>
                      </a:endParaRPr>
                    </a:p>
                  </a:txBody>
                  <a:tcPr/>
                </a:tc>
                <a:extLst>
                  <a:ext uri="{0D108BD9-81ED-4DB2-BD59-A6C34878D82A}">
                    <a16:rowId xmlns:a16="http://schemas.microsoft.com/office/drawing/2014/main" val="3034617114"/>
                  </a:ext>
                </a:extLst>
              </a:tr>
              <a:tr h="1003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j-lt"/>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rPr>
                        <a:t>Low-intensity psychological interventions</a:t>
                      </a:r>
                      <a:endParaRPr lang="en-US" sz="20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rPr>
                        <a:t>Pure self-help and guided self-help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j-lt"/>
                      </a:endParaRPr>
                    </a:p>
                  </a:txBody>
                  <a:tcPr/>
                </a:tc>
                <a:extLst>
                  <a:ext uri="{0D108BD9-81ED-4DB2-BD59-A6C34878D82A}">
                    <a16:rowId xmlns:a16="http://schemas.microsoft.com/office/drawing/2014/main" val="1508965216"/>
                  </a:ext>
                </a:extLst>
              </a:tr>
              <a:tr h="757859">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3.</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u="none" strike="noStrike" kern="1200" cap="none" spc="0" normalizeH="0" baseline="0" noProof="0" dirty="0">
                          <a:ln>
                            <a:noFill/>
                          </a:ln>
                          <a:solidFill>
                            <a:prstClr val="black"/>
                          </a:solidFill>
                          <a:effectLst/>
                          <a:uLnTx/>
                          <a:uFillTx/>
                        </a:rPr>
                        <a:t>High intensity psychological intervention</a:t>
                      </a:r>
                      <a:endParaRPr kumimoji="0" lang="en-US" sz="2000" b="1" i="0" u="none" strike="noStrike" kern="1200" cap="none" spc="0" normalizeH="0" baseline="0" noProof="0" dirty="0">
                        <a:ln>
                          <a:noFill/>
                        </a:ln>
                        <a:solidFill>
                          <a:prstClr val="black"/>
                        </a:solidFill>
                        <a:effectLst/>
                        <a:uLnTx/>
                        <a:uFillTx/>
                        <a:latin typeface="+mj-lt"/>
                        <a:ea typeface="+mn-ea"/>
                        <a:cs typeface="+mn-cs"/>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u="none" strike="noStrike" kern="1200" cap="none" spc="0" normalizeH="0" baseline="0" noProof="0" dirty="0">
                          <a:ln>
                            <a:noFill/>
                          </a:ln>
                          <a:solidFill>
                            <a:prstClr val="black"/>
                          </a:solidFill>
                          <a:effectLst/>
                          <a:uLnTx/>
                          <a:uFillTx/>
                        </a:rPr>
                        <a:t>Cognitive behavior therapy</a:t>
                      </a:r>
                      <a:endParaRPr lang="en-US" sz="2000" kern="1200" dirty="0">
                        <a:solidFill>
                          <a:schemeClr val="dk1"/>
                        </a:solidFill>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txBody>
                  <a:tcPr/>
                </a:tc>
                <a:extLst>
                  <a:ext uri="{0D108BD9-81ED-4DB2-BD59-A6C34878D82A}">
                    <a16:rowId xmlns:a16="http://schemas.microsoft.com/office/drawing/2014/main" val="3753659696"/>
                  </a:ext>
                </a:extLst>
              </a:tr>
              <a:tr h="952903">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dirty="0">
                          <a:latin typeface="+mj-lt"/>
                        </a:rPr>
                        <a:t>4.</a:t>
                      </a: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b="1" dirty="0"/>
                        <a:t>Specialist treatment</a:t>
                      </a:r>
                      <a:endParaRPr lang="en-US" sz="2000" b="1" dirty="0">
                        <a:latin typeface="+mj-lt"/>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dirty="0"/>
                        <a:t>Drug therapy and psychological regimen</a:t>
                      </a:r>
                    </a:p>
                  </a:txBody>
                  <a:tcPr/>
                </a:tc>
                <a:extLst>
                  <a:ext uri="{0D108BD9-81ED-4DB2-BD59-A6C34878D82A}">
                    <a16:rowId xmlns:a16="http://schemas.microsoft.com/office/drawing/2014/main" val="4267487413"/>
                  </a:ext>
                </a:extLst>
              </a:tr>
            </a:tbl>
          </a:graphicData>
        </a:graphic>
      </p:graphicFrame>
      <p:sp>
        <p:nvSpPr>
          <p:cNvPr id="9" name="TextBox 8">
            <a:extLst>
              <a:ext uri="{FF2B5EF4-FFF2-40B4-BE49-F238E27FC236}">
                <a16:creationId xmlns:a16="http://schemas.microsoft.com/office/drawing/2014/main" id="{348C2BD5-0C0C-6B25-D7C9-92062E01CD2A}"/>
              </a:ext>
            </a:extLst>
          </p:cNvPr>
          <p:cNvSpPr txBox="1"/>
          <p:nvPr/>
        </p:nvSpPr>
        <p:spPr>
          <a:xfrm>
            <a:off x="457198" y="1688123"/>
            <a:ext cx="7969350" cy="400110"/>
          </a:xfrm>
          <a:prstGeom prst="rect">
            <a:avLst/>
          </a:prstGeom>
          <a:noFill/>
        </p:spPr>
        <p:txBody>
          <a:bodyPr wrap="square" rtlCol="0">
            <a:spAutoFit/>
          </a:bodyPr>
          <a:lstStyle/>
          <a:p>
            <a:r>
              <a:rPr lang="en-US" sz="2000" dirty="0">
                <a:solidFill>
                  <a:schemeClr val="tx1">
                    <a:lumMod val="95000"/>
                    <a:lumOff val="5000"/>
                  </a:schemeClr>
                </a:solidFill>
              </a:rPr>
              <a:t>A stepped care approach by </a:t>
            </a:r>
            <a:r>
              <a:rPr lang="en-US" sz="2000" b="1" dirty="0">
                <a:solidFill>
                  <a:schemeClr val="tx1">
                    <a:lumMod val="95000"/>
                    <a:lumOff val="5000"/>
                  </a:schemeClr>
                </a:solidFill>
              </a:rPr>
              <a:t>NICE GUIDELINES</a:t>
            </a:r>
          </a:p>
        </p:txBody>
      </p:sp>
      <p:sp>
        <p:nvSpPr>
          <p:cNvPr id="10" name="Rounded Rectangle 5">
            <a:extLst>
              <a:ext uri="{FF2B5EF4-FFF2-40B4-BE49-F238E27FC236}">
                <a16:creationId xmlns:a16="http://schemas.microsoft.com/office/drawing/2014/main" id="{41763752-6446-E232-5AA6-5BC901AA1DF0}"/>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3621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1969515"/>
            <a:ext cx="8229600" cy="1143000"/>
          </a:xfrm>
        </p:spPr>
        <p:txBody>
          <a:bodyPr>
            <a:normAutofit/>
          </a:bodyPr>
          <a:lstStyle/>
          <a:p>
            <a:r>
              <a:rPr lang="en-US" sz="4000" b="1" dirty="0">
                <a:solidFill>
                  <a:srgbClr val="7030A0"/>
                </a:solidFill>
              </a:rPr>
              <a:t>Generalized Anxiety Disorder</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5316" y="4577694"/>
            <a:ext cx="3646154" cy="2005879"/>
          </a:xfrm>
        </p:spPr>
      </p:pic>
    </p:spTree>
    <p:extLst>
      <p:ext uri="{BB962C8B-B14F-4D97-AF65-F5344CB8AC3E}">
        <p14:creationId xmlns:p14="http://schemas.microsoft.com/office/powerpoint/2010/main" val="127360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D198-26A6-2D58-FECF-5A1313C42C01}"/>
              </a:ext>
            </a:extLst>
          </p:cNvPr>
          <p:cNvSpPr>
            <a:spLocks noGrp="1"/>
          </p:cNvSpPr>
          <p:nvPr>
            <p:ph type="title"/>
          </p:nvPr>
        </p:nvSpPr>
        <p:spPr>
          <a:xfrm>
            <a:off x="457200" y="548640"/>
            <a:ext cx="8229600" cy="868998"/>
          </a:xfrm>
        </p:spPr>
        <p:txBody>
          <a:bodyPr/>
          <a:lstStyle/>
          <a:p>
            <a:r>
              <a:rPr lang="en-US" b="1" dirty="0">
                <a:solidFill>
                  <a:srgbClr val="7030A0"/>
                </a:solidFill>
              </a:rPr>
              <a:t>Medication</a:t>
            </a:r>
          </a:p>
        </p:txBody>
      </p:sp>
      <p:graphicFrame>
        <p:nvGraphicFramePr>
          <p:cNvPr id="4" name="Content Placeholder 3">
            <a:extLst>
              <a:ext uri="{FF2B5EF4-FFF2-40B4-BE49-F238E27FC236}">
                <a16:creationId xmlns:a16="http://schemas.microsoft.com/office/drawing/2014/main" id="{35A71F32-705E-4C0F-84F2-A65322BD6914}"/>
              </a:ext>
            </a:extLst>
          </p:cNvPr>
          <p:cNvGraphicFramePr>
            <a:graphicFrameLocks noGrp="1"/>
          </p:cNvGraphicFramePr>
          <p:nvPr>
            <p:ph idx="1"/>
            <p:extLst>
              <p:ext uri="{D42A27DB-BD31-4B8C-83A1-F6EECF244321}">
                <p14:modId xmlns:p14="http://schemas.microsoft.com/office/powerpoint/2010/main" val="1861264434"/>
              </p:ext>
            </p:extLst>
          </p:nvPr>
        </p:nvGraphicFramePr>
        <p:xfrm>
          <a:off x="457200" y="1471886"/>
          <a:ext cx="8229600" cy="4900066"/>
        </p:xfrm>
        <a:graphic>
          <a:graphicData uri="http://schemas.openxmlformats.org/drawingml/2006/table">
            <a:tbl>
              <a:tblPr firstRow="1" bandRow="1">
                <a:tableStyleId>{00A15C55-8517-42AA-B614-E9B94910E393}</a:tableStyleId>
              </a:tblPr>
              <a:tblGrid>
                <a:gridCol w="4100732">
                  <a:extLst>
                    <a:ext uri="{9D8B030D-6E8A-4147-A177-3AD203B41FA5}">
                      <a16:colId xmlns:a16="http://schemas.microsoft.com/office/drawing/2014/main" val="2804372049"/>
                    </a:ext>
                  </a:extLst>
                </a:gridCol>
                <a:gridCol w="4128868">
                  <a:extLst>
                    <a:ext uri="{9D8B030D-6E8A-4147-A177-3AD203B41FA5}">
                      <a16:colId xmlns:a16="http://schemas.microsoft.com/office/drawing/2014/main" val="1430543672"/>
                    </a:ext>
                  </a:extLst>
                </a:gridCol>
              </a:tblGrid>
              <a:tr h="541426">
                <a:tc>
                  <a:txBody>
                    <a:bodyPr/>
                    <a:lstStyle/>
                    <a:p>
                      <a:r>
                        <a:rPr lang="en-US" sz="2000" dirty="0"/>
                        <a:t>Short-term treatment</a:t>
                      </a:r>
                    </a:p>
                  </a:txBody>
                  <a:tcPr/>
                </a:tc>
                <a:tc>
                  <a:txBody>
                    <a:bodyPr/>
                    <a:lstStyle/>
                    <a:p>
                      <a:r>
                        <a:rPr lang="en-US" sz="2000" dirty="0"/>
                        <a:t>Long-term Treatment</a:t>
                      </a:r>
                    </a:p>
                  </a:txBody>
                  <a:tcPr/>
                </a:tc>
                <a:extLst>
                  <a:ext uri="{0D108BD9-81ED-4DB2-BD59-A6C34878D82A}">
                    <a16:rowId xmlns:a16="http://schemas.microsoft.com/office/drawing/2014/main" val="4076027559"/>
                  </a:ext>
                </a:extLst>
              </a:tr>
              <a:tr h="4196583">
                <a:tc>
                  <a:txBody>
                    <a:bodyPr/>
                    <a:lstStyle/>
                    <a:p>
                      <a:pPr marL="285750" indent="-285750">
                        <a:buFont typeface="Arial" panose="020B0604020202020204" pitchFamily="34" charset="0"/>
                        <a:buChar char="•"/>
                      </a:pPr>
                      <a:r>
                        <a:rPr lang="en-US" sz="2000" b="1" dirty="0"/>
                        <a:t>Long acting benzodiazepine- </a:t>
                      </a:r>
                      <a:r>
                        <a:rPr lang="en-US" sz="2000" dirty="0"/>
                        <a:t>diazepam 5-10mg or mild cases</a:t>
                      </a:r>
                    </a:p>
                    <a:p>
                      <a:pPr marL="0" indent="0">
                        <a:buFont typeface="Arial" panose="020B0604020202020204" pitchFamily="34" charset="0"/>
                        <a:buNone/>
                      </a:pPr>
                      <a:endParaRPr lang="en-US" sz="2000" dirty="0"/>
                    </a:p>
                    <a:p>
                      <a:pPr marL="285750" indent="-285750">
                        <a:buFont typeface="Arial" panose="020B0604020202020204" pitchFamily="34" charset="0"/>
                        <a:buChar char="•"/>
                      </a:pPr>
                      <a:r>
                        <a:rPr lang="en-US" sz="2000" b="1" dirty="0">
                          <a:solidFill>
                            <a:srgbClr val="FF0000"/>
                          </a:solidFill>
                        </a:rPr>
                        <a:t>Should not </a:t>
                      </a:r>
                      <a:r>
                        <a:rPr lang="en-US" sz="2000" b="1" dirty="0">
                          <a:solidFill>
                            <a:schemeClr val="tx1"/>
                          </a:solidFill>
                        </a:rPr>
                        <a:t>be prescribed for long term as they can cause </a:t>
                      </a:r>
                      <a:r>
                        <a:rPr lang="en-US" sz="2000" b="1" dirty="0">
                          <a:solidFill>
                            <a:srgbClr val="FF0000"/>
                          </a:solidFill>
                        </a:rPr>
                        <a:t>dependance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Beta-adrenergic antagonist </a:t>
                      </a:r>
                      <a:r>
                        <a:rPr lang="en-US" sz="2000" dirty="0"/>
                        <a:t>can sometimes be used to control sympathetic stimulation</a:t>
                      </a:r>
                    </a:p>
                  </a:txBody>
                  <a:tcPr/>
                </a:tc>
                <a:tc>
                  <a:txBody>
                    <a:bodyPr/>
                    <a:lstStyle/>
                    <a:p>
                      <a:r>
                        <a:rPr lang="en-US" sz="2000" b="1" dirty="0"/>
                        <a:t>Selective serotonin reuptake inhibitor</a:t>
                      </a:r>
                    </a:p>
                    <a:p>
                      <a:pPr marL="285750" indent="-285750">
                        <a:buFont typeface="Arial" panose="020B0604020202020204" pitchFamily="34" charset="0"/>
                        <a:buChar char="•"/>
                      </a:pPr>
                      <a:r>
                        <a:rPr lang="en-US" sz="2000" dirty="0"/>
                        <a:t>Escitalopram</a:t>
                      </a:r>
                    </a:p>
                    <a:p>
                      <a:pPr marL="285750" indent="-285750">
                        <a:buFont typeface="Arial" panose="020B0604020202020204" pitchFamily="34" charset="0"/>
                        <a:buChar char="•"/>
                      </a:pPr>
                      <a:r>
                        <a:rPr lang="en-US" sz="2000" dirty="0"/>
                        <a:t>Sertraline</a:t>
                      </a:r>
                    </a:p>
                    <a:p>
                      <a:pPr marL="285750" indent="-285750">
                        <a:buFont typeface="Arial" panose="020B0604020202020204" pitchFamily="34" charset="0"/>
                        <a:buChar char="•"/>
                      </a:pPr>
                      <a:r>
                        <a:rPr lang="en-US" sz="2000" dirty="0"/>
                        <a:t>Paroxetine</a:t>
                      </a:r>
                    </a:p>
                    <a:p>
                      <a:endParaRPr lang="en-US" sz="2000" b="1" dirty="0"/>
                    </a:p>
                    <a:p>
                      <a:pPr marL="0" indent="0">
                        <a:buFont typeface="Arial" panose="020B0604020202020204" pitchFamily="34" charset="0"/>
                        <a:buNone/>
                      </a:pPr>
                      <a:r>
                        <a:rPr lang="en-US" sz="2000" b="1" dirty="0"/>
                        <a:t>Serotonin and noradrenergic reuptake inhibitor but are less tolerated</a:t>
                      </a:r>
                    </a:p>
                    <a:p>
                      <a:pPr marL="285750" indent="-285750">
                        <a:buFont typeface="Arial" panose="020B0604020202020204" pitchFamily="34" charset="0"/>
                        <a:buChar char="•"/>
                      </a:pPr>
                      <a:r>
                        <a:rPr lang="en-US" sz="2000" dirty="0"/>
                        <a:t>Duloxetine</a:t>
                      </a:r>
                    </a:p>
                    <a:p>
                      <a:pPr marL="285750" indent="-285750">
                        <a:buFont typeface="Arial" panose="020B0604020202020204" pitchFamily="34" charset="0"/>
                        <a:buChar char="•"/>
                      </a:pPr>
                      <a:r>
                        <a:rPr lang="en-US" sz="2000" dirty="0"/>
                        <a:t>venlafaxine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Treatment is continued for </a:t>
                      </a:r>
                      <a:r>
                        <a:rPr lang="en-US" sz="2000" b="1" dirty="0">
                          <a:solidFill>
                            <a:srgbClr val="FF0000"/>
                          </a:solidFill>
                        </a:rPr>
                        <a:t>6 months</a:t>
                      </a:r>
                    </a:p>
                  </a:txBody>
                  <a:tcPr/>
                </a:tc>
                <a:extLst>
                  <a:ext uri="{0D108BD9-81ED-4DB2-BD59-A6C34878D82A}">
                    <a16:rowId xmlns:a16="http://schemas.microsoft.com/office/drawing/2014/main" val="1387909549"/>
                  </a:ext>
                </a:extLst>
              </a:tr>
            </a:tbl>
          </a:graphicData>
        </a:graphic>
      </p:graphicFrame>
      <p:sp>
        <p:nvSpPr>
          <p:cNvPr id="5" name="Rounded Rectangle 5">
            <a:extLst>
              <a:ext uri="{FF2B5EF4-FFF2-40B4-BE49-F238E27FC236}">
                <a16:creationId xmlns:a16="http://schemas.microsoft.com/office/drawing/2014/main" id="{53B2F77C-4C88-9FE0-55ED-4A74B22E20D1}"/>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818151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BF19-BF2F-9C12-2536-4C52BF11571E}"/>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Panic Disorder</a:t>
            </a:r>
          </a:p>
        </p:txBody>
      </p:sp>
      <p:sp>
        <p:nvSpPr>
          <p:cNvPr id="3" name="Content Placeholder 2">
            <a:extLst>
              <a:ext uri="{FF2B5EF4-FFF2-40B4-BE49-F238E27FC236}">
                <a16:creationId xmlns:a16="http://schemas.microsoft.com/office/drawing/2014/main" id="{D796B73D-07CE-8841-D112-47B6F8E735CF}"/>
              </a:ext>
            </a:extLst>
          </p:cNvPr>
          <p:cNvSpPr>
            <a:spLocks noGrp="1"/>
          </p:cNvSpPr>
          <p:nvPr>
            <p:ph idx="1"/>
          </p:nvPr>
        </p:nvSpPr>
        <p:spPr/>
        <p:txBody>
          <a:bodyPr/>
          <a:lstStyle/>
          <a:p>
            <a:pPr marL="0" indent="0">
              <a:buNone/>
            </a:pPr>
            <a:r>
              <a:rPr lang="en-US" dirty="0"/>
              <a:t>A panic Attack is defined as:</a:t>
            </a:r>
          </a:p>
          <a:p>
            <a:pPr marL="0" indent="0">
              <a:buNone/>
            </a:pPr>
            <a:endParaRPr lang="en-US" dirty="0"/>
          </a:p>
          <a:p>
            <a:r>
              <a:rPr lang="en-US" dirty="0">
                <a:solidFill>
                  <a:srgbClr val="FF0000"/>
                </a:solidFill>
              </a:rPr>
              <a:t>Sudden attacks of anxiety </a:t>
            </a:r>
            <a:r>
              <a:rPr lang="en-US" dirty="0"/>
              <a:t>in which </a:t>
            </a:r>
            <a:r>
              <a:rPr lang="en-US" dirty="0">
                <a:solidFill>
                  <a:srgbClr val="00B050"/>
                </a:solidFill>
              </a:rPr>
              <a:t>physical symptoms predominate </a:t>
            </a:r>
            <a:r>
              <a:rPr lang="en-US" dirty="0"/>
              <a:t>and they are accompanied </a:t>
            </a:r>
            <a:r>
              <a:rPr lang="en-US" dirty="0">
                <a:solidFill>
                  <a:srgbClr val="FFC000"/>
                </a:solidFill>
              </a:rPr>
              <a:t>by fear of  a serious medical </a:t>
            </a:r>
            <a:r>
              <a:rPr lang="en-US" dirty="0"/>
              <a:t>consequence such as heart attack.</a:t>
            </a:r>
          </a:p>
          <a:p>
            <a:endParaRPr lang="en-US" dirty="0"/>
          </a:p>
        </p:txBody>
      </p:sp>
      <p:sp>
        <p:nvSpPr>
          <p:cNvPr id="4" name="Rounded Rectangle 2">
            <a:extLst>
              <a:ext uri="{FF2B5EF4-FFF2-40B4-BE49-F238E27FC236}">
                <a16:creationId xmlns:a16="http://schemas.microsoft.com/office/drawing/2014/main" id="{E65635BC-0E9C-D62F-84C1-4FA3F9F3B092}"/>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18342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7833-EC90-02CE-8634-301C96A475C4}"/>
              </a:ext>
            </a:extLst>
          </p:cNvPr>
          <p:cNvSpPr>
            <a:spLocks noGrp="1"/>
          </p:cNvSpPr>
          <p:nvPr>
            <p:ph type="title"/>
          </p:nvPr>
        </p:nvSpPr>
        <p:spPr>
          <a:xfrm>
            <a:off x="457200" y="731836"/>
            <a:ext cx="8229600" cy="745272"/>
          </a:xfrm>
        </p:spPr>
        <p:txBody>
          <a:bodyPr>
            <a:noAutofit/>
          </a:bodyPr>
          <a:lstStyle/>
          <a:p>
            <a:r>
              <a:rPr lang="en-US" b="1" dirty="0">
                <a:solidFill>
                  <a:srgbClr val="7030A0"/>
                </a:solidFill>
              </a:rPr>
              <a:t>Clinical Features</a:t>
            </a:r>
          </a:p>
        </p:txBody>
      </p:sp>
      <p:sp>
        <p:nvSpPr>
          <p:cNvPr id="3" name="Content Placeholder 2">
            <a:extLst>
              <a:ext uri="{FF2B5EF4-FFF2-40B4-BE49-F238E27FC236}">
                <a16:creationId xmlns:a16="http://schemas.microsoft.com/office/drawing/2014/main" id="{DD67D7C6-77D0-A259-595C-5132CCFB5B43}"/>
              </a:ext>
            </a:extLst>
          </p:cNvPr>
          <p:cNvSpPr>
            <a:spLocks noGrp="1"/>
          </p:cNvSpPr>
          <p:nvPr>
            <p:ph idx="1"/>
          </p:nvPr>
        </p:nvSpPr>
        <p:spPr>
          <a:xfrm>
            <a:off x="457200" y="1716258"/>
            <a:ext cx="8229600" cy="4409906"/>
          </a:xfrm>
        </p:spPr>
        <p:txBody>
          <a:bodyPr>
            <a:normAutofit lnSpcReduction="10000"/>
          </a:bodyPr>
          <a:lstStyle/>
          <a:p>
            <a:pPr marL="0" indent="0">
              <a:buNone/>
            </a:pPr>
            <a:r>
              <a:rPr lang="en-US" dirty="0">
                <a:solidFill>
                  <a:srgbClr val="00B050"/>
                </a:solidFill>
              </a:rPr>
              <a:t>Sudden onset </a:t>
            </a:r>
            <a:r>
              <a:rPr lang="en-US" dirty="0"/>
              <a:t>of </a:t>
            </a:r>
          </a:p>
          <a:p>
            <a:r>
              <a:rPr lang="en-US" dirty="0"/>
              <a:t>Palpitations</a:t>
            </a:r>
          </a:p>
          <a:p>
            <a:r>
              <a:rPr lang="en-US" dirty="0"/>
              <a:t>Choking sensations</a:t>
            </a:r>
          </a:p>
          <a:p>
            <a:r>
              <a:rPr lang="en-US" dirty="0"/>
              <a:t>Chest pain</a:t>
            </a:r>
          </a:p>
          <a:p>
            <a:r>
              <a:rPr lang="en-US" dirty="0"/>
              <a:t>Dizziness and faintness</a:t>
            </a:r>
          </a:p>
          <a:p>
            <a:r>
              <a:rPr lang="en-US" dirty="0"/>
              <a:t>Depersonalization</a:t>
            </a:r>
          </a:p>
          <a:p>
            <a:r>
              <a:rPr lang="en-US" dirty="0"/>
              <a:t>Derealization</a:t>
            </a:r>
          </a:p>
          <a:p>
            <a:r>
              <a:rPr lang="en-US" dirty="0"/>
              <a:t>Fear of dying, losing control or going mad.</a:t>
            </a:r>
          </a:p>
          <a:p>
            <a:pPr marL="0" indent="0">
              <a:buNone/>
            </a:pPr>
            <a:endParaRPr lang="en-US" dirty="0"/>
          </a:p>
        </p:txBody>
      </p:sp>
      <p:sp>
        <p:nvSpPr>
          <p:cNvPr id="4" name="Rounded Rectangle 2">
            <a:extLst>
              <a:ext uri="{FF2B5EF4-FFF2-40B4-BE49-F238E27FC236}">
                <a16:creationId xmlns:a16="http://schemas.microsoft.com/office/drawing/2014/main" id="{77A9469F-0866-BCA2-3D5F-5FCC3ECC1F01}"/>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581893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AEF7629-10D1-59CB-CC2C-2510D558E68B}"/>
              </a:ext>
            </a:extLst>
          </p:cNvPr>
          <p:cNvPicPr>
            <a:picLocks noGrp="1" noChangeAspect="1"/>
          </p:cNvPicPr>
          <p:nvPr>
            <p:ph idx="1"/>
          </p:nvPr>
        </p:nvPicPr>
        <p:blipFill>
          <a:blip r:embed="rId2"/>
          <a:stretch>
            <a:fillRect/>
          </a:stretch>
        </p:blipFill>
        <p:spPr>
          <a:xfrm>
            <a:off x="538088" y="549137"/>
            <a:ext cx="8226083" cy="5759726"/>
          </a:xfrm>
        </p:spPr>
      </p:pic>
      <p:sp>
        <p:nvSpPr>
          <p:cNvPr id="4" name="Rounded Rectangle 5">
            <a:extLst>
              <a:ext uri="{FF2B5EF4-FFF2-40B4-BE49-F238E27FC236}">
                <a16:creationId xmlns:a16="http://schemas.microsoft.com/office/drawing/2014/main" id="{0246DC09-36B2-D49B-3342-85A9D8FBC2B0}"/>
              </a:ext>
            </a:extLst>
          </p:cNvPr>
          <p:cNvSpPr/>
          <p:nvPr/>
        </p:nvSpPr>
        <p:spPr>
          <a:xfrm>
            <a:off x="6357232" y="6343148"/>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125638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EDD8-0E87-A55A-31D6-B6E2C0C52F06}"/>
              </a:ext>
            </a:extLst>
          </p:cNvPr>
          <p:cNvSpPr>
            <a:spLocks noGrp="1"/>
          </p:cNvSpPr>
          <p:nvPr>
            <p:ph type="title"/>
          </p:nvPr>
        </p:nvSpPr>
        <p:spPr/>
        <p:txBody>
          <a:bodyPr/>
          <a:lstStyle/>
          <a:p>
            <a:r>
              <a:rPr lang="en-US" b="1" dirty="0">
                <a:solidFill>
                  <a:srgbClr val="7030A0"/>
                </a:solidFill>
              </a:rPr>
              <a:t>Scenario</a:t>
            </a:r>
            <a:endParaRPr lang="en-US" dirty="0"/>
          </a:p>
        </p:txBody>
      </p:sp>
      <p:sp>
        <p:nvSpPr>
          <p:cNvPr id="3" name="Content Placeholder 2">
            <a:extLst>
              <a:ext uri="{FF2B5EF4-FFF2-40B4-BE49-F238E27FC236}">
                <a16:creationId xmlns:a16="http://schemas.microsoft.com/office/drawing/2014/main" id="{6F34EC89-6BF2-AAEB-5903-77A3A46A0A41}"/>
              </a:ext>
            </a:extLst>
          </p:cNvPr>
          <p:cNvSpPr>
            <a:spLocks noGrp="1"/>
          </p:cNvSpPr>
          <p:nvPr>
            <p:ph idx="1"/>
          </p:nvPr>
        </p:nvSpPr>
        <p:spPr/>
        <p:txBody>
          <a:bodyPr/>
          <a:lstStyle/>
          <a:p>
            <a:r>
              <a:rPr lang="en-US" dirty="0"/>
              <a:t>A 24 years old male patient is brought in emergency department due to the chest pain, palpitations and hyperventilation. The ECG of the patient is done and is normal. The patient is then referred to psychiatry department.</a:t>
            </a:r>
          </a:p>
          <a:p>
            <a:r>
              <a:rPr lang="en-US" dirty="0"/>
              <a:t>What is the </a:t>
            </a:r>
            <a:r>
              <a:rPr lang="en-US" dirty="0">
                <a:solidFill>
                  <a:srgbClr val="FF0000"/>
                </a:solidFill>
              </a:rPr>
              <a:t>diagnosis and management</a:t>
            </a:r>
            <a:r>
              <a:rPr lang="en-US" dirty="0"/>
              <a:t>?</a:t>
            </a:r>
          </a:p>
        </p:txBody>
      </p:sp>
      <p:sp>
        <p:nvSpPr>
          <p:cNvPr id="6" name="Rounded Rectangle 5">
            <a:extLst>
              <a:ext uri="{FF2B5EF4-FFF2-40B4-BE49-F238E27FC236}">
                <a16:creationId xmlns:a16="http://schemas.microsoft.com/office/drawing/2014/main" id="{B3636166-BE4E-29DA-46FB-BAAAF475D1E6}"/>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73652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EDCF-CE51-131A-8BEE-9C572E601795}"/>
              </a:ext>
            </a:extLst>
          </p:cNvPr>
          <p:cNvSpPr>
            <a:spLocks noGrp="1"/>
          </p:cNvSpPr>
          <p:nvPr>
            <p:ph type="title"/>
          </p:nvPr>
        </p:nvSpPr>
        <p:spPr/>
        <p:txBody>
          <a:bodyPr/>
          <a:lstStyle/>
          <a:p>
            <a:r>
              <a:rPr lang="en-US" b="1" dirty="0">
                <a:solidFill>
                  <a:srgbClr val="7030A0"/>
                </a:solidFill>
              </a:rPr>
              <a:t>Diagnostic Criteria</a:t>
            </a:r>
          </a:p>
        </p:txBody>
      </p:sp>
      <p:sp>
        <p:nvSpPr>
          <p:cNvPr id="3" name="Content Placeholder 2">
            <a:extLst>
              <a:ext uri="{FF2B5EF4-FFF2-40B4-BE49-F238E27FC236}">
                <a16:creationId xmlns:a16="http://schemas.microsoft.com/office/drawing/2014/main" id="{6D85D4E2-87E2-05FA-B559-87909A65E857}"/>
              </a:ext>
            </a:extLst>
          </p:cNvPr>
          <p:cNvSpPr>
            <a:spLocks noGrp="1"/>
          </p:cNvSpPr>
          <p:nvPr>
            <p:ph idx="1"/>
          </p:nvPr>
        </p:nvSpPr>
        <p:spPr>
          <a:xfrm>
            <a:off x="457200" y="1589649"/>
            <a:ext cx="8229600" cy="4817868"/>
          </a:xfrm>
        </p:spPr>
        <p:txBody>
          <a:bodyPr/>
          <a:lstStyle/>
          <a:p>
            <a:pPr marL="0" indent="0">
              <a:buNone/>
            </a:pPr>
            <a:r>
              <a:rPr lang="en-US" dirty="0"/>
              <a:t>Panic disorder is characterized by </a:t>
            </a:r>
          </a:p>
          <a:p>
            <a:r>
              <a:rPr lang="en-US" dirty="0">
                <a:solidFill>
                  <a:srgbClr val="FF0000"/>
                </a:solidFill>
              </a:rPr>
              <a:t>Recurrent unexpected panic attacks </a:t>
            </a:r>
            <a:r>
              <a:rPr lang="en-US" dirty="0"/>
              <a:t>that are </a:t>
            </a:r>
            <a:r>
              <a:rPr lang="en-US" dirty="0">
                <a:solidFill>
                  <a:srgbClr val="FF0000"/>
                </a:solidFill>
              </a:rPr>
              <a:t>not</a:t>
            </a:r>
            <a:r>
              <a:rPr lang="en-US" dirty="0"/>
              <a:t> restricted to particular stimuli or situation.</a:t>
            </a:r>
          </a:p>
          <a:p>
            <a:r>
              <a:rPr lang="en-US" dirty="0"/>
              <a:t>Panic attacks are </a:t>
            </a:r>
            <a:r>
              <a:rPr lang="en-US" dirty="0">
                <a:solidFill>
                  <a:schemeClr val="accent1">
                    <a:lumMod val="75000"/>
                  </a:schemeClr>
                </a:solidFill>
              </a:rPr>
              <a:t>discrete episodes </a:t>
            </a:r>
            <a:r>
              <a:rPr lang="en-US" dirty="0"/>
              <a:t>of intense fear or apprehension accompanied with palpitations, sweating, trembling, SOB, Fear of imminent death.</a:t>
            </a:r>
          </a:p>
          <a:p>
            <a:r>
              <a:rPr lang="en-US" dirty="0">
                <a:solidFill>
                  <a:srgbClr val="FF0000"/>
                </a:solidFill>
              </a:rPr>
              <a:t>Persistent concern </a:t>
            </a:r>
            <a:r>
              <a:rPr lang="en-US" dirty="0"/>
              <a:t>about recurrence that impairs functionality.</a:t>
            </a:r>
          </a:p>
        </p:txBody>
      </p:sp>
      <p:sp>
        <p:nvSpPr>
          <p:cNvPr id="4" name="Rounded Rectangle 5">
            <a:extLst>
              <a:ext uri="{FF2B5EF4-FFF2-40B4-BE49-F238E27FC236}">
                <a16:creationId xmlns:a16="http://schemas.microsoft.com/office/drawing/2014/main" id="{C027D1DE-C76C-D9BE-6623-35C84BA194FF}"/>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736618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49E4-D656-94A9-9452-42C75F3625BC}"/>
              </a:ext>
            </a:extLst>
          </p:cNvPr>
          <p:cNvSpPr>
            <a:spLocks noGrp="1"/>
          </p:cNvSpPr>
          <p:nvPr>
            <p:ph type="title"/>
          </p:nvPr>
        </p:nvSpPr>
        <p:spPr/>
        <p:txBody>
          <a:bodyPr/>
          <a:lstStyle/>
          <a:p>
            <a:r>
              <a:rPr lang="en-US" b="1" dirty="0">
                <a:solidFill>
                  <a:srgbClr val="7030A0"/>
                </a:solidFill>
              </a:rPr>
              <a:t>Management</a:t>
            </a:r>
          </a:p>
        </p:txBody>
      </p:sp>
      <p:sp>
        <p:nvSpPr>
          <p:cNvPr id="3" name="Content Placeholder 2">
            <a:extLst>
              <a:ext uri="{FF2B5EF4-FFF2-40B4-BE49-F238E27FC236}">
                <a16:creationId xmlns:a16="http://schemas.microsoft.com/office/drawing/2014/main" id="{A0B23AC2-17C9-C71F-16D0-8B99D40F6C37}"/>
              </a:ext>
            </a:extLst>
          </p:cNvPr>
          <p:cNvSpPr>
            <a:spLocks noGrp="1"/>
          </p:cNvSpPr>
          <p:nvPr>
            <p:ph idx="1"/>
          </p:nvPr>
        </p:nvSpPr>
        <p:spPr/>
        <p:txBody>
          <a:bodyPr>
            <a:normAutofit fontScale="92500" lnSpcReduction="20000"/>
          </a:bodyPr>
          <a:lstStyle/>
          <a:p>
            <a:pPr marL="0" indent="0">
              <a:buNone/>
            </a:pPr>
            <a:r>
              <a:rPr lang="en-US" b="1" dirty="0">
                <a:solidFill>
                  <a:schemeClr val="accent1">
                    <a:lumMod val="75000"/>
                  </a:schemeClr>
                </a:solidFill>
              </a:rPr>
              <a:t>What the patient needs to know:</a:t>
            </a:r>
          </a:p>
          <a:p>
            <a:r>
              <a:rPr lang="en-US" dirty="0"/>
              <a:t>Patient needs to be able to explain the disorder.</a:t>
            </a:r>
          </a:p>
          <a:p>
            <a:r>
              <a:rPr lang="en-US" dirty="0"/>
              <a:t>Patient also needs to understand how particular ways of thinking and behavior prolong the disorder</a:t>
            </a:r>
          </a:p>
          <a:p>
            <a:endParaRPr lang="en-US" dirty="0"/>
          </a:p>
          <a:p>
            <a:pPr marL="0" indent="0">
              <a:buNone/>
            </a:pPr>
            <a:r>
              <a:rPr lang="en-US" b="1" dirty="0">
                <a:solidFill>
                  <a:schemeClr val="accent1">
                    <a:lumMod val="75000"/>
                  </a:schemeClr>
                </a:solidFill>
              </a:rPr>
              <a:t>Choice of treatment:</a:t>
            </a:r>
          </a:p>
          <a:p>
            <a:r>
              <a:rPr lang="en-US" dirty="0"/>
              <a:t>The choice of treatment </a:t>
            </a:r>
            <a:r>
              <a:rPr lang="en-US" dirty="0">
                <a:solidFill>
                  <a:srgbClr val="FF0000"/>
                </a:solidFill>
              </a:rPr>
              <a:t>depends on patients choice. </a:t>
            </a:r>
          </a:p>
          <a:p>
            <a:r>
              <a:rPr lang="en-US" dirty="0"/>
              <a:t>SSRI’s are preferred to tricyclic antidepressants</a:t>
            </a:r>
          </a:p>
          <a:p>
            <a:endParaRPr lang="en-US" dirty="0"/>
          </a:p>
        </p:txBody>
      </p:sp>
      <p:sp>
        <p:nvSpPr>
          <p:cNvPr id="4" name="Rounded Rectangle 5">
            <a:extLst>
              <a:ext uri="{FF2B5EF4-FFF2-40B4-BE49-F238E27FC236}">
                <a16:creationId xmlns:a16="http://schemas.microsoft.com/office/drawing/2014/main" id="{00B4B0F8-CB5D-FF34-780C-BD9F2AD46E29}"/>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381797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2DC3-7AB3-5612-098D-353CE1350191}"/>
              </a:ext>
            </a:extLst>
          </p:cNvPr>
          <p:cNvSpPr>
            <a:spLocks noGrp="1"/>
          </p:cNvSpPr>
          <p:nvPr>
            <p:ph type="title"/>
          </p:nvPr>
        </p:nvSpPr>
        <p:spPr>
          <a:xfrm>
            <a:off x="457200" y="829993"/>
            <a:ext cx="8229600" cy="1477108"/>
          </a:xfrm>
        </p:spPr>
        <p:txBody>
          <a:bodyPr>
            <a:noAutofit/>
          </a:bodyPr>
          <a:lstStyle/>
          <a:p>
            <a:pPr algn="l"/>
            <a:r>
              <a:rPr lang="en-US" sz="2400" b="1" dirty="0">
                <a:solidFill>
                  <a:schemeClr val="accent4"/>
                </a:solidFill>
              </a:rPr>
              <a:t>Psychotherapies for Generalized Anxiety Disorder in Adults A Systematic Review and Network Meta-Analysis of Randomized Clinical Trials </a:t>
            </a:r>
            <a:br>
              <a:rPr lang="en-US" sz="2400" b="1" dirty="0">
                <a:solidFill>
                  <a:schemeClr val="accent4"/>
                </a:solidFill>
              </a:rPr>
            </a:br>
            <a:br>
              <a:rPr lang="en-US" sz="1400" dirty="0"/>
            </a:br>
            <a:r>
              <a:rPr lang="en-US" sz="1400" dirty="0">
                <a:solidFill>
                  <a:schemeClr val="accent1"/>
                </a:solidFill>
              </a:rPr>
              <a:t>Davide </a:t>
            </a:r>
            <a:r>
              <a:rPr lang="en-US" sz="1400" dirty="0" err="1">
                <a:solidFill>
                  <a:schemeClr val="accent1"/>
                </a:solidFill>
              </a:rPr>
              <a:t>Papola</a:t>
            </a:r>
            <a:r>
              <a:rPr lang="en-US" sz="1400" dirty="0">
                <a:solidFill>
                  <a:schemeClr val="accent1"/>
                </a:solidFill>
              </a:rPr>
              <a:t>, MD, PhD; Clara Miguel, MSc; </a:t>
            </a:r>
            <a:r>
              <a:rPr lang="en-US" sz="1400" dirty="0" err="1">
                <a:solidFill>
                  <a:schemeClr val="accent1"/>
                </a:solidFill>
              </a:rPr>
              <a:t>Mariacristina</a:t>
            </a:r>
            <a:r>
              <a:rPr lang="en-US" sz="1400" dirty="0">
                <a:solidFill>
                  <a:schemeClr val="accent1"/>
                </a:solidFill>
              </a:rPr>
              <a:t> </a:t>
            </a:r>
            <a:r>
              <a:rPr lang="en-US" sz="1400" dirty="0" err="1">
                <a:solidFill>
                  <a:schemeClr val="accent1"/>
                </a:solidFill>
              </a:rPr>
              <a:t>Mazzaglia</a:t>
            </a:r>
            <a:r>
              <a:rPr lang="en-US" sz="1400" dirty="0">
                <a:solidFill>
                  <a:schemeClr val="accent1"/>
                </a:solidFill>
              </a:rPr>
              <a:t>, MD; Pamela Franco, MSc; Federico Tedeschi, PhD; Sara A. Romero, PhD; Anushka R. Patel, PhD; Giovanni </a:t>
            </a:r>
            <a:r>
              <a:rPr lang="en-US" sz="1400" dirty="0" err="1">
                <a:solidFill>
                  <a:schemeClr val="accent1"/>
                </a:solidFill>
              </a:rPr>
              <a:t>Ostuzzi</a:t>
            </a:r>
            <a:r>
              <a:rPr lang="en-US" sz="1400" dirty="0">
                <a:solidFill>
                  <a:schemeClr val="accent1"/>
                </a:solidFill>
              </a:rPr>
              <a:t>, MD, PhD; Chiara </a:t>
            </a:r>
            <a:r>
              <a:rPr lang="en-US" sz="1400" dirty="0" err="1">
                <a:solidFill>
                  <a:schemeClr val="accent1"/>
                </a:solidFill>
              </a:rPr>
              <a:t>Gastaldon</a:t>
            </a:r>
            <a:r>
              <a:rPr lang="en-US" sz="1400" dirty="0">
                <a:solidFill>
                  <a:schemeClr val="accent1"/>
                </a:solidFill>
              </a:rPr>
              <a:t>, MD, PhD; Eirini </a:t>
            </a:r>
            <a:r>
              <a:rPr lang="en-US" sz="1400" dirty="0" err="1">
                <a:solidFill>
                  <a:schemeClr val="accent1"/>
                </a:solidFill>
              </a:rPr>
              <a:t>Karyotaki</a:t>
            </a:r>
            <a:r>
              <a:rPr lang="en-US" sz="1400" dirty="0">
                <a:solidFill>
                  <a:schemeClr val="accent1"/>
                </a:solidFill>
              </a:rPr>
              <a:t>, PhD; Mathias Harrer, PhD; Marianna </a:t>
            </a:r>
            <a:r>
              <a:rPr lang="en-US" sz="1400" dirty="0" err="1">
                <a:solidFill>
                  <a:schemeClr val="accent1"/>
                </a:solidFill>
              </a:rPr>
              <a:t>Purgato</a:t>
            </a:r>
            <a:r>
              <a:rPr lang="en-US" sz="1400" dirty="0">
                <a:solidFill>
                  <a:schemeClr val="accent1"/>
                </a:solidFill>
              </a:rPr>
              <a:t>, PhD;</a:t>
            </a:r>
            <a:endParaRPr lang="en-US" sz="2200" b="1" dirty="0">
              <a:solidFill>
                <a:schemeClr val="accent1"/>
              </a:solidFill>
            </a:endParaRPr>
          </a:p>
        </p:txBody>
      </p:sp>
      <p:sp>
        <p:nvSpPr>
          <p:cNvPr id="3" name="Content Placeholder 2">
            <a:extLst>
              <a:ext uri="{FF2B5EF4-FFF2-40B4-BE49-F238E27FC236}">
                <a16:creationId xmlns:a16="http://schemas.microsoft.com/office/drawing/2014/main" id="{15A85B2F-D168-09E7-B7EF-F3193A245D67}"/>
              </a:ext>
            </a:extLst>
          </p:cNvPr>
          <p:cNvSpPr>
            <a:spLocks noGrp="1"/>
          </p:cNvSpPr>
          <p:nvPr>
            <p:ph idx="1"/>
          </p:nvPr>
        </p:nvSpPr>
        <p:spPr>
          <a:xfrm>
            <a:off x="457200" y="2630659"/>
            <a:ext cx="8229600" cy="3573194"/>
          </a:xfrm>
        </p:spPr>
        <p:txBody>
          <a:bodyPr>
            <a:normAutofit/>
          </a:bodyPr>
          <a:lstStyle/>
          <a:p>
            <a:r>
              <a:rPr lang="en-US" sz="2100" dirty="0"/>
              <a:t>This study is a systematic review and network meta-analysis evaluating the effectiveness and acceptability of different psychotherapies for generalized anxiety disorder (GAD). </a:t>
            </a:r>
          </a:p>
          <a:p>
            <a:r>
              <a:rPr lang="en-US" sz="2100" dirty="0"/>
              <a:t>The analysis of 65 randomized clinical trials found that cognitive behavioral therapy (CBT) and third-wave CBTs were the most effective for short-term symptom reduction, with CBT also demonstrating long-term benefits. </a:t>
            </a:r>
          </a:p>
          <a:p>
            <a:r>
              <a:rPr lang="en-US" sz="2100" dirty="0"/>
              <a:t>Relaxation therapy showed some effectiveness initially but lost significance when high-risk bias studies were excluded. The findings reinforce CBT as the first-line treatment for GAD</a:t>
            </a:r>
          </a:p>
        </p:txBody>
      </p:sp>
      <p:sp>
        <p:nvSpPr>
          <p:cNvPr id="5" name="TextBox 4">
            <a:extLst>
              <a:ext uri="{FF2B5EF4-FFF2-40B4-BE49-F238E27FC236}">
                <a16:creationId xmlns:a16="http://schemas.microsoft.com/office/drawing/2014/main" id="{5093771B-A34E-0A1B-825E-0800E8C9AA78}"/>
              </a:ext>
            </a:extLst>
          </p:cNvPr>
          <p:cNvSpPr txBox="1"/>
          <p:nvPr/>
        </p:nvSpPr>
        <p:spPr>
          <a:xfrm>
            <a:off x="330591" y="6398696"/>
            <a:ext cx="6210886" cy="338554"/>
          </a:xfrm>
          <a:prstGeom prst="rect">
            <a:avLst/>
          </a:prstGeom>
          <a:noFill/>
        </p:spPr>
        <p:txBody>
          <a:bodyPr wrap="square">
            <a:spAutoFit/>
          </a:bodyPr>
          <a:lstStyle/>
          <a:p>
            <a:r>
              <a:rPr lang="en-US" sz="1600" dirty="0">
                <a:solidFill>
                  <a:srgbClr val="0070C0"/>
                </a:solidFill>
              </a:rPr>
              <a:t>https://jamanetwork.com/journals/jamapsychiatry/fullarticle/2810866</a:t>
            </a:r>
          </a:p>
        </p:txBody>
      </p:sp>
      <p:sp>
        <p:nvSpPr>
          <p:cNvPr id="4" name="Rounded Rectangle 5">
            <a:extLst>
              <a:ext uri="{FF2B5EF4-FFF2-40B4-BE49-F238E27FC236}">
                <a16:creationId xmlns:a16="http://schemas.microsoft.com/office/drawing/2014/main" id="{29EBDD4A-02DF-F3E9-F688-38D0FDE7A96C}"/>
              </a:ext>
            </a:extLst>
          </p:cNvPr>
          <p:cNvSpPr/>
          <p:nvPr/>
        </p:nvSpPr>
        <p:spPr>
          <a:xfrm>
            <a:off x="6414052" y="6398696"/>
            <a:ext cx="2588240" cy="32275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2532749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0D18F-8C71-DC9E-3454-1FB0B226B231}"/>
              </a:ext>
            </a:extLst>
          </p:cNvPr>
          <p:cNvSpPr>
            <a:spLocks noGrp="1"/>
          </p:cNvSpPr>
          <p:nvPr>
            <p:ph idx="1"/>
          </p:nvPr>
        </p:nvSpPr>
        <p:spPr>
          <a:xfrm>
            <a:off x="377371" y="2220686"/>
            <a:ext cx="8309429" cy="3905477"/>
          </a:xfrm>
        </p:spPr>
        <p:txBody>
          <a:bodyPr>
            <a:normAutofit lnSpcReduction="10000"/>
          </a:bodyPr>
          <a:lstStyle/>
          <a:p>
            <a:pPr algn="just"/>
            <a:r>
              <a:rPr lang="en-US" dirty="0"/>
              <a:t>Autonomy is a practice that acknowledges </a:t>
            </a:r>
            <a:r>
              <a:rPr lang="en-US" dirty="0">
                <a:solidFill>
                  <a:srgbClr val="FF0000"/>
                </a:solidFill>
              </a:rPr>
              <a:t>patients have the right to exercise control over </a:t>
            </a:r>
            <a:r>
              <a:rPr lang="en-US" dirty="0"/>
              <a:t>what happens to them regarding treatment. </a:t>
            </a:r>
          </a:p>
          <a:p>
            <a:pPr algn="just"/>
            <a:r>
              <a:rPr lang="en-US" dirty="0"/>
              <a:t>Autonomy also requires </a:t>
            </a:r>
            <a:r>
              <a:rPr lang="en-US" dirty="0">
                <a:solidFill>
                  <a:srgbClr val="00B050"/>
                </a:solidFill>
              </a:rPr>
              <a:t>informed consent</a:t>
            </a:r>
            <a:r>
              <a:rPr lang="en-US" dirty="0"/>
              <a:t>, which involves </a:t>
            </a:r>
            <a:r>
              <a:rPr lang="en-US" dirty="0">
                <a:solidFill>
                  <a:schemeClr val="tx2">
                    <a:lumMod val="60000"/>
                    <a:lumOff val="40000"/>
                  </a:schemeClr>
                </a:solidFill>
              </a:rPr>
              <a:t>communication between a patient and their healthcare provider </a:t>
            </a:r>
            <a:r>
              <a:rPr lang="en-US" dirty="0"/>
              <a:t>that leads to an agreement or authorization for care, treatment, or services. </a:t>
            </a:r>
          </a:p>
          <a:p>
            <a:endParaRPr lang="en-US" dirty="0"/>
          </a:p>
        </p:txBody>
      </p:sp>
      <p:sp>
        <p:nvSpPr>
          <p:cNvPr id="4" name="Oval 3">
            <a:extLst>
              <a:ext uri="{FF2B5EF4-FFF2-40B4-BE49-F238E27FC236}">
                <a16:creationId xmlns:a16="http://schemas.microsoft.com/office/drawing/2014/main" id="{A2DB2352-AAE6-13D2-0449-6DC369133322}"/>
              </a:ext>
            </a:extLst>
          </p:cNvPr>
          <p:cNvSpPr/>
          <p:nvPr/>
        </p:nvSpPr>
        <p:spPr>
          <a:xfrm>
            <a:off x="3044371" y="515500"/>
            <a:ext cx="3055257" cy="1313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Autonomy</a:t>
            </a:r>
          </a:p>
        </p:txBody>
      </p:sp>
      <p:sp>
        <p:nvSpPr>
          <p:cNvPr id="5" name="Rounded Rectangle 5">
            <a:extLst>
              <a:ext uri="{FF2B5EF4-FFF2-40B4-BE49-F238E27FC236}">
                <a16:creationId xmlns:a16="http://schemas.microsoft.com/office/drawing/2014/main" id="{CBEF1A59-D5F0-A0E8-DE5E-DDB17755608A}"/>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79361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4A522-B115-1F71-247E-82BAD1D748B0}"/>
              </a:ext>
            </a:extLst>
          </p:cNvPr>
          <p:cNvSpPr>
            <a:spLocks noGrp="1"/>
          </p:cNvSpPr>
          <p:nvPr>
            <p:ph type="title"/>
          </p:nvPr>
        </p:nvSpPr>
        <p:spPr>
          <a:xfrm>
            <a:off x="457200" y="506436"/>
            <a:ext cx="8229600" cy="911201"/>
          </a:xfrm>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83E99B41-3872-E07A-DFBB-27F4617C704E}"/>
              </a:ext>
            </a:extLst>
          </p:cNvPr>
          <p:cNvSpPr>
            <a:spLocks noGrp="1"/>
          </p:cNvSpPr>
          <p:nvPr>
            <p:ph idx="1"/>
          </p:nvPr>
        </p:nvSpPr>
        <p:spPr/>
        <p:txBody>
          <a:bodyPr>
            <a:noAutofit/>
          </a:bodyPr>
          <a:lstStyle/>
          <a:p>
            <a:pPr marL="0" indent="0">
              <a:buNone/>
            </a:pPr>
            <a:r>
              <a:rPr lang="en-US" sz="2800" i="0" dirty="0">
                <a:solidFill>
                  <a:srgbClr val="0D0D0D"/>
                </a:solidFill>
                <a:effectLst/>
                <a:latin typeface="+mj-lt"/>
              </a:rPr>
              <a:t>1. </a:t>
            </a:r>
            <a:r>
              <a:rPr lang="en-US" sz="2800" dirty="0">
                <a:latin typeface="+mj-lt"/>
              </a:rPr>
              <a:t>A 35-year-old woman reports feeling excessively worried about multiple aspects of her life, including work, health, and finances, for the past two years. She finds it difficult to control her worries and experiences restlessness, muscle tension, and difficulty sleeping. What is the most likely diagnosis?</a:t>
            </a:r>
          </a:p>
          <a:p>
            <a:pPr marL="0" indent="0">
              <a:buNone/>
            </a:pPr>
            <a:r>
              <a:rPr lang="en-US" sz="2800" dirty="0">
                <a:latin typeface="+mj-lt"/>
              </a:rPr>
              <a:t>A) Generalized Anxiety Disorder (GAD)</a:t>
            </a:r>
            <a:br>
              <a:rPr lang="en-US" sz="2800" dirty="0">
                <a:latin typeface="+mj-lt"/>
              </a:rPr>
            </a:br>
            <a:r>
              <a:rPr lang="en-US" sz="2800" dirty="0">
                <a:latin typeface="+mj-lt"/>
              </a:rPr>
              <a:t>B) Panic Disorder</a:t>
            </a:r>
            <a:br>
              <a:rPr lang="en-US" sz="2800" dirty="0">
                <a:latin typeface="+mj-lt"/>
              </a:rPr>
            </a:br>
            <a:r>
              <a:rPr lang="en-US" sz="2800" dirty="0">
                <a:latin typeface="+mj-lt"/>
              </a:rPr>
              <a:t>C) Major Depressive Disorder (MDD)</a:t>
            </a:r>
            <a:br>
              <a:rPr lang="en-US" sz="2800" dirty="0">
                <a:latin typeface="+mj-lt"/>
              </a:rPr>
            </a:br>
            <a:r>
              <a:rPr lang="en-US" sz="2800" dirty="0">
                <a:latin typeface="+mj-lt"/>
              </a:rPr>
              <a:t>D) Obsessive-Compulsive Disorder (OCD)</a:t>
            </a:r>
          </a:p>
        </p:txBody>
      </p:sp>
      <p:sp>
        <p:nvSpPr>
          <p:cNvPr id="4" name="TextBox 3">
            <a:extLst>
              <a:ext uri="{FF2B5EF4-FFF2-40B4-BE49-F238E27FC236}">
                <a16:creationId xmlns:a16="http://schemas.microsoft.com/office/drawing/2014/main" id="{D38D4A82-6E0C-D55C-BB3D-96FED82762D2}"/>
              </a:ext>
            </a:extLst>
          </p:cNvPr>
          <p:cNvSpPr txBox="1"/>
          <p:nvPr/>
        </p:nvSpPr>
        <p:spPr>
          <a:xfrm>
            <a:off x="2475914" y="6077893"/>
            <a:ext cx="3108960" cy="461665"/>
          </a:xfrm>
          <a:prstGeom prst="rect">
            <a:avLst/>
          </a:prstGeom>
          <a:noFill/>
        </p:spPr>
        <p:txBody>
          <a:bodyPr wrap="square" rtlCol="0">
            <a:spAutoFit/>
          </a:bodyPr>
          <a:lstStyle/>
          <a:p>
            <a:pPr algn="ctr"/>
            <a:r>
              <a:rPr lang="en-US" sz="2400" b="1" dirty="0">
                <a:solidFill>
                  <a:srgbClr val="FF0000"/>
                </a:solidFill>
              </a:rPr>
              <a:t>Answer: A</a:t>
            </a:r>
          </a:p>
        </p:txBody>
      </p:sp>
    </p:spTree>
    <p:extLst>
      <p:ext uri="{BB962C8B-B14F-4D97-AF65-F5344CB8AC3E}">
        <p14:creationId xmlns:p14="http://schemas.microsoft.com/office/powerpoint/2010/main" val="31281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9771-2625-3C22-6195-44AF8CF43F72}"/>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B3F60C80-3FB4-5FC0-ACF3-23AA9F9F887B}"/>
              </a:ext>
            </a:extLst>
          </p:cNvPr>
          <p:cNvSpPr>
            <a:spLocks noGrp="1"/>
          </p:cNvSpPr>
          <p:nvPr>
            <p:ph idx="1"/>
          </p:nvPr>
        </p:nvSpPr>
        <p:spPr/>
        <p:txBody>
          <a:bodyPr>
            <a:normAutofit fontScale="92500" lnSpcReduction="20000"/>
          </a:bodyPr>
          <a:lstStyle/>
          <a:p>
            <a:pPr marL="0" indent="0" algn="l">
              <a:buNone/>
            </a:pPr>
            <a:r>
              <a:rPr lang="en-US" sz="2600" b="0" i="0" dirty="0">
                <a:solidFill>
                  <a:srgbClr val="0D0D0D"/>
                </a:solidFill>
                <a:effectLst/>
                <a:latin typeface="+mj-lt"/>
              </a:rPr>
              <a:t>2. Psychotherapy approaches such as cognitive-behavioral therapy (CBT) are often recommended for the treatment of Generalized Anxiety Disorder (GAD). What is the primary goal of CBT in managing GAD?</a:t>
            </a:r>
          </a:p>
          <a:p>
            <a:pPr marL="0" indent="0" algn="l">
              <a:buNone/>
            </a:pPr>
            <a:endParaRPr lang="en-US" sz="2600" b="0" i="0" dirty="0">
              <a:solidFill>
                <a:srgbClr val="0D0D0D"/>
              </a:solidFill>
              <a:effectLst/>
              <a:latin typeface="+mj-lt"/>
            </a:endParaRPr>
          </a:p>
          <a:p>
            <a:pPr marL="0" indent="0" algn="l">
              <a:buNone/>
            </a:pPr>
            <a:r>
              <a:rPr lang="en-US" sz="2600" b="0" i="0" dirty="0">
                <a:solidFill>
                  <a:srgbClr val="0D0D0D"/>
                </a:solidFill>
                <a:effectLst/>
                <a:latin typeface="+mj-lt"/>
              </a:rPr>
              <a:t> A) Exploring the unconscious conflicts underlying anxiety symptoms</a:t>
            </a:r>
          </a:p>
          <a:p>
            <a:pPr marL="0" indent="0" algn="l">
              <a:buNone/>
            </a:pPr>
            <a:r>
              <a:rPr lang="en-US" sz="2600" b="0" i="0" dirty="0">
                <a:solidFill>
                  <a:srgbClr val="0D0D0D"/>
                </a:solidFill>
                <a:effectLst/>
                <a:latin typeface="+mj-lt"/>
              </a:rPr>
              <a:t> B) Challenging and modifying maladaptive thought patterns and behaviors</a:t>
            </a:r>
          </a:p>
          <a:p>
            <a:pPr marL="0" indent="0" algn="l">
              <a:buNone/>
            </a:pPr>
            <a:r>
              <a:rPr lang="en-US" sz="2600" b="0" i="0" dirty="0">
                <a:solidFill>
                  <a:srgbClr val="0D0D0D"/>
                </a:solidFill>
                <a:effectLst/>
                <a:latin typeface="+mj-lt"/>
              </a:rPr>
              <a:t> C) Providing emotional support and empathy for the patient's experiences </a:t>
            </a:r>
          </a:p>
          <a:p>
            <a:pPr marL="0" indent="0" algn="l">
              <a:buNone/>
            </a:pPr>
            <a:r>
              <a:rPr lang="en-US" sz="2600" b="0" i="0" dirty="0">
                <a:solidFill>
                  <a:srgbClr val="0D0D0D"/>
                </a:solidFill>
                <a:effectLst/>
                <a:latin typeface="+mj-lt"/>
              </a:rPr>
              <a:t>D) Administering relaxation techniques to alleviate physical tension</a:t>
            </a:r>
          </a:p>
          <a:p>
            <a:endParaRPr lang="en-US" dirty="0"/>
          </a:p>
        </p:txBody>
      </p:sp>
      <p:sp>
        <p:nvSpPr>
          <p:cNvPr id="4" name="TextBox 3">
            <a:extLst>
              <a:ext uri="{FF2B5EF4-FFF2-40B4-BE49-F238E27FC236}">
                <a16:creationId xmlns:a16="http://schemas.microsoft.com/office/drawing/2014/main" id="{396C937A-868A-534A-2B4A-8AD5EB6CC74E}"/>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B</a:t>
            </a:r>
          </a:p>
        </p:txBody>
      </p:sp>
    </p:spTree>
    <p:extLst>
      <p:ext uri="{BB962C8B-B14F-4D97-AF65-F5344CB8AC3E}">
        <p14:creationId xmlns:p14="http://schemas.microsoft.com/office/powerpoint/2010/main" val="400470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5623-B46E-C98C-79FE-DF5EE922ED65}"/>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95830ED1-1502-529E-7A2E-7DB42D5CA4C6}"/>
              </a:ext>
            </a:extLst>
          </p:cNvPr>
          <p:cNvSpPr>
            <a:spLocks noGrp="1"/>
          </p:cNvSpPr>
          <p:nvPr>
            <p:ph idx="1"/>
          </p:nvPr>
        </p:nvSpPr>
        <p:spPr/>
        <p:txBody>
          <a:bodyPr>
            <a:normAutofit fontScale="85000" lnSpcReduction="10000"/>
          </a:bodyPr>
          <a:lstStyle/>
          <a:p>
            <a:pPr marL="0" indent="0">
              <a:buNone/>
            </a:pPr>
            <a:r>
              <a:rPr lang="en-US" b="0" i="0" dirty="0">
                <a:solidFill>
                  <a:srgbClr val="0D0D0D"/>
                </a:solidFill>
                <a:effectLst/>
                <a:latin typeface="Söhne"/>
              </a:rPr>
              <a:t>3. Which of the following is a common symptom of Generalized Anxiety Disorder (GAD) that distinguishes it from other anxiety disorders?</a:t>
            </a:r>
          </a:p>
          <a:p>
            <a:pPr marL="0" indent="0">
              <a:buNone/>
            </a:pPr>
            <a:endParaRPr lang="en-US" b="0" i="0" dirty="0">
              <a:solidFill>
                <a:srgbClr val="0D0D0D"/>
              </a:solidFill>
              <a:effectLst/>
              <a:latin typeface="Söhne"/>
            </a:endParaRPr>
          </a:p>
          <a:p>
            <a:pPr marL="0" indent="0">
              <a:buNone/>
            </a:pPr>
            <a:r>
              <a:rPr lang="en-US" b="0" i="0" dirty="0">
                <a:solidFill>
                  <a:srgbClr val="0D0D0D"/>
                </a:solidFill>
                <a:effectLst/>
                <a:latin typeface="Söhne"/>
              </a:rPr>
              <a:t>A) Recurrent panic attacks</a:t>
            </a:r>
          </a:p>
          <a:p>
            <a:pPr marL="0" indent="0">
              <a:buNone/>
            </a:pPr>
            <a:r>
              <a:rPr lang="en-US" b="0" i="0" dirty="0">
                <a:solidFill>
                  <a:srgbClr val="0D0D0D"/>
                </a:solidFill>
                <a:effectLst/>
                <a:latin typeface="Söhne"/>
              </a:rPr>
              <a:t>B) Intense fear of specific objects or situations</a:t>
            </a:r>
          </a:p>
          <a:p>
            <a:pPr marL="0" indent="0">
              <a:buNone/>
            </a:pPr>
            <a:r>
              <a:rPr lang="en-US" b="0" i="0" dirty="0">
                <a:solidFill>
                  <a:srgbClr val="0D0D0D"/>
                </a:solidFill>
                <a:effectLst/>
                <a:latin typeface="Söhne"/>
              </a:rPr>
              <a:t>C) Chronic and excessive worry across various domains</a:t>
            </a:r>
          </a:p>
          <a:p>
            <a:pPr marL="0" indent="0">
              <a:buNone/>
            </a:pPr>
            <a:r>
              <a:rPr lang="en-US" b="0" i="0" dirty="0">
                <a:solidFill>
                  <a:srgbClr val="0D0D0D"/>
                </a:solidFill>
                <a:effectLst/>
                <a:latin typeface="Söhne"/>
              </a:rPr>
              <a:t>D) Intrusive memories of traumatic events</a:t>
            </a:r>
          </a:p>
          <a:p>
            <a:pPr marL="0" indent="0">
              <a:buNone/>
            </a:pPr>
            <a:br>
              <a:rPr lang="en-US" b="0" i="0" dirty="0">
                <a:solidFill>
                  <a:srgbClr val="0D0D0D"/>
                </a:solidFill>
                <a:effectLst/>
                <a:latin typeface="Söhne"/>
              </a:rPr>
            </a:br>
            <a:endParaRPr lang="en-US" dirty="0"/>
          </a:p>
        </p:txBody>
      </p:sp>
      <p:sp>
        <p:nvSpPr>
          <p:cNvPr id="4" name="TextBox 3">
            <a:extLst>
              <a:ext uri="{FF2B5EF4-FFF2-40B4-BE49-F238E27FC236}">
                <a16:creationId xmlns:a16="http://schemas.microsoft.com/office/drawing/2014/main" id="{09746267-78BB-3BB7-4AC3-078B71923F50}"/>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C</a:t>
            </a:r>
          </a:p>
        </p:txBody>
      </p:sp>
    </p:spTree>
    <p:extLst>
      <p:ext uri="{BB962C8B-B14F-4D97-AF65-F5344CB8AC3E}">
        <p14:creationId xmlns:p14="http://schemas.microsoft.com/office/powerpoint/2010/main" val="429422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2984-B80A-91B3-8009-E6059AAB977A}"/>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84653422-ED80-2F67-CF0E-4644A921884E}"/>
              </a:ext>
            </a:extLst>
          </p:cNvPr>
          <p:cNvSpPr>
            <a:spLocks noGrp="1"/>
          </p:cNvSpPr>
          <p:nvPr>
            <p:ph idx="1"/>
          </p:nvPr>
        </p:nvSpPr>
        <p:spPr/>
        <p:txBody>
          <a:bodyPr>
            <a:normAutofit/>
          </a:bodyPr>
          <a:lstStyle/>
          <a:p>
            <a:pPr algn="l">
              <a:buFont typeface="+mj-lt"/>
              <a:buAutoNum type="arabicPeriod" startAt="4"/>
            </a:pPr>
            <a:r>
              <a:rPr lang="en-US" sz="2800" b="0" i="0" dirty="0">
                <a:solidFill>
                  <a:srgbClr val="0D0D0D"/>
                </a:solidFill>
                <a:effectLst/>
                <a:latin typeface="Söhne"/>
              </a:rPr>
              <a:t>Which of the following interventions is recommended as a first-line approach in managing Acute Stress Reaction?</a:t>
            </a:r>
          </a:p>
          <a:p>
            <a:pPr marL="0" indent="0" algn="l">
              <a:buNone/>
            </a:pPr>
            <a:r>
              <a:rPr lang="en-US" sz="2800" b="0" i="0" dirty="0">
                <a:solidFill>
                  <a:srgbClr val="0D0D0D"/>
                </a:solidFill>
                <a:effectLst/>
                <a:latin typeface="Söhne"/>
              </a:rPr>
              <a:t>A) Long-term psychotherapy </a:t>
            </a:r>
          </a:p>
          <a:p>
            <a:pPr marL="0" indent="0" algn="l">
              <a:buNone/>
            </a:pPr>
            <a:r>
              <a:rPr lang="en-US" sz="2800" b="0" i="0" dirty="0">
                <a:solidFill>
                  <a:srgbClr val="0D0D0D"/>
                </a:solidFill>
                <a:effectLst/>
                <a:latin typeface="Söhne"/>
              </a:rPr>
              <a:t>B) Immediate administration of benzodiazepines</a:t>
            </a:r>
          </a:p>
          <a:p>
            <a:pPr marL="0" indent="0" algn="l">
              <a:buNone/>
            </a:pPr>
            <a:r>
              <a:rPr lang="en-US" sz="2800" b="0" i="0" dirty="0">
                <a:solidFill>
                  <a:srgbClr val="0D0D0D"/>
                </a:solidFill>
                <a:effectLst/>
                <a:latin typeface="Söhne"/>
              </a:rPr>
              <a:t>C) Providing psychological first aid and supportive counseling</a:t>
            </a:r>
          </a:p>
          <a:p>
            <a:pPr marL="0" indent="0" algn="l">
              <a:buNone/>
            </a:pPr>
            <a:r>
              <a:rPr lang="en-US" sz="2800" dirty="0">
                <a:solidFill>
                  <a:srgbClr val="0D0D0D"/>
                </a:solidFill>
                <a:latin typeface="Söhne"/>
              </a:rPr>
              <a:t>D</a:t>
            </a:r>
            <a:r>
              <a:rPr lang="en-US" sz="2800" b="0" i="0" dirty="0">
                <a:solidFill>
                  <a:srgbClr val="0D0D0D"/>
                </a:solidFill>
                <a:effectLst/>
                <a:latin typeface="Söhne"/>
              </a:rPr>
              <a:t>) Initiating exposure therapy to desensitize the patient to trauma triggers</a:t>
            </a:r>
          </a:p>
          <a:p>
            <a:endParaRPr lang="en-US" dirty="0"/>
          </a:p>
        </p:txBody>
      </p:sp>
      <p:sp>
        <p:nvSpPr>
          <p:cNvPr id="4" name="TextBox 3">
            <a:extLst>
              <a:ext uri="{FF2B5EF4-FFF2-40B4-BE49-F238E27FC236}">
                <a16:creationId xmlns:a16="http://schemas.microsoft.com/office/drawing/2014/main" id="{742970D3-C008-8F21-9254-7AC88587186F}"/>
              </a:ext>
            </a:extLst>
          </p:cNvPr>
          <p:cNvSpPr txBox="1"/>
          <p:nvPr/>
        </p:nvSpPr>
        <p:spPr>
          <a:xfrm>
            <a:off x="2475914" y="6091961"/>
            <a:ext cx="3108960" cy="461665"/>
          </a:xfrm>
          <a:prstGeom prst="rect">
            <a:avLst/>
          </a:prstGeom>
          <a:noFill/>
        </p:spPr>
        <p:txBody>
          <a:bodyPr wrap="square" rtlCol="0">
            <a:spAutoFit/>
          </a:bodyPr>
          <a:lstStyle/>
          <a:p>
            <a:pPr algn="ctr"/>
            <a:r>
              <a:rPr lang="en-US" sz="2400" b="1" dirty="0">
                <a:solidFill>
                  <a:srgbClr val="FF0000"/>
                </a:solidFill>
              </a:rPr>
              <a:t>Answer: C</a:t>
            </a:r>
          </a:p>
        </p:txBody>
      </p:sp>
    </p:spTree>
    <p:extLst>
      <p:ext uri="{BB962C8B-B14F-4D97-AF65-F5344CB8AC3E}">
        <p14:creationId xmlns:p14="http://schemas.microsoft.com/office/powerpoint/2010/main" val="273003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r>
              <a:rPr lang="en-US" dirty="0"/>
              <a:t>, third edition</a:t>
            </a:r>
          </a:p>
          <a:p>
            <a:endParaRPr lang="en-US" dirty="0"/>
          </a:p>
          <a:p>
            <a:r>
              <a:rPr lang="en-US" dirty="0"/>
              <a:t>Shorter Oxford Textbook of Psychiatry, seventh edition</a:t>
            </a:r>
          </a:p>
          <a:p>
            <a:endParaRPr lang="en-PK" dirty="0"/>
          </a:p>
        </p:txBody>
      </p:sp>
    </p:spTree>
    <p:extLst>
      <p:ext uri="{BB962C8B-B14F-4D97-AF65-F5344CB8AC3E}">
        <p14:creationId xmlns:p14="http://schemas.microsoft.com/office/powerpoint/2010/main" val="2919203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45061201"/>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39%</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26%</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19%</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a:t>20%</a:t>
                      </a:r>
                      <a:endParaRPr lang="en-US" dirty="0"/>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9%</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600200"/>
            <a:ext cx="8229600" cy="4814047"/>
          </a:xfrm>
        </p:spPr>
        <p:txBody>
          <a:bodyPr>
            <a:normAutofit/>
          </a:bodyPr>
          <a:lstStyle/>
          <a:p>
            <a:pPr marL="0" indent="0">
              <a:buNone/>
            </a:pPr>
            <a:r>
              <a:rPr lang="en-GB" sz="3000" dirty="0">
                <a:latin typeface="+mj-lt"/>
              </a:rPr>
              <a:t>At the end of the session students should be able to</a:t>
            </a:r>
          </a:p>
          <a:p>
            <a:endParaRPr lang="en-GB" sz="3000" dirty="0">
              <a:latin typeface="+mj-lt"/>
            </a:endParaRPr>
          </a:p>
          <a:p>
            <a:pPr>
              <a:lnSpc>
                <a:spcPct val="115000"/>
              </a:lnSpc>
              <a:spcBef>
                <a:spcPts val="0"/>
              </a:spcBef>
            </a:pPr>
            <a:r>
              <a:rPr lang="en-US" dirty="0">
                <a:effectLst/>
                <a:latin typeface="+mj-lt"/>
                <a:ea typeface="Times New Roman" panose="02020603050405020304" pitchFamily="18" charset="0"/>
                <a:cs typeface="Arial" panose="020B0604020202020204" pitchFamily="34" charset="0"/>
              </a:rPr>
              <a:t>Understand anxiety </a:t>
            </a:r>
          </a:p>
          <a:p>
            <a:pPr marL="0" indent="0">
              <a:lnSpc>
                <a:spcPct val="115000"/>
              </a:lnSpc>
              <a:spcBef>
                <a:spcPts val="0"/>
              </a:spcBef>
              <a:buNone/>
            </a:pPr>
            <a:endParaRPr lang="en-US" dirty="0">
              <a:effectLst/>
              <a:latin typeface="+mj-lt"/>
              <a:ea typeface="Times New Roman" panose="02020603050405020304" pitchFamily="18" charset="0"/>
              <a:cs typeface="Arial" panose="020B0604020202020204" pitchFamily="34" charset="0"/>
            </a:endParaRPr>
          </a:p>
          <a:p>
            <a:pPr>
              <a:lnSpc>
                <a:spcPct val="115000"/>
              </a:lnSpc>
              <a:spcBef>
                <a:spcPts val="0"/>
              </a:spcBef>
              <a:spcAft>
                <a:spcPts val="1000"/>
              </a:spcAft>
            </a:pPr>
            <a:r>
              <a:rPr lang="en-US" dirty="0">
                <a:effectLst/>
                <a:latin typeface="+mj-lt"/>
                <a:ea typeface="Times New Roman" panose="02020603050405020304" pitchFamily="18" charset="0"/>
                <a:cs typeface="Arial" panose="020B0604020202020204" pitchFamily="34" charset="0"/>
              </a:rPr>
              <a:t>To list differential diagnosis of diseases</a:t>
            </a:r>
          </a:p>
          <a:p>
            <a:pPr marL="0" indent="0">
              <a:lnSpc>
                <a:spcPct val="115000"/>
              </a:lnSpc>
              <a:spcBef>
                <a:spcPts val="0"/>
              </a:spcBef>
              <a:spcAft>
                <a:spcPts val="1000"/>
              </a:spcAft>
              <a:buNone/>
            </a:pPr>
            <a:endParaRPr lang="en-US" dirty="0">
              <a:effectLst/>
              <a:latin typeface="+mj-lt"/>
              <a:ea typeface="Times New Roman" panose="02020603050405020304" pitchFamily="18" charset="0"/>
              <a:cs typeface="Arial" panose="020B0604020202020204" pitchFamily="34" charset="0"/>
            </a:endParaRPr>
          </a:p>
          <a:p>
            <a:r>
              <a:rPr lang="en-US" dirty="0">
                <a:effectLst/>
                <a:latin typeface="+mj-lt"/>
                <a:ea typeface="Times New Roman" panose="02020603050405020304" pitchFamily="18" charset="0"/>
              </a:rPr>
              <a:t>Elaborate a management plan</a:t>
            </a:r>
            <a:endParaRPr lang="en-US" dirty="0">
              <a:latin typeface="+mj-lt"/>
            </a:endParaRPr>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F9BF-5324-C500-B764-844CC01ECE69}"/>
              </a:ext>
            </a:extLst>
          </p:cNvPr>
          <p:cNvSpPr>
            <a:spLocks noGrp="1"/>
          </p:cNvSpPr>
          <p:nvPr>
            <p:ph type="title"/>
          </p:nvPr>
        </p:nvSpPr>
        <p:spPr/>
        <p:txBody>
          <a:bodyPr/>
          <a:lstStyle/>
          <a:p>
            <a:r>
              <a:rPr lang="en-US" b="1" dirty="0">
                <a:solidFill>
                  <a:srgbClr val="7030A0"/>
                </a:solidFill>
              </a:rPr>
              <a:t>Anxiety Disorders</a:t>
            </a:r>
          </a:p>
        </p:txBody>
      </p:sp>
      <p:sp>
        <p:nvSpPr>
          <p:cNvPr id="3" name="Content Placeholder 2">
            <a:extLst>
              <a:ext uri="{FF2B5EF4-FFF2-40B4-BE49-F238E27FC236}">
                <a16:creationId xmlns:a16="http://schemas.microsoft.com/office/drawing/2014/main" id="{50BF6D7E-B75D-9C9C-9579-4B915469FF45}"/>
              </a:ext>
            </a:extLst>
          </p:cNvPr>
          <p:cNvSpPr>
            <a:spLocks noGrp="1"/>
          </p:cNvSpPr>
          <p:nvPr>
            <p:ph idx="1"/>
          </p:nvPr>
        </p:nvSpPr>
        <p:spPr>
          <a:xfrm>
            <a:off x="457200" y="2067951"/>
            <a:ext cx="8229600" cy="4058212"/>
          </a:xfrm>
        </p:spPr>
        <p:txBody>
          <a:bodyPr/>
          <a:lstStyle/>
          <a:p>
            <a:r>
              <a:rPr lang="en-US" dirty="0"/>
              <a:t>Anxiety disorders  are </a:t>
            </a:r>
            <a:r>
              <a:rPr lang="en-US" dirty="0">
                <a:solidFill>
                  <a:srgbClr val="FF0000"/>
                </a:solidFill>
              </a:rPr>
              <a:t>abnormal states </a:t>
            </a:r>
            <a:r>
              <a:rPr lang="en-US" dirty="0"/>
              <a:t>in which the </a:t>
            </a:r>
            <a:r>
              <a:rPr lang="en-US" dirty="0">
                <a:solidFill>
                  <a:srgbClr val="FF0000"/>
                </a:solidFill>
              </a:rPr>
              <a:t>most striking features are mental and physical symptoms of anxiety </a:t>
            </a:r>
            <a:r>
              <a:rPr lang="en-US" dirty="0"/>
              <a:t>occurring in </a:t>
            </a:r>
            <a:r>
              <a:rPr lang="en-US" dirty="0">
                <a:solidFill>
                  <a:srgbClr val="00B0F0"/>
                </a:solidFill>
              </a:rPr>
              <a:t>absence of </a:t>
            </a:r>
            <a:r>
              <a:rPr lang="en-US" dirty="0"/>
              <a:t>organic brain disorder or another psychiatric disorder</a:t>
            </a:r>
          </a:p>
          <a:p>
            <a:endParaRPr lang="en-US" dirty="0"/>
          </a:p>
        </p:txBody>
      </p:sp>
      <p:sp>
        <p:nvSpPr>
          <p:cNvPr id="4" name="Rounded Rectangle 2">
            <a:extLst>
              <a:ext uri="{FF2B5EF4-FFF2-40B4-BE49-F238E27FC236}">
                <a16:creationId xmlns:a16="http://schemas.microsoft.com/office/drawing/2014/main" id="{AC5D30F5-95D4-0B2F-6A21-21447EE1DB42}"/>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63316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3BB2A-ADB6-3511-F69A-908A68EA2F42}"/>
              </a:ext>
            </a:extLst>
          </p:cNvPr>
          <p:cNvSpPr>
            <a:spLocks noGrp="1"/>
          </p:cNvSpPr>
          <p:nvPr>
            <p:ph type="title"/>
          </p:nvPr>
        </p:nvSpPr>
        <p:spPr>
          <a:xfrm>
            <a:off x="457200" y="703384"/>
            <a:ext cx="8229600" cy="714253"/>
          </a:xfrm>
        </p:spPr>
        <p:txBody>
          <a:bodyPr>
            <a:normAutofit fontScale="90000"/>
          </a:bodyPr>
          <a:lstStyle/>
          <a:p>
            <a:r>
              <a:rPr lang="en-US" b="1" dirty="0">
                <a:solidFill>
                  <a:srgbClr val="7030A0"/>
                </a:solidFill>
              </a:rPr>
              <a:t>Anxiety disorders</a:t>
            </a:r>
          </a:p>
        </p:txBody>
      </p:sp>
      <p:graphicFrame>
        <p:nvGraphicFramePr>
          <p:cNvPr id="4" name="Content Placeholder 3">
            <a:extLst>
              <a:ext uri="{FF2B5EF4-FFF2-40B4-BE49-F238E27FC236}">
                <a16:creationId xmlns:a16="http://schemas.microsoft.com/office/drawing/2014/main" id="{AA80DF07-C19B-2D00-4344-BE888D06DC56}"/>
              </a:ext>
            </a:extLst>
          </p:cNvPr>
          <p:cNvGraphicFramePr>
            <a:graphicFrameLocks noGrp="1"/>
          </p:cNvGraphicFramePr>
          <p:nvPr>
            <p:ph idx="1"/>
            <p:extLst>
              <p:ext uri="{D42A27DB-BD31-4B8C-83A1-F6EECF244321}">
                <p14:modId xmlns:p14="http://schemas.microsoft.com/office/powerpoint/2010/main" val="2612740540"/>
              </p:ext>
            </p:extLst>
          </p:nvPr>
        </p:nvGraphicFramePr>
        <p:xfrm>
          <a:off x="661182" y="1973208"/>
          <a:ext cx="8025618" cy="3942471"/>
        </p:xfrm>
        <a:graphic>
          <a:graphicData uri="http://schemas.openxmlformats.org/drawingml/2006/table">
            <a:tbl>
              <a:tblPr firstRow="1" bandRow="1">
                <a:tableStyleId>{22838BEF-8BB2-4498-84A7-C5851F593DF1}</a:tableStyleId>
              </a:tblPr>
              <a:tblGrid>
                <a:gridCol w="2672861">
                  <a:extLst>
                    <a:ext uri="{9D8B030D-6E8A-4147-A177-3AD203B41FA5}">
                      <a16:colId xmlns:a16="http://schemas.microsoft.com/office/drawing/2014/main" val="2357080462"/>
                    </a:ext>
                  </a:extLst>
                </a:gridCol>
                <a:gridCol w="2715065">
                  <a:extLst>
                    <a:ext uri="{9D8B030D-6E8A-4147-A177-3AD203B41FA5}">
                      <a16:colId xmlns:a16="http://schemas.microsoft.com/office/drawing/2014/main" val="4044425205"/>
                    </a:ext>
                  </a:extLst>
                </a:gridCol>
                <a:gridCol w="2637692">
                  <a:extLst>
                    <a:ext uri="{9D8B030D-6E8A-4147-A177-3AD203B41FA5}">
                      <a16:colId xmlns:a16="http://schemas.microsoft.com/office/drawing/2014/main" val="1956255950"/>
                    </a:ext>
                  </a:extLst>
                </a:gridCol>
              </a:tblGrid>
              <a:tr h="862470">
                <a:tc>
                  <a:txBody>
                    <a:bodyPr/>
                    <a:lstStyle/>
                    <a:p>
                      <a:r>
                        <a:rPr lang="en-US" sz="2400" dirty="0"/>
                        <a:t>Generalized anxiety disorder</a:t>
                      </a:r>
                    </a:p>
                  </a:txBody>
                  <a:tcPr/>
                </a:tc>
                <a:tc>
                  <a:txBody>
                    <a:bodyPr/>
                    <a:lstStyle/>
                    <a:p>
                      <a:r>
                        <a:rPr lang="en-US" sz="2400" dirty="0"/>
                        <a:t>Phobic disorder</a:t>
                      </a:r>
                    </a:p>
                  </a:txBody>
                  <a:tcPr/>
                </a:tc>
                <a:tc>
                  <a:txBody>
                    <a:bodyPr/>
                    <a:lstStyle/>
                    <a:p>
                      <a:r>
                        <a:rPr lang="en-US" sz="2400"/>
                        <a:t>Panic disorder</a:t>
                      </a:r>
                      <a:endParaRPr lang="en-US" sz="2400" dirty="0"/>
                    </a:p>
                  </a:txBody>
                  <a:tcPr/>
                </a:tc>
                <a:extLst>
                  <a:ext uri="{0D108BD9-81ED-4DB2-BD59-A6C34878D82A}">
                    <a16:rowId xmlns:a16="http://schemas.microsoft.com/office/drawing/2014/main" val="2104131340"/>
                  </a:ext>
                </a:extLst>
              </a:tr>
              <a:tr h="3080001">
                <a:tc>
                  <a:txBody>
                    <a:bodyPr/>
                    <a:lstStyle/>
                    <a:p>
                      <a:pPr marL="0" indent="0">
                        <a:buFont typeface="Arial" panose="020B0604020202020204" pitchFamily="34" charset="0"/>
                        <a:buNone/>
                      </a:pPr>
                      <a:r>
                        <a:rPr lang="en-US" sz="2400" dirty="0"/>
                        <a:t>Anxiety is</a:t>
                      </a:r>
                    </a:p>
                    <a:p>
                      <a:pPr marL="0" indent="0">
                        <a:buFont typeface="Arial" panose="020B0604020202020204" pitchFamily="34" charset="0"/>
                        <a:buNone/>
                      </a:pPr>
                      <a:endParaRPr lang="en-US" sz="2400" dirty="0"/>
                    </a:p>
                    <a:p>
                      <a:pPr marL="342900" indent="-342900">
                        <a:buFont typeface="Arial" panose="020B0604020202020204" pitchFamily="34" charset="0"/>
                        <a:buChar char="•"/>
                      </a:pPr>
                      <a:r>
                        <a:rPr lang="en-US" sz="2400" dirty="0"/>
                        <a:t> Continuous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solidFill>
                            <a:srgbClr val="FF0000"/>
                          </a:solidFill>
                        </a:rPr>
                        <a:t>Fluctuate</a:t>
                      </a:r>
                      <a:r>
                        <a:rPr lang="en-US" sz="2400" dirty="0"/>
                        <a:t> in intensity</a:t>
                      </a:r>
                    </a:p>
                  </a:txBody>
                  <a:tcPr/>
                </a:tc>
                <a:tc>
                  <a:txBody>
                    <a:bodyPr/>
                    <a:lstStyle/>
                    <a:p>
                      <a:r>
                        <a:rPr lang="en-US" sz="2400" dirty="0"/>
                        <a:t>Anxiety is </a:t>
                      </a:r>
                    </a:p>
                    <a:p>
                      <a:endParaRPr lang="en-US" sz="2400" dirty="0"/>
                    </a:p>
                    <a:p>
                      <a:pPr marL="342900" indent="-342900">
                        <a:buFont typeface="Arial" panose="020B0604020202020204" pitchFamily="34" charset="0"/>
                        <a:buChar char="•"/>
                      </a:pPr>
                      <a:r>
                        <a:rPr lang="en-US" sz="2400" dirty="0"/>
                        <a:t>Intermittent </a:t>
                      </a:r>
                    </a:p>
                    <a:p>
                      <a:pPr marL="0" indent="0">
                        <a:buFont typeface="Arial" panose="020B0604020202020204" pitchFamily="34" charset="0"/>
                        <a:buNone/>
                      </a:pPr>
                      <a:endParaRPr lang="en-US" sz="2400" dirty="0"/>
                    </a:p>
                    <a:p>
                      <a:pPr marL="342900" indent="-342900">
                        <a:buFont typeface="Arial" panose="020B0604020202020204" pitchFamily="34" charset="0"/>
                        <a:buChar char="•"/>
                      </a:pPr>
                      <a:r>
                        <a:rPr lang="en-US" sz="2400" dirty="0"/>
                        <a:t>It </a:t>
                      </a:r>
                      <a:r>
                        <a:rPr lang="en-US" sz="2400" b="1" dirty="0">
                          <a:solidFill>
                            <a:srgbClr val="FF0000"/>
                          </a:solidFill>
                        </a:rPr>
                        <a:t>arises in particular </a:t>
                      </a:r>
                      <a:r>
                        <a:rPr lang="en-US" sz="2400" dirty="0"/>
                        <a:t>circumstances.</a:t>
                      </a:r>
                    </a:p>
                  </a:txBody>
                  <a:tcPr/>
                </a:tc>
                <a:tc>
                  <a:txBody>
                    <a:bodyPr/>
                    <a:lstStyle/>
                    <a:p>
                      <a:r>
                        <a:rPr lang="en-US" sz="2400" dirty="0"/>
                        <a:t>Anxiety is</a:t>
                      </a:r>
                    </a:p>
                    <a:p>
                      <a:endParaRPr lang="en-US" sz="2400" dirty="0"/>
                    </a:p>
                    <a:p>
                      <a:pPr marL="342900" indent="-342900">
                        <a:buFont typeface="Arial" panose="020B0604020202020204" pitchFamily="34" charset="0"/>
                        <a:buChar char="•"/>
                      </a:pPr>
                      <a:r>
                        <a:rPr lang="en-US" sz="2400" dirty="0"/>
                        <a:t>Intermittent but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Its occurrence is </a:t>
                      </a:r>
                      <a:r>
                        <a:rPr lang="en-US" sz="2400" b="1" dirty="0">
                          <a:solidFill>
                            <a:srgbClr val="FF0000"/>
                          </a:solidFill>
                        </a:rPr>
                        <a:t>unrelated to</a:t>
                      </a:r>
                      <a:r>
                        <a:rPr lang="en-US" sz="2400" dirty="0"/>
                        <a:t> any particular circumstances.</a:t>
                      </a:r>
                    </a:p>
                  </a:txBody>
                  <a:tcPr/>
                </a:tc>
                <a:extLst>
                  <a:ext uri="{0D108BD9-81ED-4DB2-BD59-A6C34878D82A}">
                    <a16:rowId xmlns:a16="http://schemas.microsoft.com/office/drawing/2014/main" val="1738889671"/>
                  </a:ext>
                </a:extLst>
              </a:tr>
            </a:tbl>
          </a:graphicData>
        </a:graphic>
      </p:graphicFrame>
      <p:sp>
        <p:nvSpPr>
          <p:cNvPr id="3" name="Rounded Rectangle 2">
            <a:extLst>
              <a:ext uri="{FF2B5EF4-FFF2-40B4-BE49-F238E27FC236}">
                <a16:creationId xmlns:a16="http://schemas.microsoft.com/office/drawing/2014/main" id="{933C56AD-C1E1-8D35-AD86-C9160E42FB35}"/>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99283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E1A6-0C62-51B2-E527-E3B51055A4EF}"/>
              </a:ext>
            </a:extLst>
          </p:cNvPr>
          <p:cNvSpPr>
            <a:spLocks noGrp="1"/>
          </p:cNvSpPr>
          <p:nvPr>
            <p:ph type="title"/>
          </p:nvPr>
        </p:nvSpPr>
        <p:spPr>
          <a:xfrm>
            <a:off x="457200" y="581158"/>
            <a:ext cx="8229600" cy="836480"/>
          </a:xfrm>
        </p:spPr>
        <p:txBody>
          <a:bodyPr/>
          <a:lstStyle/>
          <a:p>
            <a:r>
              <a:rPr lang="en-US" b="1" dirty="0">
                <a:solidFill>
                  <a:srgbClr val="7030A0"/>
                </a:solidFill>
              </a:rPr>
              <a:t>Autonomic arousal</a:t>
            </a:r>
          </a:p>
        </p:txBody>
      </p:sp>
      <p:graphicFrame>
        <p:nvGraphicFramePr>
          <p:cNvPr id="5" name="Content Placeholder 4">
            <a:extLst>
              <a:ext uri="{FF2B5EF4-FFF2-40B4-BE49-F238E27FC236}">
                <a16:creationId xmlns:a16="http://schemas.microsoft.com/office/drawing/2014/main" id="{4A609D40-4605-01DF-6DE1-D112A85791B8}"/>
              </a:ext>
            </a:extLst>
          </p:cNvPr>
          <p:cNvGraphicFramePr>
            <a:graphicFrameLocks noGrp="1"/>
          </p:cNvGraphicFramePr>
          <p:nvPr>
            <p:ph idx="1"/>
            <p:extLst>
              <p:ext uri="{D42A27DB-BD31-4B8C-83A1-F6EECF244321}">
                <p14:modId xmlns:p14="http://schemas.microsoft.com/office/powerpoint/2010/main" val="3399329734"/>
              </p:ext>
            </p:extLst>
          </p:nvPr>
        </p:nvGraphicFramePr>
        <p:xfrm>
          <a:off x="457200" y="2065410"/>
          <a:ext cx="8229600" cy="3399888"/>
        </p:xfrm>
        <a:graphic>
          <a:graphicData uri="http://schemas.openxmlformats.org/drawingml/2006/table">
            <a:tbl>
              <a:tblPr firstRow="1" bandRow="1">
                <a:tableStyleId>{C4B1156A-380E-4F78-BDF5-A606A8083BF9}</a:tableStyleId>
              </a:tblPr>
              <a:tblGrid>
                <a:gridCol w="2057400">
                  <a:extLst>
                    <a:ext uri="{9D8B030D-6E8A-4147-A177-3AD203B41FA5}">
                      <a16:colId xmlns:a16="http://schemas.microsoft.com/office/drawing/2014/main" val="2035422679"/>
                    </a:ext>
                  </a:extLst>
                </a:gridCol>
                <a:gridCol w="2057400">
                  <a:extLst>
                    <a:ext uri="{9D8B030D-6E8A-4147-A177-3AD203B41FA5}">
                      <a16:colId xmlns:a16="http://schemas.microsoft.com/office/drawing/2014/main" val="3588813330"/>
                    </a:ext>
                  </a:extLst>
                </a:gridCol>
                <a:gridCol w="2057400">
                  <a:extLst>
                    <a:ext uri="{9D8B030D-6E8A-4147-A177-3AD203B41FA5}">
                      <a16:colId xmlns:a16="http://schemas.microsoft.com/office/drawing/2014/main" val="4286632729"/>
                    </a:ext>
                  </a:extLst>
                </a:gridCol>
                <a:gridCol w="2057400">
                  <a:extLst>
                    <a:ext uri="{9D8B030D-6E8A-4147-A177-3AD203B41FA5}">
                      <a16:colId xmlns:a16="http://schemas.microsoft.com/office/drawing/2014/main" val="1107155818"/>
                    </a:ext>
                  </a:extLst>
                </a:gridCol>
              </a:tblGrid>
              <a:tr h="565248">
                <a:tc>
                  <a:txBody>
                    <a:bodyPr/>
                    <a:lstStyle/>
                    <a:p>
                      <a:pPr algn="ctr"/>
                      <a:r>
                        <a:rPr lang="en-US" dirty="0"/>
                        <a:t>Gastrointestinal</a:t>
                      </a:r>
                    </a:p>
                  </a:txBody>
                  <a:tcPr/>
                </a:tc>
                <a:tc>
                  <a:txBody>
                    <a:bodyPr/>
                    <a:lstStyle/>
                    <a:p>
                      <a:pPr algn="ctr"/>
                      <a:r>
                        <a:rPr lang="en-US" dirty="0"/>
                        <a:t>Respiratory</a:t>
                      </a:r>
                    </a:p>
                  </a:txBody>
                  <a:tcPr/>
                </a:tc>
                <a:tc>
                  <a:txBody>
                    <a:bodyPr/>
                    <a:lstStyle/>
                    <a:p>
                      <a:pPr algn="ctr"/>
                      <a:r>
                        <a:rPr lang="en-US" dirty="0"/>
                        <a:t>Cardiovascular</a:t>
                      </a:r>
                    </a:p>
                  </a:txBody>
                  <a:tcPr/>
                </a:tc>
                <a:tc>
                  <a:txBody>
                    <a:bodyPr/>
                    <a:lstStyle/>
                    <a:p>
                      <a:pPr algn="ctr"/>
                      <a:r>
                        <a:rPr lang="en-US" dirty="0"/>
                        <a:t>Genitourinary</a:t>
                      </a:r>
                    </a:p>
                  </a:txBody>
                  <a:tcPr/>
                </a:tc>
                <a:extLst>
                  <a:ext uri="{0D108BD9-81ED-4DB2-BD59-A6C34878D82A}">
                    <a16:rowId xmlns:a16="http://schemas.microsoft.com/office/drawing/2014/main" val="2292732073"/>
                  </a:ext>
                </a:extLst>
              </a:tr>
              <a:tr h="370840">
                <a:tc>
                  <a:txBody>
                    <a:bodyPr/>
                    <a:lstStyle/>
                    <a:p>
                      <a:pPr marL="285750" indent="-285750">
                        <a:buFont typeface="Arial" panose="020B0604020202020204" pitchFamily="34" charset="0"/>
                        <a:buChar char="•"/>
                      </a:pPr>
                      <a:r>
                        <a:rPr lang="en-US" dirty="0"/>
                        <a:t>Dry mouth</a:t>
                      </a:r>
                    </a:p>
                    <a:p>
                      <a:pPr marL="285750" indent="-285750">
                        <a:buFont typeface="Arial" panose="020B0604020202020204" pitchFamily="34" charset="0"/>
                        <a:buChar char="•"/>
                      </a:pPr>
                      <a:r>
                        <a:rPr lang="en-US" dirty="0"/>
                        <a:t>Difficulty in swallowing</a:t>
                      </a:r>
                    </a:p>
                    <a:p>
                      <a:pPr marL="285750" indent="-285750">
                        <a:buFont typeface="Arial" panose="020B0604020202020204" pitchFamily="34" charset="0"/>
                        <a:buChar char="•"/>
                      </a:pPr>
                      <a:r>
                        <a:rPr lang="en-US" dirty="0"/>
                        <a:t>Epigastric discomfort</a:t>
                      </a:r>
                    </a:p>
                    <a:p>
                      <a:pPr marL="285750" indent="-285750">
                        <a:buFont typeface="Arial" panose="020B0604020202020204" pitchFamily="34" charset="0"/>
                        <a:buChar char="•"/>
                      </a:pPr>
                      <a:r>
                        <a:rPr lang="en-US" dirty="0"/>
                        <a:t>Excessive wind</a:t>
                      </a:r>
                    </a:p>
                    <a:p>
                      <a:pPr marL="285750" indent="-285750">
                        <a:buFont typeface="Arial" panose="020B0604020202020204" pitchFamily="34" charset="0"/>
                        <a:buChar char="•"/>
                      </a:pPr>
                      <a:r>
                        <a:rPr lang="en-US" dirty="0"/>
                        <a:t>Frequent or loose motions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Constriction in chest </a:t>
                      </a:r>
                    </a:p>
                    <a:p>
                      <a:pPr marL="285750" indent="-285750">
                        <a:buFont typeface="Arial" panose="020B0604020202020204" pitchFamily="34" charset="0"/>
                        <a:buChar char="•"/>
                      </a:pPr>
                      <a:r>
                        <a:rPr lang="en-US" dirty="0"/>
                        <a:t>Difficulty inhaling</a:t>
                      </a:r>
                    </a:p>
                  </a:txBody>
                  <a:tcPr/>
                </a:tc>
                <a:tc>
                  <a:txBody>
                    <a:bodyPr/>
                    <a:lstStyle/>
                    <a:p>
                      <a:pPr marL="285750" indent="-285750">
                        <a:buFont typeface="Arial" panose="020B0604020202020204" pitchFamily="34" charset="0"/>
                        <a:buChar char="•"/>
                      </a:pPr>
                      <a:r>
                        <a:rPr lang="en-US" dirty="0"/>
                        <a:t>Palpitations</a:t>
                      </a:r>
                    </a:p>
                    <a:p>
                      <a:pPr marL="285750" indent="-285750">
                        <a:buFont typeface="Arial" panose="020B0604020202020204" pitchFamily="34" charset="0"/>
                        <a:buChar char="•"/>
                      </a:pPr>
                      <a:r>
                        <a:rPr lang="en-US" dirty="0"/>
                        <a:t>Discomfort in chest</a:t>
                      </a:r>
                    </a:p>
                    <a:p>
                      <a:pPr marL="285750" indent="-285750">
                        <a:buFont typeface="Arial" panose="020B0604020202020204" pitchFamily="34" charset="0"/>
                        <a:buChar char="•"/>
                      </a:pPr>
                      <a:r>
                        <a:rPr lang="en-US" dirty="0"/>
                        <a:t>Awareness of missed beats</a:t>
                      </a:r>
                    </a:p>
                  </a:txBody>
                  <a:tcPr/>
                </a:tc>
                <a:tc>
                  <a:txBody>
                    <a:bodyPr/>
                    <a:lstStyle/>
                    <a:p>
                      <a:pPr marL="285750" indent="-285750">
                        <a:buFont typeface="Arial" panose="020B0604020202020204" pitchFamily="34" charset="0"/>
                        <a:buChar char="•"/>
                      </a:pPr>
                      <a:r>
                        <a:rPr lang="en-US" dirty="0"/>
                        <a:t>Frequent or urgent micturition</a:t>
                      </a:r>
                    </a:p>
                    <a:p>
                      <a:pPr marL="285750" indent="-285750">
                        <a:buFont typeface="Arial" panose="020B0604020202020204" pitchFamily="34" charset="0"/>
                        <a:buChar char="•"/>
                      </a:pPr>
                      <a:r>
                        <a:rPr lang="en-US" dirty="0"/>
                        <a:t>Failure of erection</a:t>
                      </a:r>
                    </a:p>
                    <a:p>
                      <a:pPr marL="285750" indent="-285750">
                        <a:buFont typeface="Arial" panose="020B0604020202020204" pitchFamily="34" charset="0"/>
                        <a:buChar char="•"/>
                      </a:pPr>
                      <a:r>
                        <a:rPr lang="en-US" dirty="0"/>
                        <a:t>Menstrual discomfort</a:t>
                      </a:r>
                    </a:p>
                  </a:txBody>
                  <a:tcPr/>
                </a:tc>
                <a:extLst>
                  <a:ext uri="{0D108BD9-81ED-4DB2-BD59-A6C34878D82A}">
                    <a16:rowId xmlns:a16="http://schemas.microsoft.com/office/drawing/2014/main" val="86031568"/>
                  </a:ext>
                </a:extLst>
              </a:tr>
            </a:tbl>
          </a:graphicData>
        </a:graphic>
      </p:graphicFrame>
      <p:sp>
        <p:nvSpPr>
          <p:cNvPr id="4" name="Rounded Rectangle 2">
            <a:extLst>
              <a:ext uri="{FF2B5EF4-FFF2-40B4-BE49-F238E27FC236}">
                <a16:creationId xmlns:a16="http://schemas.microsoft.com/office/drawing/2014/main" id="{8634DEA9-56D0-E5BA-2998-27BE973EF55F}"/>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80882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2A4C0-9888-5C1B-50A0-0BE1FA0FA31D}"/>
              </a:ext>
            </a:extLst>
          </p:cNvPr>
          <p:cNvSpPr>
            <a:spLocks noGrp="1"/>
          </p:cNvSpPr>
          <p:nvPr>
            <p:ph idx="1"/>
          </p:nvPr>
        </p:nvSpPr>
        <p:spPr>
          <a:xfrm>
            <a:off x="457200" y="1139482"/>
            <a:ext cx="8229600" cy="4684543"/>
          </a:xfrm>
        </p:spPr>
        <p:txBody>
          <a:bodyPr>
            <a:normAutofit fontScale="85000" lnSpcReduction="20000"/>
          </a:bodyPr>
          <a:lstStyle/>
          <a:p>
            <a:pPr marL="0" indent="0">
              <a:buNone/>
            </a:pPr>
            <a:r>
              <a:rPr lang="en-US" b="1" dirty="0">
                <a:solidFill>
                  <a:srgbClr val="7030A0"/>
                </a:solidFill>
              </a:rPr>
              <a:t>Muscle tension</a:t>
            </a:r>
          </a:p>
          <a:p>
            <a:r>
              <a:rPr lang="en-US" dirty="0"/>
              <a:t>Tremors</a:t>
            </a:r>
          </a:p>
          <a:p>
            <a:r>
              <a:rPr lang="en-US" dirty="0"/>
              <a:t>Headache</a:t>
            </a:r>
          </a:p>
          <a:p>
            <a:r>
              <a:rPr lang="en-US" dirty="0"/>
              <a:t>Aching muscles</a:t>
            </a:r>
          </a:p>
          <a:p>
            <a:pPr marL="0" indent="0">
              <a:buNone/>
            </a:pPr>
            <a:r>
              <a:rPr lang="en-US" b="1" dirty="0">
                <a:solidFill>
                  <a:srgbClr val="7030A0"/>
                </a:solidFill>
              </a:rPr>
              <a:t>Hyperventilation</a:t>
            </a:r>
          </a:p>
          <a:p>
            <a:r>
              <a:rPr lang="en-US" dirty="0"/>
              <a:t>Dizziness</a:t>
            </a:r>
          </a:p>
          <a:p>
            <a:r>
              <a:rPr lang="en-US" dirty="0"/>
              <a:t>Tingling in extremities</a:t>
            </a:r>
          </a:p>
          <a:p>
            <a:r>
              <a:rPr lang="en-US" dirty="0"/>
              <a:t>Feeling of breathlessness</a:t>
            </a:r>
          </a:p>
          <a:p>
            <a:pPr marL="0" indent="0">
              <a:buNone/>
            </a:pPr>
            <a:r>
              <a:rPr lang="en-US" b="1" dirty="0">
                <a:solidFill>
                  <a:srgbClr val="7030A0"/>
                </a:solidFill>
              </a:rPr>
              <a:t>Sleep disturbance</a:t>
            </a:r>
          </a:p>
          <a:p>
            <a:r>
              <a:rPr lang="en-US" dirty="0"/>
              <a:t>Insomnia</a:t>
            </a:r>
          </a:p>
          <a:p>
            <a:r>
              <a:rPr lang="en-US" dirty="0"/>
              <a:t>Night terror</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Rounded Rectangle 2">
            <a:extLst>
              <a:ext uri="{FF2B5EF4-FFF2-40B4-BE49-F238E27FC236}">
                <a16:creationId xmlns:a16="http://schemas.microsoft.com/office/drawing/2014/main" id="{F5C0CE50-7375-8E2E-E635-AB2EC9E4E81D}"/>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726945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1172</TotalTime>
  <Words>1389</Words>
  <Application>Microsoft Office PowerPoint</Application>
  <PresentationFormat>On-screen Show (4:3)</PresentationFormat>
  <Paragraphs>257</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Söhne</vt:lpstr>
      <vt:lpstr>Times New Roman</vt:lpstr>
      <vt:lpstr>Office Theme</vt:lpstr>
      <vt:lpstr>PowerPoint Presentation</vt:lpstr>
      <vt:lpstr>Generalized Anxiety Disorder</vt:lpstr>
      <vt:lpstr>Motto Vision; The Dream/Tomorrow</vt:lpstr>
      <vt:lpstr>PowerPoint Presentation</vt:lpstr>
      <vt:lpstr> Learning objectives </vt:lpstr>
      <vt:lpstr>Anxiety Disorders</vt:lpstr>
      <vt:lpstr>Anxiety disorders</vt:lpstr>
      <vt:lpstr>Autonomic arousal</vt:lpstr>
      <vt:lpstr>PowerPoint Presentation</vt:lpstr>
      <vt:lpstr>Aetiology</vt:lpstr>
      <vt:lpstr>Neurobiology</vt:lpstr>
      <vt:lpstr>PowerPoint Presentation</vt:lpstr>
      <vt:lpstr>PowerPoint Presentation</vt:lpstr>
      <vt:lpstr>PowerPoint Presentation</vt:lpstr>
      <vt:lpstr>Scenario</vt:lpstr>
      <vt:lpstr>Generalized Anxiety Disorder</vt:lpstr>
      <vt:lpstr>Clinical Signs</vt:lpstr>
      <vt:lpstr>Diagnosis</vt:lpstr>
      <vt:lpstr>Management</vt:lpstr>
      <vt:lpstr>Medication</vt:lpstr>
      <vt:lpstr>Panic Disorder</vt:lpstr>
      <vt:lpstr>Clinical Features</vt:lpstr>
      <vt:lpstr>PowerPoint Presentation</vt:lpstr>
      <vt:lpstr>Scenario</vt:lpstr>
      <vt:lpstr>Diagnostic Criteria</vt:lpstr>
      <vt:lpstr>Management</vt:lpstr>
      <vt:lpstr>Psychotherapies for Generalized Anxiety Disorder in Adults A Systematic Review and Network Meta-Analysis of Randomized Clinical Trials   Davide Papola, MD, PhD; Clara Miguel, MSc; Mariacristina Mazzaglia, MD; Pamela Franco, MSc; Federico Tedeschi, PhD; Sara A. Romero, PhD; Anushka R. Patel, PhD; Giovanni Ostuzzi, MD, PhD; Chiara Gastaldon, MD, PhD; Eirini Karyotaki, PhD; Mathias Harrer, PhD; Marianna Purgato, PhD;</vt:lpstr>
      <vt:lpstr>PowerPoint Presentation</vt:lpstr>
      <vt:lpstr>MCQ</vt:lpstr>
      <vt:lpstr>MCQ</vt:lpstr>
      <vt:lpstr>MCQ</vt:lpstr>
      <vt:lpstr>MCQ</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168</cp:revision>
  <dcterms:created xsi:type="dcterms:W3CDTF">2018-12-27T13:04:00Z</dcterms:created>
  <dcterms:modified xsi:type="dcterms:W3CDTF">2025-02-14T12:18:56Z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