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1"/>
  </p:sldMasterIdLst>
  <p:sldIdLst>
    <p:sldId id="340" r:id="rId2"/>
    <p:sldId id="378" r:id="rId3"/>
    <p:sldId id="350" r:id="rId4"/>
    <p:sldId id="351" r:id="rId5"/>
    <p:sldId id="364" r:id="rId6"/>
    <p:sldId id="390" r:id="rId7"/>
    <p:sldId id="391" r:id="rId8"/>
    <p:sldId id="393" r:id="rId9"/>
    <p:sldId id="294" r:id="rId10"/>
    <p:sldId id="296" r:id="rId11"/>
    <p:sldId id="397" r:id="rId12"/>
    <p:sldId id="396" r:id="rId13"/>
    <p:sldId id="399" r:id="rId14"/>
    <p:sldId id="398" r:id="rId15"/>
    <p:sldId id="400" r:id="rId16"/>
    <p:sldId id="299" r:id="rId17"/>
    <p:sldId id="260" r:id="rId18"/>
    <p:sldId id="261" r:id="rId19"/>
    <p:sldId id="262" r:id="rId20"/>
    <p:sldId id="263" r:id="rId21"/>
    <p:sldId id="273" r:id="rId22"/>
    <p:sldId id="276" r:id="rId23"/>
    <p:sldId id="275" r:id="rId24"/>
    <p:sldId id="277" r:id="rId25"/>
    <p:sldId id="278" r:id="rId26"/>
    <p:sldId id="280" r:id="rId27"/>
    <p:sldId id="281" r:id="rId28"/>
    <p:sldId id="406" r:id="rId29"/>
    <p:sldId id="384" r:id="rId30"/>
    <p:sldId id="405" r:id="rId31"/>
    <p:sldId id="407" r:id="rId32"/>
    <p:sldId id="408" r:id="rId33"/>
    <p:sldId id="371" r:id="rId34"/>
    <p:sldId id="422"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54" autoAdjust="0"/>
  </p:normalViewPr>
  <p:slideViewPr>
    <p:cSldViewPr snapToGrid="0">
      <p:cViewPr varScale="1">
        <p:scale>
          <a:sx n="68" d="100"/>
          <a:sy n="68" d="100"/>
        </p:scale>
        <p:origin x="1470" y="72"/>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2">
  <dgm:title val=""/>
  <dgm:desc val=""/>
  <dgm:catLst>
    <dgm:cat type="colorful" pri="10400"/>
  </dgm:catLst>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2" qsCatId="3D" csTypeId="urn:microsoft.com/office/officeart/2005/8/colors/colorful4#2" csCatId="colorful" phldr="1"/>
      <dgm:spPr/>
    </dgm:pt>
    <dgm:pt modelId="{DACAB5BA-B8B4-4D66-8B11-1D02259E020B}">
      <dgm:prSet phldrT="[Text]"/>
      <dgm:spPr/>
      <dgm:t>
        <a:bodyPr/>
        <a:lstStyle/>
        <a:p>
          <a:pPr algn="ctr"/>
          <a:r>
            <a:rPr lang="en-US" b="1" dirty="0">
              <a:latin typeface="Arial Black" panose="020B0A04020102020204"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anose="020B0A04020102020204"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dirty="0">
              <a:latin typeface="Arial Black" panose="020B0A04020102020204" pitchFamily="34" charset="0"/>
            </a:rPr>
            <a:t>Servic</a:t>
          </a:r>
          <a:r>
            <a:rPr lang="en-US" dirty="0">
              <a:latin typeface="Arial Black" panose="020B0A04020102020204" pitchFamily="34" charset="0"/>
            </a:rPr>
            <a:t>e</a:t>
          </a:r>
          <a:r>
            <a:rPr lang="en-US" dirty="0"/>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596" custLinFactNeighborY="-4627">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17623212-9C52-4B97-A93F-581E50A0EE7B}" type="presOf" srcId="{DACAB5BA-B8B4-4D66-8B11-1D02259E020B}" destId="{8BC64EA7-2794-42B6-96C9-F39A52CB985A}" srcOrd="2" destOrd="0" presId="urn:microsoft.com/office/officeart/2005/8/layout/gear1#1"/>
    <dgm:cxn modelId="{E4A97E14-7D05-4D68-BAE4-4AC1811FFA38}" type="presOf" srcId="{DA82EADB-2721-42A0-95EA-F9B5521A38A6}" destId="{A09CEA93-9338-4361-A5E6-CF85B6019F5A}" srcOrd="0" destOrd="0" presId="urn:microsoft.com/office/officeart/2005/8/layout/gear1#1"/>
    <dgm:cxn modelId="{0A31D815-D077-4866-A600-165E070A2D6F}" type="presOf" srcId="{F9CEBA05-2F10-437E-89B2-54F4D9FAF478}" destId="{5ED88519-AC6C-4AA3-B76D-812B93A167E4}" srcOrd="0" destOrd="0" presId="urn:microsoft.com/office/officeart/2005/8/layout/gear1#1"/>
    <dgm:cxn modelId="{A0416A29-364E-458C-90C5-1284F3C404E9}" type="presOf" srcId="{663C1E13-76F9-4B70-A2F2-CA23180743CE}" destId="{4822A78E-EAEC-401F-941A-3A84E13E2357}"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8DEEF35F-B436-4B54-B7F8-F04A2A69F5A6}" type="presOf" srcId="{188C389E-9423-41DE-9C5E-D4A7E95C7E62}" destId="{6DF3A3A0-5919-4E69-80DD-61760D6340A0}" srcOrd="0" destOrd="0" presId="urn:microsoft.com/office/officeart/2005/8/layout/gear1#1"/>
    <dgm:cxn modelId="{4A9FFF58-7BC4-4C65-9759-C9C669FC2B76}" type="presOf" srcId="{DACAB5BA-B8B4-4D66-8B11-1D02259E020B}" destId="{B6B6B41B-120B-4968-AB6A-FC6E7C8EF3C0}" srcOrd="1" destOrd="0" presId="urn:microsoft.com/office/officeart/2005/8/layout/gear1#1"/>
    <dgm:cxn modelId="{CD461FA2-0710-4EF6-AA5F-BD774C121CA7}" type="presOf" srcId="{399ACE2F-90C5-48B1-9E65-700A32562848}" destId="{7D3EFDB4-E5D1-439A-86D8-1FCF80D959BA}" srcOrd="2"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EC63EEBE-12D9-4B46-A3D6-28286309B01D}" type="presOf" srcId="{DACAB5BA-B8B4-4D66-8B11-1D02259E020B}" destId="{87622A90-D0D8-4EA3-BC0D-D537801AF2B1}" srcOrd="0" destOrd="0" presId="urn:microsoft.com/office/officeart/2005/8/layout/gear1#1"/>
    <dgm:cxn modelId="{7C4913C1-9DC8-4658-A4FC-A894F8F82CF0}" srcId="{F9CEBA05-2F10-437E-89B2-54F4D9FAF478}" destId="{399ACE2F-90C5-48B1-9E65-700A32562848}" srcOrd="2" destOrd="0" parTransId="{1911F9CB-1EEA-4FFD-A302-90DCBC7D11BE}" sibTransId="{DA82EADB-2721-42A0-95EA-F9B5521A38A6}"/>
    <dgm:cxn modelId="{ED902FCE-FC6D-4D59-A8C3-CAA6A78FCEEC}" type="presOf" srcId="{399ACE2F-90C5-48B1-9E65-700A32562848}" destId="{23DC08E4-3725-4448-BFFF-1CCEA2F2987E}" srcOrd="1" destOrd="0" presId="urn:microsoft.com/office/officeart/2005/8/layout/gear1#1"/>
    <dgm:cxn modelId="{5990A8E9-7068-4CD0-BDC1-650288BAF401}" type="presOf" srcId="{663C1E13-76F9-4B70-A2F2-CA23180743CE}" destId="{B9330EE9-43E4-4FD4-8144-E92B1DD0FCDF}" srcOrd="1" destOrd="0" presId="urn:microsoft.com/office/officeart/2005/8/layout/gear1#1"/>
    <dgm:cxn modelId="{9A0FA2F0-3016-4FA6-B4C5-E56783E79BCF}" type="presOf" srcId="{399ACE2F-90C5-48B1-9E65-700A32562848}" destId="{59EDF28D-6C67-49D0-B5A1-DE5C3CBA2292}" srcOrd="0" destOrd="0" presId="urn:microsoft.com/office/officeart/2005/8/layout/gear1#1"/>
    <dgm:cxn modelId="{EEB57BF3-C8C3-4D26-B720-6A2822B576FB}" type="presOf" srcId="{399ACE2F-90C5-48B1-9E65-700A32562848}" destId="{9815588C-16D0-4475-B64C-847FC87C8C32}" srcOrd="3" destOrd="0" presId="urn:microsoft.com/office/officeart/2005/8/layout/gear1#1"/>
    <dgm:cxn modelId="{0C255DF6-A053-4031-BF78-2222755ED1B9}" type="presOf" srcId="{663C1E13-76F9-4B70-A2F2-CA23180743CE}" destId="{93300324-D62F-4E58-B882-734182BDB462}" srcOrd="0" destOrd="0" presId="urn:microsoft.com/office/officeart/2005/8/layout/gear1#1"/>
    <dgm:cxn modelId="{E633DDFA-2095-473F-876E-4E0B2BFEEFF6}" type="presOf" srcId="{23718C41-0A1F-40BF-86BE-8A5476EC271E}" destId="{398423B3-DD54-4226-99D7-017EFC1488DF}" srcOrd="0" destOrd="0" presId="urn:microsoft.com/office/officeart/2005/8/layout/gear1#1"/>
    <dgm:cxn modelId="{1C705BF0-F7A3-4A41-98DE-5AA498EC2268}" type="presParOf" srcId="{5ED88519-AC6C-4AA3-B76D-812B93A167E4}" destId="{87622A90-D0D8-4EA3-BC0D-D537801AF2B1}" srcOrd="0" destOrd="0" presId="urn:microsoft.com/office/officeart/2005/8/layout/gear1#1"/>
    <dgm:cxn modelId="{5266FA23-4487-4733-8F43-10B4A20688EF}" type="presParOf" srcId="{5ED88519-AC6C-4AA3-B76D-812B93A167E4}" destId="{B6B6B41B-120B-4968-AB6A-FC6E7C8EF3C0}" srcOrd="1" destOrd="0" presId="urn:microsoft.com/office/officeart/2005/8/layout/gear1#1"/>
    <dgm:cxn modelId="{23C721C6-4DD1-49A5-A0CC-65BFB64A7E75}" type="presParOf" srcId="{5ED88519-AC6C-4AA3-B76D-812B93A167E4}" destId="{8BC64EA7-2794-42B6-96C9-F39A52CB985A}" srcOrd="2" destOrd="0" presId="urn:microsoft.com/office/officeart/2005/8/layout/gear1#1"/>
    <dgm:cxn modelId="{08D4CDD4-CF96-43E9-B573-3FB26B41DE0C}" type="presParOf" srcId="{5ED88519-AC6C-4AA3-B76D-812B93A167E4}" destId="{93300324-D62F-4E58-B882-734182BDB462}" srcOrd="3" destOrd="0" presId="urn:microsoft.com/office/officeart/2005/8/layout/gear1#1"/>
    <dgm:cxn modelId="{0C03EB2A-BA9F-4177-9C0D-A92A2D112A1E}" type="presParOf" srcId="{5ED88519-AC6C-4AA3-B76D-812B93A167E4}" destId="{B9330EE9-43E4-4FD4-8144-E92B1DD0FCDF}" srcOrd="4" destOrd="0" presId="urn:microsoft.com/office/officeart/2005/8/layout/gear1#1"/>
    <dgm:cxn modelId="{B7789E63-81C6-41C0-A5D9-387B1A51717B}" type="presParOf" srcId="{5ED88519-AC6C-4AA3-B76D-812B93A167E4}" destId="{4822A78E-EAEC-401F-941A-3A84E13E2357}" srcOrd="5" destOrd="0" presId="urn:microsoft.com/office/officeart/2005/8/layout/gear1#1"/>
    <dgm:cxn modelId="{830F74C4-09BC-4E6A-ABCE-5808A3EAE773}" type="presParOf" srcId="{5ED88519-AC6C-4AA3-B76D-812B93A167E4}" destId="{59EDF28D-6C67-49D0-B5A1-DE5C3CBA2292}" srcOrd="6" destOrd="0" presId="urn:microsoft.com/office/officeart/2005/8/layout/gear1#1"/>
    <dgm:cxn modelId="{92E21763-77DE-4C9D-A499-28DE0AED0A6E}" type="presParOf" srcId="{5ED88519-AC6C-4AA3-B76D-812B93A167E4}" destId="{23DC08E4-3725-4448-BFFF-1CCEA2F2987E}" srcOrd="7" destOrd="0" presId="urn:microsoft.com/office/officeart/2005/8/layout/gear1#1"/>
    <dgm:cxn modelId="{E00C3D16-7BB4-47D7-9337-A6DC556836A3}" type="presParOf" srcId="{5ED88519-AC6C-4AA3-B76D-812B93A167E4}" destId="{7D3EFDB4-E5D1-439A-86D8-1FCF80D959BA}" srcOrd="8" destOrd="0" presId="urn:microsoft.com/office/officeart/2005/8/layout/gear1#1"/>
    <dgm:cxn modelId="{B1A8B9D7-A8F9-4D92-9BB0-4672EC454C94}" type="presParOf" srcId="{5ED88519-AC6C-4AA3-B76D-812B93A167E4}" destId="{9815588C-16D0-4475-B64C-847FC87C8C32}" srcOrd="9" destOrd="0" presId="urn:microsoft.com/office/officeart/2005/8/layout/gear1#1"/>
    <dgm:cxn modelId="{FFB249CB-C123-4064-A0AD-BE7A0B9EF2A4}" type="presParOf" srcId="{5ED88519-AC6C-4AA3-B76D-812B93A167E4}" destId="{398423B3-DD54-4226-99D7-017EFC1488DF}" srcOrd="10" destOrd="0" presId="urn:microsoft.com/office/officeart/2005/8/layout/gear1#1"/>
    <dgm:cxn modelId="{00DCB96D-7544-4E39-9DB2-EC33C479AC4C}" type="presParOf" srcId="{5ED88519-AC6C-4AA3-B76D-812B93A167E4}" destId="{6DF3A3A0-5919-4E69-80DD-61760D6340A0}" srcOrd="11" destOrd="0" presId="urn:microsoft.com/office/officeart/2005/8/layout/gear1#1"/>
    <dgm:cxn modelId="{A941BE95-AD73-4534-949E-F30171D085E1}"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595711" y="1795068"/>
          <a:ext cx="1964624" cy="1964624"/>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Wisdom</a:t>
          </a:r>
        </a:p>
      </dsp:txBody>
      <dsp:txXfrm>
        <a:off x="1990688" y="2255272"/>
        <a:ext cx="1174670" cy="1009857"/>
      </dsp:txXfrm>
    </dsp:sp>
    <dsp:sp modelId="{93300324-D62F-4E58-B882-734182BDB462}">
      <dsp:nvSpPr>
        <dsp:cNvPr id="0" name=""/>
        <dsp:cNvSpPr/>
      </dsp:nvSpPr>
      <dsp:spPr>
        <a:xfrm>
          <a:off x="464365" y="1421605"/>
          <a:ext cx="1428818" cy="1428818"/>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Black" panose="020B0A04020102020204" pitchFamily="34" charset="0"/>
            </a:rPr>
            <a:t>Truth</a:t>
          </a:r>
          <a:r>
            <a:rPr lang="en-US" sz="1400" kern="1200" dirty="0"/>
            <a:t> </a:t>
          </a:r>
        </a:p>
      </dsp:txBody>
      <dsp:txXfrm>
        <a:off x="824074" y="1783488"/>
        <a:ext cx="709400" cy="705052"/>
      </dsp:txXfrm>
    </dsp:sp>
    <dsp:sp modelId="{59EDF28D-6C67-49D0-B5A1-DE5C3CBA2292}">
      <dsp:nvSpPr>
        <dsp:cNvPr id="0" name=""/>
        <dsp:cNvSpPr/>
      </dsp:nvSpPr>
      <dsp:spPr>
        <a:xfrm rot="20700000">
          <a:off x="1264649" y="435867"/>
          <a:ext cx="1399950" cy="1399950"/>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Black" panose="020B0A04020102020204" pitchFamily="34" charset="0"/>
            </a:rPr>
            <a:t>Servic</a:t>
          </a:r>
          <a:r>
            <a:rPr lang="en-US" sz="1400" kern="1200" dirty="0">
              <a:latin typeface="Arial Black" panose="020B0A04020102020204" pitchFamily="34" charset="0"/>
            </a:rPr>
            <a:t>e</a:t>
          </a:r>
          <a:r>
            <a:rPr lang="en-US" sz="1400" kern="1200" dirty="0"/>
            <a:t> </a:t>
          </a:r>
        </a:p>
      </dsp:txBody>
      <dsp:txXfrm rot="-20700000">
        <a:off x="1571699" y="742917"/>
        <a:ext cx="785849" cy="785849"/>
      </dsp:txXfrm>
    </dsp:sp>
    <dsp:sp modelId="{398423B3-DD54-4226-99D7-017EFC1488DF}">
      <dsp:nvSpPr>
        <dsp:cNvPr id="0" name=""/>
        <dsp:cNvSpPr/>
      </dsp:nvSpPr>
      <dsp:spPr>
        <a:xfrm>
          <a:off x="1449642" y="1593311"/>
          <a:ext cx="2514719" cy="2514719"/>
        </a:xfrm>
        <a:prstGeom prst="circularArrow">
          <a:avLst>
            <a:gd name="adj1" fmla="val 4687"/>
            <a:gd name="adj2" fmla="val 299029"/>
            <a:gd name="adj3" fmla="val 2499371"/>
            <a:gd name="adj4" fmla="val 15897942"/>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211324" y="1108132"/>
          <a:ext cx="1827101" cy="182710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940826" y="131896"/>
          <a:ext cx="1969982" cy="1969982"/>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2">
  <dgm:title val=""/>
  <dgm:desc val=""/>
  <dgm:catLst>
    <dgm:cat type="3D" pri="11500"/>
  </dgm:catLst>
  <dgm:scene3d>
    <a:camera prst="isometricOffAxis2Left" zoom="95000"/>
    <a:lightRig rig="flat" dir="t"/>
  </dgm:scene3d>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fld id="{D770630F-D237-4948-ADE9-66C3540D05DE}"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E3BFE8B-3643-4A16-B7A8-DC2B2F6255B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5714A449-1458-407A-8624-2CC23E85E1E8}"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A4F411-0C68-4F5C-A939-750F262AE29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65E1258-8448-4638-BF29-DB3E275F79C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893E684-4E4D-4D8F-B606-96ACB69CB72F}"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71538" y="192088"/>
            <a:ext cx="8162925" cy="1431925"/>
          </a:xfrm>
        </p:spPr>
        <p:txBody>
          <a:bodyPr/>
          <a:lstStyle/>
          <a:p>
            <a:r>
              <a:rPr lang="en-US"/>
              <a:t>Click to edit Master title style</a:t>
            </a:r>
          </a:p>
        </p:txBody>
      </p:sp>
      <p:sp>
        <p:nvSpPr>
          <p:cNvPr id="3" name="Online Image Placeholder 2"/>
          <p:cNvSpPr>
            <a:spLocks noGrp="1"/>
          </p:cNvSpPr>
          <p:nvPr>
            <p:ph type="clipArt" sz="half" idx="1"/>
          </p:nvPr>
        </p:nvSpPr>
        <p:spPr>
          <a:xfrm>
            <a:off x="912813" y="1905000"/>
            <a:ext cx="3978275" cy="4191000"/>
          </a:xfrm>
        </p:spPr>
        <p:txBody>
          <a:bodyPr/>
          <a:lstStyle/>
          <a:p>
            <a:endParaRPr lang="en-US"/>
          </a:p>
        </p:txBody>
      </p:sp>
      <p:sp>
        <p:nvSpPr>
          <p:cNvPr id="4" name="Text Placeholder 3"/>
          <p:cNvSpPr>
            <a:spLocks noGrp="1"/>
          </p:cNvSpPr>
          <p:nvPr>
            <p:ph type="body" sz="half" idx="2"/>
          </p:nvPr>
        </p:nvSpPr>
        <p:spPr>
          <a:xfrm>
            <a:off x="5043488" y="1905000"/>
            <a:ext cx="3979862" cy="4191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152525" y="62865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90925" y="62865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9925" y="6286500"/>
            <a:ext cx="1905000" cy="457200"/>
          </a:xfrm>
        </p:spPr>
        <p:txBody>
          <a:bodyPr/>
          <a:lstStyle>
            <a:lvl1pPr>
              <a:defRPr/>
            </a:lvl1pPr>
          </a:lstStyle>
          <a:p>
            <a:fld id="{B114C281-A9D4-4A51-8DB0-73D04084ECB8}" type="slidenum">
              <a:rPr lang="en-US"/>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D01F22C-CC44-48D0-BDFB-BF5985E83F05}"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DA394D7-9785-4BE5-AFD5-4F918A689025}"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8111E5D6-3AEB-4476-8290-489922E6ED24}" type="datetimeFigureOut">
              <a:rPr lang="en-US" smtClean="0"/>
              <a:t>2/14/2025</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DFF78F-8FAE-45F5-87F9-E0C692719B1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69A1B241-0EB7-4629-B262-0394A942B967}"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A259807-4E02-4090-954C-8862AE38006D}"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3E6B634F-7E36-4F3D-9ACE-EC02E50D0CD1}" type="datetimeFigureOut">
              <a:rPr lang="en-US" smtClean="0"/>
              <a:t>2/14/2025</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1FB91A49-D5F3-4578-872E-65604690CDE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5086D5AD-6C9F-4E1F-B626-751293D5C63B}" type="datetimeFigureOut">
              <a:rPr lang="en-US" smtClean="0"/>
              <a:t>2/14/2025</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0004BE-0912-48C1-A9DA-82B185A6131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21B625E7-27CC-4DA6-A008-CB00287D933B}" type="datetimeFigureOut">
              <a:rPr lang="en-US" smtClean="0"/>
              <a:t>2/14/2025</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829B39B-E19B-4684-B84C-73DF500C59F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4876F8FC-B7BB-4CAB-A507-7A78D26CED12}"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017349AB-2C45-4CA2-9222-EAC2086D39E2}"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C41B8C0-47A9-434A-877C-77F7D0A0C2D6}" type="datetimeFigureOut">
              <a:rPr lang="en-US" smtClean="0"/>
              <a:t>2/14/2025</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3572ADC-6BDA-4F21-BCE5-91C08D500488}"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EF83F5F-AEDA-455A-B4D2-47AD59329E2A}" type="datetimeFigureOut">
              <a:rPr lang="en-US" smtClean="0"/>
              <a:t>2/14/2025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0D3EE5A7-3B9C-4286-91B6-CD02380A3E59}" type="slidenum">
              <a:rPr lang="en-US" smtClean="0"/>
              <a:t>‹#›</a:t>
            </a:fld>
            <a:endParaRPr lang="en-US"/>
          </a:p>
        </p:txBody>
      </p:sp>
      <p:sp>
        <p:nvSpPr>
          <p:cNvPr id="7" name="Rectangle 6"/>
          <p:cNvSpPr/>
          <p:nvPr userDrawn="1"/>
        </p:nvSpPr>
        <p:spPr>
          <a:xfrm>
            <a:off x="0" y="2"/>
            <a:ext cx="9144000" cy="365125"/>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srgbClr val="FFFFFF"/>
              </a:solidFill>
            </a:endParaRPr>
          </a:p>
        </p:txBody>
      </p:sp>
      <p:sp>
        <p:nvSpPr>
          <p:cNvPr id="8" name="Rectangle 10"/>
          <p:cNvSpPr>
            <a:spLocks noChangeArrowheads="1"/>
          </p:cNvSpPr>
          <p:nvPr userDrawn="1"/>
        </p:nvSpPr>
        <p:spPr bwMode="auto">
          <a:xfrm>
            <a:off x="5596171" y="28576"/>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4786" t="7560" r="11351" b="8024"/>
          <a:stretch>
            <a:fillRect/>
          </a:stretch>
        </p:blipFill>
        <p:spPr bwMode="auto">
          <a:xfrm>
            <a:off x="8336047" y="44451"/>
            <a:ext cx="577217" cy="581024"/>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apps.who.int/gho/data/node.main.MHSUICID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pubmed.ncbi.nlm.nih.gov/?term=Kakhi%20S%5BAuthor%5D" TargetMode="External"/><Relationship Id="rId2" Type="http://schemas.openxmlformats.org/officeDocument/2006/relationships/hyperlink" Target="https://pubmed.ncbi.nlm.nih.gov/?term=Soomro%20GM%5BAuthor%5D"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91440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Logo Bismillah.jpg"/>
          <p:cNvPicPr>
            <a:picLocks noChangeAspect="1"/>
          </p:cNvPicPr>
          <p:nvPr/>
        </p:nvPicPr>
        <p:blipFill>
          <a:blip r:embed="rId2" cstate="print"/>
          <a:stretch>
            <a:fillRect/>
          </a:stretch>
        </p:blipFill>
        <p:spPr>
          <a:xfrm>
            <a:off x="2514600" y="1600200"/>
            <a:ext cx="4048991" cy="352098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26330"/>
            <a:ext cx="8229600" cy="1143000"/>
          </a:xfrm>
        </p:spPr>
        <p:txBody>
          <a:bodyPr/>
          <a:lstStyle/>
          <a:p>
            <a:r>
              <a:rPr lang="en-US" b="1" dirty="0">
                <a:solidFill>
                  <a:srgbClr val="7030A0"/>
                </a:solidFill>
              </a:rPr>
              <a:t>Reasons for DSH</a:t>
            </a:r>
          </a:p>
        </p:txBody>
      </p:sp>
      <p:sp>
        <p:nvSpPr>
          <p:cNvPr id="3" name="Content Placeholder 2"/>
          <p:cNvSpPr>
            <a:spLocks noGrp="1"/>
          </p:cNvSpPr>
          <p:nvPr>
            <p:ph idx="1"/>
          </p:nvPr>
        </p:nvSpPr>
        <p:spPr>
          <a:xfrm>
            <a:off x="457200" y="2133600"/>
            <a:ext cx="8229600" cy="3992563"/>
          </a:xfrm>
        </p:spPr>
        <p:txBody>
          <a:bodyPr/>
          <a:lstStyle/>
          <a:p>
            <a:pPr lvl="0"/>
            <a:r>
              <a:rPr lang="en-US" sz="3000" dirty="0">
                <a:solidFill>
                  <a:prstClr val="black"/>
                </a:solidFill>
              </a:rPr>
              <a:t>To get help</a:t>
            </a:r>
            <a:endParaRPr lang="en-US" dirty="0"/>
          </a:p>
          <a:p>
            <a:r>
              <a:rPr lang="en-US" dirty="0"/>
              <a:t>Physical pain distracts from emotional pain</a:t>
            </a:r>
          </a:p>
          <a:p>
            <a:r>
              <a:rPr lang="en-US" dirty="0"/>
              <a:t>Physical pain is easier to deal with than emotional pain</a:t>
            </a:r>
          </a:p>
          <a:p>
            <a:r>
              <a:rPr lang="en-US" dirty="0"/>
              <a:t>Make internal wounds external (visible)</a:t>
            </a:r>
          </a:p>
          <a:p>
            <a:r>
              <a:rPr lang="en-US" dirty="0"/>
              <a:t>Coping strategy</a:t>
            </a: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0" y="4724400"/>
            <a:ext cx="2762250" cy="1657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2">
            <a:extLst>
              <a:ext uri="{FF2B5EF4-FFF2-40B4-BE49-F238E27FC236}">
                <a16:creationId xmlns:a16="http://schemas.microsoft.com/office/drawing/2014/main" id="{E9390A3E-7F2C-8D84-CF7D-9AB559D9DA2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39481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24DD546E-1AB9-9277-D6DD-01600F06D418}"/>
              </a:ext>
            </a:extLst>
          </p:cNvPr>
          <p:cNvSpPr txBox="1"/>
          <p:nvPr/>
        </p:nvSpPr>
        <p:spPr>
          <a:xfrm>
            <a:off x="713934" y="6024880"/>
            <a:ext cx="7941211" cy="369332"/>
          </a:xfrm>
          <a:prstGeom prst="rect">
            <a:avLst/>
          </a:prstGeom>
          <a:noFill/>
        </p:spPr>
        <p:txBody>
          <a:bodyPr wrap="square">
            <a:spAutoFit/>
          </a:bodyPr>
          <a:lstStyle/>
          <a:p>
            <a:pPr algn="l"/>
            <a:r>
              <a:rPr lang="en-US" b="1" i="0" dirty="0">
                <a:solidFill>
                  <a:schemeClr val="tx2">
                    <a:lumMod val="60000"/>
                    <a:lumOff val="40000"/>
                  </a:schemeClr>
                </a:solidFill>
                <a:effectLst/>
                <a:latin typeface="+mj-lt"/>
              </a:rPr>
              <a:t>The Mystifying Rise of Suicide in Pakistan’s Thar Desert, Al-Jazeera 2022</a:t>
            </a:r>
          </a:p>
        </p:txBody>
      </p:sp>
      <p:sp>
        <p:nvSpPr>
          <p:cNvPr id="6" name="Rectangle: Rounded Corners 5">
            <a:extLst>
              <a:ext uri="{FF2B5EF4-FFF2-40B4-BE49-F238E27FC236}">
                <a16:creationId xmlns:a16="http://schemas.microsoft.com/office/drawing/2014/main" id="{4B112B6F-1638-6712-1157-8F1E254704A4}"/>
              </a:ext>
            </a:extLst>
          </p:cNvPr>
          <p:cNvSpPr/>
          <p:nvPr/>
        </p:nvSpPr>
        <p:spPr>
          <a:xfrm>
            <a:off x="457198" y="1663545"/>
            <a:ext cx="8197948" cy="2233206"/>
          </a:xfrm>
          <a:prstGeom prst="roundRect">
            <a:avLst/>
          </a:prstGeom>
          <a:solidFill>
            <a:schemeClr val="accent3">
              <a:lumMod val="40000"/>
              <a:lumOff val="60000"/>
            </a:schemeClr>
          </a:solidFill>
          <a:ln>
            <a:solidFill>
              <a:schemeClr val="accent3">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i="0" dirty="0">
                <a:solidFill>
                  <a:schemeClr val="accent3">
                    <a:lumMod val="50000"/>
                  </a:schemeClr>
                </a:solidFill>
                <a:effectLst/>
                <a:latin typeface="+mj-lt"/>
              </a:rPr>
              <a:t>Pakistan </a:t>
            </a:r>
            <a:r>
              <a:rPr lang="en-US" i="0" dirty="0">
                <a:solidFill>
                  <a:srgbClr val="FF0000"/>
                </a:solidFill>
                <a:effectLst/>
                <a:latin typeface="+mj-lt"/>
              </a:rPr>
              <a:t>does not </a:t>
            </a:r>
            <a:r>
              <a:rPr lang="en-US" i="0" dirty="0">
                <a:solidFill>
                  <a:schemeClr val="accent3">
                    <a:lumMod val="50000"/>
                  </a:schemeClr>
                </a:solidFill>
                <a:effectLst/>
                <a:latin typeface="+mj-lt"/>
              </a:rPr>
              <a:t>compile national suicide statistics, but the World Health Organization (WHO) estimates the </a:t>
            </a:r>
            <a:r>
              <a:rPr lang="en-US" i="0" dirty="0">
                <a:solidFill>
                  <a:srgbClr val="FF0000"/>
                </a:solidFill>
                <a:effectLst/>
                <a:latin typeface="+mj-lt"/>
              </a:rPr>
              <a:t>suicide rate in Pakistan to be </a:t>
            </a:r>
            <a:r>
              <a:rPr lang="en-US" i="0" dirty="0">
                <a:solidFill>
                  <a:srgbClr val="FF0000"/>
                </a:solidFill>
                <a:effectLst/>
                <a:latin typeface="+mj-lt"/>
                <a:hlinkClick r:id="rId2">
                  <a:extLst>
                    <a:ext uri="{A12FA001-AC4F-418D-AE19-62706E023703}">
                      <ahyp:hlinkClr xmlns:ahyp="http://schemas.microsoft.com/office/drawing/2018/hyperlinkcolor" val="tx"/>
                    </a:ext>
                  </a:extLst>
                </a:hlinkClick>
              </a:rPr>
              <a:t>8.9 deaths</a:t>
            </a:r>
            <a:r>
              <a:rPr lang="en-US" i="0" dirty="0">
                <a:solidFill>
                  <a:srgbClr val="FF0000"/>
                </a:solidFill>
                <a:effectLst/>
                <a:latin typeface="+mj-lt"/>
              </a:rPr>
              <a:t> per 100,000 people</a:t>
            </a:r>
            <a:r>
              <a:rPr lang="en-US" i="0" dirty="0">
                <a:solidFill>
                  <a:schemeClr val="accent3">
                    <a:lumMod val="50000"/>
                  </a:schemeClr>
                </a:solidFill>
                <a:effectLst/>
                <a:latin typeface="+mj-lt"/>
              </a:rPr>
              <a:t>, slightly below the global average of nine</a:t>
            </a:r>
            <a:r>
              <a:rPr lang="en-US" b="0" i="0" dirty="0">
                <a:solidFill>
                  <a:srgbClr val="C00000"/>
                </a:solidFill>
                <a:effectLst/>
                <a:latin typeface="+mj-lt"/>
              </a:rPr>
              <a:t>.</a:t>
            </a:r>
          </a:p>
        </p:txBody>
      </p:sp>
      <p:sp>
        <p:nvSpPr>
          <p:cNvPr id="7" name="Rectangle: Rounded Corners 6">
            <a:extLst>
              <a:ext uri="{FF2B5EF4-FFF2-40B4-BE49-F238E27FC236}">
                <a16:creationId xmlns:a16="http://schemas.microsoft.com/office/drawing/2014/main" id="{AF8C7F1A-3A02-ED40-B8CE-82DF9CEA2616}"/>
              </a:ext>
            </a:extLst>
          </p:cNvPr>
          <p:cNvSpPr/>
          <p:nvPr/>
        </p:nvSpPr>
        <p:spPr>
          <a:xfrm>
            <a:off x="457198" y="4280551"/>
            <a:ext cx="8197947" cy="1557541"/>
          </a:xfrm>
          <a:prstGeom prst="roundRect">
            <a:avLst/>
          </a:prstGeom>
          <a:solidFill>
            <a:schemeClr val="accent2">
              <a:lumMod val="40000"/>
              <a:lumOff val="60000"/>
            </a:schemeClr>
          </a:solid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200" dirty="0">
                <a:solidFill>
                  <a:schemeClr val="accent2">
                    <a:lumMod val="50000"/>
                  </a:schemeClr>
                </a:solidFill>
                <a:latin typeface="+mj-lt"/>
              </a:rPr>
              <a:t>A</a:t>
            </a:r>
            <a:r>
              <a:rPr lang="en-US" sz="2200" b="0" i="0" dirty="0">
                <a:solidFill>
                  <a:schemeClr val="accent2">
                    <a:lumMod val="50000"/>
                  </a:schemeClr>
                </a:solidFill>
                <a:effectLst/>
                <a:latin typeface="+mj-lt"/>
              </a:rPr>
              <a:t>ccording to police records, there were 113 suicides in 2020 in </a:t>
            </a:r>
            <a:r>
              <a:rPr lang="en-US" sz="2200" b="0" i="0" dirty="0" err="1">
                <a:solidFill>
                  <a:schemeClr val="accent2">
                    <a:lumMod val="50000"/>
                  </a:schemeClr>
                </a:solidFill>
                <a:effectLst/>
                <a:latin typeface="+mj-lt"/>
              </a:rPr>
              <a:t>Tharparkar</a:t>
            </a:r>
            <a:r>
              <a:rPr lang="en-US" sz="2200" b="0" i="0" dirty="0">
                <a:solidFill>
                  <a:schemeClr val="accent2">
                    <a:lumMod val="50000"/>
                  </a:schemeClr>
                </a:solidFill>
                <a:effectLst/>
                <a:latin typeface="+mj-lt"/>
              </a:rPr>
              <a:t> district where Mithi is located</a:t>
            </a:r>
            <a:r>
              <a:rPr lang="en-US" b="0" i="0" dirty="0">
                <a:solidFill>
                  <a:srgbClr val="212529"/>
                </a:solidFill>
                <a:effectLst/>
                <a:latin typeface="+mj-lt"/>
              </a:rPr>
              <a:t>.</a:t>
            </a:r>
            <a:endParaRPr lang="en-US" dirty="0">
              <a:latin typeface="+mj-lt"/>
            </a:endParaRPr>
          </a:p>
        </p:txBody>
      </p:sp>
      <p:sp>
        <p:nvSpPr>
          <p:cNvPr id="8" name="TextBox 7">
            <a:extLst>
              <a:ext uri="{FF2B5EF4-FFF2-40B4-BE49-F238E27FC236}">
                <a16:creationId xmlns:a16="http://schemas.microsoft.com/office/drawing/2014/main" id="{A1A0CA39-A56E-2C55-E5C9-75D05B0528AF}"/>
              </a:ext>
            </a:extLst>
          </p:cNvPr>
          <p:cNvSpPr txBox="1"/>
          <p:nvPr/>
        </p:nvSpPr>
        <p:spPr>
          <a:xfrm>
            <a:off x="1496449" y="457768"/>
            <a:ext cx="6119446" cy="830997"/>
          </a:xfrm>
          <a:prstGeom prst="rect">
            <a:avLst/>
          </a:prstGeom>
          <a:noFill/>
        </p:spPr>
        <p:txBody>
          <a:bodyPr wrap="square" rtlCol="0">
            <a:spAutoFit/>
          </a:bodyPr>
          <a:lstStyle/>
          <a:p>
            <a:pPr algn="ctr"/>
            <a:r>
              <a:rPr lang="en-US" sz="4800" b="1" dirty="0">
                <a:solidFill>
                  <a:srgbClr val="7030A0"/>
                </a:solidFill>
              </a:rPr>
              <a:t>Suicide </a:t>
            </a:r>
          </a:p>
        </p:txBody>
      </p:sp>
      <p:sp>
        <p:nvSpPr>
          <p:cNvPr id="9" name="Rounded Rectangle 2">
            <a:extLst>
              <a:ext uri="{FF2B5EF4-FFF2-40B4-BE49-F238E27FC236}">
                <a16:creationId xmlns:a16="http://schemas.microsoft.com/office/drawing/2014/main" id="{ECC2A12E-15DA-C670-7989-A2252F7CB6E7}"/>
              </a:ext>
            </a:extLst>
          </p:cNvPr>
          <p:cNvSpPr/>
          <p:nvPr/>
        </p:nvSpPr>
        <p:spPr>
          <a:xfrm>
            <a:off x="126609" y="649877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5102179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A1F58390-CA8C-2F96-0923-CDBA98CA9B5F}"/>
              </a:ext>
            </a:extLst>
          </p:cNvPr>
          <p:cNvSpPr txBox="1"/>
          <p:nvPr/>
        </p:nvSpPr>
        <p:spPr>
          <a:xfrm>
            <a:off x="457200" y="5842839"/>
            <a:ext cx="8461717" cy="369332"/>
          </a:xfrm>
          <a:prstGeom prst="rect">
            <a:avLst/>
          </a:prstGeom>
          <a:noFill/>
        </p:spPr>
        <p:txBody>
          <a:bodyPr wrap="square">
            <a:spAutoFit/>
          </a:bodyPr>
          <a:lstStyle/>
          <a:p>
            <a:pPr algn="l"/>
            <a:r>
              <a:rPr lang="en-US" b="1" i="0" dirty="0">
                <a:solidFill>
                  <a:schemeClr val="tx2">
                    <a:lumMod val="60000"/>
                    <a:lumOff val="40000"/>
                  </a:schemeClr>
                </a:solidFill>
                <a:effectLst/>
                <a:latin typeface="+mj-lt"/>
              </a:rPr>
              <a:t>Preventing suicide: A global imperative, World health Organization, 2014 </a:t>
            </a:r>
          </a:p>
        </p:txBody>
      </p:sp>
      <p:sp>
        <p:nvSpPr>
          <p:cNvPr id="8" name="Rectangle: Rounded Corners 7">
            <a:extLst>
              <a:ext uri="{FF2B5EF4-FFF2-40B4-BE49-F238E27FC236}">
                <a16:creationId xmlns:a16="http://schemas.microsoft.com/office/drawing/2014/main" id="{5D7F57DE-5483-3207-41A3-0FB272673418}"/>
              </a:ext>
            </a:extLst>
          </p:cNvPr>
          <p:cNvSpPr/>
          <p:nvPr/>
        </p:nvSpPr>
        <p:spPr>
          <a:xfrm>
            <a:off x="1674055" y="1399737"/>
            <a:ext cx="5795889" cy="3664634"/>
          </a:xfrm>
          <a:prstGeom prst="round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i="0" dirty="0">
                <a:solidFill>
                  <a:srgbClr val="FFFF00"/>
                </a:solidFill>
                <a:effectLst/>
              </a:rPr>
              <a:t>Every 40 seconds</a:t>
            </a:r>
            <a:r>
              <a:rPr lang="en-US" sz="2200" b="1" i="0" dirty="0">
                <a:solidFill>
                  <a:srgbClr val="FFFF00"/>
                </a:solidFill>
                <a:effectLst/>
              </a:rPr>
              <a:t>, a person dies by suicide somewhere in the world and many more attempt suicide</a:t>
            </a:r>
            <a:r>
              <a:rPr lang="en-US" sz="2200" dirty="0">
                <a:solidFill>
                  <a:srgbClr val="FFFF00"/>
                </a:solidFill>
                <a:latin typeface="Univers LT W01_45 Light1475944"/>
              </a:rPr>
              <a:t>, </a:t>
            </a:r>
            <a:r>
              <a:rPr lang="en-US" sz="2200" b="1" i="0" dirty="0">
                <a:solidFill>
                  <a:srgbClr val="FFFF00"/>
                </a:solidFill>
                <a:effectLst/>
              </a:rPr>
              <a:t>according to WHO.</a:t>
            </a:r>
            <a:endParaRPr lang="en-US" sz="2200" b="1" dirty="0">
              <a:solidFill>
                <a:srgbClr val="FFFF00"/>
              </a:solidFill>
            </a:endParaRPr>
          </a:p>
        </p:txBody>
      </p:sp>
      <p:sp>
        <p:nvSpPr>
          <p:cNvPr id="9" name="Rounded Rectangle 2">
            <a:extLst>
              <a:ext uri="{FF2B5EF4-FFF2-40B4-BE49-F238E27FC236}">
                <a16:creationId xmlns:a16="http://schemas.microsoft.com/office/drawing/2014/main" id="{8E8139BE-90C0-28EA-BDE7-20482522C6FA}"/>
              </a:ext>
            </a:extLst>
          </p:cNvPr>
          <p:cNvSpPr/>
          <p:nvPr/>
        </p:nvSpPr>
        <p:spPr>
          <a:xfrm>
            <a:off x="185530" y="644311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4841739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C2F9505-A5D4-59F4-B6A7-9D77CDCBE6E5}"/>
              </a:ext>
            </a:extLst>
          </p:cNvPr>
          <p:cNvPicPr>
            <a:picLocks noGrp="1" noChangeAspect="1"/>
          </p:cNvPicPr>
          <p:nvPr>
            <p:ph idx="1"/>
          </p:nvPr>
        </p:nvPicPr>
        <p:blipFill>
          <a:blip r:embed="rId2"/>
          <a:stretch>
            <a:fillRect/>
          </a:stretch>
        </p:blipFill>
        <p:spPr>
          <a:xfrm>
            <a:off x="457200" y="1659988"/>
            <a:ext cx="8229600" cy="3599857"/>
          </a:xfrm>
        </p:spPr>
      </p:pic>
      <p:sp>
        <p:nvSpPr>
          <p:cNvPr id="6" name="TextBox 5">
            <a:extLst>
              <a:ext uri="{FF2B5EF4-FFF2-40B4-BE49-F238E27FC236}">
                <a16:creationId xmlns:a16="http://schemas.microsoft.com/office/drawing/2014/main" id="{6DA0D74B-7659-4D6D-79BE-27114A605F1B}"/>
              </a:ext>
            </a:extLst>
          </p:cNvPr>
          <p:cNvSpPr txBox="1"/>
          <p:nvPr/>
        </p:nvSpPr>
        <p:spPr>
          <a:xfrm>
            <a:off x="1519311" y="5682421"/>
            <a:ext cx="6611815" cy="369332"/>
          </a:xfrm>
          <a:prstGeom prst="rect">
            <a:avLst/>
          </a:prstGeom>
          <a:noFill/>
        </p:spPr>
        <p:txBody>
          <a:bodyPr wrap="square" rtlCol="0">
            <a:spAutoFit/>
          </a:bodyPr>
          <a:lstStyle/>
          <a:p>
            <a:r>
              <a:rPr lang="en-US" b="1" dirty="0">
                <a:solidFill>
                  <a:schemeClr val="tx2">
                    <a:lumMod val="60000"/>
                    <a:lumOff val="40000"/>
                  </a:schemeClr>
                </a:solidFill>
              </a:rPr>
              <a:t>The Psychology of suicidal behavior, Lancet</a:t>
            </a:r>
          </a:p>
        </p:txBody>
      </p:sp>
      <p:sp>
        <p:nvSpPr>
          <p:cNvPr id="7" name="Rounded Rectangle 5">
            <a:extLst>
              <a:ext uri="{FF2B5EF4-FFF2-40B4-BE49-F238E27FC236}">
                <a16:creationId xmlns:a16="http://schemas.microsoft.com/office/drawing/2014/main" id="{B654107C-8BAB-4603-7C45-10AE22BE9B60}"/>
              </a:ext>
            </a:extLst>
          </p:cNvPr>
          <p:cNvSpPr/>
          <p:nvPr/>
        </p:nvSpPr>
        <p:spPr>
          <a:xfrm>
            <a:off x="6668086" y="6425522"/>
            <a:ext cx="2323513" cy="31290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8" name="TextBox 7">
            <a:extLst>
              <a:ext uri="{FF2B5EF4-FFF2-40B4-BE49-F238E27FC236}">
                <a16:creationId xmlns:a16="http://schemas.microsoft.com/office/drawing/2014/main" id="{FAE908BC-0D51-369C-0365-66CE7C763C29}"/>
              </a:ext>
            </a:extLst>
          </p:cNvPr>
          <p:cNvSpPr txBox="1"/>
          <p:nvPr/>
        </p:nvSpPr>
        <p:spPr>
          <a:xfrm>
            <a:off x="2145323" y="672703"/>
            <a:ext cx="5359790" cy="615553"/>
          </a:xfrm>
          <a:prstGeom prst="rect">
            <a:avLst/>
          </a:prstGeom>
          <a:noFill/>
        </p:spPr>
        <p:txBody>
          <a:bodyPr wrap="square" rtlCol="0">
            <a:spAutoFit/>
          </a:bodyPr>
          <a:lstStyle/>
          <a:p>
            <a:pPr algn="ctr"/>
            <a:r>
              <a:rPr lang="en-US" sz="3400" b="1" dirty="0">
                <a:solidFill>
                  <a:srgbClr val="7030A0"/>
                </a:solidFill>
              </a:rPr>
              <a:t>Suicidal Behavior</a:t>
            </a:r>
          </a:p>
        </p:txBody>
      </p:sp>
    </p:spTree>
    <p:extLst>
      <p:ext uri="{BB962C8B-B14F-4D97-AF65-F5344CB8AC3E}">
        <p14:creationId xmlns:p14="http://schemas.microsoft.com/office/powerpoint/2010/main" val="2915649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Content Placeholder 23">
            <a:extLst>
              <a:ext uri="{FF2B5EF4-FFF2-40B4-BE49-F238E27FC236}">
                <a16:creationId xmlns:a16="http://schemas.microsoft.com/office/drawing/2014/main" id="{DD0E795F-E1AC-81F2-92D0-CB79ACD1DE35}"/>
              </a:ext>
            </a:extLst>
          </p:cNvPr>
          <p:cNvPicPr>
            <a:picLocks noGrp="1" noChangeAspect="1"/>
          </p:cNvPicPr>
          <p:nvPr>
            <p:ph idx="1"/>
          </p:nvPr>
        </p:nvPicPr>
        <p:blipFill rotWithShape="1">
          <a:blip r:embed="rId2"/>
          <a:srcRect r="2468" b="8083"/>
          <a:stretch/>
        </p:blipFill>
        <p:spPr>
          <a:xfrm>
            <a:off x="1974077" y="649355"/>
            <a:ext cx="5195845" cy="5559289"/>
          </a:xfrm>
        </p:spPr>
      </p:pic>
      <p:sp>
        <p:nvSpPr>
          <p:cNvPr id="25" name="Rounded Rectangle 5">
            <a:extLst>
              <a:ext uri="{FF2B5EF4-FFF2-40B4-BE49-F238E27FC236}">
                <a16:creationId xmlns:a16="http://schemas.microsoft.com/office/drawing/2014/main" id="{FE60F986-F00F-DC53-0BD0-D7CD5D9EF308}"/>
              </a:ext>
            </a:extLst>
          </p:cNvPr>
          <p:cNvSpPr/>
          <p:nvPr/>
        </p:nvSpPr>
        <p:spPr>
          <a:xfrm>
            <a:off x="6668086" y="6425522"/>
            <a:ext cx="2323513" cy="312903"/>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Horizontal Integration</a:t>
            </a:r>
          </a:p>
        </p:txBody>
      </p:sp>
      <p:sp>
        <p:nvSpPr>
          <p:cNvPr id="26" name="TextBox 25">
            <a:extLst>
              <a:ext uri="{FF2B5EF4-FFF2-40B4-BE49-F238E27FC236}">
                <a16:creationId xmlns:a16="http://schemas.microsoft.com/office/drawing/2014/main" id="{ED40611E-141D-EC90-FB13-436047D42F33}"/>
              </a:ext>
            </a:extLst>
          </p:cNvPr>
          <p:cNvSpPr txBox="1"/>
          <p:nvPr/>
        </p:nvSpPr>
        <p:spPr>
          <a:xfrm>
            <a:off x="168813" y="1153551"/>
            <a:ext cx="1463040" cy="892552"/>
          </a:xfrm>
          <a:prstGeom prst="rect">
            <a:avLst/>
          </a:prstGeom>
          <a:noFill/>
        </p:spPr>
        <p:txBody>
          <a:bodyPr wrap="square" rtlCol="0">
            <a:spAutoFit/>
          </a:bodyPr>
          <a:lstStyle/>
          <a:p>
            <a:r>
              <a:rPr lang="en-US" sz="2600" b="1" dirty="0">
                <a:solidFill>
                  <a:srgbClr val="7030A0"/>
                </a:solidFill>
              </a:rPr>
              <a:t>Types of Suicide</a:t>
            </a:r>
          </a:p>
        </p:txBody>
      </p:sp>
    </p:spTree>
    <p:extLst>
      <p:ext uri="{BB962C8B-B14F-4D97-AF65-F5344CB8AC3E}">
        <p14:creationId xmlns:p14="http://schemas.microsoft.com/office/powerpoint/2010/main" val="26651227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A77B2-F39D-9621-D2A0-BD715324AD5A}"/>
              </a:ext>
            </a:extLst>
          </p:cNvPr>
          <p:cNvSpPr>
            <a:spLocks noGrp="1"/>
          </p:cNvSpPr>
          <p:nvPr>
            <p:ph type="title"/>
          </p:nvPr>
        </p:nvSpPr>
        <p:spPr/>
        <p:txBody>
          <a:bodyPr/>
          <a:lstStyle/>
          <a:p>
            <a:r>
              <a:rPr lang="en-US" b="1" dirty="0">
                <a:solidFill>
                  <a:srgbClr val="7030A0"/>
                </a:solidFill>
              </a:rPr>
              <a:t>Scenario</a:t>
            </a:r>
          </a:p>
        </p:txBody>
      </p:sp>
      <p:sp>
        <p:nvSpPr>
          <p:cNvPr id="3" name="Content Placeholder 2">
            <a:extLst>
              <a:ext uri="{FF2B5EF4-FFF2-40B4-BE49-F238E27FC236}">
                <a16:creationId xmlns:a16="http://schemas.microsoft.com/office/drawing/2014/main" id="{2B28C3A8-CF5E-AC6F-8CD2-B8D64F959A87}"/>
              </a:ext>
            </a:extLst>
          </p:cNvPr>
          <p:cNvSpPr>
            <a:spLocks noGrp="1"/>
          </p:cNvSpPr>
          <p:nvPr>
            <p:ph idx="1"/>
          </p:nvPr>
        </p:nvSpPr>
        <p:spPr/>
        <p:txBody>
          <a:bodyPr>
            <a:normAutofit fontScale="85000" lnSpcReduction="10000"/>
          </a:bodyPr>
          <a:lstStyle/>
          <a:p>
            <a:r>
              <a:rPr lang="en-US" dirty="0"/>
              <a:t>A 20 year old girl, presented with low mood, weeping spells and disturbed biological functions. She had cut her wrist with intent to end her life. She to that she often told her mother about her thoughts and that she wanted to end her life but she was told that it was all in her head and she is not obeying her religion that is why she has these thought. Patient reported that she was not happy that she was saved and would again attempt to end her life</a:t>
            </a:r>
          </a:p>
          <a:p>
            <a:endParaRPr lang="en-US" dirty="0"/>
          </a:p>
          <a:p>
            <a:r>
              <a:rPr lang="en-US" dirty="0"/>
              <a:t>What would be your management plan?</a:t>
            </a:r>
          </a:p>
        </p:txBody>
      </p:sp>
      <p:sp>
        <p:nvSpPr>
          <p:cNvPr id="4" name="Rounded Rectangle 5">
            <a:extLst>
              <a:ext uri="{FF2B5EF4-FFF2-40B4-BE49-F238E27FC236}">
                <a16:creationId xmlns:a16="http://schemas.microsoft.com/office/drawing/2014/main" id="{0E4E7521-25EA-367A-3A8D-355B5EDC8FA7}"/>
              </a:ext>
            </a:extLst>
          </p:cNvPr>
          <p:cNvSpPr/>
          <p:nvPr/>
        </p:nvSpPr>
        <p:spPr>
          <a:xfrm>
            <a:off x="6553200" y="6426200"/>
            <a:ext cx="2423058" cy="3429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Vertical integration</a:t>
            </a:r>
          </a:p>
        </p:txBody>
      </p:sp>
    </p:spTree>
    <p:extLst>
      <p:ext uri="{BB962C8B-B14F-4D97-AF65-F5344CB8AC3E}">
        <p14:creationId xmlns:p14="http://schemas.microsoft.com/office/powerpoint/2010/main" val="38662807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a:solidFill>
                  <a:srgbClr val="7030A0"/>
                </a:solidFill>
              </a:rPr>
              <a:t>Factors Suggesting High Suicidal Intent</a:t>
            </a:r>
          </a:p>
        </p:txBody>
      </p:sp>
      <p:sp>
        <p:nvSpPr>
          <p:cNvPr id="3" name="Content Placeholder 2"/>
          <p:cNvSpPr>
            <a:spLocks noGrp="1"/>
          </p:cNvSpPr>
          <p:nvPr>
            <p:ph idx="1"/>
          </p:nvPr>
        </p:nvSpPr>
        <p:spPr>
          <a:xfrm>
            <a:off x="457200" y="1600200"/>
            <a:ext cx="7800535" cy="4730262"/>
          </a:xfrm>
        </p:spPr>
        <p:txBody>
          <a:bodyPr>
            <a:normAutofit fontScale="85000" lnSpcReduction="10000"/>
          </a:bodyPr>
          <a:lstStyle/>
          <a:p>
            <a:r>
              <a:rPr lang="en-US" dirty="0"/>
              <a:t>Act carried out in </a:t>
            </a:r>
            <a:r>
              <a:rPr lang="en-US" dirty="0">
                <a:solidFill>
                  <a:srgbClr val="FF0000"/>
                </a:solidFill>
              </a:rPr>
              <a:t>isolation</a:t>
            </a:r>
          </a:p>
          <a:p>
            <a:r>
              <a:rPr lang="en-US" dirty="0"/>
              <a:t>Act timed so </a:t>
            </a:r>
            <a:r>
              <a:rPr lang="en-US" dirty="0">
                <a:solidFill>
                  <a:srgbClr val="FF0000"/>
                </a:solidFill>
              </a:rPr>
              <a:t>intervention</a:t>
            </a:r>
            <a:r>
              <a:rPr lang="en-US" dirty="0"/>
              <a:t> is </a:t>
            </a:r>
            <a:r>
              <a:rPr lang="en-US" dirty="0">
                <a:solidFill>
                  <a:srgbClr val="FF0000"/>
                </a:solidFill>
              </a:rPr>
              <a:t>unlikely</a:t>
            </a:r>
          </a:p>
          <a:p>
            <a:r>
              <a:rPr lang="en-US" dirty="0"/>
              <a:t>Precautions taken to </a:t>
            </a:r>
            <a:r>
              <a:rPr lang="en-US" dirty="0">
                <a:solidFill>
                  <a:srgbClr val="FF0000"/>
                </a:solidFill>
              </a:rPr>
              <a:t>avoid discovery</a:t>
            </a:r>
          </a:p>
          <a:p>
            <a:r>
              <a:rPr lang="en-US" dirty="0"/>
              <a:t>Precautions made in </a:t>
            </a:r>
            <a:r>
              <a:rPr lang="en-US" dirty="0">
                <a:solidFill>
                  <a:srgbClr val="FF0000"/>
                </a:solidFill>
              </a:rPr>
              <a:t>anticipation of death </a:t>
            </a:r>
            <a:r>
              <a:rPr lang="en-US" dirty="0"/>
              <a:t>(will)</a:t>
            </a:r>
          </a:p>
          <a:p>
            <a:r>
              <a:rPr lang="en-US" dirty="0">
                <a:solidFill>
                  <a:srgbClr val="FF0000"/>
                </a:solidFill>
              </a:rPr>
              <a:t>Preparations</a:t>
            </a:r>
            <a:r>
              <a:rPr lang="en-US" dirty="0"/>
              <a:t> made for act ( purchasing means of suicide/ saving tablets)</a:t>
            </a:r>
          </a:p>
          <a:p>
            <a:r>
              <a:rPr lang="en-US" dirty="0"/>
              <a:t>Extensive </a:t>
            </a:r>
            <a:r>
              <a:rPr lang="en-US" dirty="0">
                <a:solidFill>
                  <a:srgbClr val="FF0000"/>
                </a:solidFill>
              </a:rPr>
              <a:t>premeditation</a:t>
            </a:r>
          </a:p>
          <a:p>
            <a:r>
              <a:rPr lang="en-US" dirty="0"/>
              <a:t>Leaving a </a:t>
            </a:r>
            <a:r>
              <a:rPr lang="en-US" dirty="0">
                <a:solidFill>
                  <a:srgbClr val="FF0000"/>
                </a:solidFill>
              </a:rPr>
              <a:t>note</a:t>
            </a:r>
          </a:p>
          <a:p>
            <a:r>
              <a:rPr lang="en-US" dirty="0">
                <a:solidFill>
                  <a:srgbClr val="FF0000"/>
                </a:solidFill>
              </a:rPr>
              <a:t>Not alerting </a:t>
            </a:r>
            <a:r>
              <a:rPr lang="en-US" dirty="0"/>
              <a:t>potential helpers after act</a:t>
            </a:r>
          </a:p>
          <a:p>
            <a:r>
              <a:rPr lang="en-US" dirty="0">
                <a:solidFill>
                  <a:srgbClr val="FF0000"/>
                </a:solidFill>
              </a:rPr>
              <a:t>Communicating intent </a:t>
            </a:r>
            <a:r>
              <a:rPr lang="en-US" dirty="0"/>
              <a:t>to others beforehand</a:t>
            </a:r>
          </a:p>
          <a:p>
            <a:endParaRPr lang="en-US" dirty="0"/>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066800"/>
            <a:ext cx="240792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2">
            <a:extLst>
              <a:ext uri="{FF2B5EF4-FFF2-40B4-BE49-F238E27FC236}">
                <a16:creationId xmlns:a16="http://schemas.microsoft.com/office/drawing/2014/main" id="{64AE744D-3C15-55F7-4961-BF127C8FA988}"/>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7991878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lstStyle/>
          <a:p>
            <a:r>
              <a:rPr lang="en-US" b="1" dirty="0">
                <a:solidFill>
                  <a:srgbClr val="7030A0"/>
                </a:solidFill>
              </a:rPr>
              <a:t>ASSESSMENT</a:t>
            </a:r>
          </a:p>
        </p:txBody>
      </p:sp>
      <p:sp>
        <p:nvSpPr>
          <p:cNvPr id="3" name="Content Placeholder 2"/>
          <p:cNvSpPr>
            <a:spLocks noGrp="1"/>
          </p:cNvSpPr>
          <p:nvPr>
            <p:ph idx="1"/>
          </p:nvPr>
        </p:nvSpPr>
        <p:spPr/>
        <p:txBody>
          <a:bodyPr/>
          <a:lstStyle/>
          <a:p>
            <a:endParaRPr lang="en-US" dirty="0"/>
          </a:p>
          <a:p>
            <a:r>
              <a:rPr lang="en-US" dirty="0"/>
              <a:t>Assess if the person has </a:t>
            </a:r>
            <a:r>
              <a:rPr lang="en-US" dirty="0">
                <a:solidFill>
                  <a:srgbClr val="FF0000"/>
                </a:solidFill>
              </a:rPr>
              <a:t>attempted a medically serious act of self-harm</a:t>
            </a:r>
          </a:p>
          <a:p>
            <a:r>
              <a:rPr lang="en-US" dirty="0"/>
              <a:t>Assess for </a:t>
            </a:r>
            <a:r>
              <a:rPr lang="en-US" dirty="0">
                <a:solidFill>
                  <a:srgbClr val="FF0000"/>
                </a:solidFill>
              </a:rPr>
              <a:t>imminent risk </a:t>
            </a:r>
            <a:r>
              <a:rPr lang="en-US" dirty="0"/>
              <a:t>of self-harm/suicide</a:t>
            </a:r>
          </a:p>
          <a:p>
            <a:r>
              <a:rPr lang="en-US" dirty="0"/>
              <a:t>Assess for any of the psychiatric illness</a:t>
            </a:r>
          </a:p>
          <a:p>
            <a:r>
              <a:rPr lang="en-US" dirty="0"/>
              <a:t>Assess for chronic pain</a:t>
            </a:r>
          </a:p>
          <a:p>
            <a:r>
              <a:rPr lang="en-US" dirty="0"/>
              <a:t>Assess for severity of emotional symptoms</a:t>
            </a:r>
          </a:p>
        </p:txBody>
      </p:sp>
      <p:sp>
        <p:nvSpPr>
          <p:cNvPr id="5" name="Rounded Rectangle 2">
            <a:extLst>
              <a:ext uri="{FF2B5EF4-FFF2-40B4-BE49-F238E27FC236}">
                <a16:creationId xmlns:a16="http://schemas.microsoft.com/office/drawing/2014/main" id="{362853FD-F1A4-9922-94F8-B18EC86E75D2}"/>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69818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6098"/>
            <a:ext cx="8229600" cy="981540"/>
          </a:xfrm>
        </p:spPr>
        <p:txBody>
          <a:bodyPr>
            <a:normAutofit/>
          </a:bodyPr>
          <a:lstStyle/>
          <a:p>
            <a:r>
              <a:rPr lang="en-US" sz="4000" b="1" dirty="0">
                <a:solidFill>
                  <a:srgbClr val="7030A0"/>
                </a:solidFill>
              </a:rPr>
              <a:t>Medically Serious Act Of Self-harm</a:t>
            </a:r>
            <a:endParaRPr lang="en-US" sz="4000" dirty="0">
              <a:solidFill>
                <a:srgbClr val="7030A0"/>
              </a:solidFill>
            </a:endParaRPr>
          </a:p>
        </p:txBody>
      </p:sp>
      <p:sp>
        <p:nvSpPr>
          <p:cNvPr id="3" name="Content Placeholder 2"/>
          <p:cNvSpPr>
            <a:spLocks noGrp="1"/>
          </p:cNvSpPr>
          <p:nvPr>
            <p:ph idx="1"/>
          </p:nvPr>
        </p:nvSpPr>
        <p:spPr>
          <a:xfrm>
            <a:off x="457200" y="1645920"/>
            <a:ext cx="8229600" cy="4480243"/>
          </a:xfrm>
        </p:spPr>
        <p:txBody>
          <a:bodyPr/>
          <a:lstStyle/>
          <a:p>
            <a:r>
              <a:rPr lang="en-US" dirty="0"/>
              <a:t>Signs of poisoning or intoxication</a:t>
            </a:r>
          </a:p>
          <a:p>
            <a:r>
              <a:rPr lang="en-US" dirty="0"/>
              <a:t>Bleeding from self-inflicted wound</a:t>
            </a:r>
          </a:p>
          <a:p>
            <a:r>
              <a:rPr lang="en-US" dirty="0"/>
              <a:t>Loss of consciousness</a:t>
            </a:r>
          </a:p>
          <a:p>
            <a:r>
              <a:rPr lang="en-US" dirty="0"/>
              <a:t>Extreme lethargy</a:t>
            </a:r>
          </a:p>
          <a:p>
            <a:pPr marL="0" indent="0">
              <a:buNone/>
            </a:pPr>
            <a:endParaRPr lang="en-US" dirty="0"/>
          </a:p>
          <a:p>
            <a:pPr marL="0" indent="0">
              <a:buNone/>
            </a:pPr>
            <a:r>
              <a:rPr lang="en-US" dirty="0">
                <a:solidFill>
                  <a:srgbClr val="00B050"/>
                </a:solidFill>
              </a:rPr>
              <a:t>MANAGE ACCORDINGLY</a:t>
            </a: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3124200"/>
            <a:ext cx="3028950" cy="151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2">
            <a:extLst>
              <a:ext uri="{FF2B5EF4-FFF2-40B4-BE49-F238E27FC236}">
                <a16:creationId xmlns:a16="http://schemas.microsoft.com/office/drawing/2014/main" id="{5B8865E8-4FA5-74C2-DD21-9A9A52ABA85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38965202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a:bodyPr>
          <a:lstStyle/>
          <a:p>
            <a:r>
              <a:rPr lang="en-US" sz="3600" b="1" dirty="0">
                <a:solidFill>
                  <a:srgbClr val="7030A0"/>
                </a:solidFill>
              </a:rPr>
              <a:t>Imminent Risk Of Self-harm/Suicide</a:t>
            </a:r>
            <a:endParaRPr lang="en-US" sz="3600" dirty="0">
              <a:solidFill>
                <a:srgbClr val="7030A0"/>
              </a:solidFill>
            </a:endParaRPr>
          </a:p>
        </p:txBody>
      </p:sp>
      <p:sp>
        <p:nvSpPr>
          <p:cNvPr id="3" name="Content Placeholder 2"/>
          <p:cNvSpPr>
            <a:spLocks noGrp="1"/>
          </p:cNvSpPr>
          <p:nvPr>
            <p:ph idx="1"/>
          </p:nvPr>
        </p:nvSpPr>
        <p:spPr/>
        <p:txBody>
          <a:bodyPr/>
          <a:lstStyle/>
          <a:p>
            <a:pPr marL="0" indent="0">
              <a:buNone/>
            </a:pPr>
            <a:r>
              <a:rPr lang="en-US" b="1" dirty="0">
                <a:solidFill>
                  <a:schemeClr val="tx2">
                    <a:lumMod val="60000"/>
                    <a:lumOff val="40000"/>
                  </a:schemeClr>
                </a:solidFill>
              </a:rPr>
              <a:t>Assess </a:t>
            </a:r>
            <a:r>
              <a:rPr lang="en-US" dirty="0">
                <a:solidFill>
                  <a:schemeClr val="tx2">
                    <a:lumMod val="60000"/>
                    <a:lumOff val="40000"/>
                  </a:schemeClr>
                </a:solidFill>
              </a:rPr>
              <a:t>for</a:t>
            </a:r>
            <a:endParaRPr lang="en-US" b="1" dirty="0">
              <a:solidFill>
                <a:schemeClr val="tx2">
                  <a:lumMod val="60000"/>
                  <a:lumOff val="40000"/>
                </a:schemeClr>
              </a:solidFill>
            </a:endParaRPr>
          </a:p>
          <a:p>
            <a:r>
              <a:rPr lang="en-US" b="1" dirty="0"/>
              <a:t>Current </a:t>
            </a:r>
            <a:r>
              <a:rPr lang="en-US" dirty="0"/>
              <a:t>thoughts or plan of self-harm/suicide</a:t>
            </a:r>
            <a:endParaRPr lang="en-US" b="1" dirty="0"/>
          </a:p>
          <a:p>
            <a:r>
              <a:rPr lang="en-US" b="1" dirty="0">
                <a:solidFill>
                  <a:srgbClr val="FF0000"/>
                </a:solidFill>
              </a:rPr>
              <a:t>History</a:t>
            </a:r>
            <a:r>
              <a:rPr lang="en-US" dirty="0">
                <a:solidFill>
                  <a:srgbClr val="FF0000"/>
                </a:solidFill>
              </a:rPr>
              <a:t> </a:t>
            </a:r>
            <a:r>
              <a:rPr lang="en-US" dirty="0"/>
              <a:t>of thoughts or plan of self-harm in the past month or act of self-harm in the past year </a:t>
            </a:r>
            <a:r>
              <a:rPr lang="en-US" b="1" dirty="0"/>
              <a:t>in a person who is now extremely agitated, violent, distressed or lacks communication</a:t>
            </a:r>
            <a:endParaRPr lang="en-US" dirty="0"/>
          </a:p>
        </p:txBody>
      </p:sp>
      <p:sp>
        <p:nvSpPr>
          <p:cNvPr id="5" name="Rounded Rectangle 2">
            <a:extLst>
              <a:ext uri="{FF2B5EF4-FFF2-40B4-BE49-F238E27FC236}">
                <a16:creationId xmlns:a16="http://schemas.microsoft.com/office/drawing/2014/main" id="{312E2C0C-09AE-1AC9-2A91-7126F5D48513}"/>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92409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E61E5-4D24-3AE2-D829-2BFE15AF6F69}"/>
              </a:ext>
            </a:extLst>
          </p:cNvPr>
          <p:cNvSpPr>
            <a:spLocks noGrp="1"/>
          </p:cNvSpPr>
          <p:nvPr>
            <p:ph type="title"/>
          </p:nvPr>
        </p:nvSpPr>
        <p:spPr>
          <a:xfrm>
            <a:off x="457200" y="2477254"/>
            <a:ext cx="8229600" cy="1143000"/>
          </a:xfrm>
        </p:spPr>
        <p:txBody>
          <a:bodyPr>
            <a:normAutofit/>
          </a:bodyPr>
          <a:lstStyle/>
          <a:p>
            <a:r>
              <a:rPr lang="en-US" sz="4000" b="1" dirty="0">
                <a:solidFill>
                  <a:srgbClr val="7030A0"/>
                </a:solidFill>
              </a:rPr>
              <a:t>Deliberate Self Harm</a:t>
            </a:r>
          </a:p>
        </p:txBody>
      </p:sp>
      <p:pic>
        <p:nvPicPr>
          <p:cNvPr id="6" name="Content Placeholder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200910" y="4380746"/>
            <a:ext cx="3646154" cy="2005879"/>
          </a:xfrm>
        </p:spPr>
      </p:pic>
    </p:spTree>
    <p:extLst>
      <p:ext uri="{BB962C8B-B14F-4D97-AF65-F5344CB8AC3E}">
        <p14:creationId xmlns:p14="http://schemas.microsoft.com/office/powerpoint/2010/main" val="1273605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4910"/>
            <a:ext cx="8229600" cy="812727"/>
          </a:xfrm>
        </p:spPr>
        <p:txBody>
          <a:bodyPr>
            <a:normAutofit/>
          </a:bodyPr>
          <a:lstStyle/>
          <a:p>
            <a:r>
              <a:rPr lang="en-US" sz="3600" b="1" dirty="0">
                <a:solidFill>
                  <a:srgbClr val="7030A0"/>
                </a:solidFill>
              </a:rPr>
              <a:t>Assess for any of the Psychiatric illness</a:t>
            </a:r>
          </a:p>
        </p:txBody>
      </p:sp>
      <p:sp>
        <p:nvSpPr>
          <p:cNvPr id="3" name="Content Placeholder 2"/>
          <p:cNvSpPr>
            <a:spLocks noGrp="1"/>
          </p:cNvSpPr>
          <p:nvPr>
            <p:ph idx="1"/>
          </p:nvPr>
        </p:nvSpPr>
        <p:spPr>
          <a:xfrm>
            <a:off x="457200" y="1674055"/>
            <a:ext cx="8229600" cy="4452108"/>
          </a:xfrm>
        </p:spPr>
        <p:txBody>
          <a:bodyPr>
            <a:normAutofit fontScale="92500" lnSpcReduction="10000"/>
          </a:bodyPr>
          <a:lstStyle/>
          <a:p>
            <a:r>
              <a:rPr lang="en-US" dirty="0"/>
              <a:t>Depression</a:t>
            </a:r>
          </a:p>
          <a:p>
            <a:r>
              <a:rPr lang="en-US" dirty="0"/>
              <a:t>Bipolar affective disorder</a:t>
            </a:r>
          </a:p>
          <a:p>
            <a:r>
              <a:rPr lang="en-US" dirty="0"/>
              <a:t>Disorders due to substance use</a:t>
            </a:r>
          </a:p>
          <a:p>
            <a:r>
              <a:rPr lang="en-US" dirty="0"/>
              <a:t>Child &amp; adolescent mental and behavioral disorders</a:t>
            </a:r>
          </a:p>
          <a:p>
            <a:r>
              <a:rPr lang="en-US" dirty="0"/>
              <a:t>Psychoses</a:t>
            </a:r>
          </a:p>
          <a:p>
            <a:r>
              <a:rPr lang="en-US" dirty="0"/>
              <a:t>Personality disorder</a:t>
            </a:r>
          </a:p>
          <a:p>
            <a:r>
              <a:rPr lang="en-US" dirty="0"/>
              <a:t>Epilepsy</a:t>
            </a:r>
          </a:p>
          <a:p>
            <a:pPr marL="0" indent="0">
              <a:buNone/>
            </a:pPr>
            <a:r>
              <a:rPr lang="en-US" b="1" dirty="0">
                <a:solidFill>
                  <a:srgbClr val="FF0000"/>
                </a:solidFill>
              </a:rPr>
              <a:t>Manage the concurrent conditions</a:t>
            </a:r>
            <a:endParaRPr lang="en-US" dirty="0">
              <a:solidFill>
                <a:srgbClr val="FF0000"/>
              </a:solidFill>
            </a:endParaRPr>
          </a:p>
        </p:txBody>
      </p:sp>
      <p:sp>
        <p:nvSpPr>
          <p:cNvPr id="5" name="Rounded Rectangle 2">
            <a:extLst>
              <a:ext uri="{FF2B5EF4-FFF2-40B4-BE49-F238E27FC236}">
                <a16:creationId xmlns:a16="http://schemas.microsoft.com/office/drawing/2014/main" id="{1F918779-A022-DDE7-CB43-597AD3A2C39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8338514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7"/>
            <a:ext cx="8229600" cy="685800"/>
          </a:xfrm>
        </p:spPr>
        <p:txBody>
          <a:bodyPr>
            <a:normAutofit fontScale="90000"/>
          </a:bodyPr>
          <a:lstStyle/>
          <a:p>
            <a:r>
              <a:rPr lang="en-US" sz="4000" b="1" dirty="0">
                <a:solidFill>
                  <a:srgbClr val="7030A0"/>
                </a:solidFill>
              </a:rPr>
              <a:t>Care For The Person With Self-harm</a:t>
            </a:r>
            <a:endParaRPr lang="en-US" sz="4000" dirty="0">
              <a:solidFill>
                <a:srgbClr val="7030A0"/>
              </a:solidFill>
            </a:endParaRPr>
          </a:p>
        </p:txBody>
      </p:sp>
      <p:sp>
        <p:nvSpPr>
          <p:cNvPr id="3" name="Content Placeholder 2"/>
          <p:cNvSpPr>
            <a:spLocks noGrp="1"/>
          </p:cNvSpPr>
          <p:nvPr>
            <p:ph idx="1"/>
          </p:nvPr>
        </p:nvSpPr>
        <p:spPr/>
        <p:txBody>
          <a:bodyPr>
            <a:normAutofit/>
          </a:bodyPr>
          <a:lstStyle/>
          <a:p>
            <a:r>
              <a:rPr lang="en-US" dirty="0"/>
              <a:t>Place the person in a </a:t>
            </a:r>
            <a:r>
              <a:rPr lang="en-US" dirty="0">
                <a:solidFill>
                  <a:srgbClr val="FF0000"/>
                </a:solidFill>
              </a:rPr>
              <a:t>secure</a:t>
            </a:r>
            <a:r>
              <a:rPr lang="en-US" dirty="0"/>
              <a:t> and </a:t>
            </a:r>
            <a:r>
              <a:rPr lang="en-US" dirty="0">
                <a:solidFill>
                  <a:srgbClr val="FF0000"/>
                </a:solidFill>
              </a:rPr>
              <a:t>supportive </a:t>
            </a:r>
            <a:r>
              <a:rPr lang="en-US" dirty="0"/>
              <a:t>environment at a health facility ( </a:t>
            </a:r>
            <a:r>
              <a:rPr lang="en-US" dirty="0">
                <a:solidFill>
                  <a:srgbClr val="FF0000"/>
                </a:solidFill>
              </a:rPr>
              <a:t>do not leave </a:t>
            </a:r>
            <a:r>
              <a:rPr lang="en-US" dirty="0"/>
              <a:t>them alone)</a:t>
            </a:r>
          </a:p>
          <a:p>
            <a:r>
              <a:rPr lang="en-US" dirty="0"/>
              <a:t>ensure </a:t>
            </a:r>
            <a:r>
              <a:rPr lang="en-US" dirty="0">
                <a:solidFill>
                  <a:srgbClr val="FF0000"/>
                </a:solidFill>
              </a:rPr>
              <a:t>safety</a:t>
            </a:r>
            <a:r>
              <a:rPr lang="en-US" dirty="0"/>
              <a:t> at all times.</a:t>
            </a:r>
          </a:p>
          <a:p>
            <a:r>
              <a:rPr lang="en-US" dirty="0">
                <a:solidFill>
                  <a:srgbClr val="FF0000"/>
                </a:solidFill>
              </a:rPr>
              <a:t>Remove</a:t>
            </a:r>
            <a:r>
              <a:rPr lang="en-US" dirty="0"/>
              <a:t> access to </a:t>
            </a:r>
            <a:r>
              <a:rPr lang="en-US" dirty="0">
                <a:solidFill>
                  <a:srgbClr val="FF0000"/>
                </a:solidFill>
              </a:rPr>
              <a:t>means</a:t>
            </a:r>
            <a:r>
              <a:rPr lang="en-US" dirty="0"/>
              <a:t> of self-harm.</a:t>
            </a:r>
          </a:p>
          <a:p>
            <a:r>
              <a:rPr lang="en-US" dirty="0">
                <a:solidFill>
                  <a:srgbClr val="FF0000"/>
                </a:solidFill>
              </a:rPr>
              <a:t>Mobilize</a:t>
            </a:r>
            <a:r>
              <a:rPr lang="en-US" dirty="0"/>
              <a:t> family, friends and available community resources to monitor and support the person during the imminent risk period</a:t>
            </a:r>
          </a:p>
        </p:txBody>
      </p:sp>
      <p:sp>
        <p:nvSpPr>
          <p:cNvPr id="5" name="Rounded Rectangle 2">
            <a:extLst>
              <a:ext uri="{FF2B5EF4-FFF2-40B4-BE49-F238E27FC236}">
                <a16:creationId xmlns:a16="http://schemas.microsoft.com/office/drawing/2014/main" id="{22B63D02-CC82-0FAC-10DE-17F712FDF7DF}"/>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2217429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7030A0"/>
                </a:solidFill>
              </a:rPr>
              <a:t>Psychosocial Assessment</a:t>
            </a:r>
          </a:p>
        </p:txBody>
      </p:sp>
      <p:sp>
        <p:nvSpPr>
          <p:cNvPr id="3" name="Content Placeholder 2"/>
          <p:cNvSpPr>
            <a:spLocks noGrp="1"/>
          </p:cNvSpPr>
          <p:nvPr>
            <p:ph idx="1"/>
          </p:nvPr>
        </p:nvSpPr>
        <p:spPr/>
        <p:txBody>
          <a:bodyPr>
            <a:normAutofit fontScale="85000" lnSpcReduction="20000"/>
          </a:bodyPr>
          <a:lstStyle/>
          <a:p>
            <a:endParaRPr lang="en-US" dirty="0"/>
          </a:p>
          <a:p>
            <a:r>
              <a:rPr lang="en-US" dirty="0"/>
              <a:t>if possible, the psychosocial assessment should include a one-to-one interview between the person and the health worker, to explore private issues.</a:t>
            </a:r>
          </a:p>
          <a:p>
            <a:endParaRPr lang="en-US" dirty="0"/>
          </a:p>
          <a:p>
            <a:r>
              <a:rPr lang="en-US" dirty="0"/>
              <a:t>Provide emotional support to </a:t>
            </a:r>
            <a:r>
              <a:rPr lang="en-US" dirty="0" err="1"/>
              <a:t>carers</a:t>
            </a:r>
            <a:r>
              <a:rPr lang="en-US" dirty="0"/>
              <a:t> if they need it</a:t>
            </a:r>
          </a:p>
          <a:p>
            <a:endParaRPr lang="en-US" dirty="0"/>
          </a:p>
          <a:p>
            <a:r>
              <a:rPr lang="en-US" dirty="0"/>
              <a:t>Ensure continuity of care.</a:t>
            </a:r>
          </a:p>
          <a:p>
            <a:endParaRPr lang="en-US" dirty="0"/>
          </a:p>
          <a:p>
            <a:r>
              <a:rPr lang="en-US" dirty="0"/>
              <a:t>monitor the person closely to prevent further self-harm in the hospital</a:t>
            </a:r>
          </a:p>
          <a:p>
            <a:endParaRPr lang="en-US" dirty="0"/>
          </a:p>
        </p:txBody>
      </p:sp>
      <p:sp>
        <p:nvSpPr>
          <p:cNvPr id="5" name="Rounded Rectangle 2">
            <a:extLst>
              <a:ext uri="{FF2B5EF4-FFF2-40B4-BE49-F238E27FC236}">
                <a16:creationId xmlns:a16="http://schemas.microsoft.com/office/drawing/2014/main" id="{CB0EE0F6-715C-8548-5AA5-EED5644E90C5}"/>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2978757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sz="4000" b="1" dirty="0">
                <a:solidFill>
                  <a:srgbClr val="7030A0"/>
                </a:solidFill>
              </a:rPr>
              <a:t>Pharmacological Treatment</a:t>
            </a:r>
          </a:p>
        </p:txBody>
      </p:sp>
      <p:sp>
        <p:nvSpPr>
          <p:cNvPr id="3" name="Content Placeholder 2"/>
          <p:cNvSpPr>
            <a:spLocks noGrp="1"/>
          </p:cNvSpPr>
          <p:nvPr>
            <p:ph sz="half" idx="1"/>
          </p:nvPr>
        </p:nvSpPr>
        <p:spPr/>
        <p:txBody>
          <a:bodyPr>
            <a:normAutofit fontScale="92500"/>
          </a:bodyPr>
          <a:lstStyle/>
          <a:p>
            <a:endParaRPr lang="en-US" b="1" dirty="0"/>
          </a:p>
          <a:p>
            <a:r>
              <a:rPr lang="en-US" b="1" dirty="0"/>
              <a:t>If prescribing medication:</a:t>
            </a:r>
            <a:endParaRPr lang="en-US" dirty="0"/>
          </a:p>
          <a:p>
            <a:r>
              <a:rPr lang="en-US" dirty="0"/>
              <a:t>Use medicines that are the </a:t>
            </a:r>
            <a:r>
              <a:rPr lang="en-US" dirty="0">
                <a:solidFill>
                  <a:srgbClr val="FF0000"/>
                </a:solidFill>
              </a:rPr>
              <a:t>least hazardous</a:t>
            </a:r>
            <a:r>
              <a:rPr lang="en-US" dirty="0"/>
              <a:t>, in case of intentional overdose.</a:t>
            </a:r>
          </a:p>
          <a:p>
            <a:endParaRPr lang="en-US" dirty="0"/>
          </a:p>
          <a:p>
            <a:r>
              <a:rPr lang="en-US" dirty="0"/>
              <a:t>Give prescriptions as </a:t>
            </a:r>
            <a:r>
              <a:rPr lang="en-US" dirty="0">
                <a:solidFill>
                  <a:srgbClr val="FF0000"/>
                </a:solidFill>
              </a:rPr>
              <a:t>short courses </a:t>
            </a:r>
            <a:r>
              <a:rPr lang="en-US" dirty="0"/>
              <a:t>(e.g. one week at a time).</a:t>
            </a:r>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9272" y="2133600"/>
            <a:ext cx="3927528" cy="37067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ounded Rectangle 2">
            <a:extLst>
              <a:ext uri="{FF2B5EF4-FFF2-40B4-BE49-F238E27FC236}">
                <a16:creationId xmlns:a16="http://schemas.microsoft.com/office/drawing/2014/main" id="{D5F43509-4001-EA18-EBB2-6DE6BF0AEE39}"/>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42330123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b="1" dirty="0">
                <a:solidFill>
                  <a:srgbClr val="7030A0"/>
                </a:solidFill>
              </a:rPr>
              <a:t>Psychosocial Interventions</a:t>
            </a:r>
            <a:endParaRPr lang="en-US" sz="4000" dirty="0">
              <a:solidFill>
                <a:srgbClr val="7030A0"/>
              </a:solidFill>
            </a:endParaRPr>
          </a:p>
        </p:txBody>
      </p:sp>
      <p:sp>
        <p:nvSpPr>
          <p:cNvPr id="3" name="Content Placeholder 2"/>
          <p:cNvSpPr>
            <a:spLocks noGrp="1"/>
          </p:cNvSpPr>
          <p:nvPr>
            <p:ph idx="1"/>
          </p:nvPr>
        </p:nvSpPr>
        <p:spPr/>
        <p:txBody>
          <a:bodyPr>
            <a:normAutofit/>
          </a:bodyPr>
          <a:lstStyle/>
          <a:p>
            <a:pPr marL="514350" indent="-514350">
              <a:buFont typeface="+mj-lt"/>
              <a:buAutoNum type="arabicPeriod"/>
            </a:pPr>
            <a:r>
              <a:rPr lang="en-US" sz="3000" b="1" dirty="0">
                <a:solidFill>
                  <a:schemeClr val="accent1">
                    <a:lumMod val="75000"/>
                  </a:schemeClr>
                </a:solidFill>
              </a:rPr>
              <a:t>Offer And Activate Psychosocial Support</a:t>
            </a:r>
          </a:p>
          <a:p>
            <a:pPr>
              <a:buFont typeface="Courier New" panose="02070309020205020404" pitchFamily="49" charset="0"/>
              <a:buChar char="o"/>
            </a:pPr>
            <a:r>
              <a:rPr lang="en-US" b="1" dirty="0"/>
              <a:t>Offer support to the person</a:t>
            </a:r>
          </a:p>
          <a:p>
            <a:r>
              <a:rPr lang="en-US" dirty="0"/>
              <a:t>Explore </a:t>
            </a:r>
            <a:r>
              <a:rPr lang="en-US" dirty="0">
                <a:solidFill>
                  <a:srgbClr val="FF0000"/>
                </a:solidFill>
              </a:rPr>
              <a:t>reasons and ways </a:t>
            </a:r>
            <a:r>
              <a:rPr lang="en-US" dirty="0"/>
              <a:t>to                          stay alive.</a:t>
            </a:r>
          </a:p>
          <a:p>
            <a:endParaRPr lang="en-US" dirty="0"/>
          </a:p>
          <a:p>
            <a:r>
              <a:rPr lang="en-US" dirty="0"/>
              <a:t>Focus on the </a:t>
            </a:r>
            <a:r>
              <a:rPr lang="en-US" dirty="0">
                <a:solidFill>
                  <a:srgbClr val="FF0000"/>
                </a:solidFill>
              </a:rPr>
              <a:t>person’s strengths </a:t>
            </a:r>
            <a:r>
              <a:rPr lang="en-US" dirty="0"/>
              <a:t>by encouraging them to talk of how earlier problems have been resolved.</a:t>
            </a:r>
          </a:p>
          <a:p>
            <a:endParaRPr lang="en-US" dirty="0"/>
          </a:p>
        </p:txBody>
      </p:sp>
      <p:pic>
        <p:nvPicPr>
          <p:cNvPr id="2253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514600"/>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2">
            <a:extLst>
              <a:ext uri="{FF2B5EF4-FFF2-40B4-BE49-F238E27FC236}">
                <a16:creationId xmlns:a16="http://schemas.microsoft.com/office/drawing/2014/main" id="{2B19D51F-88ED-D7C7-2FA9-DFA3C0B83209}"/>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8929294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96815"/>
            <a:ext cx="8229600" cy="5039751"/>
          </a:xfrm>
        </p:spPr>
        <p:txBody>
          <a:bodyPr>
            <a:normAutofit fontScale="92500"/>
          </a:bodyPr>
          <a:lstStyle/>
          <a:p>
            <a:pPr>
              <a:buFont typeface="Courier New" panose="02070309020205020404" pitchFamily="49" charset="0"/>
              <a:buChar char="o"/>
            </a:pPr>
            <a:r>
              <a:rPr lang="en-US" dirty="0"/>
              <a:t>Consider </a:t>
            </a:r>
            <a:r>
              <a:rPr lang="en-US" dirty="0">
                <a:solidFill>
                  <a:srgbClr val="FF0000"/>
                </a:solidFill>
              </a:rPr>
              <a:t>problem-solving</a:t>
            </a:r>
            <a:r>
              <a:rPr lang="en-US" dirty="0"/>
              <a:t> therapy to help people with acts of self-harm within the last year</a:t>
            </a:r>
            <a:endParaRPr lang="en-US" b="1" dirty="0"/>
          </a:p>
          <a:p>
            <a:pPr>
              <a:buFont typeface="Courier New" panose="02070309020205020404" pitchFamily="49" charset="0"/>
              <a:buChar char="o"/>
            </a:pPr>
            <a:r>
              <a:rPr lang="en-US" b="1" dirty="0">
                <a:solidFill>
                  <a:schemeClr val="accent2">
                    <a:lumMod val="75000"/>
                  </a:schemeClr>
                </a:solidFill>
              </a:rPr>
              <a:t>Activate psychosocial support</a:t>
            </a:r>
          </a:p>
          <a:p>
            <a:r>
              <a:rPr lang="en-US" dirty="0"/>
              <a:t>Mobilize family, friends and other available resources to ensure </a:t>
            </a:r>
            <a:r>
              <a:rPr lang="en-US" dirty="0">
                <a:solidFill>
                  <a:srgbClr val="FF0000"/>
                </a:solidFill>
              </a:rPr>
              <a:t>close monitoring </a:t>
            </a:r>
            <a:r>
              <a:rPr lang="en-US" dirty="0"/>
              <a:t>of the person as long as the risk of self-harm persists.</a:t>
            </a:r>
          </a:p>
          <a:p>
            <a:r>
              <a:rPr lang="en-US" dirty="0"/>
              <a:t>Advise the person and </a:t>
            </a:r>
            <a:r>
              <a:rPr lang="en-US" dirty="0" err="1"/>
              <a:t>carers</a:t>
            </a:r>
            <a:r>
              <a:rPr lang="en-US" dirty="0"/>
              <a:t> to </a:t>
            </a:r>
            <a:r>
              <a:rPr lang="en-US" dirty="0">
                <a:solidFill>
                  <a:srgbClr val="FF0000"/>
                </a:solidFill>
              </a:rPr>
              <a:t>restrict access to means</a:t>
            </a:r>
            <a:r>
              <a:rPr lang="en-US" dirty="0"/>
              <a:t> of self-harm/suicide (e.g. pesticides/toxic substances, prescription medications, firearms, etc.)</a:t>
            </a:r>
          </a:p>
          <a:p>
            <a:endParaRPr lang="en-US" dirty="0"/>
          </a:p>
        </p:txBody>
      </p:sp>
      <p:sp>
        <p:nvSpPr>
          <p:cNvPr id="2" name="Rounded Rectangle 2">
            <a:extLst>
              <a:ext uri="{FF2B5EF4-FFF2-40B4-BE49-F238E27FC236}">
                <a16:creationId xmlns:a16="http://schemas.microsoft.com/office/drawing/2014/main" id="{B0D085D9-4B30-1F7C-DA6A-475F77639F07}"/>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771619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buNone/>
            </a:pPr>
            <a:r>
              <a:rPr lang="en-US" b="1" dirty="0">
                <a:solidFill>
                  <a:schemeClr val="accent1">
                    <a:lumMod val="75000"/>
                  </a:schemeClr>
                </a:solidFill>
              </a:rPr>
              <a:t>2. Carers Support</a:t>
            </a:r>
          </a:p>
          <a:p>
            <a:r>
              <a:rPr lang="en-US" dirty="0"/>
              <a:t>Inform carers and family members that asking about suicide will often help the person feel relieved, less anxious, and better understood.</a:t>
            </a:r>
          </a:p>
          <a:p>
            <a:endParaRPr lang="en-US" dirty="0"/>
          </a:p>
          <a:p>
            <a:r>
              <a:rPr lang="en-US" dirty="0"/>
              <a:t>Provide </a:t>
            </a:r>
            <a:r>
              <a:rPr lang="en-US" dirty="0">
                <a:solidFill>
                  <a:srgbClr val="00B050"/>
                </a:solidFill>
              </a:rPr>
              <a:t>emotional support </a:t>
            </a:r>
            <a:r>
              <a:rPr lang="en-US" dirty="0"/>
              <a:t>to them if they need it.</a:t>
            </a:r>
          </a:p>
          <a:p>
            <a:endParaRPr lang="en-US" dirty="0"/>
          </a:p>
          <a:p>
            <a:r>
              <a:rPr lang="en-US" dirty="0">
                <a:solidFill>
                  <a:srgbClr val="00B050"/>
                </a:solidFill>
              </a:rPr>
              <a:t>Inform </a:t>
            </a:r>
            <a:r>
              <a:rPr lang="en-US" dirty="0" err="1">
                <a:solidFill>
                  <a:srgbClr val="00B050"/>
                </a:solidFill>
              </a:rPr>
              <a:t>carers</a:t>
            </a:r>
            <a:r>
              <a:rPr lang="en-US" dirty="0">
                <a:solidFill>
                  <a:srgbClr val="00B050"/>
                </a:solidFill>
              </a:rPr>
              <a:t> </a:t>
            </a:r>
            <a:r>
              <a:rPr lang="en-US" dirty="0"/>
              <a:t>that even though they may feel frustrated with the person, they should avoid hostility and severe criticism</a:t>
            </a:r>
          </a:p>
        </p:txBody>
      </p:sp>
      <p:sp>
        <p:nvSpPr>
          <p:cNvPr id="2" name="Rounded Rectangle 2">
            <a:extLst>
              <a:ext uri="{FF2B5EF4-FFF2-40B4-BE49-F238E27FC236}">
                <a16:creationId xmlns:a16="http://schemas.microsoft.com/office/drawing/2014/main" id="{A119258F-F7C9-628C-622E-23B274660330}"/>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6740433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7500" lnSpcReduction="20000"/>
          </a:bodyPr>
          <a:lstStyle/>
          <a:p>
            <a:pPr marL="0" indent="0">
              <a:buNone/>
            </a:pPr>
            <a:r>
              <a:rPr lang="en-US" b="1" dirty="0">
                <a:solidFill>
                  <a:schemeClr val="tx2">
                    <a:lumMod val="75000"/>
                  </a:schemeClr>
                </a:solidFill>
              </a:rPr>
              <a:t>3. Psycho-education</a:t>
            </a:r>
          </a:p>
          <a:p>
            <a:r>
              <a:rPr lang="en-US" dirty="0"/>
              <a:t>If one has thoughts of self-harm/suicide, seek help immediately from a trusted family member, friend or health care provider.</a:t>
            </a:r>
          </a:p>
          <a:p>
            <a:endParaRPr lang="en-US" dirty="0"/>
          </a:p>
          <a:p>
            <a:r>
              <a:rPr lang="en-US" dirty="0"/>
              <a:t>It is okay to talk about suicide. </a:t>
            </a:r>
            <a:r>
              <a:rPr lang="en-US" dirty="0">
                <a:solidFill>
                  <a:srgbClr val="FF0000"/>
                </a:solidFill>
              </a:rPr>
              <a:t>Talking about suicide does not provoke </a:t>
            </a:r>
            <a:r>
              <a:rPr lang="en-US" dirty="0"/>
              <a:t>the act of suicide.</a:t>
            </a:r>
          </a:p>
          <a:p>
            <a:pPr marL="0" indent="0">
              <a:buNone/>
            </a:pPr>
            <a:endParaRPr lang="en-US" dirty="0"/>
          </a:p>
          <a:p>
            <a:r>
              <a:rPr lang="en-US" dirty="0">
                <a:solidFill>
                  <a:srgbClr val="FF0000"/>
                </a:solidFill>
              </a:rPr>
              <a:t>Self-harm/suicide is an indicator of severe emotional distress</a:t>
            </a:r>
            <a:r>
              <a:rPr lang="en-US" dirty="0"/>
              <a:t>. The person does not see an alternative or a solution. Therefore, it is important to get the person immediate support for emotional problems and stressors</a:t>
            </a:r>
          </a:p>
        </p:txBody>
      </p:sp>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47581" y="656372"/>
            <a:ext cx="2320730" cy="12875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ounded Rectangle 2">
            <a:extLst>
              <a:ext uri="{FF2B5EF4-FFF2-40B4-BE49-F238E27FC236}">
                <a16:creationId xmlns:a16="http://schemas.microsoft.com/office/drawing/2014/main" id="{714A32B8-4CB5-CDFD-3F27-43E8CF0DBAA4}"/>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6155314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A9CAF-A03C-72FE-F567-B119FC83597E}"/>
              </a:ext>
            </a:extLst>
          </p:cNvPr>
          <p:cNvSpPr>
            <a:spLocks noGrp="1"/>
          </p:cNvSpPr>
          <p:nvPr>
            <p:ph type="title"/>
          </p:nvPr>
        </p:nvSpPr>
        <p:spPr>
          <a:xfrm>
            <a:off x="457200" y="984737"/>
            <a:ext cx="8229600" cy="829995"/>
          </a:xfrm>
        </p:spPr>
        <p:txBody>
          <a:bodyPr>
            <a:noAutofit/>
          </a:bodyPr>
          <a:lstStyle/>
          <a:p>
            <a:pPr algn="l"/>
            <a:r>
              <a:rPr lang="en-US" sz="3400" b="1" dirty="0">
                <a:solidFill>
                  <a:srgbClr val="7030A0"/>
                </a:solidFill>
              </a:rPr>
              <a:t>Suicide and deliberate self-harm in Pakistan: a scoping review </a:t>
            </a:r>
            <a:br>
              <a:rPr lang="en-US" sz="3400" b="1" dirty="0">
                <a:solidFill>
                  <a:srgbClr val="7030A0"/>
                </a:solidFill>
              </a:rPr>
            </a:br>
            <a:r>
              <a:rPr lang="en-US" sz="2000" dirty="0" err="1">
                <a:solidFill>
                  <a:srgbClr val="0070C0"/>
                </a:solidFill>
              </a:rPr>
              <a:t>Sualeha</a:t>
            </a:r>
            <a:r>
              <a:rPr lang="en-US" sz="2000" dirty="0">
                <a:solidFill>
                  <a:srgbClr val="0070C0"/>
                </a:solidFill>
              </a:rPr>
              <a:t> S. </a:t>
            </a:r>
            <a:r>
              <a:rPr lang="en-US" sz="2000" dirty="0" err="1">
                <a:solidFill>
                  <a:srgbClr val="0070C0"/>
                </a:solidFill>
              </a:rPr>
              <a:t>Shekhani</a:t>
            </a:r>
            <a:r>
              <a:rPr lang="en-US" sz="2000" dirty="0">
                <a:solidFill>
                  <a:srgbClr val="0070C0"/>
                </a:solidFill>
              </a:rPr>
              <a:t>, </a:t>
            </a:r>
            <a:r>
              <a:rPr lang="en-US" sz="2000" dirty="0" err="1">
                <a:solidFill>
                  <a:srgbClr val="0070C0"/>
                </a:solidFill>
              </a:rPr>
              <a:t>Shagufta</a:t>
            </a:r>
            <a:r>
              <a:rPr lang="en-US" sz="2000" dirty="0">
                <a:solidFill>
                  <a:srgbClr val="0070C0"/>
                </a:solidFill>
              </a:rPr>
              <a:t> </a:t>
            </a:r>
            <a:r>
              <a:rPr lang="en-US" sz="2000" dirty="0" err="1">
                <a:solidFill>
                  <a:srgbClr val="0070C0"/>
                </a:solidFill>
              </a:rPr>
              <a:t>Perveen</a:t>
            </a:r>
            <a:r>
              <a:rPr lang="en-US" sz="2000" dirty="0">
                <a:solidFill>
                  <a:srgbClr val="0070C0"/>
                </a:solidFill>
              </a:rPr>
              <a:t>, BMC Psychiatry (2018)</a:t>
            </a:r>
          </a:p>
        </p:txBody>
      </p:sp>
      <p:sp>
        <p:nvSpPr>
          <p:cNvPr id="3" name="Content Placeholder 2">
            <a:extLst>
              <a:ext uri="{FF2B5EF4-FFF2-40B4-BE49-F238E27FC236}">
                <a16:creationId xmlns:a16="http://schemas.microsoft.com/office/drawing/2014/main" id="{27A94C6A-E349-7AA2-57F8-90E4200690EA}"/>
              </a:ext>
            </a:extLst>
          </p:cNvPr>
          <p:cNvSpPr>
            <a:spLocks noGrp="1"/>
          </p:cNvSpPr>
          <p:nvPr>
            <p:ph idx="1"/>
          </p:nvPr>
        </p:nvSpPr>
        <p:spPr>
          <a:xfrm>
            <a:off x="457200" y="2236762"/>
            <a:ext cx="8229600" cy="4234375"/>
          </a:xfrm>
        </p:spPr>
        <p:txBody>
          <a:bodyPr>
            <a:noAutofit/>
          </a:bodyPr>
          <a:lstStyle/>
          <a:p>
            <a:r>
              <a:rPr lang="en-US" sz="2400" dirty="0"/>
              <a:t>Suicide is a major global public health problem with </a:t>
            </a:r>
            <a:r>
              <a:rPr lang="en-US" sz="2400" dirty="0">
                <a:solidFill>
                  <a:srgbClr val="C00000"/>
                </a:solidFill>
              </a:rPr>
              <a:t>more than 800,000 incidents </a:t>
            </a:r>
            <a:r>
              <a:rPr lang="en-US" sz="2400" dirty="0"/>
              <a:t>worldwide </a:t>
            </a:r>
            <a:r>
              <a:rPr lang="en-US" sz="2400" dirty="0">
                <a:solidFill>
                  <a:srgbClr val="C00000"/>
                </a:solidFill>
              </a:rPr>
              <a:t>annually</a:t>
            </a:r>
            <a:r>
              <a:rPr lang="en-US" sz="2400" dirty="0"/>
              <a:t>. </a:t>
            </a:r>
            <a:r>
              <a:rPr lang="en-US" sz="2400" dirty="0">
                <a:solidFill>
                  <a:schemeClr val="tx2">
                    <a:lumMod val="75000"/>
                  </a:schemeClr>
                </a:solidFill>
              </a:rPr>
              <a:t>Seventy-five percent </a:t>
            </a:r>
            <a:r>
              <a:rPr lang="en-US" sz="2400" dirty="0"/>
              <a:t>of the global suicides occur in low and middle-income countries (LMICs). Pakistan is a LMIC where information on suicidal behavior is limited</a:t>
            </a:r>
          </a:p>
          <a:p>
            <a:r>
              <a:rPr lang="en-US" sz="2400" dirty="0"/>
              <a:t>Gender differences and age were predominantly reported, with more males committing suicide. Suicidal behavior was more common among individuals younger than 30 years of age. </a:t>
            </a:r>
          </a:p>
          <a:p>
            <a:r>
              <a:rPr lang="en-US" sz="2400" dirty="0"/>
              <a:t>The three most common methods for suicides were hanging, poisoning and use of firearm</a:t>
            </a:r>
          </a:p>
        </p:txBody>
      </p:sp>
      <p:sp>
        <p:nvSpPr>
          <p:cNvPr id="4" name="Rounded Rectangle 5">
            <a:extLst>
              <a:ext uri="{FF2B5EF4-FFF2-40B4-BE49-F238E27FC236}">
                <a16:creationId xmlns:a16="http://schemas.microsoft.com/office/drawing/2014/main" id="{A614EFDF-D109-C760-E9D8-B54BD65BFB29}"/>
              </a:ext>
            </a:extLst>
          </p:cNvPr>
          <p:cNvSpPr/>
          <p:nvPr/>
        </p:nvSpPr>
        <p:spPr>
          <a:xfrm>
            <a:off x="6485206" y="6471138"/>
            <a:ext cx="2517086" cy="250312"/>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2860440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090D18F-8C71-DC9E-3454-1FB0B226B231}"/>
              </a:ext>
            </a:extLst>
          </p:cNvPr>
          <p:cNvSpPr>
            <a:spLocks noGrp="1"/>
          </p:cNvSpPr>
          <p:nvPr>
            <p:ph idx="1"/>
          </p:nvPr>
        </p:nvSpPr>
        <p:spPr>
          <a:xfrm>
            <a:off x="377371" y="2220686"/>
            <a:ext cx="8309429" cy="3905477"/>
          </a:xfrm>
        </p:spPr>
        <p:txBody>
          <a:bodyPr>
            <a:noAutofit/>
          </a:bodyPr>
          <a:lstStyle/>
          <a:p>
            <a:pPr algn="just"/>
            <a:r>
              <a:rPr lang="en-US" sz="2800" b="0" i="0" dirty="0">
                <a:solidFill>
                  <a:srgbClr val="0D0D0D"/>
                </a:solidFill>
                <a:effectLst/>
              </a:rPr>
              <a:t>Justice involves </a:t>
            </a:r>
            <a:r>
              <a:rPr lang="en-US" sz="2800" b="0" i="0" dirty="0">
                <a:solidFill>
                  <a:srgbClr val="FF0000"/>
                </a:solidFill>
                <a:effectLst/>
              </a:rPr>
              <a:t>treating individuals fairly and equitably</a:t>
            </a:r>
            <a:r>
              <a:rPr lang="en-US" sz="2800" b="0" i="0" dirty="0">
                <a:solidFill>
                  <a:srgbClr val="0D0D0D"/>
                </a:solidFill>
                <a:effectLst/>
              </a:rPr>
              <a:t>, ensuring that everyone receives what is due to them.</a:t>
            </a:r>
          </a:p>
          <a:p>
            <a:pPr algn="just"/>
            <a:r>
              <a:rPr lang="en-US" sz="2800" b="0" i="0" dirty="0">
                <a:solidFill>
                  <a:srgbClr val="0D0D0D"/>
                </a:solidFill>
                <a:effectLst/>
              </a:rPr>
              <a:t>It requires impartiality, equality, and fairness in the distribution of benefits, resources, opportunities, and burdens. </a:t>
            </a:r>
          </a:p>
          <a:p>
            <a:pPr algn="just"/>
            <a:r>
              <a:rPr lang="en-US" sz="2800" b="0" i="0" dirty="0">
                <a:solidFill>
                  <a:srgbClr val="0D0D0D"/>
                </a:solidFill>
                <a:effectLst/>
              </a:rPr>
              <a:t>Justice also entails addressing systemic inequalities and advocating for the rights of marginalized or disadvantaged groups.</a:t>
            </a:r>
            <a:endParaRPr lang="en-US" sz="2800" dirty="0"/>
          </a:p>
        </p:txBody>
      </p:sp>
      <p:sp>
        <p:nvSpPr>
          <p:cNvPr id="4" name="Oval 3">
            <a:extLst>
              <a:ext uri="{FF2B5EF4-FFF2-40B4-BE49-F238E27FC236}">
                <a16:creationId xmlns:a16="http://schemas.microsoft.com/office/drawing/2014/main" id="{A2DB2352-AAE6-13D2-0449-6DC369133322}"/>
              </a:ext>
            </a:extLst>
          </p:cNvPr>
          <p:cNvSpPr/>
          <p:nvPr/>
        </p:nvSpPr>
        <p:spPr>
          <a:xfrm>
            <a:off x="3044371" y="515500"/>
            <a:ext cx="3055257" cy="1313300"/>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3000" b="1" dirty="0"/>
              <a:t>Justice</a:t>
            </a:r>
          </a:p>
        </p:txBody>
      </p:sp>
      <p:sp>
        <p:nvSpPr>
          <p:cNvPr id="5" name="Rounded Rectangle 5">
            <a:extLst>
              <a:ext uri="{FF2B5EF4-FFF2-40B4-BE49-F238E27FC236}">
                <a16:creationId xmlns:a16="http://schemas.microsoft.com/office/drawing/2014/main" id="{CBEF1A59-D5F0-A0E8-DE5E-DDB17755608A}"/>
              </a:ext>
            </a:extLst>
          </p:cNvPr>
          <p:cNvSpPr/>
          <p:nvPr/>
        </p:nvSpPr>
        <p:spPr>
          <a:xfrm>
            <a:off x="6414052" y="6215270"/>
            <a:ext cx="2588240" cy="50618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Longitudinal Integration</a:t>
            </a:r>
          </a:p>
        </p:txBody>
      </p:sp>
    </p:spTree>
    <p:extLst>
      <p:ext uri="{BB962C8B-B14F-4D97-AF65-F5344CB8AC3E}">
        <p14:creationId xmlns:p14="http://schemas.microsoft.com/office/powerpoint/2010/main" val="7936152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17662731"/>
              </p:ext>
            </p:extLst>
          </p:nvPr>
        </p:nvGraphicFramePr>
        <p:xfrm>
          <a:off x="5114755" y="1489774"/>
          <a:ext cx="3572045" cy="41291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itle 4"/>
          <p:cNvSpPr>
            <a:spLocks noGrp="1"/>
          </p:cNvSpPr>
          <p:nvPr>
            <p:ph type="title"/>
          </p:nvPr>
        </p:nvSpPr>
        <p:spPr>
          <a:xfrm>
            <a:off x="457200" y="712303"/>
            <a:ext cx="8229600" cy="930967"/>
          </a:xfrm>
        </p:spPr>
        <p:txBody>
          <a:bodyPr>
            <a:normAutofit/>
          </a:bodyPr>
          <a:lstStyle/>
          <a:p>
            <a:r>
              <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rPr>
              <a:t>Motto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Vision;</a:t>
            </a:r>
            <a:r>
              <a:rPr lang="en-US" sz="3600" b="1" dirty="0"/>
              <a:t> </a:t>
            </a:r>
            <a:r>
              <a:rPr lang="en-US" sz="3600" b="1" dirty="0">
                <a:solidFill>
                  <a:srgbClr val="7030A0"/>
                </a:solidFill>
                <a:effectLst>
                  <a:outerShdw blurRad="38100" dist="38100" dir="2700000" algn="tl">
                    <a:srgbClr val="000000">
                      <a:alpha val="43137"/>
                    </a:srgbClr>
                  </a:outerShdw>
                </a:effectLst>
                <a:cs typeface="Times New Roman" panose="02020603050405020304" pitchFamily="18" charset="0"/>
              </a:rPr>
              <a:t>The Dream/Tomorrow</a:t>
            </a:r>
            <a:endParaRPr lang="en-US" sz="3600" b="1" dirty="0">
              <a:solidFill>
                <a:srgbClr val="7030A0"/>
              </a:solidFill>
              <a:effectLst>
                <a:outerShdw blurRad="38100" dist="38100" dir="2700000" algn="tl">
                  <a:srgbClr val="000000">
                    <a:alpha val="43137"/>
                  </a:srgbClr>
                </a:outerShdw>
              </a:effectLst>
              <a:latin typeface="+mn-lt"/>
              <a:cs typeface="Times New Roman" panose="02020603050405020304" pitchFamily="18" charset="0"/>
            </a:endParaRPr>
          </a:p>
        </p:txBody>
      </p:sp>
      <p:sp>
        <p:nvSpPr>
          <p:cNvPr id="11" name="Content Placeholder 10"/>
          <p:cNvSpPr>
            <a:spLocks noGrp="1"/>
          </p:cNvSpPr>
          <p:nvPr>
            <p:ph sz="half" idx="2"/>
          </p:nvPr>
        </p:nvSpPr>
        <p:spPr>
          <a:xfrm>
            <a:off x="336177" y="1855303"/>
            <a:ext cx="5109883" cy="4728059"/>
          </a:xfrm>
        </p:spPr>
        <p:txBody>
          <a:bodyPr>
            <a:normAutofit/>
          </a:bodyPr>
          <a:lstStyle/>
          <a:p>
            <a:pPr lvl="0"/>
            <a:r>
              <a:rPr lang="en-US" sz="3000" dirty="0"/>
              <a:t>To impart evidence based research oriented medical education</a:t>
            </a:r>
          </a:p>
          <a:p>
            <a:pPr lvl="0"/>
            <a:r>
              <a:rPr lang="en-US" sz="3000" dirty="0"/>
              <a:t>To provide best possible patient care</a:t>
            </a:r>
          </a:p>
          <a:p>
            <a:pPr lvl="0"/>
            <a:r>
              <a:rPr lang="en-US" sz="3000" dirty="0"/>
              <a:t>To inculcate the values of mutual respect and ethical practice of medicine</a:t>
            </a:r>
          </a:p>
          <a:p>
            <a:pPr marL="0" indent="0">
              <a:buNone/>
            </a:pPr>
            <a:endParaRPr lang="en-US" sz="3000"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62C5DB-7C1C-A216-B1B3-4408B212C025}"/>
              </a:ext>
            </a:extLst>
          </p:cNvPr>
          <p:cNvSpPr>
            <a:spLocks noGrp="1"/>
          </p:cNvSpPr>
          <p:nvPr>
            <p:ph type="title"/>
          </p:nvPr>
        </p:nvSpPr>
        <p:spPr>
          <a:xfrm>
            <a:off x="457200" y="506436"/>
            <a:ext cx="8229600" cy="911201"/>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9E92C4F2-5655-5684-1185-EC4123363A1D}"/>
              </a:ext>
            </a:extLst>
          </p:cNvPr>
          <p:cNvSpPr>
            <a:spLocks noGrp="1"/>
          </p:cNvSpPr>
          <p:nvPr>
            <p:ph idx="1"/>
          </p:nvPr>
        </p:nvSpPr>
        <p:spPr/>
        <p:txBody>
          <a:bodyPr>
            <a:normAutofit fontScale="25000" lnSpcReduction="20000"/>
          </a:bodyPr>
          <a:lstStyle/>
          <a:p>
            <a:pPr marL="0" indent="0" algn="l">
              <a:buNone/>
            </a:pPr>
            <a:r>
              <a:rPr lang="en-US" sz="8000" i="0" dirty="0">
                <a:solidFill>
                  <a:srgbClr val="0D0D0D"/>
                </a:solidFill>
                <a:effectLst/>
              </a:rPr>
              <a:t>1. A 22-year-old female presents to the emergency department after cutting her wrists with a kitchen knife. She reports feeling overwhelmed by stress from work and personal relationships. She denies any previous suicide attempts but admits to having recurrent thoughts of self-harm. She describes feeling hopeless and unable to cope with her emotions. On examination, she has superficial lacerations on her wrists. She appears tearful and expresses feelings of worthlessness. What is the most appropriate next step in management?</a:t>
            </a:r>
          </a:p>
          <a:p>
            <a:pPr algn="l"/>
            <a:endParaRPr lang="en-US" sz="8000" b="0" i="0" dirty="0">
              <a:solidFill>
                <a:srgbClr val="0D0D0D"/>
              </a:solidFill>
              <a:effectLst/>
            </a:endParaRPr>
          </a:p>
          <a:p>
            <a:pPr marL="0" indent="0">
              <a:buNone/>
            </a:pPr>
            <a:r>
              <a:rPr lang="en-US" sz="8000" b="0" i="0" dirty="0">
                <a:solidFill>
                  <a:srgbClr val="0D0D0D"/>
                </a:solidFill>
                <a:effectLst/>
              </a:rPr>
              <a:t>A) Admit her to the psychiatric unit for further evaluation and monitoring. </a:t>
            </a:r>
          </a:p>
          <a:p>
            <a:pPr marL="0" indent="0" algn="l">
              <a:buNone/>
            </a:pPr>
            <a:r>
              <a:rPr lang="en-US" sz="8000" b="0" i="0" dirty="0">
                <a:solidFill>
                  <a:srgbClr val="0D0D0D"/>
                </a:solidFill>
                <a:effectLst/>
              </a:rPr>
              <a:t>B) ) Discharge her home with a referral to outpatient therapy. </a:t>
            </a:r>
          </a:p>
          <a:p>
            <a:pPr marL="0" indent="0" algn="l">
              <a:buNone/>
            </a:pPr>
            <a:r>
              <a:rPr lang="en-US" sz="8000" b="0" i="0" dirty="0">
                <a:solidFill>
                  <a:srgbClr val="0D0D0D"/>
                </a:solidFill>
                <a:effectLst/>
              </a:rPr>
              <a:t>C) Prescribe antidepressant medication and arrange a follow-up appointment.</a:t>
            </a:r>
          </a:p>
          <a:p>
            <a:pPr marL="0" indent="0" algn="l">
              <a:buNone/>
            </a:pPr>
            <a:r>
              <a:rPr lang="en-US" sz="8000" b="0" i="0" dirty="0">
                <a:solidFill>
                  <a:srgbClr val="0D0D0D"/>
                </a:solidFill>
                <a:effectLst/>
              </a:rPr>
              <a:t>D) Provide her with a safety plan and refer her to a community mental health team.</a:t>
            </a:r>
          </a:p>
          <a:p>
            <a:endParaRPr lang="en-US" dirty="0"/>
          </a:p>
        </p:txBody>
      </p:sp>
      <p:sp>
        <p:nvSpPr>
          <p:cNvPr id="6" name="TextBox 5">
            <a:extLst>
              <a:ext uri="{FF2B5EF4-FFF2-40B4-BE49-F238E27FC236}">
                <a16:creationId xmlns:a16="http://schemas.microsoft.com/office/drawing/2014/main" id="{C3AFD252-CCD2-3AC0-C98D-FE1052D9F71C}"/>
              </a:ext>
            </a:extLst>
          </p:cNvPr>
          <p:cNvSpPr txBox="1"/>
          <p:nvPr/>
        </p:nvSpPr>
        <p:spPr>
          <a:xfrm>
            <a:off x="3460652" y="5964702"/>
            <a:ext cx="2616591" cy="369332"/>
          </a:xfrm>
          <a:prstGeom prst="rect">
            <a:avLst/>
          </a:prstGeom>
          <a:noFill/>
        </p:spPr>
        <p:txBody>
          <a:bodyPr wrap="square" rtlCol="0">
            <a:spAutoFit/>
          </a:bodyPr>
          <a:lstStyle/>
          <a:p>
            <a:r>
              <a:rPr lang="en-US" b="1" dirty="0">
                <a:solidFill>
                  <a:srgbClr val="FF0000"/>
                </a:solidFill>
              </a:rPr>
              <a:t>Answer: A</a:t>
            </a:r>
          </a:p>
        </p:txBody>
      </p:sp>
    </p:spTree>
    <p:extLst>
      <p:ext uri="{BB962C8B-B14F-4D97-AF65-F5344CB8AC3E}">
        <p14:creationId xmlns:p14="http://schemas.microsoft.com/office/powerpoint/2010/main" val="100116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D6F61-ED73-6EC1-66FE-01CA191F52EB}"/>
              </a:ext>
            </a:extLst>
          </p:cNvPr>
          <p:cNvSpPr>
            <a:spLocks noGrp="1"/>
          </p:cNvSpPr>
          <p:nvPr>
            <p:ph type="title"/>
          </p:nvPr>
        </p:nvSpPr>
        <p:spPr>
          <a:xfrm>
            <a:off x="457200" y="618978"/>
            <a:ext cx="8229600" cy="798660"/>
          </a:xfrm>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44C21A55-7C97-8C97-55BF-D54D6AB681AC}"/>
              </a:ext>
            </a:extLst>
          </p:cNvPr>
          <p:cNvSpPr>
            <a:spLocks noGrp="1"/>
          </p:cNvSpPr>
          <p:nvPr>
            <p:ph idx="1"/>
          </p:nvPr>
        </p:nvSpPr>
        <p:spPr/>
        <p:txBody>
          <a:bodyPr>
            <a:noAutofit/>
          </a:bodyPr>
          <a:lstStyle/>
          <a:p>
            <a:pPr marL="0" indent="0">
              <a:buNone/>
            </a:pPr>
            <a:r>
              <a:rPr lang="en-US" sz="2600" b="0" i="0" dirty="0">
                <a:solidFill>
                  <a:srgbClr val="0D0D0D"/>
                </a:solidFill>
                <a:effectLst/>
                <a:latin typeface="+mj-lt"/>
              </a:rPr>
              <a:t>2. A 17-year-old male presents to the emergency department with superficial cuts on his arms. He reports feeling overwhelmed by academic pressure and relationship issues. He denies suicidal intent but admits to using self-harm as a coping mechanism. On examination, he appears anxious and distressed. What is the initial step in managing this patient? </a:t>
            </a:r>
          </a:p>
          <a:p>
            <a:pPr marL="0" indent="0">
              <a:buNone/>
            </a:pPr>
            <a:r>
              <a:rPr lang="en-US" sz="2600" b="0" i="0" dirty="0">
                <a:solidFill>
                  <a:srgbClr val="0D0D0D"/>
                </a:solidFill>
                <a:effectLst/>
                <a:latin typeface="+mj-lt"/>
              </a:rPr>
              <a:t>A) Immediate psychiatric hospitalization. </a:t>
            </a:r>
          </a:p>
          <a:p>
            <a:pPr marL="0" indent="0">
              <a:buNone/>
            </a:pPr>
            <a:r>
              <a:rPr lang="en-US" sz="2600" b="0" i="0" dirty="0">
                <a:solidFill>
                  <a:srgbClr val="0D0D0D"/>
                </a:solidFill>
                <a:effectLst/>
                <a:latin typeface="+mj-lt"/>
              </a:rPr>
              <a:t>B) Prescribing antidepressant medication.</a:t>
            </a:r>
          </a:p>
          <a:p>
            <a:pPr marL="0" indent="0">
              <a:buNone/>
            </a:pPr>
            <a:r>
              <a:rPr lang="en-US" sz="2600" b="0" i="0" dirty="0">
                <a:solidFill>
                  <a:srgbClr val="0D0D0D"/>
                </a:solidFill>
                <a:effectLst/>
                <a:latin typeface="+mj-lt"/>
              </a:rPr>
              <a:t>C) Referring to outpatient therapy. </a:t>
            </a:r>
          </a:p>
          <a:p>
            <a:pPr marL="0" indent="0">
              <a:buNone/>
            </a:pPr>
            <a:r>
              <a:rPr lang="en-US" sz="2600" b="0" i="0" dirty="0">
                <a:solidFill>
                  <a:srgbClr val="0D0D0D"/>
                </a:solidFill>
                <a:effectLst/>
                <a:latin typeface="+mj-lt"/>
              </a:rPr>
              <a:t>D) Conducting a comprehensive suicide risk assessment.</a:t>
            </a:r>
            <a:endParaRPr lang="en-US" sz="2600" dirty="0">
              <a:latin typeface="+mj-lt"/>
            </a:endParaRPr>
          </a:p>
        </p:txBody>
      </p:sp>
      <p:sp>
        <p:nvSpPr>
          <p:cNvPr id="4" name="TextBox 3">
            <a:extLst>
              <a:ext uri="{FF2B5EF4-FFF2-40B4-BE49-F238E27FC236}">
                <a16:creationId xmlns:a16="http://schemas.microsoft.com/office/drawing/2014/main" id="{A0A74B7A-D45B-F635-B5D9-E83BDB88F999}"/>
              </a:ext>
            </a:extLst>
          </p:cNvPr>
          <p:cNvSpPr txBox="1"/>
          <p:nvPr/>
        </p:nvSpPr>
        <p:spPr>
          <a:xfrm>
            <a:off x="2855742" y="6308725"/>
            <a:ext cx="3854547" cy="369332"/>
          </a:xfrm>
          <a:prstGeom prst="rect">
            <a:avLst/>
          </a:prstGeom>
          <a:noFill/>
        </p:spPr>
        <p:txBody>
          <a:bodyPr wrap="square" rtlCol="0">
            <a:spAutoFit/>
          </a:bodyPr>
          <a:lstStyle/>
          <a:p>
            <a:pPr algn="ctr"/>
            <a:r>
              <a:rPr lang="en-US" b="1" dirty="0">
                <a:solidFill>
                  <a:srgbClr val="FF0000"/>
                </a:solidFill>
              </a:rPr>
              <a:t>Answer: D </a:t>
            </a:r>
          </a:p>
        </p:txBody>
      </p:sp>
    </p:spTree>
    <p:extLst>
      <p:ext uri="{BB962C8B-B14F-4D97-AF65-F5344CB8AC3E}">
        <p14:creationId xmlns:p14="http://schemas.microsoft.com/office/powerpoint/2010/main" val="1354493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5240F0-E5EB-108F-F72C-16F9F8B76A3D}"/>
              </a:ext>
            </a:extLst>
          </p:cNvPr>
          <p:cNvSpPr>
            <a:spLocks noGrp="1"/>
          </p:cNvSpPr>
          <p:nvPr>
            <p:ph type="title"/>
          </p:nvPr>
        </p:nvSpPr>
        <p:spPr/>
        <p:txBody>
          <a:bodyPr/>
          <a:lstStyle/>
          <a:p>
            <a:r>
              <a:rPr lang="en-US" b="1" dirty="0">
                <a:solidFill>
                  <a:srgbClr val="7030A0"/>
                </a:solidFill>
              </a:rPr>
              <a:t>MCQ</a:t>
            </a:r>
          </a:p>
        </p:txBody>
      </p:sp>
      <p:sp>
        <p:nvSpPr>
          <p:cNvPr id="3" name="Content Placeholder 2">
            <a:extLst>
              <a:ext uri="{FF2B5EF4-FFF2-40B4-BE49-F238E27FC236}">
                <a16:creationId xmlns:a16="http://schemas.microsoft.com/office/drawing/2014/main" id="{2F5E3022-669E-6A43-D05A-8FC76B9E4001}"/>
              </a:ext>
            </a:extLst>
          </p:cNvPr>
          <p:cNvSpPr>
            <a:spLocks noGrp="1"/>
          </p:cNvSpPr>
          <p:nvPr>
            <p:ph idx="1"/>
          </p:nvPr>
        </p:nvSpPr>
        <p:spPr/>
        <p:txBody>
          <a:bodyPr/>
          <a:lstStyle/>
          <a:p>
            <a:pPr marL="0" indent="0">
              <a:buNone/>
            </a:pPr>
            <a:r>
              <a:rPr lang="en-US" dirty="0">
                <a:solidFill>
                  <a:srgbClr val="0D0D0D"/>
                </a:solidFill>
                <a:latin typeface="Söhne"/>
              </a:rPr>
              <a:t>3</a:t>
            </a:r>
            <a:r>
              <a:rPr lang="en-US" b="0" i="0" dirty="0">
                <a:solidFill>
                  <a:srgbClr val="0D0D0D"/>
                </a:solidFill>
                <a:effectLst/>
                <a:latin typeface="Söhne"/>
              </a:rPr>
              <a:t>.Which of the following risk factors is most strongly associated with increased suicide risk? </a:t>
            </a:r>
          </a:p>
          <a:p>
            <a:pPr marL="0" indent="0">
              <a:buNone/>
            </a:pPr>
            <a:r>
              <a:rPr lang="en-US" b="0" i="0" dirty="0">
                <a:solidFill>
                  <a:srgbClr val="0D0D0D"/>
                </a:solidFill>
                <a:effectLst/>
                <a:latin typeface="Söhne"/>
              </a:rPr>
              <a:t>A) Being in a long-term relationship.</a:t>
            </a:r>
          </a:p>
          <a:p>
            <a:pPr marL="0" indent="0">
              <a:buNone/>
            </a:pPr>
            <a:r>
              <a:rPr lang="en-US" b="0" i="0" dirty="0">
                <a:solidFill>
                  <a:srgbClr val="0D0D0D"/>
                </a:solidFill>
                <a:effectLst/>
                <a:latin typeface="Söhne"/>
              </a:rPr>
              <a:t>B) Having a strong social support network. </a:t>
            </a:r>
          </a:p>
          <a:p>
            <a:pPr marL="0" indent="0">
              <a:buNone/>
            </a:pPr>
            <a:r>
              <a:rPr lang="en-US" b="0" i="0" dirty="0">
                <a:solidFill>
                  <a:srgbClr val="0D0D0D"/>
                </a:solidFill>
                <a:effectLst/>
                <a:latin typeface="Söhne"/>
              </a:rPr>
              <a:t>C) A history of previous suicide attempts. </a:t>
            </a:r>
          </a:p>
          <a:p>
            <a:pPr marL="0" indent="0">
              <a:buNone/>
            </a:pPr>
            <a:r>
              <a:rPr lang="en-US" b="0" i="0" dirty="0">
                <a:solidFill>
                  <a:srgbClr val="0D0D0D"/>
                </a:solidFill>
                <a:effectLst/>
                <a:latin typeface="Söhne"/>
              </a:rPr>
              <a:t>D) Regular exercise routine.</a:t>
            </a:r>
            <a:endParaRPr lang="en-US" dirty="0"/>
          </a:p>
        </p:txBody>
      </p:sp>
      <p:sp>
        <p:nvSpPr>
          <p:cNvPr id="4" name="TextBox 3">
            <a:extLst>
              <a:ext uri="{FF2B5EF4-FFF2-40B4-BE49-F238E27FC236}">
                <a16:creationId xmlns:a16="http://schemas.microsoft.com/office/drawing/2014/main" id="{FADA1865-FF9B-DF54-6338-3915CDF16D37}"/>
              </a:ext>
            </a:extLst>
          </p:cNvPr>
          <p:cNvSpPr txBox="1"/>
          <p:nvPr/>
        </p:nvSpPr>
        <p:spPr>
          <a:xfrm>
            <a:off x="2982352" y="6386732"/>
            <a:ext cx="3179298" cy="369332"/>
          </a:xfrm>
          <a:prstGeom prst="rect">
            <a:avLst/>
          </a:prstGeom>
          <a:noFill/>
        </p:spPr>
        <p:txBody>
          <a:bodyPr wrap="square" rtlCol="0">
            <a:spAutoFit/>
          </a:bodyPr>
          <a:lstStyle/>
          <a:p>
            <a:pPr algn="ctr"/>
            <a:r>
              <a:rPr lang="en-US" b="1" dirty="0">
                <a:solidFill>
                  <a:srgbClr val="FF0000"/>
                </a:solidFill>
              </a:rPr>
              <a:t>Answer: C </a:t>
            </a:r>
          </a:p>
        </p:txBody>
      </p:sp>
    </p:spTree>
    <p:extLst>
      <p:ext uri="{BB962C8B-B14F-4D97-AF65-F5344CB8AC3E}">
        <p14:creationId xmlns:p14="http://schemas.microsoft.com/office/powerpoint/2010/main" val="10430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AD8A4-DFBD-4376-B453-C385EA81792A}"/>
              </a:ext>
            </a:extLst>
          </p:cNvPr>
          <p:cNvSpPr>
            <a:spLocks noGrp="1"/>
          </p:cNvSpPr>
          <p:nvPr>
            <p:ph type="title"/>
          </p:nvPr>
        </p:nvSpPr>
        <p:spPr>
          <a:xfrm>
            <a:off x="450574" y="731836"/>
            <a:ext cx="8236226" cy="685802"/>
          </a:xfrm>
        </p:spPr>
        <p:txBody>
          <a:bodyPr>
            <a:normAutofit fontScale="90000"/>
          </a:bodyPr>
          <a:lstStyle/>
          <a:p>
            <a:r>
              <a:rPr lang="en-US" b="1" dirty="0">
                <a:solidFill>
                  <a:srgbClr val="7030A0"/>
                </a:solidFill>
              </a:rPr>
              <a:t>References</a:t>
            </a:r>
            <a:endParaRPr lang="en-PK" b="1" dirty="0">
              <a:solidFill>
                <a:srgbClr val="7030A0"/>
              </a:solidFill>
            </a:endParaRPr>
          </a:p>
        </p:txBody>
      </p:sp>
      <p:sp>
        <p:nvSpPr>
          <p:cNvPr id="3" name="Content Placeholder 2">
            <a:extLst>
              <a:ext uri="{FF2B5EF4-FFF2-40B4-BE49-F238E27FC236}">
                <a16:creationId xmlns:a16="http://schemas.microsoft.com/office/drawing/2014/main" id="{DA35C2EA-1537-48EC-A704-3E37F79904E2}"/>
              </a:ext>
            </a:extLst>
          </p:cNvPr>
          <p:cNvSpPr>
            <a:spLocks noGrp="1"/>
          </p:cNvSpPr>
          <p:nvPr>
            <p:ph idx="1"/>
          </p:nvPr>
        </p:nvSpPr>
        <p:spPr>
          <a:xfrm>
            <a:off x="450574" y="2093842"/>
            <a:ext cx="8236226" cy="4032321"/>
          </a:xfrm>
        </p:spPr>
        <p:txBody>
          <a:bodyPr/>
          <a:lstStyle/>
          <a:p>
            <a:r>
              <a:rPr lang="en-US" dirty="0"/>
              <a:t>Handbook of Behavioral sciences by </a:t>
            </a:r>
            <a:r>
              <a:rPr lang="en-US" dirty="0" err="1"/>
              <a:t>Mowadat</a:t>
            </a:r>
            <a:r>
              <a:rPr lang="en-US" dirty="0"/>
              <a:t> </a:t>
            </a:r>
            <a:r>
              <a:rPr lang="en-US" dirty="0" err="1"/>
              <a:t>H.Rana</a:t>
            </a:r>
            <a:r>
              <a:rPr lang="en-US" dirty="0"/>
              <a:t>, Third edition</a:t>
            </a:r>
          </a:p>
          <a:p>
            <a:endParaRPr lang="en-US" dirty="0"/>
          </a:p>
          <a:p>
            <a:endParaRPr lang="en-PK" dirty="0"/>
          </a:p>
        </p:txBody>
      </p:sp>
    </p:spTree>
    <p:extLst>
      <p:ext uri="{BB962C8B-B14F-4D97-AF65-F5344CB8AC3E}">
        <p14:creationId xmlns:p14="http://schemas.microsoft.com/office/powerpoint/2010/main" val="291920370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gradFill>
          <a:gsLst>
            <a:gs pos="3000">
              <a:schemeClr val="accent4">
                <a:lumMod val="60000"/>
                <a:lumOff val="40000"/>
              </a:schemeClr>
            </a:gs>
            <a:gs pos="79000">
              <a:schemeClr val="accent4">
                <a:lumMod val="20000"/>
                <a:lumOff val="80000"/>
              </a:schemeClr>
            </a:gs>
            <a:gs pos="22000">
              <a:schemeClr val="accent4">
                <a:lumMod val="40000"/>
                <a:lumOff val="60000"/>
              </a:schemeClr>
            </a:gs>
            <a:gs pos="100000">
              <a:schemeClr val="accent4">
                <a:lumMod val="20000"/>
                <a:lumOff val="80000"/>
              </a:schemeClr>
            </a:gs>
            <a:gs pos="100000">
              <a:schemeClr val="accent4">
                <a:lumMod val="40000"/>
                <a:lumOff val="60000"/>
              </a:schemeClr>
            </a:gs>
            <a:gs pos="39000">
              <a:schemeClr val="accent4">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752CD8-1B9B-F56F-A1DD-80CB3F4FD57E}"/>
              </a:ext>
            </a:extLst>
          </p:cNvPr>
          <p:cNvSpPr>
            <a:spLocks noGrp="1"/>
          </p:cNvSpPr>
          <p:nvPr>
            <p:ph type="ctrTitle"/>
          </p:nvPr>
        </p:nvSpPr>
        <p:spPr>
          <a:xfrm>
            <a:off x="685800" y="2186609"/>
            <a:ext cx="7772400" cy="1656521"/>
          </a:xfrm>
        </p:spPr>
        <p:txBody>
          <a:bodyPr>
            <a:normAutofit/>
          </a:bodyPr>
          <a:lstStyle/>
          <a:p>
            <a:r>
              <a:rPr lang="en-US" sz="6000" b="1" dirty="0">
                <a:solidFill>
                  <a:schemeClr val="accent4">
                    <a:lumMod val="50000"/>
                  </a:schemeClr>
                </a:solidFill>
              </a:rPr>
              <a:t>Thank You</a:t>
            </a:r>
          </a:p>
        </p:txBody>
      </p:sp>
      <p:sp>
        <p:nvSpPr>
          <p:cNvPr id="3" name="Subtitle 2">
            <a:extLst>
              <a:ext uri="{FF2B5EF4-FFF2-40B4-BE49-F238E27FC236}">
                <a16:creationId xmlns:a16="http://schemas.microsoft.com/office/drawing/2014/main" id="{2D4F9947-F378-6032-99C4-E68E29207D93}"/>
              </a:ext>
            </a:extLst>
          </p:cNvPr>
          <p:cNvSpPr>
            <a:spLocks noGrp="1"/>
          </p:cNvSpPr>
          <p:nvPr>
            <p:ph type="subTitle" idx="1"/>
          </p:nvPr>
        </p:nvSpPr>
        <p:spPr>
          <a:xfrm>
            <a:off x="1371600" y="4810539"/>
            <a:ext cx="6400800" cy="828260"/>
          </a:xfrm>
        </p:spPr>
        <p:txBody>
          <a:bodyPr>
            <a:normAutofit/>
          </a:bodyPr>
          <a:lstStyle/>
          <a:p>
            <a:r>
              <a:rPr lang="en-US" sz="3700" dirty="0">
                <a:solidFill>
                  <a:schemeClr val="tx1">
                    <a:lumMod val="95000"/>
                    <a:lumOff val="5000"/>
                  </a:schemeClr>
                </a:solidFill>
              </a:rPr>
              <a:t>ioprmu@gmail.com</a:t>
            </a:r>
          </a:p>
        </p:txBody>
      </p:sp>
    </p:spTree>
    <p:extLst>
      <p:ext uri="{BB962C8B-B14F-4D97-AF65-F5344CB8AC3E}">
        <p14:creationId xmlns:p14="http://schemas.microsoft.com/office/powerpoint/2010/main" val="4131481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918283"/>
            <a:ext cx="5605670" cy="5634916"/>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538317935"/>
              </p:ext>
            </p:extLst>
          </p:nvPr>
        </p:nvGraphicFramePr>
        <p:xfrm>
          <a:off x="5715000" y="923568"/>
          <a:ext cx="3362325" cy="5629632"/>
        </p:xfrm>
        <a:graphic>
          <a:graphicData uri="http://schemas.openxmlformats.org/drawingml/2006/table">
            <a:tbl>
              <a:tblPr firstRow="1" bandRow="1">
                <a:tableStyleId>{00A15C55-8517-42AA-B614-E9B94910E393}</a:tableStyleId>
              </a:tblPr>
              <a:tblGrid>
                <a:gridCol w="2704479">
                  <a:extLst>
                    <a:ext uri="{9D8B030D-6E8A-4147-A177-3AD203B41FA5}">
                      <a16:colId xmlns:a16="http://schemas.microsoft.com/office/drawing/2014/main" val="20000"/>
                    </a:ext>
                  </a:extLst>
                </a:gridCol>
                <a:gridCol w="657846">
                  <a:extLst>
                    <a:ext uri="{9D8B030D-6E8A-4147-A177-3AD203B41FA5}">
                      <a16:colId xmlns:a16="http://schemas.microsoft.com/office/drawing/2014/main" val="20001"/>
                    </a:ext>
                  </a:extLst>
                </a:gridCol>
              </a:tblGrid>
              <a:tr h="885169">
                <a:tc gridSpan="2">
                  <a:txBody>
                    <a:bodyPr/>
                    <a:lstStyle/>
                    <a:p>
                      <a:r>
                        <a:rPr lang="en-US" dirty="0"/>
                        <a:t>Prof Umar’s model of clinically oriented integrated</a:t>
                      </a:r>
                      <a:r>
                        <a:rPr lang="en-US" baseline="0" dirty="0"/>
                        <a:t>  Lecture</a:t>
                      </a:r>
                    </a:p>
                    <a:p>
                      <a:r>
                        <a:rPr lang="en-US" baseline="0" dirty="0"/>
                        <a:t>Third year MBBS</a:t>
                      </a:r>
                      <a:endParaRPr lang="en-US" dirty="0"/>
                    </a:p>
                  </a:txBody>
                  <a:tcPr/>
                </a:tc>
                <a:tc hMerge="1">
                  <a:txBody>
                    <a:bodyPr/>
                    <a:lstStyle/>
                    <a:p>
                      <a:endParaRPr lang="en-US"/>
                    </a:p>
                  </a:txBody>
                  <a:tcPr/>
                </a:tc>
                <a:extLst>
                  <a:ext uri="{0D108BD9-81ED-4DB2-BD59-A6C34878D82A}">
                    <a16:rowId xmlns:a16="http://schemas.microsoft.com/office/drawing/2014/main" val="10000"/>
                  </a:ext>
                </a:extLst>
              </a:tr>
              <a:tr h="354068">
                <a:tc>
                  <a:txBody>
                    <a:bodyPr/>
                    <a:lstStyle/>
                    <a:p>
                      <a:r>
                        <a:rPr lang="en-US" sz="1600" dirty="0"/>
                        <a:t>Core subject </a:t>
                      </a:r>
                    </a:p>
                  </a:txBody>
                  <a:tcPr/>
                </a:tc>
                <a:tc>
                  <a:txBody>
                    <a:bodyPr/>
                    <a:lstStyle/>
                    <a:p>
                      <a:r>
                        <a:rPr lang="en-US" dirty="0"/>
                        <a:t>80%</a:t>
                      </a:r>
                    </a:p>
                  </a:txBody>
                  <a:tcPr/>
                </a:tc>
                <a:extLst>
                  <a:ext uri="{0D108BD9-81ED-4DB2-BD59-A6C34878D82A}">
                    <a16:rowId xmlns:a16="http://schemas.microsoft.com/office/drawing/2014/main" val="10001"/>
                  </a:ext>
                </a:extLst>
              </a:tr>
              <a:tr h="1149072">
                <a:tc>
                  <a:txBody>
                    <a:bodyPr/>
                    <a:lstStyle/>
                    <a:p>
                      <a:r>
                        <a:rPr lang="en-US" sz="1600" dirty="0"/>
                        <a:t>Horizontal integration </a:t>
                      </a:r>
                    </a:p>
                    <a:p>
                      <a:r>
                        <a:rPr lang="en-US" sz="1600" dirty="0"/>
                        <a:t>(</a:t>
                      </a:r>
                      <a:r>
                        <a:rPr lang="en-US" sz="1600" baseline="0" dirty="0"/>
                        <a:t> Same year subjects)</a:t>
                      </a:r>
                    </a:p>
                    <a:p>
                      <a:r>
                        <a:rPr lang="en-US" sz="1600" baseline="0" dirty="0"/>
                        <a:t>Anatomy, Biochemistry, Physiology</a:t>
                      </a:r>
                      <a:endParaRPr lang="en-US" sz="1600" dirty="0"/>
                    </a:p>
                  </a:txBody>
                  <a:tcPr/>
                </a:tc>
                <a:tc>
                  <a:txBody>
                    <a:bodyPr/>
                    <a:lstStyle/>
                    <a:p>
                      <a:r>
                        <a:rPr lang="en-US" dirty="0"/>
                        <a:t>8%</a:t>
                      </a:r>
                    </a:p>
                  </a:txBody>
                  <a:tcPr/>
                </a:tc>
                <a:extLst>
                  <a:ext uri="{0D108BD9-81ED-4DB2-BD59-A6C34878D82A}">
                    <a16:rowId xmlns:a16="http://schemas.microsoft.com/office/drawing/2014/main" val="10002"/>
                  </a:ext>
                </a:extLst>
              </a:tr>
              <a:tr h="1268742">
                <a:tc>
                  <a:txBody>
                    <a:bodyPr/>
                    <a:lstStyle/>
                    <a:p>
                      <a:r>
                        <a:rPr lang="en-US" sz="1600" dirty="0"/>
                        <a:t>Vertical Integration </a:t>
                      </a:r>
                    </a:p>
                    <a:p>
                      <a:r>
                        <a:rPr lang="en-US" sz="1600" dirty="0"/>
                        <a:t>(Basic sciences subjects of different years(Forensic Medicine,</a:t>
                      </a:r>
                      <a:r>
                        <a:rPr lang="en-US" sz="1600" baseline="0" dirty="0"/>
                        <a:t> Pharmacology, Community medicine</a:t>
                      </a:r>
                      <a:endParaRPr lang="en-US" sz="1600" dirty="0"/>
                    </a:p>
                  </a:txBody>
                  <a:tcPr/>
                </a:tc>
                <a:tc>
                  <a:txBody>
                    <a:bodyPr/>
                    <a:lstStyle/>
                    <a:p>
                      <a:r>
                        <a:rPr lang="en-US" dirty="0"/>
                        <a:t>2</a:t>
                      </a:r>
                      <a:r>
                        <a:rPr lang="en-US"/>
                        <a:t>%</a:t>
                      </a:r>
                      <a:endParaRPr lang="en-US" dirty="0"/>
                    </a:p>
                  </a:txBody>
                  <a:tcPr/>
                </a:tc>
                <a:extLst>
                  <a:ext uri="{0D108BD9-81ED-4DB2-BD59-A6C34878D82A}">
                    <a16:rowId xmlns:a16="http://schemas.microsoft.com/office/drawing/2014/main" val="10003"/>
                  </a:ext>
                </a:extLst>
              </a:tr>
              <a:tr h="796652">
                <a:tc>
                  <a:txBody>
                    <a:bodyPr/>
                    <a:lstStyle/>
                    <a:p>
                      <a:r>
                        <a:rPr lang="en-US" sz="1600" dirty="0"/>
                        <a:t>Vertical Integration </a:t>
                      </a:r>
                    </a:p>
                    <a:p>
                      <a:r>
                        <a:rPr lang="en-US" sz="1600" dirty="0"/>
                        <a:t>Clinical Subjects</a:t>
                      </a:r>
                      <a:r>
                        <a:rPr lang="en-US" sz="1600" baseline="0" dirty="0"/>
                        <a:t> (Medicine, Surgery, Gynae/</a:t>
                      </a:r>
                      <a:r>
                        <a:rPr lang="en-US" sz="1600" baseline="0" dirty="0" err="1"/>
                        <a:t>Obs</a:t>
                      </a:r>
                      <a:r>
                        <a:rPr lang="en-US" sz="1600" baseline="0" dirty="0"/>
                        <a:t> </a:t>
                      </a:r>
                      <a:r>
                        <a:rPr lang="en-US" sz="1600" baseline="0" dirty="0" err="1"/>
                        <a:t>etc</a:t>
                      </a:r>
                      <a:r>
                        <a:rPr lang="en-US" sz="1600" baseline="0" dirty="0"/>
                        <a:t>)</a:t>
                      </a:r>
                    </a:p>
                  </a:txBody>
                  <a:tcPr/>
                </a:tc>
                <a:tc>
                  <a:txBody>
                    <a:bodyPr/>
                    <a:lstStyle/>
                    <a:p>
                      <a:r>
                        <a:rPr lang="en-US" dirty="0"/>
                        <a:t>2%</a:t>
                      </a:r>
                    </a:p>
                  </a:txBody>
                  <a:tcPr/>
                </a:tc>
                <a:extLst>
                  <a:ext uri="{0D108BD9-81ED-4DB2-BD59-A6C34878D82A}">
                    <a16:rowId xmlns:a16="http://schemas.microsoft.com/office/drawing/2014/main" val="10004"/>
                  </a:ext>
                </a:extLst>
              </a:tr>
              <a:tr h="1032697">
                <a:tc>
                  <a:txBody>
                    <a:bodyPr/>
                    <a:lstStyle/>
                    <a:p>
                      <a:r>
                        <a:rPr lang="en-US" sz="1600" baseline="0" dirty="0"/>
                        <a:t>Longitudinal/ ongoing integration ( Bioethics, Research, Artificial Intelligence, Family Medicine </a:t>
                      </a:r>
                    </a:p>
                  </a:txBody>
                  <a:tcPr/>
                </a:tc>
                <a:tc>
                  <a:txBody>
                    <a:bodyPr/>
                    <a:lstStyle/>
                    <a:p>
                      <a:r>
                        <a:rPr lang="en-US" dirty="0"/>
                        <a:t>8%</a:t>
                      </a:r>
                    </a:p>
                  </a:txBody>
                  <a:tcPr/>
                </a:tc>
                <a:extLst>
                  <a:ext uri="{0D108BD9-81ED-4DB2-BD59-A6C34878D82A}">
                    <a16:rowId xmlns:a16="http://schemas.microsoft.com/office/drawing/2014/main" val="10005"/>
                  </a:ext>
                </a:extLst>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6972"/>
            <a:ext cx="8229600" cy="700665"/>
          </a:xfrm>
        </p:spPr>
        <p:txBody>
          <a:bodyPr>
            <a:normAutofit fontScale="90000"/>
          </a:bodyPr>
          <a:lstStyle/>
          <a:p>
            <a:br>
              <a:rPr lang="en-GB" b="1" dirty="0">
                <a:solidFill>
                  <a:srgbClr val="7030A0"/>
                </a:solidFill>
              </a:rPr>
            </a:br>
            <a:r>
              <a:rPr lang="en-GB" b="1" dirty="0">
                <a:solidFill>
                  <a:srgbClr val="7030A0"/>
                </a:solidFill>
              </a:rPr>
              <a:t>Learning</a:t>
            </a:r>
            <a:r>
              <a:rPr lang="en-GB" b="1" dirty="0"/>
              <a:t> </a:t>
            </a:r>
            <a:r>
              <a:rPr lang="en-GB" b="1" dirty="0">
                <a:solidFill>
                  <a:srgbClr val="7030A0"/>
                </a:solidFill>
              </a:rPr>
              <a:t>objectives</a:t>
            </a:r>
            <a:br>
              <a:rPr lang="en-US" b="1" dirty="0"/>
            </a:br>
            <a:endParaRPr lang="en-US" b="1" dirty="0"/>
          </a:p>
        </p:txBody>
      </p:sp>
      <p:sp>
        <p:nvSpPr>
          <p:cNvPr id="3" name="Content Placeholder 2"/>
          <p:cNvSpPr>
            <a:spLocks noGrp="1"/>
          </p:cNvSpPr>
          <p:nvPr>
            <p:ph idx="1"/>
          </p:nvPr>
        </p:nvSpPr>
        <p:spPr>
          <a:xfrm>
            <a:off x="457200" y="1600200"/>
            <a:ext cx="8229600" cy="4814047"/>
          </a:xfrm>
        </p:spPr>
        <p:txBody>
          <a:bodyPr>
            <a:normAutofit/>
          </a:bodyPr>
          <a:lstStyle/>
          <a:p>
            <a:pPr marL="0" indent="0">
              <a:buNone/>
            </a:pPr>
            <a:r>
              <a:rPr lang="en-GB" sz="3000" dirty="0">
                <a:latin typeface="+mj-lt"/>
              </a:rPr>
              <a:t>At the end of the session students should be able to</a:t>
            </a:r>
          </a:p>
          <a:p>
            <a:endParaRPr lang="en-GB" sz="3000" dirty="0">
              <a:latin typeface="+mj-lt"/>
            </a:endParaRPr>
          </a:p>
          <a:p>
            <a:pPr marL="0" indent="0">
              <a:buNone/>
            </a:pPr>
            <a:r>
              <a:rPr lang="en-US" sz="3000" dirty="0">
                <a:latin typeface="+mj-lt"/>
              </a:rPr>
              <a:t>•	Understand suicide and deliberate self harm</a:t>
            </a:r>
          </a:p>
          <a:p>
            <a:pPr marL="0" indent="0">
              <a:buNone/>
            </a:pPr>
            <a:r>
              <a:rPr lang="en-US" sz="3000" dirty="0">
                <a:latin typeface="+mj-lt"/>
              </a:rPr>
              <a:t>•	To list differential diagnosis</a:t>
            </a:r>
          </a:p>
          <a:p>
            <a:pPr marL="0" indent="0">
              <a:buNone/>
            </a:pPr>
            <a:r>
              <a:rPr lang="en-US" sz="3000" dirty="0">
                <a:latin typeface="+mj-lt"/>
              </a:rPr>
              <a:t>•	Elaborate a management plan</a:t>
            </a:r>
          </a:p>
          <a:p>
            <a:endParaRPr lang="en-US" sz="3000" dirty="0">
              <a:latin typeface="+mj-lt"/>
            </a:endParaRPr>
          </a:p>
        </p:txBody>
      </p:sp>
    </p:spTree>
    <p:extLst>
      <p:ext uri="{BB962C8B-B14F-4D97-AF65-F5344CB8AC3E}">
        <p14:creationId xmlns:p14="http://schemas.microsoft.com/office/powerpoint/2010/main" val="25592660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D074B8-3ECF-F587-4ABF-76135BA8E47F}"/>
              </a:ext>
            </a:extLst>
          </p:cNvPr>
          <p:cNvSpPr>
            <a:spLocks noGrp="1"/>
          </p:cNvSpPr>
          <p:nvPr>
            <p:ph type="title"/>
          </p:nvPr>
        </p:nvSpPr>
        <p:spPr>
          <a:xfrm>
            <a:off x="457200" y="604912"/>
            <a:ext cx="8229600" cy="812726"/>
          </a:xfrm>
        </p:spPr>
        <p:txBody>
          <a:bodyPr>
            <a:normAutofit/>
          </a:bodyPr>
          <a:lstStyle/>
          <a:p>
            <a:r>
              <a:rPr lang="en-US" b="1" dirty="0">
                <a:solidFill>
                  <a:srgbClr val="7030A0"/>
                </a:solidFill>
              </a:rPr>
              <a:t>Definitions</a:t>
            </a:r>
          </a:p>
        </p:txBody>
      </p:sp>
      <p:sp>
        <p:nvSpPr>
          <p:cNvPr id="3" name="Content Placeholder 2">
            <a:extLst>
              <a:ext uri="{FF2B5EF4-FFF2-40B4-BE49-F238E27FC236}">
                <a16:creationId xmlns:a16="http://schemas.microsoft.com/office/drawing/2014/main" id="{02FA45D8-8E75-54B5-E280-CE6419E1BA5C}"/>
              </a:ext>
            </a:extLst>
          </p:cNvPr>
          <p:cNvSpPr>
            <a:spLocks noGrp="1"/>
          </p:cNvSpPr>
          <p:nvPr>
            <p:ph idx="1"/>
          </p:nvPr>
        </p:nvSpPr>
        <p:spPr>
          <a:xfrm>
            <a:off x="457200" y="1730326"/>
            <a:ext cx="8229600" cy="4395837"/>
          </a:xfrm>
        </p:spPr>
        <p:txBody>
          <a:bodyPr/>
          <a:lstStyle/>
          <a:p>
            <a:pPr marL="0" indent="0" algn="ctr">
              <a:buNone/>
            </a:pPr>
            <a:r>
              <a:rPr lang="en-US" b="1" dirty="0">
                <a:solidFill>
                  <a:schemeClr val="accent2">
                    <a:lumMod val="75000"/>
                  </a:schemeClr>
                </a:solidFill>
              </a:rPr>
              <a:t>Deliberate Self Harm:</a:t>
            </a:r>
          </a:p>
          <a:p>
            <a:r>
              <a:rPr lang="en-US" dirty="0"/>
              <a:t>An act in which an </a:t>
            </a:r>
            <a:r>
              <a:rPr lang="en-US" dirty="0">
                <a:solidFill>
                  <a:srgbClr val="FF0000"/>
                </a:solidFill>
              </a:rPr>
              <a:t>individually deliberately  </a:t>
            </a:r>
            <a:r>
              <a:rPr lang="en-US" dirty="0"/>
              <a:t>causes injury or harm to themselves, </a:t>
            </a:r>
            <a:r>
              <a:rPr lang="en-US" dirty="0">
                <a:solidFill>
                  <a:srgbClr val="FF0000"/>
                </a:solidFill>
              </a:rPr>
              <a:t>without</a:t>
            </a:r>
            <a:r>
              <a:rPr lang="en-US" dirty="0"/>
              <a:t> the intent to commit suicide.</a:t>
            </a:r>
          </a:p>
          <a:p>
            <a:endParaRPr lang="en-US" dirty="0"/>
          </a:p>
          <a:p>
            <a:pPr marL="0" indent="0" algn="ctr">
              <a:buNone/>
            </a:pPr>
            <a:r>
              <a:rPr lang="en-US" b="1" dirty="0">
                <a:solidFill>
                  <a:schemeClr val="accent2">
                    <a:lumMod val="75000"/>
                  </a:schemeClr>
                </a:solidFill>
              </a:rPr>
              <a:t>Self Mutilation</a:t>
            </a:r>
          </a:p>
          <a:p>
            <a:r>
              <a:rPr lang="en-US" dirty="0">
                <a:solidFill>
                  <a:srgbClr val="FF0000"/>
                </a:solidFill>
              </a:rPr>
              <a:t>Repetitive</a:t>
            </a:r>
            <a:r>
              <a:rPr lang="en-US" dirty="0"/>
              <a:t> superficial bodily harm without suicidal intent.</a:t>
            </a:r>
          </a:p>
          <a:p>
            <a:endParaRPr lang="en-US" dirty="0"/>
          </a:p>
        </p:txBody>
      </p:sp>
      <p:sp>
        <p:nvSpPr>
          <p:cNvPr id="4" name="Rounded Rectangle 2">
            <a:extLst>
              <a:ext uri="{FF2B5EF4-FFF2-40B4-BE49-F238E27FC236}">
                <a16:creationId xmlns:a16="http://schemas.microsoft.com/office/drawing/2014/main" id="{745308B4-B202-72BF-2E98-5CE7CD2C74EF}"/>
              </a:ext>
            </a:extLst>
          </p:cNvPr>
          <p:cNvSpPr/>
          <p:nvPr/>
        </p:nvSpPr>
        <p:spPr>
          <a:xfrm>
            <a:off x="185530" y="6457182"/>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958986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D529538-1EFD-635C-C4F1-273C4E3A7F4C}"/>
              </a:ext>
            </a:extLst>
          </p:cNvPr>
          <p:cNvSpPr>
            <a:spLocks noGrp="1"/>
          </p:cNvSpPr>
          <p:nvPr>
            <p:ph idx="1"/>
          </p:nvPr>
        </p:nvSpPr>
        <p:spPr>
          <a:xfrm>
            <a:off x="457200" y="970672"/>
            <a:ext cx="8229600" cy="5155492"/>
          </a:xfrm>
        </p:spPr>
        <p:txBody>
          <a:bodyPr>
            <a:normAutofit lnSpcReduction="10000"/>
          </a:bodyPr>
          <a:lstStyle/>
          <a:p>
            <a:pPr marL="0" indent="0" algn="ctr">
              <a:buNone/>
            </a:pPr>
            <a:r>
              <a:rPr lang="en-US" b="1" dirty="0">
                <a:solidFill>
                  <a:schemeClr val="accent2">
                    <a:lumMod val="75000"/>
                  </a:schemeClr>
                </a:solidFill>
              </a:rPr>
              <a:t>Suicide</a:t>
            </a:r>
            <a:r>
              <a:rPr lang="en-US" b="1" dirty="0"/>
              <a:t> </a:t>
            </a:r>
          </a:p>
          <a:p>
            <a:r>
              <a:rPr lang="en-US" dirty="0"/>
              <a:t>An act in which an </a:t>
            </a:r>
            <a:r>
              <a:rPr lang="en-US" dirty="0">
                <a:solidFill>
                  <a:srgbClr val="FF0000"/>
                </a:solidFill>
              </a:rPr>
              <a:t>individually </a:t>
            </a:r>
            <a:r>
              <a:rPr lang="en-US" dirty="0"/>
              <a:t>causes injury or harm to themselves, </a:t>
            </a:r>
            <a:r>
              <a:rPr lang="en-US" dirty="0">
                <a:solidFill>
                  <a:srgbClr val="FF0000"/>
                </a:solidFill>
              </a:rPr>
              <a:t>with</a:t>
            </a:r>
            <a:r>
              <a:rPr lang="en-US" dirty="0"/>
              <a:t> the intent to end his/her life.</a:t>
            </a:r>
          </a:p>
          <a:p>
            <a:pPr marL="0" indent="0" algn="ctr">
              <a:buNone/>
            </a:pPr>
            <a:r>
              <a:rPr lang="en-US" b="1" dirty="0">
                <a:solidFill>
                  <a:schemeClr val="accent2">
                    <a:lumMod val="75000"/>
                  </a:schemeClr>
                </a:solidFill>
              </a:rPr>
              <a:t>Parasuicide</a:t>
            </a:r>
          </a:p>
          <a:p>
            <a:r>
              <a:rPr lang="en-US" dirty="0"/>
              <a:t>Episodes of self harm survived with or without suicidal intent.</a:t>
            </a:r>
          </a:p>
          <a:p>
            <a:pPr marL="0" indent="0" algn="ctr">
              <a:buNone/>
            </a:pPr>
            <a:r>
              <a:rPr lang="en-US" b="1" dirty="0">
                <a:solidFill>
                  <a:schemeClr val="accent2">
                    <a:lumMod val="75000"/>
                  </a:schemeClr>
                </a:solidFill>
              </a:rPr>
              <a:t>Attempted Suicide</a:t>
            </a:r>
          </a:p>
          <a:p>
            <a:r>
              <a:rPr lang="en-US" dirty="0"/>
              <a:t>For episodes of self harm where there was suicidal intent </a:t>
            </a:r>
          </a:p>
          <a:p>
            <a:endParaRPr lang="en-US" dirty="0"/>
          </a:p>
        </p:txBody>
      </p:sp>
      <p:sp>
        <p:nvSpPr>
          <p:cNvPr id="4" name="Rounded Rectangle 2">
            <a:extLst>
              <a:ext uri="{FF2B5EF4-FFF2-40B4-BE49-F238E27FC236}">
                <a16:creationId xmlns:a16="http://schemas.microsoft.com/office/drawing/2014/main" id="{B5336917-6C8E-DA5F-F3C9-4D44C39D55FA}"/>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2441416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0C583D-E5D8-B17F-CA17-E2099868ADC0}"/>
              </a:ext>
            </a:extLst>
          </p:cNvPr>
          <p:cNvSpPr>
            <a:spLocks noGrp="1"/>
          </p:cNvSpPr>
          <p:nvPr>
            <p:ph type="title"/>
          </p:nvPr>
        </p:nvSpPr>
        <p:spPr/>
        <p:txBody>
          <a:bodyPr/>
          <a:lstStyle/>
          <a:p>
            <a:r>
              <a:rPr lang="en-US" b="1" dirty="0">
                <a:solidFill>
                  <a:srgbClr val="7030A0"/>
                </a:solidFill>
              </a:rPr>
              <a:t>Epidemiology of DSH</a:t>
            </a:r>
          </a:p>
        </p:txBody>
      </p:sp>
      <p:sp>
        <p:nvSpPr>
          <p:cNvPr id="3" name="Content Placeholder 2">
            <a:extLst>
              <a:ext uri="{FF2B5EF4-FFF2-40B4-BE49-F238E27FC236}">
                <a16:creationId xmlns:a16="http://schemas.microsoft.com/office/drawing/2014/main" id="{BBDEBEFB-5CF7-F3C9-0B94-A66099A27363}"/>
              </a:ext>
            </a:extLst>
          </p:cNvPr>
          <p:cNvSpPr>
            <a:spLocks noGrp="1"/>
          </p:cNvSpPr>
          <p:nvPr>
            <p:ph idx="1"/>
          </p:nvPr>
        </p:nvSpPr>
        <p:spPr>
          <a:xfrm>
            <a:off x="457200" y="1702191"/>
            <a:ext cx="8229600" cy="4423972"/>
          </a:xfrm>
        </p:spPr>
        <p:txBody>
          <a:bodyPr>
            <a:normAutofit fontScale="62500" lnSpcReduction="20000"/>
          </a:bodyPr>
          <a:lstStyle/>
          <a:p>
            <a:pPr algn="l">
              <a:spcBef>
                <a:spcPts val="2000"/>
              </a:spcBef>
              <a:spcAft>
                <a:spcPts val="2000"/>
              </a:spcAft>
              <a:buFont typeface="Arial" panose="020B0604020202020204" pitchFamily="34" charset="0"/>
              <a:buChar char="•"/>
            </a:pPr>
            <a:r>
              <a:rPr lang="en-US" b="0" i="0" dirty="0">
                <a:solidFill>
                  <a:srgbClr val="212121"/>
                </a:solidFill>
                <a:effectLst/>
              </a:rPr>
              <a:t>Lifetime prevalence of deliberate self-harm in Europe and the US is about 3% to 5% of the population, and has been increasing.</a:t>
            </a:r>
          </a:p>
          <a:p>
            <a:pPr algn="l">
              <a:spcBef>
                <a:spcPts val="2000"/>
              </a:spcBef>
              <a:spcAft>
                <a:spcPts val="2000"/>
              </a:spcAft>
              <a:buFont typeface="Arial" panose="020B0604020202020204" pitchFamily="34" charset="0"/>
              <a:buChar char="•"/>
            </a:pPr>
            <a:r>
              <a:rPr lang="en-US" b="0" i="0" dirty="0">
                <a:solidFill>
                  <a:srgbClr val="212121"/>
                </a:solidFill>
                <a:effectLst/>
              </a:rPr>
              <a:t>Familial, biological, and psychosocial factors may contribute. Risks are higher in women and young adults, in people who are socially isolated or deprived, and in those with psychiatric or personality disorders.</a:t>
            </a:r>
          </a:p>
          <a:p>
            <a:pPr algn="l">
              <a:spcBef>
                <a:spcPts val="2000"/>
              </a:spcBef>
              <a:spcAft>
                <a:spcPts val="2000"/>
              </a:spcAft>
            </a:pPr>
            <a:r>
              <a:rPr lang="en-US" b="0" i="0" dirty="0">
                <a:solidFill>
                  <a:srgbClr val="212121"/>
                </a:solidFill>
                <a:effectLst/>
              </a:rPr>
              <a:t>Around a quarter of people will repeat the self-harm within 4 years, and the long-term suicide risk is 3% to 7%.</a:t>
            </a:r>
          </a:p>
          <a:p>
            <a:pPr algn="l">
              <a:spcBef>
                <a:spcPts val="2000"/>
              </a:spcBef>
              <a:spcAft>
                <a:spcPts val="2000"/>
              </a:spcAft>
              <a:buFont typeface="Arial" panose="020B0604020202020204" pitchFamily="34" charset="0"/>
              <a:buChar char="•"/>
            </a:pPr>
            <a:r>
              <a:rPr lang="en-US" b="0" i="0" dirty="0">
                <a:solidFill>
                  <a:srgbClr val="212121"/>
                </a:solidFill>
                <a:effectLst/>
              </a:rPr>
              <a:t>Younger adults are more likely to repeat non-fatal self-harm, while adults aged over 45 years are more likely to die by suicide, especially if the previous self-harm involved a violent method.</a:t>
            </a:r>
          </a:p>
          <a:p>
            <a:endParaRPr lang="en-US" dirty="0"/>
          </a:p>
        </p:txBody>
      </p:sp>
      <p:sp>
        <p:nvSpPr>
          <p:cNvPr id="4" name="Rounded Rectangle 2">
            <a:extLst>
              <a:ext uri="{FF2B5EF4-FFF2-40B4-BE49-F238E27FC236}">
                <a16:creationId xmlns:a16="http://schemas.microsoft.com/office/drawing/2014/main" id="{B12E758F-53ED-F307-4BF8-0D62C3FF5E5A}"/>
              </a:ext>
            </a:extLst>
          </p:cNvPr>
          <p:cNvSpPr/>
          <p:nvPr/>
        </p:nvSpPr>
        <p:spPr>
          <a:xfrm>
            <a:off x="185530" y="6471250"/>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
        <p:nvSpPr>
          <p:cNvPr id="6" name="TextBox 5">
            <a:extLst>
              <a:ext uri="{FF2B5EF4-FFF2-40B4-BE49-F238E27FC236}">
                <a16:creationId xmlns:a16="http://schemas.microsoft.com/office/drawing/2014/main" id="{7F6C6E5F-6526-111F-2E3E-2C390FC9FA73}"/>
              </a:ext>
            </a:extLst>
          </p:cNvPr>
          <p:cNvSpPr txBox="1"/>
          <p:nvPr/>
        </p:nvSpPr>
        <p:spPr>
          <a:xfrm>
            <a:off x="763172" y="5947792"/>
            <a:ext cx="7617655" cy="360933"/>
          </a:xfrm>
          <a:prstGeom prst="rect">
            <a:avLst/>
          </a:prstGeom>
          <a:noFill/>
        </p:spPr>
        <p:txBody>
          <a:bodyPr wrap="square">
            <a:spAutoFit/>
          </a:bodyPr>
          <a:lstStyle/>
          <a:p>
            <a:pPr algn="l">
              <a:lnSpc>
                <a:spcPts val="2250"/>
              </a:lnSpc>
              <a:spcBef>
                <a:spcPts val="2000"/>
              </a:spcBef>
              <a:spcAft>
                <a:spcPts val="1000"/>
              </a:spcAft>
            </a:pPr>
            <a:r>
              <a:rPr lang="en-US" sz="1400" b="1" dirty="0">
                <a:solidFill>
                  <a:schemeClr val="tx2">
                    <a:lumMod val="60000"/>
                    <a:lumOff val="40000"/>
                  </a:schemeClr>
                </a:solidFill>
              </a:rPr>
              <a:t>De</a:t>
            </a:r>
            <a:r>
              <a:rPr lang="en-US" sz="1400" b="1" i="0" dirty="0">
                <a:solidFill>
                  <a:schemeClr val="tx2">
                    <a:lumMod val="60000"/>
                    <a:lumOff val="40000"/>
                  </a:schemeClr>
                </a:solidFill>
                <a:effectLst/>
              </a:rPr>
              <a:t>liberate self-harm (and attempted suicide)</a:t>
            </a:r>
            <a:r>
              <a:rPr lang="en-US" sz="1400" b="1" u="sng" dirty="0">
                <a:solidFill>
                  <a:schemeClr val="tx2">
                    <a:lumMod val="60000"/>
                    <a:lumOff val="40000"/>
                  </a:schemeClr>
                </a:solidFill>
              </a:rPr>
              <a:t>, G Mustafa</a:t>
            </a:r>
            <a:r>
              <a:rPr lang="en-US" sz="1400" b="1" i="0" u="sng" dirty="0">
                <a:solidFill>
                  <a:srgbClr val="0000FF"/>
                </a:solidFill>
                <a:effectLst/>
                <a:hlinkClick r:id="rId2">
                  <a:extLst>
                    <a:ext uri="{A12FA001-AC4F-418D-AE19-62706E023703}">
                      <ahyp:hlinkClr xmlns:ahyp="http://schemas.microsoft.com/office/drawing/2018/hyperlinkcolor" val="tx"/>
                    </a:ext>
                  </a:extLst>
                </a:hlinkClick>
              </a:rPr>
              <a:t> </a:t>
            </a:r>
            <a:r>
              <a:rPr lang="en-US" sz="1400" b="1" u="sng" dirty="0" err="1">
                <a:solidFill>
                  <a:schemeClr val="tx2">
                    <a:lumMod val="60000"/>
                    <a:lumOff val="40000"/>
                  </a:schemeClr>
                </a:solidFill>
                <a:hlinkClick r:id="rId2">
                  <a:extLst>
                    <a:ext uri="{A12FA001-AC4F-418D-AE19-62706E023703}">
                      <ahyp:hlinkClr xmlns:ahyp="http://schemas.microsoft.com/office/drawing/2018/hyperlinkcolor" val="tx"/>
                    </a:ext>
                  </a:extLst>
                </a:hlinkClick>
              </a:rPr>
              <a:t>S</a:t>
            </a:r>
            <a:r>
              <a:rPr lang="en-US" sz="1400" b="1" i="0" u="sng" dirty="0" err="1">
                <a:solidFill>
                  <a:schemeClr val="tx2">
                    <a:lumMod val="60000"/>
                    <a:lumOff val="40000"/>
                  </a:schemeClr>
                </a:solidFill>
                <a:effectLst/>
                <a:hlinkClick r:id="rId2">
                  <a:extLst>
                    <a:ext uri="{A12FA001-AC4F-418D-AE19-62706E023703}">
                      <ahyp:hlinkClr xmlns:ahyp="http://schemas.microsoft.com/office/drawing/2018/hyperlinkcolor" val="tx"/>
                    </a:ext>
                  </a:extLst>
                </a:hlinkClick>
              </a:rPr>
              <a:t>oomro</a:t>
            </a:r>
            <a:r>
              <a:rPr lang="en-US" sz="1400" b="1" i="0" dirty="0" err="1">
                <a:solidFill>
                  <a:schemeClr val="tx2">
                    <a:lumMod val="60000"/>
                    <a:lumOff val="40000"/>
                  </a:schemeClr>
                </a:solidFill>
                <a:effectLst/>
              </a:rPr>
              <a:t>,Sara</a:t>
            </a:r>
            <a:r>
              <a:rPr lang="en-US" sz="1400" b="1" i="0" dirty="0">
                <a:solidFill>
                  <a:schemeClr val="tx2">
                    <a:lumMod val="60000"/>
                    <a:lumOff val="40000"/>
                  </a:schemeClr>
                </a:solidFill>
                <a:effectLst/>
              </a:rPr>
              <a:t> </a:t>
            </a:r>
            <a:r>
              <a:rPr lang="en-US" sz="1400" b="1" i="0" u="sng" dirty="0" err="1">
                <a:solidFill>
                  <a:schemeClr val="tx2">
                    <a:lumMod val="60000"/>
                    <a:lumOff val="40000"/>
                  </a:schemeClr>
                </a:solidFill>
                <a:effectLst/>
                <a:hlinkClick r:id="rId3">
                  <a:extLst>
                    <a:ext uri="{A12FA001-AC4F-418D-AE19-62706E023703}">
                      <ahyp:hlinkClr xmlns:ahyp="http://schemas.microsoft.com/office/drawing/2018/hyperlinkcolor" val="tx"/>
                    </a:ext>
                  </a:extLst>
                </a:hlinkClick>
              </a:rPr>
              <a:t>kakhi</a:t>
            </a:r>
            <a:r>
              <a:rPr lang="en-US" sz="1400" b="1" i="0" dirty="0">
                <a:solidFill>
                  <a:schemeClr val="tx2">
                    <a:lumMod val="60000"/>
                    <a:lumOff val="40000"/>
                  </a:schemeClr>
                </a:solidFill>
                <a:effectLst/>
              </a:rPr>
              <a:t>, BMJ clin </a:t>
            </a:r>
            <a:r>
              <a:rPr lang="en-US" sz="1400" b="1" i="0" dirty="0" err="1">
                <a:solidFill>
                  <a:schemeClr val="tx2">
                    <a:lumMod val="60000"/>
                    <a:lumOff val="40000"/>
                  </a:schemeClr>
                </a:solidFill>
                <a:effectLst/>
              </a:rPr>
              <a:t>evid</a:t>
            </a:r>
            <a:r>
              <a:rPr lang="en-US" sz="1400" b="1" i="0" dirty="0">
                <a:solidFill>
                  <a:schemeClr val="tx2">
                    <a:lumMod val="60000"/>
                    <a:lumOff val="40000"/>
                  </a:schemeClr>
                </a:solidFill>
                <a:effectLst/>
              </a:rPr>
              <a:t>. 2015</a:t>
            </a:r>
          </a:p>
        </p:txBody>
      </p:sp>
    </p:spTree>
    <p:extLst>
      <p:ext uri="{BB962C8B-B14F-4D97-AF65-F5344CB8AC3E}">
        <p14:creationId xmlns:p14="http://schemas.microsoft.com/office/powerpoint/2010/main" val="40596271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6"/>
            <a:ext cx="8229600" cy="685801"/>
          </a:xfrm>
        </p:spPr>
        <p:txBody>
          <a:bodyPr>
            <a:normAutofit fontScale="90000"/>
          </a:bodyPr>
          <a:lstStyle/>
          <a:p>
            <a:r>
              <a:rPr lang="en-US" b="1" dirty="0">
                <a:solidFill>
                  <a:srgbClr val="7030A0"/>
                </a:solidFill>
              </a:rPr>
              <a:t>Methods of DSH</a:t>
            </a:r>
          </a:p>
        </p:txBody>
      </p:sp>
      <p:sp>
        <p:nvSpPr>
          <p:cNvPr id="3" name="Content Placeholder 2"/>
          <p:cNvSpPr>
            <a:spLocks noGrp="1"/>
          </p:cNvSpPr>
          <p:nvPr>
            <p:ph idx="1"/>
          </p:nvPr>
        </p:nvSpPr>
        <p:spPr>
          <a:xfrm>
            <a:off x="457200" y="1800665"/>
            <a:ext cx="8229600" cy="4325498"/>
          </a:xfrm>
        </p:spPr>
        <p:txBody>
          <a:bodyPr/>
          <a:lstStyle/>
          <a:p>
            <a:r>
              <a:rPr lang="en-US" dirty="0"/>
              <a:t>Drug overdose</a:t>
            </a:r>
          </a:p>
          <a:p>
            <a:r>
              <a:rPr lang="en-US" dirty="0"/>
              <a:t>Cutting forearms</a:t>
            </a:r>
          </a:p>
          <a:p>
            <a:r>
              <a:rPr lang="en-US" dirty="0"/>
              <a:t>Burning/ abrasions</a:t>
            </a:r>
          </a:p>
          <a:p>
            <a:r>
              <a:rPr lang="en-US" dirty="0"/>
              <a:t>Biting</a:t>
            </a:r>
          </a:p>
          <a:p>
            <a:r>
              <a:rPr lang="en-US" dirty="0"/>
              <a:t>Head banging</a:t>
            </a:r>
          </a:p>
          <a:p>
            <a:r>
              <a:rPr lang="en-US" dirty="0"/>
              <a:t>Picking, pulling skin and hair</a:t>
            </a:r>
          </a:p>
          <a:p>
            <a:r>
              <a:rPr lang="en-US" dirty="0"/>
              <a:t>Hitting</a:t>
            </a:r>
          </a:p>
          <a:p>
            <a:endParaRPr lang="en-US"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2225362"/>
            <a:ext cx="2847975"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50259"/>
            <a:ext cx="26193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2">
            <a:extLst>
              <a:ext uri="{FF2B5EF4-FFF2-40B4-BE49-F238E27FC236}">
                <a16:creationId xmlns:a16="http://schemas.microsoft.com/office/drawing/2014/main" id="{9D5A1878-B508-F0A9-93F9-C068A0B5EBE8}"/>
              </a:ext>
            </a:extLst>
          </p:cNvPr>
          <p:cNvSpPr/>
          <p:nvPr/>
        </p:nvSpPr>
        <p:spPr>
          <a:xfrm>
            <a:off x="185530" y="6513454"/>
            <a:ext cx="2083537" cy="277000"/>
          </a:xfrm>
          <a:prstGeom prst="roundRect">
            <a:avLst>
              <a:gd name="adj" fmla="val 50000"/>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a:t>Core Concept</a:t>
            </a:r>
          </a:p>
        </p:txBody>
      </p:sp>
    </p:spTree>
    <p:extLst>
      <p:ext uri="{BB962C8B-B14F-4D97-AF65-F5344CB8AC3E}">
        <p14:creationId xmlns:p14="http://schemas.microsoft.com/office/powerpoint/2010/main" val="13056626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905</TotalTime>
  <Words>1775</Words>
  <Application>Microsoft Office PowerPoint</Application>
  <PresentationFormat>On-screen Show (4:3)</PresentationFormat>
  <Paragraphs>212</Paragraphs>
  <Slides>34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34</vt:i4>
      </vt:variant>
    </vt:vector>
  </HeadingPairs>
  <TitlesOfParts>
    <vt:vector size="42" baseType="lpstr">
      <vt:lpstr>Arial</vt:lpstr>
      <vt:lpstr>Arial Black</vt:lpstr>
      <vt:lpstr>Calibri</vt:lpstr>
      <vt:lpstr>Courier New</vt:lpstr>
      <vt:lpstr>Söhne</vt:lpstr>
      <vt:lpstr>Times New Roman</vt:lpstr>
      <vt:lpstr>Univers LT W01_45 Light1475944</vt:lpstr>
      <vt:lpstr>Office Theme</vt:lpstr>
      <vt:lpstr>PowerPoint Presentation</vt:lpstr>
      <vt:lpstr>Deliberate Self Harm</vt:lpstr>
      <vt:lpstr>Motto Vision; The Dream/Tomorrow</vt:lpstr>
      <vt:lpstr>PowerPoint Presentation</vt:lpstr>
      <vt:lpstr> Learning objectives </vt:lpstr>
      <vt:lpstr>Definitions</vt:lpstr>
      <vt:lpstr>PowerPoint Presentation</vt:lpstr>
      <vt:lpstr>Epidemiology of DSH</vt:lpstr>
      <vt:lpstr>Methods of DSH</vt:lpstr>
      <vt:lpstr>Reasons for DSH</vt:lpstr>
      <vt:lpstr>PowerPoint Presentation</vt:lpstr>
      <vt:lpstr>PowerPoint Presentation</vt:lpstr>
      <vt:lpstr>PowerPoint Presentation</vt:lpstr>
      <vt:lpstr>PowerPoint Presentation</vt:lpstr>
      <vt:lpstr>Scenario</vt:lpstr>
      <vt:lpstr>Factors Suggesting High Suicidal Intent</vt:lpstr>
      <vt:lpstr>ASSESSMENT</vt:lpstr>
      <vt:lpstr>Medically Serious Act Of Self-harm</vt:lpstr>
      <vt:lpstr>Imminent Risk Of Self-harm/Suicide</vt:lpstr>
      <vt:lpstr>Assess for any of the Psychiatric illness</vt:lpstr>
      <vt:lpstr>Care For The Person With Self-harm</vt:lpstr>
      <vt:lpstr>Psychosocial Assessment</vt:lpstr>
      <vt:lpstr>Pharmacological Treatment</vt:lpstr>
      <vt:lpstr>Psychosocial Interventions</vt:lpstr>
      <vt:lpstr>PowerPoint Presentation</vt:lpstr>
      <vt:lpstr>PowerPoint Presentation</vt:lpstr>
      <vt:lpstr>PowerPoint Presentation</vt:lpstr>
      <vt:lpstr>Suicide and deliberate self-harm in Pakistan: a scoping review  Sualeha S. Shekhani, Shagufta Perveen, BMC Psychiatry (2018)</vt:lpstr>
      <vt:lpstr>PowerPoint Presentation</vt:lpstr>
      <vt:lpstr>MCQ</vt:lpstr>
      <vt:lpstr>MCQ</vt:lpstr>
      <vt:lpstr>MCQ</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dc:title>
  <dc:creator>SARMAD</dc:creator>
  <cp:lastModifiedBy>Kainat Mirza</cp:lastModifiedBy>
  <cp:revision>170</cp:revision>
  <dcterms:created xsi:type="dcterms:W3CDTF">2018-12-27T13:04:00Z</dcterms:created>
  <dcterms:modified xsi:type="dcterms:W3CDTF">2025-02-14T12:02:48Z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FA949C85846A4FA89155DC9D35B92F66</vt:lpwstr>
  </property>
  <property fmtid="{D5CDD505-2E9C-101B-9397-08002B2CF9AE}" pid="3" name="KSOProductBuildVer">
    <vt:lpwstr>1033-11.2.0.11440</vt:lpwstr>
  </property>
</Properties>
</file>