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36"/>
  </p:notesMasterIdLst>
  <p:sldIdLst>
    <p:sldId id="340" r:id="rId2"/>
    <p:sldId id="378" r:id="rId3"/>
    <p:sldId id="351" r:id="rId4"/>
    <p:sldId id="364" r:id="rId5"/>
    <p:sldId id="380" r:id="rId6"/>
    <p:sldId id="392" r:id="rId7"/>
    <p:sldId id="394" r:id="rId8"/>
    <p:sldId id="396" r:id="rId9"/>
    <p:sldId id="398" r:id="rId10"/>
    <p:sldId id="399" r:id="rId11"/>
    <p:sldId id="400" r:id="rId12"/>
    <p:sldId id="401" r:id="rId13"/>
    <p:sldId id="402" r:id="rId14"/>
    <p:sldId id="403" r:id="rId15"/>
    <p:sldId id="404" r:id="rId16"/>
    <p:sldId id="405" r:id="rId17"/>
    <p:sldId id="407" r:id="rId18"/>
    <p:sldId id="413" r:id="rId19"/>
    <p:sldId id="414" r:id="rId20"/>
    <p:sldId id="415" r:id="rId21"/>
    <p:sldId id="416" r:id="rId22"/>
    <p:sldId id="418" r:id="rId23"/>
    <p:sldId id="419" r:id="rId24"/>
    <p:sldId id="420" r:id="rId25"/>
    <p:sldId id="421" r:id="rId26"/>
    <p:sldId id="425" r:id="rId27"/>
    <p:sldId id="426" r:id="rId28"/>
    <p:sldId id="431" r:id="rId29"/>
    <p:sldId id="541" r:id="rId30"/>
    <p:sldId id="427" r:id="rId31"/>
    <p:sldId id="432" r:id="rId32"/>
    <p:sldId id="428" r:id="rId33"/>
    <p:sldId id="371" r:id="rId34"/>
    <p:sldId id="542"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85" autoAdjust="0"/>
    <p:restoredTop sz="94654" autoAdjust="0"/>
  </p:normalViewPr>
  <p:slideViewPr>
    <p:cSldViewPr snapToGrid="0">
      <p:cViewPr varScale="1">
        <p:scale>
          <a:sx n="68" d="100"/>
          <a:sy n="68" d="100"/>
        </p:scale>
        <p:origin x="1488" y="7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33808D-A680-482D-97FA-F4F391C9C860}" type="datetimeFigureOut">
              <a:rPr lang="en-US" smtClean="0"/>
              <a:t>2/14/2025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F02C68-DBC0-48DC-9126-02CEC8AEFF93}" type="slidenum">
              <a:rPr lang="en-US" smtClean="0"/>
              <a:t>‹#›</a:t>
            </a:fld>
            <a:endParaRPr lang="en-US"/>
          </a:p>
        </p:txBody>
      </p:sp>
    </p:spTree>
    <p:extLst>
      <p:ext uri="{BB962C8B-B14F-4D97-AF65-F5344CB8AC3E}">
        <p14:creationId xmlns:p14="http://schemas.microsoft.com/office/powerpoint/2010/main" val="3874499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D770630F-D237-4948-ADE9-66C3540D05DE}" type="datetimeFigureOut">
              <a:rPr lang="en-US" smtClean="0"/>
              <a:t>2/14/2025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E3BFE8B-3643-4A16-B7A8-DC2B2F6255B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5714A449-1458-407A-8624-2CC23E85E1E8}" type="datetimeFigureOut">
              <a:rPr lang="en-US" smtClean="0"/>
              <a:t>2/14/2025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1A4F411-0C68-4F5C-A939-750F262AE29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65E1258-8448-4638-BF29-DB3E275F79C4}" type="datetimeFigureOut">
              <a:rPr lang="en-US" smtClean="0"/>
              <a:t>2/14/2025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893E684-4E4D-4D8F-B606-96ACB69CB72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71538" y="192088"/>
            <a:ext cx="8162925" cy="1431925"/>
          </a:xfrm>
        </p:spPr>
        <p:txBody>
          <a:bodyPr/>
          <a:lstStyle/>
          <a:p>
            <a:r>
              <a:rPr lang="en-US"/>
              <a:t>Click to edit Master title style</a:t>
            </a:r>
          </a:p>
        </p:txBody>
      </p:sp>
      <p:sp>
        <p:nvSpPr>
          <p:cNvPr id="3" name="Online Image Placeholder 2"/>
          <p:cNvSpPr>
            <a:spLocks noGrp="1"/>
          </p:cNvSpPr>
          <p:nvPr>
            <p:ph type="clipArt" sz="half" idx="1"/>
          </p:nvPr>
        </p:nvSpPr>
        <p:spPr>
          <a:xfrm>
            <a:off x="912813" y="1905000"/>
            <a:ext cx="3978275" cy="4191000"/>
          </a:xfrm>
        </p:spPr>
        <p:txBody>
          <a:bodyPr/>
          <a:lstStyle/>
          <a:p>
            <a:endParaRPr lang="en-US"/>
          </a:p>
        </p:txBody>
      </p:sp>
      <p:sp>
        <p:nvSpPr>
          <p:cNvPr id="4" name="Text Placeholder 3"/>
          <p:cNvSpPr>
            <a:spLocks noGrp="1"/>
          </p:cNvSpPr>
          <p:nvPr>
            <p:ph type="body" sz="half" idx="2"/>
          </p:nvPr>
        </p:nvSpPr>
        <p:spPr>
          <a:xfrm>
            <a:off x="5043488" y="1905000"/>
            <a:ext cx="3979862"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152525" y="62865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590925" y="62865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019925" y="6286500"/>
            <a:ext cx="1905000" cy="457200"/>
          </a:xfrm>
        </p:spPr>
        <p:txBody>
          <a:bodyPr/>
          <a:lstStyle>
            <a:lvl1pPr>
              <a:defRPr/>
            </a:lvl1pPr>
          </a:lstStyle>
          <a:p>
            <a:fld id="{B114C281-A9D4-4A51-8DB0-73D04084ECB8}"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D01F22C-CC44-48D0-BDFB-BF5985E83F05}" type="datetimeFigureOut">
              <a:rPr lang="en-US" smtClean="0"/>
              <a:t>2/14/2025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DA394D7-9785-4BE5-AFD5-4F918A68902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11E5D6-3AEB-4476-8290-489922E6ED24}" type="datetimeFigureOut">
              <a:rPr lang="en-US" smtClean="0"/>
              <a:t>2/14/2025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BDFF78F-8FAE-45F5-87F9-E0C692719B1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69A1B241-0EB7-4629-B262-0394A942B967}" type="datetimeFigureOut">
              <a:rPr lang="en-US" smtClean="0"/>
              <a:t>2/14/2025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A259807-4E02-4090-954C-8862AE38006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3E6B634F-7E36-4F3D-9ACE-EC02E50D0CD1}" type="datetimeFigureOut">
              <a:rPr lang="en-US" smtClean="0"/>
              <a:t>2/14/2025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FB91A49-D5F3-4578-872E-65604690CDE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5086D5AD-6C9F-4E1F-B626-751293D5C63B}" type="datetimeFigureOut">
              <a:rPr lang="en-US" smtClean="0"/>
              <a:t>2/14/2025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60004BE-0912-48C1-A9DA-82B185A6131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1B625E7-27CC-4DA6-A008-CB00287D933B}" type="datetimeFigureOut">
              <a:rPr lang="en-US" smtClean="0"/>
              <a:t>2/14/2025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829B39B-E19B-4684-B84C-73DF500C59F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876F8FC-B7BB-4CAB-A507-7A78D26CED12}" type="datetimeFigureOut">
              <a:rPr lang="en-US" smtClean="0"/>
              <a:t>2/14/2025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17349AB-2C45-4CA2-9222-EAC2086D39E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C41B8C0-47A9-434A-877C-77F7D0A0C2D6}" type="datetimeFigureOut">
              <a:rPr lang="en-US" smtClean="0"/>
              <a:t>2/14/2025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3572ADC-6BDA-4F21-BCE5-91C08D50048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EF83F5F-AEDA-455A-B4D2-47AD59329E2A}" type="datetimeFigureOut">
              <a:rPr lang="en-US" smtClean="0"/>
              <a:t>2/14/2025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D3EE5A7-3B9C-4286-91B6-CD02380A3E59}" type="slidenum">
              <a:rPr lang="en-US" smtClean="0"/>
              <a:t>‹#›</a:t>
            </a:fld>
            <a:endParaRPr lang="en-US"/>
          </a:p>
        </p:txBody>
      </p:sp>
      <p:sp>
        <p:nvSpPr>
          <p:cNvPr id="7" name="Rectangle 6"/>
          <p:cNvSpPr/>
          <p:nvPr userDrawn="1"/>
        </p:nvSpPr>
        <p:spPr>
          <a:xfrm>
            <a:off x="0" y="2"/>
            <a:ext cx="9144000" cy="36512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srgbClr val="FFFFFF"/>
              </a:solidFill>
            </a:endParaRPr>
          </a:p>
        </p:txBody>
      </p:sp>
      <p:sp>
        <p:nvSpPr>
          <p:cNvPr id="8" name="Rectangle 10"/>
          <p:cNvSpPr>
            <a:spLocks noChangeArrowheads="1"/>
          </p:cNvSpPr>
          <p:nvPr userDrawn="1"/>
        </p:nvSpPr>
        <p:spPr bwMode="auto">
          <a:xfrm>
            <a:off x="5596171" y="28576"/>
            <a:ext cx="27093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1200" b="1">
                <a:solidFill>
                  <a:srgbClr val="FFFFFF"/>
                </a:solidFill>
              </a:rPr>
              <a:t>The Rawalpindi Medical University</a:t>
            </a:r>
            <a:endParaRPr lang="en-US" altLang="en-US" sz="1200">
              <a:solidFill>
                <a:srgbClr val="FFFFFF"/>
              </a:solidFill>
            </a:endParaRPr>
          </a:p>
        </p:txBody>
      </p:sp>
      <p:pic>
        <p:nvPicPr>
          <p:cNvPr id="9"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l="4786" t="7560" r="11351" b="8024"/>
          <a:stretch>
            <a:fillRect/>
          </a:stretch>
        </p:blipFill>
        <p:spPr bwMode="auto">
          <a:xfrm>
            <a:off x="8336047" y="44451"/>
            <a:ext cx="577217" cy="58102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web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ogo Bismillah.jpg"/>
          <p:cNvPicPr>
            <a:picLocks noChangeAspect="1"/>
          </p:cNvPicPr>
          <p:nvPr/>
        </p:nvPicPr>
        <p:blipFill>
          <a:blip r:embed="rId2" cstate="print"/>
          <a:stretch>
            <a:fillRect/>
          </a:stretch>
        </p:blipFill>
        <p:spPr>
          <a:xfrm>
            <a:off x="2514600" y="1600200"/>
            <a:ext cx="4048991" cy="352098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6804E-7F3C-0821-CA0B-40AD57CB76BB}"/>
              </a:ext>
            </a:extLst>
          </p:cNvPr>
          <p:cNvSpPr>
            <a:spLocks noGrp="1"/>
          </p:cNvSpPr>
          <p:nvPr>
            <p:ph type="title"/>
          </p:nvPr>
        </p:nvSpPr>
        <p:spPr>
          <a:xfrm>
            <a:off x="457200" y="633046"/>
            <a:ext cx="8229600" cy="784592"/>
          </a:xfrm>
        </p:spPr>
        <p:txBody>
          <a:bodyPr/>
          <a:lstStyle/>
          <a:p>
            <a:r>
              <a:rPr lang="en-US" b="1" dirty="0">
                <a:solidFill>
                  <a:srgbClr val="7030A0"/>
                </a:solidFill>
              </a:rPr>
              <a:t>Situational crisis</a:t>
            </a:r>
          </a:p>
        </p:txBody>
      </p:sp>
      <p:sp>
        <p:nvSpPr>
          <p:cNvPr id="3" name="Content Placeholder 2">
            <a:extLst>
              <a:ext uri="{FF2B5EF4-FFF2-40B4-BE49-F238E27FC236}">
                <a16:creationId xmlns:a16="http://schemas.microsoft.com/office/drawing/2014/main" id="{026CDE03-D71E-D6CF-AD03-02CB22358EA2}"/>
              </a:ext>
            </a:extLst>
          </p:cNvPr>
          <p:cNvSpPr>
            <a:spLocks noGrp="1"/>
          </p:cNvSpPr>
          <p:nvPr>
            <p:ph idx="1"/>
          </p:nvPr>
        </p:nvSpPr>
        <p:spPr>
          <a:xfrm>
            <a:off x="457200" y="1533377"/>
            <a:ext cx="8419514" cy="5176911"/>
          </a:xfrm>
        </p:spPr>
        <p:txBody>
          <a:bodyPr>
            <a:normAutofit fontScale="85000" lnSpcReduction="20000"/>
          </a:bodyPr>
          <a:lstStyle/>
          <a:p>
            <a:r>
              <a:rPr lang="en-US" dirty="0"/>
              <a:t>A situational crisis is an </a:t>
            </a:r>
            <a:r>
              <a:rPr lang="en-US" dirty="0">
                <a:solidFill>
                  <a:srgbClr val="FF0000"/>
                </a:solidFill>
              </a:rPr>
              <a:t>unexpected personal </a:t>
            </a:r>
            <a:r>
              <a:rPr lang="en-US" dirty="0"/>
              <a:t>stressful event occurs with little advance warning.</a:t>
            </a:r>
          </a:p>
          <a:p>
            <a:r>
              <a:rPr lang="en-US" dirty="0"/>
              <a:t>It is </a:t>
            </a:r>
            <a:r>
              <a:rPr lang="en-US" dirty="0">
                <a:solidFill>
                  <a:srgbClr val="FF0000"/>
                </a:solidFill>
              </a:rPr>
              <a:t>less predictable </a:t>
            </a:r>
            <a:r>
              <a:rPr lang="en-US" dirty="0"/>
              <a:t>in nature.</a:t>
            </a:r>
          </a:p>
          <a:p>
            <a:pPr algn="l">
              <a:buFont typeface="Arial" panose="020B0604020202020204" pitchFamily="34" charset="0"/>
              <a:buChar char="•"/>
            </a:pPr>
            <a:r>
              <a:rPr lang="en-US" dirty="0"/>
              <a:t>The event threatens an </a:t>
            </a:r>
            <a:r>
              <a:rPr lang="en-US" dirty="0">
                <a:solidFill>
                  <a:srgbClr val="FF0000"/>
                </a:solidFill>
              </a:rPr>
              <a:t>individual’s equilibrium</a:t>
            </a:r>
            <a:r>
              <a:rPr lang="en-US" dirty="0"/>
              <a:t>.</a:t>
            </a:r>
          </a:p>
          <a:p>
            <a:pPr marL="0" indent="0" algn="l">
              <a:buNone/>
            </a:pPr>
            <a:r>
              <a:rPr lang="en-US" b="1" dirty="0">
                <a:solidFill>
                  <a:schemeClr val="accent1"/>
                </a:solidFill>
              </a:rPr>
              <a:t>Example:</a:t>
            </a:r>
          </a:p>
          <a:p>
            <a:pPr algn="l">
              <a:buFont typeface="Arial" panose="020B0604020202020204" pitchFamily="34" charset="0"/>
              <a:buChar char="•"/>
            </a:pPr>
            <a:r>
              <a:rPr lang="en-US" b="0" i="0" dirty="0">
                <a:effectLst/>
              </a:rPr>
              <a:t>Accident</a:t>
            </a:r>
          </a:p>
          <a:p>
            <a:pPr algn="l">
              <a:buFont typeface="Arial" panose="020B0604020202020204" pitchFamily="34" charset="0"/>
              <a:buChar char="•"/>
            </a:pPr>
            <a:r>
              <a:rPr lang="en-US" b="0" i="0" dirty="0">
                <a:effectLst/>
              </a:rPr>
              <a:t>Illness or serious injury of self or family member</a:t>
            </a:r>
          </a:p>
          <a:p>
            <a:pPr algn="l">
              <a:buFont typeface="Arial" panose="020B0604020202020204" pitchFamily="34" charset="0"/>
              <a:buChar char="•"/>
            </a:pPr>
            <a:r>
              <a:rPr lang="en-US" b="0" i="0" dirty="0">
                <a:effectLst/>
              </a:rPr>
              <a:t>Loss of a job</a:t>
            </a:r>
          </a:p>
          <a:p>
            <a:pPr algn="l">
              <a:buFont typeface="Arial" panose="020B0604020202020204" pitchFamily="34" charset="0"/>
              <a:buChar char="•"/>
            </a:pPr>
            <a:r>
              <a:rPr lang="en-US" b="0" i="0" dirty="0">
                <a:effectLst/>
              </a:rPr>
              <a:t>Bankruptcy</a:t>
            </a:r>
          </a:p>
          <a:p>
            <a:pPr algn="l">
              <a:buFont typeface="Arial" panose="020B0604020202020204" pitchFamily="34" charset="0"/>
              <a:buChar char="•"/>
            </a:pPr>
            <a:r>
              <a:rPr lang="en-US" b="0" i="0" dirty="0">
                <a:effectLst/>
              </a:rPr>
              <a:t>Relocation/geographical move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b="0" i="0" dirty="0">
                <a:effectLst/>
              </a:rPr>
              <a:t>Divorce</a:t>
            </a:r>
          </a:p>
          <a:p>
            <a:pPr marL="0" marR="0" lvl="0" indent="0" algn="l" defTabSz="914400" rtl="0" eaLnBrk="1" fontAlgn="auto" latinLnBrk="0" hangingPunct="1">
              <a:lnSpc>
                <a:spcPct val="100000"/>
              </a:lnSpc>
              <a:spcBef>
                <a:spcPct val="20000"/>
              </a:spcBef>
              <a:spcAft>
                <a:spcPts val="0"/>
              </a:spcAft>
              <a:buClrTx/>
              <a:buSzTx/>
              <a:buNone/>
              <a:tabLst/>
              <a:defRPr/>
            </a:pPr>
            <a:endParaRPr kumimoji="0" lang="en-US" sz="1300" b="1" i="0" u="none" strike="noStrike" kern="1200" cap="none" spc="0" normalizeH="0" baseline="0" noProof="0" dirty="0">
              <a:ln>
                <a:noFill/>
              </a:ln>
              <a:solidFill>
                <a:srgbClr val="4F81BD"/>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a:ln>
                  <a:noFill/>
                </a:ln>
                <a:solidFill>
                  <a:srgbClr val="4F81BD"/>
                </a:solidFill>
                <a:effectLst/>
                <a:uLnTx/>
                <a:uFillTx/>
                <a:latin typeface="Calibri"/>
                <a:ea typeface="+mn-ea"/>
                <a:cs typeface="+mn-cs"/>
              </a:rPr>
              <a:t>Nursing: Mental Health And Community Concepts, https://wtcs.pressbooks.pub/nursingmhcc/chapter/3-5-crisis-and-crisis-intervention</a:t>
            </a:r>
          </a:p>
          <a:p>
            <a:pPr algn="l">
              <a:buFont typeface="Arial" panose="020B0604020202020204" pitchFamily="34" charset="0"/>
              <a:buChar char="•"/>
            </a:pPr>
            <a:endParaRPr lang="en-US" b="0" i="0" dirty="0">
              <a:effectLst/>
            </a:endParaRPr>
          </a:p>
          <a:p>
            <a:endParaRPr lang="en-US" dirty="0"/>
          </a:p>
        </p:txBody>
      </p:sp>
      <p:sp>
        <p:nvSpPr>
          <p:cNvPr id="4" name="Rounded Rectangle 2">
            <a:extLst>
              <a:ext uri="{FF2B5EF4-FFF2-40B4-BE49-F238E27FC236}">
                <a16:creationId xmlns:a16="http://schemas.microsoft.com/office/drawing/2014/main" id="{39A30FF1-22EA-F514-F627-40835EDFF091}"/>
              </a:ext>
            </a:extLst>
          </p:cNvPr>
          <p:cNvSpPr/>
          <p:nvPr/>
        </p:nvSpPr>
        <p:spPr>
          <a:xfrm>
            <a:off x="267286" y="6513341"/>
            <a:ext cx="2089945" cy="234561"/>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920013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D7F2D-CCBF-8997-A4CF-0092E8F6B6A7}"/>
              </a:ext>
            </a:extLst>
          </p:cNvPr>
          <p:cNvSpPr>
            <a:spLocks noGrp="1"/>
          </p:cNvSpPr>
          <p:nvPr>
            <p:ph type="title"/>
          </p:nvPr>
        </p:nvSpPr>
        <p:spPr>
          <a:xfrm>
            <a:off x="457200" y="496643"/>
            <a:ext cx="8229600" cy="717012"/>
          </a:xfrm>
        </p:spPr>
        <p:txBody>
          <a:bodyPr>
            <a:normAutofit fontScale="90000"/>
          </a:bodyPr>
          <a:lstStyle/>
          <a:p>
            <a:r>
              <a:rPr lang="en-US" b="1" dirty="0">
                <a:solidFill>
                  <a:srgbClr val="7030A0"/>
                </a:solidFill>
              </a:rPr>
              <a:t>Adventitious Crisis</a:t>
            </a:r>
          </a:p>
        </p:txBody>
      </p:sp>
      <p:sp>
        <p:nvSpPr>
          <p:cNvPr id="3" name="Content Placeholder 2">
            <a:extLst>
              <a:ext uri="{FF2B5EF4-FFF2-40B4-BE49-F238E27FC236}">
                <a16:creationId xmlns:a16="http://schemas.microsoft.com/office/drawing/2014/main" id="{E3314283-A60A-6B4A-61D0-AD93B9AE2603}"/>
              </a:ext>
            </a:extLst>
          </p:cNvPr>
          <p:cNvSpPr>
            <a:spLocks noGrp="1"/>
          </p:cNvSpPr>
          <p:nvPr>
            <p:ph idx="1"/>
          </p:nvPr>
        </p:nvSpPr>
        <p:spPr>
          <a:xfrm>
            <a:off x="457200" y="1406769"/>
            <a:ext cx="8489852" cy="4954588"/>
          </a:xfrm>
        </p:spPr>
        <p:txBody>
          <a:bodyPr>
            <a:noAutofit/>
          </a:bodyPr>
          <a:lstStyle/>
          <a:p>
            <a:r>
              <a:rPr lang="en-US" sz="2200" dirty="0"/>
              <a:t>An adventitious crisis is an </a:t>
            </a:r>
            <a:r>
              <a:rPr lang="en-US" sz="2200" dirty="0">
                <a:solidFill>
                  <a:srgbClr val="FF0000"/>
                </a:solidFill>
              </a:rPr>
              <a:t>event that is uncommon or unanticipated,</a:t>
            </a:r>
            <a:r>
              <a:rPr lang="en-US" sz="2200" dirty="0"/>
              <a:t> often involves multiple losses or extensive losses.</a:t>
            </a:r>
          </a:p>
          <a:p>
            <a:r>
              <a:rPr lang="en-US" sz="2200" dirty="0"/>
              <a:t>It can occur due to a major natural or man-made event.</a:t>
            </a:r>
          </a:p>
          <a:p>
            <a:r>
              <a:rPr lang="en-US" sz="2200" dirty="0"/>
              <a:t>It is </a:t>
            </a:r>
            <a:r>
              <a:rPr lang="en-US" sz="2200" dirty="0">
                <a:solidFill>
                  <a:srgbClr val="FF0000"/>
                </a:solidFill>
              </a:rPr>
              <a:t>unpredictable in nature</a:t>
            </a:r>
            <a:r>
              <a:rPr lang="en-US" sz="2200" dirty="0"/>
              <a:t>.</a:t>
            </a:r>
          </a:p>
          <a:p>
            <a:r>
              <a:rPr lang="en-US" sz="2200" dirty="0"/>
              <a:t>The event poses a </a:t>
            </a:r>
            <a:r>
              <a:rPr lang="en-US" sz="2200" dirty="0">
                <a:solidFill>
                  <a:srgbClr val="FF0000"/>
                </a:solidFill>
              </a:rPr>
              <a:t>severe threat </a:t>
            </a:r>
            <a:r>
              <a:rPr lang="en-US" sz="2200" dirty="0"/>
              <a:t>to an individual’s equilibrium.</a:t>
            </a:r>
          </a:p>
          <a:p>
            <a:pPr marL="0" indent="0">
              <a:buNone/>
            </a:pPr>
            <a:r>
              <a:rPr lang="en-US" sz="2200" b="1" dirty="0">
                <a:solidFill>
                  <a:schemeClr val="accent1"/>
                </a:solidFill>
              </a:rPr>
              <a:t>Example:</a:t>
            </a:r>
          </a:p>
          <a:p>
            <a:r>
              <a:rPr lang="en-US" sz="2200" dirty="0"/>
              <a:t>Flood</a:t>
            </a:r>
          </a:p>
          <a:p>
            <a:r>
              <a:rPr lang="en-US" sz="2200" dirty="0"/>
              <a:t>Fire</a:t>
            </a:r>
          </a:p>
          <a:p>
            <a:r>
              <a:rPr lang="en-US" sz="2200" dirty="0"/>
              <a:t>Tornado</a:t>
            </a:r>
          </a:p>
          <a:p>
            <a:r>
              <a:rPr lang="en-US" sz="2200" dirty="0"/>
              <a:t>Hurricane</a:t>
            </a:r>
          </a:p>
          <a:p>
            <a:r>
              <a:rPr lang="en-US" sz="2200" dirty="0"/>
              <a:t>Earthquake</a:t>
            </a:r>
          </a:p>
          <a:p>
            <a:r>
              <a:rPr lang="en-US" sz="2200" dirty="0"/>
              <a:t>War</a:t>
            </a:r>
            <a:endParaRPr kumimoji="0" lang="en-US" sz="1100" b="1" i="0" u="none" strike="noStrike" kern="1200" cap="none" spc="0" normalizeH="0" baseline="0" noProof="0" dirty="0">
              <a:ln>
                <a:noFill/>
              </a:ln>
              <a:solidFill>
                <a:srgbClr val="4F81BD"/>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100" b="1" i="0" u="none" strike="noStrike" kern="1200" cap="none" spc="0" normalizeH="0" baseline="0" noProof="0" dirty="0">
                <a:ln>
                  <a:noFill/>
                </a:ln>
                <a:solidFill>
                  <a:srgbClr val="4F81BD"/>
                </a:solidFill>
                <a:effectLst/>
                <a:uLnTx/>
                <a:uFillTx/>
                <a:latin typeface="Calibri"/>
                <a:ea typeface="+mn-ea"/>
                <a:cs typeface="+mn-cs"/>
              </a:rPr>
              <a:t>Nursing: Mental Health And Community Concepts, https://wtcs.pressbooks.pub/nursingmhcc/chapter/3-5-crisis-and-crisis-intervention</a:t>
            </a:r>
          </a:p>
          <a:p>
            <a:endParaRPr lang="en-US" sz="2200" dirty="0"/>
          </a:p>
        </p:txBody>
      </p:sp>
      <p:sp>
        <p:nvSpPr>
          <p:cNvPr id="5" name="Rounded Rectangle 2">
            <a:extLst>
              <a:ext uri="{FF2B5EF4-FFF2-40B4-BE49-F238E27FC236}">
                <a16:creationId xmlns:a16="http://schemas.microsoft.com/office/drawing/2014/main" id="{FECC842D-FDCF-070D-D0C6-454693FB43F6}"/>
              </a:ext>
            </a:extLst>
          </p:cNvPr>
          <p:cNvSpPr/>
          <p:nvPr/>
        </p:nvSpPr>
        <p:spPr>
          <a:xfrm>
            <a:off x="196948" y="6457071"/>
            <a:ext cx="2160283" cy="290832"/>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716866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BF564-CFCE-79E4-DBD8-F70328EEF7E9}"/>
              </a:ext>
            </a:extLst>
          </p:cNvPr>
          <p:cNvSpPr>
            <a:spLocks noGrp="1"/>
          </p:cNvSpPr>
          <p:nvPr>
            <p:ph type="title"/>
          </p:nvPr>
        </p:nvSpPr>
        <p:spPr/>
        <p:txBody>
          <a:bodyPr>
            <a:normAutofit/>
          </a:bodyPr>
          <a:lstStyle/>
          <a:p>
            <a:r>
              <a:rPr lang="en-US" sz="4600" b="1" dirty="0">
                <a:solidFill>
                  <a:srgbClr val="7030A0"/>
                </a:solidFill>
              </a:rPr>
              <a:t>Scenario</a:t>
            </a:r>
          </a:p>
        </p:txBody>
      </p:sp>
      <p:sp>
        <p:nvSpPr>
          <p:cNvPr id="3" name="Content Placeholder 2">
            <a:extLst>
              <a:ext uri="{FF2B5EF4-FFF2-40B4-BE49-F238E27FC236}">
                <a16:creationId xmlns:a16="http://schemas.microsoft.com/office/drawing/2014/main" id="{5174917A-875C-D9B7-FCB7-208D877C2EF1}"/>
              </a:ext>
            </a:extLst>
          </p:cNvPr>
          <p:cNvSpPr>
            <a:spLocks noGrp="1"/>
          </p:cNvSpPr>
          <p:nvPr>
            <p:ph idx="1"/>
          </p:nvPr>
        </p:nvSpPr>
        <p:spPr/>
        <p:txBody>
          <a:bodyPr/>
          <a:lstStyle/>
          <a:p>
            <a:r>
              <a:rPr lang="en-US" dirty="0"/>
              <a:t>A 45 year old male had a firearm injury to his left leg. It lead to injury of femoral artery due to which his leg had to be amputated. The patient came to know about it after the surgery, since then he is not able to cope with this change.</a:t>
            </a:r>
          </a:p>
          <a:p>
            <a:r>
              <a:rPr lang="en-US" dirty="0"/>
              <a:t>How would you do the </a:t>
            </a:r>
            <a:r>
              <a:rPr lang="en-US" dirty="0">
                <a:solidFill>
                  <a:srgbClr val="00B050"/>
                </a:solidFill>
              </a:rPr>
              <a:t>crisis intervention in this patient</a:t>
            </a:r>
            <a:r>
              <a:rPr lang="en-US" dirty="0"/>
              <a:t>?</a:t>
            </a:r>
          </a:p>
        </p:txBody>
      </p:sp>
      <p:sp>
        <p:nvSpPr>
          <p:cNvPr id="4" name="Rounded Rectangle 5">
            <a:extLst>
              <a:ext uri="{FF2B5EF4-FFF2-40B4-BE49-F238E27FC236}">
                <a16:creationId xmlns:a16="http://schemas.microsoft.com/office/drawing/2014/main" id="{2F630418-9B5C-EDBA-94A0-136C4C404555}"/>
              </a:ext>
            </a:extLst>
          </p:cNvPr>
          <p:cNvSpPr/>
          <p:nvPr/>
        </p:nvSpPr>
        <p:spPr>
          <a:xfrm>
            <a:off x="6553200" y="6426200"/>
            <a:ext cx="2423058" cy="3429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Vertical integration</a:t>
            </a:r>
          </a:p>
        </p:txBody>
      </p:sp>
    </p:spTree>
    <p:extLst>
      <p:ext uri="{BB962C8B-B14F-4D97-AF65-F5344CB8AC3E}">
        <p14:creationId xmlns:p14="http://schemas.microsoft.com/office/powerpoint/2010/main" val="2449355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E71BB-FBC4-70B0-82AD-87DBEB7FA060}"/>
              </a:ext>
            </a:extLst>
          </p:cNvPr>
          <p:cNvSpPr>
            <a:spLocks noGrp="1"/>
          </p:cNvSpPr>
          <p:nvPr>
            <p:ph type="title"/>
          </p:nvPr>
        </p:nvSpPr>
        <p:spPr>
          <a:xfrm>
            <a:off x="457200" y="506437"/>
            <a:ext cx="8229600" cy="422032"/>
          </a:xfrm>
        </p:spPr>
        <p:txBody>
          <a:bodyPr>
            <a:noAutofit/>
          </a:bodyPr>
          <a:lstStyle/>
          <a:p>
            <a:r>
              <a:rPr lang="en-US" sz="3200" b="1" dirty="0">
                <a:solidFill>
                  <a:srgbClr val="7030A0"/>
                </a:solidFill>
              </a:rPr>
              <a:t>Robert’s Seven Stage Model</a:t>
            </a:r>
          </a:p>
        </p:txBody>
      </p:sp>
      <p:pic>
        <p:nvPicPr>
          <p:cNvPr id="10" name="Content Placeholder 9">
            <a:extLst>
              <a:ext uri="{FF2B5EF4-FFF2-40B4-BE49-F238E27FC236}">
                <a16:creationId xmlns:a16="http://schemas.microsoft.com/office/drawing/2014/main" id="{D33360AB-5BD1-843C-1367-C2B150F7AAF4}"/>
              </a:ext>
            </a:extLst>
          </p:cNvPr>
          <p:cNvPicPr>
            <a:picLocks noGrp="1" noChangeAspect="1"/>
          </p:cNvPicPr>
          <p:nvPr>
            <p:ph idx="1"/>
          </p:nvPr>
        </p:nvPicPr>
        <p:blipFill>
          <a:blip r:embed="rId2"/>
          <a:stretch>
            <a:fillRect/>
          </a:stretch>
        </p:blipFill>
        <p:spPr>
          <a:xfrm>
            <a:off x="167742" y="1073894"/>
            <a:ext cx="8808516" cy="5352306"/>
          </a:xfrm>
        </p:spPr>
      </p:pic>
      <p:sp>
        <p:nvSpPr>
          <p:cNvPr id="4" name="Rounded Rectangle 5">
            <a:extLst>
              <a:ext uri="{FF2B5EF4-FFF2-40B4-BE49-F238E27FC236}">
                <a16:creationId xmlns:a16="http://schemas.microsoft.com/office/drawing/2014/main" id="{500FC7F9-1FB7-C9D7-648D-2E812EC1A4EE}"/>
              </a:ext>
            </a:extLst>
          </p:cNvPr>
          <p:cNvSpPr/>
          <p:nvPr/>
        </p:nvSpPr>
        <p:spPr>
          <a:xfrm>
            <a:off x="6553200" y="6426200"/>
            <a:ext cx="2423058" cy="3429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Vertical integration</a:t>
            </a:r>
          </a:p>
        </p:txBody>
      </p:sp>
    </p:spTree>
    <p:extLst>
      <p:ext uri="{BB962C8B-B14F-4D97-AF65-F5344CB8AC3E}">
        <p14:creationId xmlns:p14="http://schemas.microsoft.com/office/powerpoint/2010/main" val="1291590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84CED-EC3F-1A75-41D9-FE263C7CFE04}"/>
              </a:ext>
            </a:extLst>
          </p:cNvPr>
          <p:cNvSpPr>
            <a:spLocks noGrp="1"/>
          </p:cNvSpPr>
          <p:nvPr>
            <p:ph type="title"/>
          </p:nvPr>
        </p:nvSpPr>
        <p:spPr>
          <a:xfrm>
            <a:off x="457200" y="604910"/>
            <a:ext cx="8229600" cy="812727"/>
          </a:xfrm>
        </p:spPr>
        <p:txBody>
          <a:bodyPr/>
          <a:lstStyle/>
          <a:p>
            <a:r>
              <a:rPr lang="en-US" b="1" dirty="0">
                <a:solidFill>
                  <a:srgbClr val="7030A0"/>
                </a:solidFill>
              </a:rPr>
              <a:t>Communication Strategies </a:t>
            </a:r>
          </a:p>
        </p:txBody>
      </p:sp>
      <p:graphicFrame>
        <p:nvGraphicFramePr>
          <p:cNvPr id="4" name="Content Placeholder 3">
            <a:extLst>
              <a:ext uri="{FF2B5EF4-FFF2-40B4-BE49-F238E27FC236}">
                <a16:creationId xmlns:a16="http://schemas.microsoft.com/office/drawing/2014/main" id="{FB3299B9-21B9-8B2E-A4AF-552543F52D01}"/>
              </a:ext>
            </a:extLst>
          </p:cNvPr>
          <p:cNvGraphicFramePr>
            <a:graphicFrameLocks noGrp="1"/>
          </p:cNvGraphicFramePr>
          <p:nvPr>
            <p:ph idx="1"/>
            <p:extLst>
              <p:ext uri="{D42A27DB-BD31-4B8C-83A1-F6EECF244321}">
                <p14:modId xmlns:p14="http://schemas.microsoft.com/office/powerpoint/2010/main" val="3702741512"/>
              </p:ext>
            </p:extLst>
          </p:nvPr>
        </p:nvGraphicFramePr>
        <p:xfrm>
          <a:off x="457200" y="1600200"/>
          <a:ext cx="8405446" cy="4675161"/>
        </p:xfrm>
        <a:graphic>
          <a:graphicData uri="http://schemas.openxmlformats.org/drawingml/2006/table">
            <a:tbl>
              <a:tblPr firstRow="1" bandRow="1">
                <a:tableStyleId>{00A15C55-8517-42AA-B614-E9B94910E393}</a:tableStyleId>
              </a:tblPr>
              <a:tblGrid>
                <a:gridCol w="8405446">
                  <a:extLst>
                    <a:ext uri="{9D8B030D-6E8A-4147-A177-3AD203B41FA5}">
                      <a16:colId xmlns:a16="http://schemas.microsoft.com/office/drawing/2014/main" val="991193833"/>
                    </a:ext>
                  </a:extLst>
                </a:gridCol>
              </a:tblGrid>
              <a:tr h="565810">
                <a:tc>
                  <a:txBody>
                    <a:bodyPr/>
                    <a:lstStyle/>
                    <a:p>
                      <a:endParaRPr lang="en-US" sz="2200"/>
                    </a:p>
                  </a:txBody>
                  <a:tcPr/>
                </a:tc>
                <a:extLst>
                  <a:ext uri="{0D108BD9-81ED-4DB2-BD59-A6C34878D82A}">
                    <a16:rowId xmlns:a16="http://schemas.microsoft.com/office/drawing/2014/main" val="3804801052"/>
                  </a:ext>
                </a:extLst>
              </a:tr>
              <a:tr h="739728">
                <a:tc>
                  <a:txBody>
                    <a:bodyPr/>
                    <a:lstStyle/>
                    <a:p>
                      <a:r>
                        <a:rPr lang="en-US" sz="2200" dirty="0"/>
                        <a:t>Using silence gives person </a:t>
                      </a:r>
                      <a:r>
                        <a:rPr lang="en-US" sz="2200" b="1" dirty="0">
                          <a:solidFill>
                            <a:srgbClr val="0070C0"/>
                          </a:solidFill>
                        </a:rPr>
                        <a:t>time to reflect</a:t>
                      </a:r>
                      <a:r>
                        <a:rPr lang="en-US" sz="2200" dirty="0">
                          <a:solidFill>
                            <a:srgbClr val="0070C0"/>
                          </a:solidFill>
                        </a:rPr>
                        <a:t> </a:t>
                      </a:r>
                      <a:r>
                        <a:rPr lang="en-US" sz="2200" dirty="0"/>
                        <a:t>and become aware of feelings</a:t>
                      </a:r>
                    </a:p>
                  </a:txBody>
                  <a:tcPr/>
                </a:tc>
                <a:extLst>
                  <a:ext uri="{0D108BD9-81ED-4DB2-BD59-A6C34878D82A}">
                    <a16:rowId xmlns:a16="http://schemas.microsoft.com/office/drawing/2014/main" val="2759561932"/>
                  </a:ext>
                </a:extLst>
              </a:tr>
              <a:tr h="976604">
                <a:tc>
                  <a:txBody>
                    <a:bodyPr/>
                    <a:lstStyle/>
                    <a:p>
                      <a:r>
                        <a:rPr lang="en-US" sz="2200" dirty="0"/>
                        <a:t>Using </a:t>
                      </a:r>
                      <a:r>
                        <a:rPr lang="en-US" sz="2200" b="1" dirty="0">
                          <a:solidFill>
                            <a:srgbClr val="FF0000"/>
                          </a:solidFill>
                        </a:rPr>
                        <a:t>non-verbal communication</a:t>
                      </a:r>
                      <a:r>
                        <a:rPr lang="en-US" sz="2200" dirty="0"/>
                        <a:t>, maintaining </a:t>
                      </a:r>
                      <a:r>
                        <a:rPr lang="en-US" sz="2200" b="1" dirty="0">
                          <a:solidFill>
                            <a:srgbClr val="00B050"/>
                          </a:solidFill>
                        </a:rPr>
                        <a:t>eye contact </a:t>
                      </a:r>
                      <a:r>
                        <a:rPr lang="en-US" sz="2200" dirty="0"/>
                        <a:t>and caring facial expressions</a:t>
                      </a:r>
                    </a:p>
                  </a:txBody>
                  <a:tcPr/>
                </a:tc>
                <a:extLst>
                  <a:ext uri="{0D108BD9-81ED-4DB2-BD59-A6C34878D82A}">
                    <a16:rowId xmlns:a16="http://schemas.microsoft.com/office/drawing/2014/main" val="4081589763"/>
                  </a:ext>
                </a:extLst>
              </a:tr>
              <a:tr h="1065209">
                <a:tc>
                  <a:txBody>
                    <a:bodyPr/>
                    <a:lstStyle/>
                    <a:p>
                      <a:r>
                        <a:rPr lang="en-US" sz="2200" dirty="0"/>
                        <a:t>Paraphrasing, empathy, and interest are conveyed by repeating portions of what patient has said, </a:t>
                      </a:r>
                      <a:r>
                        <a:rPr lang="en-US" sz="2200" dirty="0">
                          <a:solidFill>
                            <a:srgbClr val="FF0000"/>
                          </a:solidFill>
                        </a:rPr>
                        <a:t>“</a:t>
                      </a:r>
                      <a:r>
                        <a:rPr lang="en-US" sz="2200" b="1" dirty="0" err="1">
                          <a:solidFill>
                            <a:srgbClr val="FF0000"/>
                          </a:solidFill>
                        </a:rPr>
                        <a:t>aap</a:t>
                      </a:r>
                      <a:r>
                        <a:rPr lang="en-US" sz="2200" b="1" dirty="0">
                          <a:solidFill>
                            <a:srgbClr val="FF0000"/>
                          </a:solidFill>
                        </a:rPr>
                        <a:t> </a:t>
                      </a:r>
                      <a:r>
                        <a:rPr lang="en-US" sz="2200" b="1" dirty="0" err="1">
                          <a:solidFill>
                            <a:srgbClr val="FF0000"/>
                          </a:solidFill>
                        </a:rPr>
                        <a:t>ke</a:t>
                      </a:r>
                      <a:r>
                        <a:rPr lang="en-US" sz="2200" b="1" dirty="0">
                          <a:solidFill>
                            <a:srgbClr val="FF0000"/>
                          </a:solidFill>
                        </a:rPr>
                        <a:t> </a:t>
                      </a:r>
                      <a:r>
                        <a:rPr lang="en-US" sz="2200" b="1" dirty="0" err="1">
                          <a:solidFill>
                            <a:srgbClr val="FF0000"/>
                          </a:solidFill>
                        </a:rPr>
                        <a:t>kehne</a:t>
                      </a:r>
                      <a:r>
                        <a:rPr lang="en-US" sz="2200" b="1" dirty="0">
                          <a:solidFill>
                            <a:srgbClr val="FF0000"/>
                          </a:solidFill>
                        </a:rPr>
                        <a:t> ka </a:t>
                      </a:r>
                      <a:r>
                        <a:rPr lang="en-US" sz="2200" b="1" dirty="0" err="1">
                          <a:solidFill>
                            <a:srgbClr val="FF0000"/>
                          </a:solidFill>
                        </a:rPr>
                        <a:t>matlab</a:t>
                      </a:r>
                      <a:r>
                        <a:rPr lang="en-US" sz="2200" b="1" dirty="0">
                          <a:solidFill>
                            <a:srgbClr val="FF0000"/>
                          </a:solidFill>
                        </a:rPr>
                        <a:t> yeh </a:t>
                      </a:r>
                      <a:r>
                        <a:rPr lang="en-US" sz="2200" b="1" dirty="0" err="1">
                          <a:solidFill>
                            <a:srgbClr val="FF0000"/>
                          </a:solidFill>
                        </a:rPr>
                        <a:t>hai</a:t>
                      </a:r>
                      <a:r>
                        <a:rPr lang="en-US" sz="2200" b="1" dirty="0">
                          <a:solidFill>
                            <a:srgbClr val="FF0000"/>
                          </a:solidFill>
                        </a:rPr>
                        <a:t> </a:t>
                      </a:r>
                      <a:r>
                        <a:rPr lang="en-US" sz="2200" b="1" dirty="0" err="1">
                          <a:solidFill>
                            <a:srgbClr val="FF0000"/>
                          </a:solidFill>
                        </a:rPr>
                        <a:t>ke</a:t>
                      </a:r>
                      <a:r>
                        <a:rPr lang="en-US" sz="2200" dirty="0">
                          <a:solidFill>
                            <a:srgbClr val="FF0000"/>
                          </a:solidFill>
                        </a:rPr>
                        <a:t>”</a:t>
                      </a:r>
                    </a:p>
                  </a:txBody>
                  <a:tcPr/>
                </a:tc>
                <a:extLst>
                  <a:ext uri="{0D108BD9-81ED-4DB2-BD59-A6C34878D82A}">
                    <a16:rowId xmlns:a16="http://schemas.microsoft.com/office/drawing/2014/main" val="3045489987"/>
                  </a:ext>
                </a:extLst>
              </a:tr>
              <a:tr h="739728">
                <a:tc>
                  <a:txBody>
                    <a:bodyPr/>
                    <a:lstStyle/>
                    <a:p>
                      <a:r>
                        <a:rPr lang="en-US" sz="2200" b="1" dirty="0">
                          <a:solidFill>
                            <a:schemeClr val="accent6">
                              <a:lumMod val="75000"/>
                            </a:schemeClr>
                          </a:solidFill>
                        </a:rPr>
                        <a:t>Reflecting feelings </a:t>
                      </a:r>
                      <a:r>
                        <a:rPr lang="en-US" sz="2200" dirty="0"/>
                        <a:t>helps the person identify and articulate., you look scared</a:t>
                      </a:r>
                    </a:p>
                  </a:txBody>
                  <a:tcPr/>
                </a:tc>
                <a:extLst>
                  <a:ext uri="{0D108BD9-81ED-4DB2-BD59-A6C34878D82A}">
                    <a16:rowId xmlns:a16="http://schemas.microsoft.com/office/drawing/2014/main" val="2200633198"/>
                  </a:ext>
                </a:extLst>
              </a:tr>
              <a:tr h="565810">
                <a:tc>
                  <a:txBody>
                    <a:bodyPr/>
                    <a:lstStyle/>
                    <a:p>
                      <a:r>
                        <a:rPr lang="en-US" sz="2200" dirty="0"/>
                        <a:t>Allowing the </a:t>
                      </a:r>
                      <a:r>
                        <a:rPr lang="en-US" sz="2200" b="1" dirty="0">
                          <a:solidFill>
                            <a:srgbClr val="C00000"/>
                          </a:solidFill>
                        </a:rPr>
                        <a:t>expression of emotions </a:t>
                      </a:r>
                      <a:r>
                        <a:rPr lang="en-US" sz="2200" dirty="0"/>
                        <a:t>is important part of healing</a:t>
                      </a:r>
                    </a:p>
                  </a:txBody>
                  <a:tcPr/>
                </a:tc>
                <a:extLst>
                  <a:ext uri="{0D108BD9-81ED-4DB2-BD59-A6C34878D82A}">
                    <a16:rowId xmlns:a16="http://schemas.microsoft.com/office/drawing/2014/main" val="1611257450"/>
                  </a:ext>
                </a:extLst>
              </a:tr>
            </a:tbl>
          </a:graphicData>
        </a:graphic>
      </p:graphicFrame>
      <p:sp>
        <p:nvSpPr>
          <p:cNvPr id="5" name="Rounded Rectangle 5">
            <a:extLst>
              <a:ext uri="{FF2B5EF4-FFF2-40B4-BE49-F238E27FC236}">
                <a16:creationId xmlns:a16="http://schemas.microsoft.com/office/drawing/2014/main" id="{2560E704-D2D8-08C3-9BD6-D5D63BDEEB93}"/>
              </a:ext>
            </a:extLst>
          </p:cNvPr>
          <p:cNvSpPr/>
          <p:nvPr/>
        </p:nvSpPr>
        <p:spPr>
          <a:xfrm>
            <a:off x="6553200" y="6426200"/>
            <a:ext cx="2423058" cy="3429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Vertical integration</a:t>
            </a:r>
          </a:p>
        </p:txBody>
      </p:sp>
    </p:spTree>
    <p:extLst>
      <p:ext uri="{BB962C8B-B14F-4D97-AF65-F5344CB8AC3E}">
        <p14:creationId xmlns:p14="http://schemas.microsoft.com/office/powerpoint/2010/main" val="3894226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CBEC8-5782-37A9-2188-418AA1B244F5}"/>
              </a:ext>
            </a:extLst>
          </p:cNvPr>
          <p:cNvSpPr>
            <a:spLocks noGrp="1"/>
          </p:cNvSpPr>
          <p:nvPr>
            <p:ph type="title"/>
          </p:nvPr>
        </p:nvSpPr>
        <p:spPr>
          <a:xfrm>
            <a:off x="457200" y="731836"/>
            <a:ext cx="8229600" cy="685801"/>
          </a:xfrm>
        </p:spPr>
        <p:txBody>
          <a:bodyPr>
            <a:normAutofit/>
          </a:bodyPr>
          <a:lstStyle/>
          <a:p>
            <a:r>
              <a:rPr lang="en-US" sz="3600" b="1">
                <a:solidFill>
                  <a:srgbClr val="7030A0"/>
                </a:solidFill>
              </a:rPr>
              <a:t>Factors to be known by Medical Doctors</a:t>
            </a:r>
            <a:endParaRPr lang="en-US" sz="3600" b="1" dirty="0">
              <a:solidFill>
                <a:srgbClr val="7030A0"/>
              </a:solidFill>
            </a:endParaRPr>
          </a:p>
        </p:txBody>
      </p:sp>
      <p:sp>
        <p:nvSpPr>
          <p:cNvPr id="3" name="Content Placeholder 2">
            <a:extLst>
              <a:ext uri="{FF2B5EF4-FFF2-40B4-BE49-F238E27FC236}">
                <a16:creationId xmlns:a16="http://schemas.microsoft.com/office/drawing/2014/main" id="{E4593BF5-0474-26EA-3672-572AC818C765}"/>
              </a:ext>
            </a:extLst>
          </p:cNvPr>
          <p:cNvSpPr>
            <a:spLocks noGrp="1"/>
          </p:cNvSpPr>
          <p:nvPr>
            <p:ph idx="1"/>
          </p:nvPr>
        </p:nvSpPr>
        <p:spPr/>
        <p:txBody>
          <a:bodyPr>
            <a:normAutofit lnSpcReduction="10000"/>
          </a:bodyPr>
          <a:lstStyle/>
          <a:p>
            <a:r>
              <a:rPr lang="en-US" dirty="0"/>
              <a:t>The consequent trauma is never medical or surgical, </a:t>
            </a:r>
            <a:r>
              <a:rPr lang="en-US" dirty="0">
                <a:solidFill>
                  <a:srgbClr val="FF0000"/>
                </a:solidFill>
              </a:rPr>
              <a:t>all suffer psychosocial changes.</a:t>
            </a:r>
          </a:p>
          <a:p>
            <a:r>
              <a:rPr lang="en-US" dirty="0"/>
              <a:t>Most psychosocial consequences of trauma are </a:t>
            </a:r>
            <a:r>
              <a:rPr lang="en-US" dirty="0">
                <a:solidFill>
                  <a:srgbClr val="FF0000"/>
                </a:solidFill>
              </a:rPr>
              <a:t>normal reactions</a:t>
            </a:r>
            <a:r>
              <a:rPr lang="en-US" dirty="0"/>
              <a:t>.</a:t>
            </a:r>
          </a:p>
          <a:p>
            <a:r>
              <a:rPr lang="en-US" dirty="0"/>
              <a:t>Women, children and elderly are </a:t>
            </a:r>
            <a:r>
              <a:rPr lang="en-US" b="1" dirty="0">
                <a:solidFill>
                  <a:srgbClr val="00B050"/>
                </a:solidFill>
              </a:rPr>
              <a:t>most vulnerable groups </a:t>
            </a:r>
            <a:r>
              <a:rPr lang="en-US" dirty="0"/>
              <a:t>to develop PTSD, but others are not immune.</a:t>
            </a:r>
          </a:p>
          <a:p>
            <a:r>
              <a:rPr lang="en-US" dirty="0"/>
              <a:t>Provision of early psychosocial support </a:t>
            </a:r>
            <a:r>
              <a:rPr lang="en-US" b="1" dirty="0">
                <a:solidFill>
                  <a:srgbClr val="0070C0"/>
                </a:solidFill>
              </a:rPr>
              <a:t>prevents</a:t>
            </a:r>
            <a:r>
              <a:rPr lang="en-US" dirty="0"/>
              <a:t> long term psychiatric morbidity</a:t>
            </a:r>
          </a:p>
          <a:p>
            <a:endParaRPr lang="en-US" dirty="0"/>
          </a:p>
          <a:p>
            <a:endParaRPr lang="en-US" dirty="0"/>
          </a:p>
        </p:txBody>
      </p:sp>
      <p:sp>
        <p:nvSpPr>
          <p:cNvPr id="4" name="Rounded Rectangle 5">
            <a:extLst>
              <a:ext uri="{FF2B5EF4-FFF2-40B4-BE49-F238E27FC236}">
                <a16:creationId xmlns:a16="http://schemas.microsoft.com/office/drawing/2014/main" id="{225D8325-3754-A7EF-F30D-3B3CC1B134A9}"/>
              </a:ext>
            </a:extLst>
          </p:cNvPr>
          <p:cNvSpPr/>
          <p:nvPr/>
        </p:nvSpPr>
        <p:spPr>
          <a:xfrm>
            <a:off x="6553200" y="6426200"/>
            <a:ext cx="2423058" cy="3429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Vertical integration</a:t>
            </a:r>
          </a:p>
        </p:txBody>
      </p:sp>
    </p:spTree>
    <p:extLst>
      <p:ext uri="{BB962C8B-B14F-4D97-AF65-F5344CB8AC3E}">
        <p14:creationId xmlns:p14="http://schemas.microsoft.com/office/powerpoint/2010/main" val="192150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200B20-2F6F-7CDF-BBD4-ECD91A784CA3}"/>
              </a:ext>
            </a:extLst>
          </p:cNvPr>
          <p:cNvSpPr>
            <a:spLocks noGrp="1"/>
          </p:cNvSpPr>
          <p:nvPr>
            <p:ph idx="1"/>
          </p:nvPr>
        </p:nvSpPr>
        <p:spPr>
          <a:xfrm>
            <a:off x="457200" y="1097280"/>
            <a:ext cx="8229600" cy="5028883"/>
          </a:xfrm>
        </p:spPr>
        <p:txBody>
          <a:bodyPr>
            <a:normAutofit/>
          </a:bodyPr>
          <a:lstStyle/>
          <a:p>
            <a:r>
              <a:rPr lang="en-US" dirty="0"/>
              <a:t>All medical and </a:t>
            </a:r>
            <a:r>
              <a:rPr lang="en-US" b="1" dirty="0">
                <a:solidFill>
                  <a:srgbClr val="0070C0"/>
                </a:solidFill>
              </a:rPr>
              <a:t>psychosocial care</a:t>
            </a:r>
            <a:r>
              <a:rPr lang="en-US" dirty="0"/>
              <a:t> should be a part of larger disaster relief.</a:t>
            </a:r>
          </a:p>
          <a:p>
            <a:r>
              <a:rPr lang="en-US" dirty="0"/>
              <a:t>Traumatized individuals and communities </a:t>
            </a:r>
            <a:r>
              <a:rPr lang="en-US" b="1" dirty="0">
                <a:solidFill>
                  <a:srgbClr val="FFC000"/>
                </a:solidFill>
              </a:rPr>
              <a:t>best  recover </a:t>
            </a:r>
            <a:r>
              <a:rPr lang="en-US" dirty="0"/>
              <a:t>through providing psychological, social, and economic support to each other. </a:t>
            </a:r>
          </a:p>
          <a:p>
            <a:r>
              <a:rPr lang="en-US" dirty="0"/>
              <a:t>The use of psychotropics particularly, benzodiazepines should be </a:t>
            </a:r>
            <a:r>
              <a:rPr lang="en-US" b="1" dirty="0">
                <a:solidFill>
                  <a:srgbClr val="FF0000"/>
                </a:solidFill>
              </a:rPr>
              <a:t>avoided.</a:t>
            </a:r>
          </a:p>
          <a:p>
            <a:r>
              <a:rPr lang="en-US" dirty="0"/>
              <a:t>Rescue workers and health professionals require psychosocial support.</a:t>
            </a:r>
          </a:p>
        </p:txBody>
      </p:sp>
      <p:sp>
        <p:nvSpPr>
          <p:cNvPr id="4" name="Rounded Rectangle 5">
            <a:extLst>
              <a:ext uri="{FF2B5EF4-FFF2-40B4-BE49-F238E27FC236}">
                <a16:creationId xmlns:a16="http://schemas.microsoft.com/office/drawing/2014/main" id="{1E041DAA-A533-EA11-FA0E-81A47F3AB5BD}"/>
              </a:ext>
            </a:extLst>
          </p:cNvPr>
          <p:cNvSpPr/>
          <p:nvPr/>
        </p:nvSpPr>
        <p:spPr>
          <a:xfrm>
            <a:off x="6553200" y="6426200"/>
            <a:ext cx="2423058" cy="3429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Vertical integration</a:t>
            </a:r>
          </a:p>
        </p:txBody>
      </p:sp>
    </p:spTree>
    <p:extLst>
      <p:ext uri="{BB962C8B-B14F-4D97-AF65-F5344CB8AC3E}">
        <p14:creationId xmlns:p14="http://schemas.microsoft.com/office/powerpoint/2010/main" val="3998035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C0805-1120-9551-704A-FFC9E62A6380}"/>
              </a:ext>
            </a:extLst>
          </p:cNvPr>
          <p:cNvSpPr>
            <a:spLocks noGrp="1"/>
          </p:cNvSpPr>
          <p:nvPr>
            <p:ph type="title"/>
          </p:nvPr>
        </p:nvSpPr>
        <p:spPr>
          <a:xfrm>
            <a:off x="457200" y="731837"/>
            <a:ext cx="8229600" cy="826795"/>
          </a:xfrm>
        </p:spPr>
        <p:txBody>
          <a:bodyPr/>
          <a:lstStyle/>
          <a:p>
            <a:r>
              <a:rPr lang="en-US" b="1" dirty="0">
                <a:solidFill>
                  <a:srgbClr val="7030A0"/>
                </a:solidFill>
              </a:rPr>
              <a:t>What is </a:t>
            </a:r>
            <a:r>
              <a:rPr lang="en-US" b="1" dirty="0">
                <a:solidFill>
                  <a:srgbClr val="FF0000"/>
                </a:solidFill>
              </a:rPr>
              <a:t>CONFLICT?</a:t>
            </a:r>
          </a:p>
        </p:txBody>
      </p:sp>
      <p:sp>
        <p:nvSpPr>
          <p:cNvPr id="3" name="Content Placeholder 2">
            <a:extLst>
              <a:ext uri="{FF2B5EF4-FFF2-40B4-BE49-F238E27FC236}">
                <a16:creationId xmlns:a16="http://schemas.microsoft.com/office/drawing/2014/main" id="{A09879FA-0C0B-F120-19AF-94BAC6005670}"/>
              </a:ext>
            </a:extLst>
          </p:cNvPr>
          <p:cNvSpPr>
            <a:spLocks noGrp="1"/>
          </p:cNvSpPr>
          <p:nvPr>
            <p:ph idx="1"/>
          </p:nvPr>
        </p:nvSpPr>
        <p:spPr>
          <a:xfrm>
            <a:off x="457200" y="1871003"/>
            <a:ext cx="8229600" cy="4255160"/>
          </a:xfrm>
        </p:spPr>
        <p:txBody>
          <a:bodyPr/>
          <a:lstStyle/>
          <a:p>
            <a:r>
              <a:rPr lang="en-US" dirty="0"/>
              <a:t>Conflict is a state where two forces </a:t>
            </a:r>
            <a:r>
              <a:rPr lang="en-US" b="1" dirty="0">
                <a:solidFill>
                  <a:srgbClr val="0070C0"/>
                </a:solidFill>
              </a:rPr>
              <a:t>oppose </a:t>
            </a:r>
            <a:r>
              <a:rPr lang="en-US" dirty="0"/>
              <a:t>each other.</a:t>
            </a:r>
          </a:p>
          <a:p>
            <a:endParaRPr lang="en-US" dirty="0"/>
          </a:p>
          <a:p>
            <a:r>
              <a:rPr lang="en-US" dirty="0"/>
              <a:t>It arises in situations where individuals and groups are </a:t>
            </a:r>
            <a:r>
              <a:rPr lang="en-US" b="1" dirty="0">
                <a:solidFill>
                  <a:srgbClr val="FF0000"/>
                </a:solidFill>
              </a:rPr>
              <a:t>not getting </a:t>
            </a:r>
            <a:r>
              <a:rPr lang="en-US" dirty="0"/>
              <a:t>what they want or need.</a:t>
            </a:r>
          </a:p>
        </p:txBody>
      </p:sp>
      <p:sp>
        <p:nvSpPr>
          <p:cNvPr id="4" name="Rounded Rectangle 2">
            <a:extLst>
              <a:ext uri="{FF2B5EF4-FFF2-40B4-BE49-F238E27FC236}">
                <a16:creationId xmlns:a16="http://schemas.microsoft.com/office/drawing/2014/main" id="{C61EEB1A-1496-F899-560F-19786CB286E1}"/>
              </a:ext>
            </a:extLst>
          </p:cNvPr>
          <p:cNvSpPr/>
          <p:nvPr/>
        </p:nvSpPr>
        <p:spPr>
          <a:xfrm>
            <a:off x="143327" y="6308725"/>
            <a:ext cx="2107504" cy="439179"/>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2884760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628E7-035B-4644-E093-8617DA151AB2}"/>
              </a:ext>
            </a:extLst>
          </p:cNvPr>
          <p:cNvSpPr>
            <a:spLocks noGrp="1"/>
          </p:cNvSpPr>
          <p:nvPr>
            <p:ph type="title"/>
          </p:nvPr>
        </p:nvSpPr>
        <p:spPr>
          <a:xfrm>
            <a:off x="457200" y="525780"/>
            <a:ext cx="8229600" cy="1143000"/>
          </a:xfrm>
        </p:spPr>
        <p:txBody>
          <a:bodyPr>
            <a:normAutofit fontScale="90000"/>
          </a:bodyPr>
          <a:lstStyle/>
          <a:p>
            <a:r>
              <a:rPr lang="en-US" b="1" dirty="0">
                <a:solidFill>
                  <a:srgbClr val="7030A0"/>
                </a:solidFill>
              </a:rPr>
              <a:t>Common Causes In Healthcare Setting</a:t>
            </a:r>
          </a:p>
        </p:txBody>
      </p:sp>
      <p:graphicFrame>
        <p:nvGraphicFramePr>
          <p:cNvPr id="4" name="Table 3">
            <a:extLst>
              <a:ext uri="{FF2B5EF4-FFF2-40B4-BE49-F238E27FC236}">
                <a16:creationId xmlns:a16="http://schemas.microsoft.com/office/drawing/2014/main" id="{AECB2873-91C0-1568-30C9-621AC658F279}"/>
              </a:ext>
            </a:extLst>
          </p:cNvPr>
          <p:cNvGraphicFramePr>
            <a:graphicFrameLocks noGrp="1"/>
          </p:cNvGraphicFramePr>
          <p:nvPr>
            <p:extLst>
              <p:ext uri="{D42A27DB-BD31-4B8C-83A1-F6EECF244321}">
                <p14:modId xmlns:p14="http://schemas.microsoft.com/office/powerpoint/2010/main" val="1067575753"/>
              </p:ext>
            </p:extLst>
          </p:nvPr>
        </p:nvGraphicFramePr>
        <p:xfrm>
          <a:off x="1371600" y="1920240"/>
          <a:ext cx="6096000" cy="3840480"/>
        </p:xfrm>
        <a:graphic>
          <a:graphicData uri="http://schemas.openxmlformats.org/drawingml/2006/table">
            <a:tbl>
              <a:tblPr firstRow="1" bandRow="1">
                <a:tableStyleId>{C4B1156A-380E-4F78-BDF5-A606A8083BF9}</a:tableStyleId>
              </a:tblPr>
              <a:tblGrid>
                <a:gridCol w="6096000">
                  <a:extLst>
                    <a:ext uri="{9D8B030D-6E8A-4147-A177-3AD203B41FA5}">
                      <a16:colId xmlns:a16="http://schemas.microsoft.com/office/drawing/2014/main" val="432710905"/>
                    </a:ext>
                  </a:extLst>
                </a:gridCol>
              </a:tblGrid>
              <a:tr h="370840">
                <a:tc>
                  <a:txBody>
                    <a:bodyPr/>
                    <a:lstStyle/>
                    <a:p>
                      <a:pPr algn="ctr"/>
                      <a:r>
                        <a:rPr lang="en-US" sz="2200" b="0" dirty="0"/>
                        <a:t>Health outcomes</a:t>
                      </a:r>
                    </a:p>
                  </a:txBody>
                  <a:tcPr/>
                </a:tc>
                <a:extLst>
                  <a:ext uri="{0D108BD9-81ED-4DB2-BD59-A6C34878D82A}">
                    <a16:rowId xmlns:a16="http://schemas.microsoft.com/office/drawing/2014/main" val="1608963191"/>
                  </a:ext>
                </a:extLst>
              </a:tr>
              <a:tr h="370840">
                <a:tc>
                  <a:txBody>
                    <a:bodyPr/>
                    <a:lstStyle/>
                    <a:p>
                      <a:pPr algn="ctr"/>
                      <a:r>
                        <a:rPr lang="en-US" sz="2200" dirty="0"/>
                        <a:t>Performance</a:t>
                      </a:r>
                    </a:p>
                  </a:txBody>
                  <a:tcPr/>
                </a:tc>
                <a:extLst>
                  <a:ext uri="{0D108BD9-81ED-4DB2-BD59-A6C34878D82A}">
                    <a16:rowId xmlns:a16="http://schemas.microsoft.com/office/drawing/2014/main" val="4025471916"/>
                  </a:ext>
                </a:extLst>
              </a:tr>
              <a:tr h="370840">
                <a:tc>
                  <a:txBody>
                    <a:bodyPr/>
                    <a:lstStyle/>
                    <a:p>
                      <a:pPr algn="ctr"/>
                      <a:r>
                        <a:rPr lang="en-US" sz="2200" dirty="0"/>
                        <a:t>conduct</a:t>
                      </a:r>
                    </a:p>
                  </a:txBody>
                  <a:tcPr/>
                </a:tc>
                <a:extLst>
                  <a:ext uri="{0D108BD9-81ED-4DB2-BD59-A6C34878D82A}">
                    <a16:rowId xmlns:a16="http://schemas.microsoft.com/office/drawing/2014/main" val="218507396"/>
                  </a:ext>
                </a:extLst>
              </a:tr>
              <a:tr h="370840">
                <a:tc>
                  <a:txBody>
                    <a:bodyPr/>
                    <a:lstStyle/>
                    <a:p>
                      <a:pPr algn="ctr"/>
                      <a:r>
                        <a:rPr lang="en-US" sz="2200" dirty="0"/>
                        <a:t>Absentee-ism</a:t>
                      </a:r>
                    </a:p>
                  </a:txBody>
                  <a:tcPr/>
                </a:tc>
                <a:extLst>
                  <a:ext uri="{0D108BD9-81ED-4DB2-BD59-A6C34878D82A}">
                    <a16:rowId xmlns:a16="http://schemas.microsoft.com/office/drawing/2014/main" val="1077530229"/>
                  </a:ext>
                </a:extLst>
              </a:tr>
              <a:tr h="370840">
                <a:tc>
                  <a:txBody>
                    <a:bodyPr/>
                    <a:lstStyle/>
                    <a:p>
                      <a:pPr algn="ctr"/>
                      <a:r>
                        <a:rPr lang="en-US" sz="2200" dirty="0"/>
                        <a:t>Perks and privileges</a:t>
                      </a:r>
                    </a:p>
                  </a:txBody>
                  <a:tcPr/>
                </a:tc>
                <a:extLst>
                  <a:ext uri="{0D108BD9-81ED-4DB2-BD59-A6C34878D82A}">
                    <a16:rowId xmlns:a16="http://schemas.microsoft.com/office/drawing/2014/main" val="3015249833"/>
                  </a:ext>
                </a:extLst>
              </a:tr>
              <a:tr h="370840">
                <a:tc>
                  <a:txBody>
                    <a:bodyPr/>
                    <a:lstStyle/>
                    <a:p>
                      <a:pPr algn="ctr"/>
                      <a:r>
                        <a:rPr lang="en-US" sz="2200" dirty="0"/>
                        <a:t>Quality of life </a:t>
                      </a:r>
                    </a:p>
                  </a:txBody>
                  <a:tcPr/>
                </a:tc>
                <a:extLst>
                  <a:ext uri="{0D108BD9-81ED-4DB2-BD59-A6C34878D82A}">
                    <a16:rowId xmlns:a16="http://schemas.microsoft.com/office/drawing/2014/main" val="3317543937"/>
                  </a:ext>
                </a:extLst>
              </a:tr>
              <a:tr h="370840">
                <a:tc>
                  <a:txBody>
                    <a:bodyPr/>
                    <a:lstStyle/>
                    <a:p>
                      <a:pPr algn="ctr"/>
                      <a:r>
                        <a:rPr lang="en-US" sz="2200" dirty="0"/>
                        <a:t>Harassment bullying discrimination</a:t>
                      </a:r>
                    </a:p>
                  </a:txBody>
                  <a:tcPr/>
                </a:tc>
                <a:extLst>
                  <a:ext uri="{0D108BD9-81ED-4DB2-BD59-A6C34878D82A}">
                    <a16:rowId xmlns:a16="http://schemas.microsoft.com/office/drawing/2014/main" val="668441696"/>
                  </a:ext>
                </a:extLst>
              </a:tr>
              <a:tr h="370840">
                <a:tc>
                  <a:txBody>
                    <a:bodyPr/>
                    <a:lstStyle/>
                    <a:p>
                      <a:pPr algn="ctr"/>
                      <a:r>
                        <a:rPr lang="en-US" sz="2200" dirty="0"/>
                        <a:t>Discipline and termination procedures</a:t>
                      </a:r>
                    </a:p>
                  </a:txBody>
                  <a:tcPr/>
                </a:tc>
                <a:extLst>
                  <a:ext uri="{0D108BD9-81ED-4DB2-BD59-A6C34878D82A}">
                    <a16:rowId xmlns:a16="http://schemas.microsoft.com/office/drawing/2014/main" val="495053539"/>
                  </a:ext>
                </a:extLst>
              </a:tr>
              <a:tr h="370840">
                <a:tc>
                  <a:txBody>
                    <a:bodyPr/>
                    <a:lstStyle/>
                    <a:p>
                      <a:pPr algn="ctr"/>
                      <a:r>
                        <a:rPr lang="en-US" sz="2200" dirty="0"/>
                        <a:t>Relationships with colleagues</a:t>
                      </a:r>
                    </a:p>
                  </a:txBody>
                  <a:tcPr/>
                </a:tc>
                <a:extLst>
                  <a:ext uri="{0D108BD9-81ED-4DB2-BD59-A6C34878D82A}">
                    <a16:rowId xmlns:a16="http://schemas.microsoft.com/office/drawing/2014/main" val="263859702"/>
                  </a:ext>
                </a:extLst>
              </a:tr>
            </a:tbl>
          </a:graphicData>
        </a:graphic>
      </p:graphicFrame>
      <p:sp>
        <p:nvSpPr>
          <p:cNvPr id="5" name="Rounded Rectangle 2">
            <a:extLst>
              <a:ext uri="{FF2B5EF4-FFF2-40B4-BE49-F238E27FC236}">
                <a16:creationId xmlns:a16="http://schemas.microsoft.com/office/drawing/2014/main" id="{5AC27BFE-E02C-5419-5C45-E7182A3452A9}"/>
              </a:ext>
            </a:extLst>
          </p:cNvPr>
          <p:cNvSpPr/>
          <p:nvPr/>
        </p:nvSpPr>
        <p:spPr>
          <a:xfrm>
            <a:off x="185530" y="6365230"/>
            <a:ext cx="2171701" cy="382674"/>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213701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41157-B4D3-FADE-FB52-28A5B7FA7FFD}"/>
              </a:ext>
            </a:extLst>
          </p:cNvPr>
          <p:cNvSpPr>
            <a:spLocks noGrp="1"/>
          </p:cNvSpPr>
          <p:nvPr>
            <p:ph type="title"/>
          </p:nvPr>
        </p:nvSpPr>
        <p:spPr>
          <a:xfrm>
            <a:off x="457200" y="618978"/>
            <a:ext cx="8229600" cy="798660"/>
          </a:xfrm>
        </p:spPr>
        <p:txBody>
          <a:bodyPr/>
          <a:lstStyle/>
          <a:p>
            <a:r>
              <a:rPr lang="en-US" b="1" dirty="0">
                <a:solidFill>
                  <a:srgbClr val="7030A0"/>
                </a:solidFill>
              </a:rPr>
              <a:t>Scenario</a:t>
            </a:r>
          </a:p>
        </p:txBody>
      </p:sp>
      <p:sp>
        <p:nvSpPr>
          <p:cNvPr id="3" name="Content Placeholder 2">
            <a:extLst>
              <a:ext uri="{FF2B5EF4-FFF2-40B4-BE49-F238E27FC236}">
                <a16:creationId xmlns:a16="http://schemas.microsoft.com/office/drawing/2014/main" id="{BB834243-5AC9-5DF9-76B6-F207647181DD}"/>
              </a:ext>
            </a:extLst>
          </p:cNvPr>
          <p:cNvSpPr>
            <a:spLocks noGrp="1"/>
          </p:cNvSpPr>
          <p:nvPr>
            <p:ph idx="1"/>
          </p:nvPr>
        </p:nvSpPr>
        <p:spPr>
          <a:xfrm>
            <a:off x="457200" y="1716258"/>
            <a:ext cx="8229600" cy="4409905"/>
          </a:xfrm>
        </p:spPr>
        <p:txBody>
          <a:bodyPr/>
          <a:lstStyle/>
          <a:p>
            <a:r>
              <a:rPr lang="en-US" dirty="0"/>
              <a:t>The attendant of a diabetic patient has been asking about his doctor for last 1 hour, in order to discuss regarding his fathers illness but he is told that the concerned doctor is attending an important medical conference. On hearing this, he becomes aggressive and abuses the on duty staff and doctors.</a:t>
            </a:r>
          </a:p>
          <a:p>
            <a:r>
              <a:rPr lang="en-US" dirty="0"/>
              <a:t>How would </a:t>
            </a:r>
            <a:r>
              <a:rPr lang="en-US" dirty="0">
                <a:solidFill>
                  <a:srgbClr val="00B050"/>
                </a:solidFill>
              </a:rPr>
              <a:t>handle this situation?</a:t>
            </a:r>
          </a:p>
        </p:txBody>
      </p:sp>
      <p:sp>
        <p:nvSpPr>
          <p:cNvPr id="4" name="Rounded Rectangle 5">
            <a:extLst>
              <a:ext uri="{FF2B5EF4-FFF2-40B4-BE49-F238E27FC236}">
                <a16:creationId xmlns:a16="http://schemas.microsoft.com/office/drawing/2014/main" id="{DA3CF1C3-BDC1-F849-AED0-5BB5DB1922CF}"/>
              </a:ext>
            </a:extLst>
          </p:cNvPr>
          <p:cNvSpPr/>
          <p:nvPr/>
        </p:nvSpPr>
        <p:spPr>
          <a:xfrm>
            <a:off x="6697888" y="6424783"/>
            <a:ext cx="2206962" cy="326096"/>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Vertical integration</a:t>
            </a:r>
          </a:p>
        </p:txBody>
      </p:sp>
    </p:spTree>
    <p:extLst>
      <p:ext uri="{BB962C8B-B14F-4D97-AF65-F5344CB8AC3E}">
        <p14:creationId xmlns:p14="http://schemas.microsoft.com/office/powerpoint/2010/main" val="2061578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E61E5-4D24-3AE2-D829-2BFE15AF6F69}"/>
              </a:ext>
            </a:extLst>
          </p:cNvPr>
          <p:cNvSpPr>
            <a:spLocks noGrp="1"/>
          </p:cNvSpPr>
          <p:nvPr>
            <p:ph type="title"/>
          </p:nvPr>
        </p:nvSpPr>
        <p:spPr>
          <a:xfrm>
            <a:off x="457200" y="1846496"/>
            <a:ext cx="8229600" cy="1551000"/>
          </a:xfrm>
        </p:spPr>
        <p:txBody>
          <a:bodyPr>
            <a:normAutofit fontScale="90000"/>
          </a:bodyPr>
          <a:lstStyle/>
          <a:p>
            <a:r>
              <a:rPr lang="en-US" sz="4000" b="1" dirty="0">
                <a:solidFill>
                  <a:srgbClr val="7030A0"/>
                </a:solidFill>
              </a:rPr>
              <a:t>Crisis Intervention</a:t>
            </a:r>
            <a:br>
              <a:rPr lang="en-US" sz="4000" b="1" dirty="0">
                <a:solidFill>
                  <a:srgbClr val="7030A0"/>
                </a:solidFill>
              </a:rPr>
            </a:br>
            <a:r>
              <a:rPr lang="en-US" sz="4000" b="1" dirty="0">
                <a:solidFill>
                  <a:srgbClr val="7030A0"/>
                </a:solidFill>
              </a:rPr>
              <a:t>Conflict Resolution</a:t>
            </a:r>
            <a:br>
              <a:rPr lang="en-US" sz="4000" b="1" dirty="0">
                <a:solidFill>
                  <a:srgbClr val="7030A0"/>
                </a:solidFill>
              </a:rPr>
            </a:br>
            <a:r>
              <a:rPr lang="en-US" sz="4000" b="1" dirty="0">
                <a:solidFill>
                  <a:srgbClr val="7030A0"/>
                </a:solidFill>
              </a:rPr>
              <a:t>Empathy</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51347" y="4649520"/>
            <a:ext cx="3441779" cy="1893445"/>
          </a:xfrm>
        </p:spPr>
      </p:pic>
    </p:spTree>
    <p:extLst>
      <p:ext uri="{BB962C8B-B14F-4D97-AF65-F5344CB8AC3E}">
        <p14:creationId xmlns:p14="http://schemas.microsoft.com/office/powerpoint/2010/main" val="1273605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D7914-7927-DA2D-B29E-D8DFBBD4C06B}"/>
              </a:ext>
            </a:extLst>
          </p:cNvPr>
          <p:cNvSpPr>
            <a:spLocks noGrp="1"/>
          </p:cNvSpPr>
          <p:nvPr>
            <p:ph type="title"/>
          </p:nvPr>
        </p:nvSpPr>
        <p:spPr>
          <a:xfrm>
            <a:off x="457200" y="731836"/>
            <a:ext cx="8229600" cy="685801"/>
          </a:xfrm>
        </p:spPr>
        <p:txBody>
          <a:bodyPr>
            <a:normAutofit fontScale="90000"/>
          </a:bodyPr>
          <a:lstStyle/>
          <a:p>
            <a:r>
              <a:rPr lang="en-US" b="1" dirty="0">
                <a:solidFill>
                  <a:srgbClr val="7030A0"/>
                </a:solidFill>
              </a:rPr>
              <a:t>Methods To Resolve Conflict</a:t>
            </a:r>
          </a:p>
        </p:txBody>
      </p:sp>
      <p:sp>
        <p:nvSpPr>
          <p:cNvPr id="3" name="Content Placeholder 2">
            <a:extLst>
              <a:ext uri="{FF2B5EF4-FFF2-40B4-BE49-F238E27FC236}">
                <a16:creationId xmlns:a16="http://schemas.microsoft.com/office/drawing/2014/main" id="{EB228AFC-AAC0-BDDB-B084-CC2EE1F66F97}"/>
              </a:ext>
            </a:extLst>
          </p:cNvPr>
          <p:cNvSpPr>
            <a:spLocks noGrp="1"/>
          </p:cNvSpPr>
          <p:nvPr>
            <p:ph idx="1"/>
          </p:nvPr>
        </p:nvSpPr>
        <p:spPr/>
        <p:txBody>
          <a:bodyPr/>
          <a:lstStyle/>
          <a:p>
            <a:r>
              <a:rPr lang="en-US" dirty="0"/>
              <a:t>The underlying emotion in all conflicts is: bottled up </a:t>
            </a:r>
            <a:r>
              <a:rPr lang="en-US" b="1" dirty="0">
                <a:solidFill>
                  <a:srgbClr val="FF0000"/>
                </a:solidFill>
              </a:rPr>
              <a:t>ANGER, </a:t>
            </a:r>
            <a:r>
              <a:rPr lang="en-US" dirty="0"/>
              <a:t>frustration, impression of being ignored or taken for granted.</a:t>
            </a:r>
          </a:p>
          <a:p>
            <a:r>
              <a:rPr lang="en-US" dirty="0"/>
              <a:t>The most common underlying cause is often </a:t>
            </a:r>
            <a:r>
              <a:rPr lang="en-US" b="1" dirty="0">
                <a:solidFill>
                  <a:srgbClr val="FF0000"/>
                </a:solidFill>
              </a:rPr>
              <a:t>FAULTY </a:t>
            </a:r>
            <a:r>
              <a:rPr lang="en-US" b="1" dirty="0">
                <a:solidFill>
                  <a:srgbClr val="0070C0"/>
                </a:solidFill>
              </a:rPr>
              <a:t>communication or unfounded concerns</a:t>
            </a:r>
            <a:r>
              <a:rPr lang="en-US" dirty="0"/>
              <a:t>.</a:t>
            </a:r>
          </a:p>
          <a:p>
            <a:r>
              <a:rPr lang="en-US" dirty="0"/>
              <a:t>The </a:t>
            </a:r>
            <a:r>
              <a:rPr lang="en-US" dirty="0" err="1"/>
              <a:t>formalised</a:t>
            </a:r>
            <a:r>
              <a:rPr lang="en-US" dirty="0"/>
              <a:t> strategy to overcome conflict is </a:t>
            </a:r>
            <a:r>
              <a:rPr lang="en-US" b="1" dirty="0">
                <a:solidFill>
                  <a:srgbClr val="7030A0"/>
                </a:solidFill>
              </a:rPr>
              <a:t>Organized Conflict Management.</a:t>
            </a:r>
          </a:p>
        </p:txBody>
      </p:sp>
      <p:sp>
        <p:nvSpPr>
          <p:cNvPr id="5" name="Rounded Rectangle 2">
            <a:extLst>
              <a:ext uri="{FF2B5EF4-FFF2-40B4-BE49-F238E27FC236}">
                <a16:creationId xmlns:a16="http://schemas.microsoft.com/office/drawing/2014/main" id="{8CD46DBD-25AC-A9E9-B499-A7EEF180AD12}"/>
              </a:ext>
            </a:extLst>
          </p:cNvPr>
          <p:cNvSpPr/>
          <p:nvPr/>
        </p:nvSpPr>
        <p:spPr>
          <a:xfrm>
            <a:off x="185530" y="6365230"/>
            <a:ext cx="2171701" cy="382674"/>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2853050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805F9-4E30-F143-06D2-3E0D417A4A99}"/>
              </a:ext>
            </a:extLst>
          </p:cNvPr>
          <p:cNvSpPr>
            <a:spLocks noGrp="1"/>
          </p:cNvSpPr>
          <p:nvPr>
            <p:ph type="title"/>
          </p:nvPr>
        </p:nvSpPr>
        <p:spPr>
          <a:xfrm>
            <a:off x="457200" y="618979"/>
            <a:ext cx="8229600" cy="509954"/>
          </a:xfrm>
        </p:spPr>
        <p:txBody>
          <a:bodyPr>
            <a:normAutofit fontScale="90000"/>
          </a:bodyPr>
          <a:lstStyle/>
          <a:p>
            <a:r>
              <a:rPr lang="en-US" b="1" dirty="0">
                <a:solidFill>
                  <a:srgbClr val="7030A0"/>
                </a:solidFill>
              </a:rPr>
              <a:t>Organized Conflict Management</a:t>
            </a:r>
          </a:p>
        </p:txBody>
      </p:sp>
      <p:sp>
        <p:nvSpPr>
          <p:cNvPr id="3" name="Content Placeholder 2">
            <a:extLst>
              <a:ext uri="{FF2B5EF4-FFF2-40B4-BE49-F238E27FC236}">
                <a16:creationId xmlns:a16="http://schemas.microsoft.com/office/drawing/2014/main" id="{D0918558-3E8A-1297-CFB6-2CE44A2AB08E}"/>
              </a:ext>
            </a:extLst>
          </p:cNvPr>
          <p:cNvSpPr>
            <a:spLocks noGrp="1"/>
          </p:cNvSpPr>
          <p:nvPr>
            <p:ph idx="1"/>
          </p:nvPr>
        </p:nvSpPr>
        <p:spPr>
          <a:xfrm>
            <a:off x="457200" y="1492933"/>
            <a:ext cx="8349175" cy="3872133"/>
          </a:xfrm>
        </p:spPr>
        <p:txBody>
          <a:bodyPr>
            <a:noAutofit/>
          </a:bodyPr>
          <a:lstStyle/>
          <a:p>
            <a:r>
              <a:rPr lang="en-US" sz="2200" dirty="0">
                <a:latin typeface="Arial" panose="020B0604020202020204" pitchFamily="34" charset="0"/>
                <a:cs typeface="Arial" panose="020B0604020202020204" pitchFamily="34" charset="0"/>
              </a:rPr>
              <a:t>Meet the conflicts </a:t>
            </a:r>
            <a:r>
              <a:rPr lang="en-US" sz="2200" dirty="0">
                <a:solidFill>
                  <a:srgbClr val="FF0000"/>
                </a:solidFill>
                <a:latin typeface="Arial" panose="020B0604020202020204" pitchFamily="34" charset="0"/>
                <a:cs typeface="Arial" panose="020B0604020202020204" pitchFamily="34" charset="0"/>
              </a:rPr>
              <a:t>head on</a:t>
            </a:r>
            <a:r>
              <a:rPr lang="en-US" sz="2200" dirty="0">
                <a:latin typeface="Arial" panose="020B0604020202020204" pitchFamily="34" charset="0"/>
                <a:cs typeface="Arial" panose="020B0604020202020204" pitchFamily="34" charset="0"/>
              </a:rPr>
              <a:t>.</a:t>
            </a:r>
          </a:p>
          <a:p>
            <a:pPr marL="0" indent="0">
              <a:buNone/>
            </a:pPr>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Show </a:t>
            </a:r>
            <a:r>
              <a:rPr lang="en-US" sz="2200" dirty="0">
                <a:solidFill>
                  <a:srgbClr val="00B050"/>
                </a:solidFill>
                <a:latin typeface="Arial" panose="020B0604020202020204" pitchFamily="34" charset="0"/>
                <a:cs typeface="Arial" panose="020B0604020202020204" pitchFamily="34" charset="0"/>
              </a:rPr>
              <a:t>mutual respect </a:t>
            </a:r>
            <a:r>
              <a:rPr lang="en-US" sz="2200" dirty="0">
                <a:latin typeface="Arial" panose="020B0604020202020204" pitchFamily="34" charset="0"/>
                <a:cs typeface="Arial" panose="020B0604020202020204" pitchFamily="34" charset="0"/>
              </a:rPr>
              <a:t>by separating the person from problem.</a:t>
            </a:r>
          </a:p>
          <a:p>
            <a:pPr marL="0" indent="0">
              <a:buNone/>
            </a:pPr>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Set goals that lead to </a:t>
            </a:r>
            <a:r>
              <a:rPr lang="en-US" sz="2200" dirty="0">
                <a:solidFill>
                  <a:schemeClr val="accent1"/>
                </a:solidFill>
                <a:latin typeface="Arial" panose="020B0604020202020204" pitchFamily="34" charset="0"/>
                <a:cs typeface="Arial" panose="020B0604020202020204" pitchFamily="34" charset="0"/>
              </a:rPr>
              <a:t>win-win situation </a:t>
            </a:r>
            <a:r>
              <a:rPr lang="en-US" sz="2200" dirty="0">
                <a:latin typeface="Arial" panose="020B0604020202020204" pitchFamily="34" charset="0"/>
                <a:cs typeface="Arial" panose="020B0604020202020204" pitchFamily="34" charset="0"/>
              </a:rPr>
              <a:t>for both parties in conflict.</a:t>
            </a:r>
          </a:p>
          <a:p>
            <a:pPr marL="0" indent="0">
              <a:buNone/>
            </a:pPr>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Resolve the conflict through </a:t>
            </a:r>
            <a:r>
              <a:rPr lang="en-US" sz="2200" dirty="0">
                <a:solidFill>
                  <a:srgbClr val="FFC000"/>
                </a:solidFill>
                <a:latin typeface="Arial" panose="020B0604020202020204" pitchFamily="34" charset="0"/>
                <a:cs typeface="Arial" panose="020B0604020202020204" pitchFamily="34" charset="0"/>
              </a:rPr>
              <a:t>free communication.</a:t>
            </a:r>
          </a:p>
          <a:p>
            <a:endParaRPr lang="en-US" sz="2200" dirty="0">
              <a:solidFill>
                <a:srgbClr val="FFC000"/>
              </a:solidFill>
              <a:latin typeface="Arial" panose="020B0604020202020204" pitchFamily="34" charset="0"/>
              <a:cs typeface="Arial" panose="020B0604020202020204" pitchFamily="34" charset="0"/>
            </a:endParaRPr>
          </a:p>
          <a:p>
            <a:r>
              <a:rPr lang="en-US" sz="2200" dirty="0">
                <a:solidFill>
                  <a:srgbClr val="C00000"/>
                </a:solidFill>
                <a:latin typeface="Arial" panose="020B0604020202020204" pitchFamily="34" charset="0"/>
                <a:cs typeface="Arial" panose="020B0604020202020204" pitchFamily="34" charset="0"/>
              </a:rPr>
              <a:t>Be honest</a:t>
            </a:r>
            <a:r>
              <a:rPr lang="en-US" sz="2200" dirty="0">
                <a:latin typeface="Arial" panose="020B0604020202020204" pitchFamily="34" charset="0"/>
                <a:cs typeface="Arial" panose="020B0604020202020204" pitchFamily="34" charset="0"/>
              </a:rPr>
              <a:t> about concerns and verbalize them.</a:t>
            </a:r>
          </a:p>
          <a:p>
            <a:endParaRPr lang="en-US" sz="2200" dirty="0">
              <a:latin typeface="Arial" panose="020B0604020202020204" pitchFamily="34" charset="0"/>
              <a:cs typeface="Arial" panose="020B0604020202020204" pitchFamily="34" charset="0"/>
            </a:endParaRPr>
          </a:p>
          <a:p>
            <a:r>
              <a:rPr lang="en-US" sz="2200" dirty="0">
                <a:solidFill>
                  <a:schemeClr val="accent5">
                    <a:lumMod val="50000"/>
                  </a:schemeClr>
                </a:solidFill>
                <a:latin typeface="Arial" panose="020B0604020202020204" pitchFamily="34" charset="0"/>
                <a:cs typeface="Arial" panose="020B0604020202020204" pitchFamily="34" charset="0"/>
              </a:rPr>
              <a:t>Agree to disagree </a:t>
            </a:r>
            <a:r>
              <a:rPr lang="en-US" sz="2200" dirty="0">
                <a:latin typeface="Arial" panose="020B0604020202020204" pitchFamily="34" charset="0"/>
                <a:cs typeface="Arial" panose="020B0604020202020204" pitchFamily="34" charset="0"/>
              </a:rPr>
              <a:t>as healthy disagreements lead to better decisions</a:t>
            </a:r>
          </a:p>
          <a:p>
            <a:pPr>
              <a:lnSpc>
                <a:spcPct val="120000"/>
              </a:lnSpc>
            </a:pPr>
            <a:endParaRPr lang="en-US" dirty="0">
              <a:solidFill>
                <a:srgbClr val="FFC000"/>
              </a:solidFill>
            </a:endParaRPr>
          </a:p>
          <a:p>
            <a:endParaRPr lang="en-US" dirty="0"/>
          </a:p>
        </p:txBody>
      </p:sp>
      <p:sp>
        <p:nvSpPr>
          <p:cNvPr id="5" name="Rounded Rectangle 2">
            <a:extLst>
              <a:ext uri="{FF2B5EF4-FFF2-40B4-BE49-F238E27FC236}">
                <a16:creationId xmlns:a16="http://schemas.microsoft.com/office/drawing/2014/main" id="{1C9471FC-449D-008C-8498-DFBF1A27F4E8}"/>
              </a:ext>
            </a:extLst>
          </p:cNvPr>
          <p:cNvSpPr/>
          <p:nvPr/>
        </p:nvSpPr>
        <p:spPr>
          <a:xfrm>
            <a:off x="6811413" y="6332907"/>
            <a:ext cx="2171701" cy="382674"/>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2193996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FEBF1B-4608-D2A7-96C5-81AA7DF62069}"/>
              </a:ext>
            </a:extLst>
          </p:cNvPr>
          <p:cNvSpPr>
            <a:spLocks noGrp="1"/>
          </p:cNvSpPr>
          <p:nvPr>
            <p:ph idx="1"/>
          </p:nvPr>
        </p:nvSpPr>
        <p:spPr>
          <a:xfrm>
            <a:off x="457200" y="1097280"/>
            <a:ext cx="8229600" cy="5028883"/>
          </a:xfrm>
        </p:spPr>
        <p:txBody>
          <a:bodyPr>
            <a:normAutofit/>
          </a:bodyPr>
          <a:lstStyle/>
          <a:p>
            <a:r>
              <a:rPr lang="en-US" dirty="0">
                <a:solidFill>
                  <a:srgbClr val="002060"/>
                </a:solidFill>
              </a:rPr>
              <a:t>Leave individual egos out of negotiation </a:t>
            </a:r>
            <a:r>
              <a:rPr lang="en-US" dirty="0"/>
              <a:t>and avoid serving or pleasing one individual.</a:t>
            </a:r>
          </a:p>
          <a:p>
            <a:r>
              <a:rPr lang="en-US" dirty="0"/>
              <a:t>Undertake a </a:t>
            </a:r>
            <a:r>
              <a:rPr lang="en-US" dirty="0">
                <a:solidFill>
                  <a:schemeClr val="tx2">
                    <a:lumMod val="75000"/>
                  </a:schemeClr>
                </a:solidFill>
              </a:rPr>
              <a:t>deeper analysis of the situation </a:t>
            </a:r>
            <a:r>
              <a:rPr lang="en-US" dirty="0"/>
              <a:t>that generated the conflict.</a:t>
            </a:r>
          </a:p>
          <a:p>
            <a:r>
              <a:rPr lang="en-US" dirty="0"/>
              <a:t>Conflict resolution based on</a:t>
            </a:r>
            <a:r>
              <a:rPr lang="en-US" dirty="0">
                <a:solidFill>
                  <a:srgbClr val="00B050"/>
                </a:solidFill>
              </a:rPr>
              <a:t> superficial analysis is likely to result in bigger conflict in future.</a:t>
            </a:r>
          </a:p>
          <a:p>
            <a:r>
              <a:rPr lang="en-US" dirty="0"/>
              <a:t>The best method of dealing with conflicts is by </a:t>
            </a:r>
            <a:r>
              <a:rPr lang="en-US" dirty="0">
                <a:solidFill>
                  <a:srgbClr val="FF0000"/>
                </a:solidFill>
              </a:rPr>
              <a:t>PREVENTING THEM.</a:t>
            </a:r>
          </a:p>
        </p:txBody>
      </p:sp>
      <p:sp>
        <p:nvSpPr>
          <p:cNvPr id="2" name="Rounded Rectangle 2">
            <a:extLst>
              <a:ext uri="{FF2B5EF4-FFF2-40B4-BE49-F238E27FC236}">
                <a16:creationId xmlns:a16="http://schemas.microsoft.com/office/drawing/2014/main" id="{363B79B2-56D2-AD53-A5FF-EF41FFCB8E6B}"/>
              </a:ext>
            </a:extLst>
          </p:cNvPr>
          <p:cNvSpPr/>
          <p:nvPr/>
        </p:nvSpPr>
        <p:spPr>
          <a:xfrm>
            <a:off x="185530" y="6365230"/>
            <a:ext cx="2171701" cy="382674"/>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2926706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F9D9A-7003-C024-8AC4-473EDBA97662}"/>
              </a:ext>
            </a:extLst>
          </p:cNvPr>
          <p:cNvSpPr>
            <a:spLocks noGrp="1"/>
          </p:cNvSpPr>
          <p:nvPr>
            <p:ph type="title"/>
          </p:nvPr>
        </p:nvSpPr>
        <p:spPr/>
        <p:txBody>
          <a:bodyPr/>
          <a:lstStyle/>
          <a:p>
            <a:r>
              <a:rPr lang="en-US" b="1" dirty="0">
                <a:solidFill>
                  <a:srgbClr val="00B050"/>
                </a:solidFill>
              </a:rPr>
              <a:t>Do’s</a:t>
            </a:r>
            <a:r>
              <a:rPr lang="en-US" b="1" dirty="0">
                <a:solidFill>
                  <a:srgbClr val="7030A0"/>
                </a:solidFill>
              </a:rPr>
              <a:t> in Crisis Intervention</a:t>
            </a:r>
          </a:p>
        </p:txBody>
      </p:sp>
      <p:sp>
        <p:nvSpPr>
          <p:cNvPr id="3" name="Content Placeholder 2">
            <a:extLst>
              <a:ext uri="{FF2B5EF4-FFF2-40B4-BE49-F238E27FC236}">
                <a16:creationId xmlns:a16="http://schemas.microsoft.com/office/drawing/2014/main" id="{41BF3B08-57D2-A800-18D8-EF9DF0E7EADA}"/>
              </a:ext>
            </a:extLst>
          </p:cNvPr>
          <p:cNvSpPr>
            <a:spLocks noGrp="1"/>
          </p:cNvSpPr>
          <p:nvPr>
            <p:ph idx="1"/>
          </p:nvPr>
        </p:nvSpPr>
        <p:spPr/>
        <p:txBody>
          <a:bodyPr>
            <a:normAutofit fontScale="92500"/>
          </a:bodyPr>
          <a:lstStyle/>
          <a:p>
            <a:r>
              <a:rPr lang="en-US" b="1" dirty="0">
                <a:solidFill>
                  <a:srgbClr val="00B050"/>
                </a:solidFill>
              </a:rPr>
              <a:t>Do say</a:t>
            </a:r>
            <a:r>
              <a:rPr lang="en-US" b="1" dirty="0"/>
              <a:t>:</a:t>
            </a:r>
          </a:p>
          <a:p>
            <a:r>
              <a:rPr lang="en-US" dirty="0"/>
              <a:t>These are </a:t>
            </a:r>
            <a:r>
              <a:rPr lang="en-US" dirty="0">
                <a:solidFill>
                  <a:srgbClr val="00B0F0"/>
                </a:solidFill>
              </a:rPr>
              <a:t>normal reactions to abnormal situation</a:t>
            </a:r>
            <a:r>
              <a:rPr lang="en-US" dirty="0"/>
              <a:t>.</a:t>
            </a:r>
          </a:p>
          <a:p>
            <a:r>
              <a:rPr lang="en-US" dirty="0"/>
              <a:t>It is understandable that </a:t>
            </a:r>
            <a:r>
              <a:rPr lang="en-US" dirty="0">
                <a:solidFill>
                  <a:srgbClr val="FF0000"/>
                </a:solidFill>
              </a:rPr>
              <a:t>you feel this way</a:t>
            </a:r>
            <a:r>
              <a:rPr lang="en-US" dirty="0"/>
              <a:t>.</a:t>
            </a:r>
          </a:p>
          <a:p>
            <a:r>
              <a:rPr lang="en-US" dirty="0"/>
              <a:t>It was </a:t>
            </a:r>
            <a:r>
              <a:rPr lang="en-US" dirty="0">
                <a:solidFill>
                  <a:schemeClr val="accent2">
                    <a:lumMod val="50000"/>
                  </a:schemeClr>
                </a:solidFill>
              </a:rPr>
              <a:t>not your fault</a:t>
            </a:r>
            <a:r>
              <a:rPr lang="en-US" dirty="0"/>
              <a:t>, you did the best you could.</a:t>
            </a:r>
          </a:p>
          <a:p>
            <a:r>
              <a:rPr lang="en-US" dirty="0"/>
              <a:t>I am sorry that this happened.</a:t>
            </a:r>
          </a:p>
          <a:p>
            <a:r>
              <a:rPr lang="en-US" dirty="0"/>
              <a:t>Things will get better, although </a:t>
            </a:r>
            <a:r>
              <a:rPr lang="en-US" dirty="0">
                <a:solidFill>
                  <a:schemeClr val="accent6">
                    <a:lumMod val="50000"/>
                  </a:schemeClr>
                </a:solidFill>
              </a:rPr>
              <a:t>will never be same again</a:t>
            </a:r>
            <a:r>
              <a:rPr lang="en-US" dirty="0"/>
              <a:t>.</a:t>
            </a:r>
          </a:p>
        </p:txBody>
      </p:sp>
      <p:sp>
        <p:nvSpPr>
          <p:cNvPr id="5" name="Rounded Rectangle 2">
            <a:extLst>
              <a:ext uri="{FF2B5EF4-FFF2-40B4-BE49-F238E27FC236}">
                <a16:creationId xmlns:a16="http://schemas.microsoft.com/office/drawing/2014/main" id="{97EEF5CC-4F4B-260A-686E-D41FD2DBDE56}"/>
              </a:ext>
            </a:extLst>
          </p:cNvPr>
          <p:cNvSpPr/>
          <p:nvPr/>
        </p:nvSpPr>
        <p:spPr>
          <a:xfrm>
            <a:off x="185530" y="6365230"/>
            <a:ext cx="2171701" cy="382674"/>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254661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0BEC5-E911-CE55-3B3C-66647596DDBC}"/>
              </a:ext>
            </a:extLst>
          </p:cNvPr>
          <p:cNvSpPr>
            <a:spLocks noGrp="1"/>
          </p:cNvSpPr>
          <p:nvPr>
            <p:ph type="title"/>
          </p:nvPr>
        </p:nvSpPr>
        <p:spPr/>
        <p:txBody>
          <a:bodyPr/>
          <a:lstStyle/>
          <a:p>
            <a:r>
              <a:rPr lang="en-US" b="1" dirty="0">
                <a:solidFill>
                  <a:srgbClr val="FF0000"/>
                </a:solidFill>
              </a:rPr>
              <a:t>Don’ts </a:t>
            </a:r>
            <a:r>
              <a:rPr lang="en-US" b="1" dirty="0">
                <a:solidFill>
                  <a:srgbClr val="7030A0"/>
                </a:solidFill>
              </a:rPr>
              <a:t>In Crisis Intervention</a:t>
            </a:r>
          </a:p>
        </p:txBody>
      </p:sp>
      <p:sp>
        <p:nvSpPr>
          <p:cNvPr id="3" name="Content Placeholder 2">
            <a:extLst>
              <a:ext uri="{FF2B5EF4-FFF2-40B4-BE49-F238E27FC236}">
                <a16:creationId xmlns:a16="http://schemas.microsoft.com/office/drawing/2014/main" id="{4C34EAEB-022E-A8D5-E53C-D655348DF495}"/>
              </a:ext>
            </a:extLst>
          </p:cNvPr>
          <p:cNvSpPr>
            <a:spLocks noGrp="1"/>
          </p:cNvSpPr>
          <p:nvPr>
            <p:ph idx="1"/>
          </p:nvPr>
        </p:nvSpPr>
        <p:spPr/>
        <p:txBody>
          <a:bodyPr/>
          <a:lstStyle/>
          <a:p>
            <a:pPr marL="0" indent="0">
              <a:buNone/>
            </a:pPr>
            <a:r>
              <a:rPr lang="en-US" b="1" dirty="0">
                <a:solidFill>
                  <a:srgbClr val="FF0000"/>
                </a:solidFill>
              </a:rPr>
              <a:t>Don’t Say:</a:t>
            </a:r>
            <a:endParaRPr lang="en-US" dirty="0">
              <a:solidFill>
                <a:srgbClr val="FF0000"/>
              </a:solidFill>
            </a:endParaRPr>
          </a:p>
          <a:p>
            <a:r>
              <a:rPr lang="en-US" dirty="0">
                <a:solidFill>
                  <a:schemeClr val="tx1">
                    <a:lumMod val="95000"/>
                    <a:lumOff val="5000"/>
                  </a:schemeClr>
                </a:solidFill>
              </a:rPr>
              <a:t>It could have been </a:t>
            </a:r>
            <a:r>
              <a:rPr lang="en-US" dirty="0">
                <a:solidFill>
                  <a:srgbClr val="FF0000"/>
                </a:solidFill>
              </a:rPr>
              <a:t>worse.</a:t>
            </a:r>
          </a:p>
          <a:p>
            <a:r>
              <a:rPr lang="en-US" dirty="0">
                <a:solidFill>
                  <a:schemeClr val="tx1">
                    <a:lumMod val="95000"/>
                    <a:lumOff val="5000"/>
                  </a:schemeClr>
                </a:solidFill>
              </a:rPr>
              <a:t>You can </a:t>
            </a:r>
            <a:r>
              <a:rPr lang="en-US" dirty="0">
                <a:solidFill>
                  <a:srgbClr val="C00000"/>
                </a:solidFill>
              </a:rPr>
              <a:t>always get </a:t>
            </a:r>
            <a:r>
              <a:rPr lang="en-US" dirty="0">
                <a:solidFill>
                  <a:schemeClr val="tx1">
                    <a:lumMod val="95000"/>
                    <a:lumOff val="5000"/>
                  </a:schemeClr>
                </a:solidFill>
              </a:rPr>
              <a:t>another car/house or have another child.</a:t>
            </a:r>
          </a:p>
          <a:p>
            <a:r>
              <a:rPr lang="en-US" dirty="0">
                <a:solidFill>
                  <a:schemeClr val="tx1">
                    <a:lumMod val="95000"/>
                    <a:lumOff val="5000"/>
                  </a:schemeClr>
                </a:solidFill>
              </a:rPr>
              <a:t>It is </a:t>
            </a:r>
            <a:r>
              <a:rPr lang="en-US" dirty="0">
                <a:solidFill>
                  <a:srgbClr val="FF0000"/>
                </a:solidFill>
              </a:rPr>
              <a:t>best if you can just stay busy</a:t>
            </a:r>
            <a:r>
              <a:rPr lang="en-US" dirty="0">
                <a:solidFill>
                  <a:schemeClr val="tx1">
                    <a:lumMod val="95000"/>
                    <a:lumOff val="5000"/>
                  </a:schemeClr>
                </a:solidFill>
              </a:rPr>
              <a:t>.</a:t>
            </a:r>
          </a:p>
          <a:p>
            <a:r>
              <a:rPr lang="en-US" dirty="0"/>
              <a:t>I know just </a:t>
            </a:r>
            <a:r>
              <a:rPr lang="en-US" dirty="0">
                <a:solidFill>
                  <a:srgbClr val="FF0000"/>
                </a:solidFill>
              </a:rPr>
              <a:t>how you feel.</a:t>
            </a:r>
          </a:p>
          <a:p>
            <a:r>
              <a:rPr lang="en-US" dirty="0"/>
              <a:t>You need to </a:t>
            </a:r>
            <a:r>
              <a:rPr lang="en-US" dirty="0">
                <a:solidFill>
                  <a:srgbClr val="FF0000"/>
                </a:solidFill>
              </a:rPr>
              <a:t>get on </a:t>
            </a:r>
            <a:r>
              <a:rPr lang="en-US" dirty="0"/>
              <a:t>with your life. </a:t>
            </a:r>
          </a:p>
        </p:txBody>
      </p:sp>
      <p:sp>
        <p:nvSpPr>
          <p:cNvPr id="5" name="Rounded Rectangle 2">
            <a:extLst>
              <a:ext uri="{FF2B5EF4-FFF2-40B4-BE49-F238E27FC236}">
                <a16:creationId xmlns:a16="http://schemas.microsoft.com/office/drawing/2014/main" id="{27C67FB3-8828-CB5A-8058-419FC4356996}"/>
              </a:ext>
            </a:extLst>
          </p:cNvPr>
          <p:cNvSpPr/>
          <p:nvPr/>
        </p:nvSpPr>
        <p:spPr>
          <a:xfrm>
            <a:off x="185530" y="6365230"/>
            <a:ext cx="2171701" cy="382674"/>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39534795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8E02F-D4EF-8DE5-A6A7-91A76E409AE5}"/>
              </a:ext>
            </a:extLst>
          </p:cNvPr>
          <p:cNvSpPr>
            <a:spLocks noGrp="1"/>
          </p:cNvSpPr>
          <p:nvPr>
            <p:ph type="title"/>
          </p:nvPr>
        </p:nvSpPr>
        <p:spPr>
          <a:xfrm>
            <a:off x="457200" y="633046"/>
            <a:ext cx="8229600" cy="784592"/>
          </a:xfrm>
        </p:spPr>
        <p:txBody>
          <a:bodyPr>
            <a:normAutofit fontScale="90000"/>
          </a:bodyPr>
          <a:lstStyle/>
          <a:p>
            <a:r>
              <a:rPr lang="en-US" sz="6600" b="1" dirty="0">
                <a:solidFill>
                  <a:srgbClr val="7030A0"/>
                </a:solidFill>
              </a:rPr>
              <a:t>EMPATHY</a:t>
            </a:r>
          </a:p>
        </p:txBody>
      </p:sp>
      <p:sp>
        <p:nvSpPr>
          <p:cNvPr id="3" name="Content Placeholder 2">
            <a:extLst>
              <a:ext uri="{FF2B5EF4-FFF2-40B4-BE49-F238E27FC236}">
                <a16:creationId xmlns:a16="http://schemas.microsoft.com/office/drawing/2014/main" id="{E9F74944-6A46-E765-5D61-A16462B6527E}"/>
              </a:ext>
            </a:extLst>
          </p:cNvPr>
          <p:cNvSpPr>
            <a:spLocks noGrp="1"/>
          </p:cNvSpPr>
          <p:nvPr>
            <p:ph idx="1"/>
          </p:nvPr>
        </p:nvSpPr>
        <p:spPr/>
        <p:txBody>
          <a:bodyPr>
            <a:normAutofit lnSpcReduction="10000"/>
          </a:bodyPr>
          <a:lstStyle/>
          <a:p>
            <a:r>
              <a:rPr lang="en-US" dirty="0"/>
              <a:t>The </a:t>
            </a:r>
            <a:r>
              <a:rPr lang="en-US" dirty="0">
                <a:solidFill>
                  <a:srgbClr val="FF0000"/>
                </a:solidFill>
              </a:rPr>
              <a:t>most important step</a:t>
            </a:r>
            <a:r>
              <a:rPr lang="en-US" dirty="0"/>
              <a:t> in building a therapeutic bond is the doctor’s ability to experience the feelings of his patients and to gain a deeper understanding of their distress, disease or disability.</a:t>
            </a:r>
          </a:p>
          <a:p>
            <a:endParaRPr lang="en-US" dirty="0"/>
          </a:p>
          <a:p>
            <a:r>
              <a:rPr lang="en-US" dirty="0"/>
              <a:t>It is important </a:t>
            </a:r>
            <a:r>
              <a:rPr lang="en-US" dirty="0">
                <a:solidFill>
                  <a:srgbClr val="00B050"/>
                </a:solidFill>
              </a:rPr>
              <a:t>to stay in touch </a:t>
            </a:r>
            <a:r>
              <a:rPr lang="en-US" dirty="0"/>
              <a:t>with one’s own feelings that helps them to relate to others feelings</a:t>
            </a:r>
          </a:p>
          <a:p>
            <a:endParaRPr lang="en-US" dirty="0"/>
          </a:p>
        </p:txBody>
      </p:sp>
      <p:sp>
        <p:nvSpPr>
          <p:cNvPr id="4" name="Rounded Rectangle 2">
            <a:extLst>
              <a:ext uri="{FF2B5EF4-FFF2-40B4-BE49-F238E27FC236}">
                <a16:creationId xmlns:a16="http://schemas.microsoft.com/office/drawing/2014/main" id="{67C54CA9-F281-9505-52B4-4C0AD06B69B1}"/>
              </a:ext>
            </a:extLst>
          </p:cNvPr>
          <p:cNvSpPr/>
          <p:nvPr/>
        </p:nvSpPr>
        <p:spPr>
          <a:xfrm>
            <a:off x="281353" y="6308725"/>
            <a:ext cx="1969477" cy="439179"/>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41024008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D89212-C771-498F-FFFB-1C3C01A2E740}"/>
              </a:ext>
            </a:extLst>
          </p:cNvPr>
          <p:cNvSpPr>
            <a:spLocks noGrp="1"/>
          </p:cNvSpPr>
          <p:nvPr>
            <p:ph idx="1"/>
          </p:nvPr>
        </p:nvSpPr>
        <p:spPr>
          <a:xfrm>
            <a:off x="457200" y="1702191"/>
            <a:ext cx="8229600" cy="4423972"/>
          </a:xfrm>
        </p:spPr>
        <p:txBody>
          <a:bodyPr/>
          <a:lstStyle/>
          <a:p>
            <a:r>
              <a:rPr lang="en-US" dirty="0">
                <a:solidFill>
                  <a:srgbClr val="C00000"/>
                </a:solidFill>
              </a:rPr>
              <a:t>Sitting next to a person </a:t>
            </a:r>
            <a:r>
              <a:rPr lang="en-US" dirty="0"/>
              <a:t>who has failed or is in pain and thinking how she/he is feeling is an important exercise.</a:t>
            </a:r>
          </a:p>
          <a:p>
            <a:r>
              <a:rPr lang="en-US" dirty="0"/>
              <a:t>The best technique is to </a:t>
            </a:r>
            <a:r>
              <a:rPr lang="en-US" dirty="0">
                <a:solidFill>
                  <a:srgbClr val="00B050"/>
                </a:solidFill>
              </a:rPr>
              <a:t>share their silence</a:t>
            </a:r>
          </a:p>
          <a:p>
            <a:r>
              <a:rPr lang="en-US" dirty="0"/>
              <a:t>Listen </a:t>
            </a:r>
            <a:r>
              <a:rPr lang="en-US" dirty="0">
                <a:solidFill>
                  <a:schemeClr val="tx2"/>
                </a:solidFill>
              </a:rPr>
              <a:t>actively</a:t>
            </a:r>
          </a:p>
          <a:p>
            <a:r>
              <a:rPr lang="en-US" dirty="0"/>
              <a:t>Let the person know, </a:t>
            </a:r>
            <a:r>
              <a:rPr lang="en-US" dirty="0">
                <a:solidFill>
                  <a:srgbClr val="0070C0"/>
                </a:solidFill>
              </a:rPr>
              <a:t>“YOU CARE”</a:t>
            </a:r>
          </a:p>
          <a:p>
            <a:r>
              <a:rPr lang="en-US" dirty="0"/>
              <a:t>Let them know that </a:t>
            </a:r>
            <a:r>
              <a:rPr lang="en-US" dirty="0">
                <a:solidFill>
                  <a:srgbClr val="FF0000"/>
                </a:solidFill>
              </a:rPr>
              <a:t>it is ok to share their feelings </a:t>
            </a:r>
            <a:r>
              <a:rPr lang="en-US" dirty="0"/>
              <a:t>with you.</a:t>
            </a:r>
          </a:p>
        </p:txBody>
      </p:sp>
      <p:sp>
        <p:nvSpPr>
          <p:cNvPr id="4" name="Rounded Rectangle 2">
            <a:extLst>
              <a:ext uri="{FF2B5EF4-FFF2-40B4-BE49-F238E27FC236}">
                <a16:creationId xmlns:a16="http://schemas.microsoft.com/office/drawing/2014/main" id="{DC990AAB-B83F-D19E-BDC9-860607144F49}"/>
              </a:ext>
            </a:extLst>
          </p:cNvPr>
          <p:cNvSpPr/>
          <p:nvPr/>
        </p:nvSpPr>
        <p:spPr>
          <a:xfrm>
            <a:off x="105509" y="6420678"/>
            <a:ext cx="1610750" cy="325368"/>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
        <p:nvSpPr>
          <p:cNvPr id="5" name="TextBox 4">
            <a:extLst>
              <a:ext uri="{FF2B5EF4-FFF2-40B4-BE49-F238E27FC236}">
                <a16:creationId xmlns:a16="http://schemas.microsoft.com/office/drawing/2014/main" id="{59D1A413-B067-DE93-9527-E6B4FAB5C4D3}"/>
              </a:ext>
            </a:extLst>
          </p:cNvPr>
          <p:cNvSpPr txBox="1"/>
          <p:nvPr/>
        </p:nvSpPr>
        <p:spPr>
          <a:xfrm>
            <a:off x="689317" y="731837"/>
            <a:ext cx="7765365" cy="707886"/>
          </a:xfrm>
          <a:prstGeom prst="rect">
            <a:avLst/>
          </a:prstGeom>
          <a:noFill/>
        </p:spPr>
        <p:txBody>
          <a:bodyPr wrap="square" rtlCol="0">
            <a:spAutoFit/>
          </a:bodyPr>
          <a:lstStyle/>
          <a:p>
            <a:pPr algn="ctr"/>
            <a:r>
              <a:rPr lang="en-US" sz="4000" b="1" dirty="0">
                <a:solidFill>
                  <a:srgbClr val="7030A0"/>
                </a:solidFill>
              </a:rPr>
              <a:t>Empathy - Medical Student</a:t>
            </a:r>
          </a:p>
        </p:txBody>
      </p:sp>
    </p:spTree>
    <p:extLst>
      <p:ext uri="{BB962C8B-B14F-4D97-AF65-F5344CB8AC3E}">
        <p14:creationId xmlns:p14="http://schemas.microsoft.com/office/powerpoint/2010/main" val="734507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3D45D-E469-5FBE-5C7A-626876AA12D8}"/>
              </a:ext>
            </a:extLst>
          </p:cNvPr>
          <p:cNvSpPr>
            <a:spLocks noGrp="1"/>
          </p:cNvSpPr>
          <p:nvPr>
            <p:ph type="title"/>
          </p:nvPr>
        </p:nvSpPr>
        <p:spPr>
          <a:xfrm>
            <a:off x="457200" y="534572"/>
            <a:ext cx="8229600" cy="883066"/>
          </a:xfrm>
        </p:spPr>
        <p:txBody>
          <a:bodyPr/>
          <a:lstStyle/>
          <a:p>
            <a:r>
              <a:rPr lang="en-US" b="1" dirty="0">
                <a:solidFill>
                  <a:srgbClr val="7030A0"/>
                </a:solidFill>
              </a:rPr>
              <a:t>Empathy - as Medical Doctor</a:t>
            </a:r>
          </a:p>
        </p:txBody>
      </p:sp>
      <p:sp>
        <p:nvSpPr>
          <p:cNvPr id="3" name="Content Placeholder 2">
            <a:extLst>
              <a:ext uri="{FF2B5EF4-FFF2-40B4-BE49-F238E27FC236}">
                <a16:creationId xmlns:a16="http://schemas.microsoft.com/office/drawing/2014/main" id="{509A2AE1-4EF5-0A09-9C55-66361D0BC78E}"/>
              </a:ext>
            </a:extLst>
          </p:cNvPr>
          <p:cNvSpPr>
            <a:spLocks noGrp="1"/>
          </p:cNvSpPr>
          <p:nvPr>
            <p:ph idx="1"/>
          </p:nvPr>
        </p:nvSpPr>
        <p:spPr/>
        <p:txBody>
          <a:bodyPr/>
          <a:lstStyle/>
          <a:p>
            <a:r>
              <a:rPr lang="en-US" dirty="0"/>
              <a:t>During clinical years, </a:t>
            </a:r>
            <a:r>
              <a:rPr lang="en-US" dirty="0">
                <a:solidFill>
                  <a:srgbClr val="FF0000"/>
                </a:solidFill>
              </a:rPr>
              <a:t>try and sit with patients </a:t>
            </a:r>
            <a:r>
              <a:rPr lang="en-US" dirty="0"/>
              <a:t>after taking history and have completed examination.</a:t>
            </a:r>
          </a:p>
          <a:p>
            <a:r>
              <a:rPr lang="en-US" dirty="0">
                <a:solidFill>
                  <a:srgbClr val="FF0000"/>
                </a:solidFill>
              </a:rPr>
              <a:t>Encourage them </a:t>
            </a:r>
            <a:r>
              <a:rPr lang="en-US" dirty="0"/>
              <a:t>to talk about </a:t>
            </a:r>
            <a:r>
              <a:rPr lang="en-US" b="1" dirty="0">
                <a:solidFill>
                  <a:srgbClr val="0070C0"/>
                </a:solidFill>
              </a:rPr>
              <a:t>HOW THEY FEEL</a:t>
            </a:r>
            <a:r>
              <a:rPr lang="en-US" b="1" dirty="0"/>
              <a:t> </a:t>
            </a:r>
            <a:r>
              <a:rPr lang="en-US" dirty="0"/>
              <a:t>in reaction to illness and hospitalization.</a:t>
            </a:r>
          </a:p>
          <a:p>
            <a:r>
              <a:rPr lang="en-US" b="1" dirty="0">
                <a:solidFill>
                  <a:srgbClr val="00B050"/>
                </a:solidFill>
              </a:rPr>
              <a:t>Share their fears</a:t>
            </a:r>
            <a:r>
              <a:rPr lang="en-US" dirty="0"/>
              <a:t>, disappointments and sorrow without trying to sides of health professionals or hospital.</a:t>
            </a:r>
          </a:p>
          <a:p>
            <a:endParaRPr lang="en-US" dirty="0"/>
          </a:p>
        </p:txBody>
      </p:sp>
      <p:sp>
        <p:nvSpPr>
          <p:cNvPr id="4" name="Rounded Rectangle 2">
            <a:extLst>
              <a:ext uri="{FF2B5EF4-FFF2-40B4-BE49-F238E27FC236}">
                <a16:creationId xmlns:a16="http://schemas.microsoft.com/office/drawing/2014/main" id="{3BBE6344-1347-4DE2-AB49-1B0F76AF55E9}"/>
              </a:ext>
            </a:extLst>
          </p:cNvPr>
          <p:cNvSpPr/>
          <p:nvPr/>
        </p:nvSpPr>
        <p:spPr>
          <a:xfrm>
            <a:off x="105509" y="6420678"/>
            <a:ext cx="1610750" cy="325368"/>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4707744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D532C-F1CB-90AE-70A8-7D197A882EBB}"/>
              </a:ext>
            </a:extLst>
          </p:cNvPr>
          <p:cNvSpPr>
            <a:spLocks noGrp="1"/>
          </p:cNvSpPr>
          <p:nvPr>
            <p:ph type="title"/>
          </p:nvPr>
        </p:nvSpPr>
        <p:spPr>
          <a:xfrm>
            <a:off x="457200" y="769257"/>
            <a:ext cx="8229600" cy="1320799"/>
          </a:xfrm>
        </p:spPr>
        <p:txBody>
          <a:bodyPr>
            <a:noAutofit/>
          </a:bodyPr>
          <a:lstStyle/>
          <a:p>
            <a:pPr algn="l"/>
            <a:br>
              <a:rPr lang="en-US" sz="3200" b="1" dirty="0">
                <a:solidFill>
                  <a:srgbClr val="7030A0"/>
                </a:solidFill>
              </a:rPr>
            </a:br>
            <a:r>
              <a:rPr lang="en-US" sz="3200" b="1" dirty="0">
                <a:solidFill>
                  <a:srgbClr val="7030A0"/>
                </a:solidFill>
              </a:rPr>
              <a:t>Making space for empathy: supporting doctors in the emotional </a:t>
            </a:r>
            <a:r>
              <a:rPr lang="en-US" sz="3200" b="1" dirty="0" err="1">
                <a:solidFill>
                  <a:srgbClr val="7030A0"/>
                </a:solidFill>
              </a:rPr>
              <a:t>labour</a:t>
            </a:r>
            <a:r>
              <a:rPr lang="en-US" sz="3200" b="1" dirty="0">
                <a:solidFill>
                  <a:srgbClr val="7030A0"/>
                </a:solidFill>
              </a:rPr>
              <a:t> of clinical care </a:t>
            </a:r>
            <a:br>
              <a:rPr lang="en-US" sz="3200" b="1" dirty="0">
                <a:solidFill>
                  <a:srgbClr val="7030A0"/>
                </a:solidFill>
              </a:rPr>
            </a:br>
            <a:r>
              <a:rPr lang="en-US" sz="2300" b="1" dirty="0" err="1">
                <a:solidFill>
                  <a:schemeClr val="tx2">
                    <a:lumMod val="60000"/>
                    <a:lumOff val="40000"/>
                  </a:schemeClr>
                </a:solidFill>
              </a:rPr>
              <a:t>Angeliki</a:t>
            </a:r>
            <a:r>
              <a:rPr lang="en-US" sz="2300" b="1" dirty="0">
                <a:solidFill>
                  <a:schemeClr val="tx2">
                    <a:lumMod val="60000"/>
                    <a:lumOff val="40000"/>
                  </a:schemeClr>
                </a:solidFill>
              </a:rPr>
              <a:t> </a:t>
            </a:r>
            <a:r>
              <a:rPr lang="en-US" sz="2300" b="1" dirty="0" err="1">
                <a:solidFill>
                  <a:schemeClr val="tx2">
                    <a:lumMod val="60000"/>
                    <a:lumOff val="40000"/>
                  </a:schemeClr>
                </a:solidFill>
              </a:rPr>
              <a:t>Kerasidou</a:t>
            </a:r>
            <a:r>
              <a:rPr lang="en-US" sz="1400" dirty="0"/>
              <a:t> </a:t>
            </a:r>
            <a:r>
              <a:rPr lang="en-US" sz="1200" b="1" dirty="0">
                <a:solidFill>
                  <a:schemeClr val="tx2">
                    <a:lumMod val="60000"/>
                    <a:lumOff val="40000"/>
                  </a:schemeClr>
                </a:solidFill>
              </a:rPr>
              <a:t>BMC Medical Ethics (2016) 17:8 </a:t>
            </a:r>
            <a:br>
              <a:rPr lang="en-US" sz="3500" dirty="0"/>
            </a:br>
            <a:endParaRPr lang="en-US" sz="3500" dirty="0"/>
          </a:p>
        </p:txBody>
      </p:sp>
      <p:sp>
        <p:nvSpPr>
          <p:cNvPr id="3" name="Content Placeholder 2">
            <a:extLst>
              <a:ext uri="{FF2B5EF4-FFF2-40B4-BE49-F238E27FC236}">
                <a16:creationId xmlns:a16="http://schemas.microsoft.com/office/drawing/2014/main" id="{173C3345-416E-8669-302F-6F1BA1846818}"/>
              </a:ext>
            </a:extLst>
          </p:cNvPr>
          <p:cNvSpPr>
            <a:spLocks noGrp="1"/>
          </p:cNvSpPr>
          <p:nvPr>
            <p:ph idx="1"/>
          </p:nvPr>
        </p:nvSpPr>
        <p:spPr>
          <a:xfrm>
            <a:off x="457200" y="2235200"/>
            <a:ext cx="8229600" cy="4348163"/>
          </a:xfrm>
        </p:spPr>
        <p:txBody>
          <a:bodyPr>
            <a:normAutofit fontScale="85000" lnSpcReduction="10000"/>
          </a:bodyPr>
          <a:lstStyle/>
          <a:p>
            <a:r>
              <a:rPr lang="en-US" dirty="0"/>
              <a:t>Empathy requires a level of emotional involvement from the side of the physician but the emotional resources required and the skills necessary for empathy are not always available to doctors.</a:t>
            </a:r>
          </a:p>
          <a:p>
            <a:r>
              <a:rPr lang="en-US" dirty="0"/>
              <a:t>The ability for empathy, namely the joining into someone else’s feelings and emotions, presupposes a high level of self-awareness of one’s own emotions.</a:t>
            </a:r>
          </a:p>
          <a:p>
            <a:r>
              <a:rPr lang="en-US" dirty="0"/>
              <a:t>Empathy should not only be expected from doctors but should be actively promoted, assisted and cultivated in the medical profession.</a:t>
            </a:r>
          </a:p>
        </p:txBody>
      </p:sp>
      <p:sp>
        <p:nvSpPr>
          <p:cNvPr id="7" name="TextBox 6">
            <a:extLst>
              <a:ext uri="{FF2B5EF4-FFF2-40B4-BE49-F238E27FC236}">
                <a16:creationId xmlns:a16="http://schemas.microsoft.com/office/drawing/2014/main" id="{C98E6939-04C3-C6A2-65A1-0D6F08CCD83C}"/>
              </a:ext>
            </a:extLst>
          </p:cNvPr>
          <p:cNvSpPr txBox="1"/>
          <p:nvPr/>
        </p:nvSpPr>
        <p:spPr>
          <a:xfrm>
            <a:off x="624114" y="6214031"/>
            <a:ext cx="6299200" cy="307777"/>
          </a:xfrm>
          <a:prstGeom prst="rect">
            <a:avLst/>
          </a:prstGeom>
          <a:noFill/>
        </p:spPr>
        <p:txBody>
          <a:bodyPr wrap="square">
            <a:spAutoFit/>
          </a:bodyPr>
          <a:lstStyle/>
          <a:p>
            <a:r>
              <a:rPr lang="en-US" sz="1400" dirty="0">
                <a:solidFill>
                  <a:schemeClr val="tx2">
                    <a:lumMod val="60000"/>
                    <a:lumOff val="40000"/>
                  </a:schemeClr>
                </a:solidFill>
              </a:rPr>
              <a:t>https://link.springer.com/article/10.1186/s12910-016-0091-7</a:t>
            </a:r>
          </a:p>
        </p:txBody>
      </p:sp>
      <p:sp>
        <p:nvSpPr>
          <p:cNvPr id="8" name="Rounded Rectangle 5">
            <a:extLst>
              <a:ext uri="{FF2B5EF4-FFF2-40B4-BE49-F238E27FC236}">
                <a16:creationId xmlns:a16="http://schemas.microsoft.com/office/drawing/2014/main" id="{65294A94-30AA-822C-CB15-135D5099E067}"/>
              </a:ext>
            </a:extLst>
          </p:cNvPr>
          <p:cNvSpPr/>
          <p:nvPr/>
        </p:nvSpPr>
        <p:spPr>
          <a:xfrm>
            <a:off x="6125029" y="6438632"/>
            <a:ext cx="2844800" cy="307777"/>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Longitudinal integration</a:t>
            </a:r>
          </a:p>
        </p:txBody>
      </p:sp>
    </p:spTree>
    <p:extLst>
      <p:ext uri="{BB962C8B-B14F-4D97-AF65-F5344CB8AC3E}">
        <p14:creationId xmlns:p14="http://schemas.microsoft.com/office/powerpoint/2010/main" val="10707507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742" y="2208433"/>
            <a:ext cx="7543800" cy="3733800"/>
          </a:xfrm>
        </p:spPr>
        <p:txBody>
          <a:bodyPr>
            <a:noAutofit/>
          </a:bodyPr>
          <a:lstStyle/>
          <a:p>
            <a:pPr marL="342900" indent="-342900" algn="l">
              <a:buClr>
                <a:schemeClr val="tx1"/>
              </a:buClr>
              <a:buFont typeface="Arial" panose="020B0604020202020204" pitchFamily="34" charset="0"/>
              <a:buChar char="•"/>
            </a:pPr>
            <a:r>
              <a:rPr lang="en-US" sz="2400" dirty="0"/>
              <a:t>The </a:t>
            </a:r>
            <a:r>
              <a:rPr lang="en-US" sz="2400" dirty="0">
                <a:solidFill>
                  <a:srgbClr val="FF0000"/>
                </a:solidFill>
              </a:rPr>
              <a:t>principle of confidentiality </a:t>
            </a:r>
            <a:r>
              <a:rPr lang="en-US" sz="2400" dirty="0"/>
              <a:t>is the ethical obligation of physician to preserve the information gathered in association with patient care.</a:t>
            </a:r>
            <a:br>
              <a:rPr lang="en-US" sz="2400" dirty="0"/>
            </a:br>
            <a:br>
              <a:rPr lang="en-US" sz="2400" dirty="0"/>
            </a:br>
            <a:r>
              <a:rPr lang="en-US" sz="2400" dirty="0"/>
              <a:t>The patient needs to be able </a:t>
            </a:r>
            <a:r>
              <a:rPr lang="en-US" sz="2400" dirty="0">
                <a:solidFill>
                  <a:srgbClr val="FF0000"/>
                </a:solidFill>
              </a:rPr>
              <a:t>to trust the physicians</a:t>
            </a:r>
            <a:r>
              <a:rPr lang="en-US" sz="2400" dirty="0"/>
              <a:t>, will protect the information shared in confidence.</a:t>
            </a:r>
            <a:br>
              <a:rPr lang="en-US" sz="2400" dirty="0"/>
            </a:br>
            <a:br>
              <a:rPr lang="en-US" sz="2400" dirty="0"/>
            </a:br>
            <a:r>
              <a:rPr lang="en-US" sz="2400" dirty="0"/>
              <a:t>It is worth emphasizing that, confidentiality can be </a:t>
            </a:r>
            <a:r>
              <a:rPr lang="en-US" sz="2400" dirty="0">
                <a:solidFill>
                  <a:srgbClr val="FF0000"/>
                </a:solidFill>
              </a:rPr>
              <a:t>breached in few cases</a:t>
            </a:r>
            <a:r>
              <a:rPr lang="en-US" sz="2400" dirty="0"/>
              <a:t>, to other healthcare personnels for patient care, patient can harm oneself or others or required by law.</a:t>
            </a:r>
            <a:endParaRPr lang="en-US" sz="2400" dirty="0">
              <a:latin typeface="Arial Rounded MT Bold" panose="020F0704030504030204" pitchFamily="34" charset="0"/>
            </a:endParaRPr>
          </a:p>
        </p:txBody>
      </p:sp>
      <p:pic>
        <p:nvPicPr>
          <p:cNvPr id="4" name="Content Placeholder 3"/>
          <p:cNvPicPr>
            <a:picLocks noGrp="1" noChangeAspect="1"/>
          </p:cNvPicPr>
          <p:nvPr>
            <p:ph idx="1"/>
          </p:nvPr>
        </p:nvPicPr>
        <p:blipFill rotWithShape="1">
          <a:blip r:embed="rId2"/>
          <a:srcRect l="25034" t="8588" r="20335" b="8155"/>
          <a:stretch/>
        </p:blipFill>
        <p:spPr>
          <a:xfrm>
            <a:off x="7467600" y="703400"/>
            <a:ext cx="1482501" cy="1419896"/>
          </a:xfrm>
          <a:prstGeom prst="rect">
            <a:avLst/>
          </a:prstGeom>
        </p:spPr>
      </p:pic>
      <p:sp>
        <p:nvSpPr>
          <p:cNvPr id="5" name="Oval 4"/>
          <p:cNvSpPr/>
          <p:nvPr/>
        </p:nvSpPr>
        <p:spPr>
          <a:xfrm>
            <a:off x="2895600" y="515500"/>
            <a:ext cx="3055257" cy="13133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t>Confidentiality</a:t>
            </a:r>
          </a:p>
        </p:txBody>
      </p:sp>
      <p:sp>
        <p:nvSpPr>
          <p:cNvPr id="7" name="Rounded Rectangle 5">
            <a:extLst>
              <a:ext uri="{FF2B5EF4-FFF2-40B4-BE49-F238E27FC236}">
                <a16:creationId xmlns:a16="http://schemas.microsoft.com/office/drawing/2014/main" id="{81113668-258F-8BD5-4629-D50DE625CBB4}"/>
              </a:ext>
            </a:extLst>
          </p:cNvPr>
          <p:cNvSpPr/>
          <p:nvPr/>
        </p:nvSpPr>
        <p:spPr>
          <a:xfrm>
            <a:off x="6414052" y="6215270"/>
            <a:ext cx="2588240" cy="50618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Longitudinal Integration</a:t>
            </a:r>
          </a:p>
        </p:txBody>
      </p:sp>
    </p:spTree>
    <p:extLst>
      <p:ext uri="{BB962C8B-B14F-4D97-AF65-F5344CB8AC3E}">
        <p14:creationId xmlns:p14="http://schemas.microsoft.com/office/powerpoint/2010/main" val="4285089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18283"/>
            <a:ext cx="5605670" cy="5634916"/>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678670349"/>
              </p:ext>
            </p:extLst>
          </p:nvPr>
        </p:nvGraphicFramePr>
        <p:xfrm>
          <a:off x="5715000" y="923567"/>
          <a:ext cx="3362325" cy="5629631"/>
        </p:xfrm>
        <a:graphic>
          <a:graphicData uri="http://schemas.openxmlformats.org/drawingml/2006/table">
            <a:tbl>
              <a:tblPr firstRow="1" bandRow="1">
                <a:tableStyleId>{00A15C55-8517-42AA-B614-E9B94910E393}</a:tableStyleId>
              </a:tblPr>
              <a:tblGrid>
                <a:gridCol w="2704479">
                  <a:extLst>
                    <a:ext uri="{9D8B030D-6E8A-4147-A177-3AD203B41FA5}">
                      <a16:colId xmlns:a16="http://schemas.microsoft.com/office/drawing/2014/main" val="20000"/>
                    </a:ext>
                  </a:extLst>
                </a:gridCol>
                <a:gridCol w="657846">
                  <a:extLst>
                    <a:ext uri="{9D8B030D-6E8A-4147-A177-3AD203B41FA5}">
                      <a16:colId xmlns:a16="http://schemas.microsoft.com/office/drawing/2014/main" val="20001"/>
                    </a:ext>
                  </a:extLst>
                </a:gridCol>
              </a:tblGrid>
              <a:tr h="1148904">
                <a:tc gridSpan="2">
                  <a:txBody>
                    <a:bodyPr/>
                    <a:lstStyle/>
                    <a:p>
                      <a:r>
                        <a:rPr lang="en-US" dirty="0"/>
                        <a:t>Prof Umar’s model of clinically oriented integrated</a:t>
                      </a:r>
                      <a:r>
                        <a:rPr lang="en-US" baseline="0" dirty="0"/>
                        <a:t>  Lecture</a:t>
                      </a:r>
                    </a:p>
                    <a:p>
                      <a:r>
                        <a:rPr lang="en-US" baseline="0" dirty="0"/>
                        <a:t>Third year MBBS</a:t>
                      </a:r>
                      <a:endParaRPr lang="en-US" dirty="0"/>
                    </a:p>
                  </a:txBody>
                  <a:tcPr/>
                </a:tc>
                <a:tc hMerge="1">
                  <a:txBody>
                    <a:bodyPr/>
                    <a:lstStyle/>
                    <a:p>
                      <a:endParaRPr lang="en-US"/>
                    </a:p>
                  </a:txBody>
                  <a:tcPr/>
                </a:tc>
                <a:extLst>
                  <a:ext uri="{0D108BD9-81ED-4DB2-BD59-A6C34878D82A}">
                    <a16:rowId xmlns:a16="http://schemas.microsoft.com/office/drawing/2014/main" val="10000"/>
                  </a:ext>
                </a:extLst>
              </a:tr>
              <a:tr h="459562">
                <a:tc>
                  <a:txBody>
                    <a:bodyPr/>
                    <a:lstStyle/>
                    <a:p>
                      <a:r>
                        <a:rPr lang="en-US" sz="1600" dirty="0"/>
                        <a:t>Core subject </a:t>
                      </a:r>
                    </a:p>
                  </a:txBody>
                  <a:tcPr/>
                </a:tc>
                <a:tc>
                  <a:txBody>
                    <a:bodyPr/>
                    <a:lstStyle/>
                    <a:p>
                      <a:r>
                        <a:rPr lang="en-US" dirty="0"/>
                        <a:t>65%</a:t>
                      </a:r>
                    </a:p>
                  </a:txBody>
                  <a:tcPr/>
                </a:tc>
                <a:extLst>
                  <a:ext uri="{0D108BD9-81ED-4DB2-BD59-A6C34878D82A}">
                    <a16:rowId xmlns:a16="http://schemas.microsoft.com/office/drawing/2014/main" val="10001"/>
                  </a:ext>
                </a:extLst>
              </a:tr>
              <a:tr h="1646763">
                <a:tc>
                  <a:txBody>
                    <a:bodyPr/>
                    <a:lstStyle/>
                    <a:p>
                      <a:r>
                        <a:rPr lang="en-US" sz="1600" dirty="0"/>
                        <a:t>Vertical Integration </a:t>
                      </a:r>
                    </a:p>
                    <a:p>
                      <a:r>
                        <a:rPr lang="en-US" sz="1600" dirty="0"/>
                        <a:t>(Basic sciences subjects of different years(Forensic Medicine,</a:t>
                      </a:r>
                      <a:r>
                        <a:rPr lang="en-US" sz="1600" baseline="0" dirty="0"/>
                        <a:t> Pharmacology, Community medicine</a:t>
                      </a:r>
                      <a:endParaRPr lang="en-US" sz="1600" dirty="0"/>
                    </a:p>
                  </a:txBody>
                  <a:tcPr/>
                </a:tc>
                <a:tc>
                  <a:txBody>
                    <a:bodyPr/>
                    <a:lstStyle/>
                    <a:p>
                      <a:r>
                        <a:rPr lang="en-US" dirty="0"/>
                        <a:t>13%</a:t>
                      </a:r>
                    </a:p>
                  </a:txBody>
                  <a:tcPr/>
                </a:tc>
                <a:extLst>
                  <a:ext uri="{0D108BD9-81ED-4DB2-BD59-A6C34878D82A}">
                    <a16:rowId xmlns:a16="http://schemas.microsoft.com/office/drawing/2014/main" val="10003"/>
                  </a:ext>
                </a:extLst>
              </a:tr>
              <a:tr h="1034014">
                <a:tc>
                  <a:txBody>
                    <a:bodyPr/>
                    <a:lstStyle/>
                    <a:p>
                      <a:r>
                        <a:rPr lang="en-US" sz="1600" dirty="0"/>
                        <a:t>Vertical Integration </a:t>
                      </a:r>
                    </a:p>
                    <a:p>
                      <a:r>
                        <a:rPr lang="en-US" sz="1600" dirty="0"/>
                        <a:t>Clinical Subjects</a:t>
                      </a:r>
                      <a:r>
                        <a:rPr lang="en-US" sz="1600" baseline="0" dirty="0"/>
                        <a:t> (Medicine, Surgery, Gynae/</a:t>
                      </a:r>
                      <a:r>
                        <a:rPr lang="en-US" sz="1600" baseline="0" dirty="0" err="1"/>
                        <a:t>Obs</a:t>
                      </a:r>
                      <a:r>
                        <a:rPr lang="en-US" sz="1600" baseline="0" dirty="0"/>
                        <a:t> </a:t>
                      </a:r>
                      <a:r>
                        <a:rPr lang="en-US" sz="1600" baseline="0" dirty="0" err="1"/>
                        <a:t>etc</a:t>
                      </a:r>
                      <a:r>
                        <a:rPr lang="en-US" sz="1600" baseline="0" dirty="0"/>
                        <a:t>)</a:t>
                      </a:r>
                    </a:p>
                  </a:txBody>
                  <a:tcPr/>
                </a:tc>
                <a:tc>
                  <a:txBody>
                    <a:bodyPr/>
                    <a:lstStyle/>
                    <a:p>
                      <a:r>
                        <a:rPr lang="en-US" dirty="0"/>
                        <a:t>14%</a:t>
                      </a:r>
                    </a:p>
                  </a:txBody>
                  <a:tcPr/>
                </a:tc>
                <a:extLst>
                  <a:ext uri="{0D108BD9-81ED-4DB2-BD59-A6C34878D82A}">
                    <a16:rowId xmlns:a16="http://schemas.microsoft.com/office/drawing/2014/main" val="10004"/>
                  </a:ext>
                </a:extLst>
              </a:tr>
              <a:tr h="1340388">
                <a:tc>
                  <a:txBody>
                    <a:bodyPr/>
                    <a:lstStyle/>
                    <a:p>
                      <a:r>
                        <a:rPr lang="en-US" sz="1600" baseline="0" dirty="0"/>
                        <a:t>Longitudinal/ ongoing integration ( Bioethics, Research, Artificial Intelligence, Family Medicine </a:t>
                      </a:r>
                    </a:p>
                  </a:txBody>
                  <a:tcPr/>
                </a:tc>
                <a:tc>
                  <a:txBody>
                    <a:bodyPr/>
                    <a:lstStyle/>
                    <a:p>
                      <a:r>
                        <a:rPr lang="en-US" dirty="0"/>
                        <a:t>8%</a:t>
                      </a:r>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A5C7A-0D30-A82E-E5E2-DE09AB39A6F2}"/>
              </a:ext>
            </a:extLst>
          </p:cNvPr>
          <p:cNvSpPr>
            <a:spLocks noGrp="1"/>
          </p:cNvSpPr>
          <p:nvPr>
            <p:ph type="title"/>
          </p:nvPr>
        </p:nvSpPr>
        <p:spPr>
          <a:xfrm>
            <a:off x="457200" y="604910"/>
            <a:ext cx="8229600" cy="812727"/>
          </a:xfrm>
        </p:spPr>
        <p:txBody>
          <a:bodyPr/>
          <a:lstStyle/>
          <a:p>
            <a:r>
              <a:rPr lang="en-US" b="1" dirty="0">
                <a:solidFill>
                  <a:srgbClr val="7030A0"/>
                </a:solidFill>
              </a:rPr>
              <a:t>MCQ</a:t>
            </a:r>
          </a:p>
        </p:txBody>
      </p:sp>
      <p:sp>
        <p:nvSpPr>
          <p:cNvPr id="3" name="Content Placeholder 2">
            <a:extLst>
              <a:ext uri="{FF2B5EF4-FFF2-40B4-BE49-F238E27FC236}">
                <a16:creationId xmlns:a16="http://schemas.microsoft.com/office/drawing/2014/main" id="{3925068E-97A0-3B97-CAF6-5123FA0F19CB}"/>
              </a:ext>
            </a:extLst>
          </p:cNvPr>
          <p:cNvSpPr>
            <a:spLocks noGrp="1"/>
          </p:cNvSpPr>
          <p:nvPr>
            <p:ph idx="1"/>
          </p:nvPr>
        </p:nvSpPr>
        <p:spPr/>
        <p:txBody>
          <a:bodyPr>
            <a:normAutofit fontScale="92500" lnSpcReduction="10000"/>
          </a:bodyPr>
          <a:lstStyle/>
          <a:p>
            <a:pPr marL="0" indent="0">
              <a:buNone/>
            </a:pPr>
            <a:r>
              <a:rPr lang="en-US" dirty="0"/>
              <a:t>1. </a:t>
            </a:r>
            <a:r>
              <a:rPr lang="en-US" b="1" dirty="0"/>
              <a:t>Conflict came from a religious issues can be resolve </a:t>
            </a:r>
          </a:p>
          <a:p>
            <a:pPr marL="514350" indent="-514350">
              <a:buFont typeface="+mj-lt"/>
              <a:buAutoNum type="alphaUcPeriod"/>
            </a:pPr>
            <a:r>
              <a:rPr lang="en-US" dirty="0"/>
              <a:t>Agree to disagree</a:t>
            </a:r>
          </a:p>
          <a:p>
            <a:pPr marL="514350" indent="-514350">
              <a:buFont typeface="+mj-lt"/>
              <a:buAutoNum type="alphaUcPeriod"/>
            </a:pPr>
            <a:r>
              <a:rPr lang="en-US" dirty="0"/>
              <a:t>Agreement for peaceful existence despite of conflict</a:t>
            </a:r>
          </a:p>
          <a:p>
            <a:pPr marL="514350" indent="-514350">
              <a:buFont typeface="+mj-lt"/>
              <a:buAutoNum type="alphaUcPeriod"/>
            </a:pPr>
            <a:r>
              <a:rPr lang="en-US" dirty="0"/>
              <a:t>Creative solution</a:t>
            </a:r>
          </a:p>
          <a:p>
            <a:pPr marL="514350" indent="-514350">
              <a:buFont typeface="+mj-lt"/>
              <a:buAutoNum type="alphaUcPeriod"/>
            </a:pPr>
            <a:r>
              <a:rPr lang="en-US" dirty="0"/>
              <a:t>Compromising some aspects of the religion to accommodate other religions</a:t>
            </a:r>
          </a:p>
          <a:p>
            <a:pPr marL="514350" indent="-514350">
              <a:buFont typeface="+mj-lt"/>
              <a:buAutoNum type="alphaUcPeriod"/>
            </a:pPr>
            <a:r>
              <a:rPr lang="en-US" dirty="0"/>
              <a:t>Meet the conflict head on </a:t>
            </a:r>
          </a:p>
          <a:p>
            <a:pPr marL="514350" indent="-514350">
              <a:buFont typeface="+mj-lt"/>
              <a:buAutoNum type="alphaUcPeriod"/>
            </a:pPr>
            <a:endParaRPr lang="en-US" dirty="0"/>
          </a:p>
          <a:p>
            <a:endParaRPr lang="en-US" dirty="0"/>
          </a:p>
        </p:txBody>
      </p:sp>
      <p:sp>
        <p:nvSpPr>
          <p:cNvPr id="4" name="TextBox 3">
            <a:extLst>
              <a:ext uri="{FF2B5EF4-FFF2-40B4-BE49-F238E27FC236}">
                <a16:creationId xmlns:a16="http://schemas.microsoft.com/office/drawing/2014/main" id="{A638BDCB-9E2E-F2EE-EA33-100A0B9AC2E5}"/>
              </a:ext>
            </a:extLst>
          </p:cNvPr>
          <p:cNvSpPr txBox="1"/>
          <p:nvPr/>
        </p:nvSpPr>
        <p:spPr>
          <a:xfrm>
            <a:off x="3530991" y="6133514"/>
            <a:ext cx="3108960" cy="430887"/>
          </a:xfrm>
          <a:prstGeom prst="rect">
            <a:avLst/>
          </a:prstGeom>
          <a:noFill/>
        </p:spPr>
        <p:txBody>
          <a:bodyPr wrap="square" rtlCol="0">
            <a:spAutoFit/>
          </a:bodyPr>
          <a:lstStyle/>
          <a:p>
            <a:r>
              <a:rPr lang="en-US" sz="2200" b="1" dirty="0">
                <a:solidFill>
                  <a:srgbClr val="FF0000"/>
                </a:solidFill>
              </a:rPr>
              <a:t>Answer: B</a:t>
            </a:r>
          </a:p>
        </p:txBody>
      </p:sp>
    </p:spTree>
    <p:extLst>
      <p:ext uri="{BB962C8B-B14F-4D97-AF65-F5344CB8AC3E}">
        <p14:creationId xmlns:p14="http://schemas.microsoft.com/office/powerpoint/2010/main" val="1624390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91580-DA93-74E6-B2E9-8AAE42E8AAD8}"/>
              </a:ext>
            </a:extLst>
          </p:cNvPr>
          <p:cNvSpPr>
            <a:spLocks noGrp="1"/>
          </p:cNvSpPr>
          <p:nvPr>
            <p:ph type="title"/>
          </p:nvPr>
        </p:nvSpPr>
        <p:spPr>
          <a:xfrm>
            <a:off x="457200" y="698956"/>
            <a:ext cx="8229600" cy="718682"/>
          </a:xfrm>
        </p:spPr>
        <p:txBody>
          <a:bodyPr>
            <a:normAutofit fontScale="90000"/>
          </a:bodyPr>
          <a:lstStyle/>
          <a:p>
            <a:r>
              <a:rPr lang="en-US" b="1" dirty="0">
                <a:solidFill>
                  <a:srgbClr val="7030A0"/>
                </a:solidFill>
              </a:rPr>
              <a:t>MCQ</a:t>
            </a:r>
          </a:p>
        </p:txBody>
      </p:sp>
      <p:sp>
        <p:nvSpPr>
          <p:cNvPr id="3" name="Content Placeholder 2">
            <a:extLst>
              <a:ext uri="{FF2B5EF4-FFF2-40B4-BE49-F238E27FC236}">
                <a16:creationId xmlns:a16="http://schemas.microsoft.com/office/drawing/2014/main" id="{6B5905AF-B0BD-FDED-75B1-B44D6E1F3F17}"/>
              </a:ext>
            </a:extLst>
          </p:cNvPr>
          <p:cNvSpPr>
            <a:spLocks noGrp="1"/>
          </p:cNvSpPr>
          <p:nvPr>
            <p:ph idx="1"/>
          </p:nvPr>
        </p:nvSpPr>
        <p:spPr>
          <a:xfrm>
            <a:off x="457200" y="1842868"/>
            <a:ext cx="8229600" cy="4100733"/>
          </a:xfrm>
        </p:spPr>
        <p:txBody>
          <a:bodyPr/>
          <a:lstStyle/>
          <a:p>
            <a:pPr marL="0" indent="0">
              <a:buNone/>
            </a:pPr>
            <a:r>
              <a:rPr lang="en-US" dirty="0"/>
              <a:t>2</a:t>
            </a:r>
            <a:r>
              <a:rPr lang="en-US" b="1" dirty="0"/>
              <a:t>. Best method of dealing conflict is </a:t>
            </a:r>
          </a:p>
          <a:p>
            <a:pPr marL="0" indent="0">
              <a:buNone/>
            </a:pPr>
            <a:r>
              <a:rPr lang="en-US" dirty="0"/>
              <a:t>A. Brushing it under the carpet</a:t>
            </a:r>
          </a:p>
          <a:p>
            <a:pPr marL="0" indent="0">
              <a:buNone/>
            </a:pPr>
            <a:r>
              <a:rPr lang="en-US" dirty="0"/>
              <a:t>B. Free communication</a:t>
            </a:r>
          </a:p>
          <a:p>
            <a:pPr marL="0" indent="0">
              <a:buNone/>
            </a:pPr>
            <a:r>
              <a:rPr lang="en-US" dirty="0"/>
              <a:t>C. Head on </a:t>
            </a:r>
          </a:p>
          <a:p>
            <a:pPr marL="0" indent="0">
              <a:buNone/>
            </a:pPr>
            <a:r>
              <a:rPr lang="en-US" dirty="0"/>
              <a:t>D. Leaving ego's aside</a:t>
            </a:r>
          </a:p>
          <a:p>
            <a:pPr marL="0" indent="0">
              <a:buNone/>
            </a:pPr>
            <a:r>
              <a:rPr lang="en-US" dirty="0"/>
              <a:t>E. Preventing them </a:t>
            </a:r>
          </a:p>
          <a:p>
            <a:endParaRPr lang="en-US" dirty="0"/>
          </a:p>
        </p:txBody>
      </p:sp>
      <p:sp>
        <p:nvSpPr>
          <p:cNvPr id="4" name="TextBox 3">
            <a:extLst>
              <a:ext uri="{FF2B5EF4-FFF2-40B4-BE49-F238E27FC236}">
                <a16:creationId xmlns:a16="http://schemas.microsoft.com/office/drawing/2014/main" id="{D739BA8F-14CA-29CF-2FAD-99026AEAE160}"/>
              </a:ext>
            </a:extLst>
          </p:cNvPr>
          <p:cNvSpPr txBox="1"/>
          <p:nvPr/>
        </p:nvSpPr>
        <p:spPr>
          <a:xfrm>
            <a:off x="3108960" y="5728157"/>
            <a:ext cx="2447778" cy="430887"/>
          </a:xfrm>
          <a:prstGeom prst="rect">
            <a:avLst/>
          </a:prstGeom>
          <a:noFill/>
        </p:spPr>
        <p:txBody>
          <a:bodyPr wrap="square" rtlCol="0">
            <a:spAutoFit/>
          </a:bodyPr>
          <a:lstStyle/>
          <a:p>
            <a:r>
              <a:rPr lang="en-US" sz="2200" b="1" dirty="0">
                <a:solidFill>
                  <a:srgbClr val="FF0000"/>
                </a:solidFill>
              </a:rPr>
              <a:t>Answer: D</a:t>
            </a:r>
          </a:p>
        </p:txBody>
      </p:sp>
    </p:spTree>
    <p:extLst>
      <p:ext uri="{BB962C8B-B14F-4D97-AF65-F5344CB8AC3E}">
        <p14:creationId xmlns:p14="http://schemas.microsoft.com/office/powerpoint/2010/main" val="351989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49D3B-E368-349A-4D9E-6BB66241A159}"/>
              </a:ext>
            </a:extLst>
          </p:cNvPr>
          <p:cNvSpPr>
            <a:spLocks noGrp="1"/>
          </p:cNvSpPr>
          <p:nvPr>
            <p:ph type="title"/>
          </p:nvPr>
        </p:nvSpPr>
        <p:spPr>
          <a:xfrm>
            <a:off x="457200" y="731836"/>
            <a:ext cx="8229600" cy="685801"/>
          </a:xfrm>
        </p:spPr>
        <p:txBody>
          <a:bodyPr>
            <a:normAutofit fontScale="90000"/>
          </a:bodyPr>
          <a:lstStyle/>
          <a:p>
            <a:r>
              <a:rPr lang="en-US" b="1" dirty="0">
                <a:solidFill>
                  <a:srgbClr val="7030A0"/>
                </a:solidFill>
              </a:rPr>
              <a:t>MCQ</a:t>
            </a:r>
          </a:p>
        </p:txBody>
      </p:sp>
      <p:sp>
        <p:nvSpPr>
          <p:cNvPr id="3" name="Content Placeholder 2">
            <a:extLst>
              <a:ext uri="{FF2B5EF4-FFF2-40B4-BE49-F238E27FC236}">
                <a16:creationId xmlns:a16="http://schemas.microsoft.com/office/drawing/2014/main" id="{BE733529-D9DB-B037-0B98-81EBE92FCE16}"/>
              </a:ext>
            </a:extLst>
          </p:cNvPr>
          <p:cNvSpPr>
            <a:spLocks noGrp="1"/>
          </p:cNvSpPr>
          <p:nvPr>
            <p:ph idx="1"/>
          </p:nvPr>
        </p:nvSpPr>
        <p:spPr/>
        <p:txBody>
          <a:bodyPr>
            <a:normAutofit fontScale="85000" lnSpcReduction="10000"/>
          </a:bodyPr>
          <a:lstStyle/>
          <a:p>
            <a:pPr marL="0" indent="0">
              <a:buNone/>
            </a:pPr>
            <a:r>
              <a:rPr lang="en-US" b="1" dirty="0"/>
              <a:t>3. While dealing with a patient who is fearful about not waking up from anesthesia for her hysterectomy, an empathetic response is</a:t>
            </a:r>
          </a:p>
          <a:p>
            <a:pPr marL="514350" indent="-514350">
              <a:buFont typeface="+mj-lt"/>
              <a:buAutoNum type="alphaUcPeriod"/>
            </a:pPr>
            <a:r>
              <a:rPr lang="en-US" dirty="0"/>
              <a:t>I assure you that your concerns are not scientific, everybody wakes up from anesthesia</a:t>
            </a:r>
          </a:p>
          <a:p>
            <a:pPr marL="514350" indent="-514350">
              <a:buFont typeface="+mj-lt"/>
              <a:buAutoNum type="alphaUcPeriod"/>
            </a:pPr>
            <a:r>
              <a:rPr lang="en-US" dirty="0"/>
              <a:t>I do understand your concern, I too may have felt the same way in your situation</a:t>
            </a:r>
          </a:p>
          <a:p>
            <a:pPr marL="514350" indent="-514350">
              <a:buFont typeface="+mj-lt"/>
              <a:buAutoNum type="alphaUcPeriod"/>
            </a:pPr>
            <a:r>
              <a:rPr lang="en-US" dirty="0"/>
              <a:t>I know you are scared but you are a brave person</a:t>
            </a:r>
          </a:p>
          <a:p>
            <a:pPr marL="514350" indent="-514350">
              <a:buFont typeface="+mj-lt"/>
              <a:buAutoNum type="alphaUcPeriod"/>
            </a:pPr>
            <a:r>
              <a:rPr lang="en-US" dirty="0"/>
              <a:t>Please relax everything will be fine</a:t>
            </a:r>
          </a:p>
          <a:p>
            <a:pPr marL="514350" indent="-514350">
              <a:buFont typeface="+mj-lt"/>
              <a:buAutoNum type="alphaUcPeriod"/>
            </a:pPr>
            <a:r>
              <a:rPr lang="en-US" dirty="0"/>
              <a:t>Its all in your mind, anesthesia is the safest procedure</a:t>
            </a:r>
          </a:p>
          <a:p>
            <a:pPr marL="514350" indent="-514350">
              <a:buFont typeface="+mj-lt"/>
              <a:buAutoNum type="alphaUcPeriod"/>
            </a:pPr>
            <a:endParaRPr lang="en-US" dirty="0"/>
          </a:p>
          <a:p>
            <a:endParaRPr lang="en-US" dirty="0"/>
          </a:p>
        </p:txBody>
      </p:sp>
      <p:sp>
        <p:nvSpPr>
          <p:cNvPr id="5" name="TextBox 4">
            <a:extLst>
              <a:ext uri="{FF2B5EF4-FFF2-40B4-BE49-F238E27FC236}">
                <a16:creationId xmlns:a16="http://schemas.microsoft.com/office/drawing/2014/main" id="{E5EE4C2E-60D4-4A42-48EC-F23A9FCD4658}"/>
              </a:ext>
            </a:extLst>
          </p:cNvPr>
          <p:cNvSpPr txBox="1"/>
          <p:nvPr/>
        </p:nvSpPr>
        <p:spPr>
          <a:xfrm>
            <a:off x="2774852" y="5877838"/>
            <a:ext cx="2679895" cy="430887"/>
          </a:xfrm>
          <a:prstGeom prst="rect">
            <a:avLst/>
          </a:prstGeom>
          <a:noFill/>
        </p:spPr>
        <p:txBody>
          <a:bodyPr wrap="square" rtlCol="0">
            <a:spAutoFit/>
          </a:bodyPr>
          <a:lstStyle/>
          <a:p>
            <a:pPr algn="ctr"/>
            <a:r>
              <a:rPr lang="en-US" sz="2200" b="1" dirty="0">
                <a:solidFill>
                  <a:srgbClr val="FF0000"/>
                </a:solidFill>
              </a:rPr>
              <a:t>Answer: B</a:t>
            </a:r>
          </a:p>
        </p:txBody>
      </p:sp>
    </p:spTree>
    <p:extLst>
      <p:ext uri="{BB962C8B-B14F-4D97-AF65-F5344CB8AC3E}">
        <p14:creationId xmlns:p14="http://schemas.microsoft.com/office/powerpoint/2010/main" val="415153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AD8A4-DFBD-4376-B453-C385EA81792A}"/>
              </a:ext>
            </a:extLst>
          </p:cNvPr>
          <p:cNvSpPr>
            <a:spLocks noGrp="1"/>
          </p:cNvSpPr>
          <p:nvPr>
            <p:ph type="title"/>
          </p:nvPr>
        </p:nvSpPr>
        <p:spPr>
          <a:xfrm>
            <a:off x="450574" y="731836"/>
            <a:ext cx="8236226" cy="685802"/>
          </a:xfrm>
        </p:spPr>
        <p:txBody>
          <a:bodyPr>
            <a:normAutofit fontScale="90000"/>
          </a:bodyPr>
          <a:lstStyle/>
          <a:p>
            <a:r>
              <a:rPr lang="en-US" b="1" dirty="0">
                <a:solidFill>
                  <a:srgbClr val="7030A0"/>
                </a:solidFill>
              </a:rPr>
              <a:t>References</a:t>
            </a:r>
            <a:endParaRPr lang="en-PK" b="1" dirty="0">
              <a:solidFill>
                <a:srgbClr val="7030A0"/>
              </a:solidFill>
            </a:endParaRPr>
          </a:p>
        </p:txBody>
      </p:sp>
      <p:sp>
        <p:nvSpPr>
          <p:cNvPr id="3" name="Content Placeholder 2">
            <a:extLst>
              <a:ext uri="{FF2B5EF4-FFF2-40B4-BE49-F238E27FC236}">
                <a16:creationId xmlns:a16="http://schemas.microsoft.com/office/drawing/2014/main" id="{DA35C2EA-1537-48EC-A704-3E37F79904E2}"/>
              </a:ext>
            </a:extLst>
          </p:cNvPr>
          <p:cNvSpPr>
            <a:spLocks noGrp="1"/>
          </p:cNvSpPr>
          <p:nvPr>
            <p:ph idx="1"/>
          </p:nvPr>
        </p:nvSpPr>
        <p:spPr>
          <a:xfrm>
            <a:off x="450574" y="2093842"/>
            <a:ext cx="8236226" cy="4032321"/>
          </a:xfrm>
        </p:spPr>
        <p:txBody>
          <a:bodyPr/>
          <a:lstStyle/>
          <a:p>
            <a:r>
              <a:rPr lang="en-US" dirty="0"/>
              <a:t>Handbook of Behavioral sciences by </a:t>
            </a:r>
            <a:r>
              <a:rPr lang="en-US" dirty="0" err="1">
                <a:solidFill>
                  <a:schemeClr val="tx2">
                    <a:lumMod val="60000"/>
                    <a:lumOff val="40000"/>
                  </a:schemeClr>
                </a:solidFill>
              </a:rPr>
              <a:t>Mowadat</a:t>
            </a:r>
            <a:r>
              <a:rPr lang="en-US" dirty="0">
                <a:solidFill>
                  <a:schemeClr val="tx2">
                    <a:lumMod val="60000"/>
                    <a:lumOff val="40000"/>
                  </a:schemeClr>
                </a:solidFill>
              </a:rPr>
              <a:t> </a:t>
            </a:r>
            <a:r>
              <a:rPr lang="en-US" dirty="0" err="1">
                <a:solidFill>
                  <a:schemeClr val="tx2">
                    <a:lumMod val="60000"/>
                    <a:lumOff val="40000"/>
                  </a:schemeClr>
                </a:solidFill>
              </a:rPr>
              <a:t>H.Rana</a:t>
            </a:r>
            <a:r>
              <a:rPr lang="en-US" dirty="0"/>
              <a:t>, third edition</a:t>
            </a:r>
          </a:p>
          <a:p>
            <a:r>
              <a:rPr kumimoji="0" lang="en-US" sz="2900" i="0" u="none" strike="noStrike" kern="1200" cap="none" spc="0" normalizeH="0" baseline="0" noProof="0" dirty="0">
                <a:ln>
                  <a:noFill/>
                </a:ln>
                <a:effectLst/>
                <a:uLnTx/>
                <a:uFillTx/>
                <a:latin typeface="Calibri"/>
                <a:ea typeface="+mn-ea"/>
                <a:cs typeface="+mn-cs"/>
              </a:rPr>
              <a:t>Nursing: Mental Health And Community Concepts, </a:t>
            </a:r>
            <a:r>
              <a:rPr kumimoji="0" lang="en-US" sz="2400" i="0" u="none" strike="noStrike" kern="1200" cap="none" spc="0" normalizeH="0" baseline="0" noProof="0" dirty="0">
                <a:ln>
                  <a:noFill/>
                </a:ln>
                <a:solidFill>
                  <a:schemeClr val="tx2">
                    <a:lumMod val="60000"/>
                    <a:lumOff val="40000"/>
                  </a:schemeClr>
                </a:solidFill>
                <a:effectLst/>
                <a:uLnTx/>
                <a:uFillTx/>
                <a:latin typeface="Calibri"/>
                <a:ea typeface="+mn-ea"/>
                <a:cs typeface="+mn-cs"/>
              </a:rPr>
              <a:t>https://wtcs.pressbooks.pub/nursingmhcc/chapter/3-5-crisis-and-crisis-intervention</a:t>
            </a:r>
          </a:p>
          <a:p>
            <a:endParaRPr lang="en-PK" dirty="0"/>
          </a:p>
        </p:txBody>
      </p:sp>
    </p:spTree>
    <p:extLst>
      <p:ext uri="{BB962C8B-B14F-4D97-AF65-F5344CB8AC3E}">
        <p14:creationId xmlns:p14="http://schemas.microsoft.com/office/powerpoint/2010/main" val="29192037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3000">
              <a:schemeClr val="accent4">
                <a:lumMod val="60000"/>
                <a:lumOff val="40000"/>
              </a:schemeClr>
            </a:gs>
            <a:gs pos="79000">
              <a:schemeClr val="accent4">
                <a:lumMod val="20000"/>
                <a:lumOff val="80000"/>
              </a:schemeClr>
            </a:gs>
            <a:gs pos="22000">
              <a:schemeClr val="accent4">
                <a:lumMod val="40000"/>
                <a:lumOff val="60000"/>
              </a:schemeClr>
            </a:gs>
            <a:gs pos="100000">
              <a:schemeClr val="accent4">
                <a:lumMod val="20000"/>
                <a:lumOff val="80000"/>
              </a:schemeClr>
            </a:gs>
            <a:gs pos="100000">
              <a:schemeClr val="accent4">
                <a:lumMod val="40000"/>
                <a:lumOff val="60000"/>
              </a:schemeClr>
            </a:gs>
            <a:gs pos="39000">
              <a:schemeClr val="accent4">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52CD8-1B9B-F56F-A1DD-80CB3F4FD57E}"/>
              </a:ext>
            </a:extLst>
          </p:cNvPr>
          <p:cNvSpPr>
            <a:spLocks noGrp="1"/>
          </p:cNvSpPr>
          <p:nvPr>
            <p:ph type="ctrTitle"/>
          </p:nvPr>
        </p:nvSpPr>
        <p:spPr>
          <a:xfrm>
            <a:off x="685800" y="2186609"/>
            <a:ext cx="7772400" cy="1656521"/>
          </a:xfrm>
        </p:spPr>
        <p:txBody>
          <a:bodyPr>
            <a:normAutofit/>
          </a:bodyPr>
          <a:lstStyle/>
          <a:p>
            <a:r>
              <a:rPr lang="en-US" sz="6000" b="1" dirty="0">
                <a:solidFill>
                  <a:schemeClr val="accent4">
                    <a:lumMod val="50000"/>
                  </a:schemeClr>
                </a:solidFill>
              </a:rPr>
              <a:t>Thank You</a:t>
            </a:r>
          </a:p>
        </p:txBody>
      </p:sp>
      <p:sp>
        <p:nvSpPr>
          <p:cNvPr id="3" name="Subtitle 2">
            <a:extLst>
              <a:ext uri="{FF2B5EF4-FFF2-40B4-BE49-F238E27FC236}">
                <a16:creationId xmlns:a16="http://schemas.microsoft.com/office/drawing/2014/main" id="{2D4F9947-F378-6032-99C4-E68E29207D93}"/>
              </a:ext>
            </a:extLst>
          </p:cNvPr>
          <p:cNvSpPr>
            <a:spLocks noGrp="1"/>
          </p:cNvSpPr>
          <p:nvPr>
            <p:ph type="subTitle" idx="1"/>
          </p:nvPr>
        </p:nvSpPr>
        <p:spPr>
          <a:xfrm>
            <a:off x="1371600" y="4810539"/>
            <a:ext cx="6400800" cy="828260"/>
          </a:xfrm>
        </p:spPr>
        <p:txBody>
          <a:bodyPr>
            <a:normAutofit/>
          </a:bodyPr>
          <a:lstStyle/>
          <a:p>
            <a:r>
              <a:rPr lang="en-US" sz="3700" dirty="0">
                <a:solidFill>
                  <a:schemeClr val="tx1">
                    <a:lumMod val="95000"/>
                    <a:lumOff val="5000"/>
                  </a:schemeClr>
                </a:solidFill>
              </a:rPr>
              <a:t>ioprmu@gmail.com</a:t>
            </a:r>
          </a:p>
        </p:txBody>
      </p:sp>
    </p:spTree>
    <p:extLst>
      <p:ext uri="{BB962C8B-B14F-4D97-AF65-F5344CB8AC3E}">
        <p14:creationId xmlns:p14="http://schemas.microsoft.com/office/powerpoint/2010/main" val="4131481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6972"/>
            <a:ext cx="8229600" cy="700665"/>
          </a:xfrm>
        </p:spPr>
        <p:txBody>
          <a:bodyPr>
            <a:normAutofit fontScale="90000"/>
          </a:bodyPr>
          <a:lstStyle/>
          <a:p>
            <a:br>
              <a:rPr lang="en-GB" b="1" dirty="0">
                <a:solidFill>
                  <a:srgbClr val="7030A0"/>
                </a:solidFill>
              </a:rPr>
            </a:br>
            <a:r>
              <a:rPr lang="en-GB" b="1" dirty="0">
                <a:solidFill>
                  <a:srgbClr val="7030A0"/>
                </a:solidFill>
              </a:rPr>
              <a:t>Learning</a:t>
            </a:r>
            <a:r>
              <a:rPr lang="en-GB" b="1" dirty="0"/>
              <a:t> </a:t>
            </a:r>
            <a:r>
              <a:rPr lang="en-GB" b="1" dirty="0">
                <a:solidFill>
                  <a:srgbClr val="7030A0"/>
                </a:solidFill>
              </a:rPr>
              <a:t>objectives</a:t>
            </a:r>
            <a:br>
              <a:rPr lang="en-US" b="1" dirty="0"/>
            </a:br>
            <a:endParaRPr lang="en-US" b="1" dirty="0"/>
          </a:p>
        </p:txBody>
      </p:sp>
      <p:sp>
        <p:nvSpPr>
          <p:cNvPr id="3" name="Content Placeholder 2"/>
          <p:cNvSpPr>
            <a:spLocks noGrp="1"/>
          </p:cNvSpPr>
          <p:nvPr>
            <p:ph idx="1"/>
          </p:nvPr>
        </p:nvSpPr>
        <p:spPr>
          <a:xfrm>
            <a:off x="457200" y="1600200"/>
            <a:ext cx="8229600" cy="4814047"/>
          </a:xfrm>
        </p:spPr>
        <p:txBody>
          <a:bodyPr>
            <a:normAutofit/>
          </a:bodyPr>
          <a:lstStyle/>
          <a:p>
            <a:pPr marL="0" indent="0">
              <a:buNone/>
            </a:pPr>
            <a:r>
              <a:rPr lang="en-GB" sz="2400" dirty="0"/>
              <a:t>At the end of the session students should be able to</a:t>
            </a:r>
          </a:p>
          <a:p>
            <a:endParaRPr lang="en-US" sz="2400" dirty="0">
              <a:effectLst/>
              <a:ea typeface="Times New Roman" panose="02020603050405020304" pitchFamily="18" charset="0"/>
              <a:cs typeface="Arial" panose="020B0604020202020204" pitchFamily="34" charset="0"/>
            </a:endParaRPr>
          </a:p>
          <a:p>
            <a:pPr marR="0" lvl="0">
              <a:lnSpc>
                <a:spcPct val="115000"/>
              </a:lnSpc>
              <a:spcBef>
                <a:spcPts val="0"/>
              </a:spcBef>
              <a:spcAft>
                <a:spcPts val="0"/>
              </a:spcAft>
            </a:pPr>
            <a:r>
              <a:rPr lang="en-US" sz="2400" dirty="0">
                <a:effectLst/>
                <a:ea typeface="Times New Roman" panose="02020603050405020304" pitchFamily="18" charset="0"/>
                <a:cs typeface="Arial" panose="020B0604020202020204" pitchFamily="34" charset="0"/>
              </a:rPr>
              <a:t>Comprehend the nature of crises, including the different types of crises crisis.</a:t>
            </a:r>
          </a:p>
          <a:p>
            <a:pPr marR="0" lvl="0">
              <a:lnSpc>
                <a:spcPct val="115000"/>
              </a:lnSpc>
              <a:spcBef>
                <a:spcPts val="0"/>
              </a:spcBef>
              <a:spcAft>
                <a:spcPts val="1000"/>
              </a:spcAft>
            </a:pPr>
            <a:r>
              <a:rPr lang="en-US" sz="2400" dirty="0">
                <a:effectLst/>
                <a:ea typeface="Times New Roman" panose="02020603050405020304" pitchFamily="18" charset="0"/>
                <a:cs typeface="Arial" panose="020B0604020202020204" pitchFamily="34" charset="0"/>
              </a:rPr>
              <a:t>Understanding the impact of cultural, social, and environmental factors on crisis situations.</a:t>
            </a:r>
          </a:p>
          <a:p>
            <a:pPr marR="0" lvl="0">
              <a:lnSpc>
                <a:spcPct val="115000"/>
              </a:lnSpc>
              <a:spcBef>
                <a:spcPts val="0"/>
              </a:spcBef>
              <a:spcAft>
                <a:spcPts val="0"/>
              </a:spcAft>
            </a:pPr>
            <a:r>
              <a:rPr lang="en-US" sz="2400" dirty="0">
                <a:effectLst/>
                <a:ea typeface="Times New Roman" panose="02020603050405020304" pitchFamily="18" charset="0"/>
                <a:cs typeface="Arial" panose="020B0604020202020204" pitchFamily="34" charset="0"/>
              </a:rPr>
              <a:t>Elaborate the causes of conflicts and methods to resolve conflict.</a:t>
            </a:r>
          </a:p>
          <a:p>
            <a:r>
              <a:rPr lang="en-US" sz="2400" dirty="0">
                <a:effectLst/>
                <a:ea typeface="Times New Roman" panose="02020603050405020304" pitchFamily="18" charset="0"/>
              </a:rPr>
              <a:t>Importance of empathy.</a:t>
            </a:r>
            <a:endParaRPr lang="en-US" sz="2400" dirty="0"/>
          </a:p>
        </p:txBody>
      </p:sp>
    </p:spTree>
    <p:extLst>
      <p:ext uri="{BB962C8B-B14F-4D97-AF65-F5344CB8AC3E}">
        <p14:creationId xmlns:p14="http://schemas.microsoft.com/office/powerpoint/2010/main" val="2559266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2B3FF-C8E8-2B7F-9682-5760DE4194A9}"/>
              </a:ext>
            </a:extLst>
          </p:cNvPr>
          <p:cNvSpPr>
            <a:spLocks noGrp="1"/>
          </p:cNvSpPr>
          <p:nvPr>
            <p:ph type="title"/>
          </p:nvPr>
        </p:nvSpPr>
        <p:spPr>
          <a:xfrm>
            <a:off x="457200" y="553156"/>
            <a:ext cx="8229600" cy="864482"/>
          </a:xfrm>
        </p:spPr>
        <p:txBody>
          <a:bodyPr/>
          <a:lstStyle/>
          <a:p>
            <a:r>
              <a:rPr lang="en-US" b="1" dirty="0">
                <a:solidFill>
                  <a:srgbClr val="7030A0"/>
                </a:solidFill>
              </a:rPr>
              <a:t>What is </a:t>
            </a:r>
            <a:r>
              <a:rPr lang="en-US" b="1" dirty="0">
                <a:solidFill>
                  <a:srgbClr val="FF0000"/>
                </a:solidFill>
              </a:rPr>
              <a:t>Crisis</a:t>
            </a:r>
            <a:r>
              <a:rPr lang="en-US" b="1" dirty="0">
                <a:solidFill>
                  <a:srgbClr val="7030A0"/>
                </a:solidFill>
              </a:rPr>
              <a:t>?</a:t>
            </a:r>
          </a:p>
        </p:txBody>
      </p:sp>
      <p:sp>
        <p:nvSpPr>
          <p:cNvPr id="3" name="Content Placeholder 2">
            <a:extLst>
              <a:ext uri="{FF2B5EF4-FFF2-40B4-BE49-F238E27FC236}">
                <a16:creationId xmlns:a16="http://schemas.microsoft.com/office/drawing/2014/main" id="{A77B1D2B-CA7D-7379-E09B-EFDD0D95559C}"/>
              </a:ext>
            </a:extLst>
          </p:cNvPr>
          <p:cNvSpPr>
            <a:spLocks noGrp="1"/>
          </p:cNvSpPr>
          <p:nvPr>
            <p:ph idx="1"/>
          </p:nvPr>
        </p:nvSpPr>
        <p:spPr>
          <a:xfrm>
            <a:off x="457200" y="1786597"/>
            <a:ext cx="8229600" cy="3959447"/>
          </a:xfrm>
        </p:spPr>
        <p:txBody>
          <a:bodyPr>
            <a:normAutofit/>
          </a:bodyPr>
          <a:lstStyle/>
          <a:p>
            <a:r>
              <a:rPr lang="en-US" dirty="0"/>
              <a:t>The word “</a:t>
            </a:r>
            <a:r>
              <a:rPr lang="en-US" dirty="0">
                <a:solidFill>
                  <a:srgbClr val="FF0000"/>
                </a:solidFill>
              </a:rPr>
              <a:t>Crisis</a:t>
            </a:r>
            <a:r>
              <a:rPr lang="en-US" dirty="0"/>
              <a:t>” is derived from Greek word meaning </a:t>
            </a:r>
            <a:r>
              <a:rPr lang="en-US" dirty="0">
                <a:solidFill>
                  <a:srgbClr val="00B050"/>
                </a:solidFill>
              </a:rPr>
              <a:t>Decision making.</a:t>
            </a:r>
          </a:p>
          <a:p>
            <a:pPr marL="0" indent="0">
              <a:buNone/>
            </a:pPr>
            <a:endParaRPr lang="en-US" dirty="0">
              <a:solidFill>
                <a:srgbClr val="00B050"/>
              </a:solidFill>
            </a:endParaRPr>
          </a:p>
          <a:p>
            <a:r>
              <a:rPr lang="en-US" dirty="0"/>
              <a:t>A crisis are a period of </a:t>
            </a:r>
            <a:r>
              <a:rPr lang="en-US" dirty="0">
                <a:solidFill>
                  <a:srgbClr val="FF0000"/>
                </a:solidFill>
              </a:rPr>
              <a:t>disorganization</a:t>
            </a:r>
            <a:r>
              <a:rPr lang="en-US" dirty="0">
                <a:solidFill>
                  <a:srgbClr val="00B050"/>
                </a:solidFill>
              </a:rPr>
              <a:t>, </a:t>
            </a:r>
            <a:r>
              <a:rPr lang="en-US" dirty="0"/>
              <a:t>characterized by </a:t>
            </a:r>
            <a:r>
              <a:rPr lang="en-US" dirty="0">
                <a:solidFill>
                  <a:srgbClr val="00B050"/>
                </a:solidFill>
              </a:rPr>
              <a:t>trial and error,  disequilibrium </a:t>
            </a:r>
            <a:r>
              <a:rPr lang="en-US" dirty="0"/>
              <a:t>and attempts to </a:t>
            </a:r>
            <a:r>
              <a:rPr lang="en-US" dirty="0">
                <a:solidFill>
                  <a:schemeClr val="tx2">
                    <a:lumMod val="60000"/>
                    <a:lumOff val="40000"/>
                  </a:schemeClr>
                </a:solidFill>
              </a:rPr>
              <a:t>reduce feelings of discomfort.</a:t>
            </a:r>
          </a:p>
        </p:txBody>
      </p:sp>
      <p:sp>
        <p:nvSpPr>
          <p:cNvPr id="8" name="Rounded Rectangle 2">
            <a:extLst>
              <a:ext uri="{FF2B5EF4-FFF2-40B4-BE49-F238E27FC236}">
                <a16:creationId xmlns:a16="http://schemas.microsoft.com/office/drawing/2014/main" id="{DEFC29F3-BD0F-9A16-D241-34CE920DCD34}"/>
              </a:ext>
            </a:extLst>
          </p:cNvPr>
          <p:cNvSpPr/>
          <p:nvPr/>
        </p:nvSpPr>
        <p:spPr>
          <a:xfrm>
            <a:off x="185530" y="6252686"/>
            <a:ext cx="2171701" cy="382674"/>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2701289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A11363-4D96-E435-0E00-66F641987407}"/>
              </a:ext>
            </a:extLst>
          </p:cNvPr>
          <p:cNvSpPr>
            <a:spLocks noGrp="1"/>
          </p:cNvSpPr>
          <p:nvPr>
            <p:ph idx="1"/>
          </p:nvPr>
        </p:nvSpPr>
        <p:spPr>
          <a:xfrm>
            <a:off x="457200" y="1223890"/>
            <a:ext cx="8229600" cy="4902274"/>
          </a:xfrm>
        </p:spPr>
        <p:txBody>
          <a:bodyPr/>
          <a:lstStyle/>
          <a:p>
            <a:endParaRPr lang="en-US" dirty="0"/>
          </a:p>
          <a:p>
            <a:r>
              <a:rPr lang="en-US" dirty="0"/>
              <a:t>Resolution of crisis can result in either an </a:t>
            </a:r>
            <a:r>
              <a:rPr lang="en-US" dirty="0">
                <a:solidFill>
                  <a:srgbClr val="00B050"/>
                </a:solidFill>
              </a:rPr>
              <a:t>increase or decrease </a:t>
            </a:r>
            <a:r>
              <a:rPr lang="en-US" dirty="0"/>
              <a:t>in person’s level of functioning.</a:t>
            </a:r>
          </a:p>
          <a:p>
            <a:endParaRPr lang="en-US" dirty="0"/>
          </a:p>
          <a:p>
            <a:r>
              <a:rPr lang="en-US" dirty="0"/>
              <a:t>Individuals and communities who undergo crisis may </a:t>
            </a:r>
            <a:r>
              <a:rPr lang="en-US" dirty="0">
                <a:solidFill>
                  <a:srgbClr val="FF0000"/>
                </a:solidFill>
              </a:rPr>
              <a:t>NEVER be SAME AGAIN.</a:t>
            </a:r>
          </a:p>
          <a:p>
            <a:endParaRPr lang="en-US" dirty="0"/>
          </a:p>
        </p:txBody>
      </p:sp>
      <p:sp>
        <p:nvSpPr>
          <p:cNvPr id="4" name="Rounded Rectangle 2">
            <a:extLst>
              <a:ext uri="{FF2B5EF4-FFF2-40B4-BE49-F238E27FC236}">
                <a16:creationId xmlns:a16="http://schemas.microsoft.com/office/drawing/2014/main" id="{E4C96F73-3510-34BD-1046-169C70B74B31}"/>
              </a:ext>
            </a:extLst>
          </p:cNvPr>
          <p:cNvSpPr/>
          <p:nvPr/>
        </p:nvSpPr>
        <p:spPr>
          <a:xfrm>
            <a:off x="185530" y="6365230"/>
            <a:ext cx="2171701" cy="382674"/>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522929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0787-2867-D364-27C9-4BE71125E8CD}"/>
              </a:ext>
            </a:extLst>
          </p:cNvPr>
          <p:cNvSpPr>
            <a:spLocks noGrp="1"/>
          </p:cNvSpPr>
          <p:nvPr>
            <p:ph type="title"/>
          </p:nvPr>
        </p:nvSpPr>
        <p:spPr>
          <a:xfrm>
            <a:off x="457200" y="618978"/>
            <a:ext cx="8229600" cy="798660"/>
          </a:xfrm>
        </p:spPr>
        <p:txBody>
          <a:bodyPr/>
          <a:lstStyle/>
          <a:p>
            <a:r>
              <a:rPr lang="en-US" b="1" dirty="0">
                <a:solidFill>
                  <a:srgbClr val="7030A0"/>
                </a:solidFill>
              </a:rPr>
              <a:t>Types of Crisis</a:t>
            </a:r>
          </a:p>
        </p:txBody>
      </p:sp>
      <p:sp>
        <p:nvSpPr>
          <p:cNvPr id="3" name="Content Placeholder 2">
            <a:extLst>
              <a:ext uri="{FF2B5EF4-FFF2-40B4-BE49-F238E27FC236}">
                <a16:creationId xmlns:a16="http://schemas.microsoft.com/office/drawing/2014/main" id="{87981772-11F7-CC53-8152-CB5EBDD4CF38}"/>
              </a:ext>
            </a:extLst>
          </p:cNvPr>
          <p:cNvSpPr>
            <a:spLocks noGrp="1"/>
          </p:cNvSpPr>
          <p:nvPr>
            <p:ph idx="1"/>
          </p:nvPr>
        </p:nvSpPr>
        <p:spPr>
          <a:xfrm>
            <a:off x="457200" y="2053883"/>
            <a:ext cx="8229600" cy="4185139"/>
          </a:xfrm>
        </p:spPr>
        <p:txBody>
          <a:bodyPr>
            <a:normAutofit fontScale="70000" lnSpcReduction="20000"/>
          </a:bodyPr>
          <a:lstStyle/>
          <a:p>
            <a:r>
              <a:rPr lang="en-US" sz="3600" dirty="0"/>
              <a:t>Developmental crisis</a:t>
            </a:r>
          </a:p>
          <a:p>
            <a:endParaRPr lang="en-US" sz="3600" dirty="0"/>
          </a:p>
          <a:p>
            <a:r>
              <a:rPr lang="en-US" sz="3600" dirty="0"/>
              <a:t>Situational crisis</a:t>
            </a:r>
          </a:p>
          <a:p>
            <a:endParaRPr lang="en-US" sz="3600" dirty="0"/>
          </a:p>
          <a:p>
            <a:r>
              <a:rPr lang="en-US" sz="3600" dirty="0"/>
              <a:t>Adventitious crisis</a:t>
            </a:r>
          </a:p>
          <a:p>
            <a:endParaRPr lang="en-US" dirty="0"/>
          </a:p>
          <a:p>
            <a:endParaRPr lang="en-US" dirty="0"/>
          </a:p>
          <a:p>
            <a:endParaRPr lang="en-US" sz="2200" dirty="0"/>
          </a:p>
          <a:p>
            <a:endParaRPr lang="en-US" sz="2200" dirty="0">
              <a:solidFill>
                <a:schemeClr val="tx2">
                  <a:lumMod val="60000"/>
                  <a:lumOff val="40000"/>
                </a:schemeClr>
              </a:solidFill>
            </a:endParaRPr>
          </a:p>
          <a:p>
            <a:endParaRPr lang="en-US" sz="2200" dirty="0">
              <a:solidFill>
                <a:schemeClr val="tx2">
                  <a:lumMod val="60000"/>
                  <a:lumOff val="40000"/>
                </a:schemeClr>
              </a:solidFill>
            </a:endParaRPr>
          </a:p>
          <a:p>
            <a:endParaRPr lang="en-US" sz="2200" dirty="0">
              <a:solidFill>
                <a:schemeClr val="tx2">
                  <a:lumMod val="60000"/>
                  <a:lumOff val="40000"/>
                </a:schemeClr>
              </a:solidFill>
            </a:endParaRPr>
          </a:p>
          <a:p>
            <a:r>
              <a:rPr lang="en-US" sz="2200" dirty="0">
                <a:solidFill>
                  <a:schemeClr val="tx2">
                    <a:lumMod val="60000"/>
                    <a:lumOff val="40000"/>
                  </a:schemeClr>
                </a:solidFill>
              </a:rPr>
              <a:t>Nursing: Mental Health And Community Concepts., https://wtcs.pressbooks.pub/nursingmhcc/chapter/3-5-crisis-and-crisis-intervention/</a:t>
            </a:r>
          </a:p>
          <a:p>
            <a:endParaRPr lang="en-US" dirty="0"/>
          </a:p>
        </p:txBody>
      </p:sp>
      <p:sp>
        <p:nvSpPr>
          <p:cNvPr id="4" name="Rounded Rectangle 2">
            <a:extLst>
              <a:ext uri="{FF2B5EF4-FFF2-40B4-BE49-F238E27FC236}">
                <a16:creationId xmlns:a16="http://schemas.microsoft.com/office/drawing/2014/main" id="{200D3B8D-01E0-92EA-8FD9-0AB5F7F9E67F}"/>
              </a:ext>
            </a:extLst>
          </p:cNvPr>
          <p:cNvSpPr/>
          <p:nvPr/>
        </p:nvSpPr>
        <p:spPr>
          <a:xfrm>
            <a:off x="168812" y="6358597"/>
            <a:ext cx="2188419" cy="389306"/>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2307342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CD0CD-C019-B9C9-5F83-D33AC256721A}"/>
              </a:ext>
            </a:extLst>
          </p:cNvPr>
          <p:cNvSpPr>
            <a:spLocks noGrp="1"/>
          </p:cNvSpPr>
          <p:nvPr>
            <p:ph type="title"/>
          </p:nvPr>
        </p:nvSpPr>
        <p:spPr>
          <a:xfrm>
            <a:off x="457200" y="590842"/>
            <a:ext cx="8229600" cy="826795"/>
          </a:xfrm>
        </p:spPr>
        <p:txBody>
          <a:bodyPr/>
          <a:lstStyle/>
          <a:p>
            <a:r>
              <a:rPr lang="en-US" b="1" dirty="0">
                <a:solidFill>
                  <a:srgbClr val="7030A0"/>
                </a:solidFill>
              </a:rPr>
              <a:t>Developmental Crisis</a:t>
            </a:r>
          </a:p>
        </p:txBody>
      </p:sp>
      <p:sp>
        <p:nvSpPr>
          <p:cNvPr id="3" name="Content Placeholder 2">
            <a:extLst>
              <a:ext uri="{FF2B5EF4-FFF2-40B4-BE49-F238E27FC236}">
                <a16:creationId xmlns:a16="http://schemas.microsoft.com/office/drawing/2014/main" id="{582F0E96-0CB1-FFEF-D475-FD3F030DFE43}"/>
              </a:ext>
            </a:extLst>
          </p:cNvPr>
          <p:cNvSpPr>
            <a:spLocks noGrp="1"/>
          </p:cNvSpPr>
          <p:nvPr>
            <p:ph idx="1"/>
          </p:nvPr>
        </p:nvSpPr>
        <p:spPr>
          <a:xfrm>
            <a:off x="457200" y="1772528"/>
            <a:ext cx="8229600" cy="4909625"/>
          </a:xfrm>
        </p:spPr>
        <p:txBody>
          <a:bodyPr>
            <a:normAutofit fontScale="85000" lnSpcReduction="10000"/>
          </a:bodyPr>
          <a:lstStyle/>
          <a:p>
            <a:pPr fontAlgn="ctr">
              <a:spcBef>
                <a:spcPts val="0"/>
              </a:spcBef>
              <a:buSzPts val="1200"/>
            </a:pPr>
            <a:endParaRPr lang="en-US" sz="2600" dirty="0"/>
          </a:p>
          <a:p>
            <a:pPr fontAlgn="ctr">
              <a:spcBef>
                <a:spcPts val="0"/>
              </a:spcBef>
              <a:buSzPts val="1200"/>
            </a:pPr>
            <a:r>
              <a:rPr lang="en-US" sz="2600" dirty="0"/>
              <a:t>It is the </a:t>
            </a:r>
            <a:r>
              <a:rPr lang="en-US" sz="2600" i="0" u="none" strike="noStrike" kern="1200" dirty="0">
                <a:effectLst/>
              </a:rPr>
              <a:t>result of normal processes of growth and development.</a:t>
            </a:r>
            <a:endParaRPr lang="en-US" sz="2600" i="0" u="none" strike="noStrike" dirty="0">
              <a:effectLst/>
            </a:endParaRPr>
          </a:p>
          <a:p>
            <a:pPr marL="0" algn="l" rtl="0" eaLnBrk="1" fontAlgn="ctr" latinLnBrk="0" hangingPunct="1">
              <a:spcBef>
                <a:spcPts val="0"/>
              </a:spcBef>
              <a:spcAft>
                <a:spcPts val="0"/>
              </a:spcAft>
            </a:pPr>
            <a:r>
              <a:rPr lang="en-US" sz="2600" dirty="0"/>
              <a:t>It c</a:t>
            </a:r>
            <a:r>
              <a:rPr lang="en-US" sz="2600" i="0" u="none" strike="noStrike" kern="1200" dirty="0">
                <a:effectLst/>
              </a:rPr>
              <a:t>ommonly occurs at specific developmental periods of life.</a:t>
            </a:r>
            <a:endParaRPr lang="en-US" sz="2600" i="0" u="none" strike="noStrike" dirty="0">
              <a:effectLst/>
            </a:endParaRPr>
          </a:p>
          <a:p>
            <a:pPr marL="0" algn="l" rtl="0" eaLnBrk="1" fontAlgn="ctr" latinLnBrk="0" hangingPunct="1">
              <a:spcBef>
                <a:spcPts val="0"/>
              </a:spcBef>
              <a:spcAft>
                <a:spcPts val="0"/>
              </a:spcAft>
            </a:pPr>
            <a:r>
              <a:rPr lang="en-US" sz="2600" i="0" u="none" strike="noStrike" kern="1200" dirty="0">
                <a:effectLst/>
              </a:rPr>
              <a:t>An individual is vulnerable based on their equilibrium.</a:t>
            </a:r>
          </a:p>
          <a:p>
            <a:pPr marL="0" algn="l" rtl="0" eaLnBrk="1" fontAlgn="ctr" latinLnBrk="0" hangingPunct="1">
              <a:spcBef>
                <a:spcPts val="0"/>
              </a:spcBef>
              <a:spcAft>
                <a:spcPts val="0"/>
              </a:spcAft>
            </a:pPr>
            <a:endParaRPr lang="en-US" sz="2600" b="1" dirty="0">
              <a:solidFill>
                <a:schemeClr val="tx2">
                  <a:lumMod val="60000"/>
                  <a:lumOff val="40000"/>
                </a:schemeClr>
              </a:solidFill>
            </a:endParaRPr>
          </a:p>
          <a:p>
            <a:pPr marL="0" indent="0" algn="l" rtl="0" eaLnBrk="1" fontAlgn="ctr" latinLnBrk="0" hangingPunct="1">
              <a:spcBef>
                <a:spcPts val="0"/>
              </a:spcBef>
              <a:spcAft>
                <a:spcPts val="0"/>
              </a:spcAft>
              <a:buNone/>
            </a:pPr>
            <a:r>
              <a:rPr lang="en-US" sz="2600" b="1" i="0" u="none" strike="noStrike" dirty="0">
                <a:solidFill>
                  <a:schemeClr val="tx2">
                    <a:lumMod val="60000"/>
                    <a:lumOff val="40000"/>
                  </a:schemeClr>
                </a:solidFill>
                <a:effectLst/>
              </a:rPr>
              <a:t>Example:</a:t>
            </a:r>
          </a:p>
          <a:p>
            <a:pPr marL="0" algn="l" rtl="0" eaLnBrk="1" fontAlgn="ctr" latinLnBrk="0" hangingPunct="1">
              <a:spcBef>
                <a:spcPts val="0"/>
              </a:spcBef>
              <a:spcAft>
                <a:spcPts val="0"/>
              </a:spcAft>
            </a:pPr>
            <a:r>
              <a:rPr lang="en-US" sz="2600" i="0" u="none" strike="noStrike" kern="1200" dirty="0">
                <a:effectLst/>
              </a:rPr>
              <a:t>Birth</a:t>
            </a:r>
          </a:p>
          <a:p>
            <a:pPr marL="0" algn="l" rtl="0" eaLnBrk="1" fontAlgn="ctr" latinLnBrk="0" hangingPunct="1">
              <a:spcBef>
                <a:spcPts val="0"/>
              </a:spcBef>
              <a:spcAft>
                <a:spcPts val="0"/>
              </a:spcAft>
            </a:pPr>
            <a:r>
              <a:rPr lang="en-US" sz="2600" i="0" u="none" strike="noStrike" kern="1200" dirty="0">
                <a:effectLst/>
              </a:rPr>
              <a:t>Adolescence</a:t>
            </a:r>
          </a:p>
          <a:p>
            <a:pPr marL="0" algn="l" rtl="0" eaLnBrk="1" fontAlgn="ctr" latinLnBrk="0" hangingPunct="1">
              <a:spcBef>
                <a:spcPts val="0"/>
              </a:spcBef>
              <a:spcAft>
                <a:spcPts val="0"/>
              </a:spcAft>
            </a:pPr>
            <a:r>
              <a:rPr lang="en-US" sz="2600" i="0" u="none" strike="noStrike" kern="1200" dirty="0">
                <a:effectLst/>
              </a:rPr>
              <a:t>Marriage</a:t>
            </a:r>
          </a:p>
          <a:p>
            <a:pPr marL="0" algn="l" rtl="0" eaLnBrk="1" fontAlgn="ctr" latinLnBrk="0" hangingPunct="1">
              <a:spcBef>
                <a:spcPts val="0"/>
              </a:spcBef>
              <a:spcAft>
                <a:spcPts val="0"/>
              </a:spcAft>
            </a:pPr>
            <a:r>
              <a:rPr lang="en-US" sz="2600" i="0" u="none" strike="noStrike" kern="1200" dirty="0">
                <a:effectLst/>
              </a:rPr>
              <a:t>Death</a:t>
            </a:r>
            <a:endParaRPr lang="en-US" sz="2600" i="0" u="none" strike="noStrike" dirty="0">
              <a:effectLst/>
            </a:endParaRPr>
          </a:p>
          <a:p>
            <a:pPr marL="0" algn="l" rtl="0" eaLnBrk="1" fontAlgn="ctr" latinLnBrk="0" hangingPunct="1">
              <a:spcBef>
                <a:spcPts val="0"/>
              </a:spcBef>
              <a:spcAft>
                <a:spcPts val="0"/>
              </a:spcAft>
            </a:pPr>
            <a:r>
              <a:rPr lang="en-US" sz="2600" i="0" u="none" strike="noStrike" kern="1200" dirty="0">
                <a:effectLst/>
              </a:rPr>
              <a:t>Marriage</a:t>
            </a:r>
            <a:endParaRPr lang="en-US" sz="2600" i="0" u="none" strike="noStrike" dirty="0">
              <a:effectLst/>
            </a:endParaRPr>
          </a:p>
          <a:p>
            <a:pPr marL="0" rtl="0" eaLnBrk="1" fontAlgn="ctr" latinLnBrk="0" hangingPunct="1">
              <a:spcBef>
                <a:spcPts val="0"/>
              </a:spcBef>
              <a:spcAft>
                <a:spcPts val="0"/>
              </a:spcAft>
            </a:pPr>
            <a:r>
              <a:rPr lang="en-US" sz="2600" b="1" i="0" u="none" strike="noStrike" kern="1200" dirty="0">
                <a:solidFill>
                  <a:srgbClr val="FFFFFF"/>
                </a:solidFill>
                <a:effectLst/>
              </a:rPr>
              <a:t>Death</a:t>
            </a:r>
            <a:endParaRPr lang="en-US" sz="2600" i="0" u="none" strike="noStrike" kern="1200" dirty="0">
              <a:solidFill>
                <a:srgbClr val="FFFFFF"/>
              </a:solidFill>
              <a:effectLst/>
            </a:endParaRPr>
          </a:p>
          <a:p>
            <a:pPr marL="0" rtl="0" eaLnBrk="1" fontAlgn="ctr" latinLnBrk="0" hangingPunct="1">
              <a:spcBef>
                <a:spcPts val="0"/>
              </a:spcBef>
              <a:spcAft>
                <a:spcPts val="0"/>
              </a:spcAft>
            </a:pPr>
            <a:r>
              <a:rPr lang="en-US" sz="2600" i="0" u="none" strike="noStrike" dirty="0">
                <a:effectLst/>
              </a:rPr>
              <a:t>It can be seen in </a:t>
            </a:r>
            <a:r>
              <a:rPr lang="en-US" sz="2600" b="1" i="0" u="none" strike="noStrike" dirty="0">
                <a:solidFill>
                  <a:schemeClr val="tx2">
                    <a:lumMod val="75000"/>
                  </a:schemeClr>
                </a:solidFill>
                <a:effectLst/>
              </a:rPr>
              <a:t>Erikson’s stages of psychosocial development</a:t>
            </a:r>
          </a:p>
          <a:p>
            <a:pPr marL="0" indent="0">
              <a:buNone/>
            </a:pPr>
            <a:endParaRPr lang="en-US" sz="1300" b="1" dirty="0">
              <a:solidFill>
                <a:schemeClr val="accent1"/>
              </a:solidFill>
            </a:endParaRPr>
          </a:p>
          <a:p>
            <a:r>
              <a:rPr lang="en-US" sz="1300" b="1" dirty="0">
                <a:solidFill>
                  <a:schemeClr val="accent1"/>
                </a:solidFill>
              </a:rPr>
              <a:t>Nursing: Mental Health And Community Concepts., https://wtcs.pressbooks.pub/nursingmhcc/chapter/3-5-crisis-and-crisis-intervention</a:t>
            </a:r>
          </a:p>
        </p:txBody>
      </p:sp>
      <p:sp>
        <p:nvSpPr>
          <p:cNvPr id="5" name="Rounded Rectangle 2">
            <a:extLst>
              <a:ext uri="{FF2B5EF4-FFF2-40B4-BE49-F238E27FC236}">
                <a16:creationId xmlns:a16="http://schemas.microsoft.com/office/drawing/2014/main" id="{9428684B-B644-1D14-D51E-B952F6C8CBC1}"/>
              </a:ext>
            </a:extLst>
          </p:cNvPr>
          <p:cNvSpPr/>
          <p:nvPr/>
        </p:nvSpPr>
        <p:spPr>
          <a:xfrm>
            <a:off x="140678" y="6365632"/>
            <a:ext cx="1744393" cy="316521"/>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3601789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D5E956E-01D4-7013-1B3B-390082AA46FE}"/>
              </a:ext>
            </a:extLst>
          </p:cNvPr>
          <p:cNvPicPr>
            <a:picLocks noGrp="1" noChangeAspect="1"/>
          </p:cNvPicPr>
          <p:nvPr>
            <p:ph idx="1"/>
          </p:nvPr>
        </p:nvPicPr>
        <p:blipFill>
          <a:blip r:embed="rId2"/>
          <a:stretch>
            <a:fillRect/>
          </a:stretch>
        </p:blipFill>
        <p:spPr>
          <a:xfrm>
            <a:off x="1012874" y="676988"/>
            <a:ext cx="7216727" cy="5569067"/>
          </a:xfrm>
        </p:spPr>
      </p:pic>
      <p:sp>
        <p:nvSpPr>
          <p:cNvPr id="6" name="Rounded Rectangle 2">
            <a:extLst>
              <a:ext uri="{FF2B5EF4-FFF2-40B4-BE49-F238E27FC236}">
                <a16:creationId xmlns:a16="http://schemas.microsoft.com/office/drawing/2014/main" id="{6131B0C3-A894-EE80-1F23-AF41E85D1326}"/>
              </a:ext>
            </a:extLst>
          </p:cNvPr>
          <p:cNvSpPr/>
          <p:nvPr/>
        </p:nvSpPr>
        <p:spPr>
          <a:xfrm>
            <a:off x="168813" y="6344529"/>
            <a:ext cx="2110154" cy="403374"/>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40619059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1222</TotalTime>
  <Words>1729</Words>
  <Application>Microsoft Office PowerPoint</Application>
  <PresentationFormat>On-screen Show (4:3)</PresentationFormat>
  <Paragraphs>228</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Arial Rounded MT Bold</vt:lpstr>
      <vt:lpstr>Calibri</vt:lpstr>
      <vt:lpstr>Times New Roman</vt:lpstr>
      <vt:lpstr>Office Theme</vt:lpstr>
      <vt:lpstr>PowerPoint Presentation</vt:lpstr>
      <vt:lpstr>Crisis Intervention Conflict Resolution Empathy</vt:lpstr>
      <vt:lpstr>PowerPoint Presentation</vt:lpstr>
      <vt:lpstr> Learning objectives </vt:lpstr>
      <vt:lpstr>What is Crisis?</vt:lpstr>
      <vt:lpstr>PowerPoint Presentation</vt:lpstr>
      <vt:lpstr>Types of Crisis</vt:lpstr>
      <vt:lpstr>Developmental Crisis</vt:lpstr>
      <vt:lpstr>PowerPoint Presentation</vt:lpstr>
      <vt:lpstr>Situational crisis</vt:lpstr>
      <vt:lpstr>Adventitious Crisis</vt:lpstr>
      <vt:lpstr>Scenario</vt:lpstr>
      <vt:lpstr>Robert’s Seven Stage Model</vt:lpstr>
      <vt:lpstr>Communication Strategies </vt:lpstr>
      <vt:lpstr>Factors to be known by Medical Doctors</vt:lpstr>
      <vt:lpstr>PowerPoint Presentation</vt:lpstr>
      <vt:lpstr>What is CONFLICT?</vt:lpstr>
      <vt:lpstr>Common Causes In Healthcare Setting</vt:lpstr>
      <vt:lpstr>Scenario</vt:lpstr>
      <vt:lpstr>Methods To Resolve Conflict</vt:lpstr>
      <vt:lpstr>Organized Conflict Management</vt:lpstr>
      <vt:lpstr>PowerPoint Presentation</vt:lpstr>
      <vt:lpstr>Do’s in Crisis Intervention</vt:lpstr>
      <vt:lpstr>Don’ts In Crisis Intervention</vt:lpstr>
      <vt:lpstr>EMPATHY</vt:lpstr>
      <vt:lpstr>PowerPoint Presentation</vt:lpstr>
      <vt:lpstr>Empathy - as Medical Doctor</vt:lpstr>
      <vt:lpstr> Making space for empathy: supporting doctors in the emotional labour of clinical care  Angeliki Kerasidou BMC Medical Ethics (2016) 17:8  </vt:lpstr>
      <vt:lpstr>The principle of confidentiality is the ethical obligation of physician to preserve the information gathered in association with patient care.  The patient needs to be able to trust the physicians, will protect the information shared in confidence.  It is worth emphasizing that, confidentiality can be breached in few cases, to other healthcare personnels for patient care, patient can harm oneself or others or required by law.</vt:lpstr>
      <vt:lpstr>MCQ</vt:lpstr>
      <vt:lpstr>MCQ</vt:lpstr>
      <vt:lpstr>MCQ</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dc:title>
  <dc:creator>SARMAD</dc:creator>
  <cp:lastModifiedBy>Kainat Mirza</cp:lastModifiedBy>
  <cp:revision>166</cp:revision>
  <dcterms:created xsi:type="dcterms:W3CDTF">2018-12-27T13:04:00Z</dcterms:created>
  <dcterms:modified xsi:type="dcterms:W3CDTF">2025-02-14T11:17:22Z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FA949C85846A4FA89155DC9D35B92F66</vt:lpwstr>
  </property>
  <property fmtid="{D5CDD505-2E9C-101B-9397-08002B2CF9AE}" pid="3" name="KSOProductBuildVer">
    <vt:lpwstr>1033-11.2.0.11440</vt:lpwstr>
  </property>
</Properties>
</file>