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340" r:id="rId2"/>
    <p:sldId id="377" r:id="rId3"/>
    <p:sldId id="350" r:id="rId4"/>
    <p:sldId id="351" r:id="rId5"/>
    <p:sldId id="364" r:id="rId6"/>
    <p:sldId id="378" r:id="rId7"/>
    <p:sldId id="380" r:id="rId8"/>
    <p:sldId id="381" r:id="rId9"/>
    <p:sldId id="382" r:id="rId10"/>
    <p:sldId id="383" r:id="rId11"/>
    <p:sldId id="387" r:id="rId12"/>
    <p:sldId id="389" r:id="rId13"/>
    <p:sldId id="395" r:id="rId14"/>
    <p:sldId id="390" r:id="rId15"/>
    <p:sldId id="392" r:id="rId16"/>
    <p:sldId id="393" r:id="rId17"/>
    <p:sldId id="394" r:id="rId18"/>
    <p:sldId id="391" r:id="rId19"/>
    <p:sldId id="396" r:id="rId20"/>
    <p:sldId id="400" r:id="rId21"/>
    <p:sldId id="401" r:id="rId22"/>
    <p:sldId id="404" r:id="rId23"/>
    <p:sldId id="385" r:id="rId24"/>
    <p:sldId id="386" r:id="rId25"/>
    <p:sldId id="397" r:id="rId26"/>
    <p:sldId id="398" r:id="rId27"/>
    <p:sldId id="399" r:id="rId28"/>
    <p:sldId id="405" r:id="rId29"/>
    <p:sldId id="406" r:id="rId30"/>
    <p:sldId id="407" r:id="rId31"/>
    <p:sldId id="408" r:id="rId32"/>
    <p:sldId id="410" r:id="rId33"/>
    <p:sldId id="411" r:id="rId34"/>
    <p:sldId id="41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9"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9"/>
    <dgm:cxn modelId="{E4A97E14-7D05-4D68-BAE4-4AC1811FFA38}" type="presOf" srcId="{DA82EADB-2721-42A0-95EA-F9B5521A38A6}" destId="{A09CEA93-9338-4361-A5E6-CF85B6019F5A}" srcOrd="0" destOrd="0" presId="urn:microsoft.com/office/officeart/2005/8/layout/gear1#9"/>
    <dgm:cxn modelId="{0A31D815-D077-4866-A600-165E070A2D6F}" type="presOf" srcId="{F9CEBA05-2F10-437E-89B2-54F4D9FAF478}" destId="{5ED88519-AC6C-4AA3-B76D-812B93A167E4}" srcOrd="0" destOrd="0" presId="urn:microsoft.com/office/officeart/2005/8/layout/gear1#9"/>
    <dgm:cxn modelId="{A0416A29-364E-458C-90C5-1284F3C404E9}" type="presOf" srcId="{663C1E13-76F9-4B70-A2F2-CA23180743CE}" destId="{4822A78E-EAEC-401F-941A-3A84E13E2357}" srcOrd="2" destOrd="0" presId="urn:microsoft.com/office/officeart/2005/8/layout/gear1#9"/>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9"/>
    <dgm:cxn modelId="{4A9FFF58-7BC4-4C65-9759-C9C669FC2B76}" type="presOf" srcId="{DACAB5BA-B8B4-4D66-8B11-1D02259E020B}" destId="{B6B6B41B-120B-4968-AB6A-FC6E7C8EF3C0}" srcOrd="1" destOrd="0" presId="urn:microsoft.com/office/officeart/2005/8/layout/gear1#9"/>
    <dgm:cxn modelId="{CD461FA2-0710-4EF6-AA5F-BD774C121CA7}" type="presOf" srcId="{399ACE2F-90C5-48B1-9E65-700A32562848}" destId="{7D3EFDB4-E5D1-439A-86D8-1FCF80D959BA}" srcOrd="2" destOrd="0" presId="urn:microsoft.com/office/officeart/2005/8/layout/gear1#9"/>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9"/>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9"/>
    <dgm:cxn modelId="{5990A8E9-7068-4CD0-BDC1-650288BAF401}" type="presOf" srcId="{663C1E13-76F9-4B70-A2F2-CA23180743CE}" destId="{B9330EE9-43E4-4FD4-8144-E92B1DD0FCDF}" srcOrd="1" destOrd="0" presId="urn:microsoft.com/office/officeart/2005/8/layout/gear1#9"/>
    <dgm:cxn modelId="{9A0FA2F0-3016-4FA6-B4C5-E56783E79BCF}" type="presOf" srcId="{399ACE2F-90C5-48B1-9E65-700A32562848}" destId="{59EDF28D-6C67-49D0-B5A1-DE5C3CBA2292}" srcOrd="0" destOrd="0" presId="urn:microsoft.com/office/officeart/2005/8/layout/gear1#9"/>
    <dgm:cxn modelId="{EEB57BF3-C8C3-4D26-B720-6A2822B576FB}" type="presOf" srcId="{399ACE2F-90C5-48B1-9E65-700A32562848}" destId="{9815588C-16D0-4475-B64C-847FC87C8C32}" srcOrd="3" destOrd="0" presId="urn:microsoft.com/office/officeart/2005/8/layout/gear1#9"/>
    <dgm:cxn modelId="{0C255DF6-A053-4031-BF78-2222755ED1B9}" type="presOf" srcId="{663C1E13-76F9-4B70-A2F2-CA23180743CE}" destId="{93300324-D62F-4E58-B882-734182BDB462}" srcOrd="0" destOrd="0" presId="urn:microsoft.com/office/officeart/2005/8/layout/gear1#9"/>
    <dgm:cxn modelId="{E633DDFA-2095-473F-876E-4E0B2BFEEFF6}" type="presOf" srcId="{23718C41-0A1F-40BF-86BE-8A5476EC271E}" destId="{398423B3-DD54-4226-99D7-017EFC1488DF}" srcOrd="0" destOrd="0" presId="urn:microsoft.com/office/officeart/2005/8/layout/gear1#9"/>
    <dgm:cxn modelId="{1C705BF0-F7A3-4A41-98DE-5AA498EC2268}" type="presParOf" srcId="{5ED88519-AC6C-4AA3-B76D-812B93A167E4}" destId="{87622A90-D0D8-4EA3-BC0D-D537801AF2B1}" srcOrd="0" destOrd="0" presId="urn:microsoft.com/office/officeart/2005/8/layout/gear1#9"/>
    <dgm:cxn modelId="{5266FA23-4487-4733-8F43-10B4A20688EF}" type="presParOf" srcId="{5ED88519-AC6C-4AA3-B76D-812B93A167E4}" destId="{B6B6B41B-120B-4968-AB6A-FC6E7C8EF3C0}" srcOrd="1" destOrd="0" presId="urn:microsoft.com/office/officeart/2005/8/layout/gear1#9"/>
    <dgm:cxn modelId="{23C721C6-4DD1-49A5-A0CC-65BFB64A7E75}" type="presParOf" srcId="{5ED88519-AC6C-4AA3-B76D-812B93A167E4}" destId="{8BC64EA7-2794-42B6-96C9-F39A52CB985A}" srcOrd="2" destOrd="0" presId="urn:microsoft.com/office/officeart/2005/8/layout/gear1#9"/>
    <dgm:cxn modelId="{08D4CDD4-CF96-43E9-B573-3FB26B41DE0C}" type="presParOf" srcId="{5ED88519-AC6C-4AA3-B76D-812B93A167E4}" destId="{93300324-D62F-4E58-B882-734182BDB462}" srcOrd="3" destOrd="0" presId="urn:microsoft.com/office/officeart/2005/8/layout/gear1#9"/>
    <dgm:cxn modelId="{0C03EB2A-BA9F-4177-9C0D-A92A2D112A1E}" type="presParOf" srcId="{5ED88519-AC6C-4AA3-B76D-812B93A167E4}" destId="{B9330EE9-43E4-4FD4-8144-E92B1DD0FCDF}" srcOrd="4" destOrd="0" presId="urn:microsoft.com/office/officeart/2005/8/layout/gear1#9"/>
    <dgm:cxn modelId="{B7789E63-81C6-41C0-A5D9-387B1A51717B}" type="presParOf" srcId="{5ED88519-AC6C-4AA3-B76D-812B93A167E4}" destId="{4822A78E-EAEC-401F-941A-3A84E13E2357}" srcOrd="5" destOrd="0" presId="urn:microsoft.com/office/officeart/2005/8/layout/gear1#9"/>
    <dgm:cxn modelId="{830F74C4-09BC-4E6A-ABCE-5808A3EAE773}" type="presParOf" srcId="{5ED88519-AC6C-4AA3-B76D-812B93A167E4}" destId="{59EDF28D-6C67-49D0-B5A1-DE5C3CBA2292}" srcOrd="6" destOrd="0" presId="urn:microsoft.com/office/officeart/2005/8/layout/gear1#9"/>
    <dgm:cxn modelId="{92E21763-77DE-4C9D-A499-28DE0AED0A6E}" type="presParOf" srcId="{5ED88519-AC6C-4AA3-B76D-812B93A167E4}" destId="{23DC08E4-3725-4448-BFFF-1CCEA2F2987E}" srcOrd="7" destOrd="0" presId="urn:microsoft.com/office/officeart/2005/8/layout/gear1#9"/>
    <dgm:cxn modelId="{E00C3D16-7BB4-47D7-9337-A6DC556836A3}" type="presParOf" srcId="{5ED88519-AC6C-4AA3-B76D-812B93A167E4}" destId="{7D3EFDB4-E5D1-439A-86D8-1FCF80D959BA}" srcOrd="8" destOrd="0" presId="urn:microsoft.com/office/officeart/2005/8/layout/gear1#9"/>
    <dgm:cxn modelId="{B1A8B9D7-A8F9-4D92-9BB0-4672EC454C94}" type="presParOf" srcId="{5ED88519-AC6C-4AA3-B76D-812B93A167E4}" destId="{9815588C-16D0-4475-B64C-847FC87C8C32}" srcOrd="9" destOrd="0" presId="urn:microsoft.com/office/officeart/2005/8/layout/gear1#9"/>
    <dgm:cxn modelId="{FFB249CB-C123-4064-A0AD-BE7A0B9EF2A4}" type="presParOf" srcId="{5ED88519-AC6C-4AA3-B76D-812B93A167E4}" destId="{398423B3-DD54-4226-99D7-017EFC1488DF}" srcOrd="10" destOrd="0" presId="urn:microsoft.com/office/officeart/2005/8/layout/gear1#9"/>
    <dgm:cxn modelId="{00DCB96D-7544-4E39-9DB2-EC33C479AC4C}" type="presParOf" srcId="{5ED88519-AC6C-4AA3-B76D-812B93A167E4}" destId="{6DF3A3A0-5919-4E69-80DD-61760D6340A0}" srcOrd="11" destOrd="0" presId="urn:microsoft.com/office/officeart/2005/8/layout/gear1#9"/>
    <dgm:cxn modelId="{A941BE95-AD73-4534-949E-F30171D085E1}" type="presParOf" srcId="{5ED88519-AC6C-4AA3-B76D-812B93A167E4}" destId="{A09CEA93-9338-4361-A5E6-CF85B6019F5A}" srcOrd="12" destOrd="0" presId="urn:microsoft.com/office/officeart/2005/8/layout/gear1#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901086"/>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361290"/>
        <a:ext cx="1174670" cy="1009857"/>
      </dsp:txXfrm>
    </dsp:sp>
    <dsp:sp modelId="{93300324-D62F-4E58-B882-734182BDB462}">
      <dsp:nvSpPr>
        <dsp:cNvPr id="0" name=""/>
        <dsp:cNvSpPr/>
      </dsp:nvSpPr>
      <dsp:spPr>
        <a:xfrm>
          <a:off x="464365" y="1527623"/>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889506"/>
        <a:ext cx="709400" cy="705052"/>
      </dsp:txXfrm>
    </dsp:sp>
    <dsp:sp modelId="{59EDF28D-6C67-49D0-B5A1-DE5C3CBA2292}">
      <dsp:nvSpPr>
        <dsp:cNvPr id="0" name=""/>
        <dsp:cNvSpPr/>
      </dsp:nvSpPr>
      <dsp:spPr>
        <a:xfrm rot="20700000">
          <a:off x="1264649" y="541884"/>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848934"/>
        <a:ext cx="785849" cy="785849"/>
      </dsp:txXfrm>
    </dsp:sp>
    <dsp:sp modelId="{398423B3-DD54-4226-99D7-017EFC1488DF}">
      <dsp:nvSpPr>
        <dsp:cNvPr id="0" name=""/>
        <dsp:cNvSpPr/>
      </dsp:nvSpPr>
      <dsp:spPr>
        <a:xfrm>
          <a:off x="1449642" y="1699328"/>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214150"/>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237913"/>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9">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33B3B-1A0E-A716-F47B-231DA690DB0B}"/>
              </a:ext>
            </a:extLst>
          </p:cNvPr>
          <p:cNvSpPr>
            <a:spLocks noGrp="1"/>
          </p:cNvSpPr>
          <p:nvPr>
            <p:ph idx="1"/>
          </p:nvPr>
        </p:nvSpPr>
        <p:spPr>
          <a:xfrm>
            <a:off x="457200" y="834888"/>
            <a:ext cx="8229600" cy="5291276"/>
          </a:xfrm>
        </p:spPr>
        <p:txBody>
          <a:bodyPr/>
          <a:lstStyle/>
          <a:p>
            <a:r>
              <a:rPr lang="en-US" dirty="0"/>
              <a:t>Seek </a:t>
            </a:r>
            <a:r>
              <a:rPr lang="en-US" dirty="0">
                <a:solidFill>
                  <a:srgbClr val="00B050"/>
                </a:solidFill>
              </a:rPr>
              <a:t>support </a:t>
            </a:r>
            <a:r>
              <a:rPr lang="en-US" dirty="0"/>
              <a:t>of counsellor</a:t>
            </a:r>
          </a:p>
          <a:p>
            <a:r>
              <a:rPr lang="en-US" dirty="0">
                <a:solidFill>
                  <a:schemeClr val="tx2"/>
                </a:solidFill>
              </a:rPr>
              <a:t>Mobilize resources </a:t>
            </a:r>
            <a:r>
              <a:rPr lang="en-US" dirty="0"/>
              <a:t>required  to implement solution</a:t>
            </a:r>
          </a:p>
          <a:p>
            <a:r>
              <a:rPr lang="en-US" dirty="0"/>
              <a:t>Learn the </a:t>
            </a:r>
            <a:r>
              <a:rPr lang="en-US" dirty="0">
                <a:solidFill>
                  <a:srgbClr val="FF0000"/>
                </a:solidFill>
              </a:rPr>
              <a:t>necessary skills to cope </a:t>
            </a:r>
            <a:r>
              <a:rPr lang="en-US" dirty="0"/>
              <a:t>with the issue</a:t>
            </a:r>
          </a:p>
        </p:txBody>
      </p:sp>
      <p:sp>
        <p:nvSpPr>
          <p:cNvPr id="4" name="Rounded Rectangle 3">
            <a:extLst>
              <a:ext uri="{FF2B5EF4-FFF2-40B4-BE49-F238E27FC236}">
                <a16:creationId xmlns:a16="http://schemas.microsoft.com/office/drawing/2014/main" id="{98CF80F0-C456-8231-86E9-492A28D93AB7}"/>
              </a:ext>
            </a:extLst>
          </p:cNvPr>
          <p:cNvSpPr/>
          <p:nvPr/>
        </p:nvSpPr>
        <p:spPr>
          <a:xfrm>
            <a:off x="212033" y="626901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Rectangle: Rounded Corners 4">
            <a:extLst>
              <a:ext uri="{FF2B5EF4-FFF2-40B4-BE49-F238E27FC236}">
                <a16:creationId xmlns:a16="http://schemas.microsoft.com/office/drawing/2014/main" id="{A14E206A-8354-AC4C-1D87-1AE1EBD20CA7}"/>
              </a:ext>
            </a:extLst>
          </p:cNvPr>
          <p:cNvSpPr/>
          <p:nvPr/>
        </p:nvSpPr>
        <p:spPr>
          <a:xfrm>
            <a:off x="887897" y="3962400"/>
            <a:ext cx="7487478" cy="186855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Under</a:t>
            </a:r>
            <a:r>
              <a:rPr lang="en-US" sz="2400" b="1" dirty="0"/>
              <a:t> </a:t>
            </a:r>
            <a:r>
              <a:rPr lang="en-US" sz="2400" b="1" dirty="0">
                <a:solidFill>
                  <a:srgbClr val="FFFF00"/>
                </a:solidFill>
              </a:rPr>
              <a:t>NO CIRCUMSTANCES</a:t>
            </a:r>
            <a:r>
              <a:rPr lang="en-US" sz="2400" dirty="0"/>
              <a:t>, the counsellor is expected to make decisions </a:t>
            </a:r>
            <a:r>
              <a:rPr lang="en-US" sz="2400" dirty="0">
                <a:solidFill>
                  <a:srgbClr val="FFFF00"/>
                </a:solidFill>
              </a:rPr>
              <a:t>on behalf of the patient or the one counselled </a:t>
            </a:r>
          </a:p>
        </p:txBody>
      </p:sp>
    </p:spTree>
    <p:extLst>
      <p:ext uri="{BB962C8B-B14F-4D97-AF65-F5344CB8AC3E}">
        <p14:creationId xmlns:p14="http://schemas.microsoft.com/office/powerpoint/2010/main" val="109071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0A34-837B-DF30-D1E1-1EBAE34A42FE}"/>
              </a:ext>
            </a:extLst>
          </p:cNvPr>
          <p:cNvSpPr>
            <a:spLocks noGrp="1"/>
          </p:cNvSpPr>
          <p:nvPr>
            <p:ph type="title"/>
          </p:nvPr>
        </p:nvSpPr>
        <p:spPr>
          <a:xfrm>
            <a:off x="457200" y="731836"/>
            <a:ext cx="8229600" cy="868364"/>
          </a:xfrm>
        </p:spPr>
        <p:txBody>
          <a:bodyPr>
            <a:normAutofit/>
          </a:bodyPr>
          <a:lstStyle/>
          <a:p>
            <a:r>
              <a:rPr lang="en-US" b="1" dirty="0">
                <a:solidFill>
                  <a:srgbClr val="7030A0"/>
                </a:solidFill>
              </a:rPr>
              <a:t>Scenario</a:t>
            </a:r>
          </a:p>
        </p:txBody>
      </p:sp>
      <p:sp>
        <p:nvSpPr>
          <p:cNvPr id="3" name="Content Placeholder 2">
            <a:extLst>
              <a:ext uri="{FF2B5EF4-FFF2-40B4-BE49-F238E27FC236}">
                <a16:creationId xmlns:a16="http://schemas.microsoft.com/office/drawing/2014/main" id="{0685E2F6-8340-C96A-9004-BD733F90FE9F}"/>
              </a:ext>
            </a:extLst>
          </p:cNvPr>
          <p:cNvSpPr>
            <a:spLocks noGrp="1"/>
          </p:cNvSpPr>
          <p:nvPr>
            <p:ph idx="1"/>
          </p:nvPr>
        </p:nvSpPr>
        <p:spPr>
          <a:xfrm>
            <a:off x="457200" y="2107096"/>
            <a:ext cx="8229600" cy="4019067"/>
          </a:xfrm>
        </p:spPr>
        <p:txBody>
          <a:bodyPr/>
          <a:lstStyle/>
          <a:p>
            <a:r>
              <a:rPr lang="en-US" dirty="0"/>
              <a:t>A 47 years old gentleman comes to you in distress. He has been using opioids and alcohol for several years, and increased their use after suffering a recent financial loss, despite his declining physical health.</a:t>
            </a:r>
          </a:p>
          <a:p>
            <a:r>
              <a:rPr lang="en-US" dirty="0"/>
              <a:t>How will you </a:t>
            </a:r>
            <a:r>
              <a:rPr lang="en-US" dirty="0">
                <a:solidFill>
                  <a:srgbClr val="FF0000"/>
                </a:solidFill>
              </a:rPr>
              <a:t>counsel him</a:t>
            </a:r>
            <a:r>
              <a:rPr lang="en-US" dirty="0"/>
              <a:t>?</a:t>
            </a:r>
          </a:p>
          <a:p>
            <a:endParaRPr lang="en-US" dirty="0"/>
          </a:p>
        </p:txBody>
      </p:sp>
      <p:sp>
        <p:nvSpPr>
          <p:cNvPr id="4" name="Rounded Rectangle 5">
            <a:extLst>
              <a:ext uri="{FF2B5EF4-FFF2-40B4-BE49-F238E27FC236}">
                <a16:creationId xmlns:a16="http://schemas.microsoft.com/office/drawing/2014/main" id="{38516AF9-CEFF-FEAD-C403-AB7F4E8F5537}"/>
              </a:ext>
            </a:extLst>
          </p:cNvPr>
          <p:cNvSpPr/>
          <p:nvPr/>
        </p:nvSpPr>
        <p:spPr>
          <a:xfrm>
            <a:off x="6477000" y="6325153"/>
            <a:ext cx="2499258" cy="39369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15219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3B3B8E3F-C907-E5F5-4D17-49DC903F6D07}"/>
              </a:ext>
            </a:extLst>
          </p:cNvPr>
          <p:cNvPicPr>
            <a:picLocks noGrp="1" noChangeAspect="1"/>
          </p:cNvPicPr>
          <p:nvPr>
            <p:ph idx="1"/>
          </p:nvPr>
        </p:nvPicPr>
        <p:blipFill>
          <a:blip r:embed="rId2"/>
          <a:stretch>
            <a:fillRect/>
          </a:stretch>
        </p:blipFill>
        <p:spPr>
          <a:xfrm>
            <a:off x="543339" y="565326"/>
            <a:ext cx="8057322" cy="5746575"/>
          </a:xfrm>
        </p:spPr>
      </p:pic>
      <p:sp>
        <p:nvSpPr>
          <p:cNvPr id="2" name="Rounded Rectangle 3">
            <a:extLst>
              <a:ext uri="{FF2B5EF4-FFF2-40B4-BE49-F238E27FC236}">
                <a16:creationId xmlns:a16="http://schemas.microsoft.com/office/drawing/2014/main" id="{F1644D47-1958-0229-A320-8C7176CD4BBD}"/>
              </a:ext>
            </a:extLst>
          </p:cNvPr>
          <p:cNvSpPr/>
          <p:nvPr/>
        </p:nvSpPr>
        <p:spPr>
          <a:xfrm>
            <a:off x="212033" y="6388278"/>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3626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659D-BB92-BBD5-1F9F-8652B0B86171}"/>
              </a:ext>
            </a:extLst>
          </p:cNvPr>
          <p:cNvSpPr>
            <a:spLocks noGrp="1"/>
          </p:cNvSpPr>
          <p:nvPr>
            <p:ph type="title"/>
          </p:nvPr>
        </p:nvSpPr>
        <p:spPr>
          <a:xfrm>
            <a:off x="457200" y="596348"/>
            <a:ext cx="8229600" cy="821290"/>
          </a:xfrm>
        </p:spPr>
        <p:txBody>
          <a:bodyPr/>
          <a:lstStyle/>
          <a:p>
            <a:r>
              <a:rPr lang="en-US" b="1" dirty="0">
                <a:solidFill>
                  <a:srgbClr val="00B050"/>
                </a:solidFill>
              </a:rPr>
              <a:t>Do’s</a:t>
            </a:r>
            <a:r>
              <a:rPr lang="en-US" b="1" dirty="0">
                <a:solidFill>
                  <a:srgbClr val="7030A0"/>
                </a:solidFill>
              </a:rPr>
              <a:t> of Counselling</a:t>
            </a:r>
          </a:p>
        </p:txBody>
      </p:sp>
      <p:graphicFrame>
        <p:nvGraphicFramePr>
          <p:cNvPr id="6" name="Content Placeholder 5">
            <a:extLst>
              <a:ext uri="{FF2B5EF4-FFF2-40B4-BE49-F238E27FC236}">
                <a16:creationId xmlns:a16="http://schemas.microsoft.com/office/drawing/2014/main" id="{DF438E20-8DB3-B352-517E-9DDCA957F539}"/>
              </a:ext>
            </a:extLst>
          </p:cNvPr>
          <p:cNvGraphicFramePr>
            <a:graphicFrameLocks noGrp="1"/>
          </p:cNvGraphicFramePr>
          <p:nvPr>
            <p:ph idx="1"/>
            <p:extLst>
              <p:ext uri="{D42A27DB-BD31-4B8C-83A1-F6EECF244321}">
                <p14:modId xmlns:p14="http://schemas.microsoft.com/office/powerpoint/2010/main" val="1750106748"/>
              </p:ext>
            </p:extLst>
          </p:nvPr>
        </p:nvGraphicFramePr>
        <p:xfrm>
          <a:off x="457199" y="1669773"/>
          <a:ext cx="8229601" cy="4492486"/>
        </p:xfrm>
        <a:graphic>
          <a:graphicData uri="http://schemas.openxmlformats.org/drawingml/2006/table">
            <a:tbl>
              <a:tblPr firstRow="1" bandRow="1">
                <a:tableStyleId>{5C22544A-7EE6-4342-B048-85BDC9FD1C3A}</a:tableStyleId>
              </a:tblPr>
              <a:tblGrid>
                <a:gridCol w="4035288">
                  <a:extLst>
                    <a:ext uri="{9D8B030D-6E8A-4147-A177-3AD203B41FA5}">
                      <a16:colId xmlns:a16="http://schemas.microsoft.com/office/drawing/2014/main" val="808801164"/>
                    </a:ext>
                  </a:extLst>
                </a:gridCol>
                <a:gridCol w="4194313">
                  <a:extLst>
                    <a:ext uri="{9D8B030D-6E8A-4147-A177-3AD203B41FA5}">
                      <a16:colId xmlns:a16="http://schemas.microsoft.com/office/drawing/2014/main" val="2067044658"/>
                    </a:ext>
                  </a:extLst>
                </a:gridCol>
              </a:tblGrid>
              <a:tr h="475292">
                <a:tc>
                  <a:txBody>
                    <a:bodyPr/>
                    <a:lstStyle/>
                    <a:p>
                      <a:r>
                        <a:rPr lang="en-US" sz="2200" dirty="0"/>
                        <a:t>Counsellor Must</a:t>
                      </a:r>
                    </a:p>
                  </a:txBody>
                  <a:tcPr/>
                </a:tc>
                <a:tc>
                  <a:txBody>
                    <a:bodyPr/>
                    <a:lstStyle/>
                    <a:p>
                      <a:r>
                        <a:rPr lang="en-US" sz="2200" dirty="0"/>
                        <a:t>So Client Can</a:t>
                      </a:r>
                    </a:p>
                  </a:txBody>
                  <a:tcPr/>
                </a:tc>
                <a:extLst>
                  <a:ext uri="{0D108BD9-81ED-4DB2-BD59-A6C34878D82A}">
                    <a16:rowId xmlns:a16="http://schemas.microsoft.com/office/drawing/2014/main" val="2205160622"/>
                  </a:ext>
                </a:extLst>
              </a:tr>
              <a:tr h="475292">
                <a:tc>
                  <a:txBody>
                    <a:bodyPr/>
                    <a:lstStyle/>
                    <a:p>
                      <a:r>
                        <a:rPr lang="en-US" sz="2000" b="1" dirty="0"/>
                        <a:t>Listen</a:t>
                      </a:r>
                    </a:p>
                  </a:txBody>
                  <a:tcPr/>
                </a:tc>
                <a:tc>
                  <a:txBody>
                    <a:bodyPr/>
                    <a:lstStyle/>
                    <a:p>
                      <a:r>
                        <a:rPr lang="en-US" sz="2000" dirty="0"/>
                        <a:t>Develop his/her thinking</a:t>
                      </a:r>
                    </a:p>
                  </a:txBody>
                  <a:tcPr/>
                </a:tc>
                <a:extLst>
                  <a:ext uri="{0D108BD9-81ED-4DB2-BD59-A6C34878D82A}">
                    <a16:rowId xmlns:a16="http://schemas.microsoft.com/office/drawing/2014/main" val="1348536339"/>
                  </a:ext>
                </a:extLst>
              </a:tr>
              <a:tr h="475292">
                <a:tc>
                  <a:txBody>
                    <a:bodyPr/>
                    <a:lstStyle/>
                    <a:p>
                      <a:r>
                        <a:rPr lang="en-US" sz="2000" b="1" dirty="0"/>
                        <a:t>Not Judge</a:t>
                      </a:r>
                    </a:p>
                  </a:txBody>
                  <a:tcPr/>
                </a:tc>
                <a:tc>
                  <a:txBody>
                    <a:bodyPr/>
                    <a:lstStyle/>
                    <a:p>
                      <a:r>
                        <a:rPr lang="en-US" sz="2000" dirty="0"/>
                        <a:t>Feel safe and respected</a:t>
                      </a:r>
                    </a:p>
                  </a:txBody>
                  <a:tcPr/>
                </a:tc>
                <a:extLst>
                  <a:ext uri="{0D108BD9-81ED-4DB2-BD59-A6C34878D82A}">
                    <a16:rowId xmlns:a16="http://schemas.microsoft.com/office/drawing/2014/main" val="2999149369"/>
                  </a:ext>
                </a:extLst>
              </a:tr>
              <a:tr h="475292">
                <a:tc>
                  <a:txBody>
                    <a:bodyPr/>
                    <a:lstStyle/>
                    <a:p>
                      <a:r>
                        <a:rPr lang="en-US" sz="2000" b="1" dirty="0"/>
                        <a:t>Accept the clients change</a:t>
                      </a:r>
                    </a:p>
                  </a:txBody>
                  <a:tcPr/>
                </a:tc>
                <a:tc>
                  <a:txBody>
                    <a:bodyPr/>
                    <a:lstStyle/>
                    <a:p>
                      <a:r>
                        <a:rPr lang="en-US" sz="2000" dirty="0"/>
                        <a:t>Know he/she not being judged</a:t>
                      </a:r>
                    </a:p>
                  </a:txBody>
                  <a:tcPr/>
                </a:tc>
                <a:extLst>
                  <a:ext uri="{0D108BD9-81ED-4DB2-BD59-A6C34878D82A}">
                    <a16:rowId xmlns:a16="http://schemas.microsoft.com/office/drawing/2014/main" val="2147801475"/>
                  </a:ext>
                </a:extLst>
              </a:tr>
              <a:tr h="475292">
                <a:tc>
                  <a:txBody>
                    <a:bodyPr/>
                    <a:lstStyle/>
                    <a:p>
                      <a:r>
                        <a:rPr lang="en-US" sz="2000" b="1" dirty="0"/>
                        <a:t>Think about the client</a:t>
                      </a:r>
                    </a:p>
                  </a:txBody>
                  <a:tcPr/>
                </a:tc>
                <a:tc>
                  <a:txBody>
                    <a:bodyPr/>
                    <a:lstStyle/>
                    <a:p>
                      <a:r>
                        <a:rPr lang="en-US" sz="2000" dirty="0"/>
                        <a:t>Get best help possible</a:t>
                      </a:r>
                    </a:p>
                  </a:txBody>
                  <a:tcPr/>
                </a:tc>
                <a:extLst>
                  <a:ext uri="{0D108BD9-81ED-4DB2-BD59-A6C34878D82A}">
                    <a16:rowId xmlns:a16="http://schemas.microsoft.com/office/drawing/2014/main" val="1736152022"/>
                  </a:ext>
                </a:extLst>
              </a:tr>
              <a:tr h="475292">
                <a:tc>
                  <a:txBody>
                    <a:bodyPr/>
                    <a:lstStyle/>
                    <a:p>
                      <a:r>
                        <a:rPr lang="en-US" sz="2000" b="1" dirty="0"/>
                        <a:t>Ask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Develop his/her own thinking</a:t>
                      </a:r>
                    </a:p>
                  </a:txBody>
                  <a:tcPr/>
                </a:tc>
                <a:extLst>
                  <a:ext uri="{0D108BD9-81ED-4DB2-BD59-A6C34878D82A}">
                    <a16:rowId xmlns:a16="http://schemas.microsoft.com/office/drawing/2014/main" val="953084203"/>
                  </a:ext>
                </a:extLst>
              </a:tr>
              <a:tr h="820367">
                <a:tc>
                  <a:txBody>
                    <a:bodyPr/>
                    <a:lstStyle/>
                    <a:p>
                      <a:r>
                        <a:rPr lang="en-US" sz="2000" b="1" dirty="0"/>
                        <a:t>Summarize</a:t>
                      </a:r>
                    </a:p>
                  </a:txBody>
                  <a:tcPr/>
                </a:tc>
                <a:tc>
                  <a:txBody>
                    <a:bodyPr/>
                    <a:lstStyle/>
                    <a:p>
                      <a:r>
                        <a:rPr lang="en-US" sz="2000" dirty="0"/>
                        <a:t>Hear his/her thoughts and know he/she is understood</a:t>
                      </a:r>
                    </a:p>
                  </a:txBody>
                  <a:tcPr/>
                </a:tc>
                <a:extLst>
                  <a:ext uri="{0D108BD9-81ED-4DB2-BD59-A6C34878D82A}">
                    <a16:rowId xmlns:a16="http://schemas.microsoft.com/office/drawing/2014/main" val="2577998932"/>
                  </a:ext>
                </a:extLst>
              </a:tr>
              <a:tr h="820367">
                <a:tc>
                  <a:txBody>
                    <a:bodyPr/>
                    <a:lstStyle/>
                    <a:p>
                      <a:r>
                        <a:rPr lang="en-US" sz="2000" b="1" dirty="0"/>
                        <a:t>Ask the client to use new behavior during the counselling session</a:t>
                      </a:r>
                    </a:p>
                  </a:txBody>
                  <a:tcPr/>
                </a:tc>
                <a:tc>
                  <a:txBody>
                    <a:bodyPr/>
                    <a:lstStyle/>
                    <a:p>
                      <a:r>
                        <a:rPr lang="en-US" sz="2000" dirty="0"/>
                        <a:t>Release blocking emotions such as unexpressed anger or emotions</a:t>
                      </a:r>
                    </a:p>
                  </a:txBody>
                  <a:tcPr/>
                </a:tc>
                <a:extLst>
                  <a:ext uri="{0D108BD9-81ED-4DB2-BD59-A6C34878D82A}">
                    <a16:rowId xmlns:a16="http://schemas.microsoft.com/office/drawing/2014/main" val="186916169"/>
                  </a:ext>
                </a:extLst>
              </a:tr>
            </a:tbl>
          </a:graphicData>
        </a:graphic>
      </p:graphicFrame>
      <p:sp>
        <p:nvSpPr>
          <p:cNvPr id="3" name="Rounded Rectangle 3">
            <a:extLst>
              <a:ext uri="{FF2B5EF4-FFF2-40B4-BE49-F238E27FC236}">
                <a16:creationId xmlns:a16="http://schemas.microsoft.com/office/drawing/2014/main" id="{5F1A60C1-1051-AFFF-64A6-A1F0FCEFA718}"/>
              </a:ext>
            </a:extLst>
          </p:cNvPr>
          <p:cNvSpPr/>
          <p:nvPr/>
        </p:nvSpPr>
        <p:spPr>
          <a:xfrm>
            <a:off x="212033" y="626901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51107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2025-070A-6714-0EDB-24279EE0F293}"/>
              </a:ext>
            </a:extLst>
          </p:cNvPr>
          <p:cNvSpPr>
            <a:spLocks noGrp="1"/>
          </p:cNvSpPr>
          <p:nvPr>
            <p:ph type="title"/>
          </p:nvPr>
        </p:nvSpPr>
        <p:spPr>
          <a:xfrm>
            <a:off x="457200" y="583096"/>
            <a:ext cx="8229600" cy="967408"/>
          </a:xfrm>
        </p:spPr>
        <p:txBody>
          <a:bodyPr/>
          <a:lstStyle/>
          <a:p>
            <a:r>
              <a:rPr lang="en-US" b="1" dirty="0">
                <a:solidFill>
                  <a:srgbClr val="FF0000"/>
                </a:solidFill>
              </a:rPr>
              <a:t>Don’ts </a:t>
            </a:r>
            <a:r>
              <a:rPr lang="en-US" b="1" dirty="0">
                <a:solidFill>
                  <a:srgbClr val="7030A0"/>
                </a:solidFill>
              </a:rPr>
              <a:t>of Counselling</a:t>
            </a:r>
            <a:endParaRPr lang="en-US" b="1" dirty="0">
              <a:solidFill>
                <a:srgbClr val="FF0000"/>
              </a:solidFill>
            </a:endParaRPr>
          </a:p>
        </p:txBody>
      </p:sp>
      <p:sp>
        <p:nvSpPr>
          <p:cNvPr id="3" name="Content Placeholder 2">
            <a:extLst>
              <a:ext uri="{FF2B5EF4-FFF2-40B4-BE49-F238E27FC236}">
                <a16:creationId xmlns:a16="http://schemas.microsoft.com/office/drawing/2014/main" id="{5E7521B2-5ECD-6EDD-AAF1-3617727A0617}"/>
              </a:ext>
            </a:extLst>
          </p:cNvPr>
          <p:cNvSpPr>
            <a:spLocks noGrp="1"/>
          </p:cNvSpPr>
          <p:nvPr>
            <p:ph idx="1"/>
          </p:nvPr>
        </p:nvSpPr>
        <p:spPr>
          <a:xfrm>
            <a:off x="457200" y="1789043"/>
            <a:ext cx="8229600" cy="4337120"/>
          </a:xfrm>
        </p:spPr>
        <p:txBody>
          <a:bodyPr>
            <a:normAutofit fontScale="92500" lnSpcReduction="10000"/>
          </a:bodyPr>
          <a:lstStyle/>
          <a:p>
            <a:r>
              <a:rPr lang="en-US" sz="2900" dirty="0"/>
              <a:t>Do not ask </a:t>
            </a:r>
            <a:r>
              <a:rPr lang="en-US" sz="2900" dirty="0">
                <a:solidFill>
                  <a:srgbClr val="FF0000"/>
                </a:solidFill>
              </a:rPr>
              <a:t>WHY questions</a:t>
            </a:r>
            <a:r>
              <a:rPr lang="en-US" sz="2900" dirty="0"/>
              <a:t> (implies </a:t>
            </a:r>
            <a:r>
              <a:rPr lang="en-US" sz="2900" dirty="0">
                <a:solidFill>
                  <a:schemeClr val="tx2">
                    <a:lumMod val="60000"/>
                    <a:lumOff val="40000"/>
                  </a:schemeClr>
                </a:solidFill>
              </a:rPr>
              <a:t>interrogation</a:t>
            </a:r>
            <a:r>
              <a:rPr lang="en-US" sz="2900" dirty="0"/>
              <a:t> )</a:t>
            </a:r>
          </a:p>
          <a:p>
            <a:endParaRPr lang="en-US" sz="2900" dirty="0"/>
          </a:p>
          <a:p>
            <a:r>
              <a:rPr lang="en-US" sz="2900" dirty="0"/>
              <a:t>Do not use </a:t>
            </a:r>
            <a:r>
              <a:rPr lang="en-US" sz="2900" dirty="0">
                <a:solidFill>
                  <a:srgbClr val="FF0000"/>
                </a:solidFill>
              </a:rPr>
              <a:t>OUGHT or SHOULD </a:t>
            </a:r>
            <a:r>
              <a:rPr lang="en-US" sz="2900" dirty="0"/>
              <a:t>(implies </a:t>
            </a:r>
            <a:r>
              <a:rPr lang="en-US" sz="2900" dirty="0">
                <a:solidFill>
                  <a:schemeClr val="tx2">
                    <a:lumMod val="60000"/>
                    <a:lumOff val="40000"/>
                  </a:schemeClr>
                </a:solidFill>
              </a:rPr>
              <a:t>moralization</a:t>
            </a:r>
            <a:r>
              <a:rPr lang="en-US" sz="2900" dirty="0"/>
              <a:t>)</a:t>
            </a:r>
          </a:p>
          <a:p>
            <a:pPr marL="0" indent="0">
              <a:buNone/>
            </a:pPr>
            <a:endParaRPr lang="en-US" sz="2900" dirty="0"/>
          </a:p>
          <a:p>
            <a:r>
              <a:rPr lang="en-US" sz="2900" dirty="0"/>
              <a:t>Do not </a:t>
            </a:r>
            <a:r>
              <a:rPr lang="en-US" sz="2900" dirty="0">
                <a:solidFill>
                  <a:srgbClr val="FF0000"/>
                </a:solidFill>
              </a:rPr>
              <a:t>blame</a:t>
            </a:r>
            <a:r>
              <a:rPr lang="en-US" sz="2900" dirty="0"/>
              <a:t> the patient </a:t>
            </a:r>
          </a:p>
          <a:p>
            <a:endParaRPr lang="en-US" sz="2900" dirty="0"/>
          </a:p>
          <a:p>
            <a:r>
              <a:rPr lang="en-US" sz="2900" dirty="0"/>
              <a:t>Do not </a:t>
            </a:r>
            <a:r>
              <a:rPr lang="en-US" sz="2900" dirty="0">
                <a:solidFill>
                  <a:srgbClr val="FF0000"/>
                </a:solidFill>
              </a:rPr>
              <a:t>compare patient experiences with your own.</a:t>
            </a:r>
          </a:p>
          <a:p>
            <a:endParaRPr lang="en-US" sz="2900" dirty="0">
              <a:solidFill>
                <a:srgbClr val="FF0000"/>
              </a:solidFill>
            </a:endParaRPr>
          </a:p>
          <a:p>
            <a:r>
              <a:rPr lang="en-US" sz="2900" dirty="0"/>
              <a:t>Do not </a:t>
            </a:r>
            <a:r>
              <a:rPr lang="en-US" sz="2900" dirty="0">
                <a:solidFill>
                  <a:srgbClr val="FF0000"/>
                </a:solidFill>
              </a:rPr>
              <a:t>invalidate </a:t>
            </a:r>
            <a:r>
              <a:rPr lang="en-US" sz="2900" dirty="0"/>
              <a:t>the patient’s feelings</a:t>
            </a:r>
            <a:r>
              <a:rPr lang="en-US" dirty="0"/>
              <a:t>.</a:t>
            </a:r>
          </a:p>
          <a:p>
            <a:endParaRPr lang="en-US" dirty="0"/>
          </a:p>
        </p:txBody>
      </p:sp>
      <p:sp>
        <p:nvSpPr>
          <p:cNvPr id="5" name="Rounded Rectangle 3">
            <a:extLst>
              <a:ext uri="{FF2B5EF4-FFF2-40B4-BE49-F238E27FC236}">
                <a16:creationId xmlns:a16="http://schemas.microsoft.com/office/drawing/2014/main" id="{0CE127D0-0D8A-ADC6-F0B4-F93E982AF167}"/>
              </a:ext>
            </a:extLst>
          </p:cNvPr>
          <p:cNvSpPr/>
          <p:nvPr/>
        </p:nvSpPr>
        <p:spPr>
          <a:xfrm>
            <a:off x="212033" y="626901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97843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2836-662E-C2D5-5D47-EB956B7D02A2}"/>
              </a:ext>
            </a:extLst>
          </p:cNvPr>
          <p:cNvSpPr>
            <a:spLocks noGrp="1"/>
          </p:cNvSpPr>
          <p:nvPr>
            <p:ph type="title"/>
          </p:nvPr>
        </p:nvSpPr>
        <p:spPr>
          <a:xfrm>
            <a:off x="457200" y="702364"/>
            <a:ext cx="8229600" cy="715273"/>
          </a:xfrm>
        </p:spPr>
        <p:txBody>
          <a:bodyPr>
            <a:normAutofit fontScale="90000"/>
          </a:bodyPr>
          <a:lstStyle/>
          <a:p>
            <a:r>
              <a:rPr lang="en-US" b="1" dirty="0">
                <a:solidFill>
                  <a:srgbClr val="FF0000"/>
                </a:solidFill>
              </a:rPr>
              <a:t>Don’ts </a:t>
            </a:r>
            <a:r>
              <a:rPr lang="en-US" b="1" dirty="0">
                <a:solidFill>
                  <a:srgbClr val="7030A0"/>
                </a:solidFill>
              </a:rPr>
              <a:t>of Counselling</a:t>
            </a:r>
            <a:endParaRPr lang="en-US" dirty="0"/>
          </a:p>
        </p:txBody>
      </p:sp>
      <p:graphicFrame>
        <p:nvGraphicFramePr>
          <p:cNvPr id="5" name="Content Placeholder 4">
            <a:extLst>
              <a:ext uri="{FF2B5EF4-FFF2-40B4-BE49-F238E27FC236}">
                <a16:creationId xmlns:a16="http://schemas.microsoft.com/office/drawing/2014/main" id="{82402418-E249-513F-5635-1C4404BCF928}"/>
              </a:ext>
            </a:extLst>
          </p:cNvPr>
          <p:cNvGraphicFramePr>
            <a:graphicFrameLocks noGrp="1"/>
          </p:cNvGraphicFramePr>
          <p:nvPr>
            <p:ph idx="1"/>
            <p:extLst>
              <p:ext uri="{D42A27DB-BD31-4B8C-83A1-F6EECF244321}">
                <p14:modId xmlns:p14="http://schemas.microsoft.com/office/powerpoint/2010/main" val="1250330536"/>
              </p:ext>
            </p:extLst>
          </p:nvPr>
        </p:nvGraphicFramePr>
        <p:xfrm>
          <a:off x="457200" y="1600199"/>
          <a:ext cx="8229600" cy="42572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61992896"/>
                    </a:ext>
                  </a:extLst>
                </a:gridCol>
                <a:gridCol w="4114800">
                  <a:extLst>
                    <a:ext uri="{9D8B030D-6E8A-4147-A177-3AD203B41FA5}">
                      <a16:colId xmlns:a16="http://schemas.microsoft.com/office/drawing/2014/main" val="3410119926"/>
                    </a:ext>
                  </a:extLst>
                </a:gridCol>
              </a:tblGrid>
              <a:tr h="608180">
                <a:tc>
                  <a:txBody>
                    <a:bodyPr/>
                    <a:lstStyle/>
                    <a:p>
                      <a:r>
                        <a:rPr lang="en-US" sz="2200" b="1" dirty="0"/>
                        <a:t>Counsellor should not</a:t>
                      </a:r>
                    </a:p>
                  </a:txBody>
                  <a:tcPr/>
                </a:tc>
                <a:tc>
                  <a:txBody>
                    <a:bodyPr/>
                    <a:lstStyle/>
                    <a:p>
                      <a:r>
                        <a:rPr lang="en-US" sz="2200" b="1" dirty="0"/>
                        <a:t>This will make the client</a:t>
                      </a:r>
                    </a:p>
                  </a:txBody>
                  <a:tcPr/>
                </a:tc>
                <a:extLst>
                  <a:ext uri="{0D108BD9-81ED-4DB2-BD59-A6C34878D82A}">
                    <a16:rowId xmlns:a16="http://schemas.microsoft.com/office/drawing/2014/main" val="3888808985"/>
                  </a:ext>
                </a:extLst>
              </a:tr>
              <a:tr h="608180">
                <a:tc>
                  <a:txBody>
                    <a:bodyPr/>
                    <a:lstStyle/>
                    <a:p>
                      <a:r>
                        <a:rPr lang="en-US" b="1" dirty="0"/>
                        <a:t>Argue</a:t>
                      </a:r>
                    </a:p>
                  </a:txBody>
                  <a:tcPr/>
                </a:tc>
                <a:tc>
                  <a:txBody>
                    <a:bodyPr/>
                    <a:lstStyle/>
                    <a:p>
                      <a:r>
                        <a:rPr lang="en-US" b="1" dirty="0"/>
                        <a:t>Defensive</a:t>
                      </a:r>
                    </a:p>
                  </a:txBody>
                  <a:tcPr/>
                </a:tc>
                <a:extLst>
                  <a:ext uri="{0D108BD9-81ED-4DB2-BD59-A6C34878D82A}">
                    <a16:rowId xmlns:a16="http://schemas.microsoft.com/office/drawing/2014/main" val="478311937"/>
                  </a:ext>
                </a:extLst>
              </a:tr>
              <a:tr h="608180">
                <a:tc>
                  <a:txBody>
                    <a:bodyPr/>
                    <a:lstStyle/>
                    <a:p>
                      <a:r>
                        <a:rPr lang="en-US" b="1" dirty="0"/>
                        <a:t>Dwell on their difficulties</a:t>
                      </a:r>
                    </a:p>
                  </a:txBody>
                  <a:tcPr/>
                </a:tc>
                <a:tc>
                  <a:txBody>
                    <a:bodyPr/>
                    <a:lstStyle/>
                    <a:p>
                      <a:r>
                        <a:rPr lang="en-US" b="1" dirty="0"/>
                        <a:t>Withdraw</a:t>
                      </a:r>
                    </a:p>
                  </a:txBody>
                  <a:tcPr/>
                </a:tc>
                <a:extLst>
                  <a:ext uri="{0D108BD9-81ED-4DB2-BD59-A6C34878D82A}">
                    <a16:rowId xmlns:a16="http://schemas.microsoft.com/office/drawing/2014/main" val="3688683569"/>
                  </a:ext>
                </a:extLst>
              </a:tr>
              <a:tr h="608180">
                <a:tc>
                  <a:txBody>
                    <a:bodyPr/>
                    <a:lstStyle/>
                    <a:p>
                      <a:r>
                        <a:rPr lang="en-US" b="1" dirty="0"/>
                        <a:t>Solve the problem for client</a:t>
                      </a:r>
                    </a:p>
                  </a:txBody>
                  <a:tcPr/>
                </a:tc>
                <a:tc>
                  <a:txBody>
                    <a:bodyPr/>
                    <a:lstStyle/>
                    <a:p>
                      <a:r>
                        <a:rPr lang="en-US" b="1" dirty="0"/>
                        <a:t>Dependent</a:t>
                      </a:r>
                    </a:p>
                  </a:txBody>
                  <a:tcPr/>
                </a:tc>
                <a:extLst>
                  <a:ext uri="{0D108BD9-81ED-4DB2-BD59-A6C34878D82A}">
                    <a16:rowId xmlns:a16="http://schemas.microsoft.com/office/drawing/2014/main" val="3541341689"/>
                  </a:ext>
                </a:extLst>
              </a:tr>
              <a:tr h="608180">
                <a:tc>
                  <a:txBody>
                    <a:bodyPr/>
                    <a:lstStyle/>
                    <a:p>
                      <a:r>
                        <a:rPr lang="en-US" b="1" dirty="0"/>
                        <a:t>Give advise</a:t>
                      </a:r>
                    </a:p>
                  </a:txBody>
                  <a:tcPr/>
                </a:tc>
                <a:tc>
                  <a:txBody>
                    <a:bodyPr/>
                    <a:lstStyle/>
                    <a:p>
                      <a:r>
                        <a:rPr lang="en-US" b="1" dirty="0"/>
                        <a:t>Dependent or hostile</a:t>
                      </a:r>
                    </a:p>
                  </a:txBody>
                  <a:tcPr/>
                </a:tc>
                <a:extLst>
                  <a:ext uri="{0D108BD9-81ED-4DB2-BD59-A6C34878D82A}">
                    <a16:rowId xmlns:a16="http://schemas.microsoft.com/office/drawing/2014/main" val="1776620697"/>
                  </a:ext>
                </a:extLst>
              </a:tr>
              <a:tr h="608180">
                <a:tc>
                  <a:txBody>
                    <a:bodyPr/>
                    <a:lstStyle/>
                    <a:p>
                      <a:r>
                        <a:rPr lang="en-US" b="1" dirty="0"/>
                        <a:t>Belittle the client’s concern</a:t>
                      </a:r>
                    </a:p>
                  </a:txBody>
                  <a:tcPr/>
                </a:tc>
                <a:tc>
                  <a:txBody>
                    <a:bodyPr/>
                    <a:lstStyle/>
                    <a:p>
                      <a:r>
                        <a:rPr lang="en-US" b="1" dirty="0"/>
                        <a:t>Withdraw or attack</a:t>
                      </a:r>
                    </a:p>
                  </a:txBody>
                  <a:tcPr/>
                </a:tc>
                <a:extLst>
                  <a:ext uri="{0D108BD9-81ED-4DB2-BD59-A6C34878D82A}">
                    <a16:rowId xmlns:a16="http://schemas.microsoft.com/office/drawing/2014/main" val="3461466717"/>
                  </a:ext>
                </a:extLst>
              </a:tr>
              <a:tr h="608180">
                <a:tc>
                  <a:txBody>
                    <a:bodyPr/>
                    <a:lstStyle/>
                    <a:p>
                      <a:r>
                        <a:rPr lang="en-US" b="1" dirty="0"/>
                        <a:t>Avoid painful areas</a:t>
                      </a:r>
                    </a:p>
                  </a:txBody>
                  <a:tcPr/>
                </a:tc>
                <a:tc>
                  <a:txBody>
                    <a:bodyPr/>
                    <a:lstStyle/>
                    <a:p>
                      <a:r>
                        <a:rPr lang="en-US" b="1" dirty="0"/>
                        <a:t>Be frustrated</a:t>
                      </a:r>
                    </a:p>
                  </a:txBody>
                  <a:tcPr/>
                </a:tc>
                <a:extLst>
                  <a:ext uri="{0D108BD9-81ED-4DB2-BD59-A6C34878D82A}">
                    <a16:rowId xmlns:a16="http://schemas.microsoft.com/office/drawing/2014/main" val="3403335805"/>
                  </a:ext>
                </a:extLst>
              </a:tr>
            </a:tbl>
          </a:graphicData>
        </a:graphic>
      </p:graphicFrame>
      <p:sp>
        <p:nvSpPr>
          <p:cNvPr id="3" name="Rounded Rectangle 3">
            <a:extLst>
              <a:ext uri="{FF2B5EF4-FFF2-40B4-BE49-F238E27FC236}">
                <a16:creationId xmlns:a16="http://schemas.microsoft.com/office/drawing/2014/main" id="{CE0B6C4F-F09D-72B8-B912-2256E88BC215}"/>
              </a:ext>
            </a:extLst>
          </p:cNvPr>
          <p:cNvSpPr/>
          <p:nvPr/>
        </p:nvSpPr>
        <p:spPr>
          <a:xfrm>
            <a:off x="212033" y="626901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5501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7A80-A7B2-A4A9-C2ED-B6D7336668AE}"/>
              </a:ext>
            </a:extLst>
          </p:cNvPr>
          <p:cNvSpPr>
            <a:spLocks noGrp="1"/>
          </p:cNvSpPr>
          <p:nvPr>
            <p:ph type="title"/>
          </p:nvPr>
        </p:nvSpPr>
        <p:spPr>
          <a:xfrm>
            <a:off x="457200" y="731836"/>
            <a:ext cx="8229600" cy="685801"/>
          </a:xfrm>
        </p:spPr>
        <p:txBody>
          <a:bodyPr>
            <a:normAutofit fontScale="90000"/>
          </a:bodyPr>
          <a:lstStyle/>
          <a:p>
            <a:r>
              <a:rPr lang="en-US" sz="4000" b="1" dirty="0">
                <a:solidFill>
                  <a:srgbClr val="7030A0"/>
                </a:solidFill>
              </a:rPr>
              <a:t>Misconceptions About Counselling</a:t>
            </a:r>
          </a:p>
        </p:txBody>
      </p:sp>
      <p:sp>
        <p:nvSpPr>
          <p:cNvPr id="3" name="Content Placeholder 2">
            <a:extLst>
              <a:ext uri="{FF2B5EF4-FFF2-40B4-BE49-F238E27FC236}">
                <a16:creationId xmlns:a16="http://schemas.microsoft.com/office/drawing/2014/main" id="{772F3B6A-D88D-86BF-1320-38DD52DB36A6}"/>
              </a:ext>
            </a:extLst>
          </p:cNvPr>
          <p:cNvSpPr>
            <a:spLocks noGrp="1"/>
          </p:cNvSpPr>
          <p:nvPr>
            <p:ph idx="1"/>
          </p:nvPr>
        </p:nvSpPr>
        <p:spPr>
          <a:xfrm>
            <a:off x="457200" y="1921565"/>
            <a:ext cx="8229600" cy="4204598"/>
          </a:xfrm>
        </p:spPr>
        <p:txBody>
          <a:bodyPr>
            <a:normAutofit fontScale="77500" lnSpcReduction="20000"/>
          </a:bodyPr>
          <a:lstStyle/>
          <a:p>
            <a:r>
              <a:rPr lang="en-US" sz="2800" dirty="0"/>
              <a:t> </a:t>
            </a:r>
            <a:r>
              <a:rPr lang="en-US" sz="2800" dirty="0">
                <a:latin typeface="+mj-lt"/>
              </a:rPr>
              <a:t>Does not involve </a:t>
            </a:r>
            <a:r>
              <a:rPr lang="en-US" sz="2800" b="1" dirty="0">
                <a:solidFill>
                  <a:srgbClr val="FF0000"/>
                </a:solidFill>
                <a:latin typeface="+mj-lt"/>
              </a:rPr>
              <a:t>giving direct advice to patients</a:t>
            </a:r>
          </a:p>
          <a:p>
            <a:endParaRPr lang="en-US" sz="2800" dirty="0">
              <a:latin typeface="+mj-lt"/>
            </a:endParaRPr>
          </a:p>
          <a:p>
            <a:r>
              <a:rPr lang="en-US" sz="2800" dirty="0">
                <a:latin typeface="+mj-lt"/>
              </a:rPr>
              <a:t> Does not </a:t>
            </a:r>
            <a:r>
              <a:rPr lang="en-US" sz="2800" b="1" dirty="0">
                <a:solidFill>
                  <a:srgbClr val="FF0000"/>
                </a:solidFill>
                <a:latin typeface="+mj-lt"/>
              </a:rPr>
              <a:t>solve patients problem for them</a:t>
            </a:r>
          </a:p>
          <a:p>
            <a:endParaRPr lang="en-US" sz="2800" dirty="0">
              <a:latin typeface="+mj-lt"/>
            </a:endParaRPr>
          </a:p>
          <a:p>
            <a:r>
              <a:rPr lang="en-US" sz="2800" dirty="0">
                <a:latin typeface="+mj-lt"/>
              </a:rPr>
              <a:t> Does not </a:t>
            </a:r>
            <a:r>
              <a:rPr lang="en-US" sz="2800" b="1" dirty="0">
                <a:solidFill>
                  <a:srgbClr val="FF0000"/>
                </a:solidFill>
                <a:latin typeface="+mj-lt"/>
              </a:rPr>
              <a:t>challenge patients feelings </a:t>
            </a:r>
            <a:r>
              <a:rPr lang="en-US" sz="2800" dirty="0">
                <a:latin typeface="+mj-lt"/>
              </a:rPr>
              <a:t>and perceptions</a:t>
            </a:r>
          </a:p>
          <a:p>
            <a:endParaRPr lang="en-US" sz="2800" dirty="0">
              <a:latin typeface="+mj-lt"/>
            </a:endParaRPr>
          </a:p>
          <a:p>
            <a:r>
              <a:rPr lang="en-US" sz="2800" dirty="0">
                <a:latin typeface="+mj-lt"/>
              </a:rPr>
              <a:t> Does not </a:t>
            </a:r>
            <a:r>
              <a:rPr lang="en-US" sz="2800" b="1" dirty="0">
                <a:solidFill>
                  <a:srgbClr val="FF0000"/>
                </a:solidFill>
                <a:latin typeface="+mj-lt"/>
              </a:rPr>
              <a:t>impose the counsellor own views on patient</a:t>
            </a:r>
          </a:p>
          <a:p>
            <a:endParaRPr lang="en-US" sz="2800" b="1" dirty="0">
              <a:solidFill>
                <a:srgbClr val="FF0000"/>
              </a:solidFill>
              <a:latin typeface="+mj-lt"/>
            </a:endParaRPr>
          </a:p>
          <a:p>
            <a:r>
              <a:rPr lang="en-US" sz="2800" dirty="0">
                <a:latin typeface="+mj-lt"/>
              </a:rPr>
              <a:t> Does not make </a:t>
            </a:r>
            <a:r>
              <a:rPr lang="en-US" sz="2800" b="1" dirty="0">
                <a:solidFill>
                  <a:srgbClr val="FF0000"/>
                </a:solidFill>
                <a:latin typeface="+mj-lt"/>
              </a:rPr>
              <a:t>people less emotional</a:t>
            </a:r>
          </a:p>
          <a:p>
            <a:pPr marL="0" indent="0">
              <a:buNone/>
            </a:pPr>
            <a:endParaRPr lang="en-US" sz="2800" dirty="0">
              <a:latin typeface="+mj-lt"/>
            </a:endParaRPr>
          </a:p>
          <a:p>
            <a:r>
              <a:rPr lang="en-US" sz="2800" dirty="0">
                <a:latin typeface="+mj-lt"/>
              </a:rPr>
              <a:t>Does not work to </a:t>
            </a:r>
            <a:r>
              <a:rPr lang="en-US" sz="2800" b="1" dirty="0">
                <a:solidFill>
                  <a:srgbClr val="FF0000"/>
                </a:solidFill>
                <a:latin typeface="+mj-lt"/>
              </a:rPr>
              <a:t>fulfill counsellors need </a:t>
            </a:r>
            <a:r>
              <a:rPr lang="en-US" sz="2800" dirty="0">
                <a:latin typeface="+mj-lt"/>
              </a:rPr>
              <a:t>to make people feel better</a:t>
            </a:r>
          </a:p>
          <a:p>
            <a:endParaRPr lang="en-US" dirty="0"/>
          </a:p>
        </p:txBody>
      </p:sp>
      <p:sp>
        <p:nvSpPr>
          <p:cNvPr id="4" name="Rounded Rectangle 3">
            <a:extLst>
              <a:ext uri="{FF2B5EF4-FFF2-40B4-BE49-F238E27FC236}">
                <a16:creationId xmlns:a16="http://schemas.microsoft.com/office/drawing/2014/main" id="{68526DF9-BD95-9EF1-B28A-715B0168F26E}"/>
              </a:ext>
            </a:extLst>
          </p:cNvPr>
          <p:cNvSpPr/>
          <p:nvPr/>
        </p:nvSpPr>
        <p:spPr>
          <a:xfrm>
            <a:off x="212033" y="626901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17313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0C08-0BFD-AD6A-673F-2F1468A4C160}"/>
              </a:ext>
            </a:extLst>
          </p:cNvPr>
          <p:cNvSpPr>
            <a:spLocks noGrp="1"/>
          </p:cNvSpPr>
          <p:nvPr>
            <p:ph type="title"/>
          </p:nvPr>
        </p:nvSpPr>
        <p:spPr>
          <a:xfrm>
            <a:off x="457200" y="633136"/>
            <a:ext cx="8229600" cy="967064"/>
          </a:xfrm>
        </p:spPr>
        <p:txBody>
          <a:bodyPr/>
          <a:lstStyle/>
          <a:p>
            <a:r>
              <a:rPr lang="en-US" b="1" dirty="0">
                <a:solidFill>
                  <a:srgbClr val="7030A0"/>
                </a:solidFill>
              </a:rPr>
              <a:t>Benefits of Counselling</a:t>
            </a:r>
          </a:p>
        </p:txBody>
      </p:sp>
      <p:pic>
        <p:nvPicPr>
          <p:cNvPr id="4" name="Content Placeholder 3">
            <a:extLst>
              <a:ext uri="{FF2B5EF4-FFF2-40B4-BE49-F238E27FC236}">
                <a16:creationId xmlns:a16="http://schemas.microsoft.com/office/drawing/2014/main" id="{198015AC-8E73-92AF-3A87-1BF85B3F33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729" y="1842052"/>
            <a:ext cx="6599583" cy="4296898"/>
          </a:xfrm>
        </p:spPr>
      </p:pic>
      <p:sp>
        <p:nvSpPr>
          <p:cNvPr id="3" name="Rounded Rectangle 3">
            <a:extLst>
              <a:ext uri="{FF2B5EF4-FFF2-40B4-BE49-F238E27FC236}">
                <a16:creationId xmlns:a16="http://schemas.microsoft.com/office/drawing/2014/main" id="{FD012121-0F06-5390-36A9-267AE11D3300}"/>
              </a:ext>
            </a:extLst>
          </p:cNvPr>
          <p:cNvSpPr/>
          <p:nvPr/>
        </p:nvSpPr>
        <p:spPr>
          <a:xfrm>
            <a:off x="212033" y="626901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45348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0AB614F-EA6B-BDBA-874E-9010E2D82BFF}"/>
              </a:ext>
            </a:extLst>
          </p:cNvPr>
          <p:cNvSpPr/>
          <p:nvPr/>
        </p:nvSpPr>
        <p:spPr>
          <a:xfrm>
            <a:off x="457200" y="1921565"/>
            <a:ext cx="8229600" cy="322027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a:solidFill>
                  <a:srgbClr val="7030A0"/>
                </a:solidFill>
              </a:rPr>
              <a:t>Handling Difficult Patients and their Families</a:t>
            </a:r>
            <a:endParaRPr lang="en-US" sz="4400" dirty="0"/>
          </a:p>
        </p:txBody>
      </p:sp>
      <p:sp>
        <p:nvSpPr>
          <p:cNvPr id="2" name="Rounded Rectangle 3">
            <a:extLst>
              <a:ext uri="{FF2B5EF4-FFF2-40B4-BE49-F238E27FC236}">
                <a16:creationId xmlns:a16="http://schemas.microsoft.com/office/drawing/2014/main" id="{2BC6BE88-A009-5CE8-8F1B-A38D74A8AB80}"/>
              </a:ext>
            </a:extLst>
          </p:cNvPr>
          <p:cNvSpPr/>
          <p:nvPr/>
        </p:nvSpPr>
        <p:spPr>
          <a:xfrm>
            <a:off x="212033" y="6282262"/>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48745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11CB-2237-82AD-B5DF-DFA0AA2D2853}"/>
              </a:ext>
            </a:extLst>
          </p:cNvPr>
          <p:cNvSpPr>
            <a:spLocks noGrp="1"/>
          </p:cNvSpPr>
          <p:nvPr>
            <p:ph type="title"/>
          </p:nvPr>
        </p:nvSpPr>
        <p:spPr>
          <a:xfrm>
            <a:off x="457200" y="731837"/>
            <a:ext cx="8229600" cy="967063"/>
          </a:xfrm>
        </p:spPr>
        <p:txBody>
          <a:bodyPr>
            <a:normAutofit fontScale="90000"/>
          </a:bodyPr>
          <a:lstStyle/>
          <a:p>
            <a:pPr algn="l"/>
            <a:br>
              <a:rPr lang="en-US" sz="3600" dirty="0"/>
            </a:br>
            <a:br>
              <a:rPr lang="en-US" sz="3600" dirty="0"/>
            </a:br>
            <a:r>
              <a:rPr lang="en-US" sz="3600" dirty="0"/>
              <a:t>Health professionals find certain type of patients and families difficult to deal with.</a:t>
            </a:r>
            <a:br>
              <a:rPr lang="en-US" dirty="0"/>
            </a:br>
            <a:endParaRPr lang="en-US" dirty="0"/>
          </a:p>
        </p:txBody>
      </p:sp>
      <p:sp>
        <p:nvSpPr>
          <p:cNvPr id="3" name="Content Placeholder 2">
            <a:extLst>
              <a:ext uri="{FF2B5EF4-FFF2-40B4-BE49-F238E27FC236}">
                <a16:creationId xmlns:a16="http://schemas.microsoft.com/office/drawing/2014/main" id="{F773D3A6-1D18-2865-9D60-265A0A6F418F}"/>
              </a:ext>
            </a:extLst>
          </p:cNvPr>
          <p:cNvSpPr>
            <a:spLocks noGrp="1"/>
          </p:cNvSpPr>
          <p:nvPr>
            <p:ph sz="half" idx="1"/>
          </p:nvPr>
        </p:nvSpPr>
        <p:spPr>
          <a:xfrm>
            <a:off x="457200" y="2279374"/>
            <a:ext cx="4038600" cy="3846789"/>
          </a:xfrm>
        </p:spPr>
        <p:txBody>
          <a:bodyPr>
            <a:normAutofit lnSpcReduction="10000"/>
          </a:bodyPr>
          <a:lstStyle/>
          <a:p>
            <a:r>
              <a:rPr lang="en-US" sz="2900" dirty="0"/>
              <a:t>Having </a:t>
            </a:r>
            <a:r>
              <a:rPr lang="en-US" sz="2900" dirty="0">
                <a:solidFill>
                  <a:srgbClr val="FF0000"/>
                </a:solidFill>
              </a:rPr>
              <a:t>long, meaningless discussions</a:t>
            </a:r>
          </a:p>
          <a:p>
            <a:r>
              <a:rPr lang="en-US" sz="2900" dirty="0">
                <a:solidFill>
                  <a:srgbClr val="00B0F0"/>
                </a:solidFill>
              </a:rPr>
              <a:t>Waste</a:t>
            </a:r>
            <a:r>
              <a:rPr lang="en-US" sz="2900" dirty="0"/>
              <a:t> precious time</a:t>
            </a:r>
          </a:p>
          <a:p>
            <a:r>
              <a:rPr lang="en-US" sz="2900" dirty="0"/>
              <a:t>Become </a:t>
            </a:r>
            <a:r>
              <a:rPr lang="en-US" sz="2900" dirty="0">
                <a:solidFill>
                  <a:schemeClr val="tx2"/>
                </a:solidFill>
              </a:rPr>
              <a:t>too dependent</a:t>
            </a:r>
          </a:p>
          <a:p>
            <a:r>
              <a:rPr lang="en-US" sz="2900" dirty="0"/>
              <a:t>Ask for </a:t>
            </a:r>
            <a:r>
              <a:rPr lang="en-US" sz="2900" dirty="0">
                <a:solidFill>
                  <a:srgbClr val="00B050"/>
                </a:solidFill>
              </a:rPr>
              <a:t>undue favors</a:t>
            </a:r>
          </a:p>
          <a:p>
            <a:r>
              <a:rPr lang="en-US" sz="2900" dirty="0"/>
              <a:t>Make </a:t>
            </a:r>
            <a:r>
              <a:rPr lang="en-US" sz="2900" dirty="0">
                <a:solidFill>
                  <a:srgbClr val="FFC000"/>
                </a:solidFill>
              </a:rPr>
              <a:t>unprofessional demands</a:t>
            </a:r>
          </a:p>
          <a:p>
            <a:endParaRPr lang="en-US" dirty="0"/>
          </a:p>
        </p:txBody>
      </p:sp>
      <p:sp>
        <p:nvSpPr>
          <p:cNvPr id="4" name="Content Placeholder 3">
            <a:extLst>
              <a:ext uri="{FF2B5EF4-FFF2-40B4-BE49-F238E27FC236}">
                <a16:creationId xmlns:a16="http://schemas.microsoft.com/office/drawing/2014/main" id="{C88B2FCA-A791-979E-2187-EDA1616AD373}"/>
              </a:ext>
            </a:extLst>
          </p:cNvPr>
          <p:cNvSpPr>
            <a:spLocks noGrp="1"/>
          </p:cNvSpPr>
          <p:nvPr>
            <p:ph sz="half" idx="2"/>
          </p:nvPr>
        </p:nvSpPr>
        <p:spPr>
          <a:xfrm>
            <a:off x="4648200" y="2279374"/>
            <a:ext cx="4038600" cy="3846789"/>
          </a:xfrm>
        </p:spPr>
        <p:txBody>
          <a:bodyPr>
            <a:normAutofit lnSpcReduction="10000"/>
          </a:bodyPr>
          <a:lstStyle/>
          <a:p>
            <a:r>
              <a:rPr lang="en-US" dirty="0"/>
              <a:t>Try to </a:t>
            </a:r>
            <a:r>
              <a:rPr lang="en-US" dirty="0">
                <a:solidFill>
                  <a:srgbClr val="00B0F0"/>
                </a:solidFill>
              </a:rPr>
              <a:t>manipulate the doctor</a:t>
            </a:r>
          </a:p>
          <a:p>
            <a:r>
              <a:rPr lang="en-US" dirty="0"/>
              <a:t>Become </a:t>
            </a:r>
            <a:r>
              <a:rPr lang="en-US" dirty="0">
                <a:solidFill>
                  <a:srgbClr val="FF0000"/>
                </a:solidFill>
              </a:rPr>
              <a:t>angry</a:t>
            </a:r>
            <a:r>
              <a:rPr lang="en-US" dirty="0"/>
              <a:t> when things </a:t>
            </a:r>
            <a:r>
              <a:rPr lang="en-US" dirty="0">
                <a:solidFill>
                  <a:srgbClr val="FF0000"/>
                </a:solidFill>
              </a:rPr>
              <a:t>do not go their way </a:t>
            </a:r>
          </a:p>
          <a:p>
            <a:r>
              <a:rPr lang="en-US" dirty="0"/>
              <a:t>Become rude and behave </a:t>
            </a:r>
            <a:r>
              <a:rPr lang="en-US" dirty="0">
                <a:solidFill>
                  <a:srgbClr val="00B050"/>
                </a:solidFill>
              </a:rPr>
              <a:t>aggressively </a:t>
            </a:r>
          </a:p>
          <a:p>
            <a:r>
              <a:rPr lang="en-US" dirty="0">
                <a:solidFill>
                  <a:srgbClr val="FF0000"/>
                </a:solidFill>
              </a:rPr>
              <a:t>Refuse</a:t>
            </a:r>
            <a:r>
              <a:rPr lang="en-US" dirty="0"/>
              <a:t> diagnostic tests and treatment</a:t>
            </a:r>
          </a:p>
          <a:p>
            <a:endParaRPr lang="en-US" dirty="0"/>
          </a:p>
        </p:txBody>
      </p:sp>
      <p:sp>
        <p:nvSpPr>
          <p:cNvPr id="5" name="Rounded Rectangle 3">
            <a:extLst>
              <a:ext uri="{FF2B5EF4-FFF2-40B4-BE49-F238E27FC236}">
                <a16:creationId xmlns:a16="http://schemas.microsoft.com/office/drawing/2014/main" id="{64BD5EA5-9105-96FD-E553-29B6002A4EFF}"/>
              </a:ext>
            </a:extLst>
          </p:cNvPr>
          <p:cNvSpPr/>
          <p:nvPr/>
        </p:nvSpPr>
        <p:spPr>
          <a:xfrm>
            <a:off x="212033" y="6348522"/>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1646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286000"/>
            <a:ext cx="8229600" cy="1143000"/>
          </a:xfrm>
        </p:spPr>
        <p:txBody>
          <a:bodyPr>
            <a:normAutofit fontScale="90000"/>
          </a:bodyPr>
          <a:lstStyle/>
          <a:p>
            <a:r>
              <a:rPr lang="en-US" sz="4000" b="1" dirty="0">
                <a:solidFill>
                  <a:srgbClr val="7030A0"/>
                </a:solidFill>
              </a:rPr>
              <a:t>Counselling and Handling Difficult Patients and their Families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2772" y="4577668"/>
            <a:ext cx="3389984" cy="1864951"/>
          </a:xfrm>
        </p:spPr>
      </p:pic>
    </p:spTree>
    <p:extLst>
      <p:ext uri="{BB962C8B-B14F-4D97-AF65-F5344CB8AC3E}">
        <p14:creationId xmlns:p14="http://schemas.microsoft.com/office/powerpoint/2010/main" val="390044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FB74-ED92-33A1-68F3-75C9EB445F5B}"/>
              </a:ext>
            </a:extLst>
          </p:cNvPr>
          <p:cNvSpPr>
            <a:spLocks noGrp="1"/>
          </p:cNvSpPr>
          <p:nvPr>
            <p:ph type="title"/>
          </p:nvPr>
        </p:nvSpPr>
        <p:spPr>
          <a:xfrm>
            <a:off x="457200" y="546468"/>
            <a:ext cx="8229600" cy="453247"/>
          </a:xfrm>
        </p:spPr>
        <p:txBody>
          <a:bodyPr>
            <a:normAutofit fontScale="90000"/>
          </a:bodyPr>
          <a:lstStyle/>
          <a:p>
            <a:r>
              <a:rPr lang="en-US" b="1" dirty="0">
                <a:solidFill>
                  <a:srgbClr val="7030A0"/>
                </a:solidFill>
              </a:rPr>
              <a:t>Areas of Brain</a:t>
            </a:r>
          </a:p>
        </p:txBody>
      </p:sp>
      <p:pic>
        <p:nvPicPr>
          <p:cNvPr id="9" name="Content Placeholder 8">
            <a:extLst>
              <a:ext uri="{FF2B5EF4-FFF2-40B4-BE49-F238E27FC236}">
                <a16:creationId xmlns:a16="http://schemas.microsoft.com/office/drawing/2014/main" id="{486B4474-F96B-CF75-B950-E99BD76CD765}"/>
              </a:ext>
            </a:extLst>
          </p:cNvPr>
          <p:cNvPicPr>
            <a:picLocks noGrp="1" noChangeAspect="1"/>
          </p:cNvPicPr>
          <p:nvPr>
            <p:ph idx="1"/>
          </p:nvPr>
        </p:nvPicPr>
        <p:blipFill>
          <a:blip r:embed="rId2"/>
          <a:stretch>
            <a:fillRect/>
          </a:stretch>
        </p:blipFill>
        <p:spPr>
          <a:xfrm>
            <a:off x="1003300" y="1263711"/>
            <a:ext cx="6943237" cy="5047821"/>
          </a:xfrm>
        </p:spPr>
      </p:pic>
      <p:sp>
        <p:nvSpPr>
          <p:cNvPr id="10" name="Rounded Rectangle 5">
            <a:extLst>
              <a:ext uri="{FF2B5EF4-FFF2-40B4-BE49-F238E27FC236}">
                <a16:creationId xmlns:a16="http://schemas.microsoft.com/office/drawing/2014/main" id="{A46B970D-FFD0-114B-E310-3D87193B5747}"/>
              </a:ext>
            </a:extLst>
          </p:cNvPr>
          <p:cNvSpPr/>
          <p:nvPr/>
        </p:nvSpPr>
        <p:spPr>
          <a:xfrm>
            <a:off x="6477000" y="6435725"/>
            <a:ext cx="2499258" cy="351647"/>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376248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6264B1-DE39-8F2A-B0C1-4739A0E2BDFD}"/>
              </a:ext>
            </a:extLst>
          </p:cNvPr>
          <p:cNvPicPr>
            <a:picLocks noGrp="1" noChangeAspect="1"/>
          </p:cNvPicPr>
          <p:nvPr>
            <p:ph idx="1"/>
          </p:nvPr>
        </p:nvPicPr>
        <p:blipFill>
          <a:blip r:embed="rId2"/>
          <a:stretch>
            <a:fillRect/>
          </a:stretch>
        </p:blipFill>
        <p:spPr>
          <a:xfrm>
            <a:off x="825500" y="754459"/>
            <a:ext cx="7480299" cy="5405041"/>
          </a:xfrm>
        </p:spPr>
      </p:pic>
      <p:sp>
        <p:nvSpPr>
          <p:cNvPr id="6" name="Rounded Rectangle 5">
            <a:extLst>
              <a:ext uri="{FF2B5EF4-FFF2-40B4-BE49-F238E27FC236}">
                <a16:creationId xmlns:a16="http://schemas.microsoft.com/office/drawing/2014/main" id="{7A387AA6-6873-0F21-0117-9D702B414284}"/>
              </a:ext>
            </a:extLst>
          </p:cNvPr>
          <p:cNvSpPr/>
          <p:nvPr/>
        </p:nvSpPr>
        <p:spPr>
          <a:xfrm>
            <a:off x="6502400" y="6435725"/>
            <a:ext cx="2473858" cy="30797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73138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3E15-AE93-B489-1066-C974917290A6}"/>
              </a:ext>
            </a:extLst>
          </p:cNvPr>
          <p:cNvSpPr>
            <a:spLocks noGrp="1"/>
          </p:cNvSpPr>
          <p:nvPr>
            <p:ph type="title"/>
          </p:nvPr>
        </p:nvSpPr>
        <p:spPr/>
        <p:txBody>
          <a:bodyPr/>
          <a:lstStyle/>
          <a:p>
            <a:r>
              <a:rPr lang="en-US" b="1" dirty="0">
                <a:solidFill>
                  <a:srgbClr val="7030A0"/>
                </a:solidFill>
              </a:rPr>
              <a:t>Scenario</a:t>
            </a:r>
          </a:p>
        </p:txBody>
      </p:sp>
      <p:sp>
        <p:nvSpPr>
          <p:cNvPr id="3" name="Content Placeholder 2">
            <a:extLst>
              <a:ext uri="{FF2B5EF4-FFF2-40B4-BE49-F238E27FC236}">
                <a16:creationId xmlns:a16="http://schemas.microsoft.com/office/drawing/2014/main" id="{9F9A59C9-9E8D-C498-A6D0-BBBD2A3809CC}"/>
              </a:ext>
            </a:extLst>
          </p:cNvPr>
          <p:cNvSpPr>
            <a:spLocks noGrp="1"/>
          </p:cNvSpPr>
          <p:nvPr>
            <p:ph idx="1"/>
          </p:nvPr>
        </p:nvSpPr>
        <p:spPr/>
        <p:txBody>
          <a:bodyPr/>
          <a:lstStyle/>
          <a:p>
            <a:r>
              <a:rPr lang="en-US" dirty="0"/>
              <a:t>A 38 year old male patient, hypertensive and diabetic, visits hospital on a busy morning in outpatient department. The patient becomes irritable due to the long waiting hours in OPD and even after reassurance patient is not listening to staff and is being verbally abusive towards the staff.</a:t>
            </a:r>
          </a:p>
          <a:p>
            <a:r>
              <a:rPr lang="en-US" dirty="0"/>
              <a:t>How would you </a:t>
            </a:r>
            <a:r>
              <a:rPr lang="en-US" dirty="0">
                <a:solidFill>
                  <a:srgbClr val="FF0000"/>
                </a:solidFill>
              </a:rPr>
              <a:t>handle the difficult patient</a:t>
            </a:r>
            <a:r>
              <a:rPr lang="en-US" dirty="0"/>
              <a:t>?</a:t>
            </a:r>
          </a:p>
        </p:txBody>
      </p:sp>
      <p:sp>
        <p:nvSpPr>
          <p:cNvPr id="4" name="Rounded Rectangle 5">
            <a:extLst>
              <a:ext uri="{FF2B5EF4-FFF2-40B4-BE49-F238E27FC236}">
                <a16:creationId xmlns:a16="http://schemas.microsoft.com/office/drawing/2014/main" id="{ADA4834A-F08E-5248-0306-55AE71B937F6}"/>
              </a:ext>
            </a:extLst>
          </p:cNvPr>
          <p:cNvSpPr/>
          <p:nvPr/>
        </p:nvSpPr>
        <p:spPr>
          <a:xfrm>
            <a:off x="6477000" y="6274353"/>
            <a:ext cx="2499258" cy="39369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947919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32D3-B050-0810-9D58-A2B0445B0FF6}"/>
              </a:ext>
            </a:extLst>
          </p:cNvPr>
          <p:cNvSpPr>
            <a:spLocks noGrp="1"/>
          </p:cNvSpPr>
          <p:nvPr>
            <p:ph type="title"/>
          </p:nvPr>
        </p:nvSpPr>
        <p:spPr/>
        <p:txBody>
          <a:bodyPr/>
          <a:lstStyle/>
          <a:p>
            <a:r>
              <a:rPr lang="en-US" b="1" dirty="0">
                <a:solidFill>
                  <a:srgbClr val="7030A0"/>
                </a:solidFill>
              </a:rPr>
              <a:t>Management</a:t>
            </a:r>
          </a:p>
        </p:txBody>
      </p:sp>
      <p:sp>
        <p:nvSpPr>
          <p:cNvPr id="3" name="Content Placeholder 2">
            <a:extLst>
              <a:ext uri="{FF2B5EF4-FFF2-40B4-BE49-F238E27FC236}">
                <a16:creationId xmlns:a16="http://schemas.microsoft.com/office/drawing/2014/main" id="{422A125E-DE01-C463-20E5-31F07A1CE025}"/>
              </a:ext>
            </a:extLst>
          </p:cNvPr>
          <p:cNvSpPr>
            <a:spLocks noGrp="1"/>
          </p:cNvSpPr>
          <p:nvPr>
            <p:ph idx="1"/>
          </p:nvPr>
        </p:nvSpPr>
        <p:spPr/>
        <p:txBody>
          <a:bodyPr/>
          <a:lstStyle/>
          <a:p>
            <a:r>
              <a:rPr lang="en-US" dirty="0"/>
              <a:t>Have an </a:t>
            </a:r>
            <a:r>
              <a:rPr lang="en-US" dirty="0">
                <a:solidFill>
                  <a:srgbClr val="00B050"/>
                </a:solidFill>
              </a:rPr>
              <a:t>understanding of biopsychosocial model</a:t>
            </a:r>
            <a:r>
              <a:rPr lang="en-US" dirty="0"/>
              <a:t> and integrated health model.</a:t>
            </a:r>
          </a:p>
          <a:p>
            <a:r>
              <a:rPr lang="en-US" dirty="0"/>
              <a:t>Train yourself in principles of </a:t>
            </a:r>
            <a:r>
              <a:rPr lang="en-US" dirty="0">
                <a:solidFill>
                  <a:schemeClr val="accent1"/>
                </a:solidFill>
              </a:rPr>
              <a:t>effective communication and counselling</a:t>
            </a:r>
            <a:r>
              <a:rPr lang="en-US" dirty="0"/>
              <a:t>.</a:t>
            </a:r>
          </a:p>
          <a:p>
            <a:r>
              <a:rPr lang="en-US" dirty="0"/>
              <a:t>Learn </a:t>
            </a:r>
            <a:r>
              <a:rPr lang="en-US" dirty="0">
                <a:solidFill>
                  <a:srgbClr val="FF0000"/>
                </a:solidFill>
              </a:rPr>
              <a:t>relaxation techniques </a:t>
            </a:r>
            <a:r>
              <a:rPr lang="en-US" dirty="0"/>
              <a:t>to manage your own anger and frustration.</a:t>
            </a:r>
          </a:p>
          <a:p>
            <a:r>
              <a:rPr lang="en-US" dirty="0"/>
              <a:t>Approach difficult patients with </a:t>
            </a:r>
            <a:r>
              <a:rPr lang="en-US" dirty="0">
                <a:solidFill>
                  <a:srgbClr val="FFC000"/>
                </a:solidFill>
              </a:rPr>
              <a:t>tolerance</a:t>
            </a:r>
            <a:r>
              <a:rPr lang="en-US" dirty="0"/>
              <a:t> and patience and </a:t>
            </a:r>
            <a:r>
              <a:rPr lang="en-US" dirty="0">
                <a:solidFill>
                  <a:srgbClr val="FFC000"/>
                </a:solidFill>
              </a:rPr>
              <a:t>principles of active listening</a:t>
            </a:r>
          </a:p>
          <a:p>
            <a:endParaRPr lang="en-US" dirty="0"/>
          </a:p>
        </p:txBody>
      </p:sp>
      <p:sp>
        <p:nvSpPr>
          <p:cNvPr id="5" name="Rounded Rectangle 5">
            <a:extLst>
              <a:ext uri="{FF2B5EF4-FFF2-40B4-BE49-F238E27FC236}">
                <a16:creationId xmlns:a16="http://schemas.microsoft.com/office/drawing/2014/main" id="{9B823435-C415-50E5-9920-D5CE61BC5675}"/>
              </a:ext>
            </a:extLst>
          </p:cNvPr>
          <p:cNvSpPr/>
          <p:nvPr/>
        </p:nvSpPr>
        <p:spPr>
          <a:xfrm>
            <a:off x="6477000" y="6274353"/>
            <a:ext cx="2499258" cy="39369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444627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C3EAC-0601-0E09-DED1-61DC8FB83289}"/>
              </a:ext>
            </a:extLst>
          </p:cNvPr>
          <p:cNvSpPr>
            <a:spLocks noGrp="1"/>
          </p:cNvSpPr>
          <p:nvPr>
            <p:ph idx="1"/>
          </p:nvPr>
        </p:nvSpPr>
        <p:spPr/>
        <p:txBody>
          <a:bodyPr/>
          <a:lstStyle/>
          <a:p>
            <a:r>
              <a:rPr lang="en-US" dirty="0"/>
              <a:t>Do not take remarks being passed as </a:t>
            </a:r>
            <a:r>
              <a:rPr lang="en-US" dirty="0">
                <a:solidFill>
                  <a:srgbClr val="FF0000"/>
                </a:solidFill>
              </a:rPr>
              <a:t>personal insult.</a:t>
            </a:r>
          </a:p>
          <a:p>
            <a:r>
              <a:rPr lang="en-US" dirty="0"/>
              <a:t>Allow the patient and family to express their feelings and validate them as</a:t>
            </a:r>
          </a:p>
        </p:txBody>
      </p:sp>
      <p:sp>
        <p:nvSpPr>
          <p:cNvPr id="5" name="Rectangle: Rounded Corners 4">
            <a:extLst>
              <a:ext uri="{FF2B5EF4-FFF2-40B4-BE49-F238E27FC236}">
                <a16:creationId xmlns:a16="http://schemas.microsoft.com/office/drawing/2014/main" id="{FB6276EC-2F0F-3214-1BDD-5D65FF00CEEB}"/>
              </a:ext>
            </a:extLst>
          </p:cNvPr>
          <p:cNvSpPr/>
          <p:nvPr/>
        </p:nvSpPr>
        <p:spPr>
          <a:xfrm>
            <a:off x="1020418" y="4147930"/>
            <a:ext cx="7666382" cy="124570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95000"/>
                    <a:lumOff val="5000"/>
                  </a:schemeClr>
                </a:solidFill>
              </a:rPr>
              <a:t>“Your anger is understandable”</a:t>
            </a:r>
          </a:p>
          <a:p>
            <a:pPr algn="ctr"/>
            <a:r>
              <a:rPr lang="en-US" sz="2200" b="1" dirty="0">
                <a:solidFill>
                  <a:schemeClr val="tx1">
                    <a:lumMod val="95000"/>
                    <a:lumOff val="5000"/>
                  </a:schemeClr>
                </a:solidFill>
              </a:rPr>
              <a:t>or</a:t>
            </a:r>
          </a:p>
          <a:p>
            <a:pPr algn="ctr"/>
            <a:r>
              <a:rPr lang="en-US" sz="2200" b="1" dirty="0">
                <a:solidFill>
                  <a:schemeClr val="tx1">
                    <a:lumMod val="95000"/>
                    <a:lumOff val="5000"/>
                  </a:schemeClr>
                </a:solidFill>
              </a:rPr>
              <a:t>“</a:t>
            </a:r>
            <a:r>
              <a:rPr lang="en-US" sz="2200" b="1" dirty="0" err="1">
                <a:solidFill>
                  <a:schemeClr val="tx1">
                    <a:lumMod val="95000"/>
                    <a:lumOff val="5000"/>
                  </a:schemeClr>
                </a:solidFill>
              </a:rPr>
              <a:t>Mujhe</a:t>
            </a:r>
            <a:r>
              <a:rPr lang="en-US" sz="2200" b="1" dirty="0">
                <a:solidFill>
                  <a:schemeClr val="tx1">
                    <a:lumMod val="95000"/>
                    <a:lumOff val="5000"/>
                  </a:schemeClr>
                </a:solidFill>
              </a:rPr>
              <a:t> </a:t>
            </a:r>
            <a:r>
              <a:rPr lang="en-US" sz="2200" b="1" dirty="0" err="1">
                <a:solidFill>
                  <a:schemeClr val="tx1">
                    <a:lumMod val="95000"/>
                    <a:lumOff val="5000"/>
                  </a:schemeClr>
                </a:solidFill>
              </a:rPr>
              <a:t>andaza</a:t>
            </a:r>
            <a:r>
              <a:rPr lang="en-US" sz="2200" b="1" dirty="0">
                <a:solidFill>
                  <a:schemeClr val="tx1">
                    <a:lumMod val="95000"/>
                    <a:lumOff val="5000"/>
                  </a:schemeClr>
                </a:solidFill>
              </a:rPr>
              <a:t> </a:t>
            </a:r>
            <a:r>
              <a:rPr lang="en-US" sz="2200" b="1" dirty="0" err="1">
                <a:solidFill>
                  <a:schemeClr val="tx1">
                    <a:lumMod val="95000"/>
                    <a:lumOff val="5000"/>
                  </a:schemeClr>
                </a:solidFill>
              </a:rPr>
              <a:t>hai</a:t>
            </a:r>
            <a:r>
              <a:rPr lang="en-US" sz="2200" b="1" dirty="0">
                <a:solidFill>
                  <a:schemeClr val="tx1">
                    <a:lumMod val="95000"/>
                    <a:lumOff val="5000"/>
                  </a:schemeClr>
                </a:solidFill>
              </a:rPr>
              <a:t> kai yeh </a:t>
            </a:r>
            <a:r>
              <a:rPr lang="en-US" sz="2200" b="1" dirty="0" err="1">
                <a:solidFill>
                  <a:schemeClr val="tx1">
                    <a:lumMod val="95000"/>
                    <a:lumOff val="5000"/>
                  </a:schemeClr>
                </a:solidFill>
              </a:rPr>
              <a:t>aap</a:t>
            </a:r>
            <a:r>
              <a:rPr lang="en-US" sz="2200" b="1" dirty="0">
                <a:solidFill>
                  <a:schemeClr val="tx1">
                    <a:lumMod val="95000"/>
                    <a:lumOff val="5000"/>
                  </a:schemeClr>
                </a:solidFill>
              </a:rPr>
              <a:t> k </a:t>
            </a:r>
            <a:r>
              <a:rPr lang="en-US" sz="2200" b="1" dirty="0" err="1">
                <a:solidFill>
                  <a:schemeClr val="tx1">
                    <a:lumMod val="95000"/>
                    <a:lumOff val="5000"/>
                  </a:schemeClr>
                </a:solidFill>
              </a:rPr>
              <a:t>liye</a:t>
            </a:r>
            <a:r>
              <a:rPr lang="en-US" sz="2200" b="1" dirty="0">
                <a:solidFill>
                  <a:schemeClr val="tx1">
                    <a:lumMod val="95000"/>
                    <a:lumOff val="5000"/>
                  </a:schemeClr>
                </a:solidFill>
              </a:rPr>
              <a:t> </a:t>
            </a:r>
            <a:r>
              <a:rPr lang="en-US" sz="2200" b="1" dirty="0" err="1">
                <a:solidFill>
                  <a:schemeClr val="tx1">
                    <a:lumMod val="95000"/>
                    <a:lumOff val="5000"/>
                  </a:schemeClr>
                </a:solidFill>
              </a:rPr>
              <a:t>kitna</a:t>
            </a:r>
            <a:r>
              <a:rPr lang="en-US" sz="2200" b="1" dirty="0">
                <a:solidFill>
                  <a:schemeClr val="tx1">
                    <a:lumMod val="95000"/>
                    <a:lumOff val="5000"/>
                  </a:schemeClr>
                </a:solidFill>
              </a:rPr>
              <a:t> </a:t>
            </a:r>
            <a:r>
              <a:rPr lang="en-US" sz="2200" b="1" dirty="0" err="1">
                <a:solidFill>
                  <a:schemeClr val="tx1">
                    <a:lumMod val="95000"/>
                    <a:lumOff val="5000"/>
                  </a:schemeClr>
                </a:solidFill>
              </a:rPr>
              <a:t>mushkil</a:t>
            </a:r>
            <a:r>
              <a:rPr lang="en-US" sz="2200" b="1" dirty="0">
                <a:solidFill>
                  <a:schemeClr val="tx1">
                    <a:lumMod val="95000"/>
                    <a:lumOff val="5000"/>
                  </a:schemeClr>
                </a:solidFill>
              </a:rPr>
              <a:t> </a:t>
            </a:r>
            <a:r>
              <a:rPr lang="en-US" sz="2200" b="1" dirty="0" err="1">
                <a:solidFill>
                  <a:schemeClr val="tx1">
                    <a:lumMod val="95000"/>
                    <a:lumOff val="5000"/>
                  </a:schemeClr>
                </a:solidFill>
              </a:rPr>
              <a:t>waqt</a:t>
            </a:r>
            <a:r>
              <a:rPr lang="en-US" sz="2200" b="1" dirty="0">
                <a:solidFill>
                  <a:schemeClr val="tx1">
                    <a:lumMod val="95000"/>
                    <a:lumOff val="5000"/>
                  </a:schemeClr>
                </a:solidFill>
              </a:rPr>
              <a:t> </a:t>
            </a:r>
            <a:r>
              <a:rPr lang="en-US" sz="2200" b="1" dirty="0" err="1">
                <a:solidFill>
                  <a:schemeClr val="tx1">
                    <a:lumMod val="95000"/>
                    <a:lumOff val="5000"/>
                  </a:schemeClr>
                </a:solidFill>
              </a:rPr>
              <a:t>hai</a:t>
            </a:r>
            <a:r>
              <a:rPr lang="en-US" sz="2200" b="1" dirty="0">
                <a:solidFill>
                  <a:schemeClr val="tx1">
                    <a:lumMod val="95000"/>
                    <a:lumOff val="5000"/>
                  </a:schemeClr>
                </a:solidFill>
              </a:rPr>
              <a:t>”</a:t>
            </a:r>
          </a:p>
        </p:txBody>
      </p:sp>
      <p:sp>
        <p:nvSpPr>
          <p:cNvPr id="2" name="Rounded Rectangle 5">
            <a:extLst>
              <a:ext uri="{FF2B5EF4-FFF2-40B4-BE49-F238E27FC236}">
                <a16:creationId xmlns:a16="http://schemas.microsoft.com/office/drawing/2014/main" id="{C288FCF9-47E6-1DCC-67DD-B4A21B69D44F}"/>
              </a:ext>
            </a:extLst>
          </p:cNvPr>
          <p:cNvSpPr/>
          <p:nvPr/>
        </p:nvSpPr>
        <p:spPr>
          <a:xfrm>
            <a:off x="6477000" y="6338405"/>
            <a:ext cx="2499258" cy="39369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958936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499-8A7A-12E8-42B1-622B71BE66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40D5BC-1614-2EB8-0CEB-DB840DE4DCB0}"/>
              </a:ext>
            </a:extLst>
          </p:cNvPr>
          <p:cNvSpPr>
            <a:spLocks noGrp="1"/>
          </p:cNvSpPr>
          <p:nvPr>
            <p:ph idx="1"/>
          </p:nvPr>
        </p:nvSpPr>
        <p:spPr/>
        <p:txBody>
          <a:bodyPr/>
          <a:lstStyle/>
          <a:p>
            <a:r>
              <a:rPr lang="en-US" dirty="0"/>
              <a:t>Offer a </a:t>
            </a:r>
            <a:r>
              <a:rPr lang="en-US" dirty="0">
                <a:solidFill>
                  <a:srgbClr val="00B050"/>
                </a:solidFill>
              </a:rPr>
              <a:t>chair and calmer setting </a:t>
            </a:r>
            <a:r>
              <a:rPr lang="en-US" dirty="0"/>
              <a:t>to discuss the issue at hand in detail.</a:t>
            </a:r>
          </a:p>
          <a:p>
            <a:r>
              <a:rPr lang="en-US" dirty="0"/>
              <a:t>Offer an </a:t>
            </a:r>
            <a:r>
              <a:rPr lang="en-US" dirty="0">
                <a:solidFill>
                  <a:schemeClr val="tx2">
                    <a:lumMod val="60000"/>
                    <a:lumOff val="40000"/>
                  </a:schemeClr>
                </a:solidFill>
              </a:rPr>
              <a:t>apology or explanation </a:t>
            </a:r>
            <a:r>
              <a:rPr lang="en-US" dirty="0"/>
              <a:t>for an unintended offence but </a:t>
            </a:r>
            <a:r>
              <a:rPr lang="en-US" dirty="0">
                <a:solidFill>
                  <a:srgbClr val="FF0000"/>
                </a:solidFill>
              </a:rPr>
              <a:t>do not appear defensive.</a:t>
            </a:r>
          </a:p>
          <a:p>
            <a:r>
              <a:rPr lang="en-US" dirty="0"/>
              <a:t>Always </a:t>
            </a:r>
            <a:r>
              <a:rPr lang="en-US" dirty="0">
                <a:solidFill>
                  <a:srgbClr val="00B050"/>
                </a:solidFill>
              </a:rPr>
              <a:t>ask for assistance </a:t>
            </a:r>
            <a:r>
              <a:rPr lang="en-US" dirty="0"/>
              <a:t>from colleagues or staff at the </a:t>
            </a:r>
            <a:r>
              <a:rPr lang="en-US" dirty="0">
                <a:solidFill>
                  <a:srgbClr val="FF0000"/>
                </a:solidFill>
              </a:rPr>
              <a:t>earliest signs of aggression</a:t>
            </a:r>
            <a:r>
              <a:rPr lang="en-US" dirty="0"/>
              <a:t>. </a:t>
            </a:r>
          </a:p>
          <a:p>
            <a:endParaRPr lang="en-US" dirty="0"/>
          </a:p>
        </p:txBody>
      </p:sp>
      <p:sp>
        <p:nvSpPr>
          <p:cNvPr id="4" name="Rounded Rectangle 5">
            <a:extLst>
              <a:ext uri="{FF2B5EF4-FFF2-40B4-BE49-F238E27FC236}">
                <a16:creationId xmlns:a16="http://schemas.microsoft.com/office/drawing/2014/main" id="{ADEB80CA-8D7D-35C0-59D8-94A72D99B2A1}"/>
              </a:ext>
            </a:extLst>
          </p:cNvPr>
          <p:cNvSpPr/>
          <p:nvPr/>
        </p:nvSpPr>
        <p:spPr>
          <a:xfrm>
            <a:off x="6477000" y="6338405"/>
            <a:ext cx="2499258" cy="39369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509682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A5CA5-E9B7-0E7A-09D4-309AAE5FF69E}"/>
              </a:ext>
            </a:extLst>
          </p:cNvPr>
          <p:cNvSpPr>
            <a:spLocks noGrp="1"/>
          </p:cNvSpPr>
          <p:nvPr>
            <p:ph idx="1"/>
          </p:nvPr>
        </p:nvSpPr>
        <p:spPr/>
        <p:txBody>
          <a:bodyPr>
            <a:normAutofit fontScale="92500"/>
          </a:bodyPr>
          <a:lstStyle/>
          <a:p>
            <a:r>
              <a:rPr lang="en-US" dirty="0"/>
              <a:t>For difficult patients, define the objectives and </a:t>
            </a:r>
            <a:r>
              <a:rPr lang="en-US" dirty="0">
                <a:solidFill>
                  <a:srgbClr val="00B050"/>
                </a:solidFill>
              </a:rPr>
              <a:t>duration of consultation in advance</a:t>
            </a:r>
            <a:r>
              <a:rPr lang="en-US" dirty="0"/>
              <a:t>.</a:t>
            </a:r>
          </a:p>
          <a:p>
            <a:r>
              <a:rPr lang="en-US" dirty="0"/>
              <a:t>Offer referral to colleague or senior particularly, if you are not making any headway</a:t>
            </a:r>
          </a:p>
          <a:p>
            <a:r>
              <a:rPr lang="en-US" dirty="0">
                <a:solidFill>
                  <a:srgbClr val="00B0F0"/>
                </a:solidFill>
              </a:rPr>
              <a:t>Use humor </a:t>
            </a:r>
            <a:r>
              <a:rPr lang="en-US" dirty="0"/>
              <a:t>while collecting further data, reassure undertake detailed physical examination</a:t>
            </a:r>
          </a:p>
          <a:p>
            <a:r>
              <a:rPr lang="en-US" dirty="0"/>
              <a:t>Involve friends, family in life of patient for </a:t>
            </a:r>
            <a:r>
              <a:rPr lang="en-US" dirty="0">
                <a:solidFill>
                  <a:srgbClr val="0070C0"/>
                </a:solidFill>
              </a:rPr>
              <a:t>support and to understand </a:t>
            </a:r>
            <a:r>
              <a:rPr lang="en-US" dirty="0"/>
              <a:t>the patients’ issues</a:t>
            </a:r>
          </a:p>
        </p:txBody>
      </p:sp>
      <p:sp>
        <p:nvSpPr>
          <p:cNvPr id="4" name="Rounded Rectangle 5">
            <a:extLst>
              <a:ext uri="{FF2B5EF4-FFF2-40B4-BE49-F238E27FC236}">
                <a16:creationId xmlns:a16="http://schemas.microsoft.com/office/drawing/2014/main" id="{CDEEB8E6-FA64-84B4-416B-A9BFD373644D}"/>
              </a:ext>
            </a:extLst>
          </p:cNvPr>
          <p:cNvSpPr/>
          <p:nvPr/>
        </p:nvSpPr>
        <p:spPr>
          <a:xfrm>
            <a:off x="6477000" y="6325153"/>
            <a:ext cx="2499258" cy="39369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280497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574A-BD17-FEB3-927C-F3692F253431}"/>
              </a:ext>
            </a:extLst>
          </p:cNvPr>
          <p:cNvSpPr>
            <a:spLocks noGrp="1"/>
          </p:cNvSpPr>
          <p:nvPr>
            <p:ph type="title"/>
          </p:nvPr>
        </p:nvSpPr>
        <p:spPr>
          <a:xfrm>
            <a:off x="457200" y="731836"/>
            <a:ext cx="8229600" cy="1312863"/>
          </a:xfrm>
        </p:spPr>
        <p:txBody>
          <a:bodyPr>
            <a:normAutofit fontScale="90000"/>
          </a:bodyPr>
          <a:lstStyle/>
          <a:p>
            <a:pPr algn="l"/>
            <a:br>
              <a:rPr lang="en-US" sz="2600" b="1" dirty="0">
                <a:solidFill>
                  <a:srgbClr val="7030A0"/>
                </a:solidFill>
              </a:rPr>
            </a:br>
            <a:br>
              <a:rPr lang="en-US" sz="2600" b="1" dirty="0">
                <a:solidFill>
                  <a:srgbClr val="7030A0"/>
                </a:solidFill>
              </a:rPr>
            </a:br>
            <a:br>
              <a:rPr lang="en-US" sz="2600" b="1" dirty="0">
                <a:solidFill>
                  <a:srgbClr val="7030A0"/>
                </a:solidFill>
              </a:rPr>
            </a:br>
            <a:br>
              <a:rPr lang="en-US" sz="2600" b="1" dirty="0">
                <a:solidFill>
                  <a:srgbClr val="7030A0"/>
                </a:solidFill>
              </a:rPr>
            </a:br>
            <a:br>
              <a:rPr lang="en-US" sz="2600" b="1" dirty="0">
                <a:solidFill>
                  <a:srgbClr val="7030A0"/>
                </a:solidFill>
              </a:rPr>
            </a:br>
            <a:r>
              <a:rPr lang="en-US" sz="2200" b="1" dirty="0">
                <a:solidFill>
                  <a:srgbClr val="7030A0"/>
                </a:solidFill>
              </a:rPr>
              <a:t>Managing violence against healthcare personnel in the emergency settings of Pakistan: a mixed methods study </a:t>
            </a:r>
            <a:br>
              <a:rPr lang="en-US" sz="2200" b="1" dirty="0">
                <a:solidFill>
                  <a:srgbClr val="7030A0"/>
                </a:solidFill>
              </a:rPr>
            </a:br>
            <a:r>
              <a:rPr lang="en-US" sz="2200" dirty="0">
                <a:solidFill>
                  <a:srgbClr val="0070C0"/>
                </a:solidFill>
              </a:rPr>
              <a:t>        </a:t>
            </a:r>
            <a:r>
              <a:rPr lang="en-US" sz="1700" dirty="0">
                <a:solidFill>
                  <a:srgbClr val="0070C0"/>
                </a:solidFill>
              </a:rPr>
              <a:t>Muhammad Naseem Khan, Ikram Khan, Zia </a:t>
            </a:r>
            <a:r>
              <a:rPr lang="en-US" sz="1700" dirty="0" err="1">
                <a:solidFill>
                  <a:srgbClr val="0070C0"/>
                </a:solidFill>
              </a:rPr>
              <a:t>Ul</a:t>
            </a:r>
            <a:r>
              <a:rPr lang="en-US" sz="1700" dirty="0">
                <a:solidFill>
                  <a:srgbClr val="0070C0"/>
                </a:solidFill>
              </a:rPr>
              <a:t>-Haq, </a:t>
            </a:r>
            <a:r>
              <a:rPr lang="en-US" sz="1700" dirty="0" err="1">
                <a:solidFill>
                  <a:srgbClr val="0070C0"/>
                </a:solidFill>
              </a:rPr>
              <a:t>Mirwais</a:t>
            </a:r>
            <a:r>
              <a:rPr lang="en-US" sz="1700" dirty="0">
                <a:solidFill>
                  <a:srgbClr val="0070C0"/>
                </a:solidFill>
              </a:rPr>
              <a:t> Khan, </a:t>
            </a:r>
            <a:r>
              <a:rPr lang="en-US" sz="1700" dirty="0" err="1">
                <a:solidFill>
                  <a:srgbClr val="0070C0"/>
                </a:solidFill>
              </a:rPr>
              <a:t>Faryal</a:t>
            </a:r>
            <a:r>
              <a:rPr lang="en-US" sz="1700" dirty="0">
                <a:solidFill>
                  <a:srgbClr val="0070C0"/>
                </a:solidFill>
              </a:rPr>
              <a:t> </a:t>
            </a:r>
            <a:r>
              <a:rPr lang="en-US" sz="1700" dirty="0" err="1">
                <a:solidFill>
                  <a:srgbClr val="0070C0"/>
                </a:solidFill>
              </a:rPr>
              <a:t>Baddia</a:t>
            </a:r>
            <a:r>
              <a:rPr lang="en-US" sz="1700" dirty="0">
                <a:solidFill>
                  <a:srgbClr val="0070C0"/>
                </a:solidFill>
              </a:rPr>
              <a:t>, </a:t>
            </a:r>
            <a:r>
              <a:rPr lang="en-US" sz="1700" dirty="0" err="1">
                <a:solidFill>
                  <a:srgbClr val="0070C0"/>
                </a:solidFill>
              </a:rPr>
              <a:t>Fayaz</a:t>
            </a:r>
            <a:r>
              <a:rPr lang="en-US" sz="1700" dirty="0">
                <a:solidFill>
                  <a:srgbClr val="0070C0"/>
                </a:solidFill>
              </a:rPr>
              <a:t> </a:t>
            </a:r>
            <a:r>
              <a:rPr lang="en-US" sz="1700" dirty="0" err="1">
                <a:solidFill>
                  <a:srgbClr val="0070C0"/>
                </a:solidFill>
              </a:rPr>
              <a:t>Ahmad,Salman</a:t>
            </a:r>
            <a:r>
              <a:rPr lang="en-US" sz="1700" dirty="0">
                <a:solidFill>
                  <a:srgbClr val="0070C0"/>
                </a:solidFill>
              </a:rPr>
              <a:t> Khan, </a:t>
            </a:r>
            <a:r>
              <a:rPr lang="en-US" sz="1700" dirty="0">
                <a:solidFill>
                  <a:schemeClr val="accent2">
                    <a:lumMod val="75000"/>
                  </a:schemeClr>
                </a:solidFill>
              </a:rPr>
              <a:t>BMJ Open 2021;11</a:t>
            </a:r>
            <a:br>
              <a:rPr lang="en-US" sz="4400" dirty="0">
                <a:solidFill>
                  <a:schemeClr val="accent2">
                    <a:lumMod val="75000"/>
                  </a:schemeClr>
                </a:solidFill>
              </a:rPr>
            </a:br>
            <a:r>
              <a:rPr lang="en-US" sz="4400" dirty="0">
                <a:solidFill>
                  <a:schemeClr val="accent2">
                    <a:lumMod val="75000"/>
                  </a:schemeClr>
                </a:solidFill>
              </a:rPr>
              <a:t>  </a:t>
            </a:r>
            <a:br>
              <a:rPr lang="en-US" sz="4400" dirty="0">
                <a:solidFill>
                  <a:schemeClr val="accent2">
                    <a:lumMod val="75000"/>
                  </a:schemeClr>
                </a:solidFill>
              </a:rPr>
            </a:br>
            <a:endParaRPr lang="en-US" dirty="0"/>
          </a:p>
        </p:txBody>
      </p:sp>
      <p:sp>
        <p:nvSpPr>
          <p:cNvPr id="3" name="Content Placeholder 2">
            <a:extLst>
              <a:ext uri="{FF2B5EF4-FFF2-40B4-BE49-F238E27FC236}">
                <a16:creationId xmlns:a16="http://schemas.microsoft.com/office/drawing/2014/main" id="{922C23DF-AB9B-781D-8EE1-D400CBB82646}"/>
              </a:ext>
            </a:extLst>
          </p:cNvPr>
          <p:cNvSpPr>
            <a:spLocks noGrp="1"/>
          </p:cNvSpPr>
          <p:nvPr>
            <p:ph idx="1"/>
          </p:nvPr>
        </p:nvSpPr>
        <p:spPr>
          <a:xfrm>
            <a:off x="457200" y="2209800"/>
            <a:ext cx="8229600" cy="3916363"/>
          </a:xfrm>
        </p:spPr>
        <p:txBody>
          <a:bodyPr>
            <a:normAutofit fontScale="25000" lnSpcReduction="20000"/>
          </a:bodyPr>
          <a:lstStyle/>
          <a:p>
            <a:pPr marL="0" indent="0">
              <a:buNone/>
            </a:pPr>
            <a:r>
              <a:rPr lang="en-US" sz="3600" dirty="0">
                <a:solidFill>
                  <a:schemeClr val="accent2">
                    <a:lumMod val="75000"/>
                  </a:schemeClr>
                </a:solidFill>
              </a:rPr>
              <a:t>  </a:t>
            </a:r>
          </a:p>
          <a:p>
            <a:pPr marL="0" indent="0">
              <a:buNone/>
            </a:pPr>
            <a:endParaRPr lang="en-US" sz="4700" dirty="0">
              <a:solidFill>
                <a:schemeClr val="accent2">
                  <a:lumMod val="75000"/>
                </a:schemeClr>
              </a:solidFill>
            </a:endParaRPr>
          </a:p>
          <a:p>
            <a:r>
              <a:rPr lang="en-US" sz="9600" dirty="0"/>
              <a:t>According to the definition by US National  Institute for Occupational Safety and Health, ‘</a:t>
            </a:r>
            <a:r>
              <a:rPr lang="en-US" sz="9600" dirty="0">
                <a:solidFill>
                  <a:srgbClr val="FF0000"/>
                </a:solidFill>
              </a:rPr>
              <a:t>workplace violence refers to violent acts, such as physical assaults and threats of assaults, directed towards persons at work or on duty</a:t>
            </a:r>
            <a:r>
              <a:rPr lang="en-US" sz="9600" dirty="0"/>
              <a:t>’.</a:t>
            </a:r>
          </a:p>
          <a:p>
            <a:pPr marL="0" indent="0">
              <a:buNone/>
            </a:pPr>
            <a:endParaRPr lang="en-US" sz="9600" dirty="0"/>
          </a:p>
          <a:p>
            <a:r>
              <a:rPr lang="en-US" sz="9600" dirty="0"/>
              <a:t>The study found significant </a:t>
            </a:r>
            <a:r>
              <a:rPr lang="en-US" sz="9600" dirty="0">
                <a:solidFill>
                  <a:srgbClr val="00B050"/>
                </a:solidFill>
              </a:rPr>
              <a:t>improvements in confidence </a:t>
            </a:r>
            <a:r>
              <a:rPr lang="en-US" sz="9600" dirty="0"/>
              <a:t>of healthcare personnel in coping with patient aggression, along with better job satisfaction and less burnout in the intervention hospital following the </a:t>
            </a:r>
            <a:r>
              <a:rPr lang="en-US" sz="9600" dirty="0" err="1">
                <a:solidFill>
                  <a:srgbClr val="00B050"/>
                </a:solidFill>
              </a:rPr>
              <a:t>deescalation</a:t>
            </a:r>
            <a:r>
              <a:rPr lang="en-US" sz="9600" dirty="0">
                <a:solidFill>
                  <a:srgbClr val="00B050"/>
                </a:solidFill>
              </a:rPr>
              <a:t> training</a:t>
            </a:r>
            <a:r>
              <a:rPr lang="en-US" sz="9600" dirty="0"/>
              <a:t>.</a:t>
            </a:r>
          </a:p>
          <a:p>
            <a:endParaRPr lang="en-US" sz="4700" dirty="0"/>
          </a:p>
          <a:p>
            <a:endParaRPr lang="en-US" sz="4700" dirty="0"/>
          </a:p>
          <a:p>
            <a:pPr marL="0" indent="0">
              <a:buNone/>
            </a:pPr>
            <a:endParaRPr lang="en-US" sz="4700" dirty="0"/>
          </a:p>
          <a:p>
            <a:pPr marL="0" indent="0">
              <a:buNone/>
            </a:pPr>
            <a:r>
              <a:rPr lang="en-US" sz="6000" dirty="0"/>
              <a:t>doi:</a:t>
            </a:r>
            <a:r>
              <a:rPr lang="en-US" sz="6000" dirty="0">
                <a:solidFill>
                  <a:srgbClr val="0070C0"/>
                </a:solidFill>
              </a:rPr>
              <a:t>10.1136/bmjopen-2020-044213 1 </a:t>
            </a:r>
          </a:p>
          <a:p>
            <a:endParaRPr lang="en-US" dirty="0"/>
          </a:p>
        </p:txBody>
      </p:sp>
      <p:sp>
        <p:nvSpPr>
          <p:cNvPr id="4" name="Rounded Rectangle 5">
            <a:extLst>
              <a:ext uri="{FF2B5EF4-FFF2-40B4-BE49-F238E27FC236}">
                <a16:creationId xmlns:a16="http://schemas.microsoft.com/office/drawing/2014/main" id="{EEE821FF-A95E-9CFE-7D76-F3E5CCEA7BEC}"/>
              </a:ext>
            </a:extLst>
          </p:cNvPr>
          <p:cNvSpPr/>
          <p:nvPr/>
        </p:nvSpPr>
        <p:spPr>
          <a:xfrm>
            <a:off x="6311900" y="6215270"/>
            <a:ext cx="2690392" cy="36809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912343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6E29A0-770D-50D1-2CAD-9286F58E222B}"/>
              </a:ext>
            </a:extLst>
          </p:cNvPr>
          <p:cNvSpPr>
            <a:spLocks noGrp="1"/>
          </p:cNvSpPr>
          <p:nvPr>
            <p:ph idx="1"/>
          </p:nvPr>
        </p:nvSpPr>
        <p:spPr>
          <a:xfrm>
            <a:off x="482600" y="1905000"/>
            <a:ext cx="8204200" cy="4221163"/>
          </a:xfrm>
        </p:spPr>
        <p:txBody>
          <a:bodyPr>
            <a:normAutofit/>
          </a:bodyPr>
          <a:lstStyle/>
          <a:p>
            <a:r>
              <a:rPr lang="en-US" b="0" i="0" dirty="0">
                <a:solidFill>
                  <a:srgbClr val="0D0D0D"/>
                </a:solidFill>
                <a:effectLst/>
                <a:latin typeface="Söhne"/>
              </a:rPr>
              <a:t>Beneficence entails the obligation to act in the </a:t>
            </a:r>
            <a:r>
              <a:rPr lang="en-US" b="0" i="0" dirty="0">
                <a:solidFill>
                  <a:srgbClr val="00B050"/>
                </a:solidFill>
                <a:effectLst/>
                <a:latin typeface="Söhne"/>
              </a:rPr>
              <a:t>best interest of the patient </a:t>
            </a:r>
            <a:r>
              <a:rPr lang="en-US" b="0" i="0" dirty="0">
                <a:solidFill>
                  <a:srgbClr val="0D0D0D"/>
                </a:solidFill>
                <a:effectLst/>
                <a:latin typeface="Söhne"/>
              </a:rPr>
              <a:t>and to promote their well-being. </a:t>
            </a:r>
          </a:p>
          <a:p>
            <a:r>
              <a:rPr lang="en-US" b="0" i="0" dirty="0">
                <a:solidFill>
                  <a:srgbClr val="0D0D0D"/>
                </a:solidFill>
                <a:effectLst/>
                <a:latin typeface="Söhne"/>
              </a:rPr>
              <a:t>This principle underscores </a:t>
            </a:r>
            <a:r>
              <a:rPr lang="en-US" b="0" i="0" dirty="0">
                <a:solidFill>
                  <a:srgbClr val="FF0000"/>
                </a:solidFill>
                <a:effectLst/>
                <a:latin typeface="Söhne"/>
              </a:rPr>
              <a:t>the importance of providing effective treatment,</a:t>
            </a:r>
            <a:r>
              <a:rPr lang="en-US" b="0" i="0" dirty="0">
                <a:solidFill>
                  <a:srgbClr val="0D0D0D"/>
                </a:solidFill>
                <a:effectLst/>
                <a:latin typeface="Söhne"/>
              </a:rPr>
              <a:t> alleviating suffering, and prioritizing the patient's health and welfare.</a:t>
            </a:r>
            <a:endParaRPr lang="en-US" dirty="0"/>
          </a:p>
        </p:txBody>
      </p:sp>
      <p:sp>
        <p:nvSpPr>
          <p:cNvPr id="4" name="Title 3">
            <a:extLst>
              <a:ext uri="{FF2B5EF4-FFF2-40B4-BE49-F238E27FC236}">
                <a16:creationId xmlns:a16="http://schemas.microsoft.com/office/drawing/2014/main" id="{7C7405B3-2447-C2E8-B974-D8B19BCC9884}"/>
              </a:ext>
            </a:extLst>
          </p:cNvPr>
          <p:cNvSpPr>
            <a:spLocks noGrp="1"/>
          </p:cNvSpPr>
          <p:nvPr>
            <p:ph type="title"/>
          </p:nvPr>
        </p:nvSpPr>
        <p:spPr>
          <a:xfrm>
            <a:off x="2552700" y="495300"/>
            <a:ext cx="3975100" cy="11049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t>Beneficience</a:t>
            </a:r>
            <a:endParaRPr lang="en-US" sz="2400" b="1" dirty="0"/>
          </a:p>
        </p:txBody>
      </p:sp>
      <p:sp>
        <p:nvSpPr>
          <p:cNvPr id="2" name="Rounded Rectangle 5">
            <a:extLst>
              <a:ext uri="{FF2B5EF4-FFF2-40B4-BE49-F238E27FC236}">
                <a16:creationId xmlns:a16="http://schemas.microsoft.com/office/drawing/2014/main" id="{93677F3D-0E81-E307-38C7-A277DFD715CF}"/>
              </a:ext>
            </a:extLst>
          </p:cNvPr>
          <p:cNvSpPr/>
          <p:nvPr/>
        </p:nvSpPr>
        <p:spPr>
          <a:xfrm>
            <a:off x="6311900" y="6215270"/>
            <a:ext cx="2690392" cy="36809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101630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A675-EAC3-B862-3398-4731395F1C3C}"/>
              </a:ext>
            </a:extLst>
          </p:cNvPr>
          <p:cNvSpPr>
            <a:spLocks noGrp="1"/>
          </p:cNvSpPr>
          <p:nvPr>
            <p:ph type="title"/>
          </p:nvPr>
        </p:nvSpPr>
        <p:spPr>
          <a:xfrm>
            <a:off x="457200" y="584200"/>
            <a:ext cx="8229600" cy="546100"/>
          </a:xfrm>
        </p:spPr>
        <p:txBody>
          <a:bodyPr>
            <a:normAutofit fontScale="90000"/>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51B4CAC9-2BAD-CC8C-B13C-0794A5332F28}"/>
              </a:ext>
            </a:extLst>
          </p:cNvPr>
          <p:cNvSpPr>
            <a:spLocks noGrp="1"/>
          </p:cNvSpPr>
          <p:nvPr>
            <p:ph idx="1"/>
          </p:nvPr>
        </p:nvSpPr>
        <p:spPr>
          <a:xfrm>
            <a:off x="457200" y="1473200"/>
            <a:ext cx="8229600" cy="4652963"/>
          </a:xfrm>
        </p:spPr>
        <p:txBody>
          <a:bodyPr>
            <a:normAutofit fontScale="77500" lnSpcReduction="20000"/>
          </a:bodyPr>
          <a:lstStyle/>
          <a:p>
            <a:pPr marL="514350" indent="-514350">
              <a:buAutoNum type="arabicPeriod"/>
            </a:pPr>
            <a:r>
              <a:rPr lang="en-US" b="1" i="0" dirty="0">
                <a:solidFill>
                  <a:srgbClr val="0D0D0D"/>
                </a:solidFill>
                <a:effectLst/>
                <a:latin typeface="+mj-lt"/>
              </a:rPr>
              <a:t>A  55 year old male patient has been diagnosed with terminal illness. The patient has been referred to the psychiatrist as the patient is unable to believe and is refusing </a:t>
            </a:r>
            <a:r>
              <a:rPr lang="en-US" b="1" dirty="0">
                <a:solidFill>
                  <a:srgbClr val="0D0D0D"/>
                </a:solidFill>
                <a:latin typeface="+mj-lt"/>
              </a:rPr>
              <a:t>treatment.  The psychiatrist counsels the patient and emphasizes on here and now thinking. </a:t>
            </a:r>
            <a:r>
              <a:rPr lang="en-US" b="1" i="0" dirty="0">
                <a:solidFill>
                  <a:srgbClr val="0D0D0D"/>
                </a:solidFill>
                <a:effectLst/>
                <a:latin typeface="+mj-lt"/>
              </a:rPr>
              <a:t>What is the significance of "here and now thinking" in counseling this patient? </a:t>
            </a:r>
          </a:p>
          <a:p>
            <a:pPr marL="514350" indent="-514350">
              <a:buFont typeface="+mj-lt"/>
              <a:buAutoNum type="alphaUcPeriod"/>
            </a:pPr>
            <a:r>
              <a:rPr lang="en-US" b="0" i="0" dirty="0">
                <a:solidFill>
                  <a:srgbClr val="0D0D0D"/>
                </a:solidFill>
                <a:effectLst/>
                <a:latin typeface="+mj-lt"/>
              </a:rPr>
              <a:t>It allows the patient to avoid confronting their emotions. </a:t>
            </a:r>
          </a:p>
          <a:p>
            <a:pPr marL="514350" indent="-514350">
              <a:buFont typeface="+mj-lt"/>
              <a:buAutoNum type="alphaUcPeriod"/>
            </a:pPr>
            <a:r>
              <a:rPr lang="en-US" b="0" i="0" dirty="0">
                <a:solidFill>
                  <a:srgbClr val="0D0D0D"/>
                </a:solidFill>
                <a:effectLst/>
                <a:latin typeface="+mj-lt"/>
              </a:rPr>
              <a:t>It helps the patient focus on past experiences for comfort.</a:t>
            </a:r>
          </a:p>
          <a:p>
            <a:pPr marL="514350" indent="-514350" algn="l">
              <a:buFont typeface="+mj-lt"/>
              <a:buAutoNum type="alphaUcPeriod"/>
            </a:pPr>
            <a:r>
              <a:rPr lang="en-US" b="0" i="0" dirty="0">
                <a:solidFill>
                  <a:srgbClr val="0D0D0D"/>
                </a:solidFill>
                <a:effectLst/>
                <a:latin typeface="+mj-lt"/>
              </a:rPr>
              <a:t>It emphasizes the importance of planning for the future despite the diagnosis.</a:t>
            </a:r>
          </a:p>
          <a:p>
            <a:pPr marL="514350" indent="-514350">
              <a:buFont typeface="+mj-lt"/>
              <a:buAutoNum type="alphaUcPeriod"/>
            </a:pPr>
            <a:r>
              <a:rPr lang="en-US" b="0" i="0" dirty="0">
                <a:solidFill>
                  <a:srgbClr val="0D0D0D"/>
                </a:solidFill>
                <a:effectLst/>
                <a:latin typeface="+mj-lt"/>
              </a:rPr>
              <a:t>It encourages the patient to identify present thoughts and feelings to facilitate problem-solving.</a:t>
            </a:r>
          </a:p>
          <a:p>
            <a:pPr marL="0" indent="0">
              <a:buNone/>
            </a:pPr>
            <a:endParaRPr lang="en-US" dirty="0">
              <a:latin typeface="+mj-lt"/>
            </a:endParaRPr>
          </a:p>
        </p:txBody>
      </p:sp>
      <p:sp>
        <p:nvSpPr>
          <p:cNvPr id="4" name="TextBox 3">
            <a:extLst>
              <a:ext uri="{FF2B5EF4-FFF2-40B4-BE49-F238E27FC236}">
                <a16:creationId xmlns:a16="http://schemas.microsoft.com/office/drawing/2014/main" id="{5633EEE7-7B91-A829-0270-F6CA5018FC2E}"/>
              </a:ext>
            </a:extLst>
          </p:cNvPr>
          <p:cNvSpPr txBox="1"/>
          <p:nvPr/>
        </p:nvSpPr>
        <p:spPr>
          <a:xfrm>
            <a:off x="3454400" y="5982614"/>
            <a:ext cx="1689100" cy="430887"/>
          </a:xfrm>
          <a:prstGeom prst="rect">
            <a:avLst/>
          </a:prstGeom>
          <a:noFill/>
        </p:spPr>
        <p:txBody>
          <a:bodyPr wrap="square" rtlCol="0">
            <a:spAutoFit/>
          </a:bodyPr>
          <a:lstStyle/>
          <a:p>
            <a:r>
              <a:rPr lang="en-US" sz="2200" b="1" dirty="0">
                <a:solidFill>
                  <a:srgbClr val="FF0000"/>
                </a:solidFill>
              </a:rPr>
              <a:t>Answer: D</a:t>
            </a:r>
          </a:p>
        </p:txBody>
      </p:sp>
    </p:spTree>
    <p:extLst>
      <p:ext uri="{BB962C8B-B14F-4D97-AF65-F5344CB8AC3E}">
        <p14:creationId xmlns:p14="http://schemas.microsoft.com/office/powerpoint/2010/main" val="172833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85776707"/>
              </p:ext>
            </p:extLst>
          </p:nvPr>
        </p:nvGraphicFramePr>
        <p:xfrm>
          <a:off x="5114755" y="1489773"/>
          <a:ext cx="3572045" cy="4341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A4B5-E750-4A18-4AD1-F1480AF64991}"/>
              </a:ext>
            </a:extLst>
          </p:cNvPr>
          <p:cNvSpPr>
            <a:spLocks noGrp="1"/>
          </p:cNvSpPr>
          <p:nvPr>
            <p:ph type="title"/>
          </p:nvPr>
        </p:nvSpPr>
        <p:spPr>
          <a:xfrm>
            <a:off x="457200" y="573091"/>
            <a:ext cx="8229600" cy="766761"/>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A632379B-9D6D-6AD9-299C-33C6DAE35E7F}"/>
              </a:ext>
            </a:extLst>
          </p:cNvPr>
          <p:cNvSpPr>
            <a:spLocks noGrp="1"/>
          </p:cNvSpPr>
          <p:nvPr>
            <p:ph idx="1"/>
          </p:nvPr>
        </p:nvSpPr>
        <p:spPr>
          <a:xfrm>
            <a:off x="457200" y="1600201"/>
            <a:ext cx="8229600" cy="4216400"/>
          </a:xfrm>
        </p:spPr>
        <p:txBody>
          <a:bodyPr>
            <a:normAutofit fontScale="70000" lnSpcReduction="20000"/>
          </a:bodyPr>
          <a:lstStyle/>
          <a:p>
            <a:pPr marL="0" indent="0" algn="l">
              <a:buNone/>
            </a:pPr>
            <a:r>
              <a:rPr lang="en-US" b="0" i="0" dirty="0">
                <a:solidFill>
                  <a:srgbClr val="0D0D0D"/>
                </a:solidFill>
                <a:effectLst/>
                <a:latin typeface="+mj-lt"/>
              </a:rPr>
              <a:t>2. </a:t>
            </a:r>
            <a:r>
              <a:rPr lang="en-US" b="1" i="0" dirty="0">
                <a:solidFill>
                  <a:srgbClr val="0D0D0D"/>
                </a:solidFill>
                <a:effectLst/>
                <a:latin typeface="+mj-lt"/>
              </a:rPr>
              <a:t>During a busy clinic session, you encounter a difficult patient, Mrs. Johnson, who is repeatedly expressing dissatisfaction with her treatment and making unprofessional demands. Despite your attempts to address her concerns, she remains confrontational and agitated. What is the recommended approach for handling difficult patients like Mrs. Johnson? </a:t>
            </a:r>
          </a:p>
          <a:p>
            <a:pPr marL="0" indent="0" algn="l">
              <a:buNone/>
            </a:pPr>
            <a:endParaRPr lang="en-US" b="1" i="0" dirty="0">
              <a:solidFill>
                <a:srgbClr val="0D0D0D"/>
              </a:solidFill>
              <a:effectLst/>
              <a:latin typeface="+mj-lt"/>
            </a:endParaRPr>
          </a:p>
          <a:p>
            <a:pPr marL="514350" indent="-514350" algn="l">
              <a:buFont typeface="+mj-lt"/>
              <a:buAutoNum type="alphaUcPeriod"/>
            </a:pPr>
            <a:r>
              <a:rPr lang="en-US" b="0" i="0" dirty="0">
                <a:solidFill>
                  <a:srgbClr val="0D0D0D"/>
                </a:solidFill>
                <a:effectLst/>
                <a:latin typeface="+mj-lt"/>
              </a:rPr>
              <a:t>Respond defensively and assert authority to maintain control.</a:t>
            </a:r>
          </a:p>
          <a:p>
            <a:pPr marL="514350" indent="-514350" algn="l">
              <a:buFont typeface="+mj-lt"/>
              <a:buAutoNum type="alphaUcPeriod"/>
            </a:pPr>
            <a:r>
              <a:rPr lang="en-US" b="0" i="0" dirty="0">
                <a:solidFill>
                  <a:srgbClr val="0D0D0D"/>
                </a:solidFill>
                <a:effectLst/>
                <a:latin typeface="+mj-lt"/>
              </a:rPr>
              <a:t>Ignore her complaints and continue with the medical examination. </a:t>
            </a:r>
          </a:p>
          <a:p>
            <a:pPr marL="514350" indent="-514350" algn="l">
              <a:buFont typeface="+mj-lt"/>
              <a:buAutoNum type="alphaUcPeriod"/>
            </a:pPr>
            <a:r>
              <a:rPr lang="en-US" b="0" i="0" dirty="0">
                <a:solidFill>
                  <a:srgbClr val="0D0D0D"/>
                </a:solidFill>
                <a:effectLst/>
                <a:latin typeface="+mj-lt"/>
              </a:rPr>
              <a:t>Offer a calm and empathetic response, validating her concerns and attempting to de-escalate the situation. </a:t>
            </a:r>
          </a:p>
          <a:p>
            <a:pPr marL="514350" indent="-514350" algn="l">
              <a:buFont typeface="+mj-lt"/>
              <a:buAutoNum type="alphaUcPeriod"/>
            </a:pPr>
            <a:r>
              <a:rPr lang="en-US" b="0" i="0" dirty="0">
                <a:solidFill>
                  <a:srgbClr val="0D0D0D"/>
                </a:solidFill>
                <a:effectLst/>
                <a:latin typeface="+mj-lt"/>
              </a:rPr>
              <a:t>Dismiss her from the clinic to avoid further disruption.</a:t>
            </a:r>
          </a:p>
        </p:txBody>
      </p:sp>
      <p:sp>
        <p:nvSpPr>
          <p:cNvPr id="4" name="TextBox 3">
            <a:extLst>
              <a:ext uri="{FF2B5EF4-FFF2-40B4-BE49-F238E27FC236}">
                <a16:creationId xmlns:a16="http://schemas.microsoft.com/office/drawing/2014/main" id="{32876AA4-0A94-1834-949D-85347C3B5879}"/>
              </a:ext>
            </a:extLst>
          </p:cNvPr>
          <p:cNvSpPr txBox="1"/>
          <p:nvPr/>
        </p:nvSpPr>
        <p:spPr>
          <a:xfrm>
            <a:off x="3276600" y="5646063"/>
            <a:ext cx="2070100" cy="430887"/>
          </a:xfrm>
          <a:prstGeom prst="rect">
            <a:avLst/>
          </a:prstGeom>
          <a:noFill/>
        </p:spPr>
        <p:txBody>
          <a:bodyPr wrap="square" rtlCol="0">
            <a:spAutoFit/>
          </a:bodyPr>
          <a:lstStyle/>
          <a:p>
            <a:r>
              <a:rPr lang="en-US" sz="2200" b="1" dirty="0">
                <a:solidFill>
                  <a:srgbClr val="FF0000"/>
                </a:solidFill>
              </a:rPr>
              <a:t>Answer: C</a:t>
            </a:r>
          </a:p>
        </p:txBody>
      </p:sp>
    </p:spTree>
    <p:extLst>
      <p:ext uri="{BB962C8B-B14F-4D97-AF65-F5344CB8AC3E}">
        <p14:creationId xmlns:p14="http://schemas.microsoft.com/office/powerpoint/2010/main" val="9857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5E4A-6F14-C823-2BBB-E13F755182D5}"/>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MCQ</a:t>
            </a:r>
            <a:endParaRPr lang="en-US" dirty="0"/>
          </a:p>
        </p:txBody>
      </p:sp>
      <p:sp>
        <p:nvSpPr>
          <p:cNvPr id="3" name="Content Placeholder 2">
            <a:extLst>
              <a:ext uri="{FF2B5EF4-FFF2-40B4-BE49-F238E27FC236}">
                <a16:creationId xmlns:a16="http://schemas.microsoft.com/office/drawing/2014/main" id="{F9E96A03-9CBC-9135-0B09-B97AAB4AF7B3}"/>
              </a:ext>
            </a:extLst>
          </p:cNvPr>
          <p:cNvSpPr>
            <a:spLocks noGrp="1"/>
          </p:cNvSpPr>
          <p:nvPr>
            <p:ph idx="1"/>
          </p:nvPr>
        </p:nvSpPr>
        <p:spPr/>
        <p:txBody>
          <a:bodyPr>
            <a:normAutofit fontScale="85000" lnSpcReduction="10000"/>
          </a:bodyPr>
          <a:lstStyle/>
          <a:p>
            <a:pPr marL="0" indent="0" algn="l">
              <a:buNone/>
            </a:pPr>
            <a:r>
              <a:rPr lang="en-US" b="0" i="0" dirty="0">
                <a:solidFill>
                  <a:srgbClr val="0D0D0D"/>
                </a:solidFill>
                <a:effectLst/>
                <a:latin typeface="Söhne"/>
              </a:rPr>
              <a:t>3</a:t>
            </a:r>
            <a:r>
              <a:rPr lang="en-US" b="0" i="0" dirty="0">
                <a:solidFill>
                  <a:srgbClr val="0D0D0D"/>
                </a:solidFill>
                <a:effectLst/>
                <a:latin typeface="+mj-lt"/>
              </a:rPr>
              <a:t>. </a:t>
            </a:r>
            <a:r>
              <a:rPr lang="en-US" b="1" i="0" dirty="0">
                <a:solidFill>
                  <a:srgbClr val="0D0D0D"/>
                </a:solidFill>
                <a:effectLst/>
                <a:latin typeface="+mj-lt"/>
              </a:rPr>
              <a:t>A 32 years old female patient </a:t>
            </a:r>
            <a:r>
              <a:rPr lang="en-US" b="1" dirty="0">
                <a:solidFill>
                  <a:srgbClr val="0D0D0D"/>
                </a:solidFill>
                <a:latin typeface="+mj-lt"/>
              </a:rPr>
              <a:t>after knowing about her sons illness became verbally abusive and passed derogatory remarks against the doctor. The doctor also got angry and refused to treat the child. </a:t>
            </a:r>
            <a:r>
              <a:rPr lang="en-US" b="1" i="0" dirty="0">
                <a:solidFill>
                  <a:srgbClr val="0D0D0D"/>
                </a:solidFill>
                <a:effectLst/>
                <a:latin typeface="+mj-lt"/>
              </a:rPr>
              <a:t>Which of the following is NOT a recommended approach for dealing with difficult patients?</a:t>
            </a:r>
          </a:p>
          <a:p>
            <a:pPr marL="514350" indent="-514350">
              <a:buFont typeface="+mj-lt"/>
              <a:buAutoNum type="alphaUcPeriod"/>
            </a:pPr>
            <a:r>
              <a:rPr lang="en-US" sz="2800" b="0" i="0" dirty="0">
                <a:solidFill>
                  <a:srgbClr val="0D0D0D"/>
                </a:solidFill>
                <a:effectLst/>
                <a:latin typeface="+mj-lt"/>
              </a:rPr>
              <a:t>Learning relaxation techniques to manage anger and frustration.</a:t>
            </a:r>
          </a:p>
          <a:p>
            <a:pPr marL="514350" indent="-514350">
              <a:buFont typeface="+mj-lt"/>
              <a:buAutoNum type="alphaUcPeriod"/>
            </a:pPr>
            <a:r>
              <a:rPr lang="en-US" sz="2800" dirty="0">
                <a:solidFill>
                  <a:srgbClr val="0D0D0D"/>
                </a:solidFill>
                <a:latin typeface="+mj-lt"/>
              </a:rPr>
              <a:t>Seeking specialized training in handling difficult patients</a:t>
            </a:r>
          </a:p>
          <a:p>
            <a:pPr marL="514350" indent="-514350">
              <a:buFont typeface="+mj-lt"/>
              <a:buAutoNum type="alphaUcPeriod"/>
            </a:pPr>
            <a:r>
              <a:rPr lang="en-US" sz="2800" dirty="0">
                <a:solidFill>
                  <a:srgbClr val="0D0D0D"/>
                </a:solidFill>
                <a:latin typeface="+mj-lt"/>
              </a:rPr>
              <a:t>Taking remarks personally and responding defensively. </a:t>
            </a:r>
            <a:endParaRPr lang="en-US" sz="2800" b="0" i="0" dirty="0">
              <a:solidFill>
                <a:srgbClr val="0D0D0D"/>
              </a:solidFill>
              <a:effectLst/>
              <a:latin typeface="+mj-lt"/>
            </a:endParaRPr>
          </a:p>
          <a:p>
            <a:pPr marL="514350" indent="-514350">
              <a:buFont typeface="+mj-lt"/>
              <a:buAutoNum type="alphaUcPeriod"/>
            </a:pPr>
            <a:r>
              <a:rPr lang="en-US" sz="2800" dirty="0">
                <a:solidFill>
                  <a:srgbClr val="0D0D0D"/>
                </a:solidFill>
                <a:latin typeface="+mj-lt"/>
              </a:rPr>
              <a:t>Training in effective communication and counseling skills </a:t>
            </a:r>
            <a:endParaRPr lang="en-US" sz="2800" b="0" i="0" dirty="0">
              <a:solidFill>
                <a:srgbClr val="0D0D0D"/>
              </a:solidFill>
              <a:effectLst/>
              <a:latin typeface="+mj-lt"/>
            </a:endParaRPr>
          </a:p>
          <a:p>
            <a:pPr marL="0" indent="0">
              <a:buNone/>
            </a:pPr>
            <a:endParaRPr lang="en-US" dirty="0"/>
          </a:p>
        </p:txBody>
      </p:sp>
      <p:sp>
        <p:nvSpPr>
          <p:cNvPr id="4" name="TextBox 3">
            <a:extLst>
              <a:ext uri="{FF2B5EF4-FFF2-40B4-BE49-F238E27FC236}">
                <a16:creationId xmlns:a16="http://schemas.microsoft.com/office/drawing/2014/main" id="{E491C2CA-2BFC-8EB0-71A2-8598B885749D}"/>
              </a:ext>
            </a:extLst>
          </p:cNvPr>
          <p:cNvSpPr txBox="1"/>
          <p:nvPr/>
        </p:nvSpPr>
        <p:spPr>
          <a:xfrm>
            <a:off x="3276600" y="5910719"/>
            <a:ext cx="3175000" cy="430887"/>
          </a:xfrm>
          <a:prstGeom prst="rect">
            <a:avLst/>
          </a:prstGeom>
          <a:noFill/>
        </p:spPr>
        <p:txBody>
          <a:bodyPr wrap="square" rtlCol="0">
            <a:spAutoFit/>
          </a:bodyPr>
          <a:lstStyle/>
          <a:p>
            <a:r>
              <a:rPr lang="en-US" sz="2200" b="1" dirty="0">
                <a:solidFill>
                  <a:srgbClr val="FF0000"/>
                </a:solidFill>
              </a:rPr>
              <a:t>Answer: C</a:t>
            </a:r>
          </a:p>
        </p:txBody>
      </p:sp>
    </p:spTree>
    <p:extLst>
      <p:ext uri="{BB962C8B-B14F-4D97-AF65-F5344CB8AC3E}">
        <p14:creationId xmlns:p14="http://schemas.microsoft.com/office/powerpoint/2010/main" val="59523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5FBA-B484-5740-9863-BFDBEA65D943}"/>
              </a:ext>
            </a:extLst>
          </p:cNvPr>
          <p:cNvSpPr>
            <a:spLocks noGrp="1"/>
          </p:cNvSpPr>
          <p:nvPr>
            <p:ph type="title"/>
          </p:nvPr>
        </p:nvSpPr>
        <p:spPr/>
        <p:txBody>
          <a:bodyPr/>
          <a:lstStyle/>
          <a:p>
            <a:r>
              <a:rPr lang="en-US" b="1">
                <a:solidFill>
                  <a:srgbClr val="7030A0"/>
                </a:solidFill>
              </a:rPr>
              <a:t>MCQ</a:t>
            </a:r>
            <a:endParaRPr lang="en-US" dirty="0"/>
          </a:p>
        </p:txBody>
      </p:sp>
      <p:sp>
        <p:nvSpPr>
          <p:cNvPr id="3" name="Content Placeholder 2">
            <a:extLst>
              <a:ext uri="{FF2B5EF4-FFF2-40B4-BE49-F238E27FC236}">
                <a16:creationId xmlns:a16="http://schemas.microsoft.com/office/drawing/2014/main" id="{043F0A01-C6ED-74AA-7387-884B5A594421}"/>
              </a:ext>
            </a:extLst>
          </p:cNvPr>
          <p:cNvSpPr>
            <a:spLocks noGrp="1"/>
          </p:cNvSpPr>
          <p:nvPr>
            <p:ph idx="1"/>
          </p:nvPr>
        </p:nvSpPr>
        <p:spPr/>
        <p:txBody>
          <a:bodyPr>
            <a:normAutofit fontScale="25000" lnSpcReduction="20000"/>
          </a:bodyPr>
          <a:lstStyle/>
          <a:p>
            <a:pPr marL="0" indent="0" algn="l">
              <a:buNone/>
            </a:pPr>
            <a:r>
              <a:rPr lang="en-US" sz="8800" b="1" dirty="0">
                <a:solidFill>
                  <a:srgbClr val="0D0D0D"/>
                </a:solidFill>
                <a:latin typeface="+mj-lt"/>
              </a:rPr>
              <a:t>4. Y</a:t>
            </a:r>
            <a:r>
              <a:rPr lang="en-US" sz="8800" b="1" i="0" dirty="0">
                <a:solidFill>
                  <a:srgbClr val="0D0D0D"/>
                </a:solidFill>
                <a:effectLst/>
                <a:latin typeface="+mj-lt"/>
              </a:rPr>
              <a:t>ou are a medical student completing a rotation in a busy emergency department. You encounter a difficult patient, Mr. Thompson, who presents with chronic back pain. Despite previous consultations and treatment options, Mr. Thompson remains dissatisfied with his care and is demanding stronger pain medication. He becomes increasingly agitated and refuses to cooperate with the medical team. What is the most appropriate initial step in handling Mr. Thompson's situation? </a:t>
            </a:r>
          </a:p>
          <a:p>
            <a:pPr marL="914400" indent="-914400" algn="l">
              <a:buFont typeface="+mj-lt"/>
              <a:buAutoNum type="alphaUcPeriod"/>
            </a:pPr>
            <a:r>
              <a:rPr lang="en-US" sz="8800" b="0" i="0" dirty="0">
                <a:solidFill>
                  <a:srgbClr val="0D0D0D"/>
                </a:solidFill>
                <a:effectLst/>
                <a:latin typeface="+mj-lt"/>
              </a:rPr>
              <a:t>Immediately administer the requested stronger pain medication to alleviate his discomfort. </a:t>
            </a:r>
          </a:p>
          <a:p>
            <a:pPr marL="914400" indent="-914400" algn="l">
              <a:buFont typeface="+mj-lt"/>
              <a:buAutoNum type="alphaUcPeriod"/>
            </a:pPr>
            <a:r>
              <a:rPr lang="en-US" sz="8800" b="0" i="0" dirty="0">
                <a:solidFill>
                  <a:srgbClr val="0D0D0D"/>
                </a:solidFill>
                <a:effectLst/>
                <a:latin typeface="+mj-lt"/>
              </a:rPr>
              <a:t>Acknowledge Mr. Thompson's concerns and attempt to de-escalate the situation by listening actively.</a:t>
            </a:r>
          </a:p>
          <a:p>
            <a:pPr marL="914400" indent="-914400" algn="l">
              <a:buFont typeface="+mj-lt"/>
              <a:buAutoNum type="alphaUcPeriod"/>
            </a:pPr>
            <a:r>
              <a:rPr lang="en-US" sz="8800" b="0" i="0" dirty="0">
                <a:solidFill>
                  <a:srgbClr val="0D0D0D"/>
                </a:solidFill>
                <a:effectLst/>
                <a:latin typeface="+mj-lt"/>
              </a:rPr>
              <a:t>Ignore Mr. Thompson's demands and proceed with the standard treatment protocol. </a:t>
            </a:r>
          </a:p>
          <a:p>
            <a:pPr marL="914400" indent="-914400" algn="l">
              <a:buFont typeface="+mj-lt"/>
              <a:buAutoNum type="alphaUcPeriod"/>
            </a:pPr>
            <a:r>
              <a:rPr lang="en-US" sz="8800" b="0" i="0" dirty="0">
                <a:solidFill>
                  <a:srgbClr val="0D0D0D"/>
                </a:solidFill>
                <a:effectLst/>
                <a:latin typeface="+mj-lt"/>
              </a:rPr>
              <a:t> Request assistance from security to restrain Mr. Thompson until he calms down.</a:t>
            </a:r>
          </a:p>
          <a:p>
            <a:pPr algn="l"/>
            <a:endParaRPr lang="en-US" dirty="0">
              <a:solidFill>
                <a:srgbClr val="0D0D0D"/>
              </a:solidFill>
              <a:latin typeface="Söhne"/>
            </a:endParaRPr>
          </a:p>
          <a:p>
            <a:pPr algn="l"/>
            <a:endParaRPr lang="en-US" b="0" i="0" dirty="0">
              <a:solidFill>
                <a:srgbClr val="0D0D0D"/>
              </a:solidFill>
              <a:effectLst/>
              <a:latin typeface="Söhne"/>
            </a:endParaRPr>
          </a:p>
          <a:p>
            <a:endParaRPr lang="en-US" dirty="0"/>
          </a:p>
        </p:txBody>
      </p:sp>
      <p:sp>
        <p:nvSpPr>
          <p:cNvPr id="4" name="TextBox 3">
            <a:extLst>
              <a:ext uri="{FF2B5EF4-FFF2-40B4-BE49-F238E27FC236}">
                <a16:creationId xmlns:a16="http://schemas.microsoft.com/office/drawing/2014/main" id="{7FEDCC4F-CDEA-4B5A-FA11-2DDBCD04966D}"/>
              </a:ext>
            </a:extLst>
          </p:cNvPr>
          <p:cNvSpPr txBox="1"/>
          <p:nvPr/>
        </p:nvSpPr>
        <p:spPr>
          <a:xfrm>
            <a:off x="3302000" y="6308725"/>
            <a:ext cx="3035300" cy="430887"/>
          </a:xfrm>
          <a:prstGeom prst="rect">
            <a:avLst/>
          </a:prstGeom>
          <a:noFill/>
        </p:spPr>
        <p:txBody>
          <a:bodyPr wrap="square" rtlCol="0">
            <a:spAutoFit/>
          </a:bodyPr>
          <a:lstStyle/>
          <a:p>
            <a:r>
              <a:rPr lang="en-US" sz="2200" b="1" dirty="0">
                <a:solidFill>
                  <a:srgbClr val="FF0000"/>
                </a:solidFill>
              </a:rPr>
              <a:t>Answer: B</a:t>
            </a:r>
          </a:p>
        </p:txBody>
      </p:sp>
    </p:spTree>
    <p:extLst>
      <p:ext uri="{BB962C8B-B14F-4D97-AF65-F5344CB8AC3E}">
        <p14:creationId xmlns:p14="http://schemas.microsoft.com/office/powerpoint/2010/main" val="30553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solidFill>
                  <a:schemeClr val="tx2">
                    <a:lumMod val="60000"/>
                    <a:lumOff val="40000"/>
                  </a:schemeClr>
                </a:solidFill>
              </a:rPr>
              <a:t>Handbook of Behavioral sciences </a:t>
            </a:r>
            <a:r>
              <a:rPr lang="en-US" dirty="0"/>
              <a:t>by </a:t>
            </a:r>
            <a:r>
              <a:rPr lang="en-US" dirty="0" err="1"/>
              <a:t>Mowadat</a:t>
            </a:r>
            <a:r>
              <a:rPr lang="en-US" dirty="0"/>
              <a:t> </a:t>
            </a:r>
            <a:r>
              <a:rPr lang="en-US" dirty="0" err="1"/>
              <a:t>H.Rana</a:t>
            </a:r>
            <a:r>
              <a:rPr lang="en-US" dirty="0"/>
              <a:t>, third edition</a:t>
            </a:r>
            <a:endParaRPr lang="en-PK" dirty="0"/>
          </a:p>
        </p:txBody>
      </p:sp>
    </p:spTree>
    <p:extLst>
      <p:ext uri="{BB962C8B-B14F-4D97-AF65-F5344CB8AC3E}">
        <p14:creationId xmlns:p14="http://schemas.microsoft.com/office/powerpoint/2010/main" val="2200277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059097894"/>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59%</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9%</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12%</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11%</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a:t>9%</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736035"/>
            <a:ext cx="8229600" cy="4678212"/>
          </a:xfrm>
        </p:spPr>
        <p:txBody>
          <a:bodyPr>
            <a:normAutofit/>
          </a:bodyPr>
          <a:lstStyle/>
          <a:p>
            <a:pPr marL="0" indent="0">
              <a:buNone/>
            </a:pPr>
            <a:r>
              <a:rPr lang="en-GB" sz="2800" dirty="0"/>
              <a:t>At the end of the session students should be able to:</a:t>
            </a:r>
          </a:p>
          <a:p>
            <a:pPr marL="0" indent="0">
              <a:buNone/>
            </a:pPr>
            <a:endParaRPr lang="en-GB" sz="2800" dirty="0"/>
          </a:p>
          <a:p>
            <a:r>
              <a:rPr lang="en-US" sz="2800" dirty="0"/>
              <a:t>Elaborate the traits of good counsellor</a:t>
            </a:r>
            <a:endParaRPr lang="en-GB" sz="2800" dirty="0"/>
          </a:p>
          <a:p>
            <a:pPr>
              <a:lnSpc>
                <a:spcPct val="150000"/>
              </a:lnSpc>
            </a:pPr>
            <a:r>
              <a:rPr lang="en-US" sz="2800" dirty="0"/>
              <a:t>Techniques to handle difficult patients and their families.</a:t>
            </a:r>
          </a:p>
          <a:p>
            <a:pPr>
              <a:lnSpc>
                <a:spcPct val="150000"/>
              </a:lnSpc>
            </a:pPr>
            <a:r>
              <a:rPr lang="en-US" sz="2800" dirty="0"/>
              <a:t>Handling in uncertain situations in clinical practice</a:t>
            </a:r>
          </a:p>
          <a:p>
            <a:pPr marL="0" indent="0">
              <a:buNone/>
            </a:pPr>
            <a:endParaRPr lang="en-US" dirty="0"/>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2920-171E-24F7-2EB6-121304936B65}"/>
              </a:ext>
            </a:extLst>
          </p:cNvPr>
          <p:cNvSpPr>
            <a:spLocks noGrp="1"/>
          </p:cNvSpPr>
          <p:nvPr>
            <p:ph type="title"/>
          </p:nvPr>
        </p:nvSpPr>
        <p:spPr>
          <a:xfrm>
            <a:off x="457200" y="640882"/>
            <a:ext cx="8229600" cy="1143000"/>
          </a:xfrm>
        </p:spPr>
        <p:txBody>
          <a:bodyPr/>
          <a:lstStyle/>
          <a:p>
            <a:r>
              <a:rPr lang="en-US" b="1" dirty="0">
                <a:solidFill>
                  <a:srgbClr val="7030A0"/>
                </a:solidFill>
              </a:rPr>
              <a:t>What is Counselling</a:t>
            </a:r>
          </a:p>
        </p:txBody>
      </p:sp>
      <p:sp>
        <p:nvSpPr>
          <p:cNvPr id="3" name="Content Placeholder 2">
            <a:extLst>
              <a:ext uri="{FF2B5EF4-FFF2-40B4-BE49-F238E27FC236}">
                <a16:creationId xmlns:a16="http://schemas.microsoft.com/office/drawing/2014/main" id="{60EFF3C7-77BE-2A0A-8772-64E23B9F33FB}"/>
              </a:ext>
            </a:extLst>
          </p:cNvPr>
          <p:cNvSpPr>
            <a:spLocks noGrp="1"/>
          </p:cNvSpPr>
          <p:nvPr>
            <p:ph idx="1"/>
          </p:nvPr>
        </p:nvSpPr>
        <p:spPr>
          <a:xfrm>
            <a:off x="457200" y="2186609"/>
            <a:ext cx="8229600" cy="3939554"/>
          </a:xfrm>
        </p:spPr>
        <p:txBody>
          <a:bodyPr/>
          <a:lstStyle/>
          <a:p>
            <a:r>
              <a:rPr lang="en-US" dirty="0"/>
              <a:t>It is the technique that </a:t>
            </a:r>
            <a:r>
              <a:rPr lang="en-US" b="1" dirty="0">
                <a:solidFill>
                  <a:srgbClr val="FF0000"/>
                </a:solidFill>
              </a:rPr>
              <a:t>helps people help themselves </a:t>
            </a:r>
            <a:r>
              <a:rPr lang="en-US" dirty="0"/>
              <a:t> by the development of a </a:t>
            </a:r>
            <a:r>
              <a:rPr lang="en-US" dirty="0">
                <a:solidFill>
                  <a:srgbClr val="00B050"/>
                </a:solidFill>
              </a:rPr>
              <a:t>therapeutic relationship </a:t>
            </a:r>
            <a:r>
              <a:rPr lang="en-US" dirty="0"/>
              <a:t>between the counsellor and the patient or family member.</a:t>
            </a:r>
          </a:p>
        </p:txBody>
      </p:sp>
      <p:sp>
        <p:nvSpPr>
          <p:cNvPr id="4" name="Rounded Rectangle 3">
            <a:extLst>
              <a:ext uri="{FF2B5EF4-FFF2-40B4-BE49-F238E27FC236}">
                <a16:creationId xmlns:a16="http://schemas.microsoft.com/office/drawing/2014/main" id="{E0A2F2BE-0198-BF2B-3DA7-96DDFD0F3658}"/>
              </a:ext>
            </a:extLst>
          </p:cNvPr>
          <p:cNvSpPr/>
          <p:nvPr/>
        </p:nvSpPr>
        <p:spPr>
          <a:xfrm>
            <a:off x="212033" y="6348522"/>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29866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D9E8-12C0-8A87-64FD-1EDB45D64394}"/>
              </a:ext>
            </a:extLst>
          </p:cNvPr>
          <p:cNvSpPr>
            <a:spLocks noGrp="1"/>
          </p:cNvSpPr>
          <p:nvPr>
            <p:ph type="title"/>
          </p:nvPr>
        </p:nvSpPr>
        <p:spPr>
          <a:xfrm>
            <a:off x="457200" y="569842"/>
            <a:ext cx="8229600" cy="1030358"/>
          </a:xfrm>
        </p:spPr>
        <p:txBody>
          <a:bodyPr/>
          <a:lstStyle/>
          <a:p>
            <a:r>
              <a:rPr lang="en-US" b="1" dirty="0">
                <a:solidFill>
                  <a:srgbClr val="7030A0"/>
                </a:solidFill>
              </a:rPr>
              <a:t>Objective</a:t>
            </a:r>
          </a:p>
        </p:txBody>
      </p:sp>
      <p:sp>
        <p:nvSpPr>
          <p:cNvPr id="3" name="Content Placeholder 2">
            <a:extLst>
              <a:ext uri="{FF2B5EF4-FFF2-40B4-BE49-F238E27FC236}">
                <a16:creationId xmlns:a16="http://schemas.microsoft.com/office/drawing/2014/main" id="{A380F17D-906A-A3CE-D779-8EA1E7696624}"/>
              </a:ext>
            </a:extLst>
          </p:cNvPr>
          <p:cNvSpPr>
            <a:spLocks noGrp="1"/>
          </p:cNvSpPr>
          <p:nvPr>
            <p:ph idx="1"/>
          </p:nvPr>
        </p:nvSpPr>
        <p:spPr>
          <a:xfrm>
            <a:off x="457200" y="1974574"/>
            <a:ext cx="8229600" cy="4151589"/>
          </a:xfrm>
        </p:spPr>
        <p:txBody>
          <a:bodyPr>
            <a:normAutofit lnSpcReduction="10000"/>
          </a:bodyPr>
          <a:lstStyle/>
          <a:p>
            <a:r>
              <a:rPr lang="en-US" dirty="0"/>
              <a:t>Its </a:t>
            </a:r>
            <a:r>
              <a:rPr lang="en-US" b="1" dirty="0">
                <a:solidFill>
                  <a:srgbClr val="FF0000"/>
                </a:solidFill>
              </a:rPr>
              <a:t>not an ordinary</a:t>
            </a:r>
            <a:r>
              <a:rPr lang="en-US" dirty="0"/>
              <a:t> every day conversation, where one person </a:t>
            </a:r>
            <a:r>
              <a:rPr lang="en-US" dirty="0">
                <a:solidFill>
                  <a:schemeClr val="accent3">
                    <a:lumMod val="75000"/>
                  </a:schemeClr>
                </a:solidFill>
              </a:rPr>
              <a:t>asks for advice  </a:t>
            </a:r>
            <a:r>
              <a:rPr lang="en-US" dirty="0"/>
              <a:t>and gets other </a:t>
            </a:r>
            <a:r>
              <a:rPr lang="en-US" dirty="0">
                <a:solidFill>
                  <a:schemeClr val="accent5">
                    <a:lumMod val="75000"/>
                  </a:schemeClr>
                </a:solidFill>
              </a:rPr>
              <a:t>person’s opinion on what to do.</a:t>
            </a:r>
          </a:p>
          <a:p>
            <a:endParaRPr lang="en-US" dirty="0">
              <a:solidFill>
                <a:schemeClr val="accent5">
                  <a:lumMod val="75000"/>
                </a:schemeClr>
              </a:solidFill>
            </a:endParaRPr>
          </a:p>
          <a:p>
            <a:r>
              <a:rPr lang="en-US" dirty="0"/>
              <a:t>Counselling is a </a:t>
            </a:r>
            <a:r>
              <a:rPr lang="en-US" dirty="0">
                <a:solidFill>
                  <a:srgbClr val="FF0000"/>
                </a:solidFill>
              </a:rPr>
              <a:t>limited supportive activity </a:t>
            </a:r>
            <a:r>
              <a:rPr lang="en-US" dirty="0"/>
              <a:t>aimed at developing a person’s ability to </a:t>
            </a:r>
            <a:r>
              <a:rPr lang="en-US" b="1" dirty="0">
                <a:solidFill>
                  <a:srgbClr val="00B050"/>
                </a:solidFill>
              </a:rPr>
              <a:t>decide upon and initiate a constructive change</a:t>
            </a:r>
            <a:r>
              <a:rPr lang="en-US" dirty="0"/>
              <a:t>.</a:t>
            </a:r>
          </a:p>
          <a:p>
            <a:endParaRPr lang="en-US" dirty="0"/>
          </a:p>
        </p:txBody>
      </p:sp>
      <p:sp>
        <p:nvSpPr>
          <p:cNvPr id="4" name="Rounded Rectangle 3">
            <a:extLst>
              <a:ext uri="{FF2B5EF4-FFF2-40B4-BE49-F238E27FC236}">
                <a16:creationId xmlns:a16="http://schemas.microsoft.com/office/drawing/2014/main" id="{6E847816-6128-702E-3390-A07FDBDE4C55}"/>
              </a:ext>
            </a:extLst>
          </p:cNvPr>
          <p:cNvSpPr/>
          <p:nvPr/>
        </p:nvSpPr>
        <p:spPr>
          <a:xfrm>
            <a:off x="119269" y="636177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1873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7013-266F-9282-1D8C-C885E0D4041E}"/>
              </a:ext>
            </a:extLst>
          </p:cNvPr>
          <p:cNvSpPr>
            <a:spLocks noGrp="1"/>
          </p:cNvSpPr>
          <p:nvPr>
            <p:ph type="title"/>
          </p:nvPr>
        </p:nvSpPr>
        <p:spPr>
          <a:xfrm>
            <a:off x="457200" y="874642"/>
            <a:ext cx="8229600" cy="821636"/>
          </a:xfrm>
        </p:spPr>
        <p:txBody>
          <a:bodyPr>
            <a:normAutofit/>
          </a:bodyPr>
          <a:lstStyle/>
          <a:p>
            <a:r>
              <a:rPr lang="en-US" b="1" dirty="0">
                <a:solidFill>
                  <a:srgbClr val="7030A0"/>
                </a:solidFill>
              </a:rPr>
              <a:t>Aims of Counselling Session</a:t>
            </a:r>
          </a:p>
        </p:txBody>
      </p:sp>
      <p:sp>
        <p:nvSpPr>
          <p:cNvPr id="3" name="Content Placeholder 2">
            <a:extLst>
              <a:ext uri="{FF2B5EF4-FFF2-40B4-BE49-F238E27FC236}">
                <a16:creationId xmlns:a16="http://schemas.microsoft.com/office/drawing/2014/main" id="{B428A35E-A79F-B61E-AD17-3334017CBE9D}"/>
              </a:ext>
            </a:extLst>
          </p:cNvPr>
          <p:cNvSpPr>
            <a:spLocks noGrp="1"/>
          </p:cNvSpPr>
          <p:nvPr>
            <p:ph idx="1"/>
          </p:nvPr>
        </p:nvSpPr>
        <p:spPr>
          <a:xfrm>
            <a:off x="457200" y="2027583"/>
            <a:ext cx="8229600" cy="4098580"/>
          </a:xfrm>
        </p:spPr>
        <p:txBody>
          <a:bodyPr/>
          <a:lstStyle/>
          <a:p>
            <a:r>
              <a:rPr lang="en-US" dirty="0"/>
              <a:t>Establish relationship of </a:t>
            </a:r>
            <a:r>
              <a:rPr lang="en-US" dirty="0">
                <a:solidFill>
                  <a:schemeClr val="tx2">
                    <a:lumMod val="60000"/>
                    <a:lumOff val="40000"/>
                  </a:schemeClr>
                </a:solidFill>
              </a:rPr>
              <a:t>mutual trust</a:t>
            </a:r>
            <a:r>
              <a:rPr lang="en-US" dirty="0"/>
              <a:t>, in which patient and family feels secure.</a:t>
            </a:r>
          </a:p>
          <a:p>
            <a:r>
              <a:rPr lang="en-US" dirty="0"/>
              <a:t>Give them a chance </a:t>
            </a:r>
            <a:r>
              <a:rPr lang="en-US" dirty="0">
                <a:solidFill>
                  <a:srgbClr val="00B050"/>
                </a:solidFill>
              </a:rPr>
              <a:t>to seek clarification </a:t>
            </a:r>
            <a:r>
              <a:rPr lang="en-US" dirty="0"/>
              <a:t>and explanation of issues</a:t>
            </a:r>
          </a:p>
          <a:p>
            <a:r>
              <a:rPr lang="en-US" dirty="0"/>
              <a:t>Provide an opportunity </a:t>
            </a:r>
            <a:r>
              <a:rPr lang="en-US" dirty="0">
                <a:solidFill>
                  <a:srgbClr val="FF0000"/>
                </a:solidFill>
              </a:rPr>
              <a:t>to express his/her feelings</a:t>
            </a:r>
          </a:p>
          <a:p>
            <a:r>
              <a:rPr lang="en-US" dirty="0"/>
              <a:t>Provide </a:t>
            </a:r>
            <a:r>
              <a:rPr lang="en-US" dirty="0">
                <a:solidFill>
                  <a:schemeClr val="tx2">
                    <a:lumMod val="75000"/>
                  </a:schemeClr>
                </a:solidFill>
              </a:rPr>
              <a:t>Reassurance</a:t>
            </a:r>
          </a:p>
        </p:txBody>
      </p:sp>
      <p:sp>
        <p:nvSpPr>
          <p:cNvPr id="4" name="Rounded Rectangle 3">
            <a:extLst>
              <a:ext uri="{FF2B5EF4-FFF2-40B4-BE49-F238E27FC236}">
                <a16:creationId xmlns:a16="http://schemas.microsoft.com/office/drawing/2014/main" id="{8B429584-98D5-F450-D30D-FD21E0C16C9A}"/>
              </a:ext>
            </a:extLst>
          </p:cNvPr>
          <p:cNvSpPr/>
          <p:nvPr/>
        </p:nvSpPr>
        <p:spPr>
          <a:xfrm>
            <a:off x="132521" y="636177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63906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D1865-0A4E-4680-9B9A-495205DD8F92}"/>
              </a:ext>
            </a:extLst>
          </p:cNvPr>
          <p:cNvSpPr>
            <a:spLocks noGrp="1"/>
          </p:cNvSpPr>
          <p:nvPr>
            <p:ph idx="1"/>
          </p:nvPr>
        </p:nvSpPr>
        <p:spPr/>
        <p:txBody>
          <a:bodyPr/>
          <a:lstStyle/>
          <a:p>
            <a:r>
              <a:rPr lang="en-US" dirty="0"/>
              <a:t>Achieve a deeper and clearer understanding on health related issue, based </a:t>
            </a:r>
            <a:r>
              <a:rPr lang="en-US" dirty="0">
                <a:solidFill>
                  <a:schemeClr val="tx2">
                    <a:lumMod val="60000"/>
                    <a:lumOff val="40000"/>
                  </a:schemeClr>
                </a:solidFill>
              </a:rPr>
              <a:t>on evidence-based data. </a:t>
            </a:r>
          </a:p>
          <a:p>
            <a:r>
              <a:rPr lang="en-US" dirty="0"/>
              <a:t>Identify </a:t>
            </a:r>
            <a:r>
              <a:rPr lang="en-US" dirty="0">
                <a:solidFill>
                  <a:srgbClr val="FF0000"/>
                </a:solidFill>
              </a:rPr>
              <a:t>various choices alongside the pros and cons</a:t>
            </a:r>
            <a:r>
              <a:rPr lang="en-US" dirty="0"/>
              <a:t> through the discussion between counsellor and patient.</a:t>
            </a:r>
          </a:p>
          <a:p>
            <a:r>
              <a:rPr lang="en-US" dirty="0"/>
              <a:t>Help the patient </a:t>
            </a:r>
            <a:r>
              <a:rPr lang="en-US" dirty="0">
                <a:solidFill>
                  <a:srgbClr val="00B050"/>
                </a:solidFill>
              </a:rPr>
              <a:t>make a decision </a:t>
            </a:r>
            <a:r>
              <a:rPr lang="en-US" dirty="0"/>
              <a:t>that is suitable for him/her</a:t>
            </a:r>
          </a:p>
          <a:p>
            <a:endParaRPr lang="en-US" dirty="0"/>
          </a:p>
        </p:txBody>
      </p:sp>
      <p:sp>
        <p:nvSpPr>
          <p:cNvPr id="4" name="Rounded Rectangle 3">
            <a:extLst>
              <a:ext uri="{FF2B5EF4-FFF2-40B4-BE49-F238E27FC236}">
                <a16:creationId xmlns:a16="http://schemas.microsoft.com/office/drawing/2014/main" id="{C38B3A0D-5715-6A66-5918-9E19454A495D}"/>
              </a:ext>
            </a:extLst>
          </p:cNvPr>
          <p:cNvSpPr/>
          <p:nvPr/>
        </p:nvSpPr>
        <p:spPr>
          <a:xfrm>
            <a:off x="212033" y="6255758"/>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11322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902</TotalTime>
  <Words>1640</Words>
  <Application>Microsoft Office PowerPoint</Application>
  <PresentationFormat>On-screen Show (4:3)</PresentationFormat>
  <Paragraphs>208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Söhne</vt:lpstr>
      <vt:lpstr>Times New Roman</vt:lpstr>
      <vt:lpstr>Office Theme</vt:lpstr>
      <vt:lpstr>PowerPoint Presentation</vt:lpstr>
      <vt:lpstr>Counselling and Handling Difficult Patients and their Families</vt:lpstr>
      <vt:lpstr>Motto Vision; The Dream/Tomorrow</vt:lpstr>
      <vt:lpstr>PowerPoint Presentation</vt:lpstr>
      <vt:lpstr> Learning objectives </vt:lpstr>
      <vt:lpstr>What is Counselling</vt:lpstr>
      <vt:lpstr>Objective</vt:lpstr>
      <vt:lpstr>Aims of Counselling Session</vt:lpstr>
      <vt:lpstr>PowerPoint Presentation</vt:lpstr>
      <vt:lpstr>PowerPoint Presentation</vt:lpstr>
      <vt:lpstr>Scenario</vt:lpstr>
      <vt:lpstr>PowerPoint Presentation</vt:lpstr>
      <vt:lpstr>Do’s of Counselling</vt:lpstr>
      <vt:lpstr>Don’ts of Counselling</vt:lpstr>
      <vt:lpstr>Don’ts of Counselling</vt:lpstr>
      <vt:lpstr>Misconceptions About Counselling</vt:lpstr>
      <vt:lpstr>Benefits of Counselling</vt:lpstr>
      <vt:lpstr>PowerPoint Presentation</vt:lpstr>
      <vt:lpstr>  Health professionals find certain type of patients and families difficult to deal with. </vt:lpstr>
      <vt:lpstr>Areas of Brain</vt:lpstr>
      <vt:lpstr>PowerPoint Presentation</vt:lpstr>
      <vt:lpstr>Scenario</vt:lpstr>
      <vt:lpstr>Management</vt:lpstr>
      <vt:lpstr>PowerPoint Presentation</vt:lpstr>
      <vt:lpstr>PowerPoint Presentation</vt:lpstr>
      <vt:lpstr>PowerPoint Presentation</vt:lpstr>
      <vt:lpstr>     Managing violence against healthcare personnel in the emergency settings of Pakistan: a mixed methods study          Muhammad Naseem Khan, Ikram Khan, Zia Ul-Haq, Mirwais Khan, Faryal Baddia, Fayaz Ahmad,Salman Khan, BMJ Open 2021;11    </vt:lpstr>
      <vt:lpstr>Beneficience</vt:lpstr>
      <vt:lpstr>MCQ</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164</cp:revision>
  <dcterms:created xsi:type="dcterms:W3CDTF">2018-12-27T13:04:00Z</dcterms:created>
  <dcterms:modified xsi:type="dcterms:W3CDTF">2025-02-14T10:49:42Z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