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7"/>
  </p:notesMasterIdLst>
  <p:sldIdLst>
    <p:sldId id="340" r:id="rId2"/>
    <p:sldId id="378" r:id="rId3"/>
    <p:sldId id="350" r:id="rId4"/>
    <p:sldId id="351" r:id="rId5"/>
    <p:sldId id="364" r:id="rId6"/>
    <p:sldId id="380" r:id="rId7"/>
    <p:sldId id="381" r:id="rId8"/>
    <p:sldId id="382" r:id="rId9"/>
    <p:sldId id="383" r:id="rId10"/>
    <p:sldId id="388" r:id="rId11"/>
    <p:sldId id="385" r:id="rId12"/>
    <p:sldId id="389" r:id="rId13"/>
    <p:sldId id="386" r:id="rId14"/>
    <p:sldId id="387" r:id="rId15"/>
    <p:sldId id="398" r:id="rId16"/>
    <p:sldId id="401" r:id="rId17"/>
    <p:sldId id="402" r:id="rId18"/>
    <p:sldId id="404" r:id="rId19"/>
    <p:sldId id="392" r:id="rId20"/>
    <p:sldId id="393" r:id="rId21"/>
    <p:sldId id="394" r:id="rId22"/>
    <p:sldId id="406" r:id="rId23"/>
    <p:sldId id="395" r:id="rId24"/>
    <p:sldId id="407" r:id="rId25"/>
    <p:sldId id="396" r:id="rId26"/>
    <p:sldId id="408" r:id="rId27"/>
    <p:sldId id="397" r:id="rId28"/>
    <p:sldId id="409" r:id="rId29"/>
    <p:sldId id="416" r:id="rId30"/>
    <p:sldId id="541" r:id="rId31"/>
    <p:sldId id="411" r:id="rId32"/>
    <p:sldId id="412" r:id="rId33"/>
    <p:sldId id="413" r:id="rId34"/>
    <p:sldId id="371" r:id="rId35"/>
    <p:sldId id="54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4" autoAdjust="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303A9-DA01-493E-BC35-9F83DC114542}" type="datetimeFigureOut">
              <a:rPr lang="en-US" smtClean="0"/>
              <a:t>2/14/2025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C4D9B-40DB-48DB-8BB7-9552E54D581B}" type="slidenum">
              <a:rPr lang="en-US" smtClean="0"/>
              <a:t>‹#›</a:t>
            </a:fld>
            <a:endParaRPr lang="en-US"/>
          </a:p>
        </p:txBody>
      </p:sp>
    </p:spTree>
    <p:extLst>
      <p:ext uri="{BB962C8B-B14F-4D97-AF65-F5344CB8AC3E}">
        <p14:creationId xmlns:p14="http://schemas.microsoft.com/office/powerpoint/2010/main" val="119363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A0C7-2DA0-F30E-C556-6D8A7F45F863}"/>
              </a:ext>
            </a:extLst>
          </p:cNvPr>
          <p:cNvSpPr>
            <a:spLocks noGrp="1"/>
          </p:cNvSpPr>
          <p:nvPr>
            <p:ph type="title"/>
          </p:nvPr>
        </p:nvSpPr>
        <p:spPr>
          <a:xfrm>
            <a:off x="457200" y="558800"/>
            <a:ext cx="8229600" cy="858838"/>
          </a:xfrm>
        </p:spPr>
        <p:txBody>
          <a:bodyPr>
            <a:normAutofit/>
          </a:bodyPr>
          <a:lstStyle/>
          <a:p>
            <a:r>
              <a:rPr lang="en-US" sz="4800" b="1" dirty="0">
                <a:solidFill>
                  <a:srgbClr val="7030A0"/>
                </a:solidFill>
              </a:rPr>
              <a:t>Scenario</a:t>
            </a:r>
          </a:p>
        </p:txBody>
      </p:sp>
      <p:sp>
        <p:nvSpPr>
          <p:cNvPr id="3" name="Content Placeholder 2">
            <a:extLst>
              <a:ext uri="{FF2B5EF4-FFF2-40B4-BE49-F238E27FC236}">
                <a16:creationId xmlns:a16="http://schemas.microsoft.com/office/drawing/2014/main" id="{6EEBD768-2D32-3306-A75D-DA5A16A9382E}"/>
              </a:ext>
            </a:extLst>
          </p:cNvPr>
          <p:cNvSpPr>
            <a:spLocks noGrp="1"/>
          </p:cNvSpPr>
          <p:nvPr>
            <p:ph idx="1"/>
          </p:nvPr>
        </p:nvSpPr>
        <p:spPr/>
        <p:txBody>
          <a:bodyPr/>
          <a:lstStyle/>
          <a:p>
            <a:r>
              <a:rPr lang="en-US" dirty="0"/>
              <a:t>A 45 year old male presents outpatient department with complain of weight loss and rectal bleed on and off for last three years. All his laboratory investigations have been done and the patient has been diagnosed to have colon carcinoma.</a:t>
            </a:r>
          </a:p>
          <a:p>
            <a:r>
              <a:rPr lang="en-US" dirty="0"/>
              <a:t>How would you </a:t>
            </a:r>
            <a:r>
              <a:rPr lang="en-US" dirty="0">
                <a:solidFill>
                  <a:srgbClr val="FF0000"/>
                </a:solidFill>
              </a:rPr>
              <a:t>break the BAD NEWS</a:t>
            </a:r>
            <a:r>
              <a:rPr lang="en-US" dirty="0"/>
              <a:t>?</a:t>
            </a:r>
          </a:p>
        </p:txBody>
      </p:sp>
      <p:sp>
        <p:nvSpPr>
          <p:cNvPr id="4" name="Rounded Rectangle 5">
            <a:extLst>
              <a:ext uri="{FF2B5EF4-FFF2-40B4-BE49-F238E27FC236}">
                <a16:creationId xmlns:a16="http://schemas.microsoft.com/office/drawing/2014/main" id="{7BE75756-898D-DE8D-344E-2EBCE3C9F12B}"/>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241261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46B7-219D-FDC7-F0E5-7B15B9B64916}"/>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Methods</a:t>
            </a:r>
          </a:p>
        </p:txBody>
      </p:sp>
      <p:sp>
        <p:nvSpPr>
          <p:cNvPr id="3" name="Content Placeholder 2">
            <a:extLst>
              <a:ext uri="{FF2B5EF4-FFF2-40B4-BE49-F238E27FC236}">
                <a16:creationId xmlns:a16="http://schemas.microsoft.com/office/drawing/2014/main" id="{372B440B-1777-112D-CB4C-B5088CF55226}"/>
              </a:ext>
            </a:extLst>
          </p:cNvPr>
          <p:cNvSpPr>
            <a:spLocks noGrp="1"/>
          </p:cNvSpPr>
          <p:nvPr>
            <p:ph idx="1"/>
          </p:nvPr>
        </p:nvSpPr>
        <p:spPr>
          <a:xfrm>
            <a:off x="457200" y="2120900"/>
            <a:ext cx="8229600" cy="4005263"/>
          </a:xfrm>
        </p:spPr>
        <p:txBody>
          <a:bodyPr/>
          <a:lstStyle/>
          <a:p>
            <a:r>
              <a:rPr lang="en-US" dirty="0"/>
              <a:t>The </a:t>
            </a:r>
            <a:r>
              <a:rPr lang="en-US" dirty="0">
                <a:solidFill>
                  <a:schemeClr val="tx2">
                    <a:lumMod val="60000"/>
                    <a:lumOff val="40000"/>
                  </a:schemeClr>
                </a:solidFill>
              </a:rPr>
              <a:t>Bio-Psycho-Social</a:t>
            </a:r>
            <a:r>
              <a:rPr lang="en-US" dirty="0"/>
              <a:t> model</a:t>
            </a:r>
          </a:p>
          <a:p>
            <a:r>
              <a:rPr lang="en-US" dirty="0">
                <a:solidFill>
                  <a:srgbClr val="00B050"/>
                </a:solidFill>
              </a:rPr>
              <a:t>Individualized Disclosure</a:t>
            </a:r>
            <a:r>
              <a:rPr lang="en-US" dirty="0"/>
              <a:t> Model</a:t>
            </a:r>
          </a:p>
          <a:p>
            <a:r>
              <a:rPr lang="en-US" dirty="0">
                <a:solidFill>
                  <a:schemeClr val="accent2">
                    <a:lumMod val="75000"/>
                  </a:schemeClr>
                </a:solidFill>
              </a:rPr>
              <a:t>Full Disclosure </a:t>
            </a:r>
            <a:r>
              <a:rPr lang="en-US" dirty="0"/>
              <a:t>Model</a:t>
            </a:r>
          </a:p>
          <a:p>
            <a:r>
              <a:rPr lang="en-US" dirty="0">
                <a:solidFill>
                  <a:schemeClr val="accent6">
                    <a:lumMod val="75000"/>
                  </a:schemeClr>
                </a:solidFill>
              </a:rPr>
              <a:t>Paternalistic Disclosure </a:t>
            </a:r>
            <a:r>
              <a:rPr lang="en-US" dirty="0"/>
              <a:t>Model</a:t>
            </a:r>
          </a:p>
          <a:p>
            <a:r>
              <a:rPr lang="en-US" dirty="0">
                <a:solidFill>
                  <a:srgbClr val="00B0F0"/>
                </a:solidFill>
              </a:rPr>
              <a:t>Non-Disclosure </a:t>
            </a:r>
            <a:r>
              <a:rPr lang="en-US" dirty="0"/>
              <a:t>Model</a:t>
            </a:r>
          </a:p>
        </p:txBody>
      </p:sp>
      <p:sp>
        <p:nvSpPr>
          <p:cNvPr id="5" name="Rounded Rectangle 2">
            <a:extLst>
              <a:ext uri="{FF2B5EF4-FFF2-40B4-BE49-F238E27FC236}">
                <a16:creationId xmlns:a16="http://schemas.microsoft.com/office/drawing/2014/main" id="{C80E310E-49FF-798B-C802-8B6AA2E27504}"/>
              </a:ext>
            </a:extLst>
          </p:cNvPr>
          <p:cNvSpPr/>
          <p:nvPr/>
        </p:nvSpPr>
        <p:spPr>
          <a:xfrm>
            <a:off x="185530" y="6332198"/>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7842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46B7-219D-FDC7-F0E5-7B15B9B64916}"/>
              </a:ext>
            </a:extLst>
          </p:cNvPr>
          <p:cNvSpPr>
            <a:spLocks noGrp="1"/>
          </p:cNvSpPr>
          <p:nvPr>
            <p:ph type="title"/>
          </p:nvPr>
        </p:nvSpPr>
        <p:spPr>
          <a:xfrm>
            <a:off x="457200" y="739775"/>
            <a:ext cx="8229600" cy="860426"/>
          </a:xfrm>
        </p:spPr>
        <p:txBody>
          <a:bodyPr>
            <a:noAutofit/>
          </a:bodyPr>
          <a:lstStyle/>
          <a:p>
            <a:r>
              <a:rPr lang="en-US" b="1" dirty="0">
                <a:solidFill>
                  <a:srgbClr val="7030A0"/>
                </a:solidFill>
              </a:rPr>
              <a:t>Bio-Psycho-Social Model</a:t>
            </a:r>
          </a:p>
        </p:txBody>
      </p:sp>
      <p:sp>
        <p:nvSpPr>
          <p:cNvPr id="3" name="Content Placeholder 2">
            <a:extLst>
              <a:ext uri="{FF2B5EF4-FFF2-40B4-BE49-F238E27FC236}">
                <a16:creationId xmlns:a16="http://schemas.microsoft.com/office/drawing/2014/main" id="{372B440B-1777-112D-CB4C-B5088CF55226}"/>
              </a:ext>
            </a:extLst>
          </p:cNvPr>
          <p:cNvSpPr>
            <a:spLocks noGrp="1"/>
          </p:cNvSpPr>
          <p:nvPr>
            <p:ph idx="1"/>
          </p:nvPr>
        </p:nvSpPr>
        <p:spPr>
          <a:xfrm>
            <a:off x="457200" y="2006600"/>
            <a:ext cx="8229600" cy="4119563"/>
          </a:xfrm>
        </p:spPr>
        <p:txBody>
          <a:bodyPr>
            <a:normAutofit fontScale="92500"/>
          </a:bodyPr>
          <a:lstStyle/>
          <a:p>
            <a:r>
              <a:rPr lang="en-US" dirty="0"/>
              <a:t>This model provides </a:t>
            </a:r>
            <a:r>
              <a:rPr lang="en-US" dirty="0">
                <a:solidFill>
                  <a:srgbClr val="FF0000"/>
                </a:solidFill>
              </a:rPr>
              <a:t>clear, crisp evidence –based information </a:t>
            </a:r>
            <a:r>
              <a:rPr lang="en-US" dirty="0"/>
              <a:t>on the patients condition  </a:t>
            </a:r>
          </a:p>
          <a:p>
            <a:r>
              <a:rPr lang="en-US" dirty="0"/>
              <a:t>It tailors the information according to needs of the patient</a:t>
            </a:r>
          </a:p>
          <a:p>
            <a:r>
              <a:rPr lang="en-US" dirty="0"/>
              <a:t>The bad news is broken using principles of </a:t>
            </a:r>
            <a:r>
              <a:rPr lang="en-US" dirty="0">
                <a:solidFill>
                  <a:srgbClr val="00B050"/>
                </a:solidFill>
              </a:rPr>
              <a:t>communication</a:t>
            </a:r>
            <a:r>
              <a:rPr lang="en-US" dirty="0"/>
              <a:t>,</a:t>
            </a:r>
            <a:r>
              <a:rPr lang="en-US" dirty="0">
                <a:solidFill>
                  <a:schemeClr val="accent6">
                    <a:lumMod val="75000"/>
                  </a:schemeClr>
                </a:solidFill>
              </a:rPr>
              <a:t> counselling </a:t>
            </a:r>
            <a:r>
              <a:rPr lang="en-US" dirty="0"/>
              <a:t>and </a:t>
            </a:r>
            <a:r>
              <a:rPr lang="en-US" dirty="0">
                <a:solidFill>
                  <a:schemeClr val="accent1">
                    <a:lumMod val="75000"/>
                  </a:schemeClr>
                </a:solidFill>
              </a:rPr>
              <a:t>informational care</a:t>
            </a:r>
            <a:r>
              <a:rPr lang="en-US" dirty="0"/>
              <a:t>.</a:t>
            </a:r>
          </a:p>
          <a:p>
            <a:r>
              <a:rPr lang="en-US" dirty="0"/>
              <a:t>It involves </a:t>
            </a:r>
            <a:r>
              <a:rPr lang="en-US" dirty="0">
                <a:solidFill>
                  <a:srgbClr val="FF0000"/>
                </a:solidFill>
              </a:rPr>
              <a:t>the SPIKES method </a:t>
            </a:r>
            <a:r>
              <a:rPr lang="en-US" dirty="0"/>
              <a:t>to break Bad news</a:t>
            </a:r>
          </a:p>
        </p:txBody>
      </p:sp>
      <p:sp>
        <p:nvSpPr>
          <p:cNvPr id="5" name="Rounded Rectangle 2">
            <a:extLst>
              <a:ext uri="{FF2B5EF4-FFF2-40B4-BE49-F238E27FC236}">
                <a16:creationId xmlns:a16="http://schemas.microsoft.com/office/drawing/2014/main" id="{74CDC3DB-EECD-D284-171E-0016A11B221A}"/>
              </a:ext>
            </a:extLst>
          </p:cNvPr>
          <p:cNvSpPr/>
          <p:nvPr/>
        </p:nvSpPr>
        <p:spPr>
          <a:xfrm>
            <a:off x="185530" y="638520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6403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EA97D-9B98-56E0-B92C-6E83258CD73C}"/>
              </a:ext>
            </a:extLst>
          </p:cNvPr>
          <p:cNvSpPr>
            <a:spLocks noGrp="1"/>
          </p:cNvSpPr>
          <p:nvPr>
            <p:ph type="title"/>
          </p:nvPr>
        </p:nvSpPr>
        <p:spPr/>
        <p:txBody>
          <a:bodyPr/>
          <a:lstStyle/>
          <a:p>
            <a:r>
              <a:rPr lang="en-US" b="1" dirty="0">
                <a:solidFill>
                  <a:srgbClr val="7030A0"/>
                </a:solidFill>
              </a:rPr>
              <a:t>SPIKES Method</a:t>
            </a:r>
          </a:p>
        </p:txBody>
      </p:sp>
      <p:sp>
        <p:nvSpPr>
          <p:cNvPr id="3" name="Content Placeholder 2">
            <a:extLst>
              <a:ext uri="{FF2B5EF4-FFF2-40B4-BE49-F238E27FC236}">
                <a16:creationId xmlns:a16="http://schemas.microsoft.com/office/drawing/2014/main" id="{97E52A47-E183-3399-74D5-74B062B6A853}"/>
              </a:ext>
            </a:extLst>
          </p:cNvPr>
          <p:cNvSpPr>
            <a:spLocks noGrp="1"/>
          </p:cNvSpPr>
          <p:nvPr>
            <p:ph idx="1"/>
          </p:nvPr>
        </p:nvSpPr>
        <p:spPr/>
        <p:txBody>
          <a:bodyPr/>
          <a:lstStyle/>
          <a:p>
            <a:pPr marL="0" indent="0">
              <a:buNone/>
            </a:pPr>
            <a:r>
              <a:rPr lang="en-US" dirty="0"/>
              <a:t> </a:t>
            </a:r>
          </a:p>
        </p:txBody>
      </p:sp>
      <p:graphicFrame>
        <p:nvGraphicFramePr>
          <p:cNvPr id="5" name="Table 4">
            <a:extLst>
              <a:ext uri="{FF2B5EF4-FFF2-40B4-BE49-F238E27FC236}">
                <a16:creationId xmlns:a16="http://schemas.microsoft.com/office/drawing/2014/main" id="{F21ECF0D-85C2-AC88-2EFF-EF0B6E693780}"/>
              </a:ext>
            </a:extLst>
          </p:cNvPr>
          <p:cNvGraphicFramePr>
            <a:graphicFrameLocks noGrp="1"/>
          </p:cNvGraphicFramePr>
          <p:nvPr>
            <p:extLst>
              <p:ext uri="{D42A27DB-BD31-4B8C-83A1-F6EECF244321}">
                <p14:modId xmlns:p14="http://schemas.microsoft.com/office/powerpoint/2010/main" val="135574872"/>
              </p:ext>
            </p:extLst>
          </p:nvPr>
        </p:nvGraphicFramePr>
        <p:xfrm>
          <a:off x="1028700" y="1717674"/>
          <a:ext cx="7391400" cy="4225928"/>
        </p:xfrm>
        <a:graphic>
          <a:graphicData uri="http://schemas.openxmlformats.org/drawingml/2006/table">
            <a:tbl>
              <a:tblPr firstRow="1" bandRow="1">
                <a:tableStyleId>{00A15C55-8517-42AA-B614-E9B94910E393}</a:tableStyleId>
              </a:tblPr>
              <a:tblGrid>
                <a:gridCol w="1940243">
                  <a:extLst>
                    <a:ext uri="{9D8B030D-6E8A-4147-A177-3AD203B41FA5}">
                      <a16:colId xmlns:a16="http://schemas.microsoft.com/office/drawing/2014/main" val="170065449"/>
                    </a:ext>
                  </a:extLst>
                </a:gridCol>
                <a:gridCol w="5451157">
                  <a:extLst>
                    <a:ext uri="{9D8B030D-6E8A-4147-A177-3AD203B41FA5}">
                      <a16:colId xmlns:a16="http://schemas.microsoft.com/office/drawing/2014/main" val="1128678913"/>
                    </a:ext>
                  </a:extLst>
                </a:gridCol>
              </a:tblGrid>
              <a:tr h="584738">
                <a:tc>
                  <a:txBody>
                    <a:bodyPr/>
                    <a:lstStyle/>
                    <a:p>
                      <a:pPr algn="ctr"/>
                      <a:endParaRPr lang="en-US" b="1" dirty="0"/>
                    </a:p>
                  </a:txBody>
                  <a:tcPr>
                    <a:solidFill>
                      <a:schemeClr val="accent4">
                        <a:lumMod val="60000"/>
                        <a:lumOff val="40000"/>
                      </a:schemeClr>
                    </a:solidFill>
                  </a:tcPr>
                </a:tc>
                <a:tc>
                  <a:txBody>
                    <a:bodyPr/>
                    <a:lstStyle/>
                    <a:p>
                      <a:pPr algn="ctr"/>
                      <a:endParaRPr lang="en-US" b="1" dirty="0"/>
                    </a:p>
                  </a:txBody>
                  <a:tcPr>
                    <a:solidFill>
                      <a:schemeClr val="accent4">
                        <a:lumMod val="60000"/>
                        <a:lumOff val="40000"/>
                      </a:schemeClr>
                    </a:solidFill>
                  </a:tcPr>
                </a:tc>
                <a:extLst>
                  <a:ext uri="{0D108BD9-81ED-4DB2-BD59-A6C34878D82A}">
                    <a16:rowId xmlns:a16="http://schemas.microsoft.com/office/drawing/2014/main" val="2695219929"/>
                  </a:ext>
                </a:extLst>
              </a:tr>
              <a:tr h="606865">
                <a:tc>
                  <a:txBody>
                    <a:bodyPr/>
                    <a:lstStyle/>
                    <a:p>
                      <a:pPr algn="ctr"/>
                      <a:r>
                        <a:rPr lang="en-US" sz="2500" b="1" dirty="0"/>
                        <a:t>S</a:t>
                      </a:r>
                    </a:p>
                  </a:txBody>
                  <a:tcPr>
                    <a:solidFill>
                      <a:srgbClr val="92D050"/>
                    </a:solidFill>
                  </a:tcPr>
                </a:tc>
                <a:tc>
                  <a:txBody>
                    <a:bodyPr/>
                    <a:lstStyle/>
                    <a:p>
                      <a:pPr algn="ctr"/>
                      <a:r>
                        <a:rPr lang="en-US" sz="2500" b="1" dirty="0"/>
                        <a:t>Seating and setting</a:t>
                      </a:r>
                    </a:p>
                  </a:txBody>
                  <a:tcPr>
                    <a:solidFill>
                      <a:srgbClr val="92D050"/>
                    </a:solidFill>
                  </a:tcPr>
                </a:tc>
                <a:extLst>
                  <a:ext uri="{0D108BD9-81ED-4DB2-BD59-A6C34878D82A}">
                    <a16:rowId xmlns:a16="http://schemas.microsoft.com/office/drawing/2014/main" val="1913503386"/>
                  </a:ext>
                </a:extLst>
              </a:tr>
              <a:tr h="606865">
                <a:tc>
                  <a:txBody>
                    <a:bodyPr/>
                    <a:lstStyle/>
                    <a:p>
                      <a:pPr algn="ctr"/>
                      <a:r>
                        <a:rPr lang="en-US" sz="2500" b="1" dirty="0"/>
                        <a:t>P</a:t>
                      </a:r>
                    </a:p>
                  </a:txBody>
                  <a:tcPr>
                    <a:solidFill>
                      <a:schemeClr val="accent1">
                        <a:lumMod val="60000"/>
                        <a:lumOff val="40000"/>
                      </a:schemeClr>
                    </a:solidFill>
                  </a:tcPr>
                </a:tc>
                <a:tc>
                  <a:txBody>
                    <a:bodyPr/>
                    <a:lstStyle/>
                    <a:p>
                      <a:pPr algn="ctr"/>
                      <a:r>
                        <a:rPr lang="en-US" sz="2500" b="1" dirty="0"/>
                        <a:t>Patient’s perception</a:t>
                      </a:r>
                    </a:p>
                  </a:txBody>
                  <a:tcPr>
                    <a:solidFill>
                      <a:schemeClr val="accent1">
                        <a:lumMod val="60000"/>
                        <a:lumOff val="40000"/>
                      </a:schemeClr>
                    </a:solidFill>
                  </a:tcPr>
                </a:tc>
                <a:extLst>
                  <a:ext uri="{0D108BD9-81ED-4DB2-BD59-A6C34878D82A}">
                    <a16:rowId xmlns:a16="http://schemas.microsoft.com/office/drawing/2014/main" val="888742691"/>
                  </a:ext>
                </a:extLst>
              </a:tr>
              <a:tr h="606865">
                <a:tc>
                  <a:txBody>
                    <a:bodyPr/>
                    <a:lstStyle/>
                    <a:p>
                      <a:pPr algn="ctr"/>
                      <a:r>
                        <a:rPr lang="en-US" sz="2500" b="1" dirty="0"/>
                        <a:t>I</a:t>
                      </a:r>
                    </a:p>
                  </a:txBody>
                  <a:tcPr>
                    <a:solidFill>
                      <a:schemeClr val="accent2">
                        <a:lumMod val="40000"/>
                        <a:lumOff val="60000"/>
                      </a:schemeClr>
                    </a:solidFill>
                  </a:tcPr>
                </a:tc>
                <a:tc>
                  <a:txBody>
                    <a:bodyPr/>
                    <a:lstStyle/>
                    <a:p>
                      <a:pPr algn="ctr"/>
                      <a:r>
                        <a:rPr lang="en-US" sz="2500" b="1" dirty="0"/>
                        <a:t>Invitation</a:t>
                      </a:r>
                    </a:p>
                  </a:txBody>
                  <a:tcPr>
                    <a:solidFill>
                      <a:schemeClr val="accent2">
                        <a:lumMod val="40000"/>
                        <a:lumOff val="60000"/>
                      </a:schemeClr>
                    </a:solidFill>
                  </a:tcPr>
                </a:tc>
                <a:extLst>
                  <a:ext uri="{0D108BD9-81ED-4DB2-BD59-A6C34878D82A}">
                    <a16:rowId xmlns:a16="http://schemas.microsoft.com/office/drawing/2014/main" val="3074337558"/>
                  </a:ext>
                </a:extLst>
              </a:tr>
              <a:tr h="606865">
                <a:tc>
                  <a:txBody>
                    <a:bodyPr/>
                    <a:lstStyle/>
                    <a:p>
                      <a:pPr algn="ctr"/>
                      <a:r>
                        <a:rPr lang="en-US" sz="2500" b="1" dirty="0"/>
                        <a:t>K</a:t>
                      </a:r>
                    </a:p>
                  </a:txBody>
                  <a:tcPr>
                    <a:solidFill>
                      <a:schemeClr val="accent6">
                        <a:lumMod val="60000"/>
                        <a:lumOff val="40000"/>
                      </a:schemeClr>
                    </a:solidFill>
                  </a:tcPr>
                </a:tc>
                <a:tc>
                  <a:txBody>
                    <a:bodyPr/>
                    <a:lstStyle/>
                    <a:p>
                      <a:pPr algn="ctr"/>
                      <a:r>
                        <a:rPr lang="en-US" sz="2500" b="1" dirty="0"/>
                        <a:t>Knowledge</a:t>
                      </a:r>
                    </a:p>
                  </a:txBody>
                  <a:tcPr>
                    <a:solidFill>
                      <a:schemeClr val="accent6">
                        <a:lumMod val="60000"/>
                        <a:lumOff val="40000"/>
                      </a:schemeClr>
                    </a:solidFill>
                  </a:tcPr>
                </a:tc>
                <a:extLst>
                  <a:ext uri="{0D108BD9-81ED-4DB2-BD59-A6C34878D82A}">
                    <a16:rowId xmlns:a16="http://schemas.microsoft.com/office/drawing/2014/main" val="2652017270"/>
                  </a:ext>
                </a:extLst>
              </a:tr>
              <a:tr h="606865">
                <a:tc>
                  <a:txBody>
                    <a:bodyPr/>
                    <a:lstStyle/>
                    <a:p>
                      <a:pPr algn="ctr"/>
                      <a:r>
                        <a:rPr lang="en-US" sz="2500" b="1" dirty="0"/>
                        <a:t>E</a:t>
                      </a:r>
                    </a:p>
                  </a:txBody>
                  <a:tcPr>
                    <a:solidFill>
                      <a:srgbClr val="FFC000"/>
                    </a:solidFill>
                  </a:tcPr>
                </a:tc>
                <a:tc>
                  <a:txBody>
                    <a:bodyPr/>
                    <a:lstStyle/>
                    <a:p>
                      <a:pPr algn="ctr"/>
                      <a:r>
                        <a:rPr lang="en-US" sz="2500" b="1" dirty="0"/>
                        <a:t>Empathy</a:t>
                      </a:r>
                    </a:p>
                  </a:txBody>
                  <a:tcPr>
                    <a:solidFill>
                      <a:srgbClr val="FFC000"/>
                    </a:solidFill>
                  </a:tcPr>
                </a:tc>
                <a:extLst>
                  <a:ext uri="{0D108BD9-81ED-4DB2-BD59-A6C34878D82A}">
                    <a16:rowId xmlns:a16="http://schemas.microsoft.com/office/drawing/2014/main" val="4102135404"/>
                  </a:ext>
                </a:extLst>
              </a:tr>
              <a:tr h="606865">
                <a:tc>
                  <a:txBody>
                    <a:bodyPr/>
                    <a:lstStyle/>
                    <a:p>
                      <a:pPr algn="ctr"/>
                      <a:r>
                        <a:rPr lang="en-US" sz="2500" b="1" dirty="0"/>
                        <a:t>S</a:t>
                      </a:r>
                    </a:p>
                  </a:txBody>
                  <a:tcPr>
                    <a:solidFill>
                      <a:schemeClr val="accent3">
                        <a:lumMod val="60000"/>
                        <a:lumOff val="40000"/>
                      </a:schemeClr>
                    </a:solidFill>
                  </a:tcPr>
                </a:tc>
                <a:tc>
                  <a:txBody>
                    <a:bodyPr/>
                    <a:lstStyle/>
                    <a:p>
                      <a:pPr algn="ctr"/>
                      <a:r>
                        <a:rPr lang="en-US" sz="2500" b="1" dirty="0"/>
                        <a:t>S</a:t>
                      </a:r>
                      <a:r>
                        <a:rPr lang="en-US" sz="2500" b="1"/>
                        <a:t>ummarize</a:t>
                      </a:r>
                      <a:endParaRPr lang="en-US" sz="2500" b="1" dirty="0"/>
                    </a:p>
                  </a:txBody>
                  <a:tcPr>
                    <a:solidFill>
                      <a:schemeClr val="accent3">
                        <a:lumMod val="60000"/>
                        <a:lumOff val="40000"/>
                      </a:schemeClr>
                    </a:solidFill>
                  </a:tcPr>
                </a:tc>
                <a:extLst>
                  <a:ext uri="{0D108BD9-81ED-4DB2-BD59-A6C34878D82A}">
                    <a16:rowId xmlns:a16="http://schemas.microsoft.com/office/drawing/2014/main" val="2514705907"/>
                  </a:ext>
                </a:extLst>
              </a:tr>
            </a:tbl>
          </a:graphicData>
        </a:graphic>
      </p:graphicFrame>
      <p:sp>
        <p:nvSpPr>
          <p:cNvPr id="6" name="Rounded Rectangle 2">
            <a:extLst>
              <a:ext uri="{FF2B5EF4-FFF2-40B4-BE49-F238E27FC236}">
                <a16:creationId xmlns:a16="http://schemas.microsoft.com/office/drawing/2014/main" id="{4FA1BED9-5CF8-1195-863A-1EC78E0A247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16716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2A8F8-8084-7588-5467-112BD9AC7322}"/>
              </a:ext>
            </a:extLst>
          </p:cNvPr>
          <p:cNvSpPr>
            <a:spLocks noGrp="1"/>
          </p:cNvSpPr>
          <p:nvPr>
            <p:ph type="title"/>
          </p:nvPr>
        </p:nvSpPr>
        <p:spPr>
          <a:xfrm>
            <a:off x="457200" y="731836"/>
            <a:ext cx="8229600" cy="754064"/>
          </a:xfrm>
        </p:spPr>
        <p:txBody>
          <a:bodyPr>
            <a:normAutofit fontScale="90000"/>
          </a:bodyPr>
          <a:lstStyle/>
          <a:p>
            <a:r>
              <a:rPr lang="en-US" b="1" dirty="0">
                <a:solidFill>
                  <a:srgbClr val="7030A0"/>
                </a:solidFill>
              </a:rPr>
              <a:t>Seating And Setting</a:t>
            </a:r>
          </a:p>
        </p:txBody>
      </p:sp>
      <p:sp>
        <p:nvSpPr>
          <p:cNvPr id="3" name="Content Placeholder 2">
            <a:extLst>
              <a:ext uri="{FF2B5EF4-FFF2-40B4-BE49-F238E27FC236}">
                <a16:creationId xmlns:a16="http://schemas.microsoft.com/office/drawing/2014/main" id="{DC7737C9-74D6-EAB1-B299-7CB91E459062}"/>
              </a:ext>
            </a:extLst>
          </p:cNvPr>
          <p:cNvSpPr>
            <a:spLocks noGrp="1"/>
          </p:cNvSpPr>
          <p:nvPr>
            <p:ph idx="1"/>
          </p:nvPr>
        </p:nvSpPr>
        <p:spPr>
          <a:xfrm>
            <a:off x="457200" y="2082800"/>
            <a:ext cx="8229600" cy="4043363"/>
          </a:xfrm>
        </p:spPr>
        <p:txBody>
          <a:bodyPr/>
          <a:lstStyle/>
          <a:p>
            <a:r>
              <a:rPr lang="en-US" dirty="0"/>
              <a:t>Exclusivity</a:t>
            </a:r>
          </a:p>
          <a:p>
            <a:r>
              <a:rPr lang="en-US" dirty="0"/>
              <a:t>Involvement of </a:t>
            </a:r>
            <a:r>
              <a:rPr lang="en-US" dirty="0">
                <a:solidFill>
                  <a:srgbClr val="00B050"/>
                </a:solidFill>
              </a:rPr>
              <a:t>significant others</a:t>
            </a:r>
          </a:p>
          <a:p>
            <a:r>
              <a:rPr lang="en-US" dirty="0"/>
              <a:t>Seating arrangement: </a:t>
            </a:r>
            <a:r>
              <a:rPr lang="en-US" dirty="0">
                <a:solidFill>
                  <a:schemeClr val="accent1"/>
                </a:solidFill>
              </a:rPr>
              <a:t>Distance of an arm’s length</a:t>
            </a:r>
          </a:p>
          <a:p>
            <a:r>
              <a:rPr lang="en-US" dirty="0"/>
              <a:t>Be </a:t>
            </a:r>
            <a:r>
              <a:rPr lang="en-US" dirty="0">
                <a:solidFill>
                  <a:srgbClr val="FF0000"/>
                </a:solidFill>
              </a:rPr>
              <a:t>attentive</a:t>
            </a:r>
            <a:r>
              <a:rPr lang="en-US" dirty="0"/>
              <a:t> and </a:t>
            </a:r>
            <a:r>
              <a:rPr lang="en-US" dirty="0">
                <a:solidFill>
                  <a:schemeClr val="accent3">
                    <a:lumMod val="75000"/>
                  </a:schemeClr>
                </a:solidFill>
              </a:rPr>
              <a:t>calm</a:t>
            </a:r>
          </a:p>
          <a:p>
            <a:r>
              <a:rPr lang="en-US" dirty="0"/>
              <a:t>Listening mode</a:t>
            </a:r>
          </a:p>
          <a:p>
            <a:r>
              <a:rPr lang="en-US" dirty="0"/>
              <a:t>Availability</a:t>
            </a:r>
          </a:p>
          <a:p>
            <a:endParaRPr lang="en-US" dirty="0"/>
          </a:p>
          <a:p>
            <a:endParaRPr lang="en-US" dirty="0"/>
          </a:p>
        </p:txBody>
      </p:sp>
      <p:sp>
        <p:nvSpPr>
          <p:cNvPr id="5" name="Rounded Rectangle 2">
            <a:extLst>
              <a:ext uri="{FF2B5EF4-FFF2-40B4-BE49-F238E27FC236}">
                <a16:creationId xmlns:a16="http://schemas.microsoft.com/office/drawing/2014/main" id="{EED9DB55-9F02-2584-CA7C-5D884B77F736}"/>
              </a:ext>
            </a:extLst>
          </p:cNvPr>
          <p:cNvSpPr/>
          <p:nvPr/>
        </p:nvSpPr>
        <p:spPr>
          <a:xfrm>
            <a:off x="185530" y="6385207"/>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517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8BDCE-9AD3-6A6D-1C6F-6A80DBD5840F}"/>
              </a:ext>
            </a:extLst>
          </p:cNvPr>
          <p:cNvSpPr>
            <a:spLocks noGrp="1"/>
          </p:cNvSpPr>
          <p:nvPr>
            <p:ph type="title"/>
          </p:nvPr>
        </p:nvSpPr>
        <p:spPr/>
        <p:txBody>
          <a:bodyPr/>
          <a:lstStyle/>
          <a:p>
            <a:r>
              <a:rPr lang="en-US" b="1" dirty="0">
                <a:solidFill>
                  <a:srgbClr val="7030A0"/>
                </a:solidFill>
              </a:rPr>
              <a:t>Patient’s Perception</a:t>
            </a:r>
            <a:endParaRPr lang="en-US" dirty="0"/>
          </a:p>
        </p:txBody>
      </p:sp>
      <p:sp>
        <p:nvSpPr>
          <p:cNvPr id="3" name="Content Placeholder 2">
            <a:extLst>
              <a:ext uri="{FF2B5EF4-FFF2-40B4-BE49-F238E27FC236}">
                <a16:creationId xmlns:a16="http://schemas.microsoft.com/office/drawing/2014/main" id="{9BF28066-EFA2-F613-7654-C9E1AD856786}"/>
              </a:ext>
            </a:extLst>
          </p:cNvPr>
          <p:cNvSpPr>
            <a:spLocks noGrp="1"/>
          </p:cNvSpPr>
          <p:nvPr>
            <p:ph sz="half" idx="1"/>
          </p:nvPr>
        </p:nvSpPr>
        <p:spPr/>
        <p:txBody>
          <a:bodyPr/>
          <a:lstStyle/>
          <a:p>
            <a:r>
              <a:rPr lang="en-US" dirty="0"/>
              <a:t>The principle involved in this step is </a:t>
            </a:r>
            <a:r>
              <a:rPr lang="en-US" b="1" dirty="0">
                <a:solidFill>
                  <a:srgbClr val="FF0000"/>
                </a:solidFill>
              </a:rPr>
              <a:t>before you tell, ask.</a:t>
            </a:r>
          </a:p>
          <a:p>
            <a:endParaRPr lang="en-US" b="1" dirty="0">
              <a:solidFill>
                <a:srgbClr val="FF0000"/>
              </a:solidFill>
            </a:endParaRPr>
          </a:p>
          <a:p>
            <a:r>
              <a:rPr lang="en-US" dirty="0"/>
              <a:t>This helps to assess the gap between the </a:t>
            </a:r>
            <a:r>
              <a:rPr lang="en-US" dirty="0">
                <a:solidFill>
                  <a:srgbClr val="00B050"/>
                </a:solidFill>
              </a:rPr>
              <a:t>patients expectations </a:t>
            </a:r>
            <a:r>
              <a:rPr lang="en-US" dirty="0">
                <a:solidFill>
                  <a:schemeClr val="tx1">
                    <a:lumMod val="95000"/>
                    <a:lumOff val="5000"/>
                  </a:schemeClr>
                </a:solidFill>
              </a:rPr>
              <a:t>and</a:t>
            </a:r>
            <a:r>
              <a:rPr lang="en-US" dirty="0">
                <a:solidFill>
                  <a:srgbClr val="00B050"/>
                </a:solidFill>
              </a:rPr>
              <a:t> actual medical condition</a:t>
            </a:r>
            <a:r>
              <a:rPr lang="en-US" dirty="0"/>
              <a:t>.</a:t>
            </a:r>
          </a:p>
        </p:txBody>
      </p:sp>
      <p:sp>
        <p:nvSpPr>
          <p:cNvPr id="4" name="Content Placeholder 3">
            <a:extLst>
              <a:ext uri="{FF2B5EF4-FFF2-40B4-BE49-F238E27FC236}">
                <a16:creationId xmlns:a16="http://schemas.microsoft.com/office/drawing/2014/main" id="{143CB939-E56F-6B60-47E0-84D6E608805A}"/>
              </a:ext>
            </a:extLst>
          </p:cNvPr>
          <p:cNvSpPr>
            <a:spLocks noGrp="1"/>
          </p:cNvSpPr>
          <p:nvPr>
            <p:ph sz="half" idx="2"/>
          </p:nvPr>
        </p:nvSpPr>
        <p:spPr>
          <a:xfrm>
            <a:off x="4833256" y="1417638"/>
            <a:ext cx="4310743" cy="5440362"/>
          </a:xfrm>
          <a:solidFill>
            <a:srgbClr val="92D050"/>
          </a:solidFill>
        </p:spPr>
        <p:txBody>
          <a:bodyPr/>
          <a:lstStyle/>
          <a:p>
            <a:pPr marL="0" indent="0">
              <a:buNone/>
            </a:pPr>
            <a:endParaRPr lang="en-US" b="1" dirty="0"/>
          </a:p>
          <a:p>
            <a:endParaRPr lang="en-US" b="1" dirty="0">
              <a:solidFill>
                <a:schemeClr val="bg1"/>
              </a:solidFill>
            </a:endParaRPr>
          </a:p>
          <a:p>
            <a:pPr marL="0" indent="0">
              <a:buNone/>
            </a:pPr>
            <a:r>
              <a:rPr lang="en-US" b="1" dirty="0">
                <a:solidFill>
                  <a:srgbClr val="002060"/>
                </a:solidFill>
              </a:rPr>
              <a:t>       What do you know?</a:t>
            </a:r>
          </a:p>
        </p:txBody>
      </p:sp>
      <p:sp>
        <p:nvSpPr>
          <p:cNvPr id="5" name="Rectangle: Rounded Corners 4">
            <a:extLst>
              <a:ext uri="{FF2B5EF4-FFF2-40B4-BE49-F238E27FC236}">
                <a16:creationId xmlns:a16="http://schemas.microsoft.com/office/drawing/2014/main" id="{12564FAF-B6B6-4153-3562-CE1EB9F49355}"/>
              </a:ext>
            </a:extLst>
          </p:cNvPr>
          <p:cNvSpPr/>
          <p:nvPr/>
        </p:nvSpPr>
        <p:spPr>
          <a:xfrm>
            <a:off x="5093606" y="3342821"/>
            <a:ext cx="3778250" cy="2146300"/>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rPr>
              <a:t>Aap</a:t>
            </a:r>
            <a:r>
              <a:rPr lang="en-US" sz="2400" b="1" dirty="0">
                <a:solidFill>
                  <a:schemeClr val="bg1"/>
                </a:solidFill>
              </a:rPr>
              <a:t> </a:t>
            </a:r>
            <a:r>
              <a:rPr lang="en-US" sz="2400" b="1" dirty="0" err="1">
                <a:solidFill>
                  <a:schemeClr val="bg1"/>
                </a:solidFill>
              </a:rPr>
              <a:t>apni</a:t>
            </a:r>
            <a:r>
              <a:rPr lang="en-US" sz="2400" b="1" dirty="0">
                <a:solidFill>
                  <a:schemeClr val="bg1"/>
                </a:solidFill>
              </a:rPr>
              <a:t> </a:t>
            </a:r>
            <a:r>
              <a:rPr lang="en-US" sz="2400" b="1" dirty="0" err="1">
                <a:solidFill>
                  <a:schemeClr val="bg1"/>
                </a:solidFill>
              </a:rPr>
              <a:t>bemaari</a:t>
            </a:r>
            <a:r>
              <a:rPr lang="en-US" sz="2400" b="1" dirty="0">
                <a:solidFill>
                  <a:schemeClr val="bg1"/>
                </a:solidFill>
              </a:rPr>
              <a:t> kai </a:t>
            </a:r>
            <a:r>
              <a:rPr lang="en-US" sz="2400" b="1" dirty="0" err="1">
                <a:solidFill>
                  <a:schemeClr val="bg1"/>
                </a:solidFill>
              </a:rPr>
              <a:t>baray</a:t>
            </a:r>
            <a:r>
              <a:rPr lang="en-US" sz="2400" b="1" dirty="0">
                <a:solidFill>
                  <a:schemeClr val="bg1"/>
                </a:solidFill>
              </a:rPr>
              <a:t> me </a:t>
            </a:r>
            <a:r>
              <a:rPr lang="en-US" sz="2400" b="1" dirty="0" err="1">
                <a:solidFill>
                  <a:schemeClr val="bg1"/>
                </a:solidFill>
              </a:rPr>
              <a:t>kya</a:t>
            </a:r>
            <a:r>
              <a:rPr lang="en-US" sz="2400" b="1" dirty="0">
                <a:solidFill>
                  <a:schemeClr val="bg1"/>
                </a:solidFill>
              </a:rPr>
              <a:t> </a:t>
            </a:r>
            <a:r>
              <a:rPr lang="en-US" sz="2400" b="1" dirty="0" err="1">
                <a:solidFill>
                  <a:schemeClr val="bg1"/>
                </a:solidFill>
              </a:rPr>
              <a:t>jaante</a:t>
            </a:r>
            <a:r>
              <a:rPr lang="en-US" sz="2400" b="1" dirty="0">
                <a:solidFill>
                  <a:schemeClr val="bg1"/>
                </a:solidFill>
              </a:rPr>
              <a:t> </a:t>
            </a:r>
            <a:r>
              <a:rPr lang="en-US" sz="2400" b="1" dirty="0" err="1">
                <a:solidFill>
                  <a:schemeClr val="bg1"/>
                </a:solidFill>
              </a:rPr>
              <a:t>hain</a:t>
            </a:r>
            <a:r>
              <a:rPr lang="en-US" sz="2400" b="1" dirty="0">
                <a:solidFill>
                  <a:schemeClr val="bg1"/>
                </a:solidFill>
              </a:rPr>
              <a:t>?</a:t>
            </a:r>
          </a:p>
        </p:txBody>
      </p:sp>
      <p:sp>
        <p:nvSpPr>
          <p:cNvPr id="7" name="Oval 6">
            <a:extLst>
              <a:ext uri="{FF2B5EF4-FFF2-40B4-BE49-F238E27FC236}">
                <a16:creationId xmlns:a16="http://schemas.microsoft.com/office/drawing/2014/main" id="{CBF78CDF-2084-4AFB-4373-9E60DCEFFB80}"/>
              </a:ext>
            </a:extLst>
          </p:cNvPr>
          <p:cNvSpPr/>
          <p:nvPr/>
        </p:nvSpPr>
        <p:spPr>
          <a:xfrm>
            <a:off x="6076951" y="1688307"/>
            <a:ext cx="1638300" cy="601662"/>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ASK</a:t>
            </a:r>
            <a:endParaRPr lang="en-US" dirty="0">
              <a:solidFill>
                <a:srgbClr val="002060"/>
              </a:solidFill>
            </a:endParaRPr>
          </a:p>
        </p:txBody>
      </p:sp>
      <p:sp>
        <p:nvSpPr>
          <p:cNvPr id="6" name="Rounded Rectangle 2">
            <a:extLst>
              <a:ext uri="{FF2B5EF4-FFF2-40B4-BE49-F238E27FC236}">
                <a16:creationId xmlns:a16="http://schemas.microsoft.com/office/drawing/2014/main" id="{47495F86-B781-6FB6-E3A1-965925E265A8}"/>
              </a:ext>
            </a:extLst>
          </p:cNvPr>
          <p:cNvSpPr/>
          <p:nvPr/>
        </p:nvSpPr>
        <p:spPr>
          <a:xfrm>
            <a:off x="167742" y="6308725"/>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43188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95B6-FFF1-FD35-5962-F95447747483}"/>
              </a:ext>
            </a:extLst>
          </p:cNvPr>
          <p:cNvSpPr>
            <a:spLocks noGrp="1"/>
          </p:cNvSpPr>
          <p:nvPr>
            <p:ph type="title"/>
          </p:nvPr>
        </p:nvSpPr>
        <p:spPr>
          <a:xfrm>
            <a:off x="457200" y="449944"/>
            <a:ext cx="8229600" cy="967694"/>
          </a:xfrm>
        </p:spPr>
        <p:txBody>
          <a:bodyPr>
            <a:normAutofit/>
          </a:bodyPr>
          <a:lstStyle/>
          <a:p>
            <a:r>
              <a:rPr lang="en-US" b="1" dirty="0">
                <a:solidFill>
                  <a:srgbClr val="7030A0"/>
                </a:solidFill>
              </a:rPr>
              <a:t>Invitation</a:t>
            </a:r>
          </a:p>
        </p:txBody>
      </p:sp>
      <p:sp>
        <p:nvSpPr>
          <p:cNvPr id="3" name="Content Placeholder 2">
            <a:extLst>
              <a:ext uri="{FF2B5EF4-FFF2-40B4-BE49-F238E27FC236}">
                <a16:creationId xmlns:a16="http://schemas.microsoft.com/office/drawing/2014/main" id="{621C6653-C719-0512-DF6B-09489C777931}"/>
              </a:ext>
            </a:extLst>
          </p:cNvPr>
          <p:cNvSpPr>
            <a:spLocks noGrp="1"/>
          </p:cNvSpPr>
          <p:nvPr>
            <p:ph sz="half" idx="1"/>
          </p:nvPr>
        </p:nvSpPr>
        <p:spPr/>
        <p:txBody>
          <a:bodyPr/>
          <a:lstStyle/>
          <a:p>
            <a:r>
              <a:rPr lang="en-US" dirty="0"/>
              <a:t>Most patients want to know all about their illness but assumptions </a:t>
            </a:r>
            <a:r>
              <a:rPr lang="en-US" dirty="0">
                <a:solidFill>
                  <a:srgbClr val="00B050"/>
                </a:solidFill>
              </a:rPr>
              <a:t>should be avoided</a:t>
            </a:r>
            <a:r>
              <a:rPr lang="en-US" dirty="0"/>
              <a:t>. </a:t>
            </a:r>
          </a:p>
          <a:p>
            <a:endParaRPr lang="en-US" dirty="0"/>
          </a:p>
          <a:p>
            <a:r>
              <a:rPr lang="en-US" dirty="0"/>
              <a:t>Obtaining overt permission respects the </a:t>
            </a:r>
            <a:r>
              <a:rPr lang="en-US" dirty="0">
                <a:solidFill>
                  <a:srgbClr val="FF0000"/>
                </a:solidFill>
              </a:rPr>
              <a:t>patients right to know </a:t>
            </a:r>
            <a:r>
              <a:rPr lang="en-US" dirty="0"/>
              <a:t>or </a:t>
            </a:r>
            <a:r>
              <a:rPr lang="en-US" dirty="0">
                <a:solidFill>
                  <a:srgbClr val="FF0000"/>
                </a:solidFill>
              </a:rPr>
              <a:t>not to know</a:t>
            </a:r>
          </a:p>
        </p:txBody>
      </p:sp>
      <p:sp>
        <p:nvSpPr>
          <p:cNvPr id="4" name="Content Placeholder 3">
            <a:extLst>
              <a:ext uri="{FF2B5EF4-FFF2-40B4-BE49-F238E27FC236}">
                <a16:creationId xmlns:a16="http://schemas.microsoft.com/office/drawing/2014/main" id="{D37CCC50-640C-6ECE-0C74-2990AFEE2767}"/>
              </a:ext>
            </a:extLst>
          </p:cNvPr>
          <p:cNvSpPr>
            <a:spLocks noGrp="1"/>
          </p:cNvSpPr>
          <p:nvPr>
            <p:ph sz="half" idx="2"/>
          </p:nvPr>
        </p:nvSpPr>
        <p:spPr>
          <a:xfrm>
            <a:off x="4862286" y="1417638"/>
            <a:ext cx="4281714" cy="5440362"/>
          </a:xfrm>
          <a:solidFill>
            <a:schemeClr val="accent1">
              <a:lumMod val="60000"/>
              <a:lumOff val="40000"/>
            </a:schemeClr>
          </a:solidFill>
        </p:spPr>
        <p:txBody>
          <a:bodyPr/>
          <a:lstStyle/>
          <a:p>
            <a:endParaRPr lang="en-US" dirty="0"/>
          </a:p>
          <a:p>
            <a:pPr marL="0" indent="0">
              <a:buNone/>
            </a:pPr>
            <a:endParaRPr lang="en-US" sz="2400" b="1" dirty="0"/>
          </a:p>
          <a:p>
            <a:r>
              <a:rPr lang="en-US" sz="2400" b="1" dirty="0"/>
              <a:t>What would you like to know?\</a:t>
            </a:r>
          </a:p>
        </p:txBody>
      </p:sp>
      <p:sp>
        <p:nvSpPr>
          <p:cNvPr id="6" name="Rectangle: Rounded Corners 5">
            <a:extLst>
              <a:ext uri="{FF2B5EF4-FFF2-40B4-BE49-F238E27FC236}">
                <a16:creationId xmlns:a16="http://schemas.microsoft.com/office/drawing/2014/main" id="{CD30C6B7-BB28-16D1-54F6-77AED11C1C46}"/>
              </a:ext>
            </a:extLst>
          </p:cNvPr>
          <p:cNvSpPr/>
          <p:nvPr/>
        </p:nvSpPr>
        <p:spPr>
          <a:xfrm>
            <a:off x="5236029" y="3460920"/>
            <a:ext cx="3664857" cy="17707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chemeClr val="bg1">
                    <a:lumMod val="95000"/>
                  </a:schemeClr>
                </a:solidFill>
              </a:rPr>
              <a:t>Aap</a:t>
            </a:r>
            <a:r>
              <a:rPr lang="en-US" sz="2200" b="1" dirty="0">
                <a:solidFill>
                  <a:schemeClr val="bg1">
                    <a:lumMod val="95000"/>
                  </a:schemeClr>
                </a:solidFill>
              </a:rPr>
              <a:t> </a:t>
            </a:r>
            <a:r>
              <a:rPr lang="en-US" sz="2200" b="1" dirty="0" err="1">
                <a:solidFill>
                  <a:schemeClr val="bg1">
                    <a:lumMod val="95000"/>
                  </a:schemeClr>
                </a:solidFill>
              </a:rPr>
              <a:t>bemari</a:t>
            </a:r>
            <a:r>
              <a:rPr lang="en-US" sz="2200" b="1" dirty="0">
                <a:solidFill>
                  <a:schemeClr val="bg1">
                    <a:lumMod val="95000"/>
                  </a:schemeClr>
                </a:solidFill>
              </a:rPr>
              <a:t> k </a:t>
            </a:r>
            <a:r>
              <a:rPr lang="en-US" sz="2200" b="1" dirty="0" err="1">
                <a:solidFill>
                  <a:schemeClr val="bg1">
                    <a:lumMod val="95000"/>
                  </a:schemeClr>
                </a:solidFill>
              </a:rPr>
              <a:t>baray</a:t>
            </a:r>
            <a:r>
              <a:rPr lang="en-US" sz="2200" b="1" dirty="0">
                <a:solidFill>
                  <a:schemeClr val="bg1">
                    <a:lumMod val="95000"/>
                  </a:schemeClr>
                </a:solidFill>
              </a:rPr>
              <a:t> </a:t>
            </a:r>
            <a:r>
              <a:rPr lang="en-US" sz="2200" b="1" dirty="0" err="1">
                <a:solidFill>
                  <a:schemeClr val="bg1">
                    <a:lumMod val="95000"/>
                  </a:schemeClr>
                </a:solidFill>
              </a:rPr>
              <a:t>mai</a:t>
            </a:r>
            <a:r>
              <a:rPr lang="en-US" sz="2200" b="1" dirty="0">
                <a:solidFill>
                  <a:schemeClr val="bg1">
                    <a:lumMod val="95000"/>
                  </a:schemeClr>
                </a:solidFill>
              </a:rPr>
              <a:t> </a:t>
            </a:r>
            <a:r>
              <a:rPr lang="en-US" sz="2200" b="1" dirty="0" err="1">
                <a:solidFill>
                  <a:schemeClr val="bg1">
                    <a:lumMod val="95000"/>
                  </a:schemeClr>
                </a:solidFill>
              </a:rPr>
              <a:t>kya</a:t>
            </a:r>
            <a:r>
              <a:rPr lang="en-US" sz="2200" b="1" dirty="0">
                <a:solidFill>
                  <a:schemeClr val="bg1">
                    <a:lumMod val="95000"/>
                  </a:schemeClr>
                </a:solidFill>
              </a:rPr>
              <a:t> </a:t>
            </a:r>
            <a:r>
              <a:rPr lang="en-US" sz="2200" b="1" dirty="0" err="1">
                <a:solidFill>
                  <a:schemeClr val="bg1">
                    <a:lumMod val="95000"/>
                  </a:schemeClr>
                </a:solidFill>
              </a:rPr>
              <a:t>janna</a:t>
            </a:r>
            <a:r>
              <a:rPr lang="en-US" sz="2200" b="1" dirty="0">
                <a:solidFill>
                  <a:schemeClr val="bg1">
                    <a:lumMod val="95000"/>
                  </a:schemeClr>
                </a:solidFill>
              </a:rPr>
              <a:t> </a:t>
            </a:r>
            <a:r>
              <a:rPr lang="en-US" sz="2200" b="1" dirty="0" err="1">
                <a:solidFill>
                  <a:schemeClr val="bg1">
                    <a:lumMod val="95000"/>
                  </a:schemeClr>
                </a:solidFill>
              </a:rPr>
              <a:t>chahain</a:t>
            </a:r>
            <a:r>
              <a:rPr lang="en-US" sz="2200" b="1" dirty="0">
                <a:solidFill>
                  <a:schemeClr val="bg1">
                    <a:lumMod val="95000"/>
                  </a:schemeClr>
                </a:solidFill>
              </a:rPr>
              <a:t> </a:t>
            </a:r>
            <a:r>
              <a:rPr lang="en-US" sz="2200" b="1" dirty="0" err="1">
                <a:solidFill>
                  <a:schemeClr val="bg1">
                    <a:lumMod val="95000"/>
                  </a:schemeClr>
                </a:solidFill>
              </a:rPr>
              <a:t>ge</a:t>
            </a:r>
            <a:r>
              <a:rPr lang="en-US" sz="2200" b="1" dirty="0">
                <a:solidFill>
                  <a:schemeClr val="bg1">
                    <a:lumMod val="95000"/>
                  </a:schemeClr>
                </a:solidFill>
              </a:rPr>
              <a:t>? </a:t>
            </a:r>
          </a:p>
        </p:txBody>
      </p:sp>
      <p:sp>
        <p:nvSpPr>
          <p:cNvPr id="8" name="Oval 7">
            <a:extLst>
              <a:ext uri="{FF2B5EF4-FFF2-40B4-BE49-F238E27FC236}">
                <a16:creationId xmlns:a16="http://schemas.microsoft.com/office/drawing/2014/main" id="{99FDCB10-B68D-4E19-EC68-02A9FAE605CD}"/>
              </a:ext>
            </a:extLst>
          </p:cNvPr>
          <p:cNvSpPr/>
          <p:nvPr/>
        </p:nvSpPr>
        <p:spPr>
          <a:xfrm>
            <a:off x="6126429" y="1664722"/>
            <a:ext cx="1638300" cy="601662"/>
          </a:xfrm>
          <a:prstGeom prst="ellipse">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ASK</a:t>
            </a:r>
            <a:endParaRPr lang="en-US" dirty="0">
              <a:solidFill>
                <a:srgbClr val="002060"/>
              </a:solidFill>
            </a:endParaRPr>
          </a:p>
        </p:txBody>
      </p:sp>
      <p:sp>
        <p:nvSpPr>
          <p:cNvPr id="7" name="Rounded Rectangle 2">
            <a:extLst>
              <a:ext uri="{FF2B5EF4-FFF2-40B4-BE49-F238E27FC236}">
                <a16:creationId xmlns:a16="http://schemas.microsoft.com/office/drawing/2014/main" id="{93F484D6-2D75-4C0E-2455-46BAD3D8BE06}"/>
              </a:ext>
            </a:extLst>
          </p:cNvPr>
          <p:cNvSpPr/>
          <p:nvPr/>
        </p:nvSpPr>
        <p:spPr>
          <a:xfrm>
            <a:off x="167742" y="63864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54793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7150-6D24-FBC4-B578-54B424AB3B82}"/>
              </a:ext>
            </a:extLst>
          </p:cNvPr>
          <p:cNvSpPr>
            <a:spLocks noGrp="1"/>
          </p:cNvSpPr>
          <p:nvPr>
            <p:ph type="title"/>
          </p:nvPr>
        </p:nvSpPr>
        <p:spPr>
          <a:xfrm>
            <a:off x="457200" y="478302"/>
            <a:ext cx="8229600" cy="939336"/>
          </a:xfrm>
        </p:spPr>
        <p:txBody>
          <a:bodyPr/>
          <a:lstStyle/>
          <a:p>
            <a:r>
              <a:rPr lang="en-US" b="1" dirty="0">
                <a:solidFill>
                  <a:srgbClr val="7030A0"/>
                </a:solidFill>
              </a:rPr>
              <a:t>Knowledge</a:t>
            </a:r>
          </a:p>
        </p:txBody>
      </p:sp>
      <p:sp>
        <p:nvSpPr>
          <p:cNvPr id="3" name="Content Placeholder 2">
            <a:extLst>
              <a:ext uri="{FF2B5EF4-FFF2-40B4-BE49-F238E27FC236}">
                <a16:creationId xmlns:a16="http://schemas.microsoft.com/office/drawing/2014/main" id="{4C741C81-36B1-5F40-450D-2587C2E51234}"/>
              </a:ext>
            </a:extLst>
          </p:cNvPr>
          <p:cNvSpPr>
            <a:spLocks noGrp="1"/>
          </p:cNvSpPr>
          <p:nvPr>
            <p:ph sz="half" idx="1"/>
          </p:nvPr>
        </p:nvSpPr>
        <p:spPr/>
        <p:txBody>
          <a:bodyPr/>
          <a:lstStyle/>
          <a:p>
            <a:r>
              <a:rPr lang="en-US" dirty="0"/>
              <a:t>Before you break the bad News, </a:t>
            </a:r>
            <a:r>
              <a:rPr lang="en-US" dirty="0">
                <a:solidFill>
                  <a:srgbClr val="FF0000"/>
                </a:solidFill>
              </a:rPr>
              <a:t>give your patient a warning of some sort</a:t>
            </a:r>
            <a:r>
              <a:rPr lang="en-US" dirty="0"/>
              <a:t> to help him/her prepare</a:t>
            </a:r>
          </a:p>
          <a:p>
            <a:endParaRPr lang="en-US" dirty="0"/>
          </a:p>
          <a:p>
            <a:r>
              <a:rPr lang="en-US" dirty="0"/>
              <a:t>Give information in </a:t>
            </a:r>
            <a:r>
              <a:rPr lang="en-US" dirty="0">
                <a:solidFill>
                  <a:srgbClr val="00B050"/>
                </a:solidFill>
              </a:rPr>
              <a:t>small bits </a:t>
            </a:r>
            <a:r>
              <a:rPr lang="en-US" dirty="0"/>
              <a:t>and clarify if he/she understands</a:t>
            </a:r>
          </a:p>
        </p:txBody>
      </p:sp>
      <p:sp>
        <p:nvSpPr>
          <p:cNvPr id="4" name="Content Placeholder 3">
            <a:extLst>
              <a:ext uri="{FF2B5EF4-FFF2-40B4-BE49-F238E27FC236}">
                <a16:creationId xmlns:a16="http://schemas.microsoft.com/office/drawing/2014/main" id="{EF7812B0-85D0-A04D-1C08-C171D01B6DFA}"/>
              </a:ext>
            </a:extLst>
          </p:cNvPr>
          <p:cNvSpPr>
            <a:spLocks noGrp="1"/>
          </p:cNvSpPr>
          <p:nvPr>
            <p:ph sz="half" idx="2"/>
          </p:nvPr>
        </p:nvSpPr>
        <p:spPr>
          <a:xfrm>
            <a:off x="4648200" y="1600200"/>
            <a:ext cx="4495800" cy="5257800"/>
          </a:xfrm>
          <a:solidFill>
            <a:schemeClr val="accent2">
              <a:lumMod val="60000"/>
              <a:lumOff val="40000"/>
            </a:schemeClr>
          </a:solidFill>
        </p:spPr>
        <p:txBody>
          <a:bodyPr/>
          <a:lstStyle/>
          <a:p>
            <a:endParaRPr lang="en-US" dirty="0"/>
          </a:p>
          <a:p>
            <a:endParaRPr lang="en-US" b="1" dirty="0"/>
          </a:p>
          <a:p>
            <a:r>
              <a:rPr lang="en-US" b="1" dirty="0"/>
              <a:t>What have you understood?</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Oval 5">
            <a:extLst>
              <a:ext uri="{FF2B5EF4-FFF2-40B4-BE49-F238E27FC236}">
                <a16:creationId xmlns:a16="http://schemas.microsoft.com/office/drawing/2014/main" id="{A342F91B-76CE-8518-F645-19BA88BE19CD}"/>
              </a:ext>
            </a:extLst>
          </p:cNvPr>
          <p:cNvSpPr/>
          <p:nvPr/>
        </p:nvSpPr>
        <p:spPr>
          <a:xfrm>
            <a:off x="6126429" y="1791331"/>
            <a:ext cx="1638300" cy="601662"/>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ASK</a:t>
            </a:r>
            <a:endParaRPr lang="en-US" dirty="0">
              <a:solidFill>
                <a:srgbClr val="002060"/>
              </a:solidFill>
            </a:endParaRPr>
          </a:p>
        </p:txBody>
      </p:sp>
      <p:sp>
        <p:nvSpPr>
          <p:cNvPr id="7" name="Rectangle: Rounded Corners 6">
            <a:extLst>
              <a:ext uri="{FF2B5EF4-FFF2-40B4-BE49-F238E27FC236}">
                <a16:creationId xmlns:a16="http://schemas.microsoft.com/office/drawing/2014/main" id="{D55A5D12-44C8-CB70-97B4-2E00CCA5240C}"/>
              </a:ext>
            </a:extLst>
          </p:cNvPr>
          <p:cNvSpPr/>
          <p:nvPr/>
        </p:nvSpPr>
        <p:spPr>
          <a:xfrm>
            <a:off x="5041901" y="3992512"/>
            <a:ext cx="3644900" cy="1634566"/>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lumMod val="95000"/>
                  </a:schemeClr>
                </a:solidFill>
              </a:rPr>
              <a:t>Kya </a:t>
            </a:r>
            <a:r>
              <a:rPr lang="en-US" sz="2200" b="1" dirty="0" err="1">
                <a:solidFill>
                  <a:schemeClr val="bg1">
                    <a:lumMod val="95000"/>
                  </a:schemeClr>
                </a:solidFill>
              </a:rPr>
              <a:t>mai</a:t>
            </a:r>
            <a:r>
              <a:rPr lang="en-US" sz="2200" b="1" dirty="0">
                <a:solidFill>
                  <a:schemeClr val="bg1">
                    <a:lumMod val="95000"/>
                  </a:schemeClr>
                </a:solidFill>
              </a:rPr>
              <a:t> </a:t>
            </a:r>
            <a:r>
              <a:rPr lang="en-US" sz="2200" b="1" dirty="0" err="1">
                <a:solidFill>
                  <a:schemeClr val="bg1">
                    <a:lumMod val="95000"/>
                  </a:schemeClr>
                </a:solidFill>
              </a:rPr>
              <a:t>aap</a:t>
            </a:r>
            <a:r>
              <a:rPr lang="en-US" sz="2200" b="1" dirty="0">
                <a:solidFill>
                  <a:schemeClr val="bg1">
                    <a:lumMod val="95000"/>
                  </a:schemeClr>
                </a:solidFill>
              </a:rPr>
              <a:t> ko </a:t>
            </a:r>
            <a:r>
              <a:rPr lang="en-US" sz="2200" b="1" dirty="0" err="1">
                <a:solidFill>
                  <a:schemeClr val="bg1">
                    <a:lumMod val="95000"/>
                  </a:schemeClr>
                </a:solidFill>
              </a:rPr>
              <a:t>baat</a:t>
            </a:r>
            <a:r>
              <a:rPr lang="en-US" sz="2200" b="1" dirty="0">
                <a:solidFill>
                  <a:schemeClr val="bg1">
                    <a:lumMod val="95000"/>
                  </a:schemeClr>
                </a:solidFill>
              </a:rPr>
              <a:t> </a:t>
            </a:r>
            <a:r>
              <a:rPr lang="en-US" sz="2200" b="1" dirty="0" err="1">
                <a:solidFill>
                  <a:schemeClr val="bg1">
                    <a:lumMod val="95000"/>
                  </a:schemeClr>
                </a:solidFill>
              </a:rPr>
              <a:t>theek</a:t>
            </a:r>
            <a:r>
              <a:rPr lang="en-US" sz="2200" b="1" dirty="0">
                <a:solidFill>
                  <a:schemeClr val="bg1">
                    <a:lumMod val="95000"/>
                  </a:schemeClr>
                </a:solidFill>
              </a:rPr>
              <a:t> se </a:t>
            </a:r>
            <a:r>
              <a:rPr lang="en-US" sz="2200" b="1" dirty="0" err="1">
                <a:solidFill>
                  <a:schemeClr val="bg1">
                    <a:lumMod val="95000"/>
                  </a:schemeClr>
                </a:solidFill>
              </a:rPr>
              <a:t>smjha</a:t>
            </a:r>
            <a:r>
              <a:rPr lang="en-US" sz="2200" b="1" dirty="0">
                <a:solidFill>
                  <a:schemeClr val="bg1">
                    <a:lumMod val="95000"/>
                  </a:schemeClr>
                </a:solidFill>
              </a:rPr>
              <a:t> </a:t>
            </a:r>
            <a:r>
              <a:rPr lang="en-US" sz="2200" b="1" dirty="0" err="1">
                <a:solidFill>
                  <a:schemeClr val="bg1">
                    <a:lumMod val="95000"/>
                  </a:schemeClr>
                </a:solidFill>
              </a:rPr>
              <a:t>saka</a:t>
            </a:r>
            <a:r>
              <a:rPr lang="en-US" sz="2200" b="1" dirty="0">
                <a:solidFill>
                  <a:schemeClr val="bg1">
                    <a:lumMod val="95000"/>
                  </a:schemeClr>
                </a:solidFill>
              </a:rPr>
              <a:t>/saki </a:t>
            </a:r>
            <a:r>
              <a:rPr lang="en-US" sz="2200" b="1" dirty="0" err="1">
                <a:solidFill>
                  <a:schemeClr val="bg1">
                    <a:lumMod val="95000"/>
                  </a:schemeClr>
                </a:solidFill>
              </a:rPr>
              <a:t>hoon</a:t>
            </a:r>
            <a:r>
              <a:rPr lang="en-US" sz="2200" b="1" dirty="0">
                <a:solidFill>
                  <a:schemeClr val="bg1">
                    <a:lumMod val="95000"/>
                  </a:schemeClr>
                </a:solidFill>
              </a:rPr>
              <a:t>? </a:t>
            </a:r>
          </a:p>
        </p:txBody>
      </p:sp>
      <p:sp>
        <p:nvSpPr>
          <p:cNvPr id="9" name="Rounded Rectangle 2">
            <a:extLst>
              <a:ext uri="{FF2B5EF4-FFF2-40B4-BE49-F238E27FC236}">
                <a16:creationId xmlns:a16="http://schemas.microsoft.com/office/drawing/2014/main" id="{E58B6A1F-EDCE-8E39-31E8-C805FC0AB58E}"/>
              </a:ext>
            </a:extLst>
          </p:cNvPr>
          <p:cNvSpPr/>
          <p:nvPr/>
        </p:nvSpPr>
        <p:spPr>
          <a:xfrm>
            <a:off x="185530" y="634545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0849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559D-415B-1906-9F87-5F1B15F94217}"/>
              </a:ext>
            </a:extLst>
          </p:cNvPr>
          <p:cNvSpPr>
            <a:spLocks noGrp="1"/>
          </p:cNvSpPr>
          <p:nvPr>
            <p:ph type="title"/>
          </p:nvPr>
        </p:nvSpPr>
        <p:spPr>
          <a:xfrm>
            <a:off x="457200" y="520504"/>
            <a:ext cx="8229600" cy="897133"/>
          </a:xfrm>
        </p:spPr>
        <p:txBody>
          <a:bodyPr/>
          <a:lstStyle/>
          <a:p>
            <a:r>
              <a:rPr lang="en-US" b="1" dirty="0">
                <a:solidFill>
                  <a:srgbClr val="7030A0"/>
                </a:solidFill>
              </a:rPr>
              <a:t>Empathy</a:t>
            </a:r>
          </a:p>
        </p:txBody>
      </p:sp>
      <p:sp>
        <p:nvSpPr>
          <p:cNvPr id="3" name="Content Placeholder 2">
            <a:extLst>
              <a:ext uri="{FF2B5EF4-FFF2-40B4-BE49-F238E27FC236}">
                <a16:creationId xmlns:a16="http://schemas.microsoft.com/office/drawing/2014/main" id="{6E7DDA78-3CB8-04F2-B24C-6C5578F4C288}"/>
              </a:ext>
            </a:extLst>
          </p:cNvPr>
          <p:cNvSpPr>
            <a:spLocks noGrp="1"/>
          </p:cNvSpPr>
          <p:nvPr>
            <p:ph sz="half" idx="1"/>
          </p:nvPr>
        </p:nvSpPr>
        <p:spPr>
          <a:xfrm>
            <a:off x="295422" y="1828800"/>
            <a:ext cx="4276578" cy="4797083"/>
          </a:xfrm>
        </p:spPr>
        <p:txBody>
          <a:bodyPr/>
          <a:lstStyle/>
          <a:p>
            <a:r>
              <a:rPr lang="en-US" dirty="0"/>
              <a:t>An empathetic response involves </a:t>
            </a:r>
            <a:r>
              <a:rPr lang="en-US" b="1" dirty="0">
                <a:solidFill>
                  <a:srgbClr val="00B050"/>
                </a:solidFill>
              </a:rPr>
              <a:t>listening and identifying the emotions or mix of emotions</a:t>
            </a:r>
            <a:r>
              <a:rPr lang="en-US" dirty="0"/>
              <a:t>, the patient is experiencing.</a:t>
            </a:r>
          </a:p>
          <a:p>
            <a:r>
              <a:rPr lang="en-US" dirty="0"/>
              <a:t>Offer </a:t>
            </a:r>
            <a:r>
              <a:rPr lang="en-US" dirty="0">
                <a:solidFill>
                  <a:schemeClr val="tx2">
                    <a:lumMod val="60000"/>
                    <a:lumOff val="40000"/>
                  </a:schemeClr>
                </a:solidFill>
              </a:rPr>
              <a:t>acknowledgement </a:t>
            </a:r>
            <a:r>
              <a:rPr lang="en-US" dirty="0"/>
              <a:t>for the emotions.</a:t>
            </a:r>
          </a:p>
          <a:p>
            <a:r>
              <a:rPr lang="en-US" dirty="0">
                <a:solidFill>
                  <a:schemeClr val="bg2">
                    <a:lumMod val="25000"/>
                  </a:schemeClr>
                </a:solidFill>
              </a:rPr>
              <a:t>Reassure </a:t>
            </a:r>
            <a:r>
              <a:rPr lang="en-US" dirty="0"/>
              <a:t>the patient. </a:t>
            </a:r>
          </a:p>
          <a:p>
            <a:endParaRPr lang="en-US" dirty="0"/>
          </a:p>
        </p:txBody>
      </p:sp>
      <p:sp>
        <p:nvSpPr>
          <p:cNvPr id="4" name="Content Placeholder 3">
            <a:extLst>
              <a:ext uri="{FF2B5EF4-FFF2-40B4-BE49-F238E27FC236}">
                <a16:creationId xmlns:a16="http://schemas.microsoft.com/office/drawing/2014/main" id="{228CB311-82C4-568C-9A57-F3D058E271D9}"/>
              </a:ext>
            </a:extLst>
          </p:cNvPr>
          <p:cNvSpPr>
            <a:spLocks noGrp="1"/>
          </p:cNvSpPr>
          <p:nvPr>
            <p:ph sz="half" idx="2"/>
          </p:nvPr>
        </p:nvSpPr>
        <p:spPr>
          <a:xfrm>
            <a:off x="4740812" y="1702190"/>
            <a:ext cx="4403188" cy="5155809"/>
          </a:xfrm>
          <a:solidFill>
            <a:schemeClr val="accent6">
              <a:lumMod val="40000"/>
              <a:lumOff val="60000"/>
            </a:schemeClr>
          </a:solidFill>
        </p:spPr>
        <p:txBody>
          <a:bodyPr/>
          <a:lstStyle/>
          <a:p>
            <a:endParaRPr lang="en-US" b="1" dirty="0"/>
          </a:p>
          <a:p>
            <a:r>
              <a:rPr lang="en-US" b="1" dirty="0"/>
              <a:t>Use statements such as</a:t>
            </a:r>
          </a:p>
        </p:txBody>
      </p:sp>
      <p:sp>
        <p:nvSpPr>
          <p:cNvPr id="5" name="Rectangle: Rounded Corners 4">
            <a:extLst>
              <a:ext uri="{FF2B5EF4-FFF2-40B4-BE49-F238E27FC236}">
                <a16:creationId xmlns:a16="http://schemas.microsoft.com/office/drawing/2014/main" id="{7543E470-031F-D1BE-0D42-9BBF036E36A4}"/>
              </a:ext>
            </a:extLst>
          </p:cNvPr>
          <p:cNvSpPr/>
          <p:nvPr/>
        </p:nvSpPr>
        <p:spPr>
          <a:xfrm>
            <a:off x="5212080" y="3414934"/>
            <a:ext cx="3636498" cy="1740876"/>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t>Mai </a:t>
            </a:r>
            <a:r>
              <a:rPr lang="en-US" sz="2200" b="1" dirty="0" err="1"/>
              <a:t>bhi</a:t>
            </a:r>
            <a:r>
              <a:rPr lang="en-US" sz="2200" b="1" dirty="0"/>
              <a:t> agar </a:t>
            </a:r>
            <a:r>
              <a:rPr lang="en-US" sz="2200" b="1" dirty="0" err="1"/>
              <a:t>apki</a:t>
            </a:r>
            <a:r>
              <a:rPr lang="en-US" sz="2200" b="1" dirty="0"/>
              <a:t> </a:t>
            </a:r>
            <a:r>
              <a:rPr lang="en-US" sz="2200" b="1" dirty="0" err="1"/>
              <a:t>jgah</a:t>
            </a:r>
            <a:r>
              <a:rPr lang="en-US" sz="2200" b="1" dirty="0"/>
              <a:t> hon to </a:t>
            </a:r>
            <a:r>
              <a:rPr lang="en-US" sz="2200" b="1" dirty="0" err="1"/>
              <a:t>aisa</a:t>
            </a:r>
            <a:r>
              <a:rPr lang="en-US" sz="2200" b="1" dirty="0"/>
              <a:t> he </a:t>
            </a:r>
            <a:r>
              <a:rPr lang="en-US" sz="2200" b="1" dirty="0" err="1"/>
              <a:t>mehsus</a:t>
            </a:r>
            <a:r>
              <a:rPr lang="en-US" sz="2200" b="1" dirty="0"/>
              <a:t> </a:t>
            </a:r>
            <a:r>
              <a:rPr lang="en-US" sz="2200" b="1" dirty="0" err="1"/>
              <a:t>karoon</a:t>
            </a:r>
            <a:endParaRPr lang="en-US" sz="2200" b="1" dirty="0"/>
          </a:p>
        </p:txBody>
      </p:sp>
      <p:sp>
        <p:nvSpPr>
          <p:cNvPr id="7" name="Rounded Rectangle 2">
            <a:extLst>
              <a:ext uri="{FF2B5EF4-FFF2-40B4-BE49-F238E27FC236}">
                <a16:creationId xmlns:a16="http://schemas.microsoft.com/office/drawing/2014/main" id="{08CC190E-438B-D875-FE9D-9AD2EAC85432}"/>
              </a:ext>
            </a:extLst>
          </p:cNvPr>
          <p:cNvSpPr/>
          <p:nvPr/>
        </p:nvSpPr>
        <p:spPr>
          <a:xfrm>
            <a:off x="126610" y="633749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47523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0B270-B0A7-9AA3-5805-E2AA87D53922}"/>
              </a:ext>
            </a:extLst>
          </p:cNvPr>
          <p:cNvSpPr>
            <a:spLocks noGrp="1"/>
          </p:cNvSpPr>
          <p:nvPr>
            <p:ph type="title"/>
          </p:nvPr>
        </p:nvSpPr>
        <p:spPr>
          <a:xfrm>
            <a:off x="457200" y="604910"/>
            <a:ext cx="8229600" cy="812727"/>
          </a:xfrm>
        </p:spPr>
        <p:txBody>
          <a:bodyPr/>
          <a:lstStyle/>
          <a:p>
            <a:r>
              <a:rPr lang="en-US" b="1" dirty="0">
                <a:solidFill>
                  <a:srgbClr val="7030A0"/>
                </a:solidFill>
              </a:rPr>
              <a:t>Summarize</a:t>
            </a:r>
          </a:p>
        </p:txBody>
      </p:sp>
      <p:sp>
        <p:nvSpPr>
          <p:cNvPr id="3" name="Content Placeholder 2">
            <a:extLst>
              <a:ext uri="{FF2B5EF4-FFF2-40B4-BE49-F238E27FC236}">
                <a16:creationId xmlns:a16="http://schemas.microsoft.com/office/drawing/2014/main" id="{01968849-042C-DC19-CA49-2E3905D812E1}"/>
              </a:ext>
            </a:extLst>
          </p:cNvPr>
          <p:cNvSpPr>
            <a:spLocks noGrp="1"/>
          </p:cNvSpPr>
          <p:nvPr>
            <p:ph idx="1"/>
          </p:nvPr>
        </p:nvSpPr>
        <p:spPr>
          <a:xfrm>
            <a:off x="457200" y="1997612"/>
            <a:ext cx="8229600" cy="4128551"/>
          </a:xfrm>
        </p:spPr>
        <p:txBody>
          <a:bodyPr/>
          <a:lstStyle/>
          <a:p>
            <a:r>
              <a:rPr lang="en-US" dirty="0"/>
              <a:t>Before the discussion ends, recapitulate the information in a </a:t>
            </a:r>
            <a:r>
              <a:rPr lang="en-US" dirty="0">
                <a:solidFill>
                  <a:srgbClr val="00B050"/>
                </a:solidFill>
              </a:rPr>
              <a:t>short summary</a:t>
            </a:r>
            <a:r>
              <a:rPr lang="en-US" dirty="0"/>
              <a:t>.</a:t>
            </a:r>
          </a:p>
          <a:p>
            <a:endParaRPr lang="en-US" dirty="0"/>
          </a:p>
          <a:p>
            <a:r>
              <a:rPr lang="en-US" dirty="0"/>
              <a:t>Give your patient an </a:t>
            </a:r>
            <a:r>
              <a:rPr lang="en-US" dirty="0">
                <a:solidFill>
                  <a:srgbClr val="FF0000"/>
                </a:solidFill>
              </a:rPr>
              <a:t>opportunity to voice any concerns or questions.</a:t>
            </a:r>
          </a:p>
        </p:txBody>
      </p:sp>
      <p:sp>
        <p:nvSpPr>
          <p:cNvPr id="5" name="Rounded Rectangle 2">
            <a:extLst>
              <a:ext uri="{FF2B5EF4-FFF2-40B4-BE49-F238E27FC236}">
                <a16:creationId xmlns:a16="http://schemas.microsoft.com/office/drawing/2014/main" id="{9CDAB8F5-BBCF-8E83-E196-C4C9B4EEAA75}"/>
              </a:ext>
            </a:extLst>
          </p:cNvPr>
          <p:cNvSpPr/>
          <p:nvPr/>
        </p:nvSpPr>
        <p:spPr>
          <a:xfrm>
            <a:off x="185530" y="632346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9232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054940"/>
            <a:ext cx="8229600" cy="1143000"/>
          </a:xfrm>
        </p:spPr>
        <p:txBody>
          <a:bodyPr>
            <a:normAutofit/>
          </a:bodyPr>
          <a:lstStyle/>
          <a:p>
            <a:r>
              <a:rPr lang="en-US" sz="4000" b="1" dirty="0">
                <a:solidFill>
                  <a:srgbClr val="7030A0"/>
                </a:solidFill>
              </a:rPr>
              <a:t>Breaking Bad News</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85316" y="4614595"/>
            <a:ext cx="3646154" cy="2005879"/>
          </a:xfrm>
        </p:spPr>
      </p:pic>
      <p:sp>
        <p:nvSpPr>
          <p:cNvPr id="7" name="TextBox 6">
            <a:extLst>
              <a:ext uri="{FF2B5EF4-FFF2-40B4-BE49-F238E27FC236}">
                <a16:creationId xmlns:a16="http://schemas.microsoft.com/office/drawing/2014/main" id="{FA61F235-0E24-B832-D681-36212E63AEA8}"/>
              </a:ext>
            </a:extLst>
          </p:cNvPr>
          <p:cNvSpPr txBox="1"/>
          <p:nvPr/>
        </p:nvSpPr>
        <p:spPr>
          <a:xfrm flipH="1">
            <a:off x="5781822" y="5373858"/>
            <a:ext cx="2971150" cy="424063"/>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65A3-72AE-7770-7B4D-F9E095C0ED00}"/>
              </a:ext>
            </a:extLst>
          </p:cNvPr>
          <p:cNvSpPr>
            <a:spLocks noGrp="1"/>
          </p:cNvSpPr>
          <p:nvPr>
            <p:ph type="title"/>
          </p:nvPr>
        </p:nvSpPr>
        <p:spPr>
          <a:xfrm>
            <a:off x="457200" y="731836"/>
            <a:ext cx="8229600" cy="868364"/>
          </a:xfrm>
        </p:spPr>
        <p:txBody>
          <a:bodyPr>
            <a:normAutofit/>
          </a:bodyPr>
          <a:lstStyle/>
          <a:p>
            <a:r>
              <a:rPr lang="en-US" b="1" dirty="0">
                <a:solidFill>
                  <a:srgbClr val="7030A0"/>
                </a:solidFill>
              </a:rPr>
              <a:t>Plan of Action</a:t>
            </a:r>
          </a:p>
        </p:txBody>
      </p:sp>
      <p:sp>
        <p:nvSpPr>
          <p:cNvPr id="3" name="Content Placeholder 2">
            <a:extLst>
              <a:ext uri="{FF2B5EF4-FFF2-40B4-BE49-F238E27FC236}">
                <a16:creationId xmlns:a16="http://schemas.microsoft.com/office/drawing/2014/main" id="{81E390C3-ADDA-3328-2465-444B4BA75AFB}"/>
              </a:ext>
            </a:extLst>
          </p:cNvPr>
          <p:cNvSpPr>
            <a:spLocks noGrp="1"/>
          </p:cNvSpPr>
          <p:nvPr>
            <p:ph idx="1"/>
          </p:nvPr>
        </p:nvSpPr>
        <p:spPr>
          <a:xfrm>
            <a:off x="457200" y="1740877"/>
            <a:ext cx="8229600" cy="4525963"/>
          </a:xfrm>
        </p:spPr>
        <p:txBody>
          <a:bodyPr/>
          <a:lstStyle/>
          <a:p>
            <a:r>
              <a:rPr lang="en-US" dirty="0"/>
              <a:t>You and your patient should conclude the interview with </a:t>
            </a:r>
            <a:r>
              <a:rPr lang="en-US" dirty="0">
                <a:solidFill>
                  <a:srgbClr val="FF0000"/>
                </a:solidFill>
              </a:rPr>
              <a:t>a clear plan for the next steps that need to be taken </a:t>
            </a:r>
          </a:p>
          <a:p>
            <a:r>
              <a:rPr lang="en-US" dirty="0"/>
              <a:t>The </a:t>
            </a:r>
            <a:r>
              <a:rPr lang="en-US" dirty="0">
                <a:solidFill>
                  <a:srgbClr val="00B050"/>
                </a:solidFill>
              </a:rPr>
              <a:t>role you both would play </a:t>
            </a:r>
            <a:r>
              <a:rPr lang="en-US" dirty="0"/>
              <a:t>in the management. </a:t>
            </a:r>
          </a:p>
          <a:p>
            <a:r>
              <a:rPr lang="en-US" dirty="0"/>
              <a:t>Allow the patient to have a </a:t>
            </a:r>
            <a:r>
              <a:rPr lang="en-US" dirty="0">
                <a:solidFill>
                  <a:schemeClr val="tx2"/>
                </a:solidFill>
              </a:rPr>
              <a:t>way of contacting you </a:t>
            </a:r>
            <a:r>
              <a:rPr lang="en-US" dirty="0"/>
              <a:t>through hospital or after rounds or in next meeting.</a:t>
            </a:r>
          </a:p>
        </p:txBody>
      </p:sp>
      <p:sp>
        <p:nvSpPr>
          <p:cNvPr id="5" name="Rounded Rectangle 2">
            <a:extLst>
              <a:ext uri="{FF2B5EF4-FFF2-40B4-BE49-F238E27FC236}">
                <a16:creationId xmlns:a16="http://schemas.microsoft.com/office/drawing/2014/main" id="{7088C16B-93FD-6573-E2AA-52F964F21F54}"/>
              </a:ext>
            </a:extLst>
          </p:cNvPr>
          <p:cNvSpPr/>
          <p:nvPr/>
        </p:nvSpPr>
        <p:spPr>
          <a:xfrm>
            <a:off x="185530" y="6358702"/>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78863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6DC9D-10BF-BE29-2A9A-662901F172B8}"/>
              </a:ext>
            </a:extLst>
          </p:cNvPr>
          <p:cNvSpPr>
            <a:spLocks noGrp="1"/>
          </p:cNvSpPr>
          <p:nvPr>
            <p:ph type="title"/>
          </p:nvPr>
        </p:nvSpPr>
        <p:spPr>
          <a:xfrm>
            <a:off x="457200" y="664625"/>
            <a:ext cx="8229600" cy="648238"/>
          </a:xfrm>
        </p:spPr>
        <p:txBody>
          <a:bodyPr>
            <a:normAutofit fontScale="90000"/>
          </a:bodyPr>
          <a:lstStyle/>
          <a:p>
            <a:r>
              <a:rPr lang="en-US" b="1" dirty="0">
                <a:solidFill>
                  <a:srgbClr val="7030A0"/>
                </a:solidFill>
              </a:rPr>
              <a:t>Individualized Disclosure Model</a:t>
            </a:r>
          </a:p>
        </p:txBody>
      </p:sp>
      <p:sp>
        <p:nvSpPr>
          <p:cNvPr id="3" name="Content Placeholder 2">
            <a:extLst>
              <a:ext uri="{FF2B5EF4-FFF2-40B4-BE49-F238E27FC236}">
                <a16:creationId xmlns:a16="http://schemas.microsoft.com/office/drawing/2014/main" id="{B2898D25-AC16-4FA9-87D6-CF9036B3EE53}"/>
              </a:ext>
            </a:extLst>
          </p:cNvPr>
          <p:cNvSpPr>
            <a:spLocks noGrp="1"/>
          </p:cNvSpPr>
          <p:nvPr>
            <p:ph idx="1"/>
          </p:nvPr>
        </p:nvSpPr>
        <p:spPr>
          <a:xfrm>
            <a:off x="457200" y="1674055"/>
            <a:ext cx="8229600" cy="4452108"/>
          </a:xfrm>
        </p:spPr>
        <p:txBody>
          <a:bodyPr/>
          <a:lstStyle/>
          <a:p>
            <a:r>
              <a:rPr lang="en-US" dirty="0"/>
              <a:t>The amount of </a:t>
            </a:r>
            <a:r>
              <a:rPr lang="en-US" dirty="0">
                <a:solidFill>
                  <a:srgbClr val="00B050"/>
                </a:solidFill>
              </a:rPr>
              <a:t>information disclosed </a:t>
            </a:r>
            <a:r>
              <a:rPr lang="en-US" dirty="0"/>
              <a:t>and</a:t>
            </a:r>
            <a:r>
              <a:rPr lang="en-US" dirty="0">
                <a:solidFill>
                  <a:srgbClr val="00B050"/>
                </a:solidFill>
              </a:rPr>
              <a:t> rate of disclosure </a:t>
            </a:r>
            <a:r>
              <a:rPr lang="en-US" dirty="0"/>
              <a:t>is are </a:t>
            </a:r>
            <a:r>
              <a:rPr lang="en-US" dirty="0">
                <a:solidFill>
                  <a:srgbClr val="00B050"/>
                </a:solidFill>
              </a:rPr>
              <a:t>tailored to the desires of the individual patient </a:t>
            </a:r>
            <a:r>
              <a:rPr lang="en-US" dirty="0"/>
              <a:t>by the doctor-patient negotiation.</a:t>
            </a:r>
          </a:p>
          <a:p>
            <a:r>
              <a:rPr lang="en-US" dirty="0"/>
              <a:t>It implies a </a:t>
            </a:r>
            <a:r>
              <a:rPr lang="en-US" dirty="0">
                <a:solidFill>
                  <a:srgbClr val="FFC000"/>
                </a:solidFill>
              </a:rPr>
              <a:t>level of trust </a:t>
            </a:r>
            <a:r>
              <a:rPr lang="en-US" dirty="0"/>
              <a:t>takes time and effort to develop </a:t>
            </a:r>
          </a:p>
        </p:txBody>
      </p:sp>
      <p:sp>
        <p:nvSpPr>
          <p:cNvPr id="5" name="Rounded Rectangle 2">
            <a:extLst>
              <a:ext uri="{FF2B5EF4-FFF2-40B4-BE49-F238E27FC236}">
                <a16:creationId xmlns:a16="http://schemas.microsoft.com/office/drawing/2014/main" id="{78BE1D2C-4259-3D0E-320C-5A67DA22CE27}"/>
              </a:ext>
            </a:extLst>
          </p:cNvPr>
          <p:cNvSpPr/>
          <p:nvPr/>
        </p:nvSpPr>
        <p:spPr>
          <a:xfrm>
            <a:off x="129642" y="6365101"/>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70303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AC68-4CEA-ACCC-C60D-B58B8734B71C}"/>
              </a:ext>
            </a:extLst>
          </p:cNvPr>
          <p:cNvSpPr>
            <a:spLocks noGrp="1"/>
          </p:cNvSpPr>
          <p:nvPr>
            <p:ph type="title"/>
          </p:nvPr>
        </p:nvSpPr>
        <p:spPr/>
        <p:txBody>
          <a:bodyPr/>
          <a:lstStyle/>
          <a:p>
            <a:r>
              <a:rPr lang="en-US" b="1" dirty="0">
                <a:solidFill>
                  <a:srgbClr val="7030A0"/>
                </a:solidFill>
              </a:rPr>
              <a:t>Individualized Disclosure Model</a:t>
            </a:r>
            <a:endParaRPr lang="en-US" dirty="0"/>
          </a:p>
        </p:txBody>
      </p:sp>
      <p:sp>
        <p:nvSpPr>
          <p:cNvPr id="3" name="Text Placeholder 2">
            <a:extLst>
              <a:ext uri="{FF2B5EF4-FFF2-40B4-BE49-F238E27FC236}">
                <a16:creationId xmlns:a16="http://schemas.microsoft.com/office/drawing/2014/main" id="{4A96DE59-19F3-F7C3-4188-16E5404C2A27}"/>
              </a:ext>
            </a:extLst>
          </p:cNvPr>
          <p:cNvSpPr>
            <a:spLocks noGrp="1"/>
          </p:cNvSpPr>
          <p:nvPr>
            <p:ph type="body" idx="1"/>
          </p:nvPr>
        </p:nvSpPr>
        <p:spPr>
          <a:xfrm>
            <a:off x="457199" y="1652587"/>
            <a:ext cx="4114799" cy="639762"/>
          </a:xfrm>
          <a:solidFill>
            <a:schemeClr val="accent3">
              <a:lumMod val="60000"/>
              <a:lumOff val="40000"/>
            </a:schemeClr>
          </a:solidFill>
        </p:spPr>
        <p:txBody>
          <a:bodyPr/>
          <a:lstStyle/>
          <a:p>
            <a:pPr algn="ctr"/>
            <a:r>
              <a:rPr lang="en-US" dirty="0">
                <a:solidFill>
                  <a:schemeClr val="tx1">
                    <a:lumMod val="95000"/>
                    <a:lumOff val="5000"/>
                  </a:schemeClr>
                </a:solidFill>
              </a:rPr>
              <a:t>Advantages</a:t>
            </a:r>
          </a:p>
        </p:txBody>
      </p:sp>
      <p:sp>
        <p:nvSpPr>
          <p:cNvPr id="4" name="Content Placeholder 3">
            <a:extLst>
              <a:ext uri="{FF2B5EF4-FFF2-40B4-BE49-F238E27FC236}">
                <a16:creationId xmlns:a16="http://schemas.microsoft.com/office/drawing/2014/main" id="{480AC4DE-9580-02C7-D2D7-5E9FBD0BFC5E}"/>
              </a:ext>
            </a:extLst>
          </p:cNvPr>
          <p:cNvSpPr>
            <a:spLocks noGrp="1"/>
          </p:cNvSpPr>
          <p:nvPr>
            <p:ph sz="half" idx="2"/>
          </p:nvPr>
        </p:nvSpPr>
        <p:spPr>
          <a:xfrm>
            <a:off x="457200" y="2292350"/>
            <a:ext cx="4114800" cy="4291011"/>
          </a:xfrm>
          <a:solidFill>
            <a:schemeClr val="accent3">
              <a:lumMod val="20000"/>
              <a:lumOff val="80000"/>
            </a:schemeClr>
          </a:solidFill>
        </p:spPr>
        <p:txBody>
          <a:bodyPr>
            <a:normAutofit/>
          </a:bodyPr>
          <a:lstStyle/>
          <a:p>
            <a:endParaRPr lang="en-US" sz="2800" dirty="0"/>
          </a:p>
          <a:p>
            <a:r>
              <a:rPr lang="en-US" sz="2800" dirty="0"/>
              <a:t>The amount of information given is tailored as</a:t>
            </a:r>
            <a:r>
              <a:rPr lang="en-US" sz="2800" dirty="0">
                <a:solidFill>
                  <a:schemeClr val="tx2">
                    <a:lumMod val="60000"/>
                    <a:lumOff val="40000"/>
                  </a:schemeClr>
                </a:solidFill>
              </a:rPr>
              <a:t> patients desire</a:t>
            </a:r>
            <a:r>
              <a:rPr lang="en-US" sz="2800" dirty="0"/>
              <a:t>.</a:t>
            </a:r>
          </a:p>
          <a:p>
            <a:r>
              <a:rPr lang="en-US" sz="2800" dirty="0"/>
              <a:t>A </a:t>
            </a:r>
            <a:r>
              <a:rPr lang="en-US" sz="2800" dirty="0">
                <a:solidFill>
                  <a:schemeClr val="tx2">
                    <a:lumMod val="60000"/>
                    <a:lumOff val="40000"/>
                  </a:schemeClr>
                </a:solidFill>
              </a:rPr>
              <a:t>supportive relationship </a:t>
            </a:r>
            <a:r>
              <a:rPr lang="en-US" sz="2800" dirty="0"/>
              <a:t>with the doctor is established </a:t>
            </a:r>
          </a:p>
        </p:txBody>
      </p:sp>
      <p:sp>
        <p:nvSpPr>
          <p:cNvPr id="5" name="Text Placeholder 4">
            <a:extLst>
              <a:ext uri="{FF2B5EF4-FFF2-40B4-BE49-F238E27FC236}">
                <a16:creationId xmlns:a16="http://schemas.microsoft.com/office/drawing/2014/main" id="{1B352835-391E-6D13-785F-15C819FC50A3}"/>
              </a:ext>
            </a:extLst>
          </p:cNvPr>
          <p:cNvSpPr>
            <a:spLocks noGrp="1"/>
          </p:cNvSpPr>
          <p:nvPr>
            <p:ph type="body" sz="quarter" idx="3"/>
          </p:nvPr>
        </p:nvSpPr>
        <p:spPr>
          <a:xfrm>
            <a:off x="4572000" y="1652587"/>
            <a:ext cx="4114799" cy="639762"/>
          </a:xfrm>
          <a:solidFill>
            <a:schemeClr val="accent2">
              <a:lumMod val="60000"/>
              <a:lumOff val="40000"/>
            </a:schemeClr>
          </a:solidFill>
        </p:spPr>
        <p:txBody>
          <a:bodyPr/>
          <a:lstStyle/>
          <a:p>
            <a:pPr algn="ctr"/>
            <a:r>
              <a:rPr lang="en-US" dirty="0">
                <a:solidFill>
                  <a:schemeClr val="tx1">
                    <a:lumMod val="95000"/>
                    <a:lumOff val="5000"/>
                  </a:schemeClr>
                </a:solidFill>
              </a:rPr>
              <a:t>Disadvantages</a:t>
            </a:r>
          </a:p>
        </p:txBody>
      </p:sp>
      <p:sp>
        <p:nvSpPr>
          <p:cNvPr id="6" name="Content Placeholder 5">
            <a:extLst>
              <a:ext uri="{FF2B5EF4-FFF2-40B4-BE49-F238E27FC236}">
                <a16:creationId xmlns:a16="http://schemas.microsoft.com/office/drawing/2014/main" id="{99B6E5C3-10C8-4513-541C-53A10D5DC313}"/>
              </a:ext>
            </a:extLst>
          </p:cNvPr>
          <p:cNvSpPr>
            <a:spLocks noGrp="1"/>
          </p:cNvSpPr>
          <p:nvPr>
            <p:ph sz="quarter" idx="4"/>
          </p:nvPr>
        </p:nvSpPr>
        <p:spPr>
          <a:xfrm>
            <a:off x="4572001" y="2292350"/>
            <a:ext cx="4114800" cy="4291011"/>
          </a:xfrm>
          <a:solidFill>
            <a:schemeClr val="accent2">
              <a:lumMod val="20000"/>
              <a:lumOff val="80000"/>
            </a:schemeClr>
          </a:solidFill>
        </p:spPr>
        <p:txBody>
          <a:bodyPr/>
          <a:lstStyle/>
          <a:p>
            <a:endParaRPr lang="en-US" sz="2800" dirty="0"/>
          </a:p>
          <a:p>
            <a:r>
              <a:rPr lang="en-US" sz="2800" dirty="0"/>
              <a:t>It is </a:t>
            </a:r>
            <a:r>
              <a:rPr lang="en-US" sz="2800" dirty="0">
                <a:solidFill>
                  <a:srgbClr val="FF0000"/>
                </a:solidFill>
              </a:rPr>
              <a:t>time-consuming</a:t>
            </a:r>
            <a:r>
              <a:rPr lang="en-US" sz="2800" dirty="0"/>
              <a:t> process</a:t>
            </a:r>
          </a:p>
          <a:p>
            <a:pPr marL="0" indent="0">
              <a:buNone/>
            </a:pPr>
            <a:endParaRPr lang="en-US" sz="2800" dirty="0"/>
          </a:p>
          <a:p>
            <a:r>
              <a:rPr lang="en-US" sz="2800" dirty="0"/>
              <a:t>It </a:t>
            </a:r>
            <a:r>
              <a:rPr lang="en-US" sz="2800" dirty="0">
                <a:solidFill>
                  <a:schemeClr val="accent3">
                    <a:lumMod val="75000"/>
                  </a:schemeClr>
                </a:solidFill>
              </a:rPr>
              <a:t>drains the healthcare </a:t>
            </a:r>
            <a:r>
              <a:rPr lang="en-US" sz="2800" dirty="0"/>
              <a:t>workers emotional resources</a:t>
            </a:r>
          </a:p>
          <a:p>
            <a:endParaRPr lang="en-US" dirty="0"/>
          </a:p>
        </p:txBody>
      </p:sp>
      <p:sp>
        <p:nvSpPr>
          <p:cNvPr id="8" name="Rounded Rectangle 2">
            <a:extLst>
              <a:ext uri="{FF2B5EF4-FFF2-40B4-BE49-F238E27FC236}">
                <a16:creationId xmlns:a16="http://schemas.microsoft.com/office/drawing/2014/main" id="{7E34F0A4-C2E8-9637-3EB1-2CF80B668F06}"/>
              </a:ext>
            </a:extLst>
          </p:cNvPr>
          <p:cNvSpPr/>
          <p:nvPr/>
        </p:nvSpPr>
        <p:spPr>
          <a:xfrm>
            <a:off x="142342" y="6344329"/>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96893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202E-263A-16B9-1873-CF50FCC3B65F}"/>
              </a:ext>
            </a:extLst>
          </p:cNvPr>
          <p:cNvSpPr>
            <a:spLocks noGrp="1"/>
          </p:cNvSpPr>
          <p:nvPr>
            <p:ph type="title"/>
          </p:nvPr>
        </p:nvSpPr>
        <p:spPr>
          <a:xfrm>
            <a:off x="457200" y="604910"/>
            <a:ext cx="8229600" cy="812727"/>
          </a:xfrm>
        </p:spPr>
        <p:txBody>
          <a:bodyPr/>
          <a:lstStyle/>
          <a:p>
            <a:r>
              <a:rPr lang="en-US" b="1" dirty="0">
                <a:solidFill>
                  <a:srgbClr val="7030A0"/>
                </a:solidFill>
              </a:rPr>
              <a:t>Full Disclosure Model</a:t>
            </a:r>
          </a:p>
        </p:txBody>
      </p:sp>
      <p:sp>
        <p:nvSpPr>
          <p:cNvPr id="3" name="Content Placeholder 2">
            <a:extLst>
              <a:ext uri="{FF2B5EF4-FFF2-40B4-BE49-F238E27FC236}">
                <a16:creationId xmlns:a16="http://schemas.microsoft.com/office/drawing/2014/main" id="{9E023A2C-408E-CAF5-932C-FDFC1039C194}"/>
              </a:ext>
            </a:extLst>
          </p:cNvPr>
          <p:cNvSpPr>
            <a:spLocks noGrp="1"/>
          </p:cNvSpPr>
          <p:nvPr>
            <p:ph idx="1"/>
          </p:nvPr>
        </p:nvSpPr>
        <p:spPr>
          <a:xfrm>
            <a:off x="457200" y="1842868"/>
            <a:ext cx="8229600" cy="4283295"/>
          </a:xfrm>
        </p:spPr>
        <p:txBody>
          <a:bodyPr>
            <a:normAutofit/>
          </a:bodyPr>
          <a:lstStyle/>
          <a:p>
            <a:r>
              <a:rPr lang="en-US" dirty="0"/>
              <a:t>This involves </a:t>
            </a:r>
            <a:r>
              <a:rPr lang="en-US" dirty="0">
                <a:solidFill>
                  <a:srgbClr val="FF0000"/>
                </a:solidFill>
              </a:rPr>
              <a:t>giving full information </a:t>
            </a:r>
            <a:r>
              <a:rPr lang="en-US" dirty="0"/>
              <a:t>to every patient as soon as it is known. </a:t>
            </a:r>
          </a:p>
          <a:p>
            <a:r>
              <a:rPr lang="en-US" dirty="0"/>
              <a:t>It argues that it promotes </a:t>
            </a:r>
            <a:r>
              <a:rPr lang="en-US" dirty="0">
                <a:solidFill>
                  <a:srgbClr val="00B050"/>
                </a:solidFill>
              </a:rPr>
              <a:t>doctor- patient trust</a:t>
            </a:r>
          </a:p>
          <a:p>
            <a:r>
              <a:rPr lang="en-US" dirty="0"/>
              <a:t>It implies that the </a:t>
            </a:r>
            <a:r>
              <a:rPr lang="en-US" dirty="0">
                <a:solidFill>
                  <a:srgbClr val="00B050"/>
                </a:solidFill>
              </a:rPr>
              <a:t>patient has the right</a:t>
            </a:r>
            <a:r>
              <a:rPr lang="en-US" dirty="0"/>
              <a:t> to information about oneself.</a:t>
            </a:r>
          </a:p>
          <a:p>
            <a:r>
              <a:rPr lang="en-US" dirty="0"/>
              <a:t>The patient should </a:t>
            </a:r>
            <a:r>
              <a:rPr lang="en-US" dirty="0">
                <a:solidFill>
                  <a:srgbClr val="00B050"/>
                </a:solidFill>
              </a:rPr>
              <a:t>decide the treatment</a:t>
            </a:r>
            <a:r>
              <a:rPr lang="en-US" dirty="0"/>
              <a:t> for oneself.</a:t>
            </a:r>
          </a:p>
          <a:p>
            <a:pPr marL="0" indent="0">
              <a:buNone/>
            </a:pPr>
            <a:endParaRPr lang="en-US" dirty="0"/>
          </a:p>
        </p:txBody>
      </p:sp>
      <p:sp>
        <p:nvSpPr>
          <p:cNvPr id="5" name="Rounded Rectangle 2">
            <a:extLst>
              <a:ext uri="{FF2B5EF4-FFF2-40B4-BE49-F238E27FC236}">
                <a16:creationId xmlns:a16="http://schemas.microsoft.com/office/drawing/2014/main" id="{E3C446D6-94F4-F764-B8A1-0343B87E16EE}"/>
              </a:ext>
            </a:extLst>
          </p:cNvPr>
          <p:cNvSpPr/>
          <p:nvPr/>
        </p:nvSpPr>
        <p:spPr>
          <a:xfrm>
            <a:off x="185530" y="6345450"/>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00864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AC68-4CEA-ACCC-C60D-B58B8734B71C}"/>
              </a:ext>
            </a:extLst>
          </p:cNvPr>
          <p:cNvSpPr>
            <a:spLocks noGrp="1"/>
          </p:cNvSpPr>
          <p:nvPr>
            <p:ph type="title"/>
          </p:nvPr>
        </p:nvSpPr>
        <p:spPr>
          <a:xfrm>
            <a:off x="457200" y="590842"/>
            <a:ext cx="8229600" cy="826795"/>
          </a:xfrm>
        </p:spPr>
        <p:txBody>
          <a:bodyPr/>
          <a:lstStyle/>
          <a:p>
            <a:r>
              <a:rPr lang="en-US" b="1" dirty="0">
                <a:solidFill>
                  <a:srgbClr val="7030A0"/>
                </a:solidFill>
              </a:rPr>
              <a:t>Full Disclosure Model</a:t>
            </a:r>
            <a:endParaRPr lang="en-US" dirty="0"/>
          </a:p>
        </p:txBody>
      </p:sp>
      <p:sp>
        <p:nvSpPr>
          <p:cNvPr id="3" name="Text Placeholder 2">
            <a:extLst>
              <a:ext uri="{FF2B5EF4-FFF2-40B4-BE49-F238E27FC236}">
                <a16:creationId xmlns:a16="http://schemas.microsoft.com/office/drawing/2014/main" id="{4A96DE59-19F3-F7C3-4188-16E5404C2A27}"/>
              </a:ext>
            </a:extLst>
          </p:cNvPr>
          <p:cNvSpPr>
            <a:spLocks noGrp="1"/>
          </p:cNvSpPr>
          <p:nvPr>
            <p:ph type="body" idx="1"/>
          </p:nvPr>
        </p:nvSpPr>
        <p:spPr>
          <a:xfrm>
            <a:off x="457199" y="1652587"/>
            <a:ext cx="4114799" cy="639762"/>
          </a:xfrm>
          <a:solidFill>
            <a:schemeClr val="accent3">
              <a:lumMod val="60000"/>
              <a:lumOff val="40000"/>
            </a:schemeClr>
          </a:solidFill>
        </p:spPr>
        <p:txBody>
          <a:bodyPr/>
          <a:lstStyle/>
          <a:p>
            <a:pPr algn="ctr"/>
            <a:r>
              <a:rPr lang="en-US" dirty="0">
                <a:solidFill>
                  <a:schemeClr val="tx1">
                    <a:lumMod val="95000"/>
                    <a:lumOff val="5000"/>
                  </a:schemeClr>
                </a:solidFill>
              </a:rPr>
              <a:t>Advantages</a:t>
            </a:r>
          </a:p>
        </p:txBody>
      </p:sp>
      <p:sp>
        <p:nvSpPr>
          <p:cNvPr id="4" name="Content Placeholder 3">
            <a:extLst>
              <a:ext uri="{FF2B5EF4-FFF2-40B4-BE49-F238E27FC236}">
                <a16:creationId xmlns:a16="http://schemas.microsoft.com/office/drawing/2014/main" id="{480AC4DE-9580-02C7-D2D7-5E9FBD0BFC5E}"/>
              </a:ext>
            </a:extLst>
          </p:cNvPr>
          <p:cNvSpPr>
            <a:spLocks noGrp="1"/>
          </p:cNvSpPr>
          <p:nvPr>
            <p:ph sz="half" idx="2"/>
          </p:nvPr>
        </p:nvSpPr>
        <p:spPr>
          <a:xfrm>
            <a:off x="457200" y="2292350"/>
            <a:ext cx="4114800" cy="4291011"/>
          </a:xfrm>
          <a:solidFill>
            <a:schemeClr val="accent3">
              <a:lumMod val="20000"/>
              <a:lumOff val="80000"/>
            </a:schemeClr>
          </a:solidFill>
        </p:spPr>
        <p:txBody>
          <a:bodyPr>
            <a:normAutofit/>
          </a:bodyPr>
          <a:lstStyle/>
          <a:p>
            <a:pPr marL="0" indent="0">
              <a:buNone/>
            </a:pPr>
            <a:endParaRPr lang="en-US" sz="2800" dirty="0"/>
          </a:p>
          <a:p>
            <a:r>
              <a:rPr lang="en-US" sz="2600" dirty="0"/>
              <a:t>It </a:t>
            </a:r>
            <a:r>
              <a:rPr lang="en-US" sz="2600" dirty="0">
                <a:solidFill>
                  <a:srgbClr val="FF0000"/>
                </a:solidFill>
              </a:rPr>
              <a:t>promotes</a:t>
            </a:r>
            <a:r>
              <a:rPr lang="en-US" sz="2600" dirty="0"/>
              <a:t> doctor-patient trust and family support.</a:t>
            </a:r>
          </a:p>
          <a:p>
            <a:endParaRPr lang="en-US" sz="2600" dirty="0"/>
          </a:p>
          <a:p>
            <a:r>
              <a:rPr lang="en-US" sz="2600" dirty="0"/>
              <a:t>It allows them to put the affairs in order in case of </a:t>
            </a:r>
            <a:r>
              <a:rPr lang="en-US" sz="2600" dirty="0">
                <a:solidFill>
                  <a:srgbClr val="FF0000"/>
                </a:solidFill>
              </a:rPr>
              <a:t>poor prognosis</a:t>
            </a:r>
            <a:r>
              <a:rPr lang="en-US" sz="2600" dirty="0"/>
              <a:t>.</a:t>
            </a:r>
          </a:p>
        </p:txBody>
      </p:sp>
      <p:sp>
        <p:nvSpPr>
          <p:cNvPr id="5" name="Text Placeholder 4">
            <a:extLst>
              <a:ext uri="{FF2B5EF4-FFF2-40B4-BE49-F238E27FC236}">
                <a16:creationId xmlns:a16="http://schemas.microsoft.com/office/drawing/2014/main" id="{1B352835-391E-6D13-785F-15C819FC50A3}"/>
              </a:ext>
            </a:extLst>
          </p:cNvPr>
          <p:cNvSpPr>
            <a:spLocks noGrp="1"/>
          </p:cNvSpPr>
          <p:nvPr>
            <p:ph type="body" sz="quarter" idx="3"/>
          </p:nvPr>
        </p:nvSpPr>
        <p:spPr>
          <a:xfrm>
            <a:off x="4572000" y="1652587"/>
            <a:ext cx="4114799" cy="639762"/>
          </a:xfrm>
          <a:solidFill>
            <a:schemeClr val="accent2">
              <a:lumMod val="60000"/>
              <a:lumOff val="40000"/>
            </a:schemeClr>
          </a:solidFill>
        </p:spPr>
        <p:txBody>
          <a:bodyPr/>
          <a:lstStyle/>
          <a:p>
            <a:pPr algn="ctr"/>
            <a:r>
              <a:rPr lang="en-US" dirty="0">
                <a:solidFill>
                  <a:schemeClr val="tx1">
                    <a:lumMod val="95000"/>
                    <a:lumOff val="5000"/>
                  </a:schemeClr>
                </a:solidFill>
              </a:rPr>
              <a:t>Disadvantages</a:t>
            </a:r>
          </a:p>
        </p:txBody>
      </p:sp>
      <p:sp>
        <p:nvSpPr>
          <p:cNvPr id="6" name="Content Placeholder 5">
            <a:extLst>
              <a:ext uri="{FF2B5EF4-FFF2-40B4-BE49-F238E27FC236}">
                <a16:creationId xmlns:a16="http://schemas.microsoft.com/office/drawing/2014/main" id="{99B6E5C3-10C8-4513-541C-53A10D5DC313}"/>
              </a:ext>
            </a:extLst>
          </p:cNvPr>
          <p:cNvSpPr>
            <a:spLocks noGrp="1"/>
          </p:cNvSpPr>
          <p:nvPr>
            <p:ph sz="quarter" idx="4"/>
          </p:nvPr>
        </p:nvSpPr>
        <p:spPr>
          <a:xfrm>
            <a:off x="4571998" y="2292350"/>
            <a:ext cx="4114803" cy="4291011"/>
          </a:xfrm>
          <a:solidFill>
            <a:schemeClr val="accent2">
              <a:lumMod val="20000"/>
              <a:lumOff val="80000"/>
            </a:schemeClr>
          </a:solidFill>
        </p:spPr>
        <p:txBody>
          <a:bodyPr/>
          <a:lstStyle/>
          <a:p>
            <a:endParaRPr lang="en-US" sz="2800" dirty="0"/>
          </a:p>
          <a:p>
            <a:r>
              <a:rPr lang="en-US" sz="2600" dirty="0"/>
              <a:t>It might </a:t>
            </a:r>
            <a:r>
              <a:rPr lang="en-US" sz="2600" dirty="0">
                <a:solidFill>
                  <a:srgbClr val="FF0000"/>
                </a:solidFill>
              </a:rPr>
              <a:t>frighten and confuse </a:t>
            </a:r>
            <a:r>
              <a:rPr lang="en-US" sz="2600" dirty="0"/>
              <a:t>the patient</a:t>
            </a:r>
          </a:p>
          <a:p>
            <a:pPr marL="0" indent="0">
              <a:buNone/>
            </a:pPr>
            <a:endParaRPr lang="en-US" sz="2600" dirty="0"/>
          </a:p>
          <a:p>
            <a:r>
              <a:rPr lang="en-US" sz="2600" dirty="0"/>
              <a:t>The doctor might </a:t>
            </a:r>
            <a:r>
              <a:rPr lang="en-US" sz="2600" dirty="0">
                <a:solidFill>
                  <a:srgbClr val="FF0000"/>
                </a:solidFill>
              </a:rPr>
              <a:t>undermine the defenses </a:t>
            </a:r>
            <a:r>
              <a:rPr lang="en-US" sz="2600" dirty="0"/>
              <a:t>such as denial which are otherwise important for survival of the patient</a:t>
            </a:r>
          </a:p>
        </p:txBody>
      </p:sp>
      <p:sp>
        <p:nvSpPr>
          <p:cNvPr id="8" name="Rounded Rectangle 2">
            <a:extLst>
              <a:ext uri="{FF2B5EF4-FFF2-40B4-BE49-F238E27FC236}">
                <a16:creationId xmlns:a16="http://schemas.microsoft.com/office/drawing/2014/main" id="{731FF38B-1ED3-0424-6AFB-0856D76F507A}"/>
              </a:ext>
            </a:extLst>
          </p:cNvPr>
          <p:cNvSpPr/>
          <p:nvPr/>
        </p:nvSpPr>
        <p:spPr>
          <a:xfrm>
            <a:off x="185530" y="6358702"/>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408228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4DD27-63D5-745E-FAA8-721346830174}"/>
              </a:ext>
            </a:extLst>
          </p:cNvPr>
          <p:cNvSpPr>
            <a:spLocks noGrp="1"/>
          </p:cNvSpPr>
          <p:nvPr>
            <p:ph type="title"/>
          </p:nvPr>
        </p:nvSpPr>
        <p:spPr>
          <a:xfrm>
            <a:off x="457200" y="731837"/>
            <a:ext cx="8229600" cy="883066"/>
          </a:xfrm>
        </p:spPr>
        <p:txBody>
          <a:bodyPr/>
          <a:lstStyle/>
          <a:p>
            <a:r>
              <a:rPr lang="en-US" b="1" dirty="0">
                <a:solidFill>
                  <a:srgbClr val="7030A0"/>
                </a:solidFill>
              </a:rPr>
              <a:t>Paternalistic Disclosure Model</a:t>
            </a:r>
          </a:p>
        </p:txBody>
      </p:sp>
      <p:sp>
        <p:nvSpPr>
          <p:cNvPr id="3" name="Content Placeholder 2">
            <a:extLst>
              <a:ext uri="{FF2B5EF4-FFF2-40B4-BE49-F238E27FC236}">
                <a16:creationId xmlns:a16="http://schemas.microsoft.com/office/drawing/2014/main" id="{43144848-C7BF-0CBC-967C-8A4C2BAC58F3}"/>
              </a:ext>
            </a:extLst>
          </p:cNvPr>
          <p:cNvSpPr>
            <a:spLocks noGrp="1"/>
          </p:cNvSpPr>
          <p:nvPr>
            <p:ph idx="1"/>
          </p:nvPr>
        </p:nvSpPr>
        <p:spPr>
          <a:xfrm>
            <a:off x="457200" y="2102104"/>
            <a:ext cx="8229600" cy="4114483"/>
          </a:xfrm>
        </p:spPr>
        <p:txBody>
          <a:bodyPr>
            <a:normAutofit/>
          </a:bodyPr>
          <a:lstStyle/>
          <a:p>
            <a:r>
              <a:rPr lang="en-US" dirty="0"/>
              <a:t>This model implies that the </a:t>
            </a:r>
            <a:r>
              <a:rPr lang="en-US" dirty="0">
                <a:solidFill>
                  <a:srgbClr val="00B050"/>
                </a:solidFill>
              </a:rPr>
              <a:t>information about patient’s disease </a:t>
            </a:r>
            <a:r>
              <a:rPr lang="en-US" dirty="0"/>
              <a:t>is the </a:t>
            </a:r>
            <a:r>
              <a:rPr lang="en-US" dirty="0">
                <a:solidFill>
                  <a:srgbClr val="FF0000"/>
                </a:solidFill>
              </a:rPr>
              <a:t>right of the doctor.</a:t>
            </a:r>
            <a:endParaRPr lang="en-US" dirty="0"/>
          </a:p>
          <a:p>
            <a:r>
              <a:rPr lang="en-US" dirty="0"/>
              <a:t>The doctors </a:t>
            </a:r>
            <a:r>
              <a:rPr lang="en-US" dirty="0">
                <a:solidFill>
                  <a:schemeClr val="accent1"/>
                </a:solidFill>
              </a:rPr>
              <a:t>delivers the information as when he/she deems appropriate</a:t>
            </a:r>
            <a:r>
              <a:rPr lang="en-US" dirty="0"/>
              <a:t>.</a:t>
            </a:r>
          </a:p>
          <a:p>
            <a:r>
              <a:rPr lang="en-US" dirty="0"/>
              <a:t>The doctor does it in </a:t>
            </a:r>
            <a:r>
              <a:rPr lang="en-US" dirty="0">
                <a:solidFill>
                  <a:srgbClr val="FFC000"/>
                </a:solidFill>
              </a:rPr>
              <a:t>sugar-coating to minimize the pain </a:t>
            </a:r>
          </a:p>
          <a:p>
            <a:endParaRPr lang="en-US" dirty="0"/>
          </a:p>
        </p:txBody>
      </p:sp>
      <p:sp>
        <p:nvSpPr>
          <p:cNvPr id="5" name="Rounded Rectangle 2">
            <a:extLst>
              <a:ext uri="{FF2B5EF4-FFF2-40B4-BE49-F238E27FC236}">
                <a16:creationId xmlns:a16="http://schemas.microsoft.com/office/drawing/2014/main" id="{BFBE1C42-7DD8-FBFC-9D84-7071F581C917}"/>
              </a:ext>
            </a:extLst>
          </p:cNvPr>
          <p:cNvSpPr/>
          <p:nvPr/>
        </p:nvSpPr>
        <p:spPr>
          <a:xfrm>
            <a:off x="142342" y="638642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81660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AC68-4CEA-ACCC-C60D-B58B8734B71C}"/>
              </a:ext>
            </a:extLst>
          </p:cNvPr>
          <p:cNvSpPr>
            <a:spLocks noGrp="1"/>
          </p:cNvSpPr>
          <p:nvPr>
            <p:ph type="title"/>
          </p:nvPr>
        </p:nvSpPr>
        <p:spPr>
          <a:xfrm>
            <a:off x="457200" y="590842"/>
            <a:ext cx="8229600" cy="826795"/>
          </a:xfrm>
        </p:spPr>
        <p:txBody>
          <a:bodyPr/>
          <a:lstStyle/>
          <a:p>
            <a:r>
              <a:rPr lang="en-US" b="1" dirty="0">
                <a:solidFill>
                  <a:srgbClr val="7030A0"/>
                </a:solidFill>
              </a:rPr>
              <a:t>Paternalistic Disclosure Model</a:t>
            </a:r>
            <a:endParaRPr lang="en-US" dirty="0"/>
          </a:p>
        </p:txBody>
      </p:sp>
      <p:sp>
        <p:nvSpPr>
          <p:cNvPr id="5" name="Text Placeholder 4">
            <a:extLst>
              <a:ext uri="{FF2B5EF4-FFF2-40B4-BE49-F238E27FC236}">
                <a16:creationId xmlns:a16="http://schemas.microsoft.com/office/drawing/2014/main" id="{1B352835-391E-6D13-785F-15C819FC50A3}"/>
              </a:ext>
            </a:extLst>
          </p:cNvPr>
          <p:cNvSpPr>
            <a:spLocks noGrp="1"/>
          </p:cNvSpPr>
          <p:nvPr>
            <p:ph type="body" sz="quarter" idx="3"/>
          </p:nvPr>
        </p:nvSpPr>
        <p:spPr>
          <a:xfrm>
            <a:off x="531814" y="1652588"/>
            <a:ext cx="4114799" cy="639762"/>
          </a:xfrm>
          <a:solidFill>
            <a:schemeClr val="accent2">
              <a:lumMod val="60000"/>
              <a:lumOff val="40000"/>
            </a:schemeClr>
          </a:solidFill>
        </p:spPr>
        <p:txBody>
          <a:bodyPr/>
          <a:lstStyle/>
          <a:p>
            <a:pPr algn="ctr"/>
            <a:r>
              <a:rPr lang="en-US" dirty="0">
                <a:solidFill>
                  <a:schemeClr val="tx1">
                    <a:lumMod val="95000"/>
                    <a:lumOff val="5000"/>
                  </a:schemeClr>
                </a:solidFill>
              </a:rPr>
              <a:t>Disadvantages</a:t>
            </a:r>
          </a:p>
        </p:txBody>
      </p:sp>
      <p:sp>
        <p:nvSpPr>
          <p:cNvPr id="6" name="Content Placeholder 5">
            <a:extLst>
              <a:ext uri="{FF2B5EF4-FFF2-40B4-BE49-F238E27FC236}">
                <a16:creationId xmlns:a16="http://schemas.microsoft.com/office/drawing/2014/main" id="{99B6E5C3-10C8-4513-541C-53A10D5DC313}"/>
              </a:ext>
            </a:extLst>
          </p:cNvPr>
          <p:cNvSpPr>
            <a:spLocks noGrp="1"/>
          </p:cNvSpPr>
          <p:nvPr>
            <p:ph sz="quarter" idx="4"/>
          </p:nvPr>
        </p:nvSpPr>
        <p:spPr>
          <a:xfrm>
            <a:off x="531810" y="2292350"/>
            <a:ext cx="4114803" cy="4291011"/>
          </a:xfrm>
          <a:solidFill>
            <a:schemeClr val="accent2">
              <a:lumMod val="20000"/>
              <a:lumOff val="80000"/>
            </a:schemeClr>
          </a:solidFill>
        </p:spPr>
        <p:txBody>
          <a:bodyPr>
            <a:normAutofit/>
          </a:bodyPr>
          <a:lstStyle/>
          <a:p>
            <a:endParaRPr lang="en-US" sz="2800" dirty="0"/>
          </a:p>
          <a:p>
            <a:r>
              <a:rPr lang="en-US" sz="2600" dirty="0"/>
              <a:t>It involves  </a:t>
            </a:r>
            <a:r>
              <a:rPr lang="en-US" sz="2600" b="1" dirty="0">
                <a:solidFill>
                  <a:schemeClr val="tx2"/>
                </a:solidFill>
              </a:rPr>
              <a:t>expression of sympathy</a:t>
            </a:r>
            <a:r>
              <a:rPr lang="en-US" sz="2600" dirty="0"/>
              <a:t>.</a:t>
            </a:r>
          </a:p>
          <a:p>
            <a:pPr marL="0" indent="0">
              <a:buNone/>
            </a:pPr>
            <a:endParaRPr lang="en-US" sz="2600" dirty="0"/>
          </a:p>
          <a:p>
            <a:r>
              <a:rPr lang="en-US" sz="2600" dirty="0"/>
              <a:t>It involves the </a:t>
            </a:r>
            <a:r>
              <a:rPr lang="en-US" sz="2600" b="1" dirty="0">
                <a:solidFill>
                  <a:srgbClr val="00B050"/>
                </a:solidFill>
              </a:rPr>
              <a:t>sharing of emotions </a:t>
            </a:r>
            <a:r>
              <a:rPr lang="en-US" sz="2600" dirty="0"/>
              <a:t>on the part of the doctor.</a:t>
            </a:r>
          </a:p>
        </p:txBody>
      </p:sp>
      <p:sp>
        <p:nvSpPr>
          <p:cNvPr id="9" name="Isosceles Triangle 8">
            <a:extLst>
              <a:ext uri="{FF2B5EF4-FFF2-40B4-BE49-F238E27FC236}">
                <a16:creationId xmlns:a16="http://schemas.microsoft.com/office/drawing/2014/main" id="{D30D5F7F-9F55-BA9F-B8BF-809BA22F0065}"/>
              </a:ext>
            </a:extLst>
          </p:cNvPr>
          <p:cNvSpPr/>
          <p:nvPr/>
        </p:nvSpPr>
        <p:spPr>
          <a:xfrm>
            <a:off x="4787290" y="2292350"/>
            <a:ext cx="4356710" cy="2661054"/>
          </a:xfrm>
          <a:prstGeom prst="triangle">
            <a:avLst>
              <a:gd name="adj" fmla="val 49676"/>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FFFF00"/>
                </a:solidFill>
              </a:rPr>
              <a:t>NOT Recommended for use</a:t>
            </a:r>
          </a:p>
        </p:txBody>
      </p:sp>
      <p:sp>
        <p:nvSpPr>
          <p:cNvPr id="3" name="Rounded Rectangle 2">
            <a:extLst>
              <a:ext uri="{FF2B5EF4-FFF2-40B4-BE49-F238E27FC236}">
                <a16:creationId xmlns:a16="http://schemas.microsoft.com/office/drawing/2014/main" id="{328C0F24-86DF-FB18-0B4A-0EF879D0A56A}"/>
              </a:ext>
            </a:extLst>
          </p:cNvPr>
          <p:cNvSpPr/>
          <p:nvPr/>
        </p:nvSpPr>
        <p:spPr>
          <a:xfrm>
            <a:off x="142342" y="6372054"/>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430387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33BB-2219-B342-A95E-A990C46878BD}"/>
              </a:ext>
            </a:extLst>
          </p:cNvPr>
          <p:cNvSpPr>
            <a:spLocks noGrp="1"/>
          </p:cNvSpPr>
          <p:nvPr>
            <p:ph type="title"/>
          </p:nvPr>
        </p:nvSpPr>
        <p:spPr>
          <a:xfrm>
            <a:off x="457200" y="604910"/>
            <a:ext cx="8229600" cy="812727"/>
          </a:xfrm>
        </p:spPr>
        <p:txBody>
          <a:bodyPr/>
          <a:lstStyle/>
          <a:p>
            <a:r>
              <a:rPr lang="en-US" b="1" dirty="0">
                <a:solidFill>
                  <a:srgbClr val="7030A0"/>
                </a:solidFill>
              </a:rPr>
              <a:t>Non-Disclosure Model</a:t>
            </a:r>
          </a:p>
        </p:txBody>
      </p:sp>
      <p:sp>
        <p:nvSpPr>
          <p:cNvPr id="3" name="Content Placeholder 2">
            <a:extLst>
              <a:ext uri="{FF2B5EF4-FFF2-40B4-BE49-F238E27FC236}">
                <a16:creationId xmlns:a16="http://schemas.microsoft.com/office/drawing/2014/main" id="{EC654637-7DC8-A190-4456-22469D8A36DA}"/>
              </a:ext>
            </a:extLst>
          </p:cNvPr>
          <p:cNvSpPr>
            <a:spLocks noGrp="1"/>
          </p:cNvSpPr>
          <p:nvPr>
            <p:ph idx="1"/>
          </p:nvPr>
        </p:nvSpPr>
        <p:spPr>
          <a:xfrm>
            <a:off x="457200" y="2222695"/>
            <a:ext cx="8229600" cy="3903468"/>
          </a:xfrm>
        </p:spPr>
        <p:txBody>
          <a:bodyPr/>
          <a:lstStyle/>
          <a:p>
            <a:r>
              <a:rPr lang="en-US" dirty="0"/>
              <a:t>This model is based on the view that </a:t>
            </a:r>
            <a:r>
              <a:rPr lang="en-US" dirty="0">
                <a:solidFill>
                  <a:srgbClr val="C00000"/>
                </a:solidFill>
              </a:rPr>
              <a:t>under no circumstance should the patients be informed</a:t>
            </a:r>
            <a:r>
              <a:rPr lang="en-US" dirty="0"/>
              <a:t> that they have acquired lethal disease.</a:t>
            </a:r>
          </a:p>
          <a:p>
            <a:endParaRPr lang="en-US" dirty="0"/>
          </a:p>
        </p:txBody>
      </p:sp>
      <p:sp>
        <p:nvSpPr>
          <p:cNvPr id="5" name="Rounded Rectangle 2">
            <a:extLst>
              <a:ext uri="{FF2B5EF4-FFF2-40B4-BE49-F238E27FC236}">
                <a16:creationId xmlns:a16="http://schemas.microsoft.com/office/drawing/2014/main" id="{EAE00738-A739-9D0A-A4D6-DAC5597C2D91}"/>
              </a:ext>
            </a:extLst>
          </p:cNvPr>
          <p:cNvSpPr/>
          <p:nvPr/>
        </p:nvSpPr>
        <p:spPr>
          <a:xfrm>
            <a:off x="185530" y="6304163"/>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17395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AC68-4CEA-ACCC-C60D-B58B8734B71C}"/>
              </a:ext>
            </a:extLst>
          </p:cNvPr>
          <p:cNvSpPr>
            <a:spLocks noGrp="1"/>
          </p:cNvSpPr>
          <p:nvPr>
            <p:ph type="title"/>
          </p:nvPr>
        </p:nvSpPr>
        <p:spPr>
          <a:xfrm>
            <a:off x="457200" y="590842"/>
            <a:ext cx="8229600" cy="826795"/>
          </a:xfrm>
        </p:spPr>
        <p:txBody>
          <a:bodyPr/>
          <a:lstStyle/>
          <a:p>
            <a:r>
              <a:rPr lang="en-US" b="1" dirty="0">
                <a:solidFill>
                  <a:srgbClr val="7030A0"/>
                </a:solidFill>
              </a:rPr>
              <a:t>Non Disclosure Model</a:t>
            </a:r>
            <a:endParaRPr lang="en-US" dirty="0"/>
          </a:p>
        </p:txBody>
      </p:sp>
      <p:sp>
        <p:nvSpPr>
          <p:cNvPr id="3" name="Text Placeholder 2">
            <a:extLst>
              <a:ext uri="{FF2B5EF4-FFF2-40B4-BE49-F238E27FC236}">
                <a16:creationId xmlns:a16="http://schemas.microsoft.com/office/drawing/2014/main" id="{4A96DE59-19F3-F7C3-4188-16E5404C2A27}"/>
              </a:ext>
            </a:extLst>
          </p:cNvPr>
          <p:cNvSpPr>
            <a:spLocks noGrp="1"/>
          </p:cNvSpPr>
          <p:nvPr>
            <p:ph type="body" idx="1"/>
          </p:nvPr>
        </p:nvSpPr>
        <p:spPr>
          <a:xfrm>
            <a:off x="457199" y="1513644"/>
            <a:ext cx="4114799" cy="639762"/>
          </a:xfrm>
          <a:solidFill>
            <a:schemeClr val="accent3">
              <a:lumMod val="60000"/>
              <a:lumOff val="40000"/>
            </a:schemeClr>
          </a:solidFill>
        </p:spPr>
        <p:txBody>
          <a:bodyPr/>
          <a:lstStyle/>
          <a:p>
            <a:pPr algn="ctr"/>
            <a:r>
              <a:rPr lang="en-US" dirty="0">
                <a:solidFill>
                  <a:schemeClr val="tx1">
                    <a:lumMod val="95000"/>
                    <a:lumOff val="5000"/>
                  </a:schemeClr>
                </a:solidFill>
              </a:rPr>
              <a:t>Advantages</a:t>
            </a:r>
          </a:p>
        </p:txBody>
      </p:sp>
      <p:sp>
        <p:nvSpPr>
          <p:cNvPr id="4" name="Content Placeholder 3">
            <a:extLst>
              <a:ext uri="{FF2B5EF4-FFF2-40B4-BE49-F238E27FC236}">
                <a16:creationId xmlns:a16="http://schemas.microsoft.com/office/drawing/2014/main" id="{480AC4DE-9580-02C7-D2D7-5E9FBD0BFC5E}"/>
              </a:ext>
            </a:extLst>
          </p:cNvPr>
          <p:cNvSpPr>
            <a:spLocks noGrp="1"/>
          </p:cNvSpPr>
          <p:nvPr>
            <p:ph sz="half" idx="2"/>
          </p:nvPr>
        </p:nvSpPr>
        <p:spPr>
          <a:xfrm>
            <a:off x="457200" y="2153406"/>
            <a:ext cx="4114800" cy="4429955"/>
          </a:xfrm>
          <a:solidFill>
            <a:schemeClr val="accent3">
              <a:lumMod val="20000"/>
              <a:lumOff val="80000"/>
            </a:schemeClr>
          </a:solidFill>
        </p:spPr>
        <p:txBody>
          <a:bodyPr>
            <a:normAutofit/>
          </a:bodyPr>
          <a:lstStyle/>
          <a:p>
            <a:endParaRPr lang="en-US" sz="2800" dirty="0"/>
          </a:p>
          <a:p>
            <a:r>
              <a:rPr lang="en-US" sz="2600" dirty="0"/>
              <a:t>It is </a:t>
            </a:r>
            <a:r>
              <a:rPr lang="en-US" sz="2600" dirty="0">
                <a:solidFill>
                  <a:srgbClr val="FF0000"/>
                </a:solidFill>
              </a:rPr>
              <a:t>easier and less time taking</a:t>
            </a:r>
            <a:r>
              <a:rPr lang="en-US" sz="2600" dirty="0"/>
              <a:t>.</a:t>
            </a:r>
          </a:p>
          <a:p>
            <a:pPr marL="0" indent="0">
              <a:buNone/>
            </a:pPr>
            <a:endParaRPr lang="en-US" sz="2600" dirty="0"/>
          </a:p>
          <a:p>
            <a:r>
              <a:rPr lang="en-US" sz="2600" dirty="0"/>
              <a:t>It suits those people who </a:t>
            </a:r>
            <a:r>
              <a:rPr lang="en-US" sz="2600" dirty="0">
                <a:solidFill>
                  <a:srgbClr val="FF0000"/>
                </a:solidFill>
              </a:rPr>
              <a:t>prefer not to know </a:t>
            </a:r>
            <a:r>
              <a:rPr lang="en-US" sz="2600" dirty="0"/>
              <a:t>about the disease</a:t>
            </a:r>
          </a:p>
        </p:txBody>
      </p:sp>
      <p:sp>
        <p:nvSpPr>
          <p:cNvPr id="5" name="Text Placeholder 4">
            <a:extLst>
              <a:ext uri="{FF2B5EF4-FFF2-40B4-BE49-F238E27FC236}">
                <a16:creationId xmlns:a16="http://schemas.microsoft.com/office/drawing/2014/main" id="{1B352835-391E-6D13-785F-15C819FC50A3}"/>
              </a:ext>
            </a:extLst>
          </p:cNvPr>
          <p:cNvSpPr>
            <a:spLocks noGrp="1"/>
          </p:cNvSpPr>
          <p:nvPr>
            <p:ph type="body" sz="quarter" idx="3"/>
          </p:nvPr>
        </p:nvSpPr>
        <p:spPr>
          <a:xfrm>
            <a:off x="4572001" y="1513644"/>
            <a:ext cx="4114799" cy="639762"/>
          </a:xfrm>
          <a:solidFill>
            <a:schemeClr val="accent2">
              <a:lumMod val="60000"/>
              <a:lumOff val="40000"/>
            </a:schemeClr>
          </a:solidFill>
        </p:spPr>
        <p:txBody>
          <a:bodyPr/>
          <a:lstStyle/>
          <a:p>
            <a:pPr algn="ctr"/>
            <a:r>
              <a:rPr lang="en-US" dirty="0">
                <a:solidFill>
                  <a:schemeClr val="tx1">
                    <a:lumMod val="95000"/>
                    <a:lumOff val="5000"/>
                  </a:schemeClr>
                </a:solidFill>
              </a:rPr>
              <a:t>Disadvantages</a:t>
            </a:r>
          </a:p>
        </p:txBody>
      </p:sp>
      <p:sp>
        <p:nvSpPr>
          <p:cNvPr id="6" name="Content Placeholder 5">
            <a:extLst>
              <a:ext uri="{FF2B5EF4-FFF2-40B4-BE49-F238E27FC236}">
                <a16:creationId xmlns:a16="http://schemas.microsoft.com/office/drawing/2014/main" id="{99B6E5C3-10C8-4513-541C-53A10D5DC313}"/>
              </a:ext>
            </a:extLst>
          </p:cNvPr>
          <p:cNvSpPr>
            <a:spLocks noGrp="1"/>
          </p:cNvSpPr>
          <p:nvPr>
            <p:ph sz="quarter" idx="4"/>
          </p:nvPr>
        </p:nvSpPr>
        <p:spPr>
          <a:xfrm>
            <a:off x="4571998" y="2153406"/>
            <a:ext cx="4114803" cy="4429955"/>
          </a:xfrm>
          <a:solidFill>
            <a:schemeClr val="accent2">
              <a:lumMod val="20000"/>
              <a:lumOff val="80000"/>
            </a:schemeClr>
          </a:solidFill>
        </p:spPr>
        <p:txBody>
          <a:bodyPr>
            <a:noAutofit/>
          </a:bodyPr>
          <a:lstStyle/>
          <a:p>
            <a:r>
              <a:rPr lang="en-US" dirty="0">
                <a:solidFill>
                  <a:srgbClr val="FF0000"/>
                </a:solidFill>
              </a:rPr>
              <a:t>Denial of the opportunity</a:t>
            </a:r>
            <a:r>
              <a:rPr lang="en-US" dirty="0"/>
              <a:t> to adjust to the illness.</a:t>
            </a:r>
          </a:p>
          <a:p>
            <a:r>
              <a:rPr lang="en-US" dirty="0">
                <a:solidFill>
                  <a:srgbClr val="C00000"/>
                </a:solidFill>
              </a:rPr>
              <a:t>Trust in doctor </a:t>
            </a:r>
            <a:r>
              <a:rPr lang="en-US" dirty="0"/>
              <a:t>is undermined</a:t>
            </a:r>
          </a:p>
          <a:p>
            <a:r>
              <a:rPr lang="en-US" dirty="0"/>
              <a:t>Compliance is </a:t>
            </a:r>
            <a:r>
              <a:rPr lang="en-US" dirty="0">
                <a:solidFill>
                  <a:srgbClr val="0070C0"/>
                </a:solidFill>
              </a:rPr>
              <a:t>less likely</a:t>
            </a:r>
          </a:p>
          <a:p>
            <a:r>
              <a:rPr lang="en-US" dirty="0"/>
              <a:t>Patient may acquire </a:t>
            </a:r>
            <a:r>
              <a:rPr lang="en-US" dirty="0">
                <a:solidFill>
                  <a:srgbClr val="C00000"/>
                </a:solidFill>
              </a:rPr>
              <a:t>wrong information</a:t>
            </a:r>
            <a:r>
              <a:rPr lang="en-US" dirty="0"/>
              <a:t> leading to avoidance and isolation</a:t>
            </a:r>
          </a:p>
          <a:p>
            <a:r>
              <a:rPr lang="en-US" dirty="0"/>
              <a:t>Patient may experience </a:t>
            </a:r>
            <a:r>
              <a:rPr lang="en-US" dirty="0">
                <a:solidFill>
                  <a:srgbClr val="0070C0"/>
                </a:solidFill>
              </a:rPr>
              <a:t>sense of loss of control </a:t>
            </a:r>
            <a:r>
              <a:rPr lang="en-US" dirty="0"/>
              <a:t>in what is happening to body</a:t>
            </a:r>
          </a:p>
        </p:txBody>
      </p:sp>
      <p:sp>
        <p:nvSpPr>
          <p:cNvPr id="8" name="Rounded Rectangle 2">
            <a:extLst>
              <a:ext uri="{FF2B5EF4-FFF2-40B4-BE49-F238E27FC236}">
                <a16:creationId xmlns:a16="http://schemas.microsoft.com/office/drawing/2014/main" id="{EC7BE2D8-6A60-87BE-D2D6-75D2131F5016}"/>
              </a:ext>
            </a:extLst>
          </p:cNvPr>
          <p:cNvSpPr/>
          <p:nvPr/>
        </p:nvSpPr>
        <p:spPr>
          <a:xfrm>
            <a:off x="68488" y="6327452"/>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91607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B6DC8-0035-D5BF-D170-DFA7B3DD1A01}"/>
              </a:ext>
            </a:extLst>
          </p:cNvPr>
          <p:cNvSpPr>
            <a:spLocks noGrp="1"/>
          </p:cNvSpPr>
          <p:nvPr>
            <p:ph type="title"/>
          </p:nvPr>
        </p:nvSpPr>
        <p:spPr>
          <a:xfrm>
            <a:off x="457200" y="768625"/>
            <a:ext cx="8229600" cy="861392"/>
          </a:xfrm>
        </p:spPr>
        <p:txBody>
          <a:bodyPr>
            <a:noAutofit/>
          </a:bodyPr>
          <a:lstStyle/>
          <a:p>
            <a:pPr algn="l"/>
            <a:r>
              <a:rPr lang="en-US" sz="2200" b="1" dirty="0">
                <a:solidFill>
                  <a:srgbClr val="7030A0"/>
                </a:solidFill>
              </a:rPr>
              <a:t>Delivering Bad News to Patients: Survey of Physicians, Patients, and Their Family Members’ Attitudes </a:t>
            </a:r>
            <a:br>
              <a:rPr lang="en-US" sz="2200" b="1" dirty="0">
                <a:solidFill>
                  <a:srgbClr val="7030A0"/>
                </a:solidFill>
              </a:rPr>
            </a:br>
            <a:r>
              <a:rPr lang="en-US" sz="1900" b="1" dirty="0">
                <a:solidFill>
                  <a:schemeClr val="tx2">
                    <a:lumMod val="60000"/>
                    <a:lumOff val="40000"/>
                  </a:schemeClr>
                </a:solidFill>
              </a:rPr>
              <a:t>Amir </a:t>
            </a:r>
            <a:r>
              <a:rPr lang="en-US" sz="1900" b="1" dirty="0" err="1">
                <a:solidFill>
                  <a:schemeClr val="tx2">
                    <a:lumMod val="60000"/>
                    <a:lumOff val="40000"/>
                  </a:schemeClr>
                </a:solidFill>
              </a:rPr>
              <a:t>Bazrafshan</a:t>
            </a:r>
            <a:r>
              <a:rPr lang="en-US" sz="1900" b="1" dirty="0">
                <a:solidFill>
                  <a:schemeClr val="tx2">
                    <a:lumMod val="60000"/>
                    <a:lumOff val="40000"/>
                  </a:schemeClr>
                </a:solidFill>
              </a:rPr>
              <a:t> Shiraz E-Med J. 2022</a:t>
            </a:r>
          </a:p>
        </p:txBody>
      </p:sp>
      <p:sp>
        <p:nvSpPr>
          <p:cNvPr id="3" name="Content Placeholder 2">
            <a:extLst>
              <a:ext uri="{FF2B5EF4-FFF2-40B4-BE49-F238E27FC236}">
                <a16:creationId xmlns:a16="http://schemas.microsoft.com/office/drawing/2014/main" id="{5603A0D4-297C-AA9D-2B0E-09FCF74C295D}"/>
              </a:ext>
            </a:extLst>
          </p:cNvPr>
          <p:cNvSpPr>
            <a:spLocks noGrp="1"/>
          </p:cNvSpPr>
          <p:nvPr>
            <p:ph idx="1"/>
          </p:nvPr>
        </p:nvSpPr>
        <p:spPr>
          <a:xfrm>
            <a:off x="457200" y="2107096"/>
            <a:ext cx="8229600" cy="4327179"/>
          </a:xfrm>
        </p:spPr>
        <p:txBody>
          <a:bodyPr>
            <a:normAutofit fontScale="85000" lnSpcReduction="20000"/>
          </a:bodyPr>
          <a:lstStyle/>
          <a:p>
            <a:r>
              <a:rPr lang="en-US" dirty="0"/>
              <a:t>Giving bad news to patients is always a challenging and unpleasant process, but it is essential for the medical team.</a:t>
            </a:r>
          </a:p>
          <a:p>
            <a:r>
              <a:rPr lang="en-US" dirty="0"/>
              <a:t>The meaning of bad news in medicine is giving information about a person’s illness that leads to a negative impact on the feeling, quality of life, and beliefs of patients and their families </a:t>
            </a:r>
          </a:p>
          <a:p>
            <a:r>
              <a:rPr lang="en-US" dirty="0"/>
              <a:t>Iranian people tend to protect those around them, and the desire to give bad news to those around them is lower than the tendency to hear bad news about one’s own illness. With increasing education, the tendency to telling bad news increases.</a:t>
            </a:r>
          </a:p>
        </p:txBody>
      </p:sp>
      <p:sp>
        <p:nvSpPr>
          <p:cNvPr id="4" name="Rounded Rectangle 5">
            <a:extLst>
              <a:ext uri="{FF2B5EF4-FFF2-40B4-BE49-F238E27FC236}">
                <a16:creationId xmlns:a16="http://schemas.microsoft.com/office/drawing/2014/main" id="{999ADB7A-649F-AAD4-B9C9-AA624E211D59}"/>
              </a:ext>
            </a:extLst>
          </p:cNvPr>
          <p:cNvSpPr/>
          <p:nvPr/>
        </p:nvSpPr>
        <p:spPr>
          <a:xfrm>
            <a:off x="6311900" y="6215270"/>
            <a:ext cx="2690392" cy="36809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
        <p:nvSpPr>
          <p:cNvPr id="10" name="TextBox 9">
            <a:extLst>
              <a:ext uri="{FF2B5EF4-FFF2-40B4-BE49-F238E27FC236}">
                <a16:creationId xmlns:a16="http://schemas.microsoft.com/office/drawing/2014/main" id="{44A499FB-F8C1-3235-D9F6-C59A9218E5F5}"/>
              </a:ext>
            </a:extLst>
          </p:cNvPr>
          <p:cNvSpPr txBox="1"/>
          <p:nvPr/>
        </p:nvSpPr>
        <p:spPr>
          <a:xfrm>
            <a:off x="636104" y="6447528"/>
            <a:ext cx="5804452" cy="338554"/>
          </a:xfrm>
          <a:prstGeom prst="rect">
            <a:avLst/>
          </a:prstGeom>
          <a:noFill/>
        </p:spPr>
        <p:txBody>
          <a:bodyPr wrap="square">
            <a:spAutoFit/>
          </a:bodyPr>
          <a:lstStyle/>
          <a:p>
            <a:r>
              <a:rPr lang="en-US" sz="1600" b="1" dirty="0">
                <a:solidFill>
                  <a:schemeClr val="tx2">
                    <a:lumMod val="60000"/>
                    <a:lumOff val="40000"/>
                  </a:schemeClr>
                </a:solidFill>
              </a:rPr>
              <a:t>https://brieflands.com/articles/semj-109016.pdf</a:t>
            </a:r>
          </a:p>
        </p:txBody>
      </p:sp>
    </p:spTree>
    <p:extLst>
      <p:ext uri="{BB962C8B-B14F-4D97-AF65-F5344CB8AC3E}">
        <p14:creationId xmlns:p14="http://schemas.microsoft.com/office/powerpoint/2010/main" val="1201549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42" y="2208433"/>
            <a:ext cx="7543800" cy="3733800"/>
          </a:xfrm>
        </p:spPr>
        <p:txBody>
          <a:bodyPr>
            <a:noAutofit/>
          </a:bodyPr>
          <a:lstStyle/>
          <a:p>
            <a:pPr marL="342900" indent="-342900" algn="l">
              <a:buClr>
                <a:schemeClr val="tx1"/>
              </a:buClr>
              <a:buFont typeface="Arial" panose="020B0604020202020204" pitchFamily="34" charset="0"/>
              <a:buChar char="•"/>
            </a:pPr>
            <a:r>
              <a:rPr lang="en-US" sz="2400" dirty="0"/>
              <a:t>The </a:t>
            </a:r>
            <a:r>
              <a:rPr lang="en-US" sz="2400" dirty="0">
                <a:solidFill>
                  <a:srgbClr val="FF0000"/>
                </a:solidFill>
              </a:rPr>
              <a:t>principle of confidentiality </a:t>
            </a:r>
            <a:r>
              <a:rPr lang="en-US" sz="2400" dirty="0"/>
              <a:t>is the ethical obligation of physician to preserve the information gathered in association with patient care.</a:t>
            </a:r>
            <a:br>
              <a:rPr lang="en-US" sz="2400" dirty="0"/>
            </a:br>
            <a:br>
              <a:rPr lang="en-US" sz="2400" dirty="0"/>
            </a:br>
            <a:r>
              <a:rPr lang="en-US" sz="2400" dirty="0"/>
              <a:t>The patient needs to be able </a:t>
            </a:r>
            <a:r>
              <a:rPr lang="en-US" sz="2400" dirty="0">
                <a:solidFill>
                  <a:srgbClr val="FF0000"/>
                </a:solidFill>
              </a:rPr>
              <a:t>to trust the physicians</a:t>
            </a:r>
            <a:r>
              <a:rPr lang="en-US" sz="2400" dirty="0"/>
              <a:t>, will protect the information shared in confidence.</a:t>
            </a:r>
            <a:br>
              <a:rPr lang="en-US" sz="2400" dirty="0"/>
            </a:br>
            <a:br>
              <a:rPr lang="en-US" sz="2400" dirty="0"/>
            </a:br>
            <a:r>
              <a:rPr lang="en-US" sz="2400" dirty="0"/>
              <a:t>It is worth emphasizing that, confidentiality can be </a:t>
            </a:r>
            <a:r>
              <a:rPr lang="en-US" sz="2400" dirty="0">
                <a:solidFill>
                  <a:srgbClr val="FF0000"/>
                </a:solidFill>
              </a:rPr>
              <a:t>breached in few cases</a:t>
            </a:r>
            <a:r>
              <a:rPr lang="en-US" sz="2400" dirty="0"/>
              <a:t>, to other healthcare personnels for patient care, patient can harm oneself or others or required by law.</a:t>
            </a:r>
            <a:endParaRPr lang="en-US" sz="2400" dirty="0">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a:srcRect l="25034" t="8588" r="20335" b="8155"/>
          <a:stretch/>
        </p:blipFill>
        <p:spPr>
          <a:xfrm>
            <a:off x="7467600" y="703400"/>
            <a:ext cx="1482501" cy="1419896"/>
          </a:xfrm>
          <a:prstGeom prst="rect">
            <a:avLst/>
          </a:prstGeom>
        </p:spPr>
      </p:pic>
      <p:sp>
        <p:nvSpPr>
          <p:cNvPr id="5" name="Oval 4"/>
          <p:cNvSpPr/>
          <p:nvPr/>
        </p:nvSpPr>
        <p:spPr>
          <a:xfrm>
            <a:off x="2895600"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t>Confidentiality</a:t>
            </a:r>
          </a:p>
        </p:txBody>
      </p:sp>
      <p:sp>
        <p:nvSpPr>
          <p:cNvPr id="7" name="Rounded Rectangle 5">
            <a:extLst>
              <a:ext uri="{FF2B5EF4-FFF2-40B4-BE49-F238E27FC236}">
                <a16:creationId xmlns:a16="http://schemas.microsoft.com/office/drawing/2014/main" id="{81113668-258F-8BD5-4629-D50DE625CBB4}"/>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4285089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DB2F-44E7-B36C-C861-87198457D887}"/>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5A57193C-488C-D6D5-7D92-92B9B9D10233}"/>
              </a:ext>
            </a:extLst>
          </p:cNvPr>
          <p:cNvSpPr>
            <a:spLocks noGrp="1"/>
          </p:cNvSpPr>
          <p:nvPr>
            <p:ph idx="1"/>
          </p:nvPr>
        </p:nvSpPr>
        <p:spPr>
          <a:xfrm>
            <a:off x="457200" y="1730326"/>
            <a:ext cx="8229600" cy="4395837"/>
          </a:xfrm>
        </p:spPr>
        <p:txBody>
          <a:bodyPr>
            <a:normAutofit fontScale="85000" lnSpcReduction="10000"/>
          </a:bodyPr>
          <a:lstStyle/>
          <a:p>
            <a:pPr marL="0" indent="0">
              <a:buNone/>
            </a:pPr>
            <a:r>
              <a:rPr lang="en-US" b="1" dirty="0"/>
              <a:t>1. A 30 year old manual laborer fell from 3rd floor and sustained a crush injury of right arm. What is the best strategy to break news of amputating his arm</a:t>
            </a:r>
            <a:endParaRPr lang="en-US" dirty="0"/>
          </a:p>
          <a:p>
            <a:pPr marL="0" indent="0">
              <a:buNone/>
            </a:pPr>
            <a:r>
              <a:rPr lang="en-US" dirty="0"/>
              <a:t>a. After amputation as patient may refuse if informed before surgery</a:t>
            </a:r>
          </a:p>
          <a:p>
            <a:pPr marL="0" indent="0">
              <a:buNone/>
            </a:pPr>
            <a:r>
              <a:rPr lang="en-US" dirty="0"/>
              <a:t>b. Before surgery </a:t>
            </a:r>
          </a:p>
          <a:p>
            <a:pPr marL="0" indent="0">
              <a:buNone/>
            </a:pPr>
            <a:r>
              <a:rPr lang="en-US" dirty="0"/>
              <a:t>c.  Inform and take consent from attendants </a:t>
            </a:r>
          </a:p>
          <a:p>
            <a:pPr marL="0" indent="0">
              <a:buNone/>
            </a:pPr>
            <a:r>
              <a:rPr lang="en-US" dirty="0"/>
              <a:t>d.  Inform everyone to not tell the patient till the patient is mentally ready to accept his loss</a:t>
            </a:r>
          </a:p>
          <a:p>
            <a:pPr marL="514350" indent="-514350">
              <a:buAutoNum type="alphaLcPeriod" startAt="5"/>
            </a:pPr>
            <a:r>
              <a:rPr lang="en-US" dirty="0"/>
              <a:t>Refer to psychiatrist for counselling</a:t>
            </a:r>
          </a:p>
          <a:p>
            <a:pPr marL="0" indent="0">
              <a:buNone/>
            </a:pPr>
            <a:endParaRPr lang="en-US" dirty="0"/>
          </a:p>
          <a:p>
            <a:pPr marL="0" indent="0">
              <a:buNone/>
            </a:pPr>
            <a:endParaRPr lang="en-US" dirty="0"/>
          </a:p>
          <a:p>
            <a:endParaRPr lang="en-US" dirty="0"/>
          </a:p>
        </p:txBody>
      </p:sp>
      <p:sp>
        <p:nvSpPr>
          <p:cNvPr id="14" name="TextBox 13">
            <a:extLst>
              <a:ext uri="{FF2B5EF4-FFF2-40B4-BE49-F238E27FC236}">
                <a16:creationId xmlns:a16="http://schemas.microsoft.com/office/drawing/2014/main" id="{B7ABB41D-47B2-5B8B-E994-20A3ACDA1446}"/>
              </a:ext>
            </a:extLst>
          </p:cNvPr>
          <p:cNvSpPr txBox="1"/>
          <p:nvPr/>
        </p:nvSpPr>
        <p:spPr>
          <a:xfrm>
            <a:off x="3080826" y="6126163"/>
            <a:ext cx="3291840" cy="430887"/>
          </a:xfrm>
          <a:prstGeom prst="rect">
            <a:avLst/>
          </a:prstGeom>
          <a:noFill/>
        </p:spPr>
        <p:txBody>
          <a:bodyPr wrap="square" rtlCol="0">
            <a:spAutoFit/>
          </a:bodyPr>
          <a:lstStyle/>
          <a:p>
            <a:pPr algn="ctr"/>
            <a:r>
              <a:rPr lang="en-US" sz="2200" b="1" dirty="0">
                <a:solidFill>
                  <a:srgbClr val="FF0000"/>
                </a:solidFill>
              </a:rPr>
              <a:t>Answer: b</a:t>
            </a:r>
          </a:p>
        </p:txBody>
      </p:sp>
    </p:spTree>
    <p:extLst>
      <p:ext uri="{BB962C8B-B14F-4D97-AF65-F5344CB8AC3E}">
        <p14:creationId xmlns:p14="http://schemas.microsoft.com/office/powerpoint/2010/main" val="232296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B9E4B-9D30-54F1-6A2B-34E9884E2268}"/>
              </a:ext>
            </a:extLst>
          </p:cNvPr>
          <p:cNvSpPr>
            <a:spLocks noGrp="1"/>
          </p:cNvSpPr>
          <p:nvPr>
            <p:ph type="title"/>
          </p:nvPr>
        </p:nvSpPr>
        <p:spPr>
          <a:xfrm>
            <a:off x="457200" y="731836"/>
            <a:ext cx="8229600" cy="685801"/>
          </a:xfrm>
        </p:spPr>
        <p:txBody>
          <a:bodyPr>
            <a:normAutofit fontScale="90000"/>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C72951A5-BE6A-3302-263D-957BBCED1271}"/>
              </a:ext>
            </a:extLst>
          </p:cNvPr>
          <p:cNvSpPr>
            <a:spLocks noGrp="1"/>
          </p:cNvSpPr>
          <p:nvPr>
            <p:ph idx="1"/>
          </p:nvPr>
        </p:nvSpPr>
        <p:spPr/>
        <p:txBody>
          <a:bodyPr/>
          <a:lstStyle/>
          <a:p>
            <a:pPr marL="0" marR="0" lvl="0" indent="0" rtl="0">
              <a:spcBef>
                <a:spcPts val="0"/>
              </a:spcBef>
              <a:spcAft>
                <a:spcPts val="0"/>
              </a:spcAft>
              <a:buNone/>
              <a:tabLst>
                <a:tab pos="457200" algn="l"/>
              </a:tabLst>
            </a:pPr>
            <a:r>
              <a:rPr lang="en-IN" sz="2200" b="1" dirty="0">
                <a:effectLst/>
                <a:latin typeface="+mj-lt"/>
                <a:ea typeface="Times New Roman" panose="02020603050405020304" pitchFamily="18" charset="0"/>
              </a:rPr>
              <a:t>2. A 21 year old pregnant woman having nephrotic syndrome is admitted in the ward. She goes into labour and has a still birth. Following this, she develops DIC. Treating doctors are </a:t>
            </a:r>
            <a:r>
              <a:rPr lang="en-IN" sz="2200" b="1" dirty="0" err="1">
                <a:effectLst/>
                <a:latin typeface="+mj-lt"/>
                <a:ea typeface="Times New Roman" panose="02020603050405020304" pitchFamily="18" charset="0"/>
              </a:rPr>
              <a:t>skeptical</a:t>
            </a:r>
            <a:r>
              <a:rPr lang="en-IN" sz="2200" b="1" dirty="0">
                <a:effectLst/>
                <a:latin typeface="+mj-lt"/>
                <a:ea typeface="Times New Roman" panose="02020603050405020304" pitchFamily="18" charset="0"/>
              </a:rPr>
              <a:t> about her prognosis. How will you proceed about informing her regarding her baby’s demise?</a:t>
            </a:r>
            <a:endParaRPr lang="en-US" sz="2200" b="1" dirty="0">
              <a:effectLst/>
              <a:latin typeface="+mj-lt"/>
              <a:ea typeface="Times New Roman" panose="02020603050405020304" pitchFamily="18" charset="0"/>
            </a:endParaRPr>
          </a:p>
          <a:p>
            <a:pPr marL="457200" marR="0">
              <a:spcBef>
                <a:spcPts val="0"/>
              </a:spcBef>
              <a:spcAft>
                <a:spcPts val="0"/>
              </a:spcAft>
            </a:pPr>
            <a:r>
              <a:rPr lang="en-US" sz="2200" dirty="0">
                <a:effectLst/>
                <a:latin typeface="+mj-lt"/>
                <a:ea typeface="Times New Roman" panose="02020603050405020304" pitchFamily="18" charset="0"/>
              </a:rPr>
              <a:t> </a:t>
            </a:r>
          </a:p>
          <a:p>
            <a:pPr>
              <a:spcBef>
                <a:spcPts val="0"/>
              </a:spcBef>
              <a:buFont typeface="+mj-lt"/>
              <a:buAutoNum type="alphaLcPeriod"/>
              <a:tabLst>
                <a:tab pos="457200" algn="l"/>
              </a:tabLst>
            </a:pPr>
            <a:r>
              <a:rPr lang="en-IN" sz="2200" dirty="0">
                <a:latin typeface="+mj-lt"/>
                <a:ea typeface="Times New Roman" panose="02020603050405020304" pitchFamily="18" charset="0"/>
              </a:rPr>
              <a:t>Conceal the information completely</a:t>
            </a:r>
            <a:endParaRPr lang="en-US" sz="2200" dirty="0">
              <a:latin typeface="+mj-lt"/>
              <a:ea typeface="Times New Roman" panose="02020603050405020304" pitchFamily="18" charset="0"/>
            </a:endParaRPr>
          </a:p>
          <a:p>
            <a:pPr>
              <a:spcBef>
                <a:spcPts val="0"/>
              </a:spcBef>
              <a:buFont typeface="+mj-lt"/>
              <a:buAutoNum type="alphaLcPeriod"/>
              <a:tabLst>
                <a:tab pos="457200" algn="l"/>
              </a:tabLst>
            </a:pPr>
            <a:r>
              <a:rPr lang="en-IN" sz="2200" dirty="0">
                <a:latin typeface="+mj-lt"/>
                <a:ea typeface="Times New Roman" panose="02020603050405020304" pitchFamily="18" charset="0"/>
              </a:rPr>
              <a:t>Inform her attendants but not tell her as her condition may get worse due to stress</a:t>
            </a:r>
            <a:endParaRPr lang="en-US" sz="2200" dirty="0">
              <a:latin typeface="+mj-lt"/>
              <a:ea typeface="Times New Roman" panose="02020603050405020304" pitchFamily="18" charset="0"/>
            </a:endParaRPr>
          </a:p>
          <a:p>
            <a:pPr marL="342900" marR="0" lvl="0" indent="-342900">
              <a:spcBef>
                <a:spcPts val="0"/>
              </a:spcBef>
              <a:spcAft>
                <a:spcPts val="0"/>
              </a:spcAft>
              <a:buFont typeface="+mj-lt"/>
              <a:buAutoNum type="alphaLcPeriod"/>
              <a:tabLst>
                <a:tab pos="457200" algn="l"/>
              </a:tabLst>
            </a:pPr>
            <a:r>
              <a:rPr lang="en-IN" sz="2200" dirty="0">
                <a:effectLst/>
                <a:latin typeface="+mj-lt"/>
                <a:ea typeface="Times New Roman" panose="02020603050405020304" pitchFamily="18" charset="0"/>
              </a:rPr>
              <a:t>Inform her immediately as it’s her right to know</a:t>
            </a:r>
            <a:endParaRPr lang="en-US" sz="2200" dirty="0">
              <a:effectLst/>
              <a:latin typeface="+mj-lt"/>
              <a:ea typeface="Times New Roman" panose="02020603050405020304" pitchFamily="18" charset="0"/>
            </a:endParaRPr>
          </a:p>
          <a:p>
            <a:pPr marL="342900" marR="0" lvl="0" indent="-342900">
              <a:spcBef>
                <a:spcPts val="0"/>
              </a:spcBef>
              <a:spcAft>
                <a:spcPts val="0"/>
              </a:spcAft>
              <a:buFont typeface="+mj-lt"/>
              <a:buAutoNum type="alphaLcPeriod"/>
              <a:tabLst>
                <a:tab pos="457200" algn="l"/>
              </a:tabLst>
            </a:pPr>
            <a:r>
              <a:rPr lang="en-IN" sz="2200" dirty="0">
                <a:effectLst/>
                <a:latin typeface="+mj-lt"/>
                <a:ea typeface="Times New Roman" panose="02020603050405020304" pitchFamily="18" charset="0"/>
              </a:rPr>
              <a:t>Inform her in a step wise manner carefully observing how she’s reacting to the information</a:t>
            </a:r>
            <a:endParaRPr lang="en-US" sz="2200" dirty="0">
              <a:effectLst/>
              <a:latin typeface="+mj-lt"/>
              <a:ea typeface="Times New Roman" panose="02020603050405020304" pitchFamily="18" charset="0"/>
            </a:endParaRPr>
          </a:p>
          <a:p>
            <a:pPr marL="342900" marR="0" lvl="0" indent="-342900">
              <a:spcBef>
                <a:spcPts val="0"/>
              </a:spcBef>
              <a:spcAft>
                <a:spcPts val="0"/>
              </a:spcAft>
              <a:buFont typeface="+mj-lt"/>
              <a:buAutoNum type="alphaLcPeriod"/>
              <a:tabLst>
                <a:tab pos="457200" algn="l"/>
              </a:tabLst>
            </a:pPr>
            <a:r>
              <a:rPr lang="en-IN" sz="2200" dirty="0">
                <a:latin typeface="+mj-lt"/>
                <a:ea typeface="Times New Roman" panose="02020603050405020304" pitchFamily="18" charset="0"/>
              </a:rPr>
              <a:t>Inform the hospital staff not to inform the patient or the family</a:t>
            </a:r>
          </a:p>
          <a:p>
            <a:pPr marL="342900" marR="0" lvl="0" indent="-342900">
              <a:spcBef>
                <a:spcPts val="0"/>
              </a:spcBef>
              <a:spcAft>
                <a:spcPts val="0"/>
              </a:spcAft>
              <a:buFont typeface="+mj-lt"/>
              <a:buAutoNum type="alphaLcPeriod"/>
              <a:tabLst>
                <a:tab pos="4572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3C7A666-83B8-F718-9A45-64923BED6BFB}"/>
              </a:ext>
            </a:extLst>
          </p:cNvPr>
          <p:cNvSpPr txBox="1"/>
          <p:nvPr/>
        </p:nvSpPr>
        <p:spPr>
          <a:xfrm>
            <a:off x="3348111" y="6006905"/>
            <a:ext cx="2053883" cy="430887"/>
          </a:xfrm>
          <a:prstGeom prst="rect">
            <a:avLst/>
          </a:prstGeom>
          <a:noFill/>
        </p:spPr>
        <p:txBody>
          <a:bodyPr wrap="square" rtlCol="0">
            <a:spAutoFit/>
          </a:bodyPr>
          <a:lstStyle/>
          <a:p>
            <a:r>
              <a:rPr lang="en-US" sz="2200" b="1" dirty="0">
                <a:solidFill>
                  <a:srgbClr val="FF0000"/>
                </a:solidFill>
              </a:rPr>
              <a:t>Answer: d</a:t>
            </a:r>
          </a:p>
        </p:txBody>
      </p:sp>
    </p:spTree>
    <p:extLst>
      <p:ext uri="{BB962C8B-B14F-4D97-AF65-F5344CB8AC3E}">
        <p14:creationId xmlns:p14="http://schemas.microsoft.com/office/powerpoint/2010/main" val="1969903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48C7-38FA-BC57-DE30-DA06181B157B}"/>
              </a:ext>
            </a:extLst>
          </p:cNvPr>
          <p:cNvSpPr>
            <a:spLocks noGrp="1"/>
          </p:cNvSpPr>
          <p:nvPr>
            <p:ph type="title"/>
          </p:nvPr>
        </p:nvSpPr>
        <p:spPr>
          <a:xfrm>
            <a:off x="457200" y="534572"/>
            <a:ext cx="8229600" cy="883066"/>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8BD3634E-623E-6F9F-9EE2-CC02EB22D5E8}"/>
              </a:ext>
            </a:extLst>
          </p:cNvPr>
          <p:cNvSpPr>
            <a:spLocks noGrp="1"/>
          </p:cNvSpPr>
          <p:nvPr>
            <p:ph idx="1"/>
          </p:nvPr>
        </p:nvSpPr>
        <p:spPr>
          <a:xfrm>
            <a:off x="457200" y="1772529"/>
            <a:ext cx="8229600" cy="3418450"/>
          </a:xfrm>
        </p:spPr>
        <p:txBody>
          <a:bodyPr/>
          <a:lstStyle/>
          <a:p>
            <a:pPr marL="0" marR="0" indent="0">
              <a:lnSpc>
                <a:spcPct val="115000"/>
              </a:lnSpc>
              <a:spcBef>
                <a:spcPts val="0"/>
              </a:spcBef>
              <a:spcAft>
                <a:spcPts val="1000"/>
              </a:spcAft>
              <a:buNone/>
            </a:pPr>
            <a:r>
              <a:rPr lang="en-US" sz="2400" dirty="0">
                <a:effectLst/>
                <a:ea typeface="Calibri" panose="020F0502020204030204" pitchFamily="34" charset="0"/>
                <a:cs typeface="Arial" panose="020B0604020202020204" pitchFamily="34" charset="0"/>
              </a:rPr>
              <a:t> </a:t>
            </a:r>
            <a:r>
              <a:rPr lang="en-US" sz="2400" b="1" dirty="0">
                <a:effectLst/>
                <a:ea typeface="Calibri" panose="020F0502020204030204" pitchFamily="34" charset="0"/>
                <a:cs typeface="Arial" panose="020B0604020202020204" pitchFamily="34" charset="0"/>
              </a:rPr>
              <a:t>3. </a:t>
            </a:r>
            <a:r>
              <a:rPr lang="en-IN" sz="2400" b="1" dirty="0">
                <a:effectLst/>
                <a:ea typeface="Times New Roman" panose="02020603050405020304" pitchFamily="18" charset="0"/>
              </a:rPr>
              <a:t>Which factors to consider before breaking bad news </a:t>
            </a:r>
            <a:endParaRPr lang="en-US" sz="2400" b="1" dirty="0">
              <a:effectLst/>
              <a:ea typeface="Times New Roman" panose="02020603050405020304" pitchFamily="18" charset="0"/>
            </a:endParaRPr>
          </a:p>
          <a:p>
            <a:pPr marL="114300" marR="0" indent="0">
              <a:spcBef>
                <a:spcPts val="0"/>
              </a:spcBef>
              <a:spcAft>
                <a:spcPts val="0"/>
              </a:spcAft>
              <a:buNone/>
            </a:pPr>
            <a:endParaRPr lang="en-US" sz="2400" dirty="0">
              <a:effectLst/>
              <a:ea typeface="Times New Roman" panose="02020603050405020304" pitchFamily="18" charset="0"/>
            </a:endParaRPr>
          </a:p>
          <a:p>
            <a:pPr marL="457200" indent="-457200">
              <a:spcBef>
                <a:spcPts val="0"/>
              </a:spcBef>
              <a:buFont typeface="+mj-lt"/>
              <a:buAutoNum type="alphaLcPeriod"/>
              <a:tabLst>
                <a:tab pos="457200" algn="l"/>
              </a:tabLst>
            </a:pPr>
            <a:r>
              <a:rPr lang="en-IN" sz="2400" dirty="0">
                <a:effectLst/>
                <a:ea typeface="Times New Roman" panose="02020603050405020304" pitchFamily="18" charset="0"/>
              </a:rPr>
              <a:t>Exclusive seating </a:t>
            </a:r>
            <a:endParaRPr lang="en-US" sz="2400" dirty="0">
              <a:effectLst/>
              <a:ea typeface="Times New Roman" panose="02020603050405020304" pitchFamily="18" charset="0"/>
            </a:endParaRPr>
          </a:p>
          <a:p>
            <a:pPr marL="457200" indent="-457200">
              <a:spcBef>
                <a:spcPts val="0"/>
              </a:spcBef>
              <a:buFont typeface="+mj-lt"/>
              <a:buAutoNum type="alphaLcPeriod"/>
              <a:tabLst>
                <a:tab pos="457200" algn="l"/>
              </a:tabLst>
            </a:pPr>
            <a:r>
              <a:rPr lang="en-IN" sz="2400" dirty="0">
                <a:effectLst/>
                <a:ea typeface="Times New Roman" panose="02020603050405020304" pitchFamily="18" charset="0"/>
              </a:rPr>
              <a:t>Confidentiality </a:t>
            </a:r>
            <a:endParaRPr lang="en-US" sz="2400" dirty="0">
              <a:effectLst/>
              <a:ea typeface="Times New Roman" panose="02020603050405020304" pitchFamily="18" charset="0"/>
            </a:endParaRPr>
          </a:p>
          <a:p>
            <a:pPr marL="457200" indent="-457200">
              <a:spcBef>
                <a:spcPts val="0"/>
              </a:spcBef>
              <a:buFont typeface="+mj-lt"/>
              <a:buAutoNum type="alphaLcPeriod"/>
              <a:tabLst>
                <a:tab pos="457200" algn="l"/>
              </a:tabLst>
            </a:pPr>
            <a:r>
              <a:rPr lang="en-IN" sz="2400" dirty="0">
                <a:effectLst/>
                <a:ea typeface="Times New Roman" panose="02020603050405020304" pitchFamily="18" charset="0"/>
              </a:rPr>
              <a:t>Giving full information </a:t>
            </a:r>
            <a:endParaRPr lang="en-US" sz="2400" dirty="0">
              <a:effectLst/>
              <a:ea typeface="Times New Roman" panose="02020603050405020304" pitchFamily="18" charset="0"/>
            </a:endParaRPr>
          </a:p>
          <a:p>
            <a:pPr marL="457200" indent="-457200">
              <a:spcBef>
                <a:spcPts val="0"/>
              </a:spcBef>
              <a:buFont typeface="+mj-lt"/>
              <a:buAutoNum type="alphaLcPeriod"/>
              <a:tabLst>
                <a:tab pos="457200" algn="l"/>
              </a:tabLst>
            </a:pPr>
            <a:r>
              <a:rPr lang="en-IN" sz="2400" dirty="0">
                <a:effectLst/>
                <a:ea typeface="Times New Roman" panose="02020603050405020304" pitchFamily="18" charset="0"/>
              </a:rPr>
              <a:t>Sympathy and sharing of emotions</a:t>
            </a:r>
          </a:p>
          <a:p>
            <a:endParaRPr lang="en-US" dirty="0"/>
          </a:p>
        </p:txBody>
      </p:sp>
      <p:sp>
        <p:nvSpPr>
          <p:cNvPr id="4" name="TextBox 3">
            <a:extLst>
              <a:ext uri="{FF2B5EF4-FFF2-40B4-BE49-F238E27FC236}">
                <a16:creationId xmlns:a16="http://schemas.microsoft.com/office/drawing/2014/main" id="{068A99F6-B87D-C3FF-3FC1-D66C94BAC123}"/>
              </a:ext>
            </a:extLst>
          </p:cNvPr>
          <p:cNvSpPr txBox="1"/>
          <p:nvPr/>
        </p:nvSpPr>
        <p:spPr>
          <a:xfrm>
            <a:off x="2771335" y="5261317"/>
            <a:ext cx="3643533" cy="430887"/>
          </a:xfrm>
          <a:prstGeom prst="rect">
            <a:avLst/>
          </a:prstGeom>
          <a:noFill/>
        </p:spPr>
        <p:txBody>
          <a:bodyPr wrap="square" rtlCol="0">
            <a:spAutoFit/>
          </a:bodyPr>
          <a:lstStyle/>
          <a:p>
            <a:pPr algn="ctr"/>
            <a:r>
              <a:rPr lang="en-US" sz="2200" b="1" dirty="0">
                <a:solidFill>
                  <a:srgbClr val="FF0000"/>
                </a:solidFill>
              </a:rPr>
              <a:t>Answer: a</a:t>
            </a:r>
          </a:p>
        </p:txBody>
      </p:sp>
    </p:spTree>
    <p:extLst>
      <p:ext uri="{BB962C8B-B14F-4D97-AF65-F5344CB8AC3E}">
        <p14:creationId xmlns:p14="http://schemas.microsoft.com/office/powerpoint/2010/main" val="28361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endParaRPr lang="en-PK" dirty="0"/>
          </a:p>
        </p:txBody>
      </p:sp>
    </p:spTree>
    <p:extLst>
      <p:ext uri="{BB962C8B-B14F-4D97-AF65-F5344CB8AC3E}">
        <p14:creationId xmlns:p14="http://schemas.microsoft.com/office/powerpoint/2010/main" val="2919203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913804715"/>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83%</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8%</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2%</a:t>
                      </a:r>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2%</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4</a:t>
                      </a:r>
                      <a:r>
                        <a:rPr lang="en-US"/>
                        <a:t>%</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endParaRPr lang="en-GB" sz="3000" dirty="0">
              <a:latin typeface="+mj-lt"/>
            </a:endParaRPr>
          </a:p>
          <a:p>
            <a:r>
              <a:rPr lang="en-GB" sz="3000" dirty="0">
                <a:latin typeface="+mj-lt"/>
              </a:rPr>
              <a:t>Define Bad news</a:t>
            </a:r>
          </a:p>
          <a:p>
            <a:pPr marL="0" indent="0">
              <a:buNone/>
            </a:pPr>
            <a:endParaRPr lang="en-GB" sz="3000" dirty="0">
              <a:latin typeface="+mj-lt"/>
            </a:endParaRPr>
          </a:p>
          <a:p>
            <a:pPr>
              <a:lnSpc>
                <a:spcPct val="115000"/>
              </a:lnSpc>
              <a:spcBef>
                <a:spcPts val="0"/>
              </a:spcBef>
              <a:spcAft>
                <a:spcPts val="1000"/>
              </a:spcAft>
            </a:pPr>
            <a:r>
              <a:rPr lang="en-US" sz="3000" dirty="0">
                <a:effectLst/>
                <a:latin typeface="+mj-lt"/>
                <a:ea typeface="Times New Roman" panose="02020603050405020304" pitchFamily="18" charset="0"/>
                <a:cs typeface="Arial" panose="020B0604020202020204" pitchFamily="34" charset="0"/>
              </a:rPr>
              <a:t>Elaborate the models for breaking the Bad news.</a:t>
            </a:r>
          </a:p>
          <a:p>
            <a:r>
              <a:rPr lang="en-US" sz="3000" dirty="0">
                <a:effectLst/>
                <a:latin typeface="+mj-lt"/>
                <a:ea typeface="Times New Roman" panose="02020603050405020304" pitchFamily="18" charset="0"/>
              </a:rPr>
              <a:t>Understand the importance of How to break the Bad News</a:t>
            </a:r>
          </a:p>
          <a:p>
            <a:endParaRPr lang="en-US" sz="3000"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2B3FF-C8E8-2B7F-9682-5760DE4194A9}"/>
              </a:ext>
            </a:extLst>
          </p:cNvPr>
          <p:cNvSpPr>
            <a:spLocks noGrp="1"/>
          </p:cNvSpPr>
          <p:nvPr>
            <p:ph type="title"/>
          </p:nvPr>
        </p:nvSpPr>
        <p:spPr>
          <a:xfrm>
            <a:off x="457200" y="553156"/>
            <a:ext cx="8229600" cy="864482"/>
          </a:xfrm>
        </p:spPr>
        <p:txBody>
          <a:bodyPr/>
          <a:lstStyle/>
          <a:p>
            <a:r>
              <a:rPr lang="en-US" b="1" dirty="0">
                <a:solidFill>
                  <a:srgbClr val="7030A0"/>
                </a:solidFill>
              </a:rPr>
              <a:t>What is </a:t>
            </a:r>
            <a:r>
              <a:rPr lang="en-US" b="1" dirty="0">
                <a:solidFill>
                  <a:srgbClr val="FF0000"/>
                </a:solidFill>
              </a:rPr>
              <a:t>BAD NEWS</a:t>
            </a:r>
            <a:r>
              <a:rPr lang="en-US" b="1" dirty="0">
                <a:solidFill>
                  <a:srgbClr val="7030A0"/>
                </a:solidFill>
              </a:rPr>
              <a:t>?</a:t>
            </a:r>
          </a:p>
        </p:txBody>
      </p:sp>
      <p:sp>
        <p:nvSpPr>
          <p:cNvPr id="3" name="Content Placeholder 2">
            <a:extLst>
              <a:ext uri="{FF2B5EF4-FFF2-40B4-BE49-F238E27FC236}">
                <a16:creationId xmlns:a16="http://schemas.microsoft.com/office/drawing/2014/main" id="{A77B1D2B-CA7D-7379-E09B-EFDD0D95559C}"/>
              </a:ext>
            </a:extLst>
          </p:cNvPr>
          <p:cNvSpPr>
            <a:spLocks noGrp="1"/>
          </p:cNvSpPr>
          <p:nvPr>
            <p:ph idx="1"/>
          </p:nvPr>
        </p:nvSpPr>
        <p:spPr>
          <a:xfrm>
            <a:off x="457200" y="1636889"/>
            <a:ext cx="8229600" cy="4109155"/>
          </a:xfrm>
        </p:spPr>
        <p:txBody>
          <a:bodyPr>
            <a:normAutofit lnSpcReduction="10000"/>
          </a:bodyPr>
          <a:lstStyle/>
          <a:p>
            <a:pPr algn="ctr"/>
            <a:endParaRPr lang="en-US" dirty="0"/>
          </a:p>
          <a:p>
            <a:pPr marL="0" indent="0" algn="ctr">
              <a:buNone/>
            </a:pPr>
            <a:r>
              <a:rPr lang="en-US" dirty="0"/>
              <a:t>“Any news that </a:t>
            </a:r>
            <a:r>
              <a:rPr lang="en-US" dirty="0">
                <a:solidFill>
                  <a:srgbClr val="00B050"/>
                </a:solidFill>
              </a:rPr>
              <a:t>adversely and seriously effects </a:t>
            </a:r>
            <a:r>
              <a:rPr lang="en-US" dirty="0"/>
              <a:t>an individuals </a:t>
            </a:r>
            <a:r>
              <a:rPr lang="en-US" dirty="0">
                <a:solidFill>
                  <a:schemeClr val="accent1">
                    <a:lumMod val="75000"/>
                  </a:schemeClr>
                </a:solidFill>
              </a:rPr>
              <a:t>view of his or her own future </a:t>
            </a:r>
            <a:r>
              <a:rPr lang="en-US" dirty="0"/>
              <a:t>is considered bad news”.</a:t>
            </a:r>
          </a:p>
          <a:p>
            <a:pPr marL="0" indent="0">
              <a:buNone/>
            </a:pPr>
            <a:endParaRPr lang="en-US" dirty="0"/>
          </a:p>
          <a:p>
            <a:r>
              <a:rPr lang="en-US" dirty="0">
                <a:solidFill>
                  <a:srgbClr val="FF0000"/>
                </a:solidFill>
              </a:rPr>
              <a:t>Breaking Bad News </a:t>
            </a:r>
            <a:r>
              <a:rPr lang="en-US" dirty="0"/>
              <a:t>is a difficult task and can be learned from the senior physician or through own experience.</a:t>
            </a:r>
          </a:p>
        </p:txBody>
      </p:sp>
      <p:sp>
        <p:nvSpPr>
          <p:cNvPr id="8" name="Rounded Rectangle 2">
            <a:extLst>
              <a:ext uri="{FF2B5EF4-FFF2-40B4-BE49-F238E27FC236}">
                <a16:creationId xmlns:a16="http://schemas.microsoft.com/office/drawing/2014/main" id="{DEFC29F3-BD0F-9A16-D241-34CE920DCD34}"/>
              </a:ext>
            </a:extLst>
          </p:cNvPr>
          <p:cNvSpPr/>
          <p:nvPr/>
        </p:nvSpPr>
        <p:spPr>
          <a:xfrm>
            <a:off x="185530" y="6252686"/>
            <a:ext cx="2171701" cy="382674"/>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01289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1028-9BCD-878E-33FD-DF6EA9D708D4}"/>
              </a:ext>
            </a:extLst>
          </p:cNvPr>
          <p:cNvSpPr>
            <a:spLocks noGrp="1"/>
          </p:cNvSpPr>
          <p:nvPr>
            <p:ph type="title"/>
          </p:nvPr>
        </p:nvSpPr>
        <p:spPr>
          <a:xfrm>
            <a:off x="457200" y="685270"/>
            <a:ext cx="8229600" cy="595490"/>
          </a:xfrm>
        </p:spPr>
        <p:txBody>
          <a:bodyPr>
            <a:noAutofit/>
          </a:bodyPr>
          <a:lstStyle/>
          <a:p>
            <a:r>
              <a:rPr lang="en-US" sz="3500" b="1" dirty="0">
                <a:solidFill>
                  <a:srgbClr val="7030A0"/>
                </a:solidFill>
              </a:rPr>
              <a:t>Guiding Principles</a:t>
            </a:r>
          </a:p>
        </p:txBody>
      </p:sp>
      <p:sp>
        <p:nvSpPr>
          <p:cNvPr id="3" name="Content Placeholder 2">
            <a:extLst>
              <a:ext uri="{FF2B5EF4-FFF2-40B4-BE49-F238E27FC236}">
                <a16:creationId xmlns:a16="http://schemas.microsoft.com/office/drawing/2014/main" id="{916DA311-2022-C82E-F93F-3208B2DBBC18}"/>
              </a:ext>
            </a:extLst>
          </p:cNvPr>
          <p:cNvSpPr>
            <a:spLocks noGrp="1"/>
          </p:cNvSpPr>
          <p:nvPr>
            <p:ph idx="1"/>
          </p:nvPr>
        </p:nvSpPr>
        <p:spPr>
          <a:xfrm>
            <a:off x="457201" y="1280759"/>
            <a:ext cx="5108222" cy="4724930"/>
          </a:xfrm>
        </p:spPr>
        <p:txBody>
          <a:bodyPr>
            <a:normAutofit fontScale="92500"/>
          </a:bodyPr>
          <a:lstStyle/>
          <a:p>
            <a:pPr marL="0" indent="0">
              <a:buNone/>
            </a:pPr>
            <a:r>
              <a:rPr lang="en-US" sz="2600" dirty="0"/>
              <a:t> Two important guiding principles</a:t>
            </a:r>
          </a:p>
          <a:p>
            <a:r>
              <a:rPr lang="en-US" sz="2600" dirty="0"/>
              <a:t>First, the </a:t>
            </a:r>
            <a:r>
              <a:rPr lang="en-US" sz="2600" dirty="0">
                <a:solidFill>
                  <a:srgbClr val="FF0000"/>
                </a:solidFill>
              </a:rPr>
              <a:t>“badness” of the news</a:t>
            </a:r>
            <a:r>
              <a:rPr lang="en-US" sz="2600" dirty="0"/>
              <a:t>—the impact on the patient and family—can be thought of as </a:t>
            </a:r>
            <a:r>
              <a:rPr lang="en-US" sz="2600" dirty="0">
                <a:solidFill>
                  <a:schemeClr val="tx2">
                    <a:lumMod val="60000"/>
                    <a:lumOff val="40000"/>
                  </a:schemeClr>
                </a:solidFill>
              </a:rPr>
              <a:t>the gap between the patient’s expectations of the situation and the medical reality of it. </a:t>
            </a:r>
          </a:p>
          <a:p>
            <a:r>
              <a:rPr lang="en-US" sz="2600" dirty="0"/>
              <a:t>Second, it follows that, as a clinician, you cannot know </a:t>
            </a:r>
            <a:r>
              <a:rPr lang="en-US" sz="2600" dirty="0">
                <a:solidFill>
                  <a:srgbClr val="FF0000"/>
                </a:solidFill>
              </a:rPr>
              <a:t>how patients will react </a:t>
            </a:r>
            <a:r>
              <a:rPr lang="en-US" sz="2600" dirty="0"/>
              <a:t>to bad news until you ascertain their </a:t>
            </a:r>
            <a:r>
              <a:rPr lang="en-US" sz="2600" dirty="0">
                <a:solidFill>
                  <a:srgbClr val="00B050"/>
                </a:solidFill>
              </a:rPr>
              <a:t>perceptions</a:t>
            </a:r>
            <a:r>
              <a:rPr lang="en-US" sz="2600" dirty="0"/>
              <a:t> of their clinical situations. </a:t>
            </a:r>
          </a:p>
        </p:txBody>
      </p:sp>
      <p:sp>
        <p:nvSpPr>
          <p:cNvPr id="4" name="Rounded Rectangle 2">
            <a:extLst>
              <a:ext uri="{FF2B5EF4-FFF2-40B4-BE49-F238E27FC236}">
                <a16:creationId xmlns:a16="http://schemas.microsoft.com/office/drawing/2014/main" id="{A2051379-C291-A199-6A7F-F5C36B79067C}"/>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5" name="Rectangle: Rounded Corners 4">
            <a:extLst>
              <a:ext uri="{FF2B5EF4-FFF2-40B4-BE49-F238E27FC236}">
                <a16:creationId xmlns:a16="http://schemas.microsoft.com/office/drawing/2014/main" id="{DA5CB71E-2C26-A886-9012-1F29C9644140}"/>
              </a:ext>
            </a:extLst>
          </p:cNvPr>
          <p:cNvSpPr/>
          <p:nvPr/>
        </p:nvSpPr>
        <p:spPr>
          <a:xfrm>
            <a:off x="5983110" y="2351951"/>
            <a:ext cx="2856089" cy="2231337"/>
          </a:xfrm>
          <a:prstGeom prst="round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Hence, a valuable rule is </a:t>
            </a:r>
          </a:p>
          <a:p>
            <a:pPr algn="ctr"/>
            <a:r>
              <a:rPr lang="en-US" sz="2000" b="1" dirty="0">
                <a:solidFill>
                  <a:srgbClr val="FFFF00"/>
                </a:solidFill>
              </a:rPr>
              <a:t>“Before you tell, ask</a:t>
            </a:r>
            <a:r>
              <a:rPr lang="en-US" dirty="0">
                <a:solidFill>
                  <a:srgbClr val="FFFF00"/>
                </a:solidFill>
              </a:rPr>
              <a:t>.”</a:t>
            </a:r>
          </a:p>
        </p:txBody>
      </p:sp>
      <p:sp>
        <p:nvSpPr>
          <p:cNvPr id="6" name="TextBox 5">
            <a:extLst>
              <a:ext uri="{FF2B5EF4-FFF2-40B4-BE49-F238E27FC236}">
                <a16:creationId xmlns:a16="http://schemas.microsoft.com/office/drawing/2014/main" id="{4D407548-CA32-7D78-6ACD-36FD01D7570A}"/>
              </a:ext>
            </a:extLst>
          </p:cNvPr>
          <p:cNvSpPr txBox="1"/>
          <p:nvPr/>
        </p:nvSpPr>
        <p:spPr>
          <a:xfrm>
            <a:off x="841022" y="6099970"/>
            <a:ext cx="7461955" cy="276999"/>
          </a:xfrm>
          <a:prstGeom prst="rect">
            <a:avLst/>
          </a:prstGeom>
          <a:noFill/>
        </p:spPr>
        <p:txBody>
          <a:bodyPr wrap="square" rtlCol="0">
            <a:spAutoFit/>
          </a:bodyPr>
          <a:lstStyle/>
          <a:p>
            <a:r>
              <a:rPr lang="en-US" sz="1200" dirty="0">
                <a:solidFill>
                  <a:schemeClr val="tx2">
                    <a:lumMod val="60000"/>
                    <a:lumOff val="40000"/>
                  </a:schemeClr>
                </a:solidFill>
              </a:rPr>
              <a:t>Breaking bad news: the S-P-I-K-E-S strategy Robert A. Buckman, </a:t>
            </a:r>
            <a:r>
              <a:rPr lang="en-US" sz="1200" dirty="0" err="1">
                <a:solidFill>
                  <a:schemeClr val="tx2">
                    <a:lumMod val="60000"/>
                    <a:lumOff val="40000"/>
                  </a:schemeClr>
                </a:solidFill>
              </a:rPr>
              <a:t>Commun</a:t>
            </a:r>
            <a:r>
              <a:rPr lang="en-US" sz="1200" dirty="0">
                <a:solidFill>
                  <a:schemeClr val="tx2">
                    <a:lumMod val="60000"/>
                    <a:lumOff val="40000"/>
                  </a:schemeClr>
                </a:solidFill>
              </a:rPr>
              <a:t> Oncol 2005;2:138–142</a:t>
            </a:r>
          </a:p>
        </p:txBody>
      </p:sp>
    </p:spTree>
    <p:extLst>
      <p:ext uri="{BB962C8B-B14F-4D97-AF65-F5344CB8AC3E}">
        <p14:creationId xmlns:p14="http://schemas.microsoft.com/office/powerpoint/2010/main" val="149123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06F7D-BDD8-C2C4-1A5C-8DA2F9FEC30F}"/>
              </a:ext>
            </a:extLst>
          </p:cNvPr>
          <p:cNvSpPr>
            <a:spLocks noGrp="1"/>
          </p:cNvSpPr>
          <p:nvPr>
            <p:ph type="title"/>
          </p:nvPr>
        </p:nvSpPr>
        <p:spPr>
          <a:xfrm>
            <a:off x="457200" y="587021"/>
            <a:ext cx="8229600" cy="898349"/>
          </a:xfrm>
        </p:spPr>
        <p:txBody>
          <a:bodyPr/>
          <a:lstStyle/>
          <a:p>
            <a:r>
              <a:rPr lang="en-US" b="1" dirty="0">
                <a:solidFill>
                  <a:srgbClr val="7030A0"/>
                </a:solidFill>
              </a:rPr>
              <a:t>Clinical Situations</a:t>
            </a:r>
          </a:p>
        </p:txBody>
      </p:sp>
      <p:sp>
        <p:nvSpPr>
          <p:cNvPr id="3" name="Content Placeholder 2">
            <a:extLst>
              <a:ext uri="{FF2B5EF4-FFF2-40B4-BE49-F238E27FC236}">
                <a16:creationId xmlns:a16="http://schemas.microsoft.com/office/drawing/2014/main" id="{E1A564EB-0A8C-B32D-AA11-D042BBB8B857}"/>
              </a:ext>
            </a:extLst>
          </p:cNvPr>
          <p:cNvSpPr>
            <a:spLocks noGrp="1"/>
          </p:cNvSpPr>
          <p:nvPr>
            <p:ph idx="1"/>
          </p:nvPr>
        </p:nvSpPr>
        <p:spPr>
          <a:xfrm>
            <a:off x="457200" y="1738489"/>
            <a:ext cx="8229600" cy="4447822"/>
          </a:xfrm>
        </p:spPr>
        <p:txBody>
          <a:bodyPr>
            <a:normAutofit fontScale="92500"/>
          </a:bodyPr>
          <a:lstStyle/>
          <a:p>
            <a:r>
              <a:rPr lang="en-US" dirty="0"/>
              <a:t>Disclosing the </a:t>
            </a:r>
            <a:r>
              <a:rPr lang="en-US" dirty="0">
                <a:solidFill>
                  <a:srgbClr val="FF0000"/>
                </a:solidFill>
              </a:rPr>
              <a:t>diagnosis or relapse of cancer</a:t>
            </a:r>
            <a:r>
              <a:rPr lang="en-US" dirty="0"/>
              <a:t>.</a:t>
            </a:r>
          </a:p>
          <a:p>
            <a:r>
              <a:rPr lang="en-US" dirty="0"/>
              <a:t>Death of loved one</a:t>
            </a:r>
          </a:p>
          <a:p>
            <a:r>
              <a:rPr lang="en-US" dirty="0">
                <a:solidFill>
                  <a:schemeClr val="accent1">
                    <a:lumMod val="75000"/>
                  </a:schemeClr>
                </a:solidFill>
              </a:rPr>
              <a:t>Degenerative illness</a:t>
            </a:r>
            <a:r>
              <a:rPr lang="en-US" dirty="0"/>
              <a:t>: </a:t>
            </a:r>
            <a:r>
              <a:rPr lang="en-US" dirty="0" err="1"/>
              <a:t>Alzheimers</a:t>
            </a:r>
            <a:r>
              <a:rPr lang="en-US" dirty="0"/>
              <a:t>, dementia</a:t>
            </a:r>
          </a:p>
          <a:p>
            <a:r>
              <a:rPr lang="en-US" dirty="0">
                <a:solidFill>
                  <a:srgbClr val="00B050"/>
                </a:solidFill>
              </a:rPr>
              <a:t>Chronic illness: </a:t>
            </a:r>
            <a:r>
              <a:rPr lang="en-US" dirty="0"/>
              <a:t>SLE, Rheumatoid Arthritis</a:t>
            </a:r>
          </a:p>
          <a:p>
            <a:r>
              <a:rPr lang="en-US" dirty="0">
                <a:solidFill>
                  <a:schemeClr val="accent1">
                    <a:lumMod val="75000"/>
                  </a:schemeClr>
                </a:solidFill>
              </a:rPr>
              <a:t>Mental retardation </a:t>
            </a:r>
            <a:r>
              <a:rPr lang="en-US" dirty="0"/>
              <a:t>in children, Downs syndrome, cerebral palsy, Birth of malformed baby</a:t>
            </a:r>
          </a:p>
          <a:p>
            <a:r>
              <a:rPr lang="en-US" dirty="0">
                <a:solidFill>
                  <a:srgbClr val="FF0000"/>
                </a:solidFill>
              </a:rPr>
              <a:t>Progression</a:t>
            </a:r>
            <a:r>
              <a:rPr lang="en-US" dirty="0"/>
              <a:t> of disease, failure of treatment</a:t>
            </a:r>
          </a:p>
          <a:p>
            <a:r>
              <a:rPr lang="en-US" dirty="0"/>
              <a:t>Disease recurrence</a:t>
            </a:r>
          </a:p>
          <a:p>
            <a:endParaRPr lang="en-US" dirty="0"/>
          </a:p>
          <a:p>
            <a:endParaRPr lang="en-US" dirty="0"/>
          </a:p>
        </p:txBody>
      </p:sp>
      <p:sp>
        <p:nvSpPr>
          <p:cNvPr id="5" name="Rounded Rectangle 2">
            <a:extLst>
              <a:ext uri="{FF2B5EF4-FFF2-40B4-BE49-F238E27FC236}">
                <a16:creationId xmlns:a16="http://schemas.microsoft.com/office/drawing/2014/main" id="{8ED1BA2C-9D06-123E-9F34-F2A52B5BEBE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557602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0BCB-492D-D79A-0023-EDDBC355396A}"/>
              </a:ext>
            </a:extLst>
          </p:cNvPr>
          <p:cNvSpPr>
            <a:spLocks noGrp="1"/>
          </p:cNvSpPr>
          <p:nvPr>
            <p:ph type="title"/>
          </p:nvPr>
        </p:nvSpPr>
        <p:spPr>
          <a:xfrm>
            <a:off x="368300" y="6069469"/>
            <a:ext cx="8407400" cy="342898"/>
          </a:xfrm>
        </p:spPr>
        <p:txBody>
          <a:bodyPr>
            <a:normAutofit fontScale="90000"/>
          </a:bodyPr>
          <a:lstStyle/>
          <a:p>
            <a:pPr algn="l"/>
            <a:br>
              <a:rPr lang="en-US" sz="1800" dirty="0">
                <a:solidFill>
                  <a:srgbClr val="0070C0"/>
                </a:solidFill>
              </a:rPr>
            </a:br>
            <a:r>
              <a:rPr lang="en-US" sz="1800" dirty="0">
                <a:solidFill>
                  <a:srgbClr val="0070C0"/>
                </a:solidFill>
              </a:rPr>
              <a:t>Rewiring the Brain to ease Pain, The Wall street Journal </a:t>
            </a:r>
            <a:r>
              <a:rPr lang="en-US" sz="1800" dirty="0">
                <a:solidFill>
                  <a:srgbClr val="0070C0"/>
                </a:solidFill>
                <a:effectLst/>
                <a:latin typeface="Exchange"/>
              </a:rPr>
              <a:t>By Melinda Beck</a:t>
            </a:r>
            <a:br>
              <a:rPr lang="en-US" sz="1050" b="0" i="1" dirty="0">
                <a:solidFill>
                  <a:srgbClr val="222222"/>
                </a:solidFill>
                <a:effectLst/>
                <a:latin typeface="Exchange"/>
              </a:rPr>
            </a:br>
            <a:endParaRPr lang="en-US" sz="2400" dirty="0"/>
          </a:p>
        </p:txBody>
      </p:sp>
      <p:pic>
        <p:nvPicPr>
          <p:cNvPr id="8" name="Content Placeholder 7">
            <a:extLst>
              <a:ext uri="{FF2B5EF4-FFF2-40B4-BE49-F238E27FC236}">
                <a16:creationId xmlns:a16="http://schemas.microsoft.com/office/drawing/2014/main" id="{2C5F4CFF-AEF0-91A2-D153-DE013AB84926}"/>
              </a:ext>
            </a:extLst>
          </p:cNvPr>
          <p:cNvPicPr>
            <a:picLocks noGrp="1" noChangeAspect="1"/>
          </p:cNvPicPr>
          <p:nvPr>
            <p:ph idx="1"/>
          </p:nvPr>
        </p:nvPicPr>
        <p:blipFill>
          <a:blip r:embed="rId2"/>
          <a:stretch>
            <a:fillRect/>
          </a:stretch>
        </p:blipFill>
        <p:spPr>
          <a:xfrm>
            <a:off x="1473200" y="535990"/>
            <a:ext cx="5984522" cy="5266880"/>
          </a:xfrm>
        </p:spPr>
      </p:pic>
      <p:sp>
        <p:nvSpPr>
          <p:cNvPr id="6" name="Rounded Rectangle 5">
            <a:extLst>
              <a:ext uri="{FF2B5EF4-FFF2-40B4-BE49-F238E27FC236}">
                <a16:creationId xmlns:a16="http://schemas.microsoft.com/office/drawing/2014/main" id="{696CD06C-EBD1-A235-BA98-702F76CCF2C9}"/>
              </a:ext>
            </a:extLst>
          </p:cNvPr>
          <p:cNvSpPr/>
          <p:nvPr/>
        </p:nvSpPr>
        <p:spPr>
          <a:xfrm>
            <a:off x="6413500" y="6408545"/>
            <a:ext cx="2578100" cy="34682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Tree>
    <p:extLst>
      <p:ext uri="{BB962C8B-B14F-4D97-AF65-F5344CB8AC3E}">
        <p14:creationId xmlns:p14="http://schemas.microsoft.com/office/powerpoint/2010/main" val="3106144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1082</TotalTime>
  <Words>1654</Words>
  <Application>Microsoft Office PowerPoint</Application>
  <PresentationFormat>On-screen Show (4:3)</PresentationFormat>
  <Paragraphs>250</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Arial Black</vt:lpstr>
      <vt:lpstr>Arial Rounded MT Bold</vt:lpstr>
      <vt:lpstr>Calibri</vt:lpstr>
      <vt:lpstr>Exchange</vt:lpstr>
      <vt:lpstr>Times New Roman</vt:lpstr>
      <vt:lpstr>Office Theme</vt:lpstr>
      <vt:lpstr>PowerPoint Presentation</vt:lpstr>
      <vt:lpstr>Breaking Bad News</vt:lpstr>
      <vt:lpstr>Motto Vision; The Dream/Tomorrow</vt:lpstr>
      <vt:lpstr>PowerPoint Presentation</vt:lpstr>
      <vt:lpstr> Learning objectives </vt:lpstr>
      <vt:lpstr>What is BAD NEWS?</vt:lpstr>
      <vt:lpstr>Guiding Principles</vt:lpstr>
      <vt:lpstr>Clinical Situations</vt:lpstr>
      <vt:lpstr> Rewiring the Brain to ease Pain, The Wall street Journal By Melinda Beck </vt:lpstr>
      <vt:lpstr>Scenario</vt:lpstr>
      <vt:lpstr>Methods</vt:lpstr>
      <vt:lpstr>Bio-Psycho-Social Model</vt:lpstr>
      <vt:lpstr>SPIKES Method</vt:lpstr>
      <vt:lpstr>Seating And Setting</vt:lpstr>
      <vt:lpstr>Patient’s Perception</vt:lpstr>
      <vt:lpstr>Invitation</vt:lpstr>
      <vt:lpstr>Knowledge</vt:lpstr>
      <vt:lpstr>Empathy</vt:lpstr>
      <vt:lpstr>Summarize</vt:lpstr>
      <vt:lpstr>Plan of Action</vt:lpstr>
      <vt:lpstr>Individualized Disclosure Model</vt:lpstr>
      <vt:lpstr>Individualized Disclosure Model</vt:lpstr>
      <vt:lpstr>Full Disclosure Model</vt:lpstr>
      <vt:lpstr>Full Disclosure Model</vt:lpstr>
      <vt:lpstr>Paternalistic Disclosure Model</vt:lpstr>
      <vt:lpstr>Paternalistic Disclosure Model</vt:lpstr>
      <vt:lpstr>Non-Disclosure Model</vt:lpstr>
      <vt:lpstr>Non Disclosure Model</vt:lpstr>
      <vt:lpstr>Delivering Bad News to Patients: Survey of Physicians, Patients, and Their Family Members’ Attitudes  Amir Bazrafshan Shiraz E-Med J. 2022</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166</cp:revision>
  <dcterms:created xsi:type="dcterms:W3CDTF">2018-12-27T13:04:00Z</dcterms:created>
  <dcterms:modified xsi:type="dcterms:W3CDTF">2025-02-14T11:31:36Z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